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77" r:id="rId2"/>
    <p:sldId id="278" r:id="rId3"/>
    <p:sldId id="279" r:id="rId4"/>
    <p:sldId id="280" r:id="rId5"/>
    <p:sldId id="281" r:id="rId6"/>
    <p:sldId id="282" r:id="rId7"/>
    <p:sldId id="288" r:id="rId8"/>
    <p:sldId id="284" r:id="rId9"/>
    <p:sldId id="285" r:id="rId10"/>
    <p:sldId id="290" r:id="rId11"/>
    <p:sldId id="289" r:id="rId12"/>
    <p:sldId id="291" r:id="rId13"/>
    <p:sldId id="292" r:id="rId1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5654"/>
    <a:srgbClr val="009E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300"/>
      </p:cViewPr>
      <p:guideLst/>
    </p:cSldViewPr>
  </p:slideViewPr>
  <p:notesTextViewPr>
    <p:cViewPr>
      <p:scale>
        <a:sx n="1" d="1"/>
        <a:sy n="1" d="1"/>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03943-2B1A-45D4-BD1F-804DB493637C}" type="datetimeFigureOut">
              <a:rPr lang="fr-FR" smtClean="0"/>
              <a:t>28/05/2020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EF1720-0DF4-4EF4-89E1-5E7425936989}" type="slidenum">
              <a:rPr lang="fr-FR" smtClean="0"/>
              <a:t>‹N°›</a:t>
            </a:fld>
            <a:endParaRPr lang="fr-FR"/>
          </a:p>
        </p:txBody>
      </p:sp>
    </p:spTree>
    <p:extLst>
      <p:ext uri="{BB962C8B-B14F-4D97-AF65-F5344CB8AC3E}">
        <p14:creationId xmlns:p14="http://schemas.microsoft.com/office/powerpoint/2010/main" val="719431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couverture - option 1">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a:xfrm>
            <a:off x="6420475" y="6356349"/>
            <a:ext cx="4114800" cy="365125"/>
          </a:xfrm>
          <a:prstGeom prst="rect">
            <a:avLst/>
          </a:prstGeom>
        </p:spPr>
        <p:txBody>
          <a:bodyPr/>
          <a:lstStyle/>
          <a:p>
            <a:endParaRPr lang="fr-FR" dirty="0">
              <a:solidFill>
                <a:srgbClr val="555654"/>
              </a:solidFill>
            </a:endParaRPr>
          </a:p>
        </p:txBody>
      </p:sp>
      <p:sp>
        <p:nvSpPr>
          <p:cNvPr id="4" name="Espace réservé du numéro de diapositive 3"/>
          <p:cNvSpPr>
            <a:spLocks noGrp="1"/>
          </p:cNvSpPr>
          <p:nvPr>
            <p:ph type="sldNum" sz="quarter" idx="11"/>
          </p:nvPr>
        </p:nvSpPr>
        <p:spPr>
          <a:xfrm>
            <a:off x="261049" y="6356349"/>
            <a:ext cx="2743200" cy="365125"/>
          </a:xfrm>
          <a:prstGeom prst="rect">
            <a:avLst/>
          </a:prstGeom>
        </p:spPr>
        <p:txBody>
          <a:bodyPr/>
          <a:lstStyle/>
          <a:p>
            <a:fld id="{443935BB-9C05-C34E-BF02-B47196A5F45A}" type="slidenum">
              <a:rPr lang="fr-FR" smtClean="0">
                <a:solidFill>
                  <a:srgbClr val="555654"/>
                </a:solidFill>
              </a:rPr>
              <a:pPr/>
              <a:t>‹N°›</a:t>
            </a:fld>
            <a:endParaRPr lang="fr-FR" dirty="0">
              <a:solidFill>
                <a:srgbClr val="555654"/>
              </a:solidFill>
            </a:endParaRPr>
          </a:p>
        </p:txBody>
      </p:sp>
      <p:sp>
        <p:nvSpPr>
          <p:cNvPr id="5" name="Rectangle 4"/>
          <p:cNvSpPr/>
          <p:nvPr userDrawn="1"/>
        </p:nvSpPr>
        <p:spPr bwMode="auto">
          <a:xfrm>
            <a:off x="-3524" y="18079"/>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solidFill>
                <a:srgbClr val="555654"/>
              </a:solidFill>
            </a:endParaRPr>
          </a:p>
        </p:txBody>
      </p:sp>
      <p:pic>
        <p:nvPicPr>
          <p:cNvPr id="6" name="Image 5"/>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11495" y="-11902"/>
            <a:ext cx="12411457" cy="227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41379" y="549681"/>
            <a:ext cx="3249678" cy="106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Espace réservé du texte 18"/>
          <p:cNvSpPr>
            <a:spLocks noGrp="1"/>
          </p:cNvSpPr>
          <p:nvPr>
            <p:ph type="body" sz="quarter" idx="13" hasCustomPrompt="1"/>
          </p:nvPr>
        </p:nvSpPr>
        <p:spPr>
          <a:xfrm>
            <a:off x="2841446" y="4370091"/>
            <a:ext cx="6505575" cy="425450"/>
          </a:xfrm>
          <a:prstGeom prst="rect">
            <a:avLst/>
          </a:prstGeom>
        </p:spPr>
        <p:txBody>
          <a:bodyPr/>
          <a:lstStyle>
            <a:lvl1pPr marL="0" indent="0" algn="ctr">
              <a:buNone/>
              <a:defRPr sz="2400">
                <a:ln>
                  <a:noFill/>
                </a:ln>
                <a:solidFill>
                  <a:schemeClr val="bg1"/>
                </a:solidFill>
              </a:defRPr>
            </a:lvl1pPr>
          </a:lstStyle>
          <a:p>
            <a:r>
              <a:rPr lang="fr-FR" dirty="0">
                <a:solidFill>
                  <a:schemeClr val="bg2"/>
                </a:solidFill>
                <a:latin typeface="Montserrat" charset="0"/>
                <a:ea typeface="Montserrat" charset="0"/>
                <a:cs typeface="Montserrat" charset="0"/>
              </a:rPr>
              <a:t>Sous-titre de la présentation</a:t>
            </a:r>
          </a:p>
        </p:txBody>
      </p:sp>
      <p:sp>
        <p:nvSpPr>
          <p:cNvPr id="21" name="Espace réservé du texte 20"/>
          <p:cNvSpPr>
            <a:spLocks noGrp="1"/>
          </p:cNvSpPr>
          <p:nvPr>
            <p:ph type="body" sz="quarter" idx="14" hasCustomPrompt="1"/>
          </p:nvPr>
        </p:nvSpPr>
        <p:spPr>
          <a:xfrm>
            <a:off x="3022600" y="3376613"/>
            <a:ext cx="6146800" cy="830262"/>
          </a:xfrm>
          <a:prstGeom prst="rect">
            <a:avLst/>
          </a:prstGeom>
        </p:spPr>
        <p:txBody>
          <a:bodyPr/>
          <a:lstStyle>
            <a:lvl1pPr marL="0" indent="0" algn="ctr">
              <a:buNone/>
              <a:defRPr sz="3200" b="1">
                <a:ln>
                  <a:noFill/>
                </a:ln>
                <a:solidFill>
                  <a:schemeClr val="bg1"/>
                </a:solidFill>
                <a:latin typeface="Montserrat" charset="0"/>
                <a:ea typeface="Montserrat" charset="0"/>
                <a:cs typeface="Montserrat" charset="0"/>
              </a:defRPr>
            </a:lvl1pPr>
          </a:lstStyle>
          <a:p>
            <a:pPr lvl="0"/>
            <a:r>
              <a:rPr lang="fr-FR" dirty="0"/>
              <a:t>TITRE DE LA PRÉSENTATION</a:t>
            </a:r>
          </a:p>
        </p:txBody>
      </p:sp>
      <p:sp>
        <p:nvSpPr>
          <p:cNvPr id="23" name="Espace réservé du texte 22"/>
          <p:cNvSpPr>
            <a:spLocks noGrp="1"/>
          </p:cNvSpPr>
          <p:nvPr>
            <p:ph type="body" sz="quarter" idx="15" hasCustomPrompt="1"/>
          </p:nvPr>
        </p:nvSpPr>
        <p:spPr>
          <a:xfrm>
            <a:off x="2495239" y="6087532"/>
            <a:ext cx="6933005" cy="809625"/>
          </a:xfrm>
          <a:prstGeom prst="rect">
            <a:avLst/>
          </a:prstGeom>
        </p:spPr>
        <p:txBody>
          <a:bodyPr/>
          <a:lstStyle>
            <a:lvl1pPr marL="0" indent="0" algn="ctr">
              <a:buNone/>
              <a:defRPr sz="1800" baseline="0">
                <a:solidFill>
                  <a:schemeClr val="bg1"/>
                </a:solidFill>
              </a:defRPr>
            </a:lvl1pPr>
          </a:lstStyle>
          <a:p>
            <a:r>
              <a:rPr lang="fr-FR" dirty="0">
                <a:solidFill>
                  <a:schemeClr val="bg2"/>
                </a:solidFill>
                <a:latin typeface="Montserrat" charset="0"/>
                <a:ea typeface="Montserrat" charset="0"/>
                <a:cs typeface="Montserrat" charset="0"/>
              </a:rPr>
              <a:t>Responsable : Prénom Nom, Fonction / JJ.MM.AAAA</a:t>
            </a:r>
          </a:p>
          <a:p>
            <a:r>
              <a:rPr lang="fr-FR" dirty="0" err="1">
                <a:solidFill>
                  <a:schemeClr val="bg2"/>
                </a:solidFill>
                <a:latin typeface="Montserrat" charset="0"/>
                <a:ea typeface="Montserrat" charset="0"/>
                <a:cs typeface="Montserrat" charset="0"/>
              </a:rPr>
              <a:t>www.presanse.fr</a:t>
            </a:r>
            <a:endParaRPr lang="fr-FR" dirty="0">
              <a:solidFill>
                <a:schemeClr val="bg2"/>
              </a:solidFill>
              <a:latin typeface="Montserrat" charset="0"/>
              <a:ea typeface="Montserrat" charset="0"/>
              <a:cs typeface="Montserrat" charset="0"/>
            </a:endParaRPr>
          </a:p>
        </p:txBody>
      </p:sp>
    </p:spTree>
    <p:extLst>
      <p:ext uri="{BB962C8B-B14F-4D97-AF65-F5344CB8AC3E}">
        <p14:creationId xmlns:p14="http://schemas.microsoft.com/office/powerpoint/2010/main" val="454821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9" name="Grouper 8"/>
          <p:cNvGrpSpPr/>
          <p:nvPr userDrawn="1"/>
        </p:nvGrpSpPr>
        <p:grpSpPr>
          <a:xfrm>
            <a:off x="1636251" y="1450415"/>
            <a:ext cx="570016" cy="584775"/>
            <a:chOff x="2812746" y="1902748"/>
            <a:chExt cx="570016" cy="584775"/>
          </a:xfrm>
        </p:grpSpPr>
        <p:sp>
          <p:nvSpPr>
            <p:cNvPr id="10" name="Ellipse 9"/>
            <p:cNvSpPr/>
            <p:nvPr/>
          </p:nvSpPr>
          <p:spPr>
            <a:xfrm>
              <a:off x="2812746" y="1911927"/>
              <a:ext cx="570016" cy="570016"/>
            </a:xfrm>
            <a:prstGeom prst="ellipse">
              <a:avLst/>
            </a:prstGeom>
            <a:solidFill>
              <a:srgbClr val="029E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1" name="ZoneTexte 10"/>
            <p:cNvSpPr txBox="1"/>
            <p:nvPr/>
          </p:nvSpPr>
          <p:spPr>
            <a:xfrm>
              <a:off x="2940586" y="1902748"/>
              <a:ext cx="343364" cy="584775"/>
            </a:xfrm>
            <a:prstGeom prst="rect">
              <a:avLst/>
            </a:prstGeom>
            <a:noFill/>
          </p:spPr>
          <p:txBody>
            <a:bodyPr wrap="none" rtlCol="0">
              <a:spAutoFit/>
            </a:bodyPr>
            <a:lstStyle/>
            <a:p>
              <a:r>
                <a:rPr lang="fr-FR" sz="3200" dirty="0">
                  <a:solidFill>
                    <a:srgbClr val="FFFFFF"/>
                  </a:solidFill>
                  <a:latin typeface="Montserrat" charset="0"/>
                  <a:ea typeface="Montserrat" charset="0"/>
                  <a:cs typeface="Montserrat" charset="0"/>
                </a:rPr>
                <a:t>1</a:t>
              </a:r>
            </a:p>
          </p:txBody>
        </p:sp>
      </p:grpSp>
      <p:sp>
        <p:nvSpPr>
          <p:cNvPr id="7" name="Arc 6"/>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55654"/>
              </a:solidFill>
            </a:endParaRPr>
          </a:p>
        </p:txBody>
      </p:sp>
      <p:sp>
        <p:nvSpPr>
          <p:cNvPr id="46" name="Rectangle 45"/>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7"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Sommaire</a:t>
            </a:r>
          </a:p>
        </p:txBody>
      </p:sp>
      <p:sp>
        <p:nvSpPr>
          <p:cNvPr id="50" name="Espace réservé du texte 49"/>
          <p:cNvSpPr>
            <a:spLocks noGrp="1"/>
          </p:cNvSpPr>
          <p:nvPr>
            <p:ph type="body" sz="quarter" idx="11" hasCustomPrompt="1"/>
          </p:nvPr>
        </p:nvSpPr>
        <p:spPr>
          <a:xfrm>
            <a:off x="2414899" y="1902910"/>
            <a:ext cx="3653680" cy="1190498"/>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2" name="Espace réservé du texte 51"/>
          <p:cNvSpPr>
            <a:spLocks noGrp="1"/>
          </p:cNvSpPr>
          <p:nvPr>
            <p:ph type="body" sz="quarter" idx="12" hasCustomPrompt="1"/>
          </p:nvPr>
        </p:nvSpPr>
        <p:spPr>
          <a:xfrm>
            <a:off x="2414899" y="1460174"/>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53" name="Espace réservé du texte 49"/>
          <p:cNvSpPr>
            <a:spLocks noGrp="1"/>
          </p:cNvSpPr>
          <p:nvPr>
            <p:ph type="body" sz="quarter" idx="13" hasCustomPrompt="1"/>
          </p:nvPr>
        </p:nvSpPr>
        <p:spPr>
          <a:xfrm>
            <a:off x="2414899" y="3641320"/>
            <a:ext cx="3653680" cy="1008846"/>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4" name="Espace réservé du texte 51"/>
          <p:cNvSpPr>
            <a:spLocks noGrp="1"/>
          </p:cNvSpPr>
          <p:nvPr>
            <p:ph type="body" sz="quarter" idx="14" hasCustomPrompt="1"/>
          </p:nvPr>
        </p:nvSpPr>
        <p:spPr>
          <a:xfrm>
            <a:off x="2414899" y="324355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55" name="Espace réservé du texte 49"/>
          <p:cNvSpPr>
            <a:spLocks noGrp="1"/>
          </p:cNvSpPr>
          <p:nvPr>
            <p:ph type="body" sz="quarter" idx="15" hasCustomPrompt="1"/>
          </p:nvPr>
        </p:nvSpPr>
        <p:spPr>
          <a:xfrm>
            <a:off x="2414899" y="5193648"/>
            <a:ext cx="3653680" cy="1008846"/>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6" name="Espace réservé du texte 51"/>
          <p:cNvSpPr>
            <a:spLocks noGrp="1"/>
          </p:cNvSpPr>
          <p:nvPr>
            <p:ph type="body" sz="quarter" idx="16" hasCustomPrompt="1"/>
          </p:nvPr>
        </p:nvSpPr>
        <p:spPr>
          <a:xfrm>
            <a:off x="2414899" y="4803337"/>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57" name="Espace réservé du texte 49"/>
          <p:cNvSpPr>
            <a:spLocks noGrp="1"/>
          </p:cNvSpPr>
          <p:nvPr>
            <p:ph type="body" sz="quarter" idx="17" hasCustomPrompt="1"/>
          </p:nvPr>
        </p:nvSpPr>
        <p:spPr>
          <a:xfrm>
            <a:off x="7505563" y="1922857"/>
            <a:ext cx="3653680" cy="1190498"/>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58" name="Espace réservé du texte 51"/>
          <p:cNvSpPr>
            <a:spLocks noGrp="1"/>
          </p:cNvSpPr>
          <p:nvPr>
            <p:ph type="body" sz="quarter" idx="18" hasCustomPrompt="1"/>
          </p:nvPr>
        </p:nvSpPr>
        <p:spPr>
          <a:xfrm>
            <a:off x="7505563" y="1480121"/>
            <a:ext cx="2844227" cy="33437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59" name="Espace réservé du texte 49"/>
          <p:cNvSpPr>
            <a:spLocks noGrp="1"/>
          </p:cNvSpPr>
          <p:nvPr>
            <p:ph type="body" sz="quarter" idx="19" hasCustomPrompt="1"/>
          </p:nvPr>
        </p:nvSpPr>
        <p:spPr>
          <a:xfrm>
            <a:off x="7505563" y="3661267"/>
            <a:ext cx="3653680" cy="1008846"/>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60" name="Espace réservé du texte 51"/>
          <p:cNvSpPr>
            <a:spLocks noGrp="1"/>
          </p:cNvSpPr>
          <p:nvPr>
            <p:ph type="body" sz="quarter" idx="20" hasCustomPrompt="1"/>
          </p:nvPr>
        </p:nvSpPr>
        <p:spPr>
          <a:xfrm>
            <a:off x="7505563" y="3263501"/>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61" name="Espace réservé du texte 49"/>
          <p:cNvSpPr>
            <a:spLocks noGrp="1"/>
          </p:cNvSpPr>
          <p:nvPr>
            <p:ph type="body" sz="quarter" idx="21" hasCustomPrompt="1"/>
          </p:nvPr>
        </p:nvSpPr>
        <p:spPr>
          <a:xfrm>
            <a:off x="7505563" y="5213595"/>
            <a:ext cx="3653680" cy="1008846"/>
          </a:xfrm>
          <a:prstGeom prst="rect">
            <a:avLst/>
          </a:prstGeom>
        </p:spPr>
        <p:txBody>
          <a:bodyPr/>
          <a:lstStyle>
            <a:lvl1pPr>
              <a:defRPr sz="1200">
                <a:solidFill>
                  <a:srgbClr val="565555"/>
                </a:solidFill>
              </a:defRPr>
            </a:lvl1pPr>
          </a:lstStyle>
          <a:p>
            <a:pPr marL="285750" indent="-285750">
              <a:buClr>
                <a:srgbClr val="029EE3"/>
              </a:buClr>
              <a:buFont typeface="Wingdings" charset="2"/>
              <a:buChar char="§"/>
            </a:pPr>
            <a:r>
              <a:rPr lang="fr-FR" sz="1200" dirty="0">
                <a:latin typeface="Helvetica" charset="0"/>
                <a:ea typeface="Helvetica" charset="0"/>
                <a:cs typeface="Helvetica" charset="0"/>
              </a:rPr>
              <a:t>Première sous-partie</a:t>
            </a:r>
          </a:p>
          <a:p>
            <a:pPr marL="285750" indent="-285750">
              <a:buClr>
                <a:srgbClr val="029EE3"/>
              </a:buClr>
              <a:buFont typeface="Wingdings" charset="2"/>
              <a:buChar char="§"/>
            </a:pPr>
            <a:r>
              <a:rPr lang="fr-FR" sz="1200" dirty="0">
                <a:latin typeface="Helvetica" charset="0"/>
                <a:ea typeface="Helvetica" charset="0"/>
                <a:cs typeface="Helvetica" charset="0"/>
              </a:rPr>
              <a:t>Deuxième sous-partie</a:t>
            </a:r>
          </a:p>
          <a:p>
            <a:pPr marL="285750" indent="-285750">
              <a:buClr>
                <a:srgbClr val="029EE3"/>
              </a:buClr>
              <a:buFont typeface="Wingdings" charset="2"/>
              <a:buChar char="§"/>
            </a:pPr>
            <a:r>
              <a:rPr lang="fr-FR" sz="1200" dirty="0">
                <a:latin typeface="Helvetica" charset="0"/>
                <a:ea typeface="Helvetica" charset="0"/>
                <a:cs typeface="Helvetica" charset="0"/>
              </a:rPr>
              <a:t>Troisième sous-partie</a:t>
            </a:r>
          </a:p>
        </p:txBody>
      </p:sp>
      <p:sp>
        <p:nvSpPr>
          <p:cNvPr id="62" name="Espace réservé du texte 51"/>
          <p:cNvSpPr>
            <a:spLocks noGrp="1"/>
          </p:cNvSpPr>
          <p:nvPr>
            <p:ph type="body" sz="quarter" idx="22" hasCustomPrompt="1"/>
          </p:nvPr>
        </p:nvSpPr>
        <p:spPr>
          <a:xfrm>
            <a:off x="7505563" y="4823284"/>
            <a:ext cx="2844227" cy="283351"/>
          </a:xfrm>
          <a:prstGeom prst="rect">
            <a:avLst/>
          </a:prstGeom>
        </p:spPr>
        <p:txBody>
          <a:bodyPr/>
          <a:lstStyle>
            <a:lvl1pPr marL="0" indent="0">
              <a:buNone/>
              <a:defRPr sz="2000" baseline="0">
                <a:solidFill>
                  <a:srgbClr val="019EE3"/>
                </a:solidFill>
                <a:latin typeface="Montserrat" charset="0"/>
                <a:ea typeface="Montserrat" charset="0"/>
                <a:cs typeface="Montserrat" charset="0"/>
              </a:defRPr>
            </a:lvl1pPr>
          </a:lstStyle>
          <a:p>
            <a:pPr lvl="0"/>
            <a:r>
              <a:rPr lang="fr-FR" dirty="0"/>
              <a:t>Titre de la partie</a:t>
            </a:r>
          </a:p>
        </p:txBody>
      </p:sp>
      <p:sp>
        <p:nvSpPr>
          <p:cNvPr id="43"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err="1"/>
              <a:t>Présanse</a:t>
            </a:r>
            <a:r>
              <a:rPr lang="fr-FR" dirty="0"/>
              <a:t> </a:t>
            </a:r>
            <a:r>
              <a:rPr lang="mr-IN" dirty="0"/>
              <a:t>–</a:t>
            </a:r>
            <a:r>
              <a:rPr lang="fr-FR" dirty="0"/>
              <a:t> Masque Powerpoint / JJ.MM.AAAA</a:t>
            </a:r>
          </a:p>
        </p:txBody>
      </p:sp>
      <p:sp>
        <p:nvSpPr>
          <p:cNvPr id="44"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Tree>
    <p:extLst>
      <p:ext uri="{BB962C8B-B14F-4D97-AF65-F5344CB8AC3E}">
        <p14:creationId xmlns:p14="http://schemas.microsoft.com/office/powerpoint/2010/main" val="22434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partie">
    <p:spTree>
      <p:nvGrpSpPr>
        <p:cNvPr id="1" name=""/>
        <p:cNvGrpSpPr/>
        <p:nvPr/>
      </p:nvGrpSpPr>
      <p:grpSpPr>
        <a:xfrm>
          <a:off x="0" y="0"/>
          <a:ext cx="0" cy="0"/>
          <a:chOff x="0" y="0"/>
          <a:chExt cx="0" cy="0"/>
        </a:xfrm>
      </p:grpSpPr>
      <p:sp>
        <p:nvSpPr>
          <p:cNvPr id="8" name="Rectangle 7"/>
          <p:cNvSpPr/>
          <p:nvPr userDrawn="1"/>
        </p:nvSpPr>
        <p:spPr bwMode="auto">
          <a:xfrm>
            <a:off x="0"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solidFill>
                <a:srgbClr val="555654"/>
              </a:solidFill>
            </a:endParaRPr>
          </a:p>
        </p:txBody>
      </p:sp>
      <p:sp>
        <p:nvSpPr>
          <p:cNvPr id="3" name="Espace réservé du texte 2"/>
          <p:cNvSpPr>
            <a:spLocks noGrp="1"/>
          </p:cNvSpPr>
          <p:nvPr>
            <p:ph type="body" sz="quarter" idx="10" hasCustomPrompt="1"/>
          </p:nvPr>
        </p:nvSpPr>
        <p:spPr>
          <a:xfrm>
            <a:off x="2339101" y="2799683"/>
            <a:ext cx="7510271" cy="525463"/>
          </a:xfrm>
          <a:prstGeom prst="rect">
            <a:avLst/>
          </a:prstGeom>
        </p:spPr>
        <p:txBody>
          <a:bodyPr/>
          <a:lstStyle>
            <a:lvl1pPr marL="0" indent="0" algn="ctr">
              <a:buNone/>
              <a:defRPr sz="3600" b="1">
                <a:solidFill>
                  <a:schemeClr val="bg1"/>
                </a:solidFill>
              </a:defRPr>
            </a:lvl1pPr>
          </a:lstStyle>
          <a:p>
            <a:r>
              <a:rPr lang="fr-FR" dirty="0">
                <a:solidFill>
                  <a:schemeClr val="bg2"/>
                </a:solidFill>
                <a:latin typeface="Montserrat" charset="0"/>
                <a:ea typeface="Montserrat" charset="0"/>
                <a:cs typeface="Montserrat" charset="0"/>
              </a:rPr>
              <a:t>TITRE DE LA PARTIE</a:t>
            </a:r>
          </a:p>
        </p:txBody>
      </p:sp>
      <p:sp>
        <p:nvSpPr>
          <p:cNvPr id="5" name="Espace réservé du texte 4"/>
          <p:cNvSpPr>
            <a:spLocks noGrp="1"/>
          </p:cNvSpPr>
          <p:nvPr>
            <p:ph type="body" sz="quarter" idx="11" hasCustomPrompt="1"/>
          </p:nvPr>
        </p:nvSpPr>
        <p:spPr>
          <a:xfrm>
            <a:off x="3590131" y="3511550"/>
            <a:ext cx="5011738" cy="633413"/>
          </a:xfrm>
          <a:prstGeom prst="rect">
            <a:avLst/>
          </a:prstGeom>
        </p:spPr>
        <p:txBody>
          <a:bodyPr/>
          <a:lstStyle>
            <a:lvl1pPr marL="0" indent="0" algn="ctr">
              <a:buNone/>
              <a:defRPr sz="2400">
                <a:solidFill>
                  <a:schemeClr val="bg1"/>
                </a:solidFill>
              </a:defRPr>
            </a:lvl1pPr>
          </a:lstStyle>
          <a:p>
            <a:r>
              <a:rPr lang="fr-FR" dirty="0">
                <a:solidFill>
                  <a:schemeClr val="bg1"/>
                </a:solidFill>
                <a:latin typeface="Montserrat" charset="0"/>
                <a:ea typeface="Montserrat" charset="0"/>
                <a:cs typeface="Montserrat" charset="0"/>
              </a:rPr>
              <a:t>Sous-titre de la partie</a:t>
            </a:r>
          </a:p>
        </p:txBody>
      </p:sp>
    </p:spTree>
    <p:extLst>
      <p:ext uri="{BB962C8B-B14F-4D97-AF65-F5344CB8AC3E}">
        <p14:creationId xmlns:p14="http://schemas.microsoft.com/office/powerpoint/2010/main" val="57320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contenu 1 ligne">
    <p:spTree>
      <p:nvGrpSpPr>
        <p:cNvPr id="1" name=""/>
        <p:cNvGrpSpPr/>
        <p:nvPr/>
      </p:nvGrpSpPr>
      <p:grpSpPr>
        <a:xfrm>
          <a:off x="0" y="0"/>
          <a:ext cx="0" cy="0"/>
          <a:chOff x="0" y="0"/>
          <a:chExt cx="0" cy="0"/>
        </a:xfrm>
      </p:grpSpPr>
      <p:sp>
        <p:nvSpPr>
          <p:cNvPr id="3" name="Rectangle 2"/>
          <p:cNvSpPr/>
          <p:nvPr userDrawn="1"/>
        </p:nvSpPr>
        <p:spPr>
          <a:xfrm>
            <a:off x="942627" y="976985"/>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solidFill>
                  <a:srgbClr val="555654">
                    <a:tint val="75000"/>
                  </a:srgbClr>
                </a:solidFill>
              </a:rPr>
              <a:pPr/>
              <a:t>‹N°›</a:t>
            </a:fld>
            <a:endParaRPr lang="fr-FR" dirty="0">
              <a:solidFill>
                <a:srgbClr val="555654">
                  <a:tint val="75000"/>
                </a:srgbClr>
              </a:solidFill>
            </a:endParaRPr>
          </a:p>
        </p:txBody>
      </p:sp>
      <p:sp>
        <p:nvSpPr>
          <p:cNvPr id="5" name="Espace réservé du texte 3"/>
          <p:cNvSpPr>
            <a:spLocks noGrp="1"/>
          </p:cNvSpPr>
          <p:nvPr>
            <p:ph type="body" sz="quarter" idx="10" hasCustomPrompt="1"/>
          </p:nvPr>
        </p:nvSpPr>
        <p:spPr>
          <a:xfrm>
            <a:off x="828446" y="396069"/>
            <a:ext cx="10536466" cy="563301"/>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dirty="0"/>
              <a:t>Titre de la </a:t>
            </a:r>
            <a:r>
              <a:rPr lang="fr-FR"/>
              <a:t>page contenu</a:t>
            </a:r>
            <a:endParaRPr lang="fr-FR" dirty="0"/>
          </a:p>
        </p:txBody>
      </p:sp>
      <p:sp>
        <p:nvSpPr>
          <p:cNvPr id="6" name="Espace réservé du texte 5"/>
          <p:cNvSpPr>
            <a:spLocks noGrp="1"/>
          </p:cNvSpPr>
          <p:nvPr>
            <p:ph type="body" sz="quarter" idx="11" hasCustomPrompt="1"/>
          </p:nvPr>
        </p:nvSpPr>
        <p:spPr>
          <a:xfrm>
            <a:off x="1678897" y="1503683"/>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
        <p:nvSpPr>
          <p:cNvPr id="7"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err="1"/>
              <a:t>Présanse</a:t>
            </a:r>
            <a:r>
              <a:rPr lang="fr-FR" dirty="0"/>
              <a:t> </a:t>
            </a:r>
            <a:r>
              <a:rPr lang="mr-IN" dirty="0"/>
              <a:t>–</a:t>
            </a:r>
            <a:r>
              <a:rPr lang="fr-FR" dirty="0"/>
              <a:t> Masque Powerpoint / JJ.MM.AAAA</a:t>
            </a:r>
          </a:p>
        </p:txBody>
      </p:sp>
      <p:sp>
        <p:nvSpPr>
          <p:cNvPr id="8"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
        <p:nvSpPr>
          <p:cNvPr id="9" name="Arc 8"/>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55654"/>
              </a:solidFill>
            </a:endParaRPr>
          </a:p>
        </p:txBody>
      </p:sp>
    </p:spTree>
    <p:extLst>
      <p:ext uri="{BB962C8B-B14F-4D97-AF65-F5344CB8AC3E}">
        <p14:creationId xmlns:p14="http://schemas.microsoft.com/office/powerpoint/2010/main" val="3921927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contenu 2 lignes">
    <p:spTree>
      <p:nvGrpSpPr>
        <p:cNvPr id="1" name=""/>
        <p:cNvGrpSpPr/>
        <p:nvPr/>
      </p:nvGrpSpPr>
      <p:grpSpPr>
        <a:xfrm>
          <a:off x="0" y="0"/>
          <a:ext cx="0" cy="0"/>
          <a:chOff x="0" y="0"/>
          <a:chExt cx="0" cy="0"/>
        </a:xfrm>
      </p:grpSpPr>
      <p:sp>
        <p:nvSpPr>
          <p:cNvPr id="12" name="Rectangle 11"/>
          <p:cNvSpPr/>
          <p:nvPr userDrawn="1"/>
        </p:nvSpPr>
        <p:spPr>
          <a:xfrm>
            <a:off x="942627" y="1516064"/>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6" name="Espace réservé du numéro de diapositive 5"/>
          <p:cNvSpPr>
            <a:spLocks noGrp="1"/>
          </p:cNvSpPr>
          <p:nvPr>
            <p:ph type="sldNum" sz="quarter" idx="4"/>
          </p:nvPr>
        </p:nvSpPr>
        <p:spPr>
          <a:xfrm>
            <a:off x="4590142" y="6356349"/>
            <a:ext cx="2743200" cy="365125"/>
          </a:xfrm>
          <a:prstGeom prst="rect">
            <a:avLst/>
          </a:prstGeom>
        </p:spPr>
        <p:txBody>
          <a:bodyPr vert="horz" lIns="91440" tIns="45720" rIns="91440" bIns="45720" rtlCol="0" anchor="ctr"/>
          <a:lstStyle>
            <a:lvl1pPr algn="ctr">
              <a:defRPr sz="1200">
                <a:solidFill>
                  <a:schemeClr val="tx1">
                    <a:tint val="75000"/>
                  </a:schemeClr>
                </a:solidFill>
                <a:latin typeface="Helvetica" charset="0"/>
                <a:ea typeface="Helvetica" charset="0"/>
                <a:cs typeface="Helvetica" charset="0"/>
              </a:defRPr>
            </a:lvl1pPr>
          </a:lstStyle>
          <a:p>
            <a:fld id="{443935BB-9C05-C34E-BF02-B47196A5F45A}" type="slidenum">
              <a:rPr lang="fr-FR" smtClean="0">
                <a:solidFill>
                  <a:srgbClr val="555654">
                    <a:tint val="75000"/>
                  </a:srgbClr>
                </a:solidFill>
              </a:rPr>
              <a:pPr/>
              <a:t>‹N°›</a:t>
            </a:fld>
            <a:endParaRPr lang="fr-FR" dirty="0">
              <a:solidFill>
                <a:srgbClr val="555654">
                  <a:tint val="75000"/>
                </a:srgbClr>
              </a:solidFill>
            </a:endParaRPr>
          </a:p>
        </p:txBody>
      </p:sp>
      <p:sp>
        <p:nvSpPr>
          <p:cNvPr id="10" name="Arc 9"/>
          <p:cNvSpPr/>
          <p:nvPr userDrawn="1"/>
        </p:nvSpPr>
        <p:spPr>
          <a:xfrm>
            <a:off x="-4039614" y="-192476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55654"/>
              </a:solidFill>
            </a:endParaRPr>
          </a:p>
        </p:txBody>
      </p:sp>
      <p:sp>
        <p:nvSpPr>
          <p:cNvPr id="4" name="Espace réservé du texte 3"/>
          <p:cNvSpPr>
            <a:spLocks noGrp="1"/>
          </p:cNvSpPr>
          <p:nvPr>
            <p:ph type="body" sz="quarter" idx="10" hasCustomPrompt="1"/>
          </p:nvPr>
        </p:nvSpPr>
        <p:spPr>
          <a:xfrm>
            <a:off x="828446" y="396069"/>
            <a:ext cx="10536466" cy="1119995"/>
          </a:xfrm>
          <a:prstGeom prst="rect">
            <a:avLst/>
          </a:prstGeom>
        </p:spPr>
        <p:txBody>
          <a:bodyPr/>
          <a:lstStyle>
            <a:lvl1pPr marL="0" indent="0" defTabSz="554400">
              <a:lnSpc>
                <a:spcPct val="100000"/>
              </a:lnSpc>
              <a:spcBef>
                <a:spcPts val="0"/>
              </a:spcBef>
              <a:spcAft>
                <a:spcPts val="0"/>
              </a:spcAft>
              <a:buNone/>
              <a:defRPr sz="3200" b="0" i="0">
                <a:solidFill>
                  <a:srgbClr val="019EE3"/>
                </a:solidFill>
                <a:latin typeface="Montserrat" charset="0"/>
                <a:ea typeface="Montserrat" charset="0"/>
                <a:cs typeface="Montserrat" charset="0"/>
              </a:defRPr>
            </a:lvl1pPr>
          </a:lstStyle>
          <a:p>
            <a:pPr lvl="0"/>
            <a:r>
              <a:rPr lang="fr-FR" dirty="0"/>
              <a:t>Titre de la page contenu</a:t>
            </a:r>
          </a:p>
          <a:p>
            <a:pPr lvl="0"/>
            <a:r>
              <a:rPr lang="fr-FR" dirty="0"/>
              <a:t>sur 2 lignes</a:t>
            </a:r>
          </a:p>
        </p:txBody>
      </p:sp>
      <p:sp>
        <p:nvSpPr>
          <p:cNvPr id="6" name="Espace réservé du texte 5"/>
          <p:cNvSpPr>
            <a:spLocks noGrp="1"/>
          </p:cNvSpPr>
          <p:nvPr>
            <p:ph type="body" sz="quarter" idx="11" hasCustomPrompt="1"/>
          </p:nvPr>
        </p:nvSpPr>
        <p:spPr>
          <a:xfrm>
            <a:off x="1678897" y="1752341"/>
            <a:ext cx="9686015" cy="4450022"/>
          </a:xfrm>
          <a:prstGeom prst="rect">
            <a:avLst/>
          </a:prstGeom>
        </p:spPr>
        <p:txBody>
          <a:bodyPr/>
          <a:lstStyle>
            <a:lvl1pPr marL="228600" indent="-228600">
              <a:buSzPct val="125000"/>
              <a:buFont typeface="Wingdings" charset="2"/>
              <a:buChar char="§"/>
              <a:defRPr sz="2000">
                <a:solidFill>
                  <a:schemeClr val="tx1"/>
                </a:solidFill>
              </a:defRPr>
            </a:lvl1pPr>
            <a:lvl2pPr marL="685800" indent="-228600">
              <a:buFont typeface="Wingdings" charset="2"/>
              <a:buChar char="§"/>
              <a:defRPr>
                <a:solidFill>
                  <a:schemeClr val="tx1"/>
                </a:solidFill>
              </a:defRPr>
            </a:lvl2pPr>
          </a:lstStyle>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742950" lvl="1" indent="-285750">
              <a:spcBef>
                <a:spcPts val="1000"/>
              </a:spcBef>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marL="800100" lvl="1" indent="-342900">
              <a:spcBef>
                <a:spcPts val="1000"/>
              </a:spcBef>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800100" lvl="1" indent="-342900">
              <a:buClr>
                <a:srgbClr val="029EE3"/>
              </a:buClr>
              <a:buFont typeface="+mj-lt"/>
              <a:buAutoNum type="arabicPeriod"/>
            </a:pPr>
            <a:endParaRPr lang="fr-FR" sz="1600" dirty="0">
              <a:solidFill>
                <a:srgbClr val="565555"/>
              </a:solidFill>
              <a:latin typeface="Helvetica" charset="0"/>
              <a:ea typeface="Helvetica" charset="0"/>
              <a:cs typeface="Helvetica" charset="0"/>
            </a:endParaRPr>
          </a:p>
          <a:p>
            <a:pPr marL="342900" indent="-342900">
              <a:buClr>
                <a:srgbClr val="029EE3"/>
              </a:buClr>
              <a:buFont typeface="Wingdings" charset="2"/>
              <a:buChar char="§"/>
            </a:pPr>
            <a:r>
              <a:rPr lang="fr-FR" b="1" dirty="0" err="1">
                <a:solidFill>
                  <a:srgbClr val="565555"/>
                </a:solidFill>
                <a:latin typeface="Montserrat" charset="0"/>
                <a:ea typeface="Montserrat" charset="0"/>
                <a:cs typeface="Montserrat" charset="0"/>
              </a:rPr>
              <a:t>Lorem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ipsum</a:t>
            </a:r>
            <a:r>
              <a:rPr lang="fr-FR" b="1" dirty="0">
                <a:solidFill>
                  <a:srgbClr val="565555"/>
                </a:solidFill>
                <a:latin typeface="Montserrat" charset="0"/>
                <a:ea typeface="Montserrat" charset="0"/>
                <a:cs typeface="Montserrat" charset="0"/>
              </a:rPr>
              <a:t> </a:t>
            </a:r>
            <a:r>
              <a:rPr lang="fr-FR" b="1" dirty="0" err="1">
                <a:solidFill>
                  <a:srgbClr val="565555"/>
                </a:solidFill>
                <a:latin typeface="Montserrat" charset="0"/>
                <a:ea typeface="Montserrat" charset="0"/>
                <a:cs typeface="Montserrat" charset="0"/>
              </a:rPr>
              <a:t>cuiusdam</a:t>
            </a:r>
            <a:r>
              <a:rPr lang="fr-FR" b="1" dirty="0">
                <a:solidFill>
                  <a:srgbClr val="565555"/>
                </a:solidFill>
                <a:latin typeface="Montserrat" charset="0"/>
                <a:ea typeface="Montserrat" charset="0"/>
                <a:cs typeface="Montserrat" charset="0"/>
              </a:rPr>
              <a:t> missa</a:t>
            </a:r>
          </a:p>
          <a:p>
            <a:pPr lvl="1">
              <a:spcBef>
                <a:spcPts val="1000"/>
              </a:spcBef>
              <a:buClr>
                <a:srgbClr val="029EE3"/>
              </a:buClr>
            </a:pPr>
            <a:r>
              <a:rPr lang="fr-FR" sz="1600" dirty="0">
                <a:solidFill>
                  <a:srgbClr val="565555"/>
                </a:solidFill>
                <a:latin typeface="Helvetica" charset="0"/>
                <a:ea typeface="Helvetica" charset="0"/>
                <a:cs typeface="Helvetica" charset="0"/>
              </a:rPr>
              <a:t>Inter </a:t>
            </a:r>
            <a:r>
              <a:rPr lang="fr-FR" sz="1600" dirty="0" err="1">
                <a:solidFill>
                  <a:srgbClr val="565555"/>
                </a:solidFill>
                <a:latin typeface="Helvetica" charset="0"/>
                <a:ea typeface="Helvetica" charset="0"/>
                <a:cs typeface="Helvetica" charset="0"/>
              </a:rPr>
              <a:t>mediocrium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cuiusdam</a:t>
            </a:r>
            <a:r>
              <a:rPr lang="fr-FR" sz="1600" dirty="0">
                <a:solidFill>
                  <a:srgbClr val="565555"/>
                </a:solidFill>
                <a:latin typeface="Helvetica" charset="0"/>
                <a:ea typeface="Helvetica" charset="0"/>
                <a:cs typeface="Helvetica" charset="0"/>
              </a:rPr>
              <a:t> missa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loqui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Clematius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ut </a:t>
            </a:r>
            <a:r>
              <a:rPr lang="fr-FR" sz="1600" dirty="0" err="1">
                <a:solidFill>
                  <a:srgbClr val="565555"/>
                </a:solidFill>
                <a:latin typeface="Helvetica" charset="0"/>
                <a:ea typeface="Helvetica" charset="0"/>
                <a:cs typeface="Helvetica" charset="0"/>
              </a:rPr>
              <a:t>orientis</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Clematii</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comitem</a:t>
            </a:r>
            <a:r>
              <a:rPr lang="fr-FR" sz="1600" dirty="0">
                <a:solidFill>
                  <a:srgbClr val="565555"/>
                </a:solidFill>
                <a:latin typeface="Helvetica" charset="0"/>
                <a:ea typeface="Helvetica" charset="0"/>
                <a:cs typeface="Helvetica" charset="0"/>
              </a:rPr>
              <a:t> </a:t>
            </a:r>
            <a:r>
              <a:rPr lang="fr-FR" sz="1600" dirty="0" err="1">
                <a:solidFill>
                  <a:srgbClr val="565555"/>
                </a:solidFill>
                <a:latin typeface="Helvetica" charset="0"/>
                <a:ea typeface="Helvetica" charset="0"/>
                <a:cs typeface="Helvetica" charset="0"/>
              </a:rPr>
              <a:t>contactus</a:t>
            </a:r>
            <a:r>
              <a:rPr lang="fr-FR" sz="1600" dirty="0">
                <a:solidFill>
                  <a:srgbClr val="565555"/>
                </a:solidFill>
                <a:latin typeface="Helvetica" charset="0"/>
                <a:ea typeface="Helvetica" charset="0"/>
                <a:cs typeface="Helvetica" charset="0"/>
              </a:rPr>
              <a:t> non id.</a:t>
            </a:r>
          </a:p>
          <a:p>
            <a:pPr marL="742950" lvl="1" indent="-285750">
              <a:buClr>
                <a:srgbClr val="029EE3"/>
              </a:buClr>
              <a:buFont typeface="Wingdings" charset="2"/>
              <a:buChar char="§"/>
            </a:pPr>
            <a:endParaRPr lang="fr-FR" sz="1600" dirty="0">
              <a:solidFill>
                <a:srgbClr val="565555"/>
              </a:solidFill>
              <a:latin typeface="Helvetica" charset="0"/>
              <a:ea typeface="Helvetica" charset="0"/>
              <a:cs typeface="Helvetica" charset="0"/>
            </a:endParaRPr>
          </a:p>
          <a:p>
            <a:pPr marL="742950" lvl="1"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a:p>
            <a:pPr marL="285750" indent="-285750">
              <a:buClr>
                <a:srgbClr val="029EE3"/>
              </a:buClr>
              <a:buFont typeface="Wingdings" charset="2"/>
              <a:buChar char="§"/>
            </a:pPr>
            <a:endParaRPr lang="fr-FR" dirty="0">
              <a:solidFill>
                <a:srgbClr val="565555"/>
              </a:solidFill>
              <a:latin typeface="Helvetica" charset="0"/>
              <a:ea typeface="Helvetica" charset="0"/>
              <a:cs typeface="Helvetica" charset="0"/>
            </a:endParaRPr>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err="1"/>
              <a:t>Présanse</a:t>
            </a:r>
            <a:r>
              <a:rPr lang="fr-FR" dirty="0"/>
              <a:t> </a:t>
            </a:r>
            <a:r>
              <a:rPr lang="mr-IN" dirty="0"/>
              <a:t>–</a:t>
            </a:r>
            <a:r>
              <a:rPr lang="fr-FR" dirty="0"/>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Tree>
    <p:extLst>
      <p:ext uri="{BB962C8B-B14F-4D97-AF65-F5344CB8AC3E}">
        <p14:creationId xmlns:p14="http://schemas.microsoft.com/office/powerpoint/2010/main" val="418178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tableau">
    <p:spTree>
      <p:nvGrpSpPr>
        <p:cNvPr id="1" name=""/>
        <p:cNvGrpSpPr/>
        <p:nvPr/>
      </p:nvGrpSpPr>
      <p:grpSpPr>
        <a:xfrm>
          <a:off x="0" y="0"/>
          <a:ext cx="0" cy="0"/>
          <a:chOff x="0" y="0"/>
          <a:chExt cx="0" cy="0"/>
        </a:xfrm>
      </p:grpSpPr>
      <p:sp>
        <p:nvSpPr>
          <p:cNvPr id="16" name="Arc 15"/>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55654"/>
              </a:solidFill>
            </a:endParaRPr>
          </a:p>
        </p:txBody>
      </p:sp>
      <p:sp>
        <p:nvSpPr>
          <p:cNvPr id="17" name="Rectangle 16"/>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8"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tableau</a:t>
            </a:r>
          </a:p>
        </p:txBody>
      </p:sp>
      <p:sp>
        <p:nvSpPr>
          <p:cNvPr id="3" name="Espace réservé du tableau 2"/>
          <p:cNvSpPr>
            <a:spLocks noGrp="1"/>
          </p:cNvSpPr>
          <p:nvPr>
            <p:ph type="tbl" sz="quarter" idx="11"/>
          </p:nvPr>
        </p:nvSpPr>
        <p:spPr>
          <a:xfrm>
            <a:off x="1589088" y="2255534"/>
            <a:ext cx="9158287" cy="3823306"/>
          </a:xfrm>
          <a:prstGeom prst="rect">
            <a:avLst/>
          </a:prstGeom>
        </p:spPr>
        <p:txBody>
          <a:bodyPr/>
          <a:lstStyle/>
          <a:p>
            <a:endParaRPr lang="fr-FR"/>
          </a:p>
        </p:txBody>
      </p:sp>
      <p:sp>
        <p:nvSpPr>
          <p:cNvPr id="5" name="Espace réservé du texte 4"/>
          <p:cNvSpPr>
            <a:spLocks noGrp="1"/>
          </p:cNvSpPr>
          <p:nvPr>
            <p:ph type="body" sz="quarter" idx="12" hasCustomPrompt="1"/>
          </p:nvPr>
        </p:nvSpPr>
        <p:spPr>
          <a:xfrm>
            <a:off x="942975" y="1274763"/>
            <a:ext cx="9804400" cy="703262"/>
          </a:xfrm>
          <a:prstGeom prst="rect">
            <a:avLst/>
          </a:prstGeom>
        </p:spPr>
        <p:txBody>
          <a:bodyPr/>
          <a:lstStyle>
            <a:lvl1pPr marL="0" indent="0">
              <a:buNone/>
              <a:defRPr sz="1800"/>
            </a:lvl1pPr>
          </a:lstStyle>
          <a:p>
            <a:pPr>
              <a:buClr>
                <a:srgbClr val="029EE3"/>
              </a:buClr>
            </a:pPr>
            <a:r>
              <a:rPr lang="fr-FR" dirty="0">
                <a:solidFill>
                  <a:srgbClr val="565555"/>
                </a:solidFill>
                <a:latin typeface="Helvetica" charset="0"/>
                <a:ea typeface="Helvetica" charset="0"/>
                <a:cs typeface="Helvetica" charset="0"/>
              </a:rPr>
              <a:t>Inter </a:t>
            </a:r>
            <a:r>
              <a:rPr lang="fr-FR" dirty="0" err="1">
                <a:solidFill>
                  <a:srgbClr val="565555"/>
                </a:solidFill>
                <a:latin typeface="Helvetica" charset="0"/>
                <a:ea typeface="Helvetica" charset="0"/>
                <a:cs typeface="Helvetica" charset="0"/>
              </a:rPr>
              <a:t>mediocrium</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cuiusdam</a:t>
            </a:r>
            <a:r>
              <a:rPr lang="fr-FR" dirty="0">
                <a:solidFill>
                  <a:srgbClr val="565555"/>
                </a:solidFill>
                <a:latin typeface="Helvetica" charset="0"/>
                <a:ea typeface="Helvetica" charset="0"/>
                <a:cs typeface="Helvetica" charset="0"/>
              </a:rPr>
              <a:t> missa </a:t>
            </a:r>
            <a:r>
              <a:rPr lang="fr-FR" dirty="0" err="1">
                <a:solidFill>
                  <a:srgbClr val="565555"/>
                </a:solidFill>
                <a:latin typeface="Helvetica" charset="0"/>
                <a:ea typeface="Helvetica" charset="0"/>
                <a:cs typeface="Helvetica" charset="0"/>
              </a:rPr>
              <a:t>contactus</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loqui</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Clematius</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orientis</a:t>
            </a:r>
            <a:r>
              <a:rPr lang="fr-FR" dirty="0">
                <a:solidFill>
                  <a:srgbClr val="565555"/>
                </a:solidFill>
                <a:latin typeface="Helvetica" charset="0"/>
                <a:ea typeface="Helvetica" charset="0"/>
                <a:cs typeface="Helvetica" charset="0"/>
              </a:rPr>
              <a:t> ut </a:t>
            </a:r>
            <a:r>
              <a:rPr lang="fr-FR" dirty="0" err="1">
                <a:solidFill>
                  <a:srgbClr val="565555"/>
                </a:solidFill>
                <a:latin typeface="Helvetica" charset="0"/>
                <a:ea typeface="Helvetica" charset="0"/>
                <a:cs typeface="Helvetica" charset="0"/>
              </a:rPr>
              <a:t>orientis</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Clematii</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comitem</a:t>
            </a:r>
            <a:r>
              <a:rPr lang="fr-FR" dirty="0">
                <a:solidFill>
                  <a:srgbClr val="565555"/>
                </a:solidFill>
                <a:latin typeface="Helvetica" charset="0"/>
                <a:ea typeface="Helvetica" charset="0"/>
                <a:cs typeface="Helvetica" charset="0"/>
              </a:rPr>
              <a:t> </a:t>
            </a:r>
            <a:r>
              <a:rPr lang="fr-FR" dirty="0" err="1">
                <a:solidFill>
                  <a:srgbClr val="565555"/>
                </a:solidFill>
                <a:latin typeface="Helvetica" charset="0"/>
                <a:ea typeface="Helvetica" charset="0"/>
                <a:cs typeface="Helvetica" charset="0"/>
              </a:rPr>
              <a:t>contactus</a:t>
            </a:r>
            <a:r>
              <a:rPr lang="fr-FR" dirty="0">
                <a:solidFill>
                  <a:srgbClr val="565555"/>
                </a:solidFill>
                <a:latin typeface="Helvetica" charset="0"/>
                <a:ea typeface="Helvetica" charset="0"/>
                <a:cs typeface="Helvetica" charset="0"/>
              </a:rPr>
              <a:t> non id.</a:t>
            </a:r>
          </a:p>
        </p:txBody>
      </p:sp>
      <p:sp>
        <p:nvSpPr>
          <p:cNvPr id="9"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err="1"/>
              <a:t>Présanse</a:t>
            </a:r>
            <a:r>
              <a:rPr lang="fr-FR" dirty="0"/>
              <a:t> </a:t>
            </a:r>
            <a:r>
              <a:rPr lang="mr-IN" dirty="0"/>
              <a:t>–</a:t>
            </a:r>
            <a:r>
              <a:rPr lang="fr-FR" dirty="0"/>
              <a:t> Masque Powerpoint / JJ.MM.AAAA</a:t>
            </a:r>
          </a:p>
        </p:txBody>
      </p:sp>
      <p:sp>
        <p:nvSpPr>
          <p:cNvPr id="10"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Tree>
    <p:extLst>
      <p:ext uri="{BB962C8B-B14F-4D97-AF65-F5344CB8AC3E}">
        <p14:creationId xmlns:p14="http://schemas.microsoft.com/office/powerpoint/2010/main" val="1995001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graphique">
    <p:spTree>
      <p:nvGrpSpPr>
        <p:cNvPr id="1" name=""/>
        <p:cNvGrpSpPr/>
        <p:nvPr/>
      </p:nvGrpSpPr>
      <p:grpSpPr>
        <a:xfrm>
          <a:off x="0" y="0"/>
          <a:ext cx="0" cy="0"/>
          <a:chOff x="0" y="0"/>
          <a:chExt cx="0" cy="0"/>
        </a:xfrm>
      </p:grpSpPr>
      <p:sp>
        <p:nvSpPr>
          <p:cNvPr id="13" name="Arc 12"/>
          <p:cNvSpPr/>
          <p:nvPr userDrawn="1"/>
        </p:nvSpPr>
        <p:spPr>
          <a:xfrm>
            <a:off x="-4039614" y="-1939752"/>
            <a:ext cx="4868060" cy="10980894"/>
          </a:xfrm>
          <a:prstGeom prst="arc">
            <a:avLst>
              <a:gd name="adj1" fmla="val 17833965"/>
              <a:gd name="adj2" fmla="val 3585703"/>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solidFill>
                <a:srgbClr val="555654"/>
              </a:solidFill>
            </a:endParaRPr>
          </a:p>
        </p:txBody>
      </p:sp>
      <p:sp>
        <p:nvSpPr>
          <p:cNvPr id="14" name="Rectangle 13"/>
          <p:cNvSpPr/>
          <p:nvPr userDrawn="1"/>
        </p:nvSpPr>
        <p:spPr>
          <a:xfrm>
            <a:off x="942359" y="979156"/>
            <a:ext cx="1472540" cy="59377"/>
          </a:xfrm>
          <a:prstGeom prst="rect">
            <a:avLst/>
          </a:prstGeom>
          <a:solidFill>
            <a:srgbClr val="5655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15" name="Espace réservé du texte 3"/>
          <p:cNvSpPr>
            <a:spLocks noGrp="1"/>
          </p:cNvSpPr>
          <p:nvPr>
            <p:ph type="body" sz="quarter" idx="10" hasCustomPrompt="1"/>
          </p:nvPr>
        </p:nvSpPr>
        <p:spPr>
          <a:xfrm>
            <a:off x="828446" y="396069"/>
            <a:ext cx="5692956" cy="612775"/>
          </a:xfrm>
          <a:prstGeom prst="rect">
            <a:avLst/>
          </a:prstGeom>
        </p:spPr>
        <p:txBody>
          <a:bodyPr/>
          <a:lstStyle>
            <a:lvl1pPr marL="0" indent="0">
              <a:buNone/>
              <a:defRPr sz="3200" b="0" i="0">
                <a:solidFill>
                  <a:srgbClr val="019EE3"/>
                </a:solidFill>
                <a:latin typeface="Montserrat" charset="0"/>
                <a:ea typeface="Montserrat" charset="0"/>
                <a:cs typeface="Montserrat" charset="0"/>
              </a:defRPr>
            </a:lvl1pPr>
          </a:lstStyle>
          <a:p>
            <a:pPr lvl="0"/>
            <a:r>
              <a:rPr lang="fr-FR" dirty="0"/>
              <a:t>Titre de la page graphique</a:t>
            </a:r>
          </a:p>
        </p:txBody>
      </p:sp>
      <p:sp>
        <p:nvSpPr>
          <p:cNvPr id="16" name="Espace réservé du graphique 15"/>
          <p:cNvSpPr>
            <a:spLocks noGrp="1"/>
          </p:cNvSpPr>
          <p:nvPr>
            <p:ph type="chart" sz="quarter" idx="11"/>
          </p:nvPr>
        </p:nvSpPr>
        <p:spPr>
          <a:xfrm>
            <a:off x="1993674" y="1591931"/>
            <a:ext cx="7948613" cy="4512273"/>
          </a:xfrm>
          <a:prstGeom prst="rect">
            <a:avLst/>
          </a:prstGeom>
        </p:spPr>
        <p:txBody>
          <a:bodyPr/>
          <a:lstStyle/>
          <a:p>
            <a:endParaRPr lang="fr-FR" dirty="0"/>
          </a:p>
        </p:txBody>
      </p:sp>
      <p:sp>
        <p:nvSpPr>
          <p:cNvPr id="8" name="Espace réservé du texte 49"/>
          <p:cNvSpPr>
            <a:spLocks noGrp="1"/>
          </p:cNvSpPr>
          <p:nvPr>
            <p:ph type="body" sz="quarter" idx="23" hasCustomPrompt="1"/>
          </p:nvPr>
        </p:nvSpPr>
        <p:spPr>
          <a:xfrm>
            <a:off x="7212674" y="6498018"/>
            <a:ext cx="3321527" cy="190756"/>
          </a:xfrm>
          <a:prstGeom prst="rect">
            <a:avLst/>
          </a:prstGeom>
        </p:spPr>
        <p:txBody>
          <a:bodyPr/>
          <a:lstStyle>
            <a:lvl1pPr marL="0" indent="0" algn="r">
              <a:buFontTx/>
              <a:buNone/>
              <a:defRPr sz="1200">
                <a:solidFill>
                  <a:srgbClr val="565555"/>
                </a:solidFill>
              </a:defRPr>
            </a:lvl1pPr>
          </a:lstStyle>
          <a:p>
            <a:r>
              <a:rPr lang="fr-FR" dirty="0" err="1"/>
              <a:t>Présanse</a:t>
            </a:r>
            <a:r>
              <a:rPr lang="fr-FR" dirty="0"/>
              <a:t> </a:t>
            </a:r>
            <a:r>
              <a:rPr lang="mr-IN" dirty="0"/>
              <a:t>–</a:t>
            </a:r>
            <a:r>
              <a:rPr lang="fr-FR" dirty="0"/>
              <a:t> Masque Powerpoint / JJ.MM.AAAA</a:t>
            </a:r>
          </a:p>
        </p:txBody>
      </p:sp>
      <p:sp>
        <p:nvSpPr>
          <p:cNvPr id="9" name="Espace réservé du texte 49"/>
          <p:cNvSpPr>
            <a:spLocks noGrp="1"/>
          </p:cNvSpPr>
          <p:nvPr>
            <p:ph type="body" sz="quarter" idx="24" hasCustomPrompt="1"/>
          </p:nvPr>
        </p:nvSpPr>
        <p:spPr>
          <a:xfrm>
            <a:off x="545503" y="6498018"/>
            <a:ext cx="3321527" cy="190756"/>
          </a:xfrm>
          <a:prstGeom prst="rect">
            <a:avLst/>
          </a:prstGeom>
        </p:spPr>
        <p:txBody>
          <a:bodyPr/>
          <a:lstStyle>
            <a:lvl1pPr marL="0" indent="0" algn="l">
              <a:buFontTx/>
              <a:buNone/>
              <a:defRPr sz="1400">
                <a:solidFill>
                  <a:srgbClr val="565555"/>
                </a:solidFill>
              </a:defRPr>
            </a:lvl1pPr>
          </a:lstStyle>
          <a:p>
            <a:fld id="{88210714-2BAE-E445-A9E9-7FB28905F8E6}" type="slidenum">
              <a:rPr lang="fr-FR" smtClean="0"/>
              <a:t>‹#›</a:t>
            </a:fld>
            <a:endParaRPr lang="fr-FR" dirty="0"/>
          </a:p>
        </p:txBody>
      </p:sp>
    </p:spTree>
    <p:extLst>
      <p:ext uri="{BB962C8B-B14F-4D97-AF65-F5344CB8AC3E}">
        <p14:creationId xmlns:p14="http://schemas.microsoft.com/office/powerpoint/2010/main" val="2773076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fin">
    <p:spTree>
      <p:nvGrpSpPr>
        <p:cNvPr id="1" name=""/>
        <p:cNvGrpSpPr/>
        <p:nvPr/>
      </p:nvGrpSpPr>
      <p:grpSpPr>
        <a:xfrm>
          <a:off x="0" y="0"/>
          <a:ext cx="0" cy="0"/>
          <a:chOff x="0" y="0"/>
          <a:chExt cx="0" cy="0"/>
        </a:xfrm>
      </p:grpSpPr>
      <p:sp>
        <p:nvSpPr>
          <p:cNvPr id="7" name="Rectangle 6"/>
          <p:cNvSpPr/>
          <p:nvPr userDrawn="1"/>
        </p:nvSpPr>
        <p:spPr bwMode="auto">
          <a:xfrm>
            <a:off x="-3524" y="0"/>
            <a:ext cx="12195524" cy="7113588"/>
          </a:xfrm>
          <a:prstGeom prst="rect">
            <a:avLst/>
          </a:prstGeom>
          <a:gradFill>
            <a:gsLst>
              <a:gs pos="78000">
                <a:srgbClr val="009EE3"/>
              </a:gs>
              <a:gs pos="0">
                <a:srgbClr val="009EE3">
                  <a:tint val="44500"/>
                  <a:satMod val="160000"/>
                </a:srgbClr>
              </a:gs>
            </a:gsLst>
            <a:path path="circle">
              <a:fillToRect l="50000" t="50000" r="50000" b="50000"/>
            </a:path>
          </a:gradFill>
          <a:ln w="9525" cap="flat" cmpd="sng" algn="ctr">
            <a:noFill/>
            <a:prstDash val="solid"/>
            <a:round/>
            <a:headEnd type="none" w="med" len="med"/>
            <a:tailEnd type="none" w="med" len="med"/>
          </a:ln>
          <a:effectLst/>
          <a:extLst>
            <a:ext uri="{AF507438-7753-43e0-B8FC-AC1667EBCBE1}"/>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endParaRPr lang="fr-FR" altLang="fr-FR">
              <a:solidFill>
                <a:srgbClr val="555654"/>
              </a:solidFill>
            </a:endParaRPr>
          </a:p>
        </p:txBody>
      </p:sp>
      <p:pic>
        <p:nvPicPr>
          <p:cNvPr id="8" name="Image 7"/>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rot="10800000">
            <a:off x="-104932" y="-14990"/>
            <a:ext cx="12373607" cy="431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2"/>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37852" y="1765462"/>
            <a:ext cx="5047780" cy="1654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texte 4"/>
          <p:cNvSpPr>
            <a:spLocks noGrp="1"/>
          </p:cNvSpPr>
          <p:nvPr>
            <p:ph type="body" sz="quarter" idx="12" hasCustomPrompt="1"/>
          </p:nvPr>
        </p:nvSpPr>
        <p:spPr>
          <a:xfrm>
            <a:off x="4665482" y="4989439"/>
            <a:ext cx="2857500" cy="392113"/>
          </a:xfrm>
          <a:prstGeom prst="rect">
            <a:avLst/>
          </a:prstGeom>
        </p:spPr>
        <p:txBody>
          <a:bodyPr/>
          <a:lstStyle>
            <a:lvl1pPr marL="0" indent="0" algn="ctr">
              <a:buNone/>
              <a:defRPr>
                <a:solidFill>
                  <a:schemeClr val="bg1"/>
                </a:solidFill>
                <a:latin typeface="Montserrat" charset="0"/>
                <a:ea typeface="Montserrat" charset="0"/>
                <a:cs typeface="Montserrat" charset="0"/>
              </a:defRPr>
            </a:lvl1pPr>
          </a:lstStyle>
          <a:p>
            <a:pPr lvl="0"/>
            <a:r>
              <a:rPr lang="fr-FR" dirty="0"/>
              <a:t>Vous remercie</a:t>
            </a:r>
          </a:p>
        </p:txBody>
      </p:sp>
      <p:sp>
        <p:nvSpPr>
          <p:cNvPr id="10" name="Espace réservé du texte 49"/>
          <p:cNvSpPr>
            <a:spLocks noGrp="1"/>
          </p:cNvSpPr>
          <p:nvPr>
            <p:ph type="body" sz="quarter" idx="23" hasCustomPrompt="1"/>
          </p:nvPr>
        </p:nvSpPr>
        <p:spPr>
          <a:xfrm>
            <a:off x="7854846" y="6667244"/>
            <a:ext cx="4088431" cy="190756"/>
          </a:xfrm>
          <a:prstGeom prst="rect">
            <a:avLst/>
          </a:prstGeom>
        </p:spPr>
        <p:txBody>
          <a:bodyPr/>
          <a:lstStyle>
            <a:lvl1pPr marL="0" indent="0" algn="r">
              <a:buFontTx/>
              <a:buNone/>
              <a:defRPr sz="1400">
                <a:solidFill>
                  <a:schemeClr val="bg1"/>
                </a:solidFill>
              </a:defRPr>
            </a:lvl1pPr>
          </a:lstStyle>
          <a:p>
            <a:r>
              <a:rPr lang="fr-FR" dirty="0" err="1"/>
              <a:t>Présanse</a:t>
            </a:r>
            <a:r>
              <a:rPr lang="fr-FR" dirty="0"/>
              <a:t> </a:t>
            </a:r>
            <a:r>
              <a:rPr lang="mr-IN" dirty="0"/>
              <a:t>–</a:t>
            </a:r>
            <a:r>
              <a:rPr lang="fr-FR" dirty="0"/>
              <a:t> Masque Powerpoint / JJ.MM.AAAA</a:t>
            </a:r>
          </a:p>
        </p:txBody>
      </p:sp>
    </p:spTree>
    <p:extLst>
      <p:ext uri="{BB962C8B-B14F-4D97-AF65-F5344CB8AC3E}">
        <p14:creationId xmlns:p14="http://schemas.microsoft.com/office/powerpoint/2010/main" val="4007727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pied de page 4"/>
          <p:cNvSpPr txBox="1">
            <a:spLocks/>
          </p:cNvSpPr>
          <p:nvPr userDrawn="1"/>
        </p:nvSpPr>
        <p:spPr>
          <a:xfrm>
            <a:off x="7754257"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solidFill>
                <a:srgbClr val="555654">
                  <a:tint val="75000"/>
                </a:srgbClr>
              </a:solidFill>
            </a:endParaRPr>
          </a:p>
        </p:txBody>
      </p:sp>
      <p:pic>
        <p:nvPicPr>
          <p:cNvPr id="7" name="Image 12"/>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852879" y="6325652"/>
            <a:ext cx="1146808" cy="375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49641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4"/>
          </p:nvPr>
        </p:nvSpPr>
        <p:spPr>
          <a:xfrm>
            <a:off x="385482" y="3454172"/>
            <a:ext cx="11241741" cy="830262"/>
          </a:xfrm>
        </p:spPr>
        <p:txBody>
          <a:bodyPr/>
          <a:lstStyle/>
          <a:p>
            <a:pPr>
              <a:lnSpc>
                <a:spcPct val="100000"/>
              </a:lnSpc>
              <a:spcBef>
                <a:spcPts val="0"/>
              </a:spcBef>
            </a:pPr>
            <a:r>
              <a:rPr lang="fr-FR" sz="5400" dirty="0">
                <a:latin typeface="Arial" panose="020B0604020202020204" pitchFamily="34" charset="0"/>
                <a:cs typeface="Arial" panose="020B0604020202020204" pitchFamily="34" charset="0"/>
              </a:rPr>
              <a:t>PARTICIPATION DU SSTI </a:t>
            </a:r>
          </a:p>
          <a:p>
            <a:pPr>
              <a:lnSpc>
                <a:spcPct val="100000"/>
              </a:lnSpc>
              <a:spcBef>
                <a:spcPts val="0"/>
              </a:spcBef>
            </a:pPr>
            <a:r>
              <a:rPr lang="fr-FR" sz="5400" dirty="0">
                <a:latin typeface="Arial" panose="020B0604020202020204" pitchFamily="34" charset="0"/>
                <a:cs typeface="Arial" panose="020B0604020202020204" pitchFamily="34" charset="0"/>
              </a:rPr>
              <a:t>AU CONTACT TRACING </a:t>
            </a:r>
          </a:p>
        </p:txBody>
      </p:sp>
    </p:spTree>
    <p:extLst>
      <p:ext uri="{BB962C8B-B14F-4D97-AF65-F5344CB8AC3E}">
        <p14:creationId xmlns:p14="http://schemas.microsoft.com/office/powerpoint/2010/main" val="2853220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38200" y="142645"/>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Liste a priori ou matrice à préparer </a:t>
            </a:r>
            <a:endParaRPr lang="fr-FR" dirty="0">
              <a:solidFill>
                <a:srgbClr val="009EE3"/>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10</a:t>
            </a:fld>
            <a:endParaRPr lang="fr-FR" dirty="0">
              <a:solidFill>
                <a:srgbClr val="555654">
                  <a:tint val="75000"/>
                </a:srgbClr>
              </a:solidFill>
            </a:endParaRPr>
          </a:p>
        </p:txBody>
      </p:sp>
      <p:sp>
        <p:nvSpPr>
          <p:cNvPr id="6" name="Espace réservé du contenu 2">
            <a:extLst>
              <a:ext uri="{FF2B5EF4-FFF2-40B4-BE49-F238E27FC236}">
                <a16:creationId xmlns:a16="http://schemas.microsoft.com/office/drawing/2014/main" id="{D053D007-4E00-4AB4-A63C-3072DFDFB007}"/>
              </a:ext>
            </a:extLst>
          </p:cNvPr>
          <p:cNvSpPr txBox="1">
            <a:spLocks/>
          </p:cNvSpPr>
          <p:nvPr/>
        </p:nvSpPr>
        <p:spPr>
          <a:xfrm>
            <a:off x="838200" y="1285103"/>
            <a:ext cx="11032524" cy="489186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009EE3"/>
              </a:buClr>
              <a:buFont typeface="Wingdings" panose="05000000000000000000" pitchFamily="2" charset="2"/>
              <a:buChar char="§"/>
            </a:pPr>
            <a:r>
              <a:rPr lang="fr-FR" dirty="0">
                <a:solidFill>
                  <a:srgbClr val="555654"/>
                </a:solidFill>
                <a:latin typeface="Arial" panose="020B0604020202020204" pitchFamily="34" charset="0"/>
                <a:cs typeface="Arial" panose="020B0604020202020204" pitchFamily="34" charset="0"/>
              </a:rPr>
              <a:t>La matrice peut consister à identifier a priori les travailleurs présents par unité de travail ou de distanciation sociale. </a:t>
            </a:r>
          </a:p>
          <a:p>
            <a:pPr lvl="1">
              <a:lnSpc>
                <a:spcPct val="120000"/>
              </a:lnSpc>
              <a:spcBef>
                <a:spcPts val="0"/>
              </a:spcBef>
            </a:pPr>
            <a:r>
              <a:rPr lang="fr-FR" dirty="0">
                <a:solidFill>
                  <a:srgbClr val="555654"/>
                </a:solidFill>
                <a:latin typeface="Arial" panose="020B0604020202020204" pitchFamily="34" charset="0"/>
                <a:cs typeface="Arial" panose="020B0604020202020204" pitchFamily="34" charset="0"/>
              </a:rPr>
              <a:t>Le protocole d’identification des personnes contacts est le suivant : la notion des cercles concentriques mais également la distinction entre les contacts structurels identifiables en amont et conjoncturels, sur la base du contact à moins d’1 m pendant plus de 15 min. </a:t>
            </a:r>
          </a:p>
          <a:p>
            <a:pPr marL="457200" lvl="1" indent="0">
              <a:lnSpc>
                <a:spcPct val="120000"/>
              </a:lnSpc>
              <a:spcBef>
                <a:spcPts val="0"/>
              </a:spcBef>
              <a:buNone/>
            </a:pPr>
            <a:endParaRPr lang="fr-FR" dirty="0">
              <a:solidFill>
                <a:srgbClr val="555654"/>
              </a:solidFill>
              <a:latin typeface="Arial" panose="020B0604020202020204" pitchFamily="34" charset="0"/>
              <a:cs typeface="Arial" panose="020B0604020202020204" pitchFamily="34" charset="0"/>
            </a:endParaRPr>
          </a:p>
          <a:p>
            <a:pPr>
              <a:lnSpc>
                <a:spcPct val="120000"/>
              </a:lnSpc>
              <a:spcBef>
                <a:spcPts val="0"/>
              </a:spcBef>
              <a:buClr>
                <a:srgbClr val="009EE3"/>
              </a:buClr>
              <a:buFont typeface="Wingdings" panose="05000000000000000000" pitchFamily="2" charset="2"/>
              <a:buChar char="§"/>
            </a:pPr>
            <a:r>
              <a:rPr lang="fr-FR" dirty="0">
                <a:solidFill>
                  <a:srgbClr val="555654"/>
                </a:solidFill>
                <a:latin typeface="Arial" panose="020B0604020202020204" pitchFamily="34" charset="0"/>
                <a:cs typeface="Arial" panose="020B0604020202020204" pitchFamily="34" charset="0"/>
              </a:rPr>
              <a:t>Elle requiert plusieurs étapes : </a:t>
            </a:r>
          </a:p>
          <a:p>
            <a:pPr lvl="1">
              <a:lnSpc>
                <a:spcPct val="120000"/>
              </a:lnSpc>
              <a:spcBef>
                <a:spcPts val="0"/>
              </a:spcBef>
            </a:pPr>
            <a:r>
              <a:rPr lang="fr-FR" dirty="0">
                <a:solidFill>
                  <a:srgbClr val="555654"/>
                </a:solidFill>
                <a:latin typeface="Arial" panose="020B0604020202020204" pitchFamily="34" charset="0"/>
                <a:cs typeface="Arial" panose="020B0604020202020204" pitchFamily="34" charset="0"/>
              </a:rPr>
              <a:t>Une sensibilisation de l’entreprise à ce besoin et à cet accompagnement par le SSTI. </a:t>
            </a:r>
          </a:p>
          <a:p>
            <a:pPr lvl="1">
              <a:lnSpc>
                <a:spcPct val="120000"/>
              </a:lnSpc>
              <a:spcBef>
                <a:spcPts val="0"/>
              </a:spcBef>
            </a:pPr>
            <a:r>
              <a:rPr lang="fr-FR" dirty="0">
                <a:solidFill>
                  <a:srgbClr val="555654"/>
                </a:solidFill>
                <a:latin typeface="Arial" panose="020B0604020202020204" pitchFamily="34" charset="0"/>
                <a:cs typeface="Arial" panose="020B0604020202020204" pitchFamily="34" charset="0"/>
              </a:rPr>
              <a:t>Une mise à jour par l’entreprise du listing du personnel et des coordonnées pour être joignable en cas de besoin s’ils étaient ca contact.</a:t>
            </a:r>
          </a:p>
          <a:p>
            <a:pPr lvl="1">
              <a:lnSpc>
                <a:spcPct val="120000"/>
              </a:lnSpc>
              <a:spcBef>
                <a:spcPts val="0"/>
              </a:spcBef>
            </a:pPr>
            <a:r>
              <a:rPr lang="fr-FR" dirty="0">
                <a:solidFill>
                  <a:srgbClr val="555654"/>
                </a:solidFill>
                <a:latin typeface="Arial" panose="020B0604020202020204" pitchFamily="34" charset="0"/>
                <a:cs typeface="Arial" panose="020B0604020202020204" pitchFamily="34" charset="0"/>
              </a:rPr>
              <a:t>Une liste des personnels permanents par unité de travail, constituée a priori, que l’on peut nommer liste structurelle.</a:t>
            </a:r>
          </a:p>
          <a:p>
            <a:pPr lvl="1">
              <a:lnSpc>
                <a:spcPct val="120000"/>
              </a:lnSpc>
              <a:spcBef>
                <a:spcPts val="0"/>
              </a:spcBef>
            </a:pPr>
            <a:r>
              <a:rPr lang="fr-FR" dirty="0">
                <a:solidFill>
                  <a:srgbClr val="555654"/>
                </a:solidFill>
                <a:latin typeface="Arial" panose="020B0604020202020204" pitchFamily="34" charset="0"/>
                <a:cs typeface="Arial" panose="020B0604020202020204" pitchFamily="34" charset="0"/>
              </a:rPr>
              <a:t>Une liste des personnels qui complètent les équipes en traçant chaque jour sur le planning les noms et coordonnées par unité de distanciation. </a:t>
            </a:r>
          </a:p>
          <a:p>
            <a:pPr lvl="1">
              <a:lnSpc>
                <a:spcPct val="120000"/>
              </a:lnSpc>
              <a:spcBef>
                <a:spcPts val="0"/>
              </a:spcBef>
            </a:pPr>
            <a:r>
              <a:rPr lang="fr-FR" dirty="0">
                <a:solidFill>
                  <a:srgbClr val="555654"/>
                </a:solidFill>
                <a:latin typeface="Arial" panose="020B0604020202020204" pitchFamily="34" charset="0"/>
                <a:cs typeface="Arial" panose="020B0604020202020204" pitchFamily="34" charset="0"/>
              </a:rPr>
              <a:t>Une liste des personnes (visiteurs, livreurs, salariés d’entreprises prestataires), renseignée chaque jour par la personne qui est amené à côtoyer du personnel de l’entreprise. </a:t>
            </a:r>
          </a:p>
          <a:p>
            <a:pPr>
              <a:lnSpc>
                <a:spcPct val="120000"/>
              </a:lnSpc>
              <a:spcBef>
                <a:spcPts val="0"/>
              </a:spcBef>
            </a:pP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57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38200" y="142645"/>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Liste a priori ou matrice structurelle à préparer </a:t>
            </a:r>
            <a:endParaRPr lang="fr-FR" dirty="0">
              <a:solidFill>
                <a:srgbClr val="009EE3"/>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11</a:t>
            </a:fld>
            <a:endParaRPr lang="fr-FR" dirty="0">
              <a:solidFill>
                <a:srgbClr val="555654">
                  <a:tint val="75000"/>
                </a:srgbClr>
              </a:solidFill>
            </a:endParaRPr>
          </a:p>
        </p:txBody>
      </p:sp>
      <p:graphicFrame>
        <p:nvGraphicFramePr>
          <p:cNvPr id="7" name="Objet 6">
            <a:extLst>
              <a:ext uri="{FF2B5EF4-FFF2-40B4-BE49-F238E27FC236}">
                <a16:creationId xmlns:a16="http://schemas.microsoft.com/office/drawing/2014/main" id="{A53207A8-18D6-40DA-8594-C156626FCE5D}"/>
              </a:ext>
            </a:extLst>
          </p:cNvPr>
          <p:cNvGraphicFramePr>
            <a:graphicFrameLocks noChangeAspect="1"/>
          </p:cNvGraphicFramePr>
          <p:nvPr>
            <p:extLst>
              <p:ext uri="{D42A27DB-BD31-4B8C-83A1-F6EECF244321}">
                <p14:modId xmlns:p14="http://schemas.microsoft.com/office/powerpoint/2010/main" val="686104983"/>
              </p:ext>
            </p:extLst>
          </p:nvPr>
        </p:nvGraphicFramePr>
        <p:xfrm>
          <a:off x="2010032" y="1229072"/>
          <a:ext cx="8040130" cy="7264138"/>
        </p:xfrm>
        <a:graphic>
          <a:graphicData uri="http://schemas.openxmlformats.org/presentationml/2006/ole">
            <mc:AlternateContent xmlns:mc="http://schemas.openxmlformats.org/markup-compatibility/2006">
              <mc:Choice xmlns:v="urn:schemas-microsoft-com:vml" Requires="v">
                <p:oleObj spid="_x0000_s7176" name="Document" r:id="rId3" imgW="5761150" imgH="6058298" progId="Word.Document.12">
                  <p:embed/>
                </p:oleObj>
              </mc:Choice>
              <mc:Fallback>
                <p:oleObj name="Document" r:id="rId3" imgW="5761150" imgH="6058298" progId="Word.Document.12">
                  <p:embed/>
                  <p:pic>
                    <p:nvPicPr>
                      <p:cNvPr id="0" name=""/>
                      <p:cNvPicPr/>
                      <p:nvPr/>
                    </p:nvPicPr>
                    <p:blipFill>
                      <a:blip r:embed="rId4"/>
                      <a:stretch>
                        <a:fillRect/>
                      </a:stretch>
                    </p:blipFill>
                    <p:spPr>
                      <a:xfrm>
                        <a:off x="2010032" y="1229072"/>
                        <a:ext cx="8040130" cy="7264138"/>
                      </a:xfrm>
                      <a:prstGeom prst="rect">
                        <a:avLst/>
                      </a:prstGeom>
                    </p:spPr>
                  </p:pic>
                </p:oleObj>
              </mc:Fallback>
            </mc:AlternateContent>
          </a:graphicData>
        </a:graphic>
      </p:graphicFrame>
    </p:spTree>
    <p:extLst>
      <p:ext uri="{BB962C8B-B14F-4D97-AF65-F5344CB8AC3E}">
        <p14:creationId xmlns:p14="http://schemas.microsoft.com/office/powerpoint/2010/main" val="459980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38200" y="0"/>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Utilisation de la liste a priori si un cas </a:t>
            </a:r>
            <a:r>
              <a:rPr lang="fr-FR" b="1" dirty="0" err="1">
                <a:solidFill>
                  <a:srgbClr val="009EE3"/>
                </a:solidFill>
                <a:latin typeface="Arial" panose="020B0604020202020204" pitchFamily="34" charset="0"/>
                <a:cs typeface="Arial" panose="020B0604020202020204" pitchFamily="34" charset="0"/>
              </a:rPr>
              <a:t>Covid</a:t>
            </a:r>
            <a:r>
              <a:rPr lang="fr-FR" b="1" dirty="0">
                <a:solidFill>
                  <a:srgbClr val="009EE3"/>
                </a:solidFill>
                <a:latin typeface="Arial" panose="020B0604020202020204" pitchFamily="34" charset="0"/>
                <a:cs typeface="Arial" panose="020B0604020202020204" pitchFamily="34" charset="0"/>
              </a:rPr>
              <a:t> ou un cluster existe pour finaliser une </a:t>
            </a:r>
            <a:r>
              <a:rPr lang="fr-FR" b="1">
                <a:solidFill>
                  <a:srgbClr val="009EE3"/>
                </a:solidFill>
                <a:latin typeface="Arial" panose="020B0604020202020204" pitchFamily="34" charset="0"/>
                <a:cs typeface="Arial" panose="020B0604020202020204" pitchFamily="34" charset="0"/>
              </a:rPr>
              <a:t>liste contextuelle à diffuser à l’ARS</a:t>
            </a:r>
            <a:endParaRPr lang="fr-FR" dirty="0">
              <a:solidFill>
                <a:srgbClr val="009EE3"/>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12</a:t>
            </a:fld>
            <a:endParaRPr lang="fr-FR" dirty="0">
              <a:solidFill>
                <a:srgbClr val="555654">
                  <a:tint val="75000"/>
                </a:srgbClr>
              </a:solidFill>
            </a:endParaRPr>
          </a:p>
        </p:txBody>
      </p:sp>
      <p:sp>
        <p:nvSpPr>
          <p:cNvPr id="6" name="Espace réservé du contenu 2">
            <a:extLst>
              <a:ext uri="{FF2B5EF4-FFF2-40B4-BE49-F238E27FC236}">
                <a16:creationId xmlns:a16="http://schemas.microsoft.com/office/drawing/2014/main" id="{D053D007-4E00-4AB4-A63C-3072DFDFB007}"/>
              </a:ext>
            </a:extLst>
          </p:cNvPr>
          <p:cNvSpPr txBox="1">
            <a:spLocks/>
          </p:cNvSpPr>
          <p:nvPr/>
        </p:nvSpPr>
        <p:spPr>
          <a:xfrm>
            <a:off x="838200" y="2174789"/>
            <a:ext cx="11032524" cy="40021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buClr>
                <a:srgbClr val="009EE3"/>
              </a:buClr>
              <a:buFont typeface="Wingdings" panose="05000000000000000000" pitchFamily="2" charset="2"/>
              <a:buChar char="§"/>
            </a:pPr>
            <a:r>
              <a:rPr lang="fr-FR" sz="3000" dirty="0">
                <a:solidFill>
                  <a:srgbClr val="555654"/>
                </a:solidFill>
                <a:latin typeface="Arial" panose="020B0604020202020204" pitchFamily="34" charset="0"/>
                <a:cs typeface="Arial" panose="020B0604020202020204" pitchFamily="34" charset="0"/>
              </a:rPr>
              <a:t>Retrait de la liste de tous les noms des personnes n’ayant pas été en contact avec le travailleur à moins de 1 mètre pendant 15 minutes, dans les 2 jours ayant précédé le diagnostic de la maladie.</a:t>
            </a:r>
          </a:p>
        </p:txBody>
      </p:sp>
    </p:spTree>
    <p:extLst>
      <p:ext uri="{BB962C8B-B14F-4D97-AF65-F5344CB8AC3E}">
        <p14:creationId xmlns:p14="http://schemas.microsoft.com/office/powerpoint/2010/main" val="119148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38200" y="0"/>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Matrice contact à stabiliser avec ARS à partir du document suivant – Liste contextuelle </a:t>
            </a:r>
            <a:endParaRPr lang="fr-FR" dirty="0">
              <a:solidFill>
                <a:srgbClr val="009EE3"/>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13</a:t>
            </a:fld>
            <a:endParaRPr lang="fr-FR" dirty="0">
              <a:solidFill>
                <a:srgbClr val="555654">
                  <a:tint val="75000"/>
                </a:srgbClr>
              </a:solidFill>
            </a:endParaRPr>
          </a:p>
        </p:txBody>
      </p:sp>
      <p:graphicFrame>
        <p:nvGraphicFramePr>
          <p:cNvPr id="7" name="Objet 6">
            <a:extLst>
              <a:ext uri="{FF2B5EF4-FFF2-40B4-BE49-F238E27FC236}">
                <a16:creationId xmlns:a16="http://schemas.microsoft.com/office/drawing/2014/main" id="{A53207A8-18D6-40DA-8594-C156626FCE5D}"/>
              </a:ext>
            </a:extLst>
          </p:cNvPr>
          <p:cNvGraphicFramePr>
            <a:graphicFrameLocks noChangeAspect="1"/>
          </p:cNvGraphicFramePr>
          <p:nvPr>
            <p:extLst>
              <p:ext uri="{D42A27DB-BD31-4B8C-83A1-F6EECF244321}">
                <p14:modId xmlns:p14="http://schemas.microsoft.com/office/powerpoint/2010/main" val="2193669484"/>
              </p:ext>
            </p:extLst>
          </p:nvPr>
        </p:nvGraphicFramePr>
        <p:xfrm>
          <a:off x="1993202" y="1262731"/>
          <a:ext cx="8040130" cy="7264138"/>
        </p:xfrm>
        <a:graphic>
          <a:graphicData uri="http://schemas.openxmlformats.org/presentationml/2006/ole">
            <mc:AlternateContent xmlns:mc="http://schemas.openxmlformats.org/markup-compatibility/2006">
              <mc:Choice xmlns:v="urn:schemas-microsoft-com:vml" Requires="v">
                <p:oleObj spid="_x0000_s8199" name="Document" r:id="rId3" imgW="5761150" imgH="6058298" progId="Word.Document.12">
                  <p:embed/>
                </p:oleObj>
              </mc:Choice>
              <mc:Fallback>
                <p:oleObj name="Document" r:id="rId3" imgW="5761150" imgH="6058298" progId="Word.Document.12">
                  <p:embed/>
                  <p:pic>
                    <p:nvPicPr>
                      <p:cNvPr id="0" name=""/>
                      <p:cNvPicPr/>
                      <p:nvPr/>
                    </p:nvPicPr>
                    <p:blipFill>
                      <a:blip r:embed="rId4"/>
                      <a:stretch>
                        <a:fillRect/>
                      </a:stretch>
                    </p:blipFill>
                    <p:spPr>
                      <a:xfrm>
                        <a:off x="1993202" y="1262731"/>
                        <a:ext cx="8040130" cy="7264138"/>
                      </a:xfrm>
                      <a:prstGeom prst="rect">
                        <a:avLst/>
                      </a:prstGeom>
                    </p:spPr>
                  </p:pic>
                </p:oleObj>
              </mc:Fallback>
            </mc:AlternateContent>
          </a:graphicData>
        </a:graphic>
      </p:graphicFrame>
    </p:spTree>
    <p:extLst>
      <p:ext uri="{BB962C8B-B14F-4D97-AF65-F5344CB8AC3E}">
        <p14:creationId xmlns:p14="http://schemas.microsoft.com/office/powerpoint/2010/main" val="3127388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0" y="3219813"/>
            <a:ext cx="12191999" cy="525463"/>
          </a:xfrm>
        </p:spPr>
        <p:txBody>
          <a:bodyPr/>
          <a:lstStyle/>
          <a:p>
            <a:pPr>
              <a:spcBef>
                <a:spcPts val="0"/>
              </a:spcBef>
            </a:pPr>
            <a:r>
              <a:rPr lang="fr-FR" dirty="0">
                <a:latin typeface="Arial" panose="020B0604020202020204" pitchFamily="34" charset="0"/>
                <a:cs typeface="Arial" panose="020B0604020202020204" pitchFamily="34" charset="0"/>
              </a:rPr>
              <a:t>POURQUOI LE SSTI PEUT-IL ANTICIPER </a:t>
            </a:r>
          </a:p>
          <a:p>
            <a:pPr>
              <a:spcBef>
                <a:spcPts val="0"/>
              </a:spcBef>
            </a:pPr>
            <a:r>
              <a:rPr lang="fr-FR" dirty="0">
                <a:latin typeface="Arial" panose="020B0604020202020204" pitchFamily="34" charset="0"/>
                <a:cs typeface="Arial" panose="020B0604020202020204" pitchFamily="34" charset="0"/>
              </a:rPr>
              <a:t>LE CONTACT TRACING ?</a:t>
            </a:r>
          </a:p>
        </p:txBody>
      </p:sp>
    </p:spTree>
    <p:extLst>
      <p:ext uri="{BB962C8B-B14F-4D97-AF65-F5344CB8AC3E}">
        <p14:creationId xmlns:p14="http://schemas.microsoft.com/office/powerpoint/2010/main" val="3682353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07828" y="-79776"/>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Le contact </a:t>
            </a:r>
            <a:r>
              <a:rPr lang="fr-FR" b="1" dirty="0" err="1">
                <a:solidFill>
                  <a:srgbClr val="009EE3"/>
                </a:solidFill>
                <a:latin typeface="Arial" panose="020B0604020202020204" pitchFamily="34" charset="0"/>
                <a:cs typeface="Arial" panose="020B0604020202020204" pitchFamily="34" charset="0"/>
              </a:rPr>
              <a:t>tracing</a:t>
            </a:r>
            <a:r>
              <a:rPr lang="fr-FR" b="1" dirty="0">
                <a:solidFill>
                  <a:srgbClr val="009EE3"/>
                </a:solidFill>
                <a:latin typeface="Arial" panose="020B0604020202020204" pitchFamily="34" charset="0"/>
                <a:cs typeface="Arial" panose="020B0604020202020204" pitchFamily="34" charset="0"/>
              </a:rPr>
              <a:t> et le rôle du médecin du travail </a:t>
            </a:r>
          </a:p>
          <a:p>
            <a:r>
              <a:rPr lang="fr-FR" b="1" dirty="0">
                <a:solidFill>
                  <a:srgbClr val="009EE3"/>
                </a:solidFill>
                <a:latin typeface="Arial" panose="020B0604020202020204" pitchFamily="34" charset="0"/>
                <a:cs typeface="Arial" panose="020B0604020202020204" pitchFamily="34" charset="0"/>
              </a:rPr>
              <a:t>et de son équipe</a:t>
            </a:r>
            <a:endParaRPr lang="fr-FR" dirty="0">
              <a:solidFill>
                <a:srgbClr val="009EE3"/>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1"/>
          </p:nvPr>
        </p:nvSpPr>
        <p:spPr>
          <a:xfrm>
            <a:off x="873211" y="1148663"/>
            <a:ext cx="11091984" cy="3600450"/>
          </a:xfrm>
        </p:spPr>
        <p:txBody>
          <a:bodyPr/>
          <a:lstStyle/>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Le médecin du travail et l’équipe pluridisciplinaire a une connaissance de l’entreprise, de son organisation et de la répartition géographique des personnels, mais aussi des circulations dans l’entreprise, des contacts entre travailleurs et des interventions potentielles de tiers (intérimaires, fournisseurs, clientèle, …).</a:t>
            </a:r>
          </a:p>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Le SSTI est l’interlocuteur de proximité identifié par l’entreprise pour aider à préserver la santé des travailleurs et comme structure  compétente pour analyser à la fois l’état de santé individuel et les conditions de  travail réelles.</a:t>
            </a:r>
          </a:p>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Le SSTI pourrait aider en amont et a priori les entreprises à préétablir des cercles de contact rapprochés, utilisables le cas échéant. </a:t>
            </a:r>
          </a:p>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Le médecin du travail est habitué à participer auprès de l’employeur à l’analyse des causes en cas d’accident de travail ou de maladie notamment contagieuse.</a:t>
            </a:r>
          </a:p>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 Le médecin et l’équipe pluridisciplinaire sont soumis au secret professionnel. </a:t>
            </a:r>
          </a:p>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En cas d’enquête faite par un tiers, l’interlocuteur qui sera sollicité légitimement dans l’entreprise sera le médecin du travail du SSTI, afin de conseiller l’entreprise sur toutes les mesures à prendre, mais aussi pour déclencher le suivi individuel notamment lors de la reprise du cas </a:t>
            </a:r>
            <a:r>
              <a:rPr lang="fr-FR" sz="1900" dirty="0" err="1">
                <a:latin typeface="Arial" panose="020B0604020202020204" pitchFamily="34" charset="0"/>
                <a:cs typeface="Arial" panose="020B0604020202020204" pitchFamily="34" charset="0"/>
              </a:rPr>
              <a:t>Covid</a:t>
            </a:r>
            <a:r>
              <a:rPr lang="fr-FR" sz="1900" dirty="0">
                <a:latin typeface="Arial" panose="020B0604020202020204" pitchFamily="34" charset="0"/>
                <a:cs typeface="Arial" panose="020B0604020202020204" pitchFamily="34" charset="0"/>
              </a:rPr>
              <a:t> +. </a:t>
            </a:r>
          </a:p>
          <a:p>
            <a:pPr>
              <a:lnSpc>
                <a:spcPct val="100000"/>
              </a:lnSpc>
              <a:spcBef>
                <a:spcPts val="0"/>
              </a:spcBef>
              <a:buClr>
                <a:srgbClr val="009EE3"/>
              </a:buClr>
              <a:buSzPct val="100000"/>
            </a:pPr>
            <a:r>
              <a:rPr lang="fr-FR" sz="1900" dirty="0">
                <a:latin typeface="Arial" panose="020B0604020202020204" pitchFamily="34" charset="0"/>
                <a:cs typeface="Arial" panose="020B0604020202020204" pitchFamily="34" charset="0"/>
              </a:rPr>
              <a:t>Le volume potentiel des enquêtes (contact </a:t>
            </a:r>
            <a:r>
              <a:rPr lang="fr-FR" sz="1900" dirty="0" err="1">
                <a:latin typeface="Arial" panose="020B0604020202020204" pitchFamily="34" charset="0"/>
                <a:cs typeface="Arial" panose="020B0604020202020204" pitchFamily="34" charset="0"/>
              </a:rPr>
              <a:t>tracing</a:t>
            </a:r>
            <a:r>
              <a:rPr lang="fr-FR" sz="1900" dirty="0">
                <a:latin typeface="Arial" panose="020B0604020202020204" pitchFamily="34" charset="0"/>
                <a:cs typeface="Arial" panose="020B0604020202020204" pitchFamily="34" charset="0"/>
              </a:rPr>
              <a:t>) est important. </a:t>
            </a:r>
          </a:p>
          <a:p>
            <a:pPr>
              <a:lnSpc>
                <a:spcPct val="100000"/>
              </a:lnSpc>
              <a:spcBef>
                <a:spcPts val="0"/>
              </a:spcBef>
              <a:buClr>
                <a:srgbClr val="009EE3"/>
              </a:buClr>
              <a:buSzPct val="100000"/>
              <a:buFont typeface="Wingdings" panose="05000000000000000000" pitchFamily="2" charset="2"/>
              <a:buChar char="Ø"/>
            </a:pPr>
            <a:r>
              <a:rPr lang="fr-FR" sz="1900" b="1" dirty="0">
                <a:latin typeface="Arial" panose="020B0604020202020204" pitchFamily="34" charset="0"/>
                <a:cs typeface="Arial" panose="020B0604020202020204" pitchFamily="34" charset="0"/>
              </a:rPr>
              <a:t>Pour ces différentes raisons, il parait préjudiciable à la mise en œuvre du contact </a:t>
            </a:r>
            <a:r>
              <a:rPr lang="fr-FR" sz="1900" b="1" dirty="0" err="1">
                <a:latin typeface="Arial" panose="020B0604020202020204" pitchFamily="34" charset="0"/>
                <a:cs typeface="Arial" panose="020B0604020202020204" pitchFamily="34" charset="0"/>
              </a:rPr>
              <a:t>tracing</a:t>
            </a:r>
            <a:r>
              <a:rPr lang="fr-FR" sz="1900" b="1" dirty="0">
                <a:latin typeface="Arial" panose="020B0604020202020204" pitchFamily="34" charset="0"/>
                <a:cs typeface="Arial" panose="020B0604020202020204" pitchFamily="34" charset="0"/>
              </a:rPr>
              <a:t> et à la suite qui y serait donnée,  de ne pas associer le SSTI. </a:t>
            </a:r>
          </a:p>
          <a:p>
            <a:pPr hangingPunct="0">
              <a:lnSpc>
                <a:spcPct val="100000"/>
              </a:lnSpc>
              <a:spcBef>
                <a:spcPts val="0"/>
              </a:spcBef>
              <a:buClr>
                <a:srgbClr val="00B0F0"/>
              </a:buClr>
              <a:buSzPct val="100000"/>
              <a:buFont typeface="Wingdings" panose="05000000000000000000" pitchFamily="2" charset="2"/>
              <a:buChar char="Ø"/>
            </a:pPr>
            <a:endParaRPr lang="fr-FR" sz="19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3</a:t>
            </a:fld>
            <a:endParaRPr lang="fr-FR" dirty="0">
              <a:solidFill>
                <a:srgbClr val="555654">
                  <a:tint val="75000"/>
                </a:srgbClr>
              </a:solidFill>
            </a:endParaRPr>
          </a:p>
        </p:txBody>
      </p:sp>
    </p:spTree>
    <p:extLst>
      <p:ext uri="{BB962C8B-B14F-4D97-AF65-F5344CB8AC3E}">
        <p14:creationId xmlns:p14="http://schemas.microsoft.com/office/powerpoint/2010/main" val="2692813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40519" y="216786"/>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En amont, besoin des résultats du test RT-PCR </a:t>
            </a:r>
            <a:endParaRPr lang="fr-FR" dirty="0">
              <a:solidFill>
                <a:srgbClr val="009EE3"/>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4</a:t>
            </a:fld>
            <a:endParaRPr lang="fr-FR" dirty="0">
              <a:solidFill>
                <a:srgbClr val="555654">
                  <a:tint val="75000"/>
                </a:srgbClr>
              </a:solidFill>
            </a:endParaRPr>
          </a:p>
        </p:txBody>
      </p:sp>
      <p:sp>
        <p:nvSpPr>
          <p:cNvPr id="6" name="Espace réservé du contenu 2">
            <a:extLst>
              <a:ext uri="{FF2B5EF4-FFF2-40B4-BE49-F238E27FC236}">
                <a16:creationId xmlns:a16="http://schemas.microsoft.com/office/drawing/2014/main" id="{56F9EF2F-C82A-40E1-9E72-85C9E41C0D88}"/>
              </a:ext>
            </a:extLst>
          </p:cNvPr>
          <p:cNvSpPr txBox="1">
            <a:spLocks/>
          </p:cNvSpPr>
          <p:nvPr/>
        </p:nvSpPr>
        <p:spPr>
          <a:xfrm>
            <a:off x="840519" y="1063037"/>
            <a:ext cx="11157367" cy="4859970"/>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buClr>
                <a:srgbClr val="009EE3"/>
              </a:buClr>
              <a:buFont typeface="Wingdings" panose="05000000000000000000" pitchFamily="2" charset="2"/>
              <a:buChar char="§"/>
            </a:pPr>
            <a:r>
              <a:rPr lang="fr-FR" sz="7600" dirty="0">
                <a:latin typeface="Arial" panose="020B0604020202020204" pitchFamily="34" charset="0"/>
                <a:cs typeface="Arial" panose="020B0604020202020204" pitchFamily="34" charset="0"/>
              </a:rPr>
              <a:t>Le médecin du travail a besoin d’informations concernant la date et les résultats d’un test virologique : </a:t>
            </a:r>
          </a:p>
          <a:p>
            <a:pPr lvl="1">
              <a:lnSpc>
                <a:spcPct val="120000"/>
              </a:lnSpc>
              <a:spcBef>
                <a:spcPts val="0"/>
              </a:spcBef>
            </a:pPr>
            <a:r>
              <a:rPr lang="fr-FR" sz="6400" dirty="0">
                <a:latin typeface="Arial" panose="020B0604020202020204" pitchFamily="34" charset="0"/>
                <a:cs typeface="Arial" panose="020B0604020202020204" pitchFamily="34" charset="0"/>
              </a:rPr>
              <a:t>Pour identifier la personne </a:t>
            </a:r>
            <a:r>
              <a:rPr lang="fr-FR" sz="6400" dirty="0" err="1">
                <a:latin typeface="Arial" panose="020B0604020202020204" pitchFamily="34" charset="0"/>
                <a:cs typeface="Arial" panose="020B0604020202020204" pitchFamily="34" charset="0"/>
              </a:rPr>
              <a:t>Covid</a:t>
            </a:r>
            <a:r>
              <a:rPr lang="fr-FR" sz="6400" dirty="0">
                <a:latin typeface="Arial" panose="020B0604020202020204" pitchFamily="34" charset="0"/>
                <a:cs typeface="Arial" panose="020B0604020202020204" pitchFamily="34" charset="0"/>
              </a:rPr>
              <a:t> + et analyser les circonstances potentielles de contamination dans l’entreprise.</a:t>
            </a:r>
          </a:p>
          <a:p>
            <a:pPr lvl="1">
              <a:lnSpc>
                <a:spcPct val="120000"/>
              </a:lnSpc>
              <a:spcBef>
                <a:spcPts val="0"/>
              </a:spcBef>
            </a:pPr>
            <a:r>
              <a:rPr lang="fr-FR" sz="6400" dirty="0">
                <a:latin typeface="Arial" panose="020B0604020202020204" pitchFamily="34" charset="0"/>
                <a:cs typeface="Arial" panose="020B0604020202020204" pitchFamily="34" charset="0"/>
              </a:rPr>
              <a:t>Puis conseiller l’employeur sur les mesures de prévention à mettre en place ou à modifier ; dont les conseils sur le type de nettoyage à effectuer.</a:t>
            </a:r>
          </a:p>
          <a:p>
            <a:pPr lvl="1">
              <a:lnSpc>
                <a:spcPct val="120000"/>
              </a:lnSpc>
              <a:spcBef>
                <a:spcPts val="0"/>
              </a:spcBef>
            </a:pPr>
            <a:r>
              <a:rPr lang="fr-FR" sz="6400" dirty="0">
                <a:latin typeface="Arial" panose="020B0604020202020204" pitchFamily="34" charset="0"/>
                <a:cs typeface="Arial" panose="020B0604020202020204" pitchFamily="34" charset="0"/>
              </a:rPr>
              <a:t>Pour informer les travailleurs et l’employeur sur le risque et les mesures de prévention à respecter.</a:t>
            </a:r>
          </a:p>
          <a:p>
            <a:pPr lvl="1">
              <a:lnSpc>
                <a:spcPct val="120000"/>
              </a:lnSpc>
              <a:spcBef>
                <a:spcPts val="0"/>
              </a:spcBef>
            </a:pPr>
            <a:r>
              <a:rPr lang="fr-FR" sz="6400" dirty="0">
                <a:latin typeface="Arial" panose="020B0604020202020204" pitchFamily="34" charset="0"/>
                <a:cs typeface="Arial" panose="020B0604020202020204" pitchFamily="34" charset="0"/>
              </a:rPr>
              <a:t>Pour prescrire si nécessaire un arrêt de travail</a:t>
            </a:r>
          </a:p>
          <a:p>
            <a:pPr lvl="1">
              <a:lnSpc>
                <a:spcPct val="120000"/>
              </a:lnSpc>
              <a:spcBef>
                <a:spcPts val="0"/>
              </a:spcBef>
            </a:pPr>
            <a:r>
              <a:rPr lang="fr-FR" sz="6400" dirty="0">
                <a:latin typeface="Arial" panose="020B0604020202020204" pitchFamily="34" charset="0"/>
                <a:cs typeface="Arial" panose="020B0604020202020204" pitchFamily="34" charset="0"/>
              </a:rPr>
              <a:t>Pour connaitre l’histoire de la maladie, afin d’analyser les éléments lors de la reprise (durée de l’arrêt depuis le diagnostic pour évaluer la contagiosité ….). Ceci permet de conseiller l’employeur si le travailleur est encore dans la phase de contagion : télétravail, distanciation sociale, port de masque, ...</a:t>
            </a:r>
          </a:p>
          <a:p>
            <a:pPr>
              <a:lnSpc>
                <a:spcPct val="120000"/>
              </a:lnSpc>
              <a:spcBef>
                <a:spcPts val="0"/>
              </a:spcBef>
              <a:buClr>
                <a:srgbClr val="009EE3"/>
              </a:buClr>
              <a:buFont typeface="Wingdings" panose="05000000000000000000" pitchFamily="2" charset="2"/>
              <a:buChar char="§"/>
            </a:pPr>
            <a:r>
              <a:rPr lang="fr-FR" sz="7600" dirty="0">
                <a:latin typeface="Arial" panose="020B0604020202020204" pitchFamily="34" charset="0"/>
                <a:cs typeface="Arial" panose="020B0604020202020204" pitchFamily="34" charset="0"/>
              </a:rPr>
              <a:t>En effet, toutes ces actions sont habituelles pour le médecin du travail qui anime et coordonne une équipe. Elles sont inclues dans les actions qui sont confiées à l’équipe pluridisciplinaire par le SSTI : </a:t>
            </a:r>
          </a:p>
          <a:p>
            <a:pPr lvl="1">
              <a:lnSpc>
                <a:spcPct val="120000"/>
              </a:lnSpc>
              <a:spcBef>
                <a:spcPts val="0"/>
              </a:spcBef>
            </a:pPr>
            <a:r>
              <a:rPr lang="fr-FR" sz="6400" dirty="0">
                <a:latin typeface="Arial" panose="020B0604020202020204" pitchFamily="34" charset="0"/>
                <a:cs typeface="Arial" panose="020B0604020202020204" pitchFamily="34" charset="0"/>
              </a:rPr>
              <a:t>Lutte contre la contagion</a:t>
            </a:r>
          </a:p>
          <a:p>
            <a:pPr lvl="1">
              <a:lnSpc>
                <a:spcPct val="120000"/>
              </a:lnSpc>
              <a:spcBef>
                <a:spcPts val="0"/>
              </a:spcBef>
            </a:pPr>
            <a:r>
              <a:rPr lang="fr-FR" sz="6400" dirty="0">
                <a:latin typeface="Arial" panose="020B0604020202020204" pitchFamily="34" charset="0"/>
                <a:cs typeface="Arial" panose="020B0604020202020204" pitchFamily="34" charset="0"/>
              </a:rPr>
              <a:t>Analyse des causes d’accident ou de maladie professionnelle</a:t>
            </a:r>
          </a:p>
          <a:p>
            <a:pPr lvl="1">
              <a:lnSpc>
                <a:spcPct val="120000"/>
              </a:lnSpc>
              <a:spcBef>
                <a:spcPts val="0"/>
              </a:spcBef>
            </a:pPr>
            <a:r>
              <a:rPr lang="fr-FR" sz="6400" dirty="0">
                <a:latin typeface="Arial" panose="020B0604020202020204" pitchFamily="34" charset="0"/>
                <a:cs typeface="Arial" panose="020B0604020202020204" pitchFamily="34" charset="0"/>
              </a:rPr>
              <a:t>Conseils à l’employeur</a:t>
            </a:r>
          </a:p>
          <a:p>
            <a:pPr lvl="1">
              <a:lnSpc>
                <a:spcPct val="120000"/>
              </a:lnSpc>
              <a:spcBef>
                <a:spcPts val="0"/>
              </a:spcBef>
            </a:pPr>
            <a:r>
              <a:rPr lang="fr-FR" sz="6400" dirty="0">
                <a:latin typeface="Arial" panose="020B0604020202020204" pitchFamily="34" charset="0"/>
                <a:cs typeface="Arial" panose="020B0604020202020204" pitchFamily="34" charset="0"/>
              </a:rPr>
              <a:t>Information</a:t>
            </a:r>
          </a:p>
          <a:p>
            <a:pPr lvl="1">
              <a:lnSpc>
                <a:spcPct val="120000"/>
              </a:lnSpc>
              <a:spcBef>
                <a:spcPts val="0"/>
              </a:spcBef>
            </a:pPr>
            <a:r>
              <a:rPr lang="fr-FR" sz="6400" dirty="0">
                <a:latin typeface="Arial" panose="020B0604020202020204" pitchFamily="34" charset="0"/>
                <a:cs typeface="Arial" panose="020B0604020202020204" pitchFamily="34" charset="0"/>
              </a:rPr>
              <a:t>Avis de reprise et préconisation d’aménagements de poste. </a:t>
            </a:r>
          </a:p>
          <a:p>
            <a:pPr>
              <a:lnSpc>
                <a:spcPct val="120000"/>
              </a:lnSpc>
              <a:spcBef>
                <a:spcPts val="0"/>
              </a:spcBef>
              <a:buClr>
                <a:srgbClr val="009EE3"/>
              </a:buClr>
              <a:buFont typeface="Wingdings" panose="05000000000000000000" pitchFamily="2" charset="2"/>
              <a:buChar char="Ø"/>
            </a:pPr>
            <a:r>
              <a:rPr lang="fr-FR" sz="7600" b="1" dirty="0">
                <a:latin typeface="Arial" panose="020B0604020202020204" pitchFamily="34" charset="0"/>
                <a:cs typeface="Arial" panose="020B0604020202020204" pitchFamily="34" charset="0"/>
              </a:rPr>
              <a:t>En l’absence de la connaissance des résultats des tests, l’entreprise ne sera pas conseillée comme elle s’y attend et la préservation de la santé des travailleurs du fait du travail (notamment de la contagiosité d’un tiers) ne sera pas correctement réalisée. </a:t>
            </a:r>
          </a:p>
          <a:p>
            <a:pPr marL="0" indent="0">
              <a:lnSpc>
                <a:spcPct val="120000"/>
              </a:lnSpc>
              <a:spcBef>
                <a:spcPts val="0"/>
              </a:spcBef>
              <a:buFont typeface="Arial"/>
              <a:buNone/>
            </a:pPr>
            <a:endParaRPr lang="fr-FR" sz="4800" dirty="0"/>
          </a:p>
        </p:txBody>
      </p:sp>
    </p:spTree>
    <p:extLst>
      <p:ext uri="{BB962C8B-B14F-4D97-AF65-F5344CB8AC3E}">
        <p14:creationId xmlns:p14="http://schemas.microsoft.com/office/powerpoint/2010/main" val="321097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40519" y="66394"/>
            <a:ext cx="11351481" cy="563301"/>
          </a:xfrm>
        </p:spPr>
        <p:txBody>
          <a:bodyPr/>
          <a:lstStyle/>
          <a:p>
            <a:r>
              <a:rPr lang="fr-FR" sz="2500" b="1" dirty="0">
                <a:solidFill>
                  <a:srgbClr val="009EE3"/>
                </a:solidFill>
                <a:latin typeface="Arial" panose="020B0604020202020204" pitchFamily="34" charset="0"/>
                <a:cs typeface="Arial" panose="020B0604020202020204" pitchFamily="34" charset="0"/>
              </a:rPr>
              <a:t>Le </a:t>
            </a:r>
            <a:r>
              <a:rPr lang="fr-FR" sz="2500" b="1" spc="-5" dirty="0">
                <a:solidFill>
                  <a:srgbClr val="009EE3"/>
                </a:solidFill>
                <a:latin typeface="Arial" panose="020B0604020202020204" pitchFamily="34" charset="0"/>
                <a:cs typeface="Arial" panose="020B0604020202020204" pitchFamily="34" charset="0"/>
              </a:rPr>
              <a:t>travailleur </a:t>
            </a:r>
            <a:r>
              <a:rPr lang="fr-FR" sz="2500" b="1" dirty="0">
                <a:solidFill>
                  <a:srgbClr val="009EE3"/>
                </a:solidFill>
                <a:latin typeface="Arial" panose="020B0604020202020204" pitchFamily="34" charset="0"/>
                <a:cs typeface="Arial" panose="020B0604020202020204" pitchFamily="34" charset="0"/>
              </a:rPr>
              <a:t>a </a:t>
            </a:r>
            <a:r>
              <a:rPr lang="fr-FR" sz="2500" b="1" spc="-5" dirty="0">
                <a:solidFill>
                  <a:srgbClr val="009EE3"/>
                </a:solidFill>
                <a:latin typeface="Arial" panose="020B0604020202020204" pitchFamily="34" charset="0"/>
                <a:cs typeface="Arial" panose="020B0604020202020204" pitchFamily="34" charset="0"/>
              </a:rPr>
              <a:t>été pris </a:t>
            </a:r>
            <a:r>
              <a:rPr lang="fr-FR" sz="2500" b="1" spc="-10" dirty="0">
                <a:solidFill>
                  <a:srgbClr val="009EE3"/>
                </a:solidFill>
                <a:latin typeface="Arial" panose="020B0604020202020204" pitchFamily="34" charset="0"/>
                <a:cs typeface="Arial" panose="020B0604020202020204" pitchFamily="34" charset="0"/>
              </a:rPr>
              <a:t>en </a:t>
            </a:r>
            <a:r>
              <a:rPr lang="fr-FR" sz="2500" b="1" spc="-5" dirty="0">
                <a:solidFill>
                  <a:srgbClr val="009EE3"/>
                </a:solidFill>
                <a:latin typeface="Arial" panose="020B0604020202020204" pitchFamily="34" charset="0"/>
                <a:cs typeface="Arial" panose="020B0604020202020204" pitchFamily="34" charset="0"/>
              </a:rPr>
              <a:t>charge </a:t>
            </a:r>
            <a:r>
              <a:rPr lang="fr-FR" sz="2500" b="1" spc="-10" dirty="0">
                <a:solidFill>
                  <a:srgbClr val="009EE3"/>
                </a:solidFill>
                <a:latin typeface="Arial" panose="020B0604020202020204" pitchFamily="34" charset="0"/>
                <a:cs typeface="Arial" panose="020B0604020202020204" pitchFamily="34" charset="0"/>
              </a:rPr>
              <a:t>en </a:t>
            </a:r>
            <a:r>
              <a:rPr lang="fr-FR" sz="2500" b="1" dirty="0">
                <a:solidFill>
                  <a:srgbClr val="009EE3"/>
                </a:solidFill>
                <a:latin typeface="Arial" panose="020B0604020202020204" pitchFamily="34" charset="0"/>
                <a:cs typeface="Arial" panose="020B0604020202020204" pitchFamily="34" charset="0"/>
              </a:rPr>
              <a:t>ville </a:t>
            </a:r>
            <a:r>
              <a:rPr lang="fr-FR" sz="2500" b="1" spc="-10" dirty="0">
                <a:solidFill>
                  <a:srgbClr val="009EE3"/>
                </a:solidFill>
                <a:latin typeface="Arial" panose="020B0604020202020204" pitchFamily="34" charset="0"/>
                <a:cs typeface="Arial" panose="020B0604020202020204" pitchFamily="34" charset="0"/>
              </a:rPr>
              <a:t>ou </a:t>
            </a:r>
            <a:r>
              <a:rPr lang="fr-FR" sz="2500" b="1" dirty="0">
                <a:solidFill>
                  <a:srgbClr val="009EE3"/>
                </a:solidFill>
                <a:latin typeface="Arial" panose="020B0604020202020204" pitchFamily="34" charset="0"/>
                <a:cs typeface="Arial" panose="020B0604020202020204" pitchFamily="34" charset="0"/>
              </a:rPr>
              <a:t>à </a:t>
            </a:r>
            <a:r>
              <a:rPr lang="fr-FR" sz="2500" b="1" spc="-10" dirty="0">
                <a:solidFill>
                  <a:srgbClr val="009EE3"/>
                </a:solidFill>
                <a:latin typeface="Arial" panose="020B0604020202020204" pitchFamily="34" charset="0"/>
                <a:cs typeface="Arial" panose="020B0604020202020204" pitchFamily="34" charset="0"/>
              </a:rPr>
              <a:t>l’hôpital </a:t>
            </a:r>
            <a:r>
              <a:rPr lang="fr-FR" sz="2500" b="1" spc="-5" dirty="0">
                <a:solidFill>
                  <a:srgbClr val="009EE3"/>
                </a:solidFill>
                <a:latin typeface="Arial" panose="020B0604020202020204" pitchFamily="34" charset="0"/>
                <a:cs typeface="Arial" panose="020B0604020202020204" pitchFamily="34" charset="0"/>
              </a:rPr>
              <a:t>et </a:t>
            </a:r>
            <a:r>
              <a:rPr lang="fr-FR" sz="2500" b="1" spc="-15" dirty="0">
                <a:solidFill>
                  <a:srgbClr val="009EE3"/>
                </a:solidFill>
                <a:latin typeface="Arial" panose="020B0604020202020204" pitchFamily="34" charset="0"/>
                <a:cs typeface="Arial" panose="020B0604020202020204" pitchFamily="34" charset="0"/>
              </a:rPr>
              <a:t>l’entreprise s’adresse au </a:t>
            </a:r>
            <a:r>
              <a:rPr lang="fr-FR" sz="2500" b="1" dirty="0">
                <a:solidFill>
                  <a:srgbClr val="009EE3"/>
                </a:solidFill>
                <a:latin typeface="Arial" panose="020B0604020202020204" pitchFamily="34" charset="0"/>
                <a:cs typeface="Arial" panose="020B0604020202020204" pitchFamily="34" charset="0"/>
              </a:rPr>
              <a:t>SSTI </a:t>
            </a:r>
            <a:r>
              <a:rPr lang="fr-FR" sz="2500" b="1" spc="5" dirty="0">
                <a:solidFill>
                  <a:srgbClr val="009EE3"/>
                </a:solidFill>
                <a:latin typeface="Arial" panose="020B0604020202020204" pitchFamily="34" charset="0"/>
                <a:cs typeface="Arial" panose="020B0604020202020204" pitchFamily="34" charset="0"/>
              </a:rPr>
              <a:t>car </a:t>
            </a:r>
            <a:r>
              <a:rPr lang="fr-FR" sz="2500" b="1" dirty="0">
                <a:solidFill>
                  <a:srgbClr val="009EE3"/>
                </a:solidFill>
                <a:latin typeface="Arial" panose="020B0604020202020204" pitchFamily="34" charset="0"/>
                <a:cs typeface="Arial" panose="020B0604020202020204" pitchFamily="34" charset="0"/>
              </a:rPr>
              <a:t>il </a:t>
            </a:r>
            <a:r>
              <a:rPr lang="fr-FR" sz="2500" b="1" spc="-25" dirty="0">
                <a:solidFill>
                  <a:srgbClr val="009EE3"/>
                </a:solidFill>
                <a:latin typeface="Arial" panose="020B0604020202020204" pitchFamily="34" charset="0"/>
                <a:cs typeface="Arial" panose="020B0604020202020204" pitchFamily="34" charset="0"/>
              </a:rPr>
              <a:t>at</a:t>
            </a:r>
            <a:r>
              <a:rPr lang="fr-FR" sz="2500" b="1" spc="-10" dirty="0">
                <a:solidFill>
                  <a:srgbClr val="009EE3"/>
                </a:solidFill>
                <a:latin typeface="Arial" panose="020B0604020202020204" pitchFamily="34" charset="0"/>
                <a:cs typeface="Arial" panose="020B0604020202020204" pitchFamily="34" charset="0"/>
              </a:rPr>
              <a:t>tend des conseils </a:t>
            </a:r>
            <a:r>
              <a:rPr lang="fr-FR" sz="2500" b="1" spc="-5" dirty="0">
                <a:solidFill>
                  <a:srgbClr val="009EE3"/>
                </a:solidFill>
                <a:latin typeface="Arial" panose="020B0604020202020204" pitchFamily="34" charset="0"/>
                <a:cs typeface="Arial" panose="020B0604020202020204" pitchFamily="34" charset="0"/>
              </a:rPr>
              <a:t>vis-à-vis </a:t>
            </a:r>
            <a:r>
              <a:rPr lang="fr-FR" sz="2500" b="1" spc="-10" dirty="0">
                <a:solidFill>
                  <a:srgbClr val="009EE3"/>
                </a:solidFill>
                <a:latin typeface="Arial" panose="020B0604020202020204" pitchFamily="34" charset="0"/>
                <a:cs typeface="Arial" panose="020B0604020202020204" pitchFamily="34" charset="0"/>
              </a:rPr>
              <a:t>de </a:t>
            </a:r>
            <a:r>
              <a:rPr lang="fr-FR" sz="2500" b="1" spc="-5" dirty="0">
                <a:solidFill>
                  <a:srgbClr val="009EE3"/>
                </a:solidFill>
                <a:latin typeface="Arial" panose="020B0604020202020204" pitchFamily="34" charset="0"/>
                <a:cs typeface="Arial" panose="020B0604020202020204" pitchFamily="34" charset="0"/>
              </a:rPr>
              <a:t>ce </a:t>
            </a:r>
            <a:r>
              <a:rPr lang="fr-FR" sz="2500" b="1" spc="5" dirty="0">
                <a:solidFill>
                  <a:srgbClr val="009EE3"/>
                </a:solidFill>
                <a:latin typeface="Arial" panose="020B0604020202020204" pitchFamily="34" charset="0"/>
                <a:cs typeface="Arial" panose="020B0604020202020204" pitchFamily="34" charset="0"/>
              </a:rPr>
              <a:t>cas </a:t>
            </a:r>
            <a:r>
              <a:rPr lang="fr-FR" sz="2500" b="1" spc="-5" dirty="0">
                <a:solidFill>
                  <a:srgbClr val="009EE3"/>
                </a:solidFill>
                <a:latin typeface="Arial" panose="020B0604020202020204" pitchFamily="34" charset="0"/>
                <a:cs typeface="Arial" panose="020B0604020202020204" pitchFamily="34" charset="0"/>
              </a:rPr>
              <a:t>contagieux</a:t>
            </a:r>
            <a:endParaRPr lang="fr-FR" sz="2500" b="1" dirty="0">
              <a:solidFill>
                <a:srgbClr val="009EE3"/>
              </a:solidFill>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5</a:t>
            </a:fld>
            <a:endParaRPr lang="fr-FR" dirty="0">
              <a:solidFill>
                <a:srgbClr val="555654">
                  <a:tint val="75000"/>
                </a:srgbClr>
              </a:solidFill>
            </a:endParaRPr>
          </a:p>
        </p:txBody>
      </p:sp>
      <p:sp>
        <p:nvSpPr>
          <p:cNvPr id="41" name="Rectangle 40"/>
          <p:cNvSpPr/>
          <p:nvPr/>
        </p:nvSpPr>
        <p:spPr>
          <a:xfrm>
            <a:off x="1834154" y="2947806"/>
            <a:ext cx="1204258" cy="740528"/>
          </a:xfrm>
          <a:prstGeom prst="rect">
            <a:avLst/>
          </a:prstGeom>
          <a:solidFill>
            <a:sysClr val="window" lastClr="FFFFFF"/>
          </a:solidFill>
          <a:ln w="28575" cap="flat" cmpd="sng" algn="ctr">
            <a:solidFill>
              <a:sysClr val="window" lastClr="FFFFFF">
                <a:hueOff val="0"/>
                <a:satOff val="0"/>
                <a:lumOff val="0"/>
                <a:alphaOff val="0"/>
              </a:sysClr>
            </a:solidFill>
            <a:prstDash val="solid"/>
            <a:miter lim="800000"/>
          </a:ln>
          <a:effectLst/>
        </p:spPr>
      </p:sp>
      <p:grpSp>
        <p:nvGrpSpPr>
          <p:cNvPr id="42" name="Groupe 41"/>
          <p:cNvGrpSpPr/>
          <p:nvPr/>
        </p:nvGrpSpPr>
        <p:grpSpPr>
          <a:xfrm>
            <a:off x="3517637" y="1782920"/>
            <a:ext cx="1264092" cy="732821"/>
            <a:chOff x="58127" y="1032170"/>
            <a:chExt cx="950396" cy="492073"/>
          </a:xfrm>
          <a:solidFill>
            <a:sysClr val="window" lastClr="FFFFFF"/>
          </a:solidFill>
        </p:grpSpPr>
        <p:sp>
          <p:nvSpPr>
            <p:cNvPr id="43" name="Rectangle 42"/>
            <p:cNvSpPr/>
            <p:nvPr/>
          </p:nvSpPr>
          <p:spPr>
            <a:xfrm>
              <a:off x="58127" y="1032170"/>
              <a:ext cx="950396" cy="492073"/>
            </a:xfrm>
            <a:prstGeom prst="rect">
              <a:avLst/>
            </a:prstGeom>
            <a:grpFill/>
            <a:ln w="12700" cap="flat" cmpd="sng" algn="ctr">
              <a:solidFill>
                <a:sysClr val="window" lastClr="FFFFFF">
                  <a:hueOff val="0"/>
                  <a:satOff val="0"/>
                  <a:lumOff val="0"/>
                  <a:alphaOff val="0"/>
                </a:sysClr>
              </a:solidFill>
              <a:prstDash val="solid"/>
              <a:miter lim="800000"/>
            </a:ln>
            <a:effectLst/>
          </p:spPr>
        </p:sp>
        <p:sp>
          <p:nvSpPr>
            <p:cNvPr id="44" name="Rectangle 43"/>
            <p:cNvSpPr/>
            <p:nvPr/>
          </p:nvSpPr>
          <p:spPr>
            <a:xfrm>
              <a:off x="58127" y="1032170"/>
              <a:ext cx="950396" cy="492073"/>
            </a:xfrm>
            <a:prstGeom prst="rect">
              <a:avLst/>
            </a:prstGeom>
            <a:grp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Prise en charge diagnostique hors SSTI</a:t>
              </a:r>
            </a:p>
          </p:txBody>
        </p:sp>
      </p:grpSp>
      <p:grpSp>
        <p:nvGrpSpPr>
          <p:cNvPr id="45" name="Groupe 44"/>
          <p:cNvGrpSpPr/>
          <p:nvPr/>
        </p:nvGrpSpPr>
        <p:grpSpPr>
          <a:xfrm>
            <a:off x="5341125" y="1782920"/>
            <a:ext cx="1913137" cy="732821"/>
            <a:chOff x="58127" y="1032170"/>
            <a:chExt cx="950396" cy="492073"/>
          </a:xfrm>
          <a:solidFill>
            <a:sysClr val="window" lastClr="FFFFFF"/>
          </a:solidFill>
        </p:grpSpPr>
        <p:sp>
          <p:nvSpPr>
            <p:cNvPr id="46" name="Rectangle 45"/>
            <p:cNvSpPr/>
            <p:nvPr/>
          </p:nvSpPr>
          <p:spPr>
            <a:xfrm>
              <a:off x="58127" y="1032170"/>
              <a:ext cx="950396" cy="492073"/>
            </a:xfrm>
            <a:prstGeom prst="rect">
              <a:avLst/>
            </a:prstGeom>
            <a:grpFill/>
            <a:ln w="12700" cap="flat" cmpd="sng" algn="ctr">
              <a:solidFill>
                <a:sysClr val="window" lastClr="FFFFFF">
                  <a:hueOff val="0"/>
                  <a:satOff val="0"/>
                  <a:lumOff val="0"/>
                  <a:alphaOff val="0"/>
                </a:sysClr>
              </a:solidFill>
              <a:prstDash val="solid"/>
              <a:miter lim="800000"/>
            </a:ln>
            <a:effectLst/>
          </p:spPr>
        </p:sp>
        <p:sp>
          <p:nvSpPr>
            <p:cNvPr id="47" name="Rectangle 46"/>
            <p:cNvSpPr/>
            <p:nvPr/>
          </p:nvSpPr>
          <p:spPr>
            <a:xfrm>
              <a:off x="58127" y="1032170"/>
              <a:ext cx="950396" cy="492073"/>
            </a:xfrm>
            <a:prstGeom prst="rect">
              <a:avLst/>
            </a:prstGeom>
            <a:grp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SSTI qui a reçu les résultats du test</a:t>
              </a:r>
            </a:p>
          </p:txBody>
        </p:sp>
      </p:grpSp>
      <p:grpSp>
        <p:nvGrpSpPr>
          <p:cNvPr id="48" name="Groupe 47"/>
          <p:cNvGrpSpPr/>
          <p:nvPr/>
        </p:nvGrpSpPr>
        <p:grpSpPr>
          <a:xfrm>
            <a:off x="3490810" y="2946047"/>
            <a:ext cx="1676468" cy="742285"/>
            <a:chOff x="58127" y="1032170"/>
            <a:chExt cx="950396" cy="533803"/>
          </a:xfrm>
          <a:solidFill>
            <a:sysClr val="window" lastClr="FFFFFF"/>
          </a:solidFill>
        </p:grpSpPr>
        <p:sp>
          <p:nvSpPr>
            <p:cNvPr id="49" name="Rectangle 48"/>
            <p:cNvSpPr/>
            <p:nvPr/>
          </p:nvSpPr>
          <p:spPr>
            <a:xfrm>
              <a:off x="58127" y="1032170"/>
              <a:ext cx="950396" cy="492073"/>
            </a:xfrm>
            <a:prstGeom prst="rect">
              <a:avLst/>
            </a:prstGeom>
            <a:grpFill/>
            <a:ln w="28575" cap="flat" cmpd="sng" algn="ctr">
              <a:solidFill>
                <a:sysClr val="window" lastClr="FFFFFF">
                  <a:hueOff val="0"/>
                  <a:satOff val="0"/>
                  <a:lumOff val="0"/>
                  <a:alphaOff val="0"/>
                </a:sysClr>
              </a:solidFill>
              <a:prstDash val="solid"/>
              <a:miter lim="800000"/>
            </a:ln>
            <a:effectLst/>
          </p:spPr>
        </p:sp>
        <p:sp>
          <p:nvSpPr>
            <p:cNvPr id="50" name="Rectangle 49"/>
            <p:cNvSpPr/>
            <p:nvPr/>
          </p:nvSpPr>
          <p:spPr>
            <a:xfrm>
              <a:off x="58127" y="1073900"/>
              <a:ext cx="950396" cy="492073"/>
            </a:xfrm>
            <a:prstGeom prst="rect">
              <a:avLst/>
            </a:prstGeom>
            <a:grp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SSTI prend contact avec entreprise  adhérente</a:t>
              </a:r>
            </a:p>
          </p:txBody>
        </p:sp>
      </p:grpSp>
      <p:grpSp>
        <p:nvGrpSpPr>
          <p:cNvPr id="51" name="Groupe 50"/>
          <p:cNvGrpSpPr/>
          <p:nvPr/>
        </p:nvGrpSpPr>
        <p:grpSpPr>
          <a:xfrm>
            <a:off x="1705041" y="4522939"/>
            <a:ext cx="1533032" cy="656620"/>
            <a:chOff x="58127" y="1032170"/>
            <a:chExt cx="950396" cy="492073"/>
          </a:xfrm>
          <a:solidFill>
            <a:sysClr val="window" lastClr="FFFFFF"/>
          </a:solidFill>
        </p:grpSpPr>
        <p:sp>
          <p:nvSpPr>
            <p:cNvPr id="52" name="Rectangle 51"/>
            <p:cNvSpPr/>
            <p:nvPr/>
          </p:nvSpPr>
          <p:spPr>
            <a:xfrm>
              <a:off x="58127" y="1032170"/>
              <a:ext cx="950396" cy="492073"/>
            </a:xfrm>
            <a:prstGeom prst="rect">
              <a:avLst/>
            </a:prstGeom>
            <a:grpFill/>
            <a:ln w="12700" cap="flat" cmpd="sng" algn="ctr">
              <a:solidFill>
                <a:sysClr val="window" lastClr="FFFFFF">
                  <a:hueOff val="0"/>
                  <a:satOff val="0"/>
                  <a:lumOff val="0"/>
                  <a:alphaOff val="0"/>
                </a:sysClr>
              </a:solidFill>
              <a:prstDash val="solid"/>
              <a:miter lim="800000"/>
            </a:ln>
            <a:effectLst/>
          </p:spPr>
        </p:sp>
        <p:sp>
          <p:nvSpPr>
            <p:cNvPr id="53" name="Rectangle 52"/>
            <p:cNvSpPr/>
            <p:nvPr/>
          </p:nvSpPr>
          <p:spPr>
            <a:xfrm>
              <a:off x="58127" y="1032170"/>
              <a:ext cx="950396" cy="492073"/>
            </a:xfrm>
            <a:prstGeom prst="rect">
              <a:avLst/>
            </a:prstGeom>
            <a:grp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SSTI prescrit arrêt </a:t>
              </a:r>
            </a:p>
          </p:txBody>
        </p:sp>
      </p:grpSp>
      <p:grpSp>
        <p:nvGrpSpPr>
          <p:cNvPr id="54" name="Groupe 53"/>
          <p:cNvGrpSpPr/>
          <p:nvPr/>
        </p:nvGrpSpPr>
        <p:grpSpPr>
          <a:xfrm>
            <a:off x="3576871" y="4522937"/>
            <a:ext cx="1680154" cy="1103955"/>
            <a:chOff x="58127" y="1010436"/>
            <a:chExt cx="1004027" cy="504968"/>
          </a:xfrm>
          <a:solidFill>
            <a:sysClr val="window" lastClr="FFFFFF"/>
          </a:solidFill>
        </p:grpSpPr>
        <p:sp>
          <p:nvSpPr>
            <p:cNvPr id="55" name="Rectangle 54"/>
            <p:cNvSpPr/>
            <p:nvPr/>
          </p:nvSpPr>
          <p:spPr>
            <a:xfrm>
              <a:off x="58127" y="1010436"/>
              <a:ext cx="950396" cy="492073"/>
            </a:xfrm>
            <a:prstGeom prst="rect">
              <a:avLst/>
            </a:prstGeom>
            <a:grpFill/>
            <a:ln w="12700" cap="flat" cmpd="sng" algn="ctr">
              <a:solidFill>
                <a:sysClr val="window" lastClr="FFFFFF">
                  <a:hueOff val="0"/>
                  <a:satOff val="0"/>
                  <a:lumOff val="0"/>
                  <a:alphaOff val="0"/>
                </a:sysClr>
              </a:solidFill>
              <a:prstDash val="solid"/>
              <a:miter lim="800000"/>
            </a:ln>
            <a:effectLst/>
          </p:spPr>
        </p:sp>
        <p:sp>
          <p:nvSpPr>
            <p:cNvPr id="56" name="Rectangle 55"/>
            <p:cNvSpPr/>
            <p:nvPr/>
          </p:nvSpPr>
          <p:spPr>
            <a:xfrm>
              <a:off x="111758" y="1023331"/>
              <a:ext cx="950396" cy="492073"/>
            </a:xfrm>
            <a:prstGeom prst="rect">
              <a:avLst/>
            </a:prstGeom>
            <a:solidFill>
              <a:srgbClr val="FFFF00"/>
            </a:solid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SSTI anticipe et participe à l’ enquête cas contacts en entreprise</a:t>
              </a:r>
            </a:p>
          </p:txBody>
        </p:sp>
      </p:grpSp>
      <p:grpSp>
        <p:nvGrpSpPr>
          <p:cNvPr id="57" name="Groupe 56"/>
          <p:cNvGrpSpPr/>
          <p:nvPr/>
        </p:nvGrpSpPr>
        <p:grpSpPr>
          <a:xfrm>
            <a:off x="5814462" y="4570450"/>
            <a:ext cx="1871830" cy="1028251"/>
            <a:chOff x="58127" y="1032170"/>
            <a:chExt cx="950396" cy="492073"/>
          </a:xfrm>
          <a:solidFill>
            <a:sysClr val="window" lastClr="FFFFFF"/>
          </a:solidFill>
        </p:grpSpPr>
        <p:sp>
          <p:nvSpPr>
            <p:cNvPr id="58" name="Rectangle 57"/>
            <p:cNvSpPr/>
            <p:nvPr/>
          </p:nvSpPr>
          <p:spPr>
            <a:xfrm>
              <a:off x="58127" y="1032170"/>
              <a:ext cx="950396" cy="492073"/>
            </a:xfrm>
            <a:prstGeom prst="rect">
              <a:avLst/>
            </a:prstGeom>
            <a:grpFill/>
            <a:ln w="12700" cap="flat" cmpd="sng" algn="ctr">
              <a:solidFill>
                <a:sysClr val="window" lastClr="FFFFFF">
                  <a:hueOff val="0"/>
                  <a:satOff val="0"/>
                  <a:lumOff val="0"/>
                  <a:alphaOff val="0"/>
                </a:sysClr>
              </a:solidFill>
              <a:prstDash val="solid"/>
              <a:miter lim="800000"/>
            </a:ln>
            <a:effectLst/>
          </p:spPr>
        </p:sp>
        <p:sp>
          <p:nvSpPr>
            <p:cNvPr id="59" name="Rectangle 58"/>
            <p:cNvSpPr/>
            <p:nvPr/>
          </p:nvSpPr>
          <p:spPr>
            <a:xfrm>
              <a:off x="58127" y="1032170"/>
              <a:ext cx="950396" cy="492073"/>
            </a:xfrm>
            <a:prstGeom prst="rect">
              <a:avLst/>
            </a:prstGeom>
            <a:grp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Le SSTI analyse des éléments causaux de la contamination</a:t>
              </a:r>
            </a:p>
          </p:txBody>
        </p:sp>
      </p:grpSp>
      <p:grpSp>
        <p:nvGrpSpPr>
          <p:cNvPr id="60" name="Groupe 59"/>
          <p:cNvGrpSpPr/>
          <p:nvPr/>
        </p:nvGrpSpPr>
        <p:grpSpPr>
          <a:xfrm>
            <a:off x="8333476" y="4575490"/>
            <a:ext cx="2268139" cy="946673"/>
            <a:chOff x="58127" y="1032170"/>
            <a:chExt cx="950396" cy="492073"/>
          </a:xfrm>
          <a:solidFill>
            <a:sysClr val="window" lastClr="FFFFFF"/>
          </a:solidFill>
        </p:grpSpPr>
        <p:sp>
          <p:nvSpPr>
            <p:cNvPr id="61" name="Rectangle 60"/>
            <p:cNvSpPr/>
            <p:nvPr/>
          </p:nvSpPr>
          <p:spPr>
            <a:xfrm>
              <a:off x="58127" y="1032170"/>
              <a:ext cx="950396" cy="492073"/>
            </a:xfrm>
            <a:prstGeom prst="rect">
              <a:avLst/>
            </a:prstGeom>
            <a:grpFill/>
            <a:ln w="28575" cap="flat" cmpd="sng" algn="ctr">
              <a:solidFill>
                <a:sysClr val="windowText" lastClr="000000"/>
              </a:solidFill>
              <a:prstDash val="solid"/>
              <a:miter lim="800000"/>
            </a:ln>
            <a:effectLst/>
          </p:spPr>
        </p:sp>
        <p:sp>
          <p:nvSpPr>
            <p:cNvPr id="62" name="Rectangle 61"/>
            <p:cNvSpPr/>
            <p:nvPr/>
          </p:nvSpPr>
          <p:spPr>
            <a:xfrm>
              <a:off x="58127" y="1032170"/>
              <a:ext cx="950396" cy="492073"/>
            </a:xfrm>
            <a:prstGeom prst="rect">
              <a:avLst/>
            </a:prstGeom>
            <a:grpFill/>
            <a:ln w="28575">
              <a:solidFill>
                <a:sysClr val="windowText" lastClr="000000"/>
              </a:solidFill>
            </a:ln>
            <a:effectLst/>
          </p:spPr>
          <p:txBody>
            <a:bodyPr spcFirstLastPara="0" vert="horz" wrap="square" lIns="4445" tIns="4445" rIns="4445" bIns="69437"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0" i="0" u="none" strike="noStrike" kern="0" cap="none" spc="0" normalizeH="0" baseline="0" noProof="0" dirty="0">
                  <a:ln>
                    <a:noFill/>
                  </a:ln>
                  <a:solidFill>
                    <a:prstClr val="black"/>
                  </a:solidFill>
                  <a:effectLst/>
                  <a:uLnTx/>
                  <a:uFillTx/>
                  <a:latin typeface="Calibri" panose="020F0502020204030204"/>
                  <a:ea typeface="+mn-ea"/>
                  <a:cs typeface="+mn-cs"/>
                </a:rPr>
                <a:t>Le médecin du SSTI conseille sur les mesures de prévention (secondaires)</a:t>
              </a:r>
            </a:p>
          </p:txBody>
        </p:sp>
      </p:grpSp>
      <p:sp>
        <p:nvSpPr>
          <p:cNvPr id="63" name="Rectangle à coins arrondis 62"/>
          <p:cNvSpPr/>
          <p:nvPr/>
        </p:nvSpPr>
        <p:spPr>
          <a:xfrm>
            <a:off x="2619442" y="1781072"/>
            <a:ext cx="742280" cy="503378"/>
          </a:xfrm>
          <a:prstGeom prst="wedgeRoundRectCallout">
            <a:avLst>
              <a:gd name="adj1" fmla="val 68932"/>
              <a:gd name="adj2" fmla="val -25299"/>
              <a:gd name="adj3" fmla="val 16667"/>
            </a:avLst>
          </a:prstGeom>
          <a:solidFill>
            <a:srgbClr val="4472C4">
              <a:lumMod val="20000"/>
              <a:lumOff val="80000"/>
            </a:srgbClr>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err="1">
                <a:ln>
                  <a:noFill/>
                </a:ln>
                <a:solidFill>
                  <a:prstClr val="black"/>
                </a:solidFill>
                <a:effectLst/>
                <a:uLnTx/>
                <a:uFillTx/>
                <a:latin typeface="Calibri" panose="020F0502020204030204"/>
                <a:ea typeface="+mn-ea"/>
                <a:cs typeface="+mn-cs"/>
              </a:rPr>
              <a:t>Covid</a:t>
            </a:r>
            <a:r>
              <a:rPr kumimoji="0" lang="fr-FR" sz="12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64" name="Connecteur droit 63"/>
          <p:cNvCxnSpPr/>
          <p:nvPr/>
        </p:nvCxnSpPr>
        <p:spPr>
          <a:xfrm flipV="1">
            <a:off x="2499383" y="4143739"/>
            <a:ext cx="6811314" cy="7164"/>
          </a:xfrm>
          <a:prstGeom prst="line">
            <a:avLst/>
          </a:prstGeom>
          <a:noFill/>
          <a:ln w="38100" cap="flat" cmpd="sng" algn="ctr">
            <a:solidFill>
              <a:srgbClr val="4472C4"/>
            </a:solidFill>
            <a:prstDash val="solid"/>
            <a:miter lim="800000"/>
          </a:ln>
          <a:effectLst/>
        </p:spPr>
      </p:cxnSp>
      <p:cxnSp>
        <p:nvCxnSpPr>
          <p:cNvPr id="65" name="Connecteur droit avec flèche 64"/>
          <p:cNvCxnSpPr/>
          <p:nvPr/>
        </p:nvCxnSpPr>
        <p:spPr>
          <a:xfrm flipH="1">
            <a:off x="4328438" y="2725040"/>
            <a:ext cx="138" cy="216000"/>
          </a:xfrm>
          <a:prstGeom prst="straightConnector1">
            <a:avLst/>
          </a:prstGeom>
          <a:noFill/>
          <a:ln w="28575" cap="flat" cmpd="sng" algn="ctr">
            <a:solidFill>
              <a:srgbClr val="4472C4"/>
            </a:solidFill>
            <a:prstDash val="solid"/>
            <a:miter lim="800000"/>
            <a:tailEnd type="triangle"/>
          </a:ln>
          <a:effectLst/>
        </p:spPr>
      </p:cxnSp>
      <p:sp>
        <p:nvSpPr>
          <p:cNvPr id="66" name="Rectangle 65"/>
          <p:cNvSpPr/>
          <p:nvPr/>
        </p:nvSpPr>
        <p:spPr>
          <a:xfrm rot="16200000">
            <a:off x="5849813" y="758525"/>
            <a:ext cx="105390" cy="684000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7" name="Flèche droite 66"/>
          <p:cNvSpPr/>
          <p:nvPr/>
        </p:nvSpPr>
        <p:spPr>
          <a:xfrm rot="16200000" flipH="1" flipV="1">
            <a:off x="2353859" y="4282174"/>
            <a:ext cx="324000" cy="14400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8" name="Flèche droite 67"/>
          <p:cNvSpPr/>
          <p:nvPr/>
        </p:nvSpPr>
        <p:spPr>
          <a:xfrm rot="16200000" flipH="1" flipV="1">
            <a:off x="4227822" y="4297207"/>
            <a:ext cx="324000" cy="14400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9" name="Flèche droite 68"/>
          <p:cNvSpPr/>
          <p:nvPr/>
        </p:nvSpPr>
        <p:spPr>
          <a:xfrm rot="16200000" flipH="1" flipV="1">
            <a:off x="6649155" y="4305080"/>
            <a:ext cx="324000" cy="14400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0" name="Flèche droite 69"/>
          <p:cNvSpPr/>
          <p:nvPr/>
        </p:nvSpPr>
        <p:spPr>
          <a:xfrm rot="16200000" flipH="1" flipV="1">
            <a:off x="9126690" y="4317128"/>
            <a:ext cx="324000" cy="14400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1" name="Flèche droite 70"/>
          <p:cNvSpPr/>
          <p:nvPr/>
        </p:nvSpPr>
        <p:spPr>
          <a:xfrm>
            <a:off x="4781729" y="1988548"/>
            <a:ext cx="559396" cy="26361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2" name="Rectangle 71"/>
          <p:cNvSpPr/>
          <p:nvPr/>
        </p:nvSpPr>
        <p:spPr>
          <a:xfrm rot="16200000">
            <a:off x="5232594" y="1704356"/>
            <a:ext cx="105390" cy="2016000"/>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p:cNvSpPr/>
          <p:nvPr/>
        </p:nvSpPr>
        <p:spPr>
          <a:xfrm>
            <a:off x="6245406" y="2532951"/>
            <a:ext cx="105390" cy="1617952"/>
          </a:xfrm>
          <a:prstGeom prst="rect">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4" name="Flèche droite 73"/>
          <p:cNvSpPr/>
          <p:nvPr/>
        </p:nvSpPr>
        <p:spPr>
          <a:xfrm rot="16200000" flipH="1" flipV="1">
            <a:off x="4155822" y="2770075"/>
            <a:ext cx="324000" cy="144000"/>
          </a:xfrm>
          <a:prstGeom prst="rightArrow">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48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0" y="3219813"/>
            <a:ext cx="12191999" cy="525463"/>
          </a:xfrm>
        </p:spPr>
        <p:txBody>
          <a:bodyPr/>
          <a:lstStyle/>
          <a:p>
            <a:pPr lvl="0">
              <a:lnSpc>
                <a:spcPct val="100000"/>
              </a:lnSpc>
              <a:spcBef>
                <a:spcPts val="0"/>
              </a:spcBef>
            </a:pPr>
            <a:r>
              <a:rPr lang="fr-FR" dirty="0">
                <a:latin typeface="Arial" panose="020B0604020202020204" pitchFamily="34" charset="0"/>
                <a:cs typeface="Arial" panose="020B0604020202020204" pitchFamily="34" charset="0"/>
              </a:rPr>
              <a:t>LE SSTI ANTICIPE UNE ENQUÊTE </a:t>
            </a:r>
          </a:p>
          <a:p>
            <a:pPr lvl="0">
              <a:lnSpc>
                <a:spcPct val="100000"/>
              </a:lnSpc>
              <a:spcBef>
                <a:spcPts val="0"/>
              </a:spcBef>
            </a:pPr>
            <a:r>
              <a:rPr lang="fr-FR" dirty="0">
                <a:latin typeface="Arial" panose="020B0604020202020204" pitchFamily="34" charset="0"/>
                <a:cs typeface="Arial" panose="020B0604020202020204" pitchFamily="34" charset="0"/>
              </a:rPr>
              <a:t>CAS CONTACTS EN ENTREPRISE</a:t>
            </a:r>
          </a:p>
        </p:txBody>
      </p:sp>
    </p:spTree>
    <p:extLst>
      <p:ext uri="{BB962C8B-B14F-4D97-AF65-F5344CB8AC3E}">
        <p14:creationId xmlns:p14="http://schemas.microsoft.com/office/powerpoint/2010/main" val="344302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807828" y="-79776"/>
            <a:ext cx="11157367" cy="563301"/>
          </a:xfrm>
        </p:spPr>
        <p:txBody>
          <a:bodyPr/>
          <a:lstStyle/>
          <a:p>
            <a:r>
              <a:rPr lang="fr-FR" b="1" dirty="0">
                <a:solidFill>
                  <a:srgbClr val="009EE3"/>
                </a:solidFill>
                <a:latin typeface="Arial" panose="020B0604020202020204" pitchFamily="34" charset="0"/>
                <a:cs typeface="Arial" panose="020B0604020202020204" pitchFamily="34" charset="0"/>
              </a:rPr>
              <a:t>Étapes pour anticiper une enquête cas contact en entreprises </a:t>
            </a:r>
            <a:endParaRPr lang="fr-FR" dirty="0">
              <a:solidFill>
                <a:srgbClr val="009EE3"/>
              </a:solidFill>
              <a:latin typeface="Arial" panose="020B0604020202020204" pitchFamily="34" charset="0"/>
              <a:cs typeface="Arial" panose="020B0604020202020204" pitchFamily="34" charset="0"/>
            </a:endParaRPr>
          </a:p>
        </p:txBody>
      </p:sp>
      <p:sp>
        <p:nvSpPr>
          <p:cNvPr id="3" name="Espace réservé du texte 2"/>
          <p:cNvSpPr>
            <a:spLocks noGrp="1"/>
          </p:cNvSpPr>
          <p:nvPr>
            <p:ph type="body" sz="quarter" idx="11"/>
          </p:nvPr>
        </p:nvSpPr>
        <p:spPr>
          <a:xfrm>
            <a:off x="873211" y="1148663"/>
            <a:ext cx="11091984" cy="3600450"/>
          </a:xfrm>
        </p:spPr>
        <p:txBody>
          <a:bodyPr/>
          <a:lstStyle/>
          <a:p>
            <a:pPr>
              <a:lnSpc>
                <a:spcPct val="110000"/>
              </a:lnSpc>
              <a:spcBef>
                <a:spcPts val="0"/>
              </a:spcBef>
              <a:buClr>
                <a:srgbClr val="009EE3"/>
              </a:buClr>
              <a:buSzPct val="100000"/>
              <a:buFont typeface="Wingdings" panose="05000000000000000000" pitchFamily="2" charset="2"/>
              <a:buChar char="§"/>
            </a:pPr>
            <a:r>
              <a:rPr lang="fr-FR" sz="2200" dirty="0">
                <a:latin typeface="Arial" panose="020B0604020202020204" pitchFamily="34" charset="0"/>
                <a:cs typeface="Arial" panose="020B0604020202020204" pitchFamily="34" charset="0"/>
              </a:rPr>
              <a:t>Le SSTI </a:t>
            </a:r>
            <a:r>
              <a:rPr lang="fr-FR" sz="2200" b="1" dirty="0">
                <a:latin typeface="Arial" panose="020B0604020202020204" pitchFamily="34" charset="0"/>
                <a:cs typeface="Arial" panose="020B0604020202020204" pitchFamily="34" charset="0"/>
              </a:rPr>
              <a:t>informe</a:t>
            </a:r>
            <a:r>
              <a:rPr lang="fr-FR" sz="2200" dirty="0">
                <a:latin typeface="Arial" panose="020B0604020202020204" pitchFamily="34" charset="0"/>
                <a:cs typeface="Arial" panose="020B0604020202020204" pitchFamily="34" charset="0"/>
              </a:rPr>
              <a:t> de l’existence d’un référent </a:t>
            </a:r>
            <a:r>
              <a:rPr lang="fr-FR" sz="2200" dirty="0" err="1">
                <a:latin typeface="Arial" panose="020B0604020202020204" pitchFamily="34" charset="0"/>
                <a:cs typeface="Arial" panose="020B0604020202020204" pitchFamily="34" charset="0"/>
              </a:rPr>
              <a:t>Covid</a:t>
            </a:r>
            <a:r>
              <a:rPr lang="fr-FR" sz="2200" dirty="0">
                <a:latin typeface="Arial" panose="020B0604020202020204" pitchFamily="34" charset="0"/>
                <a:cs typeface="Arial" panose="020B0604020202020204" pitchFamily="34" charset="0"/>
              </a:rPr>
              <a:t>, et de ses coordonnées ; ce référent est la  porte d’entrée pour l’aide au contact tracing ; ce référent peut se mettre en contact avec le médecin et son équipe.7 jours sur 7. </a:t>
            </a:r>
            <a:endParaRPr lang="fr-FR" sz="1000" i="1" dirty="0">
              <a:latin typeface="Arial" panose="020B0604020202020204" pitchFamily="34" charset="0"/>
              <a:cs typeface="Arial" panose="020B0604020202020204" pitchFamily="34" charset="0"/>
            </a:endParaRPr>
          </a:p>
          <a:p>
            <a:pPr>
              <a:lnSpc>
                <a:spcPct val="110000"/>
              </a:lnSpc>
              <a:spcBef>
                <a:spcPts val="0"/>
              </a:spcBef>
              <a:buClr>
                <a:srgbClr val="009EE3"/>
              </a:buClr>
              <a:buSzPct val="100000"/>
              <a:buFont typeface="Wingdings" panose="05000000000000000000" pitchFamily="2" charset="2"/>
              <a:buChar char="§"/>
            </a:pPr>
            <a:r>
              <a:rPr lang="fr-FR" sz="2200" dirty="0">
                <a:latin typeface="Arial" panose="020B0604020202020204" pitchFamily="34" charset="0"/>
                <a:cs typeface="Arial" panose="020B0604020202020204" pitchFamily="34" charset="0"/>
              </a:rPr>
              <a:t>Le SSTI </a:t>
            </a:r>
            <a:r>
              <a:rPr lang="fr-FR" sz="2200" b="1" dirty="0">
                <a:latin typeface="Arial" panose="020B0604020202020204" pitchFamily="34" charset="0"/>
                <a:cs typeface="Arial" panose="020B0604020202020204" pitchFamily="34" charset="0"/>
              </a:rPr>
              <a:t>informe</a:t>
            </a:r>
            <a:r>
              <a:rPr lang="fr-FR" sz="2200" dirty="0">
                <a:latin typeface="Arial" panose="020B0604020202020204" pitchFamily="34" charset="0"/>
                <a:cs typeface="Arial" panose="020B0604020202020204" pitchFamily="34" charset="0"/>
              </a:rPr>
              <a:t> </a:t>
            </a:r>
            <a:r>
              <a:rPr lang="fr-FR" sz="2200" b="1" dirty="0">
                <a:latin typeface="Arial" panose="020B0604020202020204" pitchFamily="34" charset="0"/>
                <a:cs typeface="Arial" panose="020B0604020202020204" pitchFamily="34" charset="0"/>
              </a:rPr>
              <a:t>chaque adhérent </a:t>
            </a:r>
            <a:r>
              <a:rPr lang="fr-FR" sz="2200" dirty="0">
                <a:latin typeface="Arial" panose="020B0604020202020204" pitchFamily="34" charset="0"/>
                <a:cs typeface="Arial" panose="020B0604020202020204" pitchFamily="34" charset="0"/>
              </a:rPr>
              <a:t>de la possibilité d’anticiper le contact tracing et d’être accompagnée pour établir une liste des travailleurs utiles le cas échéant. </a:t>
            </a:r>
            <a:r>
              <a:rPr lang="fr-FR" sz="2400" i="1" dirty="0">
                <a:latin typeface="Arial" panose="020B0604020202020204" pitchFamily="34" charset="0"/>
                <a:cs typeface="Arial" panose="020B0604020202020204" pitchFamily="34" charset="0"/>
              </a:rPr>
              <a:t>(</a:t>
            </a:r>
            <a:r>
              <a:rPr lang="fr-FR" sz="1400" i="1" dirty="0">
                <a:latin typeface="Arial" panose="020B0604020202020204" pitchFamily="34" charset="0"/>
                <a:cs typeface="Arial" panose="020B0604020202020204" pitchFamily="34" charset="0"/>
              </a:rPr>
              <a:t>cf. annexe : lettre d’explication à l’employeur – diapositives 8 et 9)</a:t>
            </a:r>
          </a:p>
          <a:p>
            <a:pPr marL="0" indent="0">
              <a:lnSpc>
                <a:spcPct val="110000"/>
              </a:lnSpc>
              <a:spcBef>
                <a:spcPts val="0"/>
              </a:spcBef>
              <a:buClr>
                <a:srgbClr val="009EE3"/>
              </a:buClr>
              <a:buSzPct val="100000"/>
              <a:buNone/>
            </a:pPr>
            <a:endParaRPr lang="fr-FR" sz="1000" dirty="0">
              <a:latin typeface="Arial" panose="020B0604020202020204" pitchFamily="34" charset="0"/>
              <a:cs typeface="Arial" panose="020B0604020202020204" pitchFamily="34" charset="0"/>
            </a:endParaRPr>
          </a:p>
          <a:p>
            <a:pPr>
              <a:lnSpc>
                <a:spcPct val="110000"/>
              </a:lnSpc>
              <a:spcBef>
                <a:spcPts val="0"/>
              </a:spcBef>
              <a:buClr>
                <a:srgbClr val="009EE3"/>
              </a:buClr>
              <a:buSzPct val="100000"/>
              <a:buFont typeface="Wingdings" panose="05000000000000000000" pitchFamily="2" charset="2"/>
              <a:buChar char="§"/>
            </a:pPr>
            <a:r>
              <a:rPr lang="fr-FR" sz="2200" dirty="0">
                <a:latin typeface="Arial" panose="020B0604020202020204" pitchFamily="34" charset="0"/>
                <a:cs typeface="Arial" panose="020B0604020202020204" pitchFamily="34" charset="0"/>
              </a:rPr>
              <a:t>le SSTI </a:t>
            </a:r>
            <a:r>
              <a:rPr lang="fr-FR" sz="2200" b="1" dirty="0">
                <a:latin typeface="Arial" panose="020B0604020202020204" pitchFamily="34" charset="0"/>
                <a:cs typeface="Arial" panose="020B0604020202020204" pitchFamily="34" charset="0"/>
              </a:rPr>
              <a:t>informe l’ARS et la préfecture </a:t>
            </a:r>
            <a:r>
              <a:rPr lang="fr-FR" sz="2200" dirty="0">
                <a:latin typeface="Arial" panose="020B0604020202020204" pitchFamily="34" charset="0"/>
                <a:cs typeface="Arial" panose="020B0604020202020204" pitchFamily="34" charset="0"/>
              </a:rPr>
              <a:t>des coordonnées du référent </a:t>
            </a:r>
            <a:r>
              <a:rPr lang="fr-FR" sz="2200" dirty="0" err="1">
                <a:latin typeface="Arial" panose="020B0604020202020204" pitchFamily="34" charset="0"/>
                <a:cs typeface="Arial" panose="020B0604020202020204" pitchFamily="34" charset="0"/>
              </a:rPr>
              <a:t>Covid</a:t>
            </a:r>
            <a:r>
              <a:rPr lang="fr-FR" sz="2200" dirty="0">
                <a:latin typeface="Arial" panose="020B0604020202020204" pitchFamily="34" charset="0"/>
                <a:cs typeface="Arial" panose="020B0604020202020204" pitchFamily="34" charset="0"/>
              </a:rPr>
              <a:t> et du dispositif d’accompagnement mis en place par le SSTI. </a:t>
            </a:r>
          </a:p>
          <a:p>
            <a:pPr marL="0" indent="0">
              <a:lnSpc>
                <a:spcPct val="110000"/>
              </a:lnSpc>
              <a:spcBef>
                <a:spcPts val="0"/>
              </a:spcBef>
              <a:buClr>
                <a:srgbClr val="009EE3"/>
              </a:buClr>
              <a:buSzPct val="100000"/>
              <a:buNone/>
            </a:pPr>
            <a:endParaRPr lang="fr-FR" sz="1000" dirty="0">
              <a:latin typeface="Arial" panose="020B0604020202020204" pitchFamily="34" charset="0"/>
              <a:cs typeface="Arial" panose="020B0604020202020204" pitchFamily="34" charset="0"/>
            </a:endParaRPr>
          </a:p>
          <a:p>
            <a:pPr>
              <a:lnSpc>
                <a:spcPct val="110000"/>
              </a:lnSpc>
              <a:spcBef>
                <a:spcPts val="0"/>
              </a:spcBef>
              <a:buClr>
                <a:srgbClr val="009EE3"/>
              </a:buClr>
              <a:buSzPct val="100000"/>
              <a:buFont typeface="Wingdings" panose="05000000000000000000" pitchFamily="2" charset="2"/>
              <a:buChar char="§"/>
            </a:pPr>
            <a:r>
              <a:rPr lang="fr-FR" sz="2200" dirty="0">
                <a:latin typeface="Arial" panose="020B0604020202020204" pitchFamily="34" charset="0"/>
                <a:cs typeface="Arial" panose="020B0604020202020204" pitchFamily="34" charset="0"/>
              </a:rPr>
              <a:t>Le SSTI </a:t>
            </a:r>
            <a:r>
              <a:rPr lang="fr-FR" sz="2200" b="1" dirty="0">
                <a:latin typeface="Arial" panose="020B0604020202020204" pitchFamily="34" charset="0"/>
                <a:cs typeface="Arial" panose="020B0604020202020204" pitchFamily="34" charset="0"/>
              </a:rPr>
              <a:t>aide l’entreprise </a:t>
            </a:r>
            <a:r>
              <a:rPr lang="fr-FR" sz="2200" dirty="0">
                <a:latin typeface="Arial" panose="020B0604020202020204" pitchFamily="34" charset="0"/>
                <a:cs typeface="Arial" panose="020B0604020202020204" pitchFamily="34" charset="0"/>
              </a:rPr>
              <a:t>à élaborer un liste a priori. </a:t>
            </a:r>
          </a:p>
          <a:p>
            <a:pPr marL="0" indent="0">
              <a:lnSpc>
                <a:spcPct val="110000"/>
              </a:lnSpc>
              <a:spcBef>
                <a:spcPts val="0"/>
              </a:spcBef>
              <a:buClr>
                <a:srgbClr val="009EE3"/>
              </a:buClr>
              <a:buSzPct val="100000"/>
              <a:buNone/>
            </a:pPr>
            <a:endParaRPr lang="fr-FR" sz="1000" dirty="0">
              <a:latin typeface="Arial" panose="020B0604020202020204" pitchFamily="34" charset="0"/>
              <a:cs typeface="Arial" panose="020B0604020202020204" pitchFamily="34" charset="0"/>
            </a:endParaRPr>
          </a:p>
          <a:p>
            <a:pPr>
              <a:lnSpc>
                <a:spcPct val="110000"/>
              </a:lnSpc>
              <a:spcBef>
                <a:spcPts val="0"/>
              </a:spcBef>
              <a:buClr>
                <a:srgbClr val="009EE3"/>
              </a:buClr>
              <a:buSzPct val="100000"/>
              <a:buFont typeface="Wingdings" panose="05000000000000000000" pitchFamily="2" charset="2"/>
              <a:buChar char="§"/>
            </a:pPr>
            <a:r>
              <a:rPr lang="fr-FR" sz="2200" dirty="0">
                <a:latin typeface="Arial" panose="020B0604020202020204" pitchFamily="34" charset="0"/>
                <a:cs typeface="Arial" panose="020B0604020202020204" pitchFamily="34" charset="0"/>
              </a:rPr>
              <a:t>Si un cas </a:t>
            </a:r>
            <a:r>
              <a:rPr lang="fr-FR" sz="2200" dirty="0" err="1">
                <a:latin typeface="Arial" panose="020B0604020202020204" pitchFamily="34" charset="0"/>
                <a:cs typeface="Arial" panose="020B0604020202020204" pitchFamily="34" charset="0"/>
              </a:rPr>
              <a:t>Covid</a:t>
            </a:r>
            <a:r>
              <a:rPr lang="fr-FR" sz="2200" dirty="0">
                <a:latin typeface="Arial" panose="020B0604020202020204" pitchFamily="34" charset="0"/>
                <a:cs typeface="Arial" panose="020B0604020202020204" pitchFamily="34" charset="0"/>
              </a:rPr>
              <a:t> survient, </a:t>
            </a:r>
            <a:r>
              <a:rPr lang="fr-FR" sz="2200" b="1" dirty="0">
                <a:latin typeface="Arial" panose="020B0604020202020204" pitchFamily="34" charset="0"/>
                <a:cs typeface="Arial" panose="020B0604020202020204" pitchFamily="34" charset="0"/>
              </a:rPr>
              <a:t>cette liste est actualisée </a:t>
            </a:r>
            <a:r>
              <a:rPr lang="fr-FR" sz="2200" dirty="0">
                <a:latin typeface="Arial" panose="020B0604020202020204" pitchFamily="34" charset="0"/>
                <a:cs typeface="Arial" panose="020B0604020202020204" pitchFamily="34" charset="0"/>
              </a:rPr>
              <a:t>et transmise le cas échéant à l’ARS qui le demande. </a:t>
            </a:r>
          </a:p>
          <a:p>
            <a:pPr marL="0" indent="0">
              <a:lnSpc>
                <a:spcPct val="110000"/>
              </a:lnSpc>
              <a:spcBef>
                <a:spcPts val="0"/>
              </a:spcBef>
              <a:buClr>
                <a:srgbClr val="009EE3"/>
              </a:buClr>
              <a:buSzPct val="100000"/>
              <a:buNone/>
            </a:pPr>
            <a:endParaRPr lang="fr-FR" sz="1000" dirty="0">
              <a:latin typeface="Arial" panose="020B0604020202020204" pitchFamily="34" charset="0"/>
              <a:cs typeface="Arial" panose="020B0604020202020204" pitchFamily="34" charset="0"/>
            </a:endParaRPr>
          </a:p>
          <a:p>
            <a:pPr>
              <a:lnSpc>
                <a:spcPct val="110000"/>
              </a:lnSpc>
              <a:spcBef>
                <a:spcPts val="0"/>
              </a:spcBef>
              <a:buClr>
                <a:srgbClr val="009EE3"/>
              </a:buClr>
              <a:buSzPct val="100000"/>
              <a:buFont typeface="Wingdings" panose="05000000000000000000" pitchFamily="2" charset="2"/>
              <a:buChar char="§"/>
            </a:pPr>
            <a:r>
              <a:rPr lang="fr-FR" sz="2200" dirty="0">
                <a:latin typeface="Arial" panose="020B0604020202020204" pitchFamily="34" charset="0"/>
                <a:cs typeface="Arial" panose="020B0604020202020204" pitchFamily="34" charset="0"/>
              </a:rPr>
              <a:t>Le SSTI </a:t>
            </a:r>
            <a:r>
              <a:rPr lang="fr-FR" sz="2200" b="1" dirty="0">
                <a:latin typeface="Arial" panose="020B0604020202020204" pitchFamily="34" charset="0"/>
                <a:cs typeface="Arial" panose="020B0604020202020204" pitchFamily="34" charset="0"/>
              </a:rPr>
              <a:t>réalise sa mission de conseil </a:t>
            </a:r>
            <a:r>
              <a:rPr lang="fr-FR" sz="2200" dirty="0">
                <a:latin typeface="Arial" panose="020B0604020202020204" pitchFamily="34" charset="0"/>
                <a:cs typeface="Arial" panose="020B0604020202020204" pitchFamily="34" charset="0"/>
              </a:rPr>
              <a:t>vers l’entreprise pour que la propagation s’arrête le plus rapidement possible. </a:t>
            </a:r>
          </a:p>
          <a:p>
            <a:pPr marL="0" indent="0" hangingPunct="0">
              <a:lnSpc>
                <a:spcPct val="100000"/>
              </a:lnSpc>
              <a:spcBef>
                <a:spcPts val="0"/>
              </a:spcBef>
              <a:buClr>
                <a:srgbClr val="00B0F0"/>
              </a:buClr>
              <a:buSzPct val="100000"/>
              <a:buNone/>
            </a:pPr>
            <a:r>
              <a:rPr lang="fr-CA" sz="1900" dirty="0">
                <a:latin typeface="Arial" panose="020B0604020202020204" pitchFamily="34" charset="0"/>
                <a:cs typeface="Arial" panose="020B0604020202020204" pitchFamily="34" charset="0"/>
              </a:rPr>
              <a:t> </a:t>
            </a:r>
            <a:endParaRPr lang="fr-FR" sz="1900" dirty="0">
              <a:latin typeface="Arial" panose="020B0604020202020204" pitchFamily="34" charset="0"/>
              <a:cs typeface="Arial" panose="020B0604020202020204" pitchFamily="34" charset="0"/>
            </a:endParaRPr>
          </a:p>
        </p:txBody>
      </p:sp>
      <p:sp>
        <p:nvSpPr>
          <p:cNvPr id="5" name="Espace réservé du numéro de diapositive 4"/>
          <p:cNvSpPr>
            <a:spLocks noGrp="1"/>
          </p:cNvSpPr>
          <p:nvPr>
            <p:ph type="sldNum" sz="quarter" idx="4"/>
          </p:nvPr>
        </p:nvSpPr>
        <p:spPr/>
        <p:txBody>
          <a:bodyPr/>
          <a:lstStyle/>
          <a:p>
            <a:fld id="{443935BB-9C05-C34E-BF02-B47196A5F45A}" type="slidenum">
              <a:rPr lang="fr-FR" smtClean="0">
                <a:solidFill>
                  <a:srgbClr val="555654">
                    <a:tint val="75000"/>
                  </a:srgbClr>
                </a:solidFill>
              </a:rPr>
              <a:pPr/>
              <a:t>7</a:t>
            </a:fld>
            <a:endParaRPr lang="fr-FR" dirty="0">
              <a:solidFill>
                <a:srgbClr val="555654">
                  <a:tint val="75000"/>
                </a:srgbClr>
              </a:solidFill>
            </a:endParaRPr>
          </a:p>
        </p:txBody>
      </p:sp>
    </p:spTree>
    <p:extLst>
      <p:ext uri="{BB962C8B-B14F-4D97-AF65-F5344CB8AC3E}">
        <p14:creationId xmlns:p14="http://schemas.microsoft.com/office/powerpoint/2010/main" val="321368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443935BB-9C05-C34E-BF02-B47196A5F45A}" type="slidenum">
              <a:rPr lang="fr-FR" smtClean="0">
                <a:solidFill>
                  <a:srgbClr val="555654">
                    <a:tint val="75000"/>
                  </a:srgbClr>
                </a:solidFill>
              </a:rPr>
              <a:pPr/>
              <a:t>8</a:t>
            </a:fld>
            <a:endParaRPr lang="fr-FR" dirty="0">
              <a:solidFill>
                <a:srgbClr val="555654">
                  <a:tint val="75000"/>
                </a:srgbClr>
              </a:solidFill>
            </a:endParaRPr>
          </a:p>
        </p:txBody>
      </p:sp>
      <p:sp>
        <p:nvSpPr>
          <p:cNvPr id="7" name="Rectangle 6"/>
          <p:cNvSpPr/>
          <p:nvPr/>
        </p:nvSpPr>
        <p:spPr>
          <a:xfrm>
            <a:off x="766119" y="749643"/>
            <a:ext cx="2141838" cy="724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21DF4526-17E7-4F53-A8A6-AECBFBE59047}"/>
              </a:ext>
            </a:extLst>
          </p:cNvPr>
          <p:cNvSpPr txBox="1">
            <a:spLocks/>
          </p:cNvSpPr>
          <p:nvPr/>
        </p:nvSpPr>
        <p:spPr>
          <a:xfrm>
            <a:off x="508685" y="149010"/>
            <a:ext cx="11617411" cy="1325563"/>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fr-FR" sz="3000" b="1" u="sng" dirty="0">
                <a:latin typeface="Arial" panose="020B0604020202020204" pitchFamily="34" charset="0"/>
                <a:ea typeface="Calibri" panose="020F0502020204030204" pitchFamily="34" charset="0"/>
                <a:cs typeface="Arial" panose="020B0604020202020204" pitchFamily="34" charset="0"/>
              </a:rPr>
              <a:t>Annexe</a:t>
            </a:r>
            <a:r>
              <a:rPr lang="fr-FR" sz="3000" b="1" dirty="0">
                <a:latin typeface="Arial" panose="020B0604020202020204" pitchFamily="34" charset="0"/>
                <a:ea typeface="Calibri" panose="020F0502020204030204" pitchFamily="34" charset="0"/>
                <a:cs typeface="Arial" panose="020B0604020202020204" pitchFamily="34" charset="0"/>
              </a:rPr>
              <a:t> : LA LETTRE D’EXPLICATION A L’EMPLOYEUR EST LA SUIVANTE / pour l’informer de l’utilité de procéder à l’établissement d’une liste a priori de cas contacts </a:t>
            </a:r>
            <a:br>
              <a:rPr lang="fr-FR" sz="2700" dirty="0">
                <a:latin typeface="Calibri" panose="020F0502020204030204" pitchFamily="34" charset="0"/>
                <a:ea typeface="Calibri" panose="020F0502020204030204" pitchFamily="34" charset="0"/>
                <a:cs typeface="Times New Roman" panose="02020603050405020304" pitchFamily="18" charset="0"/>
              </a:rPr>
            </a:br>
            <a:br>
              <a:rPr lang="fr-FR"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9" name="Espace réservé du contenu 5">
            <a:extLst>
              <a:ext uri="{FF2B5EF4-FFF2-40B4-BE49-F238E27FC236}">
                <a16:creationId xmlns:a16="http://schemas.microsoft.com/office/drawing/2014/main" id="{B3236E61-1428-473E-B241-8B5001EE4BB7}"/>
              </a:ext>
            </a:extLst>
          </p:cNvPr>
          <p:cNvSpPr txBox="1">
            <a:spLocks/>
          </p:cNvSpPr>
          <p:nvPr/>
        </p:nvSpPr>
        <p:spPr>
          <a:xfrm>
            <a:off x="871149" y="1112108"/>
            <a:ext cx="11081953" cy="5326126"/>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spcAft>
                <a:spcPts val="800"/>
              </a:spcAft>
              <a:buClr>
                <a:schemeClr val="tx1"/>
              </a:buClr>
              <a:buFont typeface="Wingdings" panose="05000000000000000000" pitchFamily="2" charset="2"/>
              <a:buChar char="§"/>
            </a:pPr>
            <a:r>
              <a:rPr lang="fr-FR" sz="4400" i="1" dirty="0">
                <a:latin typeface="Arial" panose="020B0604020202020204" pitchFamily="34" charset="0"/>
                <a:ea typeface="Calibri" panose="020F0502020204030204" pitchFamily="34" charset="0"/>
                <a:cs typeface="Arial" panose="020B0604020202020204" pitchFamily="34" charset="0"/>
              </a:rPr>
              <a:t>Nous vous invitons à préétablir des listes de cas contact par unité de travail qui permettront dans un second temps de gagner de précieuses heures et de limiter le nombre de personnes contaminées si une personne est atteinte au sein de l’ entreprise</a:t>
            </a:r>
          </a:p>
          <a:p>
            <a:pPr>
              <a:lnSpc>
                <a:spcPct val="107000"/>
              </a:lnSpc>
              <a:spcAft>
                <a:spcPts val="800"/>
              </a:spcAft>
              <a:buClr>
                <a:schemeClr val="tx1"/>
              </a:buClr>
              <a:buFont typeface="Wingdings" panose="05000000000000000000" pitchFamily="2" charset="2"/>
              <a:buChar char="§"/>
            </a:pPr>
            <a:r>
              <a:rPr lang="fr-FR" sz="4400" i="1" dirty="0">
                <a:latin typeface="Arial" panose="020B0604020202020204" pitchFamily="34" charset="0"/>
                <a:ea typeface="Calibri" panose="020F0502020204030204" pitchFamily="34" charset="0"/>
                <a:cs typeface="Arial" panose="020B0604020202020204" pitchFamily="34" charset="0"/>
              </a:rPr>
              <a:t>La lutte contre la diffusion de l’épidémie passe par l’identification la plus précise possible des cas contacts dés qu’un travailleur est diagnostiqué </a:t>
            </a:r>
            <a:r>
              <a:rPr lang="fr-FR" sz="4400" i="1" dirty="0" err="1">
                <a:latin typeface="Arial" panose="020B0604020202020204" pitchFamily="34" charset="0"/>
                <a:ea typeface="Calibri" panose="020F0502020204030204" pitchFamily="34" charset="0"/>
                <a:cs typeface="Arial" panose="020B0604020202020204" pitchFamily="34" charset="0"/>
              </a:rPr>
              <a:t>Covid</a:t>
            </a:r>
            <a:r>
              <a:rPr lang="fr-FR" sz="4400" i="1" dirty="0">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800"/>
              </a:spcAft>
              <a:buClr>
                <a:schemeClr val="tx1"/>
              </a:buClr>
              <a:buFont typeface="Wingdings" panose="05000000000000000000" pitchFamily="2" charset="2"/>
              <a:buChar char="§"/>
            </a:pPr>
            <a:r>
              <a:rPr lang="fr-FR" sz="4400" i="1" dirty="0">
                <a:latin typeface="Arial" panose="020B0604020202020204" pitchFamily="34" charset="0"/>
                <a:ea typeface="Calibri" panose="020F0502020204030204" pitchFamily="34" charset="0"/>
                <a:cs typeface="Arial" panose="020B0604020202020204" pitchFamily="34" charset="0"/>
              </a:rPr>
              <a:t>Cette identification concerne notamment les cas contacts ayant été rencontrés dans l’entreprise où à l’occasion du travail.</a:t>
            </a:r>
          </a:p>
          <a:p>
            <a:pPr>
              <a:lnSpc>
                <a:spcPct val="107000"/>
              </a:lnSpc>
              <a:spcAft>
                <a:spcPts val="800"/>
              </a:spcAft>
              <a:buClr>
                <a:schemeClr val="tx1"/>
              </a:buClr>
              <a:buFont typeface="Wingdings" panose="05000000000000000000" pitchFamily="2" charset="2"/>
              <a:buChar char="§"/>
            </a:pPr>
            <a:r>
              <a:rPr lang="fr-FR" sz="4400" i="1" dirty="0">
                <a:latin typeface="Arial" panose="020B0604020202020204" pitchFamily="34" charset="0"/>
                <a:ea typeface="Calibri" panose="020F0502020204030204" pitchFamily="34" charset="0"/>
                <a:cs typeface="Arial" panose="020B0604020202020204" pitchFamily="34" charset="0"/>
              </a:rPr>
              <a:t>Cette information permettra de déclencher des actions en direction de ces cas contacts, afin de les isoler. </a:t>
            </a:r>
          </a:p>
          <a:p>
            <a:pPr>
              <a:lnSpc>
                <a:spcPct val="107000"/>
              </a:lnSpc>
              <a:spcAft>
                <a:spcPts val="800"/>
              </a:spcAft>
              <a:buClr>
                <a:schemeClr val="tx1"/>
              </a:buClr>
              <a:buFont typeface="Wingdings" panose="05000000000000000000" pitchFamily="2" charset="2"/>
              <a:buChar char="§"/>
            </a:pPr>
            <a:r>
              <a:rPr lang="fr-FR" sz="4400" i="1" dirty="0">
                <a:latin typeface="Arial" panose="020B0604020202020204" pitchFamily="34" charset="0"/>
                <a:ea typeface="Calibri" panose="020F0502020204030204" pitchFamily="34" charset="0"/>
                <a:cs typeface="Arial" panose="020B0604020202020204" pitchFamily="34" charset="0"/>
              </a:rPr>
              <a:t>Le médecin du travail et son équipe connaissent les locaux, les taches qui y sont effectuées, l’organisation mises en place et les produits manipulés le cas échéants, ainsi que les postes de travail et les personnes concernées. Dans un certain nombre de cas, ces données ont été tracées dans la fiche d’entreprise et parallèlement dans l’actualisation récente du document d’aide à l’évaluation des risques.</a:t>
            </a:r>
          </a:p>
          <a:p>
            <a:endParaRPr lang="fr-FR" dirty="0"/>
          </a:p>
        </p:txBody>
      </p:sp>
      <p:sp>
        <p:nvSpPr>
          <p:cNvPr id="10" name="Rectangle 9"/>
          <p:cNvSpPr/>
          <p:nvPr/>
        </p:nvSpPr>
        <p:spPr>
          <a:xfrm>
            <a:off x="10593859" y="6128951"/>
            <a:ext cx="1532237" cy="650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3504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4"/>
          </p:nvPr>
        </p:nvSpPr>
        <p:spPr/>
        <p:txBody>
          <a:bodyPr/>
          <a:lstStyle/>
          <a:p>
            <a:fld id="{443935BB-9C05-C34E-BF02-B47196A5F45A}" type="slidenum">
              <a:rPr lang="fr-FR" smtClean="0">
                <a:solidFill>
                  <a:srgbClr val="555654">
                    <a:tint val="75000"/>
                  </a:srgbClr>
                </a:solidFill>
              </a:rPr>
              <a:pPr/>
              <a:t>9</a:t>
            </a:fld>
            <a:endParaRPr lang="fr-FR" dirty="0">
              <a:solidFill>
                <a:srgbClr val="555654">
                  <a:tint val="75000"/>
                </a:srgbClr>
              </a:solidFill>
            </a:endParaRPr>
          </a:p>
        </p:txBody>
      </p:sp>
      <p:sp>
        <p:nvSpPr>
          <p:cNvPr id="7" name="Rectangle 6"/>
          <p:cNvSpPr/>
          <p:nvPr/>
        </p:nvSpPr>
        <p:spPr>
          <a:xfrm>
            <a:off x="766119" y="749643"/>
            <a:ext cx="2141838" cy="7249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itre 1">
            <a:extLst>
              <a:ext uri="{FF2B5EF4-FFF2-40B4-BE49-F238E27FC236}">
                <a16:creationId xmlns:a16="http://schemas.microsoft.com/office/drawing/2014/main" id="{21DF4526-17E7-4F53-A8A6-AECBFBE59047}"/>
              </a:ext>
            </a:extLst>
          </p:cNvPr>
          <p:cNvSpPr txBox="1">
            <a:spLocks/>
          </p:cNvSpPr>
          <p:nvPr/>
        </p:nvSpPr>
        <p:spPr>
          <a:xfrm>
            <a:off x="508685" y="149010"/>
            <a:ext cx="11617411" cy="1325563"/>
          </a:xfrm>
          <a:prstGeom prst="rect">
            <a:avLst/>
          </a:prstGeom>
        </p:spPr>
        <p:txBody>
          <a:bodyPr>
            <a:normAutofit fontScale="6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7000"/>
              </a:lnSpc>
              <a:spcAft>
                <a:spcPts val="800"/>
              </a:spcAft>
            </a:pPr>
            <a:r>
              <a:rPr lang="fr-FR" sz="3000" b="1" u="sng" dirty="0">
                <a:latin typeface="Arial" panose="020B0604020202020204" pitchFamily="34" charset="0"/>
                <a:ea typeface="Calibri" panose="020F0502020204030204" pitchFamily="34" charset="0"/>
                <a:cs typeface="Arial" panose="020B0604020202020204" pitchFamily="34" charset="0"/>
              </a:rPr>
              <a:t>Annexe</a:t>
            </a:r>
            <a:r>
              <a:rPr lang="fr-FR" sz="3000" b="1" dirty="0">
                <a:latin typeface="Arial" panose="020B0604020202020204" pitchFamily="34" charset="0"/>
                <a:ea typeface="Calibri" panose="020F0502020204030204" pitchFamily="34" charset="0"/>
                <a:cs typeface="Arial" panose="020B0604020202020204" pitchFamily="34" charset="0"/>
              </a:rPr>
              <a:t> : LA LETTRE D’EXPLICATION A L’EMPLOYEUR EST LA SUIVANTE / pour l’informer de l’utilité de procéder à l’établissement d’une liste a priori de cas contacts </a:t>
            </a:r>
            <a:br>
              <a:rPr lang="fr-FR" sz="2700" dirty="0">
                <a:latin typeface="Calibri" panose="020F0502020204030204" pitchFamily="34" charset="0"/>
                <a:ea typeface="Calibri" panose="020F0502020204030204" pitchFamily="34" charset="0"/>
                <a:cs typeface="Times New Roman" panose="02020603050405020304" pitchFamily="18" charset="0"/>
              </a:rPr>
            </a:br>
            <a:br>
              <a:rPr lang="fr-FR" dirty="0">
                <a:latin typeface="Calibri" panose="020F0502020204030204" pitchFamily="34" charset="0"/>
                <a:ea typeface="Calibri" panose="020F0502020204030204" pitchFamily="34" charset="0"/>
                <a:cs typeface="Times New Roman" panose="02020603050405020304" pitchFamily="18" charset="0"/>
              </a:rPr>
            </a:br>
            <a:endParaRPr lang="fr-FR" dirty="0"/>
          </a:p>
        </p:txBody>
      </p:sp>
      <p:sp>
        <p:nvSpPr>
          <p:cNvPr id="9" name="Espace réservé du contenu 5">
            <a:extLst>
              <a:ext uri="{FF2B5EF4-FFF2-40B4-BE49-F238E27FC236}">
                <a16:creationId xmlns:a16="http://schemas.microsoft.com/office/drawing/2014/main" id="{B3236E61-1428-473E-B241-8B5001EE4BB7}"/>
              </a:ext>
            </a:extLst>
          </p:cNvPr>
          <p:cNvSpPr txBox="1">
            <a:spLocks/>
          </p:cNvSpPr>
          <p:nvPr/>
        </p:nvSpPr>
        <p:spPr>
          <a:xfrm>
            <a:off x="883505" y="1070317"/>
            <a:ext cx="11081953" cy="5651157"/>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07000"/>
              </a:lnSpc>
              <a:spcAft>
                <a:spcPts val="800"/>
              </a:spcAft>
              <a:buClr>
                <a:schemeClr val="tx1"/>
              </a:buClr>
              <a:buFont typeface="Wingdings" panose="05000000000000000000" pitchFamily="2" charset="2"/>
              <a:buChar char="§"/>
            </a:pPr>
            <a:r>
              <a:rPr lang="fr-FR" sz="5300" i="1" dirty="0">
                <a:latin typeface="Arial" panose="020B0604020202020204" pitchFamily="34" charset="0"/>
                <a:ea typeface="Calibri" panose="020F0502020204030204" pitchFamily="34" charset="0"/>
                <a:cs typeface="Arial" panose="020B0604020202020204" pitchFamily="34" charset="0"/>
              </a:rPr>
              <a:t>Fort de ces éléments de connaissance, le SSTI peut vous aider à constituer des listes de personnels par unité de travail, ou plus exactement par unité de distanciation. </a:t>
            </a:r>
          </a:p>
          <a:p>
            <a:pPr>
              <a:lnSpc>
                <a:spcPct val="107000"/>
              </a:lnSpc>
              <a:spcAft>
                <a:spcPts val="800"/>
              </a:spcAft>
              <a:buClr>
                <a:schemeClr val="tx1"/>
              </a:buClr>
              <a:buFont typeface="Wingdings" panose="05000000000000000000" pitchFamily="2" charset="2"/>
              <a:buChar char="§"/>
            </a:pPr>
            <a:r>
              <a:rPr lang="fr-FR" sz="5300" i="1" dirty="0">
                <a:latin typeface="Arial" panose="020B0604020202020204" pitchFamily="34" charset="0"/>
                <a:ea typeface="Calibri" panose="020F0502020204030204" pitchFamily="34" charset="0"/>
                <a:cs typeface="Arial" panose="020B0604020202020204" pitchFamily="34" charset="0"/>
              </a:rPr>
              <a:t>Ces listes faites a priori permettront si un cas de </a:t>
            </a:r>
            <a:r>
              <a:rPr lang="fr-FR" sz="5300" i="1" dirty="0" err="1">
                <a:latin typeface="Arial" panose="020B0604020202020204" pitchFamily="34" charset="0"/>
                <a:ea typeface="Calibri" panose="020F0502020204030204" pitchFamily="34" charset="0"/>
                <a:cs typeface="Arial" panose="020B0604020202020204" pitchFamily="34" charset="0"/>
              </a:rPr>
              <a:t>Covid</a:t>
            </a:r>
            <a:r>
              <a:rPr lang="fr-FR" sz="5300" i="1" dirty="0">
                <a:latin typeface="Arial" panose="020B0604020202020204" pitchFamily="34" charset="0"/>
                <a:ea typeface="Calibri" panose="020F0502020204030204" pitchFamily="34" charset="0"/>
                <a:cs typeface="Arial" panose="020B0604020202020204" pitchFamily="34" charset="0"/>
              </a:rPr>
              <a:t> est diagnostiqué dans l’entreprise de permettre de fournir très rapidement les coordonnées des personnes à contacter pour ne pas perdre des heures précieuses. </a:t>
            </a:r>
          </a:p>
          <a:p>
            <a:pPr>
              <a:lnSpc>
                <a:spcPct val="107000"/>
              </a:lnSpc>
              <a:spcAft>
                <a:spcPts val="800"/>
              </a:spcAft>
              <a:buClr>
                <a:schemeClr val="tx1"/>
              </a:buClr>
              <a:buFont typeface="Wingdings" panose="05000000000000000000" pitchFamily="2" charset="2"/>
              <a:buChar char="§"/>
            </a:pPr>
            <a:r>
              <a:rPr lang="fr-FR" sz="5300" i="1" dirty="0">
                <a:latin typeface="Arial" panose="020B0604020202020204" pitchFamily="34" charset="0"/>
                <a:ea typeface="Calibri" panose="020F0502020204030204" pitchFamily="34" charset="0"/>
                <a:cs typeface="Arial" panose="020B0604020202020204" pitchFamily="34" charset="0"/>
              </a:rPr>
              <a:t>Bien évidemment, ces données seront collectées par l’entreprise dans les règles de la confidentialité et du respect du RGPD, notamment avec l’accord du travailleur et le fichier ne servira qu’à cette seule finalité. </a:t>
            </a:r>
          </a:p>
          <a:p>
            <a:pPr>
              <a:lnSpc>
                <a:spcPct val="107000"/>
              </a:lnSpc>
              <a:spcAft>
                <a:spcPts val="800"/>
              </a:spcAft>
              <a:buClr>
                <a:schemeClr val="tx1"/>
              </a:buClr>
              <a:buFont typeface="Wingdings" panose="05000000000000000000" pitchFamily="2" charset="2"/>
              <a:buChar char="§"/>
            </a:pPr>
            <a:r>
              <a:rPr lang="fr-FR" sz="5300" i="1" dirty="0">
                <a:latin typeface="Arial" panose="020B0604020202020204" pitchFamily="34" charset="0"/>
                <a:ea typeface="Calibri" panose="020F0502020204030204" pitchFamily="34" charset="0"/>
                <a:cs typeface="Arial" panose="020B0604020202020204" pitchFamily="34" charset="0"/>
              </a:rPr>
              <a:t>Ainsi considérant une unité de proximité (atelier, bureau commun, magasin, entrepôt, et tout lieu commun de travail où les règles de distanciation ainsi que les gestes barrières peuvent avoir été. rompus), la liste des travailleurs peut être préétablie selon le modèle ci-dessous. </a:t>
            </a:r>
          </a:p>
          <a:p>
            <a:pPr>
              <a:lnSpc>
                <a:spcPct val="107000"/>
              </a:lnSpc>
              <a:spcAft>
                <a:spcPts val="800"/>
              </a:spcAft>
              <a:buClr>
                <a:schemeClr val="tx1"/>
              </a:buClr>
              <a:buFont typeface="Wingdings" panose="05000000000000000000" pitchFamily="2" charset="2"/>
              <a:buChar char="§"/>
            </a:pPr>
            <a:r>
              <a:rPr lang="fr-FR" sz="5300" i="1" dirty="0">
                <a:latin typeface="Arial" panose="020B0604020202020204" pitchFamily="34" charset="0"/>
                <a:ea typeface="Calibri" panose="020F0502020204030204" pitchFamily="34" charset="0"/>
                <a:cs typeface="Arial" panose="020B0604020202020204" pitchFamily="34" charset="0"/>
              </a:rPr>
              <a:t>Cette liste permettra de débuter vite l’enquête, et elle sera si nécessaire complétée ou amendée des noms des personnes  qui étaient effectivement présentes ou absentes dans l’entreprise au moment de la présence de la personne </a:t>
            </a:r>
            <a:r>
              <a:rPr lang="fr-FR" sz="5300" i="1" dirty="0" err="1">
                <a:latin typeface="Arial" panose="020B0604020202020204" pitchFamily="34" charset="0"/>
                <a:ea typeface="Calibri" panose="020F0502020204030204" pitchFamily="34" charset="0"/>
                <a:cs typeface="Arial" panose="020B0604020202020204" pitchFamily="34" charset="0"/>
              </a:rPr>
              <a:t>Covid</a:t>
            </a:r>
            <a:r>
              <a:rPr lang="fr-FR" sz="5300" i="1" dirty="0">
                <a:latin typeface="Arial" panose="020B0604020202020204" pitchFamily="34" charset="0"/>
                <a:ea typeface="Calibri" panose="020F0502020204030204" pitchFamily="34" charset="0"/>
                <a:cs typeface="Arial" panose="020B0604020202020204" pitchFamily="34" charset="0"/>
              </a:rPr>
              <a:t>. </a:t>
            </a:r>
          </a:p>
          <a:p>
            <a:pPr marL="0" indent="0">
              <a:buNone/>
            </a:pPr>
            <a:endParaRPr lang="fr-FR" dirty="0"/>
          </a:p>
        </p:txBody>
      </p:sp>
      <p:sp>
        <p:nvSpPr>
          <p:cNvPr id="6" name="Rectangle 5"/>
          <p:cNvSpPr/>
          <p:nvPr/>
        </p:nvSpPr>
        <p:spPr>
          <a:xfrm>
            <a:off x="10593859" y="6128951"/>
            <a:ext cx="1532237" cy="650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63236420"/>
      </p:ext>
    </p:extLst>
  </p:cSld>
  <p:clrMapOvr>
    <a:masterClrMapping/>
  </p:clrMapOvr>
</p:sld>
</file>

<file path=ppt/theme/theme1.xml><?xml version="1.0" encoding="utf-8"?>
<a:theme xmlns:a="http://schemas.openxmlformats.org/drawingml/2006/main" name="Conception personnalisée">
  <a:themeElements>
    <a:clrScheme name="Personnalisée 2">
      <a:dk1>
        <a:srgbClr val="555654"/>
      </a:dk1>
      <a:lt1>
        <a:srgbClr val="FFFFFF"/>
      </a:lt1>
      <a:dk2>
        <a:srgbClr val="019DE2"/>
      </a:dk2>
      <a:lt2>
        <a:srgbClr val="FDFCFF"/>
      </a:lt2>
      <a:accent1>
        <a:srgbClr val="019DE2"/>
      </a:accent1>
      <a:accent2>
        <a:srgbClr val="FFCA03"/>
      </a:accent2>
      <a:accent3>
        <a:srgbClr val="AFCA00"/>
      </a:accent3>
      <a:accent4>
        <a:srgbClr val="FF9500"/>
      </a:accent4>
      <a:accent5>
        <a:srgbClr val="E94E52"/>
      </a:accent5>
      <a:accent6>
        <a:srgbClr val="0E3F93"/>
      </a:accent6>
      <a:hlink>
        <a:srgbClr val="555654"/>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1494</Words>
  <Application>Microsoft Office PowerPoint</Application>
  <PresentationFormat>Grand écran</PresentationFormat>
  <Paragraphs>88</Paragraphs>
  <Slides>13</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13</vt:i4>
      </vt:variant>
    </vt:vector>
  </HeadingPairs>
  <TitlesOfParts>
    <vt:vector size="21" baseType="lpstr">
      <vt:lpstr>Arial</vt:lpstr>
      <vt:lpstr>Calibri</vt:lpstr>
      <vt:lpstr>Calibri Light</vt:lpstr>
      <vt:lpstr>Helvetica</vt:lpstr>
      <vt:lpstr>Montserrat</vt:lpstr>
      <vt:lpstr>Wingdings</vt:lpstr>
      <vt:lpstr>Conception personnalisée</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PARTICIPATION DU SSTI AU CONTACT TRACING</dc:title>
  <dc:creator>Corinne LETHEUX</dc:creator>
  <cp:lastModifiedBy>Corinne LETHEUX</cp:lastModifiedBy>
  <cp:revision>32</cp:revision>
  <dcterms:created xsi:type="dcterms:W3CDTF">2020-05-20T13:42:45Z</dcterms:created>
  <dcterms:modified xsi:type="dcterms:W3CDTF">2020-05-28T11:16:30Z</dcterms:modified>
</cp:coreProperties>
</file>