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4"/>
    <p:sldMasterId id="2147483673" r:id="rId5"/>
    <p:sldMasterId id="2147483686" r:id="rId6"/>
    <p:sldMasterId id="2147483700" r:id="rId7"/>
    <p:sldMasterId id="2147483726" r:id="rId8"/>
    <p:sldMasterId id="2147483752" r:id="rId9"/>
    <p:sldMasterId id="2147483765" r:id="rId10"/>
    <p:sldMasterId id="2147483778" r:id="rId11"/>
    <p:sldMasterId id="2147483791" r:id="rId12"/>
    <p:sldMasterId id="2147483804" r:id="rId13"/>
  </p:sldMasterIdLst>
  <p:notesMasterIdLst>
    <p:notesMasterId r:id="rId36"/>
  </p:notesMasterIdLst>
  <p:sldIdLst>
    <p:sldId id="297" r:id="rId14"/>
    <p:sldId id="310" r:id="rId15"/>
    <p:sldId id="312" r:id="rId16"/>
    <p:sldId id="321" r:id="rId17"/>
    <p:sldId id="257" r:id="rId18"/>
    <p:sldId id="302" r:id="rId19"/>
    <p:sldId id="323" r:id="rId20"/>
    <p:sldId id="269" r:id="rId21"/>
    <p:sldId id="273" r:id="rId22"/>
    <p:sldId id="314" r:id="rId23"/>
    <p:sldId id="315" r:id="rId24"/>
    <p:sldId id="316" r:id="rId25"/>
    <p:sldId id="325" r:id="rId26"/>
    <p:sldId id="313" r:id="rId27"/>
    <p:sldId id="326" r:id="rId28"/>
    <p:sldId id="327" r:id="rId29"/>
    <p:sldId id="328" r:id="rId30"/>
    <p:sldId id="290" r:id="rId31"/>
    <p:sldId id="329" r:id="rId32"/>
    <p:sldId id="330" r:id="rId33"/>
    <p:sldId id="287" r:id="rId34"/>
    <p:sldId id="293" r:id="rId35"/>
  </p:sldIdLst>
  <p:sldSz cx="10080625" cy="7559675"/>
  <p:notesSz cx="6669088" cy="9926638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tx1"/>
        </a:solidFill>
        <a:latin typeface="Arial" charset="0"/>
        <a:ea typeface="ＭＳ Ｐゴシック" charset="0"/>
        <a:cs typeface="Microsoft YaHei" charset="0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tx1"/>
        </a:solidFill>
        <a:latin typeface="Arial" charset="0"/>
        <a:ea typeface="ＭＳ Ｐゴシック" charset="0"/>
        <a:cs typeface="Microsoft YaHei" charset="0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tx1"/>
        </a:solidFill>
        <a:latin typeface="Arial" charset="0"/>
        <a:ea typeface="ＭＳ Ｐゴシック" charset="0"/>
        <a:cs typeface="Microsoft YaHei" charset="0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tx1"/>
        </a:solidFill>
        <a:latin typeface="Arial" charset="0"/>
        <a:ea typeface="ＭＳ Ｐゴシック" charset="0"/>
        <a:cs typeface="Microsoft YaHei" charset="0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tx1"/>
        </a:solidFill>
        <a:latin typeface="Arial" charset="0"/>
        <a:ea typeface="ＭＳ Ｐゴシック" charset="0"/>
        <a:cs typeface="Microsoft YaHei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Microsoft YaHei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Microsoft YaHei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Microsoft YaHei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Microsoft YaHei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75" userDrawn="1">
          <p15:clr>
            <a:srgbClr val="A4A3A4"/>
          </p15:clr>
        </p15:guide>
        <p15:guide id="2" pos="2115" userDrawn="1">
          <p15:clr>
            <a:srgbClr val="A4A3A4"/>
          </p15:clr>
        </p15:guide>
        <p15:guide id="3" orient="horz" pos="2674" userDrawn="1">
          <p15:clr>
            <a:srgbClr val="A4A3A4"/>
          </p15:clr>
        </p15:guide>
        <p15:guide id="4" pos="190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DA3549-506F-4DF0-8206-DAE6B7AFAD71}" v="3" dt="2023-12-21T08:02:11.9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Style foncé 2 - Accentuation 3/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1" autoAdjust="0"/>
    <p:restoredTop sz="94660"/>
  </p:normalViewPr>
  <p:slideViewPr>
    <p:cSldViewPr>
      <p:cViewPr varScale="1">
        <p:scale>
          <a:sx n="72" d="100"/>
          <a:sy n="72" d="100"/>
        </p:scale>
        <p:origin x="1531" y="5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75"/>
        <p:guide pos="2115"/>
        <p:guide orient="horz" pos="2674"/>
        <p:guide pos="190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theme" Target="theme/theme1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microsoft.com/office/2015/10/relationships/revisionInfo" Target="revisionInfo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ébastien Dupery" userId="ad4ecc93-f56e-41be-9ba2-4ed2ec1df8c2" providerId="ADAL" clId="{37181663-9EA4-4F42-AE11-7693FC282924}"/>
    <pc:docChg chg="modSld modNotesMaster">
      <pc:chgData name="Sébastien Dupery" userId="ad4ecc93-f56e-41be-9ba2-4ed2ec1df8c2" providerId="ADAL" clId="{37181663-9EA4-4F42-AE11-7693FC282924}" dt="2023-05-11T15:43:12.952" v="0"/>
      <pc:docMkLst>
        <pc:docMk/>
      </pc:docMkLst>
      <pc:sldChg chg="modNotes">
        <pc:chgData name="Sébastien Dupery" userId="ad4ecc93-f56e-41be-9ba2-4ed2ec1df8c2" providerId="ADAL" clId="{37181663-9EA4-4F42-AE11-7693FC282924}" dt="2023-05-11T15:43:12.952" v="0"/>
        <pc:sldMkLst>
          <pc:docMk/>
          <pc:sldMk cId="0" sldId="257"/>
        </pc:sldMkLst>
      </pc:sldChg>
      <pc:sldChg chg="modNotes">
        <pc:chgData name="Sébastien Dupery" userId="ad4ecc93-f56e-41be-9ba2-4ed2ec1df8c2" providerId="ADAL" clId="{37181663-9EA4-4F42-AE11-7693FC282924}" dt="2023-05-11T15:43:12.952" v="0"/>
        <pc:sldMkLst>
          <pc:docMk/>
          <pc:sldMk cId="3465248783" sldId="269"/>
        </pc:sldMkLst>
      </pc:sldChg>
      <pc:sldChg chg="modNotes">
        <pc:chgData name="Sébastien Dupery" userId="ad4ecc93-f56e-41be-9ba2-4ed2ec1df8c2" providerId="ADAL" clId="{37181663-9EA4-4F42-AE11-7693FC282924}" dt="2023-05-11T15:43:12.952" v="0"/>
        <pc:sldMkLst>
          <pc:docMk/>
          <pc:sldMk cId="1225232207" sldId="273"/>
        </pc:sldMkLst>
      </pc:sldChg>
      <pc:sldChg chg="modNotes">
        <pc:chgData name="Sébastien Dupery" userId="ad4ecc93-f56e-41be-9ba2-4ed2ec1df8c2" providerId="ADAL" clId="{37181663-9EA4-4F42-AE11-7693FC282924}" dt="2023-05-11T15:43:12.952" v="0"/>
        <pc:sldMkLst>
          <pc:docMk/>
          <pc:sldMk cId="2320509990" sldId="287"/>
        </pc:sldMkLst>
      </pc:sldChg>
      <pc:sldChg chg="modNotes">
        <pc:chgData name="Sébastien Dupery" userId="ad4ecc93-f56e-41be-9ba2-4ed2ec1df8c2" providerId="ADAL" clId="{37181663-9EA4-4F42-AE11-7693FC282924}" dt="2023-05-11T15:43:12.952" v="0"/>
        <pc:sldMkLst>
          <pc:docMk/>
          <pc:sldMk cId="1434574097" sldId="290"/>
        </pc:sldMkLst>
      </pc:sldChg>
      <pc:sldChg chg="modNotes">
        <pc:chgData name="Sébastien Dupery" userId="ad4ecc93-f56e-41be-9ba2-4ed2ec1df8c2" providerId="ADAL" clId="{37181663-9EA4-4F42-AE11-7693FC282924}" dt="2023-05-11T15:43:12.952" v="0"/>
        <pc:sldMkLst>
          <pc:docMk/>
          <pc:sldMk cId="2793441206" sldId="293"/>
        </pc:sldMkLst>
      </pc:sldChg>
      <pc:sldChg chg="modNotes">
        <pc:chgData name="Sébastien Dupery" userId="ad4ecc93-f56e-41be-9ba2-4ed2ec1df8c2" providerId="ADAL" clId="{37181663-9EA4-4F42-AE11-7693FC282924}" dt="2023-05-11T15:43:12.952" v="0"/>
        <pc:sldMkLst>
          <pc:docMk/>
          <pc:sldMk cId="2698981335" sldId="297"/>
        </pc:sldMkLst>
      </pc:sldChg>
      <pc:sldChg chg="modNotes">
        <pc:chgData name="Sébastien Dupery" userId="ad4ecc93-f56e-41be-9ba2-4ed2ec1df8c2" providerId="ADAL" clId="{37181663-9EA4-4F42-AE11-7693FC282924}" dt="2023-05-11T15:43:12.952" v="0"/>
        <pc:sldMkLst>
          <pc:docMk/>
          <pc:sldMk cId="445683318" sldId="302"/>
        </pc:sldMkLst>
      </pc:sldChg>
      <pc:sldChg chg="modNotes">
        <pc:chgData name="Sébastien Dupery" userId="ad4ecc93-f56e-41be-9ba2-4ed2ec1df8c2" providerId="ADAL" clId="{37181663-9EA4-4F42-AE11-7693FC282924}" dt="2023-05-11T15:43:12.952" v="0"/>
        <pc:sldMkLst>
          <pc:docMk/>
          <pc:sldMk cId="2509069457" sldId="310"/>
        </pc:sldMkLst>
      </pc:sldChg>
      <pc:sldChg chg="modNotes">
        <pc:chgData name="Sébastien Dupery" userId="ad4ecc93-f56e-41be-9ba2-4ed2ec1df8c2" providerId="ADAL" clId="{37181663-9EA4-4F42-AE11-7693FC282924}" dt="2023-05-11T15:43:12.952" v="0"/>
        <pc:sldMkLst>
          <pc:docMk/>
          <pc:sldMk cId="2552104372" sldId="312"/>
        </pc:sldMkLst>
      </pc:sldChg>
      <pc:sldChg chg="modNotes">
        <pc:chgData name="Sébastien Dupery" userId="ad4ecc93-f56e-41be-9ba2-4ed2ec1df8c2" providerId="ADAL" clId="{37181663-9EA4-4F42-AE11-7693FC282924}" dt="2023-05-11T15:43:12.952" v="0"/>
        <pc:sldMkLst>
          <pc:docMk/>
          <pc:sldMk cId="1747090654" sldId="313"/>
        </pc:sldMkLst>
      </pc:sldChg>
      <pc:sldChg chg="modNotes">
        <pc:chgData name="Sébastien Dupery" userId="ad4ecc93-f56e-41be-9ba2-4ed2ec1df8c2" providerId="ADAL" clId="{37181663-9EA4-4F42-AE11-7693FC282924}" dt="2023-05-11T15:43:12.952" v="0"/>
        <pc:sldMkLst>
          <pc:docMk/>
          <pc:sldMk cId="2775522901" sldId="314"/>
        </pc:sldMkLst>
      </pc:sldChg>
      <pc:sldChg chg="modNotes">
        <pc:chgData name="Sébastien Dupery" userId="ad4ecc93-f56e-41be-9ba2-4ed2ec1df8c2" providerId="ADAL" clId="{37181663-9EA4-4F42-AE11-7693FC282924}" dt="2023-05-11T15:43:12.952" v="0"/>
        <pc:sldMkLst>
          <pc:docMk/>
          <pc:sldMk cId="632941910" sldId="315"/>
        </pc:sldMkLst>
      </pc:sldChg>
      <pc:sldChg chg="modNotes">
        <pc:chgData name="Sébastien Dupery" userId="ad4ecc93-f56e-41be-9ba2-4ed2ec1df8c2" providerId="ADAL" clId="{37181663-9EA4-4F42-AE11-7693FC282924}" dt="2023-05-11T15:43:12.952" v="0"/>
        <pc:sldMkLst>
          <pc:docMk/>
          <pc:sldMk cId="3607299102" sldId="316"/>
        </pc:sldMkLst>
      </pc:sldChg>
      <pc:sldChg chg="modNotes">
        <pc:chgData name="Sébastien Dupery" userId="ad4ecc93-f56e-41be-9ba2-4ed2ec1df8c2" providerId="ADAL" clId="{37181663-9EA4-4F42-AE11-7693FC282924}" dt="2023-05-11T15:43:12.952" v="0"/>
        <pc:sldMkLst>
          <pc:docMk/>
          <pc:sldMk cId="124979895" sldId="321"/>
        </pc:sldMkLst>
      </pc:sldChg>
      <pc:sldChg chg="modNotes">
        <pc:chgData name="Sébastien Dupery" userId="ad4ecc93-f56e-41be-9ba2-4ed2ec1df8c2" providerId="ADAL" clId="{37181663-9EA4-4F42-AE11-7693FC282924}" dt="2023-05-11T15:43:12.952" v="0"/>
        <pc:sldMkLst>
          <pc:docMk/>
          <pc:sldMk cId="261101402" sldId="323"/>
        </pc:sldMkLst>
      </pc:sldChg>
      <pc:sldChg chg="modNotes">
        <pc:chgData name="Sébastien Dupery" userId="ad4ecc93-f56e-41be-9ba2-4ed2ec1df8c2" providerId="ADAL" clId="{37181663-9EA4-4F42-AE11-7693FC282924}" dt="2023-05-11T15:43:12.952" v="0"/>
        <pc:sldMkLst>
          <pc:docMk/>
          <pc:sldMk cId="2205724130" sldId="325"/>
        </pc:sldMkLst>
      </pc:sldChg>
      <pc:sldChg chg="modNotes">
        <pc:chgData name="Sébastien Dupery" userId="ad4ecc93-f56e-41be-9ba2-4ed2ec1df8c2" providerId="ADAL" clId="{37181663-9EA4-4F42-AE11-7693FC282924}" dt="2023-05-11T15:43:12.952" v="0"/>
        <pc:sldMkLst>
          <pc:docMk/>
          <pc:sldMk cId="864183094" sldId="326"/>
        </pc:sldMkLst>
      </pc:sldChg>
      <pc:sldChg chg="modNotes">
        <pc:chgData name="Sébastien Dupery" userId="ad4ecc93-f56e-41be-9ba2-4ed2ec1df8c2" providerId="ADAL" clId="{37181663-9EA4-4F42-AE11-7693FC282924}" dt="2023-05-11T15:43:12.952" v="0"/>
        <pc:sldMkLst>
          <pc:docMk/>
          <pc:sldMk cId="774083643" sldId="327"/>
        </pc:sldMkLst>
      </pc:sldChg>
      <pc:sldChg chg="modNotes">
        <pc:chgData name="Sébastien Dupery" userId="ad4ecc93-f56e-41be-9ba2-4ed2ec1df8c2" providerId="ADAL" clId="{37181663-9EA4-4F42-AE11-7693FC282924}" dt="2023-05-11T15:43:12.952" v="0"/>
        <pc:sldMkLst>
          <pc:docMk/>
          <pc:sldMk cId="2359284615" sldId="328"/>
        </pc:sldMkLst>
      </pc:sldChg>
      <pc:sldChg chg="modNotes">
        <pc:chgData name="Sébastien Dupery" userId="ad4ecc93-f56e-41be-9ba2-4ed2ec1df8c2" providerId="ADAL" clId="{37181663-9EA4-4F42-AE11-7693FC282924}" dt="2023-05-11T15:43:12.952" v="0"/>
        <pc:sldMkLst>
          <pc:docMk/>
          <pc:sldMk cId="1514350015" sldId="329"/>
        </pc:sldMkLst>
      </pc:sldChg>
      <pc:sldChg chg="modNotes">
        <pc:chgData name="Sébastien Dupery" userId="ad4ecc93-f56e-41be-9ba2-4ed2ec1df8c2" providerId="ADAL" clId="{37181663-9EA4-4F42-AE11-7693FC282924}" dt="2023-05-11T15:43:12.952" v="0"/>
        <pc:sldMkLst>
          <pc:docMk/>
          <pc:sldMk cId="1516311055" sldId="33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854075" y="754063"/>
            <a:ext cx="4957763" cy="371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66629" y="4714970"/>
            <a:ext cx="5334431" cy="4465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altLang="fr-FR" noProof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2" y="0"/>
            <a:ext cx="2893392" cy="495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658156" algn="l"/>
                <a:tab pos="1316311" algn="l"/>
                <a:tab pos="1974466" algn="l"/>
                <a:tab pos="2632621" algn="l"/>
              </a:tabLst>
              <a:defRPr sz="1300" smtClean="0">
                <a:solidFill>
                  <a:srgbClr val="000000"/>
                </a:solidFill>
                <a:latin typeface="Times New Roman" pitchFamily="16" charset="0"/>
                <a:ea typeface="+mn-ea"/>
                <a:cs typeface="Lucida Sans Unicode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774296" y="0"/>
            <a:ext cx="2893392" cy="495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Times New Roman" pitchFamily="16" charset="0"/>
              <a:buNone/>
              <a:tabLst>
                <a:tab pos="658156" algn="l"/>
                <a:tab pos="1316311" algn="l"/>
                <a:tab pos="1974466" algn="l"/>
                <a:tab pos="2632621" algn="l"/>
              </a:tabLst>
              <a:defRPr sz="1300" smtClean="0">
                <a:solidFill>
                  <a:srgbClr val="000000"/>
                </a:solidFill>
                <a:latin typeface="Times New Roman" pitchFamily="16" charset="0"/>
                <a:ea typeface="+mn-ea"/>
                <a:cs typeface="Lucida Sans Unicode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2" y="9429937"/>
            <a:ext cx="2893392" cy="495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658156" algn="l"/>
                <a:tab pos="1316311" algn="l"/>
                <a:tab pos="1974466" algn="l"/>
                <a:tab pos="2632621" algn="l"/>
              </a:tabLst>
              <a:defRPr sz="1300" smtClean="0">
                <a:solidFill>
                  <a:srgbClr val="000000"/>
                </a:solidFill>
                <a:latin typeface="Times New Roman" pitchFamily="16" charset="0"/>
                <a:ea typeface="+mn-ea"/>
                <a:cs typeface="Lucida Sans Unicode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3774296" y="9429937"/>
            <a:ext cx="2893392" cy="495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8156" algn="l"/>
                <a:tab pos="1316311" algn="l"/>
                <a:tab pos="1974466" algn="l"/>
                <a:tab pos="2632621" algn="l"/>
              </a:tabLst>
              <a:defRPr sz="1300">
                <a:solidFill>
                  <a:srgbClr val="000000"/>
                </a:solidFill>
                <a:latin typeface="Times New Roman" charset="0"/>
                <a:cs typeface="Lucida Sans Unicode" charset="0"/>
              </a:defRPr>
            </a:lvl1pPr>
          </a:lstStyle>
          <a:p>
            <a:fld id="{1B5FBD94-1FC6-E24E-B6CD-886BB627ADA4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75023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286224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701901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117578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533255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/>
            <a:fld id="{5E753F7E-D159-294E-BA73-96BB79BCACBA}" type="slidenum">
              <a:rPr lang="fr-FR">
                <a:solidFill>
                  <a:srgbClr val="000000"/>
                </a:solidFill>
                <a:latin typeface="Times New Roman" charset="0"/>
                <a:cs typeface="Lucida Sans Unicode" charset="0"/>
              </a:rPr>
              <a:pPr eaLnBrk="1"/>
              <a:t>1</a:t>
            </a:fld>
            <a:endParaRPr lang="fr-FR">
              <a:solidFill>
                <a:srgbClr val="000000"/>
              </a:solidFill>
              <a:latin typeface="Times New Roman" charset="0"/>
              <a:cs typeface="Lucida Sans Unicode" charset="0"/>
            </a:endParaRPr>
          </a:p>
        </p:txBody>
      </p:sp>
      <p:sp>
        <p:nvSpPr>
          <p:cNvPr id="512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54063"/>
            <a:ext cx="4959350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66629" y="4714970"/>
            <a:ext cx="5335831" cy="446735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fr-F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3851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286224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701901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117578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533255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/>
            <a:fld id="{996DF786-F5A3-8C42-8769-CFF227EA2D8F}" type="slidenum">
              <a:rPr lang="fr-FR">
                <a:solidFill>
                  <a:srgbClr val="000000"/>
                </a:solidFill>
                <a:latin typeface="Times New Roman" charset="0"/>
                <a:cs typeface="Lucida Sans Unicode" charset="0"/>
              </a:rPr>
              <a:pPr eaLnBrk="1"/>
              <a:t>10</a:t>
            </a:fld>
            <a:endParaRPr lang="fr-FR">
              <a:solidFill>
                <a:srgbClr val="000000"/>
              </a:solidFill>
              <a:latin typeface="Times New Roman" charset="0"/>
              <a:cs typeface="Lucida Sans Unicode" charset="0"/>
            </a:endParaRPr>
          </a:p>
        </p:txBody>
      </p:sp>
      <p:sp>
        <p:nvSpPr>
          <p:cNvPr id="61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54063"/>
            <a:ext cx="4959350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66629" y="4714970"/>
            <a:ext cx="5335831" cy="446735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fr-F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7831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286224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701901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117578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533255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/>
            <a:fld id="{996DF786-F5A3-8C42-8769-CFF227EA2D8F}" type="slidenum">
              <a:rPr lang="fr-FR">
                <a:solidFill>
                  <a:srgbClr val="000000"/>
                </a:solidFill>
                <a:latin typeface="Times New Roman" charset="0"/>
                <a:cs typeface="Lucida Sans Unicode" charset="0"/>
              </a:rPr>
              <a:pPr eaLnBrk="1"/>
              <a:t>11</a:t>
            </a:fld>
            <a:endParaRPr lang="fr-FR">
              <a:solidFill>
                <a:srgbClr val="000000"/>
              </a:solidFill>
              <a:latin typeface="Times New Roman" charset="0"/>
              <a:cs typeface="Lucida Sans Unicode" charset="0"/>
            </a:endParaRPr>
          </a:p>
        </p:txBody>
      </p:sp>
      <p:sp>
        <p:nvSpPr>
          <p:cNvPr id="61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54063"/>
            <a:ext cx="4959350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66629" y="4714970"/>
            <a:ext cx="5335831" cy="446735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fr-F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1766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286224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701901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117578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533255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/>
            <a:fld id="{996DF786-F5A3-8C42-8769-CFF227EA2D8F}" type="slidenum">
              <a:rPr lang="fr-FR">
                <a:solidFill>
                  <a:srgbClr val="000000"/>
                </a:solidFill>
                <a:latin typeface="Times New Roman" charset="0"/>
                <a:cs typeface="Lucida Sans Unicode" charset="0"/>
              </a:rPr>
              <a:pPr eaLnBrk="1"/>
              <a:t>12</a:t>
            </a:fld>
            <a:endParaRPr lang="fr-FR">
              <a:solidFill>
                <a:srgbClr val="000000"/>
              </a:solidFill>
              <a:latin typeface="Times New Roman" charset="0"/>
              <a:cs typeface="Lucida Sans Unicode" charset="0"/>
            </a:endParaRPr>
          </a:p>
        </p:txBody>
      </p:sp>
      <p:sp>
        <p:nvSpPr>
          <p:cNvPr id="61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54063"/>
            <a:ext cx="4959350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66629" y="4714970"/>
            <a:ext cx="5335831" cy="446735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fr-F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1766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286224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701901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117578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533255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defTabSz="444995" eaLnBrk="1">
              <a:defRPr/>
            </a:pPr>
            <a:fld id="{996DF786-F5A3-8C42-8769-CFF227EA2D8F}" type="slidenum">
              <a:rPr lang="fr-FR">
                <a:solidFill>
                  <a:srgbClr val="000000"/>
                </a:solidFill>
                <a:latin typeface="Times New Roman" charset="0"/>
                <a:cs typeface="Lucida Sans Unicode" charset="0"/>
              </a:rPr>
              <a:pPr defTabSz="444995" eaLnBrk="1">
                <a:defRPr/>
              </a:pPr>
              <a:t>13</a:t>
            </a:fld>
            <a:endParaRPr lang="fr-FR">
              <a:solidFill>
                <a:srgbClr val="000000"/>
              </a:solidFill>
              <a:latin typeface="Times New Roman" charset="0"/>
              <a:cs typeface="Lucida Sans Unicode" charset="0"/>
            </a:endParaRPr>
          </a:p>
        </p:txBody>
      </p:sp>
      <p:sp>
        <p:nvSpPr>
          <p:cNvPr id="61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54063"/>
            <a:ext cx="4959350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66630" y="4714971"/>
            <a:ext cx="5335831" cy="446735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r>
              <a:rPr lang="fr-FR" dirty="0">
                <a:latin typeface="Times New Roman" charset="0"/>
              </a:rPr>
              <a:t>Trace </a:t>
            </a:r>
            <a:r>
              <a:rPr lang="fr-FR" dirty="0" err="1">
                <a:latin typeface="Times New Roman" charset="0"/>
              </a:rPr>
              <a:t>ds</a:t>
            </a:r>
            <a:r>
              <a:rPr lang="fr-FR" dirty="0">
                <a:latin typeface="Times New Roman" charset="0"/>
              </a:rPr>
              <a:t> les urines pour certains médocs (</a:t>
            </a:r>
            <a:r>
              <a:rPr lang="fr-FR" dirty="0" err="1">
                <a:latin typeface="Times New Roman" charset="0"/>
              </a:rPr>
              <a:t>codeïne</a:t>
            </a:r>
            <a:r>
              <a:rPr lang="fr-FR" dirty="0">
                <a:latin typeface="Times New Roman" charset="0"/>
              </a:rPr>
              <a:t> par ex),</a:t>
            </a:r>
            <a:r>
              <a:rPr lang="fr-FR" baseline="0" dirty="0">
                <a:latin typeface="Times New Roman" charset="0"/>
              </a:rPr>
              <a:t> les tests contrôlent 4 à 10 molécules mais ils ne distinguent pas une molécule particulière dc on est &lt;0 ou &gt;0 </a:t>
            </a:r>
            <a:endParaRPr lang="fr-FR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1544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286224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701901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117578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533255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/>
            <a:fld id="{996DF786-F5A3-8C42-8769-CFF227EA2D8F}" type="slidenum">
              <a:rPr lang="fr-FR">
                <a:solidFill>
                  <a:srgbClr val="000000"/>
                </a:solidFill>
                <a:latin typeface="Times New Roman" charset="0"/>
                <a:cs typeface="Lucida Sans Unicode" charset="0"/>
              </a:rPr>
              <a:pPr eaLnBrk="1"/>
              <a:t>14</a:t>
            </a:fld>
            <a:endParaRPr lang="fr-FR">
              <a:solidFill>
                <a:srgbClr val="000000"/>
              </a:solidFill>
              <a:latin typeface="Times New Roman" charset="0"/>
              <a:cs typeface="Lucida Sans Unicode" charset="0"/>
            </a:endParaRPr>
          </a:p>
        </p:txBody>
      </p:sp>
      <p:sp>
        <p:nvSpPr>
          <p:cNvPr id="61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54063"/>
            <a:ext cx="4959350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66629" y="4714970"/>
            <a:ext cx="5335831" cy="446735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fr-F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1382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286224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701901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117578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533255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defTabSz="444995" eaLnBrk="1">
              <a:defRPr/>
            </a:pPr>
            <a:fld id="{996DF786-F5A3-8C42-8769-CFF227EA2D8F}" type="slidenum">
              <a:rPr lang="fr-FR">
                <a:solidFill>
                  <a:srgbClr val="000000"/>
                </a:solidFill>
                <a:latin typeface="Times New Roman" charset="0"/>
                <a:cs typeface="Lucida Sans Unicode" charset="0"/>
              </a:rPr>
              <a:pPr defTabSz="444995" eaLnBrk="1">
                <a:defRPr/>
              </a:pPr>
              <a:t>15</a:t>
            </a:fld>
            <a:endParaRPr lang="fr-FR">
              <a:solidFill>
                <a:srgbClr val="000000"/>
              </a:solidFill>
              <a:latin typeface="Times New Roman" charset="0"/>
              <a:cs typeface="Lucida Sans Unicode" charset="0"/>
            </a:endParaRPr>
          </a:p>
        </p:txBody>
      </p:sp>
      <p:sp>
        <p:nvSpPr>
          <p:cNvPr id="61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54063"/>
            <a:ext cx="4959350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66629" y="4714970"/>
            <a:ext cx="5335831" cy="446735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fr-F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2113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286224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701901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117578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533255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defTabSz="444995" eaLnBrk="1">
              <a:defRPr/>
            </a:pPr>
            <a:fld id="{996DF786-F5A3-8C42-8769-CFF227EA2D8F}" type="slidenum">
              <a:rPr lang="fr-FR">
                <a:solidFill>
                  <a:srgbClr val="000000"/>
                </a:solidFill>
                <a:latin typeface="Times New Roman" charset="0"/>
                <a:cs typeface="Lucida Sans Unicode" charset="0"/>
              </a:rPr>
              <a:pPr defTabSz="444995" eaLnBrk="1">
                <a:defRPr/>
              </a:pPr>
              <a:t>16</a:t>
            </a:fld>
            <a:endParaRPr lang="fr-FR">
              <a:solidFill>
                <a:srgbClr val="000000"/>
              </a:solidFill>
              <a:latin typeface="Times New Roman" charset="0"/>
              <a:cs typeface="Lucida Sans Unicode" charset="0"/>
            </a:endParaRPr>
          </a:p>
        </p:txBody>
      </p:sp>
      <p:sp>
        <p:nvSpPr>
          <p:cNvPr id="61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54063"/>
            <a:ext cx="4959350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66629" y="4714970"/>
            <a:ext cx="5335831" cy="446735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fr-F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8554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286224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701901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117578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533255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defTabSz="444995" eaLnBrk="1">
              <a:defRPr/>
            </a:pPr>
            <a:fld id="{996DF786-F5A3-8C42-8769-CFF227EA2D8F}" type="slidenum">
              <a:rPr lang="fr-FR">
                <a:solidFill>
                  <a:srgbClr val="000000"/>
                </a:solidFill>
                <a:latin typeface="Times New Roman" charset="0"/>
                <a:cs typeface="Lucida Sans Unicode" charset="0"/>
              </a:rPr>
              <a:pPr defTabSz="444995" eaLnBrk="1">
                <a:defRPr/>
              </a:pPr>
              <a:t>17</a:t>
            </a:fld>
            <a:endParaRPr lang="fr-FR">
              <a:solidFill>
                <a:srgbClr val="000000"/>
              </a:solidFill>
              <a:latin typeface="Times New Roman" charset="0"/>
              <a:cs typeface="Lucida Sans Unicode" charset="0"/>
            </a:endParaRPr>
          </a:p>
        </p:txBody>
      </p:sp>
      <p:sp>
        <p:nvSpPr>
          <p:cNvPr id="61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54063"/>
            <a:ext cx="4959350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66629" y="4714970"/>
            <a:ext cx="5335831" cy="446735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fr-F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4006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4341" algn="l"/>
                <a:tab pos="890257" algn="l"/>
                <a:tab pos="1336174" algn="l"/>
                <a:tab pos="1782090" algn="l"/>
                <a:tab pos="2228006" algn="l"/>
                <a:tab pos="2673923" algn="l"/>
                <a:tab pos="3119838" algn="l"/>
                <a:tab pos="3565754" algn="l"/>
                <a:tab pos="4011671" algn="l"/>
                <a:tab pos="4457588" algn="l"/>
                <a:tab pos="4903504" algn="l"/>
                <a:tab pos="5349420" algn="l"/>
                <a:tab pos="5795335" algn="l"/>
                <a:tab pos="6241253" algn="l"/>
                <a:tab pos="6687169" algn="l"/>
                <a:tab pos="7133085" algn="l"/>
                <a:tab pos="7579001" algn="l"/>
                <a:tab pos="8024918" algn="l"/>
                <a:tab pos="8470833" algn="l"/>
                <a:tab pos="891675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37416" indent="-283622">
              <a:tabLst>
                <a:tab pos="0" algn="l"/>
                <a:tab pos="444341" algn="l"/>
                <a:tab pos="890257" algn="l"/>
                <a:tab pos="1336174" algn="l"/>
                <a:tab pos="1782090" algn="l"/>
                <a:tab pos="2228006" algn="l"/>
                <a:tab pos="2673923" algn="l"/>
                <a:tab pos="3119838" algn="l"/>
                <a:tab pos="3565754" algn="l"/>
                <a:tab pos="4011671" algn="l"/>
                <a:tab pos="4457588" algn="l"/>
                <a:tab pos="4903504" algn="l"/>
                <a:tab pos="5349420" algn="l"/>
                <a:tab pos="5795335" algn="l"/>
                <a:tab pos="6241253" algn="l"/>
                <a:tab pos="6687169" algn="l"/>
                <a:tab pos="7133085" algn="l"/>
                <a:tab pos="7579001" algn="l"/>
                <a:tab pos="8024918" algn="l"/>
                <a:tab pos="8470833" algn="l"/>
                <a:tab pos="891675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34487" indent="-226898">
              <a:tabLst>
                <a:tab pos="0" algn="l"/>
                <a:tab pos="444341" algn="l"/>
                <a:tab pos="890257" algn="l"/>
                <a:tab pos="1336174" algn="l"/>
                <a:tab pos="1782090" algn="l"/>
                <a:tab pos="2228006" algn="l"/>
                <a:tab pos="2673923" algn="l"/>
                <a:tab pos="3119838" algn="l"/>
                <a:tab pos="3565754" algn="l"/>
                <a:tab pos="4011671" algn="l"/>
                <a:tab pos="4457588" algn="l"/>
                <a:tab pos="4903504" algn="l"/>
                <a:tab pos="5349420" algn="l"/>
                <a:tab pos="5795335" algn="l"/>
                <a:tab pos="6241253" algn="l"/>
                <a:tab pos="6687169" algn="l"/>
                <a:tab pos="7133085" algn="l"/>
                <a:tab pos="7579001" algn="l"/>
                <a:tab pos="8024918" algn="l"/>
                <a:tab pos="8470833" algn="l"/>
                <a:tab pos="891675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588281" indent="-226898">
              <a:tabLst>
                <a:tab pos="0" algn="l"/>
                <a:tab pos="444341" algn="l"/>
                <a:tab pos="890257" algn="l"/>
                <a:tab pos="1336174" algn="l"/>
                <a:tab pos="1782090" algn="l"/>
                <a:tab pos="2228006" algn="l"/>
                <a:tab pos="2673923" algn="l"/>
                <a:tab pos="3119838" algn="l"/>
                <a:tab pos="3565754" algn="l"/>
                <a:tab pos="4011671" algn="l"/>
                <a:tab pos="4457588" algn="l"/>
                <a:tab pos="4903504" algn="l"/>
                <a:tab pos="5349420" algn="l"/>
                <a:tab pos="5795335" algn="l"/>
                <a:tab pos="6241253" algn="l"/>
                <a:tab pos="6687169" algn="l"/>
                <a:tab pos="7133085" algn="l"/>
                <a:tab pos="7579001" algn="l"/>
                <a:tab pos="8024918" algn="l"/>
                <a:tab pos="8470833" algn="l"/>
                <a:tab pos="891675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42076" indent="-226898">
              <a:tabLst>
                <a:tab pos="0" algn="l"/>
                <a:tab pos="444341" algn="l"/>
                <a:tab pos="890257" algn="l"/>
                <a:tab pos="1336174" algn="l"/>
                <a:tab pos="1782090" algn="l"/>
                <a:tab pos="2228006" algn="l"/>
                <a:tab pos="2673923" algn="l"/>
                <a:tab pos="3119838" algn="l"/>
                <a:tab pos="3565754" algn="l"/>
                <a:tab pos="4011671" algn="l"/>
                <a:tab pos="4457588" algn="l"/>
                <a:tab pos="4903504" algn="l"/>
                <a:tab pos="5349420" algn="l"/>
                <a:tab pos="5795335" algn="l"/>
                <a:tab pos="6241253" algn="l"/>
                <a:tab pos="6687169" algn="l"/>
                <a:tab pos="7133085" algn="l"/>
                <a:tab pos="7579001" algn="l"/>
                <a:tab pos="8024918" algn="l"/>
                <a:tab pos="8470833" algn="l"/>
                <a:tab pos="891675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495871" indent="-226898" defTabSz="445916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341" algn="l"/>
                <a:tab pos="890257" algn="l"/>
                <a:tab pos="1336174" algn="l"/>
                <a:tab pos="1782090" algn="l"/>
                <a:tab pos="2228006" algn="l"/>
                <a:tab pos="2673923" algn="l"/>
                <a:tab pos="3119838" algn="l"/>
                <a:tab pos="3565754" algn="l"/>
                <a:tab pos="4011671" algn="l"/>
                <a:tab pos="4457588" algn="l"/>
                <a:tab pos="4903504" algn="l"/>
                <a:tab pos="5349420" algn="l"/>
                <a:tab pos="5795335" algn="l"/>
                <a:tab pos="6241253" algn="l"/>
                <a:tab pos="6687169" algn="l"/>
                <a:tab pos="7133085" algn="l"/>
                <a:tab pos="7579001" algn="l"/>
                <a:tab pos="8024918" algn="l"/>
                <a:tab pos="8470833" algn="l"/>
                <a:tab pos="891675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49665" indent="-226898" defTabSz="445916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341" algn="l"/>
                <a:tab pos="890257" algn="l"/>
                <a:tab pos="1336174" algn="l"/>
                <a:tab pos="1782090" algn="l"/>
                <a:tab pos="2228006" algn="l"/>
                <a:tab pos="2673923" algn="l"/>
                <a:tab pos="3119838" algn="l"/>
                <a:tab pos="3565754" algn="l"/>
                <a:tab pos="4011671" algn="l"/>
                <a:tab pos="4457588" algn="l"/>
                <a:tab pos="4903504" algn="l"/>
                <a:tab pos="5349420" algn="l"/>
                <a:tab pos="5795335" algn="l"/>
                <a:tab pos="6241253" algn="l"/>
                <a:tab pos="6687169" algn="l"/>
                <a:tab pos="7133085" algn="l"/>
                <a:tab pos="7579001" algn="l"/>
                <a:tab pos="8024918" algn="l"/>
                <a:tab pos="8470833" algn="l"/>
                <a:tab pos="891675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03460" indent="-226898" defTabSz="445916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341" algn="l"/>
                <a:tab pos="890257" algn="l"/>
                <a:tab pos="1336174" algn="l"/>
                <a:tab pos="1782090" algn="l"/>
                <a:tab pos="2228006" algn="l"/>
                <a:tab pos="2673923" algn="l"/>
                <a:tab pos="3119838" algn="l"/>
                <a:tab pos="3565754" algn="l"/>
                <a:tab pos="4011671" algn="l"/>
                <a:tab pos="4457588" algn="l"/>
                <a:tab pos="4903504" algn="l"/>
                <a:tab pos="5349420" algn="l"/>
                <a:tab pos="5795335" algn="l"/>
                <a:tab pos="6241253" algn="l"/>
                <a:tab pos="6687169" algn="l"/>
                <a:tab pos="7133085" algn="l"/>
                <a:tab pos="7579001" algn="l"/>
                <a:tab pos="8024918" algn="l"/>
                <a:tab pos="8470833" algn="l"/>
                <a:tab pos="891675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57255" indent="-226898" defTabSz="445916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341" algn="l"/>
                <a:tab pos="890257" algn="l"/>
                <a:tab pos="1336174" algn="l"/>
                <a:tab pos="1782090" algn="l"/>
                <a:tab pos="2228006" algn="l"/>
                <a:tab pos="2673923" algn="l"/>
                <a:tab pos="3119838" algn="l"/>
                <a:tab pos="3565754" algn="l"/>
                <a:tab pos="4011671" algn="l"/>
                <a:tab pos="4457588" algn="l"/>
                <a:tab pos="4903504" algn="l"/>
                <a:tab pos="5349420" algn="l"/>
                <a:tab pos="5795335" algn="l"/>
                <a:tab pos="6241253" algn="l"/>
                <a:tab pos="6687169" algn="l"/>
                <a:tab pos="7133085" algn="l"/>
                <a:tab pos="7579001" algn="l"/>
                <a:tab pos="8024918" algn="l"/>
                <a:tab pos="8470833" algn="l"/>
                <a:tab pos="891675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fld id="{016040F5-F128-4ABF-80E0-6D2B45CBF3C6}" type="slidenum">
              <a:rPr lang="en-GB" altLang="fr-FR" smtClean="0">
                <a:solidFill>
                  <a:srgbClr val="000000"/>
                </a:solidFill>
              </a:rPr>
              <a:pPr/>
              <a:t>18</a:t>
            </a:fld>
            <a:endParaRPr lang="en-GB" altLang="fr-FR">
              <a:solidFill>
                <a:srgbClr val="000000"/>
              </a:solidFill>
            </a:endParaRPr>
          </a:p>
        </p:txBody>
      </p:sp>
      <p:sp>
        <p:nvSpPr>
          <p:cNvPr id="90115" name="Text Box 1"/>
          <p:cNvSpPr txBox="1">
            <a:spLocks noChangeArrowheads="1"/>
          </p:cNvSpPr>
          <p:nvPr/>
        </p:nvSpPr>
        <p:spPr bwMode="auto">
          <a:xfrm>
            <a:off x="899291" y="744657"/>
            <a:ext cx="4862715" cy="372328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759" tIns="45380" rIns="90759" bIns="45380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fr-FR" altLang="fr-FR"/>
          </a:p>
        </p:txBody>
      </p:sp>
      <p:sp>
        <p:nvSpPr>
          <p:cNvPr id="90116" name="Rectangle 2"/>
          <p:cNvSpPr>
            <a:spLocks noGrp="1" noChangeArrowheads="1"/>
          </p:cNvSpPr>
          <p:nvPr>
            <p:ph type="body"/>
          </p:nvPr>
        </p:nvSpPr>
        <p:spPr>
          <a:xfrm>
            <a:off x="891498" y="4714043"/>
            <a:ext cx="4875183" cy="446794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833106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286224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701901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117578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533255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defTabSz="444995" eaLnBrk="1">
              <a:defRPr/>
            </a:pPr>
            <a:fld id="{996DF786-F5A3-8C42-8769-CFF227EA2D8F}" type="slidenum">
              <a:rPr lang="fr-FR">
                <a:solidFill>
                  <a:srgbClr val="000000"/>
                </a:solidFill>
                <a:latin typeface="Times New Roman" charset="0"/>
                <a:cs typeface="Lucida Sans Unicode" charset="0"/>
              </a:rPr>
              <a:pPr defTabSz="444995" eaLnBrk="1">
                <a:defRPr/>
              </a:pPr>
              <a:t>19</a:t>
            </a:fld>
            <a:endParaRPr lang="fr-FR">
              <a:solidFill>
                <a:srgbClr val="000000"/>
              </a:solidFill>
              <a:latin typeface="Times New Roman" charset="0"/>
              <a:cs typeface="Lucida Sans Unicode" charset="0"/>
            </a:endParaRPr>
          </a:p>
        </p:txBody>
      </p:sp>
      <p:sp>
        <p:nvSpPr>
          <p:cNvPr id="61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54063"/>
            <a:ext cx="4959350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66629" y="4714970"/>
            <a:ext cx="5335831" cy="446735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fr-F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522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286224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701901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117578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533255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/>
            <a:fld id="{5E753F7E-D159-294E-BA73-96BB79BCACBA}" type="slidenum">
              <a:rPr lang="fr-FR">
                <a:solidFill>
                  <a:srgbClr val="000000"/>
                </a:solidFill>
                <a:latin typeface="Times New Roman" charset="0"/>
                <a:cs typeface="Lucida Sans Unicode" charset="0"/>
              </a:rPr>
              <a:pPr eaLnBrk="1"/>
              <a:t>2</a:t>
            </a:fld>
            <a:endParaRPr lang="fr-FR">
              <a:solidFill>
                <a:srgbClr val="000000"/>
              </a:solidFill>
              <a:latin typeface="Times New Roman" charset="0"/>
              <a:cs typeface="Lucida Sans Unicode" charset="0"/>
            </a:endParaRPr>
          </a:p>
        </p:txBody>
      </p:sp>
      <p:sp>
        <p:nvSpPr>
          <p:cNvPr id="512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54063"/>
            <a:ext cx="4959350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66629" y="4714970"/>
            <a:ext cx="5335831" cy="446735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fr-F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3851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286224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701901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117578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533255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defTabSz="444995" eaLnBrk="1">
              <a:defRPr/>
            </a:pPr>
            <a:fld id="{996DF786-F5A3-8C42-8769-CFF227EA2D8F}" type="slidenum">
              <a:rPr lang="fr-FR">
                <a:solidFill>
                  <a:srgbClr val="000000"/>
                </a:solidFill>
                <a:latin typeface="Times New Roman" charset="0"/>
                <a:cs typeface="Lucida Sans Unicode" charset="0"/>
              </a:rPr>
              <a:pPr defTabSz="444995" eaLnBrk="1">
                <a:defRPr/>
              </a:pPr>
              <a:t>20</a:t>
            </a:fld>
            <a:endParaRPr lang="fr-FR">
              <a:solidFill>
                <a:srgbClr val="000000"/>
              </a:solidFill>
              <a:latin typeface="Times New Roman" charset="0"/>
              <a:cs typeface="Lucida Sans Unicode" charset="0"/>
            </a:endParaRPr>
          </a:p>
        </p:txBody>
      </p:sp>
      <p:sp>
        <p:nvSpPr>
          <p:cNvPr id="61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54063"/>
            <a:ext cx="4959350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66629" y="4714970"/>
            <a:ext cx="5335831" cy="446735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fr-F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2735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286224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701901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117578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533255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/>
            <a:fld id="{996DF786-F5A3-8C42-8769-CFF227EA2D8F}" type="slidenum">
              <a:rPr lang="fr-FR">
                <a:solidFill>
                  <a:srgbClr val="000000"/>
                </a:solidFill>
                <a:latin typeface="Times New Roman" charset="0"/>
                <a:cs typeface="Lucida Sans Unicode" charset="0"/>
              </a:rPr>
              <a:pPr eaLnBrk="1"/>
              <a:t>21</a:t>
            </a:fld>
            <a:endParaRPr lang="fr-FR">
              <a:solidFill>
                <a:srgbClr val="000000"/>
              </a:solidFill>
              <a:latin typeface="Times New Roman" charset="0"/>
              <a:cs typeface="Lucida Sans Unicode" charset="0"/>
            </a:endParaRPr>
          </a:p>
        </p:txBody>
      </p:sp>
      <p:sp>
        <p:nvSpPr>
          <p:cNvPr id="61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54063"/>
            <a:ext cx="4959350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66629" y="4714970"/>
            <a:ext cx="5335831" cy="446735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fr-F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461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286224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701901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117578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533255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/>
            <a:fld id="{5E753F7E-D159-294E-BA73-96BB79BCACBA}" type="slidenum">
              <a:rPr lang="fr-FR">
                <a:solidFill>
                  <a:srgbClr val="000000"/>
                </a:solidFill>
                <a:latin typeface="Times New Roman" charset="0"/>
                <a:cs typeface="Lucida Sans Unicode" charset="0"/>
              </a:rPr>
              <a:pPr eaLnBrk="1"/>
              <a:t>22</a:t>
            </a:fld>
            <a:endParaRPr lang="fr-FR">
              <a:solidFill>
                <a:srgbClr val="000000"/>
              </a:solidFill>
              <a:latin typeface="Times New Roman" charset="0"/>
              <a:cs typeface="Lucida Sans Unicode" charset="0"/>
            </a:endParaRPr>
          </a:p>
        </p:txBody>
      </p:sp>
      <p:sp>
        <p:nvSpPr>
          <p:cNvPr id="512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54063"/>
            <a:ext cx="4959350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66629" y="4714970"/>
            <a:ext cx="5335831" cy="446735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fr-F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884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286224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701901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117578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533255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/>
            <a:fld id="{996DF786-F5A3-8C42-8769-CFF227EA2D8F}" type="slidenum">
              <a:rPr lang="fr-FR">
                <a:solidFill>
                  <a:srgbClr val="000000"/>
                </a:solidFill>
                <a:latin typeface="Times New Roman" charset="0"/>
                <a:cs typeface="Lucida Sans Unicode" charset="0"/>
              </a:rPr>
              <a:pPr eaLnBrk="1"/>
              <a:t>3</a:t>
            </a:fld>
            <a:endParaRPr lang="fr-FR">
              <a:solidFill>
                <a:srgbClr val="000000"/>
              </a:solidFill>
              <a:latin typeface="Times New Roman" charset="0"/>
              <a:cs typeface="Lucida Sans Unicode" charset="0"/>
            </a:endParaRPr>
          </a:p>
        </p:txBody>
      </p:sp>
      <p:sp>
        <p:nvSpPr>
          <p:cNvPr id="61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54063"/>
            <a:ext cx="4959350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66629" y="4714970"/>
            <a:ext cx="5335831" cy="446735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fr-F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697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207875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>
                <a:latin typeface="Arial" pitchFamily="34" charset="0"/>
              </a:rPr>
              <a:t>Ex : Agression , accident 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286224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701901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117578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533255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/>
            <a:fld id="{996DF786-F5A3-8C42-8769-CFF227EA2D8F}" type="slidenum">
              <a:rPr lang="fr-FR">
                <a:solidFill>
                  <a:srgbClr val="000000"/>
                </a:solidFill>
                <a:latin typeface="Times New Roman" charset="0"/>
                <a:cs typeface="Lucida Sans Unicode" charset="0"/>
              </a:rPr>
              <a:pPr eaLnBrk="1"/>
              <a:t>5</a:t>
            </a:fld>
            <a:endParaRPr lang="fr-FR">
              <a:solidFill>
                <a:srgbClr val="000000"/>
              </a:solidFill>
              <a:latin typeface="Times New Roman" charset="0"/>
              <a:cs typeface="Lucida Sans Unicode" charset="0"/>
            </a:endParaRPr>
          </a:p>
        </p:txBody>
      </p:sp>
      <p:sp>
        <p:nvSpPr>
          <p:cNvPr id="61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54063"/>
            <a:ext cx="4959350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66629" y="4714970"/>
            <a:ext cx="5335831" cy="446735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fr-F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1382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286224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701901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117578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533255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/>
            <a:fld id="{996DF786-F5A3-8C42-8769-CFF227EA2D8F}" type="slidenum">
              <a:rPr lang="fr-FR">
                <a:solidFill>
                  <a:srgbClr val="000000"/>
                </a:solidFill>
                <a:latin typeface="Times New Roman" charset="0"/>
                <a:cs typeface="Lucida Sans Unicode" charset="0"/>
              </a:rPr>
              <a:pPr eaLnBrk="1"/>
              <a:t>6</a:t>
            </a:fld>
            <a:endParaRPr lang="fr-FR">
              <a:solidFill>
                <a:srgbClr val="000000"/>
              </a:solidFill>
              <a:latin typeface="Times New Roman" charset="0"/>
              <a:cs typeface="Lucida Sans Unicode" charset="0"/>
            </a:endParaRPr>
          </a:p>
        </p:txBody>
      </p:sp>
      <p:sp>
        <p:nvSpPr>
          <p:cNvPr id="61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54063"/>
            <a:ext cx="4959350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66629" y="4714970"/>
            <a:ext cx="5335831" cy="446735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fr-F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1382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>
              <a:tabLst>
                <a:tab pos="628614" algn="l"/>
                <a:tab pos="1257228" algn="l"/>
                <a:tab pos="1885842" algn="l"/>
                <a:tab pos="2514457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eaLnBrk="0">
              <a:tabLst>
                <a:tab pos="628614" algn="l"/>
                <a:tab pos="1257228" algn="l"/>
                <a:tab pos="1885842" algn="l"/>
                <a:tab pos="2514457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>
              <a:tabLst>
                <a:tab pos="628614" algn="l"/>
                <a:tab pos="1257228" algn="l"/>
                <a:tab pos="1885842" algn="l"/>
                <a:tab pos="2514457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>
              <a:tabLst>
                <a:tab pos="628614" algn="l"/>
                <a:tab pos="1257228" algn="l"/>
                <a:tab pos="1885842" algn="l"/>
                <a:tab pos="2514457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>
              <a:tabLst>
                <a:tab pos="628614" algn="l"/>
                <a:tab pos="1257228" algn="l"/>
                <a:tab pos="1885842" algn="l"/>
                <a:tab pos="2514457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183607" indent="-198510" defTabSz="39012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28614" algn="l"/>
                <a:tab pos="1257228" algn="l"/>
                <a:tab pos="1885842" algn="l"/>
                <a:tab pos="2514457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580626" indent="-198510" defTabSz="39012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28614" algn="l"/>
                <a:tab pos="1257228" algn="l"/>
                <a:tab pos="1885842" algn="l"/>
                <a:tab pos="2514457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2977645" indent="-198510" defTabSz="39012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28614" algn="l"/>
                <a:tab pos="1257228" algn="l"/>
                <a:tab pos="1885842" algn="l"/>
                <a:tab pos="2514457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374665" indent="-198510" defTabSz="39012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28614" algn="l"/>
                <a:tab pos="1257228" algn="l"/>
                <a:tab pos="1885842" algn="l"/>
                <a:tab pos="2514457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defTabSz="444995" eaLnBrk="1">
              <a:defRPr/>
            </a:pPr>
            <a:fld id="{996DF786-F5A3-8C42-8769-CFF227EA2D8F}" type="slidenum">
              <a:rPr lang="fr-FR">
                <a:solidFill>
                  <a:srgbClr val="000000"/>
                </a:solidFill>
                <a:latin typeface="Times New Roman" charset="0"/>
                <a:cs typeface="Lucida Sans Unicode" charset="0"/>
              </a:rPr>
              <a:pPr defTabSz="444995" eaLnBrk="1">
                <a:defRPr/>
              </a:pPr>
              <a:t>7</a:t>
            </a:fld>
            <a:endParaRPr lang="fr-FR">
              <a:solidFill>
                <a:srgbClr val="000000"/>
              </a:solidFill>
              <a:latin typeface="Times New Roman" charset="0"/>
              <a:cs typeface="Lucida Sans Unicode" charset="0"/>
            </a:endParaRPr>
          </a:p>
        </p:txBody>
      </p:sp>
      <p:sp>
        <p:nvSpPr>
          <p:cNvPr id="61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54063"/>
            <a:ext cx="4959350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66630" y="4714971"/>
            <a:ext cx="5335831" cy="446735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pPr eaLnBrk="1" hangingPunct="1"/>
            <a:r>
              <a:rPr lang="fr-FR" altLang="fr-FR" dirty="0">
                <a:latin typeface="Arial" pitchFamily="34" charset="0"/>
              </a:rPr>
              <a:t>A 0,8 g/l de sang le risque d'accidents est multiplié par 10. A 0,5 g/l, il est à multiplié par 2 et à 1,2 g/l, il est multiplié par 35 </a:t>
            </a:r>
          </a:p>
          <a:p>
            <a:pPr eaLnBrk="1" hangingPunct="1"/>
            <a:r>
              <a:rPr lang="fr-FR" altLang="fr-FR" dirty="0">
                <a:latin typeface="Arial" pitchFamily="34" charset="0"/>
              </a:rPr>
              <a:t>Sachant que le taux d’alcoolémie est de 0,25g/l par verre donc :0,5g/l c’est 2 verres et 0,8g/l=3verres et 2g/l=8verres</a:t>
            </a:r>
          </a:p>
          <a:p>
            <a:endParaRPr lang="fr-FR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0293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286224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701901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117578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533255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/>
            <a:fld id="{996DF786-F5A3-8C42-8769-CFF227EA2D8F}" type="slidenum">
              <a:rPr lang="fr-FR">
                <a:solidFill>
                  <a:srgbClr val="000000"/>
                </a:solidFill>
                <a:latin typeface="Times New Roman" charset="0"/>
                <a:cs typeface="Lucida Sans Unicode" charset="0"/>
              </a:rPr>
              <a:pPr eaLnBrk="1"/>
              <a:t>8</a:t>
            </a:fld>
            <a:endParaRPr lang="fr-FR">
              <a:solidFill>
                <a:srgbClr val="000000"/>
              </a:solidFill>
              <a:latin typeface="Times New Roman" charset="0"/>
              <a:cs typeface="Lucida Sans Unicode" charset="0"/>
            </a:endParaRPr>
          </a:p>
        </p:txBody>
      </p:sp>
      <p:sp>
        <p:nvSpPr>
          <p:cNvPr id="61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54063"/>
            <a:ext cx="4959350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66629" y="4714970"/>
            <a:ext cx="5335831" cy="446735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fr-F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743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286224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701901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117578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533255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/>
            <a:fld id="{996DF786-F5A3-8C42-8769-CFF227EA2D8F}" type="slidenum">
              <a:rPr lang="fr-FR">
                <a:solidFill>
                  <a:srgbClr val="000000"/>
                </a:solidFill>
                <a:latin typeface="Times New Roman" charset="0"/>
                <a:cs typeface="Lucida Sans Unicode" charset="0"/>
              </a:rPr>
              <a:pPr eaLnBrk="1"/>
              <a:t>9</a:t>
            </a:fld>
            <a:endParaRPr lang="fr-FR">
              <a:solidFill>
                <a:srgbClr val="000000"/>
              </a:solidFill>
              <a:latin typeface="Times New Roman" charset="0"/>
              <a:cs typeface="Lucida Sans Unicode" charset="0"/>
            </a:endParaRPr>
          </a:p>
        </p:txBody>
      </p:sp>
      <p:sp>
        <p:nvSpPr>
          <p:cNvPr id="61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54063"/>
            <a:ext cx="4959350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66629" y="4714970"/>
            <a:ext cx="5335831" cy="446735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fr-FR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604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EA659-3A9B-4D4B-AE83-6A21087DBA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3116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EA659-3A9B-4D4B-AE83-6A21087DBA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541873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ADB5B4E2-0E47-0446-86D9-2255BE6379B9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Lucida Sans Unicode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‹N°›</a:t>
            </a:fld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20374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D4004B1F-C5A4-E44A-AC4C-113B48DAAB90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Lucida Sans Unicode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‹N°›</a:t>
            </a:fld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10767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74681E48-9815-154A-AF10-791B459D67A6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Lucida Sans Unicode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‹N°›</a:t>
            </a:fld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08406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7DF29D44-CDA5-1C47-93AC-A38B3357A3A7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Lucida Sans Unicode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‹N°›</a:t>
            </a:fld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14368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145D031F-DF8A-1447-BFAD-21435ACCBB49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Lucida Sans Unicode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‹N°›</a:t>
            </a:fld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66770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dirty="0"/>
              <a:t>Faire glisser l'image vers l'espace réservé ou cliquer sur l'icône pour l'ajouter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4968E4E1-A096-CB46-A204-EF19FC6955AC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Lucida Sans Unicode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‹N°›</a:t>
            </a:fld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19797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5EF20FC3-DF4D-3248-A707-8352948D97CC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Lucida Sans Unicode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‹N°›</a:t>
            </a:fld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38624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7A31FA62-BEC3-F44F-9ED7-9CFE6E4145E0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Lucida Sans Unicode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‹N°›</a:t>
            </a:fld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81681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1007783D-DD82-F845-B51D-8DDE3BFB7CFB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Lucida Sans Unicode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‹N°›</a:t>
            </a:fld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1639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E9EEAB66-F370-7349-9646-C0341FC03201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Lucida Sans Unicode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‹N°›</a:t>
            </a:fld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794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EA659-3A9B-4D4B-AE83-6A21087DBA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278541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6C2C227B-9A00-2F4F-A293-AB52AE91417D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Lucida Sans Unicode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‹N°›</a:t>
            </a:fld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73530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1BF6EB95-31E5-6E4D-85C9-3DE76D47E444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Lucida Sans Unicode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‹N°›</a:t>
            </a:fld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17713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ADB5B4E2-0E47-0446-86D9-2255BE6379B9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Lucida Sans Unicode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‹N°›</a:t>
            </a:fld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54002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D4004B1F-C5A4-E44A-AC4C-113B48DAAB90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Lucida Sans Unicode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‹N°›</a:t>
            </a:fld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4172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74681E48-9815-154A-AF10-791B459D67A6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Lucida Sans Unicode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‹N°›</a:t>
            </a:fld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52688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7DF29D44-CDA5-1C47-93AC-A38B3357A3A7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Lucida Sans Unicode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‹N°›</a:t>
            </a:fld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9182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145D031F-DF8A-1447-BFAD-21435ACCBB49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Lucida Sans Unicode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‹N°›</a:t>
            </a:fld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8727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dirty="0"/>
              <a:t>Faire glisser l'image vers l'espace réservé ou cliquer sur l'icône pour l'ajouter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4968E4E1-A096-CB46-A204-EF19FC6955AC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Lucida Sans Unicode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‹N°›</a:t>
            </a:fld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69077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5EF20FC3-DF4D-3248-A707-8352948D97CC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Lucida Sans Unicode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‹N°›</a:t>
            </a:fld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8122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7A31FA62-BEC3-F44F-9ED7-9CFE6E4145E0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Lucida Sans Unicode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‹N°›</a:t>
            </a:fld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622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07783D-DD82-F845-B51D-8DDE3BFB7CF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927174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1007783D-DD82-F845-B51D-8DDE3BFB7CFB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Lucida Sans Unicode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‹N°›</a:t>
            </a:fld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5301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EEAB66-F370-7349-9646-C0341FC032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66108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2C227B-9A00-2F4F-A293-AB52AE91417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74844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6EB95-31E5-6E4D-85C9-3DE76D47E44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17236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B5B4E2-0E47-0446-86D9-2255BE6379B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50404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004B1F-C5A4-E44A-AC4C-113B48DAAB9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17990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681E48-9815-154A-AF10-791B459D67A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73497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F29D44-CDA5-1C47-93AC-A38B3357A3A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1355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EA659-3A9B-4D4B-AE83-6A21087DBA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69301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5D031F-DF8A-1447-BFAD-21435ACCBB4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96535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Faire glisser l'image vers l'espace réservé ou cliquer sur l'icône pour l'ajouter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68E4E1-A096-CB46-A204-EF19FC6955A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81431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F20FC3-DF4D-3248-A707-8352948D97C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0546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31FA62-BEC3-F44F-9ED7-9CFE6E4145E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74475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07783D-DD82-F845-B51D-8DDE3BFB7CF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92717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EA659-3A9B-4D4B-AE83-6A21087DBA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31160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EA659-3A9B-4D4B-AE83-6A21087DBA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69301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EA659-3A9B-4D4B-AE83-6A21087DBA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46140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EA659-3A9B-4D4B-AE83-6A21087DBA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56843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EA659-3A9B-4D4B-AE83-6A21087DBA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0525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EA659-3A9B-4D4B-AE83-6A21087DBA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46140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EA659-3A9B-4D4B-AE83-6A21087DBA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17713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EA659-3A9B-4D4B-AE83-6A21087DBA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97449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EA659-3A9B-4D4B-AE83-6A21087DBA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57073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Faire glisser l'image vers l'espace réservé ou cliquer sur l'icône pour l'ajouter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EA659-3A9B-4D4B-AE83-6A21087DBA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86158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EA659-3A9B-4D4B-AE83-6A21087DBA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54187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EA659-3A9B-4D4B-AE83-6A21087DBA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27854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07783D-DD82-F845-B51D-8DDE3BFB7CF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92717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E9EEAB66-F370-7349-9646-C0341FC03201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Lucida Sans Unicode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‹N°›</a:t>
            </a:fld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9094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6C2C227B-9A00-2F4F-A293-AB52AE91417D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Lucida Sans Unicode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‹N°›</a:t>
            </a:fld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8810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1BF6EB95-31E5-6E4D-85C9-3DE76D47E444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Lucida Sans Unicode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‹N°›</a:t>
            </a:fld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769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EA659-3A9B-4D4B-AE83-6A21087DBA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56843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ADB5B4E2-0E47-0446-86D9-2255BE6379B9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Lucida Sans Unicode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‹N°›</a:t>
            </a:fld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7247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D4004B1F-C5A4-E44A-AC4C-113B48DAAB90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Lucida Sans Unicode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‹N°›</a:t>
            </a:fld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6370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74681E48-9815-154A-AF10-791B459D67A6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Lucida Sans Unicode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‹N°›</a:t>
            </a:fld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0547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7DF29D44-CDA5-1C47-93AC-A38B3357A3A7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Lucida Sans Unicode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‹N°›</a:t>
            </a:fld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7694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145D031F-DF8A-1447-BFAD-21435ACCBB49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Lucida Sans Unicode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‹N°›</a:t>
            </a:fld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9588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dirty="0"/>
              <a:t>Faire glisser l'image vers l'espace réservé ou cliquer sur l'icône pour l'ajouter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4968E4E1-A096-CB46-A204-EF19FC6955AC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Lucida Sans Unicode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‹N°›</a:t>
            </a:fld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3569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5EF20FC3-DF4D-3248-A707-8352948D97CC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Lucida Sans Unicode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‹N°›</a:t>
            </a:fld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3090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7A31FA62-BEC3-F44F-9ED7-9CFE6E4145E0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Lucida Sans Unicode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‹N°›</a:t>
            </a:fld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5687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1007783D-DD82-F845-B51D-8DDE3BFB7CFB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Lucida Sans Unicode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‹N°›</a:t>
            </a:fld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373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E9EEAB66-F370-7349-9646-C0341FC03201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Lucida Sans Unicode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‹N°›</a:t>
            </a:fld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260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EA659-3A9B-4D4B-AE83-6A21087DBA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052502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6C2C227B-9A00-2F4F-A293-AB52AE91417D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Lucida Sans Unicode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‹N°›</a:t>
            </a:fld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71010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1BF6EB95-31E5-6E4D-85C9-3DE76D47E444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Lucida Sans Unicode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‹N°›</a:t>
            </a:fld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7179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ADB5B4E2-0E47-0446-86D9-2255BE6379B9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Lucida Sans Unicode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‹N°›</a:t>
            </a:fld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4304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D4004B1F-C5A4-E44A-AC4C-113B48DAAB90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Lucida Sans Unicode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‹N°›</a:t>
            </a:fld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30376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74681E48-9815-154A-AF10-791B459D67A6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Lucida Sans Unicode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‹N°›</a:t>
            </a:fld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15559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7DF29D44-CDA5-1C47-93AC-A38B3357A3A7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Lucida Sans Unicode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‹N°›</a:t>
            </a:fld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52141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145D031F-DF8A-1447-BFAD-21435ACCBB49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Lucida Sans Unicode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‹N°›</a:t>
            </a:fld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75960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dirty="0"/>
              <a:t>Faire glisser l'image vers l'espace réservé ou cliquer sur l'icône pour l'ajouter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4968E4E1-A096-CB46-A204-EF19FC6955AC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Lucida Sans Unicode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‹N°›</a:t>
            </a:fld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55848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5EF20FC3-DF4D-3248-A707-8352948D97CC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Lucida Sans Unicode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‹N°›</a:t>
            </a:fld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06380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7A31FA62-BEC3-F44F-9ED7-9CFE6E4145E0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Lucida Sans Unicode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‹N°›</a:t>
            </a:fld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669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EA659-3A9B-4D4B-AE83-6A21087DBA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17713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1007783D-DD82-F845-B51D-8DDE3BFB7CFB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Lucida Sans Unicode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‹N°›</a:t>
            </a:fld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81076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E9EEAB66-F370-7349-9646-C0341FC03201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Lucida Sans Unicode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‹N°›</a:t>
            </a:fld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22849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6C2C227B-9A00-2F4F-A293-AB52AE91417D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Lucida Sans Unicode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‹N°›</a:t>
            </a:fld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7199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1BF6EB95-31E5-6E4D-85C9-3DE76D47E444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Lucida Sans Unicode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‹N°›</a:t>
            </a:fld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93493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ADB5B4E2-0E47-0446-86D9-2255BE6379B9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Lucida Sans Unicode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‹N°›</a:t>
            </a:fld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19969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D4004B1F-C5A4-E44A-AC4C-113B48DAAB90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Lucida Sans Unicode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‹N°›</a:t>
            </a:fld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91298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74681E48-9815-154A-AF10-791B459D67A6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Lucida Sans Unicode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‹N°›</a:t>
            </a:fld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78585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7DF29D44-CDA5-1C47-93AC-A38B3357A3A7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Lucida Sans Unicode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‹N°›</a:t>
            </a:fld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67661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145D031F-DF8A-1447-BFAD-21435ACCBB49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Lucida Sans Unicode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‹N°›</a:t>
            </a:fld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40137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dirty="0"/>
              <a:t>Faire glisser l'image vers l'espace réservé ou cliquer sur l'icône pour l'ajouter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4968E4E1-A096-CB46-A204-EF19FC6955AC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Lucida Sans Unicode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‹N°›</a:t>
            </a:fld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725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EA659-3A9B-4D4B-AE83-6A21087DBA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974498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5EF20FC3-DF4D-3248-A707-8352948D97CC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Lucida Sans Unicode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‹N°›</a:t>
            </a:fld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85206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7A31FA62-BEC3-F44F-9ED7-9CFE6E4145E0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Lucida Sans Unicode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‹N°›</a:t>
            </a:fld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4154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1007783D-DD82-F845-B51D-8DDE3BFB7CFB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Lucida Sans Unicode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‹N°›</a:t>
            </a:fld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98040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E9EEAB66-F370-7349-9646-C0341FC03201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Lucida Sans Unicode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‹N°›</a:t>
            </a:fld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21773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6C2C227B-9A00-2F4F-A293-AB52AE91417D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Lucida Sans Unicode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‹N°›</a:t>
            </a:fld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17727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1BF6EB95-31E5-6E4D-85C9-3DE76D47E444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Lucida Sans Unicode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‹N°›</a:t>
            </a:fld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65254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ADB5B4E2-0E47-0446-86D9-2255BE6379B9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Lucida Sans Unicode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‹N°›</a:t>
            </a:fld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25592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D4004B1F-C5A4-E44A-AC4C-113B48DAAB90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Lucida Sans Unicode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‹N°›</a:t>
            </a:fld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24092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74681E48-9815-154A-AF10-791B459D67A6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Lucida Sans Unicode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‹N°›</a:t>
            </a:fld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27512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7DF29D44-CDA5-1C47-93AC-A38B3357A3A7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Lucida Sans Unicode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‹N°›</a:t>
            </a:fld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521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EA659-3A9B-4D4B-AE83-6A21087DBA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570738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145D031F-DF8A-1447-BFAD-21435ACCBB49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Lucida Sans Unicode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‹N°›</a:t>
            </a:fld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5108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dirty="0"/>
              <a:t>Faire glisser l'image vers l'espace réservé ou cliquer sur l'icône pour l'ajouter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4968E4E1-A096-CB46-A204-EF19FC6955AC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Lucida Sans Unicode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‹N°›</a:t>
            </a:fld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52174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5EF20FC3-DF4D-3248-A707-8352948D97CC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Lucida Sans Unicode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‹N°›</a:t>
            </a:fld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56672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7A31FA62-BEC3-F44F-9ED7-9CFE6E4145E0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Lucida Sans Unicode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‹N°›</a:t>
            </a:fld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50784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1007783D-DD82-F845-B51D-8DDE3BFB7CFB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Lucida Sans Unicode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‹N°›</a:t>
            </a:fld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69244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E9EEAB66-F370-7349-9646-C0341FC03201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Lucida Sans Unicode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‹N°›</a:t>
            </a:fld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04295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6C2C227B-9A00-2F4F-A293-AB52AE91417D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Lucida Sans Unicode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‹N°›</a:t>
            </a:fld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45225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1BF6EB95-31E5-6E4D-85C9-3DE76D47E444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Lucida Sans Unicode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‹N°›</a:t>
            </a:fld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94398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ADB5B4E2-0E47-0446-86D9-2255BE6379B9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Lucida Sans Unicode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‹N°›</a:t>
            </a:fld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57524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D4004B1F-C5A4-E44A-AC4C-113B48DAAB90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Lucida Sans Unicode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‹N°›</a:t>
            </a:fld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196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EA659-3A9B-4D4B-AE83-6A21087DBA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861582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74681E48-9815-154A-AF10-791B459D67A6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Lucida Sans Unicode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‹N°›</a:t>
            </a:fld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92759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7DF29D44-CDA5-1C47-93AC-A38B3357A3A7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Lucida Sans Unicode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‹N°›</a:t>
            </a:fld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80056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145D031F-DF8A-1447-BFAD-21435ACCBB49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Lucida Sans Unicode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‹N°›</a:t>
            </a:fld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41325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dirty="0"/>
              <a:t>Faire glisser l'image vers l'espace réservé ou cliquer sur l'icône pour l'ajouter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4968E4E1-A096-CB46-A204-EF19FC6955AC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Lucida Sans Unicode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‹N°›</a:t>
            </a:fld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46301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5EF20FC3-DF4D-3248-A707-8352948D97CC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Lucida Sans Unicode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‹N°›</a:t>
            </a:fld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95727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7A31FA62-BEC3-F44F-9ED7-9CFE6E4145E0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Lucida Sans Unicode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‹N°›</a:t>
            </a:fld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34107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1007783D-DD82-F845-B51D-8DDE3BFB7CFB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Lucida Sans Unicode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‹N°›</a:t>
            </a:fld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89137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E9EEAB66-F370-7349-9646-C0341FC03201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Lucida Sans Unicode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‹N°›</a:t>
            </a:fld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49157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6C2C227B-9A00-2F4F-A293-AB52AE91417D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Lucida Sans Unicode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‹N°›</a:t>
            </a:fld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24818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1BF6EB95-31E5-6E4D-85C9-3DE76D47E444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Lucida Sans Unicode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‹N°›</a:t>
            </a:fld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591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EA659-3A9B-4D4B-AE83-6A21087DBA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4657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99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69000">
              <a:srgbClr val="FFFFFF"/>
            </a:gs>
            <a:gs pos="0">
              <a:schemeClr val="bg1">
                <a:lumMod val="8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texte-titre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plan de texte</a:t>
            </a:r>
          </a:p>
          <a:p>
            <a:pPr lvl="1"/>
            <a:r>
              <a:rPr lang="en-GB"/>
              <a:t>Second niveau de plan</a:t>
            </a:r>
          </a:p>
          <a:p>
            <a:pPr lvl="2"/>
            <a:r>
              <a:rPr lang="en-GB"/>
              <a:t>Troisième niveau de plan</a:t>
            </a:r>
          </a:p>
          <a:p>
            <a:pPr lvl="3"/>
            <a:r>
              <a:rPr lang="en-GB"/>
              <a:t>Quatrième niveau de plan</a:t>
            </a:r>
          </a:p>
          <a:p>
            <a:pPr lvl="4"/>
            <a:r>
              <a:rPr lang="en-GB"/>
              <a:t>Cinquième niveau de plan</a:t>
            </a:r>
          </a:p>
          <a:p>
            <a:pPr lvl="4"/>
            <a:r>
              <a:rPr lang="en-GB"/>
              <a:t>Sixième niveau de plan</a:t>
            </a:r>
          </a:p>
          <a:p>
            <a:pPr lvl="4"/>
            <a:r>
              <a:rPr lang="en-GB"/>
              <a:t>Septième niveau de plan</a:t>
            </a:r>
          </a:p>
          <a:p>
            <a:pPr lvl="4"/>
            <a:r>
              <a:rPr lang="en-GB"/>
              <a:t>Huitième niveau de plan</a:t>
            </a:r>
          </a:p>
          <a:p>
            <a:pPr lvl="4"/>
            <a:r>
              <a:rPr lang="en-GB"/>
              <a:t>Neuvième niveau de plan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ea typeface="+mn-ea"/>
                <a:cs typeface="Lucida Sans Unicode" charset="0"/>
              </a:defRPr>
            </a:lvl1pPr>
          </a:lstStyle>
          <a:p>
            <a:pPr marL="0" marR="0" lvl="0" indent="0" algn="l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ea typeface="+mn-ea"/>
                <a:cs typeface="Lucida Sans Unicode" charset="0"/>
              </a:defRPr>
            </a:lvl1pPr>
          </a:lstStyle>
          <a:p>
            <a:pPr marL="0" marR="0" lvl="0" indent="0" algn="ct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charset="0"/>
                <a:cs typeface="Lucida Sans Unicode" charset="0"/>
              </a:defRPr>
            </a:lvl1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4366BA8D-949D-844E-AC87-E1A72D7D1D75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Lucida Sans Unicode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‹N°›</a:t>
            </a:fld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45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hf hdr="0" ftr="0" dt="0"/>
  <p:txStyles>
    <p:titleStyle>
      <a:lvl1pPr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ＭＳ Ｐゴシック" charset="0"/>
          <a:cs typeface="+mj-cs"/>
        </a:defRPr>
      </a:lvl1pPr>
      <a:lvl2pPr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2pPr>
      <a:lvl3pPr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3pPr>
      <a:lvl4pPr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4pPr>
      <a:lvl5pPr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5pPr>
      <a:lvl6pPr marL="25146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6pPr>
      <a:lvl7pPr marL="29718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7pPr>
      <a:lvl8pPr marL="34290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8pPr>
      <a:lvl9pPr marL="38862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9pPr>
    </p:titleStyle>
    <p:bodyStyle>
      <a:lvl1pPr marL="342900" indent="-342900" algn="l" defTabSz="449263" rtl="0" eaLnBrk="1" fontAlgn="base" hangingPunct="1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ＭＳ Ｐゴシック" charset="0"/>
          <a:cs typeface="+mn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69000">
              <a:srgbClr val="FFFFFF"/>
            </a:gs>
            <a:gs pos="0">
              <a:schemeClr val="tx1">
                <a:lumMod val="50000"/>
                <a:lumOff val="5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texte-titre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plan de texte</a:t>
            </a:r>
          </a:p>
          <a:p>
            <a:pPr lvl="1"/>
            <a:r>
              <a:rPr lang="en-GB"/>
              <a:t>Second niveau de plan</a:t>
            </a:r>
          </a:p>
          <a:p>
            <a:pPr lvl="2"/>
            <a:r>
              <a:rPr lang="en-GB"/>
              <a:t>Troisième niveau de plan</a:t>
            </a:r>
          </a:p>
          <a:p>
            <a:pPr lvl="3"/>
            <a:r>
              <a:rPr lang="en-GB"/>
              <a:t>Quatrième niveau de plan</a:t>
            </a:r>
          </a:p>
          <a:p>
            <a:pPr lvl="4"/>
            <a:r>
              <a:rPr lang="en-GB"/>
              <a:t>Cinquième niveau de plan</a:t>
            </a:r>
          </a:p>
          <a:p>
            <a:pPr lvl="4"/>
            <a:r>
              <a:rPr lang="en-GB"/>
              <a:t>Sixième niveau de plan</a:t>
            </a:r>
          </a:p>
          <a:p>
            <a:pPr lvl="4"/>
            <a:r>
              <a:rPr lang="en-GB"/>
              <a:t>Septième niveau de plan</a:t>
            </a:r>
          </a:p>
          <a:p>
            <a:pPr lvl="4"/>
            <a:r>
              <a:rPr lang="en-GB"/>
              <a:t>Huitième niveau de plan</a:t>
            </a:r>
          </a:p>
          <a:p>
            <a:pPr lvl="4"/>
            <a:r>
              <a:rPr lang="en-GB"/>
              <a:t>Neuvième niveau de plan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ea typeface="+mn-ea"/>
                <a:cs typeface="Lucida Sans Unicode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ea typeface="+mn-ea"/>
                <a:cs typeface="Lucida Sans Unicode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charset="0"/>
                <a:cs typeface="Lucida Sans Unicode" charset="0"/>
              </a:defRPr>
            </a:lvl1pPr>
          </a:lstStyle>
          <a:p>
            <a:fld id="{4366BA8D-949D-844E-AC87-E1A72D7D1D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ftr="0" dt="0"/>
  <p:txStyles>
    <p:titleStyle>
      <a:lvl1pPr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ＭＳ Ｐゴシック" charset="0"/>
          <a:cs typeface="+mj-cs"/>
        </a:defRPr>
      </a:lvl1pPr>
      <a:lvl2pPr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2pPr>
      <a:lvl3pPr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3pPr>
      <a:lvl4pPr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4pPr>
      <a:lvl5pPr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5pPr>
      <a:lvl6pPr marL="25146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6pPr>
      <a:lvl7pPr marL="29718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7pPr>
      <a:lvl8pPr marL="34290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8pPr>
      <a:lvl9pPr marL="38862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9pPr>
    </p:titleStyle>
    <p:bodyStyle>
      <a:lvl1pPr marL="342900" indent="-342900" algn="l" defTabSz="449263" rtl="0" eaLnBrk="1" fontAlgn="base" hangingPunct="1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ＭＳ Ｐゴシック" charset="0"/>
          <a:cs typeface="+mn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EA659-3A9B-4D4B-AE83-6A21087DBA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4657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69000">
              <a:srgbClr val="FFFFFF"/>
            </a:gs>
            <a:gs pos="0">
              <a:schemeClr val="bg1">
                <a:lumMod val="8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texte-titre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plan de texte</a:t>
            </a:r>
          </a:p>
          <a:p>
            <a:pPr lvl="1"/>
            <a:r>
              <a:rPr lang="en-GB"/>
              <a:t>Second niveau de plan</a:t>
            </a:r>
          </a:p>
          <a:p>
            <a:pPr lvl="2"/>
            <a:r>
              <a:rPr lang="en-GB"/>
              <a:t>Troisième niveau de plan</a:t>
            </a:r>
          </a:p>
          <a:p>
            <a:pPr lvl="3"/>
            <a:r>
              <a:rPr lang="en-GB"/>
              <a:t>Quatrième niveau de plan</a:t>
            </a:r>
          </a:p>
          <a:p>
            <a:pPr lvl="4"/>
            <a:r>
              <a:rPr lang="en-GB"/>
              <a:t>Cinquième niveau de plan</a:t>
            </a:r>
          </a:p>
          <a:p>
            <a:pPr lvl="4"/>
            <a:r>
              <a:rPr lang="en-GB"/>
              <a:t>Sixième niveau de plan</a:t>
            </a:r>
          </a:p>
          <a:p>
            <a:pPr lvl="4"/>
            <a:r>
              <a:rPr lang="en-GB"/>
              <a:t>Septième niveau de plan</a:t>
            </a:r>
          </a:p>
          <a:p>
            <a:pPr lvl="4"/>
            <a:r>
              <a:rPr lang="en-GB"/>
              <a:t>Huitième niveau de plan</a:t>
            </a:r>
          </a:p>
          <a:p>
            <a:pPr lvl="4"/>
            <a:r>
              <a:rPr lang="en-GB"/>
              <a:t>Neuvième niveau de plan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ea typeface="+mn-ea"/>
                <a:cs typeface="Lucida Sans Unicode" charset="0"/>
              </a:defRPr>
            </a:lvl1pPr>
          </a:lstStyle>
          <a:p>
            <a:pPr marL="0" marR="0" lvl="0" indent="0" algn="l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ea typeface="+mn-ea"/>
                <a:cs typeface="Lucida Sans Unicode" charset="0"/>
              </a:defRPr>
            </a:lvl1pPr>
          </a:lstStyle>
          <a:p>
            <a:pPr marL="0" marR="0" lvl="0" indent="0" algn="ct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charset="0"/>
                <a:cs typeface="Lucida Sans Unicode" charset="0"/>
              </a:defRPr>
            </a:lvl1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4366BA8D-949D-844E-AC87-E1A72D7D1D75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Lucida Sans Unicode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‹N°›</a:t>
            </a:fld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657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hf hdr="0" ftr="0" dt="0"/>
  <p:txStyles>
    <p:titleStyle>
      <a:lvl1pPr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ＭＳ Ｐゴシック" charset="0"/>
          <a:cs typeface="+mj-cs"/>
        </a:defRPr>
      </a:lvl1pPr>
      <a:lvl2pPr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2pPr>
      <a:lvl3pPr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3pPr>
      <a:lvl4pPr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4pPr>
      <a:lvl5pPr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5pPr>
      <a:lvl6pPr marL="25146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6pPr>
      <a:lvl7pPr marL="29718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7pPr>
      <a:lvl8pPr marL="34290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8pPr>
      <a:lvl9pPr marL="38862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9pPr>
    </p:titleStyle>
    <p:bodyStyle>
      <a:lvl1pPr marL="342900" indent="-342900" algn="l" defTabSz="449263" rtl="0" eaLnBrk="1" fontAlgn="base" hangingPunct="1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ＭＳ Ｐゴシック" charset="0"/>
          <a:cs typeface="+mn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69000">
              <a:srgbClr val="FFFFFF"/>
            </a:gs>
            <a:gs pos="0">
              <a:schemeClr val="bg1">
                <a:lumMod val="8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texte-titre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plan de texte</a:t>
            </a:r>
          </a:p>
          <a:p>
            <a:pPr lvl="1"/>
            <a:r>
              <a:rPr lang="en-GB"/>
              <a:t>Second niveau de plan</a:t>
            </a:r>
          </a:p>
          <a:p>
            <a:pPr lvl="2"/>
            <a:r>
              <a:rPr lang="en-GB"/>
              <a:t>Troisième niveau de plan</a:t>
            </a:r>
          </a:p>
          <a:p>
            <a:pPr lvl="3"/>
            <a:r>
              <a:rPr lang="en-GB"/>
              <a:t>Quatrième niveau de plan</a:t>
            </a:r>
          </a:p>
          <a:p>
            <a:pPr lvl="4"/>
            <a:r>
              <a:rPr lang="en-GB"/>
              <a:t>Cinquième niveau de plan</a:t>
            </a:r>
          </a:p>
          <a:p>
            <a:pPr lvl="4"/>
            <a:r>
              <a:rPr lang="en-GB"/>
              <a:t>Sixième niveau de plan</a:t>
            </a:r>
          </a:p>
          <a:p>
            <a:pPr lvl="4"/>
            <a:r>
              <a:rPr lang="en-GB"/>
              <a:t>Septième niveau de plan</a:t>
            </a:r>
          </a:p>
          <a:p>
            <a:pPr lvl="4"/>
            <a:r>
              <a:rPr lang="en-GB"/>
              <a:t>Huitième niveau de plan</a:t>
            </a:r>
          </a:p>
          <a:p>
            <a:pPr lvl="4"/>
            <a:r>
              <a:rPr lang="en-GB"/>
              <a:t>Neuvième niveau de plan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ea typeface="+mn-ea"/>
                <a:cs typeface="Lucida Sans Unicode" charset="0"/>
              </a:defRPr>
            </a:lvl1pPr>
          </a:lstStyle>
          <a:p>
            <a:pPr marL="0" marR="0" lvl="0" indent="0" algn="l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ea typeface="+mn-ea"/>
                <a:cs typeface="Lucida Sans Unicode" charset="0"/>
              </a:defRPr>
            </a:lvl1pPr>
          </a:lstStyle>
          <a:p>
            <a:pPr marL="0" marR="0" lvl="0" indent="0" algn="ct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charset="0"/>
                <a:cs typeface="Lucida Sans Unicode" charset="0"/>
              </a:defRPr>
            </a:lvl1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4366BA8D-949D-844E-AC87-E1A72D7D1D75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Lucida Sans Unicode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‹N°›</a:t>
            </a:fld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837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hf hdr="0" ftr="0" dt="0"/>
  <p:txStyles>
    <p:titleStyle>
      <a:lvl1pPr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ＭＳ Ｐゴシック" charset="0"/>
          <a:cs typeface="+mj-cs"/>
        </a:defRPr>
      </a:lvl1pPr>
      <a:lvl2pPr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2pPr>
      <a:lvl3pPr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3pPr>
      <a:lvl4pPr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4pPr>
      <a:lvl5pPr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5pPr>
      <a:lvl6pPr marL="25146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6pPr>
      <a:lvl7pPr marL="29718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7pPr>
      <a:lvl8pPr marL="34290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8pPr>
      <a:lvl9pPr marL="38862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9pPr>
    </p:titleStyle>
    <p:bodyStyle>
      <a:lvl1pPr marL="342900" indent="-342900" algn="l" defTabSz="449263" rtl="0" eaLnBrk="1" fontAlgn="base" hangingPunct="1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ＭＳ Ｐゴシック" charset="0"/>
          <a:cs typeface="+mn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69000">
              <a:srgbClr val="FFFFFF"/>
            </a:gs>
            <a:gs pos="0">
              <a:schemeClr val="bg1">
                <a:lumMod val="8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texte-titre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plan de texte</a:t>
            </a:r>
          </a:p>
          <a:p>
            <a:pPr lvl="1"/>
            <a:r>
              <a:rPr lang="en-GB"/>
              <a:t>Second niveau de plan</a:t>
            </a:r>
          </a:p>
          <a:p>
            <a:pPr lvl="2"/>
            <a:r>
              <a:rPr lang="en-GB"/>
              <a:t>Troisième niveau de plan</a:t>
            </a:r>
          </a:p>
          <a:p>
            <a:pPr lvl="3"/>
            <a:r>
              <a:rPr lang="en-GB"/>
              <a:t>Quatrième niveau de plan</a:t>
            </a:r>
          </a:p>
          <a:p>
            <a:pPr lvl="4"/>
            <a:r>
              <a:rPr lang="en-GB"/>
              <a:t>Cinquième niveau de plan</a:t>
            </a:r>
          </a:p>
          <a:p>
            <a:pPr lvl="4"/>
            <a:r>
              <a:rPr lang="en-GB"/>
              <a:t>Sixième niveau de plan</a:t>
            </a:r>
          </a:p>
          <a:p>
            <a:pPr lvl="4"/>
            <a:r>
              <a:rPr lang="en-GB"/>
              <a:t>Septième niveau de plan</a:t>
            </a:r>
          </a:p>
          <a:p>
            <a:pPr lvl="4"/>
            <a:r>
              <a:rPr lang="en-GB"/>
              <a:t>Huitième niveau de plan</a:t>
            </a:r>
          </a:p>
          <a:p>
            <a:pPr lvl="4"/>
            <a:r>
              <a:rPr lang="en-GB"/>
              <a:t>Neuvième niveau de plan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ea typeface="+mn-ea"/>
                <a:cs typeface="Lucida Sans Unicode" charset="0"/>
              </a:defRPr>
            </a:lvl1pPr>
          </a:lstStyle>
          <a:p>
            <a:pPr marL="0" marR="0" lvl="0" indent="0" algn="l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ea typeface="+mn-ea"/>
                <a:cs typeface="Lucida Sans Unicode" charset="0"/>
              </a:defRPr>
            </a:lvl1pPr>
          </a:lstStyle>
          <a:p>
            <a:pPr marL="0" marR="0" lvl="0" indent="0" algn="ct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charset="0"/>
                <a:cs typeface="Lucida Sans Unicode" charset="0"/>
              </a:defRPr>
            </a:lvl1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4366BA8D-949D-844E-AC87-E1A72D7D1D75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Lucida Sans Unicode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‹N°›</a:t>
            </a:fld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935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hf hdr="0" ftr="0" dt="0"/>
  <p:txStyles>
    <p:titleStyle>
      <a:lvl1pPr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ＭＳ Ｐゴシック" charset="0"/>
          <a:cs typeface="+mj-cs"/>
        </a:defRPr>
      </a:lvl1pPr>
      <a:lvl2pPr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2pPr>
      <a:lvl3pPr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3pPr>
      <a:lvl4pPr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4pPr>
      <a:lvl5pPr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5pPr>
      <a:lvl6pPr marL="25146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6pPr>
      <a:lvl7pPr marL="29718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7pPr>
      <a:lvl8pPr marL="34290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8pPr>
      <a:lvl9pPr marL="38862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9pPr>
    </p:titleStyle>
    <p:bodyStyle>
      <a:lvl1pPr marL="342900" indent="-342900" algn="l" defTabSz="449263" rtl="0" eaLnBrk="1" fontAlgn="base" hangingPunct="1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ＭＳ Ｐゴシック" charset="0"/>
          <a:cs typeface="+mn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69000">
              <a:srgbClr val="FFFFFF"/>
            </a:gs>
            <a:gs pos="0">
              <a:schemeClr val="tx1">
                <a:lumMod val="50000"/>
                <a:lumOff val="5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texte-titre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plan de texte</a:t>
            </a:r>
          </a:p>
          <a:p>
            <a:pPr lvl="1"/>
            <a:r>
              <a:rPr lang="en-GB"/>
              <a:t>Second niveau de plan</a:t>
            </a:r>
          </a:p>
          <a:p>
            <a:pPr lvl="2"/>
            <a:r>
              <a:rPr lang="en-GB"/>
              <a:t>Troisième niveau de plan</a:t>
            </a:r>
          </a:p>
          <a:p>
            <a:pPr lvl="3"/>
            <a:r>
              <a:rPr lang="en-GB"/>
              <a:t>Quatrième niveau de plan</a:t>
            </a:r>
          </a:p>
          <a:p>
            <a:pPr lvl="4"/>
            <a:r>
              <a:rPr lang="en-GB"/>
              <a:t>Cinquième niveau de plan</a:t>
            </a:r>
          </a:p>
          <a:p>
            <a:pPr lvl="4"/>
            <a:r>
              <a:rPr lang="en-GB"/>
              <a:t>Sixième niveau de plan</a:t>
            </a:r>
          </a:p>
          <a:p>
            <a:pPr lvl="4"/>
            <a:r>
              <a:rPr lang="en-GB"/>
              <a:t>Septième niveau de plan</a:t>
            </a:r>
          </a:p>
          <a:p>
            <a:pPr lvl="4"/>
            <a:r>
              <a:rPr lang="en-GB"/>
              <a:t>Huitième niveau de plan</a:t>
            </a:r>
          </a:p>
          <a:p>
            <a:pPr lvl="4"/>
            <a:r>
              <a:rPr lang="en-GB"/>
              <a:t>Neuvième niveau de plan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ea typeface="+mn-ea"/>
                <a:cs typeface="Lucida Sans Unicode" charset="0"/>
              </a:defRPr>
            </a:lvl1pPr>
          </a:lstStyle>
          <a:p>
            <a:pPr marL="0" marR="0" lvl="0" indent="0" algn="l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ea typeface="+mn-ea"/>
                <a:cs typeface="Lucida Sans Unicode" charset="0"/>
              </a:defRPr>
            </a:lvl1pPr>
          </a:lstStyle>
          <a:p>
            <a:pPr marL="0" marR="0" lvl="0" indent="0" algn="ct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charset="0"/>
                <a:cs typeface="Lucida Sans Unicode" charset="0"/>
              </a:defRPr>
            </a:lvl1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4366BA8D-949D-844E-AC87-E1A72D7D1D75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Lucida Sans Unicode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‹N°›</a:t>
            </a:fld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01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hf hdr="0" ftr="0" dt="0"/>
  <p:txStyles>
    <p:titleStyle>
      <a:lvl1pPr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ＭＳ Ｐゴシック" charset="0"/>
          <a:cs typeface="+mj-cs"/>
        </a:defRPr>
      </a:lvl1pPr>
      <a:lvl2pPr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2pPr>
      <a:lvl3pPr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3pPr>
      <a:lvl4pPr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4pPr>
      <a:lvl5pPr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5pPr>
      <a:lvl6pPr marL="25146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6pPr>
      <a:lvl7pPr marL="29718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7pPr>
      <a:lvl8pPr marL="34290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8pPr>
      <a:lvl9pPr marL="38862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9pPr>
    </p:titleStyle>
    <p:bodyStyle>
      <a:lvl1pPr marL="342900" indent="-342900" algn="l" defTabSz="449263" rtl="0" eaLnBrk="1" fontAlgn="base" hangingPunct="1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ＭＳ Ｐゴシック" charset="0"/>
          <a:cs typeface="+mn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69000">
              <a:srgbClr val="FFFFFF"/>
            </a:gs>
            <a:gs pos="0">
              <a:schemeClr val="bg1">
                <a:lumMod val="8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texte-titre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plan de texte</a:t>
            </a:r>
          </a:p>
          <a:p>
            <a:pPr lvl="1"/>
            <a:r>
              <a:rPr lang="en-GB"/>
              <a:t>Second niveau de plan</a:t>
            </a:r>
          </a:p>
          <a:p>
            <a:pPr lvl="2"/>
            <a:r>
              <a:rPr lang="en-GB"/>
              <a:t>Troisième niveau de plan</a:t>
            </a:r>
          </a:p>
          <a:p>
            <a:pPr lvl="3"/>
            <a:r>
              <a:rPr lang="en-GB"/>
              <a:t>Quatrième niveau de plan</a:t>
            </a:r>
          </a:p>
          <a:p>
            <a:pPr lvl="4"/>
            <a:r>
              <a:rPr lang="en-GB"/>
              <a:t>Cinquième niveau de plan</a:t>
            </a:r>
          </a:p>
          <a:p>
            <a:pPr lvl="4"/>
            <a:r>
              <a:rPr lang="en-GB"/>
              <a:t>Sixième niveau de plan</a:t>
            </a:r>
          </a:p>
          <a:p>
            <a:pPr lvl="4"/>
            <a:r>
              <a:rPr lang="en-GB"/>
              <a:t>Septième niveau de plan</a:t>
            </a:r>
          </a:p>
          <a:p>
            <a:pPr lvl="4"/>
            <a:r>
              <a:rPr lang="en-GB"/>
              <a:t>Huitième niveau de plan</a:t>
            </a:r>
          </a:p>
          <a:p>
            <a:pPr lvl="4"/>
            <a:r>
              <a:rPr lang="en-GB"/>
              <a:t>Neuvième niveau de plan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ea typeface="+mn-ea"/>
                <a:cs typeface="Lucida Sans Unicode" charset="0"/>
              </a:defRPr>
            </a:lvl1pPr>
          </a:lstStyle>
          <a:p>
            <a:pPr marL="0" marR="0" lvl="0" indent="0" algn="l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ea typeface="+mn-ea"/>
                <a:cs typeface="Lucida Sans Unicode" charset="0"/>
              </a:defRPr>
            </a:lvl1pPr>
          </a:lstStyle>
          <a:p>
            <a:pPr marL="0" marR="0" lvl="0" indent="0" algn="ct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charset="0"/>
                <a:cs typeface="Lucida Sans Unicode" charset="0"/>
              </a:defRPr>
            </a:lvl1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4366BA8D-949D-844E-AC87-E1A72D7D1D75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Lucida Sans Unicode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‹N°›</a:t>
            </a:fld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911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</p:sldLayoutIdLst>
  <p:hf hdr="0" ftr="0" dt="0"/>
  <p:txStyles>
    <p:titleStyle>
      <a:lvl1pPr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ＭＳ Ｐゴシック" charset="0"/>
          <a:cs typeface="+mj-cs"/>
        </a:defRPr>
      </a:lvl1pPr>
      <a:lvl2pPr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2pPr>
      <a:lvl3pPr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3pPr>
      <a:lvl4pPr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4pPr>
      <a:lvl5pPr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5pPr>
      <a:lvl6pPr marL="25146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6pPr>
      <a:lvl7pPr marL="29718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7pPr>
      <a:lvl8pPr marL="34290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8pPr>
      <a:lvl9pPr marL="38862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9pPr>
    </p:titleStyle>
    <p:bodyStyle>
      <a:lvl1pPr marL="342900" indent="-342900" algn="l" defTabSz="449263" rtl="0" eaLnBrk="1" fontAlgn="base" hangingPunct="1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ＭＳ Ｐゴシック" charset="0"/>
          <a:cs typeface="+mn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69000">
              <a:srgbClr val="FFFFFF"/>
            </a:gs>
            <a:gs pos="0">
              <a:schemeClr val="bg1">
                <a:lumMod val="8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texte-titre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plan de texte</a:t>
            </a:r>
          </a:p>
          <a:p>
            <a:pPr lvl="1"/>
            <a:r>
              <a:rPr lang="en-GB"/>
              <a:t>Second niveau de plan</a:t>
            </a:r>
          </a:p>
          <a:p>
            <a:pPr lvl="2"/>
            <a:r>
              <a:rPr lang="en-GB"/>
              <a:t>Troisième niveau de plan</a:t>
            </a:r>
          </a:p>
          <a:p>
            <a:pPr lvl="3"/>
            <a:r>
              <a:rPr lang="en-GB"/>
              <a:t>Quatrième niveau de plan</a:t>
            </a:r>
          </a:p>
          <a:p>
            <a:pPr lvl="4"/>
            <a:r>
              <a:rPr lang="en-GB"/>
              <a:t>Cinquième niveau de plan</a:t>
            </a:r>
          </a:p>
          <a:p>
            <a:pPr lvl="4"/>
            <a:r>
              <a:rPr lang="en-GB"/>
              <a:t>Sixième niveau de plan</a:t>
            </a:r>
          </a:p>
          <a:p>
            <a:pPr lvl="4"/>
            <a:r>
              <a:rPr lang="en-GB"/>
              <a:t>Septième niveau de plan</a:t>
            </a:r>
          </a:p>
          <a:p>
            <a:pPr lvl="4"/>
            <a:r>
              <a:rPr lang="en-GB"/>
              <a:t>Huitième niveau de plan</a:t>
            </a:r>
          </a:p>
          <a:p>
            <a:pPr lvl="4"/>
            <a:r>
              <a:rPr lang="en-GB"/>
              <a:t>Neuvième niveau de plan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ea typeface="+mn-ea"/>
                <a:cs typeface="Lucida Sans Unicode" charset="0"/>
              </a:defRPr>
            </a:lvl1pPr>
          </a:lstStyle>
          <a:p>
            <a:pPr marL="0" marR="0" lvl="0" indent="0" algn="l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ea typeface="+mn-ea"/>
                <a:cs typeface="Lucida Sans Unicode" charset="0"/>
              </a:defRPr>
            </a:lvl1pPr>
          </a:lstStyle>
          <a:p>
            <a:pPr marL="0" marR="0" lvl="0" indent="0" algn="ct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charset="0"/>
                <a:cs typeface="Lucida Sans Unicode" charset="0"/>
              </a:defRPr>
            </a:lvl1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4366BA8D-949D-844E-AC87-E1A72D7D1D75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Lucida Sans Unicode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‹N°›</a:t>
            </a:fld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138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  <p:hf hdr="0" ftr="0" dt="0"/>
  <p:txStyles>
    <p:titleStyle>
      <a:lvl1pPr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ＭＳ Ｐゴシック" charset="0"/>
          <a:cs typeface="+mj-cs"/>
        </a:defRPr>
      </a:lvl1pPr>
      <a:lvl2pPr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2pPr>
      <a:lvl3pPr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3pPr>
      <a:lvl4pPr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4pPr>
      <a:lvl5pPr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5pPr>
      <a:lvl6pPr marL="25146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6pPr>
      <a:lvl7pPr marL="29718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7pPr>
      <a:lvl8pPr marL="34290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8pPr>
      <a:lvl9pPr marL="38862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9pPr>
    </p:titleStyle>
    <p:bodyStyle>
      <a:lvl1pPr marL="342900" indent="-342900" algn="l" defTabSz="449263" rtl="0" eaLnBrk="1" fontAlgn="base" hangingPunct="1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ＭＳ Ｐゴシック" charset="0"/>
          <a:cs typeface="+mn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20.jpeg"/><Relationship Id="rId5" Type="http://schemas.openxmlformats.org/officeDocument/2006/relationships/image" Target="../media/image27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2.emf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4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4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6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8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0.xm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3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emf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10" Type="http://schemas.openxmlformats.org/officeDocument/2006/relationships/image" Target="../media/image19.png"/><Relationship Id="rId4" Type="http://schemas.openxmlformats.org/officeDocument/2006/relationships/image" Target="../media/image5.jpe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1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.emf"/><Relationship Id="rId5" Type="http://schemas.openxmlformats.org/officeDocument/2006/relationships/image" Target="../media/image22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r 3"/>
          <p:cNvGrpSpPr>
            <a:grpSpLocks noChangeAspect="1"/>
          </p:cNvGrpSpPr>
          <p:nvPr/>
        </p:nvGrpSpPr>
        <p:grpSpPr>
          <a:xfrm>
            <a:off x="1" y="-10159"/>
            <a:ext cx="10099355" cy="7579240"/>
            <a:chOff x="1" y="-10159"/>
            <a:chExt cx="10099355" cy="7579240"/>
          </a:xfrm>
        </p:grpSpPr>
        <p:pic>
          <p:nvPicPr>
            <p:cNvPr id="7" name="Image 6"/>
            <p:cNvPicPr/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71465" r="71130"/>
            <a:stretch/>
          </p:blipFill>
          <p:spPr>
            <a:xfrm>
              <a:off x="1" y="5796061"/>
              <a:ext cx="1439911" cy="1773020"/>
            </a:xfrm>
            <a:prstGeom prst="rect">
              <a:avLst/>
            </a:prstGeom>
          </p:spPr>
        </p:pic>
        <p:pic>
          <p:nvPicPr>
            <p:cNvPr id="2051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5832" y="-10159"/>
              <a:ext cx="7823524" cy="14857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2052" name="Picture 3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38" y="122238"/>
              <a:ext cx="1749425" cy="1749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2232000" y="3275781"/>
            <a:ext cx="5976664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>
              <a:lnSpc>
                <a:spcPct val="105000"/>
              </a:lnSpc>
            </a:pPr>
            <a:r>
              <a:rPr lang="fr-FR" sz="4800" b="1" dirty="0">
                <a:solidFill>
                  <a:srgbClr val="B3101E"/>
                </a:solidFill>
                <a:latin typeface="Merriweather Sans" charset="0"/>
              </a:rPr>
              <a:t>PREVENTION DES ADDICTIONS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816176" y="6902383"/>
            <a:ext cx="3348372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Merriweather Sans" pitchFamily="50" charset="0"/>
              </a:rPr>
              <a:t>M.BAZAN</a:t>
            </a:r>
          </a:p>
        </p:txBody>
      </p:sp>
    </p:spTree>
    <p:extLst>
      <p:ext uri="{BB962C8B-B14F-4D97-AF65-F5344CB8AC3E}">
        <p14:creationId xmlns:p14="http://schemas.microsoft.com/office/powerpoint/2010/main" val="2698981335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6" r="47715" b="-450"/>
          <a:stretch/>
        </p:blipFill>
        <p:spPr bwMode="auto">
          <a:xfrm>
            <a:off x="71439" y="50248"/>
            <a:ext cx="720401" cy="1385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6C2C227B-9A00-2F4F-A293-AB52AE91417D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2109925" y="75439"/>
            <a:ext cx="6984776" cy="1126462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73000">
                <a:schemeClr val="bg1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 eaLnBrk="1">
              <a:lnSpc>
                <a:spcPct val="105000"/>
              </a:lnSpc>
            </a:pPr>
            <a:r>
              <a:rPr lang="fr-FR" sz="3200" b="1" dirty="0">
                <a:solidFill>
                  <a:srgbClr val="B3101E"/>
                </a:solidFill>
                <a:latin typeface="Merriweather Sans" charset="0"/>
              </a:rPr>
              <a:t> Les effets sur la santé </a:t>
            </a:r>
          </a:p>
          <a:p>
            <a:pPr algn="ctr" eaLnBrk="1">
              <a:lnSpc>
                <a:spcPct val="105000"/>
              </a:lnSpc>
            </a:pPr>
            <a:r>
              <a:rPr lang="fr-FR" sz="3200" b="1" dirty="0">
                <a:solidFill>
                  <a:srgbClr val="B3101E"/>
                </a:solidFill>
                <a:latin typeface="Merriweather Sans" charset="0"/>
              </a:rPr>
              <a:t>Conséquences socio professionnelles</a:t>
            </a:r>
          </a:p>
        </p:txBody>
      </p:sp>
      <p:grpSp>
        <p:nvGrpSpPr>
          <p:cNvPr id="11" name="Groupe 10"/>
          <p:cNvGrpSpPr/>
          <p:nvPr/>
        </p:nvGrpSpPr>
        <p:grpSpPr>
          <a:xfrm>
            <a:off x="770284" y="1662250"/>
            <a:ext cx="8983942" cy="5777162"/>
            <a:chOff x="742735" y="1691605"/>
            <a:chExt cx="8983942" cy="5777162"/>
          </a:xfrm>
        </p:grpSpPr>
        <p:sp>
          <p:nvSpPr>
            <p:cNvPr id="12" name="Rectangle 11"/>
            <p:cNvSpPr/>
            <p:nvPr/>
          </p:nvSpPr>
          <p:spPr>
            <a:xfrm>
              <a:off x="742735" y="1691605"/>
              <a:ext cx="8956393" cy="1126462"/>
            </a:xfrm>
            <a:prstGeom prst="rect">
              <a:avLst/>
            </a:prstGeom>
            <a:gradFill flip="none" rotWithShape="1">
              <a:gsLst>
                <a:gs pos="0">
                  <a:srgbClr val="932D76"/>
                </a:gs>
                <a:gs pos="62000">
                  <a:srgbClr val="932D76"/>
                </a:gs>
                <a:gs pos="24000">
                  <a:srgbClr val="7030A0"/>
                </a:gs>
                <a:gs pos="100000">
                  <a:srgbClr val="660066"/>
                </a:gs>
              </a:gsLst>
              <a:path path="circle">
                <a:fillToRect t="100000" r="100000"/>
              </a:path>
              <a:tileRect l="-100000" b="-100000"/>
            </a:gradFill>
          </p:spPr>
          <p:txBody>
            <a:bodyPr wrap="square">
              <a:spAutoFit/>
            </a:bodyPr>
            <a:lstStyle/>
            <a:p>
              <a:pPr eaLnBrk="1">
                <a:lnSpc>
                  <a:spcPct val="105000"/>
                </a:lnSpc>
              </a:pPr>
              <a:r>
                <a:rPr lang="fr-FR" sz="1600" b="1" dirty="0">
                  <a:solidFill>
                    <a:schemeClr val="bg1"/>
                  </a:solidFill>
                  <a:latin typeface="Merriweather Sans" charset="0"/>
                </a:rPr>
                <a:t>Risques immédiats					</a:t>
              </a:r>
              <a:r>
                <a:rPr lang="fr-FR" sz="1600" i="1" dirty="0">
                  <a:solidFill>
                    <a:schemeClr val="bg1"/>
                  </a:solidFill>
                  <a:latin typeface="Merriweather Sans" charset="0"/>
                </a:rPr>
                <a:t>Diminution de la vigilance et des réflexes</a:t>
              </a:r>
            </a:p>
            <a:p>
              <a:pPr eaLnBrk="1">
                <a:lnSpc>
                  <a:spcPct val="105000"/>
                </a:lnSpc>
              </a:pPr>
              <a:r>
                <a:rPr lang="fr-FR" sz="1600" i="1" dirty="0">
                  <a:solidFill>
                    <a:schemeClr val="bg1"/>
                  </a:solidFill>
                  <a:latin typeface="Merriweather Sans" charset="0"/>
                </a:rPr>
                <a:t>									Somnolence/agitation/Vertige</a:t>
              </a:r>
            </a:p>
            <a:p>
              <a:pPr eaLnBrk="1">
                <a:lnSpc>
                  <a:spcPct val="105000"/>
                </a:lnSpc>
              </a:pPr>
              <a:r>
                <a:rPr lang="fr-FR" sz="1600" i="1" dirty="0">
                  <a:solidFill>
                    <a:schemeClr val="bg1"/>
                  </a:solidFill>
                  <a:latin typeface="Merriweather Sans" charset="0"/>
                </a:rPr>
                <a:t>									Troubles du comportement et de la perception</a:t>
              </a:r>
            </a:p>
            <a:p>
              <a:pPr eaLnBrk="1">
                <a:lnSpc>
                  <a:spcPct val="105000"/>
                </a:lnSpc>
              </a:pPr>
              <a:r>
                <a:rPr lang="fr-FR" sz="1600" i="1" dirty="0">
                  <a:solidFill>
                    <a:schemeClr val="bg1"/>
                  </a:solidFill>
                  <a:latin typeface="Merriweather Sans" charset="0"/>
                </a:rPr>
                <a:t>									Actes de violences verbales ou physiques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70284" y="2987749"/>
              <a:ext cx="8956393" cy="1158779"/>
            </a:xfrm>
            <a:prstGeom prst="rect">
              <a:avLst/>
            </a:prstGeom>
            <a:gradFill flip="none" rotWithShape="1">
              <a:gsLst>
                <a:gs pos="0">
                  <a:srgbClr val="008000"/>
                </a:gs>
                <a:gs pos="62000">
                  <a:srgbClr val="00B050"/>
                </a:gs>
                <a:gs pos="24000">
                  <a:srgbClr val="33CC33"/>
                </a:gs>
                <a:gs pos="100000">
                  <a:srgbClr val="009900"/>
                </a:gs>
              </a:gsLst>
              <a:path path="circle">
                <a:fillToRect t="100000" r="100000"/>
              </a:path>
              <a:tileRect l="-100000" b="-100000"/>
            </a:gradFill>
          </p:spPr>
          <p:txBody>
            <a:bodyPr wrap="square">
              <a:spAutoFit/>
            </a:bodyPr>
            <a:lstStyle/>
            <a:p>
              <a:pPr eaLnBrk="1">
                <a:lnSpc>
                  <a:spcPct val="105000"/>
                </a:lnSpc>
              </a:pPr>
              <a:r>
                <a:rPr lang="fr-FR" sz="1600" b="1" dirty="0">
                  <a:solidFill>
                    <a:schemeClr val="bg1"/>
                  </a:solidFill>
                  <a:latin typeface="Merriweather Sans" charset="0"/>
                </a:rPr>
                <a:t>Risques chroniques					</a:t>
              </a:r>
              <a:r>
                <a:rPr lang="fr-FR" sz="1600" i="1" dirty="0">
                  <a:solidFill>
                    <a:schemeClr val="bg1"/>
                  </a:solidFill>
                  <a:latin typeface="Merriweather Sans" charset="0"/>
                </a:rPr>
                <a:t>Effet cancérogène  avéré ( alcool et drogues)</a:t>
              </a:r>
            </a:p>
            <a:p>
              <a:pPr eaLnBrk="1">
                <a:lnSpc>
                  <a:spcPct val="105000"/>
                </a:lnSpc>
              </a:pPr>
              <a:r>
                <a:rPr lang="fr-FR" sz="1600" i="1" dirty="0">
                  <a:solidFill>
                    <a:schemeClr val="bg1"/>
                  </a:solidFill>
                  <a:latin typeface="Merriweather Sans" charset="0"/>
                </a:rPr>
                <a:t>									</a:t>
              </a:r>
              <a:r>
                <a:rPr lang="fr-FR" i="1" dirty="0">
                  <a:solidFill>
                    <a:schemeClr val="bg1"/>
                  </a:solidFill>
                  <a:latin typeface="Merriweather Sans" charset="0"/>
                </a:rPr>
                <a:t>T</a:t>
              </a:r>
              <a:r>
                <a:rPr lang="fr-FR" sz="1600" i="1" dirty="0">
                  <a:solidFill>
                    <a:schemeClr val="bg1"/>
                  </a:solidFill>
                  <a:latin typeface="Merriweather Sans" charset="0"/>
                </a:rPr>
                <a:t>rouble  de la mémoire</a:t>
              </a:r>
            </a:p>
            <a:p>
              <a:pPr eaLnBrk="1">
                <a:lnSpc>
                  <a:spcPct val="105000"/>
                </a:lnSpc>
              </a:pPr>
              <a:r>
                <a:rPr lang="fr-FR" sz="1600" i="1" dirty="0">
                  <a:solidFill>
                    <a:schemeClr val="bg1"/>
                  </a:solidFill>
                  <a:latin typeface="Merriweather Sans" charset="0"/>
                </a:rPr>
                <a:t>									Dépression/Trouble psychiatrique grave</a:t>
              </a:r>
            </a:p>
            <a:p>
              <a:pPr eaLnBrk="1">
                <a:lnSpc>
                  <a:spcPct val="105000"/>
                </a:lnSpc>
              </a:pPr>
              <a:r>
                <a:rPr lang="fr-FR" sz="1600" i="1" dirty="0">
                  <a:solidFill>
                    <a:schemeClr val="bg1"/>
                  </a:solidFill>
                  <a:latin typeface="Merriweather Sans" charset="0"/>
                </a:rPr>
                <a:t>									Pathologies diverses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42735" y="4283893"/>
              <a:ext cx="8956393" cy="1126462"/>
            </a:xfrm>
            <a:prstGeom prst="rect">
              <a:avLst/>
            </a:prstGeom>
            <a:gradFill flip="none" rotWithShape="1">
              <a:gsLst>
                <a:gs pos="0">
                  <a:srgbClr val="932D76"/>
                </a:gs>
                <a:gs pos="62000">
                  <a:srgbClr val="932D76"/>
                </a:gs>
                <a:gs pos="24000">
                  <a:srgbClr val="7030A0"/>
                </a:gs>
                <a:gs pos="100000">
                  <a:srgbClr val="660066"/>
                </a:gs>
              </a:gsLst>
              <a:path path="circle">
                <a:fillToRect t="100000" r="100000"/>
              </a:path>
              <a:tileRect l="-100000" b="-100000"/>
            </a:gradFill>
          </p:spPr>
          <p:txBody>
            <a:bodyPr wrap="square">
              <a:spAutoFit/>
            </a:bodyPr>
            <a:lstStyle/>
            <a:p>
              <a:pPr eaLnBrk="1">
                <a:lnSpc>
                  <a:spcPct val="105000"/>
                </a:lnSpc>
              </a:pPr>
              <a:r>
                <a:rPr lang="fr-FR" sz="1600" b="1" dirty="0">
                  <a:solidFill>
                    <a:schemeClr val="bg1"/>
                  </a:solidFill>
                  <a:latin typeface="Merriweather Sans" charset="0"/>
                </a:rPr>
                <a:t>Conséquences pour la sécurité		</a:t>
              </a:r>
              <a:r>
                <a:rPr lang="fr-FR" sz="1600" i="1" dirty="0">
                  <a:solidFill>
                    <a:schemeClr val="bg1"/>
                  </a:solidFill>
                  <a:latin typeface="Merriweather Sans" charset="0"/>
                </a:rPr>
                <a:t>Risques AT pour le consommateur et ses collègues</a:t>
              </a:r>
            </a:p>
            <a:p>
              <a:pPr eaLnBrk="1">
                <a:lnSpc>
                  <a:spcPct val="105000"/>
                </a:lnSpc>
              </a:pPr>
              <a:r>
                <a:rPr lang="fr-FR" sz="1600" i="1" dirty="0">
                  <a:solidFill>
                    <a:schemeClr val="bg1"/>
                  </a:solidFill>
                  <a:latin typeface="Merriweather Sans" charset="0"/>
                </a:rPr>
                <a:t>									Altération de la notion de danger</a:t>
              </a:r>
            </a:p>
            <a:p>
              <a:pPr eaLnBrk="1">
                <a:lnSpc>
                  <a:spcPct val="105000"/>
                </a:lnSpc>
              </a:pPr>
              <a:r>
                <a:rPr lang="fr-FR" sz="1600" i="1" dirty="0">
                  <a:solidFill>
                    <a:schemeClr val="bg1"/>
                  </a:solidFill>
                  <a:latin typeface="Merriweather Sans" charset="0"/>
                </a:rPr>
                <a:t>									Insouciance du risque par altération du jugement</a:t>
              </a:r>
            </a:p>
            <a:p>
              <a:pPr eaLnBrk="1">
                <a:lnSpc>
                  <a:spcPct val="105000"/>
                </a:lnSpc>
              </a:pPr>
              <a:r>
                <a:rPr lang="fr-FR" sz="1600" dirty="0">
                  <a:solidFill>
                    <a:schemeClr val="bg1"/>
                  </a:solidFill>
                  <a:latin typeface="Merriweather Sans" charset="0"/>
                </a:rPr>
                <a:t>									</a:t>
              </a:r>
              <a:r>
                <a:rPr lang="fr-FR" sz="1600" i="1" dirty="0">
                  <a:solidFill>
                    <a:schemeClr val="bg1"/>
                  </a:solidFill>
                  <a:latin typeface="Merriweather Sans" charset="0"/>
                </a:rPr>
                <a:t>Accident de trajet	</a:t>
              </a:r>
              <a:r>
                <a:rPr lang="fr-FR" sz="1600" b="1" dirty="0">
                  <a:solidFill>
                    <a:schemeClr val="bg1"/>
                  </a:solidFill>
                  <a:latin typeface="Merriweather Sans" charset="0"/>
                </a:rPr>
                <a:t>	</a:t>
              </a:r>
              <a:r>
                <a:rPr lang="fr-FR" sz="1600" i="1" dirty="0">
                  <a:solidFill>
                    <a:schemeClr val="bg1"/>
                  </a:solidFill>
                  <a:latin typeface="Merriweather Sans" charset="0"/>
                </a:rPr>
                <a:t>				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70284" y="5580037"/>
              <a:ext cx="8956393" cy="867930"/>
            </a:xfrm>
            <a:prstGeom prst="rect">
              <a:avLst/>
            </a:prstGeom>
            <a:gradFill flip="none" rotWithShape="1">
              <a:gsLst>
                <a:gs pos="0">
                  <a:srgbClr val="008000"/>
                </a:gs>
                <a:gs pos="62000">
                  <a:srgbClr val="00B050"/>
                </a:gs>
                <a:gs pos="24000">
                  <a:srgbClr val="33CC33"/>
                </a:gs>
                <a:gs pos="100000">
                  <a:srgbClr val="009900"/>
                </a:gs>
              </a:gsLst>
              <a:path path="circle">
                <a:fillToRect t="100000" r="100000"/>
              </a:path>
              <a:tileRect l="-100000" b="-100000"/>
            </a:gradFill>
          </p:spPr>
          <p:txBody>
            <a:bodyPr wrap="square">
              <a:spAutoFit/>
            </a:bodyPr>
            <a:lstStyle/>
            <a:p>
              <a:pPr eaLnBrk="1">
                <a:lnSpc>
                  <a:spcPct val="105000"/>
                </a:lnSpc>
              </a:pPr>
              <a:r>
                <a:rPr lang="fr-FR" sz="1600" b="1" dirty="0">
                  <a:solidFill>
                    <a:schemeClr val="bg1"/>
                  </a:solidFill>
                  <a:latin typeface="Merriweather Sans" charset="0"/>
                </a:rPr>
                <a:t>Conséquences sociales				</a:t>
              </a:r>
              <a:r>
                <a:rPr lang="fr-FR" sz="1600" i="1" dirty="0">
                  <a:solidFill>
                    <a:schemeClr val="bg1"/>
                  </a:solidFill>
                  <a:latin typeface="Merriweather Sans" charset="0"/>
                </a:rPr>
                <a:t>Absentéisme/ désocialisation</a:t>
              </a:r>
            </a:p>
            <a:p>
              <a:pPr eaLnBrk="1">
                <a:lnSpc>
                  <a:spcPct val="105000"/>
                </a:lnSpc>
              </a:pPr>
              <a:r>
                <a:rPr lang="fr-FR" sz="1600" i="1" dirty="0">
                  <a:solidFill>
                    <a:schemeClr val="bg1"/>
                  </a:solidFill>
                  <a:latin typeface="Merriweather Sans" charset="0"/>
                </a:rPr>
                <a:t>									Retard /productivité diminuée</a:t>
              </a:r>
            </a:p>
            <a:p>
              <a:pPr eaLnBrk="1">
                <a:lnSpc>
                  <a:spcPct val="105000"/>
                </a:lnSpc>
              </a:pPr>
              <a:r>
                <a:rPr lang="fr-FR" sz="1600" i="1" dirty="0">
                  <a:solidFill>
                    <a:schemeClr val="bg1"/>
                  </a:solidFill>
                  <a:latin typeface="Merriweather Sans" charset="0"/>
                </a:rPr>
                <a:t>									Difficultés relationnelles dans l’équipe de travail 	</a:t>
              </a:r>
            </a:p>
          </p:txBody>
        </p:sp>
        <p:grpSp>
          <p:nvGrpSpPr>
            <p:cNvPr id="16" name="Groupe 15"/>
            <p:cNvGrpSpPr/>
            <p:nvPr/>
          </p:nvGrpSpPr>
          <p:grpSpPr>
            <a:xfrm>
              <a:off x="1283320" y="6767277"/>
              <a:ext cx="660648" cy="267525"/>
              <a:chOff x="1283320" y="6767277"/>
              <a:chExt cx="660648" cy="267525"/>
            </a:xfrm>
          </p:grpSpPr>
          <p:sp>
            <p:nvSpPr>
              <p:cNvPr id="19" name="Ellipse 18"/>
              <p:cNvSpPr/>
              <p:nvPr/>
            </p:nvSpPr>
            <p:spPr bwMode="auto">
              <a:xfrm>
                <a:off x="1283320" y="6767277"/>
                <a:ext cx="313184" cy="267525"/>
              </a:xfrm>
              <a:prstGeom prst="ellipse">
                <a:avLst/>
              </a:prstGeom>
              <a:solidFill>
                <a:srgbClr val="660066"/>
              </a:solidFill>
              <a:ln w="9525" cap="flat" cmpd="sng" algn="ctr">
                <a:solidFill>
                  <a:srgbClr val="932D7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fr-FR" sz="1800" b="0" i="0" u="none" strike="noStrike" cap="none" normalizeH="0" baseline="0">
                  <a:ln>
                    <a:noFill/>
                  </a:ln>
                  <a:effectLst/>
                  <a:latin typeface="Arial" charset="0"/>
                </a:endParaRPr>
              </a:p>
            </p:txBody>
          </p:sp>
          <p:sp>
            <p:nvSpPr>
              <p:cNvPr id="20" name="Flèche droite 19"/>
              <p:cNvSpPr/>
              <p:nvPr/>
            </p:nvSpPr>
            <p:spPr bwMode="auto">
              <a:xfrm>
                <a:off x="1591417" y="6792486"/>
                <a:ext cx="352551" cy="242316"/>
              </a:xfrm>
              <a:prstGeom prst="rightArrow">
                <a:avLst/>
              </a:prstGeom>
              <a:solidFill>
                <a:srgbClr val="660066"/>
              </a:solidFill>
              <a:ln w="9525" cap="flat" cmpd="sng" algn="ctr">
                <a:solidFill>
                  <a:srgbClr val="932D7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fr-FR" sz="1800" b="0" i="0" u="none" strike="noStrike" cap="none" normalizeH="0" baseline="0">
                  <a:ln>
                    <a:noFill/>
                  </a:ln>
                  <a:effectLst/>
                  <a:latin typeface="Arial" charset="0"/>
                </a:endParaRPr>
              </a:p>
            </p:txBody>
          </p:sp>
        </p:grpSp>
        <p:sp>
          <p:nvSpPr>
            <p:cNvPr id="17" name="Rectangle 16"/>
            <p:cNvSpPr/>
            <p:nvPr/>
          </p:nvSpPr>
          <p:spPr>
            <a:xfrm>
              <a:off x="2119973" y="6600837"/>
              <a:ext cx="7560840" cy="867930"/>
            </a:xfrm>
            <a:prstGeom prst="rect">
              <a:avLst/>
            </a:prstGeom>
            <a:gradFill flip="none" rotWithShape="1">
              <a:gsLst>
                <a:gs pos="0">
                  <a:srgbClr val="932D76"/>
                </a:gs>
                <a:gs pos="62000">
                  <a:srgbClr val="932D76"/>
                </a:gs>
                <a:gs pos="24000">
                  <a:srgbClr val="7030A0"/>
                </a:gs>
                <a:gs pos="100000">
                  <a:srgbClr val="660066"/>
                </a:gs>
              </a:gsLst>
              <a:path path="circle">
                <a:fillToRect t="100000" r="100000"/>
              </a:path>
              <a:tileRect l="-100000" b="-100000"/>
            </a:gradFill>
          </p:spPr>
          <p:txBody>
            <a:bodyPr wrap="square">
              <a:spAutoFit/>
            </a:bodyPr>
            <a:lstStyle/>
            <a:p>
              <a:pPr eaLnBrk="1">
                <a:lnSpc>
                  <a:spcPct val="105000"/>
                </a:lnSpc>
              </a:pPr>
              <a:r>
                <a:rPr lang="fr-FR" sz="1600" b="1" dirty="0">
                  <a:solidFill>
                    <a:schemeClr val="bg1"/>
                  </a:solidFill>
                  <a:latin typeface="Merriweather Sans" charset="0"/>
                </a:rPr>
                <a:t>Poly consommation :   </a:t>
              </a:r>
              <a:r>
                <a:rPr lang="fr-FR" sz="1600" i="1" dirty="0">
                  <a:solidFill>
                    <a:schemeClr val="bg1"/>
                  </a:solidFill>
                  <a:latin typeface="Merriweather Sans" charset="0"/>
                </a:rPr>
                <a:t>Les effets des différentes substances psychoactives s’additionnent, accroissant ainsi les risques pour la santé et la sécurité du consommateur	</a:t>
              </a:r>
              <a:r>
                <a:rPr lang="fr-FR" sz="1600" dirty="0">
                  <a:solidFill>
                    <a:schemeClr val="bg1"/>
                  </a:solidFill>
                  <a:latin typeface="Merriweather Sans" charset="0"/>
                </a:rPr>
                <a:t>			</a:t>
              </a:r>
              <a:r>
                <a:rPr lang="fr-FR" sz="1600" i="1" dirty="0">
                  <a:solidFill>
                    <a:schemeClr val="bg1"/>
                  </a:solidFill>
                  <a:latin typeface="Merriweather Sans" charset="0"/>
                </a:rPr>
                <a:t>				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75522901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6" r="47715" b="-450"/>
          <a:stretch/>
        </p:blipFill>
        <p:spPr bwMode="auto">
          <a:xfrm>
            <a:off x="71439" y="0"/>
            <a:ext cx="720401" cy="1385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39912" y="2051646"/>
            <a:ext cx="7560840" cy="401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</a:pPr>
            <a:endParaRPr lang="fr-FR" sz="2000" dirty="0">
              <a:solidFill>
                <a:srgbClr val="191919"/>
              </a:solidFill>
              <a:latin typeface="Merriweather Sans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6C2C227B-9A00-2F4F-A293-AB52AE91417D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2686128" y="491990"/>
            <a:ext cx="6344500" cy="40164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73000">
                <a:schemeClr val="bg1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 eaLnBrk="1">
              <a:lnSpc>
                <a:spcPct val="105000"/>
              </a:lnSpc>
            </a:pPr>
            <a:r>
              <a:rPr lang="fr-FR" sz="2000" b="1" dirty="0">
                <a:solidFill>
                  <a:srgbClr val="B3101E"/>
                </a:solidFill>
                <a:latin typeface="Merriweather Sans" charset="0"/>
              </a:rPr>
              <a:t>Médicaments psychotropes  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429" r="1746"/>
          <a:stretch/>
        </p:blipFill>
        <p:spPr>
          <a:xfrm>
            <a:off x="2665738" y="1782803"/>
            <a:ext cx="6192973" cy="4573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4680272" y="7170239"/>
            <a:ext cx="785792" cy="2354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fr-FR" sz="1000" dirty="0">
                <a:solidFill>
                  <a:srgbClr val="000000"/>
                </a:solidFill>
                <a:latin typeface="Merriweather Sans" pitchFamily="50" charset="0"/>
              </a:rPr>
              <a:t>M BAZAN</a:t>
            </a:r>
          </a:p>
        </p:txBody>
      </p:sp>
    </p:spTree>
    <p:extLst>
      <p:ext uri="{BB962C8B-B14F-4D97-AF65-F5344CB8AC3E}">
        <p14:creationId xmlns:p14="http://schemas.microsoft.com/office/powerpoint/2010/main" val="6329419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6" r="47715" b="-450"/>
          <a:stretch/>
        </p:blipFill>
        <p:spPr bwMode="auto">
          <a:xfrm>
            <a:off x="71439" y="0"/>
            <a:ext cx="720401" cy="1385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39912" y="2051646"/>
            <a:ext cx="7560840" cy="401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</a:pPr>
            <a:endParaRPr lang="fr-FR" sz="2000" dirty="0">
              <a:solidFill>
                <a:srgbClr val="191919"/>
              </a:solidFill>
              <a:latin typeface="Merriweather Sans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6C2C227B-9A00-2F4F-A293-AB52AE91417D}" type="slidenum">
              <a:rPr lang="fr-FR" smtClean="0"/>
              <a:pPr/>
              <a:t>12</a:t>
            </a:fld>
            <a:endParaRPr lang="fr-FR"/>
          </a:p>
        </p:txBody>
      </p:sp>
      <p:grpSp>
        <p:nvGrpSpPr>
          <p:cNvPr id="5" name="Groupe 4"/>
          <p:cNvGrpSpPr/>
          <p:nvPr/>
        </p:nvGrpSpPr>
        <p:grpSpPr>
          <a:xfrm>
            <a:off x="2015976" y="209527"/>
            <a:ext cx="7883577" cy="920174"/>
            <a:chOff x="2015976" y="209527"/>
            <a:chExt cx="7883577" cy="920174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4429" r="1746"/>
            <a:stretch/>
          </p:blipFill>
          <p:spPr>
            <a:xfrm>
              <a:off x="8653517" y="209527"/>
              <a:ext cx="1246036" cy="92017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" name="Rectangle 7"/>
            <p:cNvSpPr/>
            <p:nvPr/>
          </p:nvSpPr>
          <p:spPr>
            <a:xfrm>
              <a:off x="2015976" y="468790"/>
              <a:ext cx="6344500" cy="401648"/>
            </a:xfrm>
            <a:prstGeom prst="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95000"/>
                  </a:schemeClr>
                </a:gs>
                <a:gs pos="73000">
                  <a:schemeClr val="bg1"/>
                </a:gs>
              </a:gsLst>
              <a:lin ang="5400000" scaled="0"/>
            </a:gradFill>
          </p:spPr>
          <p:txBody>
            <a:bodyPr wrap="square">
              <a:spAutoFit/>
            </a:bodyPr>
            <a:lstStyle/>
            <a:p>
              <a:pPr algn="ctr" eaLnBrk="1">
                <a:lnSpc>
                  <a:spcPct val="105000"/>
                </a:lnSpc>
              </a:pPr>
              <a:r>
                <a:rPr lang="fr-FR" sz="2000" b="1" dirty="0">
                  <a:solidFill>
                    <a:srgbClr val="B3101E"/>
                  </a:solidFill>
                  <a:latin typeface="Merriweather Sans" charset="0"/>
                </a:rPr>
                <a:t>Médicaments psychotropes  </a:t>
              </a:r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1002274" y="2267670"/>
            <a:ext cx="8897279" cy="1203664"/>
            <a:chOff x="1002274" y="2267670"/>
            <a:chExt cx="8897279" cy="1203664"/>
          </a:xfrm>
        </p:grpSpPr>
        <p:pic>
          <p:nvPicPr>
            <p:cNvPr id="10" name="Image 9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084" r="30989" b="8334"/>
            <a:stretch/>
          </p:blipFill>
          <p:spPr>
            <a:xfrm>
              <a:off x="1002274" y="2267670"/>
              <a:ext cx="1472621" cy="120366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1" name="Rectangle 10"/>
            <p:cNvSpPr/>
            <p:nvPr/>
          </p:nvSpPr>
          <p:spPr>
            <a:xfrm>
              <a:off x="2932035" y="2440825"/>
              <a:ext cx="6967518" cy="738664"/>
            </a:xfrm>
            <a:prstGeom prst="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95000"/>
                  </a:schemeClr>
                </a:gs>
                <a:gs pos="73000">
                  <a:schemeClr val="bg1"/>
                </a:gs>
              </a:gsLst>
              <a:lin ang="5400000" scaled="0"/>
            </a:gradFill>
          </p:spPr>
          <p:txBody>
            <a:bodyPr wrap="square">
              <a:spAutoFit/>
            </a:bodyPr>
            <a:lstStyle/>
            <a:p>
              <a:pPr eaLnBrk="1">
                <a:lnSpc>
                  <a:spcPct val="105000"/>
                </a:lnSpc>
              </a:pPr>
              <a:r>
                <a:rPr lang="fr-FR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erriweather Sans" charset="0"/>
                </a:rPr>
                <a:t> </a:t>
              </a:r>
              <a:r>
                <a:rPr lang="fr-FR" sz="2000" b="1" dirty="0">
                  <a:solidFill>
                    <a:srgbClr val="002060"/>
                  </a:solidFill>
                  <a:latin typeface="Merriweather Sans" charset="0"/>
                </a:rPr>
                <a:t>SOYEZ PRUDENT</a:t>
              </a:r>
            </a:p>
            <a:p>
              <a:pPr eaLnBrk="1">
                <a:lnSpc>
                  <a:spcPct val="105000"/>
                </a:lnSpc>
              </a:pPr>
              <a:r>
                <a:rPr lang="fr-FR" sz="2000" b="1" dirty="0">
                  <a:solidFill>
                    <a:srgbClr val="002060"/>
                  </a:solidFill>
                  <a:latin typeface="Merriweather Sans" charset="0"/>
                </a:rPr>
                <a:t>Ne pas conduire sans avoir lu la notice </a:t>
              </a:r>
            </a:p>
          </p:txBody>
        </p:sp>
      </p:grpSp>
      <p:grpSp>
        <p:nvGrpSpPr>
          <p:cNvPr id="12" name="Groupe 11"/>
          <p:cNvGrpSpPr/>
          <p:nvPr/>
        </p:nvGrpSpPr>
        <p:grpSpPr>
          <a:xfrm>
            <a:off x="1045020" y="3635821"/>
            <a:ext cx="8854533" cy="1192287"/>
            <a:chOff x="1045020" y="3635821"/>
            <a:chExt cx="8854533" cy="1192287"/>
          </a:xfrm>
        </p:grpSpPr>
        <p:pic>
          <p:nvPicPr>
            <p:cNvPr id="13" name="Image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733" t="9084" b="53590"/>
            <a:stretch/>
          </p:blipFill>
          <p:spPr>
            <a:xfrm>
              <a:off x="1045020" y="3635821"/>
              <a:ext cx="1421938" cy="99958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4" name="Rectangle 13"/>
            <p:cNvSpPr/>
            <p:nvPr/>
          </p:nvSpPr>
          <p:spPr>
            <a:xfrm>
              <a:off x="2951531" y="3766279"/>
              <a:ext cx="6948022" cy="1061829"/>
            </a:xfrm>
            <a:prstGeom prst="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95000"/>
                  </a:schemeClr>
                </a:gs>
                <a:gs pos="73000">
                  <a:schemeClr val="bg1"/>
                </a:gs>
              </a:gsLst>
              <a:lin ang="5400000" scaled="0"/>
            </a:gradFill>
          </p:spPr>
          <p:txBody>
            <a:bodyPr wrap="square">
              <a:spAutoFit/>
            </a:bodyPr>
            <a:lstStyle/>
            <a:p>
              <a:pPr eaLnBrk="1">
                <a:lnSpc>
                  <a:spcPct val="105000"/>
                </a:lnSpc>
              </a:pPr>
              <a:r>
                <a:rPr lang="fr-FR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erriweather Sans" charset="0"/>
                </a:rPr>
                <a:t> </a:t>
              </a:r>
              <a:r>
                <a:rPr lang="fr-FR" sz="2000" b="1" dirty="0">
                  <a:solidFill>
                    <a:srgbClr val="002060"/>
                  </a:solidFill>
                  <a:latin typeface="Merriweather Sans" charset="0"/>
                </a:rPr>
                <a:t>SOYEZ TRES PRUDENT</a:t>
              </a:r>
            </a:p>
            <a:p>
              <a:pPr eaLnBrk="1">
                <a:lnSpc>
                  <a:spcPct val="105000"/>
                </a:lnSpc>
              </a:pPr>
              <a:r>
                <a:rPr lang="fr-FR" sz="2000" b="1" dirty="0">
                  <a:solidFill>
                    <a:srgbClr val="002060"/>
                  </a:solidFill>
                  <a:latin typeface="Merriweather Sans" charset="0"/>
                </a:rPr>
                <a:t>Ne pas conduire sans l’avis d’un professionnel de santé </a:t>
              </a:r>
            </a:p>
          </p:txBody>
        </p:sp>
      </p:grpSp>
      <p:grpSp>
        <p:nvGrpSpPr>
          <p:cNvPr id="15" name="Groupe 14"/>
          <p:cNvGrpSpPr/>
          <p:nvPr/>
        </p:nvGrpSpPr>
        <p:grpSpPr>
          <a:xfrm>
            <a:off x="1070950" y="4931965"/>
            <a:ext cx="8828603" cy="1094796"/>
            <a:chOff x="1070950" y="4931965"/>
            <a:chExt cx="8828603" cy="1094796"/>
          </a:xfrm>
        </p:grpSpPr>
        <p:pic>
          <p:nvPicPr>
            <p:cNvPr id="16" name="Image 1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406" t="49161" b="7814"/>
            <a:stretch/>
          </p:blipFill>
          <p:spPr>
            <a:xfrm>
              <a:off x="1070950" y="4931965"/>
              <a:ext cx="1421938" cy="103293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7" name="Rectangle 16"/>
            <p:cNvSpPr/>
            <p:nvPr/>
          </p:nvSpPr>
          <p:spPr>
            <a:xfrm>
              <a:off x="2951531" y="4964932"/>
              <a:ext cx="6948022" cy="1061829"/>
            </a:xfrm>
            <a:prstGeom prst="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95000"/>
                  </a:schemeClr>
                </a:gs>
                <a:gs pos="73000">
                  <a:schemeClr val="bg1"/>
                </a:gs>
              </a:gsLst>
              <a:lin ang="5400000" scaled="0"/>
            </a:gradFill>
          </p:spPr>
          <p:txBody>
            <a:bodyPr wrap="square">
              <a:spAutoFit/>
            </a:bodyPr>
            <a:lstStyle/>
            <a:p>
              <a:pPr eaLnBrk="1">
                <a:lnSpc>
                  <a:spcPct val="105000"/>
                </a:lnSpc>
              </a:pPr>
              <a:r>
                <a:rPr lang="fr-FR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erriweather Sans" charset="0"/>
                </a:rPr>
                <a:t> </a:t>
              </a:r>
              <a:r>
                <a:rPr lang="fr-FR" sz="2000" b="1" dirty="0">
                  <a:solidFill>
                    <a:srgbClr val="002060"/>
                  </a:solidFill>
                  <a:latin typeface="Merriweather Sans" charset="0"/>
                </a:rPr>
                <a:t>ATTENTION DANGER. </a:t>
              </a:r>
            </a:p>
            <a:p>
              <a:pPr eaLnBrk="1">
                <a:lnSpc>
                  <a:spcPct val="105000"/>
                </a:lnSpc>
              </a:pPr>
              <a:r>
                <a:rPr lang="fr-FR" sz="2000" b="1" dirty="0">
                  <a:solidFill>
                    <a:srgbClr val="002060"/>
                  </a:solidFill>
                  <a:latin typeface="Merriweather Sans" charset="0"/>
                </a:rPr>
                <a:t>Ne pas conduire .Pour la reprise de la conduite, demander l’avis d’un médecin 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5040312" y="7170239"/>
            <a:ext cx="785792" cy="2354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fr-FR" sz="1000" dirty="0">
                <a:solidFill>
                  <a:srgbClr val="000000"/>
                </a:solidFill>
                <a:latin typeface="Merriweather Sans" pitchFamily="50" charset="0"/>
              </a:rPr>
              <a:t>M BAZAN</a:t>
            </a:r>
          </a:p>
        </p:txBody>
      </p:sp>
    </p:spTree>
    <p:extLst>
      <p:ext uri="{BB962C8B-B14F-4D97-AF65-F5344CB8AC3E}">
        <p14:creationId xmlns:p14="http://schemas.microsoft.com/office/powerpoint/2010/main" val="36072991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376" y="6664613"/>
            <a:ext cx="4478537" cy="850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429" r="1746"/>
          <a:stretch/>
        </p:blipFill>
        <p:spPr>
          <a:xfrm>
            <a:off x="8479737" y="808454"/>
            <a:ext cx="1246036" cy="920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Rectangle 24"/>
          <p:cNvSpPr/>
          <p:nvPr/>
        </p:nvSpPr>
        <p:spPr>
          <a:xfrm>
            <a:off x="411022" y="2267668"/>
            <a:ext cx="8691733" cy="205159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73000">
                <a:schemeClr val="bg1"/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square" lIns="91430" tIns="45716" rIns="91430" bIns="45716">
            <a:spAutoFit/>
          </a:bodyPr>
          <a:lstStyle/>
          <a:p>
            <a:pPr marL="0" marR="0" lvl="0" indent="0" algn="l" defTabSz="449263" rtl="0" eaLnBrk="1" fontAlgn="base" latinLnBrk="0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fr-FR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erriweather Sans" charset="0"/>
                <a:ea typeface="ＭＳ Ｐゴシック" charset="0"/>
              </a:rPr>
              <a:t>Il est conseillé à chaque travailleur de signaler à son médecin traitant, le poste de travail occupé lors de la prescription de médicaments psychotropes ( somnifères,…).</a:t>
            </a:r>
          </a:p>
          <a:p>
            <a:pPr marL="0" marR="0" lvl="0" indent="0" algn="l" defTabSz="449263" rtl="0" eaLnBrk="1" fontAlgn="base" latinLnBrk="0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fr-FR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erriweather Sans" charset="0"/>
                <a:ea typeface="ＭＳ Ｐゴシック" charset="0"/>
              </a:rPr>
              <a:t>De même, il est utile d’en parler au médecin du travail pour évaluer la nécessité d’une adaptation du poste de travail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271" y="5215543"/>
            <a:ext cx="1526132" cy="14490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8" name="Rectangle 5"/>
          <p:cNvSpPr txBox="1">
            <a:spLocks noChangeArrowheads="1"/>
          </p:cNvSpPr>
          <p:nvPr/>
        </p:nvSpPr>
        <p:spPr>
          <a:xfrm>
            <a:off x="1469166" y="293429"/>
            <a:ext cx="7184350" cy="515025"/>
          </a:xfrm>
          <a:prstGeom prst="rect">
            <a:avLst/>
          </a:prstGeom>
        </p:spPr>
        <p:txBody>
          <a:bodyPr lIns="91430" tIns="45716" rIns="91430" bIns="45716"/>
          <a:lstStyle>
            <a:lvl1pPr marL="342900" indent="-3429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charset="0"/>
              <a:defRPr sz="3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fr-FR" altLang="fr-FR" sz="2800" b="1" i="1" u="none" strike="noStrike" kern="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Merriweather Sans" pitchFamily="50" charset="0"/>
                <a:ea typeface="ＭＳ Ｐゴシック" charset="0"/>
              </a:rPr>
              <a:t>LES MEDICAMENTS et PSYCHOTROPES </a:t>
            </a:r>
            <a:r>
              <a:rPr kumimoji="0" lang="fr-FR" alt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</a:rPr>
              <a:t> </a:t>
            </a:r>
          </a:p>
          <a:p>
            <a:pPr marL="342900" marR="0" lvl="0" indent="-34290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endParaRPr kumimoji="0" lang="fr-FR" altLang="fr-FR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</a:endParaRPr>
          </a:p>
        </p:txBody>
      </p:sp>
      <p:pic>
        <p:nvPicPr>
          <p:cNvPr id="159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9" y="122240"/>
            <a:ext cx="948393" cy="94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851006" y="5278508"/>
            <a:ext cx="5329023" cy="1132317"/>
          </a:xfrm>
          <a:prstGeom prst="rect">
            <a:avLst/>
          </a:prstGeom>
          <a:gradFill flip="none" rotWithShape="1">
            <a:gsLst>
              <a:gs pos="0">
                <a:srgbClr val="FF3300"/>
              </a:gs>
              <a:gs pos="22000">
                <a:srgbClr val="FF3300"/>
              </a:gs>
              <a:gs pos="55000">
                <a:srgbClr val="FF6600"/>
              </a:gs>
            </a:gsLst>
            <a:lin ang="16200000" scaled="1"/>
            <a:tileRect/>
          </a:gradFill>
          <a:effectLst>
            <a:innerShdw blurRad="63500" dist="50800" dir="13500000">
              <a:prstClr val="black">
                <a:alpha val="50000"/>
              </a:prstClr>
            </a:innerShdw>
            <a:softEdge rad="31750"/>
          </a:effectLst>
        </p:spPr>
        <p:txBody>
          <a:bodyPr wrap="square" lIns="100794" tIns="50397" rIns="100794" bIns="50397">
            <a:spAutoFit/>
          </a:bodyPr>
          <a:lstStyle/>
          <a:p>
            <a:pPr marL="0" marR="0" lvl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fr-FR" altLang="fr-FR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rriweather Sans" pitchFamily="50" charset="0"/>
                <a:ea typeface="ＭＳ Ｐゴシック" charset="0"/>
              </a:rPr>
              <a:t>Attention aux idées reçues !</a:t>
            </a:r>
          </a:p>
          <a:p>
            <a:pPr marL="0" marR="0" lvl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fr-FR" altLang="fr-FR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rriweather Sans" pitchFamily="50" charset="0"/>
                <a:ea typeface="ＭＳ Ｐゴシック" charset="0"/>
              </a:rPr>
              <a:t>Les médicaments dangereux </a:t>
            </a:r>
          </a:p>
          <a:p>
            <a:pPr marL="0" marR="0" lvl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fr-FR" altLang="fr-FR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rriweather Sans" pitchFamily="50" charset="0"/>
                <a:ea typeface="ＭＳ Ｐゴシック" charset="0"/>
              </a:rPr>
              <a:t>pour la conduite ne sont pas seulement </a:t>
            </a:r>
          </a:p>
          <a:p>
            <a:pPr marL="0" marR="0" lvl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fr-FR" altLang="fr-FR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rriweather Sans" pitchFamily="50" charset="0"/>
                <a:ea typeface="ＭＳ Ｐゴシック" charset="0"/>
              </a:rPr>
              <a:t>ceux qui sont sur ordonnance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087984" y="7164213"/>
            <a:ext cx="5976664" cy="235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rriweather Sans" pitchFamily="50" charset="0"/>
                <a:ea typeface="ＭＳ Ｐゴシック" charset="0"/>
              </a:rPr>
              <a:t>M BAZAN </a:t>
            </a:r>
          </a:p>
        </p:txBody>
      </p:sp>
    </p:spTree>
    <p:extLst>
      <p:ext uri="{BB962C8B-B14F-4D97-AF65-F5344CB8AC3E}">
        <p14:creationId xmlns:p14="http://schemas.microsoft.com/office/powerpoint/2010/main" val="2205724130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r 2"/>
          <p:cNvGrpSpPr/>
          <p:nvPr/>
        </p:nvGrpSpPr>
        <p:grpSpPr>
          <a:xfrm>
            <a:off x="71439" y="50248"/>
            <a:ext cx="10023473" cy="7523086"/>
            <a:chOff x="71439" y="50248"/>
            <a:chExt cx="10023473" cy="7523086"/>
          </a:xfrm>
        </p:grpSpPr>
        <p:pic>
          <p:nvPicPr>
            <p:cNvPr id="3074" name="Picture 1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6375" y="6722830"/>
              <a:ext cx="4478537" cy="8505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4" name="Picture 3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16" r="47715" b="-450"/>
            <a:stretch/>
          </p:blipFill>
          <p:spPr bwMode="auto">
            <a:xfrm>
              <a:off x="71439" y="50248"/>
              <a:ext cx="720401" cy="13856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  <p:sp>
        <p:nvSpPr>
          <p:cNvPr id="2" name="Espace réservé du numéro de diapositiv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6C2C227B-9A00-2F4F-A293-AB52AE91417D}" type="slidenum">
              <a:rPr lang="fr-FR" smtClean="0"/>
              <a:pPr/>
              <a:t>14</a:t>
            </a:fld>
            <a:endParaRPr lang="fr-FR"/>
          </a:p>
        </p:txBody>
      </p:sp>
      <p:grpSp>
        <p:nvGrpSpPr>
          <p:cNvPr id="39" name="Groupe 38"/>
          <p:cNvGrpSpPr/>
          <p:nvPr/>
        </p:nvGrpSpPr>
        <p:grpSpPr>
          <a:xfrm>
            <a:off x="996019" y="471985"/>
            <a:ext cx="8568564" cy="6332513"/>
            <a:chOff x="1921188" y="682742"/>
            <a:chExt cx="8171060" cy="6055716"/>
          </a:xfrm>
        </p:grpSpPr>
        <p:grpSp>
          <p:nvGrpSpPr>
            <p:cNvPr id="40" name="Groupe 39"/>
            <p:cNvGrpSpPr/>
            <p:nvPr/>
          </p:nvGrpSpPr>
          <p:grpSpPr>
            <a:xfrm>
              <a:off x="1921188" y="682742"/>
              <a:ext cx="8171060" cy="6055716"/>
              <a:chOff x="1257142" y="286813"/>
              <a:chExt cx="8171060" cy="6055716"/>
            </a:xfrm>
          </p:grpSpPr>
          <p:sp>
            <p:nvSpPr>
              <p:cNvPr id="45" name="Titre 1"/>
              <p:cNvSpPr txBox="1">
                <a:spLocks/>
              </p:cNvSpPr>
              <p:nvPr/>
            </p:nvSpPr>
            <p:spPr bwMode="auto">
              <a:xfrm>
                <a:off x="3785934" y="432461"/>
                <a:ext cx="3744416" cy="10841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>
                <a:lvl1pPr algn="ctr" defTabSz="449263" rtl="0" eaLnBrk="1" fontAlgn="base" hangingPunct="1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4400">
                    <a:solidFill>
                      <a:srgbClr val="000000"/>
                    </a:solidFill>
                    <a:latin typeface="+mj-lt"/>
                    <a:ea typeface="ＭＳ Ｐゴシック" charset="0"/>
                    <a:cs typeface="+mj-cs"/>
                  </a:defRPr>
                </a:lvl1pPr>
                <a:lvl2pPr algn="ctr" defTabSz="449263" rtl="0" eaLnBrk="1" fontAlgn="base" hangingPunct="1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44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Microsoft YaHei" charset="0"/>
                  </a:defRPr>
                </a:lvl2pPr>
                <a:lvl3pPr algn="ctr" defTabSz="449263" rtl="0" eaLnBrk="1" fontAlgn="base" hangingPunct="1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44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Microsoft YaHei" charset="0"/>
                  </a:defRPr>
                </a:lvl3pPr>
                <a:lvl4pPr algn="ctr" defTabSz="449263" rtl="0" eaLnBrk="1" fontAlgn="base" hangingPunct="1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44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Microsoft YaHei" charset="0"/>
                  </a:defRPr>
                </a:lvl4pPr>
                <a:lvl5pPr algn="ctr" defTabSz="449263" rtl="0" eaLnBrk="1" fontAlgn="base" hangingPunct="1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44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Microsoft YaHei" charset="0"/>
                  </a:defRPr>
                </a:lvl5pPr>
                <a:lvl6pPr marL="2514600" indent="-228600" algn="ctr" defTabSz="449263" rtl="0" eaLnBrk="1" fontAlgn="base" hangingPunct="1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4400">
                    <a:solidFill>
                      <a:srgbClr val="000000"/>
                    </a:solidFill>
                    <a:latin typeface="Arial" charset="0"/>
                    <a:ea typeface="Microsoft YaHei" charset="0"/>
                    <a:cs typeface="Microsoft YaHei" charset="0"/>
                  </a:defRPr>
                </a:lvl6pPr>
                <a:lvl7pPr marL="2971800" indent="-228600" algn="ctr" defTabSz="449263" rtl="0" eaLnBrk="1" fontAlgn="base" hangingPunct="1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4400">
                    <a:solidFill>
                      <a:srgbClr val="000000"/>
                    </a:solidFill>
                    <a:latin typeface="Arial" charset="0"/>
                    <a:ea typeface="Microsoft YaHei" charset="0"/>
                    <a:cs typeface="Microsoft YaHei" charset="0"/>
                  </a:defRPr>
                </a:lvl7pPr>
                <a:lvl8pPr marL="3429000" indent="-228600" algn="ctr" defTabSz="449263" rtl="0" eaLnBrk="1" fontAlgn="base" hangingPunct="1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4400">
                    <a:solidFill>
                      <a:srgbClr val="000000"/>
                    </a:solidFill>
                    <a:latin typeface="Arial" charset="0"/>
                    <a:ea typeface="Microsoft YaHei" charset="0"/>
                    <a:cs typeface="Microsoft YaHei" charset="0"/>
                  </a:defRPr>
                </a:lvl8pPr>
                <a:lvl9pPr marL="3886200" indent="-228600" algn="ctr" defTabSz="449263" rtl="0" eaLnBrk="1" fontAlgn="base" hangingPunct="1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4400">
                    <a:solidFill>
                      <a:srgbClr val="000000"/>
                    </a:solidFill>
                    <a:latin typeface="Arial" charset="0"/>
                    <a:ea typeface="Microsoft YaHei" charset="0"/>
                    <a:cs typeface="Microsoft YaHei" charset="0"/>
                  </a:defRPr>
                </a:lvl9pPr>
              </a:lstStyle>
              <a:p>
                <a:r>
                  <a:rPr lang="fr-FR" sz="2000" b="1" kern="0" dirty="0">
                    <a:latin typeface="Merriweather Sans" pitchFamily="50" charset="0"/>
                  </a:rPr>
                  <a:t> </a:t>
                </a:r>
              </a:p>
              <a:p>
                <a:r>
                  <a:rPr lang="fr-FR" sz="2000" b="1" kern="0" dirty="0">
                    <a:latin typeface="Merriweather Sans" pitchFamily="50" charset="0"/>
                  </a:rPr>
                  <a:t> SOMNOLENCE </a:t>
                </a:r>
              </a:p>
              <a:p>
                <a:r>
                  <a:rPr lang="fr-FR" sz="2000" b="1" kern="0" dirty="0">
                    <a:latin typeface="Merriweather Sans" pitchFamily="50" charset="0"/>
                  </a:rPr>
                  <a:t>ET </a:t>
                </a:r>
              </a:p>
              <a:p>
                <a:r>
                  <a:rPr lang="fr-FR" sz="2000" b="1" kern="0" dirty="0">
                    <a:latin typeface="Merriweather Sans" pitchFamily="50" charset="0"/>
                  </a:rPr>
                  <a:t>RISQUE D’ACCIDENT</a:t>
                </a:r>
              </a:p>
              <a:p>
                <a:endParaRPr lang="fr-FR" sz="2800" b="1" kern="0" dirty="0">
                  <a:latin typeface="Merriweather Sans" pitchFamily="50" charset="0"/>
                </a:endParaRPr>
              </a:p>
            </p:txBody>
          </p:sp>
          <p:pic>
            <p:nvPicPr>
              <p:cNvPr id="46" name="Image 45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72869" y="286813"/>
                <a:ext cx="1455333" cy="1385730"/>
              </a:xfrm>
              <a:prstGeom prst="rect">
                <a:avLst/>
              </a:prstGeom>
            </p:spPr>
          </p:pic>
          <p:sp>
            <p:nvSpPr>
              <p:cNvPr id="47" name="Titre 1"/>
              <p:cNvSpPr txBox="1">
                <a:spLocks/>
              </p:cNvSpPr>
              <p:nvPr/>
            </p:nvSpPr>
            <p:spPr bwMode="auto">
              <a:xfrm>
                <a:off x="3785934" y="2645072"/>
                <a:ext cx="2736304" cy="5454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>
                <a:lvl1pPr algn="ctr" defTabSz="449263" rtl="0" eaLnBrk="1" fontAlgn="base" hangingPunct="1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4400">
                    <a:solidFill>
                      <a:srgbClr val="000000"/>
                    </a:solidFill>
                    <a:latin typeface="+mj-lt"/>
                    <a:ea typeface="ＭＳ Ｐゴシック" charset="0"/>
                    <a:cs typeface="+mj-cs"/>
                  </a:defRPr>
                </a:lvl1pPr>
                <a:lvl2pPr algn="ctr" defTabSz="449263" rtl="0" eaLnBrk="1" fontAlgn="base" hangingPunct="1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44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Microsoft YaHei" charset="0"/>
                  </a:defRPr>
                </a:lvl2pPr>
                <a:lvl3pPr algn="ctr" defTabSz="449263" rtl="0" eaLnBrk="1" fontAlgn="base" hangingPunct="1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44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Microsoft YaHei" charset="0"/>
                  </a:defRPr>
                </a:lvl3pPr>
                <a:lvl4pPr algn="ctr" defTabSz="449263" rtl="0" eaLnBrk="1" fontAlgn="base" hangingPunct="1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44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Microsoft YaHei" charset="0"/>
                  </a:defRPr>
                </a:lvl4pPr>
                <a:lvl5pPr algn="ctr" defTabSz="449263" rtl="0" eaLnBrk="1" fontAlgn="base" hangingPunct="1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44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Microsoft YaHei" charset="0"/>
                  </a:defRPr>
                </a:lvl5pPr>
                <a:lvl6pPr marL="2514600" indent="-228600" algn="ctr" defTabSz="449263" rtl="0" eaLnBrk="1" fontAlgn="base" hangingPunct="1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4400">
                    <a:solidFill>
                      <a:srgbClr val="000000"/>
                    </a:solidFill>
                    <a:latin typeface="Arial" charset="0"/>
                    <a:ea typeface="Microsoft YaHei" charset="0"/>
                    <a:cs typeface="Microsoft YaHei" charset="0"/>
                  </a:defRPr>
                </a:lvl6pPr>
                <a:lvl7pPr marL="2971800" indent="-228600" algn="ctr" defTabSz="449263" rtl="0" eaLnBrk="1" fontAlgn="base" hangingPunct="1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4400">
                    <a:solidFill>
                      <a:srgbClr val="000000"/>
                    </a:solidFill>
                    <a:latin typeface="Arial" charset="0"/>
                    <a:ea typeface="Microsoft YaHei" charset="0"/>
                    <a:cs typeface="Microsoft YaHei" charset="0"/>
                  </a:defRPr>
                </a:lvl7pPr>
                <a:lvl8pPr marL="3429000" indent="-228600" algn="ctr" defTabSz="449263" rtl="0" eaLnBrk="1" fontAlgn="base" hangingPunct="1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4400">
                    <a:solidFill>
                      <a:srgbClr val="000000"/>
                    </a:solidFill>
                    <a:latin typeface="Arial" charset="0"/>
                    <a:ea typeface="Microsoft YaHei" charset="0"/>
                    <a:cs typeface="Microsoft YaHei" charset="0"/>
                  </a:defRPr>
                </a:lvl8pPr>
                <a:lvl9pPr marL="3886200" indent="-228600" algn="ctr" defTabSz="449263" rtl="0" eaLnBrk="1" fontAlgn="base" hangingPunct="1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4400">
                    <a:solidFill>
                      <a:srgbClr val="000000"/>
                    </a:solidFill>
                    <a:latin typeface="Arial" charset="0"/>
                    <a:ea typeface="Microsoft YaHei" charset="0"/>
                    <a:cs typeface="Microsoft YaHei" charset="0"/>
                  </a:defRPr>
                </a:lvl9pPr>
              </a:lstStyle>
              <a:p>
                <a:r>
                  <a:rPr lang="fr-FR" sz="2000" b="1" kern="0" dirty="0">
                    <a:latin typeface="Merriweather Sans" pitchFamily="50" charset="0"/>
                  </a:rPr>
                  <a:t> </a:t>
                </a:r>
              </a:p>
              <a:p>
                <a:r>
                  <a:rPr lang="fr-FR" sz="2000" b="1" kern="0" dirty="0">
                    <a:latin typeface="Merriweather Sans" pitchFamily="50" charset="0"/>
                  </a:rPr>
                  <a:t> EQUIVALENCE</a:t>
                </a:r>
              </a:p>
              <a:p>
                <a:endParaRPr lang="fr-FR" sz="2800" b="1" kern="0" dirty="0">
                  <a:latin typeface="Merriweather Sans" pitchFamily="50" charset="0"/>
                </a:endParaRPr>
              </a:p>
            </p:txBody>
          </p:sp>
          <p:pic>
            <p:nvPicPr>
              <p:cNvPr id="48" name="Image 47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59111" y="2252774"/>
                <a:ext cx="1324154" cy="1330062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49" name="Image 48"/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61836" y="2266940"/>
                <a:ext cx="1740486" cy="1098222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50" name="ZoneTexte 49"/>
              <p:cNvSpPr txBox="1"/>
              <p:nvPr/>
            </p:nvSpPr>
            <p:spPr>
              <a:xfrm>
                <a:off x="1257142" y="4178611"/>
                <a:ext cx="7734917" cy="3072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b="1" dirty="0">
                    <a:latin typeface="Merriweather Sans" pitchFamily="50" charset="0"/>
                  </a:rPr>
                  <a:t>17 H continues d’éveil									risque 0,5 g/l</a:t>
                </a:r>
              </a:p>
            </p:txBody>
          </p:sp>
          <p:sp>
            <p:nvSpPr>
              <p:cNvPr id="51" name="ZoneTexte 50"/>
              <p:cNvSpPr txBox="1"/>
              <p:nvPr/>
            </p:nvSpPr>
            <p:spPr>
              <a:xfrm>
                <a:off x="1311668" y="5597338"/>
                <a:ext cx="7680391" cy="7451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b="1" dirty="0">
                    <a:latin typeface="Merriweather Sans" pitchFamily="50" charset="0"/>
                  </a:rPr>
                  <a:t>24 H d’éveil 					</a:t>
                </a:r>
              </a:p>
              <a:p>
                <a:r>
                  <a:rPr lang="fr-FR" sz="1600" b="1" dirty="0">
                    <a:latin typeface="Merriweather Sans" pitchFamily="50" charset="0"/>
                  </a:rPr>
                  <a:t>Ou												</a:t>
                </a:r>
                <a:r>
                  <a:rPr lang="fr-FR" sz="1600" b="1">
                    <a:latin typeface="Merriweather Sans" pitchFamily="50" charset="0"/>
                  </a:rPr>
                  <a:t>	      risque </a:t>
                </a:r>
                <a:r>
                  <a:rPr lang="fr-FR" sz="1600" b="1" dirty="0">
                    <a:latin typeface="Merriweather Sans" pitchFamily="50" charset="0"/>
                  </a:rPr>
                  <a:t>1 g/l</a:t>
                </a:r>
              </a:p>
              <a:p>
                <a:r>
                  <a:rPr lang="fr-FR" sz="1600" b="1" dirty="0">
                    <a:latin typeface="Merriweather Sans" pitchFamily="50" charset="0"/>
                  </a:rPr>
                  <a:t>Conduite entre 2h et 5h </a:t>
                </a:r>
              </a:p>
            </p:txBody>
          </p:sp>
          <p:sp>
            <p:nvSpPr>
              <p:cNvPr id="52" name="ZoneTexte 51"/>
              <p:cNvSpPr txBox="1"/>
              <p:nvPr/>
            </p:nvSpPr>
            <p:spPr>
              <a:xfrm>
                <a:off x="1311668" y="4859957"/>
                <a:ext cx="7680391" cy="3072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b="1" dirty="0">
                    <a:latin typeface="Merriweather Sans" pitchFamily="50" charset="0"/>
                  </a:rPr>
                  <a:t>Nuit  &lt; 5h de sommeil									risque 0,6 g/l </a:t>
                </a:r>
              </a:p>
            </p:txBody>
          </p:sp>
        </p:grpSp>
        <p:grpSp>
          <p:nvGrpSpPr>
            <p:cNvPr id="41" name="Groupe 40"/>
            <p:cNvGrpSpPr/>
            <p:nvPr/>
          </p:nvGrpSpPr>
          <p:grpSpPr>
            <a:xfrm>
              <a:off x="5566846" y="4593430"/>
              <a:ext cx="989667" cy="2010764"/>
              <a:chOff x="5195725" y="4168307"/>
              <a:chExt cx="989667" cy="2010764"/>
            </a:xfrm>
          </p:grpSpPr>
          <p:sp>
            <p:nvSpPr>
              <p:cNvPr id="42" name="Flèche droite rayée 41"/>
              <p:cNvSpPr/>
              <p:nvPr/>
            </p:nvSpPr>
            <p:spPr bwMode="auto">
              <a:xfrm>
                <a:off x="5195726" y="4168307"/>
                <a:ext cx="978408" cy="321306"/>
              </a:xfrm>
              <a:prstGeom prst="stripedRightArrow">
                <a:avLst/>
              </a:prstGeom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fr-FR" sz="1800" b="0" i="0" u="none" strike="noStrike" cap="none" normalizeH="0" baseline="0">
                  <a:ln>
                    <a:noFill/>
                  </a:ln>
                  <a:effectLst/>
                  <a:latin typeface="Arial" charset="0"/>
                </a:endParaRPr>
              </a:p>
            </p:txBody>
          </p:sp>
          <p:sp>
            <p:nvSpPr>
              <p:cNvPr id="43" name="Flèche droite rayée 42"/>
              <p:cNvSpPr/>
              <p:nvPr/>
            </p:nvSpPr>
            <p:spPr bwMode="auto">
              <a:xfrm>
                <a:off x="5195725" y="4874030"/>
                <a:ext cx="978408" cy="321306"/>
              </a:xfrm>
              <a:prstGeom prst="stripedRightArrow">
                <a:avLst/>
              </a:prstGeom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fr-FR" sz="1800" b="0" i="0" u="none" strike="noStrike" cap="none" normalizeH="0" baseline="0">
                  <a:ln>
                    <a:noFill/>
                  </a:ln>
                  <a:effectLst/>
                  <a:latin typeface="Arial" charset="0"/>
                </a:endParaRPr>
              </a:p>
            </p:txBody>
          </p:sp>
          <p:sp>
            <p:nvSpPr>
              <p:cNvPr id="44" name="Flèche droite rayée 43"/>
              <p:cNvSpPr/>
              <p:nvPr/>
            </p:nvSpPr>
            <p:spPr bwMode="auto">
              <a:xfrm>
                <a:off x="5206984" y="5857765"/>
                <a:ext cx="978408" cy="321306"/>
              </a:xfrm>
              <a:prstGeom prst="stripedRightArrow">
                <a:avLst/>
              </a:prstGeom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fr-FR" sz="1800" b="0" i="0" u="none" strike="noStrike" cap="none" normalizeH="0" baseline="0">
                  <a:ln>
                    <a:noFill/>
                  </a:ln>
                  <a:effectLst/>
                  <a:latin typeface="Arial" charset="0"/>
                </a:endParaRPr>
              </a:p>
            </p:txBody>
          </p:sp>
        </p:grpSp>
      </p:grpSp>
      <p:pic>
        <p:nvPicPr>
          <p:cNvPr id="5" name="Image 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130" y="471985"/>
            <a:ext cx="2409884" cy="1696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4658725" y="7190457"/>
            <a:ext cx="785792" cy="2354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fr-FR" sz="1000" dirty="0">
                <a:solidFill>
                  <a:srgbClr val="000000"/>
                </a:solidFill>
                <a:latin typeface="Merriweather Sans" pitchFamily="50" charset="0"/>
              </a:rPr>
              <a:t>M BAZAN</a:t>
            </a:r>
          </a:p>
        </p:txBody>
      </p:sp>
    </p:spTree>
    <p:extLst>
      <p:ext uri="{BB962C8B-B14F-4D97-AF65-F5344CB8AC3E}">
        <p14:creationId xmlns:p14="http://schemas.microsoft.com/office/powerpoint/2010/main" val="17470906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r 2"/>
          <p:cNvGrpSpPr/>
          <p:nvPr/>
        </p:nvGrpSpPr>
        <p:grpSpPr>
          <a:xfrm>
            <a:off x="71439" y="50248"/>
            <a:ext cx="10023473" cy="7523086"/>
            <a:chOff x="71439" y="50248"/>
            <a:chExt cx="10023473" cy="7523086"/>
          </a:xfrm>
        </p:grpSpPr>
        <p:pic>
          <p:nvPicPr>
            <p:cNvPr id="3074" name="Picture 1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6375" y="6722830"/>
              <a:ext cx="4478537" cy="8505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4" name="Picture 3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16" r="47715" b="-450"/>
            <a:stretch/>
          </p:blipFill>
          <p:spPr bwMode="auto">
            <a:xfrm>
              <a:off x="71439" y="50248"/>
              <a:ext cx="720401" cy="13856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  <p:sp>
        <p:nvSpPr>
          <p:cNvPr id="19" name="Rectangle 18"/>
          <p:cNvSpPr/>
          <p:nvPr/>
        </p:nvSpPr>
        <p:spPr>
          <a:xfrm>
            <a:off x="1757919" y="259050"/>
            <a:ext cx="7585876" cy="738664"/>
          </a:xfrm>
          <a:prstGeom prst="rect">
            <a:avLst/>
          </a:prstGeom>
          <a:gradFill flip="none" rotWithShape="1">
            <a:gsLst>
              <a:gs pos="0">
                <a:srgbClr val="932D76"/>
              </a:gs>
              <a:gs pos="62000">
                <a:srgbClr val="932D76"/>
              </a:gs>
              <a:gs pos="24000">
                <a:srgbClr val="7030A0"/>
              </a:gs>
              <a:gs pos="100000">
                <a:srgbClr val="660066"/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square">
            <a:spAutoFit/>
          </a:bodyPr>
          <a:lstStyle/>
          <a:p>
            <a:pPr marL="0" marR="0" lvl="0" indent="0" algn="l" defTabSz="449263" rtl="0" eaLnBrk="1" fontAlgn="base" latinLnBrk="0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rriweather Sans" charset="0"/>
                <a:ea typeface="ＭＳ Ｐゴシック" charset="0"/>
              </a:rPr>
              <a:t>PREVENIR: </a:t>
            </a:r>
          </a:p>
          <a:p>
            <a:pPr marL="0" marR="0" lvl="0" indent="0" algn="ctr" defTabSz="449263" rtl="0" eaLnBrk="1" fontAlgn="base" latinLnBrk="0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rriweather Sans" charset="0"/>
                <a:ea typeface="ＭＳ Ｐゴシック" charset="0"/>
              </a:rPr>
              <a:t>une démarche globale de prévention</a:t>
            </a:r>
            <a:endParaRPr kumimoji="0" lang="fr-FR" sz="20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rriweather Sans" charset="0"/>
              <a:ea typeface="ＭＳ Ｐゴシック" charset="0"/>
            </a:endParaRPr>
          </a:p>
        </p:txBody>
      </p:sp>
      <p:sp>
        <p:nvSpPr>
          <p:cNvPr id="20" name="Rogner un rectangle avec un coin diagonal 19"/>
          <p:cNvSpPr/>
          <p:nvPr/>
        </p:nvSpPr>
        <p:spPr bwMode="auto">
          <a:xfrm>
            <a:off x="2448024" y="1475581"/>
            <a:ext cx="1872208" cy="1127909"/>
          </a:xfrm>
          <a:prstGeom prst="snip2Diag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rriweather Sans" pitchFamily="50" charset="0"/>
              <a:ea typeface="ＭＳ Ｐゴシック" charset="0"/>
            </a:endParaRPr>
          </a:p>
          <a:p>
            <a:pPr marL="0" marR="0" lvl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rriweather Sans" pitchFamily="50" charset="0"/>
                <a:ea typeface="ＭＳ Ｐゴシック" charset="0"/>
              </a:rPr>
              <a:t>EMPLOYEUR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655936" y="3491805"/>
            <a:ext cx="7687859" cy="2677656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73000">
                <a:schemeClr val="bg1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marL="0" marR="0" lvl="0" indent="0" algn="ctr" defTabSz="449263" rtl="0" eaLnBrk="1" fontAlgn="base" latinLnBrk="0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Merriweather Sans" charset="0"/>
                <a:ea typeface="ＭＳ Ｐゴシック" charset="0"/>
              </a:rPr>
              <a:t>POURQUOI? </a:t>
            </a:r>
          </a:p>
          <a:p>
            <a:pPr marL="0" marR="0" lvl="0" indent="0" algn="ctr" defTabSz="449263" rtl="0" eaLnBrk="1" fontAlgn="base" latinLnBrk="0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Merriweather Sans" charset="0"/>
              <a:ea typeface="ＭＳ Ｐゴシック" charset="0"/>
            </a:endParaRPr>
          </a:p>
          <a:p>
            <a:pPr marL="0" marR="0" lvl="0" indent="0" algn="ctr" defTabSz="449263" rtl="0" eaLnBrk="1" fontAlgn="base" latinLnBrk="0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Merriweather Sans" charset="0"/>
              <a:ea typeface="ＭＳ Ｐゴシック" charset="0"/>
            </a:endParaRPr>
          </a:p>
          <a:p>
            <a:pPr marL="0" marR="0" lvl="0" indent="0" algn="ctr" defTabSz="449263" rtl="0" eaLnBrk="1" fontAlgn="base" latinLnBrk="0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Merriweather Sans" charset="0"/>
              <a:ea typeface="ＭＳ Ｐゴシック" charset="0"/>
            </a:endParaRPr>
          </a:p>
          <a:p>
            <a:pPr marL="0" marR="0" lvl="0" indent="0" algn="ctr" defTabSz="449263" rtl="0" eaLnBrk="1" fontAlgn="base" latinLnBrk="0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Merriweather Sans" charset="0"/>
                <a:ea typeface="ＭＳ Ｐゴシック" charset="0"/>
              </a:rPr>
              <a:t>Obligation  de sécurité et de résultat, mesures de prévention (L.4121-1 et Suite du CT)</a:t>
            </a:r>
          </a:p>
          <a:p>
            <a:pPr marL="0" marR="0" lvl="0" indent="0" algn="ctr" defTabSz="449263" rtl="0" eaLnBrk="1" fontAlgn="base" latinLnBrk="0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Merriweather Sans" charset="0"/>
              <a:ea typeface="ＭＳ Ｐゴシック" charset="0"/>
            </a:endParaRPr>
          </a:p>
          <a:p>
            <a:pPr marL="0" marR="0" lvl="0" indent="0" algn="ctr" defTabSz="449263" rtl="0" eaLnBrk="1" fontAlgn="base" latinLnBrk="0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Merriweather Sans" charset="0"/>
              <a:ea typeface="ＭＳ Ｐゴシック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92945" y="7324226"/>
            <a:ext cx="785792" cy="2354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fr-FR" sz="1000" dirty="0">
                <a:solidFill>
                  <a:srgbClr val="000000"/>
                </a:solidFill>
                <a:latin typeface="Merriweather Sans" pitchFamily="50" charset="0"/>
              </a:rPr>
              <a:t>M BAZAN</a:t>
            </a:r>
          </a:p>
        </p:txBody>
      </p:sp>
    </p:spTree>
    <p:extLst>
      <p:ext uri="{BB962C8B-B14F-4D97-AF65-F5344CB8AC3E}">
        <p14:creationId xmlns:p14="http://schemas.microsoft.com/office/powerpoint/2010/main" val="864183094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r 2"/>
          <p:cNvGrpSpPr/>
          <p:nvPr/>
        </p:nvGrpSpPr>
        <p:grpSpPr>
          <a:xfrm>
            <a:off x="71439" y="50248"/>
            <a:ext cx="10023473" cy="7523086"/>
            <a:chOff x="71439" y="50248"/>
            <a:chExt cx="10023473" cy="7523086"/>
          </a:xfrm>
        </p:grpSpPr>
        <p:pic>
          <p:nvPicPr>
            <p:cNvPr id="3074" name="Picture 1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6375" y="6722830"/>
              <a:ext cx="4478537" cy="8505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4" name="Picture 3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16" r="47715" b="-450"/>
            <a:stretch/>
          </p:blipFill>
          <p:spPr bwMode="auto">
            <a:xfrm>
              <a:off x="71439" y="50248"/>
              <a:ext cx="720401" cy="13856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  <p:sp>
        <p:nvSpPr>
          <p:cNvPr id="9" name="Rectangle 8"/>
          <p:cNvSpPr/>
          <p:nvPr/>
        </p:nvSpPr>
        <p:spPr>
          <a:xfrm>
            <a:off x="1676960" y="68378"/>
            <a:ext cx="7585876" cy="738664"/>
          </a:xfrm>
          <a:prstGeom prst="rect">
            <a:avLst/>
          </a:prstGeom>
          <a:gradFill flip="none" rotWithShape="1">
            <a:gsLst>
              <a:gs pos="0">
                <a:srgbClr val="932D76"/>
              </a:gs>
              <a:gs pos="62000">
                <a:srgbClr val="932D76"/>
              </a:gs>
              <a:gs pos="24000">
                <a:srgbClr val="7030A0"/>
              </a:gs>
              <a:gs pos="100000">
                <a:srgbClr val="660066"/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square">
            <a:spAutoFit/>
          </a:bodyPr>
          <a:lstStyle/>
          <a:p>
            <a:pPr marL="0" marR="0" lvl="0" indent="0" algn="l" defTabSz="449263" rtl="0" eaLnBrk="1" fontAlgn="base" latinLnBrk="0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rriweather Sans" charset="0"/>
                <a:ea typeface="ＭＳ Ｐゴシック" charset="0"/>
              </a:rPr>
              <a:t>PREVENIR: </a:t>
            </a:r>
          </a:p>
          <a:p>
            <a:pPr marL="0" marR="0" lvl="0" indent="0" algn="ctr" defTabSz="449263" rtl="0" eaLnBrk="1" fontAlgn="base" latinLnBrk="0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rriweather Sans" charset="0"/>
                <a:ea typeface="ＭＳ Ｐゴシック" charset="0"/>
              </a:rPr>
              <a:t>une démarche globale de prévention</a:t>
            </a:r>
            <a:endParaRPr kumimoji="0" lang="fr-FR" sz="20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rriweather Sans" charset="0"/>
              <a:ea typeface="ＭＳ Ｐゴシック" charset="0"/>
            </a:endParaRPr>
          </a:p>
        </p:txBody>
      </p:sp>
      <p:sp>
        <p:nvSpPr>
          <p:cNvPr id="10" name="Rogner un rectangle avec un coin diagonal 9"/>
          <p:cNvSpPr/>
          <p:nvPr/>
        </p:nvSpPr>
        <p:spPr bwMode="auto">
          <a:xfrm>
            <a:off x="2448024" y="1475581"/>
            <a:ext cx="1743328" cy="1127909"/>
          </a:xfrm>
          <a:prstGeom prst="snip2Diag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rriweather Sans" pitchFamily="50" charset="0"/>
              <a:ea typeface="ＭＳ Ｐゴシック" charset="0"/>
            </a:endParaRPr>
          </a:p>
          <a:p>
            <a:pPr marL="0" marR="0" lvl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rriweather Sans" pitchFamily="50" charset="0"/>
                <a:ea typeface="ＭＳ Ｐゴシック" charset="0"/>
              </a:rPr>
              <a:t>SALARIE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76960" y="3037264"/>
            <a:ext cx="7687859" cy="397031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73000">
                <a:schemeClr val="bg1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marL="0" marR="0" lvl="0" indent="0" algn="ctr" defTabSz="449263" rtl="0" eaLnBrk="1" fontAlgn="base" latinLnBrk="0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Merriweather Sans" charset="0"/>
                <a:ea typeface="ＭＳ Ｐゴシック" charset="0"/>
              </a:rPr>
              <a:t>POURQUOI? </a:t>
            </a:r>
          </a:p>
          <a:p>
            <a:pPr marL="0" marR="0" lvl="0" indent="0" algn="ctr" defTabSz="449263" rtl="0" eaLnBrk="1" fontAlgn="base" latinLnBrk="0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Merriweather Sans" charset="0"/>
              <a:ea typeface="ＭＳ Ｐゴシック" charset="0"/>
            </a:endParaRPr>
          </a:p>
          <a:p>
            <a:pPr marL="0" marR="0" lvl="0" indent="0" algn="ctr" defTabSz="449263" rtl="0" eaLnBrk="1" fontAlgn="base" latinLnBrk="0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Merriweather Sans" charset="0"/>
              <a:ea typeface="ＭＳ Ｐゴシック" charset="0"/>
            </a:endParaRPr>
          </a:p>
          <a:p>
            <a:pPr marL="0" marR="0" lvl="0" indent="0" algn="ctr" defTabSz="449263" rtl="0" eaLnBrk="1" fontAlgn="base" latinLnBrk="0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Merriweather Sans" charset="0"/>
              <a:ea typeface="ＭＳ Ｐゴシック" charset="0"/>
            </a:endParaRPr>
          </a:p>
          <a:p>
            <a:pPr marL="0" marR="0" lvl="0" indent="0" algn="ctr" defTabSz="449263" rtl="0" eaLnBrk="1" fontAlgn="base" latinLnBrk="0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Merriweather Sans" charset="0"/>
                <a:ea typeface="ＭＳ Ｐゴシック" charset="0"/>
              </a:rPr>
              <a:t>Obligation  de sécurité envers lui et ses collègues de travail</a:t>
            </a:r>
          </a:p>
          <a:p>
            <a:pPr marL="0" marR="0" lvl="0" indent="0" algn="ctr" defTabSz="449263" rtl="0" eaLnBrk="1" fontAlgn="base" latinLnBrk="0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Merriweather Sans" charset="0"/>
                <a:ea typeface="ＭＳ Ｐゴシック" charset="0"/>
              </a:rPr>
              <a:t> (L.4122-1 et Suite du CT)</a:t>
            </a:r>
          </a:p>
          <a:p>
            <a:pPr marL="0" marR="0" lvl="0" indent="0" algn="ctr" defTabSz="449263" rtl="0" eaLnBrk="1" fontAlgn="base" latinLnBrk="0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Merriweather Sans" charset="0"/>
                <a:ea typeface="ＭＳ Ｐゴシック" charset="0"/>
              </a:rPr>
              <a:t>En cas de manquement, le salarié encourt une sanction </a:t>
            </a:r>
            <a:r>
              <a:rPr kumimoji="0" lang="fr-FR" sz="20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Merriweather Sans" charset="0"/>
                <a:ea typeface="ＭＳ Ｐゴシック" charset="0"/>
              </a:rPr>
              <a:t>disciplinaire et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Merriweather Sans" charset="0"/>
                <a:ea typeface="ＭＳ Ｐゴシック" charset="0"/>
              </a:rPr>
              <a:t>sa responsabilité pénale peut-être engagée.</a:t>
            </a:r>
          </a:p>
          <a:p>
            <a:pPr marL="0" marR="0" lvl="0" indent="0" algn="ctr" defTabSz="449263" rtl="0" eaLnBrk="1" fontAlgn="base" latinLnBrk="0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Merriweather Sans" charset="0"/>
              <a:ea typeface="ＭＳ Ｐゴシック" charset="0"/>
            </a:endParaRPr>
          </a:p>
          <a:p>
            <a:pPr marL="0" marR="0" lvl="0" indent="0" algn="ctr" defTabSz="449263" rtl="0" eaLnBrk="1" fontAlgn="base" latinLnBrk="0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Merriweather Sans" charset="0"/>
              <a:ea typeface="ＭＳ Ｐゴシック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36256" y="7148082"/>
            <a:ext cx="785792" cy="2354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fr-FR" sz="1000" dirty="0">
                <a:solidFill>
                  <a:srgbClr val="000000"/>
                </a:solidFill>
                <a:latin typeface="Merriweather Sans" pitchFamily="50" charset="0"/>
              </a:rPr>
              <a:t>M BAZAN</a:t>
            </a:r>
          </a:p>
        </p:txBody>
      </p:sp>
    </p:spTree>
    <p:extLst>
      <p:ext uri="{BB962C8B-B14F-4D97-AF65-F5344CB8AC3E}">
        <p14:creationId xmlns:p14="http://schemas.microsoft.com/office/powerpoint/2010/main" val="774083643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375" y="6722830"/>
            <a:ext cx="4478537" cy="850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419214" y="387718"/>
            <a:ext cx="7314203" cy="54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49263" rtl="0" eaLnBrk="1" fontAlgn="base" latinLnBrk="0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rriweather Sans" charset="0"/>
                <a:ea typeface="ＭＳ Ｐゴシック" charset="0"/>
              </a:rPr>
              <a:t>AGIR :  Devoir d’alerte et conduite à tenir	</a:t>
            </a:r>
            <a:endParaRPr kumimoji="0" lang="fr-FR" sz="20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rriweather Sans" charset="0"/>
              <a:ea typeface="ＭＳ Ｐゴシック" charset="0"/>
            </a:endParaRPr>
          </a:p>
        </p:txBody>
      </p:sp>
      <p:grpSp>
        <p:nvGrpSpPr>
          <p:cNvPr id="12" name="Groupe 11"/>
          <p:cNvGrpSpPr/>
          <p:nvPr/>
        </p:nvGrpSpPr>
        <p:grpSpPr>
          <a:xfrm>
            <a:off x="574827" y="1892192"/>
            <a:ext cx="8929981" cy="4618783"/>
            <a:chOff x="574827" y="1892192"/>
            <a:chExt cx="8929981" cy="4618783"/>
          </a:xfrm>
        </p:grpSpPr>
        <p:sp>
          <p:nvSpPr>
            <p:cNvPr id="13" name="Rectangle 12"/>
            <p:cNvSpPr/>
            <p:nvPr/>
          </p:nvSpPr>
          <p:spPr>
            <a:xfrm>
              <a:off x="2556786" y="1892192"/>
              <a:ext cx="6948022" cy="23544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449263" rtl="0" eaLnBrk="1" fontAlgn="base" latinLnBrk="0" hangingPunct="0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Merriweather Sans" charset="0"/>
                  <a:ea typeface="ＭＳ Ｐゴシック" charset="0"/>
                </a:rPr>
                <a:t> </a:t>
              </a: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Merriweather Sans" charset="0"/>
                  <a:ea typeface="ＭＳ Ｐゴシック" charset="0"/>
                </a:rPr>
                <a:t>Soyons humble , l’employeur et les salariés ne sont pas des médecins!</a:t>
              </a:r>
            </a:p>
            <a:p>
              <a:pPr marL="0" marR="0" lvl="0" indent="0" algn="l" defTabSz="449263" rtl="0" eaLnBrk="1" fontAlgn="base" latinLnBrk="0" hangingPunct="0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  <a:defRPr/>
              </a:pPr>
              <a:endPara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erriweather Sans" charset="0"/>
                <a:ea typeface="ＭＳ Ｐゴシック" charset="0"/>
              </a:endParaRPr>
            </a:p>
            <a:p>
              <a:pPr marL="0" marR="0" lvl="0" indent="0" algn="l" defTabSz="449263" rtl="0" eaLnBrk="1" fontAlgn="base" latinLnBrk="0" hangingPunct="0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Merriweather Sans" charset="0"/>
                  <a:ea typeface="ＭＳ Ｐゴシック" charset="0"/>
                </a:rPr>
                <a:t>Attention aux jugements de valeurs</a:t>
              </a:r>
            </a:p>
            <a:p>
              <a:pPr marL="0" marR="0" lvl="0" indent="0" algn="l" defTabSz="449263" rtl="0" eaLnBrk="1" fontAlgn="base" latinLnBrk="0" hangingPunct="0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  <a:defRPr/>
              </a:pPr>
              <a:endPara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erriweather Sans" charset="0"/>
                <a:ea typeface="ＭＳ Ｐゴシック" charset="0"/>
              </a:endParaRPr>
            </a:p>
            <a:p>
              <a:pPr marL="0" marR="0" lvl="0" indent="0" algn="l" defTabSz="449263" rtl="0" eaLnBrk="1" fontAlgn="base" latinLnBrk="0" hangingPunct="0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Merriweather Sans" charset="0"/>
                  <a:ea typeface="ＭＳ Ｐゴシック" charset="0"/>
                </a:rPr>
                <a:t>Face à tout trouble aigue du comportement demander systématiquement un avis médical (ALLO SAMU 15)</a:t>
              </a:r>
            </a:p>
          </p:txBody>
        </p:sp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75203">
              <a:off x="574827" y="2344900"/>
              <a:ext cx="1526132" cy="1449070"/>
            </a:xfrm>
            <a:prstGeom prst="rect">
              <a:avLst/>
            </a:prstGeom>
          </p:spPr>
        </p:pic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6068" y="4643933"/>
              <a:ext cx="1937349" cy="186704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8" name="ZoneTexte 17"/>
          <p:cNvSpPr txBox="1"/>
          <p:nvPr/>
        </p:nvSpPr>
        <p:spPr>
          <a:xfrm>
            <a:off x="2087984" y="7164213"/>
            <a:ext cx="5976664" cy="235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rriweather Sans" pitchFamily="50" charset="0"/>
                <a:ea typeface="ＭＳ Ｐゴシック" charset="0"/>
              </a:rPr>
              <a:t>M BAZAN </a:t>
            </a: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" y="110893"/>
            <a:ext cx="860275" cy="860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9284615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 Box 2"/>
          <p:cNvSpPr txBox="1">
            <a:spLocks noChangeArrowheads="1"/>
          </p:cNvSpPr>
          <p:nvPr/>
        </p:nvSpPr>
        <p:spPr bwMode="auto">
          <a:xfrm>
            <a:off x="71760" y="2337716"/>
            <a:ext cx="10008865" cy="2162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9207" tIns="49604" rIns="99207" bIns="49604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457200" indent="-457200" eaLnBrk="1" hangingPunct="1">
              <a:lnSpc>
                <a:spcPct val="93000"/>
              </a:lnSpc>
              <a:buClr>
                <a:srgbClr val="C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altLang="fr-FR" b="1" dirty="0" err="1">
                <a:solidFill>
                  <a:srgbClr val="000000"/>
                </a:solidFill>
                <a:latin typeface="Merriweather Sans" pitchFamily="50" charset="0"/>
              </a:rPr>
              <a:t>En</a:t>
            </a:r>
            <a:r>
              <a:rPr lang="en-GB" altLang="fr-FR" b="1" dirty="0">
                <a:solidFill>
                  <a:srgbClr val="000000"/>
                </a:solidFill>
                <a:latin typeface="Merriweather Sans" pitchFamily="50" charset="0"/>
              </a:rPr>
              <a:t> France</a:t>
            </a:r>
            <a:r>
              <a:rPr lang="en-GB" altLang="fr-FR" dirty="0">
                <a:solidFill>
                  <a:srgbClr val="000000"/>
                </a:solidFill>
                <a:latin typeface="Merriweather Sans" pitchFamily="50" charset="0"/>
              </a:rPr>
              <a:t>, </a:t>
            </a:r>
            <a:r>
              <a:rPr lang="en-GB" altLang="fr-FR" dirty="0" err="1">
                <a:solidFill>
                  <a:srgbClr val="000000"/>
                </a:solidFill>
                <a:latin typeface="Merriweather Sans" pitchFamily="50" charset="0"/>
              </a:rPr>
              <a:t>toutes</a:t>
            </a:r>
            <a:r>
              <a:rPr lang="en-GB" altLang="fr-FR" dirty="0">
                <a:solidFill>
                  <a:srgbClr val="000000"/>
                </a:solidFill>
                <a:latin typeface="Merriweather Sans" pitchFamily="50" charset="0"/>
              </a:rPr>
              <a:t> les drogues </a:t>
            </a:r>
            <a:r>
              <a:rPr lang="en-GB" altLang="fr-FR" dirty="0" err="1">
                <a:solidFill>
                  <a:srgbClr val="000000"/>
                </a:solidFill>
                <a:latin typeface="Merriweather Sans" pitchFamily="50" charset="0"/>
              </a:rPr>
              <a:t>sont</a:t>
            </a:r>
            <a:r>
              <a:rPr lang="en-GB" altLang="fr-FR" dirty="0">
                <a:solidFill>
                  <a:srgbClr val="000000"/>
                </a:solidFill>
                <a:latin typeface="Merriweather Sans" pitchFamily="50" charset="0"/>
              </a:rPr>
              <a:t> </a:t>
            </a:r>
            <a:r>
              <a:rPr lang="en-GB" altLang="fr-FR" b="1" dirty="0">
                <a:solidFill>
                  <a:srgbClr val="990033"/>
                </a:solidFill>
                <a:latin typeface="Merriweather Sans" pitchFamily="50" charset="0"/>
              </a:rPr>
              <a:t>illicites</a:t>
            </a:r>
            <a:endParaRPr lang="en-GB" altLang="fr-FR" sz="800" dirty="0">
              <a:solidFill>
                <a:srgbClr val="990033"/>
              </a:solidFill>
              <a:latin typeface="Merriweather Sans" pitchFamily="50" charset="0"/>
            </a:endParaRPr>
          </a:p>
          <a:p>
            <a:pPr eaLnBrk="1" hangingPunct="1">
              <a:lnSpc>
                <a:spcPct val="93000"/>
              </a:lnSpc>
              <a:buClr>
                <a:srgbClr val="C00000"/>
              </a:buClr>
              <a:buSzPct val="100000"/>
            </a:pPr>
            <a:r>
              <a:rPr lang="en-GB" altLang="fr-FR" dirty="0">
                <a:solidFill>
                  <a:srgbClr val="000000"/>
                </a:solidFill>
                <a:latin typeface="Merriweather Sans" pitchFamily="50" charset="0"/>
              </a:rPr>
              <a:t>										 </a:t>
            </a:r>
            <a:r>
              <a:rPr lang="en-GB" altLang="fr-FR" b="1" dirty="0" err="1">
                <a:solidFill>
                  <a:srgbClr val="000000"/>
                </a:solidFill>
                <a:latin typeface="Merriweather Sans" pitchFamily="50" charset="0"/>
              </a:rPr>
              <a:t>sauf</a:t>
            </a:r>
            <a:r>
              <a:rPr lang="en-GB" altLang="fr-FR" dirty="0">
                <a:solidFill>
                  <a:srgbClr val="000000"/>
                </a:solidFill>
                <a:latin typeface="Merriweather Sans" pitchFamily="50" charset="0"/>
              </a:rPr>
              <a:t> </a:t>
            </a:r>
            <a:r>
              <a:rPr lang="en-GB" altLang="fr-FR" dirty="0" err="1">
                <a:solidFill>
                  <a:srgbClr val="000000"/>
                </a:solidFill>
                <a:latin typeface="Merriweather Sans" pitchFamily="50" charset="0"/>
              </a:rPr>
              <a:t>tabac</a:t>
            </a:r>
            <a:r>
              <a:rPr lang="en-GB" altLang="fr-FR" dirty="0">
                <a:solidFill>
                  <a:srgbClr val="000000"/>
                </a:solidFill>
                <a:latin typeface="Merriweather Sans" pitchFamily="50" charset="0"/>
              </a:rPr>
              <a:t>, </a:t>
            </a:r>
            <a:r>
              <a:rPr lang="en-GB" altLang="fr-FR" dirty="0" err="1">
                <a:solidFill>
                  <a:srgbClr val="000000"/>
                </a:solidFill>
                <a:latin typeface="Merriweather Sans" pitchFamily="50" charset="0"/>
              </a:rPr>
              <a:t>alcool</a:t>
            </a:r>
            <a:r>
              <a:rPr lang="en-GB" altLang="fr-FR" dirty="0">
                <a:solidFill>
                  <a:srgbClr val="000000"/>
                </a:solidFill>
                <a:latin typeface="Merriweather Sans" pitchFamily="50" charset="0"/>
              </a:rPr>
              <a:t>, </a:t>
            </a:r>
            <a:r>
              <a:rPr lang="en-GB" altLang="fr-FR" b="1" dirty="0" err="1">
                <a:solidFill>
                  <a:srgbClr val="000000"/>
                </a:solidFill>
                <a:latin typeface="Merriweather Sans" pitchFamily="50" charset="0"/>
              </a:rPr>
              <a:t>médicaments</a:t>
            </a:r>
            <a:r>
              <a:rPr lang="en-GB" altLang="fr-FR" b="1" dirty="0">
                <a:solidFill>
                  <a:srgbClr val="000000"/>
                </a:solidFill>
                <a:latin typeface="Merriweather Sans" pitchFamily="50" charset="0"/>
              </a:rPr>
              <a:t> </a:t>
            </a:r>
            <a:r>
              <a:rPr lang="en-GB" altLang="fr-FR" b="1" dirty="0" err="1">
                <a:solidFill>
                  <a:srgbClr val="000000"/>
                </a:solidFill>
                <a:latin typeface="Merriweather Sans" pitchFamily="50" charset="0"/>
              </a:rPr>
              <a:t>prescrits</a:t>
            </a:r>
            <a:endParaRPr lang="en-GB" altLang="fr-FR" b="1" dirty="0">
              <a:solidFill>
                <a:srgbClr val="000000"/>
              </a:solidFill>
              <a:latin typeface="Merriweather Sans" pitchFamily="50" charset="0"/>
            </a:endParaRPr>
          </a:p>
          <a:p>
            <a:pPr eaLnBrk="1" hangingPunct="1">
              <a:lnSpc>
                <a:spcPct val="93000"/>
              </a:lnSpc>
              <a:buClr>
                <a:srgbClr val="C00000"/>
              </a:buClr>
              <a:buSzPct val="100000"/>
            </a:pPr>
            <a:endParaRPr lang="en-GB" altLang="fr-FR" sz="2000" dirty="0">
              <a:solidFill>
                <a:srgbClr val="000000"/>
              </a:solidFill>
              <a:latin typeface="Merriweather Sans" pitchFamily="50" charset="0"/>
            </a:endParaRPr>
          </a:p>
          <a:p>
            <a:pPr eaLnBrk="1" hangingPunct="1">
              <a:lnSpc>
                <a:spcPct val="93000"/>
              </a:lnSpc>
              <a:buClr>
                <a:srgbClr val="C00000"/>
              </a:buClr>
              <a:buSzPct val="100000"/>
            </a:pPr>
            <a:endParaRPr lang="en-GB" altLang="fr-FR" sz="2000" dirty="0">
              <a:solidFill>
                <a:srgbClr val="000000"/>
              </a:solidFill>
              <a:latin typeface="Merriweather Sans" pitchFamily="50" charset="0"/>
            </a:endParaRPr>
          </a:p>
          <a:p>
            <a:pPr marL="457200" indent="-457200" eaLnBrk="1" hangingPunct="1">
              <a:buClr>
                <a:srgbClr val="C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altLang="fr-FR" sz="2000" dirty="0">
                <a:solidFill>
                  <a:srgbClr val="000000"/>
                </a:solidFill>
                <a:latin typeface="Merriweather Sans" pitchFamily="50" charset="0"/>
              </a:rPr>
              <a:t> </a:t>
            </a:r>
            <a:r>
              <a:rPr lang="en-GB" altLang="fr-FR" sz="2000" b="1" u="sng" dirty="0" err="1">
                <a:solidFill>
                  <a:srgbClr val="000000"/>
                </a:solidFill>
                <a:latin typeface="Merriweather Sans" pitchFamily="50" charset="0"/>
              </a:rPr>
              <a:t>En</a:t>
            </a:r>
            <a:r>
              <a:rPr lang="en-GB" altLang="fr-FR" sz="2000" b="1" u="sng" dirty="0">
                <a:solidFill>
                  <a:srgbClr val="000000"/>
                </a:solidFill>
                <a:latin typeface="Merriweather Sans" pitchFamily="50" charset="0"/>
              </a:rPr>
              <a:t> </a:t>
            </a:r>
            <a:r>
              <a:rPr lang="en-GB" altLang="fr-FR" sz="2000" b="1" u="sng" dirty="0" err="1">
                <a:solidFill>
                  <a:srgbClr val="000000"/>
                </a:solidFill>
                <a:latin typeface="Merriweather Sans" pitchFamily="50" charset="0"/>
              </a:rPr>
              <a:t>entreprise</a:t>
            </a:r>
            <a:r>
              <a:rPr lang="en-GB" altLang="fr-FR" sz="2000" b="1" dirty="0">
                <a:solidFill>
                  <a:srgbClr val="000000"/>
                </a:solidFill>
                <a:latin typeface="Merriweather Sans" pitchFamily="50" charset="0"/>
              </a:rPr>
              <a:t>, rappel interdiction </a:t>
            </a:r>
            <a:r>
              <a:rPr lang="en-GB" altLang="fr-FR" sz="2000" b="1" dirty="0" err="1">
                <a:solidFill>
                  <a:srgbClr val="000000"/>
                </a:solidFill>
                <a:latin typeface="Merriweather Sans" pitchFamily="50" charset="0"/>
              </a:rPr>
              <a:t>dans</a:t>
            </a:r>
            <a:r>
              <a:rPr lang="en-GB" altLang="fr-FR" sz="2000" b="1" dirty="0">
                <a:solidFill>
                  <a:srgbClr val="000000"/>
                </a:solidFill>
                <a:latin typeface="Merriweather Sans" pitchFamily="50" charset="0"/>
              </a:rPr>
              <a:t> le Règlement Intérieur</a:t>
            </a:r>
          </a:p>
          <a:p>
            <a:pPr eaLnBrk="1" hangingPunct="1">
              <a:buClr>
                <a:srgbClr val="C00000"/>
              </a:buClr>
              <a:buSzPct val="100000"/>
            </a:pPr>
            <a:r>
              <a:rPr lang="en-GB" altLang="fr-FR" sz="2000" b="1" dirty="0">
                <a:solidFill>
                  <a:srgbClr val="000000"/>
                </a:solidFill>
                <a:latin typeface="Merriweather Sans" pitchFamily="50" charset="0"/>
              </a:rPr>
              <a:t>  </a:t>
            </a:r>
            <a:br>
              <a:rPr lang="en-GB" altLang="fr-FR" sz="2000" dirty="0">
                <a:solidFill>
                  <a:srgbClr val="000000"/>
                </a:solidFill>
                <a:latin typeface="Merriweather Sans" pitchFamily="50" charset="0"/>
              </a:rPr>
            </a:br>
            <a:r>
              <a:rPr lang="en-GB" altLang="fr-FR" sz="2000" dirty="0">
                <a:solidFill>
                  <a:srgbClr val="000000"/>
                </a:solidFill>
                <a:latin typeface="Merriweather Sans" pitchFamily="50" charset="0"/>
              </a:rPr>
              <a:t>				     (</a:t>
            </a:r>
            <a:r>
              <a:rPr lang="en-GB" altLang="fr-FR" sz="2000" dirty="0" err="1">
                <a:solidFill>
                  <a:srgbClr val="000000"/>
                </a:solidFill>
                <a:latin typeface="Merriweather Sans" pitchFamily="50" charset="0"/>
              </a:rPr>
              <a:t>possibilité</a:t>
            </a:r>
            <a:r>
              <a:rPr lang="en-GB" altLang="fr-FR" sz="2000" dirty="0">
                <a:solidFill>
                  <a:srgbClr val="000000"/>
                </a:solidFill>
                <a:latin typeface="Merriweather Sans" pitchFamily="50" charset="0"/>
              </a:rPr>
              <a:t> de </a:t>
            </a:r>
            <a:r>
              <a:rPr lang="en-GB" altLang="fr-FR" sz="2000" b="1" dirty="0">
                <a:solidFill>
                  <a:srgbClr val="990033"/>
                </a:solidFill>
                <a:latin typeface="Merriweather Sans" pitchFamily="50" charset="0"/>
              </a:rPr>
              <a:t>sanction</a:t>
            </a:r>
            <a:r>
              <a:rPr lang="en-GB" altLang="fr-FR" sz="2000" dirty="0">
                <a:solidFill>
                  <a:srgbClr val="000000"/>
                </a:solidFill>
                <a:latin typeface="Merriweather Sans" pitchFamily="50" charset="0"/>
              </a:rPr>
              <a:t>)</a:t>
            </a:r>
          </a:p>
          <a:p>
            <a:pPr eaLnBrk="1" hangingPunct="1">
              <a:lnSpc>
                <a:spcPct val="93000"/>
              </a:lnSpc>
              <a:buClr>
                <a:srgbClr val="C00000"/>
              </a:buClr>
              <a:buSzPct val="100000"/>
            </a:pPr>
            <a:endParaRPr lang="en-GB" altLang="fr-FR" sz="2000" dirty="0">
              <a:solidFill>
                <a:srgbClr val="000000"/>
              </a:solidFill>
              <a:latin typeface="Merriweather Sans" pitchFamily="50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74681E48-9815-154A-AF10-791B459D67A6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-1" y="4931965"/>
            <a:ext cx="10080625" cy="1781257"/>
          </a:xfrm>
          <a:prstGeom prst="rect">
            <a:avLst/>
          </a:prstGeom>
          <a:noFill/>
          <a:ln w="15875">
            <a:solidFill>
              <a:srgbClr val="990033"/>
            </a:solidFill>
          </a:ln>
        </p:spPr>
        <p:txBody>
          <a:bodyPr wrap="square" rtlCol="0">
            <a:spAutoFit/>
          </a:bodyPr>
          <a:lstStyle/>
          <a:p>
            <a:pPr algn="ctr" hangingPunct="1">
              <a:buClr>
                <a:srgbClr val="C00000"/>
              </a:buClr>
            </a:pPr>
            <a:endParaRPr lang="en-GB" altLang="fr-FR" sz="2000" dirty="0">
              <a:solidFill>
                <a:srgbClr val="000000"/>
              </a:solidFill>
              <a:latin typeface="Merriweather Sans" pitchFamily="50" charset="0"/>
            </a:endParaRPr>
          </a:p>
          <a:p>
            <a:pPr algn="ctr" hangingPunct="1">
              <a:buClr>
                <a:srgbClr val="C00000"/>
              </a:buClr>
            </a:pPr>
            <a:r>
              <a:rPr lang="en-GB" altLang="fr-FR" b="1" dirty="0">
                <a:solidFill>
                  <a:srgbClr val="990033"/>
                </a:solidFill>
                <a:latin typeface="Merriweather Sans" pitchFamily="50" charset="0"/>
              </a:rPr>
              <a:t>Obligation</a:t>
            </a:r>
            <a:r>
              <a:rPr lang="en-GB" altLang="fr-FR" dirty="0">
                <a:solidFill>
                  <a:srgbClr val="000000"/>
                </a:solidFill>
                <a:latin typeface="Merriweather Sans" pitchFamily="50" charset="0"/>
              </a:rPr>
              <a:t> de </a:t>
            </a:r>
            <a:r>
              <a:rPr lang="en-GB" altLang="fr-FR" dirty="0" err="1">
                <a:solidFill>
                  <a:srgbClr val="000000"/>
                </a:solidFill>
                <a:latin typeface="Merriweather Sans" pitchFamily="50" charset="0"/>
              </a:rPr>
              <a:t>l’employeur</a:t>
            </a:r>
            <a:r>
              <a:rPr lang="en-GB" altLang="fr-FR" dirty="0">
                <a:solidFill>
                  <a:srgbClr val="000000"/>
                </a:solidFill>
                <a:latin typeface="Merriweather Sans" pitchFamily="50" charset="0"/>
              </a:rPr>
              <a:t> de </a:t>
            </a:r>
            <a:r>
              <a:rPr lang="en-GB" altLang="fr-FR" b="1" dirty="0" err="1">
                <a:solidFill>
                  <a:srgbClr val="000000"/>
                </a:solidFill>
                <a:latin typeface="Merriweather Sans" pitchFamily="50" charset="0"/>
              </a:rPr>
              <a:t>prévention</a:t>
            </a:r>
            <a:r>
              <a:rPr lang="en-GB" altLang="fr-FR" dirty="0">
                <a:solidFill>
                  <a:srgbClr val="000000"/>
                </a:solidFill>
                <a:latin typeface="Merriweather Sans" pitchFamily="50" charset="0"/>
              </a:rPr>
              <a:t> et de </a:t>
            </a:r>
            <a:r>
              <a:rPr lang="en-GB" altLang="fr-FR" dirty="0" err="1">
                <a:solidFill>
                  <a:srgbClr val="000000"/>
                </a:solidFill>
                <a:latin typeface="Merriweather Sans" pitchFamily="50" charset="0"/>
              </a:rPr>
              <a:t>maintien</a:t>
            </a:r>
            <a:r>
              <a:rPr lang="en-GB" altLang="fr-FR" dirty="0">
                <a:solidFill>
                  <a:srgbClr val="000000"/>
                </a:solidFill>
                <a:latin typeface="Merriweather Sans" pitchFamily="50" charset="0"/>
              </a:rPr>
              <a:t> de la </a:t>
            </a:r>
            <a:r>
              <a:rPr lang="en-GB" altLang="fr-FR" b="1" dirty="0">
                <a:solidFill>
                  <a:srgbClr val="000000"/>
                </a:solidFill>
                <a:latin typeface="Merriweather Sans" pitchFamily="50" charset="0"/>
              </a:rPr>
              <a:t>santé</a:t>
            </a:r>
            <a:r>
              <a:rPr lang="en-GB" altLang="fr-FR" dirty="0">
                <a:solidFill>
                  <a:srgbClr val="000000"/>
                </a:solidFill>
                <a:latin typeface="Merriweather Sans" pitchFamily="50" charset="0"/>
              </a:rPr>
              <a:t> et la </a:t>
            </a:r>
          </a:p>
          <a:p>
            <a:pPr algn="ctr" hangingPunct="1">
              <a:buClr>
                <a:srgbClr val="C00000"/>
              </a:buClr>
            </a:pPr>
            <a:endParaRPr lang="en-GB" altLang="fr-FR" sz="800" dirty="0">
              <a:solidFill>
                <a:srgbClr val="000000"/>
              </a:solidFill>
              <a:latin typeface="Merriweather Sans" pitchFamily="50" charset="0"/>
            </a:endParaRPr>
          </a:p>
          <a:p>
            <a:pPr algn="ctr" hangingPunct="1">
              <a:buClr>
                <a:srgbClr val="C00000"/>
              </a:buClr>
            </a:pPr>
            <a:r>
              <a:rPr lang="en-GB" altLang="fr-FR" b="1" dirty="0" err="1">
                <a:solidFill>
                  <a:srgbClr val="000000"/>
                </a:solidFill>
                <a:latin typeface="Merriweather Sans" pitchFamily="50" charset="0"/>
              </a:rPr>
              <a:t>sécurité</a:t>
            </a:r>
            <a:r>
              <a:rPr lang="en-GB" altLang="fr-FR" dirty="0">
                <a:solidFill>
                  <a:srgbClr val="000000"/>
                </a:solidFill>
                <a:latin typeface="Merriweather Sans" pitchFamily="50" charset="0"/>
              </a:rPr>
              <a:t> de </a:t>
            </a:r>
            <a:r>
              <a:rPr lang="en-GB" altLang="fr-FR" dirty="0" err="1">
                <a:solidFill>
                  <a:srgbClr val="000000"/>
                </a:solidFill>
                <a:latin typeface="Merriweather Sans" pitchFamily="50" charset="0"/>
              </a:rPr>
              <a:t>ses</a:t>
            </a:r>
            <a:r>
              <a:rPr lang="en-GB" altLang="fr-FR" dirty="0">
                <a:solidFill>
                  <a:srgbClr val="000000"/>
                </a:solidFill>
                <a:latin typeface="Merriweather Sans" pitchFamily="50" charset="0"/>
              </a:rPr>
              <a:t> </a:t>
            </a:r>
            <a:r>
              <a:rPr lang="en-GB" altLang="fr-FR" dirty="0" err="1">
                <a:solidFill>
                  <a:srgbClr val="000000"/>
                </a:solidFill>
                <a:latin typeface="Merriweather Sans" pitchFamily="50" charset="0"/>
              </a:rPr>
              <a:t>salariés</a:t>
            </a:r>
            <a:r>
              <a:rPr lang="en-GB" altLang="fr-FR" dirty="0">
                <a:solidFill>
                  <a:srgbClr val="000000"/>
                </a:solidFill>
                <a:latin typeface="Merriweather Sans" pitchFamily="50" charset="0"/>
              </a:rPr>
              <a:t> </a:t>
            </a:r>
          </a:p>
          <a:p>
            <a:pPr algn="ctr" hangingPunct="1">
              <a:buClr>
                <a:srgbClr val="C00000"/>
              </a:buClr>
            </a:pPr>
            <a:endParaRPr lang="en-GB" altLang="fr-FR" dirty="0">
              <a:solidFill>
                <a:srgbClr val="000000"/>
              </a:solidFill>
              <a:latin typeface="Merriweather Sans" pitchFamily="50" charset="0"/>
            </a:endParaRPr>
          </a:p>
          <a:p>
            <a:pPr marL="285750" indent="-285750" algn="ctr" hangingPunct="1">
              <a:buClr>
                <a:srgbClr val="C00000"/>
              </a:buClr>
              <a:buFont typeface="Symbol"/>
              <a:buChar char="®"/>
            </a:pPr>
            <a:r>
              <a:rPr lang="en-GB" altLang="fr-FR" dirty="0" err="1">
                <a:solidFill>
                  <a:srgbClr val="000000"/>
                </a:solidFill>
                <a:latin typeface="Merriweather Sans" pitchFamily="50" charset="0"/>
              </a:rPr>
              <a:t>Aidé</a:t>
            </a:r>
            <a:r>
              <a:rPr lang="en-GB" altLang="fr-FR" dirty="0">
                <a:solidFill>
                  <a:srgbClr val="000000"/>
                </a:solidFill>
                <a:latin typeface="Merriweather Sans" pitchFamily="50" charset="0"/>
              </a:rPr>
              <a:t> par le </a:t>
            </a:r>
            <a:r>
              <a:rPr lang="en-GB" altLang="fr-FR" dirty="0" err="1">
                <a:solidFill>
                  <a:srgbClr val="000000"/>
                </a:solidFill>
                <a:latin typeface="Merriweather Sans" pitchFamily="50" charset="0"/>
              </a:rPr>
              <a:t>médecin</a:t>
            </a:r>
            <a:r>
              <a:rPr lang="en-GB" altLang="fr-FR" dirty="0">
                <a:solidFill>
                  <a:srgbClr val="000000"/>
                </a:solidFill>
                <a:latin typeface="Merriweather Sans" pitchFamily="50" charset="0"/>
              </a:rPr>
              <a:t> du travail </a:t>
            </a:r>
            <a:r>
              <a:rPr lang="en-GB" altLang="fr-FR" dirty="0" err="1">
                <a:solidFill>
                  <a:srgbClr val="000000"/>
                </a:solidFill>
                <a:latin typeface="Merriweather Sans" pitchFamily="50" charset="0"/>
              </a:rPr>
              <a:t>dans</a:t>
            </a:r>
            <a:r>
              <a:rPr lang="en-GB" altLang="fr-FR" dirty="0">
                <a:solidFill>
                  <a:srgbClr val="000000"/>
                </a:solidFill>
                <a:latin typeface="Merriweather Sans" pitchFamily="50" charset="0"/>
              </a:rPr>
              <a:t> le respect du </a:t>
            </a:r>
            <a:r>
              <a:rPr lang="en-GB" altLang="fr-FR" b="1" dirty="0">
                <a:solidFill>
                  <a:srgbClr val="000000"/>
                </a:solidFill>
                <a:latin typeface="Merriweather Sans" pitchFamily="50" charset="0"/>
              </a:rPr>
              <a:t>secret </a:t>
            </a:r>
            <a:r>
              <a:rPr lang="en-GB" altLang="fr-FR" b="1" dirty="0" err="1">
                <a:solidFill>
                  <a:srgbClr val="000000"/>
                </a:solidFill>
                <a:latin typeface="Merriweather Sans" pitchFamily="50" charset="0"/>
              </a:rPr>
              <a:t>médical</a:t>
            </a:r>
            <a:endParaRPr lang="en-GB" altLang="fr-FR" b="1" dirty="0">
              <a:solidFill>
                <a:srgbClr val="000000"/>
              </a:solidFill>
              <a:latin typeface="Merriweather Sans" pitchFamily="50" charset="0"/>
            </a:endParaRPr>
          </a:p>
          <a:p>
            <a:pPr algn="ctr" hangingPunct="1">
              <a:buClr>
                <a:srgbClr val="C00000"/>
              </a:buClr>
            </a:pP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1223888" y="251445"/>
            <a:ext cx="8352928" cy="1061829"/>
          </a:xfrm>
          <a:prstGeom prst="rect">
            <a:avLst/>
          </a:prstGeom>
          <a:gradFill flip="none" rotWithShape="1">
            <a:gsLst>
              <a:gs pos="0">
                <a:srgbClr val="008000"/>
              </a:gs>
              <a:gs pos="62000">
                <a:srgbClr val="00B050"/>
              </a:gs>
              <a:gs pos="24000">
                <a:srgbClr val="33CC33"/>
              </a:gs>
              <a:gs pos="100000">
                <a:srgbClr val="009900"/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square">
            <a:spAutoFit/>
          </a:bodyPr>
          <a:lstStyle/>
          <a:p>
            <a:pPr eaLnBrk="1">
              <a:lnSpc>
                <a:spcPct val="105000"/>
              </a:lnSpc>
            </a:pPr>
            <a:r>
              <a:rPr lang="fr-FR" sz="2000" b="1" dirty="0">
                <a:latin typeface="Merriweather Sans" charset="0"/>
              </a:rPr>
              <a:t>	</a:t>
            </a:r>
          </a:p>
          <a:p>
            <a:pPr eaLnBrk="1">
              <a:lnSpc>
                <a:spcPct val="105000"/>
              </a:lnSpc>
            </a:pPr>
            <a:r>
              <a:rPr lang="fr-FR" sz="2000" b="1" dirty="0">
                <a:latin typeface="Merriweather Sans" charset="0"/>
              </a:rPr>
              <a:t>RAPPEL  CONSOMMATION DE DROGUES  ET ENTREPRISE</a:t>
            </a:r>
          </a:p>
          <a:p>
            <a:pPr eaLnBrk="1">
              <a:lnSpc>
                <a:spcPct val="105000"/>
              </a:lnSpc>
            </a:pPr>
            <a:r>
              <a:rPr lang="fr-FR" sz="2000" b="1" dirty="0">
                <a:latin typeface="Merriweather Sans" charset="0"/>
              </a:rPr>
              <a:t>	</a:t>
            </a:r>
            <a:r>
              <a:rPr lang="fr-FR" sz="2000" b="1" dirty="0">
                <a:solidFill>
                  <a:schemeClr val="bg1"/>
                </a:solidFill>
                <a:latin typeface="Merriweather Sans" charset="0"/>
              </a:rPr>
              <a:t>	</a:t>
            </a:r>
            <a:endParaRPr lang="fr-FR" sz="2000" i="1" dirty="0">
              <a:solidFill>
                <a:schemeClr val="bg1"/>
              </a:solidFill>
              <a:latin typeface="Merriweather Sans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" y="110893"/>
            <a:ext cx="860275" cy="860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47415" y="7170239"/>
            <a:ext cx="785792" cy="2354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fr-FR" sz="1000" dirty="0">
                <a:solidFill>
                  <a:srgbClr val="000000"/>
                </a:solidFill>
                <a:latin typeface="Merriweather Sans" pitchFamily="50" charset="0"/>
              </a:rPr>
              <a:t>M BAZAN</a:t>
            </a:r>
          </a:p>
        </p:txBody>
      </p:sp>
    </p:spTree>
    <p:extLst>
      <p:ext uri="{BB962C8B-B14F-4D97-AF65-F5344CB8AC3E}">
        <p14:creationId xmlns:p14="http://schemas.microsoft.com/office/powerpoint/2010/main" val="14345740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375" y="6722830"/>
            <a:ext cx="4478537" cy="850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1367904" y="210111"/>
            <a:ext cx="7727291" cy="997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49263" rtl="0" eaLnBrk="1" fontAlgn="base" latinLnBrk="0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rriweather Sans" charset="0"/>
                <a:ea typeface="ＭＳ Ｐゴシック" charset="0"/>
              </a:rPr>
              <a:t>		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rriweather Sans" charset="0"/>
                <a:ea typeface="ＭＳ Ｐゴシック" charset="0"/>
              </a:rPr>
              <a:t>VOTRE SERVICE DE SANTE AU TRAVAIL	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erriweather Sans" charset="0"/>
                <a:ea typeface="ＭＳ Ｐゴシック" charset="0"/>
              </a:rPr>
              <a:t>		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rriweather Sans" charset="0"/>
                <a:ea typeface="ＭＳ Ｐゴシック" charset="0"/>
              </a:rPr>
              <a:t>	</a:t>
            </a:r>
            <a:endParaRPr kumimoji="0" lang="fr-FR" sz="20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rriweather Sans" charset="0"/>
              <a:ea typeface="ＭＳ Ｐゴシック" charset="0"/>
            </a:endParaRPr>
          </a:p>
        </p:txBody>
      </p:sp>
      <p:sp>
        <p:nvSpPr>
          <p:cNvPr id="13" name="Rogner un rectangle avec un coin diagonal 12"/>
          <p:cNvSpPr/>
          <p:nvPr/>
        </p:nvSpPr>
        <p:spPr bwMode="auto">
          <a:xfrm rot="20522476">
            <a:off x="627307" y="1362294"/>
            <a:ext cx="2740569" cy="1291667"/>
          </a:xfrm>
          <a:prstGeom prst="snip2Diag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bevelT/>
            <a:extrusionClr>
              <a:srgbClr val="CC0066"/>
            </a:extrusionClr>
            <a:contourClr>
              <a:srgbClr val="CC0066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Merriweather Sans" pitchFamily="50" charset="0"/>
                <a:ea typeface="ＭＳ Ｐゴシック" charset="0"/>
              </a:rPr>
              <a:t>Votre référent privilégié</a:t>
            </a:r>
          </a:p>
          <a:p>
            <a:pPr marL="0" marR="0" lvl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CC0066"/>
              </a:solidFill>
              <a:effectLst/>
              <a:uLnTx/>
              <a:uFillTx/>
              <a:latin typeface="Merriweather Sans" pitchFamily="50" charset="0"/>
              <a:ea typeface="ＭＳ Ｐゴシック" charset="0"/>
            </a:endParaRPr>
          </a:p>
          <a:p>
            <a:pPr marL="0" marR="0" lvl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Merriweather Sans" pitchFamily="50" charset="0"/>
                <a:ea typeface="ＭＳ Ｐゴシック" charset="0"/>
              </a:rPr>
              <a:t>Le médecin du travail</a:t>
            </a:r>
          </a:p>
          <a:p>
            <a:pPr marL="0" marR="0" lvl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CC0066"/>
              </a:solidFill>
              <a:effectLst/>
              <a:uLnTx/>
              <a:uFillTx/>
              <a:latin typeface="Merriweather Sans" pitchFamily="50" charset="0"/>
              <a:ea typeface="ＭＳ Ｐゴシック" charset="0"/>
            </a:endParaRPr>
          </a:p>
          <a:p>
            <a:pPr marL="0" marR="0" lvl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Merriweather Sans" pitchFamily="50" charset="0"/>
                <a:ea typeface="ＭＳ Ｐゴシック" charset="0"/>
              </a:rPr>
              <a:t>Prenez contact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779514" y="3131765"/>
            <a:ext cx="7535779" cy="35825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49263" rtl="0" eaLnBrk="1" fontAlgn="base" latinLnBrk="0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erriweather Sans" charset="0"/>
                <a:ea typeface="ＭＳ Ｐゴシック" charset="0"/>
              </a:rPr>
              <a:t>Les SST ont pour mission exclusive d’éviter toute altération de la santé des salariés du fait de leur travail. Ils conseillent les employeurs, les salariés et leurs représentants et participent à la prévention de la consommation d’alcool et de drogues sur les lieux de travail. </a:t>
            </a:r>
          </a:p>
          <a:p>
            <a:pPr marL="342900" marR="0" lvl="0" indent="-342900" algn="l" defTabSz="449263" rtl="0" eaLnBrk="1" fontAlgn="base" latinLnBrk="0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erriweather Sans" charset="0"/>
              <a:ea typeface="ＭＳ Ｐゴシック" charset="0"/>
            </a:endParaRPr>
          </a:p>
          <a:p>
            <a:pPr marL="342900" marR="0" lvl="0" indent="-342900" algn="l" defTabSz="449263" rtl="0" eaLnBrk="1" fontAlgn="base" latinLnBrk="0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erriweather Sans" charset="0"/>
                <a:ea typeface="ＭＳ Ｐゴシック" charset="0"/>
              </a:rPr>
              <a:t>Le médecin du travail est entouré par une équipe pluridisciplinaire</a:t>
            </a:r>
          </a:p>
          <a:p>
            <a:pPr marL="0" marR="0" lvl="0" indent="0" algn="l" defTabSz="449263" rtl="0" eaLnBrk="1" fontAlgn="base" latinLnBrk="0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erriweather Sans" charset="0"/>
                <a:ea typeface="ＭＳ Ｐゴシック" charset="0"/>
              </a:rPr>
              <a:t>(IDEST, IPRP, ERGONOME, </a:t>
            </a:r>
            <a:r>
              <a:rPr lang="fr-FR" b="1" dirty="0">
                <a:solidFill>
                  <a:srgbClr val="002060"/>
                </a:solidFill>
                <a:latin typeface="Merriweather Sans" charset="0"/>
              </a:rPr>
              <a:t>C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erriweather Sans" charset="0"/>
                <a:ea typeface="ＭＳ Ｐゴシック" charset="0"/>
              </a:rPr>
              <a:t>SST, Psychologue du travail et Assistante Sociale du travail,</a:t>
            </a:r>
            <a:r>
              <a:rPr kumimoji="0" lang="fr-FR" sz="1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erriweather Sans" charset="0"/>
                <a:ea typeface="ＭＳ Ｐゴシック" charset="0"/>
              </a:rPr>
              <a:t> ergonome chargé de maintien </a:t>
            </a:r>
            <a:r>
              <a:rPr kumimoji="0" lang="fr-FR" sz="1800" b="1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erriweather Sans" charset="0"/>
                <a:ea typeface="ＭＳ Ｐゴシック" charset="0"/>
              </a:rPr>
              <a:t>en emploi</a:t>
            </a: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erriweather Sans" charset="0"/>
                <a:ea typeface="ＭＳ Ｐゴシック" charset="0"/>
              </a:rPr>
              <a:t>)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erriweather Sans" charset="0"/>
              <a:ea typeface="ＭＳ Ｐゴシック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087984" y="7164213"/>
            <a:ext cx="5976664" cy="235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rriweather Sans" pitchFamily="50" charset="0"/>
                <a:ea typeface="ＭＳ Ｐゴシック" charset="0"/>
              </a:rPr>
              <a:t>M BAZAN 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" y="110893"/>
            <a:ext cx="860275" cy="860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435001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r 3"/>
          <p:cNvGrpSpPr>
            <a:grpSpLocks noChangeAspect="1"/>
          </p:cNvGrpSpPr>
          <p:nvPr/>
        </p:nvGrpSpPr>
        <p:grpSpPr>
          <a:xfrm>
            <a:off x="1" y="122238"/>
            <a:ext cx="1820862" cy="7446843"/>
            <a:chOff x="1" y="122238"/>
            <a:chExt cx="1820862" cy="7446843"/>
          </a:xfrm>
        </p:grpSpPr>
        <p:pic>
          <p:nvPicPr>
            <p:cNvPr id="7" name="Image 6"/>
            <p:cNvPicPr/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71465" r="71130"/>
            <a:stretch/>
          </p:blipFill>
          <p:spPr>
            <a:xfrm>
              <a:off x="1" y="5796061"/>
              <a:ext cx="1439911" cy="1773020"/>
            </a:xfrm>
            <a:prstGeom prst="rect">
              <a:avLst/>
            </a:prstGeom>
          </p:spPr>
        </p:pic>
        <p:pic>
          <p:nvPicPr>
            <p:cNvPr id="2052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38" y="122238"/>
              <a:ext cx="1749425" cy="1749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  <p:sp>
        <p:nvSpPr>
          <p:cNvPr id="3" name="Espace réservé du numéro de diapositive 2"/>
          <p:cNvSpPr>
            <a:spLocks noGrp="1"/>
          </p:cNvSpPr>
          <p:nvPr>
            <p:ph type="sldNum" idx="12"/>
          </p:nvPr>
        </p:nvSpPr>
        <p:spPr>
          <a:xfrm>
            <a:off x="9072760" y="6886575"/>
            <a:ext cx="501453" cy="519113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8712720" y="7227220"/>
            <a:ext cx="1140196" cy="235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latin typeface="Merriweather Sans" pitchFamily="50" charset="0"/>
              </a:rPr>
              <a:t>  I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58227" y="470679"/>
            <a:ext cx="4824536" cy="544765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73000">
                <a:schemeClr val="bg1"/>
              </a:gs>
            </a:gsLst>
            <a:lin ang="5400000" scaled="0"/>
          </a:gradFill>
          <a:effectLst>
            <a:softEdge rad="635000"/>
          </a:effectLst>
        </p:spPr>
        <p:txBody>
          <a:bodyPr wrap="square">
            <a:spAutoFit/>
          </a:bodyPr>
          <a:lstStyle/>
          <a:p>
            <a:pPr algn="ctr" eaLnBrk="1">
              <a:lnSpc>
                <a:spcPct val="105000"/>
              </a:lnSpc>
            </a:pPr>
            <a:r>
              <a:rPr lang="fr-FR" sz="2000" b="1" dirty="0">
                <a:solidFill>
                  <a:srgbClr val="B3101E"/>
                </a:solidFill>
                <a:latin typeface="Merriweather Sans" charset="0"/>
              </a:rPr>
              <a:t> </a:t>
            </a:r>
            <a:r>
              <a:rPr lang="fr-FR" sz="2800" b="1" dirty="0">
                <a:solidFill>
                  <a:srgbClr val="B3101E"/>
                </a:solidFill>
                <a:latin typeface="Merriweather Sans" charset="0"/>
              </a:rPr>
              <a:t>Addiction ou abus ? 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14" t="13761" b="9109"/>
          <a:stretch/>
        </p:blipFill>
        <p:spPr>
          <a:xfrm>
            <a:off x="122498" y="2388763"/>
            <a:ext cx="2511206" cy="289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Rectangle 14"/>
          <p:cNvSpPr/>
          <p:nvPr/>
        </p:nvSpPr>
        <p:spPr>
          <a:xfrm>
            <a:off x="2658228" y="2051645"/>
            <a:ext cx="7204042" cy="397031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73000">
                <a:schemeClr val="bg1"/>
              </a:gs>
            </a:gsLst>
            <a:lin ang="5400000" scaled="0"/>
          </a:gra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ctr" eaLnBrk="1">
              <a:lnSpc>
                <a:spcPct val="105000"/>
              </a:lnSpc>
            </a:pPr>
            <a:endParaRPr lang="fr-FR" sz="2000" b="1" dirty="0">
              <a:solidFill>
                <a:srgbClr val="B3101E"/>
              </a:solidFill>
              <a:latin typeface="Merriweather Sans" charset="0"/>
            </a:endParaRPr>
          </a:p>
          <a:p>
            <a:pPr algn="ctr" eaLnBrk="1">
              <a:lnSpc>
                <a:spcPct val="105000"/>
              </a:lnSpc>
            </a:pPr>
            <a:r>
              <a:rPr lang="fr-FR" sz="2000" b="1" dirty="0">
                <a:solidFill>
                  <a:srgbClr val="B3101E"/>
                </a:solidFill>
                <a:latin typeface="Merriweather Sans" charset="0"/>
              </a:rPr>
              <a:t> </a:t>
            </a:r>
          </a:p>
          <a:p>
            <a:pPr algn="ctr" eaLnBrk="1">
              <a:lnSpc>
                <a:spcPct val="105000"/>
              </a:lnSpc>
            </a:pPr>
            <a:r>
              <a:rPr lang="fr-FR" sz="2000" b="1" dirty="0">
                <a:solidFill>
                  <a:srgbClr val="B3101E"/>
                </a:solidFill>
                <a:latin typeface="Merriweather Sans" charset="0"/>
              </a:rPr>
              <a:t>Abus: </a:t>
            </a:r>
            <a:r>
              <a:rPr lang="fr-FR" sz="2000" b="1" dirty="0">
                <a:solidFill>
                  <a:srgbClr val="002060"/>
                </a:solidFill>
                <a:latin typeface="Merriweather Sans" charset="0"/>
              </a:rPr>
              <a:t>Dérapage ponctuel, nocif ou non nocif </a:t>
            </a:r>
          </a:p>
          <a:p>
            <a:pPr algn="ctr" eaLnBrk="1">
              <a:lnSpc>
                <a:spcPct val="105000"/>
              </a:lnSpc>
            </a:pPr>
            <a:r>
              <a:rPr lang="fr-FR" sz="2000" b="1" dirty="0">
                <a:solidFill>
                  <a:srgbClr val="002060"/>
                </a:solidFill>
                <a:latin typeface="Merriweather Sans" charset="0"/>
              </a:rPr>
              <a:t> quelque soit la substance</a:t>
            </a:r>
          </a:p>
          <a:p>
            <a:pPr algn="ctr" eaLnBrk="1">
              <a:lnSpc>
                <a:spcPct val="105000"/>
              </a:lnSpc>
            </a:pPr>
            <a:endParaRPr lang="fr-FR" sz="2000" b="1" dirty="0">
              <a:solidFill>
                <a:srgbClr val="B3101E"/>
              </a:solidFill>
              <a:latin typeface="Merriweather Sans" charset="0"/>
            </a:endParaRPr>
          </a:p>
          <a:p>
            <a:pPr algn="ctr" eaLnBrk="1">
              <a:lnSpc>
                <a:spcPct val="105000"/>
              </a:lnSpc>
            </a:pPr>
            <a:r>
              <a:rPr lang="fr-FR" sz="2000" b="1" dirty="0">
                <a:solidFill>
                  <a:srgbClr val="B3101E"/>
                </a:solidFill>
                <a:latin typeface="Merriweather Sans" charset="0"/>
              </a:rPr>
              <a:t>Usage chronique: </a:t>
            </a:r>
            <a:r>
              <a:rPr lang="fr-FR" sz="2000" b="1" dirty="0">
                <a:solidFill>
                  <a:srgbClr val="002060"/>
                </a:solidFill>
                <a:latin typeface="Merriweather Sans" charset="0"/>
              </a:rPr>
              <a:t>Répétition de situations</a:t>
            </a:r>
          </a:p>
          <a:p>
            <a:pPr algn="ctr" eaLnBrk="1">
              <a:lnSpc>
                <a:spcPct val="105000"/>
              </a:lnSpc>
            </a:pPr>
            <a:endParaRPr lang="fr-FR" sz="2000" b="1" dirty="0">
              <a:solidFill>
                <a:srgbClr val="B3101E"/>
              </a:solidFill>
              <a:latin typeface="Merriweather Sans" charset="0"/>
            </a:endParaRPr>
          </a:p>
          <a:p>
            <a:pPr algn="ctr" eaLnBrk="1">
              <a:lnSpc>
                <a:spcPct val="105000"/>
              </a:lnSpc>
            </a:pPr>
            <a:r>
              <a:rPr lang="fr-FR" sz="2000" b="1" dirty="0">
                <a:solidFill>
                  <a:srgbClr val="B3101E"/>
                </a:solidFill>
                <a:latin typeface="Merriweather Sans" charset="0"/>
              </a:rPr>
              <a:t>Addiction: </a:t>
            </a:r>
            <a:r>
              <a:rPr lang="fr-FR" sz="2000" b="1" dirty="0">
                <a:solidFill>
                  <a:srgbClr val="002060"/>
                </a:solidFill>
                <a:latin typeface="Merriweather Sans" charset="0"/>
              </a:rPr>
              <a:t>Question de savoir si existence d’une réelle dépendance</a:t>
            </a:r>
          </a:p>
          <a:p>
            <a:pPr algn="ctr" eaLnBrk="1">
              <a:lnSpc>
                <a:spcPct val="105000"/>
              </a:lnSpc>
            </a:pPr>
            <a:endParaRPr lang="fr-FR" sz="2000" b="1" dirty="0">
              <a:solidFill>
                <a:srgbClr val="B3101E"/>
              </a:solidFill>
              <a:latin typeface="Merriweather Sans" charset="0"/>
            </a:endParaRPr>
          </a:p>
          <a:p>
            <a:pPr algn="ctr" eaLnBrk="1">
              <a:lnSpc>
                <a:spcPct val="105000"/>
              </a:lnSpc>
            </a:pPr>
            <a:r>
              <a:rPr lang="fr-FR" sz="2000" b="1" dirty="0">
                <a:solidFill>
                  <a:srgbClr val="B3101E"/>
                </a:solidFill>
                <a:latin typeface="Merriweather Sans" charset="0"/>
              </a:rPr>
              <a:t>Attention à la précipitation d’un jugement de valeur et nous où en sommes nous? </a:t>
            </a:r>
          </a:p>
        </p:txBody>
      </p:sp>
      <p:sp>
        <p:nvSpPr>
          <p:cNvPr id="6" name="Rectangle 5"/>
          <p:cNvSpPr/>
          <p:nvPr/>
        </p:nvSpPr>
        <p:spPr>
          <a:xfrm>
            <a:off x="4858663" y="7124352"/>
            <a:ext cx="785792" cy="2354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fr-FR" sz="1000" dirty="0">
                <a:solidFill>
                  <a:srgbClr val="000000"/>
                </a:solidFill>
                <a:latin typeface="Merriweather Sans" pitchFamily="50" charset="0"/>
              </a:rPr>
              <a:t>M BAZAN</a:t>
            </a:r>
          </a:p>
        </p:txBody>
      </p:sp>
    </p:spTree>
    <p:extLst>
      <p:ext uri="{BB962C8B-B14F-4D97-AF65-F5344CB8AC3E}">
        <p14:creationId xmlns:p14="http://schemas.microsoft.com/office/powerpoint/2010/main" val="2509069457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375" y="6722830"/>
            <a:ext cx="4478537" cy="850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052363" y="278921"/>
            <a:ext cx="850772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49263" rtl="0" eaLnBrk="1" fontAlgn="base" latinLnBrk="0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rriweather Sans" charset="0"/>
                <a:ea typeface="ＭＳ Ｐゴシック" charset="0"/>
              </a:rPr>
              <a:t>ROLE DU MEDECIN DU TRAVAIL et DE L’EQUIPE MEDICO SOCIALE </a:t>
            </a:r>
          </a:p>
          <a:p>
            <a:pPr marL="0" marR="0" lvl="0" indent="0" algn="l" defTabSz="449263" rtl="0" eaLnBrk="1" fontAlgn="base" latinLnBrk="0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rriweather Sans" charset="0"/>
                <a:ea typeface="ＭＳ Ｐゴシック" charset="0"/>
              </a:rPr>
              <a:t>						(IDEST, AS, PSYCHO)		</a:t>
            </a:r>
            <a:endParaRPr kumimoji="0" lang="fr-FR" sz="20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erriweather Sans" charset="0"/>
              <a:ea typeface="ＭＳ Ｐゴシック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10787" y="1619597"/>
            <a:ext cx="8049300" cy="53276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49263" rtl="0" eaLnBrk="1" fontAlgn="base" latinLnBrk="0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erriweather Sans" charset="0"/>
                <a:ea typeface="ＭＳ Ｐゴシック" charset="0"/>
              </a:rPr>
              <a:t>L’objectif est le maintien dans l’emploi en toute sécurité, l’amélioration de la santé et de la qualité de vie</a:t>
            </a:r>
          </a:p>
          <a:p>
            <a:pPr marL="0" marR="0" lvl="0" indent="0" algn="l" defTabSz="449263" rtl="0" eaLnBrk="1" fontAlgn="base" latinLnBrk="0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erriweather Sans" charset="0"/>
              <a:ea typeface="ＭＳ Ｐゴシック" charset="0"/>
            </a:endParaRPr>
          </a:p>
          <a:p>
            <a:pPr marL="342900" marR="0" lvl="0" indent="-342900" algn="l" defTabSz="449263" rtl="0" eaLnBrk="1" fontAlgn="base" latinLnBrk="0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erriweather Sans" charset="0"/>
                <a:ea typeface="ＭＳ Ｐゴシック" charset="0"/>
              </a:rPr>
              <a:t>Prise en charge médicale du salarié en toute indépendance et </a:t>
            </a:r>
          </a:p>
          <a:p>
            <a:pPr marL="0" marR="0" lvl="0" indent="0" algn="l" defTabSz="449263" rtl="0" eaLnBrk="1" fontAlgn="base" latinLnBrk="0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erriweather Sans" charset="0"/>
                <a:ea typeface="ＭＳ Ｐゴシック" charset="0"/>
              </a:rPr>
              <a:t>     dans le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rriweather Sans" charset="0"/>
                <a:ea typeface="ＭＳ Ｐゴシック" charset="0"/>
              </a:rPr>
              <a:t>respect du secret médical</a:t>
            </a:r>
          </a:p>
          <a:p>
            <a:pPr marL="0" marR="0" lvl="0" indent="0" algn="l" defTabSz="449263" rtl="0" eaLnBrk="1" fontAlgn="base" latinLnBrk="0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erriweather Sans" charset="0"/>
              <a:ea typeface="ＭＳ Ｐゴシック" charset="0"/>
            </a:endParaRPr>
          </a:p>
          <a:p>
            <a:pPr marL="285750" marR="0" lvl="0" indent="-285750" algn="l" defTabSz="449263" rtl="0" eaLnBrk="1" fontAlgn="base" latinLnBrk="0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erriweather Sans" charset="0"/>
                <a:ea typeface="ＭＳ Ｐゴシック" charset="0"/>
              </a:rPr>
              <a:t>Ecoute et dialogue dans le respect des libertés individuelles</a:t>
            </a:r>
          </a:p>
          <a:p>
            <a:pPr marL="0" marR="0" lvl="0" indent="0" algn="l" defTabSz="449263" rtl="0" eaLnBrk="1" fontAlgn="base" latinLnBrk="0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erriweather Sans" charset="0"/>
              <a:ea typeface="ＭＳ Ｐゴシック" charset="0"/>
            </a:endParaRPr>
          </a:p>
          <a:p>
            <a:pPr marL="285750" marR="0" lvl="0" indent="-285750" algn="l" defTabSz="449263" rtl="0" eaLnBrk="1" fontAlgn="base" latinLnBrk="0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erriweather Sans" charset="0"/>
                <a:ea typeface="ＭＳ Ｐゴシック" charset="0"/>
              </a:rPr>
              <a:t>Orientation, en cas de consommation à risque, vers le médecin traitant ou des organismes spécialisés pour une prise en charge globale, thérapeutique, psychologique et sociale</a:t>
            </a:r>
          </a:p>
          <a:p>
            <a:pPr marL="0" marR="0" lvl="0" indent="0" algn="l" defTabSz="449263" rtl="0" eaLnBrk="1" fontAlgn="base" latinLnBrk="0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erriweather Sans" charset="0"/>
              <a:ea typeface="ＭＳ Ｐゴシック" charset="0"/>
            </a:endParaRPr>
          </a:p>
          <a:p>
            <a:pPr marL="285750" marR="0" lvl="0" indent="-285750" algn="l" defTabSz="449263" rtl="0" eaLnBrk="1" fontAlgn="base" latinLnBrk="0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erriweather Sans" charset="0"/>
                <a:ea typeface="ＭＳ Ｐゴシック" charset="0"/>
              </a:rPr>
              <a:t>Préparation du retour et du maintien dans l’emploi </a:t>
            </a:r>
          </a:p>
          <a:p>
            <a:pPr marL="0" marR="0" lvl="0" indent="0" algn="l" defTabSz="449263" rtl="0" eaLnBrk="1" fontAlgn="base" latinLnBrk="0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erriweather Sans" charset="0"/>
                <a:ea typeface="ＭＳ Ｐゴシック" charset="0"/>
              </a:rPr>
              <a:t>Visite occasionnelle demande employeur, salarié, pré reprise et reprise</a:t>
            </a:r>
          </a:p>
          <a:p>
            <a:pPr marL="0" marR="0" lvl="0" indent="0" algn="l" defTabSz="449263" rtl="0" eaLnBrk="1" fontAlgn="base" latinLnBrk="0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erriweather Sans" charset="0"/>
                <a:ea typeface="ＭＳ Ｐゴシック" charset="0"/>
              </a:rPr>
              <a:t>Détermine l’aptitude au poste de travail *,si nécessaire propose des adaptations de poste ou un reclassement professionnel dans et/ou hors de l’entreprise.</a:t>
            </a:r>
          </a:p>
          <a:p>
            <a:pPr marL="285750" marR="0" lvl="0" indent="-285750" algn="l" defTabSz="449263" rtl="0" eaLnBrk="1" fontAlgn="base" latinLnBrk="0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erriweather Sans" charset="0"/>
              <a:ea typeface="ＭＳ Ｐゴシック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087984" y="7164213"/>
            <a:ext cx="5976664" cy="235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rriweather Sans" pitchFamily="50" charset="0"/>
                <a:ea typeface="ＭＳ Ｐゴシック" charset="0"/>
              </a:rPr>
              <a:t>M BAZAN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" y="110893"/>
            <a:ext cx="860275" cy="860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6311055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r 2"/>
          <p:cNvGrpSpPr/>
          <p:nvPr/>
        </p:nvGrpSpPr>
        <p:grpSpPr>
          <a:xfrm>
            <a:off x="71439" y="50248"/>
            <a:ext cx="10023473" cy="7523086"/>
            <a:chOff x="71439" y="50248"/>
            <a:chExt cx="10023473" cy="7523086"/>
          </a:xfrm>
        </p:grpSpPr>
        <p:pic>
          <p:nvPicPr>
            <p:cNvPr id="3074" name="Picture 1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6375" y="6722830"/>
              <a:ext cx="4478537" cy="8505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4" name="Picture 3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16" r="47715" b="-450"/>
            <a:stretch/>
          </p:blipFill>
          <p:spPr bwMode="auto">
            <a:xfrm>
              <a:off x="71439" y="50248"/>
              <a:ext cx="720401" cy="13856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935856" y="251445"/>
            <a:ext cx="8783638" cy="11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ctr" eaLnBrk="1">
              <a:lnSpc>
                <a:spcPct val="105000"/>
              </a:lnSpc>
            </a:pPr>
            <a:r>
              <a:rPr lang="fr-FR" sz="4000" b="1" dirty="0">
                <a:solidFill>
                  <a:srgbClr val="C00000"/>
                </a:solidFill>
                <a:latin typeface="Merriweather Sans" charset="0"/>
              </a:rPr>
              <a:t>ADRESSES UTILES 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6C2C227B-9A00-2F4F-A293-AB52AE91417D}" type="slidenum">
              <a:rPr lang="fr-FR" smtClean="0"/>
              <a:pPr/>
              <a:t>21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287784" y="1475581"/>
            <a:ext cx="9577064" cy="5304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1">
              <a:spcAft>
                <a:spcPts val="1250"/>
              </a:spcAft>
              <a:buClr>
                <a:srgbClr val="FF3300"/>
              </a:buClr>
            </a:pPr>
            <a:r>
              <a:rPr lang="en-GB" altLang="fr-FR" b="1" dirty="0">
                <a:solidFill>
                  <a:srgbClr val="C00000"/>
                </a:solidFill>
                <a:latin typeface="Merriweather Sans" pitchFamily="50" charset="0"/>
              </a:rPr>
              <a:t>POUR EN PARLER :</a:t>
            </a:r>
          </a:p>
          <a:p>
            <a:pPr hangingPunct="1">
              <a:spcAft>
                <a:spcPts val="1125"/>
              </a:spcAft>
              <a:buClr>
                <a:srgbClr val="FF3300"/>
              </a:buClr>
            </a:pPr>
            <a:r>
              <a:rPr lang="en-GB" altLang="fr-FR" b="1" dirty="0">
                <a:solidFill>
                  <a:srgbClr val="000000"/>
                </a:solidFill>
                <a:latin typeface="Merriweather Sans" pitchFamily="50" charset="0"/>
              </a:rPr>
              <a:t> </a:t>
            </a:r>
            <a:r>
              <a:rPr lang="en-GB" altLang="fr-FR" b="1" dirty="0">
                <a:solidFill>
                  <a:srgbClr val="003399"/>
                </a:solidFill>
                <a:latin typeface="Merriweather Sans" pitchFamily="50" charset="0"/>
              </a:rPr>
              <a:t>Drogues, </a:t>
            </a:r>
            <a:r>
              <a:rPr lang="en-GB" altLang="fr-FR" b="1" dirty="0" err="1">
                <a:solidFill>
                  <a:srgbClr val="003399"/>
                </a:solidFill>
                <a:latin typeface="Merriweather Sans" pitchFamily="50" charset="0"/>
              </a:rPr>
              <a:t>Alcool</a:t>
            </a:r>
            <a:r>
              <a:rPr lang="en-GB" altLang="fr-FR" b="1" dirty="0">
                <a:solidFill>
                  <a:srgbClr val="003399"/>
                </a:solidFill>
                <a:latin typeface="Merriweather Sans" pitchFamily="50" charset="0"/>
              </a:rPr>
              <a:t>, </a:t>
            </a:r>
            <a:r>
              <a:rPr lang="en-GB" altLang="fr-FR" b="1" dirty="0" err="1">
                <a:solidFill>
                  <a:srgbClr val="003399"/>
                </a:solidFill>
                <a:latin typeface="Merriweather Sans" pitchFamily="50" charset="0"/>
              </a:rPr>
              <a:t>Tabac</a:t>
            </a:r>
            <a:r>
              <a:rPr lang="en-GB" altLang="fr-FR" b="1" dirty="0">
                <a:solidFill>
                  <a:srgbClr val="003399"/>
                </a:solidFill>
                <a:latin typeface="Merriweather Sans" pitchFamily="50" charset="0"/>
              </a:rPr>
              <a:t> Info Services</a:t>
            </a:r>
            <a:r>
              <a:rPr lang="en-GB" altLang="fr-FR" dirty="0">
                <a:solidFill>
                  <a:schemeClr val="accent2"/>
                </a:solidFill>
                <a:latin typeface="Merriweather Sans" pitchFamily="50" charset="0"/>
              </a:rPr>
              <a:t> :</a:t>
            </a:r>
            <a:r>
              <a:rPr lang="en-GB" altLang="fr-FR" dirty="0">
                <a:solidFill>
                  <a:srgbClr val="000000"/>
                </a:solidFill>
                <a:latin typeface="Merriweather Sans" pitchFamily="50" charset="0"/>
              </a:rPr>
              <a:t>  </a:t>
            </a:r>
            <a:r>
              <a:rPr lang="en-GB" altLang="fr-FR" b="1" dirty="0">
                <a:solidFill>
                  <a:srgbClr val="000000"/>
                </a:solidFill>
                <a:latin typeface="Merriweather Sans" pitchFamily="50" charset="0"/>
              </a:rPr>
              <a:t>113</a:t>
            </a:r>
            <a:r>
              <a:rPr lang="en-GB" altLang="fr-FR" dirty="0">
                <a:solidFill>
                  <a:srgbClr val="000000"/>
                </a:solidFill>
                <a:latin typeface="Merriweather Sans" pitchFamily="50" charset="0"/>
              </a:rPr>
              <a:t> (24h/24), appel </a:t>
            </a:r>
            <a:r>
              <a:rPr lang="en-GB" altLang="fr-FR" dirty="0" err="1">
                <a:solidFill>
                  <a:srgbClr val="000000"/>
                </a:solidFill>
                <a:latin typeface="Merriweather Sans" pitchFamily="50" charset="0"/>
              </a:rPr>
              <a:t>anonyme</a:t>
            </a:r>
            <a:r>
              <a:rPr lang="en-GB" altLang="fr-FR" dirty="0">
                <a:solidFill>
                  <a:srgbClr val="000000"/>
                </a:solidFill>
                <a:latin typeface="Merriweather Sans" pitchFamily="50" charset="0"/>
              </a:rPr>
              <a:t> et </a:t>
            </a:r>
            <a:r>
              <a:rPr lang="en-GB" altLang="fr-FR" dirty="0" err="1">
                <a:solidFill>
                  <a:srgbClr val="000000"/>
                </a:solidFill>
                <a:latin typeface="Merriweather Sans" pitchFamily="50" charset="0"/>
              </a:rPr>
              <a:t>gratuit</a:t>
            </a:r>
            <a:endParaRPr lang="en-GB" altLang="fr-FR" dirty="0">
              <a:solidFill>
                <a:srgbClr val="000000"/>
              </a:solidFill>
              <a:latin typeface="Merriweather Sans" pitchFamily="50" charset="0"/>
            </a:endParaRPr>
          </a:p>
          <a:p>
            <a:pPr hangingPunct="1">
              <a:spcAft>
                <a:spcPts val="1125"/>
              </a:spcAft>
              <a:buClr>
                <a:srgbClr val="FF3300"/>
              </a:buClr>
            </a:pPr>
            <a:r>
              <a:rPr lang="en-GB" altLang="fr-FR" b="1" dirty="0">
                <a:solidFill>
                  <a:srgbClr val="000000"/>
                </a:solidFill>
                <a:latin typeface="Merriweather Sans" pitchFamily="50" charset="0"/>
              </a:rPr>
              <a:t> </a:t>
            </a:r>
            <a:r>
              <a:rPr lang="en-GB" altLang="fr-FR" b="1" dirty="0">
                <a:solidFill>
                  <a:srgbClr val="003399"/>
                </a:solidFill>
                <a:latin typeface="Merriweather Sans" pitchFamily="50" charset="0"/>
              </a:rPr>
              <a:t>Fil Santé </a:t>
            </a:r>
            <a:r>
              <a:rPr lang="en-GB" altLang="fr-FR" b="1" dirty="0" err="1">
                <a:solidFill>
                  <a:srgbClr val="003399"/>
                </a:solidFill>
                <a:latin typeface="Merriweather Sans" pitchFamily="50" charset="0"/>
              </a:rPr>
              <a:t>Jeunes</a:t>
            </a:r>
            <a:r>
              <a:rPr lang="en-GB" altLang="fr-FR" dirty="0">
                <a:solidFill>
                  <a:srgbClr val="000000"/>
                </a:solidFill>
                <a:latin typeface="Merriweather Sans" pitchFamily="50" charset="0"/>
              </a:rPr>
              <a:t> : </a:t>
            </a:r>
            <a:r>
              <a:rPr lang="en-GB" altLang="fr-FR" b="1" dirty="0">
                <a:solidFill>
                  <a:srgbClr val="000000"/>
                </a:solidFill>
                <a:latin typeface="Merriweather Sans" pitchFamily="50" charset="0"/>
              </a:rPr>
              <a:t>0 800 235 236</a:t>
            </a:r>
          </a:p>
          <a:p>
            <a:pPr hangingPunct="1">
              <a:spcAft>
                <a:spcPts val="1125"/>
              </a:spcAft>
              <a:buClr>
                <a:srgbClr val="FF3300"/>
              </a:buClr>
            </a:pPr>
            <a:r>
              <a:rPr lang="en-GB" altLang="fr-FR" b="1" dirty="0">
                <a:solidFill>
                  <a:srgbClr val="000000"/>
                </a:solidFill>
                <a:latin typeface="Merriweather Sans" pitchFamily="50" charset="0"/>
              </a:rPr>
              <a:t> </a:t>
            </a:r>
            <a:r>
              <a:rPr lang="en-GB" altLang="fr-FR" b="1" dirty="0" err="1">
                <a:solidFill>
                  <a:srgbClr val="003399"/>
                </a:solidFill>
                <a:latin typeface="Merriweather Sans" pitchFamily="50" charset="0"/>
              </a:rPr>
              <a:t>Écoute</a:t>
            </a:r>
            <a:r>
              <a:rPr lang="en-GB" altLang="fr-FR" b="1" dirty="0">
                <a:solidFill>
                  <a:srgbClr val="003399"/>
                </a:solidFill>
                <a:latin typeface="Merriweather Sans" pitchFamily="50" charset="0"/>
              </a:rPr>
              <a:t> </a:t>
            </a:r>
            <a:r>
              <a:rPr lang="en-GB" altLang="fr-FR" b="1" dirty="0" err="1">
                <a:solidFill>
                  <a:srgbClr val="003399"/>
                </a:solidFill>
                <a:latin typeface="Merriweather Sans" pitchFamily="50" charset="0"/>
              </a:rPr>
              <a:t>Alcool</a:t>
            </a:r>
            <a:r>
              <a:rPr lang="en-GB" altLang="fr-FR" dirty="0">
                <a:solidFill>
                  <a:srgbClr val="000000"/>
                </a:solidFill>
                <a:latin typeface="Merriweather Sans" pitchFamily="50" charset="0"/>
              </a:rPr>
              <a:t> :     </a:t>
            </a:r>
            <a:r>
              <a:rPr lang="en-GB" altLang="fr-FR" b="1" dirty="0">
                <a:solidFill>
                  <a:srgbClr val="000000"/>
                </a:solidFill>
                <a:latin typeface="Merriweather Sans" pitchFamily="50" charset="0"/>
              </a:rPr>
              <a:t>0 811 913 030</a:t>
            </a:r>
          </a:p>
          <a:p>
            <a:pPr hangingPunct="1">
              <a:buClr>
                <a:srgbClr val="FF3300"/>
              </a:buClr>
            </a:pPr>
            <a:r>
              <a:rPr lang="en-GB" altLang="fr-FR" b="1">
                <a:solidFill>
                  <a:srgbClr val="000000"/>
                </a:solidFill>
                <a:latin typeface="Merriweather Sans" pitchFamily="50" charset="0"/>
              </a:rPr>
              <a:t> </a:t>
            </a:r>
            <a:r>
              <a:rPr lang="en-GB" altLang="fr-FR" b="1">
                <a:solidFill>
                  <a:srgbClr val="003399"/>
                </a:solidFill>
                <a:latin typeface="Merriweather Sans" pitchFamily="50" charset="0"/>
              </a:rPr>
              <a:t>ANPAA, </a:t>
            </a:r>
            <a:r>
              <a:rPr lang="en-GB" altLang="fr-FR" b="1" dirty="0">
                <a:solidFill>
                  <a:srgbClr val="003399"/>
                </a:solidFill>
                <a:latin typeface="Merriweather Sans" pitchFamily="50" charset="0"/>
              </a:rPr>
              <a:t>Association </a:t>
            </a:r>
            <a:r>
              <a:rPr lang="en-GB" altLang="fr-FR" b="1" dirty="0" err="1">
                <a:solidFill>
                  <a:srgbClr val="003399"/>
                </a:solidFill>
                <a:latin typeface="Merriweather Sans" pitchFamily="50" charset="0"/>
              </a:rPr>
              <a:t>Nationale</a:t>
            </a:r>
            <a:r>
              <a:rPr lang="en-GB" altLang="fr-FR" b="1" dirty="0">
                <a:solidFill>
                  <a:srgbClr val="003399"/>
                </a:solidFill>
                <a:latin typeface="Merriweather Sans" pitchFamily="50" charset="0"/>
              </a:rPr>
              <a:t> de </a:t>
            </a:r>
            <a:r>
              <a:rPr lang="en-GB" altLang="fr-FR" b="1" dirty="0" err="1">
                <a:solidFill>
                  <a:srgbClr val="003399"/>
                </a:solidFill>
                <a:latin typeface="Merriweather Sans" pitchFamily="50" charset="0"/>
              </a:rPr>
              <a:t>Prévention</a:t>
            </a:r>
            <a:r>
              <a:rPr lang="en-GB" altLang="fr-FR" b="1" dirty="0">
                <a:solidFill>
                  <a:srgbClr val="003399"/>
                </a:solidFill>
                <a:latin typeface="Merriweather Sans" pitchFamily="50" charset="0"/>
              </a:rPr>
              <a:t> </a:t>
            </a:r>
            <a:r>
              <a:rPr lang="en-GB" altLang="fr-FR" b="1" dirty="0" err="1">
                <a:solidFill>
                  <a:srgbClr val="003399"/>
                </a:solidFill>
                <a:latin typeface="Merriweather Sans" pitchFamily="50" charset="0"/>
              </a:rPr>
              <a:t>en</a:t>
            </a:r>
            <a:r>
              <a:rPr lang="en-GB" altLang="fr-FR" b="1" dirty="0">
                <a:solidFill>
                  <a:srgbClr val="003399"/>
                </a:solidFill>
                <a:latin typeface="Merriweather Sans" pitchFamily="50" charset="0"/>
              </a:rPr>
              <a:t> </a:t>
            </a:r>
            <a:r>
              <a:rPr lang="en-GB" altLang="fr-FR" b="1" dirty="0" err="1">
                <a:solidFill>
                  <a:srgbClr val="003399"/>
                </a:solidFill>
                <a:latin typeface="Merriweather Sans" pitchFamily="50" charset="0"/>
              </a:rPr>
              <a:t>Alcoologie</a:t>
            </a:r>
            <a:r>
              <a:rPr lang="en-GB" altLang="fr-FR" b="1" dirty="0">
                <a:solidFill>
                  <a:srgbClr val="003399"/>
                </a:solidFill>
                <a:latin typeface="Merriweather Sans" pitchFamily="50" charset="0"/>
              </a:rPr>
              <a:t> et </a:t>
            </a:r>
            <a:r>
              <a:rPr lang="en-GB" altLang="fr-FR" b="1" dirty="0" err="1">
                <a:solidFill>
                  <a:srgbClr val="003399"/>
                </a:solidFill>
                <a:latin typeface="Merriweather Sans" pitchFamily="50" charset="0"/>
              </a:rPr>
              <a:t>Addictologie</a:t>
            </a:r>
            <a:r>
              <a:rPr lang="en-GB" altLang="fr-FR" b="1" dirty="0">
                <a:solidFill>
                  <a:srgbClr val="003399"/>
                </a:solidFill>
                <a:latin typeface="Merriweather Sans" pitchFamily="50" charset="0"/>
              </a:rPr>
              <a:t> :</a:t>
            </a:r>
          </a:p>
          <a:p>
            <a:pPr hangingPunct="1">
              <a:buClr>
                <a:srgbClr val="FF3300"/>
              </a:buClr>
            </a:pPr>
            <a:r>
              <a:rPr lang="en-GB" altLang="fr-FR" b="1" dirty="0">
                <a:solidFill>
                  <a:srgbClr val="003399"/>
                </a:solidFill>
                <a:latin typeface="Merriweather Sans" pitchFamily="50" charset="0"/>
              </a:rPr>
              <a:t>					</a:t>
            </a:r>
            <a:r>
              <a:rPr lang="en-GB" altLang="fr-FR" b="1" dirty="0">
                <a:solidFill>
                  <a:srgbClr val="000000"/>
                </a:solidFill>
                <a:latin typeface="Merriweather Sans" pitchFamily="50" charset="0"/>
              </a:rPr>
              <a:t>04 68 49 53 16</a:t>
            </a:r>
            <a:r>
              <a:rPr lang="en-GB" altLang="fr-FR" dirty="0">
                <a:solidFill>
                  <a:srgbClr val="000000"/>
                </a:solidFill>
                <a:latin typeface="Merriweather Sans" pitchFamily="50" charset="0"/>
              </a:rPr>
              <a:t>	</a:t>
            </a:r>
            <a:r>
              <a:rPr lang="en-GB" altLang="fr-FR" dirty="0">
                <a:latin typeface="Merriweather Sans" pitchFamily="50" charset="0"/>
              </a:rPr>
              <a:t>			    </a:t>
            </a:r>
            <a:r>
              <a:rPr lang="en-GB" altLang="fr-FR" b="1" dirty="0">
                <a:latin typeface="Merriweather Sans" pitchFamily="50" charset="0"/>
              </a:rPr>
              <a:t>www.anpaa.asso.fr</a:t>
            </a:r>
          </a:p>
          <a:p>
            <a:pPr hangingPunct="1">
              <a:buClr>
                <a:srgbClr val="FF3300"/>
              </a:buClr>
            </a:pPr>
            <a:r>
              <a:rPr lang="en-GB" altLang="fr-FR" b="1" dirty="0" err="1">
                <a:solidFill>
                  <a:srgbClr val="002060"/>
                </a:solidFill>
                <a:latin typeface="Merriweather Sans" pitchFamily="50" charset="0"/>
              </a:rPr>
              <a:t>Alcooliques</a:t>
            </a:r>
            <a:r>
              <a:rPr lang="en-GB" altLang="fr-FR" b="1" dirty="0">
                <a:solidFill>
                  <a:srgbClr val="002060"/>
                </a:solidFill>
                <a:latin typeface="Merriweather Sans" pitchFamily="50" charset="0"/>
              </a:rPr>
              <a:t> </a:t>
            </a:r>
            <a:r>
              <a:rPr lang="en-GB" altLang="fr-FR" b="1" dirty="0" err="1">
                <a:solidFill>
                  <a:srgbClr val="002060"/>
                </a:solidFill>
                <a:latin typeface="Merriweather Sans" pitchFamily="50" charset="0"/>
              </a:rPr>
              <a:t>Anonymes</a:t>
            </a:r>
            <a:r>
              <a:rPr lang="en-GB" altLang="fr-FR" b="1" dirty="0">
                <a:latin typeface="Merriweather Sans" pitchFamily="50" charset="0"/>
              </a:rPr>
              <a:t>: 09.69.39.40.20  www.alcooliques-anonymes.fr</a:t>
            </a:r>
          </a:p>
          <a:p>
            <a:pPr hangingPunct="1">
              <a:buClr>
                <a:srgbClr val="FF3300"/>
              </a:buClr>
            </a:pPr>
            <a:endParaRPr lang="en-GB" altLang="fr-FR" b="1" dirty="0">
              <a:latin typeface="Merriweather Sans" pitchFamily="50" charset="0"/>
            </a:endParaRPr>
          </a:p>
          <a:p>
            <a:pPr hangingPunct="1">
              <a:buClr>
                <a:srgbClr val="FF3300"/>
              </a:buClr>
            </a:pPr>
            <a:r>
              <a:rPr lang="en-GB" altLang="fr-FR" b="1" dirty="0">
                <a:solidFill>
                  <a:srgbClr val="002060"/>
                </a:solidFill>
                <a:latin typeface="Merriweather Sans" pitchFamily="50" charset="0"/>
              </a:rPr>
              <a:t>Accueil Info Addiction: : </a:t>
            </a:r>
            <a:r>
              <a:rPr lang="en-GB" altLang="fr-FR" b="1" dirty="0">
                <a:latin typeface="Merriweather Sans" pitchFamily="50" charset="0"/>
              </a:rPr>
              <a:t>04.68.42.58.58  csapa.n@ussap.fr</a:t>
            </a:r>
          </a:p>
          <a:p>
            <a:pPr algn="ctr" hangingPunct="1">
              <a:spcAft>
                <a:spcPts val="1250"/>
              </a:spcAft>
              <a:buClr>
                <a:srgbClr val="FF3300"/>
              </a:buClr>
            </a:pPr>
            <a:r>
              <a:rPr lang="en-GB" altLang="fr-FR" b="1" dirty="0">
                <a:solidFill>
                  <a:srgbClr val="C00000"/>
                </a:solidFill>
                <a:latin typeface="Merriweather Sans" pitchFamily="50" charset="0"/>
              </a:rPr>
              <a:t>        </a:t>
            </a:r>
          </a:p>
          <a:p>
            <a:pPr algn="ctr" hangingPunct="1">
              <a:spcAft>
                <a:spcPts val="1250"/>
              </a:spcAft>
              <a:buClr>
                <a:srgbClr val="FF3300"/>
              </a:buClr>
            </a:pPr>
            <a:r>
              <a:rPr lang="en-GB" altLang="fr-FR" b="1" dirty="0">
                <a:solidFill>
                  <a:srgbClr val="C00000"/>
                </a:solidFill>
                <a:latin typeface="Merriweather Sans" pitchFamily="50" charset="0"/>
              </a:rPr>
              <a:t> POUR EN SAVOIR PLUS :</a:t>
            </a:r>
          </a:p>
          <a:p>
            <a:pPr hangingPunct="1">
              <a:spcAft>
                <a:spcPts val="1250"/>
              </a:spcAft>
              <a:buClr>
                <a:srgbClr val="FF3300"/>
              </a:buClr>
            </a:pPr>
            <a:r>
              <a:rPr lang="en-GB" altLang="fr-FR" b="1" dirty="0" err="1">
                <a:solidFill>
                  <a:srgbClr val="003399"/>
                </a:solidFill>
                <a:latin typeface="Merriweather Sans" pitchFamily="50" charset="0"/>
              </a:rPr>
              <a:t>Institut</a:t>
            </a:r>
            <a:r>
              <a:rPr lang="en-GB" altLang="fr-FR" b="1" dirty="0">
                <a:solidFill>
                  <a:srgbClr val="003399"/>
                </a:solidFill>
                <a:latin typeface="Merriweather Sans" pitchFamily="50" charset="0"/>
              </a:rPr>
              <a:t> National de </a:t>
            </a:r>
            <a:r>
              <a:rPr lang="en-GB" altLang="fr-FR" b="1" dirty="0" err="1">
                <a:solidFill>
                  <a:srgbClr val="003399"/>
                </a:solidFill>
                <a:latin typeface="Merriweather Sans" pitchFamily="50" charset="0"/>
              </a:rPr>
              <a:t>Prévention</a:t>
            </a:r>
            <a:r>
              <a:rPr lang="en-GB" altLang="fr-FR" b="1" dirty="0">
                <a:solidFill>
                  <a:srgbClr val="003399"/>
                </a:solidFill>
                <a:latin typeface="Merriweather Sans" pitchFamily="50" charset="0"/>
              </a:rPr>
              <a:t> et </a:t>
            </a:r>
            <a:r>
              <a:rPr lang="en-GB" altLang="fr-FR" b="1" dirty="0" err="1">
                <a:solidFill>
                  <a:srgbClr val="003399"/>
                </a:solidFill>
                <a:latin typeface="Merriweather Sans" pitchFamily="50" charset="0"/>
              </a:rPr>
              <a:t>d’Education</a:t>
            </a:r>
            <a:r>
              <a:rPr lang="en-GB" altLang="fr-FR" b="1" dirty="0">
                <a:solidFill>
                  <a:srgbClr val="003399"/>
                </a:solidFill>
                <a:latin typeface="Merriweather Sans" pitchFamily="50" charset="0"/>
              </a:rPr>
              <a:t> pour la Santé</a:t>
            </a:r>
            <a:r>
              <a:rPr lang="en-GB" altLang="fr-FR" b="1" dirty="0">
                <a:solidFill>
                  <a:srgbClr val="000000"/>
                </a:solidFill>
                <a:latin typeface="Merriweather Sans" pitchFamily="50" charset="0"/>
              </a:rPr>
              <a:t> </a:t>
            </a:r>
            <a:r>
              <a:rPr lang="en-GB" altLang="fr-FR" dirty="0">
                <a:solidFill>
                  <a:srgbClr val="000000"/>
                </a:solidFill>
                <a:latin typeface="Merriweather Sans" pitchFamily="50" charset="0"/>
              </a:rPr>
              <a:t>(INPES) 																     </a:t>
            </a:r>
            <a:r>
              <a:rPr lang="en-GB" altLang="fr-FR" b="1" dirty="0">
                <a:solidFill>
                  <a:srgbClr val="000000"/>
                </a:solidFill>
                <a:latin typeface="Merriweather Sans" pitchFamily="50" charset="0"/>
              </a:rPr>
              <a:t>www.inpes.sante.fr</a:t>
            </a:r>
          </a:p>
          <a:p>
            <a:pPr hangingPunct="1">
              <a:buClr>
                <a:srgbClr val="FF3300"/>
              </a:buClr>
            </a:pPr>
            <a:r>
              <a:rPr lang="en-GB" altLang="fr-FR" b="1" dirty="0">
                <a:solidFill>
                  <a:srgbClr val="003399"/>
                </a:solidFill>
                <a:latin typeface="Merriweather Sans" pitchFamily="50" charset="0"/>
              </a:rPr>
              <a:t>Mission </a:t>
            </a:r>
            <a:r>
              <a:rPr lang="en-GB" altLang="fr-FR" b="1" dirty="0" err="1">
                <a:solidFill>
                  <a:srgbClr val="003399"/>
                </a:solidFill>
                <a:latin typeface="Merriweather Sans" pitchFamily="50" charset="0"/>
              </a:rPr>
              <a:t>interministérielle</a:t>
            </a:r>
            <a:r>
              <a:rPr lang="en-GB" altLang="fr-FR" b="1" dirty="0">
                <a:solidFill>
                  <a:srgbClr val="003399"/>
                </a:solidFill>
                <a:latin typeface="Merriweather Sans" pitchFamily="50" charset="0"/>
              </a:rPr>
              <a:t> de </a:t>
            </a:r>
            <a:r>
              <a:rPr lang="en-GB" altLang="fr-FR" b="1" dirty="0" err="1">
                <a:solidFill>
                  <a:srgbClr val="003399"/>
                </a:solidFill>
                <a:latin typeface="Merriweather Sans" pitchFamily="50" charset="0"/>
              </a:rPr>
              <a:t>lutte</a:t>
            </a:r>
            <a:r>
              <a:rPr lang="en-GB" altLang="fr-FR" b="1" dirty="0">
                <a:solidFill>
                  <a:srgbClr val="003399"/>
                </a:solidFill>
                <a:latin typeface="Merriweather Sans" pitchFamily="50" charset="0"/>
              </a:rPr>
              <a:t> </a:t>
            </a:r>
            <a:r>
              <a:rPr lang="en-GB" altLang="fr-FR" b="1" dirty="0" err="1">
                <a:solidFill>
                  <a:srgbClr val="003399"/>
                </a:solidFill>
                <a:latin typeface="Merriweather Sans" pitchFamily="50" charset="0"/>
              </a:rPr>
              <a:t>contre</a:t>
            </a:r>
            <a:r>
              <a:rPr lang="en-GB" altLang="fr-FR" b="1" dirty="0">
                <a:solidFill>
                  <a:srgbClr val="003399"/>
                </a:solidFill>
                <a:latin typeface="Merriweather Sans" pitchFamily="50" charset="0"/>
              </a:rPr>
              <a:t> les </a:t>
            </a:r>
            <a:r>
              <a:rPr lang="en-GB" altLang="fr-FR" b="1" dirty="0" err="1">
                <a:solidFill>
                  <a:srgbClr val="003399"/>
                </a:solidFill>
                <a:latin typeface="Merriweather Sans" pitchFamily="50" charset="0"/>
              </a:rPr>
              <a:t>dépendances</a:t>
            </a:r>
            <a:r>
              <a:rPr lang="en-GB" altLang="fr-FR" b="1" dirty="0">
                <a:solidFill>
                  <a:srgbClr val="003399"/>
                </a:solidFill>
                <a:latin typeface="Merriweather Sans" pitchFamily="50" charset="0"/>
              </a:rPr>
              <a:t> et la </a:t>
            </a:r>
            <a:r>
              <a:rPr lang="en-GB" altLang="fr-FR" b="1" dirty="0" err="1">
                <a:solidFill>
                  <a:srgbClr val="003399"/>
                </a:solidFill>
                <a:latin typeface="Merriweather Sans" pitchFamily="50" charset="0"/>
              </a:rPr>
              <a:t>toxicomanie</a:t>
            </a:r>
            <a:r>
              <a:rPr lang="en-GB" altLang="fr-FR" b="1" dirty="0">
                <a:solidFill>
                  <a:srgbClr val="000000"/>
                </a:solidFill>
                <a:latin typeface="Merriweather Sans" pitchFamily="50" charset="0"/>
              </a:rPr>
              <a:t>  </a:t>
            </a:r>
          </a:p>
          <a:p>
            <a:pPr hangingPunct="1">
              <a:buClr>
                <a:srgbClr val="FF3300"/>
              </a:buClr>
            </a:pPr>
            <a:r>
              <a:rPr lang="en-GB" altLang="fr-FR" b="1" dirty="0">
                <a:solidFill>
                  <a:srgbClr val="000000"/>
                </a:solidFill>
                <a:latin typeface="Merriweather Sans" pitchFamily="50" charset="0"/>
              </a:rPr>
              <a:t>	</a:t>
            </a:r>
            <a:r>
              <a:rPr lang="en-GB" altLang="fr-FR" dirty="0">
                <a:solidFill>
                  <a:srgbClr val="000000"/>
                </a:solidFill>
                <a:latin typeface="Merriweather Sans" pitchFamily="50" charset="0"/>
              </a:rPr>
              <a:t>												     </a:t>
            </a:r>
            <a:r>
              <a:rPr lang="en-GB" altLang="fr-FR" b="1" dirty="0">
                <a:solidFill>
                  <a:srgbClr val="000000"/>
                </a:solidFill>
                <a:latin typeface="Merriweather Sans" pitchFamily="50" charset="0"/>
              </a:rPr>
              <a:t> www.drogues.gouv.fr</a:t>
            </a:r>
          </a:p>
          <a:p>
            <a:pPr hangingPunct="1">
              <a:buClr>
                <a:srgbClr val="FF3300"/>
              </a:buClr>
            </a:pPr>
            <a:endParaRPr lang="en-GB" altLang="fr-FR" b="1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61379" y="7135238"/>
            <a:ext cx="785792" cy="2354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fr-FR" sz="1000" dirty="0">
                <a:solidFill>
                  <a:srgbClr val="000000"/>
                </a:solidFill>
                <a:latin typeface="Merriweather Sans" pitchFamily="50" charset="0"/>
              </a:rPr>
              <a:t>M BAZAN</a:t>
            </a:r>
          </a:p>
        </p:txBody>
      </p:sp>
    </p:spTree>
    <p:extLst>
      <p:ext uri="{BB962C8B-B14F-4D97-AF65-F5344CB8AC3E}">
        <p14:creationId xmlns:p14="http://schemas.microsoft.com/office/powerpoint/2010/main" val="23205099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r 3"/>
          <p:cNvGrpSpPr>
            <a:grpSpLocks noChangeAspect="1"/>
          </p:cNvGrpSpPr>
          <p:nvPr/>
        </p:nvGrpSpPr>
        <p:grpSpPr>
          <a:xfrm>
            <a:off x="1" y="-10159"/>
            <a:ext cx="10099355" cy="7579240"/>
            <a:chOff x="1" y="-10159"/>
            <a:chExt cx="10099355" cy="7579240"/>
          </a:xfrm>
        </p:grpSpPr>
        <p:pic>
          <p:nvPicPr>
            <p:cNvPr id="7" name="Image 6"/>
            <p:cNvPicPr/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71465" r="71130"/>
            <a:stretch/>
          </p:blipFill>
          <p:spPr>
            <a:xfrm>
              <a:off x="1" y="5796061"/>
              <a:ext cx="1439911" cy="1773020"/>
            </a:xfrm>
            <a:prstGeom prst="rect">
              <a:avLst/>
            </a:prstGeom>
          </p:spPr>
        </p:pic>
        <p:pic>
          <p:nvPicPr>
            <p:cNvPr id="2051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5832" y="-10159"/>
              <a:ext cx="7823524" cy="14857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2052" name="Picture 3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38" y="122238"/>
              <a:ext cx="1749425" cy="1749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2592040" y="3131765"/>
            <a:ext cx="5112568" cy="1637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>
              <a:lnSpc>
                <a:spcPct val="105000"/>
              </a:lnSpc>
            </a:pPr>
            <a:r>
              <a:rPr lang="fr-FR" sz="4800" b="1" dirty="0">
                <a:solidFill>
                  <a:srgbClr val="B3101E"/>
                </a:solidFill>
                <a:latin typeface="Merriweather Sans" charset="0"/>
              </a:rPr>
              <a:t>Merci de votre attention.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007783D-DD82-F845-B51D-8DDE3BFB7CFB}" type="slidenum">
              <a:rPr lang="fr-FR" smtClean="0"/>
              <a:pPr/>
              <a:t>22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4680272" y="7090319"/>
            <a:ext cx="785792" cy="2354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fr-FR" sz="1000" dirty="0">
                <a:solidFill>
                  <a:srgbClr val="000000"/>
                </a:solidFill>
                <a:latin typeface="Merriweather Sans" pitchFamily="50" charset="0"/>
              </a:rPr>
              <a:t>M BAZAN</a:t>
            </a:r>
          </a:p>
        </p:txBody>
      </p:sp>
    </p:spTree>
    <p:extLst>
      <p:ext uri="{BB962C8B-B14F-4D97-AF65-F5344CB8AC3E}">
        <p14:creationId xmlns:p14="http://schemas.microsoft.com/office/powerpoint/2010/main" val="27934412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6" r="47715" b="-450"/>
          <a:stretch/>
        </p:blipFill>
        <p:spPr bwMode="auto">
          <a:xfrm>
            <a:off x="71439" y="50248"/>
            <a:ext cx="720401" cy="1385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6C2C227B-9A00-2F4F-A293-AB52AE91417D}" type="slidenum">
              <a:rPr lang="fr-FR" smtClean="0"/>
              <a:pPr/>
              <a:t>3</a:t>
            </a:fld>
            <a:endParaRPr lang="fr-FR"/>
          </a:p>
        </p:txBody>
      </p:sp>
      <p:grpSp>
        <p:nvGrpSpPr>
          <p:cNvPr id="8" name="Groupe 7"/>
          <p:cNvGrpSpPr/>
          <p:nvPr/>
        </p:nvGrpSpPr>
        <p:grpSpPr>
          <a:xfrm>
            <a:off x="946150" y="2483693"/>
            <a:ext cx="8622058" cy="4008727"/>
            <a:chOff x="946150" y="2483693"/>
            <a:chExt cx="8622058" cy="4008727"/>
          </a:xfrm>
        </p:grpSpPr>
        <p:grpSp>
          <p:nvGrpSpPr>
            <p:cNvPr id="11" name="Groupe 10"/>
            <p:cNvGrpSpPr/>
            <p:nvPr/>
          </p:nvGrpSpPr>
          <p:grpSpPr>
            <a:xfrm>
              <a:off x="946150" y="4117520"/>
              <a:ext cx="8534400" cy="2374900"/>
              <a:chOff x="395288" y="3141663"/>
              <a:chExt cx="8534400" cy="2374900"/>
            </a:xfrm>
          </p:grpSpPr>
          <p:pic>
            <p:nvPicPr>
              <p:cNvPr id="14" name="Picture 1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618" t="60222" r="16953" b="17001"/>
              <a:stretch>
                <a:fillRect/>
              </a:stretch>
            </p:blipFill>
            <p:spPr bwMode="auto">
              <a:xfrm>
                <a:off x="395288" y="4021138"/>
                <a:ext cx="8534400" cy="1495425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" name="Text Box 17"/>
              <p:cNvSpPr txBox="1">
                <a:spLocks noChangeArrowheads="1"/>
              </p:cNvSpPr>
              <p:nvPr/>
            </p:nvSpPr>
            <p:spPr bwMode="auto">
              <a:xfrm>
                <a:off x="395288" y="3148013"/>
                <a:ext cx="1655762" cy="641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fr-FR" altLang="fr-FR" dirty="0">
                    <a:solidFill>
                      <a:srgbClr val="9900CC"/>
                    </a:solidFill>
                  </a:rPr>
                  <a:t>Du moins addictogène</a:t>
                </a:r>
              </a:p>
            </p:txBody>
          </p:sp>
          <p:sp>
            <p:nvSpPr>
              <p:cNvPr id="16" name="Text Box 18"/>
              <p:cNvSpPr txBox="1">
                <a:spLocks noChangeArrowheads="1"/>
              </p:cNvSpPr>
              <p:nvPr/>
            </p:nvSpPr>
            <p:spPr bwMode="auto">
              <a:xfrm>
                <a:off x="7237413" y="3141663"/>
                <a:ext cx="1655762" cy="6076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fr-FR" altLang="fr-FR" b="1" dirty="0">
                    <a:solidFill>
                      <a:srgbClr val="FF3300"/>
                    </a:solidFill>
                  </a:rPr>
                  <a:t>Au plus addictogè</a:t>
                </a:r>
                <a:r>
                  <a:rPr lang="fr-FR" altLang="fr-FR" dirty="0">
                    <a:solidFill>
                      <a:srgbClr val="FF3300"/>
                    </a:solidFill>
                  </a:rPr>
                  <a:t>ne</a:t>
                </a:r>
              </a:p>
            </p:txBody>
          </p:sp>
        </p:grpSp>
        <p:sp>
          <p:nvSpPr>
            <p:cNvPr id="12" name="Rectangle 11"/>
            <p:cNvSpPr/>
            <p:nvPr/>
          </p:nvSpPr>
          <p:spPr>
            <a:xfrm>
              <a:off x="1501126" y="2483693"/>
              <a:ext cx="8067082" cy="401648"/>
            </a:xfrm>
            <a:prstGeom prst="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95000"/>
                  </a:schemeClr>
                </a:gs>
                <a:gs pos="73000">
                  <a:schemeClr val="bg1"/>
                </a:gs>
              </a:gsLst>
              <a:lin ang="5400000" scaled="0"/>
            </a:gradFill>
          </p:spPr>
          <p:txBody>
            <a:bodyPr wrap="square">
              <a:spAutoFit/>
            </a:bodyPr>
            <a:lstStyle/>
            <a:p>
              <a:pPr algn="ctr" eaLnBrk="1">
                <a:lnSpc>
                  <a:spcPct val="105000"/>
                </a:lnSpc>
              </a:pPr>
              <a:r>
                <a:rPr lang="fr-FR" sz="2000" b="1" dirty="0">
                  <a:solidFill>
                    <a:srgbClr val="B3101E"/>
                  </a:solidFill>
                  <a:latin typeface="Merriweather Sans" charset="0"/>
                </a:rPr>
                <a:t>LE POUVOIR ADDICTOGENE   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374416" y="3311108"/>
              <a:ext cx="8067082" cy="415498"/>
            </a:xfrm>
            <a:prstGeom prst="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95000"/>
                  </a:schemeClr>
                </a:gs>
                <a:gs pos="73000">
                  <a:schemeClr val="bg1"/>
                </a:gs>
              </a:gsLst>
              <a:lin ang="5400000" scaled="0"/>
            </a:gradFill>
          </p:spPr>
          <p:txBody>
            <a:bodyPr wrap="square">
              <a:spAutoFit/>
            </a:bodyPr>
            <a:lstStyle/>
            <a:p>
              <a:pPr algn="ctr" eaLnBrk="1">
                <a:lnSpc>
                  <a:spcPct val="105000"/>
                </a:lnSpc>
              </a:pPr>
              <a:r>
                <a:rPr lang="fr-FR" sz="2000" b="1" dirty="0">
                  <a:solidFill>
                    <a:srgbClr val="B3101E"/>
                  </a:solidFill>
                  <a:latin typeface="Merriweather Sans" charset="0"/>
                </a:rPr>
                <a:t>C’est le pouvoir d’induire une pharmacodépendance  </a:t>
              </a:r>
            </a:p>
          </p:txBody>
        </p:sp>
      </p:grpSp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1" t="85070" r="661"/>
          <a:stretch/>
        </p:blipFill>
        <p:spPr>
          <a:xfrm>
            <a:off x="2842202" y="395461"/>
            <a:ext cx="6726006" cy="1837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4896296" y="7170239"/>
            <a:ext cx="785792" cy="2354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fr-FR" sz="1000" dirty="0">
                <a:solidFill>
                  <a:srgbClr val="000000"/>
                </a:solidFill>
                <a:latin typeface="Merriweather Sans" pitchFamily="50" charset="0"/>
              </a:rPr>
              <a:t>M BAZAN</a:t>
            </a:r>
          </a:p>
        </p:txBody>
      </p:sp>
    </p:spTree>
    <p:extLst>
      <p:ext uri="{BB962C8B-B14F-4D97-AF65-F5344CB8AC3E}">
        <p14:creationId xmlns:p14="http://schemas.microsoft.com/office/powerpoint/2010/main" val="25521043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34"/>
          <p:cNvSpPr txBox="1">
            <a:spLocks noChangeArrowheads="1"/>
          </p:cNvSpPr>
          <p:nvPr/>
        </p:nvSpPr>
        <p:spPr bwMode="auto">
          <a:xfrm>
            <a:off x="3032259" y="241820"/>
            <a:ext cx="6192688" cy="217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794" tIns="50397" rIns="100794" bIns="50397">
            <a:spAutoFit/>
          </a:bodyPr>
          <a:lstStyle>
            <a:lvl1pPr eaLnBrk="0" hangingPunct="0">
              <a:spcBef>
                <a:spcPct val="20000"/>
              </a:spcBef>
              <a:buClr>
                <a:srgbClr val="A4121F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A4121F"/>
              </a:buClr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A4121F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A4121F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A4121F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4121F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4121F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4121F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4121F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endParaRPr lang="fr-FR" altLang="fr-FR" sz="4000" dirty="0"/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900" dirty="0"/>
              <a:t>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fr-FR" altLang="fr-FR" sz="2400" b="1" i="1" dirty="0">
              <a:latin typeface="Merriweather Sans" pitchFamily="50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400" b="1" i="1" dirty="0">
                <a:latin typeface="Merriweather Sans" pitchFamily="50" charset="0"/>
              </a:rPr>
              <a:t>Une  consommation à faible risque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400" b="1" i="1" dirty="0">
                <a:latin typeface="Merriweather Sans" pitchFamily="50" charset="0"/>
              </a:rPr>
              <a:t> peut            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400" b="1" i="1" dirty="0">
                <a:latin typeface="Merriweather Sans" pitchFamily="50" charset="0"/>
              </a:rPr>
              <a:t>devenir à risque dans certaines situations</a:t>
            </a:r>
            <a:r>
              <a:rPr lang="fr-FR" altLang="fr-FR" sz="2400" dirty="0"/>
              <a:t>.</a:t>
            </a:r>
          </a:p>
        </p:txBody>
      </p:sp>
      <p:sp>
        <p:nvSpPr>
          <p:cNvPr id="45059" name="Titre 1"/>
          <p:cNvSpPr>
            <a:spLocks noGrp="1"/>
          </p:cNvSpPr>
          <p:nvPr>
            <p:ph type="title"/>
          </p:nvPr>
        </p:nvSpPr>
        <p:spPr>
          <a:xfrm>
            <a:off x="2520032" y="15750"/>
            <a:ext cx="7560593" cy="1016706"/>
          </a:xfrm>
        </p:spPr>
        <p:txBody>
          <a:bodyPr/>
          <a:lstStyle/>
          <a:p>
            <a:r>
              <a:rPr lang="fr-FR" altLang="fr-FR" sz="3500" dirty="0">
                <a:solidFill>
                  <a:srgbClr val="990000"/>
                </a:solidFill>
              </a:rPr>
              <a:t> </a:t>
            </a:r>
            <a:r>
              <a:rPr lang="fr-FR" altLang="fr-FR" sz="3200" b="1" i="1" dirty="0">
                <a:solidFill>
                  <a:srgbClr val="990000"/>
                </a:solidFill>
                <a:latin typeface="Merriweather Sans" pitchFamily="50" charset="0"/>
              </a:rPr>
              <a:t>SPA au travail: le risque situationnel</a:t>
            </a:r>
          </a:p>
        </p:txBody>
      </p:sp>
      <p:pic>
        <p:nvPicPr>
          <p:cNvPr id="45060" name="Imag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307" y="1348592"/>
            <a:ext cx="778798" cy="682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91427" y="3276010"/>
            <a:ext cx="7177196" cy="287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>
            <a:lvl1pPr marL="685800" indent="-342900">
              <a:spcBef>
                <a:spcPct val="20000"/>
              </a:spcBef>
              <a:buClr>
                <a:srgbClr val="A4121F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4121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spcBef>
                <a:spcPct val="20000"/>
              </a:spcBef>
              <a:buClr>
                <a:srgbClr val="A4121F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4121F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4121F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4121F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4121F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4121F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4121F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77979" indent="0">
              <a:buClrTx/>
              <a:buNone/>
              <a:defRPr/>
            </a:pPr>
            <a:r>
              <a:rPr lang="fr-FR" altLang="fr-FR" sz="2400" b="1" i="1" dirty="0">
                <a:latin typeface="Merriweather Sans" pitchFamily="50" charset="0"/>
                <a:cs typeface="+mn-cs"/>
              </a:rPr>
              <a:t>Particulièrement pour </a:t>
            </a:r>
            <a:r>
              <a:rPr lang="fr-FR" altLang="fr-FR" sz="2400" b="1" i="1" dirty="0">
                <a:solidFill>
                  <a:srgbClr val="A50021"/>
                </a:solidFill>
                <a:latin typeface="Merriweather Sans" pitchFamily="50" charset="0"/>
                <a:cs typeface="+mn-cs"/>
              </a:rPr>
              <a:t>certains postes</a:t>
            </a:r>
          </a:p>
          <a:p>
            <a:pPr marL="377979" indent="0">
              <a:buClrTx/>
              <a:buNone/>
              <a:defRPr/>
            </a:pPr>
            <a:r>
              <a:rPr lang="fr-FR" altLang="fr-FR" sz="2400" b="1" i="1" dirty="0">
                <a:solidFill>
                  <a:srgbClr val="A50021"/>
                </a:solidFill>
                <a:latin typeface="Merriweather Sans" pitchFamily="50" charset="0"/>
                <a:cs typeface="+mn-cs"/>
              </a:rPr>
              <a:t> de travail à risque: « PSS »:</a:t>
            </a:r>
          </a:p>
          <a:p>
            <a:pPr>
              <a:buClrTx/>
              <a:defRPr/>
            </a:pPr>
            <a:r>
              <a:rPr lang="fr-FR" altLang="fr-FR" sz="2400" b="1" i="1" dirty="0">
                <a:latin typeface="Merriweather Sans" pitchFamily="50" charset="0"/>
                <a:cs typeface="+mn-cs"/>
              </a:rPr>
              <a:t>Travail en hauteur</a:t>
            </a:r>
          </a:p>
          <a:p>
            <a:pPr>
              <a:buClrTx/>
              <a:defRPr/>
            </a:pPr>
            <a:r>
              <a:rPr lang="fr-FR" altLang="fr-FR" sz="2400" b="1" i="1" dirty="0">
                <a:latin typeface="Merriweather Sans" pitchFamily="50" charset="0"/>
                <a:cs typeface="+mn-cs"/>
              </a:rPr>
              <a:t>Conduite d’un véhicule, PL, TC</a:t>
            </a:r>
          </a:p>
          <a:p>
            <a:pPr>
              <a:buClrTx/>
              <a:defRPr/>
            </a:pPr>
            <a:r>
              <a:rPr lang="fr-FR" altLang="fr-FR" sz="2400" b="1" i="1" dirty="0">
                <a:latin typeface="Merriweather Sans" pitchFamily="50" charset="0"/>
                <a:cs typeface="+mn-cs"/>
              </a:rPr>
              <a:t>Caristes, conducteurs d’engins, ponts roulants</a:t>
            </a:r>
          </a:p>
          <a:p>
            <a:pPr>
              <a:buClrTx/>
              <a:defRPr/>
            </a:pPr>
            <a:r>
              <a:rPr lang="fr-FR" altLang="fr-FR" sz="2400" b="1" i="1" dirty="0">
                <a:latin typeface="Merriweather Sans" pitchFamily="50" charset="0"/>
                <a:cs typeface="+mn-cs"/>
              </a:rPr>
              <a:t>Travail sur machine dangereuse…</a:t>
            </a:r>
          </a:p>
        </p:txBody>
      </p:sp>
      <p:pic>
        <p:nvPicPr>
          <p:cNvPr id="45062" name="Picture 11" descr="Résultat de recherche d'images pour &quot;bonhomme blanc travail dangereux&quot;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981" y="3242612"/>
            <a:ext cx="1391337" cy="10394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Picture 13" descr="Résultat de recherche d'images pour &quot;bonhomme blanc travail dangereux&quot;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981" y="4820304"/>
            <a:ext cx="1548847" cy="15469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e 8"/>
          <p:cNvGrpSpPr/>
          <p:nvPr/>
        </p:nvGrpSpPr>
        <p:grpSpPr>
          <a:xfrm>
            <a:off x="108065" y="37419"/>
            <a:ext cx="2350185" cy="1385628"/>
            <a:chOff x="71439" y="50248"/>
            <a:chExt cx="2350185" cy="1385628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16" r="47715" b="-450"/>
            <a:stretch/>
          </p:blipFill>
          <p:spPr bwMode="auto">
            <a:xfrm>
              <a:off x="71439" y="50248"/>
              <a:ext cx="720401" cy="13856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grpSp>
          <p:nvGrpSpPr>
            <p:cNvPr id="11" name="Group 11"/>
            <p:cNvGrpSpPr>
              <a:grpSpLocks noChangeAspect="1"/>
            </p:cNvGrpSpPr>
            <p:nvPr/>
          </p:nvGrpSpPr>
          <p:grpSpPr bwMode="auto">
            <a:xfrm>
              <a:off x="982607" y="246748"/>
              <a:ext cx="1439017" cy="852350"/>
              <a:chOff x="476" y="1207"/>
              <a:chExt cx="4922" cy="2216"/>
            </a:xfrm>
          </p:grpSpPr>
          <p:sp>
            <p:nvSpPr>
              <p:cNvPr id="12" name="AutoShape 12"/>
              <p:cNvSpPr>
                <a:spLocks noChangeAspect="1" noChangeArrowheads="1" noTextEdit="1"/>
              </p:cNvSpPr>
              <p:nvPr/>
            </p:nvSpPr>
            <p:spPr bwMode="auto">
              <a:xfrm>
                <a:off x="476" y="1207"/>
                <a:ext cx="4922" cy="2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auto">
              <a:xfrm>
                <a:off x="4510" y="1207"/>
                <a:ext cx="888" cy="1919"/>
              </a:xfrm>
              <a:custGeom>
                <a:avLst/>
                <a:gdLst>
                  <a:gd name="T0" fmla="*/ 888 w 888"/>
                  <a:gd name="T1" fmla="*/ 1919 h 1919"/>
                  <a:gd name="T2" fmla="*/ 888 w 888"/>
                  <a:gd name="T3" fmla="*/ 0 h 1919"/>
                  <a:gd name="T4" fmla="*/ 27 w 888"/>
                  <a:gd name="T5" fmla="*/ 90 h 1919"/>
                  <a:gd name="T6" fmla="*/ 0 w 888"/>
                  <a:gd name="T7" fmla="*/ 1919 h 1919"/>
                  <a:gd name="T8" fmla="*/ 888 w 888"/>
                  <a:gd name="T9" fmla="*/ 1919 h 19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88" h="1919">
                    <a:moveTo>
                      <a:pt x="888" y="1919"/>
                    </a:moveTo>
                    <a:lnTo>
                      <a:pt x="888" y="0"/>
                    </a:lnTo>
                    <a:lnTo>
                      <a:pt x="27" y="90"/>
                    </a:lnTo>
                    <a:lnTo>
                      <a:pt x="0" y="1919"/>
                    </a:lnTo>
                    <a:lnTo>
                      <a:pt x="888" y="1919"/>
                    </a:lnTo>
                    <a:close/>
                  </a:path>
                </a:pathLst>
              </a:custGeom>
              <a:solidFill>
                <a:srgbClr val="B6C4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auto">
              <a:xfrm>
                <a:off x="4230" y="1280"/>
                <a:ext cx="378" cy="1840"/>
              </a:xfrm>
              <a:custGeom>
                <a:avLst/>
                <a:gdLst>
                  <a:gd name="T0" fmla="*/ 288 w 378"/>
                  <a:gd name="T1" fmla="*/ 1145 h 1840"/>
                  <a:gd name="T2" fmla="*/ 295 w 378"/>
                  <a:gd name="T3" fmla="*/ 1767 h 1840"/>
                  <a:gd name="T4" fmla="*/ 284 w 378"/>
                  <a:gd name="T5" fmla="*/ 1836 h 1840"/>
                  <a:gd name="T6" fmla="*/ 172 w 378"/>
                  <a:gd name="T7" fmla="*/ 1823 h 1840"/>
                  <a:gd name="T8" fmla="*/ 213 w 378"/>
                  <a:gd name="T9" fmla="*/ 1767 h 1840"/>
                  <a:gd name="T10" fmla="*/ 184 w 378"/>
                  <a:gd name="T11" fmla="*/ 1775 h 1840"/>
                  <a:gd name="T12" fmla="*/ 186 w 378"/>
                  <a:gd name="T13" fmla="*/ 1754 h 1840"/>
                  <a:gd name="T14" fmla="*/ 102 w 378"/>
                  <a:gd name="T15" fmla="*/ 1807 h 1840"/>
                  <a:gd name="T16" fmla="*/ 159 w 378"/>
                  <a:gd name="T17" fmla="*/ 1778 h 1840"/>
                  <a:gd name="T18" fmla="*/ 213 w 378"/>
                  <a:gd name="T19" fmla="*/ 1692 h 1840"/>
                  <a:gd name="T20" fmla="*/ 192 w 378"/>
                  <a:gd name="T21" fmla="*/ 1677 h 1840"/>
                  <a:gd name="T22" fmla="*/ 224 w 378"/>
                  <a:gd name="T23" fmla="*/ 1619 h 1840"/>
                  <a:gd name="T24" fmla="*/ 194 w 378"/>
                  <a:gd name="T25" fmla="*/ 1619 h 1840"/>
                  <a:gd name="T26" fmla="*/ 219 w 378"/>
                  <a:gd name="T27" fmla="*/ 1564 h 1840"/>
                  <a:gd name="T28" fmla="*/ 207 w 378"/>
                  <a:gd name="T29" fmla="*/ 1552 h 1840"/>
                  <a:gd name="T30" fmla="*/ 205 w 378"/>
                  <a:gd name="T31" fmla="*/ 1521 h 1840"/>
                  <a:gd name="T32" fmla="*/ 197 w 378"/>
                  <a:gd name="T33" fmla="*/ 1508 h 1840"/>
                  <a:gd name="T34" fmla="*/ 222 w 378"/>
                  <a:gd name="T35" fmla="*/ 1448 h 1840"/>
                  <a:gd name="T36" fmla="*/ 188 w 378"/>
                  <a:gd name="T37" fmla="*/ 1481 h 1840"/>
                  <a:gd name="T38" fmla="*/ 234 w 378"/>
                  <a:gd name="T39" fmla="*/ 1393 h 1840"/>
                  <a:gd name="T40" fmla="*/ 186 w 378"/>
                  <a:gd name="T41" fmla="*/ 1443 h 1840"/>
                  <a:gd name="T42" fmla="*/ 243 w 378"/>
                  <a:gd name="T43" fmla="*/ 1349 h 1840"/>
                  <a:gd name="T44" fmla="*/ 195 w 378"/>
                  <a:gd name="T45" fmla="*/ 1393 h 1840"/>
                  <a:gd name="T46" fmla="*/ 259 w 378"/>
                  <a:gd name="T47" fmla="*/ 1264 h 1840"/>
                  <a:gd name="T48" fmla="*/ 192 w 378"/>
                  <a:gd name="T49" fmla="*/ 1337 h 1840"/>
                  <a:gd name="T50" fmla="*/ 245 w 378"/>
                  <a:gd name="T51" fmla="*/ 1241 h 1840"/>
                  <a:gd name="T52" fmla="*/ 201 w 378"/>
                  <a:gd name="T53" fmla="*/ 1278 h 1840"/>
                  <a:gd name="T54" fmla="*/ 257 w 378"/>
                  <a:gd name="T55" fmla="*/ 1163 h 1840"/>
                  <a:gd name="T56" fmla="*/ 195 w 378"/>
                  <a:gd name="T57" fmla="*/ 1228 h 1840"/>
                  <a:gd name="T58" fmla="*/ 255 w 378"/>
                  <a:gd name="T59" fmla="*/ 1130 h 1840"/>
                  <a:gd name="T60" fmla="*/ 217 w 378"/>
                  <a:gd name="T61" fmla="*/ 1128 h 1840"/>
                  <a:gd name="T62" fmla="*/ 211 w 378"/>
                  <a:gd name="T63" fmla="*/ 1105 h 1840"/>
                  <a:gd name="T64" fmla="*/ 245 w 378"/>
                  <a:gd name="T65" fmla="*/ 1046 h 1840"/>
                  <a:gd name="T66" fmla="*/ 201 w 378"/>
                  <a:gd name="T67" fmla="*/ 1086 h 1840"/>
                  <a:gd name="T68" fmla="*/ 257 w 378"/>
                  <a:gd name="T69" fmla="*/ 992 h 1840"/>
                  <a:gd name="T70" fmla="*/ 203 w 378"/>
                  <a:gd name="T71" fmla="*/ 1036 h 1840"/>
                  <a:gd name="T72" fmla="*/ 199 w 378"/>
                  <a:gd name="T73" fmla="*/ 938 h 1840"/>
                  <a:gd name="T74" fmla="*/ 253 w 378"/>
                  <a:gd name="T75" fmla="*/ 850 h 1840"/>
                  <a:gd name="T76" fmla="*/ 190 w 378"/>
                  <a:gd name="T77" fmla="*/ 927 h 1840"/>
                  <a:gd name="T78" fmla="*/ 243 w 378"/>
                  <a:gd name="T79" fmla="*/ 721 h 1840"/>
                  <a:gd name="T80" fmla="*/ 197 w 378"/>
                  <a:gd name="T81" fmla="*/ 767 h 1840"/>
                  <a:gd name="T82" fmla="*/ 245 w 378"/>
                  <a:gd name="T83" fmla="*/ 677 h 1840"/>
                  <a:gd name="T84" fmla="*/ 222 w 378"/>
                  <a:gd name="T85" fmla="*/ 694 h 1840"/>
                  <a:gd name="T86" fmla="*/ 186 w 378"/>
                  <a:gd name="T87" fmla="*/ 702 h 1840"/>
                  <a:gd name="T88" fmla="*/ 253 w 378"/>
                  <a:gd name="T89" fmla="*/ 593 h 1840"/>
                  <a:gd name="T90" fmla="*/ 188 w 378"/>
                  <a:gd name="T91" fmla="*/ 658 h 1840"/>
                  <a:gd name="T92" fmla="*/ 276 w 378"/>
                  <a:gd name="T93" fmla="*/ 533 h 1840"/>
                  <a:gd name="T94" fmla="*/ 184 w 378"/>
                  <a:gd name="T95" fmla="*/ 622 h 1840"/>
                  <a:gd name="T96" fmla="*/ 266 w 378"/>
                  <a:gd name="T97" fmla="*/ 487 h 1840"/>
                  <a:gd name="T98" fmla="*/ 153 w 378"/>
                  <a:gd name="T99" fmla="*/ 585 h 1840"/>
                  <a:gd name="T100" fmla="*/ 261 w 378"/>
                  <a:gd name="T101" fmla="*/ 437 h 1840"/>
                  <a:gd name="T102" fmla="*/ 142 w 378"/>
                  <a:gd name="T103" fmla="*/ 558 h 1840"/>
                  <a:gd name="T104" fmla="*/ 174 w 378"/>
                  <a:gd name="T105" fmla="*/ 472 h 1840"/>
                  <a:gd name="T106" fmla="*/ 266 w 378"/>
                  <a:gd name="T107" fmla="*/ 357 h 1840"/>
                  <a:gd name="T108" fmla="*/ 169 w 378"/>
                  <a:gd name="T109" fmla="*/ 458 h 1840"/>
                  <a:gd name="T110" fmla="*/ 29 w 378"/>
                  <a:gd name="T111" fmla="*/ 487 h 1840"/>
                  <a:gd name="T112" fmla="*/ 8 w 378"/>
                  <a:gd name="T113" fmla="*/ 207 h 1840"/>
                  <a:gd name="T114" fmla="*/ 378 w 378"/>
                  <a:gd name="T115" fmla="*/ 0 h 184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378" h="1840">
                    <a:moveTo>
                      <a:pt x="378" y="0"/>
                    </a:moveTo>
                    <a:lnTo>
                      <a:pt x="366" y="144"/>
                    </a:lnTo>
                    <a:lnTo>
                      <a:pt x="355" y="288"/>
                    </a:lnTo>
                    <a:lnTo>
                      <a:pt x="343" y="430"/>
                    </a:lnTo>
                    <a:lnTo>
                      <a:pt x="330" y="574"/>
                    </a:lnTo>
                    <a:lnTo>
                      <a:pt x="318" y="716"/>
                    </a:lnTo>
                    <a:lnTo>
                      <a:pt x="307" y="859"/>
                    </a:lnTo>
                    <a:lnTo>
                      <a:pt x="297" y="1003"/>
                    </a:lnTo>
                    <a:lnTo>
                      <a:pt x="288" y="1145"/>
                    </a:lnTo>
                    <a:lnTo>
                      <a:pt x="282" y="1230"/>
                    </a:lnTo>
                    <a:lnTo>
                      <a:pt x="278" y="1312"/>
                    </a:lnTo>
                    <a:lnTo>
                      <a:pt x="274" y="1397"/>
                    </a:lnTo>
                    <a:lnTo>
                      <a:pt x="274" y="1481"/>
                    </a:lnTo>
                    <a:lnTo>
                      <a:pt x="276" y="1564"/>
                    </a:lnTo>
                    <a:lnTo>
                      <a:pt x="282" y="1646"/>
                    </a:lnTo>
                    <a:lnTo>
                      <a:pt x="286" y="1686"/>
                    </a:lnTo>
                    <a:lnTo>
                      <a:pt x="289" y="1727"/>
                    </a:lnTo>
                    <a:lnTo>
                      <a:pt x="295" y="1767"/>
                    </a:lnTo>
                    <a:lnTo>
                      <a:pt x="303" y="1807"/>
                    </a:lnTo>
                    <a:lnTo>
                      <a:pt x="303" y="1815"/>
                    </a:lnTo>
                    <a:lnTo>
                      <a:pt x="303" y="1819"/>
                    </a:lnTo>
                    <a:lnTo>
                      <a:pt x="299" y="1821"/>
                    </a:lnTo>
                    <a:lnTo>
                      <a:pt x="297" y="1823"/>
                    </a:lnTo>
                    <a:lnTo>
                      <a:pt x="293" y="1825"/>
                    </a:lnTo>
                    <a:lnTo>
                      <a:pt x="289" y="1826"/>
                    </a:lnTo>
                    <a:lnTo>
                      <a:pt x="286" y="1830"/>
                    </a:lnTo>
                    <a:lnTo>
                      <a:pt x="284" y="1836"/>
                    </a:lnTo>
                    <a:lnTo>
                      <a:pt x="268" y="1838"/>
                    </a:lnTo>
                    <a:lnTo>
                      <a:pt x="253" y="1840"/>
                    </a:lnTo>
                    <a:lnTo>
                      <a:pt x="238" y="1838"/>
                    </a:lnTo>
                    <a:lnTo>
                      <a:pt x="222" y="1836"/>
                    </a:lnTo>
                    <a:lnTo>
                      <a:pt x="207" y="1834"/>
                    </a:lnTo>
                    <a:lnTo>
                      <a:pt x="192" y="1832"/>
                    </a:lnTo>
                    <a:lnTo>
                      <a:pt x="176" y="1830"/>
                    </a:lnTo>
                    <a:lnTo>
                      <a:pt x="161" y="1830"/>
                    </a:lnTo>
                    <a:lnTo>
                      <a:pt x="172" y="1823"/>
                    </a:lnTo>
                    <a:lnTo>
                      <a:pt x="186" y="1813"/>
                    </a:lnTo>
                    <a:lnTo>
                      <a:pt x="195" y="1803"/>
                    </a:lnTo>
                    <a:lnTo>
                      <a:pt x="205" y="1792"/>
                    </a:lnTo>
                    <a:lnTo>
                      <a:pt x="215" y="1780"/>
                    </a:lnTo>
                    <a:lnTo>
                      <a:pt x="222" y="1769"/>
                    </a:lnTo>
                    <a:lnTo>
                      <a:pt x="230" y="1757"/>
                    </a:lnTo>
                    <a:lnTo>
                      <a:pt x="236" y="1744"/>
                    </a:lnTo>
                    <a:lnTo>
                      <a:pt x="224" y="1755"/>
                    </a:lnTo>
                    <a:lnTo>
                      <a:pt x="213" y="1767"/>
                    </a:lnTo>
                    <a:lnTo>
                      <a:pt x="201" y="1778"/>
                    </a:lnTo>
                    <a:lnTo>
                      <a:pt x="190" y="1790"/>
                    </a:lnTo>
                    <a:lnTo>
                      <a:pt x="176" y="1801"/>
                    </a:lnTo>
                    <a:lnTo>
                      <a:pt x="165" y="1811"/>
                    </a:lnTo>
                    <a:lnTo>
                      <a:pt x="153" y="1821"/>
                    </a:lnTo>
                    <a:lnTo>
                      <a:pt x="142" y="1826"/>
                    </a:lnTo>
                    <a:lnTo>
                      <a:pt x="155" y="1811"/>
                    </a:lnTo>
                    <a:lnTo>
                      <a:pt x="171" y="1792"/>
                    </a:lnTo>
                    <a:lnTo>
                      <a:pt x="184" y="1775"/>
                    </a:lnTo>
                    <a:lnTo>
                      <a:pt x="197" y="1755"/>
                    </a:lnTo>
                    <a:lnTo>
                      <a:pt x="211" y="1738"/>
                    </a:lnTo>
                    <a:lnTo>
                      <a:pt x="224" y="1719"/>
                    </a:lnTo>
                    <a:lnTo>
                      <a:pt x="236" y="1700"/>
                    </a:lnTo>
                    <a:lnTo>
                      <a:pt x="249" y="1683"/>
                    </a:lnTo>
                    <a:lnTo>
                      <a:pt x="232" y="1700"/>
                    </a:lnTo>
                    <a:lnTo>
                      <a:pt x="217" y="1717"/>
                    </a:lnTo>
                    <a:lnTo>
                      <a:pt x="201" y="1734"/>
                    </a:lnTo>
                    <a:lnTo>
                      <a:pt x="186" y="1754"/>
                    </a:lnTo>
                    <a:lnTo>
                      <a:pt x="171" y="1771"/>
                    </a:lnTo>
                    <a:lnTo>
                      <a:pt x="155" y="1790"/>
                    </a:lnTo>
                    <a:lnTo>
                      <a:pt x="140" y="1807"/>
                    </a:lnTo>
                    <a:lnTo>
                      <a:pt x="126" y="1825"/>
                    </a:lnTo>
                    <a:lnTo>
                      <a:pt x="119" y="1823"/>
                    </a:lnTo>
                    <a:lnTo>
                      <a:pt x="115" y="1821"/>
                    </a:lnTo>
                    <a:lnTo>
                      <a:pt x="109" y="1817"/>
                    </a:lnTo>
                    <a:lnTo>
                      <a:pt x="105" y="1813"/>
                    </a:lnTo>
                    <a:lnTo>
                      <a:pt x="102" y="1807"/>
                    </a:lnTo>
                    <a:lnTo>
                      <a:pt x="100" y="1801"/>
                    </a:lnTo>
                    <a:lnTo>
                      <a:pt x="98" y="1796"/>
                    </a:lnTo>
                    <a:lnTo>
                      <a:pt x="98" y="1792"/>
                    </a:lnTo>
                    <a:lnTo>
                      <a:pt x="107" y="1788"/>
                    </a:lnTo>
                    <a:lnTo>
                      <a:pt x="119" y="1788"/>
                    </a:lnTo>
                    <a:lnTo>
                      <a:pt x="130" y="1788"/>
                    </a:lnTo>
                    <a:lnTo>
                      <a:pt x="142" y="1786"/>
                    </a:lnTo>
                    <a:lnTo>
                      <a:pt x="151" y="1784"/>
                    </a:lnTo>
                    <a:lnTo>
                      <a:pt x="159" y="1778"/>
                    </a:lnTo>
                    <a:lnTo>
                      <a:pt x="163" y="1775"/>
                    </a:lnTo>
                    <a:lnTo>
                      <a:pt x="165" y="1769"/>
                    </a:lnTo>
                    <a:lnTo>
                      <a:pt x="165" y="1763"/>
                    </a:lnTo>
                    <a:lnTo>
                      <a:pt x="167" y="1754"/>
                    </a:lnTo>
                    <a:lnTo>
                      <a:pt x="176" y="1742"/>
                    </a:lnTo>
                    <a:lnTo>
                      <a:pt x="186" y="1730"/>
                    </a:lnTo>
                    <a:lnTo>
                      <a:pt x="195" y="1719"/>
                    </a:lnTo>
                    <a:lnTo>
                      <a:pt x="205" y="1706"/>
                    </a:lnTo>
                    <a:lnTo>
                      <a:pt x="213" y="1692"/>
                    </a:lnTo>
                    <a:lnTo>
                      <a:pt x="220" y="1681"/>
                    </a:lnTo>
                    <a:lnTo>
                      <a:pt x="228" y="1667"/>
                    </a:lnTo>
                    <a:lnTo>
                      <a:pt x="236" y="1652"/>
                    </a:lnTo>
                    <a:lnTo>
                      <a:pt x="167" y="1730"/>
                    </a:lnTo>
                    <a:lnTo>
                      <a:pt x="167" y="1719"/>
                    </a:lnTo>
                    <a:lnTo>
                      <a:pt x="171" y="1711"/>
                    </a:lnTo>
                    <a:lnTo>
                      <a:pt x="174" y="1702"/>
                    </a:lnTo>
                    <a:lnTo>
                      <a:pt x="180" y="1694"/>
                    </a:lnTo>
                    <a:lnTo>
                      <a:pt x="192" y="1677"/>
                    </a:lnTo>
                    <a:lnTo>
                      <a:pt x="203" y="1663"/>
                    </a:lnTo>
                    <a:lnTo>
                      <a:pt x="217" y="1648"/>
                    </a:lnTo>
                    <a:lnTo>
                      <a:pt x="228" y="1633"/>
                    </a:lnTo>
                    <a:lnTo>
                      <a:pt x="234" y="1625"/>
                    </a:lnTo>
                    <a:lnTo>
                      <a:pt x="238" y="1617"/>
                    </a:lnTo>
                    <a:lnTo>
                      <a:pt x="240" y="1608"/>
                    </a:lnTo>
                    <a:lnTo>
                      <a:pt x="243" y="1600"/>
                    </a:lnTo>
                    <a:lnTo>
                      <a:pt x="234" y="1610"/>
                    </a:lnTo>
                    <a:lnTo>
                      <a:pt x="224" y="1619"/>
                    </a:lnTo>
                    <a:lnTo>
                      <a:pt x="217" y="1629"/>
                    </a:lnTo>
                    <a:lnTo>
                      <a:pt x="207" y="1636"/>
                    </a:lnTo>
                    <a:lnTo>
                      <a:pt x="199" y="1646"/>
                    </a:lnTo>
                    <a:lnTo>
                      <a:pt x="192" y="1656"/>
                    </a:lnTo>
                    <a:lnTo>
                      <a:pt x="182" y="1665"/>
                    </a:lnTo>
                    <a:lnTo>
                      <a:pt x="174" y="1677"/>
                    </a:lnTo>
                    <a:lnTo>
                      <a:pt x="174" y="1648"/>
                    </a:lnTo>
                    <a:lnTo>
                      <a:pt x="182" y="1635"/>
                    </a:lnTo>
                    <a:lnTo>
                      <a:pt x="194" y="1619"/>
                    </a:lnTo>
                    <a:lnTo>
                      <a:pt x="203" y="1606"/>
                    </a:lnTo>
                    <a:lnTo>
                      <a:pt x="215" y="1592"/>
                    </a:lnTo>
                    <a:lnTo>
                      <a:pt x="226" y="1579"/>
                    </a:lnTo>
                    <a:lnTo>
                      <a:pt x="236" y="1565"/>
                    </a:lnTo>
                    <a:lnTo>
                      <a:pt x="243" y="1552"/>
                    </a:lnTo>
                    <a:lnTo>
                      <a:pt x="249" y="1537"/>
                    </a:lnTo>
                    <a:lnTo>
                      <a:pt x="240" y="1544"/>
                    </a:lnTo>
                    <a:lnTo>
                      <a:pt x="230" y="1554"/>
                    </a:lnTo>
                    <a:lnTo>
                      <a:pt x="219" y="1564"/>
                    </a:lnTo>
                    <a:lnTo>
                      <a:pt x="209" y="1573"/>
                    </a:lnTo>
                    <a:lnTo>
                      <a:pt x="201" y="1585"/>
                    </a:lnTo>
                    <a:lnTo>
                      <a:pt x="192" y="1596"/>
                    </a:lnTo>
                    <a:lnTo>
                      <a:pt x="184" y="1608"/>
                    </a:lnTo>
                    <a:lnTo>
                      <a:pt x="176" y="1619"/>
                    </a:lnTo>
                    <a:lnTo>
                      <a:pt x="180" y="1577"/>
                    </a:lnTo>
                    <a:lnTo>
                      <a:pt x="190" y="1571"/>
                    </a:lnTo>
                    <a:lnTo>
                      <a:pt x="199" y="1562"/>
                    </a:lnTo>
                    <a:lnTo>
                      <a:pt x="207" y="1552"/>
                    </a:lnTo>
                    <a:lnTo>
                      <a:pt x="215" y="1542"/>
                    </a:lnTo>
                    <a:lnTo>
                      <a:pt x="219" y="1531"/>
                    </a:lnTo>
                    <a:lnTo>
                      <a:pt x="224" y="1518"/>
                    </a:lnTo>
                    <a:lnTo>
                      <a:pt x="228" y="1506"/>
                    </a:lnTo>
                    <a:lnTo>
                      <a:pt x="232" y="1495"/>
                    </a:lnTo>
                    <a:lnTo>
                      <a:pt x="224" y="1498"/>
                    </a:lnTo>
                    <a:lnTo>
                      <a:pt x="217" y="1506"/>
                    </a:lnTo>
                    <a:lnTo>
                      <a:pt x="211" y="1514"/>
                    </a:lnTo>
                    <a:lnTo>
                      <a:pt x="205" y="1521"/>
                    </a:lnTo>
                    <a:lnTo>
                      <a:pt x="199" y="1531"/>
                    </a:lnTo>
                    <a:lnTo>
                      <a:pt x="195" y="1541"/>
                    </a:lnTo>
                    <a:lnTo>
                      <a:pt x="188" y="1548"/>
                    </a:lnTo>
                    <a:lnTo>
                      <a:pt x="182" y="1556"/>
                    </a:lnTo>
                    <a:lnTo>
                      <a:pt x="182" y="1546"/>
                    </a:lnTo>
                    <a:lnTo>
                      <a:pt x="184" y="1539"/>
                    </a:lnTo>
                    <a:lnTo>
                      <a:pt x="186" y="1531"/>
                    </a:lnTo>
                    <a:lnTo>
                      <a:pt x="190" y="1523"/>
                    </a:lnTo>
                    <a:lnTo>
                      <a:pt x="197" y="1508"/>
                    </a:lnTo>
                    <a:lnTo>
                      <a:pt x="209" y="1495"/>
                    </a:lnTo>
                    <a:lnTo>
                      <a:pt x="220" y="1481"/>
                    </a:lnTo>
                    <a:lnTo>
                      <a:pt x="230" y="1468"/>
                    </a:lnTo>
                    <a:lnTo>
                      <a:pt x="234" y="1460"/>
                    </a:lnTo>
                    <a:lnTo>
                      <a:pt x="236" y="1452"/>
                    </a:lnTo>
                    <a:lnTo>
                      <a:pt x="238" y="1443"/>
                    </a:lnTo>
                    <a:lnTo>
                      <a:pt x="240" y="1433"/>
                    </a:lnTo>
                    <a:lnTo>
                      <a:pt x="230" y="1441"/>
                    </a:lnTo>
                    <a:lnTo>
                      <a:pt x="222" y="1448"/>
                    </a:lnTo>
                    <a:lnTo>
                      <a:pt x="215" y="1456"/>
                    </a:lnTo>
                    <a:lnTo>
                      <a:pt x="209" y="1466"/>
                    </a:lnTo>
                    <a:lnTo>
                      <a:pt x="203" y="1473"/>
                    </a:lnTo>
                    <a:lnTo>
                      <a:pt x="197" y="1483"/>
                    </a:lnTo>
                    <a:lnTo>
                      <a:pt x="192" y="1493"/>
                    </a:lnTo>
                    <a:lnTo>
                      <a:pt x="184" y="1500"/>
                    </a:lnTo>
                    <a:lnTo>
                      <a:pt x="184" y="1495"/>
                    </a:lnTo>
                    <a:lnTo>
                      <a:pt x="186" y="1489"/>
                    </a:lnTo>
                    <a:lnTo>
                      <a:pt x="188" y="1481"/>
                    </a:lnTo>
                    <a:lnTo>
                      <a:pt x="192" y="1475"/>
                    </a:lnTo>
                    <a:lnTo>
                      <a:pt x="199" y="1462"/>
                    </a:lnTo>
                    <a:lnTo>
                      <a:pt x="211" y="1448"/>
                    </a:lnTo>
                    <a:lnTo>
                      <a:pt x="220" y="1435"/>
                    </a:lnTo>
                    <a:lnTo>
                      <a:pt x="228" y="1422"/>
                    </a:lnTo>
                    <a:lnTo>
                      <a:pt x="230" y="1414"/>
                    </a:lnTo>
                    <a:lnTo>
                      <a:pt x="232" y="1408"/>
                    </a:lnTo>
                    <a:lnTo>
                      <a:pt x="234" y="1400"/>
                    </a:lnTo>
                    <a:lnTo>
                      <a:pt x="234" y="1393"/>
                    </a:lnTo>
                    <a:lnTo>
                      <a:pt x="226" y="1399"/>
                    </a:lnTo>
                    <a:lnTo>
                      <a:pt x="220" y="1406"/>
                    </a:lnTo>
                    <a:lnTo>
                      <a:pt x="215" y="1414"/>
                    </a:lnTo>
                    <a:lnTo>
                      <a:pt x="207" y="1422"/>
                    </a:lnTo>
                    <a:lnTo>
                      <a:pt x="201" y="1429"/>
                    </a:lnTo>
                    <a:lnTo>
                      <a:pt x="195" y="1437"/>
                    </a:lnTo>
                    <a:lnTo>
                      <a:pt x="192" y="1445"/>
                    </a:lnTo>
                    <a:lnTo>
                      <a:pt x="186" y="1452"/>
                    </a:lnTo>
                    <a:lnTo>
                      <a:pt x="186" y="1443"/>
                    </a:lnTo>
                    <a:lnTo>
                      <a:pt x="188" y="1435"/>
                    </a:lnTo>
                    <a:lnTo>
                      <a:pt x="190" y="1427"/>
                    </a:lnTo>
                    <a:lnTo>
                      <a:pt x="194" y="1420"/>
                    </a:lnTo>
                    <a:lnTo>
                      <a:pt x="205" y="1406"/>
                    </a:lnTo>
                    <a:lnTo>
                      <a:pt x="217" y="1393"/>
                    </a:lnTo>
                    <a:lnTo>
                      <a:pt x="228" y="1379"/>
                    </a:lnTo>
                    <a:lnTo>
                      <a:pt x="238" y="1364"/>
                    </a:lnTo>
                    <a:lnTo>
                      <a:pt x="242" y="1356"/>
                    </a:lnTo>
                    <a:lnTo>
                      <a:pt x="243" y="1349"/>
                    </a:lnTo>
                    <a:lnTo>
                      <a:pt x="245" y="1339"/>
                    </a:lnTo>
                    <a:lnTo>
                      <a:pt x="247" y="1331"/>
                    </a:lnTo>
                    <a:lnTo>
                      <a:pt x="240" y="1337"/>
                    </a:lnTo>
                    <a:lnTo>
                      <a:pt x="230" y="1347"/>
                    </a:lnTo>
                    <a:lnTo>
                      <a:pt x="224" y="1354"/>
                    </a:lnTo>
                    <a:lnTo>
                      <a:pt x="217" y="1364"/>
                    </a:lnTo>
                    <a:lnTo>
                      <a:pt x="209" y="1374"/>
                    </a:lnTo>
                    <a:lnTo>
                      <a:pt x="201" y="1383"/>
                    </a:lnTo>
                    <a:lnTo>
                      <a:pt x="195" y="1393"/>
                    </a:lnTo>
                    <a:lnTo>
                      <a:pt x="188" y="1402"/>
                    </a:lnTo>
                    <a:lnTo>
                      <a:pt x="192" y="1383"/>
                    </a:lnTo>
                    <a:lnTo>
                      <a:pt x="199" y="1364"/>
                    </a:lnTo>
                    <a:lnTo>
                      <a:pt x="209" y="1349"/>
                    </a:lnTo>
                    <a:lnTo>
                      <a:pt x="220" y="1333"/>
                    </a:lnTo>
                    <a:lnTo>
                      <a:pt x="232" y="1316"/>
                    </a:lnTo>
                    <a:lnTo>
                      <a:pt x="243" y="1301"/>
                    </a:lnTo>
                    <a:lnTo>
                      <a:pt x="251" y="1283"/>
                    </a:lnTo>
                    <a:lnTo>
                      <a:pt x="259" y="1264"/>
                    </a:lnTo>
                    <a:lnTo>
                      <a:pt x="251" y="1274"/>
                    </a:lnTo>
                    <a:lnTo>
                      <a:pt x="243" y="1283"/>
                    </a:lnTo>
                    <a:lnTo>
                      <a:pt x="234" y="1293"/>
                    </a:lnTo>
                    <a:lnTo>
                      <a:pt x="226" y="1305"/>
                    </a:lnTo>
                    <a:lnTo>
                      <a:pt x="217" y="1314"/>
                    </a:lnTo>
                    <a:lnTo>
                      <a:pt x="209" y="1326"/>
                    </a:lnTo>
                    <a:lnTo>
                      <a:pt x="199" y="1337"/>
                    </a:lnTo>
                    <a:lnTo>
                      <a:pt x="192" y="1347"/>
                    </a:lnTo>
                    <a:lnTo>
                      <a:pt x="192" y="1337"/>
                    </a:lnTo>
                    <a:lnTo>
                      <a:pt x="194" y="1330"/>
                    </a:lnTo>
                    <a:lnTo>
                      <a:pt x="195" y="1322"/>
                    </a:lnTo>
                    <a:lnTo>
                      <a:pt x="199" y="1314"/>
                    </a:lnTo>
                    <a:lnTo>
                      <a:pt x="207" y="1299"/>
                    </a:lnTo>
                    <a:lnTo>
                      <a:pt x="219" y="1285"/>
                    </a:lnTo>
                    <a:lnTo>
                      <a:pt x="228" y="1270"/>
                    </a:lnTo>
                    <a:lnTo>
                      <a:pt x="238" y="1257"/>
                    </a:lnTo>
                    <a:lnTo>
                      <a:pt x="242" y="1249"/>
                    </a:lnTo>
                    <a:lnTo>
                      <a:pt x="245" y="1241"/>
                    </a:lnTo>
                    <a:lnTo>
                      <a:pt x="245" y="1232"/>
                    </a:lnTo>
                    <a:lnTo>
                      <a:pt x="247" y="1222"/>
                    </a:lnTo>
                    <a:lnTo>
                      <a:pt x="238" y="1230"/>
                    </a:lnTo>
                    <a:lnTo>
                      <a:pt x="232" y="1237"/>
                    </a:lnTo>
                    <a:lnTo>
                      <a:pt x="224" y="1245"/>
                    </a:lnTo>
                    <a:lnTo>
                      <a:pt x="219" y="1253"/>
                    </a:lnTo>
                    <a:lnTo>
                      <a:pt x="213" y="1260"/>
                    </a:lnTo>
                    <a:lnTo>
                      <a:pt x="207" y="1270"/>
                    </a:lnTo>
                    <a:lnTo>
                      <a:pt x="201" y="1278"/>
                    </a:lnTo>
                    <a:lnTo>
                      <a:pt x="194" y="1287"/>
                    </a:lnTo>
                    <a:lnTo>
                      <a:pt x="195" y="1270"/>
                    </a:lnTo>
                    <a:lnTo>
                      <a:pt x="203" y="1255"/>
                    </a:lnTo>
                    <a:lnTo>
                      <a:pt x="213" y="1239"/>
                    </a:lnTo>
                    <a:lnTo>
                      <a:pt x="224" y="1226"/>
                    </a:lnTo>
                    <a:lnTo>
                      <a:pt x="234" y="1211"/>
                    </a:lnTo>
                    <a:lnTo>
                      <a:pt x="243" y="1195"/>
                    </a:lnTo>
                    <a:lnTo>
                      <a:pt x="251" y="1180"/>
                    </a:lnTo>
                    <a:lnTo>
                      <a:pt x="257" y="1163"/>
                    </a:lnTo>
                    <a:lnTo>
                      <a:pt x="247" y="1170"/>
                    </a:lnTo>
                    <a:lnTo>
                      <a:pt x="238" y="1178"/>
                    </a:lnTo>
                    <a:lnTo>
                      <a:pt x="230" y="1188"/>
                    </a:lnTo>
                    <a:lnTo>
                      <a:pt x="224" y="1197"/>
                    </a:lnTo>
                    <a:lnTo>
                      <a:pt x="217" y="1207"/>
                    </a:lnTo>
                    <a:lnTo>
                      <a:pt x="209" y="1216"/>
                    </a:lnTo>
                    <a:lnTo>
                      <a:pt x="201" y="1226"/>
                    </a:lnTo>
                    <a:lnTo>
                      <a:pt x="195" y="1235"/>
                    </a:lnTo>
                    <a:lnTo>
                      <a:pt x="195" y="1228"/>
                    </a:lnTo>
                    <a:lnTo>
                      <a:pt x="197" y="1220"/>
                    </a:lnTo>
                    <a:lnTo>
                      <a:pt x="201" y="1211"/>
                    </a:lnTo>
                    <a:lnTo>
                      <a:pt x="205" y="1205"/>
                    </a:lnTo>
                    <a:lnTo>
                      <a:pt x="215" y="1189"/>
                    </a:lnTo>
                    <a:lnTo>
                      <a:pt x="226" y="1176"/>
                    </a:lnTo>
                    <a:lnTo>
                      <a:pt x="238" y="1161"/>
                    </a:lnTo>
                    <a:lnTo>
                      <a:pt x="247" y="1145"/>
                    </a:lnTo>
                    <a:lnTo>
                      <a:pt x="251" y="1138"/>
                    </a:lnTo>
                    <a:lnTo>
                      <a:pt x="255" y="1130"/>
                    </a:lnTo>
                    <a:lnTo>
                      <a:pt x="257" y="1120"/>
                    </a:lnTo>
                    <a:lnTo>
                      <a:pt x="259" y="1111"/>
                    </a:lnTo>
                    <a:lnTo>
                      <a:pt x="192" y="1191"/>
                    </a:lnTo>
                    <a:lnTo>
                      <a:pt x="192" y="1184"/>
                    </a:lnTo>
                    <a:lnTo>
                      <a:pt x="194" y="1174"/>
                    </a:lnTo>
                    <a:lnTo>
                      <a:pt x="195" y="1165"/>
                    </a:lnTo>
                    <a:lnTo>
                      <a:pt x="199" y="1157"/>
                    </a:lnTo>
                    <a:lnTo>
                      <a:pt x="207" y="1141"/>
                    </a:lnTo>
                    <a:lnTo>
                      <a:pt x="217" y="1128"/>
                    </a:lnTo>
                    <a:lnTo>
                      <a:pt x="226" y="1113"/>
                    </a:lnTo>
                    <a:lnTo>
                      <a:pt x="238" y="1097"/>
                    </a:lnTo>
                    <a:lnTo>
                      <a:pt x="245" y="1082"/>
                    </a:lnTo>
                    <a:lnTo>
                      <a:pt x="251" y="1067"/>
                    </a:lnTo>
                    <a:lnTo>
                      <a:pt x="243" y="1070"/>
                    </a:lnTo>
                    <a:lnTo>
                      <a:pt x="234" y="1078"/>
                    </a:lnTo>
                    <a:lnTo>
                      <a:pt x="226" y="1086"/>
                    </a:lnTo>
                    <a:lnTo>
                      <a:pt x="219" y="1095"/>
                    </a:lnTo>
                    <a:lnTo>
                      <a:pt x="211" y="1105"/>
                    </a:lnTo>
                    <a:lnTo>
                      <a:pt x="203" y="1117"/>
                    </a:lnTo>
                    <a:lnTo>
                      <a:pt x="197" y="1126"/>
                    </a:lnTo>
                    <a:lnTo>
                      <a:pt x="192" y="1136"/>
                    </a:lnTo>
                    <a:lnTo>
                      <a:pt x="197" y="1118"/>
                    </a:lnTo>
                    <a:lnTo>
                      <a:pt x="205" y="1103"/>
                    </a:lnTo>
                    <a:lnTo>
                      <a:pt x="215" y="1088"/>
                    </a:lnTo>
                    <a:lnTo>
                      <a:pt x="226" y="1074"/>
                    </a:lnTo>
                    <a:lnTo>
                      <a:pt x="236" y="1059"/>
                    </a:lnTo>
                    <a:lnTo>
                      <a:pt x="245" y="1046"/>
                    </a:lnTo>
                    <a:lnTo>
                      <a:pt x="253" y="1030"/>
                    </a:lnTo>
                    <a:lnTo>
                      <a:pt x="259" y="1013"/>
                    </a:lnTo>
                    <a:lnTo>
                      <a:pt x="249" y="1023"/>
                    </a:lnTo>
                    <a:lnTo>
                      <a:pt x="240" y="1032"/>
                    </a:lnTo>
                    <a:lnTo>
                      <a:pt x="232" y="1044"/>
                    </a:lnTo>
                    <a:lnTo>
                      <a:pt x="224" y="1053"/>
                    </a:lnTo>
                    <a:lnTo>
                      <a:pt x="217" y="1065"/>
                    </a:lnTo>
                    <a:lnTo>
                      <a:pt x="209" y="1074"/>
                    </a:lnTo>
                    <a:lnTo>
                      <a:pt x="201" y="1086"/>
                    </a:lnTo>
                    <a:lnTo>
                      <a:pt x="192" y="1095"/>
                    </a:lnTo>
                    <a:lnTo>
                      <a:pt x="194" y="1086"/>
                    </a:lnTo>
                    <a:lnTo>
                      <a:pt x="197" y="1076"/>
                    </a:lnTo>
                    <a:lnTo>
                      <a:pt x="201" y="1069"/>
                    </a:lnTo>
                    <a:lnTo>
                      <a:pt x="205" y="1059"/>
                    </a:lnTo>
                    <a:lnTo>
                      <a:pt x="219" y="1044"/>
                    </a:lnTo>
                    <a:lnTo>
                      <a:pt x="232" y="1026"/>
                    </a:lnTo>
                    <a:lnTo>
                      <a:pt x="245" y="1011"/>
                    </a:lnTo>
                    <a:lnTo>
                      <a:pt x="257" y="992"/>
                    </a:lnTo>
                    <a:lnTo>
                      <a:pt x="268" y="975"/>
                    </a:lnTo>
                    <a:lnTo>
                      <a:pt x="276" y="953"/>
                    </a:lnTo>
                    <a:lnTo>
                      <a:pt x="265" y="963"/>
                    </a:lnTo>
                    <a:lnTo>
                      <a:pt x="255" y="975"/>
                    </a:lnTo>
                    <a:lnTo>
                      <a:pt x="245" y="988"/>
                    </a:lnTo>
                    <a:lnTo>
                      <a:pt x="236" y="1000"/>
                    </a:lnTo>
                    <a:lnTo>
                      <a:pt x="226" y="1013"/>
                    </a:lnTo>
                    <a:lnTo>
                      <a:pt x="215" y="1024"/>
                    </a:lnTo>
                    <a:lnTo>
                      <a:pt x="203" y="1036"/>
                    </a:lnTo>
                    <a:lnTo>
                      <a:pt x="192" y="1047"/>
                    </a:lnTo>
                    <a:lnTo>
                      <a:pt x="192" y="1030"/>
                    </a:lnTo>
                    <a:lnTo>
                      <a:pt x="190" y="1013"/>
                    </a:lnTo>
                    <a:lnTo>
                      <a:pt x="190" y="998"/>
                    </a:lnTo>
                    <a:lnTo>
                      <a:pt x="188" y="980"/>
                    </a:lnTo>
                    <a:lnTo>
                      <a:pt x="190" y="965"/>
                    </a:lnTo>
                    <a:lnTo>
                      <a:pt x="192" y="952"/>
                    </a:lnTo>
                    <a:lnTo>
                      <a:pt x="195" y="946"/>
                    </a:lnTo>
                    <a:lnTo>
                      <a:pt x="199" y="938"/>
                    </a:lnTo>
                    <a:lnTo>
                      <a:pt x="203" y="932"/>
                    </a:lnTo>
                    <a:lnTo>
                      <a:pt x="209" y="927"/>
                    </a:lnTo>
                    <a:lnTo>
                      <a:pt x="213" y="917"/>
                    </a:lnTo>
                    <a:lnTo>
                      <a:pt x="220" y="905"/>
                    </a:lnTo>
                    <a:lnTo>
                      <a:pt x="226" y="894"/>
                    </a:lnTo>
                    <a:lnTo>
                      <a:pt x="232" y="884"/>
                    </a:lnTo>
                    <a:lnTo>
                      <a:pt x="240" y="873"/>
                    </a:lnTo>
                    <a:lnTo>
                      <a:pt x="245" y="861"/>
                    </a:lnTo>
                    <a:lnTo>
                      <a:pt x="253" y="850"/>
                    </a:lnTo>
                    <a:lnTo>
                      <a:pt x="259" y="838"/>
                    </a:lnTo>
                    <a:lnTo>
                      <a:pt x="249" y="848"/>
                    </a:lnTo>
                    <a:lnTo>
                      <a:pt x="240" y="858"/>
                    </a:lnTo>
                    <a:lnTo>
                      <a:pt x="230" y="867"/>
                    </a:lnTo>
                    <a:lnTo>
                      <a:pt x="222" y="879"/>
                    </a:lnTo>
                    <a:lnTo>
                      <a:pt x="213" y="892"/>
                    </a:lnTo>
                    <a:lnTo>
                      <a:pt x="205" y="904"/>
                    </a:lnTo>
                    <a:lnTo>
                      <a:pt x="197" y="915"/>
                    </a:lnTo>
                    <a:lnTo>
                      <a:pt x="190" y="927"/>
                    </a:lnTo>
                    <a:lnTo>
                      <a:pt x="192" y="808"/>
                    </a:lnTo>
                    <a:lnTo>
                      <a:pt x="199" y="798"/>
                    </a:lnTo>
                    <a:lnTo>
                      <a:pt x="207" y="788"/>
                    </a:lnTo>
                    <a:lnTo>
                      <a:pt x="217" y="777"/>
                    </a:lnTo>
                    <a:lnTo>
                      <a:pt x="224" y="767"/>
                    </a:lnTo>
                    <a:lnTo>
                      <a:pt x="232" y="756"/>
                    </a:lnTo>
                    <a:lnTo>
                      <a:pt x="238" y="744"/>
                    </a:lnTo>
                    <a:lnTo>
                      <a:pt x="242" y="733"/>
                    </a:lnTo>
                    <a:lnTo>
                      <a:pt x="243" y="721"/>
                    </a:lnTo>
                    <a:lnTo>
                      <a:pt x="234" y="729"/>
                    </a:lnTo>
                    <a:lnTo>
                      <a:pt x="226" y="735"/>
                    </a:lnTo>
                    <a:lnTo>
                      <a:pt x="220" y="742"/>
                    </a:lnTo>
                    <a:lnTo>
                      <a:pt x="215" y="752"/>
                    </a:lnTo>
                    <a:lnTo>
                      <a:pt x="209" y="760"/>
                    </a:lnTo>
                    <a:lnTo>
                      <a:pt x="203" y="767"/>
                    </a:lnTo>
                    <a:lnTo>
                      <a:pt x="195" y="775"/>
                    </a:lnTo>
                    <a:lnTo>
                      <a:pt x="190" y="783"/>
                    </a:lnTo>
                    <a:lnTo>
                      <a:pt x="197" y="767"/>
                    </a:lnTo>
                    <a:lnTo>
                      <a:pt x="207" y="754"/>
                    </a:lnTo>
                    <a:lnTo>
                      <a:pt x="219" y="739"/>
                    </a:lnTo>
                    <a:lnTo>
                      <a:pt x="230" y="723"/>
                    </a:lnTo>
                    <a:lnTo>
                      <a:pt x="242" y="708"/>
                    </a:lnTo>
                    <a:lnTo>
                      <a:pt x="253" y="693"/>
                    </a:lnTo>
                    <a:lnTo>
                      <a:pt x="263" y="677"/>
                    </a:lnTo>
                    <a:lnTo>
                      <a:pt x="268" y="658"/>
                    </a:lnTo>
                    <a:lnTo>
                      <a:pt x="257" y="668"/>
                    </a:lnTo>
                    <a:lnTo>
                      <a:pt x="245" y="677"/>
                    </a:lnTo>
                    <a:lnTo>
                      <a:pt x="236" y="689"/>
                    </a:lnTo>
                    <a:lnTo>
                      <a:pt x="226" y="700"/>
                    </a:lnTo>
                    <a:lnTo>
                      <a:pt x="217" y="712"/>
                    </a:lnTo>
                    <a:lnTo>
                      <a:pt x="207" y="723"/>
                    </a:lnTo>
                    <a:lnTo>
                      <a:pt x="197" y="735"/>
                    </a:lnTo>
                    <a:lnTo>
                      <a:pt x="188" y="744"/>
                    </a:lnTo>
                    <a:lnTo>
                      <a:pt x="197" y="727"/>
                    </a:lnTo>
                    <a:lnTo>
                      <a:pt x="209" y="710"/>
                    </a:lnTo>
                    <a:lnTo>
                      <a:pt x="222" y="694"/>
                    </a:lnTo>
                    <a:lnTo>
                      <a:pt x="236" y="679"/>
                    </a:lnTo>
                    <a:lnTo>
                      <a:pt x="247" y="664"/>
                    </a:lnTo>
                    <a:lnTo>
                      <a:pt x="259" y="646"/>
                    </a:lnTo>
                    <a:lnTo>
                      <a:pt x="263" y="639"/>
                    </a:lnTo>
                    <a:lnTo>
                      <a:pt x="266" y="629"/>
                    </a:lnTo>
                    <a:lnTo>
                      <a:pt x="270" y="620"/>
                    </a:lnTo>
                    <a:lnTo>
                      <a:pt x="272" y="610"/>
                    </a:lnTo>
                    <a:lnTo>
                      <a:pt x="186" y="710"/>
                    </a:lnTo>
                    <a:lnTo>
                      <a:pt x="186" y="702"/>
                    </a:lnTo>
                    <a:lnTo>
                      <a:pt x="188" y="693"/>
                    </a:lnTo>
                    <a:lnTo>
                      <a:pt x="192" y="683"/>
                    </a:lnTo>
                    <a:lnTo>
                      <a:pt x="195" y="675"/>
                    </a:lnTo>
                    <a:lnTo>
                      <a:pt x="207" y="660"/>
                    </a:lnTo>
                    <a:lnTo>
                      <a:pt x="219" y="643"/>
                    </a:lnTo>
                    <a:lnTo>
                      <a:pt x="232" y="627"/>
                    </a:lnTo>
                    <a:lnTo>
                      <a:pt x="243" y="612"/>
                    </a:lnTo>
                    <a:lnTo>
                      <a:pt x="249" y="602"/>
                    </a:lnTo>
                    <a:lnTo>
                      <a:pt x="253" y="593"/>
                    </a:lnTo>
                    <a:lnTo>
                      <a:pt x="257" y="583"/>
                    </a:lnTo>
                    <a:lnTo>
                      <a:pt x="259" y="574"/>
                    </a:lnTo>
                    <a:lnTo>
                      <a:pt x="247" y="585"/>
                    </a:lnTo>
                    <a:lnTo>
                      <a:pt x="238" y="597"/>
                    </a:lnTo>
                    <a:lnTo>
                      <a:pt x="228" y="608"/>
                    </a:lnTo>
                    <a:lnTo>
                      <a:pt x="219" y="620"/>
                    </a:lnTo>
                    <a:lnTo>
                      <a:pt x="207" y="633"/>
                    </a:lnTo>
                    <a:lnTo>
                      <a:pt x="197" y="646"/>
                    </a:lnTo>
                    <a:lnTo>
                      <a:pt x="188" y="658"/>
                    </a:lnTo>
                    <a:lnTo>
                      <a:pt x="176" y="670"/>
                    </a:lnTo>
                    <a:lnTo>
                      <a:pt x="186" y="648"/>
                    </a:lnTo>
                    <a:lnTo>
                      <a:pt x="199" y="629"/>
                    </a:lnTo>
                    <a:lnTo>
                      <a:pt x="215" y="610"/>
                    </a:lnTo>
                    <a:lnTo>
                      <a:pt x="232" y="593"/>
                    </a:lnTo>
                    <a:lnTo>
                      <a:pt x="247" y="574"/>
                    </a:lnTo>
                    <a:lnTo>
                      <a:pt x="263" y="554"/>
                    </a:lnTo>
                    <a:lnTo>
                      <a:pt x="270" y="543"/>
                    </a:lnTo>
                    <a:lnTo>
                      <a:pt x="276" y="533"/>
                    </a:lnTo>
                    <a:lnTo>
                      <a:pt x="282" y="522"/>
                    </a:lnTo>
                    <a:lnTo>
                      <a:pt x="286" y="508"/>
                    </a:lnTo>
                    <a:lnTo>
                      <a:pt x="270" y="524"/>
                    </a:lnTo>
                    <a:lnTo>
                      <a:pt x="255" y="539"/>
                    </a:lnTo>
                    <a:lnTo>
                      <a:pt x="242" y="554"/>
                    </a:lnTo>
                    <a:lnTo>
                      <a:pt x="228" y="572"/>
                    </a:lnTo>
                    <a:lnTo>
                      <a:pt x="213" y="589"/>
                    </a:lnTo>
                    <a:lnTo>
                      <a:pt x="199" y="604"/>
                    </a:lnTo>
                    <a:lnTo>
                      <a:pt x="184" y="622"/>
                    </a:lnTo>
                    <a:lnTo>
                      <a:pt x="169" y="635"/>
                    </a:lnTo>
                    <a:lnTo>
                      <a:pt x="176" y="616"/>
                    </a:lnTo>
                    <a:lnTo>
                      <a:pt x="188" y="599"/>
                    </a:lnTo>
                    <a:lnTo>
                      <a:pt x="201" y="581"/>
                    </a:lnTo>
                    <a:lnTo>
                      <a:pt x="215" y="564"/>
                    </a:lnTo>
                    <a:lnTo>
                      <a:pt x="230" y="547"/>
                    </a:lnTo>
                    <a:lnTo>
                      <a:pt x="243" y="528"/>
                    </a:lnTo>
                    <a:lnTo>
                      <a:pt x="257" y="508"/>
                    </a:lnTo>
                    <a:lnTo>
                      <a:pt x="266" y="487"/>
                    </a:lnTo>
                    <a:lnTo>
                      <a:pt x="253" y="501"/>
                    </a:lnTo>
                    <a:lnTo>
                      <a:pt x="240" y="514"/>
                    </a:lnTo>
                    <a:lnTo>
                      <a:pt x="226" y="529"/>
                    </a:lnTo>
                    <a:lnTo>
                      <a:pt x="213" y="545"/>
                    </a:lnTo>
                    <a:lnTo>
                      <a:pt x="199" y="558"/>
                    </a:lnTo>
                    <a:lnTo>
                      <a:pt x="186" y="574"/>
                    </a:lnTo>
                    <a:lnTo>
                      <a:pt x="172" y="589"/>
                    </a:lnTo>
                    <a:lnTo>
                      <a:pt x="161" y="602"/>
                    </a:lnTo>
                    <a:lnTo>
                      <a:pt x="153" y="585"/>
                    </a:lnTo>
                    <a:lnTo>
                      <a:pt x="169" y="566"/>
                    </a:lnTo>
                    <a:lnTo>
                      <a:pt x="186" y="545"/>
                    </a:lnTo>
                    <a:lnTo>
                      <a:pt x="203" y="526"/>
                    </a:lnTo>
                    <a:lnTo>
                      <a:pt x="220" y="506"/>
                    </a:lnTo>
                    <a:lnTo>
                      <a:pt x="236" y="485"/>
                    </a:lnTo>
                    <a:lnTo>
                      <a:pt x="251" y="464"/>
                    </a:lnTo>
                    <a:lnTo>
                      <a:pt x="266" y="443"/>
                    </a:lnTo>
                    <a:lnTo>
                      <a:pt x="278" y="420"/>
                    </a:lnTo>
                    <a:lnTo>
                      <a:pt x="261" y="437"/>
                    </a:lnTo>
                    <a:lnTo>
                      <a:pt x="243" y="457"/>
                    </a:lnTo>
                    <a:lnTo>
                      <a:pt x="228" y="474"/>
                    </a:lnTo>
                    <a:lnTo>
                      <a:pt x="213" y="493"/>
                    </a:lnTo>
                    <a:lnTo>
                      <a:pt x="195" y="510"/>
                    </a:lnTo>
                    <a:lnTo>
                      <a:pt x="180" y="529"/>
                    </a:lnTo>
                    <a:lnTo>
                      <a:pt x="163" y="549"/>
                    </a:lnTo>
                    <a:lnTo>
                      <a:pt x="148" y="566"/>
                    </a:lnTo>
                    <a:lnTo>
                      <a:pt x="146" y="562"/>
                    </a:lnTo>
                    <a:lnTo>
                      <a:pt x="142" y="558"/>
                    </a:lnTo>
                    <a:lnTo>
                      <a:pt x="140" y="554"/>
                    </a:lnTo>
                    <a:lnTo>
                      <a:pt x="136" y="549"/>
                    </a:lnTo>
                    <a:lnTo>
                      <a:pt x="134" y="545"/>
                    </a:lnTo>
                    <a:lnTo>
                      <a:pt x="130" y="541"/>
                    </a:lnTo>
                    <a:lnTo>
                      <a:pt x="126" y="535"/>
                    </a:lnTo>
                    <a:lnTo>
                      <a:pt x="125" y="533"/>
                    </a:lnTo>
                    <a:lnTo>
                      <a:pt x="140" y="512"/>
                    </a:lnTo>
                    <a:lnTo>
                      <a:pt x="157" y="493"/>
                    </a:lnTo>
                    <a:lnTo>
                      <a:pt x="174" y="472"/>
                    </a:lnTo>
                    <a:lnTo>
                      <a:pt x="194" y="453"/>
                    </a:lnTo>
                    <a:lnTo>
                      <a:pt x="211" y="432"/>
                    </a:lnTo>
                    <a:lnTo>
                      <a:pt x="230" y="410"/>
                    </a:lnTo>
                    <a:lnTo>
                      <a:pt x="247" y="389"/>
                    </a:lnTo>
                    <a:lnTo>
                      <a:pt x="266" y="366"/>
                    </a:lnTo>
                    <a:lnTo>
                      <a:pt x="265" y="364"/>
                    </a:lnTo>
                    <a:lnTo>
                      <a:pt x="265" y="361"/>
                    </a:lnTo>
                    <a:lnTo>
                      <a:pt x="266" y="359"/>
                    </a:lnTo>
                    <a:lnTo>
                      <a:pt x="266" y="357"/>
                    </a:lnTo>
                    <a:lnTo>
                      <a:pt x="268" y="355"/>
                    </a:lnTo>
                    <a:lnTo>
                      <a:pt x="266" y="353"/>
                    </a:lnTo>
                    <a:lnTo>
                      <a:pt x="265" y="351"/>
                    </a:lnTo>
                    <a:lnTo>
                      <a:pt x="263" y="349"/>
                    </a:lnTo>
                    <a:lnTo>
                      <a:pt x="243" y="372"/>
                    </a:lnTo>
                    <a:lnTo>
                      <a:pt x="226" y="395"/>
                    </a:lnTo>
                    <a:lnTo>
                      <a:pt x="207" y="416"/>
                    </a:lnTo>
                    <a:lnTo>
                      <a:pt x="188" y="437"/>
                    </a:lnTo>
                    <a:lnTo>
                      <a:pt x="169" y="458"/>
                    </a:lnTo>
                    <a:lnTo>
                      <a:pt x="149" y="480"/>
                    </a:lnTo>
                    <a:lnTo>
                      <a:pt x="130" y="501"/>
                    </a:lnTo>
                    <a:lnTo>
                      <a:pt x="113" y="524"/>
                    </a:lnTo>
                    <a:lnTo>
                      <a:pt x="103" y="514"/>
                    </a:lnTo>
                    <a:lnTo>
                      <a:pt x="90" y="506"/>
                    </a:lnTo>
                    <a:lnTo>
                      <a:pt x="77" y="501"/>
                    </a:lnTo>
                    <a:lnTo>
                      <a:pt x="61" y="497"/>
                    </a:lnTo>
                    <a:lnTo>
                      <a:pt x="46" y="491"/>
                    </a:lnTo>
                    <a:lnTo>
                      <a:pt x="29" y="487"/>
                    </a:lnTo>
                    <a:lnTo>
                      <a:pt x="13" y="483"/>
                    </a:lnTo>
                    <a:lnTo>
                      <a:pt x="0" y="478"/>
                    </a:lnTo>
                    <a:lnTo>
                      <a:pt x="2" y="439"/>
                    </a:lnTo>
                    <a:lnTo>
                      <a:pt x="4" y="401"/>
                    </a:lnTo>
                    <a:lnTo>
                      <a:pt x="6" y="361"/>
                    </a:lnTo>
                    <a:lnTo>
                      <a:pt x="8" y="322"/>
                    </a:lnTo>
                    <a:lnTo>
                      <a:pt x="8" y="284"/>
                    </a:lnTo>
                    <a:lnTo>
                      <a:pt x="9" y="245"/>
                    </a:lnTo>
                    <a:lnTo>
                      <a:pt x="8" y="207"/>
                    </a:lnTo>
                    <a:lnTo>
                      <a:pt x="8" y="171"/>
                    </a:lnTo>
                    <a:lnTo>
                      <a:pt x="52" y="146"/>
                    </a:lnTo>
                    <a:lnTo>
                      <a:pt x="96" y="121"/>
                    </a:lnTo>
                    <a:lnTo>
                      <a:pt x="142" y="96"/>
                    </a:lnTo>
                    <a:lnTo>
                      <a:pt x="188" y="73"/>
                    </a:lnTo>
                    <a:lnTo>
                      <a:pt x="234" y="50"/>
                    </a:lnTo>
                    <a:lnTo>
                      <a:pt x="280" y="31"/>
                    </a:lnTo>
                    <a:lnTo>
                      <a:pt x="328" y="13"/>
                    </a:lnTo>
                    <a:lnTo>
                      <a:pt x="378" y="0"/>
                    </a:lnTo>
                    <a:close/>
                  </a:path>
                </a:pathLst>
              </a:custGeom>
              <a:solidFill>
                <a:srgbClr val="B6C4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" name="Freeform 16"/>
              <p:cNvSpPr>
                <a:spLocks/>
              </p:cNvSpPr>
              <p:nvPr/>
            </p:nvSpPr>
            <p:spPr bwMode="auto">
              <a:xfrm>
                <a:off x="4320" y="1322"/>
                <a:ext cx="230" cy="234"/>
              </a:xfrm>
              <a:custGeom>
                <a:avLst/>
                <a:gdLst>
                  <a:gd name="T0" fmla="*/ 228 w 230"/>
                  <a:gd name="T1" fmla="*/ 12 h 234"/>
                  <a:gd name="T2" fmla="*/ 199 w 230"/>
                  <a:gd name="T3" fmla="*/ 40 h 234"/>
                  <a:gd name="T4" fmla="*/ 171 w 230"/>
                  <a:gd name="T5" fmla="*/ 69 h 234"/>
                  <a:gd name="T6" fmla="*/ 142 w 230"/>
                  <a:gd name="T7" fmla="*/ 96 h 234"/>
                  <a:gd name="T8" fmla="*/ 113 w 230"/>
                  <a:gd name="T9" fmla="*/ 125 h 234"/>
                  <a:gd name="T10" fmla="*/ 84 w 230"/>
                  <a:gd name="T11" fmla="*/ 152 h 234"/>
                  <a:gd name="T12" fmla="*/ 56 w 230"/>
                  <a:gd name="T13" fmla="*/ 180 h 234"/>
                  <a:gd name="T14" fmla="*/ 27 w 230"/>
                  <a:gd name="T15" fmla="*/ 207 h 234"/>
                  <a:gd name="T16" fmla="*/ 0 w 230"/>
                  <a:gd name="T17" fmla="*/ 234 h 234"/>
                  <a:gd name="T18" fmla="*/ 25 w 230"/>
                  <a:gd name="T19" fmla="*/ 203 h 234"/>
                  <a:gd name="T20" fmla="*/ 52 w 230"/>
                  <a:gd name="T21" fmla="*/ 173 h 234"/>
                  <a:gd name="T22" fmla="*/ 81 w 230"/>
                  <a:gd name="T23" fmla="*/ 144 h 234"/>
                  <a:gd name="T24" fmla="*/ 109 w 230"/>
                  <a:gd name="T25" fmla="*/ 113 h 234"/>
                  <a:gd name="T26" fmla="*/ 138 w 230"/>
                  <a:gd name="T27" fmla="*/ 85 h 234"/>
                  <a:gd name="T28" fmla="*/ 169 w 230"/>
                  <a:gd name="T29" fmla="*/ 56 h 234"/>
                  <a:gd name="T30" fmla="*/ 199 w 230"/>
                  <a:gd name="T31" fmla="*/ 29 h 234"/>
                  <a:gd name="T32" fmla="*/ 230 w 230"/>
                  <a:gd name="T33" fmla="*/ 0 h 234"/>
                  <a:gd name="T34" fmla="*/ 228 w 230"/>
                  <a:gd name="T35" fmla="*/ 12 h 23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0" h="234">
                    <a:moveTo>
                      <a:pt x="228" y="12"/>
                    </a:moveTo>
                    <a:lnTo>
                      <a:pt x="199" y="40"/>
                    </a:lnTo>
                    <a:lnTo>
                      <a:pt x="171" y="69"/>
                    </a:lnTo>
                    <a:lnTo>
                      <a:pt x="142" y="96"/>
                    </a:lnTo>
                    <a:lnTo>
                      <a:pt x="113" y="125"/>
                    </a:lnTo>
                    <a:lnTo>
                      <a:pt x="84" y="152"/>
                    </a:lnTo>
                    <a:lnTo>
                      <a:pt x="56" y="180"/>
                    </a:lnTo>
                    <a:lnTo>
                      <a:pt x="27" y="207"/>
                    </a:lnTo>
                    <a:lnTo>
                      <a:pt x="0" y="234"/>
                    </a:lnTo>
                    <a:lnTo>
                      <a:pt x="25" y="203"/>
                    </a:lnTo>
                    <a:lnTo>
                      <a:pt x="52" y="173"/>
                    </a:lnTo>
                    <a:lnTo>
                      <a:pt x="81" y="144"/>
                    </a:lnTo>
                    <a:lnTo>
                      <a:pt x="109" y="113"/>
                    </a:lnTo>
                    <a:lnTo>
                      <a:pt x="138" y="85"/>
                    </a:lnTo>
                    <a:lnTo>
                      <a:pt x="169" y="56"/>
                    </a:lnTo>
                    <a:lnTo>
                      <a:pt x="199" y="29"/>
                    </a:lnTo>
                    <a:lnTo>
                      <a:pt x="230" y="0"/>
                    </a:lnTo>
                    <a:lnTo>
                      <a:pt x="228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" name="Freeform 17"/>
              <p:cNvSpPr>
                <a:spLocks/>
              </p:cNvSpPr>
              <p:nvPr/>
            </p:nvSpPr>
            <p:spPr bwMode="auto">
              <a:xfrm>
                <a:off x="4305" y="1410"/>
                <a:ext cx="203" cy="221"/>
              </a:xfrm>
              <a:custGeom>
                <a:avLst/>
                <a:gdLst>
                  <a:gd name="T0" fmla="*/ 136 w 203"/>
                  <a:gd name="T1" fmla="*/ 83 h 221"/>
                  <a:gd name="T2" fmla="*/ 119 w 203"/>
                  <a:gd name="T3" fmla="*/ 100 h 221"/>
                  <a:gd name="T4" fmla="*/ 101 w 203"/>
                  <a:gd name="T5" fmla="*/ 117 h 221"/>
                  <a:gd name="T6" fmla="*/ 84 w 203"/>
                  <a:gd name="T7" fmla="*/ 135 h 221"/>
                  <a:gd name="T8" fmla="*/ 67 w 203"/>
                  <a:gd name="T9" fmla="*/ 154 h 221"/>
                  <a:gd name="T10" fmla="*/ 51 w 203"/>
                  <a:gd name="T11" fmla="*/ 171 h 221"/>
                  <a:gd name="T12" fmla="*/ 34 w 203"/>
                  <a:gd name="T13" fmla="*/ 188 h 221"/>
                  <a:gd name="T14" fmla="*/ 17 w 203"/>
                  <a:gd name="T15" fmla="*/ 206 h 221"/>
                  <a:gd name="T16" fmla="*/ 0 w 203"/>
                  <a:gd name="T17" fmla="*/ 221 h 221"/>
                  <a:gd name="T18" fmla="*/ 21 w 203"/>
                  <a:gd name="T19" fmla="*/ 192 h 221"/>
                  <a:gd name="T20" fmla="*/ 46 w 203"/>
                  <a:gd name="T21" fmla="*/ 165 h 221"/>
                  <a:gd name="T22" fmla="*/ 71 w 203"/>
                  <a:gd name="T23" fmla="*/ 137 h 221"/>
                  <a:gd name="T24" fmla="*/ 96 w 203"/>
                  <a:gd name="T25" fmla="*/ 110 h 221"/>
                  <a:gd name="T26" fmla="*/ 122 w 203"/>
                  <a:gd name="T27" fmla="*/ 81 h 221"/>
                  <a:gd name="T28" fmla="*/ 149 w 203"/>
                  <a:gd name="T29" fmla="*/ 54 h 221"/>
                  <a:gd name="T30" fmla="*/ 176 w 203"/>
                  <a:gd name="T31" fmla="*/ 27 h 221"/>
                  <a:gd name="T32" fmla="*/ 203 w 203"/>
                  <a:gd name="T33" fmla="*/ 0 h 221"/>
                  <a:gd name="T34" fmla="*/ 197 w 203"/>
                  <a:gd name="T35" fmla="*/ 12 h 221"/>
                  <a:gd name="T36" fmla="*/ 191 w 203"/>
                  <a:gd name="T37" fmla="*/ 21 h 221"/>
                  <a:gd name="T38" fmla="*/ 182 w 203"/>
                  <a:gd name="T39" fmla="*/ 33 h 221"/>
                  <a:gd name="T40" fmla="*/ 172 w 203"/>
                  <a:gd name="T41" fmla="*/ 43 h 221"/>
                  <a:gd name="T42" fmla="*/ 163 w 203"/>
                  <a:gd name="T43" fmla="*/ 54 h 221"/>
                  <a:gd name="T44" fmla="*/ 153 w 203"/>
                  <a:gd name="T45" fmla="*/ 64 h 221"/>
                  <a:gd name="T46" fmla="*/ 144 w 203"/>
                  <a:gd name="T47" fmla="*/ 73 h 221"/>
                  <a:gd name="T48" fmla="*/ 136 w 203"/>
                  <a:gd name="T49" fmla="*/ 83 h 22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203" h="221">
                    <a:moveTo>
                      <a:pt x="136" y="83"/>
                    </a:moveTo>
                    <a:lnTo>
                      <a:pt x="119" y="100"/>
                    </a:lnTo>
                    <a:lnTo>
                      <a:pt x="101" y="117"/>
                    </a:lnTo>
                    <a:lnTo>
                      <a:pt x="84" y="135"/>
                    </a:lnTo>
                    <a:lnTo>
                      <a:pt x="67" y="154"/>
                    </a:lnTo>
                    <a:lnTo>
                      <a:pt x="51" y="171"/>
                    </a:lnTo>
                    <a:lnTo>
                      <a:pt x="34" y="188"/>
                    </a:lnTo>
                    <a:lnTo>
                      <a:pt x="17" y="206"/>
                    </a:lnTo>
                    <a:lnTo>
                      <a:pt x="0" y="221"/>
                    </a:lnTo>
                    <a:lnTo>
                      <a:pt x="21" y="192"/>
                    </a:lnTo>
                    <a:lnTo>
                      <a:pt x="46" y="165"/>
                    </a:lnTo>
                    <a:lnTo>
                      <a:pt x="71" y="137"/>
                    </a:lnTo>
                    <a:lnTo>
                      <a:pt x="96" y="110"/>
                    </a:lnTo>
                    <a:lnTo>
                      <a:pt x="122" y="81"/>
                    </a:lnTo>
                    <a:lnTo>
                      <a:pt x="149" y="54"/>
                    </a:lnTo>
                    <a:lnTo>
                      <a:pt x="176" y="27"/>
                    </a:lnTo>
                    <a:lnTo>
                      <a:pt x="203" y="0"/>
                    </a:lnTo>
                    <a:lnTo>
                      <a:pt x="197" y="12"/>
                    </a:lnTo>
                    <a:lnTo>
                      <a:pt x="191" y="21"/>
                    </a:lnTo>
                    <a:lnTo>
                      <a:pt x="182" y="33"/>
                    </a:lnTo>
                    <a:lnTo>
                      <a:pt x="172" y="43"/>
                    </a:lnTo>
                    <a:lnTo>
                      <a:pt x="163" y="54"/>
                    </a:lnTo>
                    <a:lnTo>
                      <a:pt x="153" y="64"/>
                    </a:lnTo>
                    <a:lnTo>
                      <a:pt x="144" y="73"/>
                    </a:lnTo>
                    <a:lnTo>
                      <a:pt x="136" y="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" name="Freeform 18"/>
              <p:cNvSpPr>
                <a:spLocks/>
              </p:cNvSpPr>
              <p:nvPr/>
            </p:nvSpPr>
            <p:spPr bwMode="auto">
              <a:xfrm>
                <a:off x="1328" y="1428"/>
                <a:ext cx="236" cy="1688"/>
              </a:xfrm>
              <a:custGeom>
                <a:avLst/>
                <a:gdLst>
                  <a:gd name="T0" fmla="*/ 226 w 236"/>
                  <a:gd name="T1" fmla="*/ 1571 h 1688"/>
                  <a:gd name="T2" fmla="*/ 174 w 236"/>
                  <a:gd name="T3" fmla="*/ 1646 h 1688"/>
                  <a:gd name="T4" fmla="*/ 157 w 236"/>
                  <a:gd name="T5" fmla="*/ 1653 h 1688"/>
                  <a:gd name="T6" fmla="*/ 172 w 236"/>
                  <a:gd name="T7" fmla="*/ 1627 h 1688"/>
                  <a:gd name="T8" fmla="*/ 132 w 236"/>
                  <a:gd name="T9" fmla="*/ 1650 h 1688"/>
                  <a:gd name="T10" fmla="*/ 176 w 236"/>
                  <a:gd name="T11" fmla="*/ 1590 h 1688"/>
                  <a:gd name="T12" fmla="*/ 124 w 236"/>
                  <a:gd name="T13" fmla="*/ 1629 h 1688"/>
                  <a:gd name="T14" fmla="*/ 167 w 236"/>
                  <a:gd name="T15" fmla="*/ 1569 h 1688"/>
                  <a:gd name="T16" fmla="*/ 122 w 236"/>
                  <a:gd name="T17" fmla="*/ 1596 h 1688"/>
                  <a:gd name="T18" fmla="*/ 165 w 236"/>
                  <a:gd name="T19" fmla="*/ 1533 h 1688"/>
                  <a:gd name="T20" fmla="*/ 132 w 236"/>
                  <a:gd name="T21" fmla="*/ 1540 h 1688"/>
                  <a:gd name="T22" fmla="*/ 99 w 236"/>
                  <a:gd name="T23" fmla="*/ 1561 h 1688"/>
                  <a:gd name="T24" fmla="*/ 153 w 236"/>
                  <a:gd name="T25" fmla="*/ 1500 h 1688"/>
                  <a:gd name="T26" fmla="*/ 128 w 236"/>
                  <a:gd name="T27" fmla="*/ 1502 h 1688"/>
                  <a:gd name="T28" fmla="*/ 96 w 236"/>
                  <a:gd name="T29" fmla="*/ 1521 h 1688"/>
                  <a:gd name="T30" fmla="*/ 165 w 236"/>
                  <a:gd name="T31" fmla="*/ 1433 h 1688"/>
                  <a:gd name="T32" fmla="*/ 132 w 236"/>
                  <a:gd name="T33" fmla="*/ 1444 h 1688"/>
                  <a:gd name="T34" fmla="*/ 115 w 236"/>
                  <a:gd name="T35" fmla="*/ 1437 h 1688"/>
                  <a:gd name="T36" fmla="*/ 161 w 236"/>
                  <a:gd name="T37" fmla="*/ 1370 h 1688"/>
                  <a:gd name="T38" fmla="*/ 90 w 236"/>
                  <a:gd name="T39" fmla="*/ 1431 h 1688"/>
                  <a:gd name="T40" fmla="*/ 176 w 236"/>
                  <a:gd name="T41" fmla="*/ 1323 h 1688"/>
                  <a:gd name="T42" fmla="*/ 96 w 236"/>
                  <a:gd name="T43" fmla="*/ 1385 h 1688"/>
                  <a:gd name="T44" fmla="*/ 161 w 236"/>
                  <a:gd name="T45" fmla="*/ 1295 h 1688"/>
                  <a:gd name="T46" fmla="*/ 105 w 236"/>
                  <a:gd name="T47" fmla="*/ 1325 h 1688"/>
                  <a:gd name="T48" fmla="*/ 144 w 236"/>
                  <a:gd name="T49" fmla="*/ 1260 h 1688"/>
                  <a:gd name="T50" fmla="*/ 97 w 236"/>
                  <a:gd name="T51" fmla="*/ 1289 h 1688"/>
                  <a:gd name="T52" fmla="*/ 128 w 236"/>
                  <a:gd name="T53" fmla="*/ 1235 h 1688"/>
                  <a:gd name="T54" fmla="*/ 130 w 236"/>
                  <a:gd name="T55" fmla="*/ 1210 h 1688"/>
                  <a:gd name="T56" fmla="*/ 107 w 236"/>
                  <a:gd name="T57" fmla="*/ 1210 h 1688"/>
                  <a:gd name="T58" fmla="*/ 107 w 236"/>
                  <a:gd name="T59" fmla="*/ 1185 h 1688"/>
                  <a:gd name="T60" fmla="*/ 111 w 236"/>
                  <a:gd name="T61" fmla="*/ 1162 h 1688"/>
                  <a:gd name="T62" fmla="*/ 109 w 236"/>
                  <a:gd name="T63" fmla="*/ 1137 h 1688"/>
                  <a:gd name="T64" fmla="*/ 107 w 236"/>
                  <a:gd name="T65" fmla="*/ 1074 h 1688"/>
                  <a:gd name="T66" fmla="*/ 122 w 236"/>
                  <a:gd name="T67" fmla="*/ 1030 h 1688"/>
                  <a:gd name="T68" fmla="*/ 107 w 236"/>
                  <a:gd name="T69" fmla="*/ 1030 h 1688"/>
                  <a:gd name="T70" fmla="*/ 138 w 236"/>
                  <a:gd name="T71" fmla="*/ 976 h 1688"/>
                  <a:gd name="T72" fmla="*/ 103 w 236"/>
                  <a:gd name="T73" fmla="*/ 990 h 1688"/>
                  <a:gd name="T74" fmla="*/ 130 w 236"/>
                  <a:gd name="T75" fmla="*/ 936 h 1688"/>
                  <a:gd name="T76" fmla="*/ 69 w 236"/>
                  <a:gd name="T77" fmla="*/ 878 h 1688"/>
                  <a:gd name="T78" fmla="*/ 99 w 236"/>
                  <a:gd name="T79" fmla="*/ 850 h 1688"/>
                  <a:gd name="T80" fmla="*/ 140 w 236"/>
                  <a:gd name="T81" fmla="*/ 784 h 1688"/>
                  <a:gd name="T82" fmla="*/ 69 w 236"/>
                  <a:gd name="T83" fmla="*/ 844 h 1688"/>
                  <a:gd name="T84" fmla="*/ 155 w 236"/>
                  <a:gd name="T85" fmla="*/ 729 h 1688"/>
                  <a:gd name="T86" fmla="*/ 67 w 236"/>
                  <a:gd name="T87" fmla="*/ 805 h 1688"/>
                  <a:gd name="T88" fmla="*/ 145 w 236"/>
                  <a:gd name="T89" fmla="*/ 706 h 1688"/>
                  <a:gd name="T90" fmla="*/ 94 w 236"/>
                  <a:gd name="T91" fmla="*/ 736 h 1688"/>
                  <a:gd name="T92" fmla="*/ 124 w 236"/>
                  <a:gd name="T93" fmla="*/ 669 h 1688"/>
                  <a:gd name="T94" fmla="*/ 97 w 236"/>
                  <a:gd name="T95" fmla="*/ 677 h 1688"/>
                  <a:gd name="T96" fmla="*/ 96 w 236"/>
                  <a:gd name="T97" fmla="*/ 648 h 1688"/>
                  <a:gd name="T98" fmla="*/ 153 w 236"/>
                  <a:gd name="T99" fmla="*/ 568 h 1688"/>
                  <a:gd name="T100" fmla="*/ 84 w 236"/>
                  <a:gd name="T101" fmla="*/ 627 h 1688"/>
                  <a:gd name="T102" fmla="*/ 161 w 236"/>
                  <a:gd name="T103" fmla="*/ 518 h 1688"/>
                  <a:gd name="T104" fmla="*/ 61 w 236"/>
                  <a:gd name="T105" fmla="*/ 619 h 1688"/>
                  <a:gd name="T106" fmla="*/ 59 w 236"/>
                  <a:gd name="T107" fmla="*/ 592 h 1688"/>
                  <a:gd name="T108" fmla="*/ 151 w 236"/>
                  <a:gd name="T109" fmla="*/ 472 h 1688"/>
                  <a:gd name="T110" fmla="*/ 23 w 236"/>
                  <a:gd name="T111" fmla="*/ 556 h 1688"/>
                  <a:gd name="T112" fmla="*/ 23 w 236"/>
                  <a:gd name="T113" fmla="*/ 145 h 1688"/>
                  <a:gd name="T114" fmla="*/ 216 w 236"/>
                  <a:gd name="T115" fmla="*/ 94 h 168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236" h="1688">
                    <a:moveTo>
                      <a:pt x="199" y="746"/>
                    </a:moveTo>
                    <a:lnTo>
                      <a:pt x="199" y="865"/>
                    </a:lnTo>
                    <a:lnTo>
                      <a:pt x="199" y="982"/>
                    </a:lnTo>
                    <a:lnTo>
                      <a:pt x="203" y="1101"/>
                    </a:lnTo>
                    <a:lnTo>
                      <a:pt x="205" y="1218"/>
                    </a:lnTo>
                    <a:lnTo>
                      <a:pt x="211" y="1335"/>
                    </a:lnTo>
                    <a:lnTo>
                      <a:pt x="216" y="1454"/>
                    </a:lnTo>
                    <a:lnTo>
                      <a:pt x="226" y="1571"/>
                    </a:lnTo>
                    <a:lnTo>
                      <a:pt x="236" y="1688"/>
                    </a:lnTo>
                    <a:lnTo>
                      <a:pt x="157" y="1673"/>
                    </a:lnTo>
                    <a:lnTo>
                      <a:pt x="159" y="1669"/>
                    </a:lnTo>
                    <a:lnTo>
                      <a:pt x="163" y="1663"/>
                    </a:lnTo>
                    <a:lnTo>
                      <a:pt x="167" y="1659"/>
                    </a:lnTo>
                    <a:lnTo>
                      <a:pt x="170" y="1655"/>
                    </a:lnTo>
                    <a:lnTo>
                      <a:pt x="174" y="1650"/>
                    </a:lnTo>
                    <a:lnTo>
                      <a:pt x="174" y="1646"/>
                    </a:lnTo>
                    <a:lnTo>
                      <a:pt x="174" y="1642"/>
                    </a:lnTo>
                    <a:lnTo>
                      <a:pt x="172" y="1638"/>
                    </a:lnTo>
                    <a:lnTo>
                      <a:pt x="168" y="1638"/>
                    </a:lnTo>
                    <a:lnTo>
                      <a:pt x="167" y="1640"/>
                    </a:lnTo>
                    <a:lnTo>
                      <a:pt x="163" y="1644"/>
                    </a:lnTo>
                    <a:lnTo>
                      <a:pt x="161" y="1646"/>
                    </a:lnTo>
                    <a:lnTo>
                      <a:pt x="159" y="1650"/>
                    </a:lnTo>
                    <a:lnTo>
                      <a:pt x="157" y="1653"/>
                    </a:lnTo>
                    <a:lnTo>
                      <a:pt x="155" y="1655"/>
                    </a:lnTo>
                    <a:lnTo>
                      <a:pt x="151" y="1659"/>
                    </a:lnTo>
                    <a:lnTo>
                      <a:pt x="153" y="1653"/>
                    </a:lnTo>
                    <a:lnTo>
                      <a:pt x="157" y="1648"/>
                    </a:lnTo>
                    <a:lnTo>
                      <a:pt x="161" y="1644"/>
                    </a:lnTo>
                    <a:lnTo>
                      <a:pt x="165" y="1638"/>
                    </a:lnTo>
                    <a:lnTo>
                      <a:pt x="168" y="1632"/>
                    </a:lnTo>
                    <a:lnTo>
                      <a:pt x="172" y="1627"/>
                    </a:lnTo>
                    <a:lnTo>
                      <a:pt x="172" y="1621"/>
                    </a:lnTo>
                    <a:lnTo>
                      <a:pt x="172" y="1615"/>
                    </a:lnTo>
                    <a:lnTo>
                      <a:pt x="165" y="1621"/>
                    </a:lnTo>
                    <a:lnTo>
                      <a:pt x="159" y="1627"/>
                    </a:lnTo>
                    <a:lnTo>
                      <a:pt x="151" y="1632"/>
                    </a:lnTo>
                    <a:lnTo>
                      <a:pt x="145" y="1638"/>
                    </a:lnTo>
                    <a:lnTo>
                      <a:pt x="138" y="1644"/>
                    </a:lnTo>
                    <a:lnTo>
                      <a:pt x="132" y="1650"/>
                    </a:lnTo>
                    <a:lnTo>
                      <a:pt x="126" y="1657"/>
                    </a:lnTo>
                    <a:lnTo>
                      <a:pt x="122" y="1663"/>
                    </a:lnTo>
                    <a:lnTo>
                      <a:pt x="128" y="1650"/>
                    </a:lnTo>
                    <a:lnTo>
                      <a:pt x="138" y="1638"/>
                    </a:lnTo>
                    <a:lnTo>
                      <a:pt x="147" y="1625"/>
                    </a:lnTo>
                    <a:lnTo>
                      <a:pt x="157" y="1613"/>
                    </a:lnTo>
                    <a:lnTo>
                      <a:pt x="167" y="1602"/>
                    </a:lnTo>
                    <a:lnTo>
                      <a:pt x="176" y="1590"/>
                    </a:lnTo>
                    <a:lnTo>
                      <a:pt x="182" y="1579"/>
                    </a:lnTo>
                    <a:lnTo>
                      <a:pt x="186" y="1567"/>
                    </a:lnTo>
                    <a:lnTo>
                      <a:pt x="174" y="1577"/>
                    </a:lnTo>
                    <a:lnTo>
                      <a:pt x="165" y="1586"/>
                    </a:lnTo>
                    <a:lnTo>
                      <a:pt x="153" y="1596"/>
                    </a:lnTo>
                    <a:lnTo>
                      <a:pt x="144" y="1607"/>
                    </a:lnTo>
                    <a:lnTo>
                      <a:pt x="136" y="1617"/>
                    </a:lnTo>
                    <a:lnTo>
                      <a:pt x="124" y="1629"/>
                    </a:lnTo>
                    <a:lnTo>
                      <a:pt x="115" y="1640"/>
                    </a:lnTo>
                    <a:lnTo>
                      <a:pt x="105" y="1650"/>
                    </a:lnTo>
                    <a:lnTo>
                      <a:pt x="113" y="1636"/>
                    </a:lnTo>
                    <a:lnTo>
                      <a:pt x="122" y="1623"/>
                    </a:lnTo>
                    <a:lnTo>
                      <a:pt x="134" y="1609"/>
                    </a:lnTo>
                    <a:lnTo>
                      <a:pt x="144" y="1596"/>
                    </a:lnTo>
                    <a:lnTo>
                      <a:pt x="155" y="1582"/>
                    </a:lnTo>
                    <a:lnTo>
                      <a:pt x="167" y="1569"/>
                    </a:lnTo>
                    <a:lnTo>
                      <a:pt x="178" y="1554"/>
                    </a:lnTo>
                    <a:lnTo>
                      <a:pt x="188" y="1538"/>
                    </a:lnTo>
                    <a:lnTo>
                      <a:pt x="174" y="1544"/>
                    </a:lnTo>
                    <a:lnTo>
                      <a:pt x="163" y="1552"/>
                    </a:lnTo>
                    <a:lnTo>
                      <a:pt x="153" y="1561"/>
                    </a:lnTo>
                    <a:lnTo>
                      <a:pt x="142" y="1573"/>
                    </a:lnTo>
                    <a:lnTo>
                      <a:pt x="132" y="1584"/>
                    </a:lnTo>
                    <a:lnTo>
                      <a:pt x="122" y="1596"/>
                    </a:lnTo>
                    <a:lnTo>
                      <a:pt x="111" y="1607"/>
                    </a:lnTo>
                    <a:lnTo>
                      <a:pt x="101" y="1619"/>
                    </a:lnTo>
                    <a:lnTo>
                      <a:pt x="101" y="1596"/>
                    </a:lnTo>
                    <a:lnTo>
                      <a:pt x="117" y="1584"/>
                    </a:lnTo>
                    <a:lnTo>
                      <a:pt x="130" y="1575"/>
                    </a:lnTo>
                    <a:lnTo>
                      <a:pt x="142" y="1561"/>
                    </a:lnTo>
                    <a:lnTo>
                      <a:pt x="153" y="1548"/>
                    </a:lnTo>
                    <a:lnTo>
                      <a:pt x="165" y="1533"/>
                    </a:lnTo>
                    <a:lnTo>
                      <a:pt x="174" y="1517"/>
                    </a:lnTo>
                    <a:lnTo>
                      <a:pt x="184" y="1502"/>
                    </a:lnTo>
                    <a:lnTo>
                      <a:pt x="193" y="1487"/>
                    </a:lnTo>
                    <a:lnTo>
                      <a:pt x="180" y="1496"/>
                    </a:lnTo>
                    <a:lnTo>
                      <a:pt x="167" y="1506"/>
                    </a:lnTo>
                    <a:lnTo>
                      <a:pt x="155" y="1515"/>
                    </a:lnTo>
                    <a:lnTo>
                      <a:pt x="144" y="1529"/>
                    </a:lnTo>
                    <a:lnTo>
                      <a:pt x="132" y="1540"/>
                    </a:lnTo>
                    <a:lnTo>
                      <a:pt x="122" y="1552"/>
                    </a:lnTo>
                    <a:lnTo>
                      <a:pt x="111" y="1565"/>
                    </a:lnTo>
                    <a:lnTo>
                      <a:pt x="99" y="1577"/>
                    </a:lnTo>
                    <a:lnTo>
                      <a:pt x="99" y="1573"/>
                    </a:lnTo>
                    <a:lnTo>
                      <a:pt x="99" y="1571"/>
                    </a:lnTo>
                    <a:lnTo>
                      <a:pt x="99" y="1567"/>
                    </a:lnTo>
                    <a:lnTo>
                      <a:pt x="99" y="1565"/>
                    </a:lnTo>
                    <a:lnTo>
                      <a:pt x="99" y="1561"/>
                    </a:lnTo>
                    <a:lnTo>
                      <a:pt x="99" y="1559"/>
                    </a:lnTo>
                    <a:lnTo>
                      <a:pt x="97" y="1558"/>
                    </a:lnTo>
                    <a:lnTo>
                      <a:pt x="97" y="1554"/>
                    </a:lnTo>
                    <a:lnTo>
                      <a:pt x="109" y="1548"/>
                    </a:lnTo>
                    <a:lnTo>
                      <a:pt x="121" y="1538"/>
                    </a:lnTo>
                    <a:lnTo>
                      <a:pt x="132" y="1527"/>
                    </a:lnTo>
                    <a:lnTo>
                      <a:pt x="142" y="1513"/>
                    </a:lnTo>
                    <a:lnTo>
                      <a:pt x="153" y="1500"/>
                    </a:lnTo>
                    <a:lnTo>
                      <a:pt x="163" y="1485"/>
                    </a:lnTo>
                    <a:lnTo>
                      <a:pt x="172" y="1471"/>
                    </a:lnTo>
                    <a:lnTo>
                      <a:pt x="182" y="1456"/>
                    </a:lnTo>
                    <a:lnTo>
                      <a:pt x="168" y="1464"/>
                    </a:lnTo>
                    <a:lnTo>
                      <a:pt x="159" y="1471"/>
                    </a:lnTo>
                    <a:lnTo>
                      <a:pt x="147" y="1481"/>
                    </a:lnTo>
                    <a:lnTo>
                      <a:pt x="138" y="1492"/>
                    </a:lnTo>
                    <a:lnTo>
                      <a:pt x="128" y="1502"/>
                    </a:lnTo>
                    <a:lnTo>
                      <a:pt x="119" y="1513"/>
                    </a:lnTo>
                    <a:lnTo>
                      <a:pt x="109" y="1523"/>
                    </a:lnTo>
                    <a:lnTo>
                      <a:pt x="97" y="1533"/>
                    </a:lnTo>
                    <a:lnTo>
                      <a:pt x="96" y="1531"/>
                    </a:lnTo>
                    <a:lnTo>
                      <a:pt x="96" y="1527"/>
                    </a:lnTo>
                    <a:lnTo>
                      <a:pt x="96" y="1525"/>
                    </a:lnTo>
                    <a:lnTo>
                      <a:pt x="96" y="1523"/>
                    </a:lnTo>
                    <a:lnTo>
                      <a:pt x="96" y="1521"/>
                    </a:lnTo>
                    <a:lnTo>
                      <a:pt x="96" y="1517"/>
                    </a:lnTo>
                    <a:lnTo>
                      <a:pt x="96" y="1515"/>
                    </a:lnTo>
                    <a:lnTo>
                      <a:pt x="96" y="1513"/>
                    </a:lnTo>
                    <a:lnTo>
                      <a:pt x="109" y="1498"/>
                    </a:lnTo>
                    <a:lnTo>
                      <a:pt x="124" y="1481"/>
                    </a:lnTo>
                    <a:lnTo>
                      <a:pt x="138" y="1465"/>
                    </a:lnTo>
                    <a:lnTo>
                      <a:pt x="151" y="1448"/>
                    </a:lnTo>
                    <a:lnTo>
                      <a:pt x="165" y="1433"/>
                    </a:lnTo>
                    <a:lnTo>
                      <a:pt x="176" y="1416"/>
                    </a:lnTo>
                    <a:lnTo>
                      <a:pt x="188" y="1398"/>
                    </a:lnTo>
                    <a:lnTo>
                      <a:pt x="197" y="1381"/>
                    </a:lnTo>
                    <a:lnTo>
                      <a:pt x="184" y="1394"/>
                    </a:lnTo>
                    <a:lnTo>
                      <a:pt x="170" y="1406"/>
                    </a:lnTo>
                    <a:lnTo>
                      <a:pt x="157" y="1419"/>
                    </a:lnTo>
                    <a:lnTo>
                      <a:pt x="144" y="1431"/>
                    </a:lnTo>
                    <a:lnTo>
                      <a:pt x="132" y="1444"/>
                    </a:lnTo>
                    <a:lnTo>
                      <a:pt x="119" y="1458"/>
                    </a:lnTo>
                    <a:lnTo>
                      <a:pt x="105" y="1471"/>
                    </a:lnTo>
                    <a:lnTo>
                      <a:pt x="94" y="1485"/>
                    </a:lnTo>
                    <a:lnTo>
                      <a:pt x="94" y="1477"/>
                    </a:lnTo>
                    <a:lnTo>
                      <a:pt x="97" y="1467"/>
                    </a:lnTo>
                    <a:lnTo>
                      <a:pt x="99" y="1460"/>
                    </a:lnTo>
                    <a:lnTo>
                      <a:pt x="105" y="1452"/>
                    </a:lnTo>
                    <a:lnTo>
                      <a:pt x="115" y="1437"/>
                    </a:lnTo>
                    <a:lnTo>
                      <a:pt x="128" y="1423"/>
                    </a:lnTo>
                    <a:lnTo>
                      <a:pt x="142" y="1410"/>
                    </a:lnTo>
                    <a:lnTo>
                      <a:pt x="155" y="1396"/>
                    </a:lnTo>
                    <a:lnTo>
                      <a:pt x="159" y="1389"/>
                    </a:lnTo>
                    <a:lnTo>
                      <a:pt x="165" y="1381"/>
                    </a:lnTo>
                    <a:lnTo>
                      <a:pt x="168" y="1371"/>
                    </a:lnTo>
                    <a:lnTo>
                      <a:pt x="172" y="1362"/>
                    </a:lnTo>
                    <a:lnTo>
                      <a:pt x="161" y="1370"/>
                    </a:lnTo>
                    <a:lnTo>
                      <a:pt x="149" y="1379"/>
                    </a:lnTo>
                    <a:lnTo>
                      <a:pt x="138" y="1389"/>
                    </a:lnTo>
                    <a:lnTo>
                      <a:pt x="128" y="1400"/>
                    </a:lnTo>
                    <a:lnTo>
                      <a:pt x="117" y="1410"/>
                    </a:lnTo>
                    <a:lnTo>
                      <a:pt x="107" y="1421"/>
                    </a:lnTo>
                    <a:lnTo>
                      <a:pt x="97" y="1431"/>
                    </a:lnTo>
                    <a:lnTo>
                      <a:pt x="88" y="1442"/>
                    </a:lnTo>
                    <a:lnTo>
                      <a:pt x="90" y="1431"/>
                    </a:lnTo>
                    <a:lnTo>
                      <a:pt x="94" y="1421"/>
                    </a:lnTo>
                    <a:lnTo>
                      <a:pt x="99" y="1414"/>
                    </a:lnTo>
                    <a:lnTo>
                      <a:pt x="105" y="1404"/>
                    </a:lnTo>
                    <a:lnTo>
                      <a:pt x="119" y="1389"/>
                    </a:lnTo>
                    <a:lnTo>
                      <a:pt x="134" y="1373"/>
                    </a:lnTo>
                    <a:lnTo>
                      <a:pt x="149" y="1356"/>
                    </a:lnTo>
                    <a:lnTo>
                      <a:pt x="163" y="1341"/>
                    </a:lnTo>
                    <a:lnTo>
                      <a:pt x="176" y="1323"/>
                    </a:lnTo>
                    <a:lnTo>
                      <a:pt x="188" y="1304"/>
                    </a:lnTo>
                    <a:lnTo>
                      <a:pt x="174" y="1314"/>
                    </a:lnTo>
                    <a:lnTo>
                      <a:pt x="161" y="1323"/>
                    </a:lnTo>
                    <a:lnTo>
                      <a:pt x="147" y="1335"/>
                    </a:lnTo>
                    <a:lnTo>
                      <a:pt x="134" y="1347"/>
                    </a:lnTo>
                    <a:lnTo>
                      <a:pt x="121" y="1360"/>
                    </a:lnTo>
                    <a:lnTo>
                      <a:pt x="109" y="1373"/>
                    </a:lnTo>
                    <a:lnTo>
                      <a:pt x="96" y="1385"/>
                    </a:lnTo>
                    <a:lnTo>
                      <a:pt x="84" y="1398"/>
                    </a:lnTo>
                    <a:lnTo>
                      <a:pt x="82" y="1370"/>
                    </a:lnTo>
                    <a:lnTo>
                      <a:pt x="96" y="1358"/>
                    </a:lnTo>
                    <a:lnTo>
                      <a:pt x="109" y="1347"/>
                    </a:lnTo>
                    <a:lnTo>
                      <a:pt x="122" y="1335"/>
                    </a:lnTo>
                    <a:lnTo>
                      <a:pt x="136" y="1322"/>
                    </a:lnTo>
                    <a:lnTo>
                      <a:pt x="149" y="1310"/>
                    </a:lnTo>
                    <a:lnTo>
                      <a:pt x="161" y="1295"/>
                    </a:lnTo>
                    <a:lnTo>
                      <a:pt x="170" y="1279"/>
                    </a:lnTo>
                    <a:lnTo>
                      <a:pt x="178" y="1264"/>
                    </a:lnTo>
                    <a:lnTo>
                      <a:pt x="165" y="1272"/>
                    </a:lnTo>
                    <a:lnTo>
                      <a:pt x="153" y="1281"/>
                    </a:lnTo>
                    <a:lnTo>
                      <a:pt x="140" y="1293"/>
                    </a:lnTo>
                    <a:lnTo>
                      <a:pt x="128" y="1304"/>
                    </a:lnTo>
                    <a:lnTo>
                      <a:pt x="117" y="1314"/>
                    </a:lnTo>
                    <a:lnTo>
                      <a:pt x="105" y="1325"/>
                    </a:lnTo>
                    <a:lnTo>
                      <a:pt x="92" y="1337"/>
                    </a:lnTo>
                    <a:lnTo>
                      <a:pt x="80" y="1347"/>
                    </a:lnTo>
                    <a:lnTo>
                      <a:pt x="86" y="1331"/>
                    </a:lnTo>
                    <a:lnTo>
                      <a:pt x="96" y="1318"/>
                    </a:lnTo>
                    <a:lnTo>
                      <a:pt x="107" y="1304"/>
                    </a:lnTo>
                    <a:lnTo>
                      <a:pt x="119" y="1289"/>
                    </a:lnTo>
                    <a:lnTo>
                      <a:pt x="130" y="1276"/>
                    </a:lnTo>
                    <a:lnTo>
                      <a:pt x="144" y="1260"/>
                    </a:lnTo>
                    <a:lnTo>
                      <a:pt x="153" y="1245"/>
                    </a:lnTo>
                    <a:lnTo>
                      <a:pt x="163" y="1228"/>
                    </a:lnTo>
                    <a:lnTo>
                      <a:pt x="149" y="1235"/>
                    </a:lnTo>
                    <a:lnTo>
                      <a:pt x="138" y="1245"/>
                    </a:lnTo>
                    <a:lnTo>
                      <a:pt x="126" y="1254"/>
                    </a:lnTo>
                    <a:lnTo>
                      <a:pt x="117" y="1266"/>
                    </a:lnTo>
                    <a:lnTo>
                      <a:pt x="107" y="1277"/>
                    </a:lnTo>
                    <a:lnTo>
                      <a:pt x="97" y="1289"/>
                    </a:lnTo>
                    <a:lnTo>
                      <a:pt x="88" y="1299"/>
                    </a:lnTo>
                    <a:lnTo>
                      <a:pt x="78" y="1308"/>
                    </a:lnTo>
                    <a:lnTo>
                      <a:pt x="80" y="1299"/>
                    </a:lnTo>
                    <a:lnTo>
                      <a:pt x="86" y="1289"/>
                    </a:lnTo>
                    <a:lnTo>
                      <a:pt x="92" y="1279"/>
                    </a:lnTo>
                    <a:lnTo>
                      <a:pt x="97" y="1272"/>
                    </a:lnTo>
                    <a:lnTo>
                      <a:pt x="111" y="1252"/>
                    </a:lnTo>
                    <a:lnTo>
                      <a:pt x="128" y="1235"/>
                    </a:lnTo>
                    <a:lnTo>
                      <a:pt x="144" y="1218"/>
                    </a:lnTo>
                    <a:lnTo>
                      <a:pt x="159" y="1201"/>
                    </a:lnTo>
                    <a:lnTo>
                      <a:pt x="174" y="1182"/>
                    </a:lnTo>
                    <a:lnTo>
                      <a:pt x="186" y="1160"/>
                    </a:lnTo>
                    <a:lnTo>
                      <a:pt x="170" y="1172"/>
                    </a:lnTo>
                    <a:lnTo>
                      <a:pt x="155" y="1183"/>
                    </a:lnTo>
                    <a:lnTo>
                      <a:pt x="142" y="1197"/>
                    </a:lnTo>
                    <a:lnTo>
                      <a:pt x="130" y="1210"/>
                    </a:lnTo>
                    <a:lnTo>
                      <a:pt x="117" y="1224"/>
                    </a:lnTo>
                    <a:lnTo>
                      <a:pt x="103" y="1235"/>
                    </a:lnTo>
                    <a:lnTo>
                      <a:pt x="90" y="1249"/>
                    </a:lnTo>
                    <a:lnTo>
                      <a:pt x="74" y="1260"/>
                    </a:lnTo>
                    <a:lnTo>
                      <a:pt x="78" y="1245"/>
                    </a:lnTo>
                    <a:lnTo>
                      <a:pt x="86" y="1231"/>
                    </a:lnTo>
                    <a:lnTo>
                      <a:pt x="96" y="1220"/>
                    </a:lnTo>
                    <a:lnTo>
                      <a:pt x="107" y="1210"/>
                    </a:lnTo>
                    <a:lnTo>
                      <a:pt x="119" y="1199"/>
                    </a:lnTo>
                    <a:lnTo>
                      <a:pt x="128" y="1187"/>
                    </a:lnTo>
                    <a:lnTo>
                      <a:pt x="138" y="1176"/>
                    </a:lnTo>
                    <a:lnTo>
                      <a:pt x="144" y="1160"/>
                    </a:lnTo>
                    <a:lnTo>
                      <a:pt x="134" y="1164"/>
                    </a:lnTo>
                    <a:lnTo>
                      <a:pt x="124" y="1170"/>
                    </a:lnTo>
                    <a:lnTo>
                      <a:pt x="115" y="1178"/>
                    </a:lnTo>
                    <a:lnTo>
                      <a:pt x="107" y="1185"/>
                    </a:lnTo>
                    <a:lnTo>
                      <a:pt x="99" y="1193"/>
                    </a:lnTo>
                    <a:lnTo>
                      <a:pt x="90" y="1201"/>
                    </a:lnTo>
                    <a:lnTo>
                      <a:pt x="82" y="1208"/>
                    </a:lnTo>
                    <a:lnTo>
                      <a:pt x="74" y="1216"/>
                    </a:lnTo>
                    <a:lnTo>
                      <a:pt x="78" y="1201"/>
                    </a:lnTo>
                    <a:lnTo>
                      <a:pt x="88" y="1187"/>
                    </a:lnTo>
                    <a:lnTo>
                      <a:pt x="97" y="1174"/>
                    </a:lnTo>
                    <a:lnTo>
                      <a:pt x="111" y="1162"/>
                    </a:lnTo>
                    <a:lnTo>
                      <a:pt x="122" y="1149"/>
                    </a:lnTo>
                    <a:lnTo>
                      <a:pt x="134" y="1135"/>
                    </a:lnTo>
                    <a:lnTo>
                      <a:pt x="144" y="1122"/>
                    </a:lnTo>
                    <a:lnTo>
                      <a:pt x="151" y="1105"/>
                    </a:lnTo>
                    <a:lnTo>
                      <a:pt x="140" y="1112"/>
                    </a:lnTo>
                    <a:lnTo>
                      <a:pt x="130" y="1120"/>
                    </a:lnTo>
                    <a:lnTo>
                      <a:pt x="119" y="1130"/>
                    </a:lnTo>
                    <a:lnTo>
                      <a:pt x="109" y="1137"/>
                    </a:lnTo>
                    <a:lnTo>
                      <a:pt x="99" y="1147"/>
                    </a:lnTo>
                    <a:lnTo>
                      <a:pt x="90" y="1157"/>
                    </a:lnTo>
                    <a:lnTo>
                      <a:pt x="80" y="1168"/>
                    </a:lnTo>
                    <a:lnTo>
                      <a:pt x="71" y="1178"/>
                    </a:lnTo>
                    <a:lnTo>
                      <a:pt x="69" y="1101"/>
                    </a:lnTo>
                    <a:lnTo>
                      <a:pt x="82" y="1093"/>
                    </a:lnTo>
                    <a:lnTo>
                      <a:pt x="94" y="1084"/>
                    </a:lnTo>
                    <a:lnTo>
                      <a:pt x="107" y="1074"/>
                    </a:lnTo>
                    <a:lnTo>
                      <a:pt x="119" y="1061"/>
                    </a:lnTo>
                    <a:lnTo>
                      <a:pt x="128" y="1049"/>
                    </a:lnTo>
                    <a:lnTo>
                      <a:pt x="140" y="1036"/>
                    </a:lnTo>
                    <a:lnTo>
                      <a:pt x="149" y="1022"/>
                    </a:lnTo>
                    <a:lnTo>
                      <a:pt x="159" y="1007"/>
                    </a:lnTo>
                    <a:lnTo>
                      <a:pt x="145" y="1013"/>
                    </a:lnTo>
                    <a:lnTo>
                      <a:pt x="134" y="1020"/>
                    </a:lnTo>
                    <a:lnTo>
                      <a:pt x="122" y="1030"/>
                    </a:lnTo>
                    <a:lnTo>
                      <a:pt x="113" y="1040"/>
                    </a:lnTo>
                    <a:lnTo>
                      <a:pt x="101" y="1049"/>
                    </a:lnTo>
                    <a:lnTo>
                      <a:pt x="92" y="1059"/>
                    </a:lnTo>
                    <a:lnTo>
                      <a:pt x="80" y="1070"/>
                    </a:lnTo>
                    <a:lnTo>
                      <a:pt x="71" y="1078"/>
                    </a:lnTo>
                    <a:lnTo>
                      <a:pt x="80" y="1063"/>
                    </a:lnTo>
                    <a:lnTo>
                      <a:pt x="92" y="1045"/>
                    </a:lnTo>
                    <a:lnTo>
                      <a:pt x="107" y="1030"/>
                    </a:lnTo>
                    <a:lnTo>
                      <a:pt x="122" y="1015"/>
                    </a:lnTo>
                    <a:lnTo>
                      <a:pt x="138" y="999"/>
                    </a:lnTo>
                    <a:lnTo>
                      <a:pt x="153" y="982"/>
                    </a:lnTo>
                    <a:lnTo>
                      <a:pt x="167" y="965"/>
                    </a:lnTo>
                    <a:lnTo>
                      <a:pt x="178" y="947"/>
                    </a:lnTo>
                    <a:lnTo>
                      <a:pt x="165" y="955"/>
                    </a:lnTo>
                    <a:lnTo>
                      <a:pt x="151" y="965"/>
                    </a:lnTo>
                    <a:lnTo>
                      <a:pt x="138" y="976"/>
                    </a:lnTo>
                    <a:lnTo>
                      <a:pt x="124" y="988"/>
                    </a:lnTo>
                    <a:lnTo>
                      <a:pt x="111" y="1001"/>
                    </a:lnTo>
                    <a:lnTo>
                      <a:pt x="97" y="1015"/>
                    </a:lnTo>
                    <a:lnTo>
                      <a:pt x="84" y="1026"/>
                    </a:lnTo>
                    <a:lnTo>
                      <a:pt x="71" y="1038"/>
                    </a:lnTo>
                    <a:lnTo>
                      <a:pt x="78" y="1020"/>
                    </a:lnTo>
                    <a:lnTo>
                      <a:pt x="90" y="1005"/>
                    </a:lnTo>
                    <a:lnTo>
                      <a:pt x="103" y="990"/>
                    </a:lnTo>
                    <a:lnTo>
                      <a:pt x="117" y="974"/>
                    </a:lnTo>
                    <a:lnTo>
                      <a:pt x="132" y="959"/>
                    </a:lnTo>
                    <a:lnTo>
                      <a:pt x="147" y="944"/>
                    </a:lnTo>
                    <a:lnTo>
                      <a:pt x="161" y="928"/>
                    </a:lnTo>
                    <a:lnTo>
                      <a:pt x="172" y="909"/>
                    </a:lnTo>
                    <a:lnTo>
                      <a:pt x="157" y="917"/>
                    </a:lnTo>
                    <a:lnTo>
                      <a:pt x="144" y="926"/>
                    </a:lnTo>
                    <a:lnTo>
                      <a:pt x="130" y="936"/>
                    </a:lnTo>
                    <a:lnTo>
                      <a:pt x="119" y="949"/>
                    </a:lnTo>
                    <a:lnTo>
                      <a:pt x="107" y="961"/>
                    </a:lnTo>
                    <a:lnTo>
                      <a:pt x="94" y="972"/>
                    </a:lnTo>
                    <a:lnTo>
                      <a:pt x="82" y="984"/>
                    </a:lnTo>
                    <a:lnTo>
                      <a:pt x="69" y="995"/>
                    </a:lnTo>
                    <a:lnTo>
                      <a:pt x="67" y="875"/>
                    </a:lnTo>
                    <a:lnTo>
                      <a:pt x="67" y="876"/>
                    </a:lnTo>
                    <a:lnTo>
                      <a:pt x="69" y="878"/>
                    </a:lnTo>
                    <a:lnTo>
                      <a:pt x="71" y="878"/>
                    </a:lnTo>
                    <a:lnTo>
                      <a:pt x="73" y="878"/>
                    </a:lnTo>
                    <a:lnTo>
                      <a:pt x="74" y="878"/>
                    </a:lnTo>
                    <a:lnTo>
                      <a:pt x="76" y="878"/>
                    </a:lnTo>
                    <a:lnTo>
                      <a:pt x="78" y="878"/>
                    </a:lnTo>
                    <a:lnTo>
                      <a:pt x="80" y="880"/>
                    </a:lnTo>
                    <a:lnTo>
                      <a:pt x="88" y="863"/>
                    </a:lnTo>
                    <a:lnTo>
                      <a:pt x="99" y="850"/>
                    </a:lnTo>
                    <a:lnTo>
                      <a:pt x="111" y="836"/>
                    </a:lnTo>
                    <a:lnTo>
                      <a:pt x="124" y="821"/>
                    </a:lnTo>
                    <a:lnTo>
                      <a:pt x="138" y="807"/>
                    </a:lnTo>
                    <a:lnTo>
                      <a:pt x="149" y="794"/>
                    </a:lnTo>
                    <a:lnTo>
                      <a:pt x="161" y="779"/>
                    </a:lnTo>
                    <a:lnTo>
                      <a:pt x="170" y="761"/>
                    </a:lnTo>
                    <a:lnTo>
                      <a:pt x="155" y="773"/>
                    </a:lnTo>
                    <a:lnTo>
                      <a:pt x="140" y="784"/>
                    </a:lnTo>
                    <a:lnTo>
                      <a:pt x="126" y="796"/>
                    </a:lnTo>
                    <a:lnTo>
                      <a:pt x="115" y="809"/>
                    </a:lnTo>
                    <a:lnTo>
                      <a:pt x="101" y="823"/>
                    </a:lnTo>
                    <a:lnTo>
                      <a:pt x="90" y="834"/>
                    </a:lnTo>
                    <a:lnTo>
                      <a:pt x="78" y="850"/>
                    </a:lnTo>
                    <a:lnTo>
                      <a:pt x="67" y="863"/>
                    </a:lnTo>
                    <a:lnTo>
                      <a:pt x="67" y="853"/>
                    </a:lnTo>
                    <a:lnTo>
                      <a:pt x="69" y="844"/>
                    </a:lnTo>
                    <a:lnTo>
                      <a:pt x="71" y="834"/>
                    </a:lnTo>
                    <a:lnTo>
                      <a:pt x="74" y="827"/>
                    </a:lnTo>
                    <a:lnTo>
                      <a:pt x="86" y="809"/>
                    </a:lnTo>
                    <a:lnTo>
                      <a:pt x="99" y="796"/>
                    </a:lnTo>
                    <a:lnTo>
                      <a:pt x="115" y="781"/>
                    </a:lnTo>
                    <a:lnTo>
                      <a:pt x="130" y="765"/>
                    </a:lnTo>
                    <a:lnTo>
                      <a:pt x="144" y="748"/>
                    </a:lnTo>
                    <a:lnTo>
                      <a:pt x="155" y="729"/>
                    </a:lnTo>
                    <a:lnTo>
                      <a:pt x="142" y="736"/>
                    </a:lnTo>
                    <a:lnTo>
                      <a:pt x="130" y="744"/>
                    </a:lnTo>
                    <a:lnTo>
                      <a:pt x="121" y="754"/>
                    </a:lnTo>
                    <a:lnTo>
                      <a:pt x="109" y="763"/>
                    </a:lnTo>
                    <a:lnTo>
                      <a:pt x="97" y="775"/>
                    </a:lnTo>
                    <a:lnTo>
                      <a:pt x="88" y="784"/>
                    </a:lnTo>
                    <a:lnTo>
                      <a:pt x="76" y="796"/>
                    </a:lnTo>
                    <a:lnTo>
                      <a:pt x="67" y="805"/>
                    </a:lnTo>
                    <a:lnTo>
                      <a:pt x="69" y="775"/>
                    </a:lnTo>
                    <a:lnTo>
                      <a:pt x="74" y="779"/>
                    </a:lnTo>
                    <a:lnTo>
                      <a:pt x="86" y="767"/>
                    </a:lnTo>
                    <a:lnTo>
                      <a:pt x="97" y="756"/>
                    </a:lnTo>
                    <a:lnTo>
                      <a:pt x="111" y="742"/>
                    </a:lnTo>
                    <a:lnTo>
                      <a:pt x="122" y="731"/>
                    </a:lnTo>
                    <a:lnTo>
                      <a:pt x="134" y="719"/>
                    </a:lnTo>
                    <a:lnTo>
                      <a:pt x="145" y="706"/>
                    </a:lnTo>
                    <a:lnTo>
                      <a:pt x="155" y="690"/>
                    </a:lnTo>
                    <a:lnTo>
                      <a:pt x="163" y="675"/>
                    </a:lnTo>
                    <a:lnTo>
                      <a:pt x="149" y="683"/>
                    </a:lnTo>
                    <a:lnTo>
                      <a:pt x="138" y="690"/>
                    </a:lnTo>
                    <a:lnTo>
                      <a:pt x="126" y="700"/>
                    </a:lnTo>
                    <a:lnTo>
                      <a:pt x="115" y="711"/>
                    </a:lnTo>
                    <a:lnTo>
                      <a:pt x="103" y="723"/>
                    </a:lnTo>
                    <a:lnTo>
                      <a:pt x="94" y="736"/>
                    </a:lnTo>
                    <a:lnTo>
                      <a:pt x="82" y="748"/>
                    </a:lnTo>
                    <a:lnTo>
                      <a:pt x="71" y="757"/>
                    </a:lnTo>
                    <a:lnTo>
                      <a:pt x="73" y="731"/>
                    </a:lnTo>
                    <a:lnTo>
                      <a:pt x="82" y="719"/>
                    </a:lnTo>
                    <a:lnTo>
                      <a:pt x="92" y="708"/>
                    </a:lnTo>
                    <a:lnTo>
                      <a:pt x="103" y="694"/>
                    </a:lnTo>
                    <a:lnTo>
                      <a:pt x="115" y="683"/>
                    </a:lnTo>
                    <a:lnTo>
                      <a:pt x="124" y="669"/>
                    </a:lnTo>
                    <a:lnTo>
                      <a:pt x="134" y="656"/>
                    </a:lnTo>
                    <a:lnTo>
                      <a:pt x="144" y="642"/>
                    </a:lnTo>
                    <a:lnTo>
                      <a:pt x="151" y="627"/>
                    </a:lnTo>
                    <a:lnTo>
                      <a:pt x="140" y="635"/>
                    </a:lnTo>
                    <a:lnTo>
                      <a:pt x="128" y="644"/>
                    </a:lnTo>
                    <a:lnTo>
                      <a:pt x="117" y="654"/>
                    </a:lnTo>
                    <a:lnTo>
                      <a:pt x="107" y="665"/>
                    </a:lnTo>
                    <a:lnTo>
                      <a:pt x="97" y="677"/>
                    </a:lnTo>
                    <a:lnTo>
                      <a:pt x="88" y="688"/>
                    </a:lnTo>
                    <a:lnTo>
                      <a:pt x="78" y="698"/>
                    </a:lnTo>
                    <a:lnTo>
                      <a:pt x="71" y="710"/>
                    </a:lnTo>
                    <a:lnTo>
                      <a:pt x="71" y="698"/>
                    </a:lnTo>
                    <a:lnTo>
                      <a:pt x="73" y="687"/>
                    </a:lnTo>
                    <a:lnTo>
                      <a:pt x="78" y="677"/>
                    </a:lnTo>
                    <a:lnTo>
                      <a:pt x="82" y="667"/>
                    </a:lnTo>
                    <a:lnTo>
                      <a:pt x="96" y="648"/>
                    </a:lnTo>
                    <a:lnTo>
                      <a:pt x="111" y="633"/>
                    </a:lnTo>
                    <a:lnTo>
                      <a:pt x="128" y="616"/>
                    </a:lnTo>
                    <a:lnTo>
                      <a:pt x="144" y="598"/>
                    </a:lnTo>
                    <a:lnTo>
                      <a:pt x="151" y="589"/>
                    </a:lnTo>
                    <a:lnTo>
                      <a:pt x="157" y="579"/>
                    </a:lnTo>
                    <a:lnTo>
                      <a:pt x="163" y="568"/>
                    </a:lnTo>
                    <a:lnTo>
                      <a:pt x="167" y="556"/>
                    </a:lnTo>
                    <a:lnTo>
                      <a:pt x="153" y="568"/>
                    </a:lnTo>
                    <a:lnTo>
                      <a:pt x="142" y="579"/>
                    </a:lnTo>
                    <a:lnTo>
                      <a:pt x="130" y="591"/>
                    </a:lnTo>
                    <a:lnTo>
                      <a:pt x="119" y="604"/>
                    </a:lnTo>
                    <a:lnTo>
                      <a:pt x="107" y="616"/>
                    </a:lnTo>
                    <a:lnTo>
                      <a:pt x="96" y="627"/>
                    </a:lnTo>
                    <a:lnTo>
                      <a:pt x="84" y="637"/>
                    </a:lnTo>
                    <a:lnTo>
                      <a:pt x="74" y="646"/>
                    </a:lnTo>
                    <a:lnTo>
                      <a:pt x="84" y="627"/>
                    </a:lnTo>
                    <a:lnTo>
                      <a:pt x="96" y="610"/>
                    </a:lnTo>
                    <a:lnTo>
                      <a:pt x="111" y="592"/>
                    </a:lnTo>
                    <a:lnTo>
                      <a:pt x="124" y="577"/>
                    </a:lnTo>
                    <a:lnTo>
                      <a:pt x="140" y="560"/>
                    </a:lnTo>
                    <a:lnTo>
                      <a:pt x="153" y="543"/>
                    </a:lnTo>
                    <a:lnTo>
                      <a:pt x="167" y="525"/>
                    </a:lnTo>
                    <a:lnTo>
                      <a:pt x="176" y="504"/>
                    </a:lnTo>
                    <a:lnTo>
                      <a:pt x="161" y="518"/>
                    </a:lnTo>
                    <a:lnTo>
                      <a:pt x="145" y="533"/>
                    </a:lnTo>
                    <a:lnTo>
                      <a:pt x="132" y="546"/>
                    </a:lnTo>
                    <a:lnTo>
                      <a:pt x="119" y="562"/>
                    </a:lnTo>
                    <a:lnTo>
                      <a:pt x="105" y="577"/>
                    </a:lnTo>
                    <a:lnTo>
                      <a:pt x="90" y="592"/>
                    </a:lnTo>
                    <a:lnTo>
                      <a:pt x="76" y="608"/>
                    </a:lnTo>
                    <a:lnTo>
                      <a:pt x="63" y="621"/>
                    </a:lnTo>
                    <a:lnTo>
                      <a:pt x="61" y="619"/>
                    </a:lnTo>
                    <a:lnTo>
                      <a:pt x="59" y="617"/>
                    </a:lnTo>
                    <a:lnTo>
                      <a:pt x="57" y="616"/>
                    </a:lnTo>
                    <a:lnTo>
                      <a:pt x="55" y="616"/>
                    </a:lnTo>
                    <a:lnTo>
                      <a:pt x="51" y="614"/>
                    </a:lnTo>
                    <a:lnTo>
                      <a:pt x="48" y="614"/>
                    </a:lnTo>
                    <a:lnTo>
                      <a:pt x="46" y="614"/>
                    </a:lnTo>
                    <a:lnTo>
                      <a:pt x="44" y="612"/>
                    </a:lnTo>
                    <a:lnTo>
                      <a:pt x="59" y="592"/>
                    </a:lnTo>
                    <a:lnTo>
                      <a:pt x="74" y="571"/>
                    </a:lnTo>
                    <a:lnTo>
                      <a:pt x="94" y="552"/>
                    </a:lnTo>
                    <a:lnTo>
                      <a:pt x="111" y="533"/>
                    </a:lnTo>
                    <a:lnTo>
                      <a:pt x="128" y="514"/>
                    </a:lnTo>
                    <a:lnTo>
                      <a:pt x="145" y="495"/>
                    </a:lnTo>
                    <a:lnTo>
                      <a:pt x="159" y="475"/>
                    </a:lnTo>
                    <a:lnTo>
                      <a:pt x="172" y="452"/>
                    </a:lnTo>
                    <a:lnTo>
                      <a:pt x="151" y="472"/>
                    </a:lnTo>
                    <a:lnTo>
                      <a:pt x="132" y="491"/>
                    </a:lnTo>
                    <a:lnTo>
                      <a:pt x="113" y="510"/>
                    </a:lnTo>
                    <a:lnTo>
                      <a:pt x="94" y="531"/>
                    </a:lnTo>
                    <a:lnTo>
                      <a:pt x="74" y="550"/>
                    </a:lnTo>
                    <a:lnTo>
                      <a:pt x="55" y="569"/>
                    </a:lnTo>
                    <a:lnTo>
                      <a:pt x="38" y="589"/>
                    </a:lnTo>
                    <a:lnTo>
                      <a:pt x="23" y="606"/>
                    </a:lnTo>
                    <a:lnTo>
                      <a:pt x="23" y="556"/>
                    </a:lnTo>
                    <a:lnTo>
                      <a:pt x="23" y="502"/>
                    </a:lnTo>
                    <a:lnTo>
                      <a:pt x="19" y="449"/>
                    </a:lnTo>
                    <a:lnTo>
                      <a:pt x="17" y="393"/>
                    </a:lnTo>
                    <a:lnTo>
                      <a:pt x="13" y="337"/>
                    </a:lnTo>
                    <a:lnTo>
                      <a:pt x="7" y="282"/>
                    </a:lnTo>
                    <a:lnTo>
                      <a:pt x="3" y="226"/>
                    </a:lnTo>
                    <a:lnTo>
                      <a:pt x="0" y="170"/>
                    </a:lnTo>
                    <a:lnTo>
                      <a:pt x="23" y="145"/>
                    </a:lnTo>
                    <a:lnTo>
                      <a:pt x="48" y="121"/>
                    </a:lnTo>
                    <a:lnTo>
                      <a:pt x="74" y="97"/>
                    </a:lnTo>
                    <a:lnTo>
                      <a:pt x="101" y="76"/>
                    </a:lnTo>
                    <a:lnTo>
                      <a:pt x="130" y="57"/>
                    </a:lnTo>
                    <a:lnTo>
                      <a:pt x="159" y="38"/>
                    </a:lnTo>
                    <a:lnTo>
                      <a:pt x="190" y="19"/>
                    </a:lnTo>
                    <a:lnTo>
                      <a:pt x="218" y="0"/>
                    </a:lnTo>
                    <a:lnTo>
                      <a:pt x="216" y="94"/>
                    </a:lnTo>
                    <a:lnTo>
                      <a:pt x="213" y="188"/>
                    </a:lnTo>
                    <a:lnTo>
                      <a:pt x="209" y="280"/>
                    </a:lnTo>
                    <a:lnTo>
                      <a:pt x="205" y="372"/>
                    </a:lnTo>
                    <a:lnTo>
                      <a:pt x="201" y="464"/>
                    </a:lnTo>
                    <a:lnTo>
                      <a:pt x="199" y="556"/>
                    </a:lnTo>
                    <a:lnTo>
                      <a:pt x="197" y="650"/>
                    </a:lnTo>
                    <a:lnTo>
                      <a:pt x="199" y="746"/>
                    </a:lnTo>
                    <a:close/>
                  </a:path>
                </a:pathLst>
              </a:custGeom>
              <a:solidFill>
                <a:srgbClr val="D7D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" name="Freeform 19"/>
              <p:cNvSpPr>
                <a:spLocks/>
              </p:cNvSpPr>
              <p:nvPr/>
            </p:nvSpPr>
            <p:spPr bwMode="auto">
              <a:xfrm>
                <a:off x="1542" y="1430"/>
                <a:ext cx="896" cy="1694"/>
              </a:xfrm>
              <a:custGeom>
                <a:avLst/>
                <a:gdLst>
                  <a:gd name="T0" fmla="*/ 125 w 896"/>
                  <a:gd name="T1" fmla="*/ 13 h 1694"/>
                  <a:gd name="T2" fmla="*/ 246 w 896"/>
                  <a:gd name="T3" fmla="*/ 21 h 1694"/>
                  <a:gd name="T4" fmla="*/ 492 w 896"/>
                  <a:gd name="T5" fmla="*/ 28 h 1694"/>
                  <a:gd name="T6" fmla="*/ 779 w 896"/>
                  <a:gd name="T7" fmla="*/ 26 h 1694"/>
                  <a:gd name="T8" fmla="*/ 879 w 896"/>
                  <a:gd name="T9" fmla="*/ 38 h 1694"/>
                  <a:gd name="T10" fmla="*/ 894 w 896"/>
                  <a:gd name="T11" fmla="*/ 74 h 1694"/>
                  <a:gd name="T12" fmla="*/ 894 w 896"/>
                  <a:gd name="T13" fmla="*/ 151 h 1694"/>
                  <a:gd name="T14" fmla="*/ 864 w 896"/>
                  <a:gd name="T15" fmla="*/ 548 h 1694"/>
                  <a:gd name="T16" fmla="*/ 854 w 896"/>
                  <a:gd name="T17" fmla="*/ 990 h 1694"/>
                  <a:gd name="T18" fmla="*/ 868 w 896"/>
                  <a:gd name="T19" fmla="*/ 1239 h 1694"/>
                  <a:gd name="T20" fmla="*/ 875 w 896"/>
                  <a:gd name="T21" fmla="*/ 1485 h 1694"/>
                  <a:gd name="T22" fmla="*/ 881 w 896"/>
                  <a:gd name="T23" fmla="*/ 1669 h 1694"/>
                  <a:gd name="T24" fmla="*/ 860 w 896"/>
                  <a:gd name="T25" fmla="*/ 1669 h 1694"/>
                  <a:gd name="T26" fmla="*/ 844 w 896"/>
                  <a:gd name="T27" fmla="*/ 1640 h 1694"/>
                  <a:gd name="T28" fmla="*/ 844 w 896"/>
                  <a:gd name="T29" fmla="*/ 1548 h 1694"/>
                  <a:gd name="T30" fmla="*/ 831 w 896"/>
                  <a:gd name="T31" fmla="*/ 1446 h 1694"/>
                  <a:gd name="T32" fmla="*/ 787 w 896"/>
                  <a:gd name="T33" fmla="*/ 1321 h 1694"/>
                  <a:gd name="T34" fmla="*/ 739 w 896"/>
                  <a:gd name="T35" fmla="*/ 1254 h 1694"/>
                  <a:gd name="T36" fmla="*/ 693 w 896"/>
                  <a:gd name="T37" fmla="*/ 1222 h 1694"/>
                  <a:gd name="T38" fmla="*/ 643 w 896"/>
                  <a:gd name="T39" fmla="*/ 1203 h 1694"/>
                  <a:gd name="T40" fmla="*/ 584 w 896"/>
                  <a:gd name="T41" fmla="*/ 1226 h 1694"/>
                  <a:gd name="T42" fmla="*/ 534 w 896"/>
                  <a:gd name="T43" fmla="*/ 1279 h 1694"/>
                  <a:gd name="T44" fmla="*/ 499 w 896"/>
                  <a:gd name="T45" fmla="*/ 1346 h 1694"/>
                  <a:gd name="T46" fmla="*/ 472 w 896"/>
                  <a:gd name="T47" fmla="*/ 1469 h 1694"/>
                  <a:gd name="T48" fmla="*/ 470 w 896"/>
                  <a:gd name="T49" fmla="*/ 1598 h 1694"/>
                  <a:gd name="T50" fmla="*/ 478 w 896"/>
                  <a:gd name="T51" fmla="*/ 1694 h 1694"/>
                  <a:gd name="T52" fmla="*/ 459 w 896"/>
                  <a:gd name="T53" fmla="*/ 1690 h 1694"/>
                  <a:gd name="T54" fmla="*/ 446 w 896"/>
                  <a:gd name="T55" fmla="*/ 1671 h 1694"/>
                  <a:gd name="T56" fmla="*/ 449 w 896"/>
                  <a:gd name="T57" fmla="*/ 1605 h 1694"/>
                  <a:gd name="T58" fmla="*/ 446 w 896"/>
                  <a:gd name="T59" fmla="*/ 1559 h 1694"/>
                  <a:gd name="T60" fmla="*/ 436 w 896"/>
                  <a:gd name="T61" fmla="*/ 1469 h 1694"/>
                  <a:gd name="T62" fmla="*/ 409 w 896"/>
                  <a:gd name="T63" fmla="*/ 1379 h 1694"/>
                  <a:gd name="T64" fmla="*/ 363 w 896"/>
                  <a:gd name="T65" fmla="*/ 1300 h 1694"/>
                  <a:gd name="T66" fmla="*/ 302 w 896"/>
                  <a:gd name="T67" fmla="*/ 1235 h 1694"/>
                  <a:gd name="T68" fmla="*/ 269 w 896"/>
                  <a:gd name="T69" fmla="*/ 1222 h 1694"/>
                  <a:gd name="T70" fmla="*/ 240 w 896"/>
                  <a:gd name="T71" fmla="*/ 1224 h 1694"/>
                  <a:gd name="T72" fmla="*/ 202 w 896"/>
                  <a:gd name="T73" fmla="*/ 1231 h 1694"/>
                  <a:gd name="T74" fmla="*/ 146 w 896"/>
                  <a:gd name="T75" fmla="*/ 1281 h 1694"/>
                  <a:gd name="T76" fmla="*/ 104 w 896"/>
                  <a:gd name="T77" fmla="*/ 1354 h 1694"/>
                  <a:gd name="T78" fmla="*/ 79 w 896"/>
                  <a:gd name="T79" fmla="*/ 1446 h 1694"/>
                  <a:gd name="T80" fmla="*/ 71 w 896"/>
                  <a:gd name="T81" fmla="*/ 1594 h 1694"/>
                  <a:gd name="T82" fmla="*/ 70 w 896"/>
                  <a:gd name="T83" fmla="*/ 1690 h 1694"/>
                  <a:gd name="T84" fmla="*/ 48 w 896"/>
                  <a:gd name="T85" fmla="*/ 1694 h 1694"/>
                  <a:gd name="T86" fmla="*/ 24 w 896"/>
                  <a:gd name="T87" fmla="*/ 1485 h 1694"/>
                  <a:gd name="T88" fmla="*/ 0 w 896"/>
                  <a:gd name="T89" fmla="*/ 1091 h 1694"/>
                  <a:gd name="T90" fmla="*/ 2 w 896"/>
                  <a:gd name="T91" fmla="*/ 667 h 1694"/>
                  <a:gd name="T92" fmla="*/ 14 w 896"/>
                  <a:gd name="T93" fmla="*/ 224 h 1694"/>
                  <a:gd name="T94" fmla="*/ 27 w 896"/>
                  <a:gd name="T95" fmla="*/ 3 h 1694"/>
                  <a:gd name="T96" fmla="*/ 35 w 896"/>
                  <a:gd name="T97" fmla="*/ 1 h 169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896" h="1694">
                    <a:moveTo>
                      <a:pt x="39" y="1"/>
                    </a:moveTo>
                    <a:lnTo>
                      <a:pt x="68" y="5"/>
                    </a:lnTo>
                    <a:lnTo>
                      <a:pt x="96" y="9"/>
                    </a:lnTo>
                    <a:lnTo>
                      <a:pt x="125" y="13"/>
                    </a:lnTo>
                    <a:lnTo>
                      <a:pt x="156" y="15"/>
                    </a:lnTo>
                    <a:lnTo>
                      <a:pt x="187" y="17"/>
                    </a:lnTo>
                    <a:lnTo>
                      <a:pt x="217" y="19"/>
                    </a:lnTo>
                    <a:lnTo>
                      <a:pt x="246" y="21"/>
                    </a:lnTo>
                    <a:lnTo>
                      <a:pt x="277" y="25"/>
                    </a:lnTo>
                    <a:lnTo>
                      <a:pt x="348" y="25"/>
                    </a:lnTo>
                    <a:lnTo>
                      <a:pt x="421" y="26"/>
                    </a:lnTo>
                    <a:lnTo>
                      <a:pt x="492" y="28"/>
                    </a:lnTo>
                    <a:lnTo>
                      <a:pt x="564" y="30"/>
                    </a:lnTo>
                    <a:lnTo>
                      <a:pt x="635" y="30"/>
                    </a:lnTo>
                    <a:lnTo>
                      <a:pt x="708" y="30"/>
                    </a:lnTo>
                    <a:lnTo>
                      <a:pt x="779" y="26"/>
                    </a:lnTo>
                    <a:lnTo>
                      <a:pt x="852" y="19"/>
                    </a:lnTo>
                    <a:lnTo>
                      <a:pt x="862" y="25"/>
                    </a:lnTo>
                    <a:lnTo>
                      <a:pt x="871" y="32"/>
                    </a:lnTo>
                    <a:lnTo>
                      <a:pt x="879" y="38"/>
                    </a:lnTo>
                    <a:lnTo>
                      <a:pt x="885" y="48"/>
                    </a:lnTo>
                    <a:lnTo>
                      <a:pt x="889" y="55"/>
                    </a:lnTo>
                    <a:lnTo>
                      <a:pt x="892" y="65"/>
                    </a:lnTo>
                    <a:lnTo>
                      <a:pt x="894" y="74"/>
                    </a:lnTo>
                    <a:lnTo>
                      <a:pt x="896" y="86"/>
                    </a:lnTo>
                    <a:lnTo>
                      <a:pt x="896" y="107"/>
                    </a:lnTo>
                    <a:lnTo>
                      <a:pt x="896" y="128"/>
                    </a:lnTo>
                    <a:lnTo>
                      <a:pt x="894" y="151"/>
                    </a:lnTo>
                    <a:lnTo>
                      <a:pt x="894" y="170"/>
                    </a:lnTo>
                    <a:lnTo>
                      <a:pt x="883" y="297"/>
                    </a:lnTo>
                    <a:lnTo>
                      <a:pt x="873" y="422"/>
                    </a:lnTo>
                    <a:lnTo>
                      <a:pt x="864" y="548"/>
                    </a:lnTo>
                    <a:lnTo>
                      <a:pt x="858" y="675"/>
                    </a:lnTo>
                    <a:lnTo>
                      <a:pt x="854" y="802"/>
                    </a:lnTo>
                    <a:lnTo>
                      <a:pt x="854" y="926"/>
                    </a:lnTo>
                    <a:lnTo>
                      <a:pt x="854" y="990"/>
                    </a:lnTo>
                    <a:lnTo>
                      <a:pt x="858" y="1053"/>
                    </a:lnTo>
                    <a:lnTo>
                      <a:pt x="860" y="1114"/>
                    </a:lnTo>
                    <a:lnTo>
                      <a:pt x="864" y="1176"/>
                    </a:lnTo>
                    <a:lnTo>
                      <a:pt x="868" y="1239"/>
                    </a:lnTo>
                    <a:lnTo>
                      <a:pt x="869" y="1300"/>
                    </a:lnTo>
                    <a:lnTo>
                      <a:pt x="871" y="1362"/>
                    </a:lnTo>
                    <a:lnTo>
                      <a:pt x="873" y="1423"/>
                    </a:lnTo>
                    <a:lnTo>
                      <a:pt x="875" y="1485"/>
                    </a:lnTo>
                    <a:lnTo>
                      <a:pt x="877" y="1546"/>
                    </a:lnTo>
                    <a:lnTo>
                      <a:pt x="881" y="1607"/>
                    </a:lnTo>
                    <a:lnTo>
                      <a:pt x="887" y="1671"/>
                    </a:lnTo>
                    <a:lnTo>
                      <a:pt x="881" y="1669"/>
                    </a:lnTo>
                    <a:lnTo>
                      <a:pt x="877" y="1669"/>
                    </a:lnTo>
                    <a:lnTo>
                      <a:pt x="871" y="1669"/>
                    </a:lnTo>
                    <a:lnTo>
                      <a:pt x="866" y="1669"/>
                    </a:lnTo>
                    <a:lnTo>
                      <a:pt x="860" y="1669"/>
                    </a:lnTo>
                    <a:lnTo>
                      <a:pt x="856" y="1667"/>
                    </a:lnTo>
                    <a:lnTo>
                      <a:pt x="850" y="1667"/>
                    </a:lnTo>
                    <a:lnTo>
                      <a:pt x="844" y="1665"/>
                    </a:lnTo>
                    <a:lnTo>
                      <a:pt x="844" y="1640"/>
                    </a:lnTo>
                    <a:lnTo>
                      <a:pt x="844" y="1615"/>
                    </a:lnTo>
                    <a:lnTo>
                      <a:pt x="846" y="1592"/>
                    </a:lnTo>
                    <a:lnTo>
                      <a:pt x="844" y="1569"/>
                    </a:lnTo>
                    <a:lnTo>
                      <a:pt x="844" y="1548"/>
                    </a:lnTo>
                    <a:lnTo>
                      <a:pt x="843" y="1525"/>
                    </a:lnTo>
                    <a:lnTo>
                      <a:pt x="841" y="1502"/>
                    </a:lnTo>
                    <a:lnTo>
                      <a:pt x="839" y="1479"/>
                    </a:lnTo>
                    <a:lnTo>
                      <a:pt x="831" y="1446"/>
                    </a:lnTo>
                    <a:lnTo>
                      <a:pt x="821" y="1414"/>
                    </a:lnTo>
                    <a:lnTo>
                      <a:pt x="812" y="1383"/>
                    </a:lnTo>
                    <a:lnTo>
                      <a:pt x="800" y="1352"/>
                    </a:lnTo>
                    <a:lnTo>
                      <a:pt x="787" y="1321"/>
                    </a:lnTo>
                    <a:lnTo>
                      <a:pt x="770" y="1293"/>
                    </a:lnTo>
                    <a:lnTo>
                      <a:pt x="760" y="1279"/>
                    </a:lnTo>
                    <a:lnTo>
                      <a:pt x="749" y="1268"/>
                    </a:lnTo>
                    <a:lnTo>
                      <a:pt x="739" y="1254"/>
                    </a:lnTo>
                    <a:lnTo>
                      <a:pt x="726" y="1243"/>
                    </a:lnTo>
                    <a:lnTo>
                      <a:pt x="714" y="1235"/>
                    </a:lnTo>
                    <a:lnTo>
                      <a:pt x="704" y="1227"/>
                    </a:lnTo>
                    <a:lnTo>
                      <a:pt x="693" y="1222"/>
                    </a:lnTo>
                    <a:lnTo>
                      <a:pt x="681" y="1214"/>
                    </a:lnTo>
                    <a:lnTo>
                      <a:pt x="668" y="1210"/>
                    </a:lnTo>
                    <a:lnTo>
                      <a:pt x="657" y="1204"/>
                    </a:lnTo>
                    <a:lnTo>
                      <a:pt x="643" y="1203"/>
                    </a:lnTo>
                    <a:lnTo>
                      <a:pt x="630" y="1201"/>
                    </a:lnTo>
                    <a:lnTo>
                      <a:pt x="612" y="1208"/>
                    </a:lnTo>
                    <a:lnTo>
                      <a:pt x="597" y="1216"/>
                    </a:lnTo>
                    <a:lnTo>
                      <a:pt x="584" y="1226"/>
                    </a:lnTo>
                    <a:lnTo>
                      <a:pt x="568" y="1237"/>
                    </a:lnTo>
                    <a:lnTo>
                      <a:pt x="557" y="1249"/>
                    </a:lnTo>
                    <a:lnTo>
                      <a:pt x="545" y="1264"/>
                    </a:lnTo>
                    <a:lnTo>
                      <a:pt x="534" y="1279"/>
                    </a:lnTo>
                    <a:lnTo>
                      <a:pt x="524" y="1295"/>
                    </a:lnTo>
                    <a:lnTo>
                      <a:pt x="515" y="1312"/>
                    </a:lnTo>
                    <a:lnTo>
                      <a:pt x="507" y="1329"/>
                    </a:lnTo>
                    <a:lnTo>
                      <a:pt x="499" y="1346"/>
                    </a:lnTo>
                    <a:lnTo>
                      <a:pt x="492" y="1366"/>
                    </a:lnTo>
                    <a:lnTo>
                      <a:pt x="482" y="1402"/>
                    </a:lnTo>
                    <a:lnTo>
                      <a:pt x="474" y="1437"/>
                    </a:lnTo>
                    <a:lnTo>
                      <a:pt x="472" y="1469"/>
                    </a:lnTo>
                    <a:lnTo>
                      <a:pt x="469" y="1502"/>
                    </a:lnTo>
                    <a:lnTo>
                      <a:pt x="469" y="1533"/>
                    </a:lnTo>
                    <a:lnTo>
                      <a:pt x="469" y="1565"/>
                    </a:lnTo>
                    <a:lnTo>
                      <a:pt x="470" y="1598"/>
                    </a:lnTo>
                    <a:lnTo>
                      <a:pt x="472" y="1630"/>
                    </a:lnTo>
                    <a:lnTo>
                      <a:pt x="478" y="1663"/>
                    </a:lnTo>
                    <a:lnTo>
                      <a:pt x="484" y="1694"/>
                    </a:lnTo>
                    <a:lnTo>
                      <a:pt x="478" y="1694"/>
                    </a:lnTo>
                    <a:lnTo>
                      <a:pt x="474" y="1694"/>
                    </a:lnTo>
                    <a:lnTo>
                      <a:pt x="469" y="1694"/>
                    </a:lnTo>
                    <a:lnTo>
                      <a:pt x="465" y="1692"/>
                    </a:lnTo>
                    <a:lnTo>
                      <a:pt x="459" y="1690"/>
                    </a:lnTo>
                    <a:lnTo>
                      <a:pt x="455" y="1690"/>
                    </a:lnTo>
                    <a:lnTo>
                      <a:pt x="451" y="1688"/>
                    </a:lnTo>
                    <a:lnTo>
                      <a:pt x="446" y="1686"/>
                    </a:lnTo>
                    <a:lnTo>
                      <a:pt x="446" y="1671"/>
                    </a:lnTo>
                    <a:lnTo>
                      <a:pt x="447" y="1653"/>
                    </a:lnTo>
                    <a:lnTo>
                      <a:pt x="447" y="1638"/>
                    </a:lnTo>
                    <a:lnTo>
                      <a:pt x="449" y="1621"/>
                    </a:lnTo>
                    <a:lnTo>
                      <a:pt x="449" y="1605"/>
                    </a:lnTo>
                    <a:lnTo>
                      <a:pt x="449" y="1588"/>
                    </a:lnTo>
                    <a:lnTo>
                      <a:pt x="447" y="1573"/>
                    </a:lnTo>
                    <a:lnTo>
                      <a:pt x="444" y="1556"/>
                    </a:lnTo>
                    <a:lnTo>
                      <a:pt x="446" y="1559"/>
                    </a:lnTo>
                    <a:lnTo>
                      <a:pt x="444" y="1536"/>
                    </a:lnTo>
                    <a:lnTo>
                      <a:pt x="442" y="1513"/>
                    </a:lnTo>
                    <a:lnTo>
                      <a:pt x="440" y="1492"/>
                    </a:lnTo>
                    <a:lnTo>
                      <a:pt x="436" y="1469"/>
                    </a:lnTo>
                    <a:lnTo>
                      <a:pt x="430" y="1446"/>
                    </a:lnTo>
                    <a:lnTo>
                      <a:pt x="424" y="1423"/>
                    </a:lnTo>
                    <a:lnTo>
                      <a:pt x="417" y="1402"/>
                    </a:lnTo>
                    <a:lnTo>
                      <a:pt x="409" y="1379"/>
                    </a:lnTo>
                    <a:lnTo>
                      <a:pt x="399" y="1358"/>
                    </a:lnTo>
                    <a:lnTo>
                      <a:pt x="388" y="1339"/>
                    </a:lnTo>
                    <a:lnTo>
                      <a:pt x="376" y="1318"/>
                    </a:lnTo>
                    <a:lnTo>
                      <a:pt x="363" y="1300"/>
                    </a:lnTo>
                    <a:lnTo>
                      <a:pt x="350" y="1281"/>
                    </a:lnTo>
                    <a:lnTo>
                      <a:pt x="334" y="1266"/>
                    </a:lnTo>
                    <a:lnTo>
                      <a:pt x="319" y="1250"/>
                    </a:lnTo>
                    <a:lnTo>
                      <a:pt x="302" y="1235"/>
                    </a:lnTo>
                    <a:lnTo>
                      <a:pt x="294" y="1233"/>
                    </a:lnTo>
                    <a:lnTo>
                      <a:pt x="286" y="1229"/>
                    </a:lnTo>
                    <a:lnTo>
                      <a:pt x="279" y="1226"/>
                    </a:lnTo>
                    <a:lnTo>
                      <a:pt x="269" y="1222"/>
                    </a:lnTo>
                    <a:lnTo>
                      <a:pt x="261" y="1220"/>
                    </a:lnTo>
                    <a:lnTo>
                      <a:pt x="254" y="1218"/>
                    </a:lnTo>
                    <a:lnTo>
                      <a:pt x="246" y="1220"/>
                    </a:lnTo>
                    <a:lnTo>
                      <a:pt x="240" y="1224"/>
                    </a:lnTo>
                    <a:lnTo>
                      <a:pt x="231" y="1224"/>
                    </a:lnTo>
                    <a:lnTo>
                      <a:pt x="221" y="1226"/>
                    </a:lnTo>
                    <a:lnTo>
                      <a:pt x="211" y="1227"/>
                    </a:lnTo>
                    <a:lnTo>
                      <a:pt x="202" y="1231"/>
                    </a:lnTo>
                    <a:lnTo>
                      <a:pt x="187" y="1239"/>
                    </a:lnTo>
                    <a:lnTo>
                      <a:pt x="171" y="1252"/>
                    </a:lnTo>
                    <a:lnTo>
                      <a:pt x="158" y="1266"/>
                    </a:lnTo>
                    <a:lnTo>
                      <a:pt x="146" y="1281"/>
                    </a:lnTo>
                    <a:lnTo>
                      <a:pt x="135" y="1297"/>
                    </a:lnTo>
                    <a:lnTo>
                      <a:pt x="125" y="1312"/>
                    </a:lnTo>
                    <a:lnTo>
                      <a:pt x="114" y="1333"/>
                    </a:lnTo>
                    <a:lnTo>
                      <a:pt x="104" y="1354"/>
                    </a:lnTo>
                    <a:lnTo>
                      <a:pt x="96" y="1377"/>
                    </a:lnTo>
                    <a:lnTo>
                      <a:pt x="91" y="1400"/>
                    </a:lnTo>
                    <a:lnTo>
                      <a:pt x="85" y="1423"/>
                    </a:lnTo>
                    <a:lnTo>
                      <a:pt x="79" y="1446"/>
                    </a:lnTo>
                    <a:lnTo>
                      <a:pt x="75" y="1471"/>
                    </a:lnTo>
                    <a:lnTo>
                      <a:pt x="73" y="1494"/>
                    </a:lnTo>
                    <a:lnTo>
                      <a:pt x="71" y="1544"/>
                    </a:lnTo>
                    <a:lnTo>
                      <a:pt x="71" y="1594"/>
                    </a:lnTo>
                    <a:lnTo>
                      <a:pt x="75" y="1644"/>
                    </a:lnTo>
                    <a:lnTo>
                      <a:pt x="81" y="1694"/>
                    </a:lnTo>
                    <a:lnTo>
                      <a:pt x="75" y="1692"/>
                    </a:lnTo>
                    <a:lnTo>
                      <a:pt x="70" y="1690"/>
                    </a:lnTo>
                    <a:lnTo>
                      <a:pt x="64" y="1692"/>
                    </a:lnTo>
                    <a:lnTo>
                      <a:pt x="58" y="1692"/>
                    </a:lnTo>
                    <a:lnTo>
                      <a:pt x="54" y="1692"/>
                    </a:lnTo>
                    <a:lnTo>
                      <a:pt x="48" y="1694"/>
                    </a:lnTo>
                    <a:lnTo>
                      <a:pt x="43" y="1692"/>
                    </a:lnTo>
                    <a:lnTo>
                      <a:pt x="37" y="1690"/>
                    </a:lnTo>
                    <a:lnTo>
                      <a:pt x="29" y="1586"/>
                    </a:lnTo>
                    <a:lnTo>
                      <a:pt x="24" y="1485"/>
                    </a:lnTo>
                    <a:lnTo>
                      <a:pt x="16" y="1387"/>
                    </a:lnTo>
                    <a:lnTo>
                      <a:pt x="10" y="1289"/>
                    </a:lnTo>
                    <a:lnTo>
                      <a:pt x="4" y="1189"/>
                    </a:lnTo>
                    <a:lnTo>
                      <a:pt x="0" y="1091"/>
                    </a:lnTo>
                    <a:lnTo>
                      <a:pt x="0" y="991"/>
                    </a:lnTo>
                    <a:lnTo>
                      <a:pt x="2" y="888"/>
                    </a:lnTo>
                    <a:lnTo>
                      <a:pt x="2" y="779"/>
                    </a:lnTo>
                    <a:lnTo>
                      <a:pt x="2" y="667"/>
                    </a:lnTo>
                    <a:lnTo>
                      <a:pt x="4" y="556"/>
                    </a:lnTo>
                    <a:lnTo>
                      <a:pt x="6" y="445"/>
                    </a:lnTo>
                    <a:lnTo>
                      <a:pt x="8" y="333"/>
                    </a:lnTo>
                    <a:lnTo>
                      <a:pt x="14" y="224"/>
                    </a:lnTo>
                    <a:lnTo>
                      <a:pt x="18" y="113"/>
                    </a:lnTo>
                    <a:lnTo>
                      <a:pt x="25" y="1"/>
                    </a:lnTo>
                    <a:lnTo>
                      <a:pt x="27" y="3"/>
                    </a:lnTo>
                    <a:lnTo>
                      <a:pt x="29" y="3"/>
                    </a:lnTo>
                    <a:lnTo>
                      <a:pt x="31" y="3"/>
                    </a:lnTo>
                    <a:lnTo>
                      <a:pt x="33" y="3"/>
                    </a:lnTo>
                    <a:lnTo>
                      <a:pt x="35" y="1"/>
                    </a:lnTo>
                    <a:lnTo>
                      <a:pt x="37" y="1"/>
                    </a:lnTo>
                    <a:lnTo>
                      <a:pt x="39" y="0"/>
                    </a:lnTo>
                    <a:lnTo>
                      <a:pt x="39" y="1"/>
                    </a:lnTo>
                    <a:close/>
                  </a:path>
                </a:pathLst>
              </a:custGeom>
              <a:solidFill>
                <a:srgbClr val="EEF1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" name="Freeform 20"/>
              <p:cNvSpPr>
                <a:spLocks/>
              </p:cNvSpPr>
              <p:nvPr/>
            </p:nvSpPr>
            <p:spPr bwMode="auto">
              <a:xfrm>
                <a:off x="2617" y="1474"/>
                <a:ext cx="491" cy="537"/>
              </a:xfrm>
              <a:custGeom>
                <a:avLst/>
                <a:gdLst>
                  <a:gd name="T0" fmla="*/ 368 w 491"/>
                  <a:gd name="T1" fmla="*/ 34 h 537"/>
                  <a:gd name="T2" fmla="*/ 406 w 491"/>
                  <a:gd name="T3" fmla="*/ 57 h 537"/>
                  <a:gd name="T4" fmla="*/ 443 w 491"/>
                  <a:gd name="T5" fmla="*/ 86 h 537"/>
                  <a:gd name="T6" fmla="*/ 462 w 491"/>
                  <a:gd name="T7" fmla="*/ 113 h 537"/>
                  <a:gd name="T8" fmla="*/ 470 w 491"/>
                  <a:gd name="T9" fmla="*/ 134 h 537"/>
                  <a:gd name="T10" fmla="*/ 477 w 491"/>
                  <a:gd name="T11" fmla="*/ 159 h 537"/>
                  <a:gd name="T12" fmla="*/ 487 w 491"/>
                  <a:gd name="T13" fmla="*/ 192 h 537"/>
                  <a:gd name="T14" fmla="*/ 491 w 491"/>
                  <a:gd name="T15" fmla="*/ 224 h 537"/>
                  <a:gd name="T16" fmla="*/ 491 w 491"/>
                  <a:gd name="T17" fmla="*/ 257 h 537"/>
                  <a:gd name="T18" fmla="*/ 487 w 491"/>
                  <a:gd name="T19" fmla="*/ 289 h 537"/>
                  <a:gd name="T20" fmla="*/ 477 w 491"/>
                  <a:gd name="T21" fmla="*/ 322 h 537"/>
                  <a:gd name="T22" fmla="*/ 466 w 491"/>
                  <a:gd name="T23" fmla="*/ 353 h 537"/>
                  <a:gd name="T24" fmla="*/ 449 w 491"/>
                  <a:gd name="T25" fmla="*/ 383 h 537"/>
                  <a:gd name="T26" fmla="*/ 422 w 491"/>
                  <a:gd name="T27" fmla="*/ 414 h 537"/>
                  <a:gd name="T28" fmla="*/ 379 w 491"/>
                  <a:gd name="T29" fmla="*/ 445 h 537"/>
                  <a:gd name="T30" fmla="*/ 333 w 491"/>
                  <a:gd name="T31" fmla="*/ 464 h 537"/>
                  <a:gd name="T32" fmla="*/ 284 w 491"/>
                  <a:gd name="T33" fmla="*/ 474 h 537"/>
                  <a:gd name="T34" fmla="*/ 257 w 491"/>
                  <a:gd name="T35" fmla="*/ 485 h 537"/>
                  <a:gd name="T36" fmla="*/ 255 w 491"/>
                  <a:gd name="T37" fmla="*/ 506 h 537"/>
                  <a:gd name="T38" fmla="*/ 251 w 491"/>
                  <a:gd name="T39" fmla="*/ 525 h 537"/>
                  <a:gd name="T40" fmla="*/ 243 w 491"/>
                  <a:gd name="T41" fmla="*/ 535 h 537"/>
                  <a:gd name="T42" fmla="*/ 234 w 491"/>
                  <a:gd name="T43" fmla="*/ 537 h 537"/>
                  <a:gd name="T44" fmla="*/ 226 w 491"/>
                  <a:gd name="T45" fmla="*/ 468 h 537"/>
                  <a:gd name="T46" fmla="*/ 207 w 491"/>
                  <a:gd name="T47" fmla="*/ 483 h 537"/>
                  <a:gd name="T48" fmla="*/ 184 w 491"/>
                  <a:gd name="T49" fmla="*/ 491 h 537"/>
                  <a:gd name="T50" fmla="*/ 161 w 491"/>
                  <a:gd name="T51" fmla="*/ 493 h 537"/>
                  <a:gd name="T52" fmla="*/ 140 w 491"/>
                  <a:gd name="T53" fmla="*/ 487 h 537"/>
                  <a:gd name="T54" fmla="*/ 99 w 491"/>
                  <a:gd name="T55" fmla="*/ 472 h 537"/>
                  <a:gd name="T56" fmla="*/ 61 w 491"/>
                  <a:gd name="T57" fmla="*/ 443 h 537"/>
                  <a:gd name="T58" fmla="*/ 30 w 491"/>
                  <a:gd name="T59" fmla="*/ 408 h 537"/>
                  <a:gd name="T60" fmla="*/ 11 w 491"/>
                  <a:gd name="T61" fmla="*/ 368 h 537"/>
                  <a:gd name="T62" fmla="*/ 2 w 491"/>
                  <a:gd name="T63" fmla="*/ 311 h 537"/>
                  <a:gd name="T64" fmla="*/ 0 w 491"/>
                  <a:gd name="T65" fmla="*/ 251 h 537"/>
                  <a:gd name="T66" fmla="*/ 5 w 491"/>
                  <a:gd name="T67" fmla="*/ 192 h 537"/>
                  <a:gd name="T68" fmla="*/ 23 w 491"/>
                  <a:gd name="T69" fmla="*/ 134 h 537"/>
                  <a:gd name="T70" fmla="*/ 57 w 491"/>
                  <a:gd name="T71" fmla="*/ 86 h 537"/>
                  <a:gd name="T72" fmla="*/ 101 w 491"/>
                  <a:gd name="T73" fmla="*/ 44 h 537"/>
                  <a:gd name="T74" fmla="*/ 126 w 491"/>
                  <a:gd name="T75" fmla="*/ 25 h 537"/>
                  <a:gd name="T76" fmla="*/ 153 w 491"/>
                  <a:gd name="T77" fmla="*/ 11 h 537"/>
                  <a:gd name="T78" fmla="*/ 184 w 491"/>
                  <a:gd name="T79" fmla="*/ 4 h 537"/>
                  <a:gd name="T80" fmla="*/ 215 w 491"/>
                  <a:gd name="T81" fmla="*/ 0 h 537"/>
                  <a:gd name="T82" fmla="*/ 249 w 491"/>
                  <a:gd name="T83" fmla="*/ 2 h 537"/>
                  <a:gd name="T84" fmla="*/ 284 w 491"/>
                  <a:gd name="T85" fmla="*/ 2 h 537"/>
                  <a:gd name="T86" fmla="*/ 318 w 491"/>
                  <a:gd name="T87" fmla="*/ 7 h 537"/>
                  <a:gd name="T88" fmla="*/ 333 w 491"/>
                  <a:gd name="T89" fmla="*/ 15 h 537"/>
                  <a:gd name="T90" fmla="*/ 349 w 491"/>
                  <a:gd name="T91" fmla="*/ 27 h 53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491" h="537">
                    <a:moveTo>
                      <a:pt x="349" y="27"/>
                    </a:moveTo>
                    <a:lnTo>
                      <a:pt x="368" y="34"/>
                    </a:lnTo>
                    <a:lnTo>
                      <a:pt x="387" y="46"/>
                    </a:lnTo>
                    <a:lnTo>
                      <a:pt x="406" y="57"/>
                    </a:lnTo>
                    <a:lnTo>
                      <a:pt x="425" y="71"/>
                    </a:lnTo>
                    <a:lnTo>
                      <a:pt x="443" y="86"/>
                    </a:lnTo>
                    <a:lnTo>
                      <a:pt x="456" y="105"/>
                    </a:lnTo>
                    <a:lnTo>
                      <a:pt x="462" y="113"/>
                    </a:lnTo>
                    <a:lnTo>
                      <a:pt x="466" y="124"/>
                    </a:lnTo>
                    <a:lnTo>
                      <a:pt x="470" y="134"/>
                    </a:lnTo>
                    <a:lnTo>
                      <a:pt x="472" y="144"/>
                    </a:lnTo>
                    <a:lnTo>
                      <a:pt x="477" y="159"/>
                    </a:lnTo>
                    <a:lnTo>
                      <a:pt x="483" y="174"/>
                    </a:lnTo>
                    <a:lnTo>
                      <a:pt x="487" y="192"/>
                    </a:lnTo>
                    <a:lnTo>
                      <a:pt x="489" y="207"/>
                    </a:lnTo>
                    <a:lnTo>
                      <a:pt x="491" y="224"/>
                    </a:lnTo>
                    <a:lnTo>
                      <a:pt x="491" y="240"/>
                    </a:lnTo>
                    <a:lnTo>
                      <a:pt x="491" y="257"/>
                    </a:lnTo>
                    <a:lnTo>
                      <a:pt x="489" y="274"/>
                    </a:lnTo>
                    <a:lnTo>
                      <a:pt x="487" y="289"/>
                    </a:lnTo>
                    <a:lnTo>
                      <a:pt x="483" y="307"/>
                    </a:lnTo>
                    <a:lnTo>
                      <a:pt x="477" y="322"/>
                    </a:lnTo>
                    <a:lnTo>
                      <a:pt x="472" y="339"/>
                    </a:lnTo>
                    <a:lnTo>
                      <a:pt x="466" y="353"/>
                    </a:lnTo>
                    <a:lnTo>
                      <a:pt x="458" y="368"/>
                    </a:lnTo>
                    <a:lnTo>
                      <a:pt x="449" y="383"/>
                    </a:lnTo>
                    <a:lnTo>
                      <a:pt x="439" y="397"/>
                    </a:lnTo>
                    <a:lnTo>
                      <a:pt x="422" y="414"/>
                    </a:lnTo>
                    <a:lnTo>
                      <a:pt x="401" y="431"/>
                    </a:lnTo>
                    <a:lnTo>
                      <a:pt x="379" y="445"/>
                    </a:lnTo>
                    <a:lnTo>
                      <a:pt x="356" y="456"/>
                    </a:lnTo>
                    <a:lnTo>
                      <a:pt x="333" y="464"/>
                    </a:lnTo>
                    <a:lnTo>
                      <a:pt x="308" y="470"/>
                    </a:lnTo>
                    <a:lnTo>
                      <a:pt x="284" y="474"/>
                    </a:lnTo>
                    <a:lnTo>
                      <a:pt x="259" y="476"/>
                    </a:lnTo>
                    <a:lnTo>
                      <a:pt x="257" y="485"/>
                    </a:lnTo>
                    <a:lnTo>
                      <a:pt x="255" y="495"/>
                    </a:lnTo>
                    <a:lnTo>
                      <a:pt x="255" y="506"/>
                    </a:lnTo>
                    <a:lnTo>
                      <a:pt x="253" y="516"/>
                    </a:lnTo>
                    <a:lnTo>
                      <a:pt x="251" y="525"/>
                    </a:lnTo>
                    <a:lnTo>
                      <a:pt x="247" y="533"/>
                    </a:lnTo>
                    <a:lnTo>
                      <a:pt x="243" y="535"/>
                    </a:lnTo>
                    <a:lnTo>
                      <a:pt x="239" y="537"/>
                    </a:lnTo>
                    <a:lnTo>
                      <a:pt x="234" y="537"/>
                    </a:lnTo>
                    <a:lnTo>
                      <a:pt x="228" y="535"/>
                    </a:lnTo>
                    <a:lnTo>
                      <a:pt x="226" y="468"/>
                    </a:lnTo>
                    <a:lnTo>
                      <a:pt x="216" y="477"/>
                    </a:lnTo>
                    <a:lnTo>
                      <a:pt x="207" y="483"/>
                    </a:lnTo>
                    <a:lnTo>
                      <a:pt x="195" y="489"/>
                    </a:lnTo>
                    <a:lnTo>
                      <a:pt x="184" y="491"/>
                    </a:lnTo>
                    <a:lnTo>
                      <a:pt x="172" y="493"/>
                    </a:lnTo>
                    <a:lnTo>
                      <a:pt x="161" y="493"/>
                    </a:lnTo>
                    <a:lnTo>
                      <a:pt x="151" y="491"/>
                    </a:lnTo>
                    <a:lnTo>
                      <a:pt x="140" y="487"/>
                    </a:lnTo>
                    <a:lnTo>
                      <a:pt x="121" y="481"/>
                    </a:lnTo>
                    <a:lnTo>
                      <a:pt x="99" y="472"/>
                    </a:lnTo>
                    <a:lnTo>
                      <a:pt x="80" y="458"/>
                    </a:lnTo>
                    <a:lnTo>
                      <a:pt x="61" y="443"/>
                    </a:lnTo>
                    <a:lnTo>
                      <a:pt x="46" y="426"/>
                    </a:lnTo>
                    <a:lnTo>
                      <a:pt x="30" y="408"/>
                    </a:lnTo>
                    <a:lnTo>
                      <a:pt x="19" y="387"/>
                    </a:lnTo>
                    <a:lnTo>
                      <a:pt x="11" y="368"/>
                    </a:lnTo>
                    <a:lnTo>
                      <a:pt x="5" y="339"/>
                    </a:lnTo>
                    <a:lnTo>
                      <a:pt x="2" y="311"/>
                    </a:lnTo>
                    <a:lnTo>
                      <a:pt x="0" y="280"/>
                    </a:lnTo>
                    <a:lnTo>
                      <a:pt x="0" y="251"/>
                    </a:lnTo>
                    <a:lnTo>
                      <a:pt x="2" y="220"/>
                    </a:lnTo>
                    <a:lnTo>
                      <a:pt x="5" y="192"/>
                    </a:lnTo>
                    <a:lnTo>
                      <a:pt x="13" y="163"/>
                    </a:lnTo>
                    <a:lnTo>
                      <a:pt x="23" y="134"/>
                    </a:lnTo>
                    <a:lnTo>
                      <a:pt x="38" y="111"/>
                    </a:lnTo>
                    <a:lnTo>
                      <a:pt x="57" y="86"/>
                    </a:lnTo>
                    <a:lnTo>
                      <a:pt x="78" y="63"/>
                    </a:lnTo>
                    <a:lnTo>
                      <a:pt x="101" y="44"/>
                    </a:lnTo>
                    <a:lnTo>
                      <a:pt x="113" y="34"/>
                    </a:lnTo>
                    <a:lnTo>
                      <a:pt x="126" y="25"/>
                    </a:lnTo>
                    <a:lnTo>
                      <a:pt x="140" y="17"/>
                    </a:lnTo>
                    <a:lnTo>
                      <a:pt x="153" y="11"/>
                    </a:lnTo>
                    <a:lnTo>
                      <a:pt x="168" y="7"/>
                    </a:lnTo>
                    <a:lnTo>
                      <a:pt x="184" y="4"/>
                    </a:lnTo>
                    <a:lnTo>
                      <a:pt x="199" y="2"/>
                    </a:lnTo>
                    <a:lnTo>
                      <a:pt x="215" y="0"/>
                    </a:lnTo>
                    <a:lnTo>
                      <a:pt x="232" y="2"/>
                    </a:lnTo>
                    <a:lnTo>
                      <a:pt x="249" y="2"/>
                    </a:lnTo>
                    <a:lnTo>
                      <a:pt x="266" y="2"/>
                    </a:lnTo>
                    <a:lnTo>
                      <a:pt x="284" y="2"/>
                    </a:lnTo>
                    <a:lnTo>
                      <a:pt x="301" y="4"/>
                    </a:lnTo>
                    <a:lnTo>
                      <a:pt x="318" y="7"/>
                    </a:lnTo>
                    <a:lnTo>
                      <a:pt x="326" y="11"/>
                    </a:lnTo>
                    <a:lnTo>
                      <a:pt x="333" y="15"/>
                    </a:lnTo>
                    <a:lnTo>
                      <a:pt x="341" y="21"/>
                    </a:lnTo>
                    <a:lnTo>
                      <a:pt x="349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" name="Freeform 21"/>
              <p:cNvSpPr>
                <a:spLocks/>
              </p:cNvSpPr>
              <p:nvPr/>
            </p:nvSpPr>
            <p:spPr bwMode="auto">
              <a:xfrm>
                <a:off x="4284" y="1487"/>
                <a:ext cx="205" cy="230"/>
              </a:xfrm>
              <a:custGeom>
                <a:avLst/>
                <a:gdLst>
                  <a:gd name="T0" fmla="*/ 168 w 205"/>
                  <a:gd name="T1" fmla="*/ 54 h 230"/>
                  <a:gd name="T2" fmla="*/ 147 w 205"/>
                  <a:gd name="T3" fmla="*/ 77 h 230"/>
                  <a:gd name="T4" fmla="*/ 124 w 205"/>
                  <a:gd name="T5" fmla="*/ 102 h 230"/>
                  <a:gd name="T6" fmla="*/ 103 w 205"/>
                  <a:gd name="T7" fmla="*/ 127 h 230"/>
                  <a:gd name="T8" fmla="*/ 82 w 205"/>
                  <a:gd name="T9" fmla="*/ 150 h 230"/>
                  <a:gd name="T10" fmla="*/ 61 w 205"/>
                  <a:gd name="T11" fmla="*/ 173 h 230"/>
                  <a:gd name="T12" fmla="*/ 40 w 205"/>
                  <a:gd name="T13" fmla="*/ 196 h 230"/>
                  <a:gd name="T14" fmla="*/ 19 w 205"/>
                  <a:gd name="T15" fmla="*/ 213 h 230"/>
                  <a:gd name="T16" fmla="*/ 0 w 205"/>
                  <a:gd name="T17" fmla="*/ 230 h 230"/>
                  <a:gd name="T18" fmla="*/ 23 w 205"/>
                  <a:gd name="T19" fmla="*/ 202 h 230"/>
                  <a:gd name="T20" fmla="*/ 49 w 205"/>
                  <a:gd name="T21" fmla="*/ 173 h 230"/>
                  <a:gd name="T22" fmla="*/ 74 w 205"/>
                  <a:gd name="T23" fmla="*/ 144 h 230"/>
                  <a:gd name="T24" fmla="*/ 99 w 205"/>
                  <a:gd name="T25" fmla="*/ 115 h 230"/>
                  <a:gd name="T26" fmla="*/ 126 w 205"/>
                  <a:gd name="T27" fmla="*/ 86 h 230"/>
                  <a:gd name="T28" fmla="*/ 153 w 205"/>
                  <a:gd name="T29" fmla="*/ 58 h 230"/>
                  <a:gd name="T30" fmla="*/ 178 w 205"/>
                  <a:gd name="T31" fmla="*/ 29 h 230"/>
                  <a:gd name="T32" fmla="*/ 205 w 205"/>
                  <a:gd name="T33" fmla="*/ 0 h 230"/>
                  <a:gd name="T34" fmla="*/ 203 w 205"/>
                  <a:gd name="T35" fmla="*/ 8 h 230"/>
                  <a:gd name="T36" fmla="*/ 199 w 205"/>
                  <a:gd name="T37" fmla="*/ 15 h 230"/>
                  <a:gd name="T38" fmla="*/ 195 w 205"/>
                  <a:gd name="T39" fmla="*/ 21 h 230"/>
                  <a:gd name="T40" fmla="*/ 189 w 205"/>
                  <a:gd name="T41" fmla="*/ 29 h 230"/>
                  <a:gd name="T42" fmla="*/ 184 w 205"/>
                  <a:gd name="T43" fmla="*/ 37 h 230"/>
                  <a:gd name="T44" fmla="*/ 178 w 205"/>
                  <a:gd name="T45" fmla="*/ 42 h 230"/>
                  <a:gd name="T46" fmla="*/ 172 w 205"/>
                  <a:gd name="T47" fmla="*/ 48 h 230"/>
                  <a:gd name="T48" fmla="*/ 168 w 205"/>
                  <a:gd name="T49" fmla="*/ 54 h 23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205" h="230">
                    <a:moveTo>
                      <a:pt x="168" y="54"/>
                    </a:moveTo>
                    <a:lnTo>
                      <a:pt x="147" y="77"/>
                    </a:lnTo>
                    <a:lnTo>
                      <a:pt x="124" y="102"/>
                    </a:lnTo>
                    <a:lnTo>
                      <a:pt x="103" y="127"/>
                    </a:lnTo>
                    <a:lnTo>
                      <a:pt x="82" y="150"/>
                    </a:lnTo>
                    <a:lnTo>
                      <a:pt x="61" y="173"/>
                    </a:lnTo>
                    <a:lnTo>
                      <a:pt x="40" y="196"/>
                    </a:lnTo>
                    <a:lnTo>
                      <a:pt x="19" y="213"/>
                    </a:lnTo>
                    <a:lnTo>
                      <a:pt x="0" y="230"/>
                    </a:lnTo>
                    <a:lnTo>
                      <a:pt x="23" y="202"/>
                    </a:lnTo>
                    <a:lnTo>
                      <a:pt x="49" y="173"/>
                    </a:lnTo>
                    <a:lnTo>
                      <a:pt x="74" y="144"/>
                    </a:lnTo>
                    <a:lnTo>
                      <a:pt x="99" y="115"/>
                    </a:lnTo>
                    <a:lnTo>
                      <a:pt x="126" y="86"/>
                    </a:lnTo>
                    <a:lnTo>
                      <a:pt x="153" y="58"/>
                    </a:lnTo>
                    <a:lnTo>
                      <a:pt x="178" y="29"/>
                    </a:lnTo>
                    <a:lnTo>
                      <a:pt x="205" y="0"/>
                    </a:lnTo>
                    <a:lnTo>
                      <a:pt x="203" y="8"/>
                    </a:lnTo>
                    <a:lnTo>
                      <a:pt x="199" y="15"/>
                    </a:lnTo>
                    <a:lnTo>
                      <a:pt x="195" y="21"/>
                    </a:lnTo>
                    <a:lnTo>
                      <a:pt x="189" y="29"/>
                    </a:lnTo>
                    <a:lnTo>
                      <a:pt x="184" y="37"/>
                    </a:lnTo>
                    <a:lnTo>
                      <a:pt x="178" y="42"/>
                    </a:lnTo>
                    <a:lnTo>
                      <a:pt x="172" y="48"/>
                    </a:lnTo>
                    <a:lnTo>
                      <a:pt x="168" y="5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" name="Freeform 22"/>
              <p:cNvSpPr>
                <a:spLocks/>
              </p:cNvSpPr>
              <p:nvPr/>
            </p:nvSpPr>
            <p:spPr bwMode="auto">
              <a:xfrm>
                <a:off x="2630" y="1491"/>
                <a:ext cx="460" cy="485"/>
              </a:xfrm>
              <a:custGeom>
                <a:avLst/>
                <a:gdLst>
                  <a:gd name="T0" fmla="*/ 403 w 460"/>
                  <a:gd name="T1" fmla="*/ 71 h 485"/>
                  <a:gd name="T2" fmla="*/ 422 w 460"/>
                  <a:gd name="T3" fmla="*/ 94 h 485"/>
                  <a:gd name="T4" fmla="*/ 436 w 460"/>
                  <a:gd name="T5" fmla="*/ 121 h 485"/>
                  <a:gd name="T6" fmla="*/ 447 w 460"/>
                  <a:gd name="T7" fmla="*/ 150 h 485"/>
                  <a:gd name="T8" fmla="*/ 455 w 460"/>
                  <a:gd name="T9" fmla="*/ 180 h 485"/>
                  <a:gd name="T10" fmla="*/ 459 w 460"/>
                  <a:gd name="T11" fmla="*/ 211 h 485"/>
                  <a:gd name="T12" fmla="*/ 459 w 460"/>
                  <a:gd name="T13" fmla="*/ 244 h 485"/>
                  <a:gd name="T14" fmla="*/ 455 w 460"/>
                  <a:gd name="T15" fmla="*/ 274 h 485"/>
                  <a:gd name="T16" fmla="*/ 447 w 460"/>
                  <a:gd name="T17" fmla="*/ 307 h 485"/>
                  <a:gd name="T18" fmla="*/ 434 w 460"/>
                  <a:gd name="T19" fmla="*/ 336 h 485"/>
                  <a:gd name="T20" fmla="*/ 416 w 460"/>
                  <a:gd name="T21" fmla="*/ 361 h 485"/>
                  <a:gd name="T22" fmla="*/ 397 w 460"/>
                  <a:gd name="T23" fmla="*/ 382 h 485"/>
                  <a:gd name="T24" fmla="*/ 372 w 460"/>
                  <a:gd name="T25" fmla="*/ 399 h 485"/>
                  <a:gd name="T26" fmla="*/ 347 w 460"/>
                  <a:gd name="T27" fmla="*/ 414 h 485"/>
                  <a:gd name="T28" fmla="*/ 303 w 460"/>
                  <a:gd name="T29" fmla="*/ 428 h 485"/>
                  <a:gd name="T30" fmla="*/ 269 w 460"/>
                  <a:gd name="T31" fmla="*/ 434 h 485"/>
                  <a:gd name="T32" fmla="*/ 263 w 460"/>
                  <a:gd name="T33" fmla="*/ 432 h 485"/>
                  <a:gd name="T34" fmla="*/ 257 w 460"/>
                  <a:gd name="T35" fmla="*/ 430 h 485"/>
                  <a:gd name="T36" fmla="*/ 249 w 460"/>
                  <a:gd name="T37" fmla="*/ 428 h 485"/>
                  <a:gd name="T38" fmla="*/ 246 w 460"/>
                  <a:gd name="T39" fmla="*/ 426 h 485"/>
                  <a:gd name="T40" fmla="*/ 240 w 460"/>
                  <a:gd name="T41" fmla="*/ 428 h 485"/>
                  <a:gd name="T42" fmla="*/ 234 w 460"/>
                  <a:gd name="T43" fmla="*/ 434 h 485"/>
                  <a:gd name="T44" fmla="*/ 230 w 460"/>
                  <a:gd name="T45" fmla="*/ 439 h 485"/>
                  <a:gd name="T46" fmla="*/ 230 w 460"/>
                  <a:gd name="T47" fmla="*/ 447 h 485"/>
                  <a:gd name="T48" fmla="*/ 230 w 460"/>
                  <a:gd name="T49" fmla="*/ 459 h 485"/>
                  <a:gd name="T50" fmla="*/ 230 w 460"/>
                  <a:gd name="T51" fmla="*/ 468 h 485"/>
                  <a:gd name="T52" fmla="*/ 230 w 460"/>
                  <a:gd name="T53" fmla="*/ 480 h 485"/>
                  <a:gd name="T54" fmla="*/ 228 w 460"/>
                  <a:gd name="T55" fmla="*/ 478 h 485"/>
                  <a:gd name="T56" fmla="*/ 226 w 460"/>
                  <a:gd name="T57" fmla="*/ 462 h 485"/>
                  <a:gd name="T58" fmla="*/ 226 w 460"/>
                  <a:gd name="T59" fmla="*/ 449 h 485"/>
                  <a:gd name="T60" fmla="*/ 225 w 460"/>
                  <a:gd name="T61" fmla="*/ 435 h 485"/>
                  <a:gd name="T62" fmla="*/ 207 w 460"/>
                  <a:gd name="T63" fmla="*/ 439 h 485"/>
                  <a:gd name="T64" fmla="*/ 175 w 460"/>
                  <a:gd name="T65" fmla="*/ 449 h 485"/>
                  <a:gd name="T66" fmla="*/ 140 w 460"/>
                  <a:gd name="T67" fmla="*/ 447 h 485"/>
                  <a:gd name="T68" fmla="*/ 106 w 460"/>
                  <a:gd name="T69" fmla="*/ 437 h 485"/>
                  <a:gd name="T70" fmla="*/ 77 w 460"/>
                  <a:gd name="T71" fmla="*/ 422 h 485"/>
                  <a:gd name="T72" fmla="*/ 52 w 460"/>
                  <a:gd name="T73" fmla="*/ 403 h 485"/>
                  <a:gd name="T74" fmla="*/ 33 w 460"/>
                  <a:gd name="T75" fmla="*/ 380 h 485"/>
                  <a:gd name="T76" fmla="*/ 19 w 460"/>
                  <a:gd name="T77" fmla="*/ 355 h 485"/>
                  <a:gd name="T78" fmla="*/ 6 w 460"/>
                  <a:gd name="T79" fmla="*/ 311 h 485"/>
                  <a:gd name="T80" fmla="*/ 0 w 460"/>
                  <a:gd name="T81" fmla="*/ 247 h 485"/>
                  <a:gd name="T82" fmla="*/ 2 w 460"/>
                  <a:gd name="T83" fmla="*/ 201 h 485"/>
                  <a:gd name="T84" fmla="*/ 10 w 460"/>
                  <a:gd name="T85" fmla="*/ 169 h 485"/>
                  <a:gd name="T86" fmla="*/ 21 w 460"/>
                  <a:gd name="T87" fmla="*/ 136 h 485"/>
                  <a:gd name="T88" fmla="*/ 35 w 460"/>
                  <a:gd name="T89" fmla="*/ 107 h 485"/>
                  <a:gd name="T90" fmla="*/ 54 w 460"/>
                  <a:gd name="T91" fmla="*/ 81 h 485"/>
                  <a:gd name="T92" fmla="*/ 75 w 460"/>
                  <a:gd name="T93" fmla="*/ 56 h 485"/>
                  <a:gd name="T94" fmla="*/ 100 w 460"/>
                  <a:gd name="T95" fmla="*/ 34 h 485"/>
                  <a:gd name="T96" fmla="*/ 127 w 460"/>
                  <a:gd name="T97" fmla="*/ 17 h 485"/>
                  <a:gd name="T98" fmla="*/ 155 w 460"/>
                  <a:gd name="T99" fmla="*/ 8 h 485"/>
                  <a:gd name="T100" fmla="*/ 180 w 460"/>
                  <a:gd name="T101" fmla="*/ 4 h 485"/>
                  <a:gd name="T102" fmla="*/ 205 w 460"/>
                  <a:gd name="T103" fmla="*/ 4 h 485"/>
                  <a:gd name="T104" fmla="*/ 230 w 460"/>
                  <a:gd name="T105" fmla="*/ 4 h 485"/>
                  <a:gd name="T106" fmla="*/ 263 w 460"/>
                  <a:gd name="T107" fmla="*/ 2 h 485"/>
                  <a:gd name="T108" fmla="*/ 303 w 460"/>
                  <a:gd name="T109" fmla="*/ 13 h 485"/>
                  <a:gd name="T110" fmla="*/ 340 w 460"/>
                  <a:gd name="T111" fmla="*/ 31 h 485"/>
                  <a:gd name="T112" fmla="*/ 374 w 460"/>
                  <a:gd name="T113" fmla="*/ 52 h 4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460" h="485">
                    <a:moveTo>
                      <a:pt x="393" y="59"/>
                    </a:moveTo>
                    <a:lnTo>
                      <a:pt x="403" y="71"/>
                    </a:lnTo>
                    <a:lnTo>
                      <a:pt x="412" y="82"/>
                    </a:lnTo>
                    <a:lnTo>
                      <a:pt x="422" y="94"/>
                    </a:lnTo>
                    <a:lnTo>
                      <a:pt x="430" y="107"/>
                    </a:lnTo>
                    <a:lnTo>
                      <a:pt x="436" y="121"/>
                    </a:lnTo>
                    <a:lnTo>
                      <a:pt x="443" y="136"/>
                    </a:lnTo>
                    <a:lnTo>
                      <a:pt x="447" y="150"/>
                    </a:lnTo>
                    <a:lnTo>
                      <a:pt x="453" y="165"/>
                    </a:lnTo>
                    <a:lnTo>
                      <a:pt x="455" y="180"/>
                    </a:lnTo>
                    <a:lnTo>
                      <a:pt x="459" y="196"/>
                    </a:lnTo>
                    <a:lnTo>
                      <a:pt x="459" y="211"/>
                    </a:lnTo>
                    <a:lnTo>
                      <a:pt x="460" y="226"/>
                    </a:lnTo>
                    <a:lnTo>
                      <a:pt x="459" y="244"/>
                    </a:lnTo>
                    <a:lnTo>
                      <a:pt x="457" y="259"/>
                    </a:lnTo>
                    <a:lnTo>
                      <a:pt x="455" y="274"/>
                    </a:lnTo>
                    <a:lnTo>
                      <a:pt x="451" y="290"/>
                    </a:lnTo>
                    <a:lnTo>
                      <a:pt x="447" y="307"/>
                    </a:lnTo>
                    <a:lnTo>
                      <a:pt x="441" y="322"/>
                    </a:lnTo>
                    <a:lnTo>
                      <a:pt x="434" y="336"/>
                    </a:lnTo>
                    <a:lnTo>
                      <a:pt x="426" y="349"/>
                    </a:lnTo>
                    <a:lnTo>
                      <a:pt x="416" y="361"/>
                    </a:lnTo>
                    <a:lnTo>
                      <a:pt x="407" y="372"/>
                    </a:lnTo>
                    <a:lnTo>
                      <a:pt x="397" y="382"/>
                    </a:lnTo>
                    <a:lnTo>
                      <a:pt x="386" y="391"/>
                    </a:lnTo>
                    <a:lnTo>
                      <a:pt x="372" y="399"/>
                    </a:lnTo>
                    <a:lnTo>
                      <a:pt x="361" y="407"/>
                    </a:lnTo>
                    <a:lnTo>
                      <a:pt x="347" y="414"/>
                    </a:lnTo>
                    <a:lnTo>
                      <a:pt x="334" y="420"/>
                    </a:lnTo>
                    <a:lnTo>
                      <a:pt x="303" y="428"/>
                    </a:lnTo>
                    <a:lnTo>
                      <a:pt x="272" y="434"/>
                    </a:lnTo>
                    <a:lnTo>
                      <a:pt x="269" y="434"/>
                    </a:lnTo>
                    <a:lnTo>
                      <a:pt x="267" y="432"/>
                    </a:lnTo>
                    <a:lnTo>
                      <a:pt x="263" y="432"/>
                    </a:lnTo>
                    <a:lnTo>
                      <a:pt x="259" y="432"/>
                    </a:lnTo>
                    <a:lnTo>
                      <a:pt x="257" y="430"/>
                    </a:lnTo>
                    <a:lnTo>
                      <a:pt x="253" y="430"/>
                    </a:lnTo>
                    <a:lnTo>
                      <a:pt x="249" y="428"/>
                    </a:lnTo>
                    <a:lnTo>
                      <a:pt x="248" y="424"/>
                    </a:lnTo>
                    <a:lnTo>
                      <a:pt x="246" y="426"/>
                    </a:lnTo>
                    <a:lnTo>
                      <a:pt x="244" y="428"/>
                    </a:lnTo>
                    <a:lnTo>
                      <a:pt x="240" y="428"/>
                    </a:lnTo>
                    <a:lnTo>
                      <a:pt x="238" y="430"/>
                    </a:lnTo>
                    <a:lnTo>
                      <a:pt x="234" y="434"/>
                    </a:lnTo>
                    <a:lnTo>
                      <a:pt x="232" y="435"/>
                    </a:lnTo>
                    <a:lnTo>
                      <a:pt x="230" y="439"/>
                    </a:lnTo>
                    <a:lnTo>
                      <a:pt x="228" y="441"/>
                    </a:lnTo>
                    <a:lnTo>
                      <a:pt x="230" y="447"/>
                    </a:lnTo>
                    <a:lnTo>
                      <a:pt x="230" y="453"/>
                    </a:lnTo>
                    <a:lnTo>
                      <a:pt x="230" y="459"/>
                    </a:lnTo>
                    <a:lnTo>
                      <a:pt x="230" y="462"/>
                    </a:lnTo>
                    <a:lnTo>
                      <a:pt x="230" y="468"/>
                    </a:lnTo>
                    <a:lnTo>
                      <a:pt x="230" y="474"/>
                    </a:lnTo>
                    <a:lnTo>
                      <a:pt x="230" y="480"/>
                    </a:lnTo>
                    <a:lnTo>
                      <a:pt x="228" y="485"/>
                    </a:lnTo>
                    <a:lnTo>
                      <a:pt x="228" y="478"/>
                    </a:lnTo>
                    <a:lnTo>
                      <a:pt x="226" y="470"/>
                    </a:lnTo>
                    <a:lnTo>
                      <a:pt x="226" y="462"/>
                    </a:lnTo>
                    <a:lnTo>
                      <a:pt x="226" y="457"/>
                    </a:lnTo>
                    <a:lnTo>
                      <a:pt x="226" y="449"/>
                    </a:lnTo>
                    <a:lnTo>
                      <a:pt x="226" y="441"/>
                    </a:lnTo>
                    <a:lnTo>
                      <a:pt x="225" y="435"/>
                    </a:lnTo>
                    <a:lnTo>
                      <a:pt x="223" y="428"/>
                    </a:lnTo>
                    <a:lnTo>
                      <a:pt x="207" y="439"/>
                    </a:lnTo>
                    <a:lnTo>
                      <a:pt x="192" y="445"/>
                    </a:lnTo>
                    <a:lnTo>
                      <a:pt x="175" y="449"/>
                    </a:lnTo>
                    <a:lnTo>
                      <a:pt x="157" y="449"/>
                    </a:lnTo>
                    <a:lnTo>
                      <a:pt x="140" y="447"/>
                    </a:lnTo>
                    <a:lnTo>
                      <a:pt x="123" y="443"/>
                    </a:lnTo>
                    <a:lnTo>
                      <a:pt x="106" y="437"/>
                    </a:lnTo>
                    <a:lnTo>
                      <a:pt x="90" y="430"/>
                    </a:lnTo>
                    <a:lnTo>
                      <a:pt x="77" y="422"/>
                    </a:lnTo>
                    <a:lnTo>
                      <a:pt x="63" y="414"/>
                    </a:lnTo>
                    <a:lnTo>
                      <a:pt x="52" y="403"/>
                    </a:lnTo>
                    <a:lnTo>
                      <a:pt x="42" y="393"/>
                    </a:lnTo>
                    <a:lnTo>
                      <a:pt x="33" y="380"/>
                    </a:lnTo>
                    <a:lnTo>
                      <a:pt x="25" y="368"/>
                    </a:lnTo>
                    <a:lnTo>
                      <a:pt x="19" y="355"/>
                    </a:lnTo>
                    <a:lnTo>
                      <a:pt x="14" y="340"/>
                    </a:lnTo>
                    <a:lnTo>
                      <a:pt x="6" y="311"/>
                    </a:lnTo>
                    <a:lnTo>
                      <a:pt x="2" y="280"/>
                    </a:lnTo>
                    <a:lnTo>
                      <a:pt x="0" y="247"/>
                    </a:lnTo>
                    <a:lnTo>
                      <a:pt x="0" y="217"/>
                    </a:lnTo>
                    <a:lnTo>
                      <a:pt x="2" y="201"/>
                    </a:lnTo>
                    <a:lnTo>
                      <a:pt x="6" y="184"/>
                    </a:lnTo>
                    <a:lnTo>
                      <a:pt x="10" y="169"/>
                    </a:lnTo>
                    <a:lnTo>
                      <a:pt x="14" y="152"/>
                    </a:lnTo>
                    <a:lnTo>
                      <a:pt x="21" y="136"/>
                    </a:lnTo>
                    <a:lnTo>
                      <a:pt x="27" y="121"/>
                    </a:lnTo>
                    <a:lnTo>
                      <a:pt x="35" y="107"/>
                    </a:lnTo>
                    <a:lnTo>
                      <a:pt x="44" y="94"/>
                    </a:lnTo>
                    <a:lnTo>
                      <a:pt x="54" y="81"/>
                    </a:lnTo>
                    <a:lnTo>
                      <a:pt x="63" y="67"/>
                    </a:lnTo>
                    <a:lnTo>
                      <a:pt x="75" y="56"/>
                    </a:lnTo>
                    <a:lnTo>
                      <a:pt x="86" y="46"/>
                    </a:lnTo>
                    <a:lnTo>
                      <a:pt x="100" y="34"/>
                    </a:lnTo>
                    <a:lnTo>
                      <a:pt x="113" y="25"/>
                    </a:lnTo>
                    <a:lnTo>
                      <a:pt x="127" y="17"/>
                    </a:lnTo>
                    <a:lnTo>
                      <a:pt x="142" y="10"/>
                    </a:lnTo>
                    <a:lnTo>
                      <a:pt x="155" y="8"/>
                    </a:lnTo>
                    <a:lnTo>
                      <a:pt x="169" y="6"/>
                    </a:lnTo>
                    <a:lnTo>
                      <a:pt x="180" y="4"/>
                    </a:lnTo>
                    <a:lnTo>
                      <a:pt x="194" y="4"/>
                    </a:lnTo>
                    <a:lnTo>
                      <a:pt x="205" y="4"/>
                    </a:lnTo>
                    <a:lnTo>
                      <a:pt x="219" y="4"/>
                    </a:lnTo>
                    <a:lnTo>
                      <a:pt x="230" y="4"/>
                    </a:lnTo>
                    <a:lnTo>
                      <a:pt x="242" y="0"/>
                    </a:lnTo>
                    <a:lnTo>
                      <a:pt x="263" y="2"/>
                    </a:lnTo>
                    <a:lnTo>
                      <a:pt x="284" y="6"/>
                    </a:lnTo>
                    <a:lnTo>
                      <a:pt x="303" y="13"/>
                    </a:lnTo>
                    <a:lnTo>
                      <a:pt x="322" y="21"/>
                    </a:lnTo>
                    <a:lnTo>
                      <a:pt x="340" y="31"/>
                    </a:lnTo>
                    <a:lnTo>
                      <a:pt x="357" y="42"/>
                    </a:lnTo>
                    <a:lnTo>
                      <a:pt x="374" y="52"/>
                    </a:lnTo>
                    <a:lnTo>
                      <a:pt x="393" y="59"/>
                    </a:lnTo>
                    <a:close/>
                  </a:path>
                </a:pathLst>
              </a:custGeom>
              <a:solidFill>
                <a:srgbClr val="F6DD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" name="Freeform 23"/>
              <p:cNvSpPr>
                <a:spLocks/>
              </p:cNvSpPr>
              <p:nvPr/>
            </p:nvSpPr>
            <p:spPr bwMode="auto">
              <a:xfrm>
                <a:off x="4305" y="1539"/>
                <a:ext cx="184" cy="209"/>
              </a:xfrm>
              <a:custGeom>
                <a:avLst/>
                <a:gdLst>
                  <a:gd name="T0" fmla="*/ 11 w 184"/>
                  <a:gd name="T1" fmla="*/ 207 h 209"/>
                  <a:gd name="T2" fmla="*/ 9 w 184"/>
                  <a:gd name="T3" fmla="*/ 207 h 209"/>
                  <a:gd name="T4" fmla="*/ 7 w 184"/>
                  <a:gd name="T5" fmla="*/ 207 h 209"/>
                  <a:gd name="T6" fmla="*/ 5 w 184"/>
                  <a:gd name="T7" fmla="*/ 209 h 209"/>
                  <a:gd name="T8" fmla="*/ 3 w 184"/>
                  <a:gd name="T9" fmla="*/ 209 h 209"/>
                  <a:gd name="T10" fmla="*/ 2 w 184"/>
                  <a:gd name="T11" fmla="*/ 209 h 209"/>
                  <a:gd name="T12" fmla="*/ 0 w 184"/>
                  <a:gd name="T13" fmla="*/ 209 h 209"/>
                  <a:gd name="T14" fmla="*/ 0 w 184"/>
                  <a:gd name="T15" fmla="*/ 209 h 209"/>
                  <a:gd name="T16" fmla="*/ 0 w 184"/>
                  <a:gd name="T17" fmla="*/ 207 h 209"/>
                  <a:gd name="T18" fmla="*/ 19 w 184"/>
                  <a:gd name="T19" fmla="*/ 178 h 209"/>
                  <a:gd name="T20" fmla="*/ 42 w 184"/>
                  <a:gd name="T21" fmla="*/ 153 h 209"/>
                  <a:gd name="T22" fmla="*/ 65 w 184"/>
                  <a:gd name="T23" fmla="*/ 127 h 209"/>
                  <a:gd name="T24" fmla="*/ 90 w 184"/>
                  <a:gd name="T25" fmla="*/ 102 h 209"/>
                  <a:gd name="T26" fmla="*/ 113 w 184"/>
                  <a:gd name="T27" fmla="*/ 79 h 209"/>
                  <a:gd name="T28" fmla="*/ 138 w 184"/>
                  <a:gd name="T29" fmla="*/ 54 h 209"/>
                  <a:gd name="T30" fmla="*/ 161 w 184"/>
                  <a:gd name="T31" fmla="*/ 27 h 209"/>
                  <a:gd name="T32" fmla="*/ 184 w 184"/>
                  <a:gd name="T33" fmla="*/ 0 h 209"/>
                  <a:gd name="T34" fmla="*/ 165 w 184"/>
                  <a:gd name="T35" fmla="*/ 29 h 209"/>
                  <a:gd name="T36" fmla="*/ 145 w 184"/>
                  <a:gd name="T37" fmla="*/ 54 h 209"/>
                  <a:gd name="T38" fmla="*/ 124 w 184"/>
                  <a:gd name="T39" fmla="*/ 81 h 209"/>
                  <a:gd name="T40" fmla="*/ 101 w 184"/>
                  <a:gd name="T41" fmla="*/ 105 h 209"/>
                  <a:gd name="T42" fmla="*/ 78 w 184"/>
                  <a:gd name="T43" fmla="*/ 130 h 209"/>
                  <a:gd name="T44" fmla="*/ 55 w 184"/>
                  <a:gd name="T45" fmla="*/ 155 h 209"/>
                  <a:gd name="T46" fmla="*/ 32 w 184"/>
                  <a:gd name="T47" fmla="*/ 180 h 209"/>
                  <a:gd name="T48" fmla="*/ 11 w 184"/>
                  <a:gd name="T49" fmla="*/ 207 h 20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84" h="209">
                    <a:moveTo>
                      <a:pt x="11" y="207"/>
                    </a:moveTo>
                    <a:lnTo>
                      <a:pt x="9" y="207"/>
                    </a:lnTo>
                    <a:lnTo>
                      <a:pt x="7" y="207"/>
                    </a:lnTo>
                    <a:lnTo>
                      <a:pt x="5" y="209"/>
                    </a:lnTo>
                    <a:lnTo>
                      <a:pt x="3" y="209"/>
                    </a:lnTo>
                    <a:lnTo>
                      <a:pt x="2" y="209"/>
                    </a:lnTo>
                    <a:lnTo>
                      <a:pt x="0" y="209"/>
                    </a:lnTo>
                    <a:lnTo>
                      <a:pt x="0" y="207"/>
                    </a:lnTo>
                    <a:lnTo>
                      <a:pt x="19" y="178"/>
                    </a:lnTo>
                    <a:lnTo>
                      <a:pt x="42" y="153"/>
                    </a:lnTo>
                    <a:lnTo>
                      <a:pt x="65" y="127"/>
                    </a:lnTo>
                    <a:lnTo>
                      <a:pt x="90" y="102"/>
                    </a:lnTo>
                    <a:lnTo>
                      <a:pt x="113" y="79"/>
                    </a:lnTo>
                    <a:lnTo>
                      <a:pt x="138" y="54"/>
                    </a:lnTo>
                    <a:lnTo>
                      <a:pt x="161" y="27"/>
                    </a:lnTo>
                    <a:lnTo>
                      <a:pt x="184" y="0"/>
                    </a:lnTo>
                    <a:lnTo>
                      <a:pt x="165" y="29"/>
                    </a:lnTo>
                    <a:lnTo>
                      <a:pt x="145" y="54"/>
                    </a:lnTo>
                    <a:lnTo>
                      <a:pt x="124" y="81"/>
                    </a:lnTo>
                    <a:lnTo>
                      <a:pt x="101" y="105"/>
                    </a:lnTo>
                    <a:lnTo>
                      <a:pt x="78" y="130"/>
                    </a:lnTo>
                    <a:lnTo>
                      <a:pt x="55" y="155"/>
                    </a:lnTo>
                    <a:lnTo>
                      <a:pt x="32" y="180"/>
                    </a:lnTo>
                    <a:lnTo>
                      <a:pt x="11" y="20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" name="Freeform 24"/>
              <p:cNvSpPr>
                <a:spLocks/>
              </p:cNvSpPr>
              <p:nvPr/>
            </p:nvSpPr>
            <p:spPr bwMode="auto">
              <a:xfrm>
                <a:off x="2868" y="1583"/>
                <a:ext cx="50" cy="182"/>
              </a:xfrm>
              <a:custGeom>
                <a:avLst/>
                <a:gdLst>
                  <a:gd name="T0" fmla="*/ 50 w 50"/>
                  <a:gd name="T1" fmla="*/ 17 h 182"/>
                  <a:gd name="T2" fmla="*/ 46 w 50"/>
                  <a:gd name="T3" fmla="*/ 40 h 182"/>
                  <a:gd name="T4" fmla="*/ 40 w 50"/>
                  <a:gd name="T5" fmla="*/ 61 h 182"/>
                  <a:gd name="T6" fmla="*/ 34 w 50"/>
                  <a:gd name="T7" fmla="*/ 84 h 182"/>
                  <a:gd name="T8" fmla="*/ 29 w 50"/>
                  <a:gd name="T9" fmla="*/ 106 h 182"/>
                  <a:gd name="T10" fmla="*/ 23 w 50"/>
                  <a:gd name="T11" fmla="*/ 129 h 182"/>
                  <a:gd name="T12" fmla="*/ 15 w 50"/>
                  <a:gd name="T13" fmla="*/ 148 h 182"/>
                  <a:gd name="T14" fmla="*/ 10 w 50"/>
                  <a:gd name="T15" fmla="*/ 167 h 182"/>
                  <a:gd name="T16" fmla="*/ 2 w 50"/>
                  <a:gd name="T17" fmla="*/ 182 h 182"/>
                  <a:gd name="T18" fmla="*/ 0 w 50"/>
                  <a:gd name="T19" fmla="*/ 161 h 182"/>
                  <a:gd name="T20" fmla="*/ 0 w 50"/>
                  <a:gd name="T21" fmla="*/ 138 h 182"/>
                  <a:gd name="T22" fmla="*/ 0 w 50"/>
                  <a:gd name="T23" fmla="*/ 115 h 182"/>
                  <a:gd name="T24" fmla="*/ 0 w 50"/>
                  <a:gd name="T25" fmla="*/ 90 h 182"/>
                  <a:gd name="T26" fmla="*/ 2 w 50"/>
                  <a:gd name="T27" fmla="*/ 67 h 182"/>
                  <a:gd name="T28" fmla="*/ 8 w 50"/>
                  <a:gd name="T29" fmla="*/ 46 h 182"/>
                  <a:gd name="T30" fmla="*/ 13 w 50"/>
                  <a:gd name="T31" fmla="*/ 23 h 182"/>
                  <a:gd name="T32" fmla="*/ 23 w 50"/>
                  <a:gd name="T33" fmla="*/ 2 h 182"/>
                  <a:gd name="T34" fmla="*/ 29 w 50"/>
                  <a:gd name="T35" fmla="*/ 0 h 182"/>
                  <a:gd name="T36" fmla="*/ 33 w 50"/>
                  <a:gd name="T37" fmla="*/ 0 h 182"/>
                  <a:gd name="T38" fmla="*/ 36 w 50"/>
                  <a:gd name="T39" fmla="*/ 2 h 182"/>
                  <a:gd name="T40" fmla="*/ 40 w 50"/>
                  <a:gd name="T41" fmla="*/ 4 h 182"/>
                  <a:gd name="T42" fmla="*/ 44 w 50"/>
                  <a:gd name="T43" fmla="*/ 8 h 182"/>
                  <a:gd name="T44" fmla="*/ 46 w 50"/>
                  <a:gd name="T45" fmla="*/ 12 h 182"/>
                  <a:gd name="T46" fmla="*/ 48 w 50"/>
                  <a:gd name="T47" fmla="*/ 15 h 182"/>
                  <a:gd name="T48" fmla="*/ 50 w 50"/>
                  <a:gd name="T49" fmla="*/ 17 h 18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0" h="182">
                    <a:moveTo>
                      <a:pt x="50" y="17"/>
                    </a:moveTo>
                    <a:lnTo>
                      <a:pt x="46" y="40"/>
                    </a:lnTo>
                    <a:lnTo>
                      <a:pt x="40" y="61"/>
                    </a:lnTo>
                    <a:lnTo>
                      <a:pt x="34" y="84"/>
                    </a:lnTo>
                    <a:lnTo>
                      <a:pt x="29" y="106"/>
                    </a:lnTo>
                    <a:lnTo>
                      <a:pt x="23" y="129"/>
                    </a:lnTo>
                    <a:lnTo>
                      <a:pt x="15" y="148"/>
                    </a:lnTo>
                    <a:lnTo>
                      <a:pt x="10" y="167"/>
                    </a:lnTo>
                    <a:lnTo>
                      <a:pt x="2" y="182"/>
                    </a:lnTo>
                    <a:lnTo>
                      <a:pt x="0" y="161"/>
                    </a:lnTo>
                    <a:lnTo>
                      <a:pt x="0" y="138"/>
                    </a:lnTo>
                    <a:lnTo>
                      <a:pt x="0" y="115"/>
                    </a:lnTo>
                    <a:lnTo>
                      <a:pt x="0" y="90"/>
                    </a:lnTo>
                    <a:lnTo>
                      <a:pt x="2" y="67"/>
                    </a:lnTo>
                    <a:lnTo>
                      <a:pt x="8" y="46"/>
                    </a:lnTo>
                    <a:lnTo>
                      <a:pt x="13" y="23"/>
                    </a:lnTo>
                    <a:lnTo>
                      <a:pt x="23" y="2"/>
                    </a:lnTo>
                    <a:lnTo>
                      <a:pt x="29" y="0"/>
                    </a:lnTo>
                    <a:lnTo>
                      <a:pt x="33" y="0"/>
                    </a:lnTo>
                    <a:lnTo>
                      <a:pt x="36" y="2"/>
                    </a:lnTo>
                    <a:lnTo>
                      <a:pt x="40" y="4"/>
                    </a:lnTo>
                    <a:lnTo>
                      <a:pt x="44" y="8"/>
                    </a:lnTo>
                    <a:lnTo>
                      <a:pt x="46" y="12"/>
                    </a:lnTo>
                    <a:lnTo>
                      <a:pt x="48" y="15"/>
                    </a:lnTo>
                    <a:lnTo>
                      <a:pt x="50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" name="Freeform 25"/>
              <p:cNvSpPr>
                <a:spLocks/>
              </p:cNvSpPr>
              <p:nvPr/>
            </p:nvSpPr>
            <p:spPr bwMode="auto">
              <a:xfrm>
                <a:off x="4324" y="1593"/>
                <a:ext cx="165" cy="195"/>
              </a:xfrm>
              <a:custGeom>
                <a:avLst/>
                <a:gdLst>
                  <a:gd name="T0" fmla="*/ 9 w 165"/>
                  <a:gd name="T1" fmla="*/ 195 h 195"/>
                  <a:gd name="T2" fmla="*/ 0 w 165"/>
                  <a:gd name="T3" fmla="*/ 193 h 195"/>
                  <a:gd name="T4" fmla="*/ 19 w 165"/>
                  <a:gd name="T5" fmla="*/ 168 h 195"/>
                  <a:gd name="T6" fmla="*/ 38 w 165"/>
                  <a:gd name="T7" fmla="*/ 144 h 195"/>
                  <a:gd name="T8" fmla="*/ 59 w 165"/>
                  <a:gd name="T9" fmla="*/ 121 h 195"/>
                  <a:gd name="T10" fmla="*/ 80 w 165"/>
                  <a:gd name="T11" fmla="*/ 96 h 195"/>
                  <a:gd name="T12" fmla="*/ 101 w 165"/>
                  <a:gd name="T13" fmla="*/ 73 h 195"/>
                  <a:gd name="T14" fmla="*/ 123 w 165"/>
                  <a:gd name="T15" fmla="*/ 48 h 195"/>
                  <a:gd name="T16" fmla="*/ 144 w 165"/>
                  <a:gd name="T17" fmla="*/ 25 h 195"/>
                  <a:gd name="T18" fmla="*/ 165 w 165"/>
                  <a:gd name="T19" fmla="*/ 0 h 195"/>
                  <a:gd name="T20" fmla="*/ 149 w 165"/>
                  <a:gd name="T21" fmla="*/ 27 h 195"/>
                  <a:gd name="T22" fmla="*/ 130 w 165"/>
                  <a:gd name="T23" fmla="*/ 51 h 195"/>
                  <a:gd name="T24" fmla="*/ 111 w 165"/>
                  <a:gd name="T25" fmla="*/ 76 h 195"/>
                  <a:gd name="T26" fmla="*/ 92 w 165"/>
                  <a:gd name="T27" fmla="*/ 99 h 195"/>
                  <a:gd name="T28" fmla="*/ 71 w 165"/>
                  <a:gd name="T29" fmla="*/ 124 h 195"/>
                  <a:gd name="T30" fmla="*/ 50 w 165"/>
                  <a:gd name="T31" fmla="*/ 147 h 195"/>
                  <a:gd name="T32" fmla="*/ 29 w 165"/>
                  <a:gd name="T33" fmla="*/ 172 h 195"/>
                  <a:gd name="T34" fmla="*/ 9 w 165"/>
                  <a:gd name="T35" fmla="*/ 195 h 19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65" h="195">
                    <a:moveTo>
                      <a:pt x="9" y="195"/>
                    </a:moveTo>
                    <a:lnTo>
                      <a:pt x="0" y="193"/>
                    </a:lnTo>
                    <a:lnTo>
                      <a:pt x="19" y="168"/>
                    </a:lnTo>
                    <a:lnTo>
                      <a:pt x="38" y="144"/>
                    </a:lnTo>
                    <a:lnTo>
                      <a:pt x="59" y="121"/>
                    </a:lnTo>
                    <a:lnTo>
                      <a:pt x="80" y="96"/>
                    </a:lnTo>
                    <a:lnTo>
                      <a:pt x="101" y="73"/>
                    </a:lnTo>
                    <a:lnTo>
                      <a:pt x="123" y="48"/>
                    </a:lnTo>
                    <a:lnTo>
                      <a:pt x="144" y="25"/>
                    </a:lnTo>
                    <a:lnTo>
                      <a:pt x="165" y="0"/>
                    </a:lnTo>
                    <a:lnTo>
                      <a:pt x="149" y="27"/>
                    </a:lnTo>
                    <a:lnTo>
                      <a:pt x="130" y="51"/>
                    </a:lnTo>
                    <a:lnTo>
                      <a:pt x="111" y="76"/>
                    </a:lnTo>
                    <a:lnTo>
                      <a:pt x="92" y="99"/>
                    </a:lnTo>
                    <a:lnTo>
                      <a:pt x="71" y="124"/>
                    </a:lnTo>
                    <a:lnTo>
                      <a:pt x="50" y="147"/>
                    </a:lnTo>
                    <a:lnTo>
                      <a:pt x="29" y="172"/>
                    </a:lnTo>
                    <a:lnTo>
                      <a:pt x="9" y="19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" name="Freeform 26"/>
              <p:cNvSpPr>
                <a:spLocks/>
              </p:cNvSpPr>
              <p:nvPr/>
            </p:nvSpPr>
            <p:spPr bwMode="auto">
              <a:xfrm>
                <a:off x="2738" y="1596"/>
                <a:ext cx="53" cy="169"/>
              </a:xfrm>
              <a:custGeom>
                <a:avLst/>
                <a:gdLst>
                  <a:gd name="T0" fmla="*/ 44 w 53"/>
                  <a:gd name="T1" fmla="*/ 25 h 169"/>
                  <a:gd name="T2" fmla="*/ 49 w 53"/>
                  <a:gd name="T3" fmla="*/ 43 h 169"/>
                  <a:gd name="T4" fmla="*/ 51 w 53"/>
                  <a:gd name="T5" fmla="*/ 58 h 169"/>
                  <a:gd name="T6" fmla="*/ 53 w 53"/>
                  <a:gd name="T7" fmla="*/ 75 h 169"/>
                  <a:gd name="T8" fmla="*/ 53 w 53"/>
                  <a:gd name="T9" fmla="*/ 91 h 169"/>
                  <a:gd name="T10" fmla="*/ 53 w 53"/>
                  <a:gd name="T11" fmla="*/ 108 h 169"/>
                  <a:gd name="T12" fmla="*/ 53 w 53"/>
                  <a:gd name="T13" fmla="*/ 125 h 169"/>
                  <a:gd name="T14" fmla="*/ 53 w 53"/>
                  <a:gd name="T15" fmla="*/ 142 h 169"/>
                  <a:gd name="T16" fmla="*/ 51 w 53"/>
                  <a:gd name="T17" fmla="*/ 160 h 169"/>
                  <a:gd name="T18" fmla="*/ 49 w 53"/>
                  <a:gd name="T19" fmla="*/ 162 h 169"/>
                  <a:gd name="T20" fmla="*/ 49 w 53"/>
                  <a:gd name="T21" fmla="*/ 164 h 169"/>
                  <a:gd name="T22" fmla="*/ 47 w 53"/>
                  <a:gd name="T23" fmla="*/ 165 h 169"/>
                  <a:gd name="T24" fmla="*/ 46 w 53"/>
                  <a:gd name="T25" fmla="*/ 167 h 169"/>
                  <a:gd name="T26" fmla="*/ 44 w 53"/>
                  <a:gd name="T27" fmla="*/ 167 h 169"/>
                  <a:gd name="T28" fmla="*/ 42 w 53"/>
                  <a:gd name="T29" fmla="*/ 167 h 169"/>
                  <a:gd name="T30" fmla="*/ 38 w 53"/>
                  <a:gd name="T31" fmla="*/ 169 h 169"/>
                  <a:gd name="T32" fmla="*/ 36 w 53"/>
                  <a:gd name="T33" fmla="*/ 169 h 169"/>
                  <a:gd name="T34" fmla="*/ 32 w 53"/>
                  <a:gd name="T35" fmla="*/ 154 h 169"/>
                  <a:gd name="T36" fmla="*/ 28 w 53"/>
                  <a:gd name="T37" fmla="*/ 139 h 169"/>
                  <a:gd name="T38" fmla="*/ 23 w 53"/>
                  <a:gd name="T39" fmla="*/ 123 h 169"/>
                  <a:gd name="T40" fmla="*/ 19 w 53"/>
                  <a:gd name="T41" fmla="*/ 106 h 169"/>
                  <a:gd name="T42" fmla="*/ 13 w 53"/>
                  <a:gd name="T43" fmla="*/ 91 h 169"/>
                  <a:gd name="T44" fmla="*/ 9 w 53"/>
                  <a:gd name="T45" fmla="*/ 75 h 169"/>
                  <a:gd name="T46" fmla="*/ 3 w 53"/>
                  <a:gd name="T47" fmla="*/ 60 h 169"/>
                  <a:gd name="T48" fmla="*/ 0 w 53"/>
                  <a:gd name="T49" fmla="*/ 45 h 169"/>
                  <a:gd name="T50" fmla="*/ 1 w 53"/>
                  <a:gd name="T51" fmla="*/ 39 h 169"/>
                  <a:gd name="T52" fmla="*/ 1 w 53"/>
                  <a:gd name="T53" fmla="*/ 33 h 169"/>
                  <a:gd name="T54" fmla="*/ 1 w 53"/>
                  <a:gd name="T55" fmla="*/ 27 h 169"/>
                  <a:gd name="T56" fmla="*/ 1 w 53"/>
                  <a:gd name="T57" fmla="*/ 22 h 169"/>
                  <a:gd name="T58" fmla="*/ 1 w 53"/>
                  <a:gd name="T59" fmla="*/ 16 h 169"/>
                  <a:gd name="T60" fmla="*/ 5 w 53"/>
                  <a:gd name="T61" fmla="*/ 10 h 169"/>
                  <a:gd name="T62" fmla="*/ 9 w 53"/>
                  <a:gd name="T63" fmla="*/ 4 h 169"/>
                  <a:gd name="T64" fmla="*/ 15 w 53"/>
                  <a:gd name="T65" fmla="*/ 0 h 169"/>
                  <a:gd name="T66" fmla="*/ 21 w 53"/>
                  <a:gd name="T67" fmla="*/ 0 h 169"/>
                  <a:gd name="T68" fmla="*/ 24 w 53"/>
                  <a:gd name="T69" fmla="*/ 0 h 169"/>
                  <a:gd name="T70" fmla="*/ 30 w 53"/>
                  <a:gd name="T71" fmla="*/ 4 h 169"/>
                  <a:gd name="T72" fmla="*/ 34 w 53"/>
                  <a:gd name="T73" fmla="*/ 8 h 169"/>
                  <a:gd name="T74" fmla="*/ 38 w 53"/>
                  <a:gd name="T75" fmla="*/ 12 h 169"/>
                  <a:gd name="T76" fmla="*/ 40 w 53"/>
                  <a:gd name="T77" fmla="*/ 16 h 169"/>
                  <a:gd name="T78" fmla="*/ 42 w 53"/>
                  <a:gd name="T79" fmla="*/ 22 h 169"/>
                  <a:gd name="T80" fmla="*/ 44 w 53"/>
                  <a:gd name="T81" fmla="*/ 25 h 16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53" h="169">
                    <a:moveTo>
                      <a:pt x="44" y="25"/>
                    </a:moveTo>
                    <a:lnTo>
                      <a:pt x="49" y="43"/>
                    </a:lnTo>
                    <a:lnTo>
                      <a:pt x="51" y="58"/>
                    </a:lnTo>
                    <a:lnTo>
                      <a:pt x="53" y="75"/>
                    </a:lnTo>
                    <a:lnTo>
                      <a:pt x="53" y="91"/>
                    </a:lnTo>
                    <a:lnTo>
                      <a:pt x="53" y="108"/>
                    </a:lnTo>
                    <a:lnTo>
                      <a:pt x="53" y="125"/>
                    </a:lnTo>
                    <a:lnTo>
                      <a:pt x="53" y="142"/>
                    </a:lnTo>
                    <a:lnTo>
                      <a:pt x="51" y="160"/>
                    </a:lnTo>
                    <a:lnTo>
                      <a:pt x="49" y="162"/>
                    </a:lnTo>
                    <a:lnTo>
                      <a:pt x="49" y="164"/>
                    </a:lnTo>
                    <a:lnTo>
                      <a:pt x="47" y="165"/>
                    </a:lnTo>
                    <a:lnTo>
                      <a:pt x="46" y="167"/>
                    </a:lnTo>
                    <a:lnTo>
                      <a:pt x="44" y="167"/>
                    </a:lnTo>
                    <a:lnTo>
                      <a:pt x="42" y="167"/>
                    </a:lnTo>
                    <a:lnTo>
                      <a:pt x="38" y="169"/>
                    </a:lnTo>
                    <a:lnTo>
                      <a:pt x="36" y="169"/>
                    </a:lnTo>
                    <a:lnTo>
                      <a:pt x="32" y="154"/>
                    </a:lnTo>
                    <a:lnTo>
                      <a:pt x="28" y="139"/>
                    </a:lnTo>
                    <a:lnTo>
                      <a:pt x="23" y="123"/>
                    </a:lnTo>
                    <a:lnTo>
                      <a:pt x="19" y="106"/>
                    </a:lnTo>
                    <a:lnTo>
                      <a:pt x="13" y="91"/>
                    </a:lnTo>
                    <a:lnTo>
                      <a:pt x="9" y="75"/>
                    </a:lnTo>
                    <a:lnTo>
                      <a:pt x="3" y="60"/>
                    </a:lnTo>
                    <a:lnTo>
                      <a:pt x="0" y="45"/>
                    </a:lnTo>
                    <a:lnTo>
                      <a:pt x="1" y="39"/>
                    </a:lnTo>
                    <a:lnTo>
                      <a:pt x="1" y="33"/>
                    </a:lnTo>
                    <a:lnTo>
                      <a:pt x="1" y="27"/>
                    </a:lnTo>
                    <a:lnTo>
                      <a:pt x="1" y="22"/>
                    </a:lnTo>
                    <a:lnTo>
                      <a:pt x="1" y="16"/>
                    </a:lnTo>
                    <a:lnTo>
                      <a:pt x="5" y="10"/>
                    </a:lnTo>
                    <a:lnTo>
                      <a:pt x="9" y="4"/>
                    </a:lnTo>
                    <a:lnTo>
                      <a:pt x="15" y="0"/>
                    </a:lnTo>
                    <a:lnTo>
                      <a:pt x="21" y="0"/>
                    </a:lnTo>
                    <a:lnTo>
                      <a:pt x="24" y="0"/>
                    </a:lnTo>
                    <a:lnTo>
                      <a:pt x="30" y="4"/>
                    </a:lnTo>
                    <a:lnTo>
                      <a:pt x="34" y="8"/>
                    </a:lnTo>
                    <a:lnTo>
                      <a:pt x="38" y="12"/>
                    </a:lnTo>
                    <a:lnTo>
                      <a:pt x="40" y="16"/>
                    </a:lnTo>
                    <a:lnTo>
                      <a:pt x="42" y="22"/>
                    </a:lnTo>
                    <a:lnTo>
                      <a:pt x="44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" name="Freeform 27"/>
              <p:cNvSpPr>
                <a:spLocks/>
              </p:cNvSpPr>
              <p:nvPr/>
            </p:nvSpPr>
            <p:spPr bwMode="auto">
              <a:xfrm>
                <a:off x="2945" y="1616"/>
                <a:ext cx="74" cy="201"/>
              </a:xfrm>
              <a:custGeom>
                <a:avLst/>
                <a:gdLst>
                  <a:gd name="T0" fmla="*/ 73 w 74"/>
                  <a:gd name="T1" fmla="*/ 55 h 201"/>
                  <a:gd name="T2" fmla="*/ 63 w 74"/>
                  <a:gd name="T3" fmla="*/ 74 h 201"/>
                  <a:gd name="T4" fmla="*/ 53 w 74"/>
                  <a:gd name="T5" fmla="*/ 92 h 201"/>
                  <a:gd name="T6" fmla="*/ 44 w 74"/>
                  <a:gd name="T7" fmla="*/ 113 h 201"/>
                  <a:gd name="T8" fmla="*/ 36 w 74"/>
                  <a:gd name="T9" fmla="*/ 132 h 201"/>
                  <a:gd name="T10" fmla="*/ 27 w 74"/>
                  <a:gd name="T11" fmla="*/ 149 h 201"/>
                  <a:gd name="T12" fmla="*/ 21 w 74"/>
                  <a:gd name="T13" fmla="*/ 169 h 201"/>
                  <a:gd name="T14" fmla="*/ 13 w 74"/>
                  <a:gd name="T15" fmla="*/ 186 h 201"/>
                  <a:gd name="T16" fmla="*/ 7 w 74"/>
                  <a:gd name="T17" fmla="*/ 201 h 201"/>
                  <a:gd name="T18" fmla="*/ 2 w 74"/>
                  <a:gd name="T19" fmla="*/ 195 h 201"/>
                  <a:gd name="T20" fmla="*/ 0 w 74"/>
                  <a:gd name="T21" fmla="*/ 190 h 201"/>
                  <a:gd name="T22" fmla="*/ 0 w 74"/>
                  <a:gd name="T23" fmla="*/ 182 h 201"/>
                  <a:gd name="T24" fmla="*/ 2 w 74"/>
                  <a:gd name="T25" fmla="*/ 176 h 201"/>
                  <a:gd name="T26" fmla="*/ 4 w 74"/>
                  <a:gd name="T27" fmla="*/ 169 h 201"/>
                  <a:gd name="T28" fmla="*/ 5 w 74"/>
                  <a:gd name="T29" fmla="*/ 161 h 201"/>
                  <a:gd name="T30" fmla="*/ 7 w 74"/>
                  <a:gd name="T31" fmla="*/ 153 h 201"/>
                  <a:gd name="T32" fmla="*/ 7 w 74"/>
                  <a:gd name="T33" fmla="*/ 145 h 201"/>
                  <a:gd name="T34" fmla="*/ 11 w 74"/>
                  <a:gd name="T35" fmla="*/ 126 h 201"/>
                  <a:gd name="T36" fmla="*/ 15 w 74"/>
                  <a:gd name="T37" fmla="*/ 105 h 201"/>
                  <a:gd name="T38" fmla="*/ 21 w 74"/>
                  <a:gd name="T39" fmla="*/ 84 h 201"/>
                  <a:gd name="T40" fmla="*/ 27 w 74"/>
                  <a:gd name="T41" fmla="*/ 63 h 201"/>
                  <a:gd name="T42" fmla="*/ 32 w 74"/>
                  <a:gd name="T43" fmla="*/ 44 h 201"/>
                  <a:gd name="T44" fmla="*/ 42 w 74"/>
                  <a:gd name="T45" fmla="*/ 27 h 201"/>
                  <a:gd name="T46" fmla="*/ 48 w 74"/>
                  <a:gd name="T47" fmla="*/ 19 h 201"/>
                  <a:gd name="T48" fmla="*/ 53 w 74"/>
                  <a:gd name="T49" fmla="*/ 11 h 201"/>
                  <a:gd name="T50" fmla="*/ 59 w 74"/>
                  <a:gd name="T51" fmla="*/ 5 h 201"/>
                  <a:gd name="T52" fmla="*/ 67 w 74"/>
                  <a:gd name="T53" fmla="*/ 0 h 201"/>
                  <a:gd name="T54" fmla="*/ 71 w 74"/>
                  <a:gd name="T55" fmla="*/ 5 h 201"/>
                  <a:gd name="T56" fmla="*/ 73 w 74"/>
                  <a:gd name="T57" fmla="*/ 11 h 201"/>
                  <a:gd name="T58" fmla="*/ 73 w 74"/>
                  <a:gd name="T59" fmla="*/ 19 h 201"/>
                  <a:gd name="T60" fmla="*/ 74 w 74"/>
                  <a:gd name="T61" fmla="*/ 27 h 201"/>
                  <a:gd name="T62" fmla="*/ 74 w 74"/>
                  <a:gd name="T63" fmla="*/ 34 h 201"/>
                  <a:gd name="T64" fmla="*/ 74 w 74"/>
                  <a:gd name="T65" fmla="*/ 42 h 201"/>
                  <a:gd name="T66" fmla="*/ 74 w 74"/>
                  <a:gd name="T67" fmla="*/ 48 h 201"/>
                  <a:gd name="T68" fmla="*/ 73 w 74"/>
                  <a:gd name="T69" fmla="*/ 55 h 20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74" h="201">
                    <a:moveTo>
                      <a:pt x="73" y="55"/>
                    </a:moveTo>
                    <a:lnTo>
                      <a:pt x="63" y="74"/>
                    </a:lnTo>
                    <a:lnTo>
                      <a:pt x="53" y="92"/>
                    </a:lnTo>
                    <a:lnTo>
                      <a:pt x="44" y="113"/>
                    </a:lnTo>
                    <a:lnTo>
                      <a:pt x="36" y="132"/>
                    </a:lnTo>
                    <a:lnTo>
                      <a:pt x="27" y="149"/>
                    </a:lnTo>
                    <a:lnTo>
                      <a:pt x="21" y="169"/>
                    </a:lnTo>
                    <a:lnTo>
                      <a:pt x="13" y="186"/>
                    </a:lnTo>
                    <a:lnTo>
                      <a:pt x="7" y="201"/>
                    </a:lnTo>
                    <a:lnTo>
                      <a:pt x="2" y="195"/>
                    </a:lnTo>
                    <a:lnTo>
                      <a:pt x="0" y="190"/>
                    </a:lnTo>
                    <a:lnTo>
                      <a:pt x="0" y="182"/>
                    </a:lnTo>
                    <a:lnTo>
                      <a:pt x="2" y="176"/>
                    </a:lnTo>
                    <a:lnTo>
                      <a:pt x="4" y="169"/>
                    </a:lnTo>
                    <a:lnTo>
                      <a:pt x="5" y="161"/>
                    </a:lnTo>
                    <a:lnTo>
                      <a:pt x="7" y="153"/>
                    </a:lnTo>
                    <a:lnTo>
                      <a:pt x="7" y="145"/>
                    </a:lnTo>
                    <a:lnTo>
                      <a:pt x="11" y="126"/>
                    </a:lnTo>
                    <a:lnTo>
                      <a:pt x="15" y="105"/>
                    </a:lnTo>
                    <a:lnTo>
                      <a:pt x="21" y="84"/>
                    </a:lnTo>
                    <a:lnTo>
                      <a:pt x="27" y="63"/>
                    </a:lnTo>
                    <a:lnTo>
                      <a:pt x="32" y="44"/>
                    </a:lnTo>
                    <a:lnTo>
                      <a:pt x="42" y="27"/>
                    </a:lnTo>
                    <a:lnTo>
                      <a:pt x="48" y="19"/>
                    </a:lnTo>
                    <a:lnTo>
                      <a:pt x="53" y="11"/>
                    </a:lnTo>
                    <a:lnTo>
                      <a:pt x="59" y="5"/>
                    </a:lnTo>
                    <a:lnTo>
                      <a:pt x="67" y="0"/>
                    </a:lnTo>
                    <a:lnTo>
                      <a:pt x="71" y="5"/>
                    </a:lnTo>
                    <a:lnTo>
                      <a:pt x="73" y="11"/>
                    </a:lnTo>
                    <a:lnTo>
                      <a:pt x="73" y="19"/>
                    </a:lnTo>
                    <a:lnTo>
                      <a:pt x="74" y="27"/>
                    </a:lnTo>
                    <a:lnTo>
                      <a:pt x="74" y="34"/>
                    </a:lnTo>
                    <a:lnTo>
                      <a:pt x="74" y="42"/>
                    </a:lnTo>
                    <a:lnTo>
                      <a:pt x="74" y="48"/>
                    </a:lnTo>
                    <a:lnTo>
                      <a:pt x="73" y="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" name="Freeform 28"/>
              <p:cNvSpPr>
                <a:spLocks/>
              </p:cNvSpPr>
              <p:nvPr/>
            </p:nvSpPr>
            <p:spPr bwMode="auto">
              <a:xfrm>
                <a:off x="1366" y="1646"/>
                <a:ext cx="121" cy="129"/>
              </a:xfrm>
              <a:custGeom>
                <a:avLst/>
                <a:gdLst>
                  <a:gd name="T0" fmla="*/ 117 w 121"/>
                  <a:gd name="T1" fmla="*/ 16 h 129"/>
                  <a:gd name="T2" fmla="*/ 102 w 121"/>
                  <a:gd name="T3" fmla="*/ 31 h 129"/>
                  <a:gd name="T4" fmla="*/ 88 w 121"/>
                  <a:gd name="T5" fmla="*/ 46 h 129"/>
                  <a:gd name="T6" fmla="*/ 75 w 121"/>
                  <a:gd name="T7" fmla="*/ 62 h 129"/>
                  <a:gd name="T8" fmla="*/ 59 w 121"/>
                  <a:gd name="T9" fmla="*/ 75 h 129"/>
                  <a:gd name="T10" fmla="*/ 46 w 121"/>
                  <a:gd name="T11" fmla="*/ 91 h 129"/>
                  <a:gd name="T12" fmla="*/ 31 w 121"/>
                  <a:gd name="T13" fmla="*/ 104 h 129"/>
                  <a:gd name="T14" fmla="*/ 15 w 121"/>
                  <a:gd name="T15" fmla="*/ 117 h 129"/>
                  <a:gd name="T16" fmla="*/ 0 w 121"/>
                  <a:gd name="T17" fmla="*/ 129 h 129"/>
                  <a:gd name="T18" fmla="*/ 13 w 121"/>
                  <a:gd name="T19" fmla="*/ 112 h 129"/>
                  <a:gd name="T20" fmla="*/ 27 w 121"/>
                  <a:gd name="T21" fmla="*/ 94 h 129"/>
                  <a:gd name="T22" fmla="*/ 42 w 121"/>
                  <a:gd name="T23" fmla="*/ 79 h 129"/>
                  <a:gd name="T24" fmla="*/ 58 w 121"/>
                  <a:gd name="T25" fmla="*/ 64 h 129"/>
                  <a:gd name="T26" fmla="*/ 73 w 121"/>
                  <a:gd name="T27" fmla="*/ 48 h 129"/>
                  <a:gd name="T28" fmla="*/ 88 w 121"/>
                  <a:gd name="T29" fmla="*/ 33 h 129"/>
                  <a:gd name="T30" fmla="*/ 106 w 121"/>
                  <a:gd name="T31" fmla="*/ 18 h 129"/>
                  <a:gd name="T32" fmla="*/ 121 w 121"/>
                  <a:gd name="T33" fmla="*/ 0 h 129"/>
                  <a:gd name="T34" fmla="*/ 117 w 121"/>
                  <a:gd name="T35" fmla="*/ 16 h 12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1" h="129">
                    <a:moveTo>
                      <a:pt x="117" y="16"/>
                    </a:moveTo>
                    <a:lnTo>
                      <a:pt x="102" y="31"/>
                    </a:lnTo>
                    <a:lnTo>
                      <a:pt x="88" y="46"/>
                    </a:lnTo>
                    <a:lnTo>
                      <a:pt x="75" y="62"/>
                    </a:lnTo>
                    <a:lnTo>
                      <a:pt x="59" y="75"/>
                    </a:lnTo>
                    <a:lnTo>
                      <a:pt x="46" y="91"/>
                    </a:lnTo>
                    <a:lnTo>
                      <a:pt x="31" y="104"/>
                    </a:lnTo>
                    <a:lnTo>
                      <a:pt x="15" y="117"/>
                    </a:lnTo>
                    <a:lnTo>
                      <a:pt x="0" y="129"/>
                    </a:lnTo>
                    <a:lnTo>
                      <a:pt x="13" y="112"/>
                    </a:lnTo>
                    <a:lnTo>
                      <a:pt x="27" y="94"/>
                    </a:lnTo>
                    <a:lnTo>
                      <a:pt x="42" y="79"/>
                    </a:lnTo>
                    <a:lnTo>
                      <a:pt x="58" y="64"/>
                    </a:lnTo>
                    <a:lnTo>
                      <a:pt x="73" y="48"/>
                    </a:lnTo>
                    <a:lnTo>
                      <a:pt x="88" y="33"/>
                    </a:lnTo>
                    <a:lnTo>
                      <a:pt x="106" y="18"/>
                    </a:lnTo>
                    <a:lnTo>
                      <a:pt x="121" y="0"/>
                    </a:lnTo>
                    <a:lnTo>
                      <a:pt x="117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" name="Freeform 29"/>
              <p:cNvSpPr>
                <a:spLocks/>
              </p:cNvSpPr>
              <p:nvPr/>
            </p:nvSpPr>
            <p:spPr bwMode="auto">
              <a:xfrm>
                <a:off x="4378" y="1671"/>
                <a:ext cx="118" cy="152"/>
              </a:xfrm>
              <a:custGeom>
                <a:avLst/>
                <a:gdLst>
                  <a:gd name="T0" fmla="*/ 51 w 118"/>
                  <a:gd name="T1" fmla="*/ 100 h 152"/>
                  <a:gd name="T2" fmla="*/ 46 w 118"/>
                  <a:gd name="T3" fmla="*/ 106 h 152"/>
                  <a:gd name="T4" fmla="*/ 40 w 118"/>
                  <a:gd name="T5" fmla="*/ 112 h 152"/>
                  <a:gd name="T6" fmla="*/ 34 w 118"/>
                  <a:gd name="T7" fmla="*/ 119 h 152"/>
                  <a:gd name="T8" fmla="*/ 28 w 118"/>
                  <a:gd name="T9" fmla="*/ 127 h 152"/>
                  <a:gd name="T10" fmla="*/ 23 w 118"/>
                  <a:gd name="T11" fmla="*/ 137 h 152"/>
                  <a:gd name="T12" fmla="*/ 15 w 118"/>
                  <a:gd name="T13" fmla="*/ 142 h 152"/>
                  <a:gd name="T14" fmla="*/ 7 w 118"/>
                  <a:gd name="T15" fmla="*/ 148 h 152"/>
                  <a:gd name="T16" fmla="*/ 0 w 118"/>
                  <a:gd name="T17" fmla="*/ 152 h 152"/>
                  <a:gd name="T18" fmla="*/ 11 w 118"/>
                  <a:gd name="T19" fmla="*/ 133 h 152"/>
                  <a:gd name="T20" fmla="*/ 26 w 118"/>
                  <a:gd name="T21" fmla="*/ 114 h 152"/>
                  <a:gd name="T22" fmla="*/ 40 w 118"/>
                  <a:gd name="T23" fmla="*/ 94 h 152"/>
                  <a:gd name="T24" fmla="*/ 55 w 118"/>
                  <a:gd name="T25" fmla="*/ 75 h 152"/>
                  <a:gd name="T26" fmla="*/ 71 w 118"/>
                  <a:gd name="T27" fmla="*/ 56 h 152"/>
                  <a:gd name="T28" fmla="*/ 88 w 118"/>
                  <a:gd name="T29" fmla="*/ 39 h 152"/>
                  <a:gd name="T30" fmla="*/ 103 w 118"/>
                  <a:gd name="T31" fmla="*/ 19 h 152"/>
                  <a:gd name="T32" fmla="*/ 118 w 118"/>
                  <a:gd name="T33" fmla="*/ 0 h 152"/>
                  <a:gd name="T34" fmla="*/ 113 w 118"/>
                  <a:gd name="T35" fmla="*/ 14 h 152"/>
                  <a:gd name="T36" fmla="*/ 107 w 118"/>
                  <a:gd name="T37" fmla="*/ 27 h 152"/>
                  <a:gd name="T38" fmla="*/ 99 w 118"/>
                  <a:gd name="T39" fmla="*/ 41 h 152"/>
                  <a:gd name="T40" fmla="*/ 90 w 118"/>
                  <a:gd name="T41" fmla="*/ 54 h 152"/>
                  <a:gd name="T42" fmla="*/ 80 w 118"/>
                  <a:gd name="T43" fmla="*/ 66 h 152"/>
                  <a:gd name="T44" fmla="*/ 71 w 118"/>
                  <a:gd name="T45" fmla="*/ 77 h 152"/>
                  <a:gd name="T46" fmla="*/ 59 w 118"/>
                  <a:gd name="T47" fmla="*/ 89 h 152"/>
                  <a:gd name="T48" fmla="*/ 51 w 118"/>
                  <a:gd name="T49" fmla="*/ 100 h 15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18" h="152">
                    <a:moveTo>
                      <a:pt x="51" y="100"/>
                    </a:moveTo>
                    <a:lnTo>
                      <a:pt x="46" y="106"/>
                    </a:lnTo>
                    <a:lnTo>
                      <a:pt x="40" y="112"/>
                    </a:lnTo>
                    <a:lnTo>
                      <a:pt x="34" y="119"/>
                    </a:lnTo>
                    <a:lnTo>
                      <a:pt x="28" y="127"/>
                    </a:lnTo>
                    <a:lnTo>
                      <a:pt x="23" y="137"/>
                    </a:lnTo>
                    <a:lnTo>
                      <a:pt x="15" y="142"/>
                    </a:lnTo>
                    <a:lnTo>
                      <a:pt x="7" y="148"/>
                    </a:lnTo>
                    <a:lnTo>
                      <a:pt x="0" y="152"/>
                    </a:lnTo>
                    <a:lnTo>
                      <a:pt x="11" y="133"/>
                    </a:lnTo>
                    <a:lnTo>
                      <a:pt x="26" y="114"/>
                    </a:lnTo>
                    <a:lnTo>
                      <a:pt x="40" y="94"/>
                    </a:lnTo>
                    <a:lnTo>
                      <a:pt x="55" y="75"/>
                    </a:lnTo>
                    <a:lnTo>
                      <a:pt x="71" y="56"/>
                    </a:lnTo>
                    <a:lnTo>
                      <a:pt x="88" y="39"/>
                    </a:lnTo>
                    <a:lnTo>
                      <a:pt x="103" y="19"/>
                    </a:lnTo>
                    <a:lnTo>
                      <a:pt x="118" y="0"/>
                    </a:lnTo>
                    <a:lnTo>
                      <a:pt x="113" y="14"/>
                    </a:lnTo>
                    <a:lnTo>
                      <a:pt x="107" y="27"/>
                    </a:lnTo>
                    <a:lnTo>
                      <a:pt x="99" y="41"/>
                    </a:lnTo>
                    <a:lnTo>
                      <a:pt x="90" y="54"/>
                    </a:lnTo>
                    <a:lnTo>
                      <a:pt x="80" y="66"/>
                    </a:lnTo>
                    <a:lnTo>
                      <a:pt x="71" y="77"/>
                    </a:lnTo>
                    <a:lnTo>
                      <a:pt x="59" y="89"/>
                    </a:lnTo>
                    <a:lnTo>
                      <a:pt x="51" y="1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" name="Freeform 30"/>
              <p:cNvSpPr>
                <a:spLocks/>
              </p:cNvSpPr>
              <p:nvPr/>
            </p:nvSpPr>
            <p:spPr bwMode="auto">
              <a:xfrm>
                <a:off x="1351" y="1712"/>
                <a:ext cx="121" cy="130"/>
              </a:xfrm>
              <a:custGeom>
                <a:avLst/>
                <a:gdLst>
                  <a:gd name="T0" fmla="*/ 80 w 121"/>
                  <a:gd name="T1" fmla="*/ 55 h 130"/>
                  <a:gd name="T2" fmla="*/ 69 w 121"/>
                  <a:gd name="T3" fmla="*/ 65 h 130"/>
                  <a:gd name="T4" fmla="*/ 59 w 121"/>
                  <a:gd name="T5" fmla="*/ 74 h 130"/>
                  <a:gd name="T6" fmla="*/ 50 w 121"/>
                  <a:gd name="T7" fmla="*/ 84 h 130"/>
                  <a:gd name="T8" fmla="*/ 40 w 121"/>
                  <a:gd name="T9" fmla="*/ 94 h 130"/>
                  <a:gd name="T10" fmla="*/ 30 w 121"/>
                  <a:gd name="T11" fmla="*/ 105 h 130"/>
                  <a:gd name="T12" fmla="*/ 21 w 121"/>
                  <a:gd name="T13" fmla="*/ 115 h 130"/>
                  <a:gd name="T14" fmla="*/ 9 w 121"/>
                  <a:gd name="T15" fmla="*/ 122 h 130"/>
                  <a:gd name="T16" fmla="*/ 0 w 121"/>
                  <a:gd name="T17" fmla="*/ 130 h 130"/>
                  <a:gd name="T18" fmla="*/ 9 w 121"/>
                  <a:gd name="T19" fmla="*/ 115 h 130"/>
                  <a:gd name="T20" fmla="*/ 23 w 121"/>
                  <a:gd name="T21" fmla="*/ 97 h 130"/>
                  <a:gd name="T22" fmla="*/ 38 w 121"/>
                  <a:gd name="T23" fmla="*/ 82 h 130"/>
                  <a:gd name="T24" fmla="*/ 53 w 121"/>
                  <a:gd name="T25" fmla="*/ 65 h 130"/>
                  <a:gd name="T26" fmla="*/ 71 w 121"/>
                  <a:gd name="T27" fmla="*/ 49 h 130"/>
                  <a:gd name="T28" fmla="*/ 88 w 121"/>
                  <a:gd name="T29" fmla="*/ 32 h 130"/>
                  <a:gd name="T30" fmla="*/ 103 w 121"/>
                  <a:gd name="T31" fmla="*/ 17 h 130"/>
                  <a:gd name="T32" fmla="*/ 121 w 121"/>
                  <a:gd name="T33" fmla="*/ 0 h 130"/>
                  <a:gd name="T34" fmla="*/ 117 w 121"/>
                  <a:gd name="T35" fmla="*/ 7 h 130"/>
                  <a:gd name="T36" fmla="*/ 113 w 121"/>
                  <a:gd name="T37" fmla="*/ 15 h 130"/>
                  <a:gd name="T38" fmla="*/ 109 w 121"/>
                  <a:gd name="T39" fmla="*/ 23 h 130"/>
                  <a:gd name="T40" fmla="*/ 103 w 121"/>
                  <a:gd name="T41" fmla="*/ 28 h 130"/>
                  <a:gd name="T42" fmla="*/ 98 w 121"/>
                  <a:gd name="T43" fmla="*/ 34 h 130"/>
                  <a:gd name="T44" fmla="*/ 92 w 121"/>
                  <a:gd name="T45" fmla="*/ 42 h 130"/>
                  <a:gd name="T46" fmla="*/ 86 w 121"/>
                  <a:gd name="T47" fmla="*/ 48 h 130"/>
                  <a:gd name="T48" fmla="*/ 80 w 121"/>
                  <a:gd name="T49" fmla="*/ 55 h 13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1" h="130">
                    <a:moveTo>
                      <a:pt x="80" y="55"/>
                    </a:moveTo>
                    <a:lnTo>
                      <a:pt x="69" y="65"/>
                    </a:lnTo>
                    <a:lnTo>
                      <a:pt x="59" y="74"/>
                    </a:lnTo>
                    <a:lnTo>
                      <a:pt x="50" y="84"/>
                    </a:lnTo>
                    <a:lnTo>
                      <a:pt x="40" y="94"/>
                    </a:lnTo>
                    <a:lnTo>
                      <a:pt x="30" y="105"/>
                    </a:lnTo>
                    <a:lnTo>
                      <a:pt x="21" y="115"/>
                    </a:lnTo>
                    <a:lnTo>
                      <a:pt x="9" y="122"/>
                    </a:lnTo>
                    <a:lnTo>
                      <a:pt x="0" y="130"/>
                    </a:lnTo>
                    <a:lnTo>
                      <a:pt x="9" y="115"/>
                    </a:lnTo>
                    <a:lnTo>
                      <a:pt x="23" y="97"/>
                    </a:lnTo>
                    <a:lnTo>
                      <a:pt x="38" y="82"/>
                    </a:lnTo>
                    <a:lnTo>
                      <a:pt x="53" y="65"/>
                    </a:lnTo>
                    <a:lnTo>
                      <a:pt x="71" y="49"/>
                    </a:lnTo>
                    <a:lnTo>
                      <a:pt x="88" y="32"/>
                    </a:lnTo>
                    <a:lnTo>
                      <a:pt x="103" y="17"/>
                    </a:lnTo>
                    <a:lnTo>
                      <a:pt x="121" y="0"/>
                    </a:lnTo>
                    <a:lnTo>
                      <a:pt x="117" y="7"/>
                    </a:lnTo>
                    <a:lnTo>
                      <a:pt x="113" y="15"/>
                    </a:lnTo>
                    <a:lnTo>
                      <a:pt x="109" y="23"/>
                    </a:lnTo>
                    <a:lnTo>
                      <a:pt x="103" y="28"/>
                    </a:lnTo>
                    <a:lnTo>
                      <a:pt x="98" y="34"/>
                    </a:lnTo>
                    <a:lnTo>
                      <a:pt x="92" y="42"/>
                    </a:lnTo>
                    <a:lnTo>
                      <a:pt x="86" y="48"/>
                    </a:lnTo>
                    <a:lnTo>
                      <a:pt x="80" y="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" name="Freeform 31"/>
              <p:cNvSpPr>
                <a:spLocks/>
              </p:cNvSpPr>
              <p:nvPr/>
            </p:nvSpPr>
            <p:spPr bwMode="auto">
              <a:xfrm>
                <a:off x="3572" y="1742"/>
                <a:ext cx="834" cy="1320"/>
              </a:xfrm>
              <a:custGeom>
                <a:avLst/>
                <a:gdLst>
                  <a:gd name="T0" fmla="*/ 735 w 834"/>
                  <a:gd name="T1" fmla="*/ 66 h 1320"/>
                  <a:gd name="T2" fmla="*/ 779 w 834"/>
                  <a:gd name="T3" fmla="*/ 108 h 1320"/>
                  <a:gd name="T4" fmla="*/ 806 w 834"/>
                  <a:gd name="T5" fmla="*/ 181 h 1320"/>
                  <a:gd name="T6" fmla="*/ 827 w 834"/>
                  <a:gd name="T7" fmla="*/ 332 h 1320"/>
                  <a:gd name="T8" fmla="*/ 827 w 834"/>
                  <a:gd name="T9" fmla="*/ 501 h 1320"/>
                  <a:gd name="T10" fmla="*/ 829 w 834"/>
                  <a:gd name="T11" fmla="*/ 668 h 1320"/>
                  <a:gd name="T12" fmla="*/ 829 w 834"/>
                  <a:gd name="T13" fmla="*/ 852 h 1320"/>
                  <a:gd name="T14" fmla="*/ 815 w 834"/>
                  <a:gd name="T15" fmla="*/ 1107 h 1320"/>
                  <a:gd name="T16" fmla="*/ 786 w 834"/>
                  <a:gd name="T17" fmla="*/ 1301 h 1320"/>
                  <a:gd name="T18" fmla="*/ 748 w 834"/>
                  <a:gd name="T19" fmla="*/ 1307 h 1320"/>
                  <a:gd name="T20" fmla="*/ 723 w 834"/>
                  <a:gd name="T21" fmla="*/ 1272 h 1320"/>
                  <a:gd name="T22" fmla="*/ 717 w 834"/>
                  <a:gd name="T23" fmla="*/ 1121 h 1320"/>
                  <a:gd name="T24" fmla="*/ 687 w 834"/>
                  <a:gd name="T25" fmla="*/ 992 h 1320"/>
                  <a:gd name="T26" fmla="*/ 637 w 834"/>
                  <a:gd name="T27" fmla="*/ 910 h 1320"/>
                  <a:gd name="T28" fmla="*/ 566 w 834"/>
                  <a:gd name="T29" fmla="*/ 856 h 1320"/>
                  <a:gd name="T30" fmla="*/ 501 w 834"/>
                  <a:gd name="T31" fmla="*/ 854 h 1320"/>
                  <a:gd name="T32" fmla="*/ 437 w 834"/>
                  <a:gd name="T33" fmla="*/ 885 h 1320"/>
                  <a:gd name="T34" fmla="*/ 372 w 834"/>
                  <a:gd name="T35" fmla="*/ 944 h 1320"/>
                  <a:gd name="T36" fmla="*/ 322 w 834"/>
                  <a:gd name="T37" fmla="*/ 1027 h 1320"/>
                  <a:gd name="T38" fmla="*/ 291 w 834"/>
                  <a:gd name="T39" fmla="*/ 1138 h 1320"/>
                  <a:gd name="T40" fmla="*/ 278 w 834"/>
                  <a:gd name="T41" fmla="*/ 1238 h 1320"/>
                  <a:gd name="T42" fmla="*/ 280 w 834"/>
                  <a:gd name="T43" fmla="*/ 1282 h 1320"/>
                  <a:gd name="T44" fmla="*/ 263 w 834"/>
                  <a:gd name="T45" fmla="*/ 1316 h 1320"/>
                  <a:gd name="T46" fmla="*/ 209 w 834"/>
                  <a:gd name="T47" fmla="*/ 1318 h 1320"/>
                  <a:gd name="T48" fmla="*/ 174 w 834"/>
                  <a:gd name="T49" fmla="*/ 1299 h 1320"/>
                  <a:gd name="T50" fmla="*/ 184 w 834"/>
                  <a:gd name="T51" fmla="*/ 1215 h 1320"/>
                  <a:gd name="T52" fmla="*/ 163 w 834"/>
                  <a:gd name="T53" fmla="*/ 1165 h 1320"/>
                  <a:gd name="T54" fmla="*/ 142 w 834"/>
                  <a:gd name="T55" fmla="*/ 1148 h 1320"/>
                  <a:gd name="T56" fmla="*/ 125 w 834"/>
                  <a:gd name="T57" fmla="*/ 1142 h 1320"/>
                  <a:gd name="T58" fmla="*/ 121 w 834"/>
                  <a:gd name="T59" fmla="*/ 1056 h 1320"/>
                  <a:gd name="T60" fmla="*/ 130 w 834"/>
                  <a:gd name="T61" fmla="*/ 938 h 1320"/>
                  <a:gd name="T62" fmla="*/ 132 w 834"/>
                  <a:gd name="T63" fmla="*/ 904 h 1320"/>
                  <a:gd name="T64" fmla="*/ 123 w 834"/>
                  <a:gd name="T65" fmla="*/ 898 h 1320"/>
                  <a:gd name="T66" fmla="*/ 140 w 834"/>
                  <a:gd name="T67" fmla="*/ 804 h 1320"/>
                  <a:gd name="T68" fmla="*/ 134 w 834"/>
                  <a:gd name="T69" fmla="*/ 674 h 1320"/>
                  <a:gd name="T70" fmla="*/ 174 w 834"/>
                  <a:gd name="T71" fmla="*/ 633 h 1320"/>
                  <a:gd name="T72" fmla="*/ 265 w 834"/>
                  <a:gd name="T73" fmla="*/ 584 h 1320"/>
                  <a:gd name="T74" fmla="*/ 345 w 834"/>
                  <a:gd name="T75" fmla="*/ 505 h 1320"/>
                  <a:gd name="T76" fmla="*/ 366 w 834"/>
                  <a:gd name="T77" fmla="*/ 374 h 1320"/>
                  <a:gd name="T78" fmla="*/ 362 w 834"/>
                  <a:gd name="T79" fmla="*/ 150 h 1320"/>
                  <a:gd name="T80" fmla="*/ 355 w 834"/>
                  <a:gd name="T81" fmla="*/ 75 h 1320"/>
                  <a:gd name="T82" fmla="*/ 343 w 834"/>
                  <a:gd name="T83" fmla="*/ 52 h 1320"/>
                  <a:gd name="T84" fmla="*/ 288 w 834"/>
                  <a:gd name="T85" fmla="*/ 44 h 1320"/>
                  <a:gd name="T86" fmla="*/ 222 w 834"/>
                  <a:gd name="T87" fmla="*/ 37 h 1320"/>
                  <a:gd name="T88" fmla="*/ 127 w 834"/>
                  <a:gd name="T89" fmla="*/ 66 h 1320"/>
                  <a:gd name="T90" fmla="*/ 25 w 834"/>
                  <a:gd name="T91" fmla="*/ 112 h 1320"/>
                  <a:gd name="T92" fmla="*/ 61 w 834"/>
                  <a:gd name="T93" fmla="*/ 75 h 1320"/>
                  <a:gd name="T94" fmla="*/ 150 w 834"/>
                  <a:gd name="T95" fmla="*/ 31 h 1320"/>
                  <a:gd name="T96" fmla="*/ 245 w 834"/>
                  <a:gd name="T97" fmla="*/ 8 h 1320"/>
                  <a:gd name="T98" fmla="*/ 410 w 834"/>
                  <a:gd name="T99" fmla="*/ 4 h 1320"/>
                  <a:gd name="T100" fmla="*/ 572 w 834"/>
                  <a:gd name="T101" fmla="*/ 23 h 132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834" h="1320">
                    <a:moveTo>
                      <a:pt x="692" y="48"/>
                    </a:moveTo>
                    <a:lnTo>
                      <a:pt x="706" y="54"/>
                    </a:lnTo>
                    <a:lnTo>
                      <a:pt x="721" y="60"/>
                    </a:lnTo>
                    <a:lnTo>
                      <a:pt x="735" y="66"/>
                    </a:lnTo>
                    <a:lnTo>
                      <a:pt x="748" y="73"/>
                    </a:lnTo>
                    <a:lnTo>
                      <a:pt x="760" y="83"/>
                    </a:lnTo>
                    <a:lnTo>
                      <a:pt x="769" y="94"/>
                    </a:lnTo>
                    <a:lnTo>
                      <a:pt x="779" y="108"/>
                    </a:lnTo>
                    <a:lnTo>
                      <a:pt x="786" y="121"/>
                    </a:lnTo>
                    <a:lnTo>
                      <a:pt x="794" y="140"/>
                    </a:lnTo>
                    <a:lnTo>
                      <a:pt x="800" y="161"/>
                    </a:lnTo>
                    <a:lnTo>
                      <a:pt x="806" y="181"/>
                    </a:lnTo>
                    <a:lnTo>
                      <a:pt x="811" y="202"/>
                    </a:lnTo>
                    <a:lnTo>
                      <a:pt x="819" y="246"/>
                    </a:lnTo>
                    <a:lnTo>
                      <a:pt x="823" y="288"/>
                    </a:lnTo>
                    <a:lnTo>
                      <a:pt x="827" y="332"/>
                    </a:lnTo>
                    <a:lnTo>
                      <a:pt x="827" y="376"/>
                    </a:lnTo>
                    <a:lnTo>
                      <a:pt x="827" y="417"/>
                    </a:lnTo>
                    <a:lnTo>
                      <a:pt x="827" y="457"/>
                    </a:lnTo>
                    <a:lnTo>
                      <a:pt x="827" y="501"/>
                    </a:lnTo>
                    <a:lnTo>
                      <a:pt x="827" y="543"/>
                    </a:lnTo>
                    <a:lnTo>
                      <a:pt x="827" y="585"/>
                    </a:lnTo>
                    <a:lnTo>
                      <a:pt x="829" y="628"/>
                    </a:lnTo>
                    <a:lnTo>
                      <a:pt x="829" y="668"/>
                    </a:lnTo>
                    <a:lnTo>
                      <a:pt x="830" y="710"/>
                    </a:lnTo>
                    <a:lnTo>
                      <a:pt x="832" y="750"/>
                    </a:lnTo>
                    <a:lnTo>
                      <a:pt x="834" y="791"/>
                    </a:lnTo>
                    <a:lnTo>
                      <a:pt x="829" y="852"/>
                    </a:lnTo>
                    <a:lnTo>
                      <a:pt x="827" y="914"/>
                    </a:lnTo>
                    <a:lnTo>
                      <a:pt x="823" y="979"/>
                    </a:lnTo>
                    <a:lnTo>
                      <a:pt x="819" y="1042"/>
                    </a:lnTo>
                    <a:lnTo>
                      <a:pt x="815" y="1107"/>
                    </a:lnTo>
                    <a:lnTo>
                      <a:pt x="811" y="1173"/>
                    </a:lnTo>
                    <a:lnTo>
                      <a:pt x="804" y="1238"/>
                    </a:lnTo>
                    <a:lnTo>
                      <a:pt x="796" y="1301"/>
                    </a:lnTo>
                    <a:lnTo>
                      <a:pt x="786" y="1301"/>
                    </a:lnTo>
                    <a:lnTo>
                      <a:pt x="777" y="1303"/>
                    </a:lnTo>
                    <a:lnTo>
                      <a:pt x="767" y="1305"/>
                    </a:lnTo>
                    <a:lnTo>
                      <a:pt x="758" y="1305"/>
                    </a:lnTo>
                    <a:lnTo>
                      <a:pt x="748" y="1307"/>
                    </a:lnTo>
                    <a:lnTo>
                      <a:pt x="738" y="1307"/>
                    </a:lnTo>
                    <a:lnTo>
                      <a:pt x="731" y="1309"/>
                    </a:lnTo>
                    <a:lnTo>
                      <a:pt x="721" y="1311"/>
                    </a:lnTo>
                    <a:lnTo>
                      <a:pt x="723" y="1272"/>
                    </a:lnTo>
                    <a:lnTo>
                      <a:pt x="725" y="1234"/>
                    </a:lnTo>
                    <a:lnTo>
                      <a:pt x="723" y="1196"/>
                    </a:lnTo>
                    <a:lnTo>
                      <a:pt x="721" y="1159"/>
                    </a:lnTo>
                    <a:lnTo>
                      <a:pt x="717" y="1121"/>
                    </a:lnTo>
                    <a:lnTo>
                      <a:pt x="712" y="1084"/>
                    </a:lnTo>
                    <a:lnTo>
                      <a:pt x="704" y="1050"/>
                    </a:lnTo>
                    <a:lnTo>
                      <a:pt x="694" y="1013"/>
                    </a:lnTo>
                    <a:lnTo>
                      <a:pt x="687" y="992"/>
                    </a:lnTo>
                    <a:lnTo>
                      <a:pt x="677" y="969"/>
                    </a:lnTo>
                    <a:lnTo>
                      <a:pt x="666" y="948"/>
                    </a:lnTo>
                    <a:lnTo>
                      <a:pt x="650" y="929"/>
                    </a:lnTo>
                    <a:lnTo>
                      <a:pt x="637" y="910"/>
                    </a:lnTo>
                    <a:lnTo>
                      <a:pt x="619" y="891"/>
                    </a:lnTo>
                    <a:lnTo>
                      <a:pt x="602" y="875"/>
                    </a:lnTo>
                    <a:lnTo>
                      <a:pt x="583" y="860"/>
                    </a:lnTo>
                    <a:lnTo>
                      <a:pt x="566" y="856"/>
                    </a:lnTo>
                    <a:lnTo>
                      <a:pt x="549" y="852"/>
                    </a:lnTo>
                    <a:lnTo>
                      <a:pt x="533" y="852"/>
                    </a:lnTo>
                    <a:lnTo>
                      <a:pt x="516" y="852"/>
                    </a:lnTo>
                    <a:lnTo>
                      <a:pt x="501" y="854"/>
                    </a:lnTo>
                    <a:lnTo>
                      <a:pt x="485" y="860"/>
                    </a:lnTo>
                    <a:lnTo>
                      <a:pt x="468" y="866"/>
                    </a:lnTo>
                    <a:lnTo>
                      <a:pt x="453" y="873"/>
                    </a:lnTo>
                    <a:lnTo>
                      <a:pt x="437" y="885"/>
                    </a:lnTo>
                    <a:lnTo>
                      <a:pt x="422" y="898"/>
                    </a:lnTo>
                    <a:lnTo>
                      <a:pt x="405" y="912"/>
                    </a:lnTo>
                    <a:lnTo>
                      <a:pt x="387" y="927"/>
                    </a:lnTo>
                    <a:lnTo>
                      <a:pt x="372" y="944"/>
                    </a:lnTo>
                    <a:lnTo>
                      <a:pt x="357" y="962"/>
                    </a:lnTo>
                    <a:lnTo>
                      <a:pt x="345" y="981"/>
                    </a:lnTo>
                    <a:lnTo>
                      <a:pt x="334" y="1004"/>
                    </a:lnTo>
                    <a:lnTo>
                      <a:pt x="322" y="1027"/>
                    </a:lnTo>
                    <a:lnTo>
                      <a:pt x="311" y="1054"/>
                    </a:lnTo>
                    <a:lnTo>
                      <a:pt x="303" y="1080"/>
                    </a:lnTo>
                    <a:lnTo>
                      <a:pt x="297" y="1109"/>
                    </a:lnTo>
                    <a:lnTo>
                      <a:pt x="291" y="1138"/>
                    </a:lnTo>
                    <a:lnTo>
                      <a:pt x="288" y="1169"/>
                    </a:lnTo>
                    <a:lnTo>
                      <a:pt x="284" y="1198"/>
                    </a:lnTo>
                    <a:lnTo>
                      <a:pt x="280" y="1228"/>
                    </a:lnTo>
                    <a:lnTo>
                      <a:pt x="278" y="1238"/>
                    </a:lnTo>
                    <a:lnTo>
                      <a:pt x="278" y="1249"/>
                    </a:lnTo>
                    <a:lnTo>
                      <a:pt x="280" y="1261"/>
                    </a:lnTo>
                    <a:lnTo>
                      <a:pt x="280" y="1270"/>
                    </a:lnTo>
                    <a:lnTo>
                      <a:pt x="280" y="1282"/>
                    </a:lnTo>
                    <a:lnTo>
                      <a:pt x="278" y="1292"/>
                    </a:lnTo>
                    <a:lnTo>
                      <a:pt x="278" y="1303"/>
                    </a:lnTo>
                    <a:lnTo>
                      <a:pt x="276" y="1316"/>
                    </a:lnTo>
                    <a:lnTo>
                      <a:pt x="263" y="1316"/>
                    </a:lnTo>
                    <a:lnTo>
                      <a:pt x="249" y="1318"/>
                    </a:lnTo>
                    <a:lnTo>
                      <a:pt x="236" y="1318"/>
                    </a:lnTo>
                    <a:lnTo>
                      <a:pt x="222" y="1318"/>
                    </a:lnTo>
                    <a:lnTo>
                      <a:pt x="209" y="1318"/>
                    </a:lnTo>
                    <a:lnTo>
                      <a:pt x="196" y="1318"/>
                    </a:lnTo>
                    <a:lnTo>
                      <a:pt x="182" y="1318"/>
                    </a:lnTo>
                    <a:lnTo>
                      <a:pt x="169" y="1320"/>
                    </a:lnTo>
                    <a:lnTo>
                      <a:pt x="174" y="1299"/>
                    </a:lnTo>
                    <a:lnTo>
                      <a:pt x="180" y="1278"/>
                    </a:lnTo>
                    <a:lnTo>
                      <a:pt x="184" y="1257"/>
                    </a:lnTo>
                    <a:lnTo>
                      <a:pt x="186" y="1236"/>
                    </a:lnTo>
                    <a:lnTo>
                      <a:pt x="184" y="1215"/>
                    </a:lnTo>
                    <a:lnTo>
                      <a:pt x="178" y="1194"/>
                    </a:lnTo>
                    <a:lnTo>
                      <a:pt x="174" y="1184"/>
                    </a:lnTo>
                    <a:lnTo>
                      <a:pt x="169" y="1174"/>
                    </a:lnTo>
                    <a:lnTo>
                      <a:pt x="163" y="1165"/>
                    </a:lnTo>
                    <a:lnTo>
                      <a:pt x="155" y="1157"/>
                    </a:lnTo>
                    <a:lnTo>
                      <a:pt x="151" y="1153"/>
                    </a:lnTo>
                    <a:lnTo>
                      <a:pt x="146" y="1151"/>
                    </a:lnTo>
                    <a:lnTo>
                      <a:pt x="142" y="1148"/>
                    </a:lnTo>
                    <a:lnTo>
                      <a:pt x="138" y="1146"/>
                    </a:lnTo>
                    <a:lnTo>
                      <a:pt x="134" y="1144"/>
                    </a:lnTo>
                    <a:lnTo>
                      <a:pt x="130" y="1142"/>
                    </a:lnTo>
                    <a:lnTo>
                      <a:pt x="125" y="1142"/>
                    </a:lnTo>
                    <a:lnTo>
                      <a:pt x="121" y="1142"/>
                    </a:lnTo>
                    <a:lnTo>
                      <a:pt x="119" y="1113"/>
                    </a:lnTo>
                    <a:lnTo>
                      <a:pt x="119" y="1084"/>
                    </a:lnTo>
                    <a:lnTo>
                      <a:pt x="121" y="1056"/>
                    </a:lnTo>
                    <a:lnTo>
                      <a:pt x="121" y="1025"/>
                    </a:lnTo>
                    <a:lnTo>
                      <a:pt x="123" y="996"/>
                    </a:lnTo>
                    <a:lnTo>
                      <a:pt x="127" y="967"/>
                    </a:lnTo>
                    <a:lnTo>
                      <a:pt x="130" y="938"/>
                    </a:lnTo>
                    <a:lnTo>
                      <a:pt x="136" y="912"/>
                    </a:lnTo>
                    <a:lnTo>
                      <a:pt x="136" y="910"/>
                    </a:lnTo>
                    <a:lnTo>
                      <a:pt x="134" y="906"/>
                    </a:lnTo>
                    <a:lnTo>
                      <a:pt x="132" y="904"/>
                    </a:lnTo>
                    <a:lnTo>
                      <a:pt x="130" y="902"/>
                    </a:lnTo>
                    <a:lnTo>
                      <a:pt x="128" y="900"/>
                    </a:lnTo>
                    <a:lnTo>
                      <a:pt x="125" y="900"/>
                    </a:lnTo>
                    <a:lnTo>
                      <a:pt x="123" y="898"/>
                    </a:lnTo>
                    <a:lnTo>
                      <a:pt x="121" y="898"/>
                    </a:lnTo>
                    <a:lnTo>
                      <a:pt x="130" y="868"/>
                    </a:lnTo>
                    <a:lnTo>
                      <a:pt x="138" y="837"/>
                    </a:lnTo>
                    <a:lnTo>
                      <a:pt x="140" y="804"/>
                    </a:lnTo>
                    <a:lnTo>
                      <a:pt x="142" y="772"/>
                    </a:lnTo>
                    <a:lnTo>
                      <a:pt x="140" y="739"/>
                    </a:lnTo>
                    <a:lnTo>
                      <a:pt x="136" y="706"/>
                    </a:lnTo>
                    <a:lnTo>
                      <a:pt x="134" y="674"/>
                    </a:lnTo>
                    <a:lnTo>
                      <a:pt x="130" y="643"/>
                    </a:lnTo>
                    <a:lnTo>
                      <a:pt x="146" y="641"/>
                    </a:lnTo>
                    <a:lnTo>
                      <a:pt x="159" y="637"/>
                    </a:lnTo>
                    <a:lnTo>
                      <a:pt x="174" y="633"/>
                    </a:lnTo>
                    <a:lnTo>
                      <a:pt x="188" y="630"/>
                    </a:lnTo>
                    <a:lnTo>
                      <a:pt x="215" y="616"/>
                    </a:lnTo>
                    <a:lnTo>
                      <a:pt x="242" y="601"/>
                    </a:lnTo>
                    <a:lnTo>
                      <a:pt x="265" y="584"/>
                    </a:lnTo>
                    <a:lnTo>
                      <a:pt x="290" y="566"/>
                    </a:lnTo>
                    <a:lnTo>
                      <a:pt x="313" y="547"/>
                    </a:lnTo>
                    <a:lnTo>
                      <a:pt x="338" y="530"/>
                    </a:lnTo>
                    <a:lnTo>
                      <a:pt x="345" y="505"/>
                    </a:lnTo>
                    <a:lnTo>
                      <a:pt x="351" y="480"/>
                    </a:lnTo>
                    <a:lnTo>
                      <a:pt x="357" y="455"/>
                    </a:lnTo>
                    <a:lnTo>
                      <a:pt x="361" y="428"/>
                    </a:lnTo>
                    <a:lnTo>
                      <a:pt x="366" y="374"/>
                    </a:lnTo>
                    <a:lnTo>
                      <a:pt x="368" y="319"/>
                    </a:lnTo>
                    <a:lnTo>
                      <a:pt x="368" y="263"/>
                    </a:lnTo>
                    <a:lnTo>
                      <a:pt x="366" y="206"/>
                    </a:lnTo>
                    <a:lnTo>
                      <a:pt x="362" y="150"/>
                    </a:lnTo>
                    <a:lnTo>
                      <a:pt x="361" y="94"/>
                    </a:lnTo>
                    <a:lnTo>
                      <a:pt x="359" y="89"/>
                    </a:lnTo>
                    <a:lnTo>
                      <a:pt x="357" y="81"/>
                    </a:lnTo>
                    <a:lnTo>
                      <a:pt x="355" y="75"/>
                    </a:lnTo>
                    <a:lnTo>
                      <a:pt x="353" y="67"/>
                    </a:lnTo>
                    <a:lnTo>
                      <a:pt x="351" y="62"/>
                    </a:lnTo>
                    <a:lnTo>
                      <a:pt x="347" y="56"/>
                    </a:lnTo>
                    <a:lnTo>
                      <a:pt x="343" y="52"/>
                    </a:lnTo>
                    <a:lnTo>
                      <a:pt x="338" y="52"/>
                    </a:lnTo>
                    <a:lnTo>
                      <a:pt x="320" y="48"/>
                    </a:lnTo>
                    <a:lnTo>
                      <a:pt x="305" y="46"/>
                    </a:lnTo>
                    <a:lnTo>
                      <a:pt x="288" y="44"/>
                    </a:lnTo>
                    <a:lnTo>
                      <a:pt x="272" y="43"/>
                    </a:lnTo>
                    <a:lnTo>
                      <a:pt x="255" y="41"/>
                    </a:lnTo>
                    <a:lnTo>
                      <a:pt x="240" y="39"/>
                    </a:lnTo>
                    <a:lnTo>
                      <a:pt x="222" y="37"/>
                    </a:lnTo>
                    <a:lnTo>
                      <a:pt x="207" y="37"/>
                    </a:lnTo>
                    <a:lnTo>
                      <a:pt x="180" y="46"/>
                    </a:lnTo>
                    <a:lnTo>
                      <a:pt x="153" y="56"/>
                    </a:lnTo>
                    <a:lnTo>
                      <a:pt x="127" y="66"/>
                    </a:lnTo>
                    <a:lnTo>
                      <a:pt x="102" y="77"/>
                    </a:lnTo>
                    <a:lnTo>
                      <a:pt x="75" y="87"/>
                    </a:lnTo>
                    <a:lnTo>
                      <a:pt x="50" y="98"/>
                    </a:lnTo>
                    <a:lnTo>
                      <a:pt x="25" y="112"/>
                    </a:lnTo>
                    <a:lnTo>
                      <a:pt x="0" y="125"/>
                    </a:lnTo>
                    <a:lnTo>
                      <a:pt x="19" y="108"/>
                    </a:lnTo>
                    <a:lnTo>
                      <a:pt x="40" y="90"/>
                    </a:lnTo>
                    <a:lnTo>
                      <a:pt x="61" y="75"/>
                    </a:lnTo>
                    <a:lnTo>
                      <a:pt x="82" y="62"/>
                    </a:lnTo>
                    <a:lnTo>
                      <a:pt x="103" y="50"/>
                    </a:lnTo>
                    <a:lnTo>
                      <a:pt x="127" y="41"/>
                    </a:lnTo>
                    <a:lnTo>
                      <a:pt x="150" y="31"/>
                    </a:lnTo>
                    <a:lnTo>
                      <a:pt x="173" y="23"/>
                    </a:lnTo>
                    <a:lnTo>
                      <a:pt x="196" y="18"/>
                    </a:lnTo>
                    <a:lnTo>
                      <a:pt x="220" y="12"/>
                    </a:lnTo>
                    <a:lnTo>
                      <a:pt x="245" y="8"/>
                    </a:lnTo>
                    <a:lnTo>
                      <a:pt x="270" y="4"/>
                    </a:lnTo>
                    <a:lnTo>
                      <a:pt x="320" y="0"/>
                    </a:lnTo>
                    <a:lnTo>
                      <a:pt x="372" y="0"/>
                    </a:lnTo>
                    <a:lnTo>
                      <a:pt x="410" y="4"/>
                    </a:lnTo>
                    <a:lnTo>
                      <a:pt x="451" y="8"/>
                    </a:lnTo>
                    <a:lnTo>
                      <a:pt x="491" y="12"/>
                    </a:lnTo>
                    <a:lnTo>
                      <a:pt x="531" y="18"/>
                    </a:lnTo>
                    <a:lnTo>
                      <a:pt x="572" y="23"/>
                    </a:lnTo>
                    <a:lnTo>
                      <a:pt x="612" y="31"/>
                    </a:lnTo>
                    <a:lnTo>
                      <a:pt x="652" y="39"/>
                    </a:lnTo>
                    <a:lnTo>
                      <a:pt x="692" y="48"/>
                    </a:lnTo>
                    <a:close/>
                  </a:path>
                </a:pathLst>
              </a:cu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" name="Freeform 32"/>
              <p:cNvSpPr>
                <a:spLocks/>
              </p:cNvSpPr>
              <p:nvPr/>
            </p:nvSpPr>
            <p:spPr bwMode="auto">
              <a:xfrm>
                <a:off x="1366" y="1785"/>
                <a:ext cx="79" cy="95"/>
              </a:xfrm>
              <a:custGeom>
                <a:avLst/>
                <a:gdLst>
                  <a:gd name="T0" fmla="*/ 0 w 79"/>
                  <a:gd name="T1" fmla="*/ 95 h 95"/>
                  <a:gd name="T2" fmla="*/ 6 w 79"/>
                  <a:gd name="T3" fmla="*/ 82 h 95"/>
                  <a:gd name="T4" fmla="*/ 13 w 79"/>
                  <a:gd name="T5" fmla="*/ 69 h 95"/>
                  <a:gd name="T6" fmla="*/ 23 w 79"/>
                  <a:gd name="T7" fmla="*/ 57 h 95"/>
                  <a:gd name="T8" fmla="*/ 33 w 79"/>
                  <a:gd name="T9" fmla="*/ 46 h 95"/>
                  <a:gd name="T10" fmla="*/ 44 w 79"/>
                  <a:gd name="T11" fmla="*/ 32 h 95"/>
                  <a:gd name="T12" fmla="*/ 56 w 79"/>
                  <a:gd name="T13" fmla="*/ 23 h 95"/>
                  <a:gd name="T14" fmla="*/ 67 w 79"/>
                  <a:gd name="T15" fmla="*/ 11 h 95"/>
                  <a:gd name="T16" fmla="*/ 79 w 79"/>
                  <a:gd name="T17" fmla="*/ 0 h 95"/>
                  <a:gd name="T18" fmla="*/ 69 w 79"/>
                  <a:gd name="T19" fmla="*/ 13 h 95"/>
                  <a:gd name="T20" fmla="*/ 59 w 79"/>
                  <a:gd name="T21" fmla="*/ 26 h 95"/>
                  <a:gd name="T22" fmla="*/ 52 w 79"/>
                  <a:gd name="T23" fmla="*/ 40 h 95"/>
                  <a:gd name="T24" fmla="*/ 42 w 79"/>
                  <a:gd name="T25" fmla="*/ 51 h 95"/>
                  <a:gd name="T26" fmla="*/ 33 w 79"/>
                  <a:gd name="T27" fmla="*/ 63 h 95"/>
                  <a:gd name="T28" fmla="*/ 23 w 79"/>
                  <a:gd name="T29" fmla="*/ 72 h 95"/>
                  <a:gd name="T30" fmla="*/ 12 w 79"/>
                  <a:gd name="T31" fmla="*/ 84 h 95"/>
                  <a:gd name="T32" fmla="*/ 0 w 79"/>
                  <a:gd name="T33" fmla="*/ 95 h 9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9" h="95">
                    <a:moveTo>
                      <a:pt x="0" y="95"/>
                    </a:moveTo>
                    <a:lnTo>
                      <a:pt x="6" y="82"/>
                    </a:lnTo>
                    <a:lnTo>
                      <a:pt x="13" y="69"/>
                    </a:lnTo>
                    <a:lnTo>
                      <a:pt x="23" y="57"/>
                    </a:lnTo>
                    <a:lnTo>
                      <a:pt x="33" y="46"/>
                    </a:lnTo>
                    <a:lnTo>
                      <a:pt x="44" y="32"/>
                    </a:lnTo>
                    <a:lnTo>
                      <a:pt x="56" y="23"/>
                    </a:lnTo>
                    <a:lnTo>
                      <a:pt x="67" y="11"/>
                    </a:lnTo>
                    <a:lnTo>
                      <a:pt x="79" y="0"/>
                    </a:lnTo>
                    <a:lnTo>
                      <a:pt x="69" y="13"/>
                    </a:lnTo>
                    <a:lnTo>
                      <a:pt x="59" y="26"/>
                    </a:lnTo>
                    <a:lnTo>
                      <a:pt x="52" y="40"/>
                    </a:lnTo>
                    <a:lnTo>
                      <a:pt x="42" y="51"/>
                    </a:lnTo>
                    <a:lnTo>
                      <a:pt x="33" y="63"/>
                    </a:lnTo>
                    <a:lnTo>
                      <a:pt x="23" y="72"/>
                    </a:lnTo>
                    <a:lnTo>
                      <a:pt x="12" y="84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" name="Freeform 33"/>
              <p:cNvSpPr>
                <a:spLocks/>
              </p:cNvSpPr>
              <p:nvPr/>
            </p:nvSpPr>
            <p:spPr bwMode="auto">
              <a:xfrm>
                <a:off x="3954" y="1788"/>
                <a:ext cx="414" cy="910"/>
              </a:xfrm>
              <a:custGeom>
                <a:avLst/>
                <a:gdLst>
                  <a:gd name="T0" fmla="*/ 284 w 414"/>
                  <a:gd name="T1" fmla="*/ 27 h 910"/>
                  <a:gd name="T2" fmla="*/ 316 w 414"/>
                  <a:gd name="T3" fmla="*/ 37 h 910"/>
                  <a:gd name="T4" fmla="*/ 347 w 414"/>
                  <a:gd name="T5" fmla="*/ 46 h 910"/>
                  <a:gd name="T6" fmla="*/ 366 w 414"/>
                  <a:gd name="T7" fmla="*/ 62 h 910"/>
                  <a:gd name="T8" fmla="*/ 376 w 414"/>
                  <a:gd name="T9" fmla="*/ 75 h 910"/>
                  <a:gd name="T10" fmla="*/ 387 w 414"/>
                  <a:gd name="T11" fmla="*/ 106 h 910"/>
                  <a:gd name="T12" fmla="*/ 399 w 414"/>
                  <a:gd name="T13" fmla="*/ 152 h 910"/>
                  <a:gd name="T14" fmla="*/ 406 w 414"/>
                  <a:gd name="T15" fmla="*/ 223 h 910"/>
                  <a:gd name="T16" fmla="*/ 410 w 414"/>
                  <a:gd name="T17" fmla="*/ 317 h 910"/>
                  <a:gd name="T18" fmla="*/ 410 w 414"/>
                  <a:gd name="T19" fmla="*/ 411 h 910"/>
                  <a:gd name="T20" fmla="*/ 408 w 414"/>
                  <a:gd name="T21" fmla="*/ 484 h 910"/>
                  <a:gd name="T22" fmla="*/ 401 w 414"/>
                  <a:gd name="T23" fmla="*/ 539 h 910"/>
                  <a:gd name="T24" fmla="*/ 395 w 414"/>
                  <a:gd name="T25" fmla="*/ 620 h 910"/>
                  <a:gd name="T26" fmla="*/ 397 w 414"/>
                  <a:gd name="T27" fmla="*/ 731 h 910"/>
                  <a:gd name="T28" fmla="*/ 397 w 414"/>
                  <a:gd name="T29" fmla="*/ 841 h 910"/>
                  <a:gd name="T30" fmla="*/ 383 w 414"/>
                  <a:gd name="T31" fmla="*/ 900 h 910"/>
                  <a:gd name="T32" fmla="*/ 362 w 414"/>
                  <a:gd name="T33" fmla="*/ 900 h 910"/>
                  <a:gd name="T34" fmla="*/ 339 w 414"/>
                  <a:gd name="T35" fmla="*/ 898 h 910"/>
                  <a:gd name="T36" fmla="*/ 320 w 414"/>
                  <a:gd name="T37" fmla="*/ 902 h 910"/>
                  <a:gd name="T38" fmla="*/ 305 w 414"/>
                  <a:gd name="T39" fmla="*/ 902 h 910"/>
                  <a:gd name="T40" fmla="*/ 297 w 414"/>
                  <a:gd name="T41" fmla="*/ 885 h 910"/>
                  <a:gd name="T42" fmla="*/ 293 w 414"/>
                  <a:gd name="T43" fmla="*/ 868 h 910"/>
                  <a:gd name="T44" fmla="*/ 287 w 414"/>
                  <a:gd name="T45" fmla="*/ 850 h 910"/>
                  <a:gd name="T46" fmla="*/ 274 w 414"/>
                  <a:gd name="T47" fmla="*/ 825 h 910"/>
                  <a:gd name="T48" fmla="*/ 251 w 414"/>
                  <a:gd name="T49" fmla="*/ 797 h 910"/>
                  <a:gd name="T50" fmla="*/ 222 w 414"/>
                  <a:gd name="T51" fmla="*/ 772 h 910"/>
                  <a:gd name="T52" fmla="*/ 188 w 414"/>
                  <a:gd name="T53" fmla="*/ 756 h 910"/>
                  <a:gd name="T54" fmla="*/ 153 w 414"/>
                  <a:gd name="T55" fmla="*/ 752 h 910"/>
                  <a:gd name="T56" fmla="*/ 120 w 414"/>
                  <a:gd name="T57" fmla="*/ 751 h 910"/>
                  <a:gd name="T58" fmla="*/ 88 w 414"/>
                  <a:gd name="T59" fmla="*/ 751 h 910"/>
                  <a:gd name="T60" fmla="*/ 55 w 414"/>
                  <a:gd name="T61" fmla="*/ 756 h 910"/>
                  <a:gd name="T62" fmla="*/ 34 w 414"/>
                  <a:gd name="T63" fmla="*/ 764 h 910"/>
                  <a:gd name="T64" fmla="*/ 28 w 414"/>
                  <a:gd name="T65" fmla="*/ 762 h 910"/>
                  <a:gd name="T66" fmla="*/ 21 w 414"/>
                  <a:gd name="T67" fmla="*/ 758 h 910"/>
                  <a:gd name="T68" fmla="*/ 17 w 414"/>
                  <a:gd name="T69" fmla="*/ 751 h 910"/>
                  <a:gd name="T70" fmla="*/ 15 w 414"/>
                  <a:gd name="T71" fmla="*/ 655 h 910"/>
                  <a:gd name="T72" fmla="*/ 9 w 414"/>
                  <a:gd name="T73" fmla="*/ 476 h 910"/>
                  <a:gd name="T74" fmla="*/ 3 w 414"/>
                  <a:gd name="T75" fmla="*/ 296 h 910"/>
                  <a:gd name="T76" fmla="*/ 0 w 414"/>
                  <a:gd name="T77" fmla="*/ 115 h 910"/>
                  <a:gd name="T78" fmla="*/ 0 w 414"/>
                  <a:gd name="T79" fmla="*/ 21 h 910"/>
                  <a:gd name="T80" fmla="*/ 5 w 414"/>
                  <a:gd name="T81" fmla="*/ 16 h 910"/>
                  <a:gd name="T82" fmla="*/ 13 w 414"/>
                  <a:gd name="T83" fmla="*/ 16 h 910"/>
                  <a:gd name="T84" fmla="*/ 21 w 414"/>
                  <a:gd name="T85" fmla="*/ 14 h 910"/>
                  <a:gd name="T86" fmla="*/ 42 w 414"/>
                  <a:gd name="T87" fmla="*/ 10 h 910"/>
                  <a:gd name="T88" fmla="*/ 78 w 414"/>
                  <a:gd name="T89" fmla="*/ 4 h 910"/>
                  <a:gd name="T90" fmla="*/ 117 w 414"/>
                  <a:gd name="T91" fmla="*/ 0 h 910"/>
                  <a:gd name="T92" fmla="*/ 155 w 414"/>
                  <a:gd name="T93" fmla="*/ 2 h 910"/>
                  <a:gd name="T94" fmla="*/ 188 w 414"/>
                  <a:gd name="T95" fmla="*/ 6 h 910"/>
                  <a:gd name="T96" fmla="*/ 211 w 414"/>
                  <a:gd name="T97" fmla="*/ 10 h 910"/>
                  <a:gd name="T98" fmla="*/ 234 w 414"/>
                  <a:gd name="T99" fmla="*/ 16 h 910"/>
                  <a:gd name="T100" fmla="*/ 257 w 414"/>
                  <a:gd name="T101" fmla="*/ 20 h 91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414" h="910">
                    <a:moveTo>
                      <a:pt x="268" y="21"/>
                    </a:moveTo>
                    <a:lnTo>
                      <a:pt x="284" y="27"/>
                    </a:lnTo>
                    <a:lnTo>
                      <a:pt x="301" y="33"/>
                    </a:lnTo>
                    <a:lnTo>
                      <a:pt x="316" y="37"/>
                    </a:lnTo>
                    <a:lnTo>
                      <a:pt x="333" y="41"/>
                    </a:lnTo>
                    <a:lnTo>
                      <a:pt x="347" y="46"/>
                    </a:lnTo>
                    <a:lnTo>
                      <a:pt x="360" y="56"/>
                    </a:lnTo>
                    <a:lnTo>
                      <a:pt x="366" y="62"/>
                    </a:lnTo>
                    <a:lnTo>
                      <a:pt x="372" y="67"/>
                    </a:lnTo>
                    <a:lnTo>
                      <a:pt x="376" y="75"/>
                    </a:lnTo>
                    <a:lnTo>
                      <a:pt x="379" y="83"/>
                    </a:lnTo>
                    <a:lnTo>
                      <a:pt x="387" y="106"/>
                    </a:lnTo>
                    <a:lnTo>
                      <a:pt x="393" y="129"/>
                    </a:lnTo>
                    <a:lnTo>
                      <a:pt x="399" y="152"/>
                    </a:lnTo>
                    <a:lnTo>
                      <a:pt x="402" y="175"/>
                    </a:lnTo>
                    <a:lnTo>
                      <a:pt x="406" y="223"/>
                    </a:lnTo>
                    <a:lnTo>
                      <a:pt x="408" y="269"/>
                    </a:lnTo>
                    <a:lnTo>
                      <a:pt x="410" y="317"/>
                    </a:lnTo>
                    <a:lnTo>
                      <a:pt x="410" y="363"/>
                    </a:lnTo>
                    <a:lnTo>
                      <a:pt x="410" y="411"/>
                    </a:lnTo>
                    <a:lnTo>
                      <a:pt x="414" y="457"/>
                    </a:lnTo>
                    <a:lnTo>
                      <a:pt x="408" y="484"/>
                    </a:lnTo>
                    <a:lnTo>
                      <a:pt x="402" y="513"/>
                    </a:lnTo>
                    <a:lnTo>
                      <a:pt x="401" y="539"/>
                    </a:lnTo>
                    <a:lnTo>
                      <a:pt x="399" y="566"/>
                    </a:lnTo>
                    <a:lnTo>
                      <a:pt x="395" y="620"/>
                    </a:lnTo>
                    <a:lnTo>
                      <a:pt x="395" y="676"/>
                    </a:lnTo>
                    <a:lnTo>
                      <a:pt x="397" y="731"/>
                    </a:lnTo>
                    <a:lnTo>
                      <a:pt x="397" y="785"/>
                    </a:lnTo>
                    <a:lnTo>
                      <a:pt x="397" y="841"/>
                    </a:lnTo>
                    <a:lnTo>
                      <a:pt x="395" y="894"/>
                    </a:lnTo>
                    <a:lnTo>
                      <a:pt x="383" y="900"/>
                    </a:lnTo>
                    <a:lnTo>
                      <a:pt x="374" y="900"/>
                    </a:lnTo>
                    <a:lnTo>
                      <a:pt x="362" y="900"/>
                    </a:lnTo>
                    <a:lnTo>
                      <a:pt x="351" y="900"/>
                    </a:lnTo>
                    <a:lnTo>
                      <a:pt x="339" y="898"/>
                    </a:lnTo>
                    <a:lnTo>
                      <a:pt x="330" y="900"/>
                    </a:lnTo>
                    <a:lnTo>
                      <a:pt x="320" y="902"/>
                    </a:lnTo>
                    <a:lnTo>
                      <a:pt x="310" y="910"/>
                    </a:lnTo>
                    <a:lnTo>
                      <a:pt x="305" y="902"/>
                    </a:lnTo>
                    <a:lnTo>
                      <a:pt x="301" y="894"/>
                    </a:lnTo>
                    <a:lnTo>
                      <a:pt x="297" y="885"/>
                    </a:lnTo>
                    <a:lnTo>
                      <a:pt x="295" y="877"/>
                    </a:lnTo>
                    <a:lnTo>
                      <a:pt x="293" y="868"/>
                    </a:lnTo>
                    <a:lnTo>
                      <a:pt x="291" y="858"/>
                    </a:lnTo>
                    <a:lnTo>
                      <a:pt x="287" y="850"/>
                    </a:lnTo>
                    <a:lnTo>
                      <a:pt x="284" y="843"/>
                    </a:lnTo>
                    <a:lnTo>
                      <a:pt x="274" y="825"/>
                    </a:lnTo>
                    <a:lnTo>
                      <a:pt x="264" y="810"/>
                    </a:lnTo>
                    <a:lnTo>
                      <a:pt x="251" y="797"/>
                    </a:lnTo>
                    <a:lnTo>
                      <a:pt x="237" y="783"/>
                    </a:lnTo>
                    <a:lnTo>
                      <a:pt x="222" y="772"/>
                    </a:lnTo>
                    <a:lnTo>
                      <a:pt x="205" y="762"/>
                    </a:lnTo>
                    <a:lnTo>
                      <a:pt x="188" y="756"/>
                    </a:lnTo>
                    <a:lnTo>
                      <a:pt x="170" y="751"/>
                    </a:lnTo>
                    <a:lnTo>
                      <a:pt x="153" y="752"/>
                    </a:lnTo>
                    <a:lnTo>
                      <a:pt x="138" y="752"/>
                    </a:lnTo>
                    <a:lnTo>
                      <a:pt x="120" y="751"/>
                    </a:lnTo>
                    <a:lnTo>
                      <a:pt x="103" y="751"/>
                    </a:lnTo>
                    <a:lnTo>
                      <a:pt x="88" y="751"/>
                    </a:lnTo>
                    <a:lnTo>
                      <a:pt x="71" y="752"/>
                    </a:lnTo>
                    <a:lnTo>
                      <a:pt x="55" y="756"/>
                    </a:lnTo>
                    <a:lnTo>
                      <a:pt x="38" y="762"/>
                    </a:lnTo>
                    <a:lnTo>
                      <a:pt x="34" y="764"/>
                    </a:lnTo>
                    <a:lnTo>
                      <a:pt x="32" y="764"/>
                    </a:lnTo>
                    <a:lnTo>
                      <a:pt x="28" y="762"/>
                    </a:lnTo>
                    <a:lnTo>
                      <a:pt x="25" y="760"/>
                    </a:lnTo>
                    <a:lnTo>
                      <a:pt x="21" y="758"/>
                    </a:lnTo>
                    <a:lnTo>
                      <a:pt x="19" y="754"/>
                    </a:lnTo>
                    <a:lnTo>
                      <a:pt x="17" y="751"/>
                    </a:lnTo>
                    <a:lnTo>
                      <a:pt x="17" y="745"/>
                    </a:lnTo>
                    <a:lnTo>
                      <a:pt x="15" y="655"/>
                    </a:lnTo>
                    <a:lnTo>
                      <a:pt x="11" y="566"/>
                    </a:lnTo>
                    <a:lnTo>
                      <a:pt x="9" y="476"/>
                    </a:lnTo>
                    <a:lnTo>
                      <a:pt x="5" y="386"/>
                    </a:lnTo>
                    <a:lnTo>
                      <a:pt x="3" y="296"/>
                    </a:lnTo>
                    <a:lnTo>
                      <a:pt x="2" y="206"/>
                    </a:lnTo>
                    <a:lnTo>
                      <a:pt x="0" y="115"/>
                    </a:lnTo>
                    <a:lnTo>
                      <a:pt x="0" y="25"/>
                    </a:lnTo>
                    <a:lnTo>
                      <a:pt x="0" y="21"/>
                    </a:lnTo>
                    <a:lnTo>
                      <a:pt x="3" y="18"/>
                    </a:lnTo>
                    <a:lnTo>
                      <a:pt x="5" y="16"/>
                    </a:lnTo>
                    <a:lnTo>
                      <a:pt x="9" y="16"/>
                    </a:lnTo>
                    <a:lnTo>
                      <a:pt x="13" y="16"/>
                    </a:lnTo>
                    <a:lnTo>
                      <a:pt x="17" y="16"/>
                    </a:lnTo>
                    <a:lnTo>
                      <a:pt x="21" y="14"/>
                    </a:lnTo>
                    <a:lnTo>
                      <a:pt x="23" y="10"/>
                    </a:lnTo>
                    <a:lnTo>
                      <a:pt x="42" y="10"/>
                    </a:lnTo>
                    <a:lnTo>
                      <a:pt x="59" y="6"/>
                    </a:lnTo>
                    <a:lnTo>
                      <a:pt x="78" y="4"/>
                    </a:lnTo>
                    <a:lnTo>
                      <a:pt x="97" y="2"/>
                    </a:lnTo>
                    <a:lnTo>
                      <a:pt x="117" y="0"/>
                    </a:lnTo>
                    <a:lnTo>
                      <a:pt x="136" y="0"/>
                    </a:lnTo>
                    <a:lnTo>
                      <a:pt x="155" y="2"/>
                    </a:lnTo>
                    <a:lnTo>
                      <a:pt x="176" y="6"/>
                    </a:lnTo>
                    <a:lnTo>
                      <a:pt x="188" y="6"/>
                    </a:lnTo>
                    <a:lnTo>
                      <a:pt x="199" y="8"/>
                    </a:lnTo>
                    <a:lnTo>
                      <a:pt x="211" y="10"/>
                    </a:lnTo>
                    <a:lnTo>
                      <a:pt x="222" y="12"/>
                    </a:lnTo>
                    <a:lnTo>
                      <a:pt x="234" y="16"/>
                    </a:lnTo>
                    <a:lnTo>
                      <a:pt x="245" y="18"/>
                    </a:lnTo>
                    <a:lnTo>
                      <a:pt x="257" y="20"/>
                    </a:lnTo>
                    <a:lnTo>
                      <a:pt x="268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4" name="Freeform 34"/>
              <p:cNvSpPr>
                <a:spLocks/>
              </p:cNvSpPr>
              <p:nvPr/>
            </p:nvSpPr>
            <p:spPr bwMode="auto">
              <a:xfrm>
                <a:off x="2862" y="1800"/>
                <a:ext cx="39" cy="65"/>
              </a:xfrm>
              <a:custGeom>
                <a:avLst/>
                <a:gdLst>
                  <a:gd name="T0" fmla="*/ 39 w 39"/>
                  <a:gd name="T1" fmla="*/ 48 h 65"/>
                  <a:gd name="T2" fmla="*/ 37 w 39"/>
                  <a:gd name="T3" fmla="*/ 54 h 65"/>
                  <a:gd name="T4" fmla="*/ 35 w 39"/>
                  <a:gd name="T5" fmla="*/ 57 h 65"/>
                  <a:gd name="T6" fmla="*/ 33 w 39"/>
                  <a:gd name="T7" fmla="*/ 61 h 65"/>
                  <a:gd name="T8" fmla="*/ 29 w 39"/>
                  <a:gd name="T9" fmla="*/ 63 h 65"/>
                  <a:gd name="T10" fmla="*/ 25 w 39"/>
                  <a:gd name="T11" fmla="*/ 65 h 65"/>
                  <a:gd name="T12" fmla="*/ 21 w 39"/>
                  <a:gd name="T13" fmla="*/ 65 h 65"/>
                  <a:gd name="T14" fmla="*/ 17 w 39"/>
                  <a:gd name="T15" fmla="*/ 65 h 65"/>
                  <a:gd name="T16" fmla="*/ 14 w 39"/>
                  <a:gd name="T17" fmla="*/ 63 h 65"/>
                  <a:gd name="T18" fmla="*/ 10 w 39"/>
                  <a:gd name="T19" fmla="*/ 61 h 65"/>
                  <a:gd name="T20" fmla="*/ 8 w 39"/>
                  <a:gd name="T21" fmla="*/ 57 h 65"/>
                  <a:gd name="T22" fmla="*/ 6 w 39"/>
                  <a:gd name="T23" fmla="*/ 54 h 65"/>
                  <a:gd name="T24" fmla="*/ 4 w 39"/>
                  <a:gd name="T25" fmla="*/ 50 h 65"/>
                  <a:gd name="T26" fmla="*/ 2 w 39"/>
                  <a:gd name="T27" fmla="*/ 46 h 65"/>
                  <a:gd name="T28" fmla="*/ 2 w 39"/>
                  <a:gd name="T29" fmla="*/ 40 h 65"/>
                  <a:gd name="T30" fmla="*/ 2 w 39"/>
                  <a:gd name="T31" fmla="*/ 36 h 65"/>
                  <a:gd name="T32" fmla="*/ 0 w 39"/>
                  <a:gd name="T33" fmla="*/ 32 h 65"/>
                  <a:gd name="T34" fmla="*/ 2 w 39"/>
                  <a:gd name="T35" fmla="*/ 29 h 65"/>
                  <a:gd name="T36" fmla="*/ 4 w 39"/>
                  <a:gd name="T37" fmla="*/ 23 h 65"/>
                  <a:gd name="T38" fmla="*/ 6 w 39"/>
                  <a:gd name="T39" fmla="*/ 19 h 65"/>
                  <a:gd name="T40" fmla="*/ 8 w 39"/>
                  <a:gd name="T41" fmla="*/ 13 h 65"/>
                  <a:gd name="T42" fmla="*/ 10 w 39"/>
                  <a:gd name="T43" fmla="*/ 9 h 65"/>
                  <a:gd name="T44" fmla="*/ 14 w 39"/>
                  <a:gd name="T45" fmla="*/ 6 h 65"/>
                  <a:gd name="T46" fmla="*/ 17 w 39"/>
                  <a:gd name="T47" fmla="*/ 2 h 65"/>
                  <a:gd name="T48" fmla="*/ 21 w 39"/>
                  <a:gd name="T49" fmla="*/ 0 h 65"/>
                  <a:gd name="T50" fmla="*/ 23 w 39"/>
                  <a:gd name="T51" fmla="*/ 8 h 65"/>
                  <a:gd name="T52" fmla="*/ 25 w 39"/>
                  <a:gd name="T53" fmla="*/ 13 h 65"/>
                  <a:gd name="T54" fmla="*/ 29 w 39"/>
                  <a:gd name="T55" fmla="*/ 17 h 65"/>
                  <a:gd name="T56" fmla="*/ 33 w 39"/>
                  <a:gd name="T57" fmla="*/ 23 h 65"/>
                  <a:gd name="T58" fmla="*/ 35 w 39"/>
                  <a:gd name="T59" fmla="*/ 29 h 65"/>
                  <a:gd name="T60" fmla="*/ 39 w 39"/>
                  <a:gd name="T61" fmla="*/ 34 h 65"/>
                  <a:gd name="T62" fmla="*/ 39 w 39"/>
                  <a:gd name="T63" fmla="*/ 42 h 65"/>
                  <a:gd name="T64" fmla="*/ 39 w 39"/>
                  <a:gd name="T65" fmla="*/ 48 h 6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" h="65">
                    <a:moveTo>
                      <a:pt x="39" y="48"/>
                    </a:moveTo>
                    <a:lnTo>
                      <a:pt x="37" y="54"/>
                    </a:lnTo>
                    <a:lnTo>
                      <a:pt x="35" y="57"/>
                    </a:lnTo>
                    <a:lnTo>
                      <a:pt x="33" y="61"/>
                    </a:lnTo>
                    <a:lnTo>
                      <a:pt x="29" y="63"/>
                    </a:lnTo>
                    <a:lnTo>
                      <a:pt x="25" y="65"/>
                    </a:lnTo>
                    <a:lnTo>
                      <a:pt x="21" y="65"/>
                    </a:lnTo>
                    <a:lnTo>
                      <a:pt x="17" y="65"/>
                    </a:lnTo>
                    <a:lnTo>
                      <a:pt x="14" y="63"/>
                    </a:lnTo>
                    <a:lnTo>
                      <a:pt x="10" y="61"/>
                    </a:lnTo>
                    <a:lnTo>
                      <a:pt x="8" y="57"/>
                    </a:lnTo>
                    <a:lnTo>
                      <a:pt x="6" y="54"/>
                    </a:lnTo>
                    <a:lnTo>
                      <a:pt x="4" y="50"/>
                    </a:lnTo>
                    <a:lnTo>
                      <a:pt x="2" y="46"/>
                    </a:lnTo>
                    <a:lnTo>
                      <a:pt x="2" y="40"/>
                    </a:lnTo>
                    <a:lnTo>
                      <a:pt x="2" y="36"/>
                    </a:lnTo>
                    <a:lnTo>
                      <a:pt x="0" y="32"/>
                    </a:lnTo>
                    <a:lnTo>
                      <a:pt x="2" y="29"/>
                    </a:lnTo>
                    <a:lnTo>
                      <a:pt x="4" y="23"/>
                    </a:lnTo>
                    <a:lnTo>
                      <a:pt x="6" y="19"/>
                    </a:lnTo>
                    <a:lnTo>
                      <a:pt x="8" y="13"/>
                    </a:lnTo>
                    <a:lnTo>
                      <a:pt x="10" y="9"/>
                    </a:lnTo>
                    <a:lnTo>
                      <a:pt x="14" y="6"/>
                    </a:lnTo>
                    <a:lnTo>
                      <a:pt x="17" y="2"/>
                    </a:lnTo>
                    <a:lnTo>
                      <a:pt x="21" y="0"/>
                    </a:lnTo>
                    <a:lnTo>
                      <a:pt x="23" y="8"/>
                    </a:lnTo>
                    <a:lnTo>
                      <a:pt x="25" y="13"/>
                    </a:lnTo>
                    <a:lnTo>
                      <a:pt x="29" y="17"/>
                    </a:lnTo>
                    <a:lnTo>
                      <a:pt x="33" y="23"/>
                    </a:lnTo>
                    <a:lnTo>
                      <a:pt x="35" y="29"/>
                    </a:lnTo>
                    <a:lnTo>
                      <a:pt x="39" y="34"/>
                    </a:lnTo>
                    <a:lnTo>
                      <a:pt x="39" y="42"/>
                    </a:lnTo>
                    <a:lnTo>
                      <a:pt x="39" y="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" name="Freeform 35"/>
              <p:cNvSpPr>
                <a:spLocks/>
              </p:cNvSpPr>
              <p:nvPr/>
            </p:nvSpPr>
            <p:spPr bwMode="auto">
              <a:xfrm>
                <a:off x="3539" y="1802"/>
                <a:ext cx="380" cy="445"/>
              </a:xfrm>
              <a:custGeom>
                <a:avLst/>
                <a:gdLst>
                  <a:gd name="T0" fmla="*/ 342 w 380"/>
                  <a:gd name="T1" fmla="*/ 9 h 445"/>
                  <a:gd name="T2" fmla="*/ 351 w 380"/>
                  <a:gd name="T3" fmla="*/ 11 h 445"/>
                  <a:gd name="T4" fmla="*/ 359 w 380"/>
                  <a:gd name="T5" fmla="*/ 13 h 445"/>
                  <a:gd name="T6" fmla="*/ 365 w 380"/>
                  <a:gd name="T7" fmla="*/ 15 h 445"/>
                  <a:gd name="T8" fmla="*/ 371 w 380"/>
                  <a:gd name="T9" fmla="*/ 63 h 445"/>
                  <a:gd name="T10" fmla="*/ 380 w 380"/>
                  <a:gd name="T11" fmla="*/ 161 h 445"/>
                  <a:gd name="T12" fmla="*/ 380 w 380"/>
                  <a:gd name="T13" fmla="*/ 263 h 445"/>
                  <a:gd name="T14" fmla="*/ 372 w 380"/>
                  <a:gd name="T15" fmla="*/ 360 h 445"/>
                  <a:gd name="T16" fmla="*/ 363 w 380"/>
                  <a:gd name="T17" fmla="*/ 418 h 445"/>
                  <a:gd name="T18" fmla="*/ 357 w 380"/>
                  <a:gd name="T19" fmla="*/ 430 h 445"/>
                  <a:gd name="T20" fmla="*/ 349 w 380"/>
                  <a:gd name="T21" fmla="*/ 439 h 445"/>
                  <a:gd name="T22" fmla="*/ 338 w 380"/>
                  <a:gd name="T23" fmla="*/ 445 h 445"/>
                  <a:gd name="T24" fmla="*/ 317 w 380"/>
                  <a:gd name="T25" fmla="*/ 445 h 445"/>
                  <a:gd name="T26" fmla="*/ 294 w 380"/>
                  <a:gd name="T27" fmla="*/ 441 h 445"/>
                  <a:gd name="T28" fmla="*/ 273 w 380"/>
                  <a:gd name="T29" fmla="*/ 437 h 445"/>
                  <a:gd name="T30" fmla="*/ 250 w 380"/>
                  <a:gd name="T31" fmla="*/ 431 h 445"/>
                  <a:gd name="T32" fmla="*/ 209 w 380"/>
                  <a:gd name="T33" fmla="*/ 424 h 445"/>
                  <a:gd name="T34" fmla="*/ 150 w 380"/>
                  <a:gd name="T35" fmla="*/ 420 h 445"/>
                  <a:gd name="T36" fmla="*/ 90 w 380"/>
                  <a:gd name="T37" fmla="*/ 418 h 445"/>
                  <a:gd name="T38" fmla="*/ 31 w 380"/>
                  <a:gd name="T39" fmla="*/ 422 h 445"/>
                  <a:gd name="T40" fmla="*/ 12 w 380"/>
                  <a:gd name="T41" fmla="*/ 387 h 445"/>
                  <a:gd name="T42" fmla="*/ 21 w 380"/>
                  <a:gd name="T43" fmla="*/ 316 h 445"/>
                  <a:gd name="T44" fmla="*/ 23 w 380"/>
                  <a:gd name="T45" fmla="*/ 243 h 445"/>
                  <a:gd name="T46" fmla="*/ 23 w 380"/>
                  <a:gd name="T47" fmla="*/ 169 h 445"/>
                  <a:gd name="T48" fmla="*/ 25 w 380"/>
                  <a:gd name="T49" fmla="*/ 124 h 445"/>
                  <a:gd name="T50" fmla="*/ 31 w 380"/>
                  <a:gd name="T51" fmla="*/ 113 h 445"/>
                  <a:gd name="T52" fmla="*/ 37 w 380"/>
                  <a:gd name="T53" fmla="*/ 100 h 445"/>
                  <a:gd name="T54" fmla="*/ 43 w 380"/>
                  <a:gd name="T55" fmla="*/ 86 h 445"/>
                  <a:gd name="T56" fmla="*/ 81 w 380"/>
                  <a:gd name="T57" fmla="*/ 63 h 445"/>
                  <a:gd name="T58" fmla="*/ 150 w 380"/>
                  <a:gd name="T59" fmla="*/ 29 h 445"/>
                  <a:gd name="T60" fmla="*/ 206 w 380"/>
                  <a:gd name="T61" fmla="*/ 9 h 445"/>
                  <a:gd name="T62" fmla="*/ 242 w 380"/>
                  <a:gd name="T63" fmla="*/ 2 h 445"/>
                  <a:gd name="T64" fmla="*/ 280 w 380"/>
                  <a:gd name="T65" fmla="*/ 0 h 445"/>
                  <a:gd name="T66" fmla="*/ 319 w 380"/>
                  <a:gd name="T67" fmla="*/ 6 h 44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80" h="445">
                    <a:moveTo>
                      <a:pt x="338" y="11"/>
                    </a:moveTo>
                    <a:lnTo>
                      <a:pt x="342" y="9"/>
                    </a:lnTo>
                    <a:lnTo>
                      <a:pt x="346" y="9"/>
                    </a:lnTo>
                    <a:lnTo>
                      <a:pt x="351" y="11"/>
                    </a:lnTo>
                    <a:lnTo>
                      <a:pt x="355" y="11"/>
                    </a:lnTo>
                    <a:lnTo>
                      <a:pt x="359" y="13"/>
                    </a:lnTo>
                    <a:lnTo>
                      <a:pt x="363" y="13"/>
                    </a:lnTo>
                    <a:lnTo>
                      <a:pt x="365" y="15"/>
                    </a:lnTo>
                    <a:lnTo>
                      <a:pt x="365" y="13"/>
                    </a:lnTo>
                    <a:lnTo>
                      <a:pt x="371" y="63"/>
                    </a:lnTo>
                    <a:lnTo>
                      <a:pt x="376" y="113"/>
                    </a:lnTo>
                    <a:lnTo>
                      <a:pt x="380" y="161"/>
                    </a:lnTo>
                    <a:lnTo>
                      <a:pt x="380" y="211"/>
                    </a:lnTo>
                    <a:lnTo>
                      <a:pt x="380" y="263"/>
                    </a:lnTo>
                    <a:lnTo>
                      <a:pt x="378" y="313"/>
                    </a:lnTo>
                    <a:lnTo>
                      <a:pt x="372" y="360"/>
                    </a:lnTo>
                    <a:lnTo>
                      <a:pt x="367" y="410"/>
                    </a:lnTo>
                    <a:lnTo>
                      <a:pt x="363" y="418"/>
                    </a:lnTo>
                    <a:lnTo>
                      <a:pt x="361" y="424"/>
                    </a:lnTo>
                    <a:lnTo>
                      <a:pt x="357" y="430"/>
                    </a:lnTo>
                    <a:lnTo>
                      <a:pt x="353" y="435"/>
                    </a:lnTo>
                    <a:lnTo>
                      <a:pt x="349" y="439"/>
                    </a:lnTo>
                    <a:lnTo>
                      <a:pt x="344" y="443"/>
                    </a:lnTo>
                    <a:lnTo>
                      <a:pt x="338" y="445"/>
                    </a:lnTo>
                    <a:lnTo>
                      <a:pt x="328" y="445"/>
                    </a:lnTo>
                    <a:lnTo>
                      <a:pt x="317" y="445"/>
                    </a:lnTo>
                    <a:lnTo>
                      <a:pt x="305" y="443"/>
                    </a:lnTo>
                    <a:lnTo>
                      <a:pt x="294" y="441"/>
                    </a:lnTo>
                    <a:lnTo>
                      <a:pt x="284" y="439"/>
                    </a:lnTo>
                    <a:lnTo>
                      <a:pt x="273" y="437"/>
                    </a:lnTo>
                    <a:lnTo>
                      <a:pt x="261" y="433"/>
                    </a:lnTo>
                    <a:lnTo>
                      <a:pt x="250" y="431"/>
                    </a:lnTo>
                    <a:lnTo>
                      <a:pt x="240" y="426"/>
                    </a:lnTo>
                    <a:lnTo>
                      <a:pt x="209" y="424"/>
                    </a:lnTo>
                    <a:lnTo>
                      <a:pt x="179" y="422"/>
                    </a:lnTo>
                    <a:lnTo>
                      <a:pt x="150" y="420"/>
                    </a:lnTo>
                    <a:lnTo>
                      <a:pt x="119" y="418"/>
                    </a:lnTo>
                    <a:lnTo>
                      <a:pt x="90" y="418"/>
                    </a:lnTo>
                    <a:lnTo>
                      <a:pt x="60" y="420"/>
                    </a:lnTo>
                    <a:lnTo>
                      <a:pt x="31" y="422"/>
                    </a:lnTo>
                    <a:lnTo>
                      <a:pt x="0" y="424"/>
                    </a:lnTo>
                    <a:lnTo>
                      <a:pt x="12" y="387"/>
                    </a:lnTo>
                    <a:lnTo>
                      <a:pt x="18" y="353"/>
                    </a:lnTo>
                    <a:lnTo>
                      <a:pt x="21" y="316"/>
                    </a:lnTo>
                    <a:lnTo>
                      <a:pt x="23" y="280"/>
                    </a:lnTo>
                    <a:lnTo>
                      <a:pt x="23" y="243"/>
                    </a:lnTo>
                    <a:lnTo>
                      <a:pt x="23" y="207"/>
                    </a:lnTo>
                    <a:lnTo>
                      <a:pt x="23" y="169"/>
                    </a:lnTo>
                    <a:lnTo>
                      <a:pt x="23" y="130"/>
                    </a:lnTo>
                    <a:lnTo>
                      <a:pt x="25" y="124"/>
                    </a:lnTo>
                    <a:lnTo>
                      <a:pt x="29" y="119"/>
                    </a:lnTo>
                    <a:lnTo>
                      <a:pt x="31" y="113"/>
                    </a:lnTo>
                    <a:lnTo>
                      <a:pt x="33" y="105"/>
                    </a:lnTo>
                    <a:lnTo>
                      <a:pt x="37" y="100"/>
                    </a:lnTo>
                    <a:lnTo>
                      <a:pt x="41" y="92"/>
                    </a:lnTo>
                    <a:lnTo>
                      <a:pt x="43" y="86"/>
                    </a:lnTo>
                    <a:lnTo>
                      <a:pt x="48" y="78"/>
                    </a:lnTo>
                    <a:lnTo>
                      <a:pt x="81" y="63"/>
                    </a:lnTo>
                    <a:lnTo>
                      <a:pt x="115" y="46"/>
                    </a:lnTo>
                    <a:lnTo>
                      <a:pt x="150" y="29"/>
                    </a:lnTo>
                    <a:lnTo>
                      <a:pt x="186" y="15"/>
                    </a:lnTo>
                    <a:lnTo>
                      <a:pt x="206" y="9"/>
                    </a:lnTo>
                    <a:lnTo>
                      <a:pt x="223" y="6"/>
                    </a:lnTo>
                    <a:lnTo>
                      <a:pt x="242" y="2"/>
                    </a:lnTo>
                    <a:lnTo>
                      <a:pt x="261" y="0"/>
                    </a:lnTo>
                    <a:lnTo>
                      <a:pt x="280" y="0"/>
                    </a:lnTo>
                    <a:lnTo>
                      <a:pt x="300" y="2"/>
                    </a:lnTo>
                    <a:lnTo>
                      <a:pt x="319" y="6"/>
                    </a:lnTo>
                    <a:lnTo>
                      <a:pt x="338" y="11"/>
                    </a:lnTo>
                    <a:close/>
                  </a:path>
                </a:pathLst>
              </a:custGeom>
              <a:solidFill>
                <a:srgbClr val="D8F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" name="Freeform 36"/>
              <p:cNvSpPr>
                <a:spLocks/>
              </p:cNvSpPr>
              <p:nvPr/>
            </p:nvSpPr>
            <p:spPr bwMode="auto">
              <a:xfrm>
                <a:off x="2770" y="1804"/>
                <a:ext cx="37" cy="57"/>
              </a:xfrm>
              <a:custGeom>
                <a:avLst/>
                <a:gdLst>
                  <a:gd name="T0" fmla="*/ 37 w 37"/>
                  <a:gd name="T1" fmla="*/ 21 h 57"/>
                  <a:gd name="T2" fmla="*/ 37 w 37"/>
                  <a:gd name="T3" fmla="*/ 27 h 57"/>
                  <a:gd name="T4" fmla="*/ 37 w 37"/>
                  <a:gd name="T5" fmla="*/ 32 h 57"/>
                  <a:gd name="T6" fmla="*/ 37 w 37"/>
                  <a:gd name="T7" fmla="*/ 36 h 57"/>
                  <a:gd name="T8" fmla="*/ 35 w 37"/>
                  <a:gd name="T9" fmla="*/ 42 h 57"/>
                  <a:gd name="T10" fmla="*/ 33 w 37"/>
                  <a:gd name="T11" fmla="*/ 46 h 57"/>
                  <a:gd name="T12" fmla="*/ 31 w 37"/>
                  <a:gd name="T13" fmla="*/ 50 h 57"/>
                  <a:gd name="T14" fmla="*/ 29 w 37"/>
                  <a:gd name="T15" fmla="*/ 53 h 57"/>
                  <a:gd name="T16" fmla="*/ 25 w 37"/>
                  <a:gd name="T17" fmla="*/ 57 h 57"/>
                  <a:gd name="T18" fmla="*/ 21 w 37"/>
                  <a:gd name="T19" fmla="*/ 57 h 57"/>
                  <a:gd name="T20" fmla="*/ 17 w 37"/>
                  <a:gd name="T21" fmla="*/ 57 h 57"/>
                  <a:gd name="T22" fmla="*/ 14 w 37"/>
                  <a:gd name="T23" fmla="*/ 55 h 57"/>
                  <a:gd name="T24" fmla="*/ 12 w 37"/>
                  <a:gd name="T25" fmla="*/ 53 h 57"/>
                  <a:gd name="T26" fmla="*/ 10 w 37"/>
                  <a:gd name="T27" fmla="*/ 51 h 57"/>
                  <a:gd name="T28" fmla="*/ 6 w 37"/>
                  <a:gd name="T29" fmla="*/ 48 h 57"/>
                  <a:gd name="T30" fmla="*/ 4 w 37"/>
                  <a:gd name="T31" fmla="*/ 44 h 57"/>
                  <a:gd name="T32" fmla="*/ 2 w 37"/>
                  <a:gd name="T33" fmla="*/ 40 h 57"/>
                  <a:gd name="T34" fmla="*/ 2 w 37"/>
                  <a:gd name="T35" fmla="*/ 36 h 57"/>
                  <a:gd name="T36" fmla="*/ 0 w 37"/>
                  <a:gd name="T37" fmla="*/ 32 h 57"/>
                  <a:gd name="T38" fmla="*/ 0 w 37"/>
                  <a:gd name="T39" fmla="*/ 28 h 57"/>
                  <a:gd name="T40" fmla="*/ 0 w 37"/>
                  <a:gd name="T41" fmla="*/ 25 h 57"/>
                  <a:gd name="T42" fmla="*/ 0 w 37"/>
                  <a:gd name="T43" fmla="*/ 23 h 57"/>
                  <a:gd name="T44" fmla="*/ 0 w 37"/>
                  <a:gd name="T45" fmla="*/ 19 h 57"/>
                  <a:gd name="T46" fmla="*/ 0 w 37"/>
                  <a:gd name="T47" fmla="*/ 15 h 57"/>
                  <a:gd name="T48" fmla="*/ 2 w 37"/>
                  <a:gd name="T49" fmla="*/ 9 h 57"/>
                  <a:gd name="T50" fmla="*/ 6 w 37"/>
                  <a:gd name="T51" fmla="*/ 4 h 57"/>
                  <a:gd name="T52" fmla="*/ 12 w 37"/>
                  <a:gd name="T53" fmla="*/ 0 h 57"/>
                  <a:gd name="T54" fmla="*/ 15 w 37"/>
                  <a:gd name="T55" fmla="*/ 0 h 57"/>
                  <a:gd name="T56" fmla="*/ 21 w 37"/>
                  <a:gd name="T57" fmla="*/ 4 h 57"/>
                  <a:gd name="T58" fmla="*/ 27 w 37"/>
                  <a:gd name="T59" fmla="*/ 7 h 57"/>
                  <a:gd name="T60" fmla="*/ 31 w 37"/>
                  <a:gd name="T61" fmla="*/ 11 h 57"/>
                  <a:gd name="T62" fmla="*/ 35 w 37"/>
                  <a:gd name="T63" fmla="*/ 17 h 57"/>
                  <a:gd name="T64" fmla="*/ 37 w 37"/>
                  <a:gd name="T65" fmla="*/ 21 h 5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7" h="57">
                    <a:moveTo>
                      <a:pt x="37" y="21"/>
                    </a:moveTo>
                    <a:lnTo>
                      <a:pt x="37" y="27"/>
                    </a:lnTo>
                    <a:lnTo>
                      <a:pt x="37" y="32"/>
                    </a:lnTo>
                    <a:lnTo>
                      <a:pt x="37" y="36"/>
                    </a:lnTo>
                    <a:lnTo>
                      <a:pt x="35" y="42"/>
                    </a:lnTo>
                    <a:lnTo>
                      <a:pt x="33" y="46"/>
                    </a:lnTo>
                    <a:lnTo>
                      <a:pt x="31" y="50"/>
                    </a:lnTo>
                    <a:lnTo>
                      <a:pt x="29" y="53"/>
                    </a:lnTo>
                    <a:lnTo>
                      <a:pt x="25" y="57"/>
                    </a:lnTo>
                    <a:lnTo>
                      <a:pt x="21" y="57"/>
                    </a:lnTo>
                    <a:lnTo>
                      <a:pt x="17" y="57"/>
                    </a:lnTo>
                    <a:lnTo>
                      <a:pt x="14" y="55"/>
                    </a:lnTo>
                    <a:lnTo>
                      <a:pt x="12" y="53"/>
                    </a:lnTo>
                    <a:lnTo>
                      <a:pt x="10" y="51"/>
                    </a:lnTo>
                    <a:lnTo>
                      <a:pt x="6" y="48"/>
                    </a:lnTo>
                    <a:lnTo>
                      <a:pt x="4" y="44"/>
                    </a:lnTo>
                    <a:lnTo>
                      <a:pt x="2" y="40"/>
                    </a:lnTo>
                    <a:lnTo>
                      <a:pt x="2" y="36"/>
                    </a:lnTo>
                    <a:lnTo>
                      <a:pt x="0" y="32"/>
                    </a:lnTo>
                    <a:lnTo>
                      <a:pt x="0" y="28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2" y="9"/>
                    </a:lnTo>
                    <a:lnTo>
                      <a:pt x="6" y="4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21" y="4"/>
                    </a:lnTo>
                    <a:lnTo>
                      <a:pt x="27" y="7"/>
                    </a:lnTo>
                    <a:lnTo>
                      <a:pt x="31" y="11"/>
                    </a:lnTo>
                    <a:lnTo>
                      <a:pt x="35" y="17"/>
                    </a:lnTo>
                    <a:lnTo>
                      <a:pt x="37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" name="Freeform 37"/>
              <p:cNvSpPr>
                <a:spLocks/>
              </p:cNvSpPr>
              <p:nvPr/>
            </p:nvSpPr>
            <p:spPr bwMode="auto">
              <a:xfrm>
                <a:off x="3971" y="1809"/>
                <a:ext cx="376" cy="455"/>
              </a:xfrm>
              <a:custGeom>
                <a:avLst/>
                <a:gdLst>
                  <a:gd name="T0" fmla="*/ 324 w 376"/>
                  <a:gd name="T1" fmla="*/ 46 h 455"/>
                  <a:gd name="T2" fmla="*/ 332 w 376"/>
                  <a:gd name="T3" fmla="*/ 56 h 455"/>
                  <a:gd name="T4" fmla="*/ 337 w 376"/>
                  <a:gd name="T5" fmla="*/ 64 h 455"/>
                  <a:gd name="T6" fmla="*/ 343 w 376"/>
                  <a:gd name="T7" fmla="*/ 73 h 455"/>
                  <a:gd name="T8" fmla="*/ 349 w 376"/>
                  <a:gd name="T9" fmla="*/ 83 h 455"/>
                  <a:gd name="T10" fmla="*/ 357 w 376"/>
                  <a:gd name="T11" fmla="*/ 104 h 455"/>
                  <a:gd name="T12" fmla="*/ 361 w 376"/>
                  <a:gd name="T13" fmla="*/ 127 h 455"/>
                  <a:gd name="T14" fmla="*/ 364 w 376"/>
                  <a:gd name="T15" fmla="*/ 150 h 455"/>
                  <a:gd name="T16" fmla="*/ 368 w 376"/>
                  <a:gd name="T17" fmla="*/ 173 h 455"/>
                  <a:gd name="T18" fmla="*/ 370 w 376"/>
                  <a:gd name="T19" fmla="*/ 198 h 455"/>
                  <a:gd name="T20" fmla="*/ 374 w 376"/>
                  <a:gd name="T21" fmla="*/ 221 h 455"/>
                  <a:gd name="T22" fmla="*/ 374 w 376"/>
                  <a:gd name="T23" fmla="*/ 252 h 455"/>
                  <a:gd name="T24" fmla="*/ 376 w 376"/>
                  <a:gd name="T25" fmla="*/ 281 h 455"/>
                  <a:gd name="T26" fmla="*/ 376 w 376"/>
                  <a:gd name="T27" fmla="*/ 311 h 455"/>
                  <a:gd name="T28" fmla="*/ 376 w 376"/>
                  <a:gd name="T29" fmla="*/ 342 h 455"/>
                  <a:gd name="T30" fmla="*/ 376 w 376"/>
                  <a:gd name="T31" fmla="*/ 371 h 455"/>
                  <a:gd name="T32" fmla="*/ 374 w 376"/>
                  <a:gd name="T33" fmla="*/ 401 h 455"/>
                  <a:gd name="T34" fmla="*/ 372 w 376"/>
                  <a:gd name="T35" fmla="*/ 428 h 455"/>
                  <a:gd name="T36" fmla="*/ 370 w 376"/>
                  <a:gd name="T37" fmla="*/ 455 h 455"/>
                  <a:gd name="T38" fmla="*/ 328 w 376"/>
                  <a:gd name="T39" fmla="*/ 453 h 455"/>
                  <a:gd name="T40" fmla="*/ 288 w 376"/>
                  <a:gd name="T41" fmla="*/ 449 h 455"/>
                  <a:gd name="T42" fmla="*/ 247 w 376"/>
                  <a:gd name="T43" fmla="*/ 447 h 455"/>
                  <a:gd name="T44" fmla="*/ 205 w 376"/>
                  <a:gd name="T45" fmla="*/ 447 h 455"/>
                  <a:gd name="T46" fmla="*/ 165 w 376"/>
                  <a:gd name="T47" fmla="*/ 447 h 455"/>
                  <a:gd name="T48" fmla="*/ 123 w 376"/>
                  <a:gd name="T49" fmla="*/ 449 h 455"/>
                  <a:gd name="T50" fmla="*/ 82 w 376"/>
                  <a:gd name="T51" fmla="*/ 451 h 455"/>
                  <a:gd name="T52" fmla="*/ 40 w 376"/>
                  <a:gd name="T53" fmla="*/ 453 h 455"/>
                  <a:gd name="T54" fmla="*/ 36 w 376"/>
                  <a:gd name="T55" fmla="*/ 451 h 455"/>
                  <a:gd name="T56" fmla="*/ 31 w 376"/>
                  <a:gd name="T57" fmla="*/ 451 h 455"/>
                  <a:gd name="T58" fmla="*/ 27 w 376"/>
                  <a:gd name="T59" fmla="*/ 449 h 455"/>
                  <a:gd name="T60" fmla="*/ 21 w 376"/>
                  <a:gd name="T61" fmla="*/ 449 h 455"/>
                  <a:gd name="T62" fmla="*/ 17 w 376"/>
                  <a:gd name="T63" fmla="*/ 447 h 455"/>
                  <a:gd name="T64" fmla="*/ 13 w 376"/>
                  <a:gd name="T65" fmla="*/ 446 h 455"/>
                  <a:gd name="T66" fmla="*/ 8 w 376"/>
                  <a:gd name="T67" fmla="*/ 442 h 455"/>
                  <a:gd name="T68" fmla="*/ 6 w 376"/>
                  <a:gd name="T69" fmla="*/ 436 h 455"/>
                  <a:gd name="T70" fmla="*/ 4 w 376"/>
                  <a:gd name="T71" fmla="*/ 388 h 455"/>
                  <a:gd name="T72" fmla="*/ 4 w 376"/>
                  <a:gd name="T73" fmla="*/ 336 h 455"/>
                  <a:gd name="T74" fmla="*/ 4 w 376"/>
                  <a:gd name="T75" fmla="*/ 286 h 455"/>
                  <a:gd name="T76" fmla="*/ 4 w 376"/>
                  <a:gd name="T77" fmla="*/ 235 h 455"/>
                  <a:gd name="T78" fmla="*/ 6 w 376"/>
                  <a:gd name="T79" fmla="*/ 181 h 455"/>
                  <a:gd name="T80" fmla="*/ 6 w 376"/>
                  <a:gd name="T81" fmla="*/ 131 h 455"/>
                  <a:gd name="T82" fmla="*/ 4 w 376"/>
                  <a:gd name="T83" fmla="*/ 79 h 455"/>
                  <a:gd name="T84" fmla="*/ 2 w 376"/>
                  <a:gd name="T85" fmla="*/ 29 h 455"/>
                  <a:gd name="T86" fmla="*/ 0 w 376"/>
                  <a:gd name="T87" fmla="*/ 25 h 455"/>
                  <a:gd name="T88" fmla="*/ 0 w 376"/>
                  <a:gd name="T89" fmla="*/ 22 h 455"/>
                  <a:gd name="T90" fmla="*/ 2 w 376"/>
                  <a:gd name="T91" fmla="*/ 18 h 455"/>
                  <a:gd name="T92" fmla="*/ 4 w 376"/>
                  <a:gd name="T93" fmla="*/ 14 h 455"/>
                  <a:gd name="T94" fmla="*/ 6 w 376"/>
                  <a:gd name="T95" fmla="*/ 12 h 455"/>
                  <a:gd name="T96" fmla="*/ 8 w 376"/>
                  <a:gd name="T97" fmla="*/ 8 h 455"/>
                  <a:gd name="T98" fmla="*/ 11 w 376"/>
                  <a:gd name="T99" fmla="*/ 8 h 455"/>
                  <a:gd name="T100" fmla="*/ 15 w 376"/>
                  <a:gd name="T101" fmla="*/ 6 h 455"/>
                  <a:gd name="T102" fmla="*/ 56 w 376"/>
                  <a:gd name="T103" fmla="*/ 2 h 455"/>
                  <a:gd name="T104" fmla="*/ 94 w 376"/>
                  <a:gd name="T105" fmla="*/ 0 h 455"/>
                  <a:gd name="T106" fmla="*/ 134 w 376"/>
                  <a:gd name="T107" fmla="*/ 0 h 455"/>
                  <a:gd name="T108" fmla="*/ 173 w 376"/>
                  <a:gd name="T109" fmla="*/ 4 h 455"/>
                  <a:gd name="T110" fmla="*/ 211 w 376"/>
                  <a:gd name="T111" fmla="*/ 12 h 455"/>
                  <a:gd name="T112" fmla="*/ 249 w 376"/>
                  <a:gd name="T113" fmla="*/ 22 h 455"/>
                  <a:gd name="T114" fmla="*/ 288 w 376"/>
                  <a:gd name="T115" fmla="*/ 33 h 455"/>
                  <a:gd name="T116" fmla="*/ 324 w 376"/>
                  <a:gd name="T117" fmla="*/ 46 h 45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376" h="455">
                    <a:moveTo>
                      <a:pt x="324" y="46"/>
                    </a:moveTo>
                    <a:lnTo>
                      <a:pt x="332" y="56"/>
                    </a:lnTo>
                    <a:lnTo>
                      <a:pt x="337" y="64"/>
                    </a:lnTo>
                    <a:lnTo>
                      <a:pt x="343" y="73"/>
                    </a:lnTo>
                    <a:lnTo>
                      <a:pt x="349" y="83"/>
                    </a:lnTo>
                    <a:lnTo>
                      <a:pt x="357" y="104"/>
                    </a:lnTo>
                    <a:lnTo>
                      <a:pt x="361" y="127"/>
                    </a:lnTo>
                    <a:lnTo>
                      <a:pt x="364" y="150"/>
                    </a:lnTo>
                    <a:lnTo>
                      <a:pt x="368" y="173"/>
                    </a:lnTo>
                    <a:lnTo>
                      <a:pt x="370" y="198"/>
                    </a:lnTo>
                    <a:lnTo>
                      <a:pt x="374" y="221"/>
                    </a:lnTo>
                    <a:lnTo>
                      <a:pt x="374" y="252"/>
                    </a:lnTo>
                    <a:lnTo>
                      <a:pt x="376" y="281"/>
                    </a:lnTo>
                    <a:lnTo>
                      <a:pt x="376" y="311"/>
                    </a:lnTo>
                    <a:lnTo>
                      <a:pt x="376" y="342"/>
                    </a:lnTo>
                    <a:lnTo>
                      <a:pt x="376" y="371"/>
                    </a:lnTo>
                    <a:lnTo>
                      <a:pt x="374" y="401"/>
                    </a:lnTo>
                    <a:lnTo>
                      <a:pt x="372" y="428"/>
                    </a:lnTo>
                    <a:lnTo>
                      <a:pt x="370" y="455"/>
                    </a:lnTo>
                    <a:lnTo>
                      <a:pt x="328" y="453"/>
                    </a:lnTo>
                    <a:lnTo>
                      <a:pt x="288" y="449"/>
                    </a:lnTo>
                    <a:lnTo>
                      <a:pt x="247" y="447"/>
                    </a:lnTo>
                    <a:lnTo>
                      <a:pt x="205" y="447"/>
                    </a:lnTo>
                    <a:lnTo>
                      <a:pt x="165" y="447"/>
                    </a:lnTo>
                    <a:lnTo>
                      <a:pt x="123" y="449"/>
                    </a:lnTo>
                    <a:lnTo>
                      <a:pt x="82" y="451"/>
                    </a:lnTo>
                    <a:lnTo>
                      <a:pt x="40" y="453"/>
                    </a:lnTo>
                    <a:lnTo>
                      <a:pt x="36" y="451"/>
                    </a:lnTo>
                    <a:lnTo>
                      <a:pt x="31" y="451"/>
                    </a:lnTo>
                    <a:lnTo>
                      <a:pt x="27" y="449"/>
                    </a:lnTo>
                    <a:lnTo>
                      <a:pt x="21" y="449"/>
                    </a:lnTo>
                    <a:lnTo>
                      <a:pt x="17" y="447"/>
                    </a:lnTo>
                    <a:lnTo>
                      <a:pt x="13" y="446"/>
                    </a:lnTo>
                    <a:lnTo>
                      <a:pt x="8" y="442"/>
                    </a:lnTo>
                    <a:lnTo>
                      <a:pt x="6" y="436"/>
                    </a:lnTo>
                    <a:lnTo>
                      <a:pt x="4" y="388"/>
                    </a:lnTo>
                    <a:lnTo>
                      <a:pt x="4" y="336"/>
                    </a:lnTo>
                    <a:lnTo>
                      <a:pt x="4" y="286"/>
                    </a:lnTo>
                    <a:lnTo>
                      <a:pt x="4" y="235"/>
                    </a:lnTo>
                    <a:lnTo>
                      <a:pt x="6" y="181"/>
                    </a:lnTo>
                    <a:lnTo>
                      <a:pt x="6" y="131"/>
                    </a:lnTo>
                    <a:lnTo>
                      <a:pt x="4" y="79"/>
                    </a:lnTo>
                    <a:lnTo>
                      <a:pt x="2" y="29"/>
                    </a:lnTo>
                    <a:lnTo>
                      <a:pt x="0" y="25"/>
                    </a:lnTo>
                    <a:lnTo>
                      <a:pt x="0" y="22"/>
                    </a:lnTo>
                    <a:lnTo>
                      <a:pt x="2" y="18"/>
                    </a:lnTo>
                    <a:lnTo>
                      <a:pt x="4" y="14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1" y="8"/>
                    </a:lnTo>
                    <a:lnTo>
                      <a:pt x="15" y="6"/>
                    </a:lnTo>
                    <a:lnTo>
                      <a:pt x="56" y="2"/>
                    </a:lnTo>
                    <a:lnTo>
                      <a:pt x="94" y="0"/>
                    </a:lnTo>
                    <a:lnTo>
                      <a:pt x="134" y="0"/>
                    </a:lnTo>
                    <a:lnTo>
                      <a:pt x="173" y="4"/>
                    </a:lnTo>
                    <a:lnTo>
                      <a:pt x="211" y="12"/>
                    </a:lnTo>
                    <a:lnTo>
                      <a:pt x="249" y="22"/>
                    </a:lnTo>
                    <a:lnTo>
                      <a:pt x="288" y="33"/>
                    </a:lnTo>
                    <a:lnTo>
                      <a:pt x="324" y="46"/>
                    </a:lnTo>
                    <a:close/>
                  </a:path>
                </a:pathLst>
              </a:custGeom>
              <a:solidFill>
                <a:srgbClr val="D8F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" name="Freeform 38"/>
              <p:cNvSpPr>
                <a:spLocks/>
              </p:cNvSpPr>
              <p:nvPr/>
            </p:nvSpPr>
            <p:spPr bwMode="auto">
              <a:xfrm>
                <a:off x="1385" y="1808"/>
                <a:ext cx="88" cy="122"/>
              </a:xfrm>
              <a:custGeom>
                <a:avLst/>
                <a:gdLst>
                  <a:gd name="T0" fmla="*/ 88 w 88"/>
                  <a:gd name="T1" fmla="*/ 7 h 122"/>
                  <a:gd name="T2" fmla="*/ 77 w 88"/>
                  <a:gd name="T3" fmla="*/ 23 h 122"/>
                  <a:gd name="T4" fmla="*/ 65 w 88"/>
                  <a:gd name="T5" fmla="*/ 36 h 122"/>
                  <a:gd name="T6" fmla="*/ 54 w 88"/>
                  <a:gd name="T7" fmla="*/ 51 h 122"/>
                  <a:gd name="T8" fmla="*/ 42 w 88"/>
                  <a:gd name="T9" fmla="*/ 65 h 122"/>
                  <a:gd name="T10" fmla="*/ 31 w 88"/>
                  <a:gd name="T11" fmla="*/ 80 h 122"/>
                  <a:gd name="T12" fmla="*/ 19 w 88"/>
                  <a:gd name="T13" fmla="*/ 94 h 122"/>
                  <a:gd name="T14" fmla="*/ 8 w 88"/>
                  <a:gd name="T15" fmla="*/ 109 h 122"/>
                  <a:gd name="T16" fmla="*/ 0 w 88"/>
                  <a:gd name="T17" fmla="*/ 122 h 122"/>
                  <a:gd name="T18" fmla="*/ 4 w 88"/>
                  <a:gd name="T19" fmla="*/ 105 h 122"/>
                  <a:gd name="T20" fmla="*/ 10 w 88"/>
                  <a:gd name="T21" fmla="*/ 90 h 122"/>
                  <a:gd name="T22" fmla="*/ 19 w 88"/>
                  <a:gd name="T23" fmla="*/ 72 h 122"/>
                  <a:gd name="T24" fmla="*/ 31 w 88"/>
                  <a:gd name="T25" fmla="*/ 57 h 122"/>
                  <a:gd name="T26" fmla="*/ 44 w 88"/>
                  <a:gd name="T27" fmla="*/ 44 h 122"/>
                  <a:gd name="T28" fmla="*/ 58 w 88"/>
                  <a:gd name="T29" fmla="*/ 28 h 122"/>
                  <a:gd name="T30" fmla="*/ 73 w 88"/>
                  <a:gd name="T31" fmla="*/ 15 h 122"/>
                  <a:gd name="T32" fmla="*/ 87 w 88"/>
                  <a:gd name="T33" fmla="*/ 0 h 122"/>
                  <a:gd name="T34" fmla="*/ 87 w 88"/>
                  <a:gd name="T35" fmla="*/ 0 h 122"/>
                  <a:gd name="T36" fmla="*/ 87 w 88"/>
                  <a:gd name="T37" fmla="*/ 1 h 122"/>
                  <a:gd name="T38" fmla="*/ 88 w 88"/>
                  <a:gd name="T39" fmla="*/ 1 h 122"/>
                  <a:gd name="T40" fmla="*/ 88 w 88"/>
                  <a:gd name="T41" fmla="*/ 3 h 122"/>
                  <a:gd name="T42" fmla="*/ 88 w 88"/>
                  <a:gd name="T43" fmla="*/ 3 h 122"/>
                  <a:gd name="T44" fmla="*/ 87 w 88"/>
                  <a:gd name="T45" fmla="*/ 5 h 122"/>
                  <a:gd name="T46" fmla="*/ 87 w 88"/>
                  <a:gd name="T47" fmla="*/ 7 h 122"/>
                  <a:gd name="T48" fmla="*/ 88 w 88"/>
                  <a:gd name="T49" fmla="*/ 7 h 12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88" h="122">
                    <a:moveTo>
                      <a:pt x="88" y="7"/>
                    </a:moveTo>
                    <a:lnTo>
                      <a:pt x="77" y="23"/>
                    </a:lnTo>
                    <a:lnTo>
                      <a:pt x="65" y="36"/>
                    </a:lnTo>
                    <a:lnTo>
                      <a:pt x="54" y="51"/>
                    </a:lnTo>
                    <a:lnTo>
                      <a:pt x="42" y="65"/>
                    </a:lnTo>
                    <a:lnTo>
                      <a:pt x="31" y="80"/>
                    </a:lnTo>
                    <a:lnTo>
                      <a:pt x="19" y="94"/>
                    </a:lnTo>
                    <a:lnTo>
                      <a:pt x="8" y="109"/>
                    </a:lnTo>
                    <a:lnTo>
                      <a:pt x="0" y="122"/>
                    </a:lnTo>
                    <a:lnTo>
                      <a:pt x="4" y="105"/>
                    </a:lnTo>
                    <a:lnTo>
                      <a:pt x="10" y="90"/>
                    </a:lnTo>
                    <a:lnTo>
                      <a:pt x="19" y="72"/>
                    </a:lnTo>
                    <a:lnTo>
                      <a:pt x="31" y="57"/>
                    </a:lnTo>
                    <a:lnTo>
                      <a:pt x="44" y="44"/>
                    </a:lnTo>
                    <a:lnTo>
                      <a:pt x="58" y="28"/>
                    </a:lnTo>
                    <a:lnTo>
                      <a:pt x="73" y="15"/>
                    </a:lnTo>
                    <a:lnTo>
                      <a:pt x="87" y="0"/>
                    </a:lnTo>
                    <a:lnTo>
                      <a:pt x="87" y="1"/>
                    </a:lnTo>
                    <a:lnTo>
                      <a:pt x="88" y="1"/>
                    </a:lnTo>
                    <a:lnTo>
                      <a:pt x="88" y="3"/>
                    </a:lnTo>
                    <a:lnTo>
                      <a:pt x="87" y="5"/>
                    </a:lnTo>
                    <a:lnTo>
                      <a:pt x="87" y="7"/>
                    </a:lnTo>
                    <a:lnTo>
                      <a:pt x="88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" name="Freeform 39"/>
              <p:cNvSpPr>
                <a:spLocks/>
              </p:cNvSpPr>
              <p:nvPr/>
            </p:nvSpPr>
            <p:spPr bwMode="auto">
              <a:xfrm>
                <a:off x="1372" y="1832"/>
                <a:ext cx="126" cy="160"/>
              </a:xfrm>
              <a:custGeom>
                <a:avLst/>
                <a:gdLst>
                  <a:gd name="T0" fmla="*/ 123 w 126"/>
                  <a:gd name="T1" fmla="*/ 14 h 160"/>
                  <a:gd name="T2" fmla="*/ 107 w 126"/>
                  <a:gd name="T3" fmla="*/ 33 h 160"/>
                  <a:gd name="T4" fmla="*/ 92 w 126"/>
                  <a:gd name="T5" fmla="*/ 52 h 160"/>
                  <a:gd name="T6" fmla="*/ 77 w 126"/>
                  <a:gd name="T7" fmla="*/ 71 h 160"/>
                  <a:gd name="T8" fmla="*/ 61 w 126"/>
                  <a:gd name="T9" fmla="*/ 89 h 160"/>
                  <a:gd name="T10" fmla="*/ 46 w 126"/>
                  <a:gd name="T11" fmla="*/ 108 h 160"/>
                  <a:gd name="T12" fmla="*/ 30 w 126"/>
                  <a:gd name="T13" fmla="*/ 125 h 160"/>
                  <a:gd name="T14" fmla="*/ 15 w 126"/>
                  <a:gd name="T15" fmla="*/ 142 h 160"/>
                  <a:gd name="T16" fmla="*/ 0 w 126"/>
                  <a:gd name="T17" fmla="*/ 160 h 160"/>
                  <a:gd name="T18" fmla="*/ 9 w 126"/>
                  <a:gd name="T19" fmla="*/ 139 h 160"/>
                  <a:gd name="T20" fmla="*/ 21 w 126"/>
                  <a:gd name="T21" fmla="*/ 118 h 160"/>
                  <a:gd name="T22" fmla="*/ 38 w 126"/>
                  <a:gd name="T23" fmla="*/ 96 h 160"/>
                  <a:gd name="T24" fmla="*/ 55 w 126"/>
                  <a:gd name="T25" fmla="*/ 77 h 160"/>
                  <a:gd name="T26" fmla="*/ 73 w 126"/>
                  <a:gd name="T27" fmla="*/ 58 h 160"/>
                  <a:gd name="T28" fmla="*/ 92 w 126"/>
                  <a:gd name="T29" fmla="*/ 39 h 160"/>
                  <a:gd name="T30" fmla="*/ 109 w 126"/>
                  <a:gd name="T31" fmla="*/ 20 h 160"/>
                  <a:gd name="T32" fmla="*/ 126 w 126"/>
                  <a:gd name="T33" fmla="*/ 0 h 160"/>
                  <a:gd name="T34" fmla="*/ 126 w 126"/>
                  <a:gd name="T35" fmla="*/ 0 h 160"/>
                  <a:gd name="T36" fmla="*/ 126 w 126"/>
                  <a:gd name="T37" fmla="*/ 2 h 160"/>
                  <a:gd name="T38" fmla="*/ 126 w 126"/>
                  <a:gd name="T39" fmla="*/ 4 h 160"/>
                  <a:gd name="T40" fmla="*/ 126 w 126"/>
                  <a:gd name="T41" fmla="*/ 6 h 160"/>
                  <a:gd name="T42" fmla="*/ 124 w 126"/>
                  <a:gd name="T43" fmla="*/ 8 h 160"/>
                  <a:gd name="T44" fmla="*/ 123 w 126"/>
                  <a:gd name="T45" fmla="*/ 10 h 160"/>
                  <a:gd name="T46" fmla="*/ 123 w 126"/>
                  <a:gd name="T47" fmla="*/ 12 h 160"/>
                  <a:gd name="T48" fmla="*/ 123 w 126"/>
                  <a:gd name="T49" fmla="*/ 14 h 16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6" h="160">
                    <a:moveTo>
                      <a:pt x="123" y="14"/>
                    </a:moveTo>
                    <a:lnTo>
                      <a:pt x="107" y="33"/>
                    </a:lnTo>
                    <a:lnTo>
                      <a:pt x="92" y="52"/>
                    </a:lnTo>
                    <a:lnTo>
                      <a:pt x="77" y="71"/>
                    </a:lnTo>
                    <a:lnTo>
                      <a:pt x="61" y="89"/>
                    </a:lnTo>
                    <a:lnTo>
                      <a:pt x="46" y="108"/>
                    </a:lnTo>
                    <a:lnTo>
                      <a:pt x="30" y="125"/>
                    </a:lnTo>
                    <a:lnTo>
                      <a:pt x="15" y="142"/>
                    </a:lnTo>
                    <a:lnTo>
                      <a:pt x="0" y="160"/>
                    </a:lnTo>
                    <a:lnTo>
                      <a:pt x="9" y="139"/>
                    </a:lnTo>
                    <a:lnTo>
                      <a:pt x="21" y="118"/>
                    </a:lnTo>
                    <a:lnTo>
                      <a:pt x="38" y="96"/>
                    </a:lnTo>
                    <a:lnTo>
                      <a:pt x="55" y="77"/>
                    </a:lnTo>
                    <a:lnTo>
                      <a:pt x="73" y="58"/>
                    </a:lnTo>
                    <a:lnTo>
                      <a:pt x="92" y="39"/>
                    </a:lnTo>
                    <a:lnTo>
                      <a:pt x="109" y="20"/>
                    </a:lnTo>
                    <a:lnTo>
                      <a:pt x="126" y="0"/>
                    </a:lnTo>
                    <a:lnTo>
                      <a:pt x="126" y="2"/>
                    </a:lnTo>
                    <a:lnTo>
                      <a:pt x="126" y="4"/>
                    </a:lnTo>
                    <a:lnTo>
                      <a:pt x="126" y="6"/>
                    </a:lnTo>
                    <a:lnTo>
                      <a:pt x="124" y="8"/>
                    </a:lnTo>
                    <a:lnTo>
                      <a:pt x="123" y="10"/>
                    </a:lnTo>
                    <a:lnTo>
                      <a:pt x="123" y="12"/>
                    </a:lnTo>
                    <a:lnTo>
                      <a:pt x="123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0" name="Freeform 40"/>
              <p:cNvSpPr>
                <a:spLocks/>
              </p:cNvSpPr>
              <p:nvPr/>
            </p:nvSpPr>
            <p:spPr bwMode="auto">
              <a:xfrm>
                <a:off x="2935" y="1838"/>
                <a:ext cx="38" cy="46"/>
              </a:xfrm>
              <a:custGeom>
                <a:avLst/>
                <a:gdLst>
                  <a:gd name="T0" fmla="*/ 38 w 38"/>
                  <a:gd name="T1" fmla="*/ 19 h 46"/>
                  <a:gd name="T2" fmla="*/ 38 w 38"/>
                  <a:gd name="T3" fmla="*/ 25 h 46"/>
                  <a:gd name="T4" fmla="*/ 37 w 38"/>
                  <a:gd name="T5" fmla="*/ 29 h 46"/>
                  <a:gd name="T6" fmla="*/ 35 w 38"/>
                  <a:gd name="T7" fmla="*/ 33 h 46"/>
                  <a:gd name="T8" fmla="*/ 31 w 38"/>
                  <a:gd name="T9" fmla="*/ 37 h 46"/>
                  <a:gd name="T10" fmla="*/ 29 w 38"/>
                  <a:gd name="T11" fmla="*/ 39 h 46"/>
                  <a:gd name="T12" fmla="*/ 25 w 38"/>
                  <a:gd name="T13" fmla="*/ 42 h 46"/>
                  <a:gd name="T14" fmla="*/ 21 w 38"/>
                  <a:gd name="T15" fmla="*/ 44 h 46"/>
                  <a:gd name="T16" fmla="*/ 17 w 38"/>
                  <a:gd name="T17" fmla="*/ 46 h 46"/>
                  <a:gd name="T18" fmla="*/ 14 w 38"/>
                  <a:gd name="T19" fmla="*/ 46 h 46"/>
                  <a:gd name="T20" fmla="*/ 10 w 38"/>
                  <a:gd name="T21" fmla="*/ 46 h 46"/>
                  <a:gd name="T22" fmla="*/ 8 w 38"/>
                  <a:gd name="T23" fmla="*/ 44 h 46"/>
                  <a:gd name="T24" fmla="*/ 6 w 38"/>
                  <a:gd name="T25" fmla="*/ 42 h 46"/>
                  <a:gd name="T26" fmla="*/ 4 w 38"/>
                  <a:gd name="T27" fmla="*/ 39 h 46"/>
                  <a:gd name="T28" fmla="*/ 2 w 38"/>
                  <a:gd name="T29" fmla="*/ 37 h 46"/>
                  <a:gd name="T30" fmla="*/ 2 w 38"/>
                  <a:gd name="T31" fmla="*/ 33 h 46"/>
                  <a:gd name="T32" fmla="*/ 0 w 38"/>
                  <a:gd name="T33" fmla="*/ 29 h 46"/>
                  <a:gd name="T34" fmla="*/ 2 w 38"/>
                  <a:gd name="T35" fmla="*/ 25 h 46"/>
                  <a:gd name="T36" fmla="*/ 4 w 38"/>
                  <a:gd name="T37" fmla="*/ 21 h 46"/>
                  <a:gd name="T38" fmla="*/ 6 w 38"/>
                  <a:gd name="T39" fmla="*/ 17 h 46"/>
                  <a:gd name="T40" fmla="*/ 8 w 38"/>
                  <a:gd name="T41" fmla="*/ 14 h 46"/>
                  <a:gd name="T42" fmla="*/ 10 w 38"/>
                  <a:gd name="T43" fmla="*/ 10 h 46"/>
                  <a:gd name="T44" fmla="*/ 12 w 38"/>
                  <a:gd name="T45" fmla="*/ 6 h 46"/>
                  <a:gd name="T46" fmla="*/ 15 w 38"/>
                  <a:gd name="T47" fmla="*/ 2 h 46"/>
                  <a:gd name="T48" fmla="*/ 19 w 38"/>
                  <a:gd name="T49" fmla="*/ 0 h 46"/>
                  <a:gd name="T50" fmla="*/ 23 w 38"/>
                  <a:gd name="T51" fmla="*/ 0 h 46"/>
                  <a:gd name="T52" fmla="*/ 27 w 38"/>
                  <a:gd name="T53" fmla="*/ 2 h 46"/>
                  <a:gd name="T54" fmla="*/ 31 w 38"/>
                  <a:gd name="T55" fmla="*/ 4 h 46"/>
                  <a:gd name="T56" fmla="*/ 35 w 38"/>
                  <a:gd name="T57" fmla="*/ 6 h 46"/>
                  <a:gd name="T58" fmla="*/ 37 w 38"/>
                  <a:gd name="T59" fmla="*/ 10 h 46"/>
                  <a:gd name="T60" fmla="*/ 38 w 38"/>
                  <a:gd name="T61" fmla="*/ 12 h 46"/>
                  <a:gd name="T62" fmla="*/ 38 w 38"/>
                  <a:gd name="T63" fmla="*/ 16 h 46"/>
                  <a:gd name="T64" fmla="*/ 38 w 38"/>
                  <a:gd name="T65" fmla="*/ 19 h 4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8" h="46">
                    <a:moveTo>
                      <a:pt x="38" y="19"/>
                    </a:moveTo>
                    <a:lnTo>
                      <a:pt x="38" y="25"/>
                    </a:lnTo>
                    <a:lnTo>
                      <a:pt x="37" y="29"/>
                    </a:lnTo>
                    <a:lnTo>
                      <a:pt x="35" y="33"/>
                    </a:lnTo>
                    <a:lnTo>
                      <a:pt x="31" y="37"/>
                    </a:lnTo>
                    <a:lnTo>
                      <a:pt x="29" y="39"/>
                    </a:lnTo>
                    <a:lnTo>
                      <a:pt x="25" y="42"/>
                    </a:lnTo>
                    <a:lnTo>
                      <a:pt x="21" y="44"/>
                    </a:lnTo>
                    <a:lnTo>
                      <a:pt x="17" y="46"/>
                    </a:lnTo>
                    <a:lnTo>
                      <a:pt x="14" y="46"/>
                    </a:lnTo>
                    <a:lnTo>
                      <a:pt x="10" y="46"/>
                    </a:lnTo>
                    <a:lnTo>
                      <a:pt x="8" y="44"/>
                    </a:lnTo>
                    <a:lnTo>
                      <a:pt x="6" y="42"/>
                    </a:lnTo>
                    <a:lnTo>
                      <a:pt x="4" y="39"/>
                    </a:lnTo>
                    <a:lnTo>
                      <a:pt x="2" y="37"/>
                    </a:lnTo>
                    <a:lnTo>
                      <a:pt x="2" y="33"/>
                    </a:lnTo>
                    <a:lnTo>
                      <a:pt x="0" y="29"/>
                    </a:lnTo>
                    <a:lnTo>
                      <a:pt x="2" y="25"/>
                    </a:lnTo>
                    <a:lnTo>
                      <a:pt x="4" y="21"/>
                    </a:lnTo>
                    <a:lnTo>
                      <a:pt x="6" y="17"/>
                    </a:lnTo>
                    <a:lnTo>
                      <a:pt x="8" y="14"/>
                    </a:lnTo>
                    <a:lnTo>
                      <a:pt x="10" y="10"/>
                    </a:lnTo>
                    <a:lnTo>
                      <a:pt x="12" y="6"/>
                    </a:lnTo>
                    <a:lnTo>
                      <a:pt x="15" y="2"/>
                    </a:lnTo>
                    <a:lnTo>
                      <a:pt x="19" y="0"/>
                    </a:lnTo>
                    <a:lnTo>
                      <a:pt x="23" y="0"/>
                    </a:lnTo>
                    <a:lnTo>
                      <a:pt x="27" y="2"/>
                    </a:lnTo>
                    <a:lnTo>
                      <a:pt x="31" y="4"/>
                    </a:lnTo>
                    <a:lnTo>
                      <a:pt x="35" y="6"/>
                    </a:lnTo>
                    <a:lnTo>
                      <a:pt x="37" y="10"/>
                    </a:lnTo>
                    <a:lnTo>
                      <a:pt x="38" y="12"/>
                    </a:lnTo>
                    <a:lnTo>
                      <a:pt x="38" y="16"/>
                    </a:lnTo>
                    <a:lnTo>
                      <a:pt x="38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" name="Freeform 41"/>
              <p:cNvSpPr>
                <a:spLocks/>
              </p:cNvSpPr>
              <p:nvPr/>
            </p:nvSpPr>
            <p:spPr bwMode="auto">
              <a:xfrm>
                <a:off x="3628" y="2007"/>
                <a:ext cx="199" cy="84"/>
              </a:xfrm>
              <a:custGeom>
                <a:avLst/>
                <a:gdLst>
                  <a:gd name="T0" fmla="*/ 199 w 199"/>
                  <a:gd name="T1" fmla="*/ 0 h 84"/>
                  <a:gd name="T2" fmla="*/ 174 w 199"/>
                  <a:gd name="T3" fmla="*/ 10 h 84"/>
                  <a:gd name="T4" fmla="*/ 149 w 199"/>
                  <a:gd name="T5" fmla="*/ 19 h 84"/>
                  <a:gd name="T6" fmla="*/ 124 w 199"/>
                  <a:gd name="T7" fmla="*/ 31 h 84"/>
                  <a:gd name="T8" fmla="*/ 99 w 199"/>
                  <a:gd name="T9" fmla="*/ 40 h 84"/>
                  <a:gd name="T10" fmla="*/ 74 w 199"/>
                  <a:gd name="T11" fmla="*/ 52 h 84"/>
                  <a:gd name="T12" fmla="*/ 49 w 199"/>
                  <a:gd name="T13" fmla="*/ 63 h 84"/>
                  <a:gd name="T14" fmla="*/ 24 w 199"/>
                  <a:gd name="T15" fmla="*/ 73 h 84"/>
                  <a:gd name="T16" fmla="*/ 0 w 199"/>
                  <a:gd name="T17" fmla="*/ 84 h 84"/>
                  <a:gd name="T18" fmla="*/ 21 w 199"/>
                  <a:gd name="T19" fmla="*/ 71 h 84"/>
                  <a:gd name="T20" fmla="*/ 44 w 199"/>
                  <a:gd name="T21" fmla="*/ 58 h 84"/>
                  <a:gd name="T22" fmla="*/ 69 w 199"/>
                  <a:gd name="T23" fmla="*/ 46 h 84"/>
                  <a:gd name="T24" fmla="*/ 94 w 199"/>
                  <a:gd name="T25" fmla="*/ 37 h 84"/>
                  <a:gd name="T26" fmla="*/ 120 w 199"/>
                  <a:gd name="T27" fmla="*/ 27 h 84"/>
                  <a:gd name="T28" fmla="*/ 145 w 199"/>
                  <a:gd name="T29" fmla="*/ 17 h 84"/>
                  <a:gd name="T30" fmla="*/ 172 w 199"/>
                  <a:gd name="T31" fmla="*/ 10 h 84"/>
                  <a:gd name="T32" fmla="*/ 199 w 199"/>
                  <a:gd name="T33" fmla="*/ 0 h 8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99" h="84">
                    <a:moveTo>
                      <a:pt x="199" y="0"/>
                    </a:moveTo>
                    <a:lnTo>
                      <a:pt x="174" y="10"/>
                    </a:lnTo>
                    <a:lnTo>
                      <a:pt x="149" y="19"/>
                    </a:lnTo>
                    <a:lnTo>
                      <a:pt x="124" y="31"/>
                    </a:lnTo>
                    <a:lnTo>
                      <a:pt x="99" y="40"/>
                    </a:lnTo>
                    <a:lnTo>
                      <a:pt x="74" y="52"/>
                    </a:lnTo>
                    <a:lnTo>
                      <a:pt x="49" y="63"/>
                    </a:lnTo>
                    <a:lnTo>
                      <a:pt x="24" y="73"/>
                    </a:lnTo>
                    <a:lnTo>
                      <a:pt x="0" y="84"/>
                    </a:lnTo>
                    <a:lnTo>
                      <a:pt x="21" y="71"/>
                    </a:lnTo>
                    <a:lnTo>
                      <a:pt x="44" y="58"/>
                    </a:lnTo>
                    <a:lnTo>
                      <a:pt x="69" y="46"/>
                    </a:lnTo>
                    <a:lnTo>
                      <a:pt x="94" y="37"/>
                    </a:lnTo>
                    <a:lnTo>
                      <a:pt x="120" y="27"/>
                    </a:lnTo>
                    <a:lnTo>
                      <a:pt x="145" y="17"/>
                    </a:lnTo>
                    <a:lnTo>
                      <a:pt x="172" y="10"/>
                    </a:lnTo>
                    <a:lnTo>
                      <a:pt x="19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2" name="Freeform 42"/>
              <p:cNvSpPr>
                <a:spLocks/>
              </p:cNvSpPr>
              <p:nvPr/>
            </p:nvSpPr>
            <p:spPr bwMode="auto">
              <a:xfrm>
                <a:off x="3582" y="2015"/>
                <a:ext cx="295" cy="142"/>
              </a:xfrm>
              <a:custGeom>
                <a:avLst/>
                <a:gdLst>
                  <a:gd name="T0" fmla="*/ 295 w 295"/>
                  <a:gd name="T1" fmla="*/ 0 h 142"/>
                  <a:gd name="T2" fmla="*/ 258 w 295"/>
                  <a:gd name="T3" fmla="*/ 19 h 142"/>
                  <a:gd name="T4" fmla="*/ 222 w 295"/>
                  <a:gd name="T5" fmla="*/ 38 h 142"/>
                  <a:gd name="T6" fmla="*/ 186 w 295"/>
                  <a:gd name="T7" fmla="*/ 55 h 142"/>
                  <a:gd name="T8" fmla="*/ 149 w 295"/>
                  <a:gd name="T9" fmla="*/ 75 h 142"/>
                  <a:gd name="T10" fmla="*/ 111 w 295"/>
                  <a:gd name="T11" fmla="*/ 92 h 142"/>
                  <a:gd name="T12" fmla="*/ 74 w 295"/>
                  <a:gd name="T13" fmla="*/ 109 h 142"/>
                  <a:gd name="T14" fmla="*/ 38 w 295"/>
                  <a:gd name="T15" fmla="*/ 126 h 142"/>
                  <a:gd name="T16" fmla="*/ 0 w 295"/>
                  <a:gd name="T17" fmla="*/ 142 h 142"/>
                  <a:gd name="T18" fmla="*/ 34 w 295"/>
                  <a:gd name="T19" fmla="*/ 123 h 142"/>
                  <a:gd name="T20" fmla="*/ 70 w 295"/>
                  <a:gd name="T21" fmla="*/ 103 h 142"/>
                  <a:gd name="T22" fmla="*/ 107 w 295"/>
                  <a:gd name="T23" fmla="*/ 86 h 142"/>
                  <a:gd name="T24" fmla="*/ 145 w 295"/>
                  <a:gd name="T25" fmla="*/ 69 h 142"/>
                  <a:gd name="T26" fmla="*/ 182 w 295"/>
                  <a:gd name="T27" fmla="*/ 52 h 142"/>
                  <a:gd name="T28" fmla="*/ 220 w 295"/>
                  <a:gd name="T29" fmla="*/ 34 h 142"/>
                  <a:gd name="T30" fmla="*/ 258 w 295"/>
                  <a:gd name="T31" fmla="*/ 17 h 142"/>
                  <a:gd name="T32" fmla="*/ 295 w 295"/>
                  <a:gd name="T33" fmla="*/ 0 h 1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95" h="142">
                    <a:moveTo>
                      <a:pt x="295" y="0"/>
                    </a:moveTo>
                    <a:lnTo>
                      <a:pt x="258" y="19"/>
                    </a:lnTo>
                    <a:lnTo>
                      <a:pt x="222" y="38"/>
                    </a:lnTo>
                    <a:lnTo>
                      <a:pt x="186" y="55"/>
                    </a:lnTo>
                    <a:lnTo>
                      <a:pt x="149" y="75"/>
                    </a:lnTo>
                    <a:lnTo>
                      <a:pt x="111" y="92"/>
                    </a:lnTo>
                    <a:lnTo>
                      <a:pt x="74" y="109"/>
                    </a:lnTo>
                    <a:lnTo>
                      <a:pt x="38" y="126"/>
                    </a:lnTo>
                    <a:lnTo>
                      <a:pt x="0" y="142"/>
                    </a:lnTo>
                    <a:lnTo>
                      <a:pt x="34" y="123"/>
                    </a:lnTo>
                    <a:lnTo>
                      <a:pt x="70" y="103"/>
                    </a:lnTo>
                    <a:lnTo>
                      <a:pt x="107" y="86"/>
                    </a:lnTo>
                    <a:lnTo>
                      <a:pt x="145" y="69"/>
                    </a:lnTo>
                    <a:lnTo>
                      <a:pt x="182" y="52"/>
                    </a:lnTo>
                    <a:lnTo>
                      <a:pt x="220" y="34"/>
                    </a:lnTo>
                    <a:lnTo>
                      <a:pt x="258" y="17"/>
                    </a:lnTo>
                    <a:lnTo>
                      <a:pt x="29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" name="Freeform 43"/>
              <p:cNvSpPr>
                <a:spLocks/>
              </p:cNvSpPr>
              <p:nvPr/>
            </p:nvSpPr>
            <p:spPr bwMode="auto">
              <a:xfrm>
                <a:off x="4429" y="2017"/>
                <a:ext cx="62" cy="99"/>
              </a:xfrm>
              <a:custGeom>
                <a:avLst/>
                <a:gdLst>
                  <a:gd name="T0" fmla="*/ 62 w 62"/>
                  <a:gd name="T1" fmla="*/ 7 h 99"/>
                  <a:gd name="T2" fmla="*/ 52 w 62"/>
                  <a:gd name="T3" fmla="*/ 19 h 99"/>
                  <a:gd name="T4" fmla="*/ 46 w 62"/>
                  <a:gd name="T5" fmla="*/ 32 h 99"/>
                  <a:gd name="T6" fmla="*/ 39 w 62"/>
                  <a:gd name="T7" fmla="*/ 46 h 99"/>
                  <a:gd name="T8" fmla="*/ 35 w 62"/>
                  <a:gd name="T9" fmla="*/ 59 h 99"/>
                  <a:gd name="T10" fmla="*/ 27 w 62"/>
                  <a:gd name="T11" fmla="*/ 73 h 99"/>
                  <a:gd name="T12" fmla="*/ 21 w 62"/>
                  <a:gd name="T13" fmla="*/ 84 h 99"/>
                  <a:gd name="T14" fmla="*/ 16 w 62"/>
                  <a:gd name="T15" fmla="*/ 90 h 99"/>
                  <a:gd name="T16" fmla="*/ 12 w 62"/>
                  <a:gd name="T17" fmla="*/ 94 h 99"/>
                  <a:gd name="T18" fmla="*/ 6 w 62"/>
                  <a:gd name="T19" fmla="*/ 98 h 99"/>
                  <a:gd name="T20" fmla="*/ 0 w 62"/>
                  <a:gd name="T21" fmla="*/ 99 h 99"/>
                  <a:gd name="T22" fmla="*/ 6 w 62"/>
                  <a:gd name="T23" fmla="*/ 88 h 99"/>
                  <a:gd name="T24" fmla="*/ 12 w 62"/>
                  <a:gd name="T25" fmla="*/ 74 h 99"/>
                  <a:gd name="T26" fmla="*/ 20 w 62"/>
                  <a:gd name="T27" fmla="*/ 61 h 99"/>
                  <a:gd name="T28" fmla="*/ 27 w 62"/>
                  <a:gd name="T29" fmla="*/ 50 h 99"/>
                  <a:gd name="T30" fmla="*/ 35 w 62"/>
                  <a:gd name="T31" fmla="*/ 36 h 99"/>
                  <a:gd name="T32" fmla="*/ 44 w 62"/>
                  <a:gd name="T33" fmla="*/ 25 h 99"/>
                  <a:gd name="T34" fmla="*/ 52 w 62"/>
                  <a:gd name="T35" fmla="*/ 13 h 99"/>
                  <a:gd name="T36" fmla="*/ 62 w 62"/>
                  <a:gd name="T37" fmla="*/ 0 h 99"/>
                  <a:gd name="T38" fmla="*/ 62 w 62"/>
                  <a:gd name="T39" fmla="*/ 7 h 9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62" h="99">
                    <a:moveTo>
                      <a:pt x="62" y="7"/>
                    </a:moveTo>
                    <a:lnTo>
                      <a:pt x="52" y="19"/>
                    </a:lnTo>
                    <a:lnTo>
                      <a:pt x="46" y="32"/>
                    </a:lnTo>
                    <a:lnTo>
                      <a:pt x="39" y="46"/>
                    </a:lnTo>
                    <a:lnTo>
                      <a:pt x="35" y="59"/>
                    </a:lnTo>
                    <a:lnTo>
                      <a:pt x="27" y="73"/>
                    </a:lnTo>
                    <a:lnTo>
                      <a:pt x="21" y="84"/>
                    </a:lnTo>
                    <a:lnTo>
                      <a:pt x="16" y="90"/>
                    </a:lnTo>
                    <a:lnTo>
                      <a:pt x="12" y="94"/>
                    </a:lnTo>
                    <a:lnTo>
                      <a:pt x="6" y="98"/>
                    </a:lnTo>
                    <a:lnTo>
                      <a:pt x="0" y="99"/>
                    </a:lnTo>
                    <a:lnTo>
                      <a:pt x="6" y="88"/>
                    </a:lnTo>
                    <a:lnTo>
                      <a:pt x="12" y="74"/>
                    </a:lnTo>
                    <a:lnTo>
                      <a:pt x="20" y="61"/>
                    </a:lnTo>
                    <a:lnTo>
                      <a:pt x="27" y="50"/>
                    </a:lnTo>
                    <a:lnTo>
                      <a:pt x="35" y="36"/>
                    </a:lnTo>
                    <a:lnTo>
                      <a:pt x="44" y="25"/>
                    </a:lnTo>
                    <a:lnTo>
                      <a:pt x="52" y="13"/>
                    </a:lnTo>
                    <a:lnTo>
                      <a:pt x="62" y="0"/>
                    </a:lnTo>
                    <a:lnTo>
                      <a:pt x="62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" name="Freeform 44"/>
              <p:cNvSpPr>
                <a:spLocks/>
              </p:cNvSpPr>
              <p:nvPr/>
            </p:nvSpPr>
            <p:spPr bwMode="auto">
              <a:xfrm>
                <a:off x="643" y="2022"/>
                <a:ext cx="771" cy="1102"/>
              </a:xfrm>
              <a:custGeom>
                <a:avLst/>
                <a:gdLst>
                  <a:gd name="T0" fmla="*/ 616 w 771"/>
                  <a:gd name="T1" fmla="*/ 10 h 1102"/>
                  <a:gd name="T2" fmla="*/ 675 w 771"/>
                  <a:gd name="T3" fmla="*/ 25 h 1102"/>
                  <a:gd name="T4" fmla="*/ 733 w 771"/>
                  <a:gd name="T5" fmla="*/ 46 h 1102"/>
                  <a:gd name="T6" fmla="*/ 735 w 771"/>
                  <a:gd name="T7" fmla="*/ 267 h 1102"/>
                  <a:gd name="T8" fmla="*/ 738 w 771"/>
                  <a:gd name="T9" fmla="*/ 488 h 1102"/>
                  <a:gd name="T10" fmla="*/ 746 w 771"/>
                  <a:gd name="T11" fmla="*/ 689 h 1102"/>
                  <a:gd name="T12" fmla="*/ 758 w 771"/>
                  <a:gd name="T13" fmla="*/ 847 h 1102"/>
                  <a:gd name="T14" fmla="*/ 767 w 771"/>
                  <a:gd name="T15" fmla="*/ 1006 h 1102"/>
                  <a:gd name="T16" fmla="*/ 767 w 771"/>
                  <a:gd name="T17" fmla="*/ 1058 h 1102"/>
                  <a:gd name="T18" fmla="*/ 763 w 771"/>
                  <a:gd name="T19" fmla="*/ 1054 h 1102"/>
                  <a:gd name="T20" fmla="*/ 758 w 771"/>
                  <a:gd name="T21" fmla="*/ 1054 h 1102"/>
                  <a:gd name="T22" fmla="*/ 731 w 771"/>
                  <a:gd name="T23" fmla="*/ 1065 h 1102"/>
                  <a:gd name="T24" fmla="*/ 696 w 771"/>
                  <a:gd name="T25" fmla="*/ 1067 h 1102"/>
                  <a:gd name="T26" fmla="*/ 664 w 771"/>
                  <a:gd name="T27" fmla="*/ 1059 h 1102"/>
                  <a:gd name="T28" fmla="*/ 646 w 771"/>
                  <a:gd name="T29" fmla="*/ 973 h 1102"/>
                  <a:gd name="T30" fmla="*/ 625 w 771"/>
                  <a:gd name="T31" fmla="*/ 822 h 1102"/>
                  <a:gd name="T32" fmla="*/ 598 w 771"/>
                  <a:gd name="T33" fmla="*/ 739 h 1102"/>
                  <a:gd name="T34" fmla="*/ 550 w 771"/>
                  <a:gd name="T35" fmla="*/ 668 h 1102"/>
                  <a:gd name="T36" fmla="*/ 514 w 771"/>
                  <a:gd name="T37" fmla="*/ 639 h 1102"/>
                  <a:gd name="T38" fmla="*/ 454 w 771"/>
                  <a:gd name="T39" fmla="*/ 624 h 1102"/>
                  <a:gd name="T40" fmla="*/ 387 w 771"/>
                  <a:gd name="T41" fmla="*/ 637 h 1102"/>
                  <a:gd name="T42" fmla="*/ 330 w 771"/>
                  <a:gd name="T43" fmla="*/ 676 h 1102"/>
                  <a:gd name="T44" fmla="*/ 280 w 771"/>
                  <a:gd name="T45" fmla="*/ 747 h 1102"/>
                  <a:gd name="T46" fmla="*/ 249 w 771"/>
                  <a:gd name="T47" fmla="*/ 827 h 1102"/>
                  <a:gd name="T48" fmla="*/ 232 w 771"/>
                  <a:gd name="T49" fmla="*/ 941 h 1102"/>
                  <a:gd name="T50" fmla="*/ 215 w 771"/>
                  <a:gd name="T51" fmla="*/ 1102 h 1102"/>
                  <a:gd name="T52" fmla="*/ 222 w 771"/>
                  <a:gd name="T53" fmla="*/ 1040 h 1102"/>
                  <a:gd name="T54" fmla="*/ 217 w 771"/>
                  <a:gd name="T55" fmla="*/ 975 h 1102"/>
                  <a:gd name="T56" fmla="*/ 205 w 771"/>
                  <a:gd name="T57" fmla="*/ 931 h 1102"/>
                  <a:gd name="T58" fmla="*/ 196 w 771"/>
                  <a:gd name="T59" fmla="*/ 919 h 1102"/>
                  <a:gd name="T60" fmla="*/ 184 w 771"/>
                  <a:gd name="T61" fmla="*/ 910 h 1102"/>
                  <a:gd name="T62" fmla="*/ 161 w 771"/>
                  <a:gd name="T63" fmla="*/ 914 h 1102"/>
                  <a:gd name="T64" fmla="*/ 134 w 771"/>
                  <a:gd name="T65" fmla="*/ 937 h 1102"/>
                  <a:gd name="T66" fmla="*/ 102 w 771"/>
                  <a:gd name="T67" fmla="*/ 979 h 1102"/>
                  <a:gd name="T68" fmla="*/ 82 w 771"/>
                  <a:gd name="T69" fmla="*/ 994 h 1102"/>
                  <a:gd name="T70" fmla="*/ 57 w 771"/>
                  <a:gd name="T71" fmla="*/ 994 h 1102"/>
                  <a:gd name="T72" fmla="*/ 36 w 771"/>
                  <a:gd name="T73" fmla="*/ 994 h 1102"/>
                  <a:gd name="T74" fmla="*/ 13 w 771"/>
                  <a:gd name="T75" fmla="*/ 996 h 1102"/>
                  <a:gd name="T76" fmla="*/ 2 w 771"/>
                  <a:gd name="T77" fmla="*/ 866 h 1102"/>
                  <a:gd name="T78" fmla="*/ 6 w 771"/>
                  <a:gd name="T79" fmla="*/ 735 h 1102"/>
                  <a:gd name="T80" fmla="*/ 42 w 771"/>
                  <a:gd name="T81" fmla="*/ 632 h 1102"/>
                  <a:gd name="T82" fmla="*/ 107 w 771"/>
                  <a:gd name="T83" fmla="*/ 578 h 1102"/>
                  <a:gd name="T84" fmla="*/ 253 w 771"/>
                  <a:gd name="T85" fmla="*/ 488 h 1102"/>
                  <a:gd name="T86" fmla="*/ 401 w 771"/>
                  <a:gd name="T87" fmla="*/ 405 h 1102"/>
                  <a:gd name="T88" fmla="*/ 393 w 771"/>
                  <a:gd name="T89" fmla="*/ 302 h 1102"/>
                  <a:gd name="T90" fmla="*/ 393 w 771"/>
                  <a:gd name="T91" fmla="*/ 198 h 1102"/>
                  <a:gd name="T92" fmla="*/ 389 w 771"/>
                  <a:gd name="T93" fmla="*/ 123 h 1102"/>
                  <a:gd name="T94" fmla="*/ 384 w 771"/>
                  <a:gd name="T95" fmla="*/ 108 h 1102"/>
                  <a:gd name="T96" fmla="*/ 372 w 771"/>
                  <a:gd name="T97" fmla="*/ 94 h 1102"/>
                  <a:gd name="T98" fmla="*/ 311 w 771"/>
                  <a:gd name="T99" fmla="*/ 98 h 1102"/>
                  <a:gd name="T100" fmla="*/ 224 w 771"/>
                  <a:gd name="T101" fmla="*/ 119 h 1102"/>
                  <a:gd name="T102" fmla="*/ 136 w 771"/>
                  <a:gd name="T103" fmla="*/ 137 h 1102"/>
                  <a:gd name="T104" fmla="*/ 128 w 771"/>
                  <a:gd name="T105" fmla="*/ 129 h 1102"/>
                  <a:gd name="T106" fmla="*/ 130 w 771"/>
                  <a:gd name="T107" fmla="*/ 116 h 1102"/>
                  <a:gd name="T108" fmla="*/ 169 w 771"/>
                  <a:gd name="T109" fmla="*/ 89 h 1102"/>
                  <a:gd name="T110" fmla="*/ 278 w 771"/>
                  <a:gd name="T111" fmla="*/ 45 h 1102"/>
                  <a:gd name="T112" fmla="*/ 393 w 771"/>
                  <a:gd name="T113" fmla="*/ 12 h 1102"/>
                  <a:gd name="T114" fmla="*/ 466 w 771"/>
                  <a:gd name="T115" fmla="*/ 2 h 1102"/>
                  <a:gd name="T116" fmla="*/ 524 w 771"/>
                  <a:gd name="T117" fmla="*/ 0 h 1102"/>
                  <a:gd name="T118" fmla="*/ 577 w 771"/>
                  <a:gd name="T119" fmla="*/ 4 h 110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771" h="1102">
                    <a:moveTo>
                      <a:pt x="577" y="4"/>
                    </a:moveTo>
                    <a:lnTo>
                      <a:pt x="596" y="8"/>
                    </a:lnTo>
                    <a:lnTo>
                      <a:pt x="616" y="10"/>
                    </a:lnTo>
                    <a:lnTo>
                      <a:pt x="635" y="16"/>
                    </a:lnTo>
                    <a:lnTo>
                      <a:pt x="656" y="20"/>
                    </a:lnTo>
                    <a:lnTo>
                      <a:pt x="675" y="25"/>
                    </a:lnTo>
                    <a:lnTo>
                      <a:pt x="694" y="33"/>
                    </a:lnTo>
                    <a:lnTo>
                      <a:pt x="713" y="39"/>
                    </a:lnTo>
                    <a:lnTo>
                      <a:pt x="733" y="46"/>
                    </a:lnTo>
                    <a:lnTo>
                      <a:pt x="733" y="119"/>
                    </a:lnTo>
                    <a:lnTo>
                      <a:pt x="733" y="192"/>
                    </a:lnTo>
                    <a:lnTo>
                      <a:pt x="735" y="267"/>
                    </a:lnTo>
                    <a:lnTo>
                      <a:pt x="736" y="340"/>
                    </a:lnTo>
                    <a:lnTo>
                      <a:pt x="736" y="415"/>
                    </a:lnTo>
                    <a:lnTo>
                      <a:pt x="738" y="488"/>
                    </a:lnTo>
                    <a:lnTo>
                      <a:pt x="740" y="563"/>
                    </a:lnTo>
                    <a:lnTo>
                      <a:pt x="742" y="637"/>
                    </a:lnTo>
                    <a:lnTo>
                      <a:pt x="746" y="689"/>
                    </a:lnTo>
                    <a:lnTo>
                      <a:pt x="750" y="741"/>
                    </a:lnTo>
                    <a:lnTo>
                      <a:pt x="754" y="793"/>
                    </a:lnTo>
                    <a:lnTo>
                      <a:pt x="758" y="847"/>
                    </a:lnTo>
                    <a:lnTo>
                      <a:pt x="761" y="898"/>
                    </a:lnTo>
                    <a:lnTo>
                      <a:pt x="765" y="950"/>
                    </a:lnTo>
                    <a:lnTo>
                      <a:pt x="767" y="1006"/>
                    </a:lnTo>
                    <a:lnTo>
                      <a:pt x="771" y="1059"/>
                    </a:lnTo>
                    <a:lnTo>
                      <a:pt x="769" y="1059"/>
                    </a:lnTo>
                    <a:lnTo>
                      <a:pt x="767" y="1058"/>
                    </a:lnTo>
                    <a:lnTo>
                      <a:pt x="765" y="1058"/>
                    </a:lnTo>
                    <a:lnTo>
                      <a:pt x="765" y="1056"/>
                    </a:lnTo>
                    <a:lnTo>
                      <a:pt x="763" y="1054"/>
                    </a:lnTo>
                    <a:lnTo>
                      <a:pt x="761" y="1052"/>
                    </a:lnTo>
                    <a:lnTo>
                      <a:pt x="759" y="1052"/>
                    </a:lnTo>
                    <a:lnTo>
                      <a:pt x="758" y="1054"/>
                    </a:lnTo>
                    <a:lnTo>
                      <a:pt x="756" y="1069"/>
                    </a:lnTo>
                    <a:lnTo>
                      <a:pt x="742" y="1067"/>
                    </a:lnTo>
                    <a:lnTo>
                      <a:pt x="731" y="1065"/>
                    </a:lnTo>
                    <a:lnTo>
                      <a:pt x="719" y="1065"/>
                    </a:lnTo>
                    <a:lnTo>
                      <a:pt x="708" y="1065"/>
                    </a:lnTo>
                    <a:lnTo>
                      <a:pt x="696" y="1067"/>
                    </a:lnTo>
                    <a:lnTo>
                      <a:pt x="685" y="1065"/>
                    </a:lnTo>
                    <a:lnTo>
                      <a:pt x="673" y="1063"/>
                    </a:lnTo>
                    <a:lnTo>
                      <a:pt x="664" y="1059"/>
                    </a:lnTo>
                    <a:lnTo>
                      <a:pt x="656" y="1033"/>
                    </a:lnTo>
                    <a:lnTo>
                      <a:pt x="652" y="1004"/>
                    </a:lnTo>
                    <a:lnTo>
                      <a:pt x="646" y="973"/>
                    </a:lnTo>
                    <a:lnTo>
                      <a:pt x="642" y="942"/>
                    </a:lnTo>
                    <a:lnTo>
                      <a:pt x="635" y="883"/>
                    </a:lnTo>
                    <a:lnTo>
                      <a:pt x="625" y="822"/>
                    </a:lnTo>
                    <a:lnTo>
                      <a:pt x="619" y="793"/>
                    </a:lnTo>
                    <a:lnTo>
                      <a:pt x="610" y="766"/>
                    </a:lnTo>
                    <a:lnTo>
                      <a:pt x="598" y="739"/>
                    </a:lnTo>
                    <a:lnTo>
                      <a:pt x="587" y="714"/>
                    </a:lnTo>
                    <a:lnTo>
                      <a:pt x="570" y="689"/>
                    </a:lnTo>
                    <a:lnTo>
                      <a:pt x="550" y="668"/>
                    </a:lnTo>
                    <a:lnTo>
                      <a:pt x="539" y="658"/>
                    </a:lnTo>
                    <a:lnTo>
                      <a:pt x="527" y="649"/>
                    </a:lnTo>
                    <a:lnTo>
                      <a:pt x="514" y="639"/>
                    </a:lnTo>
                    <a:lnTo>
                      <a:pt x="501" y="632"/>
                    </a:lnTo>
                    <a:lnTo>
                      <a:pt x="478" y="626"/>
                    </a:lnTo>
                    <a:lnTo>
                      <a:pt x="454" y="624"/>
                    </a:lnTo>
                    <a:lnTo>
                      <a:pt x="431" y="626"/>
                    </a:lnTo>
                    <a:lnTo>
                      <a:pt x="408" y="630"/>
                    </a:lnTo>
                    <a:lnTo>
                      <a:pt x="387" y="637"/>
                    </a:lnTo>
                    <a:lnTo>
                      <a:pt x="366" y="647"/>
                    </a:lnTo>
                    <a:lnTo>
                      <a:pt x="347" y="660"/>
                    </a:lnTo>
                    <a:lnTo>
                      <a:pt x="330" y="676"/>
                    </a:lnTo>
                    <a:lnTo>
                      <a:pt x="309" y="697"/>
                    </a:lnTo>
                    <a:lnTo>
                      <a:pt x="293" y="722"/>
                    </a:lnTo>
                    <a:lnTo>
                      <a:pt x="280" y="747"/>
                    </a:lnTo>
                    <a:lnTo>
                      <a:pt x="268" y="772"/>
                    </a:lnTo>
                    <a:lnTo>
                      <a:pt x="257" y="799"/>
                    </a:lnTo>
                    <a:lnTo>
                      <a:pt x="249" y="827"/>
                    </a:lnTo>
                    <a:lnTo>
                      <a:pt x="243" y="854"/>
                    </a:lnTo>
                    <a:lnTo>
                      <a:pt x="238" y="883"/>
                    </a:lnTo>
                    <a:lnTo>
                      <a:pt x="232" y="941"/>
                    </a:lnTo>
                    <a:lnTo>
                      <a:pt x="226" y="996"/>
                    </a:lnTo>
                    <a:lnTo>
                      <a:pt x="222" y="1050"/>
                    </a:lnTo>
                    <a:lnTo>
                      <a:pt x="215" y="1102"/>
                    </a:lnTo>
                    <a:lnTo>
                      <a:pt x="219" y="1083"/>
                    </a:lnTo>
                    <a:lnTo>
                      <a:pt x="220" y="1061"/>
                    </a:lnTo>
                    <a:lnTo>
                      <a:pt x="222" y="1040"/>
                    </a:lnTo>
                    <a:lnTo>
                      <a:pt x="222" y="1017"/>
                    </a:lnTo>
                    <a:lnTo>
                      <a:pt x="220" y="996"/>
                    </a:lnTo>
                    <a:lnTo>
                      <a:pt x="217" y="975"/>
                    </a:lnTo>
                    <a:lnTo>
                      <a:pt x="213" y="954"/>
                    </a:lnTo>
                    <a:lnTo>
                      <a:pt x="209" y="935"/>
                    </a:lnTo>
                    <a:lnTo>
                      <a:pt x="205" y="931"/>
                    </a:lnTo>
                    <a:lnTo>
                      <a:pt x="201" y="927"/>
                    </a:lnTo>
                    <a:lnTo>
                      <a:pt x="199" y="923"/>
                    </a:lnTo>
                    <a:lnTo>
                      <a:pt x="196" y="919"/>
                    </a:lnTo>
                    <a:lnTo>
                      <a:pt x="192" y="916"/>
                    </a:lnTo>
                    <a:lnTo>
                      <a:pt x="188" y="914"/>
                    </a:lnTo>
                    <a:lnTo>
                      <a:pt x="184" y="910"/>
                    </a:lnTo>
                    <a:lnTo>
                      <a:pt x="180" y="910"/>
                    </a:lnTo>
                    <a:lnTo>
                      <a:pt x="171" y="910"/>
                    </a:lnTo>
                    <a:lnTo>
                      <a:pt x="161" y="914"/>
                    </a:lnTo>
                    <a:lnTo>
                      <a:pt x="153" y="918"/>
                    </a:lnTo>
                    <a:lnTo>
                      <a:pt x="146" y="923"/>
                    </a:lnTo>
                    <a:lnTo>
                      <a:pt x="134" y="937"/>
                    </a:lnTo>
                    <a:lnTo>
                      <a:pt x="123" y="952"/>
                    </a:lnTo>
                    <a:lnTo>
                      <a:pt x="113" y="965"/>
                    </a:lnTo>
                    <a:lnTo>
                      <a:pt x="102" y="979"/>
                    </a:lnTo>
                    <a:lnTo>
                      <a:pt x="96" y="985"/>
                    </a:lnTo>
                    <a:lnTo>
                      <a:pt x="90" y="990"/>
                    </a:lnTo>
                    <a:lnTo>
                      <a:pt x="82" y="994"/>
                    </a:lnTo>
                    <a:lnTo>
                      <a:pt x="75" y="996"/>
                    </a:lnTo>
                    <a:lnTo>
                      <a:pt x="65" y="994"/>
                    </a:lnTo>
                    <a:lnTo>
                      <a:pt x="57" y="994"/>
                    </a:lnTo>
                    <a:lnTo>
                      <a:pt x="50" y="994"/>
                    </a:lnTo>
                    <a:lnTo>
                      <a:pt x="44" y="994"/>
                    </a:lnTo>
                    <a:lnTo>
                      <a:pt x="36" y="994"/>
                    </a:lnTo>
                    <a:lnTo>
                      <a:pt x="29" y="994"/>
                    </a:lnTo>
                    <a:lnTo>
                      <a:pt x="21" y="994"/>
                    </a:lnTo>
                    <a:lnTo>
                      <a:pt x="13" y="996"/>
                    </a:lnTo>
                    <a:lnTo>
                      <a:pt x="9" y="954"/>
                    </a:lnTo>
                    <a:lnTo>
                      <a:pt x="4" y="910"/>
                    </a:lnTo>
                    <a:lnTo>
                      <a:pt x="2" y="866"/>
                    </a:lnTo>
                    <a:lnTo>
                      <a:pt x="0" y="822"/>
                    </a:lnTo>
                    <a:lnTo>
                      <a:pt x="2" y="777"/>
                    </a:lnTo>
                    <a:lnTo>
                      <a:pt x="6" y="735"/>
                    </a:lnTo>
                    <a:lnTo>
                      <a:pt x="11" y="693"/>
                    </a:lnTo>
                    <a:lnTo>
                      <a:pt x="21" y="651"/>
                    </a:lnTo>
                    <a:lnTo>
                      <a:pt x="42" y="632"/>
                    </a:lnTo>
                    <a:lnTo>
                      <a:pt x="63" y="612"/>
                    </a:lnTo>
                    <a:lnTo>
                      <a:pt x="86" y="595"/>
                    </a:lnTo>
                    <a:lnTo>
                      <a:pt x="107" y="578"/>
                    </a:lnTo>
                    <a:lnTo>
                      <a:pt x="155" y="545"/>
                    </a:lnTo>
                    <a:lnTo>
                      <a:pt x="203" y="517"/>
                    </a:lnTo>
                    <a:lnTo>
                      <a:pt x="253" y="488"/>
                    </a:lnTo>
                    <a:lnTo>
                      <a:pt x="303" y="461"/>
                    </a:lnTo>
                    <a:lnTo>
                      <a:pt x="353" y="434"/>
                    </a:lnTo>
                    <a:lnTo>
                      <a:pt x="401" y="405"/>
                    </a:lnTo>
                    <a:lnTo>
                      <a:pt x="397" y="373"/>
                    </a:lnTo>
                    <a:lnTo>
                      <a:pt x="395" y="336"/>
                    </a:lnTo>
                    <a:lnTo>
                      <a:pt x="393" y="302"/>
                    </a:lnTo>
                    <a:lnTo>
                      <a:pt x="393" y="267"/>
                    </a:lnTo>
                    <a:lnTo>
                      <a:pt x="393" y="233"/>
                    </a:lnTo>
                    <a:lnTo>
                      <a:pt x="393" y="198"/>
                    </a:lnTo>
                    <a:lnTo>
                      <a:pt x="391" y="163"/>
                    </a:lnTo>
                    <a:lnTo>
                      <a:pt x="391" y="129"/>
                    </a:lnTo>
                    <a:lnTo>
                      <a:pt x="389" y="123"/>
                    </a:lnTo>
                    <a:lnTo>
                      <a:pt x="387" y="119"/>
                    </a:lnTo>
                    <a:lnTo>
                      <a:pt x="385" y="114"/>
                    </a:lnTo>
                    <a:lnTo>
                      <a:pt x="384" y="108"/>
                    </a:lnTo>
                    <a:lnTo>
                      <a:pt x="380" y="102"/>
                    </a:lnTo>
                    <a:lnTo>
                      <a:pt x="378" y="98"/>
                    </a:lnTo>
                    <a:lnTo>
                      <a:pt x="372" y="94"/>
                    </a:lnTo>
                    <a:lnTo>
                      <a:pt x="368" y="91"/>
                    </a:lnTo>
                    <a:lnTo>
                      <a:pt x="337" y="94"/>
                    </a:lnTo>
                    <a:lnTo>
                      <a:pt x="311" y="98"/>
                    </a:lnTo>
                    <a:lnTo>
                      <a:pt x="282" y="104"/>
                    </a:lnTo>
                    <a:lnTo>
                      <a:pt x="253" y="112"/>
                    </a:lnTo>
                    <a:lnTo>
                      <a:pt x="224" y="119"/>
                    </a:lnTo>
                    <a:lnTo>
                      <a:pt x="196" y="127"/>
                    </a:lnTo>
                    <a:lnTo>
                      <a:pt x="165" y="133"/>
                    </a:lnTo>
                    <a:lnTo>
                      <a:pt x="136" y="137"/>
                    </a:lnTo>
                    <a:lnTo>
                      <a:pt x="132" y="135"/>
                    </a:lnTo>
                    <a:lnTo>
                      <a:pt x="130" y="131"/>
                    </a:lnTo>
                    <a:lnTo>
                      <a:pt x="128" y="129"/>
                    </a:lnTo>
                    <a:lnTo>
                      <a:pt x="128" y="125"/>
                    </a:lnTo>
                    <a:lnTo>
                      <a:pt x="128" y="119"/>
                    </a:lnTo>
                    <a:lnTo>
                      <a:pt x="130" y="116"/>
                    </a:lnTo>
                    <a:lnTo>
                      <a:pt x="130" y="112"/>
                    </a:lnTo>
                    <a:lnTo>
                      <a:pt x="132" y="108"/>
                    </a:lnTo>
                    <a:lnTo>
                      <a:pt x="169" y="89"/>
                    </a:lnTo>
                    <a:lnTo>
                      <a:pt x="203" y="71"/>
                    </a:lnTo>
                    <a:lnTo>
                      <a:pt x="240" y="56"/>
                    </a:lnTo>
                    <a:lnTo>
                      <a:pt x="278" y="45"/>
                    </a:lnTo>
                    <a:lnTo>
                      <a:pt x="316" y="33"/>
                    </a:lnTo>
                    <a:lnTo>
                      <a:pt x="355" y="23"/>
                    </a:lnTo>
                    <a:lnTo>
                      <a:pt x="393" y="12"/>
                    </a:lnTo>
                    <a:lnTo>
                      <a:pt x="430" y="0"/>
                    </a:lnTo>
                    <a:lnTo>
                      <a:pt x="447" y="2"/>
                    </a:lnTo>
                    <a:lnTo>
                      <a:pt x="466" y="2"/>
                    </a:lnTo>
                    <a:lnTo>
                      <a:pt x="483" y="2"/>
                    </a:lnTo>
                    <a:lnTo>
                      <a:pt x="504" y="0"/>
                    </a:lnTo>
                    <a:lnTo>
                      <a:pt x="524" y="0"/>
                    </a:lnTo>
                    <a:lnTo>
                      <a:pt x="543" y="0"/>
                    </a:lnTo>
                    <a:lnTo>
                      <a:pt x="560" y="2"/>
                    </a:lnTo>
                    <a:lnTo>
                      <a:pt x="577" y="4"/>
                    </a:lnTo>
                    <a:close/>
                  </a:path>
                </a:pathLst>
              </a:custGeom>
              <a:solidFill>
                <a:srgbClr val="93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" name="Freeform 45"/>
              <p:cNvSpPr>
                <a:spLocks/>
              </p:cNvSpPr>
              <p:nvPr/>
            </p:nvSpPr>
            <p:spPr bwMode="auto">
              <a:xfrm>
                <a:off x="2500" y="2047"/>
                <a:ext cx="886" cy="933"/>
              </a:xfrm>
              <a:custGeom>
                <a:avLst/>
                <a:gdLst>
                  <a:gd name="T0" fmla="*/ 730 w 886"/>
                  <a:gd name="T1" fmla="*/ 219 h 933"/>
                  <a:gd name="T2" fmla="*/ 765 w 886"/>
                  <a:gd name="T3" fmla="*/ 353 h 933"/>
                  <a:gd name="T4" fmla="*/ 792 w 886"/>
                  <a:gd name="T5" fmla="*/ 482 h 933"/>
                  <a:gd name="T6" fmla="*/ 851 w 886"/>
                  <a:gd name="T7" fmla="*/ 511 h 933"/>
                  <a:gd name="T8" fmla="*/ 878 w 886"/>
                  <a:gd name="T9" fmla="*/ 539 h 933"/>
                  <a:gd name="T10" fmla="*/ 886 w 886"/>
                  <a:gd name="T11" fmla="*/ 593 h 933"/>
                  <a:gd name="T12" fmla="*/ 865 w 886"/>
                  <a:gd name="T13" fmla="*/ 691 h 933"/>
                  <a:gd name="T14" fmla="*/ 828 w 886"/>
                  <a:gd name="T15" fmla="*/ 795 h 933"/>
                  <a:gd name="T16" fmla="*/ 807 w 886"/>
                  <a:gd name="T17" fmla="*/ 879 h 933"/>
                  <a:gd name="T18" fmla="*/ 771 w 886"/>
                  <a:gd name="T19" fmla="*/ 914 h 933"/>
                  <a:gd name="T20" fmla="*/ 761 w 886"/>
                  <a:gd name="T21" fmla="*/ 818 h 933"/>
                  <a:gd name="T22" fmla="*/ 738 w 886"/>
                  <a:gd name="T23" fmla="*/ 762 h 933"/>
                  <a:gd name="T24" fmla="*/ 706 w 886"/>
                  <a:gd name="T25" fmla="*/ 735 h 933"/>
                  <a:gd name="T26" fmla="*/ 665 w 886"/>
                  <a:gd name="T27" fmla="*/ 722 h 933"/>
                  <a:gd name="T28" fmla="*/ 589 w 886"/>
                  <a:gd name="T29" fmla="*/ 747 h 933"/>
                  <a:gd name="T30" fmla="*/ 529 w 886"/>
                  <a:gd name="T31" fmla="*/ 816 h 933"/>
                  <a:gd name="T32" fmla="*/ 512 w 886"/>
                  <a:gd name="T33" fmla="*/ 869 h 933"/>
                  <a:gd name="T34" fmla="*/ 508 w 886"/>
                  <a:gd name="T35" fmla="*/ 912 h 933"/>
                  <a:gd name="T36" fmla="*/ 462 w 886"/>
                  <a:gd name="T37" fmla="*/ 925 h 933"/>
                  <a:gd name="T38" fmla="*/ 404 w 886"/>
                  <a:gd name="T39" fmla="*/ 923 h 933"/>
                  <a:gd name="T40" fmla="*/ 391 w 886"/>
                  <a:gd name="T41" fmla="*/ 856 h 933"/>
                  <a:gd name="T42" fmla="*/ 362 w 886"/>
                  <a:gd name="T43" fmla="*/ 775 h 933"/>
                  <a:gd name="T44" fmla="*/ 324 w 886"/>
                  <a:gd name="T45" fmla="*/ 745 h 933"/>
                  <a:gd name="T46" fmla="*/ 284 w 886"/>
                  <a:gd name="T47" fmla="*/ 729 h 933"/>
                  <a:gd name="T48" fmla="*/ 257 w 886"/>
                  <a:gd name="T49" fmla="*/ 729 h 933"/>
                  <a:gd name="T50" fmla="*/ 230 w 886"/>
                  <a:gd name="T51" fmla="*/ 733 h 933"/>
                  <a:gd name="T52" fmla="*/ 174 w 886"/>
                  <a:gd name="T53" fmla="*/ 770 h 933"/>
                  <a:gd name="T54" fmla="*/ 136 w 886"/>
                  <a:gd name="T55" fmla="*/ 843 h 933"/>
                  <a:gd name="T56" fmla="*/ 128 w 886"/>
                  <a:gd name="T57" fmla="*/ 854 h 933"/>
                  <a:gd name="T58" fmla="*/ 117 w 886"/>
                  <a:gd name="T59" fmla="*/ 846 h 933"/>
                  <a:gd name="T60" fmla="*/ 84 w 886"/>
                  <a:gd name="T61" fmla="*/ 848 h 933"/>
                  <a:gd name="T62" fmla="*/ 48 w 886"/>
                  <a:gd name="T63" fmla="*/ 866 h 933"/>
                  <a:gd name="T64" fmla="*/ 11 w 886"/>
                  <a:gd name="T65" fmla="*/ 846 h 933"/>
                  <a:gd name="T66" fmla="*/ 0 w 886"/>
                  <a:gd name="T67" fmla="*/ 804 h 933"/>
                  <a:gd name="T68" fmla="*/ 3 w 886"/>
                  <a:gd name="T69" fmla="*/ 718 h 933"/>
                  <a:gd name="T70" fmla="*/ 13 w 886"/>
                  <a:gd name="T71" fmla="*/ 655 h 933"/>
                  <a:gd name="T72" fmla="*/ 36 w 886"/>
                  <a:gd name="T73" fmla="*/ 614 h 933"/>
                  <a:gd name="T74" fmla="*/ 80 w 886"/>
                  <a:gd name="T75" fmla="*/ 595 h 933"/>
                  <a:gd name="T76" fmla="*/ 186 w 886"/>
                  <a:gd name="T77" fmla="*/ 572 h 933"/>
                  <a:gd name="T78" fmla="*/ 276 w 886"/>
                  <a:gd name="T79" fmla="*/ 549 h 933"/>
                  <a:gd name="T80" fmla="*/ 307 w 886"/>
                  <a:gd name="T81" fmla="*/ 516 h 933"/>
                  <a:gd name="T82" fmla="*/ 318 w 886"/>
                  <a:gd name="T83" fmla="*/ 461 h 933"/>
                  <a:gd name="T84" fmla="*/ 330 w 886"/>
                  <a:gd name="T85" fmla="*/ 353 h 933"/>
                  <a:gd name="T86" fmla="*/ 337 w 886"/>
                  <a:gd name="T87" fmla="*/ 202 h 933"/>
                  <a:gd name="T88" fmla="*/ 341 w 886"/>
                  <a:gd name="T89" fmla="*/ 83 h 933"/>
                  <a:gd name="T90" fmla="*/ 332 w 886"/>
                  <a:gd name="T91" fmla="*/ 71 h 933"/>
                  <a:gd name="T92" fmla="*/ 308 w 886"/>
                  <a:gd name="T93" fmla="*/ 66 h 933"/>
                  <a:gd name="T94" fmla="*/ 266 w 886"/>
                  <a:gd name="T95" fmla="*/ 64 h 933"/>
                  <a:gd name="T96" fmla="*/ 209 w 886"/>
                  <a:gd name="T97" fmla="*/ 66 h 933"/>
                  <a:gd name="T98" fmla="*/ 107 w 886"/>
                  <a:gd name="T99" fmla="*/ 85 h 933"/>
                  <a:gd name="T100" fmla="*/ 36 w 886"/>
                  <a:gd name="T101" fmla="*/ 112 h 933"/>
                  <a:gd name="T102" fmla="*/ 34 w 886"/>
                  <a:gd name="T103" fmla="*/ 102 h 933"/>
                  <a:gd name="T104" fmla="*/ 61 w 886"/>
                  <a:gd name="T105" fmla="*/ 73 h 933"/>
                  <a:gd name="T106" fmla="*/ 178 w 886"/>
                  <a:gd name="T107" fmla="*/ 21 h 933"/>
                  <a:gd name="T108" fmla="*/ 301 w 886"/>
                  <a:gd name="T109" fmla="*/ 0 h 933"/>
                  <a:gd name="T110" fmla="*/ 418 w 886"/>
                  <a:gd name="T111" fmla="*/ 6 h 933"/>
                  <a:gd name="T112" fmla="*/ 529 w 886"/>
                  <a:gd name="T113" fmla="*/ 33 h 933"/>
                  <a:gd name="T114" fmla="*/ 636 w 886"/>
                  <a:gd name="T115" fmla="*/ 98 h 93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886" h="933">
                    <a:moveTo>
                      <a:pt x="698" y="167"/>
                    </a:moveTo>
                    <a:lnTo>
                      <a:pt x="711" y="185"/>
                    </a:lnTo>
                    <a:lnTo>
                      <a:pt x="721" y="200"/>
                    </a:lnTo>
                    <a:lnTo>
                      <a:pt x="730" y="219"/>
                    </a:lnTo>
                    <a:lnTo>
                      <a:pt x="738" y="236"/>
                    </a:lnTo>
                    <a:lnTo>
                      <a:pt x="750" y="275"/>
                    </a:lnTo>
                    <a:lnTo>
                      <a:pt x="759" y="313"/>
                    </a:lnTo>
                    <a:lnTo>
                      <a:pt x="765" y="353"/>
                    </a:lnTo>
                    <a:lnTo>
                      <a:pt x="771" y="394"/>
                    </a:lnTo>
                    <a:lnTo>
                      <a:pt x="775" y="434"/>
                    </a:lnTo>
                    <a:lnTo>
                      <a:pt x="778" y="472"/>
                    </a:lnTo>
                    <a:lnTo>
                      <a:pt x="792" y="482"/>
                    </a:lnTo>
                    <a:lnTo>
                      <a:pt x="807" y="488"/>
                    </a:lnTo>
                    <a:lnTo>
                      <a:pt x="823" y="495"/>
                    </a:lnTo>
                    <a:lnTo>
                      <a:pt x="838" y="503"/>
                    </a:lnTo>
                    <a:lnTo>
                      <a:pt x="851" y="511"/>
                    </a:lnTo>
                    <a:lnTo>
                      <a:pt x="863" y="520"/>
                    </a:lnTo>
                    <a:lnTo>
                      <a:pt x="869" y="526"/>
                    </a:lnTo>
                    <a:lnTo>
                      <a:pt x="874" y="534"/>
                    </a:lnTo>
                    <a:lnTo>
                      <a:pt x="878" y="539"/>
                    </a:lnTo>
                    <a:lnTo>
                      <a:pt x="880" y="549"/>
                    </a:lnTo>
                    <a:lnTo>
                      <a:pt x="884" y="563"/>
                    </a:lnTo>
                    <a:lnTo>
                      <a:pt x="886" y="578"/>
                    </a:lnTo>
                    <a:lnTo>
                      <a:pt x="886" y="593"/>
                    </a:lnTo>
                    <a:lnTo>
                      <a:pt x="886" y="607"/>
                    </a:lnTo>
                    <a:lnTo>
                      <a:pt x="882" y="635"/>
                    </a:lnTo>
                    <a:lnTo>
                      <a:pt x="874" y="664"/>
                    </a:lnTo>
                    <a:lnTo>
                      <a:pt x="865" y="691"/>
                    </a:lnTo>
                    <a:lnTo>
                      <a:pt x="855" y="720"/>
                    </a:lnTo>
                    <a:lnTo>
                      <a:pt x="844" y="747"/>
                    </a:lnTo>
                    <a:lnTo>
                      <a:pt x="834" y="775"/>
                    </a:lnTo>
                    <a:lnTo>
                      <a:pt x="828" y="795"/>
                    </a:lnTo>
                    <a:lnTo>
                      <a:pt x="824" y="816"/>
                    </a:lnTo>
                    <a:lnTo>
                      <a:pt x="819" y="837"/>
                    </a:lnTo>
                    <a:lnTo>
                      <a:pt x="813" y="858"/>
                    </a:lnTo>
                    <a:lnTo>
                      <a:pt x="807" y="879"/>
                    </a:lnTo>
                    <a:lnTo>
                      <a:pt x="800" y="898"/>
                    </a:lnTo>
                    <a:lnTo>
                      <a:pt x="788" y="917"/>
                    </a:lnTo>
                    <a:lnTo>
                      <a:pt x="775" y="933"/>
                    </a:lnTo>
                    <a:lnTo>
                      <a:pt x="771" y="914"/>
                    </a:lnTo>
                    <a:lnTo>
                      <a:pt x="769" y="893"/>
                    </a:lnTo>
                    <a:lnTo>
                      <a:pt x="767" y="868"/>
                    </a:lnTo>
                    <a:lnTo>
                      <a:pt x="765" y="843"/>
                    </a:lnTo>
                    <a:lnTo>
                      <a:pt x="761" y="818"/>
                    </a:lnTo>
                    <a:lnTo>
                      <a:pt x="753" y="795"/>
                    </a:lnTo>
                    <a:lnTo>
                      <a:pt x="750" y="783"/>
                    </a:lnTo>
                    <a:lnTo>
                      <a:pt x="746" y="772"/>
                    </a:lnTo>
                    <a:lnTo>
                      <a:pt x="738" y="762"/>
                    </a:lnTo>
                    <a:lnTo>
                      <a:pt x="730" y="751"/>
                    </a:lnTo>
                    <a:lnTo>
                      <a:pt x="723" y="745"/>
                    </a:lnTo>
                    <a:lnTo>
                      <a:pt x="715" y="739"/>
                    </a:lnTo>
                    <a:lnTo>
                      <a:pt x="706" y="735"/>
                    </a:lnTo>
                    <a:lnTo>
                      <a:pt x="696" y="731"/>
                    </a:lnTo>
                    <a:lnTo>
                      <a:pt x="684" y="728"/>
                    </a:lnTo>
                    <a:lnTo>
                      <a:pt x="675" y="726"/>
                    </a:lnTo>
                    <a:lnTo>
                      <a:pt x="665" y="722"/>
                    </a:lnTo>
                    <a:lnTo>
                      <a:pt x="654" y="722"/>
                    </a:lnTo>
                    <a:lnTo>
                      <a:pt x="631" y="728"/>
                    </a:lnTo>
                    <a:lnTo>
                      <a:pt x="610" y="735"/>
                    </a:lnTo>
                    <a:lnTo>
                      <a:pt x="589" y="747"/>
                    </a:lnTo>
                    <a:lnTo>
                      <a:pt x="569" y="760"/>
                    </a:lnTo>
                    <a:lnTo>
                      <a:pt x="554" y="775"/>
                    </a:lnTo>
                    <a:lnTo>
                      <a:pt x="539" y="795"/>
                    </a:lnTo>
                    <a:lnTo>
                      <a:pt x="529" y="816"/>
                    </a:lnTo>
                    <a:lnTo>
                      <a:pt x="519" y="837"/>
                    </a:lnTo>
                    <a:lnTo>
                      <a:pt x="518" y="848"/>
                    </a:lnTo>
                    <a:lnTo>
                      <a:pt x="514" y="858"/>
                    </a:lnTo>
                    <a:lnTo>
                      <a:pt x="512" y="869"/>
                    </a:lnTo>
                    <a:lnTo>
                      <a:pt x="510" y="879"/>
                    </a:lnTo>
                    <a:lnTo>
                      <a:pt x="508" y="891"/>
                    </a:lnTo>
                    <a:lnTo>
                      <a:pt x="508" y="902"/>
                    </a:lnTo>
                    <a:lnTo>
                      <a:pt x="508" y="912"/>
                    </a:lnTo>
                    <a:lnTo>
                      <a:pt x="506" y="923"/>
                    </a:lnTo>
                    <a:lnTo>
                      <a:pt x="493" y="923"/>
                    </a:lnTo>
                    <a:lnTo>
                      <a:pt x="477" y="923"/>
                    </a:lnTo>
                    <a:lnTo>
                      <a:pt x="462" y="925"/>
                    </a:lnTo>
                    <a:lnTo>
                      <a:pt x="449" y="925"/>
                    </a:lnTo>
                    <a:lnTo>
                      <a:pt x="433" y="925"/>
                    </a:lnTo>
                    <a:lnTo>
                      <a:pt x="418" y="925"/>
                    </a:lnTo>
                    <a:lnTo>
                      <a:pt x="404" y="923"/>
                    </a:lnTo>
                    <a:lnTo>
                      <a:pt x="389" y="919"/>
                    </a:lnTo>
                    <a:lnTo>
                      <a:pt x="391" y="898"/>
                    </a:lnTo>
                    <a:lnTo>
                      <a:pt x="393" y="877"/>
                    </a:lnTo>
                    <a:lnTo>
                      <a:pt x="391" y="856"/>
                    </a:lnTo>
                    <a:lnTo>
                      <a:pt x="387" y="835"/>
                    </a:lnTo>
                    <a:lnTo>
                      <a:pt x="379" y="814"/>
                    </a:lnTo>
                    <a:lnTo>
                      <a:pt x="372" y="795"/>
                    </a:lnTo>
                    <a:lnTo>
                      <a:pt x="362" y="775"/>
                    </a:lnTo>
                    <a:lnTo>
                      <a:pt x="349" y="760"/>
                    </a:lnTo>
                    <a:lnTo>
                      <a:pt x="341" y="754"/>
                    </a:lnTo>
                    <a:lnTo>
                      <a:pt x="333" y="751"/>
                    </a:lnTo>
                    <a:lnTo>
                      <a:pt x="324" y="745"/>
                    </a:lnTo>
                    <a:lnTo>
                      <a:pt x="314" y="739"/>
                    </a:lnTo>
                    <a:lnTo>
                      <a:pt x="303" y="735"/>
                    </a:lnTo>
                    <a:lnTo>
                      <a:pt x="293" y="731"/>
                    </a:lnTo>
                    <a:lnTo>
                      <a:pt x="284" y="729"/>
                    </a:lnTo>
                    <a:lnTo>
                      <a:pt x="274" y="728"/>
                    </a:lnTo>
                    <a:lnTo>
                      <a:pt x="268" y="728"/>
                    </a:lnTo>
                    <a:lnTo>
                      <a:pt x="262" y="729"/>
                    </a:lnTo>
                    <a:lnTo>
                      <a:pt x="257" y="729"/>
                    </a:lnTo>
                    <a:lnTo>
                      <a:pt x="249" y="731"/>
                    </a:lnTo>
                    <a:lnTo>
                      <a:pt x="243" y="731"/>
                    </a:lnTo>
                    <a:lnTo>
                      <a:pt x="236" y="733"/>
                    </a:lnTo>
                    <a:lnTo>
                      <a:pt x="230" y="733"/>
                    </a:lnTo>
                    <a:lnTo>
                      <a:pt x="222" y="733"/>
                    </a:lnTo>
                    <a:lnTo>
                      <a:pt x="205" y="743"/>
                    </a:lnTo>
                    <a:lnTo>
                      <a:pt x="188" y="756"/>
                    </a:lnTo>
                    <a:lnTo>
                      <a:pt x="174" y="770"/>
                    </a:lnTo>
                    <a:lnTo>
                      <a:pt x="161" y="785"/>
                    </a:lnTo>
                    <a:lnTo>
                      <a:pt x="149" y="804"/>
                    </a:lnTo>
                    <a:lnTo>
                      <a:pt x="142" y="822"/>
                    </a:lnTo>
                    <a:lnTo>
                      <a:pt x="136" y="843"/>
                    </a:lnTo>
                    <a:lnTo>
                      <a:pt x="134" y="862"/>
                    </a:lnTo>
                    <a:lnTo>
                      <a:pt x="132" y="860"/>
                    </a:lnTo>
                    <a:lnTo>
                      <a:pt x="132" y="856"/>
                    </a:lnTo>
                    <a:lnTo>
                      <a:pt x="128" y="854"/>
                    </a:lnTo>
                    <a:lnTo>
                      <a:pt x="126" y="852"/>
                    </a:lnTo>
                    <a:lnTo>
                      <a:pt x="124" y="850"/>
                    </a:lnTo>
                    <a:lnTo>
                      <a:pt x="121" y="848"/>
                    </a:lnTo>
                    <a:lnTo>
                      <a:pt x="117" y="846"/>
                    </a:lnTo>
                    <a:lnTo>
                      <a:pt x="115" y="846"/>
                    </a:lnTo>
                    <a:lnTo>
                      <a:pt x="105" y="845"/>
                    </a:lnTo>
                    <a:lnTo>
                      <a:pt x="94" y="846"/>
                    </a:lnTo>
                    <a:lnTo>
                      <a:pt x="84" y="848"/>
                    </a:lnTo>
                    <a:lnTo>
                      <a:pt x="74" y="852"/>
                    </a:lnTo>
                    <a:lnTo>
                      <a:pt x="67" y="858"/>
                    </a:lnTo>
                    <a:lnTo>
                      <a:pt x="57" y="862"/>
                    </a:lnTo>
                    <a:lnTo>
                      <a:pt x="48" y="866"/>
                    </a:lnTo>
                    <a:lnTo>
                      <a:pt x="40" y="871"/>
                    </a:lnTo>
                    <a:lnTo>
                      <a:pt x="28" y="864"/>
                    </a:lnTo>
                    <a:lnTo>
                      <a:pt x="19" y="854"/>
                    </a:lnTo>
                    <a:lnTo>
                      <a:pt x="11" y="846"/>
                    </a:lnTo>
                    <a:lnTo>
                      <a:pt x="5" y="837"/>
                    </a:lnTo>
                    <a:lnTo>
                      <a:pt x="2" y="825"/>
                    </a:lnTo>
                    <a:lnTo>
                      <a:pt x="0" y="814"/>
                    </a:lnTo>
                    <a:lnTo>
                      <a:pt x="0" y="804"/>
                    </a:lnTo>
                    <a:lnTo>
                      <a:pt x="0" y="791"/>
                    </a:lnTo>
                    <a:lnTo>
                      <a:pt x="0" y="768"/>
                    </a:lnTo>
                    <a:lnTo>
                      <a:pt x="3" y="743"/>
                    </a:lnTo>
                    <a:lnTo>
                      <a:pt x="3" y="718"/>
                    </a:lnTo>
                    <a:lnTo>
                      <a:pt x="2" y="693"/>
                    </a:lnTo>
                    <a:lnTo>
                      <a:pt x="5" y="681"/>
                    </a:lnTo>
                    <a:lnTo>
                      <a:pt x="9" y="668"/>
                    </a:lnTo>
                    <a:lnTo>
                      <a:pt x="13" y="655"/>
                    </a:lnTo>
                    <a:lnTo>
                      <a:pt x="19" y="641"/>
                    </a:lnTo>
                    <a:lnTo>
                      <a:pt x="23" y="630"/>
                    </a:lnTo>
                    <a:lnTo>
                      <a:pt x="32" y="618"/>
                    </a:lnTo>
                    <a:lnTo>
                      <a:pt x="36" y="614"/>
                    </a:lnTo>
                    <a:lnTo>
                      <a:pt x="42" y="610"/>
                    </a:lnTo>
                    <a:lnTo>
                      <a:pt x="48" y="609"/>
                    </a:lnTo>
                    <a:lnTo>
                      <a:pt x="55" y="607"/>
                    </a:lnTo>
                    <a:lnTo>
                      <a:pt x="80" y="595"/>
                    </a:lnTo>
                    <a:lnTo>
                      <a:pt x="107" y="587"/>
                    </a:lnTo>
                    <a:lnTo>
                      <a:pt x="132" y="582"/>
                    </a:lnTo>
                    <a:lnTo>
                      <a:pt x="159" y="576"/>
                    </a:lnTo>
                    <a:lnTo>
                      <a:pt x="186" y="572"/>
                    </a:lnTo>
                    <a:lnTo>
                      <a:pt x="213" y="568"/>
                    </a:lnTo>
                    <a:lnTo>
                      <a:pt x="238" y="561"/>
                    </a:lnTo>
                    <a:lnTo>
                      <a:pt x="264" y="555"/>
                    </a:lnTo>
                    <a:lnTo>
                      <a:pt x="276" y="549"/>
                    </a:lnTo>
                    <a:lnTo>
                      <a:pt x="285" y="541"/>
                    </a:lnTo>
                    <a:lnTo>
                      <a:pt x="295" y="534"/>
                    </a:lnTo>
                    <a:lnTo>
                      <a:pt x="301" y="526"/>
                    </a:lnTo>
                    <a:lnTo>
                      <a:pt x="307" y="516"/>
                    </a:lnTo>
                    <a:lnTo>
                      <a:pt x="310" y="507"/>
                    </a:lnTo>
                    <a:lnTo>
                      <a:pt x="312" y="495"/>
                    </a:lnTo>
                    <a:lnTo>
                      <a:pt x="314" y="484"/>
                    </a:lnTo>
                    <a:lnTo>
                      <a:pt x="318" y="461"/>
                    </a:lnTo>
                    <a:lnTo>
                      <a:pt x="320" y="438"/>
                    </a:lnTo>
                    <a:lnTo>
                      <a:pt x="322" y="415"/>
                    </a:lnTo>
                    <a:lnTo>
                      <a:pt x="326" y="392"/>
                    </a:lnTo>
                    <a:lnTo>
                      <a:pt x="330" y="353"/>
                    </a:lnTo>
                    <a:lnTo>
                      <a:pt x="332" y="317"/>
                    </a:lnTo>
                    <a:lnTo>
                      <a:pt x="333" y="279"/>
                    </a:lnTo>
                    <a:lnTo>
                      <a:pt x="335" y="240"/>
                    </a:lnTo>
                    <a:lnTo>
                      <a:pt x="337" y="202"/>
                    </a:lnTo>
                    <a:lnTo>
                      <a:pt x="337" y="163"/>
                    </a:lnTo>
                    <a:lnTo>
                      <a:pt x="339" y="125"/>
                    </a:lnTo>
                    <a:lnTo>
                      <a:pt x="341" y="89"/>
                    </a:lnTo>
                    <a:lnTo>
                      <a:pt x="341" y="83"/>
                    </a:lnTo>
                    <a:lnTo>
                      <a:pt x="339" y="79"/>
                    </a:lnTo>
                    <a:lnTo>
                      <a:pt x="337" y="75"/>
                    </a:lnTo>
                    <a:lnTo>
                      <a:pt x="335" y="73"/>
                    </a:lnTo>
                    <a:lnTo>
                      <a:pt x="332" y="71"/>
                    </a:lnTo>
                    <a:lnTo>
                      <a:pt x="328" y="71"/>
                    </a:lnTo>
                    <a:lnTo>
                      <a:pt x="324" y="69"/>
                    </a:lnTo>
                    <a:lnTo>
                      <a:pt x="320" y="66"/>
                    </a:lnTo>
                    <a:lnTo>
                      <a:pt x="308" y="66"/>
                    </a:lnTo>
                    <a:lnTo>
                      <a:pt x="299" y="66"/>
                    </a:lnTo>
                    <a:lnTo>
                      <a:pt x="287" y="64"/>
                    </a:lnTo>
                    <a:lnTo>
                      <a:pt x="276" y="64"/>
                    </a:lnTo>
                    <a:lnTo>
                      <a:pt x="266" y="64"/>
                    </a:lnTo>
                    <a:lnTo>
                      <a:pt x="255" y="62"/>
                    </a:lnTo>
                    <a:lnTo>
                      <a:pt x="245" y="60"/>
                    </a:lnTo>
                    <a:lnTo>
                      <a:pt x="234" y="60"/>
                    </a:lnTo>
                    <a:lnTo>
                      <a:pt x="209" y="66"/>
                    </a:lnTo>
                    <a:lnTo>
                      <a:pt x="184" y="71"/>
                    </a:lnTo>
                    <a:lnTo>
                      <a:pt x="157" y="75"/>
                    </a:lnTo>
                    <a:lnTo>
                      <a:pt x="132" y="79"/>
                    </a:lnTo>
                    <a:lnTo>
                      <a:pt x="107" y="85"/>
                    </a:lnTo>
                    <a:lnTo>
                      <a:pt x="84" y="92"/>
                    </a:lnTo>
                    <a:lnTo>
                      <a:pt x="61" y="102"/>
                    </a:lnTo>
                    <a:lnTo>
                      <a:pt x="38" y="114"/>
                    </a:lnTo>
                    <a:lnTo>
                      <a:pt x="36" y="112"/>
                    </a:lnTo>
                    <a:lnTo>
                      <a:pt x="34" y="110"/>
                    </a:lnTo>
                    <a:lnTo>
                      <a:pt x="32" y="106"/>
                    </a:lnTo>
                    <a:lnTo>
                      <a:pt x="32" y="104"/>
                    </a:lnTo>
                    <a:lnTo>
                      <a:pt x="34" y="102"/>
                    </a:lnTo>
                    <a:lnTo>
                      <a:pt x="34" y="98"/>
                    </a:lnTo>
                    <a:lnTo>
                      <a:pt x="36" y="96"/>
                    </a:lnTo>
                    <a:lnTo>
                      <a:pt x="36" y="92"/>
                    </a:lnTo>
                    <a:lnTo>
                      <a:pt x="61" y="73"/>
                    </a:lnTo>
                    <a:lnTo>
                      <a:pt x="90" y="56"/>
                    </a:lnTo>
                    <a:lnTo>
                      <a:pt x="119" y="43"/>
                    </a:lnTo>
                    <a:lnTo>
                      <a:pt x="147" y="31"/>
                    </a:lnTo>
                    <a:lnTo>
                      <a:pt x="178" y="21"/>
                    </a:lnTo>
                    <a:lnTo>
                      <a:pt x="211" y="12"/>
                    </a:lnTo>
                    <a:lnTo>
                      <a:pt x="241" y="6"/>
                    </a:lnTo>
                    <a:lnTo>
                      <a:pt x="274" y="0"/>
                    </a:lnTo>
                    <a:lnTo>
                      <a:pt x="301" y="0"/>
                    </a:lnTo>
                    <a:lnTo>
                      <a:pt x="330" y="0"/>
                    </a:lnTo>
                    <a:lnTo>
                      <a:pt x="358" y="2"/>
                    </a:lnTo>
                    <a:lnTo>
                      <a:pt x="389" y="2"/>
                    </a:lnTo>
                    <a:lnTo>
                      <a:pt x="418" y="6"/>
                    </a:lnTo>
                    <a:lnTo>
                      <a:pt x="447" y="10"/>
                    </a:lnTo>
                    <a:lnTo>
                      <a:pt x="473" y="16"/>
                    </a:lnTo>
                    <a:lnTo>
                      <a:pt x="500" y="21"/>
                    </a:lnTo>
                    <a:lnTo>
                      <a:pt x="529" y="33"/>
                    </a:lnTo>
                    <a:lnTo>
                      <a:pt x="558" y="44"/>
                    </a:lnTo>
                    <a:lnTo>
                      <a:pt x="585" y="60"/>
                    </a:lnTo>
                    <a:lnTo>
                      <a:pt x="612" y="77"/>
                    </a:lnTo>
                    <a:lnTo>
                      <a:pt x="636" y="98"/>
                    </a:lnTo>
                    <a:lnTo>
                      <a:pt x="660" y="119"/>
                    </a:lnTo>
                    <a:lnTo>
                      <a:pt x="681" y="142"/>
                    </a:lnTo>
                    <a:lnTo>
                      <a:pt x="698" y="167"/>
                    </a:lnTo>
                    <a:close/>
                  </a:path>
                </a:pathLst>
              </a:custGeom>
              <a:solidFill>
                <a:srgbClr val="FF1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" name="Freeform 46"/>
              <p:cNvSpPr>
                <a:spLocks/>
              </p:cNvSpPr>
              <p:nvPr/>
            </p:nvSpPr>
            <p:spPr bwMode="auto">
              <a:xfrm>
                <a:off x="4078" y="2059"/>
                <a:ext cx="125" cy="61"/>
              </a:xfrm>
              <a:custGeom>
                <a:avLst/>
                <a:gdLst>
                  <a:gd name="T0" fmla="*/ 125 w 125"/>
                  <a:gd name="T1" fmla="*/ 0 h 61"/>
                  <a:gd name="T2" fmla="*/ 110 w 125"/>
                  <a:gd name="T3" fmla="*/ 9 h 61"/>
                  <a:gd name="T4" fmla="*/ 94 w 125"/>
                  <a:gd name="T5" fmla="*/ 19 h 61"/>
                  <a:gd name="T6" fmla="*/ 79 w 125"/>
                  <a:gd name="T7" fmla="*/ 27 h 61"/>
                  <a:gd name="T8" fmla="*/ 64 w 125"/>
                  <a:gd name="T9" fmla="*/ 34 h 61"/>
                  <a:gd name="T10" fmla="*/ 48 w 125"/>
                  <a:gd name="T11" fmla="*/ 42 h 61"/>
                  <a:gd name="T12" fmla="*/ 31 w 125"/>
                  <a:gd name="T13" fmla="*/ 50 h 61"/>
                  <a:gd name="T14" fmla="*/ 16 w 125"/>
                  <a:gd name="T15" fmla="*/ 56 h 61"/>
                  <a:gd name="T16" fmla="*/ 0 w 125"/>
                  <a:gd name="T17" fmla="*/ 61 h 61"/>
                  <a:gd name="T18" fmla="*/ 12 w 125"/>
                  <a:gd name="T19" fmla="*/ 52 h 61"/>
                  <a:gd name="T20" fmla="*/ 25 w 125"/>
                  <a:gd name="T21" fmla="*/ 42 h 61"/>
                  <a:gd name="T22" fmla="*/ 41 w 125"/>
                  <a:gd name="T23" fmla="*/ 34 h 61"/>
                  <a:gd name="T24" fmla="*/ 58 w 125"/>
                  <a:gd name="T25" fmla="*/ 27 h 61"/>
                  <a:gd name="T26" fmla="*/ 75 w 125"/>
                  <a:gd name="T27" fmla="*/ 19 h 61"/>
                  <a:gd name="T28" fmla="*/ 90 w 125"/>
                  <a:gd name="T29" fmla="*/ 13 h 61"/>
                  <a:gd name="T30" fmla="*/ 108 w 125"/>
                  <a:gd name="T31" fmla="*/ 8 h 61"/>
                  <a:gd name="T32" fmla="*/ 125 w 125"/>
                  <a:gd name="T33" fmla="*/ 0 h 6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25" h="61">
                    <a:moveTo>
                      <a:pt x="125" y="0"/>
                    </a:moveTo>
                    <a:lnTo>
                      <a:pt x="110" y="9"/>
                    </a:lnTo>
                    <a:lnTo>
                      <a:pt x="94" y="19"/>
                    </a:lnTo>
                    <a:lnTo>
                      <a:pt x="79" y="27"/>
                    </a:lnTo>
                    <a:lnTo>
                      <a:pt x="64" y="34"/>
                    </a:lnTo>
                    <a:lnTo>
                      <a:pt x="48" y="42"/>
                    </a:lnTo>
                    <a:lnTo>
                      <a:pt x="31" y="50"/>
                    </a:lnTo>
                    <a:lnTo>
                      <a:pt x="16" y="56"/>
                    </a:lnTo>
                    <a:lnTo>
                      <a:pt x="0" y="61"/>
                    </a:lnTo>
                    <a:lnTo>
                      <a:pt x="12" y="52"/>
                    </a:lnTo>
                    <a:lnTo>
                      <a:pt x="25" y="42"/>
                    </a:lnTo>
                    <a:lnTo>
                      <a:pt x="41" y="34"/>
                    </a:lnTo>
                    <a:lnTo>
                      <a:pt x="58" y="27"/>
                    </a:lnTo>
                    <a:lnTo>
                      <a:pt x="75" y="19"/>
                    </a:lnTo>
                    <a:lnTo>
                      <a:pt x="90" y="13"/>
                    </a:lnTo>
                    <a:lnTo>
                      <a:pt x="108" y="8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" name="Freeform 47"/>
              <p:cNvSpPr>
                <a:spLocks/>
              </p:cNvSpPr>
              <p:nvPr/>
            </p:nvSpPr>
            <p:spPr bwMode="auto">
              <a:xfrm>
                <a:off x="4433" y="2061"/>
                <a:ext cx="65" cy="103"/>
              </a:xfrm>
              <a:custGeom>
                <a:avLst/>
                <a:gdLst>
                  <a:gd name="T0" fmla="*/ 4 w 65"/>
                  <a:gd name="T1" fmla="*/ 103 h 103"/>
                  <a:gd name="T2" fmla="*/ 0 w 65"/>
                  <a:gd name="T3" fmla="*/ 103 h 103"/>
                  <a:gd name="T4" fmla="*/ 4 w 65"/>
                  <a:gd name="T5" fmla="*/ 88 h 103"/>
                  <a:gd name="T6" fmla="*/ 12 w 65"/>
                  <a:gd name="T7" fmla="*/ 75 h 103"/>
                  <a:gd name="T8" fmla="*/ 19 w 65"/>
                  <a:gd name="T9" fmla="*/ 61 h 103"/>
                  <a:gd name="T10" fmla="*/ 29 w 65"/>
                  <a:gd name="T11" fmla="*/ 48 h 103"/>
                  <a:gd name="T12" fmla="*/ 39 w 65"/>
                  <a:gd name="T13" fmla="*/ 36 h 103"/>
                  <a:gd name="T14" fmla="*/ 48 w 65"/>
                  <a:gd name="T15" fmla="*/ 25 h 103"/>
                  <a:gd name="T16" fmla="*/ 56 w 65"/>
                  <a:gd name="T17" fmla="*/ 11 h 103"/>
                  <a:gd name="T18" fmla="*/ 65 w 65"/>
                  <a:gd name="T19" fmla="*/ 0 h 103"/>
                  <a:gd name="T20" fmla="*/ 62 w 65"/>
                  <a:gd name="T21" fmla="*/ 13 h 103"/>
                  <a:gd name="T22" fmla="*/ 56 w 65"/>
                  <a:gd name="T23" fmla="*/ 27 h 103"/>
                  <a:gd name="T24" fmla="*/ 48 w 65"/>
                  <a:gd name="T25" fmla="*/ 40 h 103"/>
                  <a:gd name="T26" fmla="*/ 39 w 65"/>
                  <a:gd name="T27" fmla="*/ 54 h 103"/>
                  <a:gd name="T28" fmla="*/ 29 w 65"/>
                  <a:gd name="T29" fmla="*/ 65 h 103"/>
                  <a:gd name="T30" fmla="*/ 21 w 65"/>
                  <a:gd name="T31" fmla="*/ 77 h 103"/>
                  <a:gd name="T32" fmla="*/ 12 w 65"/>
                  <a:gd name="T33" fmla="*/ 90 h 103"/>
                  <a:gd name="T34" fmla="*/ 4 w 65"/>
                  <a:gd name="T35" fmla="*/ 103 h 10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65" h="103">
                    <a:moveTo>
                      <a:pt x="4" y="103"/>
                    </a:moveTo>
                    <a:lnTo>
                      <a:pt x="0" y="103"/>
                    </a:lnTo>
                    <a:lnTo>
                      <a:pt x="4" y="88"/>
                    </a:lnTo>
                    <a:lnTo>
                      <a:pt x="12" y="75"/>
                    </a:lnTo>
                    <a:lnTo>
                      <a:pt x="19" y="61"/>
                    </a:lnTo>
                    <a:lnTo>
                      <a:pt x="29" y="48"/>
                    </a:lnTo>
                    <a:lnTo>
                      <a:pt x="39" y="36"/>
                    </a:lnTo>
                    <a:lnTo>
                      <a:pt x="48" y="25"/>
                    </a:lnTo>
                    <a:lnTo>
                      <a:pt x="56" y="11"/>
                    </a:lnTo>
                    <a:lnTo>
                      <a:pt x="65" y="0"/>
                    </a:lnTo>
                    <a:lnTo>
                      <a:pt x="62" y="13"/>
                    </a:lnTo>
                    <a:lnTo>
                      <a:pt x="56" y="27"/>
                    </a:lnTo>
                    <a:lnTo>
                      <a:pt x="48" y="40"/>
                    </a:lnTo>
                    <a:lnTo>
                      <a:pt x="39" y="54"/>
                    </a:lnTo>
                    <a:lnTo>
                      <a:pt x="29" y="65"/>
                    </a:lnTo>
                    <a:lnTo>
                      <a:pt x="21" y="77"/>
                    </a:lnTo>
                    <a:lnTo>
                      <a:pt x="12" y="90"/>
                    </a:lnTo>
                    <a:lnTo>
                      <a:pt x="4" y="10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8" name="Freeform 48"/>
              <p:cNvSpPr>
                <a:spLocks/>
              </p:cNvSpPr>
              <p:nvPr/>
            </p:nvSpPr>
            <p:spPr bwMode="auto">
              <a:xfrm>
                <a:off x="3572" y="2065"/>
                <a:ext cx="280" cy="144"/>
              </a:xfrm>
              <a:custGeom>
                <a:avLst/>
                <a:gdLst>
                  <a:gd name="T0" fmla="*/ 280 w 280"/>
                  <a:gd name="T1" fmla="*/ 0 h 144"/>
                  <a:gd name="T2" fmla="*/ 245 w 280"/>
                  <a:gd name="T3" fmla="*/ 19 h 144"/>
                  <a:gd name="T4" fmla="*/ 211 w 280"/>
                  <a:gd name="T5" fmla="*/ 36 h 144"/>
                  <a:gd name="T6" fmla="*/ 176 w 280"/>
                  <a:gd name="T7" fmla="*/ 55 h 144"/>
                  <a:gd name="T8" fmla="*/ 142 w 280"/>
                  <a:gd name="T9" fmla="*/ 74 h 144"/>
                  <a:gd name="T10" fmla="*/ 109 w 280"/>
                  <a:gd name="T11" fmla="*/ 92 h 144"/>
                  <a:gd name="T12" fmla="*/ 73 w 280"/>
                  <a:gd name="T13" fmla="*/ 109 h 144"/>
                  <a:gd name="T14" fmla="*/ 38 w 280"/>
                  <a:gd name="T15" fmla="*/ 128 h 144"/>
                  <a:gd name="T16" fmla="*/ 0 w 280"/>
                  <a:gd name="T17" fmla="*/ 144 h 144"/>
                  <a:gd name="T18" fmla="*/ 31 w 280"/>
                  <a:gd name="T19" fmla="*/ 124 h 144"/>
                  <a:gd name="T20" fmla="*/ 65 w 280"/>
                  <a:gd name="T21" fmla="*/ 105 h 144"/>
                  <a:gd name="T22" fmla="*/ 100 w 280"/>
                  <a:gd name="T23" fmla="*/ 86 h 144"/>
                  <a:gd name="T24" fmla="*/ 134 w 280"/>
                  <a:gd name="T25" fmla="*/ 69 h 144"/>
                  <a:gd name="T26" fmla="*/ 173 w 280"/>
                  <a:gd name="T27" fmla="*/ 51 h 144"/>
                  <a:gd name="T28" fmla="*/ 209 w 280"/>
                  <a:gd name="T29" fmla="*/ 34 h 144"/>
                  <a:gd name="T30" fmla="*/ 245 w 280"/>
                  <a:gd name="T31" fmla="*/ 17 h 144"/>
                  <a:gd name="T32" fmla="*/ 280 w 280"/>
                  <a:gd name="T33" fmla="*/ 0 h 14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80" h="144">
                    <a:moveTo>
                      <a:pt x="280" y="0"/>
                    </a:moveTo>
                    <a:lnTo>
                      <a:pt x="245" y="19"/>
                    </a:lnTo>
                    <a:lnTo>
                      <a:pt x="211" y="36"/>
                    </a:lnTo>
                    <a:lnTo>
                      <a:pt x="176" y="55"/>
                    </a:lnTo>
                    <a:lnTo>
                      <a:pt x="142" y="74"/>
                    </a:lnTo>
                    <a:lnTo>
                      <a:pt x="109" y="92"/>
                    </a:lnTo>
                    <a:lnTo>
                      <a:pt x="73" y="109"/>
                    </a:lnTo>
                    <a:lnTo>
                      <a:pt x="38" y="128"/>
                    </a:lnTo>
                    <a:lnTo>
                      <a:pt x="0" y="144"/>
                    </a:lnTo>
                    <a:lnTo>
                      <a:pt x="31" y="124"/>
                    </a:lnTo>
                    <a:lnTo>
                      <a:pt x="65" y="105"/>
                    </a:lnTo>
                    <a:lnTo>
                      <a:pt x="100" y="86"/>
                    </a:lnTo>
                    <a:lnTo>
                      <a:pt x="134" y="69"/>
                    </a:lnTo>
                    <a:lnTo>
                      <a:pt x="173" y="51"/>
                    </a:lnTo>
                    <a:lnTo>
                      <a:pt x="209" y="34"/>
                    </a:lnTo>
                    <a:lnTo>
                      <a:pt x="245" y="17"/>
                    </a:lnTo>
                    <a:lnTo>
                      <a:pt x="28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" name="Freeform 49"/>
              <p:cNvSpPr>
                <a:spLocks/>
              </p:cNvSpPr>
              <p:nvPr/>
            </p:nvSpPr>
            <p:spPr bwMode="auto">
              <a:xfrm>
                <a:off x="1046" y="2115"/>
                <a:ext cx="312" cy="711"/>
              </a:xfrm>
              <a:custGeom>
                <a:avLst/>
                <a:gdLst>
                  <a:gd name="T0" fmla="*/ 301 w 312"/>
                  <a:gd name="T1" fmla="*/ 95 h 711"/>
                  <a:gd name="T2" fmla="*/ 305 w 312"/>
                  <a:gd name="T3" fmla="*/ 270 h 711"/>
                  <a:gd name="T4" fmla="*/ 310 w 312"/>
                  <a:gd name="T5" fmla="*/ 445 h 711"/>
                  <a:gd name="T6" fmla="*/ 312 w 312"/>
                  <a:gd name="T7" fmla="*/ 619 h 711"/>
                  <a:gd name="T8" fmla="*/ 303 w 312"/>
                  <a:gd name="T9" fmla="*/ 709 h 711"/>
                  <a:gd name="T10" fmla="*/ 285 w 312"/>
                  <a:gd name="T11" fmla="*/ 711 h 711"/>
                  <a:gd name="T12" fmla="*/ 268 w 312"/>
                  <a:gd name="T13" fmla="*/ 711 h 711"/>
                  <a:gd name="T14" fmla="*/ 251 w 312"/>
                  <a:gd name="T15" fmla="*/ 707 h 711"/>
                  <a:gd name="T16" fmla="*/ 241 w 312"/>
                  <a:gd name="T17" fmla="*/ 686 h 711"/>
                  <a:gd name="T18" fmla="*/ 238 w 312"/>
                  <a:gd name="T19" fmla="*/ 658 h 711"/>
                  <a:gd name="T20" fmla="*/ 230 w 312"/>
                  <a:gd name="T21" fmla="*/ 627 h 711"/>
                  <a:gd name="T22" fmla="*/ 220 w 312"/>
                  <a:gd name="T23" fmla="*/ 598 h 711"/>
                  <a:gd name="T24" fmla="*/ 205 w 312"/>
                  <a:gd name="T25" fmla="*/ 571 h 711"/>
                  <a:gd name="T26" fmla="*/ 186 w 312"/>
                  <a:gd name="T27" fmla="*/ 548 h 711"/>
                  <a:gd name="T28" fmla="*/ 165 w 312"/>
                  <a:gd name="T29" fmla="*/ 525 h 711"/>
                  <a:gd name="T30" fmla="*/ 140 w 312"/>
                  <a:gd name="T31" fmla="*/ 508 h 711"/>
                  <a:gd name="T32" fmla="*/ 117 w 312"/>
                  <a:gd name="T33" fmla="*/ 493 h 711"/>
                  <a:gd name="T34" fmla="*/ 94 w 312"/>
                  <a:gd name="T35" fmla="*/ 487 h 711"/>
                  <a:gd name="T36" fmla="*/ 73 w 312"/>
                  <a:gd name="T37" fmla="*/ 485 h 711"/>
                  <a:gd name="T38" fmla="*/ 48 w 312"/>
                  <a:gd name="T39" fmla="*/ 489 h 711"/>
                  <a:gd name="T40" fmla="*/ 27 w 312"/>
                  <a:gd name="T41" fmla="*/ 471 h 711"/>
                  <a:gd name="T42" fmla="*/ 19 w 312"/>
                  <a:gd name="T43" fmla="*/ 431 h 711"/>
                  <a:gd name="T44" fmla="*/ 17 w 312"/>
                  <a:gd name="T45" fmla="*/ 389 h 711"/>
                  <a:gd name="T46" fmla="*/ 21 w 312"/>
                  <a:gd name="T47" fmla="*/ 347 h 711"/>
                  <a:gd name="T48" fmla="*/ 21 w 312"/>
                  <a:gd name="T49" fmla="*/ 328 h 711"/>
                  <a:gd name="T50" fmla="*/ 15 w 312"/>
                  <a:gd name="T51" fmla="*/ 324 h 711"/>
                  <a:gd name="T52" fmla="*/ 11 w 312"/>
                  <a:gd name="T53" fmla="*/ 318 h 711"/>
                  <a:gd name="T54" fmla="*/ 9 w 312"/>
                  <a:gd name="T55" fmla="*/ 312 h 711"/>
                  <a:gd name="T56" fmla="*/ 9 w 312"/>
                  <a:gd name="T57" fmla="*/ 272 h 711"/>
                  <a:gd name="T58" fmla="*/ 5 w 312"/>
                  <a:gd name="T59" fmla="*/ 197 h 711"/>
                  <a:gd name="T60" fmla="*/ 2 w 312"/>
                  <a:gd name="T61" fmla="*/ 122 h 711"/>
                  <a:gd name="T62" fmla="*/ 2 w 312"/>
                  <a:gd name="T63" fmla="*/ 47 h 711"/>
                  <a:gd name="T64" fmla="*/ 42 w 312"/>
                  <a:gd name="T65" fmla="*/ 9 h 711"/>
                  <a:gd name="T66" fmla="*/ 117 w 312"/>
                  <a:gd name="T67" fmla="*/ 3 h 711"/>
                  <a:gd name="T68" fmla="*/ 192 w 312"/>
                  <a:gd name="T69" fmla="*/ 0 h 711"/>
                  <a:gd name="T70" fmla="*/ 264 w 312"/>
                  <a:gd name="T71" fmla="*/ 3 h 71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12" h="711">
                    <a:moveTo>
                      <a:pt x="301" y="7"/>
                    </a:moveTo>
                    <a:lnTo>
                      <a:pt x="301" y="95"/>
                    </a:lnTo>
                    <a:lnTo>
                      <a:pt x="303" y="182"/>
                    </a:lnTo>
                    <a:lnTo>
                      <a:pt x="305" y="270"/>
                    </a:lnTo>
                    <a:lnTo>
                      <a:pt x="309" y="356"/>
                    </a:lnTo>
                    <a:lnTo>
                      <a:pt x="310" y="445"/>
                    </a:lnTo>
                    <a:lnTo>
                      <a:pt x="310" y="533"/>
                    </a:lnTo>
                    <a:lnTo>
                      <a:pt x="312" y="619"/>
                    </a:lnTo>
                    <a:lnTo>
                      <a:pt x="310" y="707"/>
                    </a:lnTo>
                    <a:lnTo>
                      <a:pt x="303" y="709"/>
                    </a:lnTo>
                    <a:lnTo>
                      <a:pt x="295" y="711"/>
                    </a:lnTo>
                    <a:lnTo>
                      <a:pt x="285" y="711"/>
                    </a:lnTo>
                    <a:lnTo>
                      <a:pt x="276" y="711"/>
                    </a:lnTo>
                    <a:lnTo>
                      <a:pt x="268" y="711"/>
                    </a:lnTo>
                    <a:lnTo>
                      <a:pt x="259" y="709"/>
                    </a:lnTo>
                    <a:lnTo>
                      <a:pt x="251" y="707"/>
                    </a:lnTo>
                    <a:lnTo>
                      <a:pt x="243" y="702"/>
                    </a:lnTo>
                    <a:lnTo>
                      <a:pt x="241" y="686"/>
                    </a:lnTo>
                    <a:lnTo>
                      <a:pt x="241" y="671"/>
                    </a:lnTo>
                    <a:lnTo>
                      <a:pt x="238" y="658"/>
                    </a:lnTo>
                    <a:lnTo>
                      <a:pt x="236" y="642"/>
                    </a:lnTo>
                    <a:lnTo>
                      <a:pt x="230" y="627"/>
                    </a:lnTo>
                    <a:lnTo>
                      <a:pt x="226" y="613"/>
                    </a:lnTo>
                    <a:lnTo>
                      <a:pt x="220" y="598"/>
                    </a:lnTo>
                    <a:lnTo>
                      <a:pt x="213" y="585"/>
                    </a:lnTo>
                    <a:lnTo>
                      <a:pt x="205" y="571"/>
                    </a:lnTo>
                    <a:lnTo>
                      <a:pt x="195" y="560"/>
                    </a:lnTo>
                    <a:lnTo>
                      <a:pt x="186" y="548"/>
                    </a:lnTo>
                    <a:lnTo>
                      <a:pt x="176" y="537"/>
                    </a:lnTo>
                    <a:lnTo>
                      <a:pt x="165" y="525"/>
                    </a:lnTo>
                    <a:lnTo>
                      <a:pt x="153" y="516"/>
                    </a:lnTo>
                    <a:lnTo>
                      <a:pt x="140" y="508"/>
                    </a:lnTo>
                    <a:lnTo>
                      <a:pt x="128" y="500"/>
                    </a:lnTo>
                    <a:lnTo>
                      <a:pt x="117" y="493"/>
                    </a:lnTo>
                    <a:lnTo>
                      <a:pt x="105" y="489"/>
                    </a:lnTo>
                    <a:lnTo>
                      <a:pt x="94" y="487"/>
                    </a:lnTo>
                    <a:lnTo>
                      <a:pt x="84" y="485"/>
                    </a:lnTo>
                    <a:lnTo>
                      <a:pt x="73" y="485"/>
                    </a:lnTo>
                    <a:lnTo>
                      <a:pt x="61" y="487"/>
                    </a:lnTo>
                    <a:lnTo>
                      <a:pt x="48" y="489"/>
                    </a:lnTo>
                    <a:lnTo>
                      <a:pt x="36" y="491"/>
                    </a:lnTo>
                    <a:lnTo>
                      <a:pt x="27" y="471"/>
                    </a:lnTo>
                    <a:lnTo>
                      <a:pt x="23" y="452"/>
                    </a:lnTo>
                    <a:lnTo>
                      <a:pt x="19" y="431"/>
                    </a:lnTo>
                    <a:lnTo>
                      <a:pt x="17" y="410"/>
                    </a:lnTo>
                    <a:lnTo>
                      <a:pt x="17" y="389"/>
                    </a:lnTo>
                    <a:lnTo>
                      <a:pt x="19" y="368"/>
                    </a:lnTo>
                    <a:lnTo>
                      <a:pt x="21" y="347"/>
                    </a:lnTo>
                    <a:lnTo>
                      <a:pt x="23" y="328"/>
                    </a:lnTo>
                    <a:lnTo>
                      <a:pt x="21" y="328"/>
                    </a:lnTo>
                    <a:lnTo>
                      <a:pt x="17" y="326"/>
                    </a:lnTo>
                    <a:lnTo>
                      <a:pt x="15" y="324"/>
                    </a:lnTo>
                    <a:lnTo>
                      <a:pt x="13" y="322"/>
                    </a:lnTo>
                    <a:lnTo>
                      <a:pt x="11" y="318"/>
                    </a:lnTo>
                    <a:lnTo>
                      <a:pt x="9" y="316"/>
                    </a:lnTo>
                    <a:lnTo>
                      <a:pt x="9" y="312"/>
                    </a:lnTo>
                    <a:lnTo>
                      <a:pt x="7" y="308"/>
                    </a:lnTo>
                    <a:lnTo>
                      <a:pt x="9" y="272"/>
                    </a:lnTo>
                    <a:lnTo>
                      <a:pt x="7" y="234"/>
                    </a:lnTo>
                    <a:lnTo>
                      <a:pt x="5" y="197"/>
                    </a:lnTo>
                    <a:lnTo>
                      <a:pt x="4" y="159"/>
                    </a:lnTo>
                    <a:lnTo>
                      <a:pt x="2" y="122"/>
                    </a:lnTo>
                    <a:lnTo>
                      <a:pt x="0" y="84"/>
                    </a:lnTo>
                    <a:lnTo>
                      <a:pt x="2" y="47"/>
                    </a:lnTo>
                    <a:lnTo>
                      <a:pt x="4" y="11"/>
                    </a:lnTo>
                    <a:lnTo>
                      <a:pt x="42" y="9"/>
                    </a:lnTo>
                    <a:lnTo>
                      <a:pt x="78" y="5"/>
                    </a:lnTo>
                    <a:lnTo>
                      <a:pt x="117" y="3"/>
                    </a:lnTo>
                    <a:lnTo>
                      <a:pt x="153" y="1"/>
                    </a:lnTo>
                    <a:lnTo>
                      <a:pt x="192" y="0"/>
                    </a:lnTo>
                    <a:lnTo>
                      <a:pt x="228" y="1"/>
                    </a:lnTo>
                    <a:lnTo>
                      <a:pt x="264" y="3"/>
                    </a:lnTo>
                    <a:lnTo>
                      <a:pt x="301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" name="Freeform 50"/>
              <p:cNvSpPr>
                <a:spLocks/>
              </p:cNvSpPr>
              <p:nvPr/>
            </p:nvSpPr>
            <p:spPr bwMode="auto">
              <a:xfrm>
                <a:off x="2824" y="2113"/>
                <a:ext cx="412" cy="825"/>
              </a:xfrm>
              <a:custGeom>
                <a:avLst/>
                <a:gdLst>
                  <a:gd name="T0" fmla="*/ 387 w 412"/>
                  <a:gd name="T1" fmla="*/ 261 h 825"/>
                  <a:gd name="T2" fmla="*/ 405 w 412"/>
                  <a:gd name="T3" fmla="*/ 322 h 825"/>
                  <a:gd name="T4" fmla="*/ 412 w 412"/>
                  <a:gd name="T5" fmla="*/ 387 h 825"/>
                  <a:gd name="T6" fmla="*/ 408 w 412"/>
                  <a:gd name="T7" fmla="*/ 452 h 825"/>
                  <a:gd name="T8" fmla="*/ 397 w 412"/>
                  <a:gd name="T9" fmla="*/ 489 h 825"/>
                  <a:gd name="T10" fmla="*/ 387 w 412"/>
                  <a:gd name="T11" fmla="*/ 502 h 825"/>
                  <a:gd name="T12" fmla="*/ 382 w 412"/>
                  <a:gd name="T13" fmla="*/ 527 h 825"/>
                  <a:gd name="T14" fmla="*/ 378 w 412"/>
                  <a:gd name="T15" fmla="*/ 564 h 825"/>
                  <a:gd name="T16" fmla="*/ 374 w 412"/>
                  <a:gd name="T17" fmla="*/ 600 h 825"/>
                  <a:gd name="T18" fmla="*/ 343 w 412"/>
                  <a:gd name="T19" fmla="*/ 623 h 825"/>
                  <a:gd name="T20" fmla="*/ 289 w 412"/>
                  <a:gd name="T21" fmla="*/ 638 h 825"/>
                  <a:gd name="T22" fmla="*/ 249 w 412"/>
                  <a:gd name="T23" fmla="*/ 654 h 825"/>
                  <a:gd name="T24" fmla="*/ 224 w 412"/>
                  <a:gd name="T25" fmla="*/ 669 h 825"/>
                  <a:gd name="T26" fmla="*/ 203 w 412"/>
                  <a:gd name="T27" fmla="*/ 688 h 825"/>
                  <a:gd name="T28" fmla="*/ 186 w 412"/>
                  <a:gd name="T29" fmla="*/ 713 h 825"/>
                  <a:gd name="T30" fmla="*/ 176 w 412"/>
                  <a:gd name="T31" fmla="*/ 738 h 825"/>
                  <a:gd name="T32" fmla="*/ 171 w 412"/>
                  <a:gd name="T33" fmla="*/ 761 h 825"/>
                  <a:gd name="T34" fmla="*/ 165 w 412"/>
                  <a:gd name="T35" fmla="*/ 784 h 825"/>
                  <a:gd name="T36" fmla="*/ 161 w 412"/>
                  <a:gd name="T37" fmla="*/ 807 h 825"/>
                  <a:gd name="T38" fmla="*/ 153 w 412"/>
                  <a:gd name="T39" fmla="*/ 823 h 825"/>
                  <a:gd name="T40" fmla="*/ 136 w 412"/>
                  <a:gd name="T41" fmla="*/ 823 h 825"/>
                  <a:gd name="T42" fmla="*/ 121 w 412"/>
                  <a:gd name="T43" fmla="*/ 819 h 825"/>
                  <a:gd name="T44" fmla="*/ 103 w 412"/>
                  <a:gd name="T45" fmla="*/ 817 h 825"/>
                  <a:gd name="T46" fmla="*/ 94 w 412"/>
                  <a:gd name="T47" fmla="*/ 792 h 825"/>
                  <a:gd name="T48" fmla="*/ 88 w 412"/>
                  <a:gd name="T49" fmla="*/ 734 h 825"/>
                  <a:gd name="T50" fmla="*/ 77 w 412"/>
                  <a:gd name="T51" fmla="*/ 692 h 825"/>
                  <a:gd name="T52" fmla="*/ 65 w 412"/>
                  <a:gd name="T53" fmla="*/ 665 h 825"/>
                  <a:gd name="T54" fmla="*/ 50 w 412"/>
                  <a:gd name="T55" fmla="*/ 642 h 825"/>
                  <a:gd name="T56" fmla="*/ 29 w 412"/>
                  <a:gd name="T57" fmla="*/ 623 h 825"/>
                  <a:gd name="T58" fmla="*/ 0 w 412"/>
                  <a:gd name="T59" fmla="*/ 614 h 825"/>
                  <a:gd name="T60" fmla="*/ 8 w 412"/>
                  <a:gd name="T61" fmla="*/ 460 h 825"/>
                  <a:gd name="T62" fmla="*/ 19 w 412"/>
                  <a:gd name="T63" fmla="*/ 305 h 825"/>
                  <a:gd name="T64" fmla="*/ 32 w 412"/>
                  <a:gd name="T65" fmla="*/ 151 h 825"/>
                  <a:gd name="T66" fmla="*/ 42 w 412"/>
                  <a:gd name="T67" fmla="*/ 0 h 825"/>
                  <a:gd name="T68" fmla="*/ 90 w 412"/>
                  <a:gd name="T69" fmla="*/ 9 h 825"/>
                  <a:gd name="T70" fmla="*/ 140 w 412"/>
                  <a:gd name="T71" fmla="*/ 23 h 825"/>
                  <a:gd name="T72" fmla="*/ 188 w 412"/>
                  <a:gd name="T73" fmla="*/ 44 h 825"/>
                  <a:gd name="T74" fmla="*/ 236 w 412"/>
                  <a:gd name="T75" fmla="*/ 69 h 825"/>
                  <a:gd name="T76" fmla="*/ 280 w 412"/>
                  <a:gd name="T77" fmla="*/ 101 h 825"/>
                  <a:gd name="T78" fmla="*/ 318 w 412"/>
                  <a:gd name="T79" fmla="*/ 138 h 825"/>
                  <a:gd name="T80" fmla="*/ 351 w 412"/>
                  <a:gd name="T81" fmla="*/ 182 h 825"/>
                  <a:gd name="T82" fmla="*/ 374 w 412"/>
                  <a:gd name="T83" fmla="*/ 234 h 82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412" h="825">
                    <a:moveTo>
                      <a:pt x="374" y="234"/>
                    </a:moveTo>
                    <a:lnTo>
                      <a:pt x="387" y="261"/>
                    </a:lnTo>
                    <a:lnTo>
                      <a:pt x="397" y="291"/>
                    </a:lnTo>
                    <a:lnTo>
                      <a:pt x="405" y="322"/>
                    </a:lnTo>
                    <a:lnTo>
                      <a:pt x="408" y="355"/>
                    </a:lnTo>
                    <a:lnTo>
                      <a:pt x="412" y="387"/>
                    </a:lnTo>
                    <a:lnTo>
                      <a:pt x="412" y="420"/>
                    </a:lnTo>
                    <a:lnTo>
                      <a:pt x="408" y="452"/>
                    </a:lnTo>
                    <a:lnTo>
                      <a:pt x="403" y="483"/>
                    </a:lnTo>
                    <a:lnTo>
                      <a:pt x="397" y="489"/>
                    </a:lnTo>
                    <a:lnTo>
                      <a:pt x="393" y="497"/>
                    </a:lnTo>
                    <a:lnTo>
                      <a:pt x="387" y="502"/>
                    </a:lnTo>
                    <a:lnTo>
                      <a:pt x="385" y="512"/>
                    </a:lnTo>
                    <a:lnTo>
                      <a:pt x="382" y="527"/>
                    </a:lnTo>
                    <a:lnTo>
                      <a:pt x="380" y="544"/>
                    </a:lnTo>
                    <a:lnTo>
                      <a:pt x="378" y="564"/>
                    </a:lnTo>
                    <a:lnTo>
                      <a:pt x="376" y="581"/>
                    </a:lnTo>
                    <a:lnTo>
                      <a:pt x="374" y="600"/>
                    </a:lnTo>
                    <a:lnTo>
                      <a:pt x="366" y="617"/>
                    </a:lnTo>
                    <a:lnTo>
                      <a:pt x="343" y="623"/>
                    </a:lnTo>
                    <a:lnTo>
                      <a:pt x="316" y="631"/>
                    </a:lnTo>
                    <a:lnTo>
                      <a:pt x="289" y="638"/>
                    </a:lnTo>
                    <a:lnTo>
                      <a:pt x="263" y="648"/>
                    </a:lnTo>
                    <a:lnTo>
                      <a:pt x="249" y="654"/>
                    </a:lnTo>
                    <a:lnTo>
                      <a:pt x="236" y="662"/>
                    </a:lnTo>
                    <a:lnTo>
                      <a:pt x="224" y="669"/>
                    </a:lnTo>
                    <a:lnTo>
                      <a:pt x="213" y="679"/>
                    </a:lnTo>
                    <a:lnTo>
                      <a:pt x="203" y="688"/>
                    </a:lnTo>
                    <a:lnTo>
                      <a:pt x="194" y="700"/>
                    </a:lnTo>
                    <a:lnTo>
                      <a:pt x="186" y="713"/>
                    </a:lnTo>
                    <a:lnTo>
                      <a:pt x="180" y="729"/>
                    </a:lnTo>
                    <a:lnTo>
                      <a:pt x="176" y="738"/>
                    </a:lnTo>
                    <a:lnTo>
                      <a:pt x="172" y="750"/>
                    </a:lnTo>
                    <a:lnTo>
                      <a:pt x="171" y="761"/>
                    </a:lnTo>
                    <a:lnTo>
                      <a:pt x="167" y="773"/>
                    </a:lnTo>
                    <a:lnTo>
                      <a:pt x="165" y="784"/>
                    </a:lnTo>
                    <a:lnTo>
                      <a:pt x="163" y="796"/>
                    </a:lnTo>
                    <a:lnTo>
                      <a:pt x="161" y="807"/>
                    </a:lnTo>
                    <a:lnTo>
                      <a:pt x="161" y="819"/>
                    </a:lnTo>
                    <a:lnTo>
                      <a:pt x="153" y="823"/>
                    </a:lnTo>
                    <a:lnTo>
                      <a:pt x="146" y="825"/>
                    </a:lnTo>
                    <a:lnTo>
                      <a:pt x="136" y="823"/>
                    </a:lnTo>
                    <a:lnTo>
                      <a:pt x="128" y="821"/>
                    </a:lnTo>
                    <a:lnTo>
                      <a:pt x="121" y="819"/>
                    </a:lnTo>
                    <a:lnTo>
                      <a:pt x="111" y="817"/>
                    </a:lnTo>
                    <a:lnTo>
                      <a:pt x="103" y="817"/>
                    </a:lnTo>
                    <a:lnTo>
                      <a:pt x="94" y="819"/>
                    </a:lnTo>
                    <a:lnTo>
                      <a:pt x="94" y="792"/>
                    </a:lnTo>
                    <a:lnTo>
                      <a:pt x="92" y="763"/>
                    </a:lnTo>
                    <a:lnTo>
                      <a:pt x="88" y="734"/>
                    </a:lnTo>
                    <a:lnTo>
                      <a:pt x="82" y="706"/>
                    </a:lnTo>
                    <a:lnTo>
                      <a:pt x="77" y="692"/>
                    </a:lnTo>
                    <a:lnTo>
                      <a:pt x="73" y="679"/>
                    </a:lnTo>
                    <a:lnTo>
                      <a:pt x="65" y="665"/>
                    </a:lnTo>
                    <a:lnTo>
                      <a:pt x="57" y="654"/>
                    </a:lnTo>
                    <a:lnTo>
                      <a:pt x="50" y="642"/>
                    </a:lnTo>
                    <a:lnTo>
                      <a:pt x="40" y="633"/>
                    </a:lnTo>
                    <a:lnTo>
                      <a:pt x="29" y="623"/>
                    </a:lnTo>
                    <a:lnTo>
                      <a:pt x="15" y="614"/>
                    </a:lnTo>
                    <a:lnTo>
                      <a:pt x="0" y="614"/>
                    </a:lnTo>
                    <a:lnTo>
                      <a:pt x="4" y="537"/>
                    </a:lnTo>
                    <a:lnTo>
                      <a:pt x="8" y="460"/>
                    </a:lnTo>
                    <a:lnTo>
                      <a:pt x="13" y="381"/>
                    </a:lnTo>
                    <a:lnTo>
                      <a:pt x="19" y="305"/>
                    </a:lnTo>
                    <a:lnTo>
                      <a:pt x="27" y="228"/>
                    </a:lnTo>
                    <a:lnTo>
                      <a:pt x="32" y="151"/>
                    </a:lnTo>
                    <a:lnTo>
                      <a:pt x="38" y="74"/>
                    </a:lnTo>
                    <a:lnTo>
                      <a:pt x="42" y="0"/>
                    </a:lnTo>
                    <a:lnTo>
                      <a:pt x="67" y="3"/>
                    </a:lnTo>
                    <a:lnTo>
                      <a:pt x="90" y="9"/>
                    </a:lnTo>
                    <a:lnTo>
                      <a:pt x="115" y="15"/>
                    </a:lnTo>
                    <a:lnTo>
                      <a:pt x="140" y="23"/>
                    </a:lnTo>
                    <a:lnTo>
                      <a:pt x="165" y="32"/>
                    </a:lnTo>
                    <a:lnTo>
                      <a:pt x="188" y="44"/>
                    </a:lnTo>
                    <a:lnTo>
                      <a:pt x="213" y="55"/>
                    </a:lnTo>
                    <a:lnTo>
                      <a:pt x="236" y="69"/>
                    </a:lnTo>
                    <a:lnTo>
                      <a:pt x="259" y="84"/>
                    </a:lnTo>
                    <a:lnTo>
                      <a:pt x="280" y="101"/>
                    </a:lnTo>
                    <a:lnTo>
                      <a:pt x="299" y="119"/>
                    </a:lnTo>
                    <a:lnTo>
                      <a:pt x="318" y="138"/>
                    </a:lnTo>
                    <a:lnTo>
                      <a:pt x="336" y="159"/>
                    </a:lnTo>
                    <a:lnTo>
                      <a:pt x="351" y="182"/>
                    </a:lnTo>
                    <a:lnTo>
                      <a:pt x="364" y="207"/>
                    </a:lnTo>
                    <a:lnTo>
                      <a:pt x="374" y="2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" name="Freeform 51"/>
              <p:cNvSpPr>
                <a:spLocks/>
              </p:cNvSpPr>
              <p:nvPr/>
            </p:nvSpPr>
            <p:spPr bwMode="auto">
              <a:xfrm>
                <a:off x="2507" y="2130"/>
                <a:ext cx="313" cy="455"/>
              </a:xfrm>
              <a:custGeom>
                <a:avLst/>
                <a:gdLst>
                  <a:gd name="T0" fmla="*/ 294 w 313"/>
                  <a:gd name="T1" fmla="*/ 2 h 455"/>
                  <a:gd name="T2" fmla="*/ 298 w 313"/>
                  <a:gd name="T3" fmla="*/ 2 h 455"/>
                  <a:gd name="T4" fmla="*/ 303 w 313"/>
                  <a:gd name="T5" fmla="*/ 4 h 455"/>
                  <a:gd name="T6" fmla="*/ 309 w 313"/>
                  <a:gd name="T7" fmla="*/ 8 h 455"/>
                  <a:gd name="T8" fmla="*/ 313 w 313"/>
                  <a:gd name="T9" fmla="*/ 61 h 455"/>
                  <a:gd name="T10" fmla="*/ 311 w 313"/>
                  <a:gd name="T11" fmla="*/ 169 h 455"/>
                  <a:gd name="T12" fmla="*/ 303 w 313"/>
                  <a:gd name="T13" fmla="*/ 274 h 455"/>
                  <a:gd name="T14" fmla="*/ 290 w 313"/>
                  <a:gd name="T15" fmla="*/ 378 h 455"/>
                  <a:gd name="T16" fmla="*/ 273 w 313"/>
                  <a:gd name="T17" fmla="*/ 439 h 455"/>
                  <a:gd name="T18" fmla="*/ 255 w 313"/>
                  <a:gd name="T19" fmla="*/ 451 h 455"/>
                  <a:gd name="T20" fmla="*/ 234 w 313"/>
                  <a:gd name="T21" fmla="*/ 455 h 455"/>
                  <a:gd name="T22" fmla="*/ 213 w 313"/>
                  <a:gd name="T23" fmla="*/ 453 h 455"/>
                  <a:gd name="T24" fmla="*/ 181 w 313"/>
                  <a:gd name="T25" fmla="*/ 449 h 455"/>
                  <a:gd name="T26" fmla="*/ 137 w 313"/>
                  <a:gd name="T27" fmla="*/ 437 h 455"/>
                  <a:gd name="T28" fmla="*/ 92 w 313"/>
                  <a:gd name="T29" fmla="*/ 428 h 455"/>
                  <a:gd name="T30" fmla="*/ 48 w 313"/>
                  <a:gd name="T31" fmla="*/ 422 h 455"/>
                  <a:gd name="T32" fmla="*/ 52 w 313"/>
                  <a:gd name="T33" fmla="*/ 397 h 455"/>
                  <a:gd name="T34" fmla="*/ 110 w 313"/>
                  <a:gd name="T35" fmla="*/ 347 h 455"/>
                  <a:gd name="T36" fmla="*/ 171 w 313"/>
                  <a:gd name="T37" fmla="*/ 299 h 455"/>
                  <a:gd name="T38" fmla="*/ 232 w 313"/>
                  <a:gd name="T39" fmla="*/ 249 h 455"/>
                  <a:gd name="T40" fmla="*/ 227 w 313"/>
                  <a:gd name="T41" fmla="*/ 245 h 455"/>
                  <a:gd name="T42" fmla="*/ 160 w 313"/>
                  <a:gd name="T43" fmla="*/ 293 h 455"/>
                  <a:gd name="T44" fmla="*/ 94 w 313"/>
                  <a:gd name="T45" fmla="*/ 343 h 455"/>
                  <a:gd name="T46" fmla="*/ 31 w 313"/>
                  <a:gd name="T47" fmla="*/ 397 h 455"/>
                  <a:gd name="T48" fmla="*/ 10 w 313"/>
                  <a:gd name="T49" fmla="*/ 378 h 455"/>
                  <a:gd name="T50" fmla="*/ 23 w 313"/>
                  <a:gd name="T51" fmla="*/ 280 h 455"/>
                  <a:gd name="T52" fmla="*/ 35 w 313"/>
                  <a:gd name="T53" fmla="*/ 184 h 455"/>
                  <a:gd name="T54" fmla="*/ 50 w 313"/>
                  <a:gd name="T55" fmla="*/ 90 h 455"/>
                  <a:gd name="T56" fmla="*/ 71 w 313"/>
                  <a:gd name="T57" fmla="*/ 34 h 455"/>
                  <a:gd name="T58" fmla="*/ 96 w 313"/>
                  <a:gd name="T59" fmla="*/ 21 h 455"/>
                  <a:gd name="T60" fmla="*/ 127 w 313"/>
                  <a:gd name="T61" fmla="*/ 13 h 455"/>
                  <a:gd name="T62" fmla="*/ 158 w 313"/>
                  <a:gd name="T63" fmla="*/ 9 h 455"/>
                  <a:gd name="T64" fmla="*/ 184 w 313"/>
                  <a:gd name="T65" fmla="*/ 6 h 455"/>
                  <a:gd name="T66" fmla="*/ 215 w 313"/>
                  <a:gd name="T67" fmla="*/ 2 h 455"/>
                  <a:gd name="T68" fmla="*/ 248 w 313"/>
                  <a:gd name="T69" fmla="*/ 0 h 455"/>
                  <a:gd name="T70" fmla="*/ 278 w 313"/>
                  <a:gd name="T71" fmla="*/ 0 h 45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13" h="455">
                    <a:moveTo>
                      <a:pt x="292" y="6"/>
                    </a:moveTo>
                    <a:lnTo>
                      <a:pt x="294" y="2"/>
                    </a:lnTo>
                    <a:lnTo>
                      <a:pt x="296" y="2"/>
                    </a:lnTo>
                    <a:lnTo>
                      <a:pt x="298" y="2"/>
                    </a:lnTo>
                    <a:lnTo>
                      <a:pt x="301" y="4"/>
                    </a:lnTo>
                    <a:lnTo>
                      <a:pt x="303" y="4"/>
                    </a:lnTo>
                    <a:lnTo>
                      <a:pt x="307" y="6"/>
                    </a:lnTo>
                    <a:lnTo>
                      <a:pt x="309" y="8"/>
                    </a:lnTo>
                    <a:lnTo>
                      <a:pt x="311" y="8"/>
                    </a:lnTo>
                    <a:lnTo>
                      <a:pt x="313" y="61"/>
                    </a:lnTo>
                    <a:lnTo>
                      <a:pt x="313" y="115"/>
                    </a:lnTo>
                    <a:lnTo>
                      <a:pt x="311" y="169"/>
                    </a:lnTo>
                    <a:lnTo>
                      <a:pt x="307" y="220"/>
                    </a:lnTo>
                    <a:lnTo>
                      <a:pt x="303" y="274"/>
                    </a:lnTo>
                    <a:lnTo>
                      <a:pt x="298" y="326"/>
                    </a:lnTo>
                    <a:lnTo>
                      <a:pt x="290" y="378"/>
                    </a:lnTo>
                    <a:lnTo>
                      <a:pt x="278" y="428"/>
                    </a:lnTo>
                    <a:lnTo>
                      <a:pt x="273" y="439"/>
                    </a:lnTo>
                    <a:lnTo>
                      <a:pt x="263" y="447"/>
                    </a:lnTo>
                    <a:lnTo>
                      <a:pt x="255" y="451"/>
                    </a:lnTo>
                    <a:lnTo>
                      <a:pt x="246" y="453"/>
                    </a:lnTo>
                    <a:lnTo>
                      <a:pt x="234" y="455"/>
                    </a:lnTo>
                    <a:lnTo>
                      <a:pt x="225" y="453"/>
                    </a:lnTo>
                    <a:lnTo>
                      <a:pt x="213" y="453"/>
                    </a:lnTo>
                    <a:lnTo>
                      <a:pt x="202" y="453"/>
                    </a:lnTo>
                    <a:lnTo>
                      <a:pt x="181" y="449"/>
                    </a:lnTo>
                    <a:lnTo>
                      <a:pt x="158" y="443"/>
                    </a:lnTo>
                    <a:lnTo>
                      <a:pt x="137" y="437"/>
                    </a:lnTo>
                    <a:lnTo>
                      <a:pt x="114" y="432"/>
                    </a:lnTo>
                    <a:lnTo>
                      <a:pt x="92" y="428"/>
                    </a:lnTo>
                    <a:lnTo>
                      <a:pt x="69" y="424"/>
                    </a:lnTo>
                    <a:lnTo>
                      <a:pt x="48" y="422"/>
                    </a:lnTo>
                    <a:lnTo>
                      <a:pt x="25" y="424"/>
                    </a:lnTo>
                    <a:lnTo>
                      <a:pt x="52" y="397"/>
                    </a:lnTo>
                    <a:lnTo>
                      <a:pt x="81" y="372"/>
                    </a:lnTo>
                    <a:lnTo>
                      <a:pt x="110" y="347"/>
                    </a:lnTo>
                    <a:lnTo>
                      <a:pt x="140" y="322"/>
                    </a:lnTo>
                    <a:lnTo>
                      <a:pt x="171" y="299"/>
                    </a:lnTo>
                    <a:lnTo>
                      <a:pt x="202" y="274"/>
                    </a:lnTo>
                    <a:lnTo>
                      <a:pt x="232" y="249"/>
                    </a:lnTo>
                    <a:lnTo>
                      <a:pt x="261" y="226"/>
                    </a:lnTo>
                    <a:lnTo>
                      <a:pt x="227" y="245"/>
                    </a:lnTo>
                    <a:lnTo>
                      <a:pt x="194" y="268"/>
                    </a:lnTo>
                    <a:lnTo>
                      <a:pt x="160" y="293"/>
                    </a:lnTo>
                    <a:lnTo>
                      <a:pt x="127" y="318"/>
                    </a:lnTo>
                    <a:lnTo>
                      <a:pt x="94" y="343"/>
                    </a:lnTo>
                    <a:lnTo>
                      <a:pt x="64" y="370"/>
                    </a:lnTo>
                    <a:lnTo>
                      <a:pt x="31" y="397"/>
                    </a:lnTo>
                    <a:lnTo>
                      <a:pt x="0" y="424"/>
                    </a:lnTo>
                    <a:lnTo>
                      <a:pt x="10" y="378"/>
                    </a:lnTo>
                    <a:lnTo>
                      <a:pt x="18" y="330"/>
                    </a:lnTo>
                    <a:lnTo>
                      <a:pt x="23" y="280"/>
                    </a:lnTo>
                    <a:lnTo>
                      <a:pt x="29" y="232"/>
                    </a:lnTo>
                    <a:lnTo>
                      <a:pt x="35" y="184"/>
                    </a:lnTo>
                    <a:lnTo>
                      <a:pt x="41" y="136"/>
                    </a:lnTo>
                    <a:lnTo>
                      <a:pt x="50" y="90"/>
                    </a:lnTo>
                    <a:lnTo>
                      <a:pt x="62" y="44"/>
                    </a:lnTo>
                    <a:lnTo>
                      <a:pt x="71" y="34"/>
                    </a:lnTo>
                    <a:lnTo>
                      <a:pt x="83" y="27"/>
                    </a:lnTo>
                    <a:lnTo>
                      <a:pt x="96" y="21"/>
                    </a:lnTo>
                    <a:lnTo>
                      <a:pt x="112" y="17"/>
                    </a:lnTo>
                    <a:lnTo>
                      <a:pt x="127" y="13"/>
                    </a:lnTo>
                    <a:lnTo>
                      <a:pt x="142" y="11"/>
                    </a:lnTo>
                    <a:lnTo>
                      <a:pt x="158" y="9"/>
                    </a:lnTo>
                    <a:lnTo>
                      <a:pt x="171" y="6"/>
                    </a:lnTo>
                    <a:lnTo>
                      <a:pt x="184" y="6"/>
                    </a:lnTo>
                    <a:lnTo>
                      <a:pt x="200" y="4"/>
                    </a:lnTo>
                    <a:lnTo>
                      <a:pt x="215" y="2"/>
                    </a:lnTo>
                    <a:lnTo>
                      <a:pt x="231" y="0"/>
                    </a:lnTo>
                    <a:lnTo>
                      <a:pt x="248" y="0"/>
                    </a:lnTo>
                    <a:lnTo>
                      <a:pt x="263" y="0"/>
                    </a:lnTo>
                    <a:lnTo>
                      <a:pt x="278" y="0"/>
                    </a:lnTo>
                    <a:lnTo>
                      <a:pt x="292" y="6"/>
                    </a:lnTo>
                    <a:close/>
                  </a:path>
                </a:pathLst>
              </a:custGeom>
              <a:solidFill>
                <a:srgbClr val="E2FD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" name="Freeform 52"/>
              <p:cNvSpPr>
                <a:spLocks/>
              </p:cNvSpPr>
              <p:nvPr/>
            </p:nvSpPr>
            <p:spPr bwMode="auto">
              <a:xfrm>
                <a:off x="1063" y="2132"/>
                <a:ext cx="268" cy="286"/>
              </a:xfrm>
              <a:custGeom>
                <a:avLst/>
                <a:gdLst>
                  <a:gd name="T0" fmla="*/ 265 w 268"/>
                  <a:gd name="T1" fmla="*/ 13 h 286"/>
                  <a:gd name="T2" fmla="*/ 267 w 268"/>
                  <a:gd name="T3" fmla="*/ 50 h 286"/>
                  <a:gd name="T4" fmla="*/ 268 w 268"/>
                  <a:gd name="T5" fmla="*/ 86 h 286"/>
                  <a:gd name="T6" fmla="*/ 268 w 268"/>
                  <a:gd name="T7" fmla="*/ 119 h 286"/>
                  <a:gd name="T8" fmla="*/ 268 w 268"/>
                  <a:gd name="T9" fmla="*/ 153 h 286"/>
                  <a:gd name="T10" fmla="*/ 268 w 268"/>
                  <a:gd name="T11" fmla="*/ 186 h 286"/>
                  <a:gd name="T12" fmla="*/ 267 w 268"/>
                  <a:gd name="T13" fmla="*/ 218 h 286"/>
                  <a:gd name="T14" fmla="*/ 267 w 268"/>
                  <a:gd name="T15" fmla="*/ 253 h 286"/>
                  <a:gd name="T16" fmla="*/ 265 w 268"/>
                  <a:gd name="T17" fmla="*/ 286 h 286"/>
                  <a:gd name="T18" fmla="*/ 232 w 268"/>
                  <a:gd name="T19" fmla="*/ 286 h 286"/>
                  <a:gd name="T20" fmla="*/ 199 w 268"/>
                  <a:gd name="T21" fmla="*/ 284 h 286"/>
                  <a:gd name="T22" fmla="*/ 171 w 268"/>
                  <a:gd name="T23" fmla="*/ 284 h 286"/>
                  <a:gd name="T24" fmla="*/ 140 w 268"/>
                  <a:gd name="T25" fmla="*/ 282 h 286"/>
                  <a:gd name="T26" fmla="*/ 111 w 268"/>
                  <a:gd name="T27" fmla="*/ 282 h 286"/>
                  <a:gd name="T28" fmla="*/ 81 w 268"/>
                  <a:gd name="T29" fmla="*/ 280 h 286"/>
                  <a:gd name="T30" fmla="*/ 50 w 268"/>
                  <a:gd name="T31" fmla="*/ 280 h 286"/>
                  <a:gd name="T32" fmla="*/ 15 w 268"/>
                  <a:gd name="T33" fmla="*/ 282 h 286"/>
                  <a:gd name="T34" fmla="*/ 13 w 268"/>
                  <a:gd name="T35" fmla="*/ 249 h 286"/>
                  <a:gd name="T36" fmla="*/ 10 w 268"/>
                  <a:gd name="T37" fmla="*/ 217 h 286"/>
                  <a:gd name="T38" fmla="*/ 8 w 268"/>
                  <a:gd name="T39" fmla="*/ 184 h 286"/>
                  <a:gd name="T40" fmla="*/ 8 w 268"/>
                  <a:gd name="T41" fmla="*/ 149 h 286"/>
                  <a:gd name="T42" fmla="*/ 6 w 268"/>
                  <a:gd name="T43" fmla="*/ 117 h 286"/>
                  <a:gd name="T44" fmla="*/ 4 w 268"/>
                  <a:gd name="T45" fmla="*/ 82 h 286"/>
                  <a:gd name="T46" fmla="*/ 2 w 268"/>
                  <a:gd name="T47" fmla="*/ 48 h 286"/>
                  <a:gd name="T48" fmla="*/ 0 w 268"/>
                  <a:gd name="T49" fmla="*/ 13 h 286"/>
                  <a:gd name="T50" fmla="*/ 25 w 268"/>
                  <a:gd name="T51" fmla="*/ 11 h 286"/>
                  <a:gd name="T52" fmla="*/ 50 w 268"/>
                  <a:gd name="T53" fmla="*/ 9 h 286"/>
                  <a:gd name="T54" fmla="*/ 77 w 268"/>
                  <a:gd name="T55" fmla="*/ 7 h 286"/>
                  <a:gd name="T56" fmla="*/ 102 w 268"/>
                  <a:gd name="T57" fmla="*/ 6 h 286"/>
                  <a:gd name="T58" fmla="*/ 127 w 268"/>
                  <a:gd name="T59" fmla="*/ 4 h 286"/>
                  <a:gd name="T60" fmla="*/ 153 w 268"/>
                  <a:gd name="T61" fmla="*/ 2 h 286"/>
                  <a:gd name="T62" fmla="*/ 180 w 268"/>
                  <a:gd name="T63" fmla="*/ 2 h 286"/>
                  <a:gd name="T64" fmla="*/ 207 w 268"/>
                  <a:gd name="T65" fmla="*/ 0 h 286"/>
                  <a:gd name="T66" fmla="*/ 215 w 268"/>
                  <a:gd name="T67" fmla="*/ 2 h 286"/>
                  <a:gd name="T68" fmla="*/ 224 w 268"/>
                  <a:gd name="T69" fmla="*/ 2 h 286"/>
                  <a:gd name="T70" fmla="*/ 232 w 268"/>
                  <a:gd name="T71" fmla="*/ 2 h 286"/>
                  <a:gd name="T72" fmla="*/ 242 w 268"/>
                  <a:gd name="T73" fmla="*/ 4 h 286"/>
                  <a:gd name="T74" fmla="*/ 247 w 268"/>
                  <a:gd name="T75" fmla="*/ 4 h 286"/>
                  <a:gd name="T76" fmla="*/ 255 w 268"/>
                  <a:gd name="T77" fmla="*/ 6 h 286"/>
                  <a:gd name="T78" fmla="*/ 261 w 268"/>
                  <a:gd name="T79" fmla="*/ 9 h 286"/>
                  <a:gd name="T80" fmla="*/ 265 w 268"/>
                  <a:gd name="T81" fmla="*/ 13 h 28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68" h="286">
                    <a:moveTo>
                      <a:pt x="265" y="13"/>
                    </a:moveTo>
                    <a:lnTo>
                      <a:pt x="267" y="50"/>
                    </a:lnTo>
                    <a:lnTo>
                      <a:pt x="268" y="86"/>
                    </a:lnTo>
                    <a:lnTo>
                      <a:pt x="268" y="119"/>
                    </a:lnTo>
                    <a:lnTo>
                      <a:pt x="268" y="153"/>
                    </a:lnTo>
                    <a:lnTo>
                      <a:pt x="268" y="186"/>
                    </a:lnTo>
                    <a:lnTo>
                      <a:pt x="267" y="218"/>
                    </a:lnTo>
                    <a:lnTo>
                      <a:pt x="267" y="253"/>
                    </a:lnTo>
                    <a:lnTo>
                      <a:pt x="265" y="286"/>
                    </a:lnTo>
                    <a:lnTo>
                      <a:pt x="232" y="286"/>
                    </a:lnTo>
                    <a:lnTo>
                      <a:pt x="199" y="284"/>
                    </a:lnTo>
                    <a:lnTo>
                      <a:pt x="171" y="284"/>
                    </a:lnTo>
                    <a:lnTo>
                      <a:pt x="140" y="282"/>
                    </a:lnTo>
                    <a:lnTo>
                      <a:pt x="111" y="282"/>
                    </a:lnTo>
                    <a:lnTo>
                      <a:pt x="81" y="280"/>
                    </a:lnTo>
                    <a:lnTo>
                      <a:pt x="50" y="280"/>
                    </a:lnTo>
                    <a:lnTo>
                      <a:pt x="15" y="282"/>
                    </a:lnTo>
                    <a:lnTo>
                      <a:pt x="13" y="249"/>
                    </a:lnTo>
                    <a:lnTo>
                      <a:pt x="10" y="217"/>
                    </a:lnTo>
                    <a:lnTo>
                      <a:pt x="8" y="184"/>
                    </a:lnTo>
                    <a:lnTo>
                      <a:pt x="8" y="149"/>
                    </a:lnTo>
                    <a:lnTo>
                      <a:pt x="6" y="117"/>
                    </a:lnTo>
                    <a:lnTo>
                      <a:pt x="4" y="82"/>
                    </a:lnTo>
                    <a:lnTo>
                      <a:pt x="2" y="48"/>
                    </a:lnTo>
                    <a:lnTo>
                      <a:pt x="0" y="13"/>
                    </a:lnTo>
                    <a:lnTo>
                      <a:pt x="25" y="11"/>
                    </a:lnTo>
                    <a:lnTo>
                      <a:pt x="50" y="9"/>
                    </a:lnTo>
                    <a:lnTo>
                      <a:pt x="77" y="7"/>
                    </a:lnTo>
                    <a:lnTo>
                      <a:pt x="102" y="6"/>
                    </a:lnTo>
                    <a:lnTo>
                      <a:pt x="127" y="4"/>
                    </a:lnTo>
                    <a:lnTo>
                      <a:pt x="153" y="2"/>
                    </a:lnTo>
                    <a:lnTo>
                      <a:pt x="180" y="2"/>
                    </a:lnTo>
                    <a:lnTo>
                      <a:pt x="207" y="0"/>
                    </a:lnTo>
                    <a:lnTo>
                      <a:pt x="215" y="2"/>
                    </a:lnTo>
                    <a:lnTo>
                      <a:pt x="224" y="2"/>
                    </a:lnTo>
                    <a:lnTo>
                      <a:pt x="232" y="2"/>
                    </a:lnTo>
                    <a:lnTo>
                      <a:pt x="242" y="4"/>
                    </a:lnTo>
                    <a:lnTo>
                      <a:pt x="247" y="4"/>
                    </a:lnTo>
                    <a:lnTo>
                      <a:pt x="255" y="6"/>
                    </a:lnTo>
                    <a:lnTo>
                      <a:pt x="261" y="9"/>
                    </a:lnTo>
                    <a:lnTo>
                      <a:pt x="265" y="13"/>
                    </a:lnTo>
                    <a:close/>
                  </a:path>
                </a:pathLst>
              </a:custGeom>
              <a:solidFill>
                <a:srgbClr val="DCF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" name="Freeform 53"/>
              <p:cNvSpPr>
                <a:spLocks/>
              </p:cNvSpPr>
              <p:nvPr/>
            </p:nvSpPr>
            <p:spPr bwMode="auto">
              <a:xfrm>
                <a:off x="714" y="2139"/>
                <a:ext cx="314" cy="325"/>
              </a:xfrm>
              <a:custGeom>
                <a:avLst/>
                <a:gdLst>
                  <a:gd name="T0" fmla="*/ 297 w 314"/>
                  <a:gd name="T1" fmla="*/ 12 h 325"/>
                  <a:gd name="T2" fmla="*/ 301 w 314"/>
                  <a:gd name="T3" fmla="*/ 46 h 325"/>
                  <a:gd name="T4" fmla="*/ 301 w 314"/>
                  <a:gd name="T5" fmla="*/ 81 h 325"/>
                  <a:gd name="T6" fmla="*/ 303 w 314"/>
                  <a:gd name="T7" fmla="*/ 112 h 325"/>
                  <a:gd name="T8" fmla="*/ 303 w 314"/>
                  <a:gd name="T9" fmla="*/ 144 h 325"/>
                  <a:gd name="T10" fmla="*/ 303 w 314"/>
                  <a:gd name="T11" fmla="*/ 177 h 325"/>
                  <a:gd name="T12" fmla="*/ 305 w 314"/>
                  <a:gd name="T13" fmla="*/ 210 h 325"/>
                  <a:gd name="T14" fmla="*/ 309 w 314"/>
                  <a:gd name="T15" fmla="*/ 242 h 325"/>
                  <a:gd name="T16" fmla="*/ 314 w 314"/>
                  <a:gd name="T17" fmla="*/ 275 h 325"/>
                  <a:gd name="T18" fmla="*/ 276 w 314"/>
                  <a:gd name="T19" fmla="*/ 282 h 325"/>
                  <a:gd name="T20" fmla="*/ 238 w 314"/>
                  <a:gd name="T21" fmla="*/ 288 h 325"/>
                  <a:gd name="T22" fmla="*/ 199 w 314"/>
                  <a:gd name="T23" fmla="*/ 292 h 325"/>
                  <a:gd name="T24" fmla="*/ 161 w 314"/>
                  <a:gd name="T25" fmla="*/ 298 h 325"/>
                  <a:gd name="T26" fmla="*/ 123 w 314"/>
                  <a:gd name="T27" fmla="*/ 304 h 325"/>
                  <a:gd name="T28" fmla="*/ 82 w 314"/>
                  <a:gd name="T29" fmla="*/ 311 h 325"/>
                  <a:gd name="T30" fmla="*/ 42 w 314"/>
                  <a:gd name="T31" fmla="*/ 317 h 325"/>
                  <a:gd name="T32" fmla="*/ 0 w 314"/>
                  <a:gd name="T33" fmla="*/ 325 h 325"/>
                  <a:gd name="T34" fmla="*/ 2 w 314"/>
                  <a:gd name="T35" fmla="*/ 286 h 325"/>
                  <a:gd name="T36" fmla="*/ 8 w 314"/>
                  <a:gd name="T37" fmla="*/ 250 h 325"/>
                  <a:gd name="T38" fmla="*/ 15 w 314"/>
                  <a:gd name="T39" fmla="*/ 213 h 325"/>
                  <a:gd name="T40" fmla="*/ 25 w 314"/>
                  <a:gd name="T41" fmla="*/ 177 h 325"/>
                  <a:gd name="T42" fmla="*/ 36 w 314"/>
                  <a:gd name="T43" fmla="*/ 141 h 325"/>
                  <a:gd name="T44" fmla="*/ 50 w 314"/>
                  <a:gd name="T45" fmla="*/ 106 h 325"/>
                  <a:gd name="T46" fmla="*/ 65 w 314"/>
                  <a:gd name="T47" fmla="*/ 73 h 325"/>
                  <a:gd name="T48" fmla="*/ 80 w 314"/>
                  <a:gd name="T49" fmla="*/ 39 h 325"/>
                  <a:gd name="T50" fmla="*/ 105 w 314"/>
                  <a:gd name="T51" fmla="*/ 35 h 325"/>
                  <a:gd name="T52" fmla="*/ 130 w 314"/>
                  <a:gd name="T53" fmla="*/ 29 h 325"/>
                  <a:gd name="T54" fmla="*/ 157 w 314"/>
                  <a:gd name="T55" fmla="*/ 22 h 325"/>
                  <a:gd name="T56" fmla="*/ 184 w 314"/>
                  <a:gd name="T57" fmla="*/ 14 h 325"/>
                  <a:gd name="T58" fmla="*/ 211 w 314"/>
                  <a:gd name="T59" fmla="*/ 8 h 325"/>
                  <a:gd name="T60" fmla="*/ 238 w 314"/>
                  <a:gd name="T61" fmla="*/ 2 h 325"/>
                  <a:gd name="T62" fmla="*/ 265 w 314"/>
                  <a:gd name="T63" fmla="*/ 0 h 325"/>
                  <a:gd name="T64" fmla="*/ 291 w 314"/>
                  <a:gd name="T65" fmla="*/ 0 h 325"/>
                  <a:gd name="T66" fmla="*/ 297 w 314"/>
                  <a:gd name="T67" fmla="*/ 12 h 32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14" h="325">
                    <a:moveTo>
                      <a:pt x="297" y="12"/>
                    </a:moveTo>
                    <a:lnTo>
                      <a:pt x="301" y="46"/>
                    </a:lnTo>
                    <a:lnTo>
                      <a:pt x="301" y="81"/>
                    </a:lnTo>
                    <a:lnTo>
                      <a:pt x="303" y="112"/>
                    </a:lnTo>
                    <a:lnTo>
                      <a:pt x="303" y="144"/>
                    </a:lnTo>
                    <a:lnTo>
                      <a:pt x="303" y="177"/>
                    </a:lnTo>
                    <a:lnTo>
                      <a:pt x="305" y="210"/>
                    </a:lnTo>
                    <a:lnTo>
                      <a:pt x="309" y="242"/>
                    </a:lnTo>
                    <a:lnTo>
                      <a:pt x="314" y="275"/>
                    </a:lnTo>
                    <a:lnTo>
                      <a:pt x="276" y="282"/>
                    </a:lnTo>
                    <a:lnTo>
                      <a:pt x="238" y="288"/>
                    </a:lnTo>
                    <a:lnTo>
                      <a:pt x="199" y="292"/>
                    </a:lnTo>
                    <a:lnTo>
                      <a:pt x="161" y="298"/>
                    </a:lnTo>
                    <a:lnTo>
                      <a:pt x="123" y="304"/>
                    </a:lnTo>
                    <a:lnTo>
                      <a:pt x="82" y="311"/>
                    </a:lnTo>
                    <a:lnTo>
                      <a:pt x="42" y="317"/>
                    </a:lnTo>
                    <a:lnTo>
                      <a:pt x="0" y="325"/>
                    </a:lnTo>
                    <a:lnTo>
                      <a:pt x="2" y="286"/>
                    </a:lnTo>
                    <a:lnTo>
                      <a:pt x="8" y="250"/>
                    </a:lnTo>
                    <a:lnTo>
                      <a:pt x="15" y="213"/>
                    </a:lnTo>
                    <a:lnTo>
                      <a:pt x="25" y="177"/>
                    </a:lnTo>
                    <a:lnTo>
                      <a:pt x="36" y="141"/>
                    </a:lnTo>
                    <a:lnTo>
                      <a:pt x="50" y="106"/>
                    </a:lnTo>
                    <a:lnTo>
                      <a:pt x="65" y="73"/>
                    </a:lnTo>
                    <a:lnTo>
                      <a:pt x="80" y="39"/>
                    </a:lnTo>
                    <a:lnTo>
                      <a:pt x="105" y="35"/>
                    </a:lnTo>
                    <a:lnTo>
                      <a:pt x="130" y="29"/>
                    </a:lnTo>
                    <a:lnTo>
                      <a:pt x="157" y="22"/>
                    </a:lnTo>
                    <a:lnTo>
                      <a:pt x="184" y="14"/>
                    </a:lnTo>
                    <a:lnTo>
                      <a:pt x="211" y="8"/>
                    </a:lnTo>
                    <a:lnTo>
                      <a:pt x="238" y="2"/>
                    </a:lnTo>
                    <a:lnTo>
                      <a:pt x="265" y="0"/>
                    </a:lnTo>
                    <a:lnTo>
                      <a:pt x="291" y="0"/>
                    </a:lnTo>
                    <a:lnTo>
                      <a:pt x="297" y="12"/>
                    </a:lnTo>
                    <a:close/>
                  </a:path>
                </a:pathLst>
              </a:custGeom>
              <a:solidFill>
                <a:srgbClr val="DCF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4" name="Freeform 54"/>
              <p:cNvSpPr>
                <a:spLocks/>
              </p:cNvSpPr>
              <p:nvPr/>
            </p:nvSpPr>
            <p:spPr bwMode="auto">
              <a:xfrm>
                <a:off x="2851" y="2136"/>
                <a:ext cx="368" cy="456"/>
              </a:xfrm>
              <a:custGeom>
                <a:avLst/>
                <a:gdLst>
                  <a:gd name="T0" fmla="*/ 63 w 368"/>
                  <a:gd name="T1" fmla="*/ 11 h 456"/>
                  <a:gd name="T2" fmla="*/ 96 w 368"/>
                  <a:gd name="T3" fmla="*/ 19 h 456"/>
                  <a:gd name="T4" fmla="*/ 126 w 368"/>
                  <a:gd name="T5" fmla="*/ 28 h 456"/>
                  <a:gd name="T6" fmla="*/ 157 w 368"/>
                  <a:gd name="T7" fmla="*/ 40 h 456"/>
                  <a:gd name="T8" fmla="*/ 190 w 368"/>
                  <a:gd name="T9" fmla="*/ 57 h 456"/>
                  <a:gd name="T10" fmla="*/ 224 w 368"/>
                  <a:gd name="T11" fmla="*/ 82 h 456"/>
                  <a:gd name="T12" fmla="*/ 255 w 368"/>
                  <a:gd name="T13" fmla="*/ 109 h 456"/>
                  <a:gd name="T14" fmla="*/ 284 w 368"/>
                  <a:gd name="T15" fmla="*/ 142 h 456"/>
                  <a:gd name="T16" fmla="*/ 307 w 368"/>
                  <a:gd name="T17" fmla="*/ 176 h 456"/>
                  <a:gd name="T18" fmla="*/ 328 w 368"/>
                  <a:gd name="T19" fmla="*/ 213 h 456"/>
                  <a:gd name="T20" fmla="*/ 343 w 368"/>
                  <a:gd name="T21" fmla="*/ 249 h 456"/>
                  <a:gd name="T22" fmla="*/ 356 w 368"/>
                  <a:gd name="T23" fmla="*/ 287 h 456"/>
                  <a:gd name="T24" fmla="*/ 364 w 368"/>
                  <a:gd name="T25" fmla="*/ 322 h 456"/>
                  <a:gd name="T26" fmla="*/ 366 w 368"/>
                  <a:gd name="T27" fmla="*/ 353 h 456"/>
                  <a:gd name="T28" fmla="*/ 366 w 368"/>
                  <a:gd name="T29" fmla="*/ 383 h 456"/>
                  <a:gd name="T30" fmla="*/ 364 w 368"/>
                  <a:gd name="T31" fmla="*/ 416 h 456"/>
                  <a:gd name="T32" fmla="*/ 353 w 368"/>
                  <a:gd name="T33" fmla="*/ 441 h 456"/>
                  <a:gd name="T34" fmla="*/ 330 w 368"/>
                  <a:gd name="T35" fmla="*/ 450 h 456"/>
                  <a:gd name="T36" fmla="*/ 303 w 368"/>
                  <a:gd name="T37" fmla="*/ 452 h 456"/>
                  <a:gd name="T38" fmla="*/ 276 w 368"/>
                  <a:gd name="T39" fmla="*/ 454 h 456"/>
                  <a:gd name="T40" fmla="*/ 230 w 368"/>
                  <a:gd name="T41" fmla="*/ 456 h 456"/>
                  <a:gd name="T42" fmla="*/ 163 w 368"/>
                  <a:gd name="T43" fmla="*/ 456 h 456"/>
                  <a:gd name="T44" fmla="*/ 98 w 368"/>
                  <a:gd name="T45" fmla="*/ 454 h 456"/>
                  <a:gd name="T46" fmla="*/ 32 w 368"/>
                  <a:gd name="T47" fmla="*/ 445 h 456"/>
                  <a:gd name="T48" fmla="*/ 2 w 368"/>
                  <a:gd name="T49" fmla="*/ 381 h 456"/>
                  <a:gd name="T50" fmla="*/ 11 w 368"/>
                  <a:gd name="T51" fmla="*/ 272 h 456"/>
                  <a:gd name="T52" fmla="*/ 21 w 368"/>
                  <a:gd name="T53" fmla="*/ 165 h 456"/>
                  <a:gd name="T54" fmla="*/ 25 w 368"/>
                  <a:gd name="T55" fmla="*/ 55 h 456"/>
                  <a:gd name="T56" fmla="*/ 27 w 368"/>
                  <a:gd name="T57" fmla="*/ 2 h 456"/>
                  <a:gd name="T58" fmla="*/ 32 w 368"/>
                  <a:gd name="T59" fmla="*/ 3 h 456"/>
                  <a:gd name="T60" fmla="*/ 38 w 368"/>
                  <a:gd name="T61" fmla="*/ 5 h 456"/>
                  <a:gd name="T62" fmla="*/ 46 w 368"/>
                  <a:gd name="T63" fmla="*/ 7 h 45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68" h="456">
                    <a:moveTo>
                      <a:pt x="48" y="5"/>
                    </a:moveTo>
                    <a:lnTo>
                      <a:pt x="63" y="11"/>
                    </a:lnTo>
                    <a:lnTo>
                      <a:pt x="78" y="15"/>
                    </a:lnTo>
                    <a:lnTo>
                      <a:pt x="96" y="19"/>
                    </a:lnTo>
                    <a:lnTo>
                      <a:pt x="111" y="23"/>
                    </a:lnTo>
                    <a:lnTo>
                      <a:pt x="126" y="28"/>
                    </a:lnTo>
                    <a:lnTo>
                      <a:pt x="142" y="34"/>
                    </a:lnTo>
                    <a:lnTo>
                      <a:pt x="157" y="40"/>
                    </a:lnTo>
                    <a:lnTo>
                      <a:pt x="170" y="48"/>
                    </a:lnTo>
                    <a:lnTo>
                      <a:pt x="190" y="57"/>
                    </a:lnTo>
                    <a:lnTo>
                      <a:pt x="207" y="69"/>
                    </a:lnTo>
                    <a:lnTo>
                      <a:pt x="224" y="82"/>
                    </a:lnTo>
                    <a:lnTo>
                      <a:pt x="239" y="96"/>
                    </a:lnTo>
                    <a:lnTo>
                      <a:pt x="255" y="109"/>
                    </a:lnTo>
                    <a:lnTo>
                      <a:pt x="270" y="124"/>
                    </a:lnTo>
                    <a:lnTo>
                      <a:pt x="284" y="142"/>
                    </a:lnTo>
                    <a:lnTo>
                      <a:pt x="295" y="157"/>
                    </a:lnTo>
                    <a:lnTo>
                      <a:pt x="307" y="176"/>
                    </a:lnTo>
                    <a:lnTo>
                      <a:pt x="318" y="193"/>
                    </a:lnTo>
                    <a:lnTo>
                      <a:pt x="328" y="213"/>
                    </a:lnTo>
                    <a:lnTo>
                      <a:pt x="335" y="230"/>
                    </a:lnTo>
                    <a:lnTo>
                      <a:pt x="343" y="249"/>
                    </a:lnTo>
                    <a:lnTo>
                      <a:pt x="351" y="268"/>
                    </a:lnTo>
                    <a:lnTo>
                      <a:pt x="356" y="287"/>
                    </a:lnTo>
                    <a:lnTo>
                      <a:pt x="360" y="307"/>
                    </a:lnTo>
                    <a:lnTo>
                      <a:pt x="364" y="322"/>
                    </a:lnTo>
                    <a:lnTo>
                      <a:pt x="366" y="337"/>
                    </a:lnTo>
                    <a:lnTo>
                      <a:pt x="366" y="353"/>
                    </a:lnTo>
                    <a:lnTo>
                      <a:pt x="368" y="368"/>
                    </a:lnTo>
                    <a:lnTo>
                      <a:pt x="366" y="383"/>
                    </a:lnTo>
                    <a:lnTo>
                      <a:pt x="366" y="401"/>
                    </a:lnTo>
                    <a:lnTo>
                      <a:pt x="364" y="416"/>
                    </a:lnTo>
                    <a:lnTo>
                      <a:pt x="362" y="431"/>
                    </a:lnTo>
                    <a:lnTo>
                      <a:pt x="353" y="441"/>
                    </a:lnTo>
                    <a:lnTo>
                      <a:pt x="341" y="447"/>
                    </a:lnTo>
                    <a:lnTo>
                      <a:pt x="330" y="450"/>
                    </a:lnTo>
                    <a:lnTo>
                      <a:pt x="316" y="452"/>
                    </a:lnTo>
                    <a:lnTo>
                      <a:pt x="303" y="452"/>
                    </a:lnTo>
                    <a:lnTo>
                      <a:pt x="289" y="454"/>
                    </a:lnTo>
                    <a:lnTo>
                      <a:pt x="276" y="454"/>
                    </a:lnTo>
                    <a:lnTo>
                      <a:pt x="262" y="456"/>
                    </a:lnTo>
                    <a:lnTo>
                      <a:pt x="230" y="456"/>
                    </a:lnTo>
                    <a:lnTo>
                      <a:pt x="197" y="456"/>
                    </a:lnTo>
                    <a:lnTo>
                      <a:pt x="163" y="456"/>
                    </a:lnTo>
                    <a:lnTo>
                      <a:pt x="130" y="456"/>
                    </a:lnTo>
                    <a:lnTo>
                      <a:pt x="98" y="454"/>
                    </a:lnTo>
                    <a:lnTo>
                      <a:pt x="65" y="450"/>
                    </a:lnTo>
                    <a:lnTo>
                      <a:pt x="32" y="445"/>
                    </a:lnTo>
                    <a:lnTo>
                      <a:pt x="0" y="437"/>
                    </a:lnTo>
                    <a:lnTo>
                      <a:pt x="2" y="381"/>
                    </a:lnTo>
                    <a:lnTo>
                      <a:pt x="5" y="328"/>
                    </a:lnTo>
                    <a:lnTo>
                      <a:pt x="11" y="272"/>
                    </a:lnTo>
                    <a:lnTo>
                      <a:pt x="15" y="218"/>
                    </a:lnTo>
                    <a:lnTo>
                      <a:pt x="21" y="165"/>
                    </a:lnTo>
                    <a:lnTo>
                      <a:pt x="23" y="109"/>
                    </a:lnTo>
                    <a:lnTo>
                      <a:pt x="25" y="55"/>
                    </a:lnTo>
                    <a:lnTo>
                      <a:pt x="23" y="0"/>
                    </a:lnTo>
                    <a:lnTo>
                      <a:pt x="27" y="2"/>
                    </a:lnTo>
                    <a:lnTo>
                      <a:pt x="28" y="2"/>
                    </a:lnTo>
                    <a:lnTo>
                      <a:pt x="32" y="3"/>
                    </a:lnTo>
                    <a:lnTo>
                      <a:pt x="36" y="5"/>
                    </a:lnTo>
                    <a:lnTo>
                      <a:pt x="38" y="5"/>
                    </a:lnTo>
                    <a:lnTo>
                      <a:pt x="42" y="5"/>
                    </a:lnTo>
                    <a:lnTo>
                      <a:pt x="46" y="7"/>
                    </a:ln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E2FD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5" name="Freeform 55"/>
              <p:cNvSpPr>
                <a:spLocks/>
              </p:cNvSpPr>
              <p:nvPr/>
            </p:nvSpPr>
            <p:spPr bwMode="auto">
              <a:xfrm>
                <a:off x="4126" y="2141"/>
                <a:ext cx="87" cy="25"/>
              </a:xfrm>
              <a:custGeom>
                <a:avLst/>
                <a:gdLst>
                  <a:gd name="T0" fmla="*/ 87 w 87"/>
                  <a:gd name="T1" fmla="*/ 0 h 25"/>
                  <a:gd name="T2" fmla="*/ 79 w 87"/>
                  <a:gd name="T3" fmla="*/ 4 h 25"/>
                  <a:gd name="T4" fmla="*/ 71 w 87"/>
                  <a:gd name="T5" fmla="*/ 8 h 25"/>
                  <a:gd name="T6" fmla="*/ 64 w 87"/>
                  <a:gd name="T7" fmla="*/ 12 h 25"/>
                  <a:gd name="T8" fmla="*/ 54 w 87"/>
                  <a:gd name="T9" fmla="*/ 14 h 25"/>
                  <a:gd name="T10" fmla="*/ 44 w 87"/>
                  <a:gd name="T11" fmla="*/ 18 h 25"/>
                  <a:gd name="T12" fmla="*/ 35 w 87"/>
                  <a:gd name="T13" fmla="*/ 20 h 25"/>
                  <a:gd name="T14" fmla="*/ 27 w 87"/>
                  <a:gd name="T15" fmla="*/ 21 h 25"/>
                  <a:gd name="T16" fmla="*/ 18 w 87"/>
                  <a:gd name="T17" fmla="*/ 25 h 25"/>
                  <a:gd name="T18" fmla="*/ 14 w 87"/>
                  <a:gd name="T19" fmla="*/ 25 h 25"/>
                  <a:gd name="T20" fmla="*/ 12 w 87"/>
                  <a:gd name="T21" fmla="*/ 23 h 25"/>
                  <a:gd name="T22" fmla="*/ 8 w 87"/>
                  <a:gd name="T23" fmla="*/ 23 h 25"/>
                  <a:gd name="T24" fmla="*/ 4 w 87"/>
                  <a:gd name="T25" fmla="*/ 23 h 25"/>
                  <a:gd name="T26" fmla="*/ 2 w 87"/>
                  <a:gd name="T27" fmla="*/ 21 h 25"/>
                  <a:gd name="T28" fmla="*/ 0 w 87"/>
                  <a:gd name="T29" fmla="*/ 20 h 25"/>
                  <a:gd name="T30" fmla="*/ 0 w 87"/>
                  <a:gd name="T31" fmla="*/ 18 h 25"/>
                  <a:gd name="T32" fmla="*/ 0 w 87"/>
                  <a:gd name="T33" fmla="*/ 14 h 25"/>
                  <a:gd name="T34" fmla="*/ 12 w 87"/>
                  <a:gd name="T35" fmla="*/ 14 h 25"/>
                  <a:gd name="T36" fmla="*/ 23 w 87"/>
                  <a:gd name="T37" fmla="*/ 14 h 25"/>
                  <a:gd name="T38" fmla="*/ 33 w 87"/>
                  <a:gd name="T39" fmla="*/ 14 h 25"/>
                  <a:gd name="T40" fmla="*/ 44 w 87"/>
                  <a:gd name="T41" fmla="*/ 12 h 25"/>
                  <a:gd name="T42" fmla="*/ 54 w 87"/>
                  <a:gd name="T43" fmla="*/ 8 h 25"/>
                  <a:gd name="T44" fmla="*/ 65 w 87"/>
                  <a:gd name="T45" fmla="*/ 6 h 25"/>
                  <a:gd name="T46" fmla="*/ 75 w 87"/>
                  <a:gd name="T47" fmla="*/ 2 h 25"/>
                  <a:gd name="T48" fmla="*/ 87 w 87"/>
                  <a:gd name="T49" fmla="*/ 0 h 2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87" h="25">
                    <a:moveTo>
                      <a:pt x="87" y="0"/>
                    </a:moveTo>
                    <a:lnTo>
                      <a:pt x="79" y="4"/>
                    </a:lnTo>
                    <a:lnTo>
                      <a:pt x="71" y="8"/>
                    </a:lnTo>
                    <a:lnTo>
                      <a:pt x="64" y="12"/>
                    </a:lnTo>
                    <a:lnTo>
                      <a:pt x="54" y="14"/>
                    </a:lnTo>
                    <a:lnTo>
                      <a:pt x="44" y="18"/>
                    </a:lnTo>
                    <a:lnTo>
                      <a:pt x="35" y="20"/>
                    </a:lnTo>
                    <a:lnTo>
                      <a:pt x="27" y="21"/>
                    </a:lnTo>
                    <a:lnTo>
                      <a:pt x="18" y="25"/>
                    </a:lnTo>
                    <a:lnTo>
                      <a:pt x="14" y="25"/>
                    </a:lnTo>
                    <a:lnTo>
                      <a:pt x="12" y="23"/>
                    </a:lnTo>
                    <a:lnTo>
                      <a:pt x="8" y="23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0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12" y="14"/>
                    </a:lnTo>
                    <a:lnTo>
                      <a:pt x="23" y="14"/>
                    </a:lnTo>
                    <a:lnTo>
                      <a:pt x="33" y="14"/>
                    </a:lnTo>
                    <a:lnTo>
                      <a:pt x="44" y="12"/>
                    </a:lnTo>
                    <a:lnTo>
                      <a:pt x="54" y="8"/>
                    </a:lnTo>
                    <a:lnTo>
                      <a:pt x="65" y="6"/>
                    </a:lnTo>
                    <a:lnTo>
                      <a:pt x="75" y="2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" name="Freeform 56"/>
              <p:cNvSpPr>
                <a:spLocks/>
              </p:cNvSpPr>
              <p:nvPr/>
            </p:nvSpPr>
            <p:spPr bwMode="auto">
              <a:xfrm>
                <a:off x="4427" y="2155"/>
                <a:ext cx="64" cy="100"/>
              </a:xfrm>
              <a:custGeom>
                <a:avLst/>
                <a:gdLst>
                  <a:gd name="T0" fmla="*/ 0 w 64"/>
                  <a:gd name="T1" fmla="*/ 100 h 100"/>
                  <a:gd name="T2" fmla="*/ 4 w 64"/>
                  <a:gd name="T3" fmla="*/ 86 h 100"/>
                  <a:gd name="T4" fmla="*/ 8 w 64"/>
                  <a:gd name="T5" fmla="*/ 73 h 100"/>
                  <a:gd name="T6" fmla="*/ 16 w 64"/>
                  <a:gd name="T7" fmla="*/ 59 h 100"/>
                  <a:gd name="T8" fmla="*/ 25 w 64"/>
                  <a:gd name="T9" fmla="*/ 48 h 100"/>
                  <a:gd name="T10" fmla="*/ 33 w 64"/>
                  <a:gd name="T11" fmla="*/ 36 h 100"/>
                  <a:gd name="T12" fmla="*/ 45 w 64"/>
                  <a:gd name="T13" fmla="*/ 23 h 100"/>
                  <a:gd name="T14" fmla="*/ 54 w 64"/>
                  <a:gd name="T15" fmla="*/ 11 h 100"/>
                  <a:gd name="T16" fmla="*/ 64 w 64"/>
                  <a:gd name="T17" fmla="*/ 0 h 100"/>
                  <a:gd name="T18" fmla="*/ 56 w 64"/>
                  <a:gd name="T19" fmla="*/ 13 h 100"/>
                  <a:gd name="T20" fmla="*/ 48 w 64"/>
                  <a:gd name="T21" fmla="*/ 27 h 100"/>
                  <a:gd name="T22" fmla="*/ 41 w 64"/>
                  <a:gd name="T23" fmla="*/ 40 h 100"/>
                  <a:gd name="T24" fmla="*/ 33 w 64"/>
                  <a:gd name="T25" fmla="*/ 52 h 100"/>
                  <a:gd name="T26" fmla="*/ 25 w 64"/>
                  <a:gd name="T27" fmla="*/ 65 h 100"/>
                  <a:gd name="T28" fmla="*/ 18 w 64"/>
                  <a:gd name="T29" fmla="*/ 77 h 100"/>
                  <a:gd name="T30" fmla="*/ 8 w 64"/>
                  <a:gd name="T31" fmla="*/ 88 h 100"/>
                  <a:gd name="T32" fmla="*/ 0 w 64"/>
                  <a:gd name="T33" fmla="*/ 100 h 10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4" h="100">
                    <a:moveTo>
                      <a:pt x="0" y="100"/>
                    </a:moveTo>
                    <a:lnTo>
                      <a:pt x="4" y="86"/>
                    </a:lnTo>
                    <a:lnTo>
                      <a:pt x="8" y="73"/>
                    </a:lnTo>
                    <a:lnTo>
                      <a:pt x="16" y="59"/>
                    </a:lnTo>
                    <a:lnTo>
                      <a:pt x="25" y="48"/>
                    </a:lnTo>
                    <a:lnTo>
                      <a:pt x="33" y="36"/>
                    </a:lnTo>
                    <a:lnTo>
                      <a:pt x="45" y="23"/>
                    </a:lnTo>
                    <a:lnTo>
                      <a:pt x="54" y="11"/>
                    </a:lnTo>
                    <a:lnTo>
                      <a:pt x="64" y="0"/>
                    </a:lnTo>
                    <a:lnTo>
                      <a:pt x="56" y="13"/>
                    </a:lnTo>
                    <a:lnTo>
                      <a:pt x="48" y="27"/>
                    </a:lnTo>
                    <a:lnTo>
                      <a:pt x="41" y="40"/>
                    </a:lnTo>
                    <a:lnTo>
                      <a:pt x="33" y="52"/>
                    </a:lnTo>
                    <a:lnTo>
                      <a:pt x="25" y="65"/>
                    </a:lnTo>
                    <a:lnTo>
                      <a:pt x="18" y="77"/>
                    </a:lnTo>
                    <a:lnTo>
                      <a:pt x="8" y="88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7" name="Freeform 57"/>
              <p:cNvSpPr>
                <a:spLocks/>
              </p:cNvSpPr>
              <p:nvPr/>
            </p:nvSpPr>
            <p:spPr bwMode="auto">
              <a:xfrm>
                <a:off x="4429" y="2187"/>
                <a:ext cx="75" cy="112"/>
              </a:xfrm>
              <a:custGeom>
                <a:avLst/>
                <a:gdLst>
                  <a:gd name="T0" fmla="*/ 0 w 75"/>
                  <a:gd name="T1" fmla="*/ 112 h 112"/>
                  <a:gd name="T2" fmla="*/ 4 w 75"/>
                  <a:gd name="T3" fmla="*/ 98 h 112"/>
                  <a:gd name="T4" fmla="*/ 12 w 75"/>
                  <a:gd name="T5" fmla="*/ 85 h 112"/>
                  <a:gd name="T6" fmla="*/ 21 w 75"/>
                  <a:gd name="T7" fmla="*/ 71 h 112"/>
                  <a:gd name="T8" fmla="*/ 33 w 75"/>
                  <a:gd name="T9" fmla="*/ 58 h 112"/>
                  <a:gd name="T10" fmla="*/ 44 w 75"/>
                  <a:gd name="T11" fmla="*/ 45 h 112"/>
                  <a:gd name="T12" fmla="*/ 54 w 75"/>
                  <a:gd name="T13" fmla="*/ 29 h 112"/>
                  <a:gd name="T14" fmla="*/ 66 w 75"/>
                  <a:gd name="T15" fmla="*/ 16 h 112"/>
                  <a:gd name="T16" fmla="*/ 75 w 75"/>
                  <a:gd name="T17" fmla="*/ 0 h 112"/>
                  <a:gd name="T18" fmla="*/ 69 w 75"/>
                  <a:gd name="T19" fmla="*/ 16 h 112"/>
                  <a:gd name="T20" fmla="*/ 62 w 75"/>
                  <a:gd name="T21" fmla="*/ 31 h 112"/>
                  <a:gd name="T22" fmla="*/ 54 w 75"/>
                  <a:gd name="T23" fmla="*/ 46 h 112"/>
                  <a:gd name="T24" fmla="*/ 46 w 75"/>
                  <a:gd name="T25" fmla="*/ 60 h 112"/>
                  <a:gd name="T26" fmla="*/ 37 w 75"/>
                  <a:gd name="T27" fmla="*/ 75 h 112"/>
                  <a:gd name="T28" fmla="*/ 25 w 75"/>
                  <a:gd name="T29" fmla="*/ 89 h 112"/>
                  <a:gd name="T30" fmla="*/ 14 w 75"/>
                  <a:gd name="T31" fmla="*/ 100 h 112"/>
                  <a:gd name="T32" fmla="*/ 0 w 75"/>
                  <a:gd name="T33" fmla="*/ 112 h 1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5" h="112">
                    <a:moveTo>
                      <a:pt x="0" y="112"/>
                    </a:moveTo>
                    <a:lnTo>
                      <a:pt x="4" y="98"/>
                    </a:lnTo>
                    <a:lnTo>
                      <a:pt x="12" y="85"/>
                    </a:lnTo>
                    <a:lnTo>
                      <a:pt x="21" y="71"/>
                    </a:lnTo>
                    <a:lnTo>
                      <a:pt x="33" y="58"/>
                    </a:lnTo>
                    <a:lnTo>
                      <a:pt x="44" y="45"/>
                    </a:lnTo>
                    <a:lnTo>
                      <a:pt x="54" y="29"/>
                    </a:lnTo>
                    <a:lnTo>
                      <a:pt x="66" y="16"/>
                    </a:lnTo>
                    <a:lnTo>
                      <a:pt x="75" y="0"/>
                    </a:lnTo>
                    <a:lnTo>
                      <a:pt x="69" y="16"/>
                    </a:lnTo>
                    <a:lnTo>
                      <a:pt x="62" y="31"/>
                    </a:lnTo>
                    <a:lnTo>
                      <a:pt x="54" y="46"/>
                    </a:lnTo>
                    <a:lnTo>
                      <a:pt x="46" y="60"/>
                    </a:lnTo>
                    <a:lnTo>
                      <a:pt x="37" y="75"/>
                    </a:lnTo>
                    <a:lnTo>
                      <a:pt x="25" y="89"/>
                    </a:lnTo>
                    <a:lnTo>
                      <a:pt x="14" y="100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8" name="Freeform 58"/>
              <p:cNvSpPr>
                <a:spLocks/>
              </p:cNvSpPr>
              <p:nvPr/>
            </p:nvSpPr>
            <p:spPr bwMode="auto">
              <a:xfrm>
                <a:off x="737" y="2233"/>
                <a:ext cx="230" cy="171"/>
              </a:xfrm>
              <a:custGeom>
                <a:avLst/>
                <a:gdLst>
                  <a:gd name="T0" fmla="*/ 0 w 230"/>
                  <a:gd name="T1" fmla="*/ 171 h 171"/>
                  <a:gd name="T2" fmla="*/ 25 w 230"/>
                  <a:gd name="T3" fmla="*/ 150 h 171"/>
                  <a:gd name="T4" fmla="*/ 52 w 230"/>
                  <a:gd name="T5" fmla="*/ 127 h 171"/>
                  <a:gd name="T6" fmla="*/ 80 w 230"/>
                  <a:gd name="T7" fmla="*/ 106 h 171"/>
                  <a:gd name="T8" fmla="*/ 111 w 230"/>
                  <a:gd name="T9" fmla="*/ 87 h 171"/>
                  <a:gd name="T10" fmla="*/ 142 w 230"/>
                  <a:gd name="T11" fmla="*/ 66 h 171"/>
                  <a:gd name="T12" fmla="*/ 171 w 230"/>
                  <a:gd name="T13" fmla="*/ 45 h 171"/>
                  <a:gd name="T14" fmla="*/ 201 w 230"/>
                  <a:gd name="T15" fmla="*/ 23 h 171"/>
                  <a:gd name="T16" fmla="*/ 230 w 230"/>
                  <a:gd name="T17" fmla="*/ 0 h 171"/>
                  <a:gd name="T18" fmla="*/ 205 w 230"/>
                  <a:gd name="T19" fmla="*/ 22 h 171"/>
                  <a:gd name="T20" fmla="*/ 178 w 230"/>
                  <a:gd name="T21" fmla="*/ 45 h 171"/>
                  <a:gd name="T22" fmla="*/ 149 w 230"/>
                  <a:gd name="T23" fmla="*/ 68 h 171"/>
                  <a:gd name="T24" fmla="*/ 121 w 230"/>
                  <a:gd name="T25" fmla="*/ 89 h 171"/>
                  <a:gd name="T26" fmla="*/ 90 w 230"/>
                  <a:gd name="T27" fmla="*/ 112 h 171"/>
                  <a:gd name="T28" fmla="*/ 61 w 230"/>
                  <a:gd name="T29" fmla="*/ 133 h 171"/>
                  <a:gd name="T30" fmla="*/ 31 w 230"/>
                  <a:gd name="T31" fmla="*/ 152 h 171"/>
                  <a:gd name="T32" fmla="*/ 0 w 230"/>
                  <a:gd name="T33" fmla="*/ 171 h 17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30" h="171">
                    <a:moveTo>
                      <a:pt x="0" y="171"/>
                    </a:moveTo>
                    <a:lnTo>
                      <a:pt x="25" y="150"/>
                    </a:lnTo>
                    <a:lnTo>
                      <a:pt x="52" y="127"/>
                    </a:lnTo>
                    <a:lnTo>
                      <a:pt x="80" y="106"/>
                    </a:lnTo>
                    <a:lnTo>
                      <a:pt x="111" y="87"/>
                    </a:lnTo>
                    <a:lnTo>
                      <a:pt x="142" y="66"/>
                    </a:lnTo>
                    <a:lnTo>
                      <a:pt x="171" y="45"/>
                    </a:lnTo>
                    <a:lnTo>
                      <a:pt x="201" y="23"/>
                    </a:lnTo>
                    <a:lnTo>
                      <a:pt x="230" y="0"/>
                    </a:lnTo>
                    <a:lnTo>
                      <a:pt x="205" y="22"/>
                    </a:lnTo>
                    <a:lnTo>
                      <a:pt x="178" y="45"/>
                    </a:lnTo>
                    <a:lnTo>
                      <a:pt x="149" y="68"/>
                    </a:lnTo>
                    <a:lnTo>
                      <a:pt x="121" y="89"/>
                    </a:lnTo>
                    <a:lnTo>
                      <a:pt x="90" y="112"/>
                    </a:lnTo>
                    <a:lnTo>
                      <a:pt x="61" y="133"/>
                    </a:lnTo>
                    <a:lnTo>
                      <a:pt x="31" y="152"/>
                    </a:lnTo>
                    <a:lnTo>
                      <a:pt x="0" y="17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9" name="Freeform 59"/>
              <p:cNvSpPr>
                <a:spLocks/>
              </p:cNvSpPr>
              <p:nvPr/>
            </p:nvSpPr>
            <p:spPr bwMode="auto">
              <a:xfrm>
                <a:off x="3409" y="2241"/>
                <a:ext cx="472" cy="121"/>
              </a:xfrm>
              <a:custGeom>
                <a:avLst/>
                <a:gdLst>
                  <a:gd name="T0" fmla="*/ 418 w 472"/>
                  <a:gd name="T1" fmla="*/ 21 h 121"/>
                  <a:gd name="T2" fmla="*/ 424 w 472"/>
                  <a:gd name="T3" fmla="*/ 23 h 121"/>
                  <a:gd name="T4" fmla="*/ 430 w 472"/>
                  <a:gd name="T5" fmla="*/ 25 h 121"/>
                  <a:gd name="T6" fmla="*/ 435 w 472"/>
                  <a:gd name="T7" fmla="*/ 25 h 121"/>
                  <a:gd name="T8" fmla="*/ 443 w 472"/>
                  <a:gd name="T9" fmla="*/ 27 h 121"/>
                  <a:gd name="T10" fmla="*/ 451 w 472"/>
                  <a:gd name="T11" fmla="*/ 27 h 121"/>
                  <a:gd name="T12" fmla="*/ 456 w 472"/>
                  <a:gd name="T13" fmla="*/ 29 h 121"/>
                  <a:gd name="T14" fmla="*/ 464 w 472"/>
                  <a:gd name="T15" fmla="*/ 29 h 121"/>
                  <a:gd name="T16" fmla="*/ 472 w 472"/>
                  <a:gd name="T17" fmla="*/ 29 h 121"/>
                  <a:gd name="T18" fmla="*/ 456 w 472"/>
                  <a:gd name="T19" fmla="*/ 39 h 121"/>
                  <a:gd name="T20" fmla="*/ 441 w 472"/>
                  <a:gd name="T21" fmla="*/ 48 h 121"/>
                  <a:gd name="T22" fmla="*/ 428 w 472"/>
                  <a:gd name="T23" fmla="*/ 60 h 121"/>
                  <a:gd name="T24" fmla="*/ 412 w 472"/>
                  <a:gd name="T25" fmla="*/ 69 h 121"/>
                  <a:gd name="T26" fmla="*/ 399 w 472"/>
                  <a:gd name="T27" fmla="*/ 81 h 121"/>
                  <a:gd name="T28" fmla="*/ 383 w 472"/>
                  <a:gd name="T29" fmla="*/ 90 h 121"/>
                  <a:gd name="T30" fmla="*/ 370 w 472"/>
                  <a:gd name="T31" fmla="*/ 100 h 121"/>
                  <a:gd name="T32" fmla="*/ 353 w 472"/>
                  <a:gd name="T33" fmla="*/ 108 h 121"/>
                  <a:gd name="T34" fmla="*/ 303 w 472"/>
                  <a:gd name="T35" fmla="*/ 121 h 121"/>
                  <a:gd name="T36" fmla="*/ 265 w 472"/>
                  <a:gd name="T37" fmla="*/ 115 h 121"/>
                  <a:gd name="T38" fmla="*/ 226 w 472"/>
                  <a:gd name="T39" fmla="*/ 111 h 121"/>
                  <a:gd name="T40" fmla="*/ 188 w 472"/>
                  <a:gd name="T41" fmla="*/ 109 h 121"/>
                  <a:gd name="T42" fmla="*/ 149 w 472"/>
                  <a:gd name="T43" fmla="*/ 109 h 121"/>
                  <a:gd name="T44" fmla="*/ 111 w 472"/>
                  <a:gd name="T45" fmla="*/ 109 h 121"/>
                  <a:gd name="T46" fmla="*/ 75 w 472"/>
                  <a:gd name="T47" fmla="*/ 108 h 121"/>
                  <a:gd name="T48" fmla="*/ 55 w 472"/>
                  <a:gd name="T49" fmla="*/ 106 h 121"/>
                  <a:gd name="T50" fmla="*/ 36 w 472"/>
                  <a:gd name="T51" fmla="*/ 102 h 121"/>
                  <a:gd name="T52" fmla="*/ 19 w 472"/>
                  <a:gd name="T53" fmla="*/ 98 h 121"/>
                  <a:gd name="T54" fmla="*/ 0 w 472"/>
                  <a:gd name="T55" fmla="*/ 92 h 121"/>
                  <a:gd name="T56" fmla="*/ 8 w 472"/>
                  <a:gd name="T57" fmla="*/ 83 h 121"/>
                  <a:gd name="T58" fmla="*/ 15 w 472"/>
                  <a:gd name="T59" fmla="*/ 75 h 121"/>
                  <a:gd name="T60" fmla="*/ 23 w 472"/>
                  <a:gd name="T61" fmla="*/ 67 h 121"/>
                  <a:gd name="T62" fmla="*/ 32 w 472"/>
                  <a:gd name="T63" fmla="*/ 62 h 121"/>
                  <a:gd name="T64" fmla="*/ 52 w 472"/>
                  <a:gd name="T65" fmla="*/ 50 h 121"/>
                  <a:gd name="T66" fmla="*/ 71 w 472"/>
                  <a:gd name="T67" fmla="*/ 40 h 121"/>
                  <a:gd name="T68" fmla="*/ 92 w 472"/>
                  <a:gd name="T69" fmla="*/ 33 h 121"/>
                  <a:gd name="T70" fmla="*/ 113 w 472"/>
                  <a:gd name="T71" fmla="*/ 25 h 121"/>
                  <a:gd name="T72" fmla="*/ 132 w 472"/>
                  <a:gd name="T73" fmla="*/ 14 h 121"/>
                  <a:gd name="T74" fmla="*/ 151 w 472"/>
                  <a:gd name="T75" fmla="*/ 2 h 121"/>
                  <a:gd name="T76" fmla="*/ 186 w 472"/>
                  <a:gd name="T77" fmla="*/ 2 h 121"/>
                  <a:gd name="T78" fmla="*/ 219 w 472"/>
                  <a:gd name="T79" fmla="*/ 0 h 121"/>
                  <a:gd name="T80" fmla="*/ 251 w 472"/>
                  <a:gd name="T81" fmla="*/ 0 h 121"/>
                  <a:gd name="T82" fmla="*/ 286 w 472"/>
                  <a:gd name="T83" fmla="*/ 2 h 121"/>
                  <a:gd name="T84" fmla="*/ 318 w 472"/>
                  <a:gd name="T85" fmla="*/ 6 h 121"/>
                  <a:gd name="T86" fmla="*/ 351 w 472"/>
                  <a:gd name="T87" fmla="*/ 10 h 121"/>
                  <a:gd name="T88" fmla="*/ 385 w 472"/>
                  <a:gd name="T89" fmla="*/ 14 h 121"/>
                  <a:gd name="T90" fmla="*/ 418 w 472"/>
                  <a:gd name="T91" fmla="*/ 21 h 12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472" h="121">
                    <a:moveTo>
                      <a:pt x="418" y="21"/>
                    </a:moveTo>
                    <a:lnTo>
                      <a:pt x="424" y="23"/>
                    </a:lnTo>
                    <a:lnTo>
                      <a:pt x="430" y="25"/>
                    </a:lnTo>
                    <a:lnTo>
                      <a:pt x="435" y="25"/>
                    </a:lnTo>
                    <a:lnTo>
                      <a:pt x="443" y="27"/>
                    </a:lnTo>
                    <a:lnTo>
                      <a:pt x="451" y="27"/>
                    </a:lnTo>
                    <a:lnTo>
                      <a:pt x="456" y="29"/>
                    </a:lnTo>
                    <a:lnTo>
                      <a:pt x="464" y="29"/>
                    </a:lnTo>
                    <a:lnTo>
                      <a:pt x="472" y="29"/>
                    </a:lnTo>
                    <a:lnTo>
                      <a:pt x="456" y="39"/>
                    </a:lnTo>
                    <a:lnTo>
                      <a:pt x="441" y="48"/>
                    </a:lnTo>
                    <a:lnTo>
                      <a:pt x="428" y="60"/>
                    </a:lnTo>
                    <a:lnTo>
                      <a:pt x="412" y="69"/>
                    </a:lnTo>
                    <a:lnTo>
                      <a:pt x="399" y="81"/>
                    </a:lnTo>
                    <a:lnTo>
                      <a:pt x="383" y="90"/>
                    </a:lnTo>
                    <a:lnTo>
                      <a:pt x="370" y="100"/>
                    </a:lnTo>
                    <a:lnTo>
                      <a:pt x="353" y="108"/>
                    </a:lnTo>
                    <a:lnTo>
                      <a:pt x="303" y="121"/>
                    </a:lnTo>
                    <a:lnTo>
                      <a:pt x="265" y="115"/>
                    </a:lnTo>
                    <a:lnTo>
                      <a:pt x="226" y="111"/>
                    </a:lnTo>
                    <a:lnTo>
                      <a:pt x="188" y="109"/>
                    </a:lnTo>
                    <a:lnTo>
                      <a:pt x="149" y="109"/>
                    </a:lnTo>
                    <a:lnTo>
                      <a:pt x="111" y="109"/>
                    </a:lnTo>
                    <a:lnTo>
                      <a:pt x="75" y="108"/>
                    </a:lnTo>
                    <a:lnTo>
                      <a:pt x="55" y="106"/>
                    </a:lnTo>
                    <a:lnTo>
                      <a:pt x="36" y="102"/>
                    </a:lnTo>
                    <a:lnTo>
                      <a:pt x="19" y="98"/>
                    </a:lnTo>
                    <a:lnTo>
                      <a:pt x="0" y="92"/>
                    </a:lnTo>
                    <a:lnTo>
                      <a:pt x="8" y="83"/>
                    </a:lnTo>
                    <a:lnTo>
                      <a:pt x="15" y="75"/>
                    </a:lnTo>
                    <a:lnTo>
                      <a:pt x="23" y="67"/>
                    </a:lnTo>
                    <a:lnTo>
                      <a:pt x="32" y="62"/>
                    </a:lnTo>
                    <a:lnTo>
                      <a:pt x="52" y="50"/>
                    </a:lnTo>
                    <a:lnTo>
                      <a:pt x="71" y="40"/>
                    </a:lnTo>
                    <a:lnTo>
                      <a:pt x="92" y="33"/>
                    </a:lnTo>
                    <a:lnTo>
                      <a:pt x="113" y="25"/>
                    </a:lnTo>
                    <a:lnTo>
                      <a:pt x="132" y="14"/>
                    </a:lnTo>
                    <a:lnTo>
                      <a:pt x="151" y="2"/>
                    </a:lnTo>
                    <a:lnTo>
                      <a:pt x="186" y="2"/>
                    </a:lnTo>
                    <a:lnTo>
                      <a:pt x="219" y="0"/>
                    </a:lnTo>
                    <a:lnTo>
                      <a:pt x="251" y="0"/>
                    </a:lnTo>
                    <a:lnTo>
                      <a:pt x="286" y="2"/>
                    </a:lnTo>
                    <a:lnTo>
                      <a:pt x="318" y="6"/>
                    </a:lnTo>
                    <a:lnTo>
                      <a:pt x="351" y="10"/>
                    </a:lnTo>
                    <a:lnTo>
                      <a:pt x="385" y="14"/>
                    </a:lnTo>
                    <a:lnTo>
                      <a:pt x="418" y="21"/>
                    </a:lnTo>
                    <a:close/>
                  </a:path>
                </a:pathLst>
              </a:custGeom>
              <a:solidFill>
                <a:srgbClr val="3DD8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" name="Freeform 60"/>
              <p:cNvSpPr>
                <a:spLocks/>
              </p:cNvSpPr>
              <p:nvPr/>
            </p:nvSpPr>
            <p:spPr bwMode="auto">
              <a:xfrm>
                <a:off x="1399" y="2243"/>
                <a:ext cx="92" cy="113"/>
              </a:xfrm>
              <a:custGeom>
                <a:avLst/>
                <a:gdLst>
                  <a:gd name="T0" fmla="*/ 11 w 92"/>
                  <a:gd name="T1" fmla="*/ 113 h 113"/>
                  <a:gd name="T2" fmla="*/ 9 w 92"/>
                  <a:gd name="T3" fmla="*/ 111 h 113"/>
                  <a:gd name="T4" fmla="*/ 7 w 92"/>
                  <a:gd name="T5" fmla="*/ 111 h 113"/>
                  <a:gd name="T6" fmla="*/ 5 w 92"/>
                  <a:gd name="T7" fmla="*/ 109 h 113"/>
                  <a:gd name="T8" fmla="*/ 3 w 92"/>
                  <a:gd name="T9" fmla="*/ 109 h 113"/>
                  <a:gd name="T10" fmla="*/ 2 w 92"/>
                  <a:gd name="T11" fmla="*/ 107 h 113"/>
                  <a:gd name="T12" fmla="*/ 2 w 92"/>
                  <a:gd name="T13" fmla="*/ 106 h 113"/>
                  <a:gd name="T14" fmla="*/ 0 w 92"/>
                  <a:gd name="T15" fmla="*/ 106 h 113"/>
                  <a:gd name="T16" fmla="*/ 0 w 92"/>
                  <a:gd name="T17" fmla="*/ 104 h 113"/>
                  <a:gd name="T18" fmla="*/ 7 w 92"/>
                  <a:gd name="T19" fmla="*/ 88 h 113"/>
                  <a:gd name="T20" fmla="*/ 17 w 92"/>
                  <a:gd name="T21" fmla="*/ 73 h 113"/>
                  <a:gd name="T22" fmla="*/ 28 w 92"/>
                  <a:gd name="T23" fmla="*/ 61 h 113"/>
                  <a:gd name="T24" fmla="*/ 42 w 92"/>
                  <a:gd name="T25" fmla="*/ 48 h 113"/>
                  <a:gd name="T26" fmla="*/ 53 w 92"/>
                  <a:gd name="T27" fmla="*/ 37 h 113"/>
                  <a:gd name="T28" fmla="*/ 67 w 92"/>
                  <a:gd name="T29" fmla="*/ 25 h 113"/>
                  <a:gd name="T30" fmla="*/ 78 w 92"/>
                  <a:gd name="T31" fmla="*/ 13 h 113"/>
                  <a:gd name="T32" fmla="*/ 92 w 92"/>
                  <a:gd name="T33" fmla="*/ 0 h 113"/>
                  <a:gd name="T34" fmla="*/ 84 w 92"/>
                  <a:gd name="T35" fmla="*/ 15 h 113"/>
                  <a:gd name="T36" fmla="*/ 74 w 92"/>
                  <a:gd name="T37" fmla="*/ 31 h 113"/>
                  <a:gd name="T38" fmla="*/ 65 w 92"/>
                  <a:gd name="T39" fmla="*/ 44 h 113"/>
                  <a:gd name="T40" fmla="*/ 51 w 92"/>
                  <a:gd name="T41" fmla="*/ 56 h 113"/>
                  <a:gd name="T42" fmla="*/ 40 w 92"/>
                  <a:gd name="T43" fmla="*/ 69 h 113"/>
                  <a:gd name="T44" fmla="*/ 28 w 92"/>
                  <a:gd name="T45" fmla="*/ 83 h 113"/>
                  <a:gd name="T46" fmla="*/ 19 w 92"/>
                  <a:gd name="T47" fmla="*/ 96 h 113"/>
                  <a:gd name="T48" fmla="*/ 11 w 92"/>
                  <a:gd name="T49" fmla="*/ 113 h 11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92" h="113">
                    <a:moveTo>
                      <a:pt x="11" y="113"/>
                    </a:moveTo>
                    <a:lnTo>
                      <a:pt x="9" y="111"/>
                    </a:lnTo>
                    <a:lnTo>
                      <a:pt x="7" y="111"/>
                    </a:lnTo>
                    <a:lnTo>
                      <a:pt x="5" y="109"/>
                    </a:lnTo>
                    <a:lnTo>
                      <a:pt x="3" y="109"/>
                    </a:lnTo>
                    <a:lnTo>
                      <a:pt x="2" y="107"/>
                    </a:lnTo>
                    <a:lnTo>
                      <a:pt x="2" y="106"/>
                    </a:lnTo>
                    <a:lnTo>
                      <a:pt x="0" y="106"/>
                    </a:lnTo>
                    <a:lnTo>
                      <a:pt x="0" y="104"/>
                    </a:lnTo>
                    <a:lnTo>
                      <a:pt x="7" y="88"/>
                    </a:lnTo>
                    <a:lnTo>
                      <a:pt x="17" y="73"/>
                    </a:lnTo>
                    <a:lnTo>
                      <a:pt x="28" y="61"/>
                    </a:lnTo>
                    <a:lnTo>
                      <a:pt x="42" y="48"/>
                    </a:lnTo>
                    <a:lnTo>
                      <a:pt x="53" y="37"/>
                    </a:lnTo>
                    <a:lnTo>
                      <a:pt x="67" y="25"/>
                    </a:lnTo>
                    <a:lnTo>
                      <a:pt x="78" y="13"/>
                    </a:lnTo>
                    <a:lnTo>
                      <a:pt x="92" y="0"/>
                    </a:lnTo>
                    <a:lnTo>
                      <a:pt x="84" y="15"/>
                    </a:lnTo>
                    <a:lnTo>
                      <a:pt x="74" y="31"/>
                    </a:lnTo>
                    <a:lnTo>
                      <a:pt x="65" y="44"/>
                    </a:lnTo>
                    <a:lnTo>
                      <a:pt x="51" y="56"/>
                    </a:lnTo>
                    <a:lnTo>
                      <a:pt x="40" y="69"/>
                    </a:lnTo>
                    <a:lnTo>
                      <a:pt x="28" y="83"/>
                    </a:lnTo>
                    <a:lnTo>
                      <a:pt x="19" y="96"/>
                    </a:lnTo>
                    <a:lnTo>
                      <a:pt x="11" y="1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" name="Freeform 61"/>
              <p:cNvSpPr>
                <a:spLocks/>
              </p:cNvSpPr>
              <p:nvPr/>
            </p:nvSpPr>
            <p:spPr bwMode="auto">
              <a:xfrm>
                <a:off x="3365" y="2270"/>
                <a:ext cx="103" cy="255"/>
              </a:xfrm>
              <a:custGeom>
                <a:avLst/>
                <a:gdLst>
                  <a:gd name="T0" fmla="*/ 103 w 103"/>
                  <a:gd name="T1" fmla="*/ 0 h 255"/>
                  <a:gd name="T2" fmla="*/ 94 w 103"/>
                  <a:gd name="T3" fmla="*/ 2 h 255"/>
                  <a:gd name="T4" fmla="*/ 84 w 103"/>
                  <a:gd name="T5" fmla="*/ 8 h 255"/>
                  <a:gd name="T6" fmla="*/ 73 w 103"/>
                  <a:gd name="T7" fmla="*/ 11 h 255"/>
                  <a:gd name="T8" fmla="*/ 61 w 103"/>
                  <a:gd name="T9" fmla="*/ 19 h 255"/>
                  <a:gd name="T10" fmla="*/ 50 w 103"/>
                  <a:gd name="T11" fmla="*/ 27 h 255"/>
                  <a:gd name="T12" fmla="*/ 38 w 103"/>
                  <a:gd name="T13" fmla="*/ 34 h 255"/>
                  <a:gd name="T14" fmla="*/ 29 w 103"/>
                  <a:gd name="T15" fmla="*/ 44 h 255"/>
                  <a:gd name="T16" fmla="*/ 21 w 103"/>
                  <a:gd name="T17" fmla="*/ 57 h 255"/>
                  <a:gd name="T18" fmla="*/ 19 w 103"/>
                  <a:gd name="T19" fmla="*/ 61 h 255"/>
                  <a:gd name="T20" fmla="*/ 19 w 103"/>
                  <a:gd name="T21" fmla="*/ 65 h 255"/>
                  <a:gd name="T22" fmla="*/ 19 w 103"/>
                  <a:gd name="T23" fmla="*/ 71 h 255"/>
                  <a:gd name="T24" fmla="*/ 21 w 103"/>
                  <a:gd name="T25" fmla="*/ 75 h 255"/>
                  <a:gd name="T26" fmla="*/ 21 w 103"/>
                  <a:gd name="T27" fmla="*/ 79 h 255"/>
                  <a:gd name="T28" fmla="*/ 25 w 103"/>
                  <a:gd name="T29" fmla="*/ 82 h 255"/>
                  <a:gd name="T30" fmla="*/ 27 w 103"/>
                  <a:gd name="T31" fmla="*/ 86 h 255"/>
                  <a:gd name="T32" fmla="*/ 30 w 103"/>
                  <a:gd name="T33" fmla="*/ 88 h 255"/>
                  <a:gd name="T34" fmla="*/ 25 w 103"/>
                  <a:gd name="T35" fmla="*/ 109 h 255"/>
                  <a:gd name="T36" fmla="*/ 19 w 103"/>
                  <a:gd name="T37" fmla="*/ 130 h 255"/>
                  <a:gd name="T38" fmla="*/ 13 w 103"/>
                  <a:gd name="T39" fmla="*/ 150 h 255"/>
                  <a:gd name="T40" fmla="*/ 7 w 103"/>
                  <a:gd name="T41" fmla="*/ 171 h 255"/>
                  <a:gd name="T42" fmla="*/ 4 w 103"/>
                  <a:gd name="T43" fmla="*/ 192 h 255"/>
                  <a:gd name="T44" fmla="*/ 2 w 103"/>
                  <a:gd name="T45" fmla="*/ 213 h 255"/>
                  <a:gd name="T46" fmla="*/ 0 w 103"/>
                  <a:gd name="T47" fmla="*/ 234 h 255"/>
                  <a:gd name="T48" fmla="*/ 0 w 103"/>
                  <a:gd name="T49" fmla="*/ 255 h 255"/>
                  <a:gd name="T50" fmla="*/ 0 w 103"/>
                  <a:gd name="T51" fmla="*/ 226 h 255"/>
                  <a:gd name="T52" fmla="*/ 0 w 103"/>
                  <a:gd name="T53" fmla="*/ 196 h 255"/>
                  <a:gd name="T54" fmla="*/ 2 w 103"/>
                  <a:gd name="T55" fmla="*/ 167 h 255"/>
                  <a:gd name="T56" fmla="*/ 2 w 103"/>
                  <a:gd name="T57" fmla="*/ 138 h 255"/>
                  <a:gd name="T58" fmla="*/ 6 w 103"/>
                  <a:gd name="T59" fmla="*/ 109 h 255"/>
                  <a:gd name="T60" fmla="*/ 13 w 103"/>
                  <a:gd name="T61" fmla="*/ 80 h 255"/>
                  <a:gd name="T62" fmla="*/ 17 w 103"/>
                  <a:gd name="T63" fmla="*/ 67 h 255"/>
                  <a:gd name="T64" fmla="*/ 23 w 103"/>
                  <a:gd name="T65" fmla="*/ 54 h 255"/>
                  <a:gd name="T66" fmla="*/ 29 w 103"/>
                  <a:gd name="T67" fmla="*/ 40 h 255"/>
                  <a:gd name="T68" fmla="*/ 36 w 103"/>
                  <a:gd name="T69" fmla="*/ 29 h 255"/>
                  <a:gd name="T70" fmla="*/ 44 w 103"/>
                  <a:gd name="T71" fmla="*/ 23 h 255"/>
                  <a:gd name="T72" fmla="*/ 52 w 103"/>
                  <a:gd name="T73" fmla="*/ 17 h 255"/>
                  <a:gd name="T74" fmla="*/ 61 w 103"/>
                  <a:gd name="T75" fmla="*/ 13 h 255"/>
                  <a:gd name="T76" fmla="*/ 69 w 103"/>
                  <a:gd name="T77" fmla="*/ 10 h 255"/>
                  <a:gd name="T78" fmla="*/ 78 w 103"/>
                  <a:gd name="T79" fmla="*/ 6 h 255"/>
                  <a:gd name="T80" fmla="*/ 86 w 103"/>
                  <a:gd name="T81" fmla="*/ 2 h 255"/>
                  <a:gd name="T82" fmla="*/ 96 w 103"/>
                  <a:gd name="T83" fmla="*/ 0 h 255"/>
                  <a:gd name="T84" fmla="*/ 103 w 103"/>
                  <a:gd name="T85" fmla="*/ 0 h 25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03" h="255">
                    <a:moveTo>
                      <a:pt x="103" y="0"/>
                    </a:moveTo>
                    <a:lnTo>
                      <a:pt x="94" y="2"/>
                    </a:lnTo>
                    <a:lnTo>
                      <a:pt x="84" y="8"/>
                    </a:lnTo>
                    <a:lnTo>
                      <a:pt x="73" y="11"/>
                    </a:lnTo>
                    <a:lnTo>
                      <a:pt x="61" y="19"/>
                    </a:lnTo>
                    <a:lnTo>
                      <a:pt x="50" y="27"/>
                    </a:lnTo>
                    <a:lnTo>
                      <a:pt x="38" y="34"/>
                    </a:lnTo>
                    <a:lnTo>
                      <a:pt x="29" y="44"/>
                    </a:lnTo>
                    <a:lnTo>
                      <a:pt x="21" y="57"/>
                    </a:lnTo>
                    <a:lnTo>
                      <a:pt x="19" y="61"/>
                    </a:lnTo>
                    <a:lnTo>
                      <a:pt x="19" y="65"/>
                    </a:lnTo>
                    <a:lnTo>
                      <a:pt x="19" y="71"/>
                    </a:lnTo>
                    <a:lnTo>
                      <a:pt x="21" y="75"/>
                    </a:lnTo>
                    <a:lnTo>
                      <a:pt x="21" y="79"/>
                    </a:lnTo>
                    <a:lnTo>
                      <a:pt x="25" y="82"/>
                    </a:lnTo>
                    <a:lnTo>
                      <a:pt x="27" y="86"/>
                    </a:lnTo>
                    <a:lnTo>
                      <a:pt x="30" y="88"/>
                    </a:lnTo>
                    <a:lnTo>
                      <a:pt x="25" y="109"/>
                    </a:lnTo>
                    <a:lnTo>
                      <a:pt x="19" y="130"/>
                    </a:lnTo>
                    <a:lnTo>
                      <a:pt x="13" y="150"/>
                    </a:lnTo>
                    <a:lnTo>
                      <a:pt x="7" y="171"/>
                    </a:lnTo>
                    <a:lnTo>
                      <a:pt x="4" y="192"/>
                    </a:lnTo>
                    <a:lnTo>
                      <a:pt x="2" y="213"/>
                    </a:lnTo>
                    <a:lnTo>
                      <a:pt x="0" y="234"/>
                    </a:lnTo>
                    <a:lnTo>
                      <a:pt x="0" y="255"/>
                    </a:lnTo>
                    <a:lnTo>
                      <a:pt x="0" y="226"/>
                    </a:lnTo>
                    <a:lnTo>
                      <a:pt x="0" y="196"/>
                    </a:lnTo>
                    <a:lnTo>
                      <a:pt x="2" y="167"/>
                    </a:lnTo>
                    <a:lnTo>
                      <a:pt x="2" y="138"/>
                    </a:lnTo>
                    <a:lnTo>
                      <a:pt x="6" y="109"/>
                    </a:lnTo>
                    <a:lnTo>
                      <a:pt x="13" y="80"/>
                    </a:lnTo>
                    <a:lnTo>
                      <a:pt x="17" y="67"/>
                    </a:lnTo>
                    <a:lnTo>
                      <a:pt x="23" y="54"/>
                    </a:lnTo>
                    <a:lnTo>
                      <a:pt x="29" y="40"/>
                    </a:lnTo>
                    <a:lnTo>
                      <a:pt x="36" y="29"/>
                    </a:lnTo>
                    <a:lnTo>
                      <a:pt x="44" y="23"/>
                    </a:lnTo>
                    <a:lnTo>
                      <a:pt x="52" y="17"/>
                    </a:lnTo>
                    <a:lnTo>
                      <a:pt x="61" y="13"/>
                    </a:lnTo>
                    <a:lnTo>
                      <a:pt x="69" y="10"/>
                    </a:lnTo>
                    <a:lnTo>
                      <a:pt x="78" y="6"/>
                    </a:lnTo>
                    <a:lnTo>
                      <a:pt x="86" y="2"/>
                    </a:lnTo>
                    <a:lnTo>
                      <a:pt x="96" y="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2" name="Freeform 62"/>
              <p:cNvSpPr>
                <a:spLocks/>
              </p:cNvSpPr>
              <p:nvPr/>
            </p:nvSpPr>
            <p:spPr bwMode="auto">
              <a:xfrm>
                <a:off x="3982" y="2278"/>
                <a:ext cx="351" cy="387"/>
              </a:xfrm>
              <a:custGeom>
                <a:avLst/>
                <a:gdLst>
                  <a:gd name="T0" fmla="*/ 350 w 351"/>
                  <a:gd name="T1" fmla="*/ 13 h 387"/>
                  <a:gd name="T2" fmla="*/ 350 w 351"/>
                  <a:gd name="T3" fmla="*/ 59 h 387"/>
                  <a:gd name="T4" fmla="*/ 350 w 351"/>
                  <a:gd name="T5" fmla="*/ 107 h 387"/>
                  <a:gd name="T6" fmla="*/ 351 w 351"/>
                  <a:gd name="T7" fmla="*/ 153 h 387"/>
                  <a:gd name="T8" fmla="*/ 351 w 351"/>
                  <a:gd name="T9" fmla="*/ 201 h 387"/>
                  <a:gd name="T10" fmla="*/ 351 w 351"/>
                  <a:gd name="T11" fmla="*/ 247 h 387"/>
                  <a:gd name="T12" fmla="*/ 350 w 351"/>
                  <a:gd name="T13" fmla="*/ 295 h 387"/>
                  <a:gd name="T14" fmla="*/ 348 w 351"/>
                  <a:gd name="T15" fmla="*/ 339 h 387"/>
                  <a:gd name="T16" fmla="*/ 346 w 351"/>
                  <a:gd name="T17" fmla="*/ 385 h 387"/>
                  <a:gd name="T18" fmla="*/ 340 w 351"/>
                  <a:gd name="T19" fmla="*/ 385 h 387"/>
                  <a:gd name="T20" fmla="*/ 332 w 351"/>
                  <a:gd name="T21" fmla="*/ 385 h 387"/>
                  <a:gd name="T22" fmla="*/ 326 w 351"/>
                  <a:gd name="T23" fmla="*/ 387 h 387"/>
                  <a:gd name="T24" fmla="*/ 319 w 351"/>
                  <a:gd name="T25" fmla="*/ 387 h 387"/>
                  <a:gd name="T26" fmla="*/ 313 w 351"/>
                  <a:gd name="T27" fmla="*/ 387 h 387"/>
                  <a:gd name="T28" fmla="*/ 305 w 351"/>
                  <a:gd name="T29" fmla="*/ 387 h 387"/>
                  <a:gd name="T30" fmla="*/ 300 w 351"/>
                  <a:gd name="T31" fmla="*/ 387 h 387"/>
                  <a:gd name="T32" fmla="*/ 294 w 351"/>
                  <a:gd name="T33" fmla="*/ 385 h 387"/>
                  <a:gd name="T34" fmla="*/ 282 w 351"/>
                  <a:gd name="T35" fmla="*/ 360 h 387"/>
                  <a:gd name="T36" fmla="*/ 269 w 351"/>
                  <a:gd name="T37" fmla="*/ 333 h 387"/>
                  <a:gd name="T38" fmla="*/ 254 w 351"/>
                  <a:gd name="T39" fmla="*/ 310 h 387"/>
                  <a:gd name="T40" fmla="*/ 234 w 351"/>
                  <a:gd name="T41" fmla="*/ 287 h 387"/>
                  <a:gd name="T42" fmla="*/ 225 w 351"/>
                  <a:gd name="T43" fmla="*/ 278 h 387"/>
                  <a:gd name="T44" fmla="*/ 215 w 351"/>
                  <a:gd name="T45" fmla="*/ 268 h 387"/>
                  <a:gd name="T46" fmla="*/ 204 w 351"/>
                  <a:gd name="T47" fmla="*/ 261 h 387"/>
                  <a:gd name="T48" fmla="*/ 190 w 351"/>
                  <a:gd name="T49" fmla="*/ 255 h 387"/>
                  <a:gd name="T50" fmla="*/ 179 w 351"/>
                  <a:gd name="T51" fmla="*/ 249 h 387"/>
                  <a:gd name="T52" fmla="*/ 165 w 351"/>
                  <a:gd name="T53" fmla="*/ 243 h 387"/>
                  <a:gd name="T54" fmla="*/ 150 w 351"/>
                  <a:gd name="T55" fmla="*/ 239 h 387"/>
                  <a:gd name="T56" fmla="*/ 135 w 351"/>
                  <a:gd name="T57" fmla="*/ 237 h 387"/>
                  <a:gd name="T58" fmla="*/ 119 w 351"/>
                  <a:gd name="T59" fmla="*/ 239 h 387"/>
                  <a:gd name="T60" fmla="*/ 104 w 351"/>
                  <a:gd name="T61" fmla="*/ 239 h 387"/>
                  <a:gd name="T62" fmla="*/ 89 w 351"/>
                  <a:gd name="T63" fmla="*/ 237 h 387"/>
                  <a:gd name="T64" fmla="*/ 73 w 351"/>
                  <a:gd name="T65" fmla="*/ 237 h 387"/>
                  <a:gd name="T66" fmla="*/ 58 w 351"/>
                  <a:gd name="T67" fmla="*/ 237 h 387"/>
                  <a:gd name="T68" fmla="*/ 43 w 351"/>
                  <a:gd name="T69" fmla="*/ 239 h 387"/>
                  <a:gd name="T70" fmla="*/ 29 w 351"/>
                  <a:gd name="T71" fmla="*/ 241 h 387"/>
                  <a:gd name="T72" fmla="*/ 14 w 351"/>
                  <a:gd name="T73" fmla="*/ 245 h 387"/>
                  <a:gd name="T74" fmla="*/ 10 w 351"/>
                  <a:gd name="T75" fmla="*/ 216 h 387"/>
                  <a:gd name="T76" fmla="*/ 8 w 351"/>
                  <a:gd name="T77" fmla="*/ 186 h 387"/>
                  <a:gd name="T78" fmla="*/ 6 w 351"/>
                  <a:gd name="T79" fmla="*/ 155 h 387"/>
                  <a:gd name="T80" fmla="*/ 6 w 351"/>
                  <a:gd name="T81" fmla="*/ 124 h 387"/>
                  <a:gd name="T82" fmla="*/ 4 w 351"/>
                  <a:gd name="T83" fmla="*/ 94 h 387"/>
                  <a:gd name="T84" fmla="*/ 2 w 351"/>
                  <a:gd name="T85" fmla="*/ 63 h 387"/>
                  <a:gd name="T86" fmla="*/ 2 w 351"/>
                  <a:gd name="T87" fmla="*/ 32 h 387"/>
                  <a:gd name="T88" fmla="*/ 0 w 351"/>
                  <a:gd name="T89" fmla="*/ 2 h 387"/>
                  <a:gd name="T90" fmla="*/ 43 w 351"/>
                  <a:gd name="T91" fmla="*/ 2 h 387"/>
                  <a:gd name="T92" fmla="*/ 87 w 351"/>
                  <a:gd name="T93" fmla="*/ 0 h 387"/>
                  <a:gd name="T94" fmla="*/ 131 w 351"/>
                  <a:gd name="T95" fmla="*/ 0 h 387"/>
                  <a:gd name="T96" fmla="*/ 175 w 351"/>
                  <a:gd name="T97" fmla="*/ 0 h 387"/>
                  <a:gd name="T98" fmla="*/ 219 w 351"/>
                  <a:gd name="T99" fmla="*/ 2 h 387"/>
                  <a:gd name="T100" fmla="*/ 263 w 351"/>
                  <a:gd name="T101" fmla="*/ 3 h 387"/>
                  <a:gd name="T102" fmla="*/ 305 w 351"/>
                  <a:gd name="T103" fmla="*/ 7 h 387"/>
                  <a:gd name="T104" fmla="*/ 350 w 351"/>
                  <a:gd name="T105" fmla="*/ 13 h 387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351" h="387">
                    <a:moveTo>
                      <a:pt x="350" y="13"/>
                    </a:moveTo>
                    <a:lnTo>
                      <a:pt x="350" y="59"/>
                    </a:lnTo>
                    <a:lnTo>
                      <a:pt x="350" y="107"/>
                    </a:lnTo>
                    <a:lnTo>
                      <a:pt x="351" y="153"/>
                    </a:lnTo>
                    <a:lnTo>
                      <a:pt x="351" y="201"/>
                    </a:lnTo>
                    <a:lnTo>
                      <a:pt x="351" y="247"/>
                    </a:lnTo>
                    <a:lnTo>
                      <a:pt x="350" y="295"/>
                    </a:lnTo>
                    <a:lnTo>
                      <a:pt x="348" y="339"/>
                    </a:lnTo>
                    <a:lnTo>
                      <a:pt x="346" y="385"/>
                    </a:lnTo>
                    <a:lnTo>
                      <a:pt x="340" y="385"/>
                    </a:lnTo>
                    <a:lnTo>
                      <a:pt x="332" y="385"/>
                    </a:lnTo>
                    <a:lnTo>
                      <a:pt x="326" y="387"/>
                    </a:lnTo>
                    <a:lnTo>
                      <a:pt x="319" y="387"/>
                    </a:lnTo>
                    <a:lnTo>
                      <a:pt x="313" y="387"/>
                    </a:lnTo>
                    <a:lnTo>
                      <a:pt x="305" y="387"/>
                    </a:lnTo>
                    <a:lnTo>
                      <a:pt x="300" y="387"/>
                    </a:lnTo>
                    <a:lnTo>
                      <a:pt x="294" y="385"/>
                    </a:lnTo>
                    <a:lnTo>
                      <a:pt x="282" y="360"/>
                    </a:lnTo>
                    <a:lnTo>
                      <a:pt x="269" y="333"/>
                    </a:lnTo>
                    <a:lnTo>
                      <a:pt x="254" y="310"/>
                    </a:lnTo>
                    <a:lnTo>
                      <a:pt x="234" y="287"/>
                    </a:lnTo>
                    <a:lnTo>
                      <a:pt x="225" y="278"/>
                    </a:lnTo>
                    <a:lnTo>
                      <a:pt x="215" y="268"/>
                    </a:lnTo>
                    <a:lnTo>
                      <a:pt x="204" y="261"/>
                    </a:lnTo>
                    <a:lnTo>
                      <a:pt x="190" y="255"/>
                    </a:lnTo>
                    <a:lnTo>
                      <a:pt x="179" y="249"/>
                    </a:lnTo>
                    <a:lnTo>
                      <a:pt x="165" y="243"/>
                    </a:lnTo>
                    <a:lnTo>
                      <a:pt x="150" y="239"/>
                    </a:lnTo>
                    <a:lnTo>
                      <a:pt x="135" y="237"/>
                    </a:lnTo>
                    <a:lnTo>
                      <a:pt x="119" y="239"/>
                    </a:lnTo>
                    <a:lnTo>
                      <a:pt x="104" y="239"/>
                    </a:lnTo>
                    <a:lnTo>
                      <a:pt x="89" y="237"/>
                    </a:lnTo>
                    <a:lnTo>
                      <a:pt x="73" y="237"/>
                    </a:lnTo>
                    <a:lnTo>
                      <a:pt x="58" y="237"/>
                    </a:lnTo>
                    <a:lnTo>
                      <a:pt x="43" y="239"/>
                    </a:lnTo>
                    <a:lnTo>
                      <a:pt x="29" y="241"/>
                    </a:lnTo>
                    <a:lnTo>
                      <a:pt x="14" y="245"/>
                    </a:lnTo>
                    <a:lnTo>
                      <a:pt x="10" y="216"/>
                    </a:lnTo>
                    <a:lnTo>
                      <a:pt x="8" y="186"/>
                    </a:lnTo>
                    <a:lnTo>
                      <a:pt x="6" y="155"/>
                    </a:lnTo>
                    <a:lnTo>
                      <a:pt x="6" y="124"/>
                    </a:lnTo>
                    <a:lnTo>
                      <a:pt x="4" y="94"/>
                    </a:lnTo>
                    <a:lnTo>
                      <a:pt x="2" y="63"/>
                    </a:lnTo>
                    <a:lnTo>
                      <a:pt x="2" y="32"/>
                    </a:lnTo>
                    <a:lnTo>
                      <a:pt x="0" y="2"/>
                    </a:lnTo>
                    <a:lnTo>
                      <a:pt x="43" y="2"/>
                    </a:lnTo>
                    <a:lnTo>
                      <a:pt x="87" y="0"/>
                    </a:lnTo>
                    <a:lnTo>
                      <a:pt x="131" y="0"/>
                    </a:lnTo>
                    <a:lnTo>
                      <a:pt x="175" y="0"/>
                    </a:lnTo>
                    <a:lnTo>
                      <a:pt x="219" y="2"/>
                    </a:lnTo>
                    <a:lnTo>
                      <a:pt x="263" y="3"/>
                    </a:lnTo>
                    <a:lnTo>
                      <a:pt x="305" y="7"/>
                    </a:lnTo>
                    <a:lnTo>
                      <a:pt x="350" y="13"/>
                    </a:lnTo>
                    <a:close/>
                  </a:path>
                </a:pathLst>
              </a:custGeom>
              <a:solidFill>
                <a:srgbClr val="3DD8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3" name="Freeform 63"/>
              <p:cNvSpPr>
                <a:spLocks/>
              </p:cNvSpPr>
              <p:nvPr/>
            </p:nvSpPr>
            <p:spPr bwMode="auto">
              <a:xfrm>
                <a:off x="1401" y="2285"/>
                <a:ext cx="103" cy="110"/>
              </a:xfrm>
              <a:custGeom>
                <a:avLst/>
                <a:gdLst>
                  <a:gd name="T0" fmla="*/ 103 w 103"/>
                  <a:gd name="T1" fmla="*/ 0 h 110"/>
                  <a:gd name="T2" fmla="*/ 94 w 103"/>
                  <a:gd name="T3" fmla="*/ 18 h 110"/>
                  <a:gd name="T4" fmla="*/ 84 w 103"/>
                  <a:gd name="T5" fmla="*/ 31 h 110"/>
                  <a:gd name="T6" fmla="*/ 71 w 103"/>
                  <a:gd name="T7" fmla="*/ 44 h 110"/>
                  <a:gd name="T8" fmla="*/ 59 w 103"/>
                  <a:gd name="T9" fmla="*/ 56 h 110"/>
                  <a:gd name="T10" fmla="*/ 46 w 103"/>
                  <a:gd name="T11" fmla="*/ 69 h 110"/>
                  <a:gd name="T12" fmla="*/ 34 w 103"/>
                  <a:gd name="T13" fmla="*/ 81 h 110"/>
                  <a:gd name="T14" fmla="*/ 23 w 103"/>
                  <a:gd name="T15" fmla="*/ 94 h 110"/>
                  <a:gd name="T16" fmla="*/ 13 w 103"/>
                  <a:gd name="T17" fmla="*/ 110 h 110"/>
                  <a:gd name="T18" fmla="*/ 11 w 103"/>
                  <a:gd name="T19" fmla="*/ 110 h 110"/>
                  <a:gd name="T20" fmla="*/ 7 w 103"/>
                  <a:gd name="T21" fmla="*/ 110 h 110"/>
                  <a:gd name="T22" fmla="*/ 5 w 103"/>
                  <a:gd name="T23" fmla="*/ 110 h 110"/>
                  <a:gd name="T24" fmla="*/ 3 w 103"/>
                  <a:gd name="T25" fmla="*/ 110 h 110"/>
                  <a:gd name="T26" fmla="*/ 1 w 103"/>
                  <a:gd name="T27" fmla="*/ 110 h 110"/>
                  <a:gd name="T28" fmla="*/ 0 w 103"/>
                  <a:gd name="T29" fmla="*/ 110 h 110"/>
                  <a:gd name="T30" fmla="*/ 0 w 103"/>
                  <a:gd name="T31" fmla="*/ 108 h 110"/>
                  <a:gd name="T32" fmla="*/ 0 w 103"/>
                  <a:gd name="T33" fmla="*/ 104 h 110"/>
                  <a:gd name="T34" fmla="*/ 9 w 103"/>
                  <a:gd name="T35" fmla="*/ 90 h 110"/>
                  <a:gd name="T36" fmla="*/ 19 w 103"/>
                  <a:gd name="T37" fmla="*/ 77 h 110"/>
                  <a:gd name="T38" fmla="*/ 32 w 103"/>
                  <a:gd name="T39" fmla="*/ 62 h 110"/>
                  <a:gd name="T40" fmla="*/ 44 w 103"/>
                  <a:gd name="T41" fmla="*/ 48 h 110"/>
                  <a:gd name="T42" fmla="*/ 59 w 103"/>
                  <a:gd name="T43" fmla="*/ 35 h 110"/>
                  <a:gd name="T44" fmla="*/ 72 w 103"/>
                  <a:gd name="T45" fmla="*/ 23 h 110"/>
                  <a:gd name="T46" fmla="*/ 88 w 103"/>
                  <a:gd name="T47" fmla="*/ 12 h 110"/>
                  <a:gd name="T48" fmla="*/ 103 w 103"/>
                  <a:gd name="T49" fmla="*/ 0 h 11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3" h="110">
                    <a:moveTo>
                      <a:pt x="103" y="0"/>
                    </a:moveTo>
                    <a:lnTo>
                      <a:pt x="94" y="18"/>
                    </a:lnTo>
                    <a:lnTo>
                      <a:pt x="84" y="31"/>
                    </a:lnTo>
                    <a:lnTo>
                      <a:pt x="71" y="44"/>
                    </a:lnTo>
                    <a:lnTo>
                      <a:pt x="59" y="56"/>
                    </a:lnTo>
                    <a:lnTo>
                      <a:pt x="46" y="69"/>
                    </a:lnTo>
                    <a:lnTo>
                      <a:pt x="34" y="81"/>
                    </a:lnTo>
                    <a:lnTo>
                      <a:pt x="23" y="94"/>
                    </a:lnTo>
                    <a:lnTo>
                      <a:pt x="13" y="110"/>
                    </a:lnTo>
                    <a:lnTo>
                      <a:pt x="11" y="110"/>
                    </a:lnTo>
                    <a:lnTo>
                      <a:pt x="7" y="110"/>
                    </a:lnTo>
                    <a:lnTo>
                      <a:pt x="5" y="110"/>
                    </a:lnTo>
                    <a:lnTo>
                      <a:pt x="3" y="110"/>
                    </a:lnTo>
                    <a:lnTo>
                      <a:pt x="1" y="110"/>
                    </a:lnTo>
                    <a:lnTo>
                      <a:pt x="0" y="110"/>
                    </a:lnTo>
                    <a:lnTo>
                      <a:pt x="0" y="108"/>
                    </a:lnTo>
                    <a:lnTo>
                      <a:pt x="0" y="104"/>
                    </a:lnTo>
                    <a:lnTo>
                      <a:pt x="9" y="90"/>
                    </a:lnTo>
                    <a:lnTo>
                      <a:pt x="19" y="77"/>
                    </a:lnTo>
                    <a:lnTo>
                      <a:pt x="32" y="62"/>
                    </a:lnTo>
                    <a:lnTo>
                      <a:pt x="44" y="48"/>
                    </a:lnTo>
                    <a:lnTo>
                      <a:pt x="59" y="35"/>
                    </a:lnTo>
                    <a:lnTo>
                      <a:pt x="72" y="23"/>
                    </a:lnTo>
                    <a:lnTo>
                      <a:pt x="88" y="12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" name="Freeform 64"/>
              <p:cNvSpPr>
                <a:spLocks/>
              </p:cNvSpPr>
              <p:nvPr/>
            </p:nvSpPr>
            <p:spPr bwMode="auto">
              <a:xfrm>
                <a:off x="2753" y="2293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0 h 6"/>
                  <a:gd name="T4" fmla="*/ 6 w 6"/>
                  <a:gd name="T5" fmla="*/ 6 h 6"/>
                  <a:gd name="T6" fmla="*/ 0 w 6"/>
                  <a:gd name="T7" fmla="*/ 6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5" name="Freeform 65"/>
              <p:cNvSpPr>
                <a:spLocks/>
              </p:cNvSpPr>
              <p:nvPr/>
            </p:nvSpPr>
            <p:spPr bwMode="auto">
              <a:xfrm>
                <a:off x="775" y="2295"/>
                <a:ext cx="150" cy="138"/>
              </a:xfrm>
              <a:custGeom>
                <a:avLst/>
                <a:gdLst>
                  <a:gd name="T0" fmla="*/ 0 w 150"/>
                  <a:gd name="T1" fmla="*/ 138 h 138"/>
                  <a:gd name="T2" fmla="*/ 14 w 150"/>
                  <a:gd name="T3" fmla="*/ 119 h 138"/>
                  <a:gd name="T4" fmla="*/ 31 w 150"/>
                  <a:gd name="T5" fmla="*/ 100 h 138"/>
                  <a:gd name="T6" fmla="*/ 48 w 150"/>
                  <a:gd name="T7" fmla="*/ 82 h 138"/>
                  <a:gd name="T8" fmla="*/ 67 w 150"/>
                  <a:gd name="T9" fmla="*/ 65 h 138"/>
                  <a:gd name="T10" fmla="*/ 88 w 150"/>
                  <a:gd name="T11" fmla="*/ 50 h 138"/>
                  <a:gd name="T12" fmla="*/ 110 w 150"/>
                  <a:gd name="T13" fmla="*/ 32 h 138"/>
                  <a:gd name="T14" fmla="*/ 131 w 150"/>
                  <a:gd name="T15" fmla="*/ 17 h 138"/>
                  <a:gd name="T16" fmla="*/ 150 w 150"/>
                  <a:gd name="T17" fmla="*/ 0 h 138"/>
                  <a:gd name="T18" fmla="*/ 135 w 150"/>
                  <a:gd name="T19" fmla="*/ 17 h 138"/>
                  <a:gd name="T20" fmla="*/ 117 w 150"/>
                  <a:gd name="T21" fmla="*/ 32 h 138"/>
                  <a:gd name="T22" fmla="*/ 100 w 150"/>
                  <a:gd name="T23" fmla="*/ 50 h 138"/>
                  <a:gd name="T24" fmla="*/ 79 w 150"/>
                  <a:gd name="T25" fmla="*/ 67 h 138"/>
                  <a:gd name="T26" fmla="*/ 60 w 150"/>
                  <a:gd name="T27" fmla="*/ 84 h 138"/>
                  <a:gd name="T28" fmla="*/ 39 w 150"/>
                  <a:gd name="T29" fmla="*/ 103 h 138"/>
                  <a:gd name="T30" fmla="*/ 19 w 150"/>
                  <a:gd name="T31" fmla="*/ 121 h 138"/>
                  <a:gd name="T32" fmla="*/ 0 w 150"/>
                  <a:gd name="T33" fmla="*/ 138 h 1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0" h="138">
                    <a:moveTo>
                      <a:pt x="0" y="138"/>
                    </a:moveTo>
                    <a:lnTo>
                      <a:pt x="14" y="119"/>
                    </a:lnTo>
                    <a:lnTo>
                      <a:pt x="31" y="100"/>
                    </a:lnTo>
                    <a:lnTo>
                      <a:pt x="48" y="82"/>
                    </a:lnTo>
                    <a:lnTo>
                      <a:pt x="67" y="65"/>
                    </a:lnTo>
                    <a:lnTo>
                      <a:pt x="88" y="50"/>
                    </a:lnTo>
                    <a:lnTo>
                      <a:pt x="110" y="32"/>
                    </a:lnTo>
                    <a:lnTo>
                      <a:pt x="131" y="17"/>
                    </a:lnTo>
                    <a:lnTo>
                      <a:pt x="150" y="0"/>
                    </a:lnTo>
                    <a:lnTo>
                      <a:pt x="135" y="17"/>
                    </a:lnTo>
                    <a:lnTo>
                      <a:pt x="117" y="32"/>
                    </a:lnTo>
                    <a:lnTo>
                      <a:pt x="100" y="50"/>
                    </a:lnTo>
                    <a:lnTo>
                      <a:pt x="79" y="67"/>
                    </a:lnTo>
                    <a:lnTo>
                      <a:pt x="60" y="84"/>
                    </a:lnTo>
                    <a:lnTo>
                      <a:pt x="39" y="103"/>
                    </a:lnTo>
                    <a:lnTo>
                      <a:pt x="19" y="121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6" name="Freeform 66"/>
              <p:cNvSpPr>
                <a:spLocks/>
              </p:cNvSpPr>
              <p:nvPr/>
            </p:nvSpPr>
            <p:spPr bwMode="auto">
              <a:xfrm>
                <a:off x="2580" y="2299"/>
                <a:ext cx="169" cy="105"/>
              </a:xfrm>
              <a:custGeom>
                <a:avLst/>
                <a:gdLst>
                  <a:gd name="T0" fmla="*/ 10 w 169"/>
                  <a:gd name="T1" fmla="*/ 105 h 105"/>
                  <a:gd name="T2" fmla="*/ 8 w 169"/>
                  <a:gd name="T3" fmla="*/ 105 h 105"/>
                  <a:gd name="T4" fmla="*/ 6 w 169"/>
                  <a:gd name="T5" fmla="*/ 103 h 105"/>
                  <a:gd name="T6" fmla="*/ 4 w 169"/>
                  <a:gd name="T7" fmla="*/ 103 h 105"/>
                  <a:gd name="T8" fmla="*/ 2 w 169"/>
                  <a:gd name="T9" fmla="*/ 103 h 105"/>
                  <a:gd name="T10" fmla="*/ 0 w 169"/>
                  <a:gd name="T11" fmla="*/ 103 h 105"/>
                  <a:gd name="T12" fmla="*/ 0 w 169"/>
                  <a:gd name="T13" fmla="*/ 101 h 105"/>
                  <a:gd name="T14" fmla="*/ 0 w 169"/>
                  <a:gd name="T15" fmla="*/ 99 h 105"/>
                  <a:gd name="T16" fmla="*/ 0 w 169"/>
                  <a:gd name="T17" fmla="*/ 96 h 105"/>
                  <a:gd name="T18" fmla="*/ 19 w 169"/>
                  <a:gd name="T19" fmla="*/ 82 h 105"/>
                  <a:gd name="T20" fmla="*/ 41 w 169"/>
                  <a:gd name="T21" fmla="*/ 71 h 105"/>
                  <a:gd name="T22" fmla="*/ 62 w 169"/>
                  <a:gd name="T23" fmla="*/ 57 h 105"/>
                  <a:gd name="T24" fmla="*/ 83 w 169"/>
                  <a:gd name="T25" fmla="*/ 46 h 105"/>
                  <a:gd name="T26" fmla="*/ 104 w 169"/>
                  <a:gd name="T27" fmla="*/ 34 h 105"/>
                  <a:gd name="T28" fmla="*/ 125 w 169"/>
                  <a:gd name="T29" fmla="*/ 21 h 105"/>
                  <a:gd name="T30" fmla="*/ 148 w 169"/>
                  <a:gd name="T31" fmla="*/ 9 h 105"/>
                  <a:gd name="T32" fmla="*/ 169 w 169"/>
                  <a:gd name="T33" fmla="*/ 0 h 105"/>
                  <a:gd name="T34" fmla="*/ 148 w 169"/>
                  <a:gd name="T35" fmla="*/ 13 h 105"/>
                  <a:gd name="T36" fmla="*/ 129 w 169"/>
                  <a:gd name="T37" fmla="*/ 25 h 105"/>
                  <a:gd name="T38" fmla="*/ 108 w 169"/>
                  <a:gd name="T39" fmla="*/ 38 h 105"/>
                  <a:gd name="T40" fmla="*/ 88 w 169"/>
                  <a:gd name="T41" fmla="*/ 50 h 105"/>
                  <a:gd name="T42" fmla="*/ 69 w 169"/>
                  <a:gd name="T43" fmla="*/ 61 h 105"/>
                  <a:gd name="T44" fmla="*/ 50 w 169"/>
                  <a:gd name="T45" fmla="*/ 75 h 105"/>
                  <a:gd name="T46" fmla="*/ 29 w 169"/>
                  <a:gd name="T47" fmla="*/ 88 h 105"/>
                  <a:gd name="T48" fmla="*/ 10 w 169"/>
                  <a:gd name="T49" fmla="*/ 105 h 10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69" h="105">
                    <a:moveTo>
                      <a:pt x="10" y="105"/>
                    </a:moveTo>
                    <a:lnTo>
                      <a:pt x="8" y="105"/>
                    </a:lnTo>
                    <a:lnTo>
                      <a:pt x="6" y="103"/>
                    </a:lnTo>
                    <a:lnTo>
                      <a:pt x="4" y="103"/>
                    </a:lnTo>
                    <a:lnTo>
                      <a:pt x="2" y="103"/>
                    </a:lnTo>
                    <a:lnTo>
                      <a:pt x="0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6"/>
                    </a:lnTo>
                    <a:lnTo>
                      <a:pt x="19" y="82"/>
                    </a:lnTo>
                    <a:lnTo>
                      <a:pt x="41" y="71"/>
                    </a:lnTo>
                    <a:lnTo>
                      <a:pt x="62" y="57"/>
                    </a:lnTo>
                    <a:lnTo>
                      <a:pt x="83" y="46"/>
                    </a:lnTo>
                    <a:lnTo>
                      <a:pt x="104" y="34"/>
                    </a:lnTo>
                    <a:lnTo>
                      <a:pt x="125" y="21"/>
                    </a:lnTo>
                    <a:lnTo>
                      <a:pt x="148" y="9"/>
                    </a:lnTo>
                    <a:lnTo>
                      <a:pt x="169" y="0"/>
                    </a:lnTo>
                    <a:lnTo>
                      <a:pt x="148" y="13"/>
                    </a:lnTo>
                    <a:lnTo>
                      <a:pt x="129" y="25"/>
                    </a:lnTo>
                    <a:lnTo>
                      <a:pt x="108" y="38"/>
                    </a:lnTo>
                    <a:lnTo>
                      <a:pt x="88" y="50"/>
                    </a:lnTo>
                    <a:lnTo>
                      <a:pt x="69" y="61"/>
                    </a:lnTo>
                    <a:lnTo>
                      <a:pt x="50" y="75"/>
                    </a:lnTo>
                    <a:lnTo>
                      <a:pt x="29" y="88"/>
                    </a:lnTo>
                    <a:lnTo>
                      <a:pt x="10" y="10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7" name="Freeform 67"/>
              <p:cNvSpPr>
                <a:spLocks/>
              </p:cNvSpPr>
              <p:nvPr/>
            </p:nvSpPr>
            <p:spPr bwMode="auto">
              <a:xfrm>
                <a:off x="4239" y="2308"/>
                <a:ext cx="77" cy="66"/>
              </a:xfrm>
              <a:custGeom>
                <a:avLst/>
                <a:gdLst>
                  <a:gd name="T0" fmla="*/ 41 w 77"/>
                  <a:gd name="T1" fmla="*/ 0 h 66"/>
                  <a:gd name="T2" fmla="*/ 43 w 77"/>
                  <a:gd name="T3" fmla="*/ 4 h 66"/>
                  <a:gd name="T4" fmla="*/ 46 w 77"/>
                  <a:gd name="T5" fmla="*/ 4 h 66"/>
                  <a:gd name="T6" fmla="*/ 50 w 77"/>
                  <a:gd name="T7" fmla="*/ 4 h 66"/>
                  <a:gd name="T8" fmla="*/ 56 w 77"/>
                  <a:gd name="T9" fmla="*/ 4 h 66"/>
                  <a:gd name="T10" fmla="*/ 60 w 77"/>
                  <a:gd name="T11" fmla="*/ 4 h 66"/>
                  <a:gd name="T12" fmla="*/ 64 w 77"/>
                  <a:gd name="T13" fmla="*/ 4 h 66"/>
                  <a:gd name="T14" fmla="*/ 68 w 77"/>
                  <a:gd name="T15" fmla="*/ 6 h 66"/>
                  <a:gd name="T16" fmla="*/ 73 w 77"/>
                  <a:gd name="T17" fmla="*/ 6 h 66"/>
                  <a:gd name="T18" fmla="*/ 75 w 77"/>
                  <a:gd name="T19" fmla="*/ 12 h 66"/>
                  <a:gd name="T20" fmla="*/ 77 w 77"/>
                  <a:gd name="T21" fmla="*/ 19 h 66"/>
                  <a:gd name="T22" fmla="*/ 77 w 77"/>
                  <a:gd name="T23" fmla="*/ 25 h 66"/>
                  <a:gd name="T24" fmla="*/ 75 w 77"/>
                  <a:gd name="T25" fmla="*/ 33 h 66"/>
                  <a:gd name="T26" fmla="*/ 75 w 77"/>
                  <a:gd name="T27" fmla="*/ 41 h 66"/>
                  <a:gd name="T28" fmla="*/ 73 w 77"/>
                  <a:gd name="T29" fmla="*/ 48 h 66"/>
                  <a:gd name="T30" fmla="*/ 73 w 77"/>
                  <a:gd name="T31" fmla="*/ 54 h 66"/>
                  <a:gd name="T32" fmla="*/ 73 w 77"/>
                  <a:gd name="T33" fmla="*/ 60 h 66"/>
                  <a:gd name="T34" fmla="*/ 64 w 77"/>
                  <a:gd name="T35" fmla="*/ 64 h 66"/>
                  <a:gd name="T36" fmla="*/ 56 w 77"/>
                  <a:gd name="T37" fmla="*/ 66 h 66"/>
                  <a:gd name="T38" fmla="*/ 48 w 77"/>
                  <a:gd name="T39" fmla="*/ 64 h 66"/>
                  <a:gd name="T40" fmla="*/ 41 w 77"/>
                  <a:gd name="T41" fmla="*/ 62 h 66"/>
                  <a:gd name="T42" fmla="*/ 33 w 77"/>
                  <a:gd name="T43" fmla="*/ 62 h 66"/>
                  <a:gd name="T44" fmla="*/ 23 w 77"/>
                  <a:gd name="T45" fmla="*/ 60 h 66"/>
                  <a:gd name="T46" fmla="*/ 16 w 77"/>
                  <a:gd name="T47" fmla="*/ 60 h 66"/>
                  <a:gd name="T48" fmla="*/ 6 w 77"/>
                  <a:gd name="T49" fmla="*/ 62 h 66"/>
                  <a:gd name="T50" fmla="*/ 4 w 77"/>
                  <a:gd name="T51" fmla="*/ 54 h 66"/>
                  <a:gd name="T52" fmla="*/ 2 w 77"/>
                  <a:gd name="T53" fmla="*/ 46 h 66"/>
                  <a:gd name="T54" fmla="*/ 2 w 77"/>
                  <a:gd name="T55" fmla="*/ 39 h 66"/>
                  <a:gd name="T56" fmla="*/ 0 w 77"/>
                  <a:gd name="T57" fmla="*/ 29 h 66"/>
                  <a:gd name="T58" fmla="*/ 0 w 77"/>
                  <a:gd name="T59" fmla="*/ 21 h 66"/>
                  <a:gd name="T60" fmla="*/ 2 w 77"/>
                  <a:gd name="T61" fmla="*/ 12 h 66"/>
                  <a:gd name="T62" fmla="*/ 4 w 77"/>
                  <a:gd name="T63" fmla="*/ 6 h 66"/>
                  <a:gd name="T64" fmla="*/ 8 w 77"/>
                  <a:gd name="T65" fmla="*/ 0 h 66"/>
                  <a:gd name="T66" fmla="*/ 41 w 77"/>
                  <a:gd name="T67" fmla="*/ 0 h 6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77" h="66">
                    <a:moveTo>
                      <a:pt x="41" y="0"/>
                    </a:moveTo>
                    <a:lnTo>
                      <a:pt x="43" y="4"/>
                    </a:lnTo>
                    <a:lnTo>
                      <a:pt x="46" y="4"/>
                    </a:lnTo>
                    <a:lnTo>
                      <a:pt x="50" y="4"/>
                    </a:lnTo>
                    <a:lnTo>
                      <a:pt x="56" y="4"/>
                    </a:lnTo>
                    <a:lnTo>
                      <a:pt x="60" y="4"/>
                    </a:lnTo>
                    <a:lnTo>
                      <a:pt x="64" y="4"/>
                    </a:lnTo>
                    <a:lnTo>
                      <a:pt x="68" y="6"/>
                    </a:lnTo>
                    <a:lnTo>
                      <a:pt x="73" y="6"/>
                    </a:lnTo>
                    <a:lnTo>
                      <a:pt x="75" y="12"/>
                    </a:lnTo>
                    <a:lnTo>
                      <a:pt x="77" y="19"/>
                    </a:lnTo>
                    <a:lnTo>
                      <a:pt x="77" y="25"/>
                    </a:lnTo>
                    <a:lnTo>
                      <a:pt x="75" y="33"/>
                    </a:lnTo>
                    <a:lnTo>
                      <a:pt x="75" y="41"/>
                    </a:lnTo>
                    <a:lnTo>
                      <a:pt x="73" y="48"/>
                    </a:lnTo>
                    <a:lnTo>
                      <a:pt x="73" y="54"/>
                    </a:lnTo>
                    <a:lnTo>
                      <a:pt x="73" y="60"/>
                    </a:lnTo>
                    <a:lnTo>
                      <a:pt x="64" y="64"/>
                    </a:lnTo>
                    <a:lnTo>
                      <a:pt x="56" y="66"/>
                    </a:lnTo>
                    <a:lnTo>
                      <a:pt x="48" y="64"/>
                    </a:lnTo>
                    <a:lnTo>
                      <a:pt x="41" y="62"/>
                    </a:lnTo>
                    <a:lnTo>
                      <a:pt x="33" y="62"/>
                    </a:lnTo>
                    <a:lnTo>
                      <a:pt x="23" y="60"/>
                    </a:lnTo>
                    <a:lnTo>
                      <a:pt x="16" y="60"/>
                    </a:lnTo>
                    <a:lnTo>
                      <a:pt x="6" y="62"/>
                    </a:lnTo>
                    <a:lnTo>
                      <a:pt x="4" y="54"/>
                    </a:lnTo>
                    <a:lnTo>
                      <a:pt x="2" y="46"/>
                    </a:lnTo>
                    <a:lnTo>
                      <a:pt x="2" y="39"/>
                    </a:lnTo>
                    <a:lnTo>
                      <a:pt x="0" y="29"/>
                    </a:lnTo>
                    <a:lnTo>
                      <a:pt x="0" y="21"/>
                    </a:lnTo>
                    <a:lnTo>
                      <a:pt x="2" y="12"/>
                    </a:lnTo>
                    <a:lnTo>
                      <a:pt x="4" y="6"/>
                    </a:lnTo>
                    <a:lnTo>
                      <a:pt x="8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8" name="Freeform 68"/>
              <p:cNvSpPr>
                <a:spLocks/>
              </p:cNvSpPr>
              <p:nvPr/>
            </p:nvSpPr>
            <p:spPr bwMode="auto">
              <a:xfrm>
                <a:off x="4257" y="2322"/>
                <a:ext cx="46" cy="32"/>
              </a:xfrm>
              <a:custGeom>
                <a:avLst/>
                <a:gdLst>
                  <a:gd name="T0" fmla="*/ 34 w 46"/>
                  <a:gd name="T1" fmla="*/ 9 h 32"/>
                  <a:gd name="T2" fmla="*/ 34 w 46"/>
                  <a:gd name="T3" fmla="*/ 9 h 32"/>
                  <a:gd name="T4" fmla="*/ 36 w 46"/>
                  <a:gd name="T5" fmla="*/ 7 h 32"/>
                  <a:gd name="T6" fmla="*/ 38 w 46"/>
                  <a:gd name="T7" fmla="*/ 9 h 32"/>
                  <a:gd name="T8" fmla="*/ 40 w 46"/>
                  <a:gd name="T9" fmla="*/ 9 h 32"/>
                  <a:gd name="T10" fmla="*/ 40 w 46"/>
                  <a:gd name="T11" fmla="*/ 9 h 32"/>
                  <a:gd name="T12" fmla="*/ 42 w 46"/>
                  <a:gd name="T13" fmla="*/ 11 h 32"/>
                  <a:gd name="T14" fmla="*/ 44 w 46"/>
                  <a:gd name="T15" fmla="*/ 11 h 32"/>
                  <a:gd name="T16" fmla="*/ 46 w 46"/>
                  <a:gd name="T17" fmla="*/ 11 h 32"/>
                  <a:gd name="T18" fmla="*/ 44 w 46"/>
                  <a:gd name="T19" fmla="*/ 15 h 32"/>
                  <a:gd name="T20" fmla="*/ 44 w 46"/>
                  <a:gd name="T21" fmla="*/ 19 h 32"/>
                  <a:gd name="T22" fmla="*/ 44 w 46"/>
                  <a:gd name="T23" fmla="*/ 23 h 32"/>
                  <a:gd name="T24" fmla="*/ 42 w 46"/>
                  <a:gd name="T25" fmla="*/ 27 h 32"/>
                  <a:gd name="T26" fmla="*/ 42 w 46"/>
                  <a:gd name="T27" fmla="*/ 30 h 32"/>
                  <a:gd name="T28" fmla="*/ 38 w 46"/>
                  <a:gd name="T29" fmla="*/ 32 h 32"/>
                  <a:gd name="T30" fmla="*/ 36 w 46"/>
                  <a:gd name="T31" fmla="*/ 32 h 32"/>
                  <a:gd name="T32" fmla="*/ 30 w 46"/>
                  <a:gd name="T33" fmla="*/ 30 h 32"/>
                  <a:gd name="T34" fmla="*/ 27 w 46"/>
                  <a:gd name="T35" fmla="*/ 30 h 32"/>
                  <a:gd name="T36" fmla="*/ 23 w 46"/>
                  <a:gd name="T37" fmla="*/ 30 h 32"/>
                  <a:gd name="T38" fmla="*/ 19 w 46"/>
                  <a:gd name="T39" fmla="*/ 30 h 32"/>
                  <a:gd name="T40" fmla="*/ 15 w 46"/>
                  <a:gd name="T41" fmla="*/ 28 h 32"/>
                  <a:gd name="T42" fmla="*/ 11 w 46"/>
                  <a:gd name="T43" fmla="*/ 28 h 32"/>
                  <a:gd name="T44" fmla="*/ 7 w 46"/>
                  <a:gd name="T45" fmla="*/ 27 h 32"/>
                  <a:gd name="T46" fmla="*/ 4 w 46"/>
                  <a:gd name="T47" fmla="*/ 27 h 32"/>
                  <a:gd name="T48" fmla="*/ 0 w 46"/>
                  <a:gd name="T49" fmla="*/ 27 h 32"/>
                  <a:gd name="T50" fmla="*/ 2 w 46"/>
                  <a:gd name="T51" fmla="*/ 0 h 32"/>
                  <a:gd name="T52" fmla="*/ 5 w 46"/>
                  <a:gd name="T53" fmla="*/ 2 h 32"/>
                  <a:gd name="T54" fmla="*/ 9 w 46"/>
                  <a:gd name="T55" fmla="*/ 2 h 32"/>
                  <a:gd name="T56" fmla="*/ 15 w 46"/>
                  <a:gd name="T57" fmla="*/ 4 h 32"/>
                  <a:gd name="T58" fmla="*/ 19 w 46"/>
                  <a:gd name="T59" fmla="*/ 4 h 32"/>
                  <a:gd name="T60" fmla="*/ 23 w 46"/>
                  <a:gd name="T61" fmla="*/ 5 h 32"/>
                  <a:gd name="T62" fmla="*/ 27 w 46"/>
                  <a:gd name="T63" fmla="*/ 7 h 32"/>
                  <a:gd name="T64" fmla="*/ 30 w 46"/>
                  <a:gd name="T65" fmla="*/ 9 h 32"/>
                  <a:gd name="T66" fmla="*/ 34 w 46"/>
                  <a:gd name="T67" fmla="*/ 9 h 3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46" h="32">
                    <a:moveTo>
                      <a:pt x="34" y="9"/>
                    </a:moveTo>
                    <a:lnTo>
                      <a:pt x="34" y="9"/>
                    </a:lnTo>
                    <a:lnTo>
                      <a:pt x="36" y="7"/>
                    </a:lnTo>
                    <a:lnTo>
                      <a:pt x="38" y="9"/>
                    </a:lnTo>
                    <a:lnTo>
                      <a:pt x="40" y="9"/>
                    </a:lnTo>
                    <a:lnTo>
                      <a:pt x="42" y="11"/>
                    </a:lnTo>
                    <a:lnTo>
                      <a:pt x="44" y="11"/>
                    </a:lnTo>
                    <a:lnTo>
                      <a:pt x="46" y="11"/>
                    </a:lnTo>
                    <a:lnTo>
                      <a:pt x="44" y="15"/>
                    </a:lnTo>
                    <a:lnTo>
                      <a:pt x="44" y="19"/>
                    </a:lnTo>
                    <a:lnTo>
                      <a:pt x="44" y="23"/>
                    </a:lnTo>
                    <a:lnTo>
                      <a:pt x="42" y="27"/>
                    </a:lnTo>
                    <a:lnTo>
                      <a:pt x="42" y="30"/>
                    </a:lnTo>
                    <a:lnTo>
                      <a:pt x="38" y="32"/>
                    </a:lnTo>
                    <a:lnTo>
                      <a:pt x="36" y="32"/>
                    </a:lnTo>
                    <a:lnTo>
                      <a:pt x="30" y="30"/>
                    </a:lnTo>
                    <a:lnTo>
                      <a:pt x="27" y="30"/>
                    </a:lnTo>
                    <a:lnTo>
                      <a:pt x="23" y="30"/>
                    </a:lnTo>
                    <a:lnTo>
                      <a:pt x="19" y="30"/>
                    </a:lnTo>
                    <a:lnTo>
                      <a:pt x="15" y="28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4" y="27"/>
                    </a:lnTo>
                    <a:lnTo>
                      <a:pt x="0" y="27"/>
                    </a:lnTo>
                    <a:lnTo>
                      <a:pt x="2" y="0"/>
                    </a:lnTo>
                    <a:lnTo>
                      <a:pt x="5" y="2"/>
                    </a:lnTo>
                    <a:lnTo>
                      <a:pt x="9" y="2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5"/>
                    </a:lnTo>
                    <a:lnTo>
                      <a:pt x="27" y="7"/>
                    </a:lnTo>
                    <a:lnTo>
                      <a:pt x="30" y="9"/>
                    </a:lnTo>
                    <a:lnTo>
                      <a:pt x="34" y="9"/>
                    </a:lnTo>
                    <a:close/>
                  </a:path>
                </a:pathLst>
              </a:custGeom>
              <a:solidFill>
                <a:srgbClr val="C8D3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9" name="Freeform 69"/>
              <p:cNvSpPr>
                <a:spLocks/>
              </p:cNvSpPr>
              <p:nvPr/>
            </p:nvSpPr>
            <p:spPr bwMode="auto">
              <a:xfrm>
                <a:off x="2553" y="2347"/>
                <a:ext cx="173" cy="124"/>
              </a:xfrm>
              <a:custGeom>
                <a:avLst/>
                <a:gdLst>
                  <a:gd name="T0" fmla="*/ 173 w 173"/>
                  <a:gd name="T1" fmla="*/ 0 h 124"/>
                  <a:gd name="T2" fmla="*/ 152 w 173"/>
                  <a:gd name="T3" fmla="*/ 15 h 124"/>
                  <a:gd name="T4" fmla="*/ 131 w 173"/>
                  <a:gd name="T5" fmla="*/ 32 h 124"/>
                  <a:gd name="T6" fmla="*/ 110 w 173"/>
                  <a:gd name="T7" fmla="*/ 50 h 124"/>
                  <a:gd name="T8" fmla="*/ 87 w 173"/>
                  <a:gd name="T9" fmla="*/ 65 h 124"/>
                  <a:gd name="T10" fmla="*/ 66 w 173"/>
                  <a:gd name="T11" fmla="*/ 80 h 124"/>
                  <a:gd name="T12" fmla="*/ 44 w 173"/>
                  <a:gd name="T13" fmla="*/ 96 h 124"/>
                  <a:gd name="T14" fmla="*/ 21 w 173"/>
                  <a:gd name="T15" fmla="*/ 109 h 124"/>
                  <a:gd name="T16" fmla="*/ 0 w 173"/>
                  <a:gd name="T17" fmla="*/ 124 h 124"/>
                  <a:gd name="T18" fmla="*/ 18 w 173"/>
                  <a:gd name="T19" fmla="*/ 105 h 124"/>
                  <a:gd name="T20" fmla="*/ 37 w 173"/>
                  <a:gd name="T21" fmla="*/ 88 h 124"/>
                  <a:gd name="T22" fmla="*/ 60 w 173"/>
                  <a:gd name="T23" fmla="*/ 73 h 124"/>
                  <a:gd name="T24" fmla="*/ 81 w 173"/>
                  <a:gd name="T25" fmla="*/ 57 h 124"/>
                  <a:gd name="T26" fmla="*/ 104 w 173"/>
                  <a:gd name="T27" fmla="*/ 44 h 124"/>
                  <a:gd name="T28" fmla="*/ 129 w 173"/>
                  <a:gd name="T29" fmla="*/ 28 h 124"/>
                  <a:gd name="T30" fmla="*/ 150 w 173"/>
                  <a:gd name="T31" fmla="*/ 15 h 124"/>
                  <a:gd name="T32" fmla="*/ 173 w 173"/>
                  <a:gd name="T33" fmla="*/ 0 h 1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73" h="124">
                    <a:moveTo>
                      <a:pt x="173" y="0"/>
                    </a:moveTo>
                    <a:lnTo>
                      <a:pt x="152" y="15"/>
                    </a:lnTo>
                    <a:lnTo>
                      <a:pt x="131" y="32"/>
                    </a:lnTo>
                    <a:lnTo>
                      <a:pt x="110" y="50"/>
                    </a:lnTo>
                    <a:lnTo>
                      <a:pt x="87" y="65"/>
                    </a:lnTo>
                    <a:lnTo>
                      <a:pt x="66" y="80"/>
                    </a:lnTo>
                    <a:lnTo>
                      <a:pt x="44" y="96"/>
                    </a:lnTo>
                    <a:lnTo>
                      <a:pt x="21" y="109"/>
                    </a:lnTo>
                    <a:lnTo>
                      <a:pt x="0" y="124"/>
                    </a:lnTo>
                    <a:lnTo>
                      <a:pt x="18" y="105"/>
                    </a:lnTo>
                    <a:lnTo>
                      <a:pt x="37" y="88"/>
                    </a:lnTo>
                    <a:lnTo>
                      <a:pt x="60" y="73"/>
                    </a:lnTo>
                    <a:lnTo>
                      <a:pt x="81" y="57"/>
                    </a:lnTo>
                    <a:lnTo>
                      <a:pt x="104" y="44"/>
                    </a:lnTo>
                    <a:lnTo>
                      <a:pt x="129" y="28"/>
                    </a:lnTo>
                    <a:lnTo>
                      <a:pt x="150" y="15"/>
                    </a:ln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0" name="Freeform 70"/>
              <p:cNvSpPr>
                <a:spLocks/>
              </p:cNvSpPr>
              <p:nvPr/>
            </p:nvSpPr>
            <p:spPr bwMode="auto">
              <a:xfrm>
                <a:off x="3420" y="2372"/>
                <a:ext cx="263" cy="205"/>
              </a:xfrm>
              <a:custGeom>
                <a:avLst/>
                <a:gdLst>
                  <a:gd name="T0" fmla="*/ 263 w 263"/>
                  <a:gd name="T1" fmla="*/ 13 h 205"/>
                  <a:gd name="T2" fmla="*/ 261 w 263"/>
                  <a:gd name="T3" fmla="*/ 15 h 205"/>
                  <a:gd name="T4" fmla="*/ 261 w 263"/>
                  <a:gd name="T5" fmla="*/ 17 h 205"/>
                  <a:gd name="T6" fmla="*/ 259 w 263"/>
                  <a:gd name="T7" fmla="*/ 19 h 205"/>
                  <a:gd name="T8" fmla="*/ 259 w 263"/>
                  <a:gd name="T9" fmla="*/ 23 h 205"/>
                  <a:gd name="T10" fmla="*/ 259 w 263"/>
                  <a:gd name="T11" fmla="*/ 25 h 205"/>
                  <a:gd name="T12" fmla="*/ 259 w 263"/>
                  <a:gd name="T13" fmla="*/ 28 h 205"/>
                  <a:gd name="T14" fmla="*/ 259 w 263"/>
                  <a:gd name="T15" fmla="*/ 30 h 205"/>
                  <a:gd name="T16" fmla="*/ 259 w 263"/>
                  <a:gd name="T17" fmla="*/ 32 h 205"/>
                  <a:gd name="T18" fmla="*/ 257 w 263"/>
                  <a:gd name="T19" fmla="*/ 30 h 205"/>
                  <a:gd name="T20" fmla="*/ 255 w 263"/>
                  <a:gd name="T21" fmla="*/ 28 h 205"/>
                  <a:gd name="T22" fmla="*/ 254 w 263"/>
                  <a:gd name="T23" fmla="*/ 28 h 205"/>
                  <a:gd name="T24" fmla="*/ 252 w 263"/>
                  <a:gd name="T25" fmla="*/ 30 h 205"/>
                  <a:gd name="T26" fmla="*/ 248 w 263"/>
                  <a:gd name="T27" fmla="*/ 30 h 205"/>
                  <a:gd name="T28" fmla="*/ 246 w 263"/>
                  <a:gd name="T29" fmla="*/ 32 h 205"/>
                  <a:gd name="T30" fmla="*/ 242 w 263"/>
                  <a:gd name="T31" fmla="*/ 32 h 205"/>
                  <a:gd name="T32" fmla="*/ 240 w 263"/>
                  <a:gd name="T33" fmla="*/ 32 h 205"/>
                  <a:gd name="T34" fmla="*/ 234 w 263"/>
                  <a:gd name="T35" fmla="*/ 42 h 205"/>
                  <a:gd name="T36" fmla="*/ 229 w 263"/>
                  <a:gd name="T37" fmla="*/ 51 h 205"/>
                  <a:gd name="T38" fmla="*/ 225 w 263"/>
                  <a:gd name="T39" fmla="*/ 63 h 205"/>
                  <a:gd name="T40" fmla="*/ 221 w 263"/>
                  <a:gd name="T41" fmla="*/ 73 h 205"/>
                  <a:gd name="T42" fmla="*/ 219 w 263"/>
                  <a:gd name="T43" fmla="*/ 84 h 205"/>
                  <a:gd name="T44" fmla="*/ 217 w 263"/>
                  <a:gd name="T45" fmla="*/ 96 h 205"/>
                  <a:gd name="T46" fmla="*/ 213 w 263"/>
                  <a:gd name="T47" fmla="*/ 107 h 205"/>
                  <a:gd name="T48" fmla="*/ 211 w 263"/>
                  <a:gd name="T49" fmla="*/ 119 h 205"/>
                  <a:gd name="T50" fmla="*/ 211 w 263"/>
                  <a:gd name="T51" fmla="*/ 128 h 205"/>
                  <a:gd name="T52" fmla="*/ 213 w 263"/>
                  <a:gd name="T53" fmla="*/ 138 h 205"/>
                  <a:gd name="T54" fmla="*/ 213 w 263"/>
                  <a:gd name="T55" fmla="*/ 149 h 205"/>
                  <a:gd name="T56" fmla="*/ 211 w 263"/>
                  <a:gd name="T57" fmla="*/ 161 h 205"/>
                  <a:gd name="T58" fmla="*/ 211 w 263"/>
                  <a:gd name="T59" fmla="*/ 170 h 205"/>
                  <a:gd name="T60" fmla="*/ 209 w 263"/>
                  <a:gd name="T61" fmla="*/ 182 h 205"/>
                  <a:gd name="T62" fmla="*/ 209 w 263"/>
                  <a:gd name="T63" fmla="*/ 193 h 205"/>
                  <a:gd name="T64" fmla="*/ 208 w 263"/>
                  <a:gd name="T65" fmla="*/ 205 h 205"/>
                  <a:gd name="T66" fmla="*/ 183 w 263"/>
                  <a:gd name="T67" fmla="*/ 199 h 205"/>
                  <a:gd name="T68" fmla="*/ 158 w 263"/>
                  <a:gd name="T69" fmla="*/ 195 h 205"/>
                  <a:gd name="T70" fmla="*/ 131 w 263"/>
                  <a:gd name="T71" fmla="*/ 191 h 205"/>
                  <a:gd name="T72" fmla="*/ 106 w 263"/>
                  <a:gd name="T73" fmla="*/ 190 h 205"/>
                  <a:gd name="T74" fmla="*/ 79 w 263"/>
                  <a:gd name="T75" fmla="*/ 188 h 205"/>
                  <a:gd name="T76" fmla="*/ 54 w 263"/>
                  <a:gd name="T77" fmla="*/ 186 h 205"/>
                  <a:gd name="T78" fmla="*/ 29 w 263"/>
                  <a:gd name="T79" fmla="*/ 184 h 205"/>
                  <a:gd name="T80" fmla="*/ 4 w 263"/>
                  <a:gd name="T81" fmla="*/ 182 h 205"/>
                  <a:gd name="T82" fmla="*/ 4 w 263"/>
                  <a:gd name="T83" fmla="*/ 159 h 205"/>
                  <a:gd name="T84" fmla="*/ 4 w 263"/>
                  <a:gd name="T85" fmla="*/ 136 h 205"/>
                  <a:gd name="T86" fmla="*/ 6 w 263"/>
                  <a:gd name="T87" fmla="*/ 113 h 205"/>
                  <a:gd name="T88" fmla="*/ 6 w 263"/>
                  <a:gd name="T89" fmla="*/ 92 h 205"/>
                  <a:gd name="T90" fmla="*/ 6 w 263"/>
                  <a:gd name="T91" fmla="*/ 69 h 205"/>
                  <a:gd name="T92" fmla="*/ 6 w 263"/>
                  <a:gd name="T93" fmla="*/ 46 h 205"/>
                  <a:gd name="T94" fmla="*/ 4 w 263"/>
                  <a:gd name="T95" fmla="*/ 23 h 205"/>
                  <a:gd name="T96" fmla="*/ 0 w 263"/>
                  <a:gd name="T97" fmla="*/ 0 h 205"/>
                  <a:gd name="T98" fmla="*/ 33 w 263"/>
                  <a:gd name="T99" fmla="*/ 2 h 205"/>
                  <a:gd name="T100" fmla="*/ 66 w 263"/>
                  <a:gd name="T101" fmla="*/ 2 h 205"/>
                  <a:gd name="T102" fmla="*/ 98 w 263"/>
                  <a:gd name="T103" fmla="*/ 2 h 205"/>
                  <a:gd name="T104" fmla="*/ 133 w 263"/>
                  <a:gd name="T105" fmla="*/ 3 h 205"/>
                  <a:gd name="T106" fmla="*/ 167 w 263"/>
                  <a:gd name="T107" fmla="*/ 3 h 205"/>
                  <a:gd name="T108" fmla="*/ 200 w 263"/>
                  <a:gd name="T109" fmla="*/ 5 h 205"/>
                  <a:gd name="T110" fmla="*/ 232 w 263"/>
                  <a:gd name="T111" fmla="*/ 7 h 205"/>
                  <a:gd name="T112" fmla="*/ 263 w 263"/>
                  <a:gd name="T113" fmla="*/ 13 h 20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63" h="205">
                    <a:moveTo>
                      <a:pt x="263" y="13"/>
                    </a:moveTo>
                    <a:lnTo>
                      <a:pt x="261" y="15"/>
                    </a:lnTo>
                    <a:lnTo>
                      <a:pt x="261" y="17"/>
                    </a:lnTo>
                    <a:lnTo>
                      <a:pt x="259" y="19"/>
                    </a:lnTo>
                    <a:lnTo>
                      <a:pt x="259" y="23"/>
                    </a:lnTo>
                    <a:lnTo>
                      <a:pt x="259" y="25"/>
                    </a:lnTo>
                    <a:lnTo>
                      <a:pt x="259" y="28"/>
                    </a:lnTo>
                    <a:lnTo>
                      <a:pt x="259" y="30"/>
                    </a:lnTo>
                    <a:lnTo>
                      <a:pt x="259" y="32"/>
                    </a:lnTo>
                    <a:lnTo>
                      <a:pt x="257" y="30"/>
                    </a:lnTo>
                    <a:lnTo>
                      <a:pt x="255" y="28"/>
                    </a:lnTo>
                    <a:lnTo>
                      <a:pt x="254" y="28"/>
                    </a:lnTo>
                    <a:lnTo>
                      <a:pt x="252" y="30"/>
                    </a:lnTo>
                    <a:lnTo>
                      <a:pt x="248" y="30"/>
                    </a:lnTo>
                    <a:lnTo>
                      <a:pt x="246" y="32"/>
                    </a:lnTo>
                    <a:lnTo>
                      <a:pt x="242" y="32"/>
                    </a:lnTo>
                    <a:lnTo>
                      <a:pt x="240" y="32"/>
                    </a:lnTo>
                    <a:lnTo>
                      <a:pt x="234" y="42"/>
                    </a:lnTo>
                    <a:lnTo>
                      <a:pt x="229" y="51"/>
                    </a:lnTo>
                    <a:lnTo>
                      <a:pt x="225" y="63"/>
                    </a:lnTo>
                    <a:lnTo>
                      <a:pt x="221" y="73"/>
                    </a:lnTo>
                    <a:lnTo>
                      <a:pt x="219" y="84"/>
                    </a:lnTo>
                    <a:lnTo>
                      <a:pt x="217" y="96"/>
                    </a:lnTo>
                    <a:lnTo>
                      <a:pt x="213" y="107"/>
                    </a:lnTo>
                    <a:lnTo>
                      <a:pt x="211" y="119"/>
                    </a:lnTo>
                    <a:lnTo>
                      <a:pt x="211" y="128"/>
                    </a:lnTo>
                    <a:lnTo>
                      <a:pt x="213" y="138"/>
                    </a:lnTo>
                    <a:lnTo>
                      <a:pt x="213" y="149"/>
                    </a:lnTo>
                    <a:lnTo>
                      <a:pt x="211" y="161"/>
                    </a:lnTo>
                    <a:lnTo>
                      <a:pt x="211" y="170"/>
                    </a:lnTo>
                    <a:lnTo>
                      <a:pt x="209" y="182"/>
                    </a:lnTo>
                    <a:lnTo>
                      <a:pt x="209" y="193"/>
                    </a:lnTo>
                    <a:lnTo>
                      <a:pt x="208" y="205"/>
                    </a:lnTo>
                    <a:lnTo>
                      <a:pt x="183" y="199"/>
                    </a:lnTo>
                    <a:lnTo>
                      <a:pt x="158" y="195"/>
                    </a:lnTo>
                    <a:lnTo>
                      <a:pt x="131" y="191"/>
                    </a:lnTo>
                    <a:lnTo>
                      <a:pt x="106" y="190"/>
                    </a:lnTo>
                    <a:lnTo>
                      <a:pt x="79" y="188"/>
                    </a:lnTo>
                    <a:lnTo>
                      <a:pt x="54" y="186"/>
                    </a:lnTo>
                    <a:lnTo>
                      <a:pt x="29" y="184"/>
                    </a:lnTo>
                    <a:lnTo>
                      <a:pt x="4" y="182"/>
                    </a:lnTo>
                    <a:lnTo>
                      <a:pt x="4" y="159"/>
                    </a:lnTo>
                    <a:lnTo>
                      <a:pt x="4" y="136"/>
                    </a:lnTo>
                    <a:lnTo>
                      <a:pt x="6" y="113"/>
                    </a:lnTo>
                    <a:lnTo>
                      <a:pt x="6" y="92"/>
                    </a:lnTo>
                    <a:lnTo>
                      <a:pt x="6" y="69"/>
                    </a:lnTo>
                    <a:lnTo>
                      <a:pt x="6" y="46"/>
                    </a:lnTo>
                    <a:lnTo>
                      <a:pt x="4" y="23"/>
                    </a:lnTo>
                    <a:lnTo>
                      <a:pt x="0" y="0"/>
                    </a:lnTo>
                    <a:lnTo>
                      <a:pt x="33" y="2"/>
                    </a:lnTo>
                    <a:lnTo>
                      <a:pt x="66" y="2"/>
                    </a:lnTo>
                    <a:lnTo>
                      <a:pt x="98" y="2"/>
                    </a:lnTo>
                    <a:lnTo>
                      <a:pt x="133" y="3"/>
                    </a:lnTo>
                    <a:lnTo>
                      <a:pt x="167" y="3"/>
                    </a:lnTo>
                    <a:lnTo>
                      <a:pt x="200" y="5"/>
                    </a:lnTo>
                    <a:lnTo>
                      <a:pt x="232" y="7"/>
                    </a:lnTo>
                    <a:lnTo>
                      <a:pt x="263" y="13"/>
                    </a:lnTo>
                    <a:close/>
                  </a:path>
                </a:pathLst>
              </a:custGeom>
              <a:solidFill>
                <a:srgbClr val="3DD8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1" name="Freeform 71"/>
              <p:cNvSpPr>
                <a:spLocks/>
              </p:cNvSpPr>
              <p:nvPr/>
            </p:nvSpPr>
            <p:spPr bwMode="auto">
              <a:xfrm>
                <a:off x="2897" y="2391"/>
                <a:ext cx="228" cy="134"/>
              </a:xfrm>
              <a:custGeom>
                <a:avLst/>
                <a:gdLst>
                  <a:gd name="T0" fmla="*/ 2 w 228"/>
                  <a:gd name="T1" fmla="*/ 134 h 134"/>
                  <a:gd name="T2" fmla="*/ 0 w 228"/>
                  <a:gd name="T3" fmla="*/ 132 h 134"/>
                  <a:gd name="T4" fmla="*/ 0 w 228"/>
                  <a:gd name="T5" fmla="*/ 128 h 134"/>
                  <a:gd name="T6" fmla="*/ 2 w 228"/>
                  <a:gd name="T7" fmla="*/ 126 h 134"/>
                  <a:gd name="T8" fmla="*/ 4 w 228"/>
                  <a:gd name="T9" fmla="*/ 123 h 134"/>
                  <a:gd name="T10" fmla="*/ 5 w 228"/>
                  <a:gd name="T11" fmla="*/ 121 h 134"/>
                  <a:gd name="T12" fmla="*/ 9 w 228"/>
                  <a:gd name="T13" fmla="*/ 117 h 134"/>
                  <a:gd name="T14" fmla="*/ 11 w 228"/>
                  <a:gd name="T15" fmla="*/ 115 h 134"/>
                  <a:gd name="T16" fmla="*/ 13 w 228"/>
                  <a:gd name="T17" fmla="*/ 111 h 134"/>
                  <a:gd name="T18" fmla="*/ 42 w 228"/>
                  <a:gd name="T19" fmla="*/ 96 h 134"/>
                  <a:gd name="T20" fmla="*/ 69 w 228"/>
                  <a:gd name="T21" fmla="*/ 82 h 134"/>
                  <a:gd name="T22" fmla="*/ 96 w 228"/>
                  <a:gd name="T23" fmla="*/ 69 h 134"/>
                  <a:gd name="T24" fmla="*/ 121 w 228"/>
                  <a:gd name="T25" fmla="*/ 55 h 134"/>
                  <a:gd name="T26" fmla="*/ 145 w 228"/>
                  <a:gd name="T27" fmla="*/ 42 h 134"/>
                  <a:gd name="T28" fmla="*/ 172 w 228"/>
                  <a:gd name="T29" fmla="*/ 29 h 134"/>
                  <a:gd name="T30" fmla="*/ 199 w 228"/>
                  <a:gd name="T31" fmla="*/ 15 h 134"/>
                  <a:gd name="T32" fmla="*/ 228 w 228"/>
                  <a:gd name="T33" fmla="*/ 0 h 134"/>
                  <a:gd name="T34" fmla="*/ 199 w 228"/>
                  <a:gd name="T35" fmla="*/ 17 h 134"/>
                  <a:gd name="T36" fmla="*/ 170 w 228"/>
                  <a:gd name="T37" fmla="*/ 32 h 134"/>
                  <a:gd name="T38" fmla="*/ 142 w 228"/>
                  <a:gd name="T39" fmla="*/ 50 h 134"/>
                  <a:gd name="T40" fmla="*/ 113 w 228"/>
                  <a:gd name="T41" fmla="*/ 65 h 134"/>
                  <a:gd name="T42" fmla="*/ 84 w 228"/>
                  <a:gd name="T43" fmla="*/ 80 h 134"/>
                  <a:gd name="T44" fmla="*/ 55 w 228"/>
                  <a:gd name="T45" fmla="*/ 98 h 134"/>
                  <a:gd name="T46" fmla="*/ 28 w 228"/>
                  <a:gd name="T47" fmla="*/ 117 h 134"/>
                  <a:gd name="T48" fmla="*/ 2 w 228"/>
                  <a:gd name="T49" fmla="*/ 134 h 13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228" h="134">
                    <a:moveTo>
                      <a:pt x="2" y="134"/>
                    </a:moveTo>
                    <a:lnTo>
                      <a:pt x="0" y="132"/>
                    </a:lnTo>
                    <a:lnTo>
                      <a:pt x="0" y="128"/>
                    </a:lnTo>
                    <a:lnTo>
                      <a:pt x="2" y="126"/>
                    </a:lnTo>
                    <a:lnTo>
                      <a:pt x="4" y="123"/>
                    </a:lnTo>
                    <a:lnTo>
                      <a:pt x="5" y="121"/>
                    </a:lnTo>
                    <a:lnTo>
                      <a:pt x="9" y="117"/>
                    </a:lnTo>
                    <a:lnTo>
                      <a:pt x="11" y="115"/>
                    </a:lnTo>
                    <a:lnTo>
                      <a:pt x="13" y="111"/>
                    </a:lnTo>
                    <a:lnTo>
                      <a:pt x="42" y="96"/>
                    </a:lnTo>
                    <a:lnTo>
                      <a:pt x="69" y="82"/>
                    </a:lnTo>
                    <a:lnTo>
                      <a:pt x="96" y="69"/>
                    </a:lnTo>
                    <a:lnTo>
                      <a:pt x="121" y="55"/>
                    </a:lnTo>
                    <a:lnTo>
                      <a:pt x="145" y="42"/>
                    </a:lnTo>
                    <a:lnTo>
                      <a:pt x="172" y="29"/>
                    </a:lnTo>
                    <a:lnTo>
                      <a:pt x="199" y="15"/>
                    </a:lnTo>
                    <a:lnTo>
                      <a:pt x="228" y="0"/>
                    </a:lnTo>
                    <a:lnTo>
                      <a:pt x="199" y="17"/>
                    </a:lnTo>
                    <a:lnTo>
                      <a:pt x="170" y="32"/>
                    </a:lnTo>
                    <a:lnTo>
                      <a:pt x="142" y="50"/>
                    </a:lnTo>
                    <a:lnTo>
                      <a:pt x="113" y="65"/>
                    </a:lnTo>
                    <a:lnTo>
                      <a:pt x="84" y="80"/>
                    </a:lnTo>
                    <a:lnTo>
                      <a:pt x="55" y="98"/>
                    </a:lnTo>
                    <a:lnTo>
                      <a:pt x="28" y="117"/>
                    </a:lnTo>
                    <a:lnTo>
                      <a:pt x="2" y="1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2" name="Freeform 72"/>
              <p:cNvSpPr>
                <a:spLocks/>
              </p:cNvSpPr>
              <p:nvPr/>
            </p:nvSpPr>
            <p:spPr bwMode="auto">
              <a:xfrm>
                <a:off x="3384" y="2408"/>
                <a:ext cx="23" cy="169"/>
              </a:xfrm>
              <a:custGeom>
                <a:avLst/>
                <a:gdLst>
                  <a:gd name="T0" fmla="*/ 11 w 23"/>
                  <a:gd name="T1" fmla="*/ 169 h 169"/>
                  <a:gd name="T2" fmla="*/ 4 w 23"/>
                  <a:gd name="T3" fmla="*/ 148 h 169"/>
                  <a:gd name="T4" fmla="*/ 0 w 23"/>
                  <a:gd name="T5" fmla="*/ 127 h 169"/>
                  <a:gd name="T6" fmla="*/ 0 w 23"/>
                  <a:gd name="T7" fmla="*/ 106 h 169"/>
                  <a:gd name="T8" fmla="*/ 0 w 23"/>
                  <a:gd name="T9" fmla="*/ 84 h 169"/>
                  <a:gd name="T10" fmla="*/ 4 w 23"/>
                  <a:gd name="T11" fmla="*/ 63 h 169"/>
                  <a:gd name="T12" fmla="*/ 8 w 23"/>
                  <a:gd name="T13" fmla="*/ 42 h 169"/>
                  <a:gd name="T14" fmla="*/ 13 w 23"/>
                  <a:gd name="T15" fmla="*/ 21 h 169"/>
                  <a:gd name="T16" fmla="*/ 17 w 23"/>
                  <a:gd name="T17" fmla="*/ 0 h 169"/>
                  <a:gd name="T18" fmla="*/ 21 w 23"/>
                  <a:gd name="T19" fmla="*/ 21 h 169"/>
                  <a:gd name="T20" fmla="*/ 23 w 23"/>
                  <a:gd name="T21" fmla="*/ 42 h 169"/>
                  <a:gd name="T22" fmla="*/ 23 w 23"/>
                  <a:gd name="T23" fmla="*/ 63 h 169"/>
                  <a:gd name="T24" fmla="*/ 23 w 23"/>
                  <a:gd name="T25" fmla="*/ 84 h 169"/>
                  <a:gd name="T26" fmla="*/ 21 w 23"/>
                  <a:gd name="T27" fmla="*/ 106 h 169"/>
                  <a:gd name="T28" fmla="*/ 17 w 23"/>
                  <a:gd name="T29" fmla="*/ 127 h 169"/>
                  <a:gd name="T30" fmla="*/ 15 w 23"/>
                  <a:gd name="T31" fmla="*/ 148 h 169"/>
                  <a:gd name="T32" fmla="*/ 11 w 23"/>
                  <a:gd name="T33" fmla="*/ 169 h 16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3" h="169">
                    <a:moveTo>
                      <a:pt x="11" y="169"/>
                    </a:moveTo>
                    <a:lnTo>
                      <a:pt x="4" y="148"/>
                    </a:lnTo>
                    <a:lnTo>
                      <a:pt x="0" y="127"/>
                    </a:lnTo>
                    <a:lnTo>
                      <a:pt x="0" y="106"/>
                    </a:lnTo>
                    <a:lnTo>
                      <a:pt x="0" y="84"/>
                    </a:lnTo>
                    <a:lnTo>
                      <a:pt x="4" y="63"/>
                    </a:lnTo>
                    <a:lnTo>
                      <a:pt x="8" y="42"/>
                    </a:lnTo>
                    <a:lnTo>
                      <a:pt x="13" y="21"/>
                    </a:lnTo>
                    <a:lnTo>
                      <a:pt x="17" y="0"/>
                    </a:lnTo>
                    <a:lnTo>
                      <a:pt x="21" y="21"/>
                    </a:lnTo>
                    <a:lnTo>
                      <a:pt x="23" y="42"/>
                    </a:lnTo>
                    <a:lnTo>
                      <a:pt x="23" y="63"/>
                    </a:lnTo>
                    <a:lnTo>
                      <a:pt x="23" y="84"/>
                    </a:lnTo>
                    <a:lnTo>
                      <a:pt x="21" y="106"/>
                    </a:lnTo>
                    <a:lnTo>
                      <a:pt x="17" y="127"/>
                    </a:lnTo>
                    <a:lnTo>
                      <a:pt x="15" y="148"/>
                    </a:lnTo>
                    <a:lnTo>
                      <a:pt x="11" y="169"/>
                    </a:lnTo>
                    <a:close/>
                  </a:path>
                </a:pathLst>
              </a:custGeom>
              <a:solidFill>
                <a:srgbClr val="FFFF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3" name="Freeform 73"/>
              <p:cNvSpPr>
                <a:spLocks/>
              </p:cNvSpPr>
              <p:nvPr/>
            </p:nvSpPr>
            <p:spPr bwMode="auto">
              <a:xfrm>
                <a:off x="3647" y="2427"/>
                <a:ext cx="48" cy="209"/>
              </a:xfrm>
              <a:custGeom>
                <a:avLst/>
                <a:gdLst>
                  <a:gd name="T0" fmla="*/ 42 w 48"/>
                  <a:gd name="T1" fmla="*/ 156 h 209"/>
                  <a:gd name="T2" fmla="*/ 42 w 48"/>
                  <a:gd name="T3" fmla="*/ 163 h 209"/>
                  <a:gd name="T4" fmla="*/ 40 w 48"/>
                  <a:gd name="T5" fmla="*/ 171 h 209"/>
                  <a:gd name="T6" fmla="*/ 38 w 48"/>
                  <a:gd name="T7" fmla="*/ 179 h 209"/>
                  <a:gd name="T8" fmla="*/ 36 w 48"/>
                  <a:gd name="T9" fmla="*/ 186 h 209"/>
                  <a:gd name="T10" fmla="*/ 34 w 48"/>
                  <a:gd name="T11" fmla="*/ 194 h 209"/>
                  <a:gd name="T12" fmla="*/ 30 w 48"/>
                  <a:gd name="T13" fmla="*/ 202 h 209"/>
                  <a:gd name="T14" fmla="*/ 27 w 48"/>
                  <a:gd name="T15" fmla="*/ 206 h 209"/>
                  <a:gd name="T16" fmla="*/ 23 w 48"/>
                  <a:gd name="T17" fmla="*/ 209 h 209"/>
                  <a:gd name="T18" fmla="*/ 17 w 48"/>
                  <a:gd name="T19" fmla="*/ 207 h 209"/>
                  <a:gd name="T20" fmla="*/ 11 w 48"/>
                  <a:gd name="T21" fmla="*/ 202 h 209"/>
                  <a:gd name="T22" fmla="*/ 7 w 48"/>
                  <a:gd name="T23" fmla="*/ 196 h 209"/>
                  <a:gd name="T24" fmla="*/ 5 w 48"/>
                  <a:gd name="T25" fmla="*/ 188 h 209"/>
                  <a:gd name="T26" fmla="*/ 4 w 48"/>
                  <a:gd name="T27" fmla="*/ 179 h 209"/>
                  <a:gd name="T28" fmla="*/ 2 w 48"/>
                  <a:gd name="T29" fmla="*/ 169 h 209"/>
                  <a:gd name="T30" fmla="*/ 2 w 48"/>
                  <a:gd name="T31" fmla="*/ 161 h 209"/>
                  <a:gd name="T32" fmla="*/ 0 w 48"/>
                  <a:gd name="T33" fmla="*/ 152 h 209"/>
                  <a:gd name="T34" fmla="*/ 2 w 48"/>
                  <a:gd name="T35" fmla="*/ 133 h 209"/>
                  <a:gd name="T36" fmla="*/ 4 w 48"/>
                  <a:gd name="T37" fmla="*/ 113 h 209"/>
                  <a:gd name="T38" fmla="*/ 5 w 48"/>
                  <a:gd name="T39" fmla="*/ 94 h 209"/>
                  <a:gd name="T40" fmla="*/ 5 w 48"/>
                  <a:gd name="T41" fmla="*/ 75 h 209"/>
                  <a:gd name="T42" fmla="*/ 7 w 48"/>
                  <a:gd name="T43" fmla="*/ 56 h 209"/>
                  <a:gd name="T44" fmla="*/ 11 w 48"/>
                  <a:gd name="T45" fmla="*/ 37 h 209"/>
                  <a:gd name="T46" fmla="*/ 15 w 48"/>
                  <a:gd name="T47" fmla="*/ 18 h 209"/>
                  <a:gd name="T48" fmla="*/ 23 w 48"/>
                  <a:gd name="T49" fmla="*/ 0 h 209"/>
                  <a:gd name="T50" fmla="*/ 28 w 48"/>
                  <a:gd name="T51" fmla="*/ 8 h 209"/>
                  <a:gd name="T52" fmla="*/ 34 w 48"/>
                  <a:gd name="T53" fmla="*/ 18 h 209"/>
                  <a:gd name="T54" fmla="*/ 38 w 48"/>
                  <a:gd name="T55" fmla="*/ 25 h 209"/>
                  <a:gd name="T56" fmla="*/ 42 w 48"/>
                  <a:gd name="T57" fmla="*/ 35 h 209"/>
                  <a:gd name="T58" fmla="*/ 46 w 48"/>
                  <a:gd name="T59" fmla="*/ 54 h 209"/>
                  <a:gd name="T60" fmla="*/ 48 w 48"/>
                  <a:gd name="T61" fmla="*/ 75 h 209"/>
                  <a:gd name="T62" fmla="*/ 48 w 48"/>
                  <a:gd name="T63" fmla="*/ 94 h 209"/>
                  <a:gd name="T64" fmla="*/ 46 w 48"/>
                  <a:gd name="T65" fmla="*/ 115 h 209"/>
                  <a:gd name="T66" fmla="*/ 44 w 48"/>
                  <a:gd name="T67" fmla="*/ 136 h 209"/>
                  <a:gd name="T68" fmla="*/ 42 w 48"/>
                  <a:gd name="T69" fmla="*/ 156 h 20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48" h="209">
                    <a:moveTo>
                      <a:pt x="42" y="156"/>
                    </a:moveTo>
                    <a:lnTo>
                      <a:pt x="42" y="163"/>
                    </a:lnTo>
                    <a:lnTo>
                      <a:pt x="40" y="171"/>
                    </a:lnTo>
                    <a:lnTo>
                      <a:pt x="38" y="179"/>
                    </a:lnTo>
                    <a:lnTo>
                      <a:pt x="36" y="186"/>
                    </a:lnTo>
                    <a:lnTo>
                      <a:pt x="34" y="194"/>
                    </a:lnTo>
                    <a:lnTo>
                      <a:pt x="30" y="202"/>
                    </a:lnTo>
                    <a:lnTo>
                      <a:pt x="27" y="206"/>
                    </a:lnTo>
                    <a:lnTo>
                      <a:pt x="23" y="209"/>
                    </a:lnTo>
                    <a:lnTo>
                      <a:pt x="17" y="207"/>
                    </a:lnTo>
                    <a:lnTo>
                      <a:pt x="11" y="202"/>
                    </a:lnTo>
                    <a:lnTo>
                      <a:pt x="7" y="196"/>
                    </a:lnTo>
                    <a:lnTo>
                      <a:pt x="5" y="188"/>
                    </a:lnTo>
                    <a:lnTo>
                      <a:pt x="4" y="179"/>
                    </a:lnTo>
                    <a:lnTo>
                      <a:pt x="2" y="169"/>
                    </a:lnTo>
                    <a:lnTo>
                      <a:pt x="2" y="161"/>
                    </a:lnTo>
                    <a:lnTo>
                      <a:pt x="0" y="152"/>
                    </a:lnTo>
                    <a:lnTo>
                      <a:pt x="2" y="133"/>
                    </a:lnTo>
                    <a:lnTo>
                      <a:pt x="4" y="113"/>
                    </a:lnTo>
                    <a:lnTo>
                      <a:pt x="5" y="94"/>
                    </a:lnTo>
                    <a:lnTo>
                      <a:pt x="5" y="75"/>
                    </a:lnTo>
                    <a:lnTo>
                      <a:pt x="7" y="56"/>
                    </a:lnTo>
                    <a:lnTo>
                      <a:pt x="11" y="37"/>
                    </a:lnTo>
                    <a:lnTo>
                      <a:pt x="15" y="18"/>
                    </a:lnTo>
                    <a:lnTo>
                      <a:pt x="23" y="0"/>
                    </a:lnTo>
                    <a:lnTo>
                      <a:pt x="28" y="8"/>
                    </a:lnTo>
                    <a:lnTo>
                      <a:pt x="34" y="18"/>
                    </a:lnTo>
                    <a:lnTo>
                      <a:pt x="38" y="25"/>
                    </a:lnTo>
                    <a:lnTo>
                      <a:pt x="42" y="35"/>
                    </a:lnTo>
                    <a:lnTo>
                      <a:pt x="46" y="54"/>
                    </a:lnTo>
                    <a:lnTo>
                      <a:pt x="48" y="75"/>
                    </a:lnTo>
                    <a:lnTo>
                      <a:pt x="48" y="94"/>
                    </a:lnTo>
                    <a:lnTo>
                      <a:pt x="46" y="115"/>
                    </a:lnTo>
                    <a:lnTo>
                      <a:pt x="44" y="136"/>
                    </a:lnTo>
                    <a:lnTo>
                      <a:pt x="42" y="156"/>
                    </a:lnTo>
                    <a:close/>
                  </a:path>
                </a:pathLst>
              </a:custGeom>
              <a:solidFill>
                <a:srgbClr val="FFFF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4" name="Freeform 74"/>
              <p:cNvSpPr>
                <a:spLocks/>
              </p:cNvSpPr>
              <p:nvPr/>
            </p:nvSpPr>
            <p:spPr bwMode="auto">
              <a:xfrm>
                <a:off x="1080" y="2437"/>
                <a:ext cx="259" cy="372"/>
              </a:xfrm>
              <a:custGeom>
                <a:avLst/>
                <a:gdLst>
                  <a:gd name="T0" fmla="*/ 257 w 259"/>
                  <a:gd name="T1" fmla="*/ 6 h 372"/>
                  <a:gd name="T2" fmla="*/ 257 w 259"/>
                  <a:gd name="T3" fmla="*/ 54 h 372"/>
                  <a:gd name="T4" fmla="*/ 257 w 259"/>
                  <a:gd name="T5" fmla="*/ 100 h 372"/>
                  <a:gd name="T6" fmla="*/ 257 w 259"/>
                  <a:gd name="T7" fmla="*/ 144 h 372"/>
                  <a:gd name="T8" fmla="*/ 259 w 259"/>
                  <a:gd name="T9" fmla="*/ 188 h 372"/>
                  <a:gd name="T10" fmla="*/ 259 w 259"/>
                  <a:gd name="T11" fmla="*/ 232 h 372"/>
                  <a:gd name="T12" fmla="*/ 257 w 259"/>
                  <a:gd name="T13" fmla="*/ 276 h 372"/>
                  <a:gd name="T14" fmla="*/ 257 w 259"/>
                  <a:gd name="T15" fmla="*/ 320 h 372"/>
                  <a:gd name="T16" fmla="*/ 257 w 259"/>
                  <a:gd name="T17" fmla="*/ 366 h 372"/>
                  <a:gd name="T18" fmla="*/ 253 w 259"/>
                  <a:gd name="T19" fmla="*/ 368 h 372"/>
                  <a:gd name="T20" fmla="*/ 251 w 259"/>
                  <a:gd name="T21" fmla="*/ 368 h 372"/>
                  <a:gd name="T22" fmla="*/ 248 w 259"/>
                  <a:gd name="T23" fmla="*/ 370 h 372"/>
                  <a:gd name="T24" fmla="*/ 246 w 259"/>
                  <a:gd name="T25" fmla="*/ 370 h 372"/>
                  <a:gd name="T26" fmla="*/ 242 w 259"/>
                  <a:gd name="T27" fmla="*/ 370 h 372"/>
                  <a:gd name="T28" fmla="*/ 240 w 259"/>
                  <a:gd name="T29" fmla="*/ 372 h 372"/>
                  <a:gd name="T30" fmla="*/ 238 w 259"/>
                  <a:gd name="T31" fmla="*/ 370 h 372"/>
                  <a:gd name="T32" fmla="*/ 236 w 259"/>
                  <a:gd name="T33" fmla="*/ 370 h 372"/>
                  <a:gd name="T34" fmla="*/ 227 w 259"/>
                  <a:gd name="T35" fmla="*/ 336 h 372"/>
                  <a:gd name="T36" fmla="*/ 215 w 259"/>
                  <a:gd name="T37" fmla="*/ 301 h 372"/>
                  <a:gd name="T38" fmla="*/ 202 w 259"/>
                  <a:gd name="T39" fmla="*/ 268 h 372"/>
                  <a:gd name="T40" fmla="*/ 184 w 259"/>
                  <a:gd name="T41" fmla="*/ 238 h 372"/>
                  <a:gd name="T42" fmla="*/ 175 w 259"/>
                  <a:gd name="T43" fmla="*/ 222 h 372"/>
                  <a:gd name="T44" fmla="*/ 163 w 259"/>
                  <a:gd name="T45" fmla="*/ 209 h 372"/>
                  <a:gd name="T46" fmla="*/ 152 w 259"/>
                  <a:gd name="T47" fmla="*/ 196 h 372"/>
                  <a:gd name="T48" fmla="*/ 140 w 259"/>
                  <a:gd name="T49" fmla="*/ 184 h 372"/>
                  <a:gd name="T50" fmla="*/ 125 w 259"/>
                  <a:gd name="T51" fmla="*/ 173 h 372"/>
                  <a:gd name="T52" fmla="*/ 111 w 259"/>
                  <a:gd name="T53" fmla="*/ 163 h 372"/>
                  <a:gd name="T54" fmla="*/ 96 w 259"/>
                  <a:gd name="T55" fmla="*/ 155 h 372"/>
                  <a:gd name="T56" fmla="*/ 79 w 259"/>
                  <a:gd name="T57" fmla="*/ 149 h 372"/>
                  <a:gd name="T58" fmla="*/ 69 w 259"/>
                  <a:gd name="T59" fmla="*/ 146 h 372"/>
                  <a:gd name="T60" fmla="*/ 62 w 259"/>
                  <a:gd name="T61" fmla="*/ 144 h 372"/>
                  <a:gd name="T62" fmla="*/ 54 w 259"/>
                  <a:gd name="T63" fmla="*/ 144 h 372"/>
                  <a:gd name="T64" fmla="*/ 44 w 259"/>
                  <a:gd name="T65" fmla="*/ 144 h 372"/>
                  <a:gd name="T66" fmla="*/ 35 w 259"/>
                  <a:gd name="T67" fmla="*/ 142 h 372"/>
                  <a:gd name="T68" fmla="*/ 27 w 259"/>
                  <a:gd name="T69" fmla="*/ 142 h 372"/>
                  <a:gd name="T70" fmla="*/ 17 w 259"/>
                  <a:gd name="T71" fmla="*/ 142 h 372"/>
                  <a:gd name="T72" fmla="*/ 8 w 259"/>
                  <a:gd name="T73" fmla="*/ 140 h 372"/>
                  <a:gd name="T74" fmla="*/ 4 w 259"/>
                  <a:gd name="T75" fmla="*/ 123 h 372"/>
                  <a:gd name="T76" fmla="*/ 2 w 259"/>
                  <a:gd name="T77" fmla="*/ 105 h 372"/>
                  <a:gd name="T78" fmla="*/ 0 w 259"/>
                  <a:gd name="T79" fmla="*/ 88 h 372"/>
                  <a:gd name="T80" fmla="*/ 0 w 259"/>
                  <a:gd name="T81" fmla="*/ 71 h 372"/>
                  <a:gd name="T82" fmla="*/ 0 w 259"/>
                  <a:gd name="T83" fmla="*/ 54 h 372"/>
                  <a:gd name="T84" fmla="*/ 2 w 259"/>
                  <a:gd name="T85" fmla="*/ 36 h 372"/>
                  <a:gd name="T86" fmla="*/ 6 w 259"/>
                  <a:gd name="T87" fmla="*/ 19 h 372"/>
                  <a:gd name="T88" fmla="*/ 12 w 259"/>
                  <a:gd name="T89" fmla="*/ 2 h 372"/>
                  <a:gd name="T90" fmla="*/ 42 w 259"/>
                  <a:gd name="T91" fmla="*/ 0 h 372"/>
                  <a:gd name="T92" fmla="*/ 73 w 259"/>
                  <a:gd name="T93" fmla="*/ 0 h 372"/>
                  <a:gd name="T94" fmla="*/ 104 w 259"/>
                  <a:gd name="T95" fmla="*/ 0 h 372"/>
                  <a:gd name="T96" fmla="*/ 134 w 259"/>
                  <a:gd name="T97" fmla="*/ 0 h 372"/>
                  <a:gd name="T98" fmla="*/ 165 w 259"/>
                  <a:gd name="T99" fmla="*/ 2 h 372"/>
                  <a:gd name="T100" fmla="*/ 196 w 259"/>
                  <a:gd name="T101" fmla="*/ 4 h 372"/>
                  <a:gd name="T102" fmla="*/ 227 w 259"/>
                  <a:gd name="T103" fmla="*/ 6 h 372"/>
                  <a:gd name="T104" fmla="*/ 257 w 259"/>
                  <a:gd name="T105" fmla="*/ 6 h 37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259" h="372">
                    <a:moveTo>
                      <a:pt x="257" y="6"/>
                    </a:moveTo>
                    <a:lnTo>
                      <a:pt x="257" y="54"/>
                    </a:lnTo>
                    <a:lnTo>
                      <a:pt x="257" y="100"/>
                    </a:lnTo>
                    <a:lnTo>
                      <a:pt x="257" y="144"/>
                    </a:lnTo>
                    <a:lnTo>
                      <a:pt x="259" y="188"/>
                    </a:lnTo>
                    <a:lnTo>
                      <a:pt x="259" y="232"/>
                    </a:lnTo>
                    <a:lnTo>
                      <a:pt x="257" y="276"/>
                    </a:lnTo>
                    <a:lnTo>
                      <a:pt x="257" y="320"/>
                    </a:lnTo>
                    <a:lnTo>
                      <a:pt x="257" y="366"/>
                    </a:lnTo>
                    <a:lnTo>
                      <a:pt x="253" y="368"/>
                    </a:lnTo>
                    <a:lnTo>
                      <a:pt x="251" y="368"/>
                    </a:lnTo>
                    <a:lnTo>
                      <a:pt x="248" y="370"/>
                    </a:lnTo>
                    <a:lnTo>
                      <a:pt x="246" y="370"/>
                    </a:lnTo>
                    <a:lnTo>
                      <a:pt x="242" y="370"/>
                    </a:lnTo>
                    <a:lnTo>
                      <a:pt x="240" y="372"/>
                    </a:lnTo>
                    <a:lnTo>
                      <a:pt x="238" y="370"/>
                    </a:lnTo>
                    <a:lnTo>
                      <a:pt x="236" y="370"/>
                    </a:lnTo>
                    <a:lnTo>
                      <a:pt x="227" y="336"/>
                    </a:lnTo>
                    <a:lnTo>
                      <a:pt x="215" y="301"/>
                    </a:lnTo>
                    <a:lnTo>
                      <a:pt x="202" y="268"/>
                    </a:lnTo>
                    <a:lnTo>
                      <a:pt x="184" y="238"/>
                    </a:lnTo>
                    <a:lnTo>
                      <a:pt x="175" y="222"/>
                    </a:lnTo>
                    <a:lnTo>
                      <a:pt x="163" y="209"/>
                    </a:lnTo>
                    <a:lnTo>
                      <a:pt x="152" y="196"/>
                    </a:lnTo>
                    <a:lnTo>
                      <a:pt x="140" y="184"/>
                    </a:lnTo>
                    <a:lnTo>
                      <a:pt x="125" y="173"/>
                    </a:lnTo>
                    <a:lnTo>
                      <a:pt x="111" y="163"/>
                    </a:lnTo>
                    <a:lnTo>
                      <a:pt x="96" y="155"/>
                    </a:lnTo>
                    <a:lnTo>
                      <a:pt x="79" y="149"/>
                    </a:lnTo>
                    <a:lnTo>
                      <a:pt x="69" y="146"/>
                    </a:lnTo>
                    <a:lnTo>
                      <a:pt x="62" y="144"/>
                    </a:lnTo>
                    <a:lnTo>
                      <a:pt x="54" y="144"/>
                    </a:lnTo>
                    <a:lnTo>
                      <a:pt x="44" y="144"/>
                    </a:lnTo>
                    <a:lnTo>
                      <a:pt x="35" y="142"/>
                    </a:lnTo>
                    <a:lnTo>
                      <a:pt x="27" y="142"/>
                    </a:lnTo>
                    <a:lnTo>
                      <a:pt x="17" y="142"/>
                    </a:lnTo>
                    <a:lnTo>
                      <a:pt x="8" y="140"/>
                    </a:lnTo>
                    <a:lnTo>
                      <a:pt x="4" y="123"/>
                    </a:lnTo>
                    <a:lnTo>
                      <a:pt x="2" y="105"/>
                    </a:lnTo>
                    <a:lnTo>
                      <a:pt x="0" y="88"/>
                    </a:lnTo>
                    <a:lnTo>
                      <a:pt x="0" y="71"/>
                    </a:lnTo>
                    <a:lnTo>
                      <a:pt x="0" y="54"/>
                    </a:lnTo>
                    <a:lnTo>
                      <a:pt x="2" y="36"/>
                    </a:lnTo>
                    <a:lnTo>
                      <a:pt x="6" y="19"/>
                    </a:lnTo>
                    <a:lnTo>
                      <a:pt x="12" y="2"/>
                    </a:lnTo>
                    <a:lnTo>
                      <a:pt x="42" y="0"/>
                    </a:lnTo>
                    <a:lnTo>
                      <a:pt x="73" y="0"/>
                    </a:lnTo>
                    <a:lnTo>
                      <a:pt x="104" y="0"/>
                    </a:lnTo>
                    <a:lnTo>
                      <a:pt x="134" y="0"/>
                    </a:lnTo>
                    <a:lnTo>
                      <a:pt x="165" y="2"/>
                    </a:lnTo>
                    <a:lnTo>
                      <a:pt x="196" y="4"/>
                    </a:lnTo>
                    <a:lnTo>
                      <a:pt x="227" y="6"/>
                    </a:lnTo>
                    <a:lnTo>
                      <a:pt x="257" y="6"/>
                    </a:lnTo>
                    <a:close/>
                  </a:path>
                </a:pathLst>
              </a:custGeom>
              <a:solidFill>
                <a:srgbClr val="A3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5" name="Freeform 75"/>
              <p:cNvSpPr>
                <a:spLocks/>
              </p:cNvSpPr>
              <p:nvPr/>
            </p:nvSpPr>
            <p:spPr bwMode="auto">
              <a:xfrm>
                <a:off x="539" y="2439"/>
                <a:ext cx="451" cy="299"/>
              </a:xfrm>
              <a:custGeom>
                <a:avLst/>
                <a:gdLst>
                  <a:gd name="T0" fmla="*/ 438 w 451"/>
                  <a:gd name="T1" fmla="*/ 4 h 299"/>
                  <a:gd name="T2" fmla="*/ 440 w 451"/>
                  <a:gd name="T3" fmla="*/ 2 h 299"/>
                  <a:gd name="T4" fmla="*/ 441 w 451"/>
                  <a:gd name="T5" fmla="*/ 2 h 299"/>
                  <a:gd name="T6" fmla="*/ 443 w 451"/>
                  <a:gd name="T7" fmla="*/ 0 h 299"/>
                  <a:gd name="T8" fmla="*/ 445 w 451"/>
                  <a:gd name="T9" fmla="*/ 2 h 299"/>
                  <a:gd name="T10" fmla="*/ 447 w 451"/>
                  <a:gd name="T11" fmla="*/ 2 h 299"/>
                  <a:gd name="T12" fmla="*/ 447 w 451"/>
                  <a:gd name="T13" fmla="*/ 2 h 299"/>
                  <a:gd name="T14" fmla="*/ 449 w 451"/>
                  <a:gd name="T15" fmla="*/ 4 h 299"/>
                  <a:gd name="T16" fmla="*/ 451 w 451"/>
                  <a:gd name="T17" fmla="*/ 4 h 299"/>
                  <a:gd name="T18" fmla="*/ 413 w 451"/>
                  <a:gd name="T19" fmla="*/ 21 h 299"/>
                  <a:gd name="T20" fmla="*/ 376 w 451"/>
                  <a:gd name="T21" fmla="*/ 38 h 299"/>
                  <a:gd name="T22" fmla="*/ 340 w 451"/>
                  <a:gd name="T23" fmla="*/ 57 h 299"/>
                  <a:gd name="T24" fmla="*/ 303 w 451"/>
                  <a:gd name="T25" fmla="*/ 78 h 299"/>
                  <a:gd name="T26" fmla="*/ 269 w 451"/>
                  <a:gd name="T27" fmla="*/ 100 h 299"/>
                  <a:gd name="T28" fmla="*/ 234 w 451"/>
                  <a:gd name="T29" fmla="*/ 121 h 299"/>
                  <a:gd name="T30" fmla="*/ 200 w 451"/>
                  <a:gd name="T31" fmla="*/ 144 h 299"/>
                  <a:gd name="T32" fmla="*/ 165 w 451"/>
                  <a:gd name="T33" fmla="*/ 167 h 299"/>
                  <a:gd name="T34" fmla="*/ 150 w 451"/>
                  <a:gd name="T35" fmla="*/ 178 h 299"/>
                  <a:gd name="T36" fmla="*/ 135 w 451"/>
                  <a:gd name="T37" fmla="*/ 190 h 299"/>
                  <a:gd name="T38" fmla="*/ 123 w 451"/>
                  <a:gd name="T39" fmla="*/ 205 h 299"/>
                  <a:gd name="T40" fmla="*/ 113 w 451"/>
                  <a:gd name="T41" fmla="*/ 222 h 299"/>
                  <a:gd name="T42" fmla="*/ 104 w 451"/>
                  <a:gd name="T43" fmla="*/ 240 h 299"/>
                  <a:gd name="T44" fmla="*/ 98 w 451"/>
                  <a:gd name="T45" fmla="*/ 259 h 299"/>
                  <a:gd name="T46" fmla="*/ 94 w 451"/>
                  <a:gd name="T47" fmla="*/ 278 h 299"/>
                  <a:gd name="T48" fmla="*/ 92 w 451"/>
                  <a:gd name="T49" fmla="*/ 297 h 299"/>
                  <a:gd name="T50" fmla="*/ 81 w 451"/>
                  <a:gd name="T51" fmla="*/ 297 h 299"/>
                  <a:gd name="T52" fmla="*/ 69 w 451"/>
                  <a:gd name="T53" fmla="*/ 297 h 299"/>
                  <a:gd name="T54" fmla="*/ 58 w 451"/>
                  <a:gd name="T55" fmla="*/ 297 h 299"/>
                  <a:gd name="T56" fmla="*/ 46 w 451"/>
                  <a:gd name="T57" fmla="*/ 299 h 299"/>
                  <a:gd name="T58" fmla="*/ 33 w 451"/>
                  <a:gd name="T59" fmla="*/ 299 h 299"/>
                  <a:gd name="T60" fmla="*/ 21 w 451"/>
                  <a:gd name="T61" fmla="*/ 299 h 299"/>
                  <a:gd name="T62" fmla="*/ 10 w 451"/>
                  <a:gd name="T63" fmla="*/ 297 h 299"/>
                  <a:gd name="T64" fmla="*/ 0 w 451"/>
                  <a:gd name="T65" fmla="*/ 291 h 299"/>
                  <a:gd name="T66" fmla="*/ 6 w 451"/>
                  <a:gd name="T67" fmla="*/ 263 h 299"/>
                  <a:gd name="T68" fmla="*/ 16 w 451"/>
                  <a:gd name="T69" fmla="*/ 234 h 299"/>
                  <a:gd name="T70" fmla="*/ 25 w 451"/>
                  <a:gd name="T71" fmla="*/ 205 h 299"/>
                  <a:gd name="T72" fmla="*/ 37 w 451"/>
                  <a:gd name="T73" fmla="*/ 178 h 299"/>
                  <a:gd name="T74" fmla="*/ 50 w 451"/>
                  <a:gd name="T75" fmla="*/ 151 h 299"/>
                  <a:gd name="T76" fmla="*/ 66 w 451"/>
                  <a:gd name="T77" fmla="*/ 124 h 299"/>
                  <a:gd name="T78" fmla="*/ 81 w 451"/>
                  <a:gd name="T79" fmla="*/ 100 h 299"/>
                  <a:gd name="T80" fmla="*/ 96 w 451"/>
                  <a:gd name="T81" fmla="*/ 73 h 299"/>
                  <a:gd name="T82" fmla="*/ 138 w 451"/>
                  <a:gd name="T83" fmla="*/ 59 h 299"/>
                  <a:gd name="T84" fmla="*/ 181 w 451"/>
                  <a:gd name="T85" fmla="*/ 48 h 299"/>
                  <a:gd name="T86" fmla="*/ 223 w 451"/>
                  <a:gd name="T87" fmla="*/ 38 h 299"/>
                  <a:gd name="T88" fmla="*/ 265 w 451"/>
                  <a:gd name="T89" fmla="*/ 29 h 299"/>
                  <a:gd name="T90" fmla="*/ 307 w 451"/>
                  <a:gd name="T91" fmla="*/ 21 h 299"/>
                  <a:gd name="T92" fmla="*/ 351 w 451"/>
                  <a:gd name="T93" fmla="*/ 15 h 299"/>
                  <a:gd name="T94" fmla="*/ 395 w 451"/>
                  <a:gd name="T95" fmla="*/ 9 h 299"/>
                  <a:gd name="T96" fmla="*/ 438 w 451"/>
                  <a:gd name="T97" fmla="*/ 4 h 29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451" h="299">
                    <a:moveTo>
                      <a:pt x="438" y="4"/>
                    </a:moveTo>
                    <a:lnTo>
                      <a:pt x="440" y="2"/>
                    </a:lnTo>
                    <a:lnTo>
                      <a:pt x="441" y="2"/>
                    </a:lnTo>
                    <a:lnTo>
                      <a:pt x="443" y="0"/>
                    </a:lnTo>
                    <a:lnTo>
                      <a:pt x="445" y="2"/>
                    </a:lnTo>
                    <a:lnTo>
                      <a:pt x="447" y="2"/>
                    </a:lnTo>
                    <a:lnTo>
                      <a:pt x="449" y="4"/>
                    </a:lnTo>
                    <a:lnTo>
                      <a:pt x="451" y="4"/>
                    </a:lnTo>
                    <a:lnTo>
                      <a:pt x="413" y="21"/>
                    </a:lnTo>
                    <a:lnTo>
                      <a:pt x="376" y="38"/>
                    </a:lnTo>
                    <a:lnTo>
                      <a:pt x="340" y="57"/>
                    </a:lnTo>
                    <a:lnTo>
                      <a:pt x="303" y="78"/>
                    </a:lnTo>
                    <a:lnTo>
                      <a:pt x="269" y="100"/>
                    </a:lnTo>
                    <a:lnTo>
                      <a:pt x="234" y="121"/>
                    </a:lnTo>
                    <a:lnTo>
                      <a:pt x="200" y="144"/>
                    </a:lnTo>
                    <a:lnTo>
                      <a:pt x="165" y="167"/>
                    </a:lnTo>
                    <a:lnTo>
                      <a:pt x="150" y="178"/>
                    </a:lnTo>
                    <a:lnTo>
                      <a:pt x="135" y="190"/>
                    </a:lnTo>
                    <a:lnTo>
                      <a:pt x="123" y="205"/>
                    </a:lnTo>
                    <a:lnTo>
                      <a:pt x="113" y="222"/>
                    </a:lnTo>
                    <a:lnTo>
                      <a:pt x="104" y="240"/>
                    </a:lnTo>
                    <a:lnTo>
                      <a:pt x="98" y="259"/>
                    </a:lnTo>
                    <a:lnTo>
                      <a:pt x="94" y="278"/>
                    </a:lnTo>
                    <a:lnTo>
                      <a:pt x="92" y="297"/>
                    </a:lnTo>
                    <a:lnTo>
                      <a:pt x="81" y="297"/>
                    </a:lnTo>
                    <a:lnTo>
                      <a:pt x="69" y="297"/>
                    </a:lnTo>
                    <a:lnTo>
                      <a:pt x="58" y="297"/>
                    </a:lnTo>
                    <a:lnTo>
                      <a:pt x="46" y="299"/>
                    </a:lnTo>
                    <a:lnTo>
                      <a:pt x="33" y="299"/>
                    </a:lnTo>
                    <a:lnTo>
                      <a:pt x="21" y="299"/>
                    </a:lnTo>
                    <a:lnTo>
                      <a:pt x="10" y="297"/>
                    </a:lnTo>
                    <a:lnTo>
                      <a:pt x="0" y="291"/>
                    </a:lnTo>
                    <a:lnTo>
                      <a:pt x="6" y="263"/>
                    </a:lnTo>
                    <a:lnTo>
                      <a:pt x="16" y="234"/>
                    </a:lnTo>
                    <a:lnTo>
                      <a:pt x="25" y="205"/>
                    </a:lnTo>
                    <a:lnTo>
                      <a:pt x="37" y="178"/>
                    </a:lnTo>
                    <a:lnTo>
                      <a:pt x="50" y="151"/>
                    </a:lnTo>
                    <a:lnTo>
                      <a:pt x="66" y="124"/>
                    </a:lnTo>
                    <a:lnTo>
                      <a:pt x="81" y="100"/>
                    </a:lnTo>
                    <a:lnTo>
                      <a:pt x="96" y="73"/>
                    </a:lnTo>
                    <a:lnTo>
                      <a:pt x="138" y="59"/>
                    </a:lnTo>
                    <a:lnTo>
                      <a:pt x="181" y="48"/>
                    </a:lnTo>
                    <a:lnTo>
                      <a:pt x="223" y="38"/>
                    </a:lnTo>
                    <a:lnTo>
                      <a:pt x="265" y="29"/>
                    </a:lnTo>
                    <a:lnTo>
                      <a:pt x="307" y="21"/>
                    </a:lnTo>
                    <a:lnTo>
                      <a:pt x="351" y="15"/>
                    </a:lnTo>
                    <a:lnTo>
                      <a:pt x="395" y="9"/>
                    </a:lnTo>
                    <a:lnTo>
                      <a:pt x="438" y="4"/>
                    </a:lnTo>
                    <a:close/>
                  </a:path>
                </a:pathLst>
              </a:custGeom>
              <a:solidFill>
                <a:srgbClr val="A3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6" name="Freeform 76"/>
              <p:cNvSpPr>
                <a:spLocks/>
              </p:cNvSpPr>
              <p:nvPr/>
            </p:nvSpPr>
            <p:spPr bwMode="auto">
              <a:xfrm>
                <a:off x="2902" y="2458"/>
                <a:ext cx="175" cy="96"/>
              </a:xfrm>
              <a:custGeom>
                <a:avLst/>
                <a:gdLst>
                  <a:gd name="T0" fmla="*/ 175 w 175"/>
                  <a:gd name="T1" fmla="*/ 0 h 96"/>
                  <a:gd name="T2" fmla="*/ 154 w 175"/>
                  <a:gd name="T3" fmla="*/ 13 h 96"/>
                  <a:gd name="T4" fmla="*/ 133 w 175"/>
                  <a:gd name="T5" fmla="*/ 27 h 96"/>
                  <a:gd name="T6" fmla="*/ 112 w 175"/>
                  <a:gd name="T7" fmla="*/ 38 h 96"/>
                  <a:gd name="T8" fmla="*/ 91 w 175"/>
                  <a:gd name="T9" fmla="*/ 52 h 96"/>
                  <a:gd name="T10" fmla="*/ 68 w 175"/>
                  <a:gd name="T11" fmla="*/ 63 h 96"/>
                  <a:gd name="T12" fmla="*/ 47 w 175"/>
                  <a:gd name="T13" fmla="*/ 75 h 96"/>
                  <a:gd name="T14" fmla="*/ 23 w 175"/>
                  <a:gd name="T15" fmla="*/ 86 h 96"/>
                  <a:gd name="T16" fmla="*/ 0 w 175"/>
                  <a:gd name="T17" fmla="*/ 96 h 96"/>
                  <a:gd name="T18" fmla="*/ 22 w 175"/>
                  <a:gd name="T19" fmla="*/ 82 h 96"/>
                  <a:gd name="T20" fmla="*/ 43 w 175"/>
                  <a:gd name="T21" fmla="*/ 71 h 96"/>
                  <a:gd name="T22" fmla="*/ 64 w 175"/>
                  <a:gd name="T23" fmla="*/ 57 h 96"/>
                  <a:gd name="T24" fmla="*/ 87 w 175"/>
                  <a:gd name="T25" fmla="*/ 46 h 96"/>
                  <a:gd name="T26" fmla="*/ 108 w 175"/>
                  <a:gd name="T27" fmla="*/ 34 h 96"/>
                  <a:gd name="T28" fmla="*/ 131 w 175"/>
                  <a:gd name="T29" fmla="*/ 23 h 96"/>
                  <a:gd name="T30" fmla="*/ 154 w 175"/>
                  <a:gd name="T31" fmla="*/ 11 h 96"/>
                  <a:gd name="T32" fmla="*/ 175 w 175"/>
                  <a:gd name="T33" fmla="*/ 0 h 9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75" h="96">
                    <a:moveTo>
                      <a:pt x="175" y="0"/>
                    </a:moveTo>
                    <a:lnTo>
                      <a:pt x="154" y="13"/>
                    </a:lnTo>
                    <a:lnTo>
                      <a:pt x="133" y="27"/>
                    </a:lnTo>
                    <a:lnTo>
                      <a:pt x="112" y="38"/>
                    </a:lnTo>
                    <a:lnTo>
                      <a:pt x="91" y="52"/>
                    </a:lnTo>
                    <a:lnTo>
                      <a:pt x="68" y="63"/>
                    </a:lnTo>
                    <a:lnTo>
                      <a:pt x="47" y="75"/>
                    </a:lnTo>
                    <a:lnTo>
                      <a:pt x="23" y="86"/>
                    </a:lnTo>
                    <a:lnTo>
                      <a:pt x="0" y="96"/>
                    </a:lnTo>
                    <a:lnTo>
                      <a:pt x="22" y="82"/>
                    </a:lnTo>
                    <a:lnTo>
                      <a:pt x="43" y="71"/>
                    </a:lnTo>
                    <a:lnTo>
                      <a:pt x="64" y="57"/>
                    </a:lnTo>
                    <a:lnTo>
                      <a:pt x="87" y="46"/>
                    </a:lnTo>
                    <a:lnTo>
                      <a:pt x="108" y="34"/>
                    </a:lnTo>
                    <a:lnTo>
                      <a:pt x="131" y="23"/>
                    </a:lnTo>
                    <a:lnTo>
                      <a:pt x="154" y="11"/>
                    </a:lnTo>
                    <a:lnTo>
                      <a:pt x="17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7" name="Freeform 77"/>
              <p:cNvSpPr>
                <a:spLocks/>
              </p:cNvSpPr>
              <p:nvPr/>
            </p:nvSpPr>
            <p:spPr bwMode="auto">
              <a:xfrm>
                <a:off x="1230" y="2464"/>
                <a:ext cx="77" cy="65"/>
              </a:xfrm>
              <a:custGeom>
                <a:avLst/>
                <a:gdLst>
                  <a:gd name="T0" fmla="*/ 67 w 77"/>
                  <a:gd name="T1" fmla="*/ 0 h 65"/>
                  <a:gd name="T2" fmla="*/ 69 w 77"/>
                  <a:gd name="T3" fmla="*/ 7 h 65"/>
                  <a:gd name="T4" fmla="*/ 69 w 77"/>
                  <a:gd name="T5" fmla="*/ 15 h 65"/>
                  <a:gd name="T6" fmla="*/ 71 w 77"/>
                  <a:gd name="T7" fmla="*/ 21 h 65"/>
                  <a:gd name="T8" fmla="*/ 71 w 77"/>
                  <a:gd name="T9" fmla="*/ 28 h 65"/>
                  <a:gd name="T10" fmla="*/ 73 w 77"/>
                  <a:gd name="T11" fmla="*/ 34 h 65"/>
                  <a:gd name="T12" fmla="*/ 73 w 77"/>
                  <a:gd name="T13" fmla="*/ 42 h 65"/>
                  <a:gd name="T14" fmla="*/ 75 w 77"/>
                  <a:gd name="T15" fmla="*/ 48 h 65"/>
                  <a:gd name="T16" fmla="*/ 77 w 77"/>
                  <a:gd name="T17" fmla="*/ 55 h 65"/>
                  <a:gd name="T18" fmla="*/ 67 w 77"/>
                  <a:gd name="T19" fmla="*/ 59 h 65"/>
                  <a:gd name="T20" fmla="*/ 59 w 77"/>
                  <a:gd name="T21" fmla="*/ 61 h 65"/>
                  <a:gd name="T22" fmla="*/ 52 w 77"/>
                  <a:gd name="T23" fmla="*/ 63 h 65"/>
                  <a:gd name="T24" fmla="*/ 44 w 77"/>
                  <a:gd name="T25" fmla="*/ 63 h 65"/>
                  <a:gd name="T26" fmla="*/ 34 w 77"/>
                  <a:gd name="T27" fmla="*/ 63 h 65"/>
                  <a:gd name="T28" fmla="*/ 27 w 77"/>
                  <a:gd name="T29" fmla="*/ 63 h 65"/>
                  <a:gd name="T30" fmla="*/ 17 w 77"/>
                  <a:gd name="T31" fmla="*/ 63 h 65"/>
                  <a:gd name="T32" fmla="*/ 8 w 77"/>
                  <a:gd name="T33" fmla="*/ 65 h 65"/>
                  <a:gd name="T34" fmla="*/ 4 w 77"/>
                  <a:gd name="T35" fmla="*/ 57 h 65"/>
                  <a:gd name="T36" fmla="*/ 2 w 77"/>
                  <a:gd name="T37" fmla="*/ 50 h 65"/>
                  <a:gd name="T38" fmla="*/ 0 w 77"/>
                  <a:gd name="T39" fmla="*/ 40 h 65"/>
                  <a:gd name="T40" fmla="*/ 0 w 77"/>
                  <a:gd name="T41" fmla="*/ 32 h 65"/>
                  <a:gd name="T42" fmla="*/ 0 w 77"/>
                  <a:gd name="T43" fmla="*/ 25 h 65"/>
                  <a:gd name="T44" fmla="*/ 2 w 77"/>
                  <a:gd name="T45" fmla="*/ 17 h 65"/>
                  <a:gd name="T46" fmla="*/ 4 w 77"/>
                  <a:gd name="T47" fmla="*/ 11 h 65"/>
                  <a:gd name="T48" fmla="*/ 6 w 77"/>
                  <a:gd name="T49" fmla="*/ 4 h 65"/>
                  <a:gd name="T50" fmla="*/ 11 w 77"/>
                  <a:gd name="T51" fmla="*/ 2 h 65"/>
                  <a:gd name="T52" fmla="*/ 17 w 77"/>
                  <a:gd name="T53" fmla="*/ 0 h 65"/>
                  <a:gd name="T54" fmla="*/ 25 w 77"/>
                  <a:gd name="T55" fmla="*/ 0 h 65"/>
                  <a:gd name="T56" fmla="*/ 32 w 77"/>
                  <a:gd name="T57" fmla="*/ 2 h 65"/>
                  <a:gd name="T58" fmla="*/ 42 w 77"/>
                  <a:gd name="T59" fmla="*/ 2 h 65"/>
                  <a:gd name="T60" fmla="*/ 50 w 77"/>
                  <a:gd name="T61" fmla="*/ 2 h 65"/>
                  <a:gd name="T62" fmla="*/ 57 w 77"/>
                  <a:gd name="T63" fmla="*/ 2 h 65"/>
                  <a:gd name="T64" fmla="*/ 67 w 77"/>
                  <a:gd name="T65" fmla="*/ 0 h 6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7" h="65">
                    <a:moveTo>
                      <a:pt x="67" y="0"/>
                    </a:moveTo>
                    <a:lnTo>
                      <a:pt x="69" y="7"/>
                    </a:lnTo>
                    <a:lnTo>
                      <a:pt x="69" y="15"/>
                    </a:lnTo>
                    <a:lnTo>
                      <a:pt x="71" y="21"/>
                    </a:lnTo>
                    <a:lnTo>
                      <a:pt x="71" y="28"/>
                    </a:lnTo>
                    <a:lnTo>
                      <a:pt x="73" y="34"/>
                    </a:lnTo>
                    <a:lnTo>
                      <a:pt x="73" y="42"/>
                    </a:lnTo>
                    <a:lnTo>
                      <a:pt x="75" y="48"/>
                    </a:lnTo>
                    <a:lnTo>
                      <a:pt x="77" y="55"/>
                    </a:lnTo>
                    <a:lnTo>
                      <a:pt x="67" y="59"/>
                    </a:lnTo>
                    <a:lnTo>
                      <a:pt x="59" y="61"/>
                    </a:lnTo>
                    <a:lnTo>
                      <a:pt x="52" y="63"/>
                    </a:lnTo>
                    <a:lnTo>
                      <a:pt x="44" y="63"/>
                    </a:lnTo>
                    <a:lnTo>
                      <a:pt x="34" y="63"/>
                    </a:lnTo>
                    <a:lnTo>
                      <a:pt x="27" y="63"/>
                    </a:lnTo>
                    <a:lnTo>
                      <a:pt x="17" y="63"/>
                    </a:lnTo>
                    <a:lnTo>
                      <a:pt x="8" y="65"/>
                    </a:lnTo>
                    <a:lnTo>
                      <a:pt x="4" y="57"/>
                    </a:lnTo>
                    <a:lnTo>
                      <a:pt x="2" y="50"/>
                    </a:lnTo>
                    <a:lnTo>
                      <a:pt x="0" y="40"/>
                    </a:lnTo>
                    <a:lnTo>
                      <a:pt x="0" y="32"/>
                    </a:lnTo>
                    <a:lnTo>
                      <a:pt x="0" y="25"/>
                    </a:lnTo>
                    <a:lnTo>
                      <a:pt x="2" y="17"/>
                    </a:lnTo>
                    <a:lnTo>
                      <a:pt x="4" y="11"/>
                    </a:lnTo>
                    <a:lnTo>
                      <a:pt x="6" y="4"/>
                    </a:lnTo>
                    <a:lnTo>
                      <a:pt x="11" y="2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32" y="2"/>
                    </a:lnTo>
                    <a:lnTo>
                      <a:pt x="42" y="2"/>
                    </a:lnTo>
                    <a:lnTo>
                      <a:pt x="50" y="2"/>
                    </a:lnTo>
                    <a:lnTo>
                      <a:pt x="57" y="2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8" name="Freeform 78"/>
              <p:cNvSpPr>
                <a:spLocks/>
              </p:cNvSpPr>
              <p:nvPr/>
            </p:nvSpPr>
            <p:spPr bwMode="auto">
              <a:xfrm>
                <a:off x="677" y="2466"/>
                <a:ext cx="12" cy="5"/>
              </a:xfrm>
              <a:custGeom>
                <a:avLst/>
                <a:gdLst>
                  <a:gd name="T0" fmla="*/ 12 w 12"/>
                  <a:gd name="T1" fmla="*/ 2 h 5"/>
                  <a:gd name="T2" fmla="*/ 0 w 12"/>
                  <a:gd name="T3" fmla="*/ 5 h 5"/>
                  <a:gd name="T4" fmla="*/ 2 w 12"/>
                  <a:gd name="T5" fmla="*/ 5 h 5"/>
                  <a:gd name="T6" fmla="*/ 4 w 12"/>
                  <a:gd name="T7" fmla="*/ 3 h 5"/>
                  <a:gd name="T8" fmla="*/ 6 w 12"/>
                  <a:gd name="T9" fmla="*/ 2 h 5"/>
                  <a:gd name="T10" fmla="*/ 6 w 12"/>
                  <a:gd name="T11" fmla="*/ 2 h 5"/>
                  <a:gd name="T12" fmla="*/ 8 w 12"/>
                  <a:gd name="T13" fmla="*/ 0 h 5"/>
                  <a:gd name="T14" fmla="*/ 10 w 12"/>
                  <a:gd name="T15" fmla="*/ 0 h 5"/>
                  <a:gd name="T16" fmla="*/ 12 w 12"/>
                  <a:gd name="T17" fmla="*/ 2 h 5"/>
                  <a:gd name="T18" fmla="*/ 12 w 12"/>
                  <a:gd name="T19" fmla="*/ 2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" h="5">
                    <a:moveTo>
                      <a:pt x="12" y="2"/>
                    </a:moveTo>
                    <a:lnTo>
                      <a:pt x="0" y="5"/>
                    </a:lnTo>
                    <a:lnTo>
                      <a:pt x="2" y="5"/>
                    </a:lnTo>
                    <a:lnTo>
                      <a:pt x="4" y="3"/>
                    </a:lnTo>
                    <a:lnTo>
                      <a:pt x="6" y="2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2" y="2"/>
                    </a:lnTo>
                    <a:close/>
                  </a:path>
                </a:pathLst>
              </a:custGeom>
              <a:solidFill>
                <a:srgbClr val="93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9" name="Freeform 79"/>
              <p:cNvSpPr>
                <a:spLocks/>
              </p:cNvSpPr>
              <p:nvPr/>
            </p:nvSpPr>
            <p:spPr bwMode="auto">
              <a:xfrm>
                <a:off x="1401" y="2468"/>
                <a:ext cx="95" cy="109"/>
              </a:xfrm>
              <a:custGeom>
                <a:avLst/>
                <a:gdLst>
                  <a:gd name="T0" fmla="*/ 11 w 95"/>
                  <a:gd name="T1" fmla="*/ 109 h 109"/>
                  <a:gd name="T2" fmla="*/ 5 w 95"/>
                  <a:gd name="T3" fmla="*/ 109 h 109"/>
                  <a:gd name="T4" fmla="*/ 3 w 95"/>
                  <a:gd name="T5" fmla="*/ 107 h 109"/>
                  <a:gd name="T6" fmla="*/ 1 w 95"/>
                  <a:gd name="T7" fmla="*/ 105 h 109"/>
                  <a:gd name="T8" fmla="*/ 0 w 95"/>
                  <a:gd name="T9" fmla="*/ 101 h 109"/>
                  <a:gd name="T10" fmla="*/ 0 w 95"/>
                  <a:gd name="T11" fmla="*/ 97 h 109"/>
                  <a:gd name="T12" fmla="*/ 0 w 95"/>
                  <a:gd name="T13" fmla="*/ 94 h 109"/>
                  <a:gd name="T14" fmla="*/ 0 w 95"/>
                  <a:gd name="T15" fmla="*/ 90 h 109"/>
                  <a:gd name="T16" fmla="*/ 1 w 95"/>
                  <a:gd name="T17" fmla="*/ 86 h 109"/>
                  <a:gd name="T18" fmla="*/ 11 w 95"/>
                  <a:gd name="T19" fmla="*/ 76 h 109"/>
                  <a:gd name="T20" fmla="*/ 23 w 95"/>
                  <a:gd name="T21" fmla="*/ 67 h 109"/>
                  <a:gd name="T22" fmla="*/ 32 w 95"/>
                  <a:gd name="T23" fmla="*/ 57 h 109"/>
                  <a:gd name="T24" fmla="*/ 44 w 95"/>
                  <a:gd name="T25" fmla="*/ 46 h 109"/>
                  <a:gd name="T26" fmla="*/ 55 w 95"/>
                  <a:gd name="T27" fmla="*/ 36 h 109"/>
                  <a:gd name="T28" fmla="*/ 65 w 95"/>
                  <a:gd name="T29" fmla="*/ 26 h 109"/>
                  <a:gd name="T30" fmla="*/ 74 w 95"/>
                  <a:gd name="T31" fmla="*/ 15 h 109"/>
                  <a:gd name="T32" fmla="*/ 86 w 95"/>
                  <a:gd name="T33" fmla="*/ 3 h 109"/>
                  <a:gd name="T34" fmla="*/ 86 w 95"/>
                  <a:gd name="T35" fmla="*/ 5 h 109"/>
                  <a:gd name="T36" fmla="*/ 86 w 95"/>
                  <a:gd name="T37" fmla="*/ 7 h 109"/>
                  <a:gd name="T38" fmla="*/ 88 w 95"/>
                  <a:gd name="T39" fmla="*/ 7 h 109"/>
                  <a:gd name="T40" fmla="*/ 90 w 95"/>
                  <a:gd name="T41" fmla="*/ 7 h 109"/>
                  <a:gd name="T42" fmla="*/ 92 w 95"/>
                  <a:gd name="T43" fmla="*/ 5 h 109"/>
                  <a:gd name="T44" fmla="*/ 92 w 95"/>
                  <a:gd name="T45" fmla="*/ 5 h 109"/>
                  <a:gd name="T46" fmla="*/ 94 w 95"/>
                  <a:gd name="T47" fmla="*/ 3 h 109"/>
                  <a:gd name="T48" fmla="*/ 94 w 95"/>
                  <a:gd name="T49" fmla="*/ 1 h 109"/>
                  <a:gd name="T50" fmla="*/ 95 w 95"/>
                  <a:gd name="T51" fmla="*/ 0 h 109"/>
                  <a:gd name="T52" fmla="*/ 86 w 95"/>
                  <a:gd name="T53" fmla="*/ 15 h 109"/>
                  <a:gd name="T54" fmla="*/ 76 w 95"/>
                  <a:gd name="T55" fmla="*/ 28 h 109"/>
                  <a:gd name="T56" fmla="*/ 65 w 95"/>
                  <a:gd name="T57" fmla="*/ 44 h 109"/>
                  <a:gd name="T58" fmla="*/ 53 w 95"/>
                  <a:gd name="T59" fmla="*/ 55 h 109"/>
                  <a:gd name="T60" fmla="*/ 42 w 95"/>
                  <a:gd name="T61" fmla="*/ 69 h 109"/>
                  <a:gd name="T62" fmla="*/ 32 w 95"/>
                  <a:gd name="T63" fmla="*/ 82 h 109"/>
                  <a:gd name="T64" fmla="*/ 21 w 95"/>
                  <a:gd name="T65" fmla="*/ 95 h 109"/>
                  <a:gd name="T66" fmla="*/ 11 w 95"/>
                  <a:gd name="T67" fmla="*/ 109 h 10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95" h="109">
                    <a:moveTo>
                      <a:pt x="11" y="109"/>
                    </a:moveTo>
                    <a:lnTo>
                      <a:pt x="5" y="109"/>
                    </a:lnTo>
                    <a:lnTo>
                      <a:pt x="3" y="107"/>
                    </a:lnTo>
                    <a:lnTo>
                      <a:pt x="1" y="105"/>
                    </a:lnTo>
                    <a:lnTo>
                      <a:pt x="0" y="101"/>
                    </a:lnTo>
                    <a:lnTo>
                      <a:pt x="0" y="97"/>
                    </a:lnTo>
                    <a:lnTo>
                      <a:pt x="0" y="94"/>
                    </a:lnTo>
                    <a:lnTo>
                      <a:pt x="0" y="90"/>
                    </a:lnTo>
                    <a:lnTo>
                      <a:pt x="1" y="86"/>
                    </a:lnTo>
                    <a:lnTo>
                      <a:pt x="11" y="76"/>
                    </a:lnTo>
                    <a:lnTo>
                      <a:pt x="23" y="67"/>
                    </a:lnTo>
                    <a:lnTo>
                      <a:pt x="32" y="57"/>
                    </a:lnTo>
                    <a:lnTo>
                      <a:pt x="44" y="46"/>
                    </a:lnTo>
                    <a:lnTo>
                      <a:pt x="55" y="36"/>
                    </a:lnTo>
                    <a:lnTo>
                      <a:pt x="65" y="26"/>
                    </a:lnTo>
                    <a:lnTo>
                      <a:pt x="74" y="15"/>
                    </a:lnTo>
                    <a:lnTo>
                      <a:pt x="86" y="3"/>
                    </a:lnTo>
                    <a:lnTo>
                      <a:pt x="86" y="5"/>
                    </a:lnTo>
                    <a:lnTo>
                      <a:pt x="86" y="7"/>
                    </a:lnTo>
                    <a:lnTo>
                      <a:pt x="88" y="7"/>
                    </a:lnTo>
                    <a:lnTo>
                      <a:pt x="90" y="7"/>
                    </a:lnTo>
                    <a:lnTo>
                      <a:pt x="92" y="5"/>
                    </a:lnTo>
                    <a:lnTo>
                      <a:pt x="94" y="3"/>
                    </a:lnTo>
                    <a:lnTo>
                      <a:pt x="94" y="1"/>
                    </a:lnTo>
                    <a:lnTo>
                      <a:pt x="95" y="0"/>
                    </a:lnTo>
                    <a:lnTo>
                      <a:pt x="86" y="15"/>
                    </a:lnTo>
                    <a:lnTo>
                      <a:pt x="76" y="28"/>
                    </a:lnTo>
                    <a:lnTo>
                      <a:pt x="65" y="44"/>
                    </a:lnTo>
                    <a:lnTo>
                      <a:pt x="53" y="55"/>
                    </a:lnTo>
                    <a:lnTo>
                      <a:pt x="42" y="69"/>
                    </a:lnTo>
                    <a:lnTo>
                      <a:pt x="32" y="82"/>
                    </a:lnTo>
                    <a:lnTo>
                      <a:pt x="21" y="95"/>
                    </a:lnTo>
                    <a:lnTo>
                      <a:pt x="11" y="10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0" name="Freeform 80"/>
              <p:cNvSpPr>
                <a:spLocks/>
              </p:cNvSpPr>
              <p:nvPr/>
            </p:nvSpPr>
            <p:spPr bwMode="auto">
              <a:xfrm>
                <a:off x="1245" y="2481"/>
                <a:ext cx="39" cy="29"/>
              </a:xfrm>
              <a:custGeom>
                <a:avLst/>
                <a:gdLst>
                  <a:gd name="T0" fmla="*/ 35 w 39"/>
                  <a:gd name="T1" fmla="*/ 6 h 29"/>
                  <a:gd name="T2" fmla="*/ 37 w 39"/>
                  <a:gd name="T3" fmla="*/ 8 h 29"/>
                  <a:gd name="T4" fmla="*/ 37 w 39"/>
                  <a:gd name="T5" fmla="*/ 11 h 29"/>
                  <a:gd name="T6" fmla="*/ 39 w 39"/>
                  <a:gd name="T7" fmla="*/ 13 h 29"/>
                  <a:gd name="T8" fmla="*/ 39 w 39"/>
                  <a:gd name="T9" fmla="*/ 15 h 29"/>
                  <a:gd name="T10" fmla="*/ 39 w 39"/>
                  <a:gd name="T11" fmla="*/ 17 h 29"/>
                  <a:gd name="T12" fmla="*/ 39 w 39"/>
                  <a:gd name="T13" fmla="*/ 21 h 29"/>
                  <a:gd name="T14" fmla="*/ 39 w 39"/>
                  <a:gd name="T15" fmla="*/ 23 h 29"/>
                  <a:gd name="T16" fmla="*/ 39 w 39"/>
                  <a:gd name="T17" fmla="*/ 25 h 29"/>
                  <a:gd name="T18" fmla="*/ 35 w 39"/>
                  <a:gd name="T19" fmla="*/ 27 h 29"/>
                  <a:gd name="T20" fmla="*/ 29 w 39"/>
                  <a:gd name="T21" fmla="*/ 27 h 29"/>
                  <a:gd name="T22" fmla="*/ 25 w 39"/>
                  <a:gd name="T23" fmla="*/ 29 h 29"/>
                  <a:gd name="T24" fmla="*/ 21 w 39"/>
                  <a:gd name="T25" fmla="*/ 29 h 29"/>
                  <a:gd name="T26" fmla="*/ 16 w 39"/>
                  <a:gd name="T27" fmla="*/ 29 h 29"/>
                  <a:gd name="T28" fmla="*/ 12 w 39"/>
                  <a:gd name="T29" fmla="*/ 29 h 29"/>
                  <a:gd name="T30" fmla="*/ 8 w 39"/>
                  <a:gd name="T31" fmla="*/ 27 h 29"/>
                  <a:gd name="T32" fmla="*/ 4 w 39"/>
                  <a:gd name="T33" fmla="*/ 29 h 29"/>
                  <a:gd name="T34" fmla="*/ 0 w 39"/>
                  <a:gd name="T35" fmla="*/ 0 h 29"/>
                  <a:gd name="T36" fmla="*/ 4 w 39"/>
                  <a:gd name="T37" fmla="*/ 2 h 29"/>
                  <a:gd name="T38" fmla="*/ 8 w 39"/>
                  <a:gd name="T39" fmla="*/ 4 h 29"/>
                  <a:gd name="T40" fmla="*/ 14 w 39"/>
                  <a:gd name="T41" fmla="*/ 4 h 29"/>
                  <a:gd name="T42" fmla="*/ 19 w 39"/>
                  <a:gd name="T43" fmla="*/ 4 h 29"/>
                  <a:gd name="T44" fmla="*/ 23 w 39"/>
                  <a:gd name="T45" fmla="*/ 6 h 29"/>
                  <a:gd name="T46" fmla="*/ 29 w 39"/>
                  <a:gd name="T47" fmla="*/ 6 h 29"/>
                  <a:gd name="T48" fmla="*/ 33 w 39"/>
                  <a:gd name="T49" fmla="*/ 6 h 29"/>
                  <a:gd name="T50" fmla="*/ 35 w 39"/>
                  <a:gd name="T51" fmla="*/ 6 h 2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39" h="29">
                    <a:moveTo>
                      <a:pt x="35" y="6"/>
                    </a:moveTo>
                    <a:lnTo>
                      <a:pt x="37" y="8"/>
                    </a:lnTo>
                    <a:lnTo>
                      <a:pt x="37" y="11"/>
                    </a:lnTo>
                    <a:lnTo>
                      <a:pt x="39" y="13"/>
                    </a:lnTo>
                    <a:lnTo>
                      <a:pt x="39" y="15"/>
                    </a:lnTo>
                    <a:lnTo>
                      <a:pt x="39" y="17"/>
                    </a:lnTo>
                    <a:lnTo>
                      <a:pt x="39" y="21"/>
                    </a:lnTo>
                    <a:lnTo>
                      <a:pt x="39" y="23"/>
                    </a:lnTo>
                    <a:lnTo>
                      <a:pt x="39" y="25"/>
                    </a:lnTo>
                    <a:lnTo>
                      <a:pt x="35" y="27"/>
                    </a:lnTo>
                    <a:lnTo>
                      <a:pt x="29" y="27"/>
                    </a:lnTo>
                    <a:lnTo>
                      <a:pt x="25" y="29"/>
                    </a:lnTo>
                    <a:lnTo>
                      <a:pt x="21" y="29"/>
                    </a:lnTo>
                    <a:lnTo>
                      <a:pt x="16" y="29"/>
                    </a:lnTo>
                    <a:lnTo>
                      <a:pt x="12" y="29"/>
                    </a:lnTo>
                    <a:lnTo>
                      <a:pt x="8" y="27"/>
                    </a:lnTo>
                    <a:lnTo>
                      <a:pt x="4" y="29"/>
                    </a:lnTo>
                    <a:lnTo>
                      <a:pt x="0" y="0"/>
                    </a:lnTo>
                    <a:lnTo>
                      <a:pt x="4" y="2"/>
                    </a:lnTo>
                    <a:lnTo>
                      <a:pt x="8" y="4"/>
                    </a:lnTo>
                    <a:lnTo>
                      <a:pt x="14" y="4"/>
                    </a:lnTo>
                    <a:lnTo>
                      <a:pt x="19" y="4"/>
                    </a:lnTo>
                    <a:lnTo>
                      <a:pt x="23" y="6"/>
                    </a:lnTo>
                    <a:lnTo>
                      <a:pt x="29" y="6"/>
                    </a:lnTo>
                    <a:lnTo>
                      <a:pt x="33" y="6"/>
                    </a:lnTo>
                    <a:lnTo>
                      <a:pt x="35" y="6"/>
                    </a:lnTo>
                    <a:close/>
                  </a:path>
                </a:pathLst>
              </a:custGeom>
              <a:solidFill>
                <a:srgbClr val="DDE4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1" name="Freeform 81"/>
              <p:cNvSpPr>
                <a:spLocks/>
              </p:cNvSpPr>
              <p:nvPr/>
            </p:nvSpPr>
            <p:spPr bwMode="auto">
              <a:xfrm>
                <a:off x="503" y="2510"/>
                <a:ext cx="113" cy="211"/>
              </a:xfrm>
              <a:custGeom>
                <a:avLst/>
                <a:gdLst>
                  <a:gd name="T0" fmla="*/ 21 w 113"/>
                  <a:gd name="T1" fmla="*/ 211 h 211"/>
                  <a:gd name="T2" fmla="*/ 19 w 113"/>
                  <a:gd name="T3" fmla="*/ 205 h 211"/>
                  <a:gd name="T4" fmla="*/ 17 w 113"/>
                  <a:gd name="T5" fmla="*/ 201 h 211"/>
                  <a:gd name="T6" fmla="*/ 15 w 113"/>
                  <a:gd name="T7" fmla="*/ 195 h 211"/>
                  <a:gd name="T8" fmla="*/ 13 w 113"/>
                  <a:gd name="T9" fmla="*/ 190 h 211"/>
                  <a:gd name="T10" fmla="*/ 11 w 113"/>
                  <a:gd name="T11" fmla="*/ 184 h 211"/>
                  <a:gd name="T12" fmla="*/ 8 w 113"/>
                  <a:gd name="T13" fmla="*/ 180 h 211"/>
                  <a:gd name="T14" fmla="*/ 4 w 113"/>
                  <a:gd name="T15" fmla="*/ 176 h 211"/>
                  <a:gd name="T16" fmla="*/ 0 w 113"/>
                  <a:gd name="T17" fmla="*/ 172 h 211"/>
                  <a:gd name="T18" fmla="*/ 8 w 113"/>
                  <a:gd name="T19" fmla="*/ 149 h 211"/>
                  <a:gd name="T20" fmla="*/ 17 w 113"/>
                  <a:gd name="T21" fmla="*/ 128 h 211"/>
                  <a:gd name="T22" fmla="*/ 29 w 113"/>
                  <a:gd name="T23" fmla="*/ 105 h 211"/>
                  <a:gd name="T24" fmla="*/ 44 w 113"/>
                  <a:gd name="T25" fmla="*/ 82 h 211"/>
                  <a:gd name="T26" fmla="*/ 59 w 113"/>
                  <a:gd name="T27" fmla="*/ 61 h 211"/>
                  <a:gd name="T28" fmla="*/ 77 w 113"/>
                  <a:gd name="T29" fmla="*/ 40 h 211"/>
                  <a:gd name="T30" fmla="*/ 94 w 113"/>
                  <a:gd name="T31" fmla="*/ 21 h 211"/>
                  <a:gd name="T32" fmla="*/ 113 w 113"/>
                  <a:gd name="T33" fmla="*/ 0 h 211"/>
                  <a:gd name="T34" fmla="*/ 98 w 113"/>
                  <a:gd name="T35" fmla="*/ 25 h 211"/>
                  <a:gd name="T36" fmla="*/ 84 w 113"/>
                  <a:gd name="T37" fmla="*/ 50 h 211"/>
                  <a:gd name="T38" fmla="*/ 71 w 113"/>
                  <a:gd name="T39" fmla="*/ 76 h 211"/>
                  <a:gd name="T40" fmla="*/ 59 w 113"/>
                  <a:gd name="T41" fmla="*/ 101 h 211"/>
                  <a:gd name="T42" fmla="*/ 48 w 113"/>
                  <a:gd name="T43" fmla="*/ 128 h 211"/>
                  <a:gd name="T44" fmla="*/ 36 w 113"/>
                  <a:gd name="T45" fmla="*/ 155 h 211"/>
                  <a:gd name="T46" fmla="*/ 29 w 113"/>
                  <a:gd name="T47" fmla="*/ 182 h 211"/>
                  <a:gd name="T48" fmla="*/ 21 w 113"/>
                  <a:gd name="T49" fmla="*/ 211 h 21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13" h="211">
                    <a:moveTo>
                      <a:pt x="21" y="211"/>
                    </a:moveTo>
                    <a:lnTo>
                      <a:pt x="19" y="205"/>
                    </a:lnTo>
                    <a:lnTo>
                      <a:pt x="17" y="201"/>
                    </a:lnTo>
                    <a:lnTo>
                      <a:pt x="15" y="195"/>
                    </a:lnTo>
                    <a:lnTo>
                      <a:pt x="13" y="190"/>
                    </a:lnTo>
                    <a:lnTo>
                      <a:pt x="11" y="184"/>
                    </a:lnTo>
                    <a:lnTo>
                      <a:pt x="8" y="180"/>
                    </a:lnTo>
                    <a:lnTo>
                      <a:pt x="4" y="176"/>
                    </a:lnTo>
                    <a:lnTo>
                      <a:pt x="0" y="172"/>
                    </a:lnTo>
                    <a:lnTo>
                      <a:pt x="8" y="149"/>
                    </a:lnTo>
                    <a:lnTo>
                      <a:pt x="17" y="128"/>
                    </a:lnTo>
                    <a:lnTo>
                      <a:pt x="29" y="105"/>
                    </a:lnTo>
                    <a:lnTo>
                      <a:pt x="44" y="82"/>
                    </a:lnTo>
                    <a:lnTo>
                      <a:pt x="59" y="61"/>
                    </a:lnTo>
                    <a:lnTo>
                      <a:pt x="77" y="40"/>
                    </a:lnTo>
                    <a:lnTo>
                      <a:pt x="94" y="21"/>
                    </a:lnTo>
                    <a:lnTo>
                      <a:pt x="113" y="0"/>
                    </a:lnTo>
                    <a:lnTo>
                      <a:pt x="98" y="25"/>
                    </a:lnTo>
                    <a:lnTo>
                      <a:pt x="84" y="50"/>
                    </a:lnTo>
                    <a:lnTo>
                      <a:pt x="71" y="76"/>
                    </a:lnTo>
                    <a:lnTo>
                      <a:pt x="59" y="101"/>
                    </a:lnTo>
                    <a:lnTo>
                      <a:pt x="48" y="128"/>
                    </a:lnTo>
                    <a:lnTo>
                      <a:pt x="36" y="155"/>
                    </a:lnTo>
                    <a:lnTo>
                      <a:pt x="29" y="182"/>
                    </a:lnTo>
                    <a:lnTo>
                      <a:pt x="21" y="211"/>
                    </a:lnTo>
                    <a:close/>
                  </a:path>
                </a:pathLst>
              </a:custGeom>
              <a:solidFill>
                <a:srgbClr val="93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" name="Freeform 82"/>
              <p:cNvSpPr>
                <a:spLocks/>
              </p:cNvSpPr>
              <p:nvPr/>
            </p:nvSpPr>
            <p:spPr bwMode="auto">
              <a:xfrm>
                <a:off x="2427" y="2563"/>
                <a:ext cx="57" cy="35"/>
              </a:xfrm>
              <a:custGeom>
                <a:avLst/>
                <a:gdLst>
                  <a:gd name="T0" fmla="*/ 57 w 57"/>
                  <a:gd name="T1" fmla="*/ 0 h 35"/>
                  <a:gd name="T2" fmla="*/ 52 w 57"/>
                  <a:gd name="T3" fmla="*/ 8 h 35"/>
                  <a:gd name="T4" fmla="*/ 44 w 57"/>
                  <a:gd name="T5" fmla="*/ 14 h 35"/>
                  <a:gd name="T6" fmla="*/ 36 w 57"/>
                  <a:gd name="T7" fmla="*/ 16 h 35"/>
                  <a:gd name="T8" fmla="*/ 29 w 57"/>
                  <a:gd name="T9" fmla="*/ 18 h 35"/>
                  <a:gd name="T10" fmla="*/ 21 w 57"/>
                  <a:gd name="T11" fmla="*/ 20 h 35"/>
                  <a:gd name="T12" fmla="*/ 13 w 57"/>
                  <a:gd name="T13" fmla="*/ 23 h 35"/>
                  <a:gd name="T14" fmla="*/ 6 w 57"/>
                  <a:gd name="T15" fmla="*/ 27 h 35"/>
                  <a:gd name="T16" fmla="*/ 0 w 57"/>
                  <a:gd name="T17" fmla="*/ 35 h 35"/>
                  <a:gd name="T18" fmla="*/ 0 w 57"/>
                  <a:gd name="T19" fmla="*/ 29 h 35"/>
                  <a:gd name="T20" fmla="*/ 0 w 57"/>
                  <a:gd name="T21" fmla="*/ 23 h 35"/>
                  <a:gd name="T22" fmla="*/ 0 w 57"/>
                  <a:gd name="T23" fmla="*/ 18 h 35"/>
                  <a:gd name="T24" fmla="*/ 2 w 57"/>
                  <a:gd name="T25" fmla="*/ 14 h 35"/>
                  <a:gd name="T26" fmla="*/ 6 w 57"/>
                  <a:gd name="T27" fmla="*/ 10 h 35"/>
                  <a:gd name="T28" fmla="*/ 11 w 57"/>
                  <a:gd name="T29" fmla="*/ 8 h 35"/>
                  <a:gd name="T30" fmla="*/ 15 w 57"/>
                  <a:gd name="T31" fmla="*/ 6 h 35"/>
                  <a:gd name="T32" fmla="*/ 23 w 57"/>
                  <a:gd name="T33" fmla="*/ 6 h 35"/>
                  <a:gd name="T34" fmla="*/ 27 w 57"/>
                  <a:gd name="T35" fmla="*/ 8 h 35"/>
                  <a:gd name="T36" fmla="*/ 32 w 57"/>
                  <a:gd name="T37" fmla="*/ 8 h 35"/>
                  <a:gd name="T38" fmla="*/ 36 w 57"/>
                  <a:gd name="T39" fmla="*/ 8 h 35"/>
                  <a:gd name="T40" fmla="*/ 40 w 57"/>
                  <a:gd name="T41" fmla="*/ 6 h 35"/>
                  <a:gd name="T42" fmla="*/ 44 w 57"/>
                  <a:gd name="T43" fmla="*/ 4 h 35"/>
                  <a:gd name="T44" fmla="*/ 48 w 57"/>
                  <a:gd name="T45" fmla="*/ 2 h 35"/>
                  <a:gd name="T46" fmla="*/ 53 w 57"/>
                  <a:gd name="T47" fmla="*/ 2 h 35"/>
                  <a:gd name="T48" fmla="*/ 57 w 57"/>
                  <a:gd name="T49" fmla="*/ 0 h 3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7" h="35">
                    <a:moveTo>
                      <a:pt x="57" y="0"/>
                    </a:moveTo>
                    <a:lnTo>
                      <a:pt x="52" y="8"/>
                    </a:lnTo>
                    <a:lnTo>
                      <a:pt x="44" y="14"/>
                    </a:lnTo>
                    <a:lnTo>
                      <a:pt x="36" y="16"/>
                    </a:lnTo>
                    <a:lnTo>
                      <a:pt x="29" y="18"/>
                    </a:lnTo>
                    <a:lnTo>
                      <a:pt x="21" y="20"/>
                    </a:lnTo>
                    <a:lnTo>
                      <a:pt x="13" y="23"/>
                    </a:lnTo>
                    <a:lnTo>
                      <a:pt x="6" y="27"/>
                    </a:lnTo>
                    <a:lnTo>
                      <a:pt x="0" y="35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2" y="14"/>
                    </a:lnTo>
                    <a:lnTo>
                      <a:pt x="6" y="10"/>
                    </a:lnTo>
                    <a:lnTo>
                      <a:pt x="11" y="8"/>
                    </a:lnTo>
                    <a:lnTo>
                      <a:pt x="15" y="6"/>
                    </a:lnTo>
                    <a:lnTo>
                      <a:pt x="23" y="6"/>
                    </a:lnTo>
                    <a:lnTo>
                      <a:pt x="27" y="8"/>
                    </a:lnTo>
                    <a:lnTo>
                      <a:pt x="32" y="8"/>
                    </a:lnTo>
                    <a:lnTo>
                      <a:pt x="36" y="8"/>
                    </a:lnTo>
                    <a:lnTo>
                      <a:pt x="40" y="6"/>
                    </a:lnTo>
                    <a:lnTo>
                      <a:pt x="44" y="4"/>
                    </a:lnTo>
                    <a:lnTo>
                      <a:pt x="48" y="2"/>
                    </a:lnTo>
                    <a:lnTo>
                      <a:pt x="53" y="2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1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" name="Freeform 83"/>
              <p:cNvSpPr>
                <a:spLocks/>
              </p:cNvSpPr>
              <p:nvPr/>
            </p:nvSpPr>
            <p:spPr bwMode="auto">
              <a:xfrm>
                <a:off x="2429" y="2571"/>
                <a:ext cx="261" cy="303"/>
              </a:xfrm>
              <a:custGeom>
                <a:avLst/>
                <a:gdLst>
                  <a:gd name="T0" fmla="*/ 236 w 261"/>
                  <a:gd name="T1" fmla="*/ 33 h 303"/>
                  <a:gd name="T2" fmla="*/ 184 w 261"/>
                  <a:gd name="T3" fmla="*/ 42 h 303"/>
                  <a:gd name="T4" fmla="*/ 134 w 261"/>
                  <a:gd name="T5" fmla="*/ 56 h 303"/>
                  <a:gd name="T6" fmla="*/ 99 w 261"/>
                  <a:gd name="T7" fmla="*/ 73 h 303"/>
                  <a:gd name="T8" fmla="*/ 80 w 261"/>
                  <a:gd name="T9" fmla="*/ 90 h 303"/>
                  <a:gd name="T10" fmla="*/ 67 w 261"/>
                  <a:gd name="T11" fmla="*/ 111 h 303"/>
                  <a:gd name="T12" fmla="*/ 59 w 261"/>
                  <a:gd name="T13" fmla="*/ 136 h 303"/>
                  <a:gd name="T14" fmla="*/ 53 w 261"/>
                  <a:gd name="T15" fmla="*/ 175 h 303"/>
                  <a:gd name="T16" fmla="*/ 50 w 261"/>
                  <a:gd name="T17" fmla="*/ 228 h 303"/>
                  <a:gd name="T18" fmla="*/ 51 w 261"/>
                  <a:gd name="T19" fmla="*/ 278 h 303"/>
                  <a:gd name="T20" fmla="*/ 44 w 261"/>
                  <a:gd name="T21" fmla="*/ 299 h 303"/>
                  <a:gd name="T22" fmla="*/ 32 w 261"/>
                  <a:gd name="T23" fmla="*/ 299 h 303"/>
                  <a:gd name="T24" fmla="*/ 23 w 261"/>
                  <a:gd name="T25" fmla="*/ 299 h 303"/>
                  <a:gd name="T26" fmla="*/ 11 w 261"/>
                  <a:gd name="T27" fmla="*/ 301 h 303"/>
                  <a:gd name="T28" fmla="*/ 5 w 261"/>
                  <a:gd name="T29" fmla="*/ 271 h 303"/>
                  <a:gd name="T30" fmla="*/ 17 w 261"/>
                  <a:gd name="T31" fmla="*/ 205 h 303"/>
                  <a:gd name="T32" fmla="*/ 34 w 261"/>
                  <a:gd name="T33" fmla="*/ 142 h 303"/>
                  <a:gd name="T34" fmla="*/ 50 w 261"/>
                  <a:gd name="T35" fmla="*/ 81 h 303"/>
                  <a:gd name="T36" fmla="*/ 44 w 261"/>
                  <a:gd name="T37" fmla="*/ 67 h 303"/>
                  <a:gd name="T38" fmla="*/ 30 w 261"/>
                  <a:gd name="T39" fmla="*/ 108 h 303"/>
                  <a:gd name="T40" fmla="*/ 19 w 261"/>
                  <a:gd name="T41" fmla="*/ 150 h 303"/>
                  <a:gd name="T42" fmla="*/ 9 w 261"/>
                  <a:gd name="T43" fmla="*/ 192 h 303"/>
                  <a:gd name="T44" fmla="*/ 2 w 261"/>
                  <a:gd name="T45" fmla="*/ 190 h 303"/>
                  <a:gd name="T46" fmla="*/ 9 w 261"/>
                  <a:gd name="T47" fmla="*/ 146 h 303"/>
                  <a:gd name="T48" fmla="*/ 23 w 261"/>
                  <a:gd name="T49" fmla="*/ 106 h 303"/>
                  <a:gd name="T50" fmla="*/ 38 w 261"/>
                  <a:gd name="T51" fmla="*/ 65 h 303"/>
                  <a:gd name="T52" fmla="*/ 44 w 261"/>
                  <a:gd name="T53" fmla="*/ 44 h 303"/>
                  <a:gd name="T54" fmla="*/ 40 w 261"/>
                  <a:gd name="T55" fmla="*/ 40 h 303"/>
                  <a:gd name="T56" fmla="*/ 38 w 261"/>
                  <a:gd name="T57" fmla="*/ 39 h 303"/>
                  <a:gd name="T58" fmla="*/ 34 w 261"/>
                  <a:gd name="T59" fmla="*/ 39 h 303"/>
                  <a:gd name="T60" fmla="*/ 27 w 261"/>
                  <a:gd name="T61" fmla="*/ 52 h 303"/>
                  <a:gd name="T62" fmla="*/ 19 w 261"/>
                  <a:gd name="T63" fmla="*/ 77 h 303"/>
                  <a:gd name="T64" fmla="*/ 13 w 261"/>
                  <a:gd name="T65" fmla="*/ 102 h 303"/>
                  <a:gd name="T66" fmla="*/ 5 w 261"/>
                  <a:gd name="T67" fmla="*/ 127 h 303"/>
                  <a:gd name="T68" fmla="*/ 2 w 261"/>
                  <a:gd name="T69" fmla="*/ 125 h 303"/>
                  <a:gd name="T70" fmla="*/ 7 w 261"/>
                  <a:gd name="T71" fmla="*/ 100 h 303"/>
                  <a:gd name="T72" fmla="*/ 15 w 261"/>
                  <a:gd name="T73" fmla="*/ 75 h 303"/>
                  <a:gd name="T74" fmla="*/ 23 w 261"/>
                  <a:gd name="T75" fmla="*/ 52 h 303"/>
                  <a:gd name="T76" fmla="*/ 27 w 261"/>
                  <a:gd name="T77" fmla="*/ 37 h 303"/>
                  <a:gd name="T78" fmla="*/ 25 w 261"/>
                  <a:gd name="T79" fmla="*/ 35 h 303"/>
                  <a:gd name="T80" fmla="*/ 21 w 261"/>
                  <a:gd name="T81" fmla="*/ 33 h 303"/>
                  <a:gd name="T82" fmla="*/ 17 w 261"/>
                  <a:gd name="T83" fmla="*/ 31 h 303"/>
                  <a:gd name="T84" fmla="*/ 25 w 261"/>
                  <a:gd name="T85" fmla="*/ 25 h 303"/>
                  <a:gd name="T86" fmla="*/ 42 w 261"/>
                  <a:gd name="T87" fmla="*/ 23 h 303"/>
                  <a:gd name="T88" fmla="*/ 61 w 261"/>
                  <a:gd name="T89" fmla="*/ 21 h 303"/>
                  <a:gd name="T90" fmla="*/ 71 w 261"/>
                  <a:gd name="T91" fmla="*/ 17 h 303"/>
                  <a:gd name="T92" fmla="*/ 74 w 261"/>
                  <a:gd name="T93" fmla="*/ 8 h 303"/>
                  <a:gd name="T94" fmla="*/ 101 w 261"/>
                  <a:gd name="T95" fmla="*/ 0 h 303"/>
                  <a:gd name="T96" fmla="*/ 149 w 261"/>
                  <a:gd name="T97" fmla="*/ 4 h 303"/>
                  <a:gd name="T98" fmla="*/ 195 w 261"/>
                  <a:gd name="T99" fmla="*/ 14 h 303"/>
                  <a:gd name="T100" fmla="*/ 239 w 261"/>
                  <a:gd name="T101" fmla="*/ 23 h 30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261" h="303">
                    <a:moveTo>
                      <a:pt x="261" y="27"/>
                    </a:moveTo>
                    <a:lnTo>
                      <a:pt x="236" y="33"/>
                    </a:lnTo>
                    <a:lnTo>
                      <a:pt x="211" y="39"/>
                    </a:lnTo>
                    <a:lnTo>
                      <a:pt x="184" y="42"/>
                    </a:lnTo>
                    <a:lnTo>
                      <a:pt x="159" y="48"/>
                    </a:lnTo>
                    <a:lnTo>
                      <a:pt x="134" y="56"/>
                    </a:lnTo>
                    <a:lnTo>
                      <a:pt x="111" y="65"/>
                    </a:lnTo>
                    <a:lnTo>
                      <a:pt x="99" y="73"/>
                    </a:lnTo>
                    <a:lnTo>
                      <a:pt x="90" y="81"/>
                    </a:lnTo>
                    <a:lnTo>
                      <a:pt x="80" y="90"/>
                    </a:lnTo>
                    <a:lnTo>
                      <a:pt x="73" y="102"/>
                    </a:lnTo>
                    <a:lnTo>
                      <a:pt x="67" y="111"/>
                    </a:lnTo>
                    <a:lnTo>
                      <a:pt x="63" y="123"/>
                    </a:lnTo>
                    <a:lnTo>
                      <a:pt x="59" y="136"/>
                    </a:lnTo>
                    <a:lnTo>
                      <a:pt x="57" y="148"/>
                    </a:lnTo>
                    <a:lnTo>
                      <a:pt x="53" y="175"/>
                    </a:lnTo>
                    <a:lnTo>
                      <a:pt x="51" y="202"/>
                    </a:lnTo>
                    <a:lnTo>
                      <a:pt x="50" y="228"/>
                    </a:lnTo>
                    <a:lnTo>
                      <a:pt x="51" y="255"/>
                    </a:lnTo>
                    <a:lnTo>
                      <a:pt x="51" y="278"/>
                    </a:lnTo>
                    <a:lnTo>
                      <a:pt x="50" y="299"/>
                    </a:lnTo>
                    <a:lnTo>
                      <a:pt x="44" y="299"/>
                    </a:lnTo>
                    <a:lnTo>
                      <a:pt x="38" y="299"/>
                    </a:lnTo>
                    <a:lnTo>
                      <a:pt x="32" y="299"/>
                    </a:lnTo>
                    <a:lnTo>
                      <a:pt x="27" y="298"/>
                    </a:lnTo>
                    <a:lnTo>
                      <a:pt x="23" y="299"/>
                    </a:lnTo>
                    <a:lnTo>
                      <a:pt x="17" y="299"/>
                    </a:lnTo>
                    <a:lnTo>
                      <a:pt x="11" y="301"/>
                    </a:lnTo>
                    <a:lnTo>
                      <a:pt x="5" y="303"/>
                    </a:lnTo>
                    <a:lnTo>
                      <a:pt x="5" y="271"/>
                    </a:lnTo>
                    <a:lnTo>
                      <a:pt x="9" y="238"/>
                    </a:lnTo>
                    <a:lnTo>
                      <a:pt x="17" y="205"/>
                    </a:lnTo>
                    <a:lnTo>
                      <a:pt x="25" y="173"/>
                    </a:lnTo>
                    <a:lnTo>
                      <a:pt x="34" y="142"/>
                    </a:lnTo>
                    <a:lnTo>
                      <a:pt x="42" y="111"/>
                    </a:lnTo>
                    <a:lnTo>
                      <a:pt x="50" y="81"/>
                    </a:lnTo>
                    <a:lnTo>
                      <a:pt x="53" y="50"/>
                    </a:lnTo>
                    <a:lnTo>
                      <a:pt x="44" y="67"/>
                    </a:lnTo>
                    <a:lnTo>
                      <a:pt x="36" y="86"/>
                    </a:lnTo>
                    <a:lnTo>
                      <a:pt x="30" y="108"/>
                    </a:lnTo>
                    <a:lnTo>
                      <a:pt x="25" y="129"/>
                    </a:lnTo>
                    <a:lnTo>
                      <a:pt x="19" y="150"/>
                    </a:lnTo>
                    <a:lnTo>
                      <a:pt x="15" y="171"/>
                    </a:lnTo>
                    <a:lnTo>
                      <a:pt x="9" y="192"/>
                    </a:lnTo>
                    <a:lnTo>
                      <a:pt x="4" y="213"/>
                    </a:lnTo>
                    <a:lnTo>
                      <a:pt x="2" y="190"/>
                    </a:lnTo>
                    <a:lnTo>
                      <a:pt x="5" y="167"/>
                    </a:lnTo>
                    <a:lnTo>
                      <a:pt x="9" y="146"/>
                    </a:lnTo>
                    <a:lnTo>
                      <a:pt x="15" y="127"/>
                    </a:lnTo>
                    <a:lnTo>
                      <a:pt x="23" y="106"/>
                    </a:lnTo>
                    <a:lnTo>
                      <a:pt x="30" y="85"/>
                    </a:lnTo>
                    <a:lnTo>
                      <a:pt x="38" y="65"/>
                    </a:lnTo>
                    <a:lnTo>
                      <a:pt x="44" y="44"/>
                    </a:lnTo>
                    <a:lnTo>
                      <a:pt x="42" y="42"/>
                    </a:lnTo>
                    <a:lnTo>
                      <a:pt x="40" y="40"/>
                    </a:lnTo>
                    <a:lnTo>
                      <a:pt x="40" y="39"/>
                    </a:lnTo>
                    <a:lnTo>
                      <a:pt x="38" y="39"/>
                    </a:lnTo>
                    <a:lnTo>
                      <a:pt x="36" y="39"/>
                    </a:lnTo>
                    <a:lnTo>
                      <a:pt x="34" y="39"/>
                    </a:lnTo>
                    <a:lnTo>
                      <a:pt x="32" y="40"/>
                    </a:lnTo>
                    <a:lnTo>
                      <a:pt x="27" y="52"/>
                    </a:lnTo>
                    <a:lnTo>
                      <a:pt x="21" y="63"/>
                    </a:lnTo>
                    <a:lnTo>
                      <a:pt x="19" y="77"/>
                    </a:lnTo>
                    <a:lnTo>
                      <a:pt x="15" y="88"/>
                    </a:lnTo>
                    <a:lnTo>
                      <a:pt x="13" y="102"/>
                    </a:lnTo>
                    <a:lnTo>
                      <a:pt x="9" y="113"/>
                    </a:lnTo>
                    <a:lnTo>
                      <a:pt x="5" y="127"/>
                    </a:lnTo>
                    <a:lnTo>
                      <a:pt x="0" y="136"/>
                    </a:lnTo>
                    <a:lnTo>
                      <a:pt x="2" y="125"/>
                    </a:lnTo>
                    <a:lnTo>
                      <a:pt x="4" y="111"/>
                    </a:lnTo>
                    <a:lnTo>
                      <a:pt x="7" y="100"/>
                    </a:lnTo>
                    <a:lnTo>
                      <a:pt x="9" y="88"/>
                    </a:lnTo>
                    <a:lnTo>
                      <a:pt x="15" y="75"/>
                    </a:lnTo>
                    <a:lnTo>
                      <a:pt x="19" y="63"/>
                    </a:lnTo>
                    <a:lnTo>
                      <a:pt x="23" y="52"/>
                    </a:lnTo>
                    <a:lnTo>
                      <a:pt x="28" y="40"/>
                    </a:lnTo>
                    <a:lnTo>
                      <a:pt x="27" y="37"/>
                    </a:lnTo>
                    <a:lnTo>
                      <a:pt x="27" y="35"/>
                    </a:lnTo>
                    <a:lnTo>
                      <a:pt x="25" y="35"/>
                    </a:lnTo>
                    <a:lnTo>
                      <a:pt x="23" y="33"/>
                    </a:lnTo>
                    <a:lnTo>
                      <a:pt x="21" y="33"/>
                    </a:lnTo>
                    <a:lnTo>
                      <a:pt x="19" y="31"/>
                    </a:lnTo>
                    <a:lnTo>
                      <a:pt x="17" y="31"/>
                    </a:lnTo>
                    <a:lnTo>
                      <a:pt x="25" y="25"/>
                    </a:lnTo>
                    <a:lnTo>
                      <a:pt x="32" y="23"/>
                    </a:lnTo>
                    <a:lnTo>
                      <a:pt x="42" y="23"/>
                    </a:lnTo>
                    <a:lnTo>
                      <a:pt x="51" y="23"/>
                    </a:lnTo>
                    <a:lnTo>
                      <a:pt x="61" y="21"/>
                    </a:lnTo>
                    <a:lnTo>
                      <a:pt x="67" y="19"/>
                    </a:lnTo>
                    <a:lnTo>
                      <a:pt x="71" y="17"/>
                    </a:lnTo>
                    <a:lnTo>
                      <a:pt x="73" y="14"/>
                    </a:lnTo>
                    <a:lnTo>
                      <a:pt x="74" y="8"/>
                    </a:lnTo>
                    <a:lnTo>
                      <a:pt x="76" y="2"/>
                    </a:lnTo>
                    <a:lnTo>
                      <a:pt x="101" y="0"/>
                    </a:lnTo>
                    <a:lnTo>
                      <a:pt x="126" y="2"/>
                    </a:lnTo>
                    <a:lnTo>
                      <a:pt x="149" y="4"/>
                    </a:lnTo>
                    <a:lnTo>
                      <a:pt x="172" y="8"/>
                    </a:lnTo>
                    <a:lnTo>
                      <a:pt x="195" y="14"/>
                    </a:lnTo>
                    <a:lnTo>
                      <a:pt x="216" y="19"/>
                    </a:lnTo>
                    <a:lnTo>
                      <a:pt x="239" y="23"/>
                    </a:lnTo>
                    <a:lnTo>
                      <a:pt x="261" y="27"/>
                    </a:lnTo>
                    <a:close/>
                  </a:path>
                </a:pathLst>
              </a:custGeom>
              <a:solidFill>
                <a:srgbClr val="FF2B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" name="Freeform 84"/>
              <p:cNvSpPr>
                <a:spLocks/>
              </p:cNvSpPr>
              <p:nvPr/>
            </p:nvSpPr>
            <p:spPr bwMode="auto">
              <a:xfrm>
                <a:off x="3424" y="2577"/>
                <a:ext cx="25" cy="307"/>
              </a:xfrm>
              <a:custGeom>
                <a:avLst/>
                <a:gdLst>
                  <a:gd name="T0" fmla="*/ 21 w 25"/>
                  <a:gd name="T1" fmla="*/ 0 h 307"/>
                  <a:gd name="T2" fmla="*/ 25 w 25"/>
                  <a:gd name="T3" fmla="*/ 38 h 307"/>
                  <a:gd name="T4" fmla="*/ 25 w 25"/>
                  <a:gd name="T5" fmla="*/ 77 h 307"/>
                  <a:gd name="T6" fmla="*/ 25 w 25"/>
                  <a:gd name="T7" fmla="*/ 115 h 307"/>
                  <a:gd name="T8" fmla="*/ 23 w 25"/>
                  <a:gd name="T9" fmla="*/ 153 h 307"/>
                  <a:gd name="T10" fmla="*/ 21 w 25"/>
                  <a:gd name="T11" fmla="*/ 192 h 307"/>
                  <a:gd name="T12" fmla="*/ 19 w 25"/>
                  <a:gd name="T13" fmla="*/ 230 h 307"/>
                  <a:gd name="T14" fmla="*/ 17 w 25"/>
                  <a:gd name="T15" fmla="*/ 268 h 307"/>
                  <a:gd name="T16" fmla="*/ 16 w 25"/>
                  <a:gd name="T17" fmla="*/ 307 h 307"/>
                  <a:gd name="T18" fmla="*/ 0 w 25"/>
                  <a:gd name="T19" fmla="*/ 303 h 307"/>
                  <a:gd name="T20" fmla="*/ 4 w 25"/>
                  <a:gd name="T21" fmla="*/ 265 h 307"/>
                  <a:gd name="T22" fmla="*/ 4 w 25"/>
                  <a:gd name="T23" fmla="*/ 228 h 307"/>
                  <a:gd name="T24" fmla="*/ 2 w 25"/>
                  <a:gd name="T25" fmla="*/ 192 h 307"/>
                  <a:gd name="T26" fmla="*/ 2 w 25"/>
                  <a:gd name="T27" fmla="*/ 155 h 307"/>
                  <a:gd name="T28" fmla="*/ 0 w 25"/>
                  <a:gd name="T29" fmla="*/ 119 h 307"/>
                  <a:gd name="T30" fmla="*/ 0 w 25"/>
                  <a:gd name="T31" fmla="*/ 82 h 307"/>
                  <a:gd name="T32" fmla="*/ 2 w 25"/>
                  <a:gd name="T33" fmla="*/ 46 h 307"/>
                  <a:gd name="T34" fmla="*/ 4 w 25"/>
                  <a:gd name="T35" fmla="*/ 9 h 307"/>
                  <a:gd name="T36" fmla="*/ 6 w 25"/>
                  <a:gd name="T37" fmla="*/ 8 h 307"/>
                  <a:gd name="T38" fmla="*/ 8 w 25"/>
                  <a:gd name="T39" fmla="*/ 6 h 307"/>
                  <a:gd name="T40" fmla="*/ 10 w 25"/>
                  <a:gd name="T41" fmla="*/ 4 h 307"/>
                  <a:gd name="T42" fmla="*/ 12 w 25"/>
                  <a:gd name="T43" fmla="*/ 2 h 307"/>
                  <a:gd name="T44" fmla="*/ 14 w 25"/>
                  <a:gd name="T45" fmla="*/ 2 h 307"/>
                  <a:gd name="T46" fmla="*/ 17 w 25"/>
                  <a:gd name="T47" fmla="*/ 0 h 307"/>
                  <a:gd name="T48" fmla="*/ 19 w 25"/>
                  <a:gd name="T49" fmla="*/ 0 h 307"/>
                  <a:gd name="T50" fmla="*/ 21 w 25"/>
                  <a:gd name="T51" fmla="*/ 0 h 30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5" h="307">
                    <a:moveTo>
                      <a:pt x="21" y="0"/>
                    </a:moveTo>
                    <a:lnTo>
                      <a:pt x="25" y="38"/>
                    </a:lnTo>
                    <a:lnTo>
                      <a:pt x="25" y="77"/>
                    </a:lnTo>
                    <a:lnTo>
                      <a:pt x="25" y="115"/>
                    </a:lnTo>
                    <a:lnTo>
                      <a:pt x="23" y="153"/>
                    </a:lnTo>
                    <a:lnTo>
                      <a:pt x="21" y="192"/>
                    </a:lnTo>
                    <a:lnTo>
                      <a:pt x="19" y="230"/>
                    </a:lnTo>
                    <a:lnTo>
                      <a:pt x="17" y="268"/>
                    </a:lnTo>
                    <a:lnTo>
                      <a:pt x="16" y="307"/>
                    </a:lnTo>
                    <a:lnTo>
                      <a:pt x="0" y="303"/>
                    </a:lnTo>
                    <a:lnTo>
                      <a:pt x="4" y="265"/>
                    </a:lnTo>
                    <a:lnTo>
                      <a:pt x="4" y="228"/>
                    </a:lnTo>
                    <a:lnTo>
                      <a:pt x="2" y="192"/>
                    </a:lnTo>
                    <a:lnTo>
                      <a:pt x="2" y="155"/>
                    </a:lnTo>
                    <a:lnTo>
                      <a:pt x="0" y="119"/>
                    </a:lnTo>
                    <a:lnTo>
                      <a:pt x="0" y="82"/>
                    </a:lnTo>
                    <a:lnTo>
                      <a:pt x="2" y="46"/>
                    </a:lnTo>
                    <a:lnTo>
                      <a:pt x="4" y="9"/>
                    </a:lnTo>
                    <a:lnTo>
                      <a:pt x="6" y="8"/>
                    </a:lnTo>
                    <a:lnTo>
                      <a:pt x="8" y="6"/>
                    </a:lnTo>
                    <a:lnTo>
                      <a:pt x="10" y="4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7F9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" name="Freeform 85"/>
              <p:cNvSpPr>
                <a:spLocks/>
              </p:cNvSpPr>
              <p:nvPr/>
            </p:nvSpPr>
            <p:spPr bwMode="auto">
              <a:xfrm>
                <a:off x="3459" y="2577"/>
                <a:ext cx="42" cy="322"/>
              </a:xfrm>
              <a:custGeom>
                <a:avLst/>
                <a:gdLst>
                  <a:gd name="T0" fmla="*/ 42 w 42"/>
                  <a:gd name="T1" fmla="*/ 6 h 322"/>
                  <a:gd name="T2" fmla="*/ 38 w 42"/>
                  <a:gd name="T3" fmla="*/ 44 h 322"/>
                  <a:gd name="T4" fmla="*/ 34 w 42"/>
                  <a:gd name="T5" fmla="*/ 84 h 322"/>
                  <a:gd name="T6" fmla="*/ 32 w 42"/>
                  <a:gd name="T7" fmla="*/ 123 h 322"/>
                  <a:gd name="T8" fmla="*/ 30 w 42"/>
                  <a:gd name="T9" fmla="*/ 163 h 322"/>
                  <a:gd name="T10" fmla="*/ 30 w 42"/>
                  <a:gd name="T11" fmla="*/ 203 h 322"/>
                  <a:gd name="T12" fmla="*/ 29 w 42"/>
                  <a:gd name="T13" fmla="*/ 244 h 322"/>
                  <a:gd name="T14" fmla="*/ 29 w 42"/>
                  <a:gd name="T15" fmla="*/ 282 h 322"/>
                  <a:gd name="T16" fmla="*/ 27 w 42"/>
                  <a:gd name="T17" fmla="*/ 322 h 322"/>
                  <a:gd name="T18" fmla="*/ 23 w 42"/>
                  <a:gd name="T19" fmla="*/ 320 h 322"/>
                  <a:gd name="T20" fmla="*/ 17 w 42"/>
                  <a:gd name="T21" fmla="*/ 318 h 322"/>
                  <a:gd name="T22" fmla="*/ 11 w 42"/>
                  <a:gd name="T23" fmla="*/ 316 h 322"/>
                  <a:gd name="T24" fmla="*/ 7 w 42"/>
                  <a:gd name="T25" fmla="*/ 313 h 322"/>
                  <a:gd name="T26" fmla="*/ 4 w 42"/>
                  <a:gd name="T27" fmla="*/ 307 h 322"/>
                  <a:gd name="T28" fmla="*/ 2 w 42"/>
                  <a:gd name="T29" fmla="*/ 301 h 322"/>
                  <a:gd name="T30" fmla="*/ 0 w 42"/>
                  <a:gd name="T31" fmla="*/ 293 h 322"/>
                  <a:gd name="T32" fmla="*/ 0 w 42"/>
                  <a:gd name="T33" fmla="*/ 288 h 322"/>
                  <a:gd name="T34" fmla="*/ 13 w 42"/>
                  <a:gd name="T35" fmla="*/ 0 h 322"/>
                  <a:gd name="T36" fmla="*/ 15 w 42"/>
                  <a:gd name="T37" fmla="*/ 2 h 322"/>
                  <a:gd name="T38" fmla="*/ 19 w 42"/>
                  <a:gd name="T39" fmla="*/ 2 h 322"/>
                  <a:gd name="T40" fmla="*/ 23 w 42"/>
                  <a:gd name="T41" fmla="*/ 4 h 322"/>
                  <a:gd name="T42" fmla="*/ 27 w 42"/>
                  <a:gd name="T43" fmla="*/ 4 h 322"/>
                  <a:gd name="T44" fmla="*/ 30 w 42"/>
                  <a:gd name="T45" fmla="*/ 4 h 322"/>
                  <a:gd name="T46" fmla="*/ 34 w 42"/>
                  <a:gd name="T47" fmla="*/ 4 h 322"/>
                  <a:gd name="T48" fmla="*/ 38 w 42"/>
                  <a:gd name="T49" fmla="*/ 6 h 322"/>
                  <a:gd name="T50" fmla="*/ 42 w 42"/>
                  <a:gd name="T51" fmla="*/ 6 h 32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42" h="322">
                    <a:moveTo>
                      <a:pt x="42" y="6"/>
                    </a:moveTo>
                    <a:lnTo>
                      <a:pt x="38" y="44"/>
                    </a:lnTo>
                    <a:lnTo>
                      <a:pt x="34" y="84"/>
                    </a:lnTo>
                    <a:lnTo>
                      <a:pt x="32" y="123"/>
                    </a:lnTo>
                    <a:lnTo>
                      <a:pt x="30" y="163"/>
                    </a:lnTo>
                    <a:lnTo>
                      <a:pt x="30" y="203"/>
                    </a:lnTo>
                    <a:lnTo>
                      <a:pt x="29" y="244"/>
                    </a:lnTo>
                    <a:lnTo>
                      <a:pt x="29" y="282"/>
                    </a:lnTo>
                    <a:lnTo>
                      <a:pt x="27" y="322"/>
                    </a:lnTo>
                    <a:lnTo>
                      <a:pt x="23" y="320"/>
                    </a:lnTo>
                    <a:lnTo>
                      <a:pt x="17" y="318"/>
                    </a:lnTo>
                    <a:lnTo>
                      <a:pt x="11" y="316"/>
                    </a:lnTo>
                    <a:lnTo>
                      <a:pt x="7" y="313"/>
                    </a:lnTo>
                    <a:lnTo>
                      <a:pt x="4" y="307"/>
                    </a:lnTo>
                    <a:lnTo>
                      <a:pt x="2" y="301"/>
                    </a:lnTo>
                    <a:lnTo>
                      <a:pt x="0" y="293"/>
                    </a:lnTo>
                    <a:lnTo>
                      <a:pt x="0" y="288"/>
                    </a:lnTo>
                    <a:lnTo>
                      <a:pt x="13" y="0"/>
                    </a:lnTo>
                    <a:lnTo>
                      <a:pt x="15" y="2"/>
                    </a:lnTo>
                    <a:lnTo>
                      <a:pt x="19" y="2"/>
                    </a:lnTo>
                    <a:lnTo>
                      <a:pt x="23" y="4"/>
                    </a:lnTo>
                    <a:lnTo>
                      <a:pt x="27" y="4"/>
                    </a:lnTo>
                    <a:lnTo>
                      <a:pt x="30" y="4"/>
                    </a:lnTo>
                    <a:lnTo>
                      <a:pt x="34" y="4"/>
                    </a:lnTo>
                    <a:lnTo>
                      <a:pt x="38" y="6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C0CD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6" name="Freeform 86"/>
              <p:cNvSpPr>
                <a:spLocks/>
              </p:cNvSpPr>
              <p:nvPr/>
            </p:nvSpPr>
            <p:spPr bwMode="auto">
              <a:xfrm>
                <a:off x="3505" y="2586"/>
                <a:ext cx="50" cy="342"/>
              </a:xfrm>
              <a:custGeom>
                <a:avLst/>
                <a:gdLst>
                  <a:gd name="T0" fmla="*/ 34 w 50"/>
                  <a:gd name="T1" fmla="*/ 2 h 342"/>
                  <a:gd name="T2" fmla="*/ 38 w 50"/>
                  <a:gd name="T3" fmla="*/ 4 h 342"/>
                  <a:gd name="T4" fmla="*/ 40 w 50"/>
                  <a:gd name="T5" fmla="*/ 6 h 342"/>
                  <a:gd name="T6" fmla="*/ 42 w 50"/>
                  <a:gd name="T7" fmla="*/ 4 h 342"/>
                  <a:gd name="T8" fmla="*/ 42 w 50"/>
                  <a:gd name="T9" fmla="*/ 2 h 342"/>
                  <a:gd name="T10" fmla="*/ 44 w 50"/>
                  <a:gd name="T11" fmla="*/ 2 h 342"/>
                  <a:gd name="T12" fmla="*/ 46 w 50"/>
                  <a:gd name="T13" fmla="*/ 0 h 342"/>
                  <a:gd name="T14" fmla="*/ 48 w 50"/>
                  <a:gd name="T15" fmla="*/ 0 h 342"/>
                  <a:gd name="T16" fmla="*/ 50 w 50"/>
                  <a:gd name="T17" fmla="*/ 0 h 342"/>
                  <a:gd name="T18" fmla="*/ 50 w 50"/>
                  <a:gd name="T19" fmla="*/ 45 h 342"/>
                  <a:gd name="T20" fmla="*/ 50 w 50"/>
                  <a:gd name="T21" fmla="*/ 89 h 342"/>
                  <a:gd name="T22" fmla="*/ 48 w 50"/>
                  <a:gd name="T23" fmla="*/ 131 h 342"/>
                  <a:gd name="T24" fmla="*/ 46 w 50"/>
                  <a:gd name="T25" fmla="*/ 173 h 342"/>
                  <a:gd name="T26" fmla="*/ 44 w 50"/>
                  <a:gd name="T27" fmla="*/ 213 h 342"/>
                  <a:gd name="T28" fmla="*/ 42 w 50"/>
                  <a:gd name="T29" fmla="*/ 256 h 342"/>
                  <a:gd name="T30" fmla="*/ 40 w 50"/>
                  <a:gd name="T31" fmla="*/ 298 h 342"/>
                  <a:gd name="T32" fmla="*/ 38 w 50"/>
                  <a:gd name="T33" fmla="*/ 342 h 342"/>
                  <a:gd name="T34" fmla="*/ 34 w 50"/>
                  <a:gd name="T35" fmla="*/ 338 h 342"/>
                  <a:gd name="T36" fmla="*/ 29 w 50"/>
                  <a:gd name="T37" fmla="*/ 336 h 342"/>
                  <a:gd name="T38" fmla="*/ 25 w 50"/>
                  <a:gd name="T39" fmla="*/ 334 h 342"/>
                  <a:gd name="T40" fmla="*/ 19 w 50"/>
                  <a:gd name="T41" fmla="*/ 332 h 342"/>
                  <a:gd name="T42" fmla="*/ 15 w 50"/>
                  <a:gd name="T43" fmla="*/ 329 h 342"/>
                  <a:gd name="T44" fmla="*/ 11 w 50"/>
                  <a:gd name="T45" fmla="*/ 327 h 342"/>
                  <a:gd name="T46" fmla="*/ 6 w 50"/>
                  <a:gd name="T47" fmla="*/ 325 h 342"/>
                  <a:gd name="T48" fmla="*/ 0 w 50"/>
                  <a:gd name="T49" fmla="*/ 323 h 342"/>
                  <a:gd name="T50" fmla="*/ 2 w 50"/>
                  <a:gd name="T51" fmla="*/ 284 h 342"/>
                  <a:gd name="T52" fmla="*/ 2 w 50"/>
                  <a:gd name="T53" fmla="*/ 244 h 342"/>
                  <a:gd name="T54" fmla="*/ 2 w 50"/>
                  <a:gd name="T55" fmla="*/ 204 h 342"/>
                  <a:gd name="T56" fmla="*/ 4 w 50"/>
                  <a:gd name="T57" fmla="*/ 162 h 342"/>
                  <a:gd name="T58" fmla="*/ 6 w 50"/>
                  <a:gd name="T59" fmla="*/ 121 h 342"/>
                  <a:gd name="T60" fmla="*/ 7 w 50"/>
                  <a:gd name="T61" fmla="*/ 81 h 342"/>
                  <a:gd name="T62" fmla="*/ 11 w 50"/>
                  <a:gd name="T63" fmla="*/ 41 h 342"/>
                  <a:gd name="T64" fmla="*/ 17 w 50"/>
                  <a:gd name="T65" fmla="*/ 0 h 342"/>
                  <a:gd name="T66" fmla="*/ 36 w 50"/>
                  <a:gd name="T67" fmla="*/ 0 h 342"/>
                  <a:gd name="T68" fmla="*/ 34 w 50"/>
                  <a:gd name="T69" fmla="*/ 2 h 34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0" h="342">
                    <a:moveTo>
                      <a:pt x="34" y="2"/>
                    </a:moveTo>
                    <a:lnTo>
                      <a:pt x="38" y="4"/>
                    </a:lnTo>
                    <a:lnTo>
                      <a:pt x="40" y="6"/>
                    </a:lnTo>
                    <a:lnTo>
                      <a:pt x="42" y="4"/>
                    </a:lnTo>
                    <a:lnTo>
                      <a:pt x="42" y="2"/>
                    </a:lnTo>
                    <a:lnTo>
                      <a:pt x="44" y="2"/>
                    </a:lnTo>
                    <a:lnTo>
                      <a:pt x="46" y="0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0" y="45"/>
                    </a:lnTo>
                    <a:lnTo>
                      <a:pt x="50" y="89"/>
                    </a:lnTo>
                    <a:lnTo>
                      <a:pt x="48" y="131"/>
                    </a:lnTo>
                    <a:lnTo>
                      <a:pt x="46" y="173"/>
                    </a:lnTo>
                    <a:lnTo>
                      <a:pt x="44" y="213"/>
                    </a:lnTo>
                    <a:lnTo>
                      <a:pt x="42" y="256"/>
                    </a:lnTo>
                    <a:lnTo>
                      <a:pt x="40" y="298"/>
                    </a:lnTo>
                    <a:lnTo>
                      <a:pt x="38" y="342"/>
                    </a:lnTo>
                    <a:lnTo>
                      <a:pt x="34" y="338"/>
                    </a:lnTo>
                    <a:lnTo>
                      <a:pt x="29" y="336"/>
                    </a:lnTo>
                    <a:lnTo>
                      <a:pt x="25" y="334"/>
                    </a:lnTo>
                    <a:lnTo>
                      <a:pt x="19" y="332"/>
                    </a:lnTo>
                    <a:lnTo>
                      <a:pt x="15" y="329"/>
                    </a:lnTo>
                    <a:lnTo>
                      <a:pt x="11" y="327"/>
                    </a:lnTo>
                    <a:lnTo>
                      <a:pt x="6" y="325"/>
                    </a:lnTo>
                    <a:lnTo>
                      <a:pt x="0" y="323"/>
                    </a:lnTo>
                    <a:lnTo>
                      <a:pt x="2" y="284"/>
                    </a:lnTo>
                    <a:lnTo>
                      <a:pt x="2" y="244"/>
                    </a:lnTo>
                    <a:lnTo>
                      <a:pt x="2" y="204"/>
                    </a:lnTo>
                    <a:lnTo>
                      <a:pt x="4" y="162"/>
                    </a:lnTo>
                    <a:lnTo>
                      <a:pt x="6" y="121"/>
                    </a:lnTo>
                    <a:lnTo>
                      <a:pt x="7" y="81"/>
                    </a:lnTo>
                    <a:lnTo>
                      <a:pt x="11" y="41"/>
                    </a:lnTo>
                    <a:lnTo>
                      <a:pt x="17" y="0"/>
                    </a:lnTo>
                    <a:lnTo>
                      <a:pt x="36" y="0"/>
                    </a:lnTo>
                    <a:lnTo>
                      <a:pt x="34" y="2"/>
                    </a:lnTo>
                    <a:close/>
                  </a:path>
                </a:pathLst>
              </a:custGeom>
              <a:solidFill>
                <a:srgbClr val="7F9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7" name="Freeform 87"/>
              <p:cNvSpPr>
                <a:spLocks/>
              </p:cNvSpPr>
              <p:nvPr/>
            </p:nvSpPr>
            <p:spPr bwMode="auto">
              <a:xfrm>
                <a:off x="3566" y="2592"/>
                <a:ext cx="52" cy="342"/>
              </a:xfrm>
              <a:custGeom>
                <a:avLst/>
                <a:gdLst>
                  <a:gd name="T0" fmla="*/ 52 w 52"/>
                  <a:gd name="T1" fmla="*/ 6 h 342"/>
                  <a:gd name="T2" fmla="*/ 52 w 52"/>
                  <a:gd name="T3" fmla="*/ 46 h 342"/>
                  <a:gd name="T4" fmla="*/ 52 w 52"/>
                  <a:gd name="T5" fmla="*/ 85 h 342"/>
                  <a:gd name="T6" fmla="*/ 52 w 52"/>
                  <a:gd name="T7" fmla="*/ 125 h 342"/>
                  <a:gd name="T8" fmla="*/ 50 w 52"/>
                  <a:gd name="T9" fmla="*/ 165 h 342"/>
                  <a:gd name="T10" fmla="*/ 50 w 52"/>
                  <a:gd name="T11" fmla="*/ 206 h 342"/>
                  <a:gd name="T12" fmla="*/ 48 w 52"/>
                  <a:gd name="T13" fmla="*/ 246 h 342"/>
                  <a:gd name="T14" fmla="*/ 46 w 52"/>
                  <a:gd name="T15" fmla="*/ 286 h 342"/>
                  <a:gd name="T16" fmla="*/ 46 w 52"/>
                  <a:gd name="T17" fmla="*/ 326 h 342"/>
                  <a:gd name="T18" fmla="*/ 40 w 52"/>
                  <a:gd name="T19" fmla="*/ 328 h 342"/>
                  <a:gd name="T20" fmla="*/ 35 w 52"/>
                  <a:gd name="T21" fmla="*/ 330 h 342"/>
                  <a:gd name="T22" fmla="*/ 29 w 52"/>
                  <a:gd name="T23" fmla="*/ 334 h 342"/>
                  <a:gd name="T24" fmla="*/ 25 w 52"/>
                  <a:gd name="T25" fmla="*/ 338 h 342"/>
                  <a:gd name="T26" fmla="*/ 19 w 52"/>
                  <a:gd name="T27" fmla="*/ 340 h 342"/>
                  <a:gd name="T28" fmla="*/ 14 w 52"/>
                  <a:gd name="T29" fmla="*/ 342 h 342"/>
                  <a:gd name="T30" fmla="*/ 8 w 52"/>
                  <a:gd name="T31" fmla="*/ 342 h 342"/>
                  <a:gd name="T32" fmla="*/ 2 w 52"/>
                  <a:gd name="T33" fmla="*/ 342 h 342"/>
                  <a:gd name="T34" fmla="*/ 0 w 52"/>
                  <a:gd name="T35" fmla="*/ 300 h 342"/>
                  <a:gd name="T36" fmla="*/ 0 w 52"/>
                  <a:gd name="T37" fmla="*/ 255 h 342"/>
                  <a:gd name="T38" fmla="*/ 2 w 52"/>
                  <a:gd name="T39" fmla="*/ 213 h 342"/>
                  <a:gd name="T40" fmla="*/ 4 w 52"/>
                  <a:gd name="T41" fmla="*/ 169 h 342"/>
                  <a:gd name="T42" fmla="*/ 6 w 52"/>
                  <a:gd name="T43" fmla="*/ 127 h 342"/>
                  <a:gd name="T44" fmla="*/ 10 w 52"/>
                  <a:gd name="T45" fmla="*/ 85 h 342"/>
                  <a:gd name="T46" fmla="*/ 14 w 52"/>
                  <a:gd name="T47" fmla="*/ 41 h 342"/>
                  <a:gd name="T48" fmla="*/ 17 w 52"/>
                  <a:gd name="T49" fmla="*/ 0 h 342"/>
                  <a:gd name="T50" fmla="*/ 23 w 52"/>
                  <a:gd name="T51" fmla="*/ 0 h 342"/>
                  <a:gd name="T52" fmla="*/ 27 w 52"/>
                  <a:gd name="T53" fmla="*/ 0 h 342"/>
                  <a:gd name="T54" fmla="*/ 31 w 52"/>
                  <a:gd name="T55" fmla="*/ 2 h 342"/>
                  <a:gd name="T56" fmla="*/ 35 w 52"/>
                  <a:gd name="T57" fmla="*/ 2 h 342"/>
                  <a:gd name="T58" fmla="*/ 40 w 52"/>
                  <a:gd name="T59" fmla="*/ 4 h 342"/>
                  <a:gd name="T60" fmla="*/ 44 w 52"/>
                  <a:gd name="T61" fmla="*/ 6 h 342"/>
                  <a:gd name="T62" fmla="*/ 48 w 52"/>
                  <a:gd name="T63" fmla="*/ 6 h 342"/>
                  <a:gd name="T64" fmla="*/ 52 w 52"/>
                  <a:gd name="T65" fmla="*/ 6 h 34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52" h="342">
                    <a:moveTo>
                      <a:pt x="52" y="6"/>
                    </a:moveTo>
                    <a:lnTo>
                      <a:pt x="52" y="46"/>
                    </a:lnTo>
                    <a:lnTo>
                      <a:pt x="52" y="85"/>
                    </a:lnTo>
                    <a:lnTo>
                      <a:pt x="52" y="125"/>
                    </a:lnTo>
                    <a:lnTo>
                      <a:pt x="50" y="165"/>
                    </a:lnTo>
                    <a:lnTo>
                      <a:pt x="50" y="206"/>
                    </a:lnTo>
                    <a:lnTo>
                      <a:pt x="48" y="246"/>
                    </a:lnTo>
                    <a:lnTo>
                      <a:pt x="46" y="286"/>
                    </a:lnTo>
                    <a:lnTo>
                      <a:pt x="46" y="326"/>
                    </a:lnTo>
                    <a:lnTo>
                      <a:pt x="40" y="328"/>
                    </a:lnTo>
                    <a:lnTo>
                      <a:pt x="35" y="330"/>
                    </a:lnTo>
                    <a:lnTo>
                      <a:pt x="29" y="334"/>
                    </a:lnTo>
                    <a:lnTo>
                      <a:pt x="25" y="338"/>
                    </a:lnTo>
                    <a:lnTo>
                      <a:pt x="19" y="340"/>
                    </a:lnTo>
                    <a:lnTo>
                      <a:pt x="14" y="342"/>
                    </a:lnTo>
                    <a:lnTo>
                      <a:pt x="8" y="342"/>
                    </a:lnTo>
                    <a:lnTo>
                      <a:pt x="2" y="342"/>
                    </a:lnTo>
                    <a:lnTo>
                      <a:pt x="0" y="300"/>
                    </a:lnTo>
                    <a:lnTo>
                      <a:pt x="0" y="255"/>
                    </a:lnTo>
                    <a:lnTo>
                      <a:pt x="2" y="213"/>
                    </a:lnTo>
                    <a:lnTo>
                      <a:pt x="4" y="169"/>
                    </a:lnTo>
                    <a:lnTo>
                      <a:pt x="6" y="127"/>
                    </a:lnTo>
                    <a:lnTo>
                      <a:pt x="10" y="85"/>
                    </a:lnTo>
                    <a:lnTo>
                      <a:pt x="14" y="41"/>
                    </a:lnTo>
                    <a:lnTo>
                      <a:pt x="17" y="0"/>
                    </a:lnTo>
                    <a:lnTo>
                      <a:pt x="23" y="0"/>
                    </a:lnTo>
                    <a:lnTo>
                      <a:pt x="27" y="0"/>
                    </a:lnTo>
                    <a:lnTo>
                      <a:pt x="31" y="2"/>
                    </a:lnTo>
                    <a:lnTo>
                      <a:pt x="35" y="2"/>
                    </a:lnTo>
                    <a:lnTo>
                      <a:pt x="40" y="4"/>
                    </a:lnTo>
                    <a:lnTo>
                      <a:pt x="44" y="6"/>
                    </a:lnTo>
                    <a:lnTo>
                      <a:pt x="48" y="6"/>
                    </a:lnTo>
                    <a:lnTo>
                      <a:pt x="52" y="6"/>
                    </a:lnTo>
                    <a:close/>
                  </a:path>
                </a:pathLst>
              </a:custGeom>
              <a:solidFill>
                <a:srgbClr val="C0CD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8" name="Freeform 88"/>
              <p:cNvSpPr>
                <a:spLocks/>
              </p:cNvSpPr>
              <p:nvPr/>
            </p:nvSpPr>
            <p:spPr bwMode="auto">
              <a:xfrm>
                <a:off x="3395" y="2596"/>
                <a:ext cx="16" cy="192"/>
              </a:xfrm>
              <a:custGeom>
                <a:avLst/>
                <a:gdLst>
                  <a:gd name="T0" fmla="*/ 16 w 16"/>
                  <a:gd name="T1" fmla="*/ 192 h 192"/>
                  <a:gd name="T2" fmla="*/ 16 w 16"/>
                  <a:gd name="T3" fmla="*/ 182 h 192"/>
                  <a:gd name="T4" fmla="*/ 16 w 16"/>
                  <a:gd name="T5" fmla="*/ 173 h 192"/>
                  <a:gd name="T6" fmla="*/ 14 w 16"/>
                  <a:gd name="T7" fmla="*/ 163 h 192"/>
                  <a:gd name="T8" fmla="*/ 14 w 16"/>
                  <a:gd name="T9" fmla="*/ 152 h 192"/>
                  <a:gd name="T10" fmla="*/ 12 w 16"/>
                  <a:gd name="T11" fmla="*/ 142 h 192"/>
                  <a:gd name="T12" fmla="*/ 8 w 16"/>
                  <a:gd name="T13" fmla="*/ 132 h 192"/>
                  <a:gd name="T14" fmla="*/ 4 w 16"/>
                  <a:gd name="T15" fmla="*/ 123 h 192"/>
                  <a:gd name="T16" fmla="*/ 0 w 16"/>
                  <a:gd name="T17" fmla="*/ 115 h 192"/>
                  <a:gd name="T18" fmla="*/ 4 w 16"/>
                  <a:gd name="T19" fmla="*/ 102 h 192"/>
                  <a:gd name="T20" fmla="*/ 8 w 16"/>
                  <a:gd name="T21" fmla="*/ 88 h 192"/>
                  <a:gd name="T22" fmla="*/ 10 w 16"/>
                  <a:gd name="T23" fmla="*/ 73 h 192"/>
                  <a:gd name="T24" fmla="*/ 12 w 16"/>
                  <a:gd name="T25" fmla="*/ 60 h 192"/>
                  <a:gd name="T26" fmla="*/ 14 w 16"/>
                  <a:gd name="T27" fmla="*/ 44 h 192"/>
                  <a:gd name="T28" fmla="*/ 16 w 16"/>
                  <a:gd name="T29" fmla="*/ 29 h 192"/>
                  <a:gd name="T30" fmla="*/ 16 w 16"/>
                  <a:gd name="T31" fmla="*/ 15 h 192"/>
                  <a:gd name="T32" fmla="*/ 16 w 16"/>
                  <a:gd name="T33" fmla="*/ 0 h 192"/>
                  <a:gd name="T34" fmla="*/ 16 w 16"/>
                  <a:gd name="T35" fmla="*/ 25 h 192"/>
                  <a:gd name="T36" fmla="*/ 14 w 16"/>
                  <a:gd name="T37" fmla="*/ 50 h 192"/>
                  <a:gd name="T38" fmla="*/ 14 w 16"/>
                  <a:gd name="T39" fmla="*/ 75 h 192"/>
                  <a:gd name="T40" fmla="*/ 14 w 16"/>
                  <a:gd name="T41" fmla="*/ 100 h 192"/>
                  <a:gd name="T42" fmla="*/ 12 w 16"/>
                  <a:gd name="T43" fmla="*/ 123 h 192"/>
                  <a:gd name="T44" fmla="*/ 14 w 16"/>
                  <a:gd name="T45" fmla="*/ 146 h 192"/>
                  <a:gd name="T46" fmla="*/ 14 w 16"/>
                  <a:gd name="T47" fmla="*/ 169 h 192"/>
                  <a:gd name="T48" fmla="*/ 16 w 16"/>
                  <a:gd name="T49" fmla="*/ 192 h 19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6" h="192">
                    <a:moveTo>
                      <a:pt x="16" y="192"/>
                    </a:moveTo>
                    <a:lnTo>
                      <a:pt x="16" y="182"/>
                    </a:lnTo>
                    <a:lnTo>
                      <a:pt x="16" y="173"/>
                    </a:lnTo>
                    <a:lnTo>
                      <a:pt x="14" y="163"/>
                    </a:lnTo>
                    <a:lnTo>
                      <a:pt x="14" y="152"/>
                    </a:lnTo>
                    <a:lnTo>
                      <a:pt x="12" y="142"/>
                    </a:lnTo>
                    <a:lnTo>
                      <a:pt x="8" y="132"/>
                    </a:lnTo>
                    <a:lnTo>
                      <a:pt x="4" y="123"/>
                    </a:lnTo>
                    <a:lnTo>
                      <a:pt x="0" y="115"/>
                    </a:lnTo>
                    <a:lnTo>
                      <a:pt x="4" y="102"/>
                    </a:lnTo>
                    <a:lnTo>
                      <a:pt x="8" y="88"/>
                    </a:lnTo>
                    <a:lnTo>
                      <a:pt x="10" y="73"/>
                    </a:lnTo>
                    <a:lnTo>
                      <a:pt x="12" y="60"/>
                    </a:lnTo>
                    <a:lnTo>
                      <a:pt x="14" y="44"/>
                    </a:lnTo>
                    <a:lnTo>
                      <a:pt x="16" y="29"/>
                    </a:lnTo>
                    <a:lnTo>
                      <a:pt x="16" y="15"/>
                    </a:lnTo>
                    <a:lnTo>
                      <a:pt x="16" y="0"/>
                    </a:lnTo>
                    <a:lnTo>
                      <a:pt x="16" y="25"/>
                    </a:lnTo>
                    <a:lnTo>
                      <a:pt x="14" y="50"/>
                    </a:lnTo>
                    <a:lnTo>
                      <a:pt x="14" y="75"/>
                    </a:lnTo>
                    <a:lnTo>
                      <a:pt x="14" y="100"/>
                    </a:lnTo>
                    <a:lnTo>
                      <a:pt x="12" y="123"/>
                    </a:lnTo>
                    <a:lnTo>
                      <a:pt x="14" y="146"/>
                    </a:lnTo>
                    <a:lnTo>
                      <a:pt x="14" y="169"/>
                    </a:lnTo>
                    <a:lnTo>
                      <a:pt x="16" y="192"/>
                    </a:lnTo>
                    <a:close/>
                  </a:path>
                </a:pathLst>
              </a:custGeom>
              <a:solidFill>
                <a:srgbClr val="C0CD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9" name="Freeform 89"/>
              <p:cNvSpPr>
                <a:spLocks/>
              </p:cNvSpPr>
              <p:nvPr/>
            </p:nvSpPr>
            <p:spPr bwMode="auto">
              <a:xfrm>
                <a:off x="2845" y="2611"/>
                <a:ext cx="345" cy="302"/>
              </a:xfrm>
              <a:custGeom>
                <a:avLst/>
                <a:gdLst>
                  <a:gd name="T0" fmla="*/ 345 w 345"/>
                  <a:gd name="T1" fmla="*/ 0 h 302"/>
                  <a:gd name="T2" fmla="*/ 345 w 345"/>
                  <a:gd name="T3" fmla="*/ 12 h 302"/>
                  <a:gd name="T4" fmla="*/ 343 w 345"/>
                  <a:gd name="T5" fmla="*/ 23 h 302"/>
                  <a:gd name="T6" fmla="*/ 343 w 345"/>
                  <a:gd name="T7" fmla="*/ 37 h 302"/>
                  <a:gd name="T8" fmla="*/ 341 w 345"/>
                  <a:gd name="T9" fmla="*/ 50 h 302"/>
                  <a:gd name="T10" fmla="*/ 339 w 345"/>
                  <a:gd name="T11" fmla="*/ 64 h 302"/>
                  <a:gd name="T12" fmla="*/ 338 w 345"/>
                  <a:gd name="T13" fmla="*/ 77 h 302"/>
                  <a:gd name="T14" fmla="*/ 336 w 345"/>
                  <a:gd name="T15" fmla="*/ 91 h 302"/>
                  <a:gd name="T16" fmla="*/ 332 w 345"/>
                  <a:gd name="T17" fmla="*/ 102 h 302"/>
                  <a:gd name="T18" fmla="*/ 311 w 345"/>
                  <a:gd name="T19" fmla="*/ 110 h 302"/>
                  <a:gd name="T20" fmla="*/ 290 w 345"/>
                  <a:gd name="T21" fmla="*/ 116 h 302"/>
                  <a:gd name="T22" fmla="*/ 270 w 345"/>
                  <a:gd name="T23" fmla="*/ 119 h 302"/>
                  <a:gd name="T24" fmla="*/ 249 w 345"/>
                  <a:gd name="T25" fmla="*/ 125 h 302"/>
                  <a:gd name="T26" fmla="*/ 230 w 345"/>
                  <a:gd name="T27" fmla="*/ 133 h 302"/>
                  <a:gd name="T28" fmla="*/ 213 w 345"/>
                  <a:gd name="T29" fmla="*/ 142 h 302"/>
                  <a:gd name="T30" fmla="*/ 194 w 345"/>
                  <a:gd name="T31" fmla="*/ 154 h 302"/>
                  <a:gd name="T32" fmla="*/ 178 w 345"/>
                  <a:gd name="T33" fmla="*/ 169 h 302"/>
                  <a:gd name="T34" fmla="*/ 167 w 345"/>
                  <a:gd name="T35" fmla="*/ 185 h 302"/>
                  <a:gd name="T36" fmla="*/ 157 w 345"/>
                  <a:gd name="T37" fmla="*/ 202 h 302"/>
                  <a:gd name="T38" fmla="*/ 150 w 345"/>
                  <a:gd name="T39" fmla="*/ 217 h 302"/>
                  <a:gd name="T40" fmla="*/ 142 w 345"/>
                  <a:gd name="T41" fmla="*/ 233 h 302"/>
                  <a:gd name="T42" fmla="*/ 134 w 345"/>
                  <a:gd name="T43" fmla="*/ 250 h 302"/>
                  <a:gd name="T44" fmla="*/ 128 w 345"/>
                  <a:gd name="T45" fmla="*/ 267 h 302"/>
                  <a:gd name="T46" fmla="*/ 125 w 345"/>
                  <a:gd name="T47" fmla="*/ 284 h 302"/>
                  <a:gd name="T48" fmla="*/ 121 w 345"/>
                  <a:gd name="T49" fmla="*/ 302 h 302"/>
                  <a:gd name="T50" fmla="*/ 117 w 345"/>
                  <a:gd name="T51" fmla="*/ 302 h 302"/>
                  <a:gd name="T52" fmla="*/ 113 w 345"/>
                  <a:gd name="T53" fmla="*/ 302 h 302"/>
                  <a:gd name="T54" fmla="*/ 109 w 345"/>
                  <a:gd name="T55" fmla="*/ 300 h 302"/>
                  <a:gd name="T56" fmla="*/ 105 w 345"/>
                  <a:gd name="T57" fmla="*/ 300 h 302"/>
                  <a:gd name="T58" fmla="*/ 102 w 345"/>
                  <a:gd name="T59" fmla="*/ 300 h 302"/>
                  <a:gd name="T60" fmla="*/ 98 w 345"/>
                  <a:gd name="T61" fmla="*/ 298 h 302"/>
                  <a:gd name="T62" fmla="*/ 94 w 345"/>
                  <a:gd name="T63" fmla="*/ 298 h 302"/>
                  <a:gd name="T64" fmla="*/ 90 w 345"/>
                  <a:gd name="T65" fmla="*/ 298 h 302"/>
                  <a:gd name="T66" fmla="*/ 90 w 345"/>
                  <a:gd name="T67" fmla="*/ 271 h 302"/>
                  <a:gd name="T68" fmla="*/ 88 w 345"/>
                  <a:gd name="T69" fmla="*/ 242 h 302"/>
                  <a:gd name="T70" fmla="*/ 82 w 345"/>
                  <a:gd name="T71" fmla="*/ 213 h 302"/>
                  <a:gd name="T72" fmla="*/ 75 w 345"/>
                  <a:gd name="T73" fmla="*/ 187 h 302"/>
                  <a:gd name="T74" fmla="*/ 69 w 345"/>
                  <a:gd name="T75" fmla="*/ 173 h 302"/>
                  <a:gd name="T76" fmla="*/ 63 w 345"/>
                  <a:gd name="T77" fmla="*/ 160 h 302"/>
                  <a:gd name="T78" fmla="*/ 56 w 345"/>
                  <a:gd name="T79" fmla="*/ 148 h 302"/>
                  <a:gd name="T80" fmla="*/ 48 w 345"/>
                  <a:gd name="T81" fmla="*/ 137 h 302"/>
                  <a:gd name="T82" fmla="*/ 38 w 345"/>
                  <a:gd name="T83" fmla="*/ 125 h 302"/>
                  <a:gd name="T84" fmla="*/ 27 w 345"/>
                  <a:gd name="T85" fmla="*/ 116 h 302"/>
                  <a:gd name="T86" fmla="*/ 17 w 345"/>
                  <a:gd name="T87" fmla="*/ 106 h 302"/>
                  <a:gd name="T88" fmla="*/ 4 w 345"/>
                  <a:gd name="T89" fmla="*/ 100 h 302"/>
                  <a:gd name="T90" fmla="*/ 2 w 345"/>
                  <a:gd name="T91" fmla="*/ 87 h 302"/>
                  <a:gd name="T92" fmla="*/ 0 w 345"/>
                  <a:gd name="T93" fmla="*/ 75 h 302"/>
                  <a:gd name="T94" fmla="*/ 0 w 345"/>
                  <a:gd name="T95" fmla="*/ 64 h 302"/>
                  <a:gd name="T96" fmla="*/ 0 w 345"/>
                  <a:gd name="T97" fmla="*/ 50 h 302"/>
                  <a:gd name="T98" fmla="*/ 0 w 345"/>
                  <a:gd name="T99" fmla="*/ 39 h 302"/>
                  <a:gd name="T100" fmla="*/ 2 w 345"/>
                  <a:gd name="T101" fmla="*/ 25 h 302"/>
                  <a:gd name="T102" fmla="*/ 2 w 345"/>
                  <a:gd name="T103" fmla="*/ 14 h 302"/>
                  <a:gd name="T104" fmla="*/ 2 w 345"/>
                  <a:gd name="T105" fmla="*/ 0 h 302"/>
                  <a:gd name="T106" fmla="*/ 44 w 345"/>
                  <a:gd name="T107" fmla="*/ 0 h 302"/>
                  <a:gd name="T108" fmla="*/ 88 w 345"/>
                  <a:gd name="T109" fmla="*/ 0 h 302"/>
                  <a:gd name="T110" fmla="*/ 130 w 345"/>
                  <a:gd name="T111" fmla="*/ 0 h 302"/>
                  <a:gd name="T112" fmla="*/ 173 w 345"/>
                  <a:gd name="T113" fmla="*/ 2 h 302"/>
                  <a:gd name="T114" fmla="*/ 217 w 345"/>
                  <a:gd name="T115" fmla="*/ 2 h 302"/>
                  <a:gd name="T116" fmla="*/ 259 w 345"/>
                  <a:gd name="T117" fmla="*/ 2 h 302"/>
                  <a:gd name="T118" fmla="*/ 303 w 345"/>
                  <a:gd name="T119" fmla="*/ 2 h 302"/>
                  <a:gd name="T120" fmla="*/ 345 w 345"/>
                  <a:gd name="T121" fmla="*/ 0 h 30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345" h="302">
                    <a:moveTo>
                      <a:pt x="345" y="0"/>
                    </a:moveTo>
                    <a:lnTo>
                      <a:pt x="345" y="12"/>
                    </a:lnTo>
                    <a:lnTo>
                      <a:pt x="343" y="23"/>
                    </a:lnTo>
                    <a:lnTo>
                      <a:pt x="343" y="37"/>
                    </a:lnTo>
                    <a:lnTo>
                      <a:pt x="341" y="50"/>
                    </a:lnTo>
                    <a:lnTo>
                      <a:pt x="339" y="64"/>
                    </a:lnTo>
                    <a:lnTo>
                      <a:pt x="338" y="77"/>
                    </a:lnTo>
                    <a:lnTo>
                      <a:pt x="336" y="91"/>
                    </a:lnTo>
                    <a:lnTo>
                      <a:pt x="332" y="102"/>
                    </a:lnTo>
                    <a:lnTo>
                      <a:pt x="311" y="110"/>
                    </a:lnTo>
                    <a:lnTo>
                      <a:pt x="290" y="116"/>
                    </a:lnTo>
                    <a:lnTo>
                      <a:pt x="270" y="119"/>
                    </a:lnTo>
                    <a:lnTo>
                      <a:pt x="249" y="125"/>
                    </a:lnTo>
                    <a:lnTo>
                      <a:pt x="230" y="133"/>
                    </a:lnTo>
                    <a:lnTo>
                      <a:pt x="213" y="142"/>
                    </a:lnTo>
                    <a:lnTo>
                      <a:pt x="194" y="154"/>
                    </a:lnTo>
                    <a:lnTo>
                      <a:pt x="178" y="169"/>
                    </a:lnTo>
                    <a:lnTo>
                      <a:pt x="167" y="185"/>
                    </a:lnTo>
                    <a:lnTo>
                      <a:pt x="157" y="202"/>
                    </a:lnTo>
                    <a:lnTo>
                      <a:pt x="150" y="217"/>
                    </a:lnTo>
                    <a:lnTo>
                      <a:pt x="142" y="233"/>
                    </a:lnTo>
                    <a:lnTo>
                      <a:pt x="134" y="250"/>
                    </a:lnTo>
                    <a:lnTo>
                      <a:pt x="128" y="267"/>
                    </a:lnTo>
                    <a:lnTo>
                      <a:pt x="125" y="284"/>
                    </a:lnTo>
                    <a:lnTo>
                      <a:pt x="121" y="302"/>
                    </a:lnTo>
                    <a:lnTo>
                      <a:pt x="117" y="302"/>
                    </a:lnTo>
                    <a:lnTo>
                      <a:pt x="113" y="302"/>
                    </a:lnTo>
                    <a:lnTo>
                      <a:pt x="109" y="300"/>
                    </a:lnTo>
                    <a:lnTo>
                      <a:pt x="105" y="300"/>
                    </a:lnTo>
                    <a:lnTo>
                      <a:pt x="102" y="300"/>
                    </a:lnTo>
                    <a:lnTo>
                      <a:pt x="98" y="298"/>
                    </a:lnTo>
                    <a:lnTo>
                      <a:pt x="94" y="298"/>
                    </a:lnTo>
                    <a:lnTo>
                      <a:pt x="90" y="298"/>
                    </a:lnTo>
                    <a:lnTo>
                      <a:pt x="90" y="271"/>
                    </a:lnTo>
                    <a:lnTo>
                      <a:pt x="88" y="242"/>
                    </a:lnTo>
                    <a:lnTo>
                      <a:pt x="82" y="213"/>
                    </a:lnTo>
                    <a:lnTo>
                      <a:pt x="75" y="187"/>
                    </a:lnTo>
                    <a:lnTo>
                      <a:pt x="69" y="173"/>
                    </a:lnTo>
                    <a:lnTo>
                      <a:pt x="63" y="160"/>
                    </a:lnTo>
                    <a:lnTo>
                      <a:pt x="56" y="148"/>
                    </a:lnTo>
                    <a:lnTo>
                      <a:pt x="48" y="137"/>
                    </a:lnTo>
                    <a:lnTo>
                      <a:pt x="38" y="125"/>
                    </a:lnTo>
                    <a:lnTo>
                      <a:pt x="27" y="116"/>
                    </a:lnTo>
                    <a:lnTo>
                      <a:pt x="17" y="106"/>
                    </a:lnTo>
                    <a:lnTo>
                      <a:pt x="4" y="100"/>
                    </a:lnTo>
                    <a:lnTo>
                      <a:pt x="2" y="87"/>
                    </a:lnTo>
                    <a:lnTo>
                      <a:pt x="0" y="75"/>
                    </a:lnTo>
                    <a:lnTo>
                      <a:pt x="0" y="64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2" y="25"/>
                    </a:lnTo>
                    <a:lnTo>
                      <a:pt x="2" y="14"/>
                    </a:lnTo>
                    <a:lnTo>
                      <a:pt x="2" y="0"/>
                    </a:lnTo>
                    <a:lnTo>
                      <a:pt x="44" y="0"/>
                    </a:lnTo>
                    <a:lnTo>
                      <a:pt x="88" y="0"/>
                    </a:lnTo>
                    <a:lnTo>
                      <a:pt x="130" y="0"/>
                    </a:lnTo>
                    <a:lnTo>
                      <a:pt x="173" y="2"/>
                    </a:lnTo>
                    <a:lnTo>
                      <a:pt x="217" y="2"/>
                    </a:lnTo>
                    <a:lnTo>
                      <a:pt x="259" y="2"/>
                    </a:lnTo>
                    <a:lnTo>
                      <a:pt x="303" y="2"/>
                    </a:lnTo>
                    <a:lnTo>
                      <a:pt x="345" y="0"/>
                    </a:lnTo>
                    <a:close/>
                  </a:path>
                </a:pathLst>
              </a:custGeom>
              <a:solidFill>
                <a:srgbClr val="FF2B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0" name="Freeform 90"/>
              <p:cNvSpPr>
                <a:spLocks/>
              </p:cNvSpPr>
              <p:nvPr/>
            </p:nvSpPr>
            <p:spPr bwMode="auto">
              <a:xfrm>
                <a:off x="2427" y="2606"/>
                <a:ext cx="15" cy="44"/>
              </a:xfrm>
              <a:custGeom>
                <a:avLst/>
                <a:gdLst>
                  <a:gd name="T0" fmla="*/ 2 w 15"/>
                  <a:gd name="T1" fmla="*/ 44 h 44"/>
                  <a:gd name="T2" fmla="*/ 4 w 15"/>
                  <a:gd name="T3" fmla="*/ 40 h 44"/>
                  <a:gd name="T4" fmla="*/ 2 w 15"/>
                  <a:gd name="T5" fmla="*/ 32 h 44"/>
                  <a:gd name="T6" fmla="*/ 2 w 15"/>
                  <a:gd name="T7" fmla="*/ 27 h 44"/>
                  <a:gd name="T8" fmla="*/ 0 w 15"/>
                  <a:gd name="T9" fmla="*/ 21 h 44"/>
                  <a:gd name="T10" fmla="*/ 0 w 15"/>
                  <a:gd name="T11" fmla="*/ 13 h 44"/>
                  <a:gd name="T12" fmla="*/ 2 w 15"/>
                  <a:gd name="T13" fmla="*/ 7 h 44"/>
                  <a:gd name="T14" fmla="*/ 6 w 15"/>
                  <a:gd name="T15" fmla="*/ 4 h 44"/>
                  <a:gd name="T16" fmla="*/ 15 w 15"/>
                  <a:gd name="T17" fmla="*/ 0 h 44"/>
                  <a:gd name="T18" fmla="*/ 2 w 15"/>
                  <a:gd name="T19" fmla="*/ 44 h 4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5" h="44">
                    <a:moveTo>
                      <a:pt x="2" y="44"/>
                    </a:moveTo>
                    <a:lnTo>
                      <a:pt x="4" y="40"/>
                    </a:lnTo>
                    <a:lnTo>
                      <a:pt x="2" y="32"/>
                    </a:lnTo>
                    <a:lnTo>
                      <a:pt x="2" y="27"/>
                    </a:lnTo>
                    <a:lnTo>
                      <a:pt x="0" y="21"/>
                    </a:lnTo>
                    <a:lnTo>
                      <a:pt x="0" y="13"/>
                    </a:lnTo>
                    <a:lnTo>
                      <a:pt x="2" y="7"/>
                    </a:lnTo>
                    <a:lnTo>
                      <a:pt x="6" y="4"/>
                    </a:lnTo>
                    <a:lnTo>
                      <a:pt x="15" y="0"/>
                    </a:lnTo>
                    <a:lnTo>
                      <a:pt x="2" y="44"/>
                    </a:lnTo>
                    <a:close/>
                  </a:path>
                </a:pathLst>
              </a:custGeom>
              <a:solidFill>
                <a:srgbClr val="FF2B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1" name="Freeform 91"/>
              <p:cNvSpPr>
                <a:spLocks/>
              </p:cNvSpPr>
              <p:nvPr/>
            </p:nvSpPr>
            <p:spPr bwMode="auto">
              <a:xfrm>
                <a:off x="3083" y="2623"/>
                <a:ext cx="94" cy="57"/>
              </a:xfrm>
              <a:custGeom>
                <a:avLst/>
                <a:gdLst>
                  <a:gd name="T0" fmla="*/ 94 w 94"/>
                  <a:gd name="T1" fmla="*/ 21 h 57"/>
                  <a:gd name="T2" fmla="*/ 92 w 94"/>
                  <a:gd name="T3" fmla="*/ 27 h 57"/>
                  <a:gd name="T4" fmla="*/ 90 w 94"/>
                  <a:gd name="T5" fmla="*/ 33 h 57"/>
                  <a:gd name="T6" fmla="*/ 86 w 94"/>
                  <a:gd name="T7" fmla="*/ 36 h 57"/>
                  <a:gd name="T8" fmla="*/ 80 w 94"/>
                  <a:gd name="T9" fmla="*/ 40 h 57"/>
                  <a:gd name="T10" fmla="*/ 75 w 94"/>
                  <a:gd name="T11" fmla="*/ 44 h 57"/>
                  <a:gd name="T12" fmla="*/ 71 w 94"/>
                  <a:gd name="T13" fmla="*/ 48 h 57"/>
                  <a:gd name="T14" fmla="*/ 65 w 94"/>
                  <a:gd name="T15" fmla="*/ 50 h 57"/>
                  <a:gd name="T16" fmla="*/ 59 w 94"/>
                  <a:gd name="T17" fmla="*/ 56 h 57"/>
                  <a:gd name="T18" fmla="*/ 53 w 94"/>
                  <a:gd name="T19" fmla="*/ 56 h 57"/>
                  <a:gd name="T20" fmla="*/ 48 w 94"/>
                  <a:gd name="T21" fmla="*/ 56 h 57"/>
                  <a:gd name="T22" fmla="*/ 40 w 94"/>
                  <a:gd name="T23" fmla="*/ 57 h 57"/>
                  <a:gd name="T24" fmla="*/ 34 w 94"/>
                  <a:gd name="T25" fmla="*/ 57 h 57"/>
                  <a:gd name="T26" fmla="*/ 29 w 94"/>
                  <a:gd name="T27" fmla="*/ 57 h 57"/>
                  <a:gd name="T28" fmla="*/ 23 w 94"/>
                  <a:gd name="T29" fmla="*/ 56 h 57"/>
                  <a:gd name="T30" fmla="*/ 15 w 94"/>
                  <a:gd name="T31" fmla="*/ 56 h 57"/>
                  <a:gd name="T32" fmla="*/ 9 w 94"/>
                  <a:gd name="T33" fmla="*/ 52 h 57"/>
                  <a:gd name="T34" fmla="*/ 7 w 94"/>
                  <a:gd name="T35" fmla="*/ 50 h 57"/>
                  <a:gd name="T36" fmla="*/ 6 w 94"/>
                  <a:gd name="T37" fmla="*/ 48 h 57"/>
                  <a:gd name="T38" fmla="*/ 4 w 94"/>
                  <a:gd name="T39" fmla="*/ 46 h 57"/>
                  <a:gd name="T40" fmla="*/ 2 w 94"/>
                  <a:gd name="T41" fmla="*/ 42 h 57"/>
                  <a:gd name="T42" fmla="*/ 0 w 94"/>
                  <a:gd name="T43" fmla="*/ 38 h 57"/>
                  <a:gd name="T44" fmla="*/ 0 w 94"/>
                  <a:gd name="T45" fmla="*/ 34 h 57"/>
                  <a:gd name="T46" fmla="*/ 0 w 94"/>
                  <a:gd name="T47" fmla="*/ 31 h 57"/>
                  <a:gd name="T48" fmla="*/ 0 w 94"/>
                  <a:gd name="T49" fmla="*/ 27 h 57"/>
                  <a:gd name="T50" fmla="*/ 7 w 94"/>
                  <a:gd name="T51" fmla="*/ 17 h 57"/>
                  <a:gd name="T52" fmla="*/ 15 w 94"/>
                  <a:gd name="T53" fmla="*/ 10 h 57"/>
                  <a:gd name="T54" fmla="*/ 25 w 94"/>
                  <a:gd name="T55" fmla="*/ 4 h 57"/>
                  <a:gd name="T56" fmla="*/ 36 w 94"/>
                  <a:gd name="T57" fmla="*/ 2 h 57"/>
                  <a:gd name="T58" fmla="*/ 48 w 94"/>
                  <a:gd name="T59" fmla="*/ 0 h 57"/>
                  <a:gd name="T60" fmla="*/ 61 w 94"/>
                  <a:gd name="T61" fmla="*/ 0 h 57"/>
                  <a:gd name="T62" fmla="*/ 73 w 94"/>
                  <a:gd name="T63" fmla="*/ 0 h 57"/>
                  <a:gd name="T64" fmla="*/ 82 w 94"/>
                  <a:gd name="T65" fmla="*/ 2 h 57"/>
                  <a:gd name="T66" fmla="*/ 94 w 94"/>
                  <a:gd name="T67" fmla="*/ 21 h 5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94" h="57">
                    <a:moveTo>
                      <a:pt x="94" y="21"/>
                    </a:moveTo>
                    <a:lnTo>
                      <a:pt x="92" y="27"/>
                    </a:lnTo>
                    <a:lnTo>
                      <a:pt x="90" y="33"/>
                    </a:lnTo>
                    <a:lnTo>
                      <a:pt x="86" y="36"/>
                    </a:lnTo>
                    <a:lnTo>
                      <a:pt x="80" y="40"/>
                    </a:lnTo>
                    <a:lnTo>
                      <a:pt x="75" y="44"/>
                    </a:lnTo>
                    <a:lnTo>
                      <a:pt x="71" y="48"/>
                    </a:lnTo>
                    <a:lnTo>
                      <a:pt x="65" y="50"/>
                    </a:lnTo>
                    <a:lnTo>
                      <a:pt x="59" y="56"/>
                    </a:lnTo>
                    <a:lnTo>
                      <a:pt x="53" y="56"/>
                    </a:lnTo>
                    <a:lnTo>
                      <a:pt x="48" y="56"/>
                    </a:lnTo>
                    <a:lnTo>
                      <a:pt x="40" y="57"/>
                    </a:lnTo>
                    <a:lnTo>
                      <a:pt x="34" y="57"/>
                    </a:lnTo>
                    <a:lnTo>
                      <a:pt x="29" y="57"/>
                    </a:lnTo>
                    <a:lnTo>
                      <a:pt x="23" y="56"/>
                    </a:lnTo>
                    <a:lnTo>
                      <a:pt x="15" y="56"/>
                    </a:lnTo>
                    <a:lnTo>
                      <a:pt x="9" y="52"/>
                    </a:lnTo>
                    <a:lnTo>
                      <a:pt x="7" y="50"/>
                    </a:lnTo>
                    <a:lnTo>
                      <a:pt x="6" y="48"/>
                    </a:lnTo>
                    <a:lnTo>
                      <a:pt x="4" y="46"/>
                    </a:lnTo>
                    <a:lnTo>
                      <a:pt x="2" y="42"/>
                    </a:lnTo>
                    <a:lnTo>
                      <a:pt x="0" y="38"/>
                    </a:lnTo>
                    <a:lnTo>
                      <a:pt x="0" y="34"/>
                    </a:lnTo>
                    <a:lnTo>
                      <a:pt x="0" y="31"/>
                    </a:lnTo>
                    <a:lnTo>
                      <a:pt x="0" y="27"/>
                    </a:lnTo>
                    <a:lnTo>
                      <a:pt x="7" y="17"/>
                    </a:lnTo>
                    <a:lnTo>
                      <a:pt x="15" y="10"/>
                    </a:lnTo>
                    <a:lnTo>
                      <a:pt x="25" y="4"/>
                    </a:lnTo>
                    <a:lnTo>
                      <a:pt x="36" y="2"/>
                    </a:lnTo>
                    <a:lnTo>
                      <a:pt x="48" y="0"/>
                    </a:lnTo>
                    <a:lnTo>
                      <a:pt x="61" y="0"/>
                    </a:lnTo>
                    <a:lnTo>
                      <a:pt x="73" y="0"/>
                    </a:lnTo>
                    <a:lnTo>
                      <a:pt x="82" y="2"/>
                    </a:lnTo>
                    <a:lnTo>
                      <a:pt x="94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" name="Freeform 92"/>
              <p:cNvSpPr>
                <a:spLocks/>
              </p:cNvSpPr>
              <p:nvPr/>
            </p:nvSpPr>
            <p:spPr bwMode="auto">
              <a:xfrm>
                <a:off x="3871" y="2621"/>
                <a:ext cx="405" cy="428"/>
              </a:xfrm>
              <a:custGeom>
                <a:avLst/>
                <a:gdLst>
                  <a:gd name="T0" fmla="*/ 357 w 405"/>
                  <a:gd name="T1" fmla="*/ 109 h 428"/>
                  <a:gd name="T2" fmla="*/ 376 w 405"/>
                  <a:gd name="T3" fmla="*/ 163 h 428"/>
                  <a:gd name="T4" fmla="*/ 391 w 405"/>
                  <a:gd name="T5" fmla="*/ 219 h 428"/>
                  <a:gd name="T6" fmla="*/ 401 w 405"/>
                  <a:gd name="T7" fmla="*/ 278 h 428"/>
                  <a:gd name="T8" fmla="*/ 405 w 405"/>
                  <a:gd name="T9" fmla="*/ 320 h 428"/>
                  <a:gd name="T10" fmla="*/ 403 w 405"/>
                  <a:gd name="T11" fmla="*/ 353 h 428"/>
                  <a:gd name="T12" fmla="*/ 403 w 405"/>
                  <a:gd name="T13" fmla="*/ 384 h 428"/>
                  <a:gd name="T14" fmla="*/ 401 w 405"/>
                  <a:gd name="T15" fmla="*/ 413 h 428"/>
                  <a:gd name="T16" fmla="*/ 399 w 405"/>
                  <a:gd name="T17" fmla="*/ 376 h 428"/>
                  <a:gd name="T18" fmla="*/ 397 w 405"/>
                  <a:gd name="T19" fmla="*/ 297 h 428"/>
                  <a:gd name="T20" fmla="*/ 391 w 405"/>
                  <a:gd name="T21" fmla="*/ 244 h 428"/>
                  <a:gd name="T22" fmla="*/ 380 w 405"/>
                  <a:gd name="T23" fmla="*/ 192 h 428"/>
                  <a:gd name="T24" fmla="*/ 363 w 405"/>
                  <a:gd name="T25" fmla="*/ 142 h 428"/>
                  <a:gd name="T26" fmla="*/ 342 w 405"/>
                  <a:gd name="T27" fmla="*/ 94 h 428"/>
                  <a:gd name="T28" fmla="*/ 311 w 405"/>
                  <a:gd name="T29" fmla="*/ 48 h 428"/>
                  <a:gd name="T30" fmla="*/ 282 w 405"/>
                  <a:gd name="T31" fmla="*/ 19 h 428"/>
                  <a:gd name="T32" fmla="*/ 255 w 405"/>
                  <a:gd name="T33" fmla="*/ 8 h 428"/>
                  <a:gd name="T34" fmla="*/ 226 w 405"/>
                  <a:gd name="T35" fmla="*/ 2 h 428"/>
                  <a:gd name="T36" fmla="*/ 196 w 405"/>
                  <a:gd name="T37" fmla="*/ 4 h 428"/>
                  <a:gd name="T38" fmla="*/ 157 w 405"/>
                  <a:gd name="T39" fmla="*/ 27 h 428"/>
                  <a:gd name="T40" fmla="*/ 117 w 405"/>
                  <a:gd name="T41" fmla="*/ 65 h 428"/>
                  <a:gd name="T42" fmla="*/ 86 w 405"/>
                  <a:gd name="T43" fmla="*/ 109 h 428"/>
                  <a:gd name="T44" fmla="*/ 63 w 405"/>
                  <a:gd name="T45" fmla="*/ 155 h 428"/>
                  <a:gd name="T46" fmla="*/ 46 w 405"/>
                  <a:gd name="T47" fmla="*/ 207 h 428"/>
                  <a:gd name="T48" fmla="*/ 35 w 405"/>
                  <a:gd name="T49" fmla="*/ 261 h 428"/>
                  <a:gd name="T50" fmla="*/ 23 w 405"/>
                  <a:gd name="T51" fmla="*/ 343 h 428"/>
                  <a:gd name="T52" fmla="*/ 0 w 405"/>
                  <a:gd name="T53" fmla="*/ 418 h 428"/>
                  <a:gd name="T54" fmla="*/ 0 w 405"/>
                  <a:gd name="T55" fmla="*/ 378 h 428"/>
                  <a:gd name="T56" fmla="*/ 4 w 405"/>
                  <a:gd name="T57" fmla="*/ 336 h 428"/>
                  <a:gd name="T58" fmla="*/ 8 w 405"/>
                  <a:gd name="T59" fmla="*/ 294 h 428"/>
                  <a:gd name="T60" fmla="*/ 14 w 405"/>
                  <a:gd name="T61" fmla="*/ 253 h 428"/>
                  <a:gd name="T62" fmla="*/ 25 w 405"/>
                  <a:gd name="T63" fmla="*/ 203 h 428"/>
                  <a:gd name="T64" fmla="*/ 42 w 405"/>
                  <a:gd name="T65" fmla="*/ 154 h 428"/>
                  <a:gd name="T66" fmla="*/ 67 w 405"/>
                  <a:gd name="T67" fmla="*/ 107 h 428"/>
                  <a:gd name="T68" fmla="*/ 100 w 405"/>
                  <a:gd name="T69" fmla="*/ 67 h 428"/>
                  <a:gd name="T70" fmla="*/ 131 w 405"/>
                  <a:gd name="T71" fmla="*/ 40 h 428"/>
                  <a:gd name="T72" fmla="*/ 167 w 405"/>
                  <a:gd name="T73" fmla="*/ 15 h 428"/>
                  <a:gd name="T74" fmla="*/ 207 w 405"/>
                  <a:gd name="T75" fmla="*/ 2 h 428"/>
                  <a:gd name="T76" fmla="*/ 228 w 405"/>
                  <a:gd name="T77" fmla="*/ 0 h 428"/>
                  <a:gd name="T78" fmla="*/ 251 w 405"/>
                  <a:gd name="T79" fmla="*/ 4 h 428"/>
                  <a:gd name="T80" fmla="*/ 278 w 405"/>
                  <a:gd name="T81" fmla="*/ 15 h 428"/>
                  <a:gd name="T82" fmla="*/ 305 w 405"/>
                  <a:gd name="T83" fmla="*/ 35 h 428"/>
                  <a:gd name="T84" fmla="*/ 328 w 405"/>
                  <a:gd name="T85" fmla="*/ 58 h 428"/>
                  <a:gd name="T86" fmla="*/ 347 w 405"/>
                  <a:gd name="T87" fmla="*/ 83 h 42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405" h="428">
                    <a:moveTo>
                      <a:pt x="347" y="83"/>
                    </a:moveTo>
                    <a:lnTo>
                      <a:pt x="357" y="109"/>
                    </a:lnTo>
                    <a:lnTo>
                      <a:pt x="368" y="134"/>
                    </a:lnTo>
                    <a:lnTo>
                      <a:pt x="376" y="163"/>
                    </a:lnTo>
                    <a:lnTo>
                      <a:pt x="384" y="190"/>
                    </a:lnTo>
                    <a:lnTo>
                      <a:pt x="391" y="219"/>
                    </a:lnTo>
                    <a:lnTo>
                      <a:pt x="397" y="248"/>
                    </a:lnTo>
                    <a:lnTo>
                      <a:pt x="401" y="278"/>
                    </a:lnTo>
                    <a:lnTo>
                      <a:pt x="405" y="307"/>
                    </a:lnTo>
                    <a:lnTo>
                      <a:pt x="405" y="320"/>
                    </a:lnTo>
                    <a:lnTo>
                      <a:pt x="405" y="336"/>
                    </a:lnTo>
                    <a:lnTo>
                      <a:pt x="403" y="353"/>
                    </a:lnTo>
                    <a:lnTo>
                      <a:pt x="403" y="368"/>
                    </a:lnTo>
                    <a:lnTo>
                      <a:pt x="403" y="384"/>
                    </a:lnTo>
                    <a:lnTo>
                      <a:pt x="401" y="399"/>
                    </a:lnTo>
                    <a:lnTo>
                      <a:pt x="401" y="413"/>
                    </a:lnTo>
                    <a:lnTo>
                      <a:pt x="399" y="428"/>
                    </a:lnTo>
                    <a:lnTo>
                      <a:pt x="399" y="376"/>
                    </a:lnTo>
                    <a:lnTo>
                      <a:pt x="399" y="324"/>
                    </a:lnTo>
                    <a:lnTo>
                      <a:pt x="397" y="297"/>
                    </a:lnTo>
                    <a:lnTo>
                      <a:pt x="395" y="271"/>
                    </a:lnTo>
                    <a:lnTo>
                      <a:pt x="391" y="244"/>
                    </a:lnTo>
                    <a:lnTo>
                      <a:pt x="386" y="219"/>
                    </a:lnTo>
                    <a:lnTo>
                      <a:pt x="380" y="192"/>
                    </a:lnTo>
                    <a:lnTo>
                      <a:pt x="372" y="167"/>
                    </a:lnTo>
                    <a:lnTo>
                      <a:pt x="363" y="142"/>
                    </a:lnTo>
                    <a:lnTo>
                      <a:pt x="353" y="117"/>
                    </a:lnTo>
                    <a:lnTo>
                      <a:pt x="342" y="94"/>
                    </a:lnTo>
                    <a:lnTo>
                      <a:pt x="328" y="71"/>
                    </a:lnTo>
                    <a:lnTo>
                      <a:pt x="311" y="48"/>
                    </a:lnTo>
                    <a:lnTo>
                      <a:pt x="294" y="29"/>
                    </a:lnTo>
                    <a:lnTo>
                      <a:pt x="282" y="19"/>
                    </a:lnTo>
                    <a:lnTo>
                      <a:pt x="269" y="13"/>
                    </a:lnTo>
                    <a:lnTo>
                      <a:pt x="255" y="8"/>
                    </a:lnTo>
                    <a:lnTo>
                      <a:pt x="240" y="4"/>
                    </a:lnTo>
                    <a:lnTo>
                      <a:pt x="226" y="2"/>
                    </a:lnTo>
                    <a:lnTo>
                      <a:pt x="211" y="2"/>
                    </a:lnTo>
                    <a:lnTo>
                      <a:pt x="196" y="4"/>
                    </a:lnTo>
                    <a:lnTo>
                      <a:pt x="179" y="10"/>
                    </a:lnTo>
                    <a:lnTo>
                      <a:pt x="157" y="27"/>
                    </a:lnTo>
                    <a:lnTo>
                      <a:pt x="136" y="46"/>
                    </a:lnTo>
                    <a:lnTo>
                      <a:pt x="117" y="65"/>
                    </a:lnTo>
                    <a:lnTo>
                      <a:pt x="102" y="86"/>
                    </a:lnTo>
                    <a:lnTo>
                      <a:pt x="86" y="109"/>
                    </a:lnTo>
                    <a:lnTo>
                      <a:pt x="75" y="132"/>
                    </a:lnTo>
                    <a:lnTo>
                      <a:pt x="63" y="155"/>
                    </a:lnTo>
                    <a:lnTo>
                      <a:pt x="54" y="180"/>
                    </a:lnTo>
                    <a:lnTo>
                      <a:pt x="46" y="207"/>
                    </a:lnTo>
                    <a:lnTo>
                      <a:pt x="39" y="232"/>
                    </a:lnTo>
                    <a:lnTo>
                      <a:pt x="35" y="261"/>
                    </a:lnTo>
                    <a:lnTo>
                      <a:pt x="29" y="288"/>
                    </a:lnTo>
                    <a:lnTo>
                      <a:pt x="23" y="343"/>
                    </a:lnTo>
                    <a:lnTo>
                      <a:pt x="19" y="399"/>
                    </a:lnTo>
                    <a:lnTo>
                      <a:pt x="0" y="418"/>
                    </a:lnTo>
                    <a:lnTo>
                      <a:pt x="0" y="397"/>
                    </a:lnTo>
                    <a:lnTo>
                      <a:pt x="0" y="378"/>
                    </a:lnTo>
                    <a:lnTo>
                      <a:pt x="2" y="357"/>
                    </a:lnTo>
                    <a:lnTo>
                      <a:pt x="4" y="336"/>
                    </a:lnTo>
                    <a:lnTo>
                      <a:pt x="6" y="315"/>
                    </a:lnTo>
                    <a:lnTo>
                      <a:pt x="8" y="294"/>
                    </a:lnTo>
                    <a:lnTo>
                      <a:pt x="12" y="274"/>
                    </a:lnTo>
                    <a:lnTo>
                      <a:pt x="14" y="253"/>
                    </a:lnTo>
                    <a:lnTo>
                      <a:pt x="19" y="228"/>
                    </a:lnTo>
                    <a:lnTo>
                      <a:pt x="25" y="203"/>
                    </a:lnTo>
                    <a:lnTo>
                      <a:pt x="35" y="178"/>
                    </a:lnTo>
                    <a:lnTo>
                      <a:pt x="42" y="154"/>
                    </a:lnTo>
                    <a:lnTo>
                      <a:pt x="54" y="130"/>
                    </a:lnTo>
                    <a:lnTo>
                      <a:pt x="67" y="107"/>
                    </a:lnTo>
                    <a:lnTo>
                      <a:pt x="83" y="86"/>
                    </a:lnTo>
                    <a:lnTo>
                      <a:pt x="100" y="67"/>
                    </a:lnTo>
                    <a:lnTo>
                      <a:pt x="115" y="54"/>
                    </a:lnTo>
                    <a:lnTo>
                      <a:pt x="131" y="40"/>
                    </a:lnTo>
                    <a:lnTo>
                      <a:pt x="148" y="27"/>
                    </a:lnTo>
                    <a:lnTo>
                      <a:pt x="167" y="15"/>
                    </a:lnTo>
                    <a:lnTo>
                      <a:pt x="186" y="8"/>
                    </a:lnTo>
                    <a:lnTo>
                      <a:pt x="207" y="2"/>
                    </a:lnTo>
                    <a:lnTo>
                      <a:pt x="217" y="0"/>
                    </a:lnTo>
                    <a:lnTo>
                      <a:pt x="228" y="0"/>
                    </a:lnTo>
                    <a:lnTo>
                      <a:pt x="240" y="0"/>
                    </a:lnTo>
                    <a:lnTo>
                      <a:pt x="251" y="4"/>
                    </a:lnTo>
                    <a:lnTo>
                      <a:pt x="265" y="10"/>
                    </a:lnTo>
                    <a:lnTo>
                      <a:pt x="278" y="15"/>
                    </a:lnTo>
                    <a:lnTo>
                      <a:pt x="292" y="25"/>
                    </a:lnTo>
                    <a:lnTo>
                      <a:pt x="305" y="35"/>
                    </a:lnTo>
                    <a:lnTo>
                      <a:pt x="317" y="46"/>
                    </a:lnTo>
                    <a:lnTo>
                      <a:pt x="328" y="58"/>
                    </a:lnTo>
                    <a:lnTo>
                      <a:pt x="338" y="69"/>
                    </a:lnTo>
                    <a:lnTo>
                      <a:pt x="347" y="83"/>
                    </a:lnTo>
                    <a:close/>
                  </a:path>
                </a:pathLst>
              </a:custGeom>
              <a:solidFill>
                <a:srgbClr val="38D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" name="Freeform 93"/>
              <p:cNvSpPr>
                <a:spLocks/>
              </p:cNvSpPr>
              <p:nvPr/>
            </p:nvSpPr>
            <p:spPr bwMode="auto">
              <a:xfrm>
                <a:off x="683" y="2636"/>
                <a:ext cx="60" cy="263"/>
              </a:xfrm>
              <a:custGeom>
                <a:avLst/>
                <a:gdLst>
                  <a:gd name="T0" fmla="*/ 40 w 60"/>
                  <a:gd name="T1" fmla="*/ 14 h 263"/>
                  <a:gd name="T2" fmla="*/ 48 w 60"/>
                  <a:gd name="T3" fmla="*/ 43 h 263"/>
                  <a:gd name="T4" fmla="*/ 54 w 60"/>
                  <a:gd name="T5" fmla="*/ 68 h 263"/>
                  <a:gd name="T6" fmla="*/ 58 w 60"/>
                  <a:gd name="T7" fmla="*/ 94 h 263"/>
                  <a:gd name="T8" fmla="*/ 60 w 60"/>
                  <a:gd name="T9" fmla="*/ 121 h 263"/>
                  <a:gd name="T10" fmla="*/ 60 w 60"/>
                  <a:gd name="T11" fmla="*/ 148 h 263"/>
                  <a:gd name="T12" fmla="*/ 58 w 60"/>
                  <a:gd name="T13" fmla="*/ 175 h 263"/>
                  <a:gd name="T14" fmla="*/ 54 w 60"/>
                  <a:gd name="T15" fmla="*/ 202 h 263"/>
                  <a:gd name="T16" fmla="*/ 50 w 60"/>
                  <a:gd name="T17" fmla="*/ 231 h 263"/>
                  <a:gd name="T18" fmla="*/ 46 w 60"/>
                  <a:gd name="T19" fmla="*/ 234 h 263"/>
                  <a:gd name="T20" fmla="*/ 44 w 60"/>
                  <a:gd name="T21" fmla="*/ 240 h 263"/>
                  <a:gd name="T22" fmla="*/ 42 w 60"/>
                  <a:gd name="T23" fmla="*/ 246 h 263"/>
                  <a:gd name="T24" fmla="*/ 39 w 60"/>
                  <a:gd name="T25" fmla="*/ 252 h 263"/>
                  <a:gd name="T26" fmla="*/ 37 w 60"/>
                  <a:gd name="T27" fmla="*/ 257 h 263"/>
                  <a:gd name="T28" fmla="*/ 33 w 60"/>
                  <a:gd name="T29" fmla="*/ 261 h 263"/>
                  <a:gd name="T30" fmla="*/ 29 w 60"/>
                  <a:gd name="T31" fmla="*/ 263 h 263"/>
                  <a:gd name="T32" fmla="*/ 21 w 60"/>
                  <a:gd name="T33" fmla="*/ 259 h 263"/>
                  <a:gd name="T34" fmla="*/ 17 w 60"/>
                  <a:gd name="T35" fmla="*/ 252 h 263"/>
                  <a:gd name="T36" fmla="*/ 14 w 60"/>
                  <a:gd name="T37" fmla="*/ 240 h 263"/>
                  <a:gd name="T38" fmla="*/ 10 w 60"/>
                  <a:gd name="T39" fmla="*/ 229 h 263"/>
                  <a:gd name="T40" fmla="*/ 8 w 60"/>
                  <a:gd name="T41" fmla="*/ 215 h 263"/>
                  <a:gd name="T42" fmla="*/ 6 w 60"/>
                  <a:gd name="T43" fmla="*/ 204 h 263"/>
                  <a:gd name="T44" fmla="*/ 4 w 60"/>
                  <a:gd name="T45" fmla="*/ 190 h 263"/>
                  <a:gd name="T46" fmla="*/ 2 w 60"/>
                  <a:gd name="T47" fmla="*/ 177 h 263"/>
                  <a:gd name="T48" fmla="*/ 0 w 60"/>
                  <a:gd name="T49" fmla="*/ 163 h 263"/>
                  <a:gd name="T50" fmla="*/ 2 w 60"/>
                  <a:gd name="T51" fmla="*/ 142 h 263"/>
                  <a:gd name="T52" fmla="*/ 4 w 60"/>
                  <a:gd name="T53" fmla="*/ 121 h 263"/>
                  <a:gd name="T54" fmla="*/ 6 w 60"/>
                  <a:gd name="T55" fmla="*/ 100 h 263"/>
                  <a:gd name="T56" fmla="*/ 8 w 60"/>
                  <a:gd name="T57" fmla="*/ 79 h 263"/>
                  <a:gd name="T58" fmla="*/ 10 w 60"/>
                  <a:gd name="T59" fmla="*/ 58 h 263"/>
                  <a:gd name="T60" fmla="*/ 14 w 60"/>
                  <a:gd name="T61" fmla="*/ 39 h 263"/>
                  <a:gd name="T62" fmla="*/ 19 w 60"/>
                  <a:gd name="T63" fmla="*/ 20 h 263"/>
                  <a:gd name="T64" fmla="*/ 25 w 60"/>
                  <a:gd name="T65" fmla="*/ 0 h 263"/>
                  <a:gd name="T66" fmla="*/ 29 w 60"/>
                  <a:gd name="T67" fmla="*/ 0 h 263"/>
                  <a:gd name="T68" fmla="*/ 31 w 60"/>
                  <a:gd name="T69" fmla="*/ 2 h 263"/>
                  <a:gd name="T70" fmla="*/ 33 w 60"/>
                  <a:gd name="T71" fmla="*/ 4 h 263"/>
                  <a:gd name="T72" fmla="*/ 33 w 60"/>
                  <a:gd name="T73" fmla="*/ 6 h 263"/>
                  <a:gd name="T74" fmla="*/ 35 w 60"/>
                  <a:gd name="T75" fmla="*/ 10 h 263"/>
                  <a:gd name="T76" fmla="*/ 37 w 60"/>
                  <a:gd name="T77" fmla="*/ 12 h 263"/>
                  <a:gd name="T78" fmla="*/ 39 w 60"/>
                  <a:gd name="T79" fmla="*/ 14 h 263"/>
                  <a:gd name="T80" fmla="*/ 40 w 60"/>
                  <a:gd name="T81" fmla="*/ 14 h 26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60" h="263">
                    <a:moveTo>
                      <a:pt x="40" y="14"/>
                    </a:moveTo>
                    <a:lnTo>
                      <a:pt x="48" y="43"/>
                    </a:lnTo>
                    <a:lnTo>
                      <a:pt x="54" y="68"/>
                    </a:lnTo>
                    <a:lnTo>
                      <a:pt x="58" y="94"/>
                    </a:lnTo>
                    <a:lnTo>
                      <a:pt x="60" y="121"/>
                    </a:lnTo>
                    <a:lnTo>
                      <a:pt x="60" y="148"/>
                    </a:lnTo>
                    <a:lnTo>
                      <a:pt x="58" y="175"/>
                    </a:lnTo>
                    <a:lnTo>
                      <a:pt x="54" y="202"/>
                    </a:lnTo>
                    <a:lnTo>
                      <a:pt x="50" y="231"/>
                    </a:lnTo>
                    <a:lnTo>
                      <a:pt x="46" y="234"/>
                    </a:lnTo>
                    <a:lnTo>
                      <a:pt x="44" y="240"/>
                    </a:lnTo>
                    <a:lnTo>
                      <a:pt x="42" y="246"/>
                    </a:lnTo>
                    <a:lnTo>
                      <a:pt x="39" y="252"/>
                    </a:lnTo>
                    <a:lnTo>
                      <a:pt x="37" y="257"/>
                    </a:lnTo>
                    <a:lnTo>
                      <a:pt x="33" y="261"/>
                    </a:lnTo>
                    <a:lnTo>
                      <a:pt x="29" y="263"/>
                    </a:lnTo>
                    <a:lnTo>
                      <a:pt x="21" y="259"/>
                    </a:lnTo>
                    <a:lnTo>
                      <a:pt x="17" y="252"/>
                    </a:lnTo>
                    <a:lnTo>
                      <a:pt x="14" y="240"/>
                    </a:lnTo>
                    <a:lnTo>
                      <a:pt x="10" y="229"/>
                    </a:lnTo>
                    <a:lnTo>
                      <a:pt x="8" y="215"/>
                    </a:lnTo>
                    <a:lnTo>
                      <a:pt x="6" y="204"/>
                    </a:lnTo>
                    <a:lnTo>
                      <a:pt x="4" y="190"/>
                    </a:lnTo>
                    <a:lnTo>
                      <a:pt x="2" y="177"/>
                    </a:lnTo>
                    <a:lnTo>
                      <a:pt x="0" y="163"/>
                    </a:lnTo>
                    <a:lnTo>
                      <a:pt x="2" y="142"/>
                    </a:lnTo>
                    <a:lnTo>
                      <a:pt x="4" y="121"/>
                    </a:lnTo>
                    <a:lnTo>
                      <a:pt x="6" y="100"/>
                    </a:lnTo>
                    <a:lnTo>
                      <a:pt x="8" y="79"/>
                    </a:lnTo>
                    <a:lnTo>
                      <a:pt x="10" y="58"/>
                    </a:lnTo>
                    <a:lnTo>
                      <a:pt x="14" y="39"/>
                    </a:lnTo>
                    <a:lnTo>
                      <a:pt x="19" y="20"/>
                    </a:lnTo>
                    <a:lnTo>
                      <a:pt x="25" y="0"/>
                    </a:lnTo>
                    <a:lnTo>
                      <a:pt x="29" y="0"/>
                    </a:lnTo>
                    <a:lnTo>
                      <a:pt x="31" y="2"/>
                    </a:lnTo>
                    <a:lnTo>
                      <a:pt x="33" y="4"/>
                    </a:lnTo>
                    <a:lnTo>
                      <a:pt x="33" y="6"/>
                    </a:lnTo>
                    <a:lnTo>
                      <a:pt x="35" y="10"/>
                    </a:lnTo>
                    <a:lnTo>
                      <a:pt x="37" y="12"/>
                    </a:lnTo>
                    <a:lnTo>
                      <a:pt x="39" y="14"/>
                    </a:lnTo>
                    <a:lnTo>
                      <a:pt x="40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4" name="Freeform 94"/>
              <p:cNvSpPr>
                <a:spLocks/>
              </p:cNvSpPr>
              <p:nvPr/>
            </p:nvSpPr>
            <p:spPr bwMode="auto">
              <a:xfrm>
                <a:off x="3100" y="2640"/>
                <a:ext cx="58" cy="21"/>
              </a:xfrm>
              <a:custGeom>
                <a:avLst/>
                <a:gdLst>
                  <a:gd name="T0" fmla="*/ 56 w 58"/>
                  <a:gd name="T1" fmla="*/ 14 h 21"/>
                  <a:gd name="T2" fmla="*/ 50 w 58"/>
                  <a:gd name="T3" fmla="*/ 16 h 21"/>
                  <a:gd name="T4" fmla="*/ 42 w 58"/>
                  <a:gd name="T5" fmla="*/ 19 h 21"/>
                  <a:gd name="T6" fmla="*/ 35 w 58"/>
                  <a:gd name="T7" fmla="*/ 21 h 21"/>
                  <a:gd name="T8" fmla="*/ 27 w 58"/>
                  <a:gd name="T9" fmla="*/ 21 h 21"/>
                  <a:gd name="T10" fmla="*/ 21 w 58"/>
                  <a:gd name="T11" fmla="*/ 21 h 21"/>
                  <a:gd name="T12" fmla="*/ 13 w 58"/>
                  <a:gd name="T13" fmla="*/ 21 h 21"/>
                  <a:gd name="T14" fmla="*/ 6 w 58"/>
                  <a:gd name="T15" fmla="*/ 19 h 21"/>
                  <a:gd name="T16" fmla="*/ 0 w 58"/>
                  <a:gd name="T17" fmla="*/ 16 h 21"/>
                  <a:gd name="T18" fmla="*/ 4 w 58"/>
                  <a:gd name="T19" fmla="*/ 8 h 21"/>
                  <a:gd name="T20" fmla="*/ 10 w 58"/>
                  <a:gd name="T21" fmla="*/ 4 h 21"/>
                  <a:gd name="T22" fmla="*/ 15 w 58"/>
                  <a:gd name="T23" fmla="*/ 2 h 21"/>
                  <a:gd name="T24" fmla="*/ 23 w 58"/>
                  <a:gd name="T25" fmla="*/ 2 h 21"/>
                  <a:gd name="T26" fmla="*/ 31 w 58"/>
                  <a:gd name="T27" fmla="*/ 2 h 21"/>
                  <a:gd name="T28" fmla="*/ 38 w 58"/>
                  <a:gd name="T29" fmla="*/ 2 h 21"/>
                  <a:gd name="T30" fmla="*/ 46 w 58"/>
                  <a:gd name="T31" fmla="*/ 2 h 21"/>
                  <a:gd name="T32" fmla="*/ 52 w 58"/>
                  <a:gd name="T33" fmla="*/ 0 h 21"/>
                  <a:gd name="T34" fmla="*/ 54 w 58"/>
                  <a:gd name="T35" fmla="*/ 0 h 21"/>
                  <a:gd name="T36" fmla="*/ 56 w 58"/>
                  <a:gd name="T37" fmla="*/ 2 h 21"/>
                  <a:gd name="T38" fmla="*/ 56 w 58"/>
                  <a:gd name="T39" fmla="*/ 2 h 21"/>
                  <a:gd name="T40" fmla="*/ 58 w 58"/>
                  <a:gd name="T41" fmla="*/ 4 h 21"/>
                  <a:gd name="T42" fmla="*/ 58 w 58"/>
                  <a:gd name="T43" fmla="*/ 6 h 21"/>
                  <a:gd name="T44" fmla="*/ 58 w 58"/>
                  <a:gd name="T45" fmla="*/ 10 h 21"/>
                  <a:gd name="T46" fmla="*/ 58 w 58"/>
                  <a:gd name="T47" fmla="*/ 12 h 21"/>
                  <a:gd name="T48" fmla="*/ 56 w 58"/>
                  <a:gd name="T49" fmla="*/ 14 h 2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8" h="21">
                    <a:moveTo>
                      <a:pt x="56" y="14"/>
                    </a:moveTo>
                    <a:lnTo>
                      <a:pt x="50" y="16"/>
                    </a:lnTo>
                    <a:lnTo>
                      <a:pt x="42" y="19"/>
                    </a:lnTo>
                    <a:lnTo>
                      <a:pt x="35" y="21"/>
                    </a:lnTo>
                    <a:lnTo>
                      <a:pt x="27" y="21"/>
                    </a:lnTo>
                    <a:lnTo>
                      <a:pt x="21" y="21"/>
                    </a:lnTo>
                    <a:lnTo>
                      <a:pt x="13" y="21"/>
                    </a:lnTo>
                    <a:lnTo>
                      <a:pt x="6" y="19"/>
                    </a:lnTo>
                    <a:lnTo>
                      <a:pt x="0" y="16"/>
                    </a:lnTo>
                    <a:lnTo>
                      <a:pt x="4" y="8"/>
                    </a:lnTo>
                    <a:lnTo>
                      <a:pt x="10" y="4"/>
                    </a:lnTo>
                    <a:lnTo>
                      <a:pt x="15" y="2"/>
                    </a:lnTo>
                    <a:lnTo>
                      <a:pt x="23" y="2"/>
                    </a:lnTo>
                    <a:lnTo>
                      <a:pt x="31" y="2"/>
                    </a:lnTo>
                    <a:lnTo>
                      <a:pt x="38" y="2"/>
                    </a:lnTo>
                    <a:lnTo>
                      <a:pt x="46" y="2"/>
                    </a:lnTo>
                    <a:lnTo>
                      <a:pt x="52" y="0"/>
                    </a:lnTo>
                    <a:lnTo>
                      <a:pt x="54" y="0"/>
                    </a:lnTo>
                    <a:lnTo>
                      <a:pt x="56" y="2"/>
                    </a:lnTo>
                    <a:lnTo>
                      <a:pt x="58" y="4"/>
                    </a:lnTo>
                    <a:lnTo>
                      <a:pt x="58" y="6"/>
                    </a:lnTo>
                    <a:lnTo>
                      <a:pt x="58" y="10"/>
                    </a:lnTo>
                    <a:lnTo>
                      <a:pt x="58" y="12"/>
                    </a:lnTo>
                    <a:lnTo>
                      <a:pt x="56" y="14"/>
                    </a:lnTo>
                    <a:close/>
                  </a:path>
                </a:pathLst>
              </a:custGeom>
              <a:solidFill>
                <a:srgbClr val="D6DE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5" name="Freeform 95"/>
              <p:cNvSpPr>
                <a:spLocks/>
              </p:cNvSpPr>
              <p:nvPr/>
            </p:nvSpPr>
            <p:spPr bwMode="auto">
              <a:xfrm>
                <a:off x="3906" y="2646"/>
                <a:ext cx="343" cy="694"/>
              </a:xfrm>
              <a:custGeom>
                <a:avLst/>
                <a:gdLst>
                  <a:gd name="T0" fmla="*/ 209 w 343"/>
                  <a:gd name="T1" fmla="*/ 4 h 694"/>
                  <a:gd name="T2" fmla="*/ 226 w 343"/>
                  <a:gd name="T3" fmla="*/ 11 h 694"/>
                  <a:gd name="T4" fmla="*/ 241 w 343"/>
                  <a:gd name="T5" fmla="*/ 19 h 694"/>
                  <a:gd name="T6" fmla="*/ 255 w 343"/>
                  <a:gd name="T7" fmla="*/ 31 h 694"/>
                  <a:gd name="T8" fmla="*/ 274 w 343"/>
                  <a:gd name="T9" fmla="*/ 58 h 694"/>
                  <a:gd name="T10" fmla="*/ 299 w 343"/>
                  <a:gd name="T11" fmla="*/ 96 h 694"/>
                  <a:gd name="T12" fmla="*/ 316 w 343"/>
                  <a:gd name="T13" fmla="*/ 138 h 694"/>
                  <a:gd name="T14" fmla="*/ 330 w 343"/>
                  <a:gd name="T15" fmla="*/ 184 h 694"/>
                  <a:gd name="T16" fmla="*/ 337 w 343"/>
                  <a:gd name="T17" fmla="*/ 232 h 694"/>
                  <a:gd name="T18" fmla="*/ 343 w 343"/>
                  <a:gd name="T19" fmla="*/ 280 h 694"/>
                  <a:gd name="T20" fmla="*/ 343 w 343"/>
                  <a:gd name="T21" fmla="*/ 355 h 694"/>
                  <a:gd name="T22" fmla="*/ 332 w 343"/>
                  <a:gd name="T23" fmla="*/ 443 h 694"/>
                  <a:gd name="T24" fmla="*/ 310 w 343"/>
                  <a:gd name="T25" fmla="*/ 526 h 694"/>
                  <a:gd name="T26" fmla="*/ 287 w 343"/>
                  <a:gd name="T27" fmla="*/ 581 h 694"/>
                  <a:gd name="T28" fmla="*/ 268 w 343"/>
                  <a:gd name="T29" fmla="*/ 618 h 694"/>
                  <a:gd name="T30" fmla="*/ 241 w 343"/>
                  <a:gd name="T31" fmla="*/ 650 h 694"/>
                  <a:gd name="T32" fmla="*/ 211 w 343"/>
                  <a:gd name="T33" fmla="*/ 677 h 694"/>
                  <a:gd name="T34" fmla="*/ 180 w 343"/>
                  <a:gd name="T35" fmla="*/ 693 h 694"/>
                  <a:gd name="T36" fmla="*/ 153 w 343"/>
                  <a:gd name="T37" fmla="*/ 694 h 694"/>
                  <a:gd name="T38" fmla="*/ 126 w 343"/>
                  <a:gd name="T39" fmla="*/ 689 h 694"/>
                  <a:gd name="T40" fmla="*/ 105 w 343"/>
                  <a:gd name="T41" fmla="*/ 675 h 694"/>
                  <a:gd name="T42" fmla="*/ 84 w 343"/>
                  <a:gd name="T43" fmla="*/ 654 h 694"/>
                  <a:gd name="T44" fmla="*/ 63 w 343"/>
                  <a:gd name="T45" fmla="*/ 625 h 694"/>
                  <a:gd name="T46" fmla="*/ 38 w 343"/>
                  <a:gd name="T47" fmla="*/ 579 h 694"/>
                  <a:gd name="T48" fmla="*/ 15 w 343"/>
                  <a:gd name="T49" fmla="*/ 514 h 694"/>
                  <a:gd name="T50" fmla="*/ 4 w 343"/>
                  <a:gd name="T51" fmla="*/ 443 h 694"/>
                  <a:gd name="T52" fmla="*/ 0 w 343"/>
                  <a:gd name="T53" fmla="*/ 368 h 694"/>
                  <a:gd name="T54" fmla="*/ 5 w 343"/>
                  <a:gd name="T55" fmla="*/ 294 h 694"/>
                  <a:gd name="T56" fmla="*/ 19 w 343"/>
                  <a:gd name="T57" fmla="*/ 223 h 694"/>
                  <a:gd name="T58" fmla="*/ 38 w 343"/>
                  <a:gd name="T59" fmla="*/ 153 h 694"/>
                  <a:gd name="T60" fmla="*/ 61 w 343"/>
                  <a:gd name="T61" fmla="*/ 100 h 694"/>
                  <a:gd name="T62" fmla="*/ 90 w 343"/>
                  <a:gd name="T63" fmla="*/ 56 h 694"/>
                  <a:gd name="T64" fmla="*/ 117 w 343"/>
                  <a:gd name="T65" fmla="*/ 27 h 694"/>
                  <a:gd name="T66" fmla="*/ 138 w 343"/>
                  <a:gd name="T67" fmla="*/ 11 h 694"/>
                  <a:gd name="T68" fmla="*/ 163 w 343"/>
                  <a:gd name="T69" fmla="*/ 2 h 694"/>
                  <a:gd name="T70" fmla="*/ 188 w 343"/>
                  <a:gd name="T71" fmla="*/ 0 h 69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43" h="694">
                    <a:moveTo>
                      <a:pt x="201" y="0"/>
                    </a:moveTo>
                    <a:lnTo>
                      <a:pt x="209" y="4"/>
                    </a:lnTo>
                    <a:lnTo>
                      <a:pt x="216" y="8"/>
                    </a:lnTo>
                    <a:lnTo>
                      <a:pt x="226" y="11"/>
                    </a:lnTo>
                    <a:lnTo>
                      <a:pt x="234" y="15"/>
                    </a:lnTo>
                    <a:lnTo>
                      <a:pt x="241" y="19"/>
                    </a:lnTo>
                    <a:lnTo>
                      <a:pt x="247" y="25"/>
                    </a:lnTo>
                    <a:lnTo>
                      <a:pt x="255" y="31"/>
                    </a:lnTo>
                    <a:lnTo>
                      <a:pt x="259" y="38"/>
                    </a:lnTo>
                    <a:lnTo>
                      <a:pt x="274" y="58"/>
                    </a:lnTo>
                    <a:lnTo>
                      <a:pt x="287" y="77"/>
                    </a:lnTo>
                    <a:lnTo>
                      <a:pt x="299" y="96"/>
                    </a:lnTo>
                    <a:lnTo>
                      <a:pt x="308" y="117"/>
                    </a:lnTo>
                    <a:lnTo>
                      <a:pt x="316" y="138"/>
                    </a:lnTo>
                    <a:lnTo>
                      <a:pt x="324" y="161"/>
                    </a:lnTo>
                    <a:lnTo>
                      <a:pt x="330" y="184"/>
                    </a:lnTo>
                    <a:lnTo>
                      <a:pt x="335" y="207"/>
                    </a:lnTo>
                    <a:lnTo>
                      <a:pt x="337" y="232"/>
                    </a:lnTo>
                    <a:lnTo>
                      <a:pt x="341" y="257"/>
                    </a:lnTo>
                    <a:lnTo>
                      <a:pt x="343" y="280"/>
                    </a:lnTo>
                    <a:lnTo>
                      <a:pt x="343" y="305"/>
                    </a:lnTo>
                    <a:lnTo>
                      <a:pt x="343" y="355"/>
                    </a:lnTo>
                    <a:lnTo>
                      <a:pt x="339" y="403"/>
                    </a:lnTo>
                    <a:lnTo>
                      <a:pt x="332" y="443"/>
                    </a:lnTo>
                    <a:lnTo>
                      <a:pt x="322" y="483"/>
                    </a:lnTo>
                    <a:lnTo>
                      <a:pt x="310" y="526"/>
                    </a:lnTo>
                    <a:lnTo>
                      <a:pt x="297" y="564"/>
                    </a:lnTo>
                    <a:lnTo>
                      <a:pt x="287" y="581"/>
                    </a:lnTo>
                    <a:lnTo>
                      <a:pt x="278" y="600"/>
                    </a:lnTo>
                    <a:lnTo>
                      <a:pt x="268" y="618"/>
                    </a:lnTo>
                    <a:lnTo>
                      <a:pt x="255" y="633"/>
                    </a:lnTo>
                    <a:lnTo>
                      <a:pt x="241" y="650"/>
                    </a:lnTo>
                    <a:lnTo>
                      <a:pt x="226" y="664"/>
                    </a:lnTo>
                    <a:lnTo>
                      <a:pt x="211" y="677"/>
                    </a:lnTo>
                    <a:lnTo>
                      <a:pt x="191" y="691"/>
                    </a:lnTo>
                    <a:lnTo>
                      <a:pt x="180" y="693"/>
                    </a:lnTo>
                    <a:lnTo>
                      <a:pt x="167" y="694"/>
                    </a:lnTo>
                    <a:lnTo>
                      <a:pt x="153" y="694"/>
                    </a:lnTo>
                    <a:lnTo>
                      <a:pt x="140" y="693"/>
                    </a:lnTo>
                    <a:lnTo>
                      <a:pt x="126" y="689"/>
                    </a:lnTo>
                    <a:lnTo>
                      <a:pt x="115" y="683"/>
                    </a:lnTo>
                    <a:lnTo>
                      <a:pt x="105" y="675"/>
                    </a:lnTo>
                    <a:lnTo>
                      <a:pt x="96" y="666"/>
                    </a:lnTo>
                    <a:lnTo>
                      <a:pt x="84" y="654"/>
                    </a:lnTo>
                    <a:lnTo>
                      <a:pt x="73" y="641"/>
                    </a:lnTo>
                    <a:lnTo>
                      <a:pt x="63" y="625"/>
                    </a:lnTo>
                    <a:lnTo>
                      <a:pt x="53" y="612"/>
                    </a:lnTo>
                    <a:lnTo>
                      <a:pt x="38" y="579"/>
                    </a:lnTo>
                    <a:lnTo>
                      <a:pt x="25" y="547"/>
                    </a:lnTo>
                    <a:lnTo>
                      <a:pt x="15" y="514"/>
                    </a:lnTo>
                    <a:lnTo>
                      <a:pt x="7" y="478"/>
                    </a:lnTo>
                    <a:lnTo>
                      <a:pt x="4" y="443"/>
                    </a:lnTo>
                    <a:lnTo>
                      <a:pt x="0" y="405"/>
                    </a:lnTo>
                    <a:lnTo>
                      <a:pt x="0" y="368"/>
                    </a:lnTo>
                    <a:lnTo>
                      <a:pt x="2" y="332"/>
                    </a:lnTo>
                    <a:lnTo>
                      <a:pt x="5" y="294"/>
                    </a:lnTo>
                    <a:lnTo>
                      <a:pt x="11" y="257"/>
                    </a:lnTo>
                    <a:lnTo>
                      <a:pt x="19" y="223"/>
                    </a:lnTo>
                    <a:lnTo>
                      <a:pt x="28" y="188"/>
                    </a:lnTo>
                    <a:lnTo>
                      <a:pt x="38" y="153"/>
                    </a:lnTo>
                    <a:lnTo>
                      <a:pt x="51" y="123"/>
                    </a:lnTo>
                    <a:lnTo>
                      <a:pt x="61" y="100"/>
                    </a:lnTo>
                    <a:lnTo>
                      <a:pt x="74" y="79"/>
                    </a:lnTo>
                    <a:lnTo>
                      <a:pt x="90" y="56"/>
                    </a:lnTo>
                    <a:lnTo>
                      <a:pt x="107" y="36"/>
                    </a:lnTo>
                    <a:lnTo>
                      <a:pt x="117" y="27"/>
                    </a:lnTo>
                    <a:lnTo>
                      <a:pt x="128" y="19"/>
                    </a:lnTo>
                    <a:lnTo>
                      <a:pt x="138" y="11"/>
                    </a:lnTo>
                    <a:lnTo>
                      <a:pt x="149" y="6"/>
                    </a:lnTo>
                    <a:lnTo>
                      <a:pt x="163" y="2"/>
                    </a:lnTo>
                    <a:lnTo>
                      <a:pt x="174" y="0"/>
                    </a:lnTo>
                    <a:lnTo>
                      <a:pt x="188" y="0"/>
                    </a:lnTo>
                    <a:lnTo>
                      <a:pt x="201" y="0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6" name="Freeform 96"/>
              <p:cNvSpPr>
                <a:spLocks/>
              </p:cNvSpPr>
              <p:nvPr/>
            </p:nvSpPr>
            <p:spPr bwMode="auto">
              <a:xfrm>
                <a:off x="3635" y="2650"/>
                <a:ext cx="40" cy="90"/>
              </a:xfrm>
              <a:custGeom>
                <a:avLst/>
                <a:gdLst>
                  <a:gd name="T0" fmla="*/ 39 w 40"/>
                  <a:gd name="T1" fmla="*/ 19 h 90"/>
                  <a:gd name="T2" fmla="*/ 40 w 40"/>
                  <a:gd name="T3" fmla="*/ 19 h 90"/>
                  <a:gd name="T4" fmla="*/ 39 w 40"/>
                  <a:gd name="T5" fmla="*/ 90 h 90"/>
                  <a:gd name="T6" fmla="*/ 39 w 40"/>
                  <a:gd name="T7" fmla="*/ 82 h 90"/>
                  <a:gd name="T8" fmla="*/ 37 w 40"/>
                  <a:gd name="T9" fmla="*/ 77 h 90"/>
                  <a:gd name="T10" fmla="*/ 33 w 40"/>
                  <a:gd name="T11" fmla="*/ 71 h 90"/>
                  <a:gd name="T12" fmla="*/ 29 w 40"/>
                  <a:gd name="T13" fmla="*/ 67 h 90"/>
                  <a:gd name="T14" fmla="*/ 23 w 40"/>
                  <a:gd name="T15" fmla="*/ 63 h 90"/>
                  <a:gd name="T16" fmla="*/ 19 w 40"/>
                  <a:gd name="T17" fmla="*/ 61 h 90"/>
                  <a:gd name="T18" fmla="*/ 12 w 40"/>
                  <a:gd name="T19" fmla="*/ 59 h 90"/>
                  <a:gd name="T20" fmla="*/ 6 w 40"/>
                  <a:gd name="T21" fmla="*/ 57 h 90"/>
                  <a:gd name="T22" fmla="*/ 6 w 40"/>
                  <a:gd name="T23" fmla="*/ 61 h 90"/>
                  <a:gd name="T24" fmla="*/ 4 w 40"/>
                  <a:gd name="T25" fmla="*/ 63 h 90"/>
                  <a:gd name="T26" fmla="*/ 4 w 40"/>
                  <a:gd name="T27" fmla="*/ 65 h 90"/>
                  <a:gd name="T28" fmla="*/ 2 w 40"/>
                  <a:gd name="T29" fmla="*/ 69 h 90"/>
                  <a:gd name="T30" fmla="*/ 2 w 40"/>
                  <a:gd name="T31" fmla="*/ 71 h 90"/>
                  <a:gd name="T32" fmla="*/ 2 w 40"/>
                  <a:gd name="T33" fmla="*/ 75 h 90"/>
                  <a:gd name="T34" fmla="*/ 2 w 40"/>
                  <a:gd name="T35" fmla="*/ 77 h 90"/>
                  <a:gd name="T36" fmla="*/ 0 w 40"/>
                  <a:gd name="T37" fmla="*/ 80 h 90"/>
                  <a:gd name="T38" fmla="*/ 2 w 40"/>
                  <a:gd name="T39" fmla="*/ 69 h 90"/>
                  <a:gd name="T40" fmla="*/ 4 w 40"/>
                  <a:gd name="T41" fmla="*/ 59 h 90"/>
                  <a:gd name="T42" fmla="*/ 6 w 40"/>
                  <a:gd name="T43" fmla="*/ 48 h 90"/>
                  <a:gd name="T44" fmla="*/ 6 w 40"/>
                  <a:gd name="T45" fmla="*/ 38 h 90"/>
                  <a:gd name="T46" fmla="*/ 6 w 40"/>
                  <a:gd name="T47" fmla="*/ 29 h 90"/>
                  <a:gd name="T48" fmla="*/ 8 w 40"/>
                  <a:gd name="T49" fmla="*/ 19 h 90"/>
                  <a:gd name="T50" fmla="*/ 10 w 40"/>
                  <a:gd name="T51" fmla="*/ 9 h 90"/>
                  <a:gd name="T52" fmla="*/ 10 w 40"/>
                  <a:gd name="T53" fmla="*/ 0 h 90"/>
                  <a:gd name="T54" fmla="*/ 14 w 40"/>
                  <a:gd name="T55" fmla="*/ 4 h 90"/>
                  <a:gd name="T56" fmla="*/ 16 w 40"/>
                  <a:gd name="T57" fmla="*/ 6 h 90"/>
                  <a:gd name="T58" fmla="*/ 19 w 40"/>
                  <a:gd name="T59" fmla="*/ 9 h 90"/>
                  <a:gd name="T60" fmla="*/ 21 w 40"/>
                  <a:gd name="T61" fmla="*/ 13 h 90"/>
                  <a:gd name="T62" fmla="*/ 25 w 40"/>
                  <a:gd name="T63" fmla="*/ 15 h 90"/>
                  <a:gd name="T64" fmla="*/ 29 w 40"/>
                  <a:gd name="T65" fmla="*/ 17 h 90"/>
                  <a:gd name="T66" fmla="*/ 33 w 40"/>
                  <a:gd name="T67" fmla="*/ 19 h 90"/>
                  <a:gd name="T68" fmla="*/ 39 w 40"/>
                  <a:gd name="T69" fmla="*/ 19 h 9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40" h="90">
                    <a:moveTo>
                      <a:pt x="39" y="19"/>
                    </a:moveTo>
                    <a:lnTo>
                      <a:pt x="40" y="19"/>
                    </a:lnTo>
                    <a:lnTo>
                      <a:pt x="39" y="90"/>
                    </a:lnTo>
                    <a:lnTo>
                      <a:pt x="39" y="82"/>
                    </a:lnTo>
                    <a:lnTo>
                      <a:pt x="37" y="77"/>
                    </a:lnTo>
                    <a:lnTo>
                      <a:pt x="33" y="71"/>
                    </a:lnTo>
                    <a:lnTo>
                      <a:pt x="29" y="67"/>
                    </a:lnTo>
                    <a:lnTo>
                      <a:pt x="23" y="63"/>
                    </a:lnTo>
                    <a:lnTo>
                      <a:pt x="19" y="61"/>
                    </a:lnTo>
                    <a:lnTo>
                      <a:pt x="12" y="59"/>
                    </a:lnTo>
                    <a:lnTo>
                      <a:pt x="6" y="57"/>
                    </a:lnTo>
                    <a:lnTo>
                      <a:pt x="6" y="61"/>
                    </a:lnTo>
                    <a:lnTo>
                      <a:pt x="4" y="63"/>
                    </a:lnTo>
                    <a:lnTo>
                      <a:pt x="4" y="65"/>
                    </a:lnTo>
                    <a:lnTo>
                      <a:pt x="2" y="69"/>
                    </a:lnTo>
                    <a:lnTo>
                      <a:pt x="2" y="71"/>
                    </a:lnTo>
                    <a:lnTo>
                      <a:pt x="2" y="75"/>
                    </a:lnTo>
                    <a:lnTo>
                      <a:pt x="2" y="77"/>
                    </a:lnTo>
                    <a:lnTo>
                      <a:pt x="0" y="80"/>
                    </a:lnTo>
                    <a:lnTo>
                      <a:pt x="2" y="69"/>
                    </a:lnTo>
                    <a:lnTo>
                      <a:pt x="4" y="59"/>
                    </a:lnTo>
                    <a:lnTo>
                      <a:pt x="6" y="48"/>
                    </a:lnTo>
                    <a:lnTo>
                      <a:pt x="6" y="38"/>
                    </a:lnTo>
                    <a:lnTo>
                      <a:pt x="6" y="29"/>
                    </a:lnTo>
                    <a:lnTo>
                      <a:pt x="8" y="19"/>
                    </a:lnTo>
                    <a:lnTo>
                      <a:pt x="10" y="9"/>
                    </a:lnTo>
                    <a:lnTo>
                      <a:pt x="10" y="0"/>
                    </a:lnTo>
                    <a:lnTo>
                      <a:pt x="14" y="4"/>
                    </a:lnTo>
                    <a:lnTo>
                      <a:pt x="16" y="6"/>
                    </a:lnTo>
                    <a:lnTo>
                      <a:pt x="19" y="9"/>
                    </a:lnTo>
                    <a:lnTo>
                      <a:pt x="21" y="13"/>
                    </a:lnTo>
                    <a:lnTo>
                      <a:pt x="25" y="15"/>
                    </a:lnTo>
                    <a:lnTo>
                      <a:pt x="29" y="17"/>
                    </a:lnTo>
                    <a:lnTo>
                      <a:pt x="33" y="19"/>
                    </a:lnTo>
                    <a:lnTo>
                      <a:pt x="39" y="19"/>
                    </a:lnTo>
                    <a:close/>
                  </a:path>
                </a:pathLst>
              </a:custGeom>
              <a:solidFill>
                <a:srgbClr val="C0CD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7" name="Freeform 97"/>
              <p:cNvSpPr>
                <a:spLocks/>
              </p:cNvSpPr>
              <p:nvPr/>
            </p:nvSpPr>
            <p:spPr bwMode="auto">
              <a:xfrm>
                <a:off x="2026" y="2657"/>
                <a:ext cx="343" cy="695"/>
              </a:xfrm>
              <a:custGeom>
                <a:avLst/>
                <a:gdLst>
                  <a:gd name="T0" fmla="*/ 192 w 343"/>
                  <a:gd name="T1" fmla="*/ 6 h 695"/>
                  <a:gd name="T2" fmla="*/ 219 w 343"/>
                  <a:gd name="T3" fmla="*/ 22 h 695"/>
                  <a:gd name="T4" fmla="*/ 243 w 343"/>
                  <a:gd name="T5" fmla="*/ 41 h 695"/>
                  <a:gd name="T6" fmla="*/ 263 w 343"/>
                  <a:gd name="T7" fmla="*/ 66 h 695"/>
                  <a:gd name="T8" fmla="*/ 290 w 343"/>
                  <a:gd name="T9" fmla="*/ 108 h 695"/>
                  <a:gd name="T10" fmla="*/ 314 w 343"/>
                  <a:gd name="T11" fmla="*/ 171 h 695"/>
                  <a:gd name="T12" fmla="*/ 334 w 343"/>
                  <a:gd name="T13" fmla="*/ 263 h 695"/>
                  <a:gd name="T14" fmla="*/ 343 w 343"/>
                  <a:gd name="T15" fmla="*/ 359 h 695"/>
                  <a:gd name="T16" fmla="*/ 343 w 343"/>
                  <a:gd name="T17" fmla="*/ 424 h 695"/>
                  <a:gd name="T18" fmla="*/ 336 w 343"/>
                  <a:gd name="T19" fmla="*/ 488 h 695"/>
                  <a:gd name="T20" fmla="*/ 320 w 343"/>
                  <a:gd name="T21" fmla="*/ 547 h 695"/>
                  <a:gd name="T22" fmla="*/ 297 w 343"/>
                  <a:gd name="T23" fmla="*/ 603 h 695"/>
                  <a:gd name="T24" fmla="*/ 261 w 343"/>
                  <a:gd name="T25" fmla="*/ 655 h 695"/>
                  <a:gd name="T26" fmla="*/ 226 w 343"/>
                  <a:gd name="T27" fmla="*/ 685 h 695"/>
                  <a:gd name="T28" fmla="*/ 199 w 343"/>
                  <a:gd name="T29" fmla="*/ 693 h 695"/>
                  <a:gd name="T30" fmla="*/ 173 w 343"/>
                  <a:gd name="T31" fmla="*/ 695 h 695"/>
                  <a:gd name="T32" fmla="*/ 148 w 343"/>
                  <a:gd name="T33" fmla="*/ 687 h 695"/>
                  <a:gd name="T34" fmla="*/ 111 w 343"/>
                  <a:gd name="T35" fmla="*/ 660 h 695"/>
                  <a:gd name="T36" fmla="*/ 75 w 343"/>
                  <a:gd name="T37" fmla="*/ 616 h 695"/>
                  <a:gd name="T38" fmla="*/ 46 w 343"/>
                  <a:gd name="T39" fmla="*/ 566 h 695"/>
                  <a:gd name="T40" fmla="*/ 25 w 343"/>
                  <a:gd name="T41" fmla="*/ 511 h 695"/>
                  <a:gd name="T42" fmla="*/ 11 w 343"/>
                  <a:gd name="T43" fmla="*/ 455 h 695"/>
                  <a:gd name="T44" fmla="*/ 4 w 343"/>
                  <a:gd name="T45" fmla="*/ 396 h 695"/>
                  <a:gd name="T46" fmla="*/ 0 w 343"/>
                  <a:gd name="T47" fmla="*/ 307 h 695"/>
                  <a:gd name="T48" fmla="*/ 6 w 343"/>
                  <a:gd name="T49" fmla="*/ 221 h 695"/>
                  <a:gd name="T50" fmla="*/ 17 w 343"/>
                  <a:gd name="T51" fmla="*/ 160 h 695"/>
                  <a:gd name="T52" fmla="*/ 38 w 343"/>
                  <a:gd name="T53" fmla="*/ 102 h 695"/>
                  <a:gd name="T54" fmla="*/ 61 w 343"/>
                  <a:gd name="T55" fmla="*/ 62 h 695"/>
                  <a:gd name="T56" fmla="*/ 82 w 343"/>
                  <a:gd name="T57" fmla="*/ 37 h 695"/>
                  <a:gd name="T58" fmla="*/ 103 w 343"/>
                  <a:gd name="T59" fmla="*/ 18 h 695"/>
                  <a:gd name="T60" fmla="*/ 123 w 343"/>
                  <a:gd name="T61" fmla="*/ 6 h 695"/>
                  <a:gd name="T62" fmla="*/ 146 w 343"/>
                  <a:gd name="T63" fmla="*/ 2 h 695"/>
                  <a:gd name="T64" fmla="*/ 167 w 343"/>
                  <a:gd name="T65" fmla="*/ 0 h 69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43" h="695">
                    <a:moveTo>
                      <a:pt x="176" y="2"/>
                    </a:moveTo>
                    <a:lnTo>
                      <a:pt x="192" y="6"/>
                    </a:lnTo>
                    <a:lnTo>
                      <a:pt x="205" y="12"/>
                    </a:lnTo>
                    <a:lnTo>
                      <a:pt x="219" y="22"/>
                    </a:lnTo>
                    <a:lnTo>
                      <a:pt x="232" y="31"/>
                    </a:lnTo>
                    <a:lnTo>
                      <a:pt x="243" y="41"/>
                    </a:lnTo>
                    <a:lnTo>
                      <a:pt x="253" y="52"/>
                    </a:lnTo>
                    <a:lnTo>
                      <a:pt x="263" y="66"/>
                    </a:lnTo>
                    <a:lnTo>
                      <a:pt x="272" y="79"/>
                    </a:lnTo>
                    <a:lnTo>
                      <a:pt x="290" y="108"/>
                    </a:lnTo>
                    <a:lnTo>
                      <a:pt x="303" y="139"/>
                    </a:lnTo>
                    <a:lnTo>
                      <a:pt x="314" y="171"/>
                    </a:lnTo>
                    <a:lnTo>
                      <a:pt x="324" y="200"/>
                    </a:lnTo>
                    <a:lnTo>
                      <a:pt x="334" y="263"/>
                    </a:lnTo>
                    <a:lnTo>
                      <a:pt x="341" y="329"/>
                    </a:lnTo>
                    <a:lnTo>
                      <a:pt x="343" y="359"/>
                    </a:lnTo>
                    <a:lnTo>
                      <a:pt x="343" y="392"/>
                    </a:lnTo>
                    <a:lnTo>
                      <a:pt x="343" y="424"/>
                    </a:lnTo>
                    <a:lnTo>
                      <a:pt x="339" y="455"/>
                    </a:lnTo>
                    <a:lnTo>
                      <a:pt x="336" y="488"/>
                    </a:lnTo>
                    <a:lnTo>
                      <a:pt x="330" y="518"/>
                    </a:lnTo>
                    <a:lnTo>
                      <a:pt x="320" y="547"/>
                    </a:lnTo>
                    <a:lnTo>
                      <a:pt x="311" y="576"/>
                    </a:lnTo>
                    <a:lnTo>
                      <a:pt x="297" y="603"/>
                    </a:lnTo>
                    <a:lnTo>
                      <a:pt x="280" y="630"/>
                    </a:lnTo>
                    <a:lnTo>
                      <a:pt x="261" y="655"/>
                    </a:lnTo>
                    <a:lnTo>
                      <a:pt x="240" y="680"/>
                    </a:lnTo>
                    <a:lnTo>
                      <a:pt x="226" y="685"/>
                    </a:lnTo>
                    <a:lnTo>
                      <a:pt x="213" y="689"/>
                    </a:lnTo>
                    <a:lnTo>
                      <a:pt x="199" y="693"/>
                    </a:lnTo>
                    <a:lnTo>
                      <a:pt x="186" y="695"/>
                    </a:lnTo>
                    <a:lnTo>
                      <a:pt x="173" y="695"/>
                    </a:lnTo>
                    <a:lnTo>
                      <a:pt x="159" y="693"/>
                    </a:lnTo>
                    <a:lnTo>
                      <a:pt x="148" y="687"/>
                    </a:lnTo>
                    <a:lnTo>
                      <a:pt x="134" y="680"/>
                    </a:lnTo>
                    <a:lnTo>
                      <a:pt x="111" y="660"/>
                    </a:lnTo>
                    <a:lnTo>
                      <a:pt x="92" y="639"/>
                    </a:lnTo>
                    <a:lnTo>
                      <a:pt x="75" y="616"/>
                    </a:lnTo>
                    <a:lnTo>
                      <a:pt x="59" y="591"/>
                    </a:lnTo>
                    <a:lnTo>
                      <a:pt x="46" y="566"/>
                    </a:lnTo>
                    <a:lnTo>
                      <a:pt x="34" y="540"/>
                    </a:lnTo>
                    <a:lnTo>
                      <a:pt x="25" y="511"/>
                    </a:lnTo>
                    <a:lnTo>
                      <a:pt x="17" y="484"/>
                    </a:lnTo>
                    <a:lnTo>
                      <a:pt x="11" y="455"/>
                    </a:lnTo>
                    <a:lnTo>
                      <a:pt x="8" y="424"/>
                    </a:lnTo>
                    <a:lnTo>
                      <a:pt x="4" y="396"/>
                    </a:lnTo>
                    <a:lnTo>
                      <a:pt x="2" y="367"/>
                    </a:lnTo>
                    <a:lnTo>
                      <a:pt x="0" y="307"/>
                    </a:lnTo>
                    <a:lnTo>
                      <a:pt x="2" y="252"/>
                    </a:lnTo>
                    <a:lnTo>
                      <a:pt x="6" y="221"/>
                    </a:lnTo>
                    <a:lnTo>
                      <a:pt x="11" y="190"/>
                    </a:lnTo>
                    <a:lnTo>
                      <a:pt x="17" y="160"/>
                    </a:lnTo>
                    <a:lnTo>
                      <a:pt x="27" y="131"/>
                    </a:lnTo>
                    <a:lnTo>
                      <a:pt x="38" y="102"/>
                    </a:lnTo>
                    <a:lnTo>
                      <a:pt x="54" y="73"/>
                    </a:lnTo>
                    <a:lnTo>
                      <a:pt x="61" y="62"/>
                    </a:lnTo>
                    <a:lnTo>
                      <a:pt x="71" y="48"/>
                    </a:lnTo>
                    <a:lnTo>
                      <a:pt x="82" y="37"/>
                    </a:lnTo>
                    <a:lnTo>
                      <a:pt x="94" y="25"/>
                    </a:lnTo>
                    <a:lnTo>
                      <a:pt x="103" y="18"/>
                    </a:lnTo>
                    <a:lnTo>
                      <a:pt x="113" y="12"/>
                    </a:lnTo>
                    <a:lnTo>
                      <a:pt x="123" y="6"/>
                    </a:lnTo>
                    <a:lnTo>
                      <a:pt x="134" y="4"/>
                    </a:lnTo>
                    <a:lnTo>
                      <a:pt x="146" y="2"/>
                    </a:lnTo>
                    <a:lnTo>
                      <a:pt x="157" y="0"/>
                    </a:lnTo>
                    <a:lnTo>
                      <a:pt x="167" y="0"/>
                    </a:lnTo>
                    <a:lnTo>
                      <a:pt x="176" y="2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8" name="Freeform 98"/>
              <p:cNvSpPr>
                <a:spLocks/>
              </p:cNvSpPr>
              <p:nvPr/>
            </p:nvSpPr>
            <p:spPr bwMode="auto">
              <a:xfrm>
                <a:off x="890" y="2669"/>
                <a:ext cx="374" cy="380"/>
              </a:xfrm>
              <a:custGeom>
                <a:avLst/>
                <a:gdLst>
                  <a:gd name="T0" fmla="*/ 348 w 374"/>
                  <a:gd name="T1" fmla="*/ 142 h 380"/>
                  <a:gd name="T2" fmla="*/ 357 w 374"/>
                  <a:gd name="T3" fmla="*/ 180 h 380"/>
                  <a:gd name="T4" fmla="*/ 365 w 374"/>
                  <a:gd name="T5" fmla="*/ 219 h 380"/>
                  <a:gd name="T6" fmla="*/ 371 w 374"/>
                  <a:gd name="T7" fmla="*/ 255 h 380"/>
                  <a:gd name="T8" fmla="*/ 369 w 374"/>
                  <a:gd name="T9" fmla="*/ 244 h 380"/>
                  <a:gd name="T10" fmla="*/ 355 w 374"/>
                  <a:gd name="T11" fmla="*/ 182 h 380"/>
                  <a:gd name="T12" fmla="*/ 334 w 374"/>
                  <a:gd name="T13" fmla="*/ 125 h 380"/>
                  <a:gd name="T14" fmla="*/ 311 w 374"/>
                  <a:gd name="T15" fmla="*/ 86 h 380"/>
                  <a:gd name="T16" fmla="*/ 292 w 374"/>
                  <a:gd name="T17" fmla="*/ 61 h 380"/>
                  <a:gd name="T18" fmla="*/ 273 w 374"/>
                  <a:gd name="T19" fmla="*/ 42 h 380"/>
                  <a:gd name="T20" fmla="*/ 254 w 374"/>
                  <a:gd name="T21" fmla="*/ 25 h 380"/>
                  <a:gd name="T22" fmla="*/ 231 w 374"/>
                  <a:gd name="T23" fmla="*/ 11 h 380"/>
                  <a:gd name="T24" fmla="*/ 206 w 374"/>
                  <a:gd name="T25" fmla="*/ 6 h 380"/>
                  <a:gd name="T26" fmla="*/ 131 w 374"/>
                  <a:gd name="T27" fmla="*/ 25 h 380"/>
                  <a:gd name="T28" fmla="*/ 96 w 374"/>
                  <a:gd name="T29" fmla="*/ 61 h 380"/>
                  <a:gd name="T30" fmla="*/ 67 w 374"/>
                  <a:gd name="T31" fmla="*/ 102 h 380"/>
                  <a:gd name="T32" fmla="*/ 46 w 374"/>
                  <a:gd name="T33" fmla="*/ 146 h 380"/>
                  <a:gd name="T34" fmla="*/ 31 w 374"/>
                  <a:gd name="T35" fmla="*/ 192 h 380"/>
                  <a:gd name="T36" fmla="*/ 10 w 374"/>
                  <a:gd name="T37" fmla="*/ 288 h 380"/>
                  <a:gd name="T38" fmla="*/ 0 w 374"/>
                  <a:gd name="T39" fmla="*/ 380 h 380"/>
                  <a:gd name="T40" fmla="*/ 4 w 374"/>
                  <a:gd name="T41" fmla="*/ 272 h 380"/>
                  <a:gd name="T42" fmla="*/ 12 w 374"/>
                  <a:gd name="T43" fmla="*/ 219 h 380"/>
                  <a:gd name="T44" fmla="*/ 23 w 374"/>
                  <a:gd name="T45" fmla="*/ 167 h 380"/>
                  <a:gd name="T46" fmla="*/ 41 w 374"/>
                  <a:gd name="T47" fmla="*/ 117 h 380"/>
                  <a:gd name="T48" fmla="*/ 67 w 374"/>
                  <a:gd name="T49" fmla="*/ 75 h 380"/>
                  <a:gd name="T50" fmla="*/ 104 w 374"/>
                  <a:gd name="T51" fmla="*/ 36 h 380"/>
                  <a:gd name="T52" fmla="*/ 150 w 374"/>
                  <a:gd name="T53" fmla="*/ 10 h 380"/>
                  <a:gd name="T54" fmla="*/ 179 w 374"/>
                  <a:gd name="T55" fmla="*/ 2 h 380"/>
                  <a:gd name="T56" fmla="*/ 211 w 374"/>
                  <a:gd name="T57" fmla="*/ 0 h 380"/>
                  <a:gd name="T58" fmla="*/ 242 w 374"/>
                  <a:gd name="T59" fmla="*/ 6 h 380"/>
                  <a:gd name="T60" fmla="*/ 269 w 374"/>
                  <a:gd name="T61" fmla="*/ 19 h 380"/>
                  <a:gd name="T62" fmla="*/ 290 w 374"/>
                  <a:gd name="T63" fmla="*/ 42 h 380"/>
                  <a:gd name="T64" fmla="*/ 309 w 374"/>
                  <a:gd name="T65" fmla="*/ 67 h 380"/>
                  <a:gd name="T66" fmla="*/ 328 w 374"/>
                  <a:gd name="T67" fmla="*/ 96 h 380"/>
                  <a:gd name="T68" fmla="*/ 342 w 374"/>
                  <a:gd name="T69" fmla="*/ 125 h 38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74" h="380">
                    <a:moveTo>
                      <a:pt x="342" y="125"/>
                    </a:moveTo>
                    <a:lnTo>
                      <a:pt x="348" y="142"/>
                    </a:lnTo>
                    <a:lnTo>
                      <a:pt x="353" y="161"/>
                    </a:lnTo>
                    <a:lnTo>
                      <a:pt x="357" y="180"/>
                    </a:lnTo>
                    <a:lnTo>
                      <a:pt x="361" y="200"/>
                    </a:lnTo>
                    <a:lnTo>
                      <a:pt x="365" y="219"/>
                    </a:lnTo>
                    <a:lnTo>
                      <a:pt x="369" y="238"/>
                    </a:lnTo>
                    <a:lnTo>
                      <a:pt x="371" y="255"/>
                    </a:lnTo>
                    <a:lnTo>
                      <a:pt x="374" y="272"/>
                    </a:lnTo>
                    <a:lnTo>
                      <a:pt x="369" y="244"/>
                    </a:lnTo>
                    <a:lnTo>
                      <a:pt x="363" y="213"/>
                    </a:lnTo>
                    <a:lnTo>
                      <a:pt x="355" y="182"/>
                    </a:lnTo>
                    <a:lnTo>
                      <a:pt x="346" y="153"/>
                    </a:lnTo>
                    <a:lnTo>
                      <a:pt x="334" y="125"/>
                    </a:lnTo>
                    <a:lnTo>
                      <a:pt x="319" y="98"/>
                    </a:lnTo>
                    <a:lnTo>
                      <a:pt x="311" y="86"/>
                    </a:lnTo>
                    <a:lnTo>
                      <a:pt x="301" y="73"/>
                    </a:lnTo>
                    <a:lnTo>
                      <a:pt x="292" y="61"/>
                    </a:lnTo>
                    <a:lnTo>
                      <a:pt x="282" y="52"/>
                    </a:lnTo>
                    <a:lnTo>
                      <a:pt x="273" y="42"/>
                    </a:lnTo>
                    <a:lnTo>
                      <a:pt x="263" y="35"/>
                    </a:lnTo>
                    <a:lnTo>
                      <a:pt x="254" y="25"/>
                    </a:lnTo>
                    <a:lnTo>
                      <a:pt x="242" y="17"/>
                    </a:lnTo>
                    <a:lnTo>
                      <a:pt x="231" y="11"/>
                    </a:lnTo>
                    <a:lnTo>
                      <a:pt x="219" y="8"/>
                    </a:lnTo>
                    <a:lnTo>
                      <a:pt x="206" y="6"/>
                    </a:lnTo>
                    <a:lnTo>
                      <a:pt x="192" y="6"/>
                    </a:lnTo>
                    <a:lnTo>
                      <a:pt x="131" y="25"/>
                    </a:lnTo>
                    <a:lnTo>
                      <a:pt x="112" y="42"/>
                    </a:lnTo>
                    <a:lnTo>
                      <a:pt x="96" y="61"/>
                    </a:lnTo>
                    <a:lnTo>
                      <a:pt x="81" y="81"/>
                    </a:lnTo>
                    <a:lnTo>
                      <a:pt x="67" y="102"/>
                    </a:lnTo>
                    <a:lnTo>
                      <a:pt x="58" y="123"/>
                    </a:lnTo>
                    <a:lnTo>
                      <a:pt x="46" y="146"/>
                    </a:lnTo>
                    <a:lnTo>
                      <a:pt x="39" y="169"/>
                    </a:lnTo>
                    <a:lnTo>
                      <a:pt x="31" y="192"/>
                    </a:lnTo>
                    <a:lnTo>
                      <a:pt x="20" y="240"/>
                    </a:lnTo>
                    <a:lnTo>
                      <a:pt x="10" y="288"/>
                    </a:lnTo>
                    <a:lnTo>
                      <a:pt x="4" y="334"/>
                    </a:lnTo>
                    <a:lnTo>
                      <a:pt x="0" y="380"/>
                    </a:lnTo>
                    <a:lnTo>
                      <a:pt x="2" y="328"/>
                    </a:lnTo>
                    <a:lnTo>
                      <a:pt x="4" y="272"/>
                    </a:lnTo>
                    <a:lnTo>
                      <a:pt x="8" y="246"/>
                    </a:lnTo>
                    <a:lnTo>
                      <a:pt x="12" y="219"/>
                    </a:lnTo>
                    <a:lnTo>
                      <a:pt x="16" y="192"/>
                    </a:lnTo>
                    <a:lnTo>
                      <a:pt x="23" y="167"/>
                    </a:lnTo>
                    <a:lnTo>
                      <a:pt x="31" y="142"/>
                    </a:lnTo>
                    <a:lnTo>
                      <a:pt x="41" y="117"/>
                    </a:lnTo>
                    <a:lnTo>
                      <a:pt x="54" y="96"/>
                    </a:lnTo>
                    <a:lnTo>
                      <a:pt x="67" y="75"/>
                    </a:lnTo>
                    <a:lnTo>
                      <a:pt x="85" y="56"/>
                    </a:lnTo>
                    <a:lnTo>
                      <a:pt x="104" y="36"/>
                    </a:lnTo>
                    <a:lnTo>
                      <a:pt x="125" y="21"/>
                    </a:lnTo>
                    <a:lnTo>
                      <a:pt x="150" y="10"/>
                    </a:lnTo>
                    <a:lnTo>
                      <a:pt x="165" y="6"/>
                    </a:lnTo>
                    <a:lnTo>
                      <a:pt x="179" y="2"/>
                    </a:lnTo>
                    <a:lnTo>
                      <a:pt x="194" y="0"/>
                    </a:lnTo>
                    <a:lnTo>
                      <a:pt x="211" y="0"/>
                    </a:lnTo>
                    <a:lnTo>
                      <a:pt x="227" y="2"/>
                    </a:lnTo>
                    <a:lnTo>
                      <a:pt x="242" y="6"/>
                    </a:lnTo>
                    <a:lnTo>
                      <a:pt x="255" y="11"/>
                    </a:lnTo>
                    <a:lnTo>
                      <a:pt x="269" y="19"/>
                    </a:lnTo>
                    <a:lnTo>
                      <a:pt x="278" y="31"/>
                    </a:lnTo>
                    <a:lnTo>
                      <a:pt x="290" y="42"/>
                    </a:lnTo>
                    <a:lnTo>
                      <a:pt x="300" y="54"/>
                    </a:lnTo>
                    <a:lnTo>
                      <a:pt x="309" y="67"/>
                    </a:lnTo>
                    <a:lnTo>
                      <a:pt x="319" y="81"/>
                    </a:lnTo>
                    <a:lnTo>
                      <a:pt x="328" y="96"/>
                    </a:lnTo>
                    <a:lnTo>
                      <a:pt x="334" y="109"/>
                    </a:lnTo>
                    <a:lnTo>
                      <a:pt x="342" y="125"/>
                    </a:lnTo>
                    <a:close/>
                  </a:path>
                </a:pathLst>
              </a:custGeom>
              <a:solidFill>
                <a:srgbClr val="A3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9" name="Freeform 99"/>
              <p:cNvSpPr>
                <a:spLocks/>
              </p:cNvSpPr>
              <p:nvPr/>
            </p:nvSpPr>
            <p:spPr bwMode="auto">
              <a:xfrm>
                <a:off x="1629" y="2673"/>
                <a:ext cx="345" cy="696"/>
              </a:xfrm>
              <a:custGeom>
                <a:avLst/>
                <a:gdLst>
                  <a:gd name="T0" fmla="*/ 314 w 345"/>
                  <a:gd name="T1" fmla="*/ 171 h 696"/>
                  <a:gd name="T2" fmla="*/ 330 w 345"/>
                  <a:gd name="T3" fmla="*/ 228 h 696"/>
                  <a:gd name="T4" fmla="*/ 339 w 345"/>
                  <a:gd name="T5" fmla="*/ 288 h 696"/>
                  <a:gd name="T6" fmla="*/ 345 w 345"/>
                  <a:gd name="T7" fmla="*/ 347 h 696"/>
                  <a:gd name="T8" fmla="*/ 343 w 345"/>
                  <a:gd name="T9" fmla="*/ 407 h 696"/>
                  <a:gd name="T10" fmla="*/ 337 w 345"/>
                  <a:gd name="T11" fmla="*/ 468 h 696"/>
                  <a:gd name="T12" fmla="*/ 326 w 345"/>
                  <a:gd name="T13" fmla="*/ 526 h 696"/>
                  <a:gd name="T14" fmla="*/ 309 w 345"/>
                  <a:gd name="T15" fmla="*/ 583 h 696"/>
                  <a:gd name="T16" fmla="*/ 288 w 345"/>
                  <a:gd name="T17" fmla="*/ 623 h 696"/>
                  <a:gd name="T18" fmla="*/ 266 w 345"/>
                  <a:gd name="T19" fmla="*/ 650 h 696"/>
                  <a:gd name="T20" fmla="*/ 242 w 345"/>
                  <a:gd name="T21" fmla="*/ 675 h 696"/>
                  <a:gd name="T22" fmla="*/ 213 w 345"/>
                  <a:gd name="T23" fmla="*/ 692 h 696"/>
                  <a:gd name="T24" fmla="*/ 186 w 345"/>
                  <a:gd name="T25" fmla="*/ 696 h 696"/>
                  <a:gd name="T26" fmla="*/ 167 w 345"/>
                  <a:gd name="T27" fmla="*/ 694 h 696"/>
                  <a:gd name="T28" fmla="*/ 140 w 345"/>
                  <a:gd name="T29" fmla="*/ 685 h 696"/>
                  <a:gd name="T30" fmla="*/ 105 w 345"/>
                  <a:gd name="T31" fmla="*/ 660 h 696"/>
                  <a:gd name="T32" fmla="*/ 78 w 345"/>
                  <a:gd name="T33" fmla="*/ 629 h 696"/>
                  <a:gd name="T34" fmla="*/ 54 w 345"/>
                  <a:gd name="T35" fmla="*/ 585 h 696"/>
                  <a:gd name="T36" fmla="*/ 29 w 345"/>
                  <a:gd name="T37" fmla="*/ 522 h 696"/>
                  <a:gd name="T38" fmla="*/ 11 w 345"/>
                  <a:gd name="T39" fmla="*/ 455 h 696"/>
                  <a:gd name="T40" fmla="*/ 2 w 345"/>
                  <a:gd name="T41" fmla="*/ 384 h 696"/>
                  <a:gd name="T42" fmla="*/ 0 w 345"/>
                  <a:gd name="T43" fmla="*/ 313 h 696"/>
                  <a:gd name="T44" fmla="*/ 6 w 345"/>
                  <a:gd name="T45" fmla="*/ 242 h 696"/>
                  <a:gd name="T46" fmla="*/ 17 w 345"/>
                  <a:gd name="T47" fmla="*/ 174 h 696"/>
                  <a:gd name="T48" fmla="*/ 38 w 345"/>
                  <a:gd name="T49" fmla="*/ 111 h 696"/>
                  <a:gd name="T50" fmla="*/ 52 w 345"/>
                  <a:gd name="T51" fmla="*/ 98 h 696"/>
                  <a:gd name="T52" fmla="*/ 57 w 345"/>
                  <a:gd name="T53" fmla="*/ 96 h 696"/>
                  <a:gd name="T54" fmla="*/ 59 w 345"/>
                  <a:gd name="T55" fmla="*/ 88 h 696"/>
                  <a:gd name="T56" fmla="*/ 61 w 345"/>
                  <a:gd name="T57" fmla="*/ 78 h 696"/>
                  <a:gd name="T58" fmla="*/ 63 w 345"/>
                  <a:gd name="T59" fmla="*/ 69 h 696"/>
                  <a:gd name="T60" fmla="*/ 78 w 345"/>
                  <a:gd name="T61" fmla="*/ 44 h 696"/>
                  <a:gd name="T62" fmla="*/ 100 w 345"/>
                  <a:gd name="T63" fmla="*/ 23 h 696"/>
                  <a:gd name="T64" fmla="*/ 124 w 345"/>
                  <a:gd name="T65" fmla="*/ 7 h 696"/>
                  <a:gd name="T66" fmla="*/ 153 w 345"/>
                  <a:gd name="T67" fmla="*/ 0 h 696"/>
                  <a:gd name="T68" fmla="*/ 180 w 345"/>
                  <a:gd name="T69" fmla="*/ 2 h 696"/>
                  <a:gd name="T70" fmla="*/ 205 w 345"/>
                  <a:gd name="T71" fmla="*/ 13 h 696"/>
                  <a:gd name="T72" fmla="*/ 228 w 345"/>
                  <a:gd name="T73" fmla="*/ 29 h 696"/>
                  <a:gd name="T74" fmla="*/ 247 w 345"/>
                  <a:gd name="T75" fmla="*/ 48 h 696"/>
                  <a:gd name="T76" fmla="*/ 280 w 345"/>
                  <a:gd name="T77" fmla="*/ 94 h 696"/>
                  <a:gd name="T78" fmla="*/ 305 w 345"/>
                  <a:gd name="T79" fmla="*/ 144 h 69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345" h="696">
                    <a:moveTo>
                      <a:pt x="305" y="144"/>
                    </a:moveTo>
                    <a:lnTo>
                      <a:pt x="314" y="171"/>
                    </a:lnTo>
                    <a:lnTo>
                      <a:pt x="322" y="199"/>
                    </a:lnTo>
                    <a:lnTo>
                      <a:pt x="330" y="228"/>
                    </a:lnTo>
                    <a:lnTo>
                      <a:pt x="335" y="257"/>
                    </a:lnTo>
                    <a:lnTo>
                      <a:pt x="339" y="288"/>
                    </a:lnTo>
                    <a:lnTo>
                      <a:pt x="343" y="316"/>
                    </a:lnTo>
                    <a:lnTo>
                      <a:pt x="345" y="347"/>
                    </a:lnTo>
                    <a:lnTo>
                      <a:pt x="345" y="378"/>
                    </a:lnTo>
                    <a:lnTo>
                      <a:pt x="343" y="407"/>
                    </a:lnTo>
                    <a:lnTo>
                      <a:pt x="341" y="437"/>
                    </a:lnTo>
                    <a:lnTo>
                      <a:pt x="337" y="468"/>
                    </a:lnTo>
                    <a:lnTo>
                      <a:pt x="332" y="497"/>
                    </a:lnTo>
                    <a:lnTo>
                      <a:pt x="326" y="526"/>
                    </a:lnTo>
                    <a:lnTo>
                      <a:pt x="318" y="554"/>
                    </a:lnTo>
                    <a:lnTo>
                      <a:pt x="309" y="583"/>
                    </a:lnTo>
                    <a:lnTo>
                      <a:pt x="297" y="610"/>
                    </a:lnTo>
                    <a:lnTo>
                      <a:pt x="288" y="623"/>
                    </a:lnTo>
                    <a:lnTo>
                      <a:pt x="278" y="637"/>
                    </a:lnTo>
                    <a:lnTo>
                      <a:pt x="266" y="650"/>
                    </a:lnTo>
                    <a:lnTo>
                      <a:pt x="255" y="664"/>
                    </a:lnTo>
                    <a:lnTo>
                      <a:pt x="242" y="675"/>
                    </a:lnTo>
                    <a:lnTo>
                      <a:pt x="228" y="685"/>
                    </a:lnTo>
                    <a:lnTo>
                      <a:pt x="213" y="692"/>
                    </a:lnTo>
                    <a:lnTo>
                      <a:pt x="195" y="696"/>
                    </a:lnTo>
                    <a:lnTo>
                      <a:pt x="186" y="696"/>
                    </a:lnTo>
                    <a:lnTo>
                      <a:pt x="176" y="696"/>
                    </a:lnTo>
                    <a:lnTo>
                      <a:pt x="167" y="694"/>
                    </a:lnTo>
                    <a:lnTo>
                      <a:pt x="157" y="692"/>
                    </a:lnTo>
                    <a:lnTo>
                      <a:pt x="140" y="685"/>
                    </a:lnTo>
                    <a:lnTo>
                      <a:pt x="123" y="673"/>
                    </a:lnTo>
                    <a:lnTo>
                      <a:pt x="105" y="660"/>
                    </a:lnTo>
                    <a:lnTo>
                      <a:pt x="92" y="644"/>
                    </a:lnTo>
                    <a:lnTo>
                      <a:pt x="78" y="629"/>
                    </a:lnTo>
                    <a:lnTo>
                      <a:pt x="69" y="614"/>
                    </a:lnTo>
                    <a:lnTo>
                      <a:pt x="54" y="585"/>
                    </a:lnTo>
                    <a:lnTo>
                      <a:pt x="40" y="552"/>
                    </a:lnTo>
                    <a:lnTo>
                      <a:pt x="29" y="522"/>
                    </a:lnTo>
                    <a:lnTo>
                      <a:pt x="19" y="487"/>
                    </a:lnTo>
                    <a:lnTo>
                      <a:pt x="11" y="455"/>
                    </a:lnTo>
                    <a:lnTo>
                      <a:pt x="6" y="420"/>
                    </a:lnTo>
                    <a:lnTo>
                      <a:pt x="2" y="384"/>
                    </a:lnTo>
                    <a:lnTo>
                      <a:pt x="0" y="349"/>
                    </a:lnTo>
                    <a:lnTo>
                      <a:pt x="0" y="313"/>
                    </a:lnTo>
                    <a:lnTo>
                      <a:pt x="2" y="278"/>
                    </a:lnTo>
                    <a:lnTo>
                      <a:pt x="6" y="242"/>
                    </a:lnTo>
                    <a:lnTo>
                      <a:pt x="9" y="209"/>
                    </a:lnTo>
                    <a:lnTo>
                      <a:pt x="17" y="174"/>
                    </a:lnTo>
                    <a:lnTo>
                      <a:pt x="27" y="142"/>
                    </a:lnTo>
                    <a:lnTo>
                      <a:pt x="38" y="111"/>
                    </a:lnTo>
                    <a:lnTo>
                      <a:pt x="52" y="82"/>
                    </a:lnTo>
                    <a:lnTo>
                      <a:pt x="52" y="98"/>
                    </a:lnTo>
                    <a:lnTo>
                      <a:pt x="55" y="98"/>
                    </a:lnTo>
                    <a:lnTo>
                      <a:pt x="57" y="96"/>
                    </a:lnTo>
                    <a:lnTo>
                      <a:pt x="59" y="92"/>
                    </a:lnTo>
                    <a:lnTo>
                      <a:pt x="59" y="88"/>
                    </a:lnTo>
                    <a:lnTo>
                      <a:pt x="61" y="82"/>
                    </a:lnTo>
                    <a:lnTo>
                      <a:pt x="61" y="78"/>
                    </a:lnTo>
                    <a:lnTo>
                      <a:pt x="61" y="73"/>
                    </a:lnTo>
                    <a:lnTo>
                      <a:pt x="63" y="69"/>
                    </a:lnTo>
                    <a:lnTo>
                      <a:pt x="71" y="57"/>
                    </a:lnTo>
                    <a:lnTo>
                      <a:pt x="78" y="44"/>
                    </a:lnTo>
                    <a:lnTo>
                      <a:pt x="90" y="34"/>
                    </a:lnTo>
                    <a:lnTo>
                      <a:pt x="100" y="23"/>
                    </a:lnTo>
                    <a:lnTo>
                      <a:pt x="113" y="15"/>
                    </a:lnTo>
                    <a:lnTo>
                      <a:pt x="124" y="7"/>
                    </a:lnTo>
                    <a:lnTo>
                      <a:pt x="138" y="2"/>
                    </a:lnTo>
                    <a:lnTo>
                      <a:pt x="153" y="0"/>
                    </a:lnTo>
                    <a:lnTo>
                      <a:pt x="167" y="0"/>
                    </a:lnTo>
                    <a:lnTo>
                      <a:pt x="180" y="2"/>
                    </a:lnTo>
                    <a:lnTo>
                      <a:pt x="194" y="7"/>
                    </a:lnTo>
                    <a:lnTo>
                      <a:pt x="205" y="13"/>
                    </a:lnTo>
                    <a:lnTo>
                      <a:pt x="217" y="19"/>
                    </a:lnTo>
                    <a:lnTo>
                      <a:pt x="228" y="29"/>
                    </a:lnTo>
                    <a:lnTo>
                      <a:pt x="238" y="38"/>
                    </a:lnTo>
                    <a:lnTo>
                      <a:pt x="247" y="48"/>
                    </a:lnTo>
                    <a:lnTo>
                      <a:pt x="265" y="71"/>
                    </a:lnTo>
                    <a:lnTo>
                      <a:pt x="280" y="94"/>
                    </a:lnTo>
                    <a:lnTo>
                      <a:pt x="293" y="119"/>
                    </a:lnTo>
                    <a:lnTo>
                      <a:pt x="305" y="144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0" name="Freeform 100"/>
              <p:cNvSpPr>
                <a:spLocks/>
              </p:cNvSpPr>
              <p:nvPr/>
            </p:nvSpPr>
            <p:spPr bwMode="auto">
              <a:xfrm>
                <a:off x="700" y="2673"/>
                <a:ext cx="27" cy="194"/>
              </a:xfrm>
              <a:custGeom>
                <a:avLst/>
                <a:gdLst>
                  <a:gd name="T0" fmla="*/ 12 w 27"/>
                  <a:gd name="T1" fmla="*/ 194 h 194"/>
                  <a:gd name="T2" fmla="*/ 4 w 27"/>
                  <a:gd name="T3" fmla="*/ 171 h 194"/>
                  <a:gd name="T4" fmla="*/ 2 w 27"/>
                  <a:gd name="T5" fmla="*/ 146 h 194"/>
                  <a:gd name="T6" fmla="*/ 0 w 27"/>
                  <a:gd name="T7" fmla="*/ 123 h 194"/>
                  <a:gd name="T8" fmla="*/ 2 w 27"/>
                  <a:gd name="T9" fmla="*/ 98 h 194"/>
                  <a:gd name="T10" fmla="*/ 4 w 27"/>
                  <a:gd name="T11" fmla="*/ 73 h 194"/>
                  <a:gd name="T12" fmla="*/ 6 w 27"/>
                  <a:gd name="T13" fmla="*/ 48 h 194"/>
                  <a:gd name="T14" fmla="*/ 10 w 27"/>
                  <a:gd name="T15" fmla="*/ 25 h 194"/>
                  <a:gd name="T16" fmla="*/ 12 w 27"/>
                  <a:gd name="T17" fmla="*/ 0 h 194"/>
                  <a:gd name="T18" fmla="*/ 18 w 27"/>
                  <a:gd name="T19" fmla="*/ 23 h 194"/>
                  <a:gd name="T20" fmla="*/ 22 w 27"/>
                  <a:gd name="T21" fmla="*/ 48 h 194"/>
                  <a:gd name="T22" fmla="*/ 25 w 27"/>
                  <a:gd name="T23" fmla="*/ 73 h 194"/>
                  <a:gd name="T24" fmla="*/ 27 w 27"/>
                  <a:gd name="T25" fmla="*/ 100 h 194"/>
                  <a:gd name="T26" fmla="*/ 27 w 27"/>
                  <a:gd name="T27" fmla="*/ 125 h 194"/>
                  <a:gd name="T28" fmla="*/ 23 w 27"/>
                  <a:gd name="T29" fmla="*/ 149 h 194"/>
                  <a:gd name="T30" fmla="*/ 20 w 27"/>
                  <a:gd name="T31" fmla="*/ 172 h 194"/>
                  <a:gd name="T32" fmla="*/ 12 w 27"/>
                  <a:gd name="T33" fmla="*/ 194 h 19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7" h="194">
                    <a:moveTo>
                      <a:pt x="12" y="194"/>
                    </a:moveTo>
                    <a:lnTo>
                      <a:pt x="4" y="171"/>
                    </a:lnTo>
                    <a:lnTo>
                      <a:pt x="2" y="146"/>
                    </a:lnTo>
                    <a:lnTo>
                      <a:pt x="0" y="123"/>
                    </a:lnTo>
                    <a:lnTo>
                      <a:pt x="2" y="98"/>
                    </a:lnTo>
                    <a:lnTo>
                      <a:pt x="4" y="73"/>
                    </a:lnTo>
                    <a:lnTo>
                      <a:pt x="6" y="48"/>
                    </a:lnTo>
                    <a:lnTo>
                      <a:pt x="10" y="25"/>
                    </a:lnTo>
                    <a:lnTo>
                      <a:pt x="12" y="0"/>
                    </a:lnTo>
                    <a:lnTo>
                      <a:pt x="18" y="23"/>
                    </a:lnTo>
                    <a:lnTo>
                      <a:pt x="22" y="48"/>
                    </a:lnTo>
                    <a:lnTo>
                      <a:pt x="25" y="73"/>
                    </a:lnTo>
                    <a:lnTo>
                      <a:pt x="27" y="100"/>
                    </a:lnTo>
                    <a:lnTo>
                      <a:pt x="27" y="125"/>
                    </a:lnTo>
                    <a:lnTo>
                      <a:pt x="23" y="149"/>
                    </a:lnTo>
                    <a:lnTo>
                      <a:pt x="20" y="172"/>
                    </a:lnTo>
                    <a:lnTo>
                      <a:pt x="12" y="194"/>
                    </a:lnTo>
                    <a:close/>
                  </a:path>
                </a:pathLst>
              </a:custGeom>
              <a:solidFill>
                <a:srgbClr val="FFFF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1" name="Freeform 101"/>
              <p:cNvSpPr>
                <a:spLocks/>
              </p:cNvSpPr>
              <p:nvPr/>
            </p:nvSpPr>
            <p:spPr bwMode="auto">
              <a:xfrm>
                <a:off x="2515" y="2679"/>
                <a:ext cx="81" cy="147"/>
              </a:xfrm>
              <a:custGeom>
                <a:avLst/>
                <a:gdLst>
                  <a:gd name="T0" fmla="*/ 63 w 81"/>
                  <a:gd name="T1" fmla="*/ 23 h 147"/>
                  <a:gd name="T2" fmla="*/ 69 w 81"/>
                  <a:gd name="T3" fmla="*/ 34 h 147"/>
                  <a:gd name="T4" fmla="*/ 75 w 81"/>
                  <a:gd name="T5" fmla="*/ 44 h 147"/>
                  <a:gd name="T6" fmla="*/ 79 w 81"/>
                  <a:gd name="T7" fmla="*/ 55 h 147"/>
                  <a:gd name="T8" fmla="*/ 81 w 81"/>
                  <a:gd name="T9" fmla="*/ 65 h 147"/>
                  <a:gd name="T10" fmla="*/ 81 w 81"/>
                  <a:gd name="T11" fmla="*/ 76 h 147"/>
                  <a:gd name="T12" fmla="*/ 81 w 81"/>
                  <a:gd name="T13" fmla="*/ 88 h 147"/>
                  <a:gd name="T14" fmla="*/ 79 w 81"/>
                  <a:gd name="T15" fmla="*/ 97 h 147"/>
                  <a:gd name="T16" fmla="*/ 77 w 81"/>
                  <a:gd name="T17" fmla="*/ 109 h 147"/>
                  <a:gd name="T18" fmla="*/ 75 w 81"/>
                  <a:gd name="T19" fmla="*/ 117 h 147"/>
                  <a:gd name="T20" fmla="*/ 71 w 81"/>
                  <a:gd name="T21" fmla="*/ 122 h 147"/>
                  <a:gd name="T22" fmla="*/ 65 w 81"/>
                  <a:gd name="T23" fmla="*/ 128 h 147"/>
                  <a:gd name="T24" fmla="*/ 59 w 81"/>
                  <a:gd name="T25" fmla="*/ 134 h 147"/>
                  <a:gd name="T26" fmla="*/ 54 w 81"/>
                  <a:gd name="T27" fmla="*/ 138 h 147"/>
                  <a:gd name="T28" fmla="*/ 46 w 81"/>
                  <a:gd name="T29" fmla="*/ 142 h 147"/>
                  <a:gd name="T30" fmla="*/ 40 w 81"/>
                  <a:gd name="T31" fmla="*/ 145 h 147"/>
                  <a:gd name="T32" fmla="*/ 33 w 81"/>
                  <a:gd name="T33" fmla="*/ 147 h 147"/>
                  <a:gd name="T34" fmla="*/ 27 w 81"/>
                  <a:gd name="T35" fmla="*/ 142 h 147"/>
                  <a:gd name="T36" fmla="*/ 21 w 81"/>
                  <a:gd name="T37" fmla="*/ 136 h 147"/>
                  <a:gd name="T38" fmla="*/ 15 w 81"/>
                  <a:gd name="T39" fmla="*/ 130 h 147"/>
                  <a:gd name="T40" fmla="*/ 10 w 81"/>
                  <a:gd name="T41" fmla="*/ 124 h 147"/>
                  <a:gd name="T42" fmla="*/ 6 w 81"/>
                  <a:gd name="T43" fmla="*/ 117 h 147"/>
                  <a:gd name="T44" fmla="*/ 4 w 81"/>
                  <a:gd name="T45" fmla="*/ 111 h 147"/>
                  <a:gd name="T46" fmla="*/ 2 w 81"/>
                  <a:gd name="T47" fmla="*/ 103 h 147"/>
                  <a:gd name="T48" fmla="*/ 0 w 81"/>
                  <a:gd name="T49" fmla="*/ 96 h 147"/>
                  <a:gd name="T50" fmla="*/ 0 w 81"/>
                  <a:gd name="T51" fmla="*/ 82 h 147"/>
                  <a:gd name="T52" fmla="*/ 0 w 81"/>
                  <a:gd name="T53" fmla="*/ 71 h 147"/>
                  <a:gd name="T54" fmla="*/ 2 w 81"/>
                  <a:gd name="T55" fmla="*/ 57 h 147"/>
                  <a:gd name="T56" fmla="*/ 6 w 81"/>
                  <a:gd name="T57" fmla="*/ 46 h 147"/>
                  <a:gd name="T58" fmla="*/ 10 w 81"/>
                  <a:gd name="T59" fmla="*/ 34 h 147"/>
                  <a:gd name="T60" fmla="*/ 13 w 81"/>
                  <a:gd name="T61" fmla="*/ 23 h 147"/>
                  <a:gd name="T62" fmla="*/ 19 w 81"/>
                  <a:gd name="T63" fmla="*/ 11 h 147"/>
                  <a:gd name="T64" fmla="*/ 25 w 81"/>
                  <a:gd name="T65" fmla="*/ 0 h 147"/>
                  <a:gd name="T66" fmla="*/ 29 w 81"/>
                  <a:gd name="T67" fmla="*/ 3 h 147"/>
                  <a:gd name="T68" fmla="*/ 35 w 81"/>
                  <a:gd name="T69" fmla="*/ 5 h 147"/>
                  <a:gd name="T70" fmla="*/ 38 w 81"/>
                  <a:gd name="T71" fmla="*/ 7 h 147"/>
                  <a:gd name="T72" fmla="*/ 44 w 81"/>
                  <a:gd name="T73" fmla="*/ 11 h 147"/>
                  <a:gd name="T74" fmla="*/ 50 w 81"/>
                  <a:gd name="T75" fmla="*/ 13 h 147"/>
                  <a:gd name="T76" fmla="*/ 54 w 81"/>
                  <a:gd name="T77" fmla="*/ 17 h 147"/>
                  <a:gd name="T78" fmla="*/ 59 w 81"/>
                  <a:gd name="T79" fmla="*/ 21 h 147"/>
                  <a:gd name="T80" fmla="*/ 63 w 81"/>
                  <a:gd name="T81" fmla="*/ 23 h 14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81" h="147">
                    <a:moveTo>
                      <a:pt x="63" y="23"/>
                    </a:moveTo>
                    <a:lnTo>
                      <a:pt x="69" y="34"/>
                    </a:lnTo>
                    <a:lnTo>
                      <a:pt x="75" y="44"/>
                    </a:lnTo>
                    <a:lnTo>
                      <a:pt x="79" y="55"/>
                    </a:lnTo>
                    <a:lnTo>
                      <a:pt x="81" y="65"/>
                    </a:lnTo>
                    <a:lnTo>
                      <a:pt x="81" y="76"/>
                    </a:lnTo>
                    <a:lnTo>
                      <a:pt x="81" y="88"/>
                    </a:lnTo>
                    <a:lnTo>
                      <a:pt x="79" y="97"/>
                    </a:lnTo>
                    <a:lnTo>
                      <a:pt x="77" y="109"/>
                    </a:lnTo>
                    <a:lnTo>
                      <a:pt x="75" y="117"/>
                    </a:lnTo>
                    <a:lnTo>
                      <a:pt x="71" y="122"/>
                    </a:lnTo>
                    <a:lnTo>
                      <a:pt x="65" y="128"/>
                    </a:lnTo>
                    <a:lnTo>
                      <a:pt x="59" y="134"/>
                    </a:lnTo>
                    <a:lnTo>
                      <a:pt x="54" y="138"/>
                    </a:lnTo>
                    <a:lnTo>
                      <a:pt x="46" y="142"/>
                    </a:lnTo>
                    <a:lnTo>
                      <a:pt x="40" y="145"/>
                    </a:lnTo>
                    <a:lnTo>
                      <a:pt x="33" y="147"/>
                    </a:lnTo>
                    <a:lnTo>
                      <a:pt x="27" y="142"/>
                    </a:lnTo>
                    <a:lnTo>
                      <a:pt x="21" y="136"/>
                    </a:lnTo>
                    <a:lnTo>
                      <a:pt x="15" y="130"/>
                    </a:lnTo>
                    <a:lnTo>
                      <a:pt x="10" y="124"/>
                    </a:lnTo>
                    <a:lnTo>
                      <a:pt x="6" y="117"/>
                    </a:lnTo>
                    <a:lnTo>
                      <a:pt x="4" y="111"/>
                    </a:lnTo>
                    <a:lnTo>
                      <a:pt x="2" y="103"/>
                    </a:lnTo>
                    <a:lnTo>
                      <a:pt x="0" y="96"/>
                    </a:lnTo>
                    <a:lnTo>
                      <a:pt x="0" y="82"/>
                    </a:lnTo>
                    <a:lnTo>
                      <a:pt x="0" y="71"/>
                    </a:lnTo>
                    <a:lnTo>
                      <a:pt x="2" y="57"/>
                    </a:lnTo>
                    <a:lnTo>
                      <a:pt x="6" y="46"/>
                    </a:lnTo>
                    <a:lnTo>
                      <a:pt x="10" y="34"/>
                    </a:lnTo>
                    <a:lnTo>
                      <a:pt x="13" y="23"/>
                    </a:lnTo>
                    <a:lnTo>
                      <a:pt x="19" y="11"/>
                    </a:lnTo>
                    <a:lnTo>
                      <a:pt x="25" y="0"/>
                    </a:lnTo>
                    <a:lnTo>
                      <a:pt x="29" y="3"/>
                    </a:lnTo>
                    <a:lnTo>
                      <a:pt x="35" y="5"/>
                    </a:lnTo>
                    <a:lnTo>
                      <a:pt x="38" y="7"/>
                    </a:lnTo>
                    <a:lnTo>
                      <a:pt x="44" y="11"/>
                    </a:lnTo>
                    <a:lnTo>
                      <a:pt x="50" y="13"/>
                    </a:lnTo>
                    <a:lnTo>
                      <a:pt x="54" y="17"/>
                    </a:lnTo>
                    <a:lnTo>
                      <a:pt x="59" y="21"/>
                    </a:lnTo>
                    <a:lnTo>
                      <a:pt x="63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2" name="Freeform 102"/>
              <p:cNvSpPr>
                <a:spLocks/>
              </p:cNvSpPr>
              <p:nvPr/>
            </p:nvSpPr>
            <p:spPr bwMode="auto">
              <a:xfrm>
                <a:off x="2275" y="2688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0 w 6"/>
                  <a:gd name="T5" fmla="*/ 0 h 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" name="Freeform 103"/>
              <p:cNvSpPr>
                <a:spLocks/>
              </p:cNvSpPr>
              <p:nvPr/>
            </p:nvSpPr>
            <p:spPr bwMode="auto">
              <a:xfrm>
                <a:off x="910" y="2696"/>
                <a:ext cx="341" cy="700"/>
              </a:xfrm>
              <a:custGeom>
                <a:avLst/>
                <a:gdLst>
                  <a:gd name="T0" fmla="*/ 314 w 341"/>
                  <a:gd name="T1" fmla="*/ 144 h 700"/>
                  <a:gd name="T2" fmla="*/ 333 w 341"/>
                  <a:gd name="T3" fmla="*/ 219 h 700"/>
                  <a:gd name="T4" fmla="*/ 341 w 341"/>
                  <a:gd name="T5" fmla="*/ 293 h 700"/>
                  <a:gd name="T6" fmla="*/ 341 w 341"/>
                  <a:gd name="T7" fmla="*/ 370 h 700"/>
                  <a:gd name="T8" fmla="*/ 335 w 341"/>
                  <a:gd name="T9" fmla="*/ 445 h 700"/>
                  <a:gd name="T10" fmla="*/ 320 w 341"/>
                  <a:gd name="T11" fmla="*/ 522 h 700"/>
                  <a:gd name="T12" fmla="*/ 301 w 341"/>
                  <a:gd name="T13" fmla="*/ 577 h 700"/>
                  <a:gd name="T14" fmla="*/ 283 w 341"/>
                  <a:gd name="T15" fmla="*/ 612 h 700"/>
                  <a:gd name="T16" fmla="*/ 260 w 341"/>
                  <a:gd name="T17" fmla="*/ 643 h 700"/>
                  <a:gd name="T18" fmla="*/ 235 w 341"/>
                  <a:gd name="T19" fmla="*/ 671 h 700"/>
                  <a:gd name="T20" fmla="*/ 211 w 341"/>
                  <a:gd name="T21" fmla="*/ 687 h 700"/>
                  <a:gd name="T22" fmla="*/ 191 w 341"/>
                  <a:gd name="T23" fmla="*/ 692 h 700"/>
                  <a:gd name="T24" fmla="*/ 172 w 341"/>
                  <a:gd name="T25" fmla="*/ 698 h 700"/>
                  <a:gd name="T26" fmla="*/ 151 w 341"/>
                  <a:gd name="T27" fmla="*/ 698 h 700"/>
                  <a:gd name="T28" fmla="*/ 118 w 341"/>
                  <a:gd name="T29" fmla="*/ 681 h 700"/>
                  <a:gd name="T30" fmla="*/ 84 w 341"/>
                  <a:gd name="T31" fmla="*/ 648 h 700"/>
                  <a:gd name="T32" fmla="*/ 55 w 341"/>
                  <a:gd name="T33" fmla="*/ 612 h 700"/>
                  <a:gd name="T34" fmla="*/ 36 w 341"/>
                  <a:gd name="T35" fmla="*/ 570 h 700"/>
                  <a:gd name="T36" fmla="*/ 21 w 341"/>
                  <a:gd name="T37" fmla="*/ 526 h 700"/>
                  <a:gd name="T38" fmla="*/ 11 w 341"/>
                  <a:gd name="T39" fmla="*/ 478 h 700"/>
                  <a:gd name="T40" fmla="*/ 3 w 341"/>
                  <a:gd name="T41" fmla="*/ 403 h 700"/>
                  <a:gd name="T42" fmla="*/ 3 w 341"/>
                  <a:gd name="T43" fmla="*/ 301 h 700"/>
                  <a:gd name="T44" fmla="*/ 13 w 341"/>
                  <a:gd name="T45" fmla="*/ 219 h 700"/>
                  <a:gd name="T46" fmla="*/ 26 w 341"/>
                  <a:gd name="T47" fmla="*/ 167 h 700"/>
                  <a:gd name="T48" fmla="*/ 44 w 341"/>
                  <a:gd name="T49" fmla="*/ 117 h 700"/>
                  <a:gd name="T50" fmla="*/ 69 w 341"/>
                  <a:gd name="T51" fmla="*/ 75 h 700"/>
                  <a:gd name="T52" fmla="*/ 101 w 341"/>
                  <a:gd name="T53" fmla="*/ 38 h 700"/>
                  <a:gd name="T54" fmla="*/ 143 w 341"/>
                  <a:gd name="T55" fmla="*/ 11 h 700"/>
                  <a:gd name="T56" fmla="*/ 180 w 341"/>
                  <a:gd name="T57" fmla="*/ 0 h 700"/>
                  <a:gd name="T58" fmla="*/ 201 w 341"/>
                  <a:gd name="T59" fmla="*/ 4 h 700"/>
                  <a:gd name="T60" fmla="*/ 230 w 341"/>
                  <a:gd name="T61" fmla="*/ 19 h 700"/>
                  <a:gd name="T62" fmla="*/ 262 w 341"/>
                  <a:gd name="T63" fmla="*/ 52 h 700"/>
                  <a:gd name="T64" fmla="*/ 289 w 341"/>
                  <a:gd name="T65" fmla="*/ 90 h 70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41" h="700">
                    <a:moveTo>
                      <a:pt x="301" y="107"/>
                    </a:moveTo>
                    <a:lnTo>
                      <a:pt x="314" y="144"/>
                    </a:lnTo>
                    <a:lnTo>
                      <a:pt x="326" y="180"/>
                    </a:lnTo>
                    <a:lnTo>
                      <a:pt x="333" y="219"/>
                    </a:lnTo>
                    <a:lnTo>
                      <a:pt x="337" y="257"/>
                    </a:lnTo>
                    <a:lnTo>
                      <a:pt x="341" y="293"/>
                    </a:lnTo>
                    <a:lnTo>
                      <a:pt x="341" y="332"/>
                    </a:lnTo>
                    <a:lnTo>
                      <a:pt x="341" y="370"/>
                    </a:lnTo>
                    <a:lnTo>
                      <a:pt x="341" y="405"/>
                    </a:lnTo>
                    <a:lnTo>
                      <a:pt x="335" y="445"/>
                    </a:lnTo>
                    <a:lnTo>
                      <a:pt x="328" y="483"/>
                    </a:lnTo>
                    <a:lnTo>
                      <a:pt x="320" y="522"/>
                    </a:lnTo>
                    <a:lnTo>
                      <a:pt x="306" y="560"/>
                    </a:lnTo>
                    <a:lnTo>
                      <a:pt x="301" y="577"/>
                    </a:lnTo>
                    <a:lnTo>
                      <a:pt x="291" y="595"/>
                    </a:lnTo>
                    <a:lnTo>
                      <a:pt x="283" y="612"/>
                    </a:lnTo>
                    <a:lnTo>
                      <a:pt x="272" y="627"/>
                    </a:lnTo>
                    <a:lnTo>
                      <a:pt x="260" y="643"/>
                    </a:lnTo>
                    <a:lnTo>
                      <a:pt x="249" y="658"/>
                    </a:lnTo>
                    <a:lnTo>
                      <a:pt x="235" y="671"/>
                    </a:lnTo>
                    <a:lnTo>
                      <a:pt x="220" y="683"/>
                    </a:lnTo>
                    <a:lnTo>
                      <a:pt x="211" y="687"/>
                    </a:lnTo>
                    <a:lnTo>
                      <a:pt x="201" y="689"/>
                    </a:lnTo>
                    <a:lnTo>
                      <a:pt x="191" y="692"/>
                    </a:lnTo>
                    <a:lnTo>
                      <a:pt x="182" y="696"/>
                    </a:lnTo>
                    <a:lnTo>
                      <a:pt x="172" y="698"/>
                    </a:lnTo>
                    <a:lnTo>
                      <a:pt x="163" y="700"/>
                    </a:lnTo>
                    <a:lnTo>
                      <a:pt x="151" y="698"/>
                    </a:lnTo>
                    <a:lnTo>
                      <a:pt x="140" y="692"/>
                    </a:lnTo>
                    <a:lnTo>
                      <a:pt x="118" y="681"/>
                    </a:lnTo>
                    <a:lnTo>
                      <a:pt x="99" y="666"/>
                    </a:lnTo>
                    <a:lnTo>
                      <a:pt x="84" y="648"/>
                    </a:lnTo>
                    <a:lnTo>
                      <a:pt x="69" y="631"/>
                    </a:lnTo>
                    <a:lnTo>
                      <a:pt x="55" y="612"/>
                    </a:lnTo>
                    <a:lnTo>
                      <a:pt x="46" y="591"/>
                    </a:lnTo>
                    <a:lnTo>
                      <a:pt x="36" y="570"/>
                    </a:lnTo>
                    <a:lnTo>
                      <a:pt x="26" y="549"/>
                    </a:lnTo>
                    <a:lnTo>
                      <a:pt x="21" y="526"/>
                    </a:lnTo>
                    <a:lnTo>
                      <a:pt x="15" y="501"/>
                    </a:lnTo>
                    <a:lnTo>
                      <a:pt x="11" y="478"/>
                    </a:lnTo>
                    <a:lnTo>
                      <a:pt x="7" y="453"/>
                    </a:lnTo>
                    <a:lnTo>
                      <a:pt x="3" y="403"/>
                    </a:lnTo>
                    <a:lnTo>
                      <a:pt x="0" y="353"/>
                    </a:lnTo>
                    <a:lnTo>
                      <a:pt x="3" y="301"/>
                    </a:lnTo>
                    <a:lnTo>
                      <a:pt x="9" y="245"/>
                    </a:lnTo>
                    <a:lnTo>
                      <a:pt x="13" y="219"/>
                    </a:lnTo>
                    <a:lnTo>
                      <a:pt x="19" y="192"/>
                    </a:lnTo>
                    <a:lnTo>
                      <a:pt x="26" y="167"/>
                    </a:lnTo>
                    <a:lnTo>
                      <a:pt x="34" y="142"/>
                    </a:lnTo>
                    <a:lnTo>
                      <a:pt x="44" y="117"/>
                    </a:lnTo>
                    <a:lnTo>
                      <a:pt x="55" y="96"/>
                    </a:lnTo>
                    <a:lnTo>
                      <a:pt x="69" y="75"/>
                    </a:lnTo>
                    <a:lnTo>
                      <a:pt x="84" y="55"/>
                    </a:lnTo>
                    <a:lnTo>
                      <a:pt x="101" y="38"/>
                    </a:lnTo>
                    <a:lnTo>
                      <a:pt x="122" y="23"/>
                    </a:lnTo>
                    <a:lnTo>
                      <a:pt x="143" y="11"/>
                    </a:lnTo>
                    <a:lnTo>
                      <a:pt x="168" y="2"/>
                    </a:lnTo>
                    <a:lnTo>
                      <a:pt x="180" y="0"/>
                    </a:lnTo>
                    <a:lnTo>
                      <a:pt x="191" y="2"/>
                    </a:lnTo>
                    <a:lnTo>
                      <a:pt x="201" y="4"/>
                    </a:lnTo>
                    <a:lnTo>
                      <a:pt x="211" y="8"/>
                    </a:lnTo>
                    <a:lnTo>
                      <a:pt x="230" y="19"/>
                    </a:lnTo>
                    <a:lnTo>
                      <a:pt x="247" y="34"/>
                    </a:lnTo>
                    <a:lnTo>
                      <a:pt x="262" y="52"/>
                    </a:lnTo>
                    <a:lnTo>
                      <a:pt x="276" y="69"/>
                    </a:lnTo>
                    <a:lnTo>
                      <a:pt x="289" y="90"/>
                    </a:lnTo>
                    <a:lnTo>
                      <a:pt x="301" y="107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" name="Freeform 104"/>
              <p:cNvSpPr>
                <a:spLocks/>
              </p:cNvSpPr>
              <p:nvPr/>
            </p:nvSpPr>
            <p:spPr bwMode="auto">
              <a:xfrm>
                <a:off x="2530" y="2707"/>
                <a:ext cx="48" cy="96"/>
              </a:xfrm>
              <a:custGeom>
                <a:avLst/>
                <a:gdLst>
                  <a:gd name="T0" fmla="*/ 48 w 48"/>
                  <a:gd name="T1" fmla="*/ 52 h 96"/>
                  <a:gd name="T2" fmla="*/ 48 w 48"/>
                  <a:gd name="T3" fmla="*/ 58 h 96"/>
                  <a:gd name="T4" fmla="*/ 46 w 48"/>
                  <a:gd name="T5" fmla="*/ 64 h 96"/>
                  <a:gd name="T6" fmla="*/ 44 w 48"/>
                  <a:gd name="T7" fmla="*/ 69 h 96"/>
                  <a:gd name="T8" fmla="*/ 43 w 48"/>
                  <a:gd name="T9" fmla="*/ 75 h 96"/>
                  <a:gd name="T10" fmla="*/ 41 w 48"/>
                  <a:gd name="T11" fmla="*/ 81 h 96"/>
                  <a:gd name="T12" fmla="*/ 37 w 48"/>
                  <a:gd name="T13" fmla="*/ 87 h 96"/>
                  <a:gd name="T14" fmla="*/ 33 w 48"/>
                  <a:gd name="T15" fmla="*/ 91 h 96"/>
                  <a:gd name="T16" fmla="*/ 29 w 48"/>
                  <a:gd name="T17" fmla="*/ 96 h 96"/>
                  <a:gd name="T18" fmla="*/ 25 w 48"/>
                  <a:gd name="T19" fmla="*/ 94 h 96"/>
                  <a:gd name="T20" fmla="*/ 20 w 48"/>
                  <a:gd name="T21" fmla="*/ 92 h 96"/>
                  <a:gd name="T22" fmla="*/ 16 w 48"/>
                  <a:gd name="T23" fmla="*/ 91 h 96"/>
                  <a:gd name="T24" fmla="*/ 12 w 48"/>
                  <a:gd name="T25" fmla="*/ 89 h 96"/>
                  <a:gd name="T26" fmla="*/ 10 w 48"/>
                  <a:gd name="T27" fmla="*/ 85 h 96"/>
                  <a:gd name="T28" fmla="*/ 6 w 48"/>
                  <a:gd name="T29" fmla="*/ 81 h 96"/>
                  <a:gd name="T30" fmla="*/ 4 w 48"/>
                  <a:gd name="T31" fmla="*/ 77 h 96"/>
                  <a:gd name="T32" fmla="*/ 2 w 48"/>
                  <a:gd name="T33" fmla="*/ 71 h 96"/>
                  <a:gd name="T34" fmla="*/ 0 w 48"/>
                  <a:gd name="T35" fmla="*/ 64 h 96"/>
                  <a:gd name="T36" fmla="*/ 0 w 48"/>
                  <a:gd name="T37" fmla="*/ 54 h 96"/>
                  <a:gd name="T38" fmla="*/ 0 w 48"/>
                  <a:gd name="T39" fmla="*/ 44 h 96"/>
                  <a:gd name="T40" fmla="*/ 2 w 48"/>
                  <a:gd name="T41" fmla="*/ 35 h 96"/>
                  <a:gd name="T42" fmla="*/ 6 w 48"/>
                  <a:gd name="T43" fmla="*/ 25 h 96"/>
                  <a:gd name="T44" fmla="*/ 10 w 48"/>
                  <a:gd name="T45" fmla="*/ 18 h 96"/>
                  <a:gd name="T46" fmla="*/ 14 w 48"/>
                  <a:gd name="T47" fmla="*/ 8 h 96"/>
                  <a:gd name="T48" fmla="*/ 16 w 48"/>
                  <a:gd name="T49" fmla="*/ 0 h 96"/>
                  <a:gd name="T50" fmla="*/ 23 w 48"/>
                  <a:gd name="T51" fmla="*/ 2 h 96"/>
                  <a:gd name="T52" fmla="*/ 31 w 48"/>
                  <a:gd name="T53" fmla="*/ 8 h 96"/>
                  <a:gd name="T54" fmla="*/ 35 w 48"/>
                  <a:gd name="T55" fmla="*/ 14 h 96"/>
                  <a:gd name="T56" fmla="*/ 39 w 48"/>
                  <a:gd name="T57" fmla="*/ 21 h 96"/>
                  <a:gd name="T58" fmla="*/ 43 w 48"/>
                  <a:gd name="T59" fmla="*/ 27 h 96"/>
                  <a:gd name="T60" fmla="*/ 44 w 48"/>
                  <a:gd name="T61" fmla="*/ 37 h 96"/>
                  <a:gd name="T62" fmla="*/ 46 w 48"/>
                  <a:gd name="T63" fmla="*/ 44 h 96"/>
                  <a:gd name="T64" fmla="*/ 48 w 48"/>
                  <a:gd name="T65" fmla="*/ 52 h 9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48" h="96">
                    <a:moveTo>
                      <a:pt x="48" y="52"/>
                    </a:moveTo>
                    <a:lnTo>
                      <a:pt x="48" y="58"/>
                    </a:lnTo>
                    <a:lnTo>
                      <a:pt x="46" y="64"/>
                    </a:lnTo>
                    <a:lnTo>
                      <a:pt x="44" y="69"/>
                    </a:lnTo>
                    <a:lnTo>
                      <a:pt x="43" y="75"/>
                    </a:lnTo>
                    <a:lnTo>
                      <a:pt x="41" y="81"/>
                    </a:lnTo>
                    <a:lnTo>
                      <a:pt x="37" y="87"/>
                    </a:lnTo>
                    <a:lnTo>
                      <a:pt x="33" y="91"/>
                    </a:lnTo>
                    <a:lnTo>
                      <a:pt x="29" y="96"/>
                    </a:lnTo>
                    <a:lnTo>
                      <a:pt x="25" y="94"/>
                    </a:lnTo>
                    <a:lnTo>
                      <a:pt x="20" y="92"/>
                    </a:lnTo>
                    <a:lnTo>
                      <a:pt x="16" y="91"/>
                    </a:lnTo>
                    <a:lnTo>
                      <a:pt x="12" y="89"/>
                    </a:lnTo>
                    <a:lnTo>
                      <a:pt x="10" y="85"/>
                    </a:lnTo>
                    <a:lnTo>
                      <a:pt x="6" y="81"/>
                    </a:lnTo>
                    <a:lnTo>
                      <a:pt x="4" y="77"/>
                    </a:lnTo>
                    <a:lnTo>
                      <a:pt x="2" y="71"/>
                    </a:lnTo>
                    <a:lnTo>
                      <a:pt x="0" y="64"/>
                    </a:lnTo>
                    <a:lnTo>
                      <a:pt x="0" y="54"/>
                    </a:lnTo>
                    <a:lnTo>
                      <a:pt x="0" y="44"/>
                    </a:lnTo>
                    <a:lnTo>
                      <a:pt x="2" y="35"/>
                    </a:lnTo>
                    <a:lnTo>
                      <a:pt x="6" y="25"/>
                    </a:lnTo>
                    <a:lnTo>
                      <a:pt x="10" y="18"/>
                    </a:lnTo>
                    <a:lnTo>
                      <a:pt x="14" y="8"/>
                    </a:lnTo>
                    <a:lnTo>
                      <a:pt x="16" y="0"/>
                    </a:lnTo>
                    <a:lnTo>
                      <a:pt x="23" y="2"/>
                    </a:lnTo>
                    <a:lnTo>
                      <a:pt x="31" y="8"/>
                    </a:lnTo>
                    <a:lnTo>
                      <a:pt x="35" y="14"/>
                    </a:lnTo>
                    <a:lnTo>
                      <a:pt x="39" y="21"/>
                    </a:lnTo>
                    <a:lnTo>
                      <a:pt x="43" y="27"/>
                    </a:lnTo>
                    <a:lnTo>
                      <a:pt x="44" y="37"/>
                    </a:lnTo>
                    <a:lnTo>
                      <a:pt x="46" y="44"/>
                    </a:lnTo>
                    <a:lnTo>
                      <a:pt x="48" y="52"/>
                    </a:lnTo>
                    <a:close/>
                  </a:path>
                </a:pathLst>
              </a:custGeom>
              <a:solidFill>
                <a:srgbClr val="FFFF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" name="Freeform 105"/>
              <p:cNvSpPr>
                <a:spLocks/>
              </p:cNvSpPr>
              <p:nvPr/>
            </p:nvSpPr>
            <p:spPr bwMode="auto">
              <a:xfrm>
                <a:off x="497" y="2717"/>
                <a:ext cx="23" cy="144"/>
              </a:xfrm>
              <a:custGeom>
                <a:avLst/>
                <a:gdLst>
                  <a:gd name="T0" fmla="*/ 23 w 23"/>
                  <a:gd name="T1" fmla="*/ 33 h 144"/>
                  <a:gd name="T2" fmla="*/ 19 w 23"/>
                  <a:gd name="T3" fmla="*/ 48 h 144"/>
                  <a:gd name="T4" fmla="*/ 19 w 23"/>
                  <a:gd name="T5" fmla="*/ 61 h 144"/>
                  <a:gd name="T6" fmla="*/ 21 w 23"/>
                  <a:gd name="T7" fmla="*/ 77 h 144"/>
                  <a:gd name="T8" fmla="*/ 21 w 23"/>
                  <a:gd name="T9" fmla="*/ 92 h 144"/>
                  <a:gd name="T10" fmla="*/ 23 w 23"/>
                  <a:gd name="T11" fmla="*/ 107 h 144"/>
                  <a:gd name="T12" fmla="*/ 23 w 23"/>
                  <a:gd name="T13" fmla="*/ 121 h 144"/>
                  <a:gd name="T14" fmla="*/ 21 w 23"/>
                  <a:gd name="T15" fmla="*/ 132 h 144"/>
                  <a:gd name="T16" fmla="*/ 15 w 23"/>
                  <a:gd name="T17" fmla="*/ 144 h 144"/>
                  <a:gd name="T18" fmla="*/ 12 w 23"/>
                  <a:gd name="T19" fmla="*/ 127 h 144"/>
                  <a:gd name="T20" fmla="*/ 8 w 23"/>
                  <a:gd name="T21" fmla="*/ 109 h 144"/>
                  <a:gd name="T22" fmla="*/ 6 w 23"/>
                  <a:gd name="T23" fmla="*/ 90 h 144"/>
                  <a:gd name="T24" fmla="*/ 4 w 23"/>
                  <a:gd name="T25" fmla="*/ 71 h 144"/>
                  <a:gd name="T26" fmla="*/ 2 w 23"/>
                  <a:gd name="T27" fmla="*/ 54 h 144"/>
                  <a:gd name="T28" fmla="*/ 2 w 23"/>
                  <a:gd name="T29" fmla="*/ 34 h 144"/>
                  <a:gd name="T30" fmla="*/ 2 w 23"/>
                  <a:gd name="T31" fmla="*/ 17 h 144"/>
                  <a:gd name="T32" fmla="*/ 0 w 23"/>
                  <a:gd name="T33" fmla="*/ 0 h 144"/>
                  <a:gd name="T34" fmla="*/ 2 w 23"/>
                  <a:gd name="T35" fmla="*/ 6 h 144"/>
                  <a:gd name="T36" fmla="*/ 4 w 23"/>
                  <a:gd name="T37" fmla="*/ 10 h 144"/>
                  <a:gd name="T38" fmla="*/ 8 w 23"/>
                  <a:gd name="T39" fmla="*/ 15 h 144"/>
                  <a:gd name="T40" fmla="*/ 10 w 23"/>
                  <a:gd name="T41" fmla="*/ 19 h 144"/>
                  <a:gd name="T42" fmla="*/ 12 w 23"/>
                  <a:gd name="T43" fmla="*/ 23 h 144"/>
                  <a:gd name="T44" fmla="*/ 15 w 23"/>
                  <a:gd name="T45" fmla="*/ 27 h 144"/>
                  <a:gd name="T46" fmla="*/ 19 w 23"/>
                  <a:gd name="T47" fmla="*/ 31 h 144"/>
                  <a:gd name="T48" fmla="*/ 23 w 23"/>
                  <a:gd name="T49" fmla="*/ 33 h 14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23" h="144">
                    <a:moveTo>
                      <a:pt x="23" y="33"/>
                    </a:moveTo>
                    <a:lnTo>
                      <a:pt x="19" y="48"/>
                    </a:lnTo>
                    <a:lnTo>
                      <a:pt x="19" y="61"/>
                    </a:lnTo>
                    <a:lnTo>
                      <a:pt x="21" y="77"/>
                    </a:lnTo>
                    <a:lnTo>
                      <a:pt x="21" y="92"/>
                    </a:lnTo>
                    <a:lnTo>
                      <a:pt x="23" y="107"/>
                    </a:lnTo>
                    <a:lnTo>
                      <a:pt x="23" y="121"/>
                    </a:lnTo>
                    <a:lnTo>
                      <a:pt x="21" y="132"/>
                    </a:lnTo>
                    <a:lnTo>
                      <a:pt x="15" y="144"/>
                    </a:lnTo>
                    <a:lnTo>
                      <a:pt x="12" y="127"/>
                    </a:lnTo>
                    <a:lnTo>
                      <a:pt x="8" y="109"/>
                    </a:lnTo>
                    <a:lnTo>
                      <a:pt x="6" y="90"/>
                    </a:lnTo>
                    <a:lnTo>
                      <a:pt x="4" y="71"/>
                    </a:lnTo>
                    <a:lnTo>
                      <a:pt x="2" y="54"/>
                    </a:lnTo>
                    <a:lnTo>
                      <a:pt x="2" y="34"/>
                    </a:lnTo>
                    <a:lnTo>
                      <a:pt x="2" y="17"/>
                    </a:lnTo>
                    <a:lnTo>
                      <a:pt x="0" y="0"/>
                    </a:lnTo>
                    <a:lnTo>
                      <a:pt x="2" y="6"/>
                    </a:lnTo>
                    <a:lnTo>
                      <a:pt x="4" y="10"/>
                    </a:lnTo>
                    <a:lnTo>
                      <a:pt x="8" y="15"/>
                    </a:lnTo>
                    <a:lnTo>
                      <a:pt x="10" y="19"/>
                    </a:lnTo>
                    <a:lnTo>
                      <a:pt x="12" y="23"/>
                    </a:lnTo>
                    <a:lnTo>
                      <a:pt x="15" y="27"/>
                    </a:lnTo>
                    <a:lnTo>
                      <a:pt x="19" y="31"/>
                    </a:lnTo>
                    <a:lnTo>
                      <a:pt x="23" y="33"/>
                    </a:lnTo>
                    <a:close/>
                  </a:path>
                </a:pathLst>
              </a:custGeom>
              <a:solidFill>
                <a:srgbClr val="FFFF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" name="Freeform 106"/>
              <p:cNvSpPr>
                <a:spLocks/>
              </p:cNvSpPr>
              <p:nvPr/>
            </p:nvSpPr>
            <p:spPr bwMode="auto">
              <a:xfrm>
                <a:off x="3384" y="2740"/>
                <a:ext cx="4" cy="25"/>
              </a:xfrm>
              <a:custGeom>
                <a:avLst/>
                <a:gdLst>
                  <a:gd name="T0" fmla="*/ 4 w 4"/>
                  <a:gd name="T1" fmla="*/ 25 h 25"/>
                  <a:gd name="T2" fmla="*/ 4 w 4"/>
                  <a:gd name="T3" fmla="*/ 23 h 25"/>
                  <a:gd name="T4" fmla="*/ 4 w 4"/>
                  <a:gd name="T5" fmla="*/ 19 h 25"/>
                  <a:gd name="T6" fmla="*/ 2 w 4"/>
                  <a:gd name="T7" fmla="*/ 15 h 25"/>
                  <a:gd name="T8" fmla="*/ 2 w 4"/>
                  <a:gd name="T9" fmla="*/ 11 h 25"/>
                  <a:gd name="T10" fmla="*/ 0 w 4"/>
                  <a:gd name="T11" fmla="*/ 10 h 25"/>
                  <a:gd name="T12" fmla="*/ 0 w 4"/>
                  <a:gd name="T13" fmla="*/ 6 h 25"/>
                  <a:gd name="T14" fmla="*/ 2 w 4"/>
                  <a:gd name="T15" fmla="*/ 2 h 25"/>
                  <a:gd name="T16" fmla="*/ 2 w 4"/>
                  <a:gd name="T17" fmla="*/ 0 h 25"/>
                  <a:gd name="T18" fmla="*/ 4 w 4"/>
                  <a:gd name="T19" fmla="*/ 25 h 2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" h="25">
                    <a:moveTo>
                      <a:pt x="4" y="25"/>
                    </a:moveTo>
                    <a:lnTo>
                      <a:pt x="4" y="23"/>
                    </a:lnTo>
                    <a:lnTo>
                      <a:pt x="4" y="19"/>
                    </a:lnTo>
                    <a:lnTo>
                      <a:pt x="2" y="15"/>
                    </a:lnTo>
                    <a:lnTo>
                      <a:pt x="2" y="11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25"/>
                    </a:lnTo>
                    <a:close/>
                  </a:path>
                </a:pathLst>
              </a:custGeom>
              <a:solidFill>
                <a:srgbClr val="FFFF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" name="Freeform 107"/>
              <p:cNvSpPr>
                <a:spLocks/>
              </p:cNvSpPr>
              <p:nvPr/>
            </p:nvSpPr>
            <p:spPr bwMode="auto">
              <a:xfrm>
                <a:off x="3647" y="2740"/>
                <a:ext cx="15" cy="59"/>
              </a:xfrm>
              <a:custGeom>
                <a:avLst/>
                <a:gdLst>
                  <a:gd name="T0" fmla="*/ 9 w 15"/>
                  <a:gd name="T1" fmla="*/ 59 h 59"/>
                  <a:gd name="T2" fmla="*/ 5 w 15"/>
                  <a:gd name="T3" fmla="*/ 54 h 59"/>
                  <a:gd name="T4" fmla="*/ 2 w 15"/>
                  <a:gd name="T5" fmla="*/ 48 h 59"/>
                  <a:gd name="T6" fmla="*/ 0 w 15"/>
                  <a:gd name="T7" fmla="*/ 40 h 59"/>
                  <a:gd name="T8" fmla="*/ 0 w 15"/>
                  <a:gd name="T9" fmla="*/ 31 h 59"/>
                  <a:gd name="T10" fmla="*/ 2 w 15"/>
                  <a:gd name="T11" fmla="*/ 23 h 59"/>
                  <a:gd name="T12" fmla="*/ 4 w 15"/>
                  <a:gd name="T13" fmla="*/ 15 h 59"/>
                  <a:gd name="T14" fmla="*/ 5 w 15"/>
                  <a:gd name="T15" fmla="*/ 6 h 59"/>
                  <a:gd name="T16" fmla="*/ 7 w 15"/>
                  <a:gd name="T17" fmla="*/ 0 h 59"/>
                  <a:gd name="T18" fmla="*/ 11 w 15"/>
                  <a:gd name="T19" fmla="*/ 8 h 59"/>
                  <a:gd name="T20" fmla="*/ 13 w 15"/>
                  <a:gd name="T21" fmla="*/ 15 h 59"/>
                  <a:gd name="T22" fmla="*/ 13 w 15"/>
                  <a:gd name="T23" fmla="*/ 23 h 59"/>
                  <a:gd name="T24" fmla="*/ 15 w 15"/>
                  <a:gd name="T25" fmla="*/ 29 h 59"/>
                  <a:gd name="T26" fmla="*/ 13 w 15"/>
                  <a:gd name="T27" fmla="*/ 36 h 59"/>
                  <a:gd name="T28" fmla="*/ 13 w 15"/>
                  <a:gd name="T29" fmla="*/ 44 h 59"/>
                  <a:gd name="T30" fmla="*/ 11 w 15"/>
                  <a:gd name="T31" fmla="*/ 52 h 59"/>
                  <a:gd name="T32" fmla="*/ 9 w 15"/>
                  <a:gd name="T33" fmla="*/ 59 h 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" h="59">
                    <a:moveTo>
                      <a:pt x="9" y="59"/>
                    </a:moveTo>
                    <a:lnTo>
                      <a:pt x="5" y="54"/>
                    </a:lnTo>
                    <a:lnTo>
                      <a:pt x="2" y="48"/>
                    </a:lnTo>
                    <a:lnTo>
                      <a:pt x="0" y="40"/>
                    </a:lnTo>
                    <a:lnTo>
                      <a:pt x="0" y="31"/>
                    </a:lnTo>
                    <a:lnTo>
                      <a:pt x="2" y="23"/>
                    </a:lnTo>
                    <a:lnTo>
                      <a:pt x="4" y="15"/>
                    </a:lnTo>
                    <a:lnTo>
                      <a:pt x="5" y="6"/>
                    </a:lnTo>
                    <a:lnTo>
                      <a:pt x="7" y="0"/>
                    </a:lnTo>
                    <a:lnTo>
                      <a:pt x="11" y="8"/>
                    </a:lnTo>
                    <a:lnTo>
                      <a:pt x="13" y="15"/>
                    </a:lnTo>
                    <a:lnTo>
                      <a:pt x="13" y="23"/>
                    </a:lnTo>
                    <a:lnTo>
                      <a:pt x="15" y="29"/>
                    </a:lnTo>
                    <a:lnTo>
                      <a:pt x="13" y="36"/>
                    </a:lnTo>
                    <a:lnTo>
                      <a:pt x="13" y="44"/>
                    </a:lnTo>
                    <a:lnTo>
                      <a:pt x="11" y="52"/>
                    </a:lnTo>
                    <a:lnTo>
                      <a:pt x="9" y="59"/>
                    </a:lnTo>
                    <a:close/>
                  </a:path>
                </a:pathLst>
              </a:custGeom>
              <a:solidFill>
                <a:srgbClr val="FFFF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" name="Freeform 108"/>
              <p:cNvSpPr>
                <a:spLocks/>
              </p:cNvSpPr>
              <p:nvPr/>
            </p:nvSpPr>
            <p:spPr bwMode="auto">
              <a:xfrm>
                <a:off x="534" y="2755"/>
                <a:ext cx="95" cy="43"/>
              </a:xfrm>
              <a:custGeom>
                <a:avLst/>
                <a:gdLst>
                  <a:gd name="T0" fmla="*/ 86 w 95"/>
                  <a:gd name="T1" fmla="*/ 10 h 43"/>
                  <a:gd name="T2" fmla="*/ 88 w 95"/>
                  <a:gd name="T3" fmla="*/ 8 h 43"/>
                  <a:gd name="T4" fmla="*/ 88 w 95"/>
                  <a:gd name="T5" fmla="*/ 8 h 43"/>
                  <a:gd name="T6" fmla="*/ 88 w 95"/>
                  <a:gd name="T7" fmla="*/ 6 h 43"/>
                  <a:gd name="T8" fmla="*/ 88 w 95"/>
                  <a:gd name="T9" fmla="*/ 6 h 43"/>
                  <a:gd name="T10" fmla="*/ 88 w 95"/>
                  <a:gd name="T11" fmla="*/ 6 h 43"/>
                  <a:gd name="T12" fmla="*/ 88 w 95"/>
                  <a:gd name="T13" fmla="*/ 4 h 43"/>
                  <a:gd name="T14" fmla="*/ 88 w 95"/>
                  <a:gd name="T15" fmla="*/ 4 h 43"/>
                  <a:gd name="T16" fmla="*/ 88 w 95"/>
                  <a:gd name="T17" fmla="*/ 4 h 43"/>
                  <a:gd name="T18" fmla="*/ 92 w 95"/>
                  <a:gd name="T19" fmla="*/ 6 h 43"/>
                  <a:gd name="T20" fmla="*/ 94 w 95"/>
                  <a:gd name="T21" fmla="*/ 10 h 43"/>
                  <a:gd name="T22" fmla="*/ 95 w 95"/>
                  <a:gd name="T23" fmla="*/ 16 h 43"/>
                  <a:gd name="T24" fmla="*/ 95 w 95"/>
                  <a:gd name="T25" fmla="*/ 20 h 43"/>
                  <a:gd name="T26" fmla="*/ 95 w 95"/>
                  <a:gd name="T27" fmla="*/ 25 h 43"/>
                  <a:gd name="T28" fmla="*/ 95 w 95"/>
                  <a:gd name="T29" fmla="*/ 29 h 43"/>
                  <a:gd name="T30" fmla="*/ 94 w 95"/>
                  <a:gd name="T31" fmla="*/ 33 h 43"/>
                  <a:gd name="T32" fmla="*/ 92 w 95"/>
                  <a:gd name="T33" fmla="*/ 35 h 43"/>
                  <a:gd name="T34" fmla="*/ 80 w 95"/>
                  <a:gd name="T35" fmla="*/ 37 h 43"/>
                  <a:gd name="T36" fmla="*/ 69 w 95"/>
                  <a:gd name="T37" fmla="*/ 37 h 43"/>
                  <a:gd name="T38" fmla="*/ 57 w 95"/>
                  <a:gd name="T39" fmla="*/ 39 h 43"/>
                  <a:gd name="T40" fmla="*/ 46 w 95"/>
                  <a:gd name="T41" fmla="*/ 41 h 43"/>
                  <a:gd name="T42" fmla="*/ 36 w 95"/>
                  <a:gd name="T43" fmla="*/ 43 h 43"/>
                  <a:gd name="T44" fmla="*/ 24 w 95"/>
                  <a:gd name="T45" fmla="*/ 41 h 43"/>
                  <a:gd name="T46" fmla="*/ 13 w 95"/>
                  <a:gd name="T47" fmla="*/ 39 h 43"/>
                  <a:gd name="T48" fmla="*/ 1 w 95"/>
                  <a:gd name="T49" fmla="*/ 33 h 43"/>
                  <a:gd name="T50" fmla="*/ 0 w 95"/>
                  <a:gd name="T51" fmla="*/ 0 h 43"/>
                  <a:gd name="T52" fmla="*/ 11 w 95"/>
                  <a:gd name="T53" fmla="*/ 4 h 43"/>
                  <a:gd name="T54" fmla="*/ 23 w 95"/>
                  <a:gd name="T55" fmla="*/ 4 h 43"/>
                  <a:gd name="T56" fmla="*/ 34 w 95"/>
                  <a:gd name="T57" fmla="*/ 4 h 43"/>
                  <a:gd name="T58" fmla="*/ 44 w 95"/>
                  <a:gd name="T59" fmla="*/ 4 h 43"/>
                  <a:gd name="T60" fmla="*/ 55 w 95"/>
                  <a:gd name="T61" fmla="*/ 4 h 43"/>
                  <a:gd name="T62" fmla="*/ 67 w 95"/>
                  <a:gd name="T63" fmla="*/ 6 h 43"/>
                  <a:gd name="T64" fmla="*/ 76 w 95"/>
                  <a:gd name="T65" fmla="*/ 6 h 43"/>
                  <a:gd name="T66" fmla="*/ 86 w 95"/>
                  <a:gd name="T67" fmla="*/ 10 h 4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95" h="43">
                    <a:moveTo>
                      <a:pt x="86" y="10"/>
                    </a:moveTo>
                    <a:lnTo>
                      <a:pt x="88" y="8"/>
                    </a:lnTo>
                    <a:lnTo>
                      <a:pt x="88" y="6"/>
                    </a:lnTo>
                    <a:lnTo>
                      <a:pt x="88" y="4"/>
                    </a:lnTo>
                    <a:lnTo>
                      <a:pt x="92" y="6"/>
                    </a:lnTo>
                    <a:lnTo>
                      <a:pt x="94" y="10"/>
                    </a:lnTo>
                    <a:lnTo>
                      <a:pt x="95" y="16"/>
                    </a:lnTo>
                    <a:lnTo>
                      <a:pt x="95" y="20"/>
                    </a:lnTo>
                    <a:lnTo>
                      <a:pt x="95" y="25"/>
                    </a:lnTo>
                    <a:lnTo>
                      <a:pt x="95" y="29"/>
                    </a:lnTo>
                    <a:lnTo>
                      <a:pt x="94" y="33"/>
                    </a:lnTo>
                    <a:lnTo>
                      <a:pt x="92" y="35"/>
                    </a:lnTo>
                    <a:lnTo>
                      <a:pt x="80" y="37"/>
                    </a:lnTo>
                    <a:lnTo>
                      <a:pt x="69" y="37"/>
                    </a:lnTo>
                    <a:lnTo>
                      <a:pt x="57" y="39"/>
                    </a:lnTo>
                    <a:lnTo>
                      <a:pt x="46" y="41"/>
                    </a:lnTo>
                    <a:lnTo>
                      <a:pt x="36" y="43"/>
                    </a:lnTo>
                    <a:lnTo>
                      <a:pt x="24" y="41"/>
                    </a:lnTo>
                    <a:lnTo>
                      <a:pt x="13" y="39"/>
                    </a:lnTo>
                    <a:lnTo>
                      <a:pt x="1" y="33"/>
                    </a:lnTo>
                    <a:lnTo>
                      <a:pt x="0" y="0"/>
                    </a:lnTo>
                    <a:lnTo>
                      <a:pt x="11" y="4"/>
                    </a:lnTo>
                    <a:lnTo>
                      <a:pt x="23" y="4"/>
                    </a:lnTo>
                    <a:lnTo>
                      <a:pt x="34" y="4"/>
                    </a:lnTo>
                    <a:lnTo>
                      <a:pt x="44" y="4"/>
                    </a:lnTo>
                    <a:lnTo>
                      <a:pt x="55" y="4"/>
                    </a:lnTo>
                    <a:lnTo>
                      <a:pt x="67" y="6"/>
                    </a:lnTo>
                    <a:lnTo>
                      <a:pt x="76" y="6"/>
                    </a:lnTo>
                    <a:lnTo>
                      <a:pt x="86" y="10"/>
                    </a:lnTo>
                    <a:close/>
                  </a:path>
                </a:pathLst>
              </a:custGeom>
              <a:solidFill>
                <a:srgbClr val="A5B7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" name="Freeform 109"/>
              <p:cNvSpPr>
                <a:spLocks/>
              </p:cNvSpPr>
              <p:nvPr/>
            </p:nvSpPr>
            <p:spPr bwMode="auto">
              <a:xfrm>
                <a:off x="3355" y="2778"/>
                <a:ext cx="31" cy="129"/>
              </a:xfrm>
              <a:custGeom>
                <a:avLst/>
                <a:gdLst>
                  <a:gd name="T0" fmla="*/ 31 w 31"/>
                  <a:gd name="T1" fmla="*/ 16 h 129"/>
                  <a:gd name="T2" fmla="*/ 31 w 31"/>
                  <a:gd name="T3" fmla="*/ 16 h 129"/>
                  <a:gd name="T4" fmla="*/ 29 w 31"/>
                  <a:gd name="T5" fmla="*/ 27 h 129"/>
                  <a:gd name="T6" fmla="*/ 27 w 31"/>
                  <a:gd name="T7" fmla="*/ 39 h 129"/>
                  <a:gd name="T8" fmla="*/ 27 w 31"/>
                  <a:gd name="T9" fmla="*/ 52 h 129"/>
                  <a:gd name="T10" fmla="*/ 27 w 31"/>
                  <a:gd name="T11" fmla="*/ 64 h 129"/>
                  <a:gd name="T12" fmla="*/ 27 w 31"/>
                  <a:gd name="T13" fmla="*/ 77 h 129"/>
                  <a:gd name="T14" fmla="*/ 27 w 31"/>
                  <a:gd name="T15" fmla="*/ 91 h 129"/>
                  <a:gd name="T16" fmla="*/ 27 w 31"/>
                  <a:gd name="T17" fmla="*/ 104 h 129"/>
                  <a:gd name="T18" fmla="*/ 25 w 31"/>
                  <a:gd name="T19" fmla="*/ 115 h 129"/>
                  <a:gd name="T20" fmla="*/ 21 w 31"/>
                  <a:gd name="T21" fmla="*/ 119 h 129"/>
                  <a:gd name="T22" fmla="*/ 19 w 31"/>
                  <a:gd name="T23" fmla="*/ 121 h 129"/>
                  <a:gd name="T24" fmla="*/ 16 w 31"/>
                  <a:gd name="T25" fmla="*/ 125 h 129"/>
                  <a:gd name="T26" fmla="*/ 14 w 31"/>
                  <a:gd name="T27" fmla="*/ 127 h 129"/>
                  <a:gd name="T28" fmla="*/ 12 w 31"/>
                  <a:gd name="T29" fmla="*/ 127 h 129"/>
                  <a:gd name="T30" fmla="*/ 8 w 31"/>
                  <a:gd name="T31" fmla="*/ 129 h 129"/>
                  <a:gd name="T32" fmla="*/ 6 w 31"/>
                  <a:gd name="T33" fmla="*/ 127 h 129"/>
                  <a:gd name="T34" fmla="*/ 2 w 31"/>
                  <a:gd name="T35" fmla="*/ 125 h 129"/>
                  <a:gd name="T36" fmla="*/ 4 w 31"/>
                  <a:gd name="T37" fmla="*/ 108 h 129"/>
                  <a:gd name="T38" fmla="*/ 4 w 31"/>
                  <a:gd name="T39" fmla="*/ 92 h 129"/>
                  <a:gd name="T40" fmla="*/ 2 w 31"/>
                  <a:gd name="T41" fmla="*/ 77 h 129"/>
                  <a:gd name="T42" fmla="*/ 0 w 31"/>
                  <a:gd name="T43" fmla="*/ 60 h 129"/>
                  <a:gd name="T44" fmla="*/ 0 w 31"/>
                  <a:gd name="T45" fmla="*/ 44 h 129"/>
                  <a:gd name="T46" fmla="*/ 2 w 31"/>
                  <a:gd name="T47" fmla="*/ 29 h 129"/>
                  <a:gd name="T48" fmla="*/ 6 w 31"/>
                  <a:gd name="T49" fmla="*/ 14 h 129"/>
                  <a:gd name="T50" fmla="*/ 14 w 31"/>
                  <a:gd name="T51" fmla="*/ 0 h 129"/>
                  <a:gd name="T52" fmla="*/ 14 w 31"/>
                  <a:gd name="T53" fmla="*/ 2 h 129"/>
                  <a:gd name="T54" fmla="*/ 16 w 31"/>
                  <a:gd name="T55" fmla="*/ 6 h 129"/>
                  <a:gd name="T56" fmla="*/ 17 w 31"/>
                  <a:gd name="T57" fmla="*/ 8 h 129"/>
                  <a:gd name="T58" fmla="*/ 19 w 31"/>
                  <a:gd name="T59" fmla="*/ 10 h 129"/>
                  <a:gd name="T60" fmla="*/ 21 w 31"/>
                  <a:gd name="T61" fmla="*/ 12 h 129"/>
                  <a:gd name="T62" fmla="*/ 25 w 31"/>
                  <a:gd name="T63" fmla="*/ 14 h 129"/>
                  <a:gd name="T64" fmla="*/ 27 w 31"/>
                  <a:gd name="T65" fmla="*/ 16 h 129"/>
                  <a:gd name="T66" fmla="*/ 31 w 31"/>
                  <a:gd name="T67" fmla="*/ 16 h 12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1" h="129">
                    <a:moveTo>
                      <a:pt x="31" y="16"/>
                    </a:moveTo>
                    <a:lnTo>
                      <a:pt x="31" y="16"/>
                    </a:lnTo>
                    <a:lnTo>
                      <a:pt x="29" y="27"/>
                    </a:lnTo>
                    <a:lnTo>
                      <a:pt x="27" y="39"/>
                    </a:lnTo>
                    <a:lnTo>
                      <a:pt x="27" y="52"/>
                    </a:lnTo>
                    <a:lnTo>
                      <a:pt x="27" y="64"/>
                    </a:lnTo>
                    <a:lnTo>
                      <a:pt x="27" y="77"/>
                    </a:lnTo>
                    <a:lnTo>
                      <a:pt x="27" y="91"/>
                    </a:lnTo>
                    <a:lnTo>
                      <a:pt x="27" y="104"/>
                    </a:lnTo>
                    <a:lnTo>
                      <a:pt x="25" y="115"/>
                    </a:lnTo>
                    <a:lnTo>
                      <a:pt x="21" y="119"/>
                    </a:lnTo>
                    <a:lnTo>
                      <a:pt x="19" y="121"/>
                    </a:lnTo>
                    <a:lnTo>
                      <a:pt x="16" y="125"/>
                    </a:lnTo>
                    <a:lnTo>
                      <a:pt x="14" y="127"/>
                    </a:lnTo>
                    <a:lnTo>
                      <a:pt x="12" y="127"/>
                    </a:lnTo>
                    <a:lnTo>
                      <a:pt x="8" y="129"/>
                    </a:lnTo>
                    <a:lnTo>
                      <a:pt x="6" y="127"/>
                    </a:lnTo>
                    <a:lnTo>
                      <a:pt x="2" y="125"/>
                    </a:lnTo>
                    <a:lnTo>
                      <a:pt x="4" y="108"/>
                    </a:lnTo>
                    <a:lnTo>
                      <a:pt x="4" y="92"/>
                    </a:lnTo>
                    <a:lnTo>
                      <a:pt x="2" y="77"/>
                    </a:lnTo>
                    <a:lnTo>
                      <a:pt x="0" y="60"/>
                    </a:lnTo>
                    <a:lnTo>
                      <a:pt x="0" y="44"/>
                    </a:lnTo>
                    <a:lnTo>
                      <a:pt x="2" y="29"/>
                    </a:lnTo>
                    <a:lnTo>
                      <a:pt x="6" y="14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6" y="6"/>
                    </a:lnTo>
                    <a:lnTo>
                      <a:pt x="17" y="8"/>
                    </a:lnTo>
                    <a:lnTo>
                      <a:pt x="19" y="10"/>
                    </a:lnTo>
                    <a:lnTo>
                      <a:pt x="21" y="12"/>
                    </a:lnTo>
                    <a:lnTo>
                      <a:pt x="25" y="14"/>
                    </a:lnTo>
                    <a:lnTo>
                      <a:pt x="27" y="16"/>
                    </a:lnTo>
                    <a:lnTo>
                      <a:pt x="31" y="16"/>
                    </a:lnTo>
                    <a:close/>
                  </a:path>
                </a:pathLst>
              </a:custGeom>
              <a:solidFill>
                <a:srgbClr val="7F9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0" name="Freeform 110"/>
              <p:cNvSpPr>
                <a:spLocks/>
              </p:cNvSpPr>
              <p:nvPr/>
            </p:nvSpPr>
            <p:spPr bwMode="auto">
              <a:xfrm>
                <a:off x="3403" y="2790"/>
                <a:ext cx="14" cy="94"/>
              </a:xfrm>
              <a:custGeom>
                <a:avLst/>
                <a:gdLst>
                  <a:gd name="T0" fmla="*/ 14 w 14"/>
                  <a:gd name="T1" fmla="*/ 90 h 94"/>
                  <a:gd name="T2" fmla="*/ 2 w 14"/>
                  <a:gd name="T3" fmla="*/ 94 h 94"/>
                  <a:gd name="T4" fmla="*/ 0 w 14"/>
                  <a:gd name="T5" fmla="*/ 80 h 94"/>
                  <a:gd name="T6" fmla="*/ 0 w 14"/>
                  <a:gd name="T7" fmla="*/ 69 h 94"/>
                  <a:gd name="T8" fmla="*/ 2 w 14"/>
                  <a:gd name="T9" fmla="*/ 57 h 94"/>
                  <a:gd name="T10" fmla="*/ 2 w 14"/>
                  <a:gd name="T11" fmla="*/ 46 h 94"/>
                  <a:gd name="T12" fmla="*/ 4 w 14"/>
                  <a:gd name="T13" fmla="*/ 34 h 94"/>
                  <a:gd name="T14" fmla="*/ 4 w 14"/>
                  <a:gd name="T15" fmla="*/ 23 h 94"/>
                  <a:gd name="T16" fmla="*/ 6 w 14"/>
                  <a:gd name="T17" fmla="*/ 11 h 94"/>
                  <a:gd name="T18" fmla="*/ 8 w 14"/>
                  <a:gd name="T19" fmla="*/ 0 h 94"/>
                  <a:gd name="T20" fmla="*/ 10 w 14"/>
                  <a:gd name="T21" fmla="*/ 11 h 94"/>
                  <a:gd name="T22" fmla="*/ 10 w 14"/>
                  <a:gd name="T23" fmla="*/ 23 h 94"/>
                  <a:gd name="T24" fmla="*/ 8 w 14"/>
                  <a:gd name="T25" fmla="*/ 36 h 94"/>
                  <a:gd name="T26" fmla="*/ 8 w 14"/>
                  <a:gd name="T27" fmla="*/ 48 h 94"/>
                  <a:gd name="T28" fmla="*/ 8 w 14"/>
                  <a:gd name="T29" fmla="*/ 59 h 94"/>
                  <a:gd name="T30" fmla="*/ 8 w 14"/>
                  <a:gd name="T31" fmla="*/ 71 h 94"/>
                  <a:gd name="T32" fmla="*/ 10 w 14"/>
                  <a:gd name="T33" fmla="*/ 82 h 94"/>
                  <a:gd name="T34" fmla="*/ 14 w 14"/>
                  <a:gd name="T35" fmla="*/ 90 h 9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4" h="94">
                    <a:moveTo>
                      <a:pt x="14" y="90"/>
                    </a:moveTo>
                    <a:lnTo>
                      <a:pt x="2" y="94"/>
                    </a:lnTo>
                    <a:lnTo>
                      <a:pt x="0" y="80"/>
                    </a:lnTo>
                    <a:lnTo>
                      <a:pt x="0" y="69"/>
                    </a:lnTo>
                    <a:lnTo>
                      <a:pt x="2" y="57"/>
                    </a:lnTo>
                    <a:lnTo>
                      <a:pt x="2" y="46"/>
                    </a:lnTo>
                    <a:lnTo>
                      <a:pt x="4" y="34"/>
                    </a:lnTo>
                    <a:lnTo>
                      <a:pt x="4" y="23"/>
                    </a:lnTo>
                    <a:lnTo>
                      <a:pt x="6" y="11"/>
                    </a:lnTo>
                    <a:lnTo>
                      <a:pt x="8" y="0"/>
                    </a:lnTo>
                    <a:lnTo>
                      <a:pt x="10" y="11"/>
                    </a:lnTo>
                    <a:lnTo>
                      <a:pt x="10" y="23"/>
                    </a:lnTo>
                    <a:lnTo>
                      <a:pt x="8" y="36"/>
                    </a:lnTo>
                    <a:lnTo>
                      <a:pt x="8" y="48"/>
                    </a:lnTo>
                    <a:lnTo>
                      <a:pt x="8" y="59"/>
                    </a:lnTo>
                    <a:lnTo>
                      <a:pt x="8" y="71"/>
                    </a:lnTo>
                    <a:lnTo>
                      <a:pt x="10" y="82"/>
                    </a:lnTo>
                    <a:lnTo>
                      <a:pt x="14" y="90"/>
                    </a:lnTo>
                    <a:close/>
                  </a:path>
                </a:pathLst>
              </a:custGeom>
              <a:solidFill>
                <a:srgbClr val="C0CD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1" name="Freeform 111"/>
              <p:cNvSpPr>
                <a:spLocks/>
              </p:cNvSpPr>
              <p:nvPr/>
            </p:nvSpPr>
            <p:spPr bwMode="auto">
              <a:xfrm>
                <a:off x="3037" y="2794"/>
                <a:ext cx="207" cy="121"/>
              </a:xfrm>
              <a:custGeom>
                <a:avLst/>
                <a:gdLst>
                  <a:gd name="T0" fmla="*/ 151 w 207"/>
                  <a:gd name="T1" fmla="*/ 9 h 121"/>
                  <a:gd name="T2" fmla="*/ 159 w 207"/>
                  <a:gd name="T3" fmla="*/ 11 h 121"/>
                  <a:gd name="T4" fmla="*/ 165 w 207"/>
                  <a:gd name="T5" fmla="*/ 13 h 121"/>
                  <a:gd name="T6" fmla="*/ 169 w 207"/>
                  <a:gd name="T7" fmla="*/ 17 h 121"/>
                  <a:gd name="T8" fmla="*/ 172 w 207"/>
                  <a:gd name="T9" fmla="*/ 23 h 121"/>
                  <a:gd name="T10" fmla="*/ 178 w 207"/>
                  <a:gd name="T11" fmla="*/ 27 h 121"/>
                  <a:gd name="T12" fmla="*/ 182 w 207"/>
                  <a:gd name="T13" fmla="*/ 32 h 121"/>
                  <a:gd name="T14" fmla="*/ 186 w 207"/>
                  <a:gd name="T15" fmla="*/ 38 h 121"/>
                  <a:gd name="T16" fmla="*/ 190 w 207"/>
                  <a:gd name="T17" fmla="*/ 42 h 121"/>
                  <a:gd name="T18" fmla="*/ 193 w 207"/>
                  <a:gd name="T19" fmla="*/ 51 h 121"/>
                  <a:gd name="T20" fmla="*/ 195 w 207"/>
                  <a:gd name="T21" fmla="*/ 59 h 121"/>
                  <a:gd name="T22" fmla="*/ 199 w 207"/>
                  <a:gd name="T23" fmla="*/ 69 h 121"/>
                  <a:gd name="T24" fmla="*/ 201 w 207"/>
                  <a:gd name="T25" fmla="*/ 78 h 121"/>
                  <a:gd name="T26" fmla="*/ 203 w 207"/>
                  <a:gd name="T27" fmla="*/ 86 h 121"/>
                  <a:gd name="T28" fmla="*/ 205 w 207"/>
                  <a:gd name="T29" fmla="*/ 96 h 121"/>
                  <a:gd name="T30" fmla="*/ 207 w 207"/>
                  <a:gd name="T31" fmla="*/ 103 h 121"/>
                  <a:gd name="T32" fmla="*/ 205 w 207"/>
                  <a:gd name="T33" fmla="*/ 109 h 121"/>
                  <a:gd name="T34" fmla="*/ 201 w 207"/>
                  <a:gd name="T35" fmla="*/ 99 h 121"/>
                  <a:gd name="T36" fmla="*/ 195 w 207"/>
                  <a:gd name="T37" fmla="*/ 88 h 121"/>
                  <a:gd name="T38" fmla="*/ 190 w 207"/>
                  <a:gd name="T39" fmla="*/ 78 h 121"/>
                  <a:gd name="T40" fmla="*/ 182 w 207"/>
                  <a:gd name="T41" fmla="*/ 67 h 121"/>
                  <a:gd name="T42" fmla="*/ 174 w 207"/>
                  <a:gd name="T43" fmla="*/ 59 h 121"/>
                  <a:gd name="T44" fmla="*/ 167 w 207"/>
                  <a:gd name="T45" fmla="*/ 50 h 121"/>
                  <a:gd name="T46" fmla="*/ 157 w 207"/>
                  <a:gd name="T47" fmla="*/ 42 h 121"/>
                  <a:gd name="T48" fmla="*/ 147 w 207"/>
                  <a:gd name="T49" fmla="*/ 34 h 121"/>
                  <a:gd name="T50" fmla="*/ 140 w 207"/>
                  <a:gd name="T51" fmla="*/ 32 h 121"/>
                  <a:gd name="T52" fmla="*/ 132 w 207"/>
                  <a:gd name="T53" fmla="*/ 30 h 121"/>
                  <a:gd name="T54" fmla="*/ 124 w 207"/>
                  <a:gd name="T55" fmla="*/ 28 h 121"/>
                  <a:gd name="T56" fmla="*/ 115 w 207"/>
                  <a:gd name="T57" fmla="*/ 28 h 121"/>
                  <a:gd name="T58" fmla="*/ 107 w 207"/>
                  <a:gd name="T59" fmla="*/ 27 h 121"/>
                  <a:gd name="T60" fmla="*/ 98 w 207"/>
                  <a:gd name="T61" fmla="*/ 27 h 121"/>
                  <a:gd name="T62" fmla="*/ 90 w 207"/>
                  <a:gd name="T63" fmla="*/ 27 h 121"/>
                  <a:gd name="T64" fmla="*/ 80 w 207"/>
                  <a:gd name="T65" fmla="*/ 25 h 121"/>
                  <a:gd name="T66" fmla="*/ 67 w 207"/>
                  <a:gd name="T67" fmla="*/ 34 h 121"/>
                  <a:gd name="T68" fmla="*/ 55 w 207"/>
                  <a:gd name="T69" fmla="*/ 44 h 121"/>
                  <a:gd name="T70" fmla="*/ 42 w 207"/>
                  <a:gd name="T71" fmla="*/ 55 h 121"/>
                  <a:gd name="T72" fmla="*/ 32 w 207"/>
                  <a:gd name="T73" fmla="*/ 67 h 121"/>
                  <a:gd name="T74" fmla="*/ 21 w 207"/>
                  <a:gd name="T75" fmla="*/ 78 h 121"/>
                  <a:gd name="T76" fmla="*/ 13 w 207"/>
                  <a:gd name="T77" fmla="*/ 92 h 121"/>
                  <a:gd name="T78" fmla="*/ 5 w 207"/>
                  <a:gd name="T79" fmla="*/ 105 h 121"/>
                  <a:gd name="T80" fmla="*/ 0 w 207"/>
                  <a:gd name="T81" fmla="*/ 121 h 121"/>
                  <a:gd name="T82" fmla="*/ 4 w 207"/>
                  <a:gd name="T83" fmla="*/ 107 h 121"/>
                  <a:gd name="T84" fmla="*/ 7 w 207"/>
                  <a:gd name="T85" fmla="*/ 90 h 121"/>
                  <a:gd name="T86" fmla="*/ 15 w 207"/>
                  <a:gd name="T87" fmla="*/ 73 h 121"/>
                  <a:gd name="T88" fmla="*/ 23 w 207"/>
                  <a:gd name="T89" fmla="*/ 55 h 121"/>
                  <a:gd name="T90" fmla="*/ 34 w 207"/>
                  <a:gd name="T91" fmla="*/ 40 h 121"/>
                  <a:gd name="T92" fmla="*/ 48 w 207"/>
                  <a:gd name="T93" fmla="*/ 27 h 121"/>
                  <a:gd name="T94" fmla="*/ 55 w 207"/>
                  <a:gd name="T95" fmla="*/ 21 h 121"/>
                  <a:gd name="T96" fmla="*/ 63 w 207"/>
                  <a:gd name="T97" fmla="*/ 17 h 121"/>
                  <a:gd name="T98" fmla="*/ 73 w 207"/>
                  <a:gd name="T99" fmla="*/ 13 h 121"/>
                  <a:gd name="T100" fmla="*/ 82 w 207"/>
                  <a:gd name="T101" fmla="*/ 9 h 121"/>
                  <a:gd name="T102" fmla="*/ 92 w 207"/>
                  <a:gd name="T103" fmla="*/ 7 h 121"/>
                  <a:gd name="T104" fmla="*/ 99 w 207"/>
                  <a:gd name="T105" fmla="*/ 5 h 121"/>
                  <a:gd name="T106" fmla="*/ 109 w 207"/>
                  <a:gd name="T107" fmla="*/ 2 h 121"/>
                  <a:gd name="T108" fmla="*/ 117 w 207"/>
                  <a:gd name="T109" fmla="*/ 0 h 121"/>
                  <a:gd name="T110" fmla="*/ 126 w 207"/>
                  <a:gd name="T111" fmla="*/ 0 h 121"/>
                  <a:gd name="T112" fmla="*/ 136 w 207"/>
                  <a:gd name="T113" fmla="*/ 2 h 121"/>
                  <a:gd name="T114" fmla="*/ 144 w 207"/>
                  <a:gd name="T115" fmla="*/ 4 h 121"/>
                  <a:gd name="T116" fmla="*/ 151 w 207"/>
                  <a:gd name="T117" fmla="*/ 9 h 12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207" h="121">
                    <a:moveTo>
                      <a:pt x="151" y="9"/>
                    </a:moveTo>
                    <a:lnTo>
                      <a:pt x="159" y="11"/>
                    </a:lnTo>
                    <a:lnTo>
                      <a:pt x="165" y="13"/>
                    </a:lnTo>
                    <a:lnTo>
                      <a:pt x="169" y="17"/>
                    </a:lnTo>
                    <a:lnTo>
                      <a:pt x="172" y="23"/>
                    </a:lnTo>
                    <a:lnTo>
                      <a:pt x="178" y="27"/>
                    </a:lnTo>
                    <a:lnTo>
                      <a:pt x="182" y="32"/>
                    </a:lnTo>
                    <a:lnTo>
                      <a:pt x="186" y="38"/>
                    </a:lnTo>
                    <a:lnTo>
                      <a:pt x="190" y="42"/>
                    </a:lnTo>
                    <a:lnTo>
                      <a:pt x="193" y="51"/>
                    </a:lnTo>
                    <a:lnTo>
                      <a:pt x="195" y="59"/>
                    </a:lnTo>
                    <a:lnTo>
                      <a:pt x="199" y="69"/>
                    </a:lnTo>
                    <a:lnTo>
                      <a:pt x="201" y="78"/>
                    </a:lnTo>
                    <a:lnTo>
                      <a:pt x="203" y="86"/>
                    </a:lnTo>
                    <a:lnTo>
                      <a:pt x="205" y="96"/>
                    </a:lnTo>
                    <a:lnTo>
                      <a:pt x="207" y="103"/>
                    </a:lnTo>
                    <a:lnTo>
                      <a:pt x="205" y="109"/>
                    </a:lnTo>
                    <a:lnTo>
                      <a:pt x="201" y="99"/>
                    </a:lnTo>
                    <a:lnTo>
                      <a:pt x="195" y="88"/>
                    </a:lnTo>
                    <a:lnTo>
                      <a:pt x="190" y="78"/>
                    </a:lnTo>
                    <a:lnTo>
                      <a:pt x="182" y="67"/>
                    </a:lnTo>
                    <a:lnTo>
                      <a:pt x="174" y="59"/>
                    </a:lnTo>
                    <a:lnTo>
                      <a:pt x="167" y="50"/>
                    </a:lnTo>
                    <a:lnTo>
                      <a:pt x="157" y="42"/>
                    </a:lnTo>
                    <a:lnTo>
                      <a:pt x="147" y="34"/>
                    </a:lnTo>
                    <a:lnTo>
                      <a:pt x="140" y="32"/>
                    </a:lnTo>
                    <a:lnTo>
                      <a:pt x="132" y="30"/>
                    </a:lnTo>
                    <a:lnTo>
                      <a:pt x="124" y="28"/>
                    </a:lnTo>
                    <a:lnTo>
                      <a:pt x="115" y="28"/>
                    </a:lnTo>
                    <a:lnTo>
                      <a:pt x="107" y="27"/>
                    </a:lnTo>
                    <a:lnTo>
                      <a:pt x="98" y="27"/>
                    </a:lnTo>
                    <a:lnTo>
                      <a:pt x="90" y="27"/>
                    </a:lnTo>
                    <a:lnTo>
                      <a:pt x="80" y="25"/>
                    </a:lnTo>
                    <a:lnTo>
                      <a:pt x="67" y="34"/>
                    </a:lnTo>
                    <a:lnTo>
                      <a:pt x="55" y="44"/>
                    </a:lnTo>
                    <a:lnTo>
                      <a:pt x="42" y="55"/>
                    </a:lnTo>
                    <a:lnTo>
                      <a:pt x="32" y="67"/>
                    </a:lnTo>
                    <a:lnTo>
                      <a:pt x="21" y="78"/>
                    </a:lnTo>
                    <a:lnTo>
                      <a:pt x="13" y="92"/>
                    </a:lnTo>
                    <a:lnTo>
                      <a:pt x="5" y="105"/>
                    </a:lnTo>
                    <a:lnTo>
                      <a:pt x="0" y="121"/>
                    </a:lnTo>
                    <a:lnTo>
                      <a:pt x="4" y="107"/>
                    </a:lnTo>
                    <a:lnTo>
                      <a:pt x="7" y="90"/>
                    </a:lnTo>
                    <a:lnTo>
                      <a:pt x="15" y="73"/>
                    </a:lnTo>
                    <a:lnTo>
                      <a:pt x="23" y="55"/>
                    </a:lnTo>
                    <a:lnTo>
                      <a:pt x="34" y="40"/>
                    </a:lnTo>
                    <a:lnTo>
                      <a:pt x="48" y="27"/>
                    </a:lnTo>
                    <a:lnTo>
                      <a:pt x="55" y="21"/>
                    </a:lnTo>
                    <a:lnTo>
                      <a:pt x="63" y="17"/>
                    </a:lnTo>
                    <a:lnTo>
                      <a:pt x="73" y="13"/>
                    </a:lnTo>
                    <a:lnTo>
                      <a:pt x="82" y="9"/>
                    </a:lnTo>
                    <a:lnTo>
                      <a:pt x="92" y="7"/>
                    </a:lnTo>
                    <a:lnTo>
                      <a:pt x="99" y="5"/>
                    </a:lnTo>
                    <a:lnTo>
                      <a:pt x="109" y="2"/>
                    </a:lnTo>
                    <a:lnTo>
                      <a:pt x="117" y="0"/>
                    </a:lnTo>
                    <a:lnTo>
                      <a:pt x="126" y="0"/>
                    </a:lnTo>
                    <a:lnTo>
                      <a:pt x="136" y="2"/>
                    </a:lnTo>
                    <a:lnTo>
                      <a:pt x="144" y="4"/>
                    </a:lnTo>
                    <a:lnTo>
                      <a:pt x="151" y="9"/>
                    </a:lnTo>
                    <a:close/>
                  </a:path>
                </a:pathLst>
              </a:custGeom>
              <a:solidFill>
                <a:srgbClr val="FF6E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2" name="Freeform 112"/>
              <p:cNvSpPr>
                <a:spLocks/>
              </p:cNvSpPr>
              <p:nvPr/>
            </p:nvSpPr>
            <p:spPr bwMode="auto">
              <a:xfrm>
                <a:off x="2651" y="2799"/>
                <a:ext cx="217" cy="116"/>
              </a:xfrm>
              <a:custGeom>
                <a:avLst/>
                <a:gdLst>
                  <a:gd name="T0" fmla="*/ 202 w 217"/>
                  <a:gd name="T1" fmla="*/ 52 h 116"/>
                  <a:gd name="T2" fmla="*/ 205 w 217"/>
                  <a:gd name="T3" fmla="*/ 60 h 116"/>
                  <a:gd name="T4" fmla="*/ 207 w 217"/>
                  <a:gd name="T5" fmla="*/ 68 h 116"/>
                  <a:gd name="T6" fmla="*/ 209 w 217"/>
                  <a:gd name="T7" fmla="*/ 77 h 116"/>
                  <a:gd name="T8" fmla="*/ 213 w 217"/>
                  <a:gd name="T9" fmla="*/ 85 h 116"/>
                  <a:gd name="T10" fmla="*/ 215 w 217"/>
                  <a:gd name="T11" fmla="*/ 93 h 116"/>
                  <a:gd name="T12" fmla="*/ 217 w 217"/>
                  <a:gd name="T13" fmla="*/ 100 h 116"/>
                  <a:gd name="T14" fmla="*/ 217 w 217"/>
                  <a:gd name="T15" fmla="*/ 108 h 116"/>
                  <a:gd name="T16" fmla="*/ 217 w 217"/>
                  <a:gd name="T17" fmla="*/ 116 h 116"/>
                  <a:gd name="T18" fmla="*/ 205 w 217"/>
                  <a:gd name="T19" fmla="*/ 102 h 116"/>
                  <a:gd name="T20" fmla="*/ 194 w 217"/>
                  <a:gd name="T21" fmla="*/ 87 h 116"/>
                  <a:gd name="T22" fmla="*/ 182 w 217"/>
                  <a:gd name="T23" fmla="*/ 70 h 116"/>
                  <a:gd name="T24" fmla="*/ 169 w 217"/>
                  <a:gd name="T25" fmla="*/ 54 h 116"/>
                  <a:gd name="T26" fmla="*/ 154 w 217"/>
                  <a:gd name="T27" fmla="*/ 39 h 116"/>
                  <a:gd name="T28" fmla="*/ 138 w 217"/>
                  <a:gd name="T29" fmla="*/ 27 h 116"/>
                  <a:gd name="T30" fmla="*/ 129 w 217"/>
                  <a:gd name="T31" fmla="*/ 23 h 116"/>
                  <a:gd name="T32" fmla="*/ 119 w 217"/>
                  <a:gd name="T33" fmla="*/ 20 h 116"/>
                  <a:gd name="T34" fmla="*/ 108 w 217"/>
                  <a:gd name="T35" fmla="*/ 18 h 116"/>
                  <a:gd name="T36" fmla="*/ 96 w 217"/>
                  <a:gd name="T37" fmla="*/ 18 h 116"/>
                  <a:gd name="T38" fmla="*/ 85 w 217"/>
                  <a:gd name="T39" fmla="*/ 18 h 116"/>
                  <a:gd name="T40" fmla="*/ 73 w 217"/>
                  <a:gd name="T41" fmla="*/ 22 h 116"/>
                  <a:gd name="T42" fmla="*/ 62 w 217"/>
                  <a:gd name="T43" fmla="*/ 27 h 116"/>
                  <a:gd name="T44" fmla="*/ 50 w 217"/>
                  <a:gd name="T45" fmla="*/ 35 h 116"/>
                  <a:gd name="T46" fmla="*/ 40 w 217"/>
                  <a:gd name="T47" fmla="*/ 45 h 116"/>
                  <a:gd name="T48" fmla="*/ 31 w 217"/>
                  <a:gd name="T49" fmla="*/ 54 h 116"/>
                  <a:gd name="T50" fmla="*/ 21 w 217"/>
                  <a:gd name="T51" fmla="*/ 64 h 116"/>
                  <a:gd name="T52" fmla="*/ 14 w 217"/>
                  <a:gd name="T53" fmla="*/ 71 h 116"/>
                  <a:gd name="T54" fmla="*/ 0 w 217"/>
                  <a:gd name="T55" fmla="*/ 110 h 116"/>
                  <a:gd name="T56" fmla="*/ 2 w 217"/>
                  <a:gd name="T57" fmla="*/ 102 h 116"/>
                  <a:gd name="T58" fmla="*/ 2 w 217"/>
                  <a:gd name="T59" fmla="*/ 96 h 116"/>
                  <a:gd name="T60" fmla="*/ 4 w 217"/>
                  <a:gd name="T61" fmla="*/ 91 h 116"/>
                  <a:gd name="T62" fmla="*/ 8 w 217"/>
                  <a:gd name="T63" fmla="*/ 83 h 116"/>
                  <a:gd name="T64" fmla="*/ 10 w 217"/>
                  <a:gd name="T65" fmla="*/ 77 h 116"/>
                  <a:gd name="T66" fmla="*/ 12 w 217"/>
                  <a:gd name="T67" fmla="*/ 70 h 116"/>
                  <a:gd name="T68" fmla="*/ 16 w 217"/>
                  <a:gd name="T69" fmla="*/ 64 h 116"/>
                  <a:gd name="T70" fmla="*/ 17 w 217"/>
                  <a:gd name="T71" fmla="*/ 56 h 116"/>
                  <a:gd name="T72" fmla="*/ 23 w 217"/>
                  <a:gd name="T73" fmla="*/ 48 h 116"/>
                  <a:gd name="T74" fmla="*/ 31 w 217"/>
                  <a:gd name="T75" fmla="*/ 39 h 116"/>
                  <a:gd name="T76" fmla="*/ 39 w 217"/>
                  <a:gd name="T77" fmla="*/ 29 h 116"/>
                  <a:gd name="T78" fmla="*/ 48 w 217"/>
                  <a:gd name="T79" fmla="*/ 22 h 116"/>
                  <a:gd name="T80" fmla="*/ 58 w 217"/>
                  <a:gd name="T81" fmla="*/ 16 h 116"/>
                  <a:gd name="T82" fmla="*/ 67 w 217"/>
                  <a:gd name="T83" fmla="*/ 10 h 116"/>
                  <a:gd name="T84" fmla="*/ 79 w 217"/>
                  <a:gd name="T85" fmla="*/ 6 h 116"/>
                  <a:gd name="T86" fmla="*/ 90 w 217"/>
                  <a:gd name="T87" fmla="*/ 4 h 116"/>
                  <a:gd name="T88" fmla="*/ 100 w 217"/>
                  <a:gd name="T89" fmla="*/ 2 h 116"/>
                  <a:gd name="T90" fmla="*/ 110 w 217"/>
                  <a:gd name="T91" fmla="*/ 0 h 116"/>
                  <a:gd name="T92" fmla="*/ 117 w 217"/>
                  <a:gd name="T93" fmla="*/ 0 h 116"/>
                  <a:gd name="T94" fmla="*/ 125 w 217"/>
                  <a:gd name="T95" fmla="*/ 2 h 116"/>
                  <a:gd name="T96" fmla="*/ 134 w 217"/>
                  <a:gd name="T97" fmla="*/ 4 h 116"/>
                  <a:gd name="T98" fmla="*/ 142 w 217"/>
                  <a:gd name="T99" fmla="*/ 6 h 116"/>
                  <a:gd name="T100" fmla="*/ 152 w 217"/>
                  <a:gd name="T101" fmla="*/ 10 h 116"/>
                  <a:gd name="T102" fmla="*/ 159 w 217"/>
                  <a:gd name="T103" fmla="*/ 14 h 116"/>
                  <a:gd name="T104" fmla="*/ 165 w 217"/>
                  <a:gd name="T105" fmla="*/ 18 h 116"/>
                  <a:gd name="T106" fmla="*/ 171 w 217"/>
                  <a:gd name="T107" fmla="*/ 22 h 116"/>
                  <a:gd name="T108" fmla="*/ 177 w 217"/>
                  <a:gd name="T109" fmla="*/ 25 h 116"/>
                  <a:gd name="T110" fmla="*/ 182 w 217"/>
                  <a:gd name="T111" fmla="*/ 29 h 116"/>
                  <a:gd name="T112" fmla="*/ 188 w 217"/>
                  <a:gd name="T113" fmla="*/ 35 h 116"/>
                  <a:gd name="T114" fmla="*/ 194 w 217"/>
                  <a:gd name="T115" fmla="*/ 41 h 116"/>
                  <a:gd name="T116" fmla="*/ 198 w 217"/>
                  <a:gd name="T117" fmla="*/ 45 h 116"/>
                  <a:gd name="T118" fmla="*/ 202 w 217"/>
                  <a:gd name="T119" fmla="*/ 52 h 11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217" h="116">
                    <a:moveTo>
                      <a:pt x="202" y="52"/>
                    </a:moveTo>
                    <a:lnTo>
                      <a:pt x="205" y="60"/>
                    </a:lnTo>
                    <a:lnTo>
                      <a:pt x="207" y="68"/>
                    </a:lnTo>
                    <a:lnTo>
                      <a:pt x="209" y="77"/>
                    </a:lnTo>
                    <a:lnTo>
                      <a:pt x="213" y="85"/>
                    </a:lnTo>
                    <a:lnTo>
                      <a:pt x="215" y="93"/>
                    </a:lnTo>
                    <a:lnTo>
                      <a:pt x="217" y="100"/>
                    </a:lnTo>
                    <a:lnTo>
                      <a:pt x="217" y="108"/>
                    </a:lnTo>
                    <a:lnTo>
                      <a:pt x="217" y="116"/>
                    </a:lnTo>
                    <a:lnTo>
                      <a:pt x="205" y="102"/>
                    </a:lnTo>
                    <a:lnTo>
                      <a:pt x="194" y="87"/>
                    </a:lnTo>
                    <a:lnTo>
                      <a:pt x="182" y="70"/>
                    </a:lnTo>
                    <a:lnTo>
                      <a:pt x="169" y="54"/>
                    </a:lnTo>
                    <a:lnTo>
                      <a:pt x="154" y="39"/>
                    </a:lnTo>
                    <a:lnTo>
                      <a:pt x="138" y="27"/>
                    </a:lnTo>
                    <a:lnTo>
                      <a:pt x="129" y="23"/>
                    </a:lnTo>
                    <a:lnTo>
                      <a:pt x="119" y="20"/>
                    </a:lnTo>
                    <a:lnTo>
                      <a:pt x="108" y="18"/>
                    </a:lnTo>
                    <a:lnTo>
                      <a:pt x="96" y="18"/>
                    </a:lnTo>
                    <a:lnTo>
                      <a:pt x="85" y="18"/>
                    </a:lnTo>
                    <a:lnTo>
                      <a:pt x="73" y="22"/>
                    </a:lnTo>
                    <a:lnTo>
                      <a:pt x="62" y="27"/>
                    </a:lnTo>
                    <a:lnTo>
                      <a:pt x="50" y="35"/>
                    </a:lnTo>
                    <a:lnTo>
                      <a:pt x="40" y="45"/>
                    </a:lnTo>
                    <a:lnTo>
                      <a:pt x="31" y="54"/>
                    </a:lnTo>
                    <a:lnTo>
                      <a:pt x="21" y="64"/>
                    </a:lnTo>
                    <a:lnTo>
                      <a:pt x="14" y="71"/>
                    </a:lnTo>
                    <a:lnTo>
                      <a:pt x="0" y="110"/>
                    </a:lnTo>
                    <a:lnTo>
                      <a:pt x="2" y="102"/>
                    </a:lnTo>
                    <a:lnTo>
                      <a:pt x="2" y="96"/>
                    </a:lnTo>
                    <a:lnTo>
                      <a:pt x="4" y="91"/>
                    </a:lnTo>
                    <a:lnTo>
                      <a:pt x="8" y="83"/>
                    </a:lnTo>
                    <a:lnTo>
                      <a:pt x="10" y="77"/>
                    </a:lnTo>
                    <a:lnTo>
                      <a:pt x="12" y="70"/>
                    </a:lnTo>
                    <a:lnTo>
                      <a:pt x="16" y="64"/>
                    </a:lnTo>
                    <a:lnTo>
                      <a:pt x="17" y="56"/>
                    </a:lnTo>
                    <a:lnTo>
                      <a:pt x="23" y="48"/>
                    </a:lnTo>
                    <a:lnTo>
                      <a:pt x="31" y="39"/>
                    </a:lnTo>
                    <a:lnTo>
                      <a:pt x="39" y="29"/>
                    </a:lnTo>
                    <a:lnTo>
                      <a:pt x="48" y="22"/>
                    </a:lnTo>
                    <a:lnTo>
                      <a:pt x="58" y="16"/>
                    </a:lnTo>
                    <a:lnTo>
                      <a:pt x="67" y="10"/>
                    </a:lnTo>
                    <a:lnTo>
                      <a:pt x="79" y="6"/>
                    </a:lnTo>
                    <a:lnTo>
                      <a:pt x="90" y="4"/>
                    </a:lnTo>
                    <a:lnTo>
                      <a:pt x="100" y="2"/>
                    </a:lnTo>
                    <a:lnTo>
                      <a:pt x="110" y="0"/>
                    </a:lnTo>
                    <a:lnTo>
                      <a:pt x="117" y="0"/>
                    </a:lnTo>
                    <a:lnTo>
                      <a:pt x="125" y="2"/>
                    </a:lnTo>
                    <a:lnTo>
                      <a:pt x="134" y="4"/>
                    </a:lnTo>
                    <a:lnTo>
                      <a:pt x="142" y="6"/>
                    </a:lnTo>
                    <a:lnTo>
                      <a:pt x="152" y="10"/>
                    </a:lnTo>
                    <a:lnTo>
                      <a:pt x="159" y="14"/>
                    </a:lnTo>
                    <a:lnTo>
                      <a:pt x="165" y="18"/>
                    </a:lnTo>
                    <a:lnTo>
                      <a:pt x="171" y="22"/>
                    </a:lnTo>
                    <a:lnTo>
                      <a:pt x="177" y="25"/>
                    </a:lnTo>
                    <a:lnTo>
                      <a:pt x="182" y="29"/>
                    </a:lnTo>
                    <a:lnTo>
                      <a:pt x="188" y="35"/>
                    </a:lnTo>
                    <a:lnTo>
                      <a:pt x="194" y="41"/>
                    </a:lnTo>
                    <a:lnTo>
                      <a:pt x="198" y="45"/>
                    </a:lnTo>
                    <a:lnTo>
                      <a:pt x="202" y="52"/>
                    </a:lnTo>
                    <a:close/>
                  </a:path>
                </a:pathLst>
              </a:custGeom>
              <a:solidFill>
                <a:srgbClr val="FF6E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3" name="Freeform 113"/>
              <p:cNvSpPr>
                <a:spLocks/>
              </p:cNvSpPr>
              <p:nvPr/>
            </p:nvSpPr>
            <p:spPr bwMode="auto">
              <a:xfrm>
                <a:off x="3631" y="2813"/>
                <a:ext cx="39" cy="90"/>
              </a:xfrm>
              <a:custGeom>
                <a:avLst/>
                <a:gdLst>
                  <a:gd name="T0" fmla="*/ 14 w 39"/>
                  <a:gd name="T1" fmla="*/ 13 h 90"/>
                  <a:gd name="T2" fmla="*/ 18 w 39"/>
                  <a:gd name="T3" fmla="*/ 13 h 90"/>
                  <a:gd name="T4" fmla="*/ 21 w 39"/>
                  <a:gd name="T5" fmla="*/ 13 h 90"/>
                  <a:gd name="T6" fmla="*/ 23 w 39"/>
                  <a:gd name="T7" fmla="*/ 11 h 90"/>
                  <a:gd name="T8" fmla="*/ 27 w 39"/>
                  <a:gd name="T9" fmla="*/ 11 h 90"/>
                  <a:gd name="T10" fmla="*/ 31 w 39"/>
                  <a:gd name="T11" fmla="*/ 11 h 90"/>
                  <a:gd name="T12" fmla="*/ 35 w 39"/>
                  <a:gd name="T13" fmla="*/ 9 h 90"/>
                  <a:gd name="T14" fmla="*/ 37 w 39"/>
                  <a:gd name="T15" fmla="*/ 8 h 90"/>
                  <a:gd name="T16" fmla="*/ 39 w 39"/>
                  <a:gd name="T17" fmla="*/ 4 h 90"/>
                  <a:gd name="T18" fmla="*/ 39 w 39"/>
                  <a:gd name="T19" fmla="*/ 71 h 90"/>
                  <a:gd name="T20" fmla="*/ 35 w 39"/>
                  <a:gd name="T21" fmla="*/ 73 h 90"/>
                  <a:gd name="T22" fmla="*/ 31 w 39"/>
                  <a:gd name="T23" fmla="*/ 73 h 90"/>
                  <a:gd name="T24" fmla="*/ 25 w 39"/>
                  <a:gd name="T25" fmla="*/ 75 h 90"/>
                  <a:gd name="T26" fmla="*/ 21 w 39"/>
                  <a:gd name="T27" fmla="*/ 77 h 90"/>
                  <a:gd name="T28" fmla="*/ 16 w 39"/>
                  <a:gd name="T29" fmla="*/ 79 h 90"/>
                  <a:gd name="T30" fmla="*/ 10 w 39"/>
                  <a:gd name="T31" fmla="*/ 82 h 90"/>
                  <a:gd name="T32" fmla="*/ 6 w 39"/>
                  <a:gd name="T33" fmla="*/ 84 h 90"/>
                  <a:gd name="T34" fmla="*/ 0 w 39"/>
                  <a:gd name="T35" fmla="*/ 90 h 90"/>
                  <a:gd name="T36" fmla="*/ 4 w 39"/>
                  <a:gd name="T37" fmla="*/ 0 h 90"/>
                  <a:gd name="T38" fmla="*/ 6 w 39"/>
                  <a:gd name="T39" fmla="*/ 2 h 90"/>
                  <a:gd name="T40" fmla="*/ 6 w 39"/>
                  <a:gd name="T41" fmla="*/ 4 h 90"/>
                  <a:gd name="T42" fmla="*/ 8 w 39"/>
                  <a:gd name="T43" fmla="*/ 6 h 90"/>
                  <a:gd name="T44" fmla="*/ 8 w 39"/>
                  <a:gd name="T45" fmla="*/ 6 h 90"/>
                  <a:gd name="T46" fmla="*/ 10 w 39"/>
                  <a:gd name="T47" fmla="*/ 6 h 90"/>
                  <a:gd name="T48" fmla="*/ 12 w 39"/>
                  <a:gd name="T49" fmla="*/ 8 h 90"/>
                  <a:gd name="T50" fmla="*/ 14 w 39"/>
                  <a:gd name="T51" fmla="*/ 9 h 90"/>
                  <a:gd name="T52" fmla="*/ 14 w 39"/>
                  <a:gd name="T53" fmla="*/ 13 h 9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39" h="90">
                    <a:moveTo>
                      <a:pt x="14" y="13"/>
                    </a:moveTo>
                    <a:lnTo>
                      <a:pt x="18" y="13"/>
                    </a:lnTo>
                    <a:lnTo>
                      <a:pt x="21" y="13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5" y="9"/>
                    </a:lnTo>
                    <a:lnTo>
                      <a:pt x="37" y="8"/>
                    </a:lnTo>
                    <a:lnTo>
                      <a:pt x="39" y="4"/>
                    </a:lnTo>
                    <a:lnTo>
                      <a:pt x="39" y="71"/>
                    </a:lnTo>
                    <a:lnTo>
                      <a:pt x="35" y="73"/>
                    </a:lnTo>
                    <a:lnTo>
                      <a:pt x="31" y="73"/>
                    </a:lnTo>
                    <a:lnTo>
                      <a:pt x="25" y="75"/>
                    </a:lnTo>
                    <a:lnTo>
                      <a:pt x="21" y="77"/>
                    </a:lnTo>
                    <a:lnTo>
                      <a:pt x="16" y="79"/>
                    </a:lnTo>
                    <a:lnTo>
                      <a:pt x="10" y="82"/>
                    </a:lnTo>
                    <a:lnTo>
                      <a:pt x="6" y="84"/>
                    </a:lnTo>
                    <a:lnTo>
                      <a:pt x="0" y="90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6" y="4"/>
                    </a:lnTo>
                    <a:lnTo>
                      <a:pt x="8" y="6"/>
                    </a:lnTo>
                    <a:lnTo>
                      <a:pt x="10" y="6"/>
                    </a:lnTo>
                    <a:lnTo>
                      <a:pt x="12" y="8"/>
                    </a:lnTo>
                    <a:lnTo>
                      <a:pt x="14" y="9"/>
                    </a:lnTo>
                    <a:lnTo>
                      <a:pt x="14" y="13"/>
                    </a:lnTo>
                    <a:close/>
                  </a:path>
                </a:pathLst>
              </a:custGeom>
              <a:solidFill>
                <a:srgbClr val="7F9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4" name="Freeform 114"/>
              <p:cNvSpPr>
                <a:spLocks/>
              </p:cNvSpPr>
              <p:nvPr/>
            </p:nvSpPr>
            <p:spPr bwMode="auto">
              <a:xfrm>
                <a:off x="2152" y="2811"/>
                <a:ext cx="96" cy="347"/>
              </a:xfrm>
              <a:custGeom>
                <a:avLst/>
                <a:gdLst>
                  <a:gd name="T0" fmla="*/ 60 w 96"/>
                  <a:gd name="T1" fmla="*/ 6 h 347"/>
                  <a:gd name="T2" fmla="*/ 66 w 96"/>
                  <a:gd name="T3" fmla="*/ 17 h 347"/>
                  <a:gd name="T4" fmla="*/ 70 w 96"/>
                  <a:gd name="T5" fmla="*/ 29 h 347"/>
                  <a:gd name="T6" fmla="*/ 75 w 96"/>
                  <a:gd name="T7" fmla="*/ 40 h 347"/>
                  <a:gd name="T8" fmla="*/ 79 w 96"/>
                  <a:gd name="T9" fmla="*/ 52 h 347"/>
                  <a:gd name="T10" fmla="*/ 81 w 96"/>
                  <a:gd name="T11" fmla="*/ 65 h 347"/>
                  <a:gd name="T12" fmla="*/ 85 w 96"/>
                  <a:gd name="T13" fmla="*/ 77 h 347"/>
                  <a:gd name="T14" fmla="*/ 89 w 96"/>
                  <a:gd name="T15" fmla="*/ 88 h 347"/>
                  <a:gd name="T16" fmla="*/ 91 w 96"/>
                  <a:gd name="T17" fmla="*/ 102 h 347"/>
                  <a:gd name="T18" fmla="*/ 93 w 96"/>
                  <a:gd name="T19" fmla="*/ 130 h 347"/>
                  <a:gd name="T20" fmla="*/ 94 w 96"/>
                  <a:gd name="T21" fmla="*/ 161 h 347"/>
                  <a:gd name="T22" fmla="*/ 96 w 96"/>
                  <a:gd name="T23" fmla="*/ 190 h 347"/>
                  <a:gd name="T24" fmla="*/ 96 w 96"/>
                  <a:gd name="T25" fmla="*/ 221 h 347"/>
                  <a:gd name="T26" fmla="*/ 94 w 96"/>
                  <a:gd name="T27" fmla="*/ 251 h 347"/>
                  <a:gd name="T28" fmla="*/ 91 w 96"/>
                  <a:gd name="T29" fmla="*/ 280 h 347"/>
                  <a:gd name="T30" fmla="*/ 85 w 96"/>
                  <a:gd name="T31" fmla="*/ 309 h 347"/>
                  <a:gd name="T32" fmla="*/ 75 w 96"/>
                  <a:gd name="T33" fmla="*/ 338 h 347"/>
                  <a:gd name="T34" fmla="*/ 71 w 96"/>
                  <a:gd name="T35" fmla="*/ 341 h 347"/>
                  <a:gd name="T36" fmla="*/ 68 w 96"/>
                  <a:gd name="T37" fmla="*/ 343 h 347"/>
                  <a:gd name="T38" fmla="*/ 64 w 96"/>
                  <a:gd name="T39" fmla="*/ 345 h 347"/>
                  <a:gd name="T40" fmla="*/ 60 w 96"/>
                  <a:gd name="T41" fmla="*/ 347 h 347"/>
                  <a:gd name="T42" fmla="*/ 56 w 96"/>
                  <a:gd name="T43" fmla="*/ 347 h 347"/>
                  <a:gd name="T44" fmla="*/ 50 w 96"/>
                  <a:gd name="T45" fmla="*/ 345 h 347"/>
                  <a:gd name="T46" fmla="*/ 47 w 96"/>
                  <a:gd name="T47" fmla="*/ 345 h 347"/>
                  <a:gd name="T48" fmla="*/ 41 w 96"/>
                  <a:gd name="T49" fmla="*/ 343 h 347"/>
                  <a:gd name="T50" fmla="*/ 31 w 96"/>
                  <a:gd name="T51" fmla="*/ 324 h 347"/>
                  <a:gd name="T52" fmla="*/ 25 w 96"/>
                  <a:gd name="T53" fmla="*/ 307 h 347"/>
                  <a:gd name="T54" fmla="*/ 18 w 96"/>
                  <a:gd name="T55" fmla="*/ 288 h 347"/>
                  <a:gd name="T56" fmla="*/ 14 w 96"/>
                  <a:gd name="T57" fmla="*/ 270 h 347"/>
                  <a:gd name="T58" fmla="*/ 6 w 96"/>
                  <a:gd name="T59" fmla="*/ 232 h 347"/>
                  <a:gd name="T60" fmla="*/ 2 w 96"/>
                  <a:gd name="T61" fmla="*/ 194 h 347"/>
                  <a:gd name="T62" fmla="*/ 0 w 96"/>
                  <a:gd name="T63" fmla="*/ 155 h 347"/>
                  <a:gd name="T64" fmla="*/ 0 w 96"/>
                  <a:gd name="T65" fmla="*/ 115 h 347"/>
                  <a:gd name="T66" fmla="*/ 4 w 96"/>
                  <a:gd name="T67" fmla="*/ 77 h 347"/>
                  <a:gd name="T68" fmla="*/ 10 w 96"/>
                  <a:gd name="T69" fmla="*/ 40 h 347"/>
                  <a:gd name="T70" fmla="*/ 12 w 96"/>
                  <a:gd name="T71" fmla="*/ 31 h 347"/>
                  <a:gd name="T72" fmla="*/ 16 w 96"/>
                  <a:gd name="T73" fmla="*/ 23 h 347"/>
                  <a:gd name="T74" fmla="*/ 22 w 96"/>
                  <a:gd name="T75" fmla="*/ 13 h 347"/>
                  <a:gd name="T76" fmla="*/ 27 w 96"/>
                  <a:gd name="T77" fmla="*/ 8 h 347"/>
                  <a:gd name="T78" fmla="*/ 35 w 96"/>
                  <a:gd name="T79" fmla="*/ 2 h 347"/>
                  <a:gd name="T80" fmla="*/ 43 w 96"/>
                  <a:gd name="T81" fmla="*/ 0 h 347"/>
                  <a:gd name="T82" fmla="*/ 47 w 96"/>
                  <a:gd name="T83" fmla="*/ 0 h 347"/>
                  <a:gd name="T84" fmla="*/ 50 w 96"/>
                  <a:gd name="T85" fmla="*/ 2 h 347"/>
                  <a:gd name="T86" fmla="*/ 54 w 96"/>
                  <a:gd name="T87" fmla="*/ 4 h 347"/>
                  <a:gd name="T88" fmla="*/ 60 w 96"/>
                  <a:gd name="T89" fmla="*/ 6 h 34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96" h="347">
                    <a:moveTo>
                      <a:pt x="60" y="6"/>
                    </a:moveTo>
                    <a:lnTo>
                      <a:pt x="66" y="17"/>
                    </a:lnTo>
                    <a:lnTo>
                      <a:pt x="70" y="29"/>
                    </a:lnTo>
                    <a:lnTo>
                      <a:pt x="75" y="40"/>
                    </a:lnTo>
                    <a:lnTo>
                      <a:pt x="79" y="52"/>
                    </a:lnTo>
                    <a:lnTo>
                      <a:pt x="81" y="65"/>
                    </a:lnTo>
                    <a:lnTo>
                      <a:pt x="85" y="77"/>
                    </a:lnTo>
                    <a:lnTo>
                      <a:pt x="89" y="88"/>
                    </a:lnTo>
                    <a:lnTo>
                      <a:pt x="91" y="102"/>
                    </a:lnTo>
                    <a:lnTo>
                      <a:pt x="93" y="130"/>
                    </a:lnTo>
                    <a:lnTo>
                      <a:pt x="94" y="161"/>
                    </a:lnTo>
                    <a:lnTo>
                      <a:pt x="96" y="190"/>
                    </a:lnTo>
                    <a:lnTo>
                      <a:pt x="96" y="221"/>
                    </a:lnTo>
                    <a:lnTo>
                      <a:pt x="94" y="251"/>
                    </a:lnTo>
                    <a:lnTo>
                      <a:pt x="91" y="280"/>
                    </a:lnTo>
                    <a:lnTo>
                      <a:pt x="85" y="309"/>
                    </a:lnTo>
                    <a:lnTo>
                      <a:pt x="75" y="338"/>
                    </a:lnTo>
                    <a:lnTo>
                      <a:pt x="71" y="341"/>
                    </a:lnTo>
                    <a:lnTo>
                      <a:pt x="68" y="343"/>
                    </a:lnTo>
                    <a:lnTo>
                      <a:pt x="64" y="345"/>
                    </a:lnTo>
                    <a:lnTo>
                      <a:pt x="60" y="347"/>
                    </a:lnTo>
                    <a:lnTo>
                      <a:pt x="56" y="347"/>
                    </a:lnTo>
                    <a:lnTo>
                      <a:pt x="50" y="345"/>
                    </a:lnTo>
                    <a:lnTo>
                      <a:pt x="47" y="345"/>
                    </a:lnTo>
                    <a:lnTo>
                      <a:pt x="41" y="343"/>
                    </a:lnTo>
                    <a:lnTo>
                      <a:pt x="31" y="324"/>
                    </a:lnTo>
                    <a:lnTo>
                      <a:pt x="25" y="307"/>
                    </a:lnTo>
                    <a:lnTo>
                      <a:pt x="18" y="288"/>
                    </a:lnTo>
                    <a:lnTo>
                      <a:pt x="14" y="270"/>
                    </a:lnTo>
                    <a:lnTo>
                      <a:pt x="6" y="232"/>
                    </a:lnTo>
                    <a:lnTo>
                      <a:pt x="2" y="194"/>
                    </a:lnTo>
                    <a:lnTo>
                      <a:pt x="0" y="155"/>
                    </a:lnTo>
                    <a:lnTo>
                      <a:pt x="0" y="115"/>
                    </a:lnTo>
                    <a:lnTo>
                      <a:pt x="4" y="77"/>
                    </a:lnTo>
                    <a:lnTo>
                      <a:pt x="10" y="40"/>
                    </a:lnTo>
                    <a:lnTo>
                      <a:pt x="12" y="31"/>
                    </a:lnTo>
                    <a:lnTo>
                      <a:pt x="16" y="23"/>
                    </a:lnTo>
                    <a:lnTo>
                      <a:pt x="22" y="13"/>
                    </a:lnTo>
                    <a:lnTo>
                      <a:pt x="27" y="8"/>
                    </a:lnTo>
                    <a:lnTo>
                      <a:pt x="35" y="2"/>
                    </a:lnTo>
                    <a:lnTo>
                      <a:pt x="43" y="0"/>
                    </a:lnTo>
                    <a:lnTo>
                      <a:pt x="47" y="0"/>
                    </a:lnTo>
                    <a:lnTo>
                      <a:pt x="50" y="2"/>
                    </a:lnTo>
                    <a:lnTo>
                      <a:pt x="54" y="4"/>
                    </a:lnTo>
                    <a:lnTo>
                      <a:pt x="60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5" name="Freeform 115"/>
              <p:cNvSpPr>
                <a:spLocks/>
              </p:cNvSpPr>
              <p:nvPr/>
            </p:nvSpPr>
            <p:spPr bwMode="auto">
              <a:xfrm>
                <a:off x="535" y="2821"/>
                <a:ext cx="91" cy="40"/>
              </a:xfrm>
              <a:custGeom>
                <a:avLst/>
                <a:gdLst>
                  <a:gd name="T0" fmla="*/ 91 w 91"/>
                  <a:gd name="T1" fmla="*/ 1 h 40"/>
                  <a:gd name="T2" fmla="*/ 91 w 91"/>
                  <a:gd name="T3" fmla="*/ 7 h 40"/>
                  <a:gd name="T4" fmla="*/ 89 w 91"/>
                  <a:gd name="T5" fmla="*/ 13 h 40"/>
                  <a:gd name="T6" fmla="*/ 89 w 91"/>
                  <a:gd name="T7" fmla="*/ 19 h 40"/>
                  <a:gd name="T8" fmla="*/ 89 w 91"/>
                  <a:gd name="T9" fmla="*/ 23 h 40"/>
                  <a:gd name="T10" fmla="*/ 87 w 91"/>
                  <a:gd name="T11" fmla="*/ 28 h 40"/>
                  <a:gd name="T12" fmla="*/ 85 w 91"/>
                  <a:gd name="T13" fmla="*/ 32 h 40"/>
                  <a:gd name="T14" fmla="*/ 81 w 91"/>
                  <a:gd name="T15" fmla="*/ 34 h 40"/>
                  <a:gd name="T16" fmla="*/ 73 w 91"/>
                  <a:gd name="T17" fmla="*/ 34 h 40"/>
                  <a:gd name="T18" fmla="*/ 66 w 91"/>
                  <a:gd name="T19" fmla="*/ 38 h 40"/>
                  <a:gd name="T20" fmla="*/ 58 w 91"/>
                  <a:gd name="T21" fmla="*/ 38 h 40"/>
                  <a:gd name="T22" fmla="*/ 50 w 91"/>
                  <a:gd name="T23" fmla="*/ 40 h 40"/>
                  <a:gd name="T24" fmla="*/ 41 w 91"/>
                  <a:gd name="T25" fmla="*/ 38 h 40"/>
                  <a:gd name="T26" fmla="*/ 31 w 91"/>
                  <a:gd name="T27" fmla="*/ 38 h 40"/>
                  <a:gd name="T28" fmla="*/ 23 w 91"/>
                  <a:gd name="T29" fmla="*/ 34 h 40"/>
                  <a:gd name="T30" fmla="*/ 16 w 91"/>
                  <a:gd name="T31" fmla="*/ 30 h 40"/>
                  <a:gd name="T32" fmla="*/ 8 w 91"/>
                  <a:gd name="T33" fmla="*/ 24 h 40"/>
                  <a:gd name="T34" fmla="*/ 6 w 91"/>
                  <a:gd name="T35" fmla="*/ 24 h 40"/>
                  <a:gd name="T36" fmla="*/ 4 w 91"/>
                  <a:gd name="T37" fmla="*/ 23 h 40"/>
                  <a:gd name="T38" fmla="*/ 2 w 91"/>
                  <a:gd name="T39" fmla="*/ 21 h 40"/>
                  <a:gd name="T40" fmla="*/ 2 w 91"/>
                  <a:gd name="T41" fmla="*/ 17 h 40"/>
                  <a:gd name="T42" fmla="*/ 2 w 91"/>
                  <a:gd name="T43" fmla="*/ 11 h 40"/>
                  <a:gd name="T44" fmla="*/ 2 w 91"/>
                  <a:gd name="T45" fmla="*/ 7 h 40"/>
                  <a:gd name="T46" fmla="*/ 2 w 91"/>
                  <a:gd name="T47" fmla="*/ 3 h 40"/>
                  <a:gd name="T48" fmla="*/ 0 w 91"/>
                  <a:gd name="T49" fmla="*/ 1 h 40"/>
                  <a:gd name="T50" fmla="*/ 12 w 91"/>
                  <a:gd name="T51" fmla="*/ 1 h 40"/>
                  <a:gd name="T52" fmla="*/ 22 w 91"/>
                  <a:gd name="T53" fmla="*/ 1 h 40"/>
                  <a:gd name="T54" fmla="*/ 33 w 91"/>
                  <a:gd name="T55" fmla="*/ 0 h 40"/>
                  <a:gd name="T56" fmla="*/ 45 w 91"/>
                  <a:gd name="T57" fmla="*/ 0 h 40"/>
                  <a:gd name="T58" fmla="*/ 56 w 91"/>
                  <a:gd name="T59" fmla="*/ 0 h 40"/>
                  <a:gd name="T60" fmla="*/ 68 w 91"/>
                  <a:gd name="T61" fmla="*/ 0 h 40"/>
                  <a:gd name="T62" fmla="*/ 79 w 91"/>
                  <a:gd name="T63" fmla="*/ 0 h 40"/>
                  <a:gd name="T64" fmla="*/ 91 w 91"/>
                  <a:gd name="T65" fmla="*/ 1 h 4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91" h="40">
                    <a:moveTo>
                      <a:pt x="91" y="1"/>
                    </a:moveTo>
                    <a:lnTo>
                      <a:pt x="91" y="7"/>
                    </a:lnTo>
                    <a:lnTo>
                      <a:pt x="89" y="13"/>
                    </a:lnTo>
                    <a:lnTo>
                      <a:pt x="89" y="19"/>
                    </a:lnTo>
                    <a:lnTo>
                      <a:pt x="89" y="23"/>
                    </a:lnTo>
                    <a:lnTo>
                      <a:pt x="87" y="28"/>
                    </a:lnTo>
                    <a:lnTo>
                      <a:pt x="85" y="32"/>
                    </a:lnTo>
                    <a:lnTo>
                      <a:pt x="81" y="34"/>
                    </a:lnTo>
                    <a:lnTo>
                      <a:pt x="73" y="34"/>
                    </a:lnTo>
                    <a:lnTo>
                      <a:pt x="66" y="38"/>
                    </a:lnTo>
                    <a:lnTo>
                      <a:pt x="58" y="38"/>
                    </a:lnTo>
                    <a:lnTo>
                      <a:pt x="50" y="40"/>
                    </a:lnTo>
                    <a:lnTo>
                      <a:pt x="41" y="38"/>
                    </a:lnTo>
                    <a:lnTo>
                      <a:pt x="31" y="38"/>
                    </a:lnTo>
                    <a:lnTo>
                      <a:pt x="23" y="34"/>
                    </a:lnTo>
                    <a:lnTo>
                      <a:pt x="16" y="30"/>
                    </a:lnTo>
                    <a:lnTo>
                      <a:pt x="8" y="24"/>
                    </a:lnTo>
                    <a:lnTo>
                      <a:pt x="6" y="24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2" y="17"/>
                    </a:lnTo>
                    <a:lnTo>
                      <a:pt x="2" y="11"/>
                    </a:lnTo>
                    <a:lnTo>
                      <a:pt x="2" y="7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12" y="1"/>
                    </a:lnTo>
                    <a:lnTo>
                      <a:pt x="22" y="1"/>
                    </a:lnTo>
                    <a:lnTo>
                      <a:pt x="33" y="0"/>
                    </a:lnTo>
                    <a:lnTo>
                      <a:pt x="45" y="0"/>
                    </a:lnTo>
                    <a:lnTo>
                      <a:pt x="56" y="0"/>
                    </a:lnTo>
                    <a:lnTo>
                      <a:pt x="68" y="0"/>
                    </a:lnTo>
                    <a:lnTo>
                      <a:pt x="79" y="0"/>
                    </a:lnTo>
                    <a:lnTo>
                      <a:pt x="91" y="1"/>
                    </a:lnTo>
                    <a:close/>
                  </a:path>
                </a:pathLst>
              </a:custGeom>
              <a:solidFill>
                <a:srgbClr val="A5B7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6" name="Freeform 116"/>
              <p:cNvSpPr>
                <a:spLocks/>
              </p:cNvSpPr>
              <p:nvPr/>
            </p:nvSpPr>
            <p:spPr bwMode="auto">
              <a:xfrm>
                <a:off x="4017" y="2826"/>
                <a:ext cx="98" cy="346"/>
              </a:xfrm>
              <a:custGeom>
                <a:avLst/>
                <a:gdLst>
                  <a:gd name="T0" fmla="*/ 88 w 98"/>
                  <a:gd name="T1" fmla="*/ 35 h 346"/>
                  <a:gd name="T2" fmla="*/ 92 w 98"/>
                  <a:gd name="T3" fmla="*/ 66 h 346"/>
                  <a:gd name="T4" fmla="*/ 96 w 98"/>
                  <a:gd name="T5" fmla="*/ 96 h 346"/>
                  <a:gd name="T6" fmla="*/ 98 w 98"/>
                  <a:gd name="T7" fmla="*/ 127 h 346"/>
                  <a:gd name="T8" fmla="*/ 98 w 98"/>
                  <a:gd name="T9" fmla="*/ 160 h 346"/>
                  <a:gd name="T10" fmla="*/ 96 w 98"/>
                  <a:gd name="T11" fmla="*/ 190 h 346"/>
                  <a:gd name="T12" fmla="*/ 94 w 98"/>
                  <a:gd name="T13" fmla="*/ 221 h 346"/>
                  <a:gd name="T14" fmla="*/ 88 w 98"/>
                  <a:gd name="T15" fmla="*/ 254 h 346"/>
                  <a:gd name="T16" fmla="*/ 80 w 98"/>
                  <a:gd name="T17" fmla="*/ 284 h 346"/>
                  <a:gd name="T18" fmla="*/ 80 w 98"/>
                  <a:gd name="T19" fmla="*/ 294 h 346"/>
                  <a:gd name="T20" fmla="*/ 79 w 98"/>
                  <a:gd name="T21" fmla="*/ 303 h 346"/>
                  <a:gd name="T22" fmla="*/ 75 w 98"/>
                  <a:gd name="T23" fmla="*/ 313 h 346"/>
                  <a:gd name="T24" fmla="*/ 71 w 98"/>
                  <a:gd name="T25" fmla="*/ 323 h 346"/>
                  <a:gd name="T26" fmla="*/ 65 w 98"/>
                  <a:gd name="T27" fmla="*/ 330 h 346"/>
                  <a:gd name="T28" fmla="*/ 57 w 98"/>
                  <a:gd name="T29" fmla="*/ 338 h 346"/>
                  <a:gd name="T30" fmla="*/ 50 w 98"/>
                  <a:gd name="T31" fmla="*/ 342 h 346"/>
                  <a:gd name="T32" fmla="*/ 40 w 98"/>
                  <a:gd name="T33" fmla="*/ 346 h 346"/>
                  <a:gd name="T34" fmla="*/ 31 w 98"/>
                  <a:gd name="T35" fmla="*/ 342 h 346"/>
                  <a:gd name="T36" fmla="*/ 25 w 98"/>
                  <a:gd name="T37" fmla="*/ 334 h 346"/>
                  <a:gd name="T38" fmla="*/ 19 w 98"/>
                  <a:gd name="T39" fmla="*/ 326 h 346"/>
                  <a:gd name="T40" fmla="*/ 15 w 98"/>
                  <a:gd name="T41" fmla="*/ 319 h 346"/>
                  <a:gd name="T42" fmla="*/ 13 w 98"/>
                  <a:gd name="T43" fmla="*/ 309 h 346"/>
                  <a:gd name="T44" fmla="*/ 11 w 98"/>
                  <a:gd name="T45" fmla="*/ 300 h 346"/>
                  <a:gd name="T46" fmla="*/ 8 w 98"/>
                  <a:gd name="T47" fmla="*/ 290 h 346"/>
                  <a:gd name="T48" fmla="*/ 4 w 98"/>
                  <a:gd name="T49" fmla="*/ 280 h 346"/>
                  <a:gd name="T50" fmla="*/ 2 w 98"/>
                  <a:gd name="T51" fmla="*/ 248 h 346"/>
                  <a:gd name="T52" fmla="*/ 0 w 98"/>
                  <a:gd name="T53" fmla="*/ 215 h 346"/>
                  <a:gd name="T54" fmla="*/ 0 w 98"/>
                  <a:gd name="T55" fmla="*/ 181 h 346"/>
                  <a:gd name="T56" fmla="*/ 2 w 98"/>
                  <a:gd name="T57" fmla="*/ 146 h 346"/>
                  <a:gd name="T58" fmla="*/ 8 w 98"/>
                  <a:gd name="T59" fmla="*/ 110 h 346"/>
                  <a:gd name="T60" fmla="*/ 13 w 98"/>
                  <a:gd name="T61" fmla="*/ 77 h 346"/>
                  <a:gd name="T62" fmla="*/ 23 w 98"/>
                  <a:gd name="T63" fmla="*/ 44 h 346"/>
                  <a:gd name="T64" fmla="*/ 36 w 98"/>
                  <a:gd name="T65" fmla="*/ 12 h 346"/>
                  <a:gd name="T66" fmla="*/ 38 w 98"/>
                  <a:gd name="T67" fmla="*/ 8 h 346"/>
                  <a:gd name="T68" fmla="*/ 42 w 98"/>
                  <a:gd name="T69" fmla="*/ 4 h 346"/>
                  <a:gd name="T70" fmla="*/ 46 w 98"/>
                  <a:gd name="T71" fmla="*/ 0 h 346"/>
                  <a:gd name="T72" fmla="*/ 50 w 98"/>
                  <a:gd name="T73" fmla="*/ 0 h 346"/>
                  <a:gd name="T74" fmla="*/ 57 w 98"/>
                  <a:gd name="T75" fmla="*/ 0 h 346"/>
                  <a:gd name="T76" fmla="*/ 65 w 98"/>
                  <a:gd name="T77" fmla="*/ 4 h 346"/>
                  <a:gd name="T78" fmla="*/ 73 w 98"/>
                  <a:gd name="T79" fmla="*/ 10 h 346"/>
                  <a:gd name="T80" fmla="*/ 80 w 98"/>
                  <a:gd name="T81" fmla="*/ 18 h 346"/>
                  <a:gd name="T82" fmla="*/ 84 w 98"/>
                  <a:gd name="T83" fmla="*/ 25 h 346"/>
                  <a:gd name="T84" fmla="*/ 88 w 98"/>
                  <a:gd name="T85" fmla="*/ 35 h 34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98" h="346">
                    <a:moveTo>
                      <a:pt x="88" y="35"/>
                    </a:moveTo>
                    <a:lnTo>
                      <a:pt x="92" y="66"/>
                    </a:lnTo>
                    <a:lnTo>
                      <a:pt x="96" y="96"/>
                    </a:lnTo>
                    <a:lnTo>
                      <a:pt x="98" y="127"/>
                    </a:lnTo>
                    <a:lnTo>
                      <a:pt x="98" y="160"/>
                    </a:lnTo>
                    <a:lnTo>
                      <a:pt x="96" y="190"/>
                    </a:lnTo>
                    <a:lnTo>
                      <a:pt x="94" y="221"/>
                    </a:lnTo>
                    <a:lnTo>
                      <a:pt x="88" y="254"/>
                    </a:lnTo>
                    <a:lnTo>
                      <a:pt x="80" y="284"/>
                    </a:lnTo>
                    <a:lnTo>
                      <a:pt x="80" y="294"/>
                    </a:lnTo>
                    <a:lnTo>
                      <a:pt x="79" y="303"/>
                    </a:lnTo>
                    <a:lnTo>
                      <a:pt x="75" y="313"/>
                    </a:lnTo>
                    <a:lnTo>
                      <a:pt x="71" y="323"/>
                    </a:lnTo>
                    <a:lnTo>
                      <a:pt x="65" y="330"/>
                    </a:lnTo>
                    <a:lnTo>
                      <a:pt x="57" y="338"/>
                    </a:lnTo>
                    <a:lnTo>
                      <a:pt x="50" y="342"/>
                    </a:lnTo>
                    <a:lnTo>
                      <a:pt x="40" y="346"/>
                    </a:lnTo>
                    <a:lnTo>
                      <a:pt x="31" y="342"/>
                    </a:lnTo>
                    <a:lnTo>
                      <a:pt x="25" y="334"/>
                    </a:lnTo>
                    <a:lnTo>
                      <a:pt x="19" y="326"/>
                    </a:lnTo>
                    <a:lnTo>
                      <a:pt x="15" y="319"/>
                    </a:lnTo>
                    <a:lnTo>
                      <a:pt x="13" y="309"/>
                    </a:lnTo>
                    <a:lnTo>
                      <a:pt x="11" y="300"/>
                    </a:lnTo>
                    <a:lnTo>
                      <a:pt x="8" y="290"/>
                    </a:lnTo>
                    <a:lnTo>
                      <a:pt x="4" y="280"/>
                    </a:lnTo>
                    <a:lnTo>
                      <a:pt x="2" y="248"/>
                    </a:lnTo>
                    <a:lnTo>
                      <a:pt x="0" y="215"/>
                    </a:lnTo>
                    <a:lnTo>
                      <a:pt x="0" y="181"/>
                    </a:lnTo>
                    <a:lnTo>
                      <a:pt x="2" y="146"/>
                    </a:lnTo>
                    <a:lnTo>
                      <a:pt x="8" y="110"/>
                    </a:lnTo>
                    <a:lnTo>
                      <a:pt x="13" y="77"/>
                    </a:lnTo>
                    <a:lnTo>
                      <a:pt x="23" y="44"/>
                    </a:lnTo>
                    <a:lnTo>
                      <a:pt x="36" y="12"/>
                    </a:lnTo>
                    <a:lnTo>
                      <a:pt x="38" y="8"/>
                    </a:lnTo>
                    <a:lnTo>
                      <a:pt x="42" y="4"/>
                    </a:lnTo>
                    <a:lnTo>
                      <a:pt x="46" y="0"/>
                    </a:lnTo>
                    <a:lnTo>
                      <a:pt x="50" y="0"/>
                    </a:lnTo>
                    <a:lnTo>
                      <a:pt x="57" y="0"/>
                    </a:lnTo>
                    <a:lnTo>
                      <a:pt x="65" y="4"/>
                    </a:lnTo>
                    <a:lnTo>
                      <a:pt x="73" y="10"/>
                    </a:lnTo>
                    <a:lnTo>
                      <a:pt x="80" y="18"/>
                    </a:lnTo>
                    <a:lnTo>
                      <a:pt x="84" y="25"/>
                    </a:lnTo>
                    <a:lnTo>
                      <a:pt x="88" y="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7" name="Freeform 117"/>
              <p:cNvSpPr>
                <a:spLocks/>
              </p:cNvSpPr>
              <p:nvPr/>
            </p:nvSpPr>
            <p:spPr bwMode="auto">
              <a:xfrm>
                <a:off x="1738" y="2828"/>
                <a:ext cx="100" cy="347"/>
              </a:xfrm>
              <a:custGeom>
                <a:avLst/>
                <a:gdLst>
                  <a:gd name="T0" fmla="*/ 81 w 100"/>
                  <a:gd name="T1" fmla="*/ 46 h 347"/>
                  <a:gd name="T2" fmla="*/ 86 w 100"/>
                  <a:gd name="T3" fmla="*/ 83 h 347"/>
                  <a:gd name="T4" fmla="*/ 92 w 100"/>
                  <a:gd name="T5" fmla="*/ 119 h 347"/>
                  <a:gd name="T6" fmla="*/ 96 w 100"/>
                  <a:gd name="T7" fmla="*/ 158 h 347"/>
                  <a:gd name="T8" fmla="*/ 100 w 100"/>
                  <a:gd name="T9" fmla="*/ 196 h 347"/>
                  <a:gd name="T10" fmla="*/ 98 w 100"/>
                  <a:gd name="T11" fmla="*/ 234 h 347"/>
                  <a:gd name="T12" fmla="*/ 94 w 100"/>
                  <a:gd name="T13" fmla="*/ 271 h 347"/>
                  <a:gd name="T14" fmla="*/ 90 w 100"/>
                  <a:gd name="T15" fmla="*/ 290 h 347"/>
                  <a:gd name="T16" fmla="*/ 86 w 100"/>
                  <a:gd name="T17" fmla="*/ 307 h 347"/>
                  <a:gd name="T18" fmla="*/ 81 w 100"/>
                  <a:gd name="T19" fmla="*/ 326 h 347"/>
                  <a:gd name="T20" fmla="*/ 73 w 100"/>
                  <a:gd name="T21" fmla="*/ 344 h 347"/>
                  <a:gd name="T22" fmla="*/ 69 w 100"/>
                  <a:gd name="T23" fmla="*/ 342 h 347"/>
                  <a:gd name="T24" fmla="*/ 65 w 100"/>
                  <a:gd name="T25" fmla="*/ 342 h 347"/>
                  <a:gd name="T26" fmla="*/ 62 w 100"/>
                  <a:gd name="T27" fmla="*/ 344 h 347"/>
                  <a:gd name="T28" fmla="*/ 58 w 100"/>
                  <a:gd name="T29" fmla="*/ 346 h 347"/>
                  <a:gd name="T30" fmla="*/ 52 w 100"/>
                  <a:gd name="T31" fmla="*/ 346 h 347"/>
                  <a:gd name="T32" fmla="*/ 48 w 100"/>
                  <a:gd name="T33" fmla="*/ 347 h 347"/>
                  <a:gd name="T34" fmla="*/ 44 w 100"/>
                  <a:gd name="T35" fmla="*/ 346 h 347"/>
                  <a:gd name="T36" fmla="*/ 40 w 100"/>
                  <a:gd name="T37" fmla="*/ 340 h 347"/>
                  <a:gd name="T38" fmla="*/ 31 w 100"/>
                  <a:gd name="T39" fmla="*/ 323 h 347"/>
                  <a:gd name="T40" fmla="*/ 23 w 100"/>
                  <a:gd name="T41" fmla="*/ 303 h 347"/>
                  <a:gd name="T42" fmla="*/ 17 w 100"/>
                  <a:gd name="T43" fmla="*/ 282 h 347"/>
                  <a:gd name="T44" fmla="*/ 12 w 100"/>
                  <a:gd name="T45" fmla="*/ 263 h 347"/>
                  <a:gd name="T46" fmla="*/ 8 w 100"/>
                  <a:gd name="T47" fmla="*/ 242 h 347"/>
                  <a:gd name="T48" fmla="*/ 4 w 100"/>
                  <a:gd name="T49" fmla="*/ 221 h 347"/>
                  <a:gd name="T50" fmla="*/ 2 w 100"/>
                  <a:gd name="T51" fmla="*/ 198 h 347"/>
                  <a:gd name="T52" fmla="*/ 0 w 100"/>
                  <a:gd name="T53" fmla="*/ 177 h 347"/>
                  <a:gd name="T54" fmla="*/ 0 w 100"/>
                  <a:gd name="T55" fmla="*/ 156 h 347"/>
                  <a:gd name="T56" fmla="*/ 0 w 100"/>
                  <a:gd name="T57" fmla="*/ 133 h 347"/>
                  <a:gd name="T58" fmla="*/ 2 w 100"/>
                  <a:gd name="T59" fmla="*/ 112 h 347"/>
                  <a:gd name="T60" fmla="*/ 6 w 100"/>
                  <a:gd name="T61" fmla="*/ 90 h 347"/>
                  <a:gd name="T62" fmla="*/ 10 w 100"/>
                  <a:gd name="T63" fmla="*/ 69 h 347"/>
                  <a:gd name="T64" fmla="*/ 14 w 100"/>
                  <a:gd name="T65" fmla="*/ 48 h 347"/>
                  <a:gd name="T66" fmla="*/ 19 w 100"/>
                  <a:gd name="T67" fmla="*/ 27 h 347"/>
                  <a:gd name="T68" fmla="*/ 27 w 100"/>
                  <a:gd name="T69" fmla="*/ 8 h 347"/>
                  <a:gd name="T70" fmla="*/ 33 w 100"/>
                  <a:gd name="T71" fmla="*/ 4 h 347"/>
                  <a:gd name="T72" fmla="*/ 37 w 100"/>
                  <a:gd name="T73" fmla="*/ 0 h 347"/>
                  <a:gd name="T74" fmla="*/ 42 w 100"/>
                  <a:gd name="T75" fmla="*/ 0 h 347"/>
                  <a:gd name="T76" fmla="*/ 46 w 100"/>
                  <a:gd name="T77" fmla="*/ 0 h 347"/>
                  <a:gd name="T78" fmla="*/ 54 w 100"/>
                  <a:gd name="T79" fmla="*/ 4 h 347"/>
                  <a:gd name="T80" fmla="*/ 62 w 100"/>
                  <a:gd name="T81" fmla="*/ 10 h 347"/>
                  <a:gd name="T82" fmla="*/ 67 w 100"/>
                  <a:gd name="T83" fmla="*/ 17 h 347"/>
                  <a:gd name="T84" fmla="*/ 71 w 100"/>
                  <a:gd name="T85" fmla="*/ 27 h 347"/>
                  <a:gd name="T86" fmla="*/ 77 w 100"/>
                  <a:gd name="T87" fmla="*/ 39 h 347"/>
                  <a:gd name="T88" fmla="*/ 81 w 100"/>
                  <a:gd name="T89" fmla="*/ 46 h 34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00" h="347">
                    <a:moveTo>
                      <a:pt x="81" y="46"/>
                    </a:moveTo>
                    <a:lnTo>
                      <a:pt x="86" y="83"/>
                    </a:lnTo>
                    <a:lnTo>
                      <a:pt x="92" y="119"/>
                    </a:lnTo>
                    <a:lnTo>
                      <a:pt x="96" y="158"/>
                    </a:lnTo>
                    <a:lnTo>
                      <a:pt x="100" y="196"/>
                    </a:lnTo>
                    <a:lnTo>
                      <a:pt x="98" y="234"/>
                    </a:lnTo>
                    <a:lnTo>
                      <a:pt x="94" y="271"/>
                    </a:lnTo>
                    <a:lnTo>
                      <a:pt x="90" y="290"/>
                    </a:lnTo>
                    <a:lnTo>
                      <a:pt x="86" y="307"/>
                    </a:lnTo>
                    <a:lnTo>
                      <a:pt x="81" y="326"/>
                    </a:lnTo>
                    <a:lnTo>
                      <a:pt x="73" y="344"/>
                    </a:lnTo>
                    <a:lnTo>
                      <a:pt x="69" y="342"/>
                    </a:lnTo>
                    <a:lnTo>
                      <a:pt x="65" y="342"/>
                    </a:lnTo>
                    <a:lnTo>
                      <a:pt x="62" y="344"/>
                    </a:lnTo>
                    <a:lnTo>
                      <a:pt x="58" y="346"/>
                    </a:lnTo>
                    <a:lnTo>
                      <a:pt x="52" y="346"/>
                    </a:lnTo>
                    <a:lnTo>
                      <a:pt x="48" y="347"/>
                    </a:lnTo>
                    <a:lnTo>
                      <a:pt x="44" y="346"/>
                    </a:lnTo>
                    <a:lnTo>
                      <a:pt x="40" y="340"/>
                    </a:lnTo>
                    <a:lnTo>
                      <a:pt x="31" y="323"/>
                    </a:lnTo>
                    <a:lnTo>
                      <a:pt x="23" y="303"/>
                    </a:lnTo>
                    <a:lnTo>
                      <a:pt x="17" y="282"/>
                    </a:lnTo>
                    <a:lnTo>
                      <a:pt x="12" y="263"/>
                    </a:lnTo>
                    <a:lnTo>
                      <a:pt x="8" y="242"/>
                    </a:lnTo>
                    <a:lnTo>
                      <a:pt x="4" y="221"/>
                    </a:lnTo>
                    <a:lnTo>
                      <a:pt x="2" y="198"/>
                    </a:lnTo>
                    <a:lnTo>
                      <a:pt x="0" y="177"/>
                    </a:lnTo>
                    <a:lnTo>
                      <a:pt x="0" y="156"/>
                    </a:lnTo>
                    <a:lnTo>
                      <a:pt x="0" y="133"/>
                    </a:lnTo>
                    <a:lnTo>
                      <a:pt x="2" y="112"/>
                    </a:lnTo>
                    <a:lnTo>
                      <a:pt x="6" y="90"/>
                    </a:lnTo>
                    <a:lnTo>
                      <a:pt x="10" y="69"/>
                    </a:lnTo>
                    <a:lnTo>
                      <a:pt x="14" y="48"/>
                    </a:lnTo>
                    <a:lnTo>
                      <a:pt x="19" y="27"/>
                    </a:lnTo>
                    <a:lnTo>
                      <a:pt x="27" y="8"/>
                    </a:lnTo>
                    <a:lnTo>
                      <a:pt x="33" y="4"/>
                    </a:lnTo>
                    <a:lnTo>
                      <a:pt x="37" y="0"/>
                    </a:lnTo>
                    <a:lnTo>
                      <a:pt x="42" y="0"/>
                    </a:lnTo>
                    <a:lnTo>
                      <a:pt x="46" y="0"/>
                    </a:lnTo>
                    <a:lnTo>
                      <a:pt x="54" y="4"/>
                    </a:lnTo>
                    <a:lnTo>
                      <a:pt x="62" y="10"/>
                    </a:lnTo>
                    <a:lnTo>
                      <a:pt x="67" y="17"/>
                    </a:lnTo>
                    <a:lnTo>
                      <a:pt x="71" y="27"/>
                    </a:lnTo>
                    <a:lnTo>
                      <a:pt x="77" y="39"/>
                    </a:lnTo>
                    <a:lnTo>
                      <a:pt x="81" y="4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8" name="Freeform 118"/>
              <p:cNvSpPr>
                <a:spLocks/>
              </p:cNvSpPr>
              <p:nvPr/>
            </p:nvSpPr>
            <p:spPr bwMode="auto">
              <a:xfrm>
                <a:off x="2168" y="2838"/>
                <a:ext cx="63" cy="295"/>
              </a:xfrm>
              <a:custGeom>
                <a:avLst/>
                <a:gdLst>
                  <a:gd name="T0" fmla="*/ 50 w 63"/>
                  <a:gd name="T1" fmla="*/ 46 h 295"/>
                  <a:gd name="T2" fmla="*/ 55 w 63"/>
                  <a:gd name="T3" fmla="*/ 78 h 295"/>
                  <a:gd name="T4" fmla="*/ 59 w 63"/>
                  <a:gd name="T5" fmla="*/ 109 h 295"/>
                  <a:gd name="T6" fmla="*/ 63 w 63"/>
                  <a:gd name="T7" fmla="*/ 140 h 295"/>
                  <a:gd name="T8" fmla="*/ 63 w 63"/>
                  <a:gd name="T9" fmla="*/ 172 h 295"/>
                  <a:gd name="T10" fmla="*/ 63 w 63"/>
                  <a:gd name="T11" fmla="*/ 203 h 295"/>
                  <a:gd name="T12" fmla="*/ 59 w 63"/>
                  <a:gd name="T13" fmla="*/ 234 h 295"/>
                  <a:gd name="T14" fmla="*/ 52 w 63"/>
                  <a:gd name="T15" fmla="*/ 265 h 295"/>
                  <a:gd name="T16" fmla="*/ 42 w 63"/>
                  <a:gd name="T17" fmla="*/ 295 h 295"/>
                  <a:gd name="T18" fmla="*/ 38 w 63"/>
                  <a:gd name="T19" fmla="*/ 293 h 295"/>
                  <a:gd name="T20" fmla="*/ 34 w 63"/>
                  <a:gd name="T21" fmla="*/ 293 h 295"/>
                  <a:gd name="T22" fmla="*/ 32 w 63"/>
                  <a:gd name="T23" fmla="*/ 291 h 295"/>
                  <a:gd name="T24" fmla="*/ 31 w 63"/>
                  <a:gd name="T25" fmla="*/ 288 h 295"/>
                  <a:gd name="T26" fmla="*/ 29 w 63"/>
                  <a:gd name="T27" fmla="*/ 286 h 295"/>
                  <a:gd name="T28" fmla="*/ 27 w 63"/>
                  <a:gd name="T29" fmla="*/ 282 h 295"/>
                  <a:gd name="T30" fmla="*/ 25 w 63"/>
                  <a:gd name="T31" fmla="*/ 278 h 295"/>
                  <a:gd name="T32" fmla="*/ 23 w 63"/>
                  <a:gd name="T33" fmla="*/ 276 h 295"/>
                  <a:gd name="T34" fmla="*/ 15 w 63"/>
                  <a:gd name="T35" fmla="*/ 243 h 295"/>
                  <a:gd name="T36" fmla="*/ 7 w 63"/>
                  <a:gd name="T37" fmla="*/ 207 h 295"/>
                  <a:gd name="T38" fmla="*/ 2 w 63"/>
                  <a:gd name="T39" fmla="*/ 172 h 295"/>
                  <a:gd name="T40" fmla="*/ 0 w 63"/>
                  <a:gd name="T41" fmla="*/ 136 h 295"/>
                  <a:gd name="T42" fmla="*/ 0 w 63"/>
                  <a:gd name="T43" fmla="*/ 100 h 295"/>
                  <a:gd name="T44" fmla="*/ 2 w 63"/>
                  <a:gd name="T45" fmla="*/ 65 h 295"/>
                  <a:gd name="T46" fmla="*/ 6 w 63"/>
                  <a:gd name="T47" fmla="*/ 48 h 295"/>
                  <a:gd name="T48" fmla="*/ 9 w 63"/>
                  <a:gd name="T49" fmla="*/ 32 h 295"/>
                  <a:gd name="T50" fmla="*/ 15 w 63"/>
                  <a:gd name="T51" fmla="*/ 15 h 295"/>
                  <a:gd name="T52" fmla="*/ 21 w 63"/>
                  <a:gd name="T53" fmla="*/ 0 h 295"/>
                  <a:gd name="T54" fmla="*/ 27 w 63"/>
                  <a:gd name="T55" fmla="*/ 4 h 295"/>
                  <a:gd name="T56" fmla="*/ 32 w 63"/>
                  <a:gd name="T57" fmla="*/ 7 h 295"/>
                  <a:gd name="T58" fmla="*/ 36 w 63"/>
                  <a:gd name="T59" fmla="*/ 13 h 295"/>
                  <a:gd name="T60" fmla="*/ 40 w 63"/>
                  <a:gd name="T61" fmla="*/ 19 h 295"/>
                  <a:gd name="T62" fmla="*/ 42 w 63"/>
                  <a:gd name="T63" fmla="*/ 27 h 295"/>
                  <a:gd name="T64" fmla="*/ 44 w 63"/>
                  <a:gd name="T65" fmla="*/ 34 h 295"/>
                  <a:gd name="T66" fmla="*/ 46 w 63"/>
                  <a:gd name="T67" fmla="*/ 40 h 295"/>
                  <a:gd name="T68" fmla="*/ 50 w 63"/>
                  <a:gd name="T69" fmla="*/ 46 h 2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63" h="295">
                    <a:moveTo>
                      <a:pt x="50" y="46"/>
                    </a:moveTo>
                    <a:lnTo>
                      <a:pt x="55" y="78"/>
                    </a:lnTo>
                    <a:lnTo>
                      <a:pt x="59" y="109"/>
                    </a:lnTo>
                    <a:lnTo>
                      <a:pt x="63" y="140"/>
                    </a:lnTo>
                    <a:lnTo>
                      <a:pt x="63" y="172"/>
                    </a:lnTo>
                    <a:lnTo>
                      <a:pt x="63" y="203"/>
                    </a:lnTo>
                    <a:lnTo>
                      <a:pt x="59" y="234"/>
                    </a:lnTo>
                    <a:lnTo>
                      <a:pt x="52" y="265"/>
                    </a:lnTo>
                    <a:lnTo>
                      <a:pt x="42" y="295"/>
                    </a:lnTo>
                    <a:lnTo>
                      <a:pt x="38" y="293"/>
                    </a:lnTo>
                    <a:lnTo>
                      <a:pt x="34" y="293"/>
                    </a:lnTo>
                    <a:lnTo>
                      <a:pt x="32" y="291"/>
                    </a:lnTo>
                    <a:lnTo>
                      <a:pt x="31" y="288"/>
                    </a:lnTo>
                    <a:lnTo>
                      <a:pt x="29" y="286"/>
                    </a:lnTo>
                    <a:lnTo>
                      <a:pt x="27" y="282"/>
                    </a:lnTo>
                    <a:lnTo>
                      <a:pt x="25" y="278"/>
                    </a:lnTo>
                    <a:lnTo>
                      <a:pt x="23" y="276"/>
                    </a:lnTo>
                    <a:lnTo>
                      <a:pt x="15" y="243"/>
                    </a:lnTo>
                    <a:lnTo>
                      <a:pt x="7" y="207"/>
                    </a:lnTo>
                    <a:lnTo>
                      <a:pt x="2" y="172"/>
                    </a:lnTo>
                    <a:lnTo>
                      <a:pt x="0" y="136"/>
                    </a:lnTo>
                    <a:lnTo>
                      <a:pt x="0" y="100"/>
                    </a:lnTo>
                    <a:lnTo>
                      <a:pt x="2" y="65"/>
                    </a:lnTo>
                    <a:lnTo>
                      <a:pt x="6" y="48"/>
                    </a:lnTo>
                    <a:lnTo>
                      <a:pt x="9" y="32"/>
                    </a:lnTo>
                    <a:lnTo>
                      <a:pt x="15" y="15"/>
                    </a:lnTo>
                    <a:lnTo>
                      <a:pt x="21" y="0"/>
                    </a:lnTo>
                    <a:lnTo>
                      <a:pt x="27" y="4"/>
                    </a:lnTo>
                    <a:lnTo>
                      <a:pt x="32" y="7"/>
                    </a:lnTo>
                    <a:lnTo>
                      <a:pt x="36" y="13"/>
                    </a:lnTo>
                    <a:lnTo>
                      <a:pt x="40" y="19"/>
                    </a:lnTo>
                    <a:lnTo>
                      <a:pt x="42" y="27"/>
                    </a:lnTo>
                    <a:lnTo>
                      <a:pt x="44" y="34"/>
                    </a:lnTo>
                    <a:lnTo>
                      <a:pt x="46" y="40"/>
                    </a:lnTo>
                    <a:lnTo>
                      <a:pt x="50" y="46"/>
                    </a:lnTo>
                    <a:close/>
                  </a:path>
                </a:pathLst>
              </a:custGeom>
              <a:solidFill>
                <a:srgbClr val="E4E9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9" name="Freeform 119"/>
              <p:cNvSpPr>
                <a:spLocks/>
              </p:cNvSpPr>
              <p:nvPr/>
            </p:nvSpPr>
            <p:spPr bwMode="auto">
              <a:xfrm>
                <a:off x="3050" y="2838"/>
                <a:ext cx="184" cy="265"/>
              </a:xfrm>
              <a:custGeom>
                <a:avLst/>
                <a:gdLst>
                  <a:gd name="T0" fmla="*/ 156 w 184"/>
                  <a:gd name="T1" fmla="*/ 32 h 265"/>
                  <a:gd name="T2" fmla="*/ 169 w 184"/>
                  <a:gd name="T3" fmla="*/ 55 h 265"/>
                  <a:gd name="T4" fmla="*/ 177 w 184"/>
                  <a:gd name="T5" fmla="*/ 80 h 265"/>
                  <a:gd name="T6" fmla="*/ 182 w 184"/>
                  <a:gd name="T7" fmla="*/ 105 h 265"/>
                  <a:gd name="T8" fmla="*/ 184 w 184"/>
                  <a:gd name="T9" fmla="*/ 130 h 265"/>
                  <a:gd name="T10" fmla="*/ 182 w 184"/>
                  <a:gd name="T11" fmla="*/ 155 h 265"/>
                  <a:gd name="T12" fmla="*/ 177 w 184"/>
                  <a:gd name="T13" fmla="*/ 180 h 265"/>
                  <a:gd name="T14" fmla="*/ 169 w 184"/>
                  <a:gd name="T15" fmla="*/ 205 h 265"/>
                  <a:gd name="T16" fmla="*/ 156 w 184"/>
                  <a:gd name="T17" fmla="*/ 228 h 265"/>
                  <a:gd name="T18" fmla="*/ 148 w 184"/>
                  <a:gd name="T19" fmla="*/ 238 h 265"/>
                  <a:gd name="T20" fmla="*/ 138 w 184"/>
                  <a:gd name="T21" fmla="*/ 245 h 265"/>
                  <a:gd name="T22" fmla="*/ 129 w 184"/>
                  <a:gd name="T23" fmla="*/ 253 h 265"/>
                  <a:gd name="T24" fmla="*/ 119 w 184"/>
                  <a:gd name="T25" fmla="*/ 259 h 265"/>
                  <a:gd name="T26" fmla="*/ 108 w 184"/>
                  <a:gd name="T27" fmla="*/ 263 h 265"/>
                  <a:gd name="T28" fmla="*/ 96 w 184"/>
                  <a:gd name="T29" fmla="*/ 265 h 265"/>
                  <a:gd name="T30" fmla="*/ 85 w 184"/>
                  <a:gd name="T31" fmla="*/ 265 h 265"/>
                  <a:gd name="T32" fmla="*/ 73 w 184"/>
                  <a:gd name="T33" fmla="*/ 263 h 265"/>
                  <a:gd name="T34" fmla="*/ 71 w 184"/>
                  <a:gd name="T35" fmla="*/ 261 h 265"/>
                  <a:gd name="T36" fmla="*/ 69 w 184"/>
                  <a:gd name="T37" fmla="*/ 259 h 265"/>
                  <a:gd name="T38" fmla="*/ 65 w 184"/>
                  <a:gd name="T39" fmla="*/ 259 h 265"/>
                  <a:gd name="T40" fmla="*/ 62 w 184"/>
                  <a:gd name="T41" fmla="*/ 259 h 265"/>
                  <a:gd name="T42" fmla="*/ 58 w 184"/>
                  <a:gd name="T43" fmla="*/ 257 h 265"/>
                  <a:gd name="T44" fmla="*/ 54 w 184"/>
                  <a:gd name="T45" fmla="*/ 257 h 265"/>
                  <a:gd name="T46" fmla="*/ 52 w 184"/>
                  <a:gd name="T47" fmla="*/ 255 h 265"/>
                  <a:gd name="T48" fmla="*/ 48 w 184"/>
                  <a:gd name="T49" fmla="*/ 253 h 265"/>
                  <a:gd name="T50" fmla="*/ 35 w 184"/>
                  <a:gd name="T51" fmla="*/ 238 h 265"/>
                  <a:gd name="T52" fmla="*/ 21 w 184"/>
                  <a:gd name="T53" fmla="*/ 220 h 265"/>
                  <a:gd name="T54" fmla="*/ 14 w 184"/>
                  <a:gd name="T55" fmla="*/ 203 h 265"/>
                  <a:gd name="T56" fmla="*/ 6 w 184"/>
                  <a:gd name="T57" fmla="*/ 184 h 265"/>
                  <a:gd name="T58" fmla="*/ 2 w 184"/>
                  <a:gd name="T59" fmla="*/ 165 h 265"/>
                  <a:gd name="T60" fmla="*/ 0 w 184"/>
                  <a:gd name="T61" fmla="*/ 146 h 265"/>
                  <a:gd name="T62" fmla="*/ 0 w 184"/>
                  <a:gd name="T63" fmla="*/ 125 h 265"/>
                  <a:gd name="T64" fmla="*/ 2 w 184"/>
                  <a:gd name="T65" fmla="*/ 103 h 265"/>
                  <a:gd name="T66" fmla="*/ 6 w 184"/>
                  <a:gd name="T67" fmla="*/ 92 h 265"/>
                  <a:gd name="T68" fmla="*/ 10 w 184"/>
                  <a:gd name="T69" fmla="*/ 78 h 265"/>
                  <a:gd name="T70" fmla="*/ 16 w 184"/>
                  <a:gd name="T71" fmla="*/ 65 h 265"/>
                  <a:gd name="T72" fmla="*/ 21 w 184"/>
                  <a:gd name="T73" fmla="*/ 52 h 265"/>
                  <a:gd name="T74" fmla="*/ 31 w 184"/>
                  <a:gd name="T75" fmla="*/ 40 h 265"/>
                  <a:gd name="T76" fmla="*/ 39 w 184"/>
                  <a:gd name="T77" fmla="*/ 29 h 265"/>
                  <a:gd name="T78" fmla="*/ 50 w 184"/>
                  <a:gd name="T79" fmla="*/ 19 h 265"/>
                  <a:gd name="T80" fmla="*/ 62 w 184"/>
                  <a:gd name="T81" fmla="*/ 9 h 265"/>
                  <a:gd name="T82" fmla="*/ 65 w 184"/>
                  <a:gd name="T83" fmla="*/ 13 h 265"/>
                  <a:gd name="T84" fmla="*/ 69 w 184"/>
                  <a:gd name="T85" fmla="*/ 13 h 265"/>
                  <a:gd name="T86" fmla="*/ 73 w 184"/>
                  <a:gd name="T87" fmla="*/ 11 h 265"/>
                  <a:gd name="T88" fmla="*/ 77 w 184"/>
                  <a:gd name="T89" fmla="*/ 9 h 265"/>
                  <a:gd name="T90" fmla="*/ 79 w 184"/>
                  <a:gd name="T91" fmla="*/ 6 h 265"/>
                  <a:gd name="T92" fmla="*/ 83 w 184"/>
                  <a:gd name="T93" fmla="*/ 4 h 265"/>
                  <a:gd name="T94" fmla="*/ 86 w 184"/>
                  <a:gd name="T95" fmla="*/ 2 h 265"/>
                  <a:gd name="T96" fmla="*/ 90 w 184"/>
                  <a:gd name="T97" fmla="*/ 0 h 265"/>
                  <a:gd name="T98" fmla="*/ 100 w 184"/>
                  <a:gd name="T99" fmla="*/ 0 h 265"/>
                  <a:gd name="T100" fmla="*/ 110 w 184"/>
                  <a:gd name="T101" fmla="*/ 2 h 265"/>
                  <a:gd name="T102" fmla="*/ 119 w 184"/>
                  <a:gd name="T103" fmla="*/ 6 h 265"/>
                  <a:gd name="T104" fmla="*/ 127 w 184"/>
                  <a:gd name="T105" fmla="*/ 11 h 265"/>
                  <a:gd name="T106" fmla="*/ 134 w 184"/>
                  <a:gd name="T107" fmla="*/ 15 h 265"/>
                  <a:gd name="T108" fmla="*/ 142 w 184"/>
                  <a:gd name="T109" fmla="*/ 23 h 265"/>
                  <a:gd name="T110" fmla="*/ 148 w 184"/>
                  <a:gd name="T111" fmla="*/ 29 h 265"/>
                  <a:gd name="T112" fmla="*/ 156 w 184"/>
                  <a:gd name="T113" fmla="*/ 32 h 26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84" h="265">
                    <a:moveTo>
                      <a:pt x="156" y="32"/>
                    </a:moveTo>
                    <a:lnTo>
                      <a:pt x="169" y="55"/>
                    </a:lnTo>
                    <a:lnTo>
                      <a:pt x="177" y="80"/>
                    </a:lnTo>
                    <a:lnTo>
                      <a:pt x="182" y="105"/>
                    </a:lnTo>
                    <a:lnTo>
                      <a:pt x="184" y="130"/>
                    </a:lnTo>
                    <a:lnTo>
                      <a:pt x="182" y="155"/>
                    </a:lnTo>
                    <a:lnTo>
                      <a:pt x="177" y="180"/>
                    </a:lnTo>
                    <a:lnTo>
                      <a:pt x="169" y="205"/>
                    </a:lnTo>
                    <a:lnTo>
                      <a:pt x="156" y="228"/>
                    </a:lnTo>
                    <a:lnTo>
                      <a:pt x="148" y="238"/>
                    </a:lnTo>
                    <a:lnTo>
                      <a:pt x="138" y="245"/>
                    </a:lnTo>
                    <a:lnTo>
                      <a:pt x="129" y="253"/>
                    </a:lnTo>
                    <a:lnTo>
                      <a:pt x="119" y="259"/>
                    </a:lnTo>
                    <a:lnTo>
                      <a:pt x="108" y="263"/>
                    </a:lnTo>
                    <a:lnTo>
                      <a:pt x="96" y="265"/>
                    </a:lnTo>
                    <a:lnTo>
                      <a:pt x="85" y="265"/>
                    </a:lnTo>
                    <a:lnTo>
                      <a:pt x="73" y="263"/>
                    </a:lnTo>
                    <a:lnTo>
                      <a:pt x="71" y="261"/>
                    </a:lnTo>
                    <a:lnTo>
                      <a:pt x="69" y="259"/>
                    </a:lnTo>
                    <a:lnTo>
                      <a:pt x="65" y="259"/>
                    </a:lnTo>
                    <a:lnTo>
                      <a:pt x="62" y="259"/>
                    </a:lnTo>
                    <a:lnTo>
                      <a:pt x="58" y="257"/>
                    </a:lnTo>
                    <a:lnTo>
                      <a:pt x="54" y="257"/>
                    </a:lnTo>
                    <a:lnTo>
                      <a:pt x="52" y="255"/>
                    </a:lnTo>
                    <a:lnTo>
                      <a:pt x="48" y="253"/>
                    </a:lnTo>
                    <a:lnTo>
                      <a:pt x="35" y="238"/>
                    </a:lnTo>
                    <a:lnTo>
                      <a:pt x="21" y="220"/>
                    </a:lnTo>
                    <a:lnTo>
                      <a:pt x="14" y="203"/>
                    </a:lnTo>
                    <a:lnTo>
                      <a:pt x="6" y="184"/>
                    </a:lnTo>
                    <a:lnTo>
                      <a:pt x="2" y="165"/>
                    </a:lnTo>
                    <a:lnTo>
                      <a:pt x="0" y="146"/>
                    </a:lnTo>
                    <a:lnTo>
                      <a:pt x="0" y="125"/>
                    </a:lnTo>
                    <a:lnTo>
                      <a:pt x="2" y="103"/>
                    </a:lnTo>
                    <a:lnTo>
                      <a:pt x="6" y="92"/>
                    </a:lnTo>
                    <a:lnTo>
                      <a:pt x="10" y="78"/>
                    </a:lnTo>
                    <a:lnTo>
                      <a:pt x="16" y="65"/>
                    </a:lnTo>
                    <a:lnTo>
                      <a:pt x="21" y="52"/>
                    </a:lnTo>
                    <a:lnTo>
                      <a:pt x="31" y="40"/>
                    </a:lnTo>
                    <a:lnTo>
                      <a:pt x="39" y="29"/>
                    </a:lnTo>
                    <a:lnTo>
                      <a:pt x="50" y="19"/>
                    </a:lnTo>
                    <a:lnTo>
                      <a:pt x="62" y="9"/>
                    </a:lnTo>
                    <a:lnTo>
                      <a:pt x="65" y="13"/>
                    </a:lnTo>
                    <a:lnTo>
                      <a:pt x="69" y="13"/>
                    </a:lnTo>
                    <a:lnTo>
                      <a:pt x="73" y="11"/>
                    </a:lnTo>
                    <a:lnTo>
                      <a:pt x="77" y="9"/>
                    </a:lnTo>
                    <a:lnTo>
                      <a:pt x="79" y="6"/>
                    </a:lnTo>
                    <a:lnTo>
                      <a:pt x="83" y="4"/>
                    </a:lnTo>
                    <a:lnTo>
                      <a:pt x="86" y="2"/>
                    </a:lnTo>
                    <a:lnTo>
                      <a:pt x="90" y="0"/>
                    </a:lnTo>
                    <a:lnTo>
                      <a:pt x="100" y="0"/>
                    </a:lnTo>
                    <a:lnTo>
                      <a:pt x="110" y="2"/>
                    </a:lnTo>
                    <a:lnTo>
                      <a:pt x="119" y="6"/>
                    </a:lnTo>
                    <a:lnTo>
                      <a:pt x="127" y="11"/>
                    </a:lnTo>
                    <a:lnTo>
                      <a:pt x="134" y="15"/>
                    </a:lnTo>
                    <a:lnTo>
                      <a:pt x="142" y="23"/>
                    </a:lnTo>
                    <a:lnTo>
                      <a:pt x="148" y="29"/>
                    </a:lnTo>
                    <a:lnTo>
                      <a:pt x="156" y="32"/>
                    </a:lnTo>
                    <a:close/>
                  </a:path>
                </a:pathLst>
              </a:custGeom>
              <a:solidFill>
                <a:srgbClr val="B9B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0" name="Freeform 120"/>
              <p:cNvSpPr>
                <a:spLocks/>
              </p:cNvSpPr>
              <p:nvPr/>
            </p:nvSpPr>
            <p:spPr bwMode="auto">
              <a:xfrm>
                <a:off x="2659" y="2842"/>
                <a:ext cx="182" cy="264"/>
              </a:xfrm>
              <a:custGeom>
                <a:avLst/>
                <a:gdLst>
                  <a:gd name="T0" fmla="*/ 163 w 182"/>
                  <a:gd name="T1" fmla="*/ 53 h 264"/>
                  <a:gd name="T2" fmla="*/ 173 w 182"/>
                  <a:gd name="T3" fmla="*/ 76 h 264"/>
                  <a:gd name="T4" fmla="*/ 178 w 182"/>
                  <a:gd name="T5" fmla="*/ 99 h 264"/>
                  <a:gd name="T6" fmla="*/ 182 w 182"/>
                  <a:gd name="T7" fmla="*/ 122 h 264"/>
                  <a:gd name="T8" fmla="*/ 182 w 182"/>
                  <a:gd name="T9" fmla="*/ 147 h 264"/>
                  <a:gd name="T10" fmla="*/ 178 w 182"/>
                  <a:gd name="T11" fmla="*/ 170 h 264"/>
                  <a:gd name="T12" fmla="*/ 173 w 182"/>
                  <a:gd name="T13" fmla="*/ 193 h 264"/>
                  <a:gd name="T14" fmla="*/ 167 w 182"/>
                  <a:gd name="T15" fmla="*/ 205 h 264"/>
                  <a:gd name="T16" fmla="*/ 161 w 182"/>
                  <a:gd name="T17" fmla="*/ 215 h 264"/>
                  <a:gd name="T18" fmla="*/ 155 w 182"/>
                  <a:gd name="T19" fmla="*/ 226 h 264"/>
                  <a:gd name="T20" fmla="*/ 148 w 182"/>
                  <a:gd name="T21" fmla="*/ 236 h 264"/>
                  <a:gd name="T22" fmla="*/ 140 w 182"/>
                  <a:gd name="T23" fmla="*/ 239 h 264"/>
                  <a:gd name="T24" fmla="*/ 132 w 182"/>
                  <a:gd name="T25" fmla="*/ 245 h 264"/>
                  <a:gd name="T26" fmla="*/ 125 w 182"/>
                  <a:gd name="T27" fmla="*/ 251 h 264"/>
                  <a:gd name="T28" fmla="*/ 115 w 182"/>
                  <a:gd name="T29" fmla="*/ 257 h 264"/>
                  <a:gd name="T30" fmla="*/ 107 w 182"/>
                  <a:gd name="T31" fmla="*/ 261 h 264"/>
                  <a:gd name="T32" fmla="*/ 98 w 182"/>
                  <a:gd name="T33" fmla="*/ 263 h 264"/>
                  <a:gd name="T34" fmla="*/ 88 w 182"/>
                  <a:gd name="T35" fmla="*/ 264 h 264"/>
                  <a:gd name="T36" fmla="*/ 79 w 182"/>
                  <a:gd name="T37" fmla="*/ 263 h 264"/>
                  <a:gd name="T38" fmla="*/ 69 w 182"/>
                  <a:gd name="T39" fmla="*/ 259 h 264"/>
                  <a:gd name="T40" fmla="*/ 59 w 182"/>
                  <a:gd name="T41" fmla="*/ 253 h 264"/>
                  <a:gd name="T42" fmla="*/ 50 w 182"/>
                  <a:gd name="T43" fmla="*/ 247 h 264"/>
                  <a:gd name="T44" fmla="*/ 42 w 182"/>
                  <a:gd name="T45" fmla="*/ 241 h 264"/>
                  <a:gd name="T46" fmla="*/ 34 w 182"/>
                  <a:gd name="T47" fmla="*/ 234 h 264"/>
                  <a:gd name="T48" fmla="*/ 29 w 182"/>
                  <a:gd name="T49" fmla="*/ 226 h 264"/>
                  <a:gd name="T50" fmla="*/ 23 w 182"/>
                  <a:gd name="T51" fmla="*/ 216 h 264"/>
                  <a:gd name="T52" fmla="*/ 19 w 182"/>
                  <a:gd name="T53" fmla="*/ 209 h 264"/>
                  <a:gd name="T54" fmla="*/ 11 w 182"/>
                  <a:gd name="T55" fmla="*/ 188 h 264"/>
                  <a:gd name="T56" fmla="*/ 6 w 182"/>
                  <a:gd name="T57" fmla="*/ 167 h 264"/>
                  <a:gd name="T58" fmla="*/ 2 w 182"/>
                  <a:gd name="T59" fmla="*/ 145 h 264"/>
                  <a:gd name="T60" fmla="*/ 0 w 182"/>
                  <a:gd name="T61" fmla="*/ 124 h 264"/>
                  <a:gd name="T62" fmla="*/ 0 w 182"/>
                  <a:gd name="T63" fmla="*/ 109 h 264"/>
                  <a:gd name="T64" fmla="*/ 2 w 182"/>
                  <a:gd name="T65" fmla="*/ 94 h 264"/>
                  <a:gd name="T66" fmla="*/ 6 w 182"/>
                  <a:gd name="T67" fmla="*/ 80 h 264"/>
                  <a:gd name="T68" fmla="*/ 9 w 182"/>
                  <a:gd name="T69" fmla="*/ 65 h 264"/>
                  <a:gd name="T70" fmla="*/ 15 w 182"/>
                  <a:gd name="T71" fmla="*/ 51 h 264"/>
                  <a:gd name="T72" fmla="*/ 23 w 182"/>
                  <a:gd name="T73" fmla="*/ 40 h 264"/>
                  <a:gd name="T74" fmla="*/ 31 w 182"/>
                  <a:gd name="T75" fmla="*/ 27 h 264"/>
                  <a:gd name="T76" fmla="*/ 40 w 182"/>
                  <a:gd name="T77" fmla="*/ 15 h 264"/>
                  <a:gd name="T78" fmla="*/ 48 w 182"/>
                  <a:gd name="T79" fmla="*/ 11 h 264"/>
                  <a:gd name="T80" fmla="*/ 55 w 182"/>
                  <a:gd name="T81" fmla="*/ 7 h 264"/>
                  <a:gd name="T82" fmla="*/ 65 w 182"/>
                  <a:gd name="T83" fmla="*/ 3 h 264"/>
                  <a:gd name="T84" fmla="*/ 75 w 182"/>
                  <a:gd name="T85" fmla="*/ 2 h 264"/>
                  <a:gd name="T86" fmla="*/ 84 w 182"/>
                  <a:gd name="T87" fmla="*/ 0 h 264"/>
                  <a:gd name="T88" fmla="*/ 94 w 182"/>
                  <a:gd name="T89" fmla="*/ 0 h 264"/>
                  <a:gd name="T90" fmla="*/ 103 w 182"/>
                  <a:gd name="T91" fmla="*/ 2 h 264"/>
                  <a:gd name="T92" fmla="*/ 113 w 182"/>
                  <a:gd name="T93" fmla="*/ 3 h 264"/>
                  <a:gd name="T94" fmla="*/ 121 w 182"/>
                  <a:gd name="T95" fmla="*/ 9 h 264"/>
                  <a:gd name="T96" fmla="*/ 128 w 182"/>
                  <a:gd name="T97" fmla="*/ 15 h 264"/>
                  <a:gd name="T98" fmla="*/ 134 w 182"/>
                  <a:gd name="T99" fmla="*/ 19 h 264"/>
                  <a:gd name="T100" fmla="*/ 142 w 182"/>
                  <a:gd name="T101" fmla="*/ 27 h 264"/>
                  <a:gd name="T102" fmla="*/ 148 w 182"/>
                  <a:gd name="T103" fmla="*/ 32 h 264"/>
                  <a:gd name="T104" fmla="*/ 153 w 182"/>
                  <a:gd name="T105" fmla="*/ 38 h 264"/>
                  <a:gd name="T106" fmla="*/ 159 w 182"/>
                  <a:gd name="T107" fmla="*/ 46 h 264"/>
                  <a:gd name="T108" fmla="*/ 163 w 182"/>
                  <a:gd name="T109" fmla="*/ 53 h 26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82" h="264">
                    <a:moveTo>
                      <a:pt x="163" y="53"/>
                    </a:moveTo>
                    <a:lnTo>
                      <a:pt x="173" y="76"/>
                    </a:lnTo>
                    <a:lnTo>
                      <a:pt x="178" y="99"/>
                    </a:lnTo>
                    <a:lnTo>
                      <a:pt x="182" y="122"/>
                    </a:lnTo>
                    <a:lnTo>
                      <a:pt x="182" y="147"/>
                    </a:lnTo>
                    <a:lnTo>
                      <a:pt x="178" y="170"/>
                    </a:lnTo>
                    <a:lnTo>
                      <a:pt x="173" y="193"/>
                    </a:lnTo>
                    <a:lnTo>
                      <a:pt x="167" y="205"/>
                    </a:lnTo>
                    <a:lnTo>
                      <a:pt x="161" y="215"/>
                    </a:lnTo>
                    <a:lnTo>
                      <a:pt x="155" y="226"/>
                    </a:lnTo>
                    <a:lnTo>
                      <a:pt x="148" y="236"/>
                    </a:lnTo>
                    <a:lnTo>
                      <a:pt x="140" y="239"/>
                    </a:lnTo>
                    <a:lnTo>
                      <a:pt x="132" y="245"/>
                    </a:lnTo>
                    <a:lnTo>
                      <a:pt x="125" y="251"/>
                    </a:lnTo>
                    <a:lnTo>
                      <a:pt x="115" y="257"/>
                    </a:lnTo>
                    <a:lnTo>
                      <a:pt x="107" y="261"/>
                    </a:lnTo>
                    <a:lnTo>
                      <a:pt x="98" y="263"/>
                    </a:lnTo>
                    <a:lnTo>
                      <a:pt x="88" y="264"/>
                    </a:lnTo>
                    <a:lnTo>
                      <a:pt x="79" y="263"/>
                    </a:lnTo>
                    <a:lnTo>
                      <a:pt x="69" y="259"/>
                    </a:lnTo>
                    <a:lnTo>
                      <a:pt x="59" y="253"/>
                    </a:lnTo>
                    <a:lnTo>
                      <a:pt x="50" y="247"/>
                    </a:lnTo>
                    <a:lnTo>
                      <a:pt x="42" y="241"/>
                    </a:lnTo>
                    <a:lnTo>
                      <a:pt x="34" y="234"/>
                    </a:lnTo>
                    <a:lnTo>
                      <a:pt x="29" y="226"/>
                    </a:lnTo>
                    <a:lnTo>
                      <a:pt x="23" y="216"/>
                    </a:lnTo>
                    <a:lnTo>
                      <a:pt x="19" y="209"/>
                    </a:lnTo>
                    <a:lnTo>
                      <a:pt x="11" y="188"/>
                    </a:lnTo>
                    <a:lnTo>
                      <a:pt x="6" y="167"/>
                    </a:lnTo>
                    <a:lnTo>
                      <a:pt x="2" y="145"/>
                    </a:lnTo>
                    <a:lnTo>
                      <a:pt x="0" y="124"/>
                    </a:lnTo>
                    <a:lnTo>
                      <a:pt x="0" y="109"/>
                    </a:lnTo>
                    <a:lnTo>
                      <a:pt x="2" y="94"/>
                    </a:lnTo>
                    <a:lnTo>
                      <a:pt x="6" y="80"/>
                    </a:lnTo>
                    <a:lnTo>
                      <a:pt x="9" y="65"/>
                    </a:lnTo>
                    <a:lnTo>
                      <a:pt x="15" y="51"/>
                    </a:lnTo>
                    <a:lnTo>
                      <a:pt x="23" y="40"/>
                    </a:lnTo>
                    <a:lnTo>
                      <a:pt x="31" y="27"/>
                    </a:lnTo>
                    <a:lnTo>
                      <a:pt x="40" y="15"/>
                    </a:lnTo>
                    <a:lnTo>
                      <a:pt x="48" y="11"/>
                    </a:lnTo>
                    <a:lnTo>
                      <a:pt x="55" y="7"/>
                    </a:lnTo>
                    <a:lnTo>
                      <a:pt x="65" y="3"/>
                    </a:lnTo>
                    <a:lnTo>
                      <a:pt x="75" y="2"/>
                    </a:lnTo>
                    <a:lnTo>
                      <a:pt x="84" y="0"/>
                    </a:lnTo>
                    <a:lnTo>
                      <a:pt x="94" y="0"/>
                    </a:lnTo>
                    <a:lnTo>
                      <a:pt x="103" y="2"/>
                    </a:lnTo>
                    <a:lnTo>
                      <a:pt x="113" y="3"/>
                    </a:lnTo>
                    <a:lnTo>
                      <a:pt x="121" y="9"/>
                    </a:lnTo>
                    <a:lnTo>
                      <a:pt x="128" y="15"/>
                    </a:lnTo>
                    <a:lnTo>
                      <a:pt x="134" y="19"/>
                    </a:lnTo>
                    <a:lnTo>
                      <a:pt x="142" y="27"/>
                    </a:lnTo>
                    <a:lnTo>
                      <a:pt x="148" y="32"/>
                    </a:lnTo>
                    <a:lnTo>
                      <a:pt x="153" y="38"/>
                    </a:lnTo>
                    <a:lnTo>
                      <a:pt x="159" y="46"/>
                    </a:lnTo>
                    <a:lnTo>
                      <a:pt x="163" y="53"/>
                    </a:lnTo>
                    <a:close/>
                  </a:path>
                </a:pathLst>
              </a:custGeom>
              <a:solidFill>
                <a:srgbClr val="B9B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1" name="Freeform 121"/>
              <p:cNvSpPr>
                <a:spLocks/>
              </p:cNvSpPr>
              <p:nvPr/>
            </p:nvSpPr>
            <p:spPr bwMode="auto">
              <a:xfrm>
                <a:off x="4034" y="2845"/>
                <a:ext cx="65" cy="296"/>
              </a:xfrm>
              <a:custGeom>
                <a:avLst/>
                <a:gdLst>
                  <a:gd name="T0" fmla="*/ 58 w 65"/>
                  <a:gd name="T1" fmla="*/ 35 h 296"/>
                  <a:gd name="T2" fmla="*/ 62 w 65"/>
                  <a:gd name="T3" fmla="*/ 68 h 296"/>
                  <a:gd name="T4" fmla="*/ 63 w 65"/>
                  <a:gd name="T5" fmla="*/ 100 h 296"/>
                  <a:gd name="T6" fmla="*/ 65 w 65"/>
                  <a:gd name="T7" fmla="*/ 131 h 296"/>
                  <a:gd name="T8" fmla="*/ 63 w 65"/>
                  <a:gd name="T9" fmla="*/ 164 h 296"/>
                  <a:gd name="T10" fmla="*/ 60 w 65"/>
                  <a:gd name="T11" fmla="*/ 194 h 296"/>
                  <a:gd name="T12" fmla="*/ 56 w 65"/>
                  <a:gd name="T13" fmla="*/ 225 h 296"/>
                  <a:gd name="T14" fmla="*/ 48 w 65"/>
                  <a:gd name="T15" fmla="*/ 258 h 296"/>
                  <a:gd name="T16" fmla="*/ 39 w 65"/>
                  <a:gd name="T17" fmla="*/ 288 h 296"/>
                  <a:gd name="T18" fmla="*/ 35 w 65"/>
                  <a:gd name="T19" fmla="*/ 290 h 296"/>
                  <a:gd name="T20" fmla="*/ 33 w 65"/>
                  <a:gd name="T21" fmla="*/ 292 h 296"/>
                  <a:gd name="T22" fmla="*/ 31 w 65"/>
                  <a:gd name="T23" fmla="*/ 294 h 296"/>
                  <a:gd name="T24" fmla="*/ 29 w 65"/>
                  <a:gd name="T25" fmla="*/ 296 h 296"/>
                  <a:gd name="T26" fmla="*/ 25 w 65"/>
                  <a:gd name="T27" fmla="*/ 296 h 296"/>
                  <a:gd name="T28" fmla="*/ 23 w 65"/>
                  <a:gd name="T29" fmla="*/ 296 h 296"/>
                  <a:gd name="T30" fmla="*/ 19 w 65"/>
                  <a:gd name="T31" fmla="*/ 296 h 296"/>
                  <a:gd name="T32" fmla="*/ 16 w 65"/>
                  <a:gd name="T33" fmla="*/ 294 h 296"/>
                  <a:gd name="T34" fmla="*/ 14 w 65"/>
                  <a:gd name="T35" fmla="*/ 288 h 296"/>
                  <a:gd name="T36" fmla="*/ 12 w 65"/>
                  <a:gd name="T37" fmla="*/ 281 h 296"/>
                  <a:gd name="T38" fmla="*/ 8 w 65"/>
                  <a:gd name="T39" fmla="*/ 273 h 296"/>
                  <a:gd name="T40" fmla="*/ 6 w 65"/>
                  <a:gd name="T41" fmla="*/ 265 h 296"/>
                  <a:gd name="T42" fmla="*/ 4 w 65"/>
                  <a:gd name="T43" fmla="*/ 258 h 296"/>
                  <a:gd name="T44" fmla="*/ 2 w 65"/>
                  <a:gd name="T45" fmla="*/ 250 h 296"/>
                  <a:gd name="T46" fmla="*/ 0 w 65"/>
                  <a:gd name="T47" fmla="*/ 242 h 296"/>
                  <a:gd name="T48" fmla="*/ 0 w 65"/>
                  <a:gd name="T49" fmla="*/ 236 h 296"/>
                  <a:gd name="T50" fmla="*/ 0 w 65"/>
                  <a:gd name="T51" fmla="*/ 206 h 296"/>
                  <a:gd name="T52" fmla="*/ 0 w 65"/>
                  <a:gd name="T53" fmla="*/ 175 h 296"/>
                  <a:gd name="T54" fmla="*/ 0 w 65"/>
                  <a:gd name="T55" fmla="*/ 146 h 296"/>
                  <a:gd name="T56" fmla="*/ 0 w 65"/>
                  <a:gd name="T57" fmla="*/ 116 h 296"/>
                  <a:gd name="T58" fmla="*/ 4 w 65"/>
                  <a:gd name="T59" fmla="*/ 87 h 296"/>
                  <a:gd name="T60" fmla="*/ 10 w 65"/>
                  <a:gd name="T61" fmla="*/ 56 h 296"/>
                  <a:gd name="T62" fmla="*/ 14 w 65"/>
                  <a:gd name="T63" fmla="*/ 43 h 296"/>
                  <a:gd name="T64" fmla="*/ 19 w 65"/>
                  <a:gd name="T65" fmla="*/ 29 h 296"/>
                  <a:gd name="T66" fmla="*/ 25 w 65"/>
                  <a:gd name="T67" fmla="*/ 16 h 296"/>
                  <a:gd name="T68" fmla="*/ 35 w 65"/>
                  <a:gd name="T69" fmla="*/ 0 h 296"/>
                  <a:gd name="T70" fmla="*/ 40 w 65"/>
                  <a:gd name="T71" fmla="*/ 2 h 296"/>
                  <a:gd name="T72" fmla="*/ 46 w 65"/>
                  <a:gd name="T73" fmla="*/ 4 h 296"/>
                  <a:gd name="T74" fmla="*/ 48 w 65"/>
                  <a:gd name="T75" fmla="*/ 8 h 296"/>
                  <a:gd name="T76" fmla="*/ 50 w 65"/>
                  <a:gd name="T77" fmla="*/ 14 h 296"/>
                  <a:gd name="T78" fmla="*/ 52 w 65"/>
                  <a:gd name="T79" fmla="*/ 20 h 296"/>
                  <a:gd name="T80" fmla="*/ 54 w 65"/>
                  <a:gd name="T81" fmla="*/ 25 h 296"/>
                  <a:gd name="T82" fmla="*/ 56 w 65"/>
                  <a:gd name="T83" fmla="*/ 31 h 296"/>
                  <a:gd name="T84" fmla="*/ 58 w 65"/>
                  <a:gd name="T85" fmla="*/ 35 h 29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65" h="296">
                    <a:moveTo>
                      <a:pt x="58" y="35"/>
                    </a:moveTo>
                    <a:lnTo>
                      <a:pt x="62" y="68"/>
                    </a:lnTo>
                    <a:lnTo>
                      <a:pt x="63" y="100"/>
                    </a:lnTo>
                    <a:lnTo>
                      <a:pt x="65" y="131"/>
                    </a:lnTo>
                    <a:lnTo>
                      <a:pt x="63" y="164"/>
                    </a:lnTo>
                    <a:lnTo>
                      <a:pt x="60" y="194"/>
                    </a:lnTo>
                    <a:lnTo>
                      <a:pt x="56" y="225"/>
                    </a:lnTo>
                    <a:lnTo>
                      <a:pt x="48" y="258"/>
                    </a:lnTo>
                    <a:lnTo>
                      <a:pt x="39" y="288"/>
                    </a:lnTo>
                    <a:lnTo>
                      <a:pt x="35" y="290"/>
                    </a:lnTo>
                    <a:lnTo>
                      <a:pt x="33" y="292"/>
                    </a:lnTo>
                    <a:lnTo>
                      <a:pt x="31" y="294"/>
                    </a:lnTo>
                    <a:lnTo>
                      <a:pt x="29" y="296"/>
                    </a:lnTo>
                    <a:lnTo>
                      <a:pt x="25" y="296"/>
                    </a:lnTo>
                    <a:lnTo>
                      <a:pt x="23" y="296"/>
                    </a:lnTo>
                    <a:lnTo>
                      <a:pt x="19" y="296"/>
                    </a:lnTo>
                    <a:lnTo>
                      <a:pt x="16" y="294"/>
                    </a:lnTo>
                    <a:lnTo>
                      <a:pt x="14" y="288"/>
                    </a:lnTo>
                    <a:lnTo>
                      <a:pt x="12" y="281"/>
                    </a:lnTo>
                    <a:lnTo>
                      <a:pt x="8" y="273"/>
                    </a:lnTo>
                    <a:lnTo>
                      <a:pt x="6" y="265"/>
                    </a:lnTo>
                    <a:lnTo>
                      <a:pt x="4" y="258"/>
                    </a:lnTo>
                    <a:lnTo>
                      <a:pt x="2" y="250"/>
                    </a:lnTo>
                    <a:lnTo>
                      <a:pt x="0" y="242"/>
                    </a:lnTo>
                    <a:lnTo>
                      <a:pt x="0" y="236"/>
                    </a:lnTo>
                    <a:lnTo>
                      <a:pt x="0" y="206"/>
                    </a:lnTo>
                    <a:lnTo>
                      <a:pt x="0" y="175"/>
                    </a:lnTo>
                    <a:lnTo>
                      <a:pt x="0" y="146"/>
                    </a:lnTo>
                    <a:lnTo>
                      <a:pt x="0" y="116"/>
                    </a:lnTo>
                    <a:lnTo>
                      <a:pt x="4" y="87"/>
                    </a:lnTo>
                    <a:lnTo>
                      <a:pt x="10" y="56"/>
                    </a:lnTo>
                    <a:lnTo>
                      <a:pt x="14" y="43"/>
                    </a:lnTo>
                    <a:lnTo>
                      <a:pt x="19" y="29"/>
                    </a:lnTo>
                    <a:lnTo>
                      <a:pt x="25" y="16"/>
                    </a:lnTo>
                    <a:lnTo>
                      <a:pt x="35" y="0"/>
                    </a:lnTo>
                    <a:lnTo>
                      <a:pt x="40" y="2"/>
                    </a:lnTo>
                    <a:lnTo>
                      <a:pt x="46" y="4"/>
                    </a:lnTo>
                    <a:lnTo>
                      <a:pt x="48" y="8"/>
                    </a:lnTo>
                    <a:lnTo>
                      <a:pt x="50" y="14"/>
                    </a:lnTo>
                    <a:lnTo>
                      <a:pt x="52" y="20"/>
                    </a:lnTo>
                    <a:lnTo>
                      <a:pt x="54" y="25"/>
                    </a:lnTo>
                    <a:lnTo>
                      <a:pt x="56" y="31"/>
                    </a:lnTo>
                    <a:lnTo>
                      <a:pt x="58" y="35"/>
                    </a:lnTo>
                    <a:close/>
                  </a:path>
                </a:pathLst>
              </a:custGeom>
              <a:solidFill>
                <a:srgbClr val="D3DC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2" name="Freeform 122"/>
              <p:cNvSpPr>
                <a:spLocks/>
              </p:cNvSpPr>
              <p:nvPr/>
            </p:nvSpPr>
            <p:spPr bwMode="auto">
              <a:xfrm>
                <a:off x="1027" y="2855"/>
                <a:ext cx="95" cy="347"/>
              </a:xfrm>
              <a:custGeom>
                <a:avLst/>
                <a:gdLst>
                  <a:gd name="T0" fmla="*/ 84 w 95"/>
                  <a:gd name="T1" fmla="*/ 40 h 347"/>
                  <a:gd name="T2" fmla="*/ 88 w 95"/>
                  <a:gd name="T3" fmla="*/ 56 h 347"/>
                  <a:gd name="T4" fmla="*/ 90 w 95"/>
                  <a:gd name="T5" fmla="*/ 71 h 347"/>
                  <a:gd name="T6" fmla="*/ 92 w 95"/>
                  <a:gd name="T7" fmla="*/ 85 h 347"/>
                  <a:gd name="T8" fmla="*/ 92 w 95"/>
                  <a:gd name="T9" fmla="*/ 100 h 347"/>
                  <a:gd name="T10" fmla="*/ 92 w 95"/>
                  <a:gd name="T11" fmla="*/ 115 h 347"/>
                  <a:gd name="T12" fmla="*/ 94 w 95"/>
                  <a:gd name="T13" fmla="*/ 131 h 347"/>
                  <a:gd name="T14" fmla="*/ 94 w 95"/>
                  <a:gd name="T15" fmla="*/ 146 h 347"/>
                  <a:gd name="T16" fmla="*/ 94 w 95"/>
                  <a:gd name="T17" fmla="*/ 159 h 347"/>
                  <a:gd name="T18" fmla="*/ 95 w 95"/>
                  <a:gd name="T19" fmla="*/ 184 h 347"/>
                  <a:gd name="T20" fmla="*/ 95 w 95"/>
                  <a:gd name="T21" fmla="*/ 207 h 347"/>
                  <a:gd name="T22" fmla="*/ 94 w 95"/>
                  <a:gd name="T23" fmla="*/ 228 h 347"/>
                  <a:gd name="T24" fmla="*/ 90 w 95"/>
                  <a:gd name="T25" fmla="*/ 251 h 347"/>
                  <a:gd name="T26" fmla="*/ 86 w 95"/>
                  <a:gd name="T27" fmla="*/ 273 h 347"/>
                  <a:gd name="T28" fmla="*/ 78 w 95"/>
                  <a:gd name="T29" fmla="*/ 296 h 347"/>
                  <a:gd name="T30" fmla="*/ 72 w 95"/>
                  <a:gd name="T31" fmla="*/ 317 h 347"/>
                  <a:gd name="T32" fmla="*/ 65 w 95"/>
                  <a:gd name="T33" fmla="*/ 338 h 347"/>
                  <a:gd name="T34" fmla="*/ 63 w 95"/>
                  <a:gd name="T35" fmla="*/ 342 h 347"/>
                  <a:gd name="T36" fmla="*/ 59 w 95"/>
                  <a:gd name="T37" fmla="*/ 344 h 347"/>
                  <a:gd name="T38" fmla="*/ 55 w 95"/>
                  <a:gd name="T39" fmla="*/ 345 h 347"/>
                  <a:gd name="T40" fmla="*/ 51 w 95"/>
                  <a:gd name="T41" fmla="*/ 345 h 347"/>
                  <a:gd name="T42" fmla="*/ 47 w 95"/>
                  <a:gd name="T43" fmla="*/ 347 h 347"/>
                  <a:gd name="T44" fmla="*/ 44 w 95"/>
                  <a:gd name="T45" fmla="*/ 345 h 347"/>
                  <a:gd name="T46" fmla="*/ 40 w 95"/>
                  <a:gd name="T47" fmla="*/ 345 h 347"/>
                  <a:gd name="T48" fmla="*/ 36 w 95"/>
                  <a:gd name="T49" fmla="*/ 345 h 347"/>
                  <a:gd name="T50" fmla="*/ 26 w 95"/>
                  <a:gd name="T51" fmla="*/ 332 h 347"/>
                  <a:gd name="T52" fmla="*/ 19 w 95"/>
                  <a:gd name="T53" fmla="*/ 319 h 347"/>
                  <a:gd name="T54" fmla="*/ 13 w 95"/>
                  <a:gd name="T55" fmla="*/ 303 h 347"/>
                  <a:gd name="T56" fmla="*/ 7 w 95"/>
                  <a:gd name="T57" fmla="*/ 288 h 347"/>
                  <a:gd name="T58" fmla="*/ 3 w 95"/>
                  <a:gd name="T59" fmla="*/ 271 h 347"/>
                  <a:gd name="T60" fmla="*/ 1 w 95"/>
                  <a:gd name="T61" fmla="*/ 253 h 347"/>
                  <a:gd name="T62" fmla="*/ 0 w 95"/>
                  <a:gd name="T63" fmla="*/ 236 h 347"/>
                  <a:gd name="T64" fmla="*/ 0 w 95"/>
                  <a:gd name="T65" fmla="*/ 219 h 347"/>
                  <a:gd name="T66" fmla="*/ 0 w 95"/>
                  <a:gd name="T67" fmla="*/ 182 h 347"/>
                  <a:gd name="T68" fmla="*/ 1 w 95"/>
                  <a:gd name="T69" fmla="*/ 146 h 347"/>
                  <a:gd name="T70" fmla="*/ 5 w 95"/>
                  <a:gd name="T71" fmla="*/ 111 h 347"/>
                  <a:gd name="T72" fmla="*/ 7 w 95"/>
                  <a:gd name="T73" fmla="*/ 77 h 347"/>
                  <a:gd name="T74" fmla="*/ 11 w 95"/>
                  <a:gd name="T75" fmla="*/ 67 h 347"/>
                  <a:gd name="T76" fmla="*/ 15 w 95"/>
                  <a:gd name="T77" fmla="*/ 58 h 347"/>
                  <a:gd name="T78" fmla="*/ 17 w 95"/>
                  <a:gd name="T79" fmla="*/ 46 h 347"/>
                  <a:gd name="T80" fmla="*/ 21 w 95"/>
                  <a:gd name="T81" fmla="*/ 35 h 347"/>
                  <a:gd name="T82" fmla="*/ 26 w 95"/>
                  <a:gd name="T83" fmla="*/ 23 h 347"/>
                  <a:gd name="T84" fmla="*/ 32 w 95"/>
                  <a:gd name="T85" fmla="*/ 14 h 347"/>
                  <a:gd name="T86" fmla="*/ 40 w 95"/>
                  <a:gd name="T87" fmla="*/ 6 h 347"/>
                  <a:gd name="T88" fmla="*/ 51 w 95"/>
                  <a:gd name="T89" fmla="*/ 0 h 347"/>
                  <a:gd name="T90" fmla="*/ 59 w 95"/>
                  <a:gd name="T91" fmla="*/ 0 h 347"/>
                  <a:gd name="T92" fmla="*/ 65 w 95"/>
                  <a:gd name="T93" fmla="*/ 2 h 347"/>
                  <a:gd name="T94" fmla="*/ 69 w 95"/>
                  <a:gd name="T95" fmla="*/ 8 h 347"/>
                  <a:gd name="T96" fmla="*/ 72 w 95"/>
                  <a:gd name="T97" fmla="*/ 14 h 347"/>
                  <a:gd name="T98" fmla="*/ 74 w 95"/>
                  <a:gd name="T99" fmla="*/ 21 h 347"/>
                  <a:gd name="T100" fmla="*/ 76 w 95"/>
                  <a:gd name="T101" fmla="*/ 29 h 347"/>
                  <a:gd name="T102" fmla="*/ 80 w 95"/>
                  <a:gd name="T103" fmla="*/ 35 h 347"/>
                  <a:gd name="T104" fmla="*/ 84 w 95"/>
                  <a:gd name="T105" fmla="*/ 40 h 347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95" h="347">
                    <a:moveTo>
                      <a:pt x="84" y="40"/>
                    </a:moveTo>
                    <a:lnTo>
                      <a:pt x="88" y="56"/>
                    </a:lnTo>
                    <a:lnTo>
                      <a:pt x="90" y="71"/>
                    </a:lnTo>
                    <a:lnTo>
                      <a:pt x="92" y="85"/>
                    </a:lnTo>
                    <a:lnTo>
                      <a:pt x="92" y="100"/>
                    </a:lnTo>
                    <a:lnTo>
                      <a:pt x="92" y="115"/>
                    </a:lnTo>
                    <a:lnTo>
                      <a:pt x="94" y="131"/>
                    </a:lnTo>
                    <a:lnTo>
                      <a:pt x="94" y="146"/>
                    </a:lnTo>
                    <a:lnTo>
                      <a:pt x="94" y="159"/>
                    </a:lnTo>
                    <a:lnTo>
                      <a:pt x="95" y="184"/>
                    </a:lnTo>
                    <a:lnTo>
                      <a:pt x="95" y="207"/>
                    </a:lnTo>
                    <a:lnTo>
                      <a:pt x="94" y="228"/>
                    </a:lnTo>
                    <a:lnTo>
                      <a:pt x="90" y="251"/>
                    </a:lnTo>
                    <a:lnTo>
                      <a:pt x="86" y="273"/>
                    </a:lnTo>
                    <a:lnTo>
                      <a:pt x="78" y="296"/>
                    </a:lnTo>
                    <a:lnTo>
                      <a:pt x="72" y="317"/>
                    </a:lnTo>
                    <a:lnTo>
                      <a:pt x="65" y="338"/>
                    </a:lnTo>
                    <a:lnTo>
                      <a:pt x="63" y="342"/>
                    </a:lnTo>
                    <a:lnTo>
                      <a:pt x="59" y="344"/>
                    </a:lnTo>
                    <a:lnTo>
                      <a:pt x="55" y="345"/>
                    </a:lnTo>
                    <a:lnTo>
                      <a:pt x="51" y="345"/>
                    </a:lnTo>
                    <a:lnTo>
                      <a:pt x="47" y="347"/>
                    </a:lnTo>
                    <a:lnTo>
                      <a:pt x="44" y="345"/>
                    </a:lnTo>
                    <a:lnTo>
                      <a:pt x="40" y="345"/>
                    </a:lnTo>
                    <a:lnTo>
                      <a:pt x="36" y="345"/>
                    </a:lnTo>
                    <a:lnTo>
                      <a:pt x="26" y="332"/>
                    </a:lnTo>
                    <a:lnTo>
                      <a:pt x="19" y="319"/>
                    </a:lnTo>
                    <a:lnTo>
                      <a:pt x="13" y="303"/>
                    </a:lnTo>
                    <a:lnTo>
                      <a:pt x="7" y="288"/>
                    </a:lnTo>
                    <a:lnTo>
                      <a:pt x="3" y="271"/>
                    </a:lnTo>
                    <a:lnTo>
                      <a:pt x="1" y="253"/>
                    </a:lnTo>
                    <a:lnTo>
                      <a:pt x="0" y="236"/>
                    </a:lnTo>
                    <a:lnTo>
                      <a:pt x="0" y="219"/>
                    </a:lnTo>
                    <a:lnTo>
                      <a:pt x="0" y="182"/>
                    </a:lnTo>
                    <a:lnTo>
                      <a:pt x="1" y="146"/>
                    </a:lnTo>
                    <a:lnTo>
                      <a:pt x="5" y="111"/>
                    </a:lnTo>
                    <a:lnTo>
                      <a:pt x="7" y="77"/>
                    </a:lnTo>
                    <a:lnTo>
                      <a:pt x="11" y="67"/>
                    </a:lnTo>
                    <a:lnTo>
                      <a:pt x="15" y="58"/>
                    </a:lnTo>
                    <a:lnTo>
                      <a:pt x="17" y="46"/>
                    </a:lnTo>
                    <a:lnTo>
                      <a:pt x="21" y="35"/>
                    </a:lnTo>
                    <a:lnTo>
                      <a:pt x="26" y="23"/>
                    </a:lnTo>
                    <a:lnTo>
                      <a:pt x="32" y="14"/>
                    </a:lnTo>
                    <a:lnTo>
                      <a:pt x="40" y="6"/>
                    </a:lnTo>
                    <a:lnTo>
                      <a:pt x="51" y="0"/>
                    </a:lnTo>
                    <a:lnTo>
                      <a:pt x="59" y="0"/>
                    </a:lnTo>
                    <a:lnTo>
                      <a:pt x="65" y="2"/>
                    </a:lnTo>
                    <a:lnTo>
                      <a:pt x="69" y="8"/>
                    </a:lnTo>
                    <a:lnTo>
                      <a:pt x="72" y="14"/>
                    </a:lnTo>
                    <a:lnTo>
                      <a:pt x="74" y="21"/>
                    </a:lnTo>
                    <a:lnTo>
                      <a:pt x="76" y="29"/>
                    </a:lnTo>
                    <a:lnTo>
                      <a:pt x="80" y="35"/>
                    </a:lnTo>
                    <a:lnTo>
                      <a:pt x="84" y="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3" name="Freeform 123"/>
              <p:cNvSpPr>
                <a:spLocks/>
              </p:cNvSpPr>
              <p:nvPr/>
            </p:nvSpPr>
            <p:spPr bwMode="auto">
              <a:xfrm>
                <a:off x="1753" y="2855"/>
                <a:ext cx="66" cy="294"/>
              </a:xfrm>
              <a:custGeom>
                <a:avLst/>
                <a:gdLst>
                  <a:gd name="T0" fmla="*/ 48 w 66"/>
                  <a:gd name="T1" fmla="*/ 29 h 294"/>
                  <a:gd name="T2" fmla="*/ 54 w 66"/>
                  <a:gd name="T3" fmla="*/ 61 h 294"/>
                  <a:gd name="T4" fmla="*/ 60 w 66"/>
                  <a:gd name="T5" fmla="*/ 94 h 294"/>
                  <a:gd name="T6" fmla="*/ 64 w 66"/>
                  <a:gd name="T7" fmla="*/ 129 h 294"/>
                  <a:gd name="T8" fmla="*/ 66 w 66"/>
                  <a:gd name="T9" fmla="*/ 163 h 294"/>
                  <a:gd name="T10" fmla="*/ 64 w 66"/>
                  <a:gd name="T11" fmla="*/ 196 h 294"/>
                  <a:gd name="T12" fmla="*/ 60 w 66"/>
                  <a:gd name="T13" fmla="*/ 228 h 294"/>
                  <a:gd name="T14" fmla="*/ 56 w 66"/>
                  <a:gd name="T15" fmla="*/ 246 h 294"/>
                  <a:gd name="T16" fmla="*/ 52 w 66"/>
                  <a:gd name="T17" fmla="*/ 261 h 294"/>
                  <a:gd name="T18" fmla="*/ 47 w 66"/>
                  <a:gd name="T19" fmla="*/ 278 h 294"/>
                  <a:gd name="T20" fmla="*/ 39 w 66"/>
                  <a:gd name="T21" fmla="*/ 294 h 294"/>
                  <a:gd name="T22" fmla="*/ 33 w 66"/>
                  <a:gd name="T23" fmla="*/ 286 h 294"/>
                  <a:gd name="T24" fmla="*/ 27 w 66"/>
                  <a:gd name="T25" fmla="*/ 280 h 294"/>
                  <a:gd name="T26" fmla="*/ 24 w 66"/>
                  <a:gd name="T27" fmla="*/ 273 h 294"/>
                  <a:gd name="T28" fmla="*/ 20 w 66"/>
                  <a:gd name="T29" fmla="*/ 263 h 294"/>
                  <a:gd name="T30" fmla="*/ 16 w 66"/>
                  <a:gd name="T31" fmla="*/ 255 h 294"/>
                  <a:gd name="T32" fmla="*/ 14 w 66"/>
                  <a:gd name="T33" fmla="*/ 248 h 294"/>
                  <a:gd name="T34" fmla="*/ 12 w 66"/>
                  <a:gd name="T35" fmla="*/ 238 h 294"/>
                  <a:gd name="T36" fmla="*/ 10 w 66"/>
                  <a:gd name="T37" fmla="*/ 230 h 294"/>
                  <a:gd name="T38" fmla="*/ 8 w 66"/>
                  <a:gd name="T39" fmla="*/ 202 h 294"/>
                  <a:gd name="T40" fmla="*/ 4 w 66"/>
                  <a:gd name="T41" fmla="*/ 171 h 294"/>
                  <a:gd name="T42" fmla="*/ 0 w 66"/>
                  <a:gd name="T43" fmla="*/ 140 h 294"/>
                  <a:gd name="T44" fmla="*/ 0 w 66"/>
                  <a:gd name="T45" fmla="*/ 109 h 294"/>
                  <a:gd name="T46" fmla="*/ 0 w 66"/>
                  <a:gd name="T47" fmla="*/ 79 h 294"/>
                  <a:gd name="T48" fmla="*/ 4 w 66"/>
                  <a:gd name="T49" fmla="*/ 50 h 294"/>
                  <a:gd name="T50" fmla="*/ 8 w 66"/>
                  <a:gd name="T51" fmla="*/ 37 h 294"/>
                  <a:gd name="T52" fmla="*/ 14 w 66"/>
                  <a:gd name="T53" fmla="*/ 23 h 294"/>
                  <a:gd name="T54" fmla="*/ 20 w 66"/>
                  <a:gd name="T55" fmla="*/ 12 h 294"/>
                  <a:gd name="T56" fmla="*/ 27 w 66"/>
                  <a:gd name="T57" fmla="*/ 0 h 294"/>
                  <a:gd name="T58" fmla="*/ 31 w 66"/>
                  <a:gd name="T59" fmla="*/ 0 h 294"/>
                  <a:gd name="T60" fmla="*/ 35 w 66"/>
                  <a:gd name="T61" fmla="*/ 4 h 294"/>
                  <a:gd name="T62" fmla="*/ 39 w 66"/>
                  <a:gd name="T63" fmla="*/ 6 h 294"/>
                  <a:gd name="T64" fmla="*/ 41 w 66"/>
                  <a:gd name="T65" fmla="*/ 10 h 294"/>
                  <a:gd name="T66" fmla="*/ 43 w 66"/>
                  <a:gd name="T67" fmla="*/ 15 h 294"/>
                  <a:gd name="T68" fmla="*/ 45 w 66"/>
                  <a:gd name="T69" fmla="*/ 19 h 294"/>
                  <a:gd name="T70" fmla="*/ 47 w 66"/>
                  <a:gd name="T71" fmla="*/ 23 h 294"/>
                  <a:gd name="T72" fmla="*/ 48 w 66"/>
                  <a:gd name="T73" fmla="*/ 29 h 29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66" h="294">
                    <a:moveTo>
                      <a:pt x="48" y="29"/>
                    </a:moveTo>
                    <a:lnTo>
                      <a:pt x="54" y="61"/>
                    </a:lnTo>
                    <a:lnTo>
                      <a:pt x="60" y="94"/>
                    </a:lnTo>
                    <a:lnTo>
                      <a:pt x="64" y="129"/>
                    </a:lnTo>
                    <a:lnTo>
                      <a:pt x="66" y="163"/>
                    </a:lnTo>
                    <a:lnTo>
                      <a:pt x="64" y="196"/>
                    </a:lnTo>
                    <a:lnTo>
                      <a:pt x="60" y="228"/>
                    </a:lnTo>
                    <a:lnTo>
                      <a:pt x="56" y="246"/>
                    </a:lnTo>
                    <a:lnTo>
                      <a:pt x="52" y="261"/>
                    </a:lnTo>
                    <a:lnTo>
                      <a:pt x="47" y="278"/>
                    </a:lnTo>
                    <a:lnTo>
                      <a:pt x="39" y="294"/>
                    </a:lnTo>
                    <a:lnTo>
                      <a:pt x="33" y="286"/>
                    </a:lnTo>
                    <a:lnTo>
                      <a:pt x="27" y="280"/>
                    </a:lnTo>
                    <a:lnTo>
                      <a:pt x="24" y="273"/>
                    </a:lnTo>
                    <a:lnTo>
                      <a:pt x="20" y="263"/>
                    </a:lnTo>
                    <a:lnTo>
                      <a:pt x="16" y="255"/>
                    </a:lnTo>
                    <a:lnTo>
                      <a:pt x="14" y="248"/>
                    </a:lnTo>
                    <a:lnTo>
                      <a:pt x="12" y="238"/>
                    </a:lnTo>
                    <a:lnTo>
                      <a:pt x="10" y="230"/>
                    </a:lnTo>
                    <a:lnTo>
                      <a:pt x="8" y="202"/>
                    </a:lnTo>
                    <a:lnTo>
                      <a:pt x="4" y="171"/>
                    </a:lnTo>
                    <a:lnTo>
                      <a:pt x="0" y="140"/>
                    </a:lnTo>
                    <a:lnTo>
                      <a:pt x="0" y="109"/>
                    </a:lnTo>
                    <a:lnTo>
                      <a:pt x="0" y="79"/>
                    </a:lnTo>
                    <a:lnTo>
                      <a:pt x="4" y="50"/>
                    </a:lnTo>
                    <a:lnTo>
                      <a:pt x="8" y="37"/>
                    </a:lnTo>
                    <a:lnTo>
                      <a:pt x="14" y="23"/>
                    </a:lnTo>
                    <a:lnTo>
                      <a:pt x="20" y="12"/>
                    </a:lnTo>
                    <a:lnTo>
                      <a:pt x="27" y="0"/>
                    </a:lnTo>
                    <a:lnTo>
                      <a:pt x="31" y="0"/>
                    </a:lnTo>
                    <a:lnTo>
                      <a:pt x="35" y="4"/>
                    </a:lnTo>
                    <a:lnTo>
                      <a:pt x="39" y="6"/>
                    </a:lnTo>
                    <a:lnTo>
                      <a:pt x="41" y="10"/>
                    </a:lnTo>
                    <a:lnTo>
                      <a:pt x="43" y="15"/>
                    </a:lnTo>
                    <a:lnTo>
                      <a:pt x="45" y="19"/>
                    </a:lnTo>
                    <a:lnTo>
                      <a:pt x="47" y="23"/>
                    </a:lnTo>
                    <a:lnTo>
                      <a:pt x="48" y="29"/>
                    </a:lnTo>
                    <a:close/>
                  </a:path>
                </a:pathLst>
              </a:custGeom>
              <a:solidFill>
                <a:srgbClr val="E4E9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4" name="Freeform 124"/>
              <p:cNvSpPr>
                <a:spLocks/>
              </p:cNvSpPr>
              <p:nvPr/>
            </p:nvSpPr>
            <p:spPr bwMode="auto">
              <a:xfrm>
                <a:off x="520" y="2876"/>
                <a:ext cx="31" cy="123"/>
              </a:xfrm>
              <a:custGeom>
                <a:avLst/>
                <a:gdLst>
                  <a:gd name="T0" fmla="*/ 31 w 31"/>
                  <a:gd name="T1" fmla="*/ 123 h 123"/>
                  <a:gd name="T2" fmla="*/ 23 w 31"/>
                  <a:gd name="T3" fmla="*/ 113 h 123"/>
                  <a:gd name="T4" fmla="*/ 15 w 31"/>
                  <a:gd name="T5" fmla="*/ 102 h 123"/>
                  <a:gd name="T6" fmla="*/ 12 w 31"/>
                  <a:gd name="T7" fmla="*/ 88 h 123"/>
                  <a:gd name="T8" fmla="*/ 10 w 31"/>
                  <a:gd name="T9" fmla="*/ 75 h 123"/>
                  <a:gd name="T10" fmla="*/ 8 w 31"/>
                  <a:gd name="T11" fmla="*/ 60 h 123"/>
                  <a:gd name="T12" fmla="*/ 6 w 31"/>
                  <a:gd name="T13" fmla="*/ 46 h 123"/>
                  <a:gd name="T14" fmla="*/ 4 w 31"/>
                  <a:gd name="T15" fmla="*/ 31 h 123"/>
                  <a:gd name="T16" fmla="*/ 0 w 31"/>
                  <a:gd name="T17" fmla="*/ 17 h 123"/>
                  <a:gd name="T18" fmla="*/ 0 w 31"/>
                  <a:gd name="T19" fmla="*/ 17 h 123"/>
                  <a:gd name="T20" fmla="*/ 2 w 31"/>
                  <a:gd name="T21" fmla="*/ 16 h 123"/>
                  <a:gd name="T22" fmla="*/ 4 w 31"/>
                  <a:gd name="T23" fmla="*/ 14 h 123"/>
                  <a:gd name="T24" fmla="*/ 6 w 31"/>
                  <a:gd name="T25" fmla="*/ 12 h 123"/>
                  <a:gd name="T26" fmla="*/ 8 w 31"/>
                  <a:gd name="T27" fmla="*/ 10 h 123"/>
                  <a:gd name="T28" fmla="*/ 10 w 31"/>
                  <a:gd name="T29" fmla="*/ 8 h 123"/>
                  <a:gd name="T30" fmla="*/ 10 w 31"/>
                  <a:gd name="T31" fmla="*/ 4 h 123"/>
                  <a:gd name="T32" fmla="*/ 10 w 31"/>
                  <a:gd name="T33" fmla="*/ 0 h 123"/>
                  <a:gd name="T34" fmla="*/ 10 w 31"/>
                  <a:gd name="T35" fmla="*/ 16 h 123"/>
                  <a:gd name="T36" fmla="*/ 14 w 31"/>
                  <a:gd name="T37" fmla="*/ 31 h 123"/>
                  <a:gd name="T38" fmla="*/ 15 w 31"/>
                  <a:gd name="T39" fmla="*/ 46 h 123"/>
                  <a:gd name="T40" fmla="*/ 19 w 31"/>
                  <a:gd name="T41" fmla="*/ 62 h 123"/>
                  <a:gd name="T42" fmla="*/ 23 w 31"/>
                  <a:gd name="T43" fmla="*/ 77 h 123"/>
                  <a:gd name="T44" fmla="*/ 25 w 31"/>
                  <a:gd name="T45" fmla="*/ 92 h 123"/>
                  <a:gd name="T46" fmla="*/ 29 w 31"/>
                  <a:gd name="T47" fmla="*/ 108 h 123"/>
                  <a:gd name="T48" fmla="*/ 31 w 31"/>
                  <a:gd name="T49" fmla="*/ 123 h 12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31" h="123">
                    <a:moveTo>
                      <a:pt x="31" y="123"/>
                    </a:moveTo>
                    <a:lnTo>
                      <a:pt x="23" y="113"/>
                    </a:lnTo>
                    <a:lnTo>
                      <a:pt x="15" y="102"/>
                    </a:lnTo>
                    <a:lnTo>
                      <a:pt x="12" y="88"/>
                    </a:lnTo>
                    <a:lnTo>
                      <a:pt x="10" y="75"/>
                    </a:lnTo>
                    <a:lnTo>
                      <a:pt x="8" y="60"/>
                    </a:lnTo>
                    <a:lnTo>
                      <a:pt x="6" y="46"/>
                    </a:lnTo>
                    <a:lnTo>
                      <a:pt x="4" y="31"/>
                    </a:lnTo>
                    <a:lnTo>
                      <a:pt x="0" y="17"/>
                    </a:lnTo>
                    <a:lnTo>
                      <a:pt x="2" y="16"/>
                    </a:lnTo>
                    <a:lnTo>
                      <a:pt x="4" y="14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10" y="8"/>
                    </a:lnTo>
                    <a:lnTo>
                      <a:pt x="10" y="4"/>
                    </a:lnTo>
                    <a:lnTo>
                      <a:pt x="10" y="0"/>
                    </a:lnTo>
                    <a:lnTo>
                      <a:pt x="10" y="16"/>
                    </a:lnTo>
                    <a:lnTo>
                      <a:pt x="14" y="31"/>
                    </a:lnTo>
                    <a:lnTo>
                      <a:pt x="15" y="46"/>
                    </a:lnTo>
                    <a:lnTo>
                      <a:pt x="19" y="62"/>
                    </a:lnTo>
                    <a:lnTo>
                      <a:pt x="23" y="77"/>
                    </a:lnTo>
                    <a:lnTo>
                      <a:pt x="25" y="92"/>
                    </a:lnTo>
                    <a:lnTo>
                      <a:pt x="29" y="108"/>
                    </a:lnTo>
                    <a:lnTo>
                      <a:pt x="31" y="123"/>
                    </a:lnTo>
                    <a:close/>
                  </a:path>
                </a:pathLst>
              </a:custGeom>
              <a:solidFill>
                <a:srgbClr val="93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5" name="Freeform 125"/>
              <p:cNvSpPr>
                <a:spLocks/>
              </p:cNvSpPr>
              <p:nvPr/>
            </p:nvSpPr>
            <p:spPr bwMode="auto">
              <a:xfrm>
                <a:off x="545" y="2876"/>
                <a:ext cx="90" cy="138"/>
              </a:xfrm>
              <a:custGeom>
                <a:avLst/>
                <a:gdLst>
                  <a:gd name="T0" fmla="*/ 4 w 90"/>
                  <a:gd name="T1" fmla="*/ 4 h 138"/>
                  <a:gd name="T2" fmla="*/ 13 w 90"/>
                  <a:gd name="T3" fmla="*/ 6 h 138"/>
                  <a:gd name="T4" fmla="*/ 23 w 90"/>
                  <a:gd name="T5" fmla="*/ 8 h 138"/>
                  <a:gd name="T6" fmla="*/ 33 w 90"/>
                  <a:gd name="T7" fmla="*/ 6 h 138"/>
                  <a:gd name="T8" fmla="*/ 42 w 90"/>
                  <a:gd name="T9" fmla="*/ 6 h 138"/>
                  <a:gd name="T10" fmla="*/ 52 w 90"/>
                  <a:gd name="T11" fmla="*/ 4 h 138"/>
                  <a:gd name="T12" fmla="*/ 61 w 90"/>
                  <a:gd name="T13" fmla="*/ 4 h 138"/>
                  <a:gd name="T14" fmla="*/ 71 w 90"/>
                  <a:gd name="T15" fmla="*/ 4 h 138"/>
                  <a:gd name="T16" fmla="*/ 81 w 90"/>
                  <a:gd name="T17" fmla="*/ 4 h 138"/>
                  <a:gd name="T18" fmla="*/ 83 w 90"/>
                  <a:gd name="T19" fmla="*/ 21 h 138"/>
                  <a:gd name="T20" fmla="*/ 83 w 90"/>
                  <a:gd name="T21" fmla="*/ 39 h 138"/>
                  <a:gd name="T22" fmla="*/ 84 w 90"/>
                  <a:gd name="T23" fmla="*/ 56 h 138"/>
                  <a:gd name="T24" fmla="*/ 84 w 90"/>
                  <a:gd name="T25" fmla="*/ 71 h 138"/>
                  <a:gd name="T26" fmla="*/ 86 w 90"/>
                  <a:gd name="T27" fmla="*/ 88 h 138"/>
                  <a:gd name="T28" fmla="*/ 88 w 90"/>
                  <a:gd name="T29" fmla="*/ 106 h 138"/>
                  <a:gd name="T30" fmla="*/ 90 w 90"/>
                  <a:gd name="T31" fmla="*/ 121 h 138"/>
                  <a:gd name="T32" fmla="*/ 90 w 90"/>
                  <a:gd name="T33" fmla="*/ 138 h 138"/>
                  <a:gd name="T34" fmla="*/ 84 w 90"/>
                  <a:gd name="T35" fmla="*/ 138 h 138"/>
                  <a:gd name="T36" fmla="*/ 77 w 90"/>
                  <a:gd name="T37" fmla="*/ 136 h 138"/>
                  <a:gd name="T38" fmla="*/ 71 w 90"/>
                  <a:gd name="T39" fmla="*/ 134 h 138"/>
                  <a:gd name="T40" fmla="*/ 63 w 90"/>
                  <a:gd name="T41" fmla="*/ 133 h 138"/>
                  <a:gd name="T42" fmla="*/ 56 w 90"/>
                  <a:gd name="T43" fmla="*/ 133 h 138"/>
                  <a:gd name="T44" fmla="*/ 50 w 90"/>
                  <a:gd name="T45" fmla="*/ 131 h 138"/>
                  <a:gd name="T46" fmla="*/ 40 w 90"/>
                  <a:gd name="T47" fmla="*/ 131 h 138"/>
                  <a:gd name="T48" fmla="*/ 33 w 90"/>
                  <a:gd name="T49" fmla="*/ 129 h 138"/>
                  <a:gd name="T50" fmla="*/ 13 w 90"/>
                  <a:gd name="T51" fmla="*/ 71 h 138"/>
                  <a:gd name="T52" fmla="*/ 17 w 90"/>
                  <a:gd name="T53" fmla="*/ 75 h 138"/>
                  <a:gd name="T54" fmla="*/ 25 w 90"/>
                  <a:gd name="T55" fmla="*/ 77 h 138"/>
                  <a:gd name="T56" fmla="*/ 33 w 90"/>
                  <a:gd name="T57" fmla="*/ 79 h 138"/>
                  <a:gd name="T58" fmla="*/ 38 w 90"/>
                  <a:gd name="T59" fmla="*/ 79 h 138"/>
                  <a:gd name="T60" fmla="*/ 46 w 90"/>
                  <a:gd name="T61" fmla="*/ 79 h 138"/>
                  <a:gd name="T62" fmla="*/ 54 w 90"/>
                  <a:gd name="T63" fmla="*/ 79 h 138"/>
                  <a:gd name="T64" fmla="*/ 60 w 90"/>
                  <a:gd name="T65" fmla="*/ 79 h 138"/>
                  <a:gd name="T66" fmla="*/ 63 w 90"/>
                  <a:gd name="T67" fmla="*/ 81 h 138"/>
                  <a:gd name="T68" fmla="*/ 65 w 90"/>
                  <a:gd name="T69" fmla="*/ 77 h 138"/>
                  <a:gd name="T70" fmla="*/ 67 w 90"/>
                  <a:gd name="T71" fmla="*/ 73 h 138"/>
                  <a:gd name="T72" fmla="*/ 71 w 90"/>
                  <a:gd name="T73" fmla="*/ 71 h 138"/>
                  <a:gd name="T74" fmla="*/ 73 w 90"/>
                  <a:gd name="T75" fmla="*/ 69 h 138"/>
                  <a:gd name="T76" fmla="*/ 77 w 90"/>
                  <a:gd name="T77" fmla="*/ 67 h 138"/>
                  <a:gd name="T78" fmla="*/ 79 w 90"/>
                  <a:gd name="T79" fmla="*/ 65 h 138"/>
                  <a:gd name="T80" fmla="*/ 81 w 90"/>
                  <a:gd name="T81" fmla="*/ 62 h 138"/>
                  <a:gd name="T82" fmla="*/ 81 w 90"/>
                  <a:gd name="T83" fmla="*/ 56 h 138"/>
                  <a:gd name="T84" fmla="*/ 71 w 90"/>
                  <a:gd name="T85" fmla="*/ 54 h 138"/>
                  <a:gd name="T86" fmla="*/ 60 w 90"/>
                  <a:gd name="T87" fmla="*/ 54 h 138"/>
                  <a:gd name="T88" fmla="*/ 50 w 90"/>
                  <a:gd name="T89" fmla="*/ 52 h 138"/>
                  <a:gd name="T90" fmla="*/ 38 w 90"/>
                  <a:gd name="T91" fmla="*/ 52 h 138"/>
                  <a:gd name="T92" fmla="*/ 29 w 90"/>
                  <a:gd name="T93" fmla="*/ 50 h 138"/>
                  <a:gd name="T94" fmla="*/ 21 w 90"/>
                  <a:gd name="T95" fmla="*/ 48 h 138"/>
                  <a:gd name="T96" fmla="*/ 13 w 90"/>
                  <a:gd name="T97" fmla="*/ 44 h 138"/>
                  <a:gd name="T98" fmla="*/ 6 w 90"/>
                  <a:gd name="T99" fmla="*/ 39 h 138"/>
                  <a:gd name="T100" fmla="*/ 6 w 90"/>
                  <a:gd name="T101" fmla="*/ 35 h 138"/>
                  <a:gd name="T102" fmla="*/ 6 w 90"/>
                  <a:gd name="T103" fmla="*/ 29 h 138"/>
                  <a:gd name="T104" fmla="*/ 4 w 90"/>
                  <a:gd name="T105" fmla="*/ 25 h 138"/>
                  <a:gd name="T106" fmla="*/ 2 w 90"/>
                  <a:gd name="T107" fmla="*/ 19 h 138"/>
                  <a:gd name="T108" fmla="*/ 2 w 90"/>
                  <a:gd name="T109" fmla="*/ 16 h 138"/>
                  <a:gd name="T110" fmla="*/ 0 w 90"/>
                  <a:gd name="T111" fmla="*/ 10 h 138"/>
                  <a:gd name="T112" fmla="*/ 0 w 90"/>
                  <a:gd name="T113" fmla="*/ 6 h 138"/>
                  <a:gd name="T114" fmla="*/ 0 w 90"/>
                  <a:gd name="T115" fmla="*/ 0 h 138"/>
                  <a:gd name="T116" fmla="*/ 4 w 90"/>
                  <a:gd name="T117" fmla="*/ 4 h 13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90" h="138">
                    <a:moveTo>
                      <a:pt x="4" y="4"/>
                    </a:moveTo>
                    <a:lnTo>
                      <a:pt x="13" y="6"/>
                    </a:lnTo>
                    <a:lnTo>
                      <a:pt x="23" y="8"/>
                    </a:lnTo>
                    <a:lnTo>
                      <a:pt x="33" y="6"/>
                    </a:lnTo>
                    <a:lnTo>
                      <a:pt x="42" y="6"/>
                    </a:lnTo>
                    <a:lnTo>
                      <a:pt x="52" y="4"/>
                    </a:lnTo>
                    <a:lnTo>
                      <a:pt x="61" y="4"/>
                    </a:lnTo>
                    <a:lnTo>
                      <a:pt x="71" y="4"/>
                    </a:lnTo>
                    <a:lnTo>
                      <a:pt x="81" y="4"/>
                    </a:lnTo>
                    <a:lnTo>
                      <a:pt x="83" y="21"/>
                    </a:lnTo>
                    <a:lnTo>
                      <a:pt x="83" y="39"/>
                    </a:lnTo>
                    <a:lnTo>
                      <a:pt x="84" y="56"/>
                    </a:lnTo>
                    <a:lnTo>
                      <a:pt x="84" y="71"/>
                    </a:lnTo>
                    <a:lnTo>
                      <a:pt x="86" y="88"/>
                    </a:lnTo>
                    <a:lnTo>
                      <a:pt x="88" y="106"/>
                    </a:lnTo>
                    <a:lnTo>
                      <a:pt x="90" y="121"/>
                    </a:lnTo>
                    <a:lnTo>
                      <a:pt x="90" y="138"/>
                    </a:lnTo>
                    <a:lnTo>
                      <a:pt x="84" y="138"/>
                    </a:lnTo>
                    <a:lnTo>
                      <a:pt x="77" y="136"/>
                    </a:lnTo>
                    <a:lnTo>
                      <a:pt x="71" y="134"/>
                    </a:lnTo>
                    <a:lnTo>
                      <a:pt x="63" y="133"/>
                    </a:lnTo>
                    <a:lnTo>
                      <a:pt x="56" y="133"/>
                    </a:lnTo>
                    <a:lnTo>
                      <a:pt x="50" y="131"/>
                    </a:lnTo>
                    <a:lnTo>
                      <a:pt x="40" y="131"/>
                    </a:lnTo>
                    <a:lnTo>
                      <a:pt x="33" y="129"/>
                    </a:lnTo>
                    <a:lnTo>
                      <a:pt x="13" y="71"/>
                    </a:lnTo>
                    <a:lnTo>
                      <a:pt x="17" y="75"/>
                    </a:lnTo>
                    <a:lnTo>
                      <a:pt x="25" y="77"/>
                    </a:lnTo>
                    <a:lnTo>
                      <a:pt x="33" y="79"/>
                    </a:lnTo>
                    <a:lnTo>
                      <a:pt x="38" y="79"/>
                    </a:lnTo>
                    <a:lnTo>
                      <a:pt x="46" y="79"/>
                    </a:lnTo>
                    <a:lnTo>
                      <a:pt x="54" y="79"/>
                    </a:lnTo>
                    <a:lnTo>
                      <a:pt x="60" y="79"/>
                    </a:lnTo>
                    <a:lnTo>
                      <a:pt x="63" y="81"/>
                    </a:lnTo>
                    <a:lnTo>
                      <a:pt x="65" y="77"/>
                    </a:lnTo>
                    <a:lnTo>
                      <a:pt x="67" y="73"/>
                    </a:lnTo>
                    <a:lnTo>
                      <a:pt x="71" y="71"/>
                    </a:lnTo>
                    <a:lnTo>
                      <a:pt x="73" y="69"/>
                    </a:lnTo>
                    <a:lnTo>
                      <a:pt x="77" y="67"/>
                    </a:lnTo>
                    <a:lnTo>
                      <a:pt x="79" y="65"/>
                    </a:lnTo>
                    <a:lnTo>
                      <a:pt x="81" y="62"/>
                    </a:lnTo>
                    <a:lnTo>
                      <a:pt x="81" y="56"/>
                    </a:lnTo>
                    <a:lnTo>
                      <a:pt x="71" y="54"/>
                    </a:lnTo>
                    <a:lnTo>
                      <a:pt x="60" y="54"/>
                    </a:lnTo>
                    <a:lnTo>
                      <a:pt x="50" y="52"/>
                    </a:lnTo>
                    <a:lnTo>
                      <a:pt x="38" y="52"/>
                    </a:lnTo>
                    <a:lnTo>
                      <a:pt x="29" y="50"/>
                    </a:lnTo>
                    <a:lnTo>
                      <a:pt x="21" y="48"/>
                    </a:lnTo>
                    <a:lnTo>
                      <a:pt x="13" y="44"/>
                    </a:lnTo>
                    <a:lnTo>
                      <a:pt x="6" y="39"/>
                    </a:lnTo>
                    <a:lnTo>
                      <a:pt x="6" y="35"/>
                    </a:lnTo>
                    <a:lnTo>
                      <a:pt x="6" y="29"/>
                    </a:lnTo>
                    <a:lnTo>
                      <a:pt x="4" y="25"/>
                    </a:lnTo>
                    <a:lnTo>
                      <a:pt x="2" y="19"/>
                    </a:lnTo>
                    <a:lnTo>
                      <a:pt x="2" y="16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A5B7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6" name="Freeform 126"/>
              <p:cNvSpPr>
                <a:spLocks/>
              </p:cNvSpPr>
              <p:nvPr/>
            </p:nvSpPr>
            <p:spPr bwMode="auto">
              <a:xfrm>
                <a:off x="1042" y="2880"/>
                <a:ext cx="63" cy="295"/>
              </a:xfrm>
              <a:custGeom>
                <a:avLst/>
                <a:gdLst>
                  <a:gd name="T0" fmla="*/ 59 w 63"/>
                  <a:gd name="T1" fmla="*/ 67 h 295"/>
                  <a:gd name="T2" fmla="*/ 61 w 63"/>
                  <a:gd name="T3" fmla="*/ 96 h 295"/>
                  <a:gd name="T4" fmla="*/ 63 w 63"/>
                  <a:gd name="T5" fmla="*/ 125 h 295"/>
                  <a:gd name="T6" fmla="*/ 63 w 63"/>
                  <a:gd name="T7" fmla="*/ 154 h 295"/>
                  <a:gd name="T8" fmla="*/ 61 w 63"/>
                  <a:gd name="T9" fmla="*/ 182 h 295"/>
                  <a:gd name="T10" fmla="*/ 57 w 63"/>
                  <a:gd name="T11" fmla="*/ 211 h 295"/>
                  <a:gd name="T12" fmla="*/ 54 w 63"/>
                  <a:gd name="T13" fmla="*/ 240 h 295"/>
                  <a:gd name="T14" fmla="*/ 46 w 63"/>
                  <a:gd name="T15" fmla="*/ 267 h 295"/>
                  <a:gd name="T16" fmla="*/ 36 w 63"/>
                  <a:gd name="T17" fmla="*/ 294 h 295"/>
                  <a:gd name="T18" fmla="*/ 32 w 63"/>
                  <a:gd name="T19" fmla="*/ 292 h 295"/>
                  <a:gd name="T20" fmla="*/ 32 w 63"/>
                  <a:gd name="T21" fmla="*/ 292 h 295"/>
                  <a:gd name="T22" fmla="*/ 31 w 63"/>
                  <a:gd name="T23" fmla="*/ 292 h 295"/>
                  <a:gd name="T24" fmla="*/ 29 w 63"/>
                  <a:gd name="T25" fmla="*/ 294 h 295"/>
                  <a:gd name="T26" fmla="*/ 27 w 63"/>
                  <a:gd name="T27" fmla="*/ 294 h 295"/>
                  <a:gd name="T28" fmla="*/ 27 w 63"/>
                  <a:gd name="T29" fmla="*/ 295 h 295"/>
                  <a:gd name="T30" fmla="*/ 25 w 63"/>
                  <a:gd name="T31" fmla="*/ 294 h 295"/>
                  <a:gd name="T32" fmla="*/ 21 w 63"/>
                  <a:gd name="T33" fmla="*/ 294 h 295"/>
                  <a:gd name="T34" fmla="*/ 13 w 63"/>
                  <a:gd name="T35" fmla="*/ 263 h 295"/>
                  <a:gd name="T36" fmla="*/ 6 w 63"/>
                  <a:gd name="T37" fmla="*/ 230 h 295"/>
                  <a:gd name="T38" fmla="*/ 2 w 63"/>
                  <a:gd name="T39" fmla="*/ 196 h 295"/>
                  <a:gd name="T40" fmla="*/ 0 w 63"/>
                  <a:gd name="T41" fmla="*/ 161 h 295"/>
                  <a:gd name="T42" fmla="*/ 2 w 63"/>
                  <a:gd name="T43" fmla="*/ 127 h 295"/>
                  <a:gd name="T44" fmla="*/ 4 w 63"/>
                  <a:gd name="T45" fmla="*/ 92 h 295"/>
                  <a:gd name="T46" fmla="*/ 9 w 63"/>
                  <a:gd name="T47" fmla="*/ 60 h 295"/>
                  <a:gd name="T48" fmla="*/ 17 w 63"/>
                  <a:gd name="T49" fmla="*/ 29 h 295"/>
                  <a:gd name="T50" fmla="*/ 17 w 63"/>
                  <a:gd name="T51" fmla="*/ 23 h 295"/>
                  <a:gd name="T52" fmla="*/ 19 w 63"/>
                  <a:gd name="T53" fmla="*/ 19 h 295"/>
                  <a:gd name="T54" fmla="*/ 21 w 63"/>
                  <a:gd name="T55" fmla="*/ 15 h 295"/>
                  <a:gd name="T56" fmla="*/ 23 w 63"/>
                  <a:gd name="T57" fmla="*/ 12 h 295"/>
                  <a:gd name="T58" fmla="*/ 27 w 63"/>
                  <a:gd name="T59" fmla="*/ 8 h 295"/>
                  <a:gd name="T60" fmla="*/ 29 w 63"/>
                  <a:gd name="T61" fmla="*/ 4 h 295"/>
                  <a:gd name="T62" fmla="*/ 31 w 63"/>
                  <a:gd name="T63" fmla="*/ 2 h 295"/>
                  <a:gd name="T64" fmla="*/ 34 w 63"/>
                  <a:gd name="T65" fmla="*/ 0 h 295"/>
                  <a:gd name="T66" fmla="*/ 40 w 63"/>
                  <a:gd name="T67" fmla="*/ 6 h 295"/>
                  <a:gd name="T68" fmla="*/ 44 w 63"/>
                  <a:gd name="T69" fmla="*/ 13 h 295"/>
                  <a:gd name="T70" fmla="*/ 48 w 63"/>
                  <a:gd name="T71" fmla="*/ 21 h 295"/>
                  <a:gd name="T72" fmla="*/ 52 w 63"/>
                  <a:gd name="T73" fmla="*/ 31 h 295"/>
                  <a:gd name="T74" fmla="*/ 54 w 63"/>
                  <a:gd name="T75" fmla="*/ 40 h 295"/>
                  <a:gd name="T76" fmla="*/ 55 w 63"/>
                  <a:gd name="T77" fmla="*/ 50 h 295"/>
                  <a:gd name="T78" fmla="*/ 57 w 63"/>
                  <a:gd name="T79" fmla="*/ 60 h 295"/>
                  <a:gd name="T80" fmla="*/ 59 w 63"/>
                  <a:gd name="T81" fmla="*/ 67 h 29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63" h="295">
                    <a:moveTo>
                      <a:pt x="59" y="67"/>
                    </a:moveTo>
                    <a:lnTo>
                      <a:pt x="61" y="96"/>
                    </a:lnTo>
                    <a:lnTo>
                      <a:pt x="63" y="125"/>
                    </a:lnTo>
                    <a:lnTo>
                      <a:pt x="63" y="154"/>
                    </a:lnTo>
                    <a:lnTo>
                      <a:pt x="61" y="182"/>
                    </a:lnTo>
                    <a:lnTo>
                      <a:pt x="57" y="211"/>
                    </a:lnTo>
                    <a:lnTo>
                      <a:pt x="54" y="240"/>
                    </a:lnTo>
                    <a:lnTo>
                      <a:pt x="46" y="267"/>
                    </a:lnTo>
                    <a:lnTo>
                      <a:pt x="36" y="294"/>
                    </a:lnTo>
                    <a:lnTo>
                      <a:pt x="32" y="292"/>
                    </a:lnTo>
                    <a:lnTo>
                      <a:pt x="31" y="292"/>
                    </a:lnTo>
                    <a:lnTo>
                      <a:pt x="29" y="294"/>
                    </a:lnTo>
                    <a:lnTo>
                      <a:pt x="27" y="294"/>
                    </a:lnTo>
                    <a:lnTo>
                      <a:pt x="27" y="295"/>
                    </a:lnTo>
                    <a:lnTo>
                      <a:pt x="25" y="294"/>
                    </a:lnTo>
                    <a:lnTo>
                      <a:pt x="21" y="294"/>
                    </a:lnTo>
                    <a:lnTo>
                      <a:pt x="13" y="263"/>
                    </a:lnTo>
                    <a:lnTo>
                      <a:pt x="6" y="230"/>
                    </a:lnTo>
                    <a:lnTo>
                      <a:pt x="2" y="196"/>
                    </a:lnTo>
                    <a:lnTo>
                      <a:pt x="0" y="161"/>
                    </a:lnTo>
                    <a:lnTo>
                      <a:pt x="2" y="127"/>
                    </a:lnTo>
                    <a:lnTo>
                      <a:pt x="4" y="92"/>
                    </a:lnTo>
                    <a:lnTo>
                      <a:pt x="9" y="60"/>
                    </a:lnTo>
                    <a:lnTo>
                      <a:pt x="17" y="29"/>
                    </a:lnTo>
                    <a:lnTo>
                      <a:pt x="17" y="23"/>
                    </a:lnTo>
                    <a:lnTo>
                      <a:pt x="19" y="19"/>
                    </a:lnTo>
                    <a:lnTo>
                      <a:pt x="21" y="15"/>
                    </a:lnTo>
                    <a:lnTo>
                      <a:pt x="23" y="12"/>
                    </a:lnTo>
                    <a:lnTo>
                      <a:pt x="27" y="8"/>
                    </a:lnTo>
                    <a:lnTo>
                      <a:pt x="29" y="4"/>
                    </a:lnTo>
                    <a:lnTo>
                      <a:pt x="31" y="2"/>
                    </a:lnTo>
                    <a:lnTo>
                      <a:pt x="34" y="0"/>
                    </a:lnTo>
                    <a:lnTo>
                      <a:pt x="40" y="6"/>
                    </a:lnTo>
                    <a:lnTo>
                      <a:pt x="44" y="13"/>
                    </a:lnTo>
                    <a:lnTo>
                      <a:pt x="48" y="21"/>
                    </a:lnTo>
                    <a:lnTo>
                      <a:pt x="52" y="31"/>
                    </a:lnTo>
                    <a:lnTo>
                      <a:pt x="54" y="40"/>
                    </a:lnTo>
                    <a:lnTo>
                      <a:pt x="55" y="50"/>
                    </a:lnTo>
                    <a:lnTo>
                      <a:pt x="57" y="60"/>
                    </a:lnTo>
                    <a:lnTo>
                      <a:pt x="59" y="67"/>
                    </a:lnTo>
                    <a:close/>
                  </a:path>
                </a:pathLst>
              </a:custGeom>
              <a:solidFill>
                <a:srgbClr val="E4E9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7" name="Freeform 127"/>
              <p:cNvSpPr>
                <a:spLocks/>
              </p:cNvSpPr>
              <p:nvPr/>
            </p:nvSpPr>
            <p:spPr bwMode="auto">
              <a:xfrm>
                <a:off x="2434" y="2893"/>
                <a:ext cx="192" cy="133"/>
              </a:xfrm>
              <a:custGeom>
                <a:avLst/>
                <a:gdLst>
                  <a:gd name="T0" fmla="*/ 54 w 192"/>
                  <a:gd name="T1" fmla="*/ 10 h 133"/>
                  <a:gd name="T2" fmla="*/ 58 w 192"/>
                  <a:gd name="T3" fmla="*/ 14 h 133"/>
                  <a:gd name="T4" fmla="*/ 64 w 192"/>
                  <a:gd name="T5" fmla="*/ 16 h 133"/>
                  <a:gd name="T6" fmla="*/ 69 w 192"/>
                  <a:gd name="T7" fmla="*/ 20 h 133"/>
                  <a:gd name="T8" fmla="*/ 75 w 192"/>
                  <a:gd name="T9" fmla="*/ 23 h 133"/>
                  <a:gd name="T10" fmla="*/ 81 w 192"/>
                  <a:gd name="T11" fmla="*/ 29 h 133"/>
                  <a:gd name="T12" fmla="*/ 87 w 192"/>
                  <a:gd name="T13" fmla="*/ 35 h 133"/>
                  <a:gd name="T14" fmla="*/ 91 w 192"/>
                  <a:gd name="T15" fmla="*/ 41 h 133"/>
                  <a:gd name="T16" fmla="*/ 93 w 192"/>
                  <a:gd name="T17" fmla="*/ 48 h 133"/>
                  <a:gd name="T18" fmla="*/ 104 w 192"/>
                  <a:gd name="T19" fmla="*/ 48 h 133"/>
                  <a:gd name="T20" fmla="*/ 114 w 192"/>
                  <a:gd name="T21" fmla="*/ 47 h 133"/>
                  <a:gd name="T22" fmla="*/ 121 w 192"/>
                  <a:gd name="T23" fmla="*/ 43 h 133"/>
                  <a:gd name="T24" fmla="*/ 131 w 192"/>
                  <a:gd name="T25" fmla="*/ 37 h 133"/>
                  <a:gd name="T26" fmla="*/ 140 w 192"/>
                  <a:gd name="T27" fmla="*/ 31 h 133"/>
                  <a:gd name="T28" fmla="*/ 150 w 192"/>
                  <a:gd name="T29" fmla="*/ 25 h 133"/>
                  <a:gd name="T30" fmla="*/ 160 w 192"/>
                  <a:gd name="T31" fmla="*/ 22 h 133"/>
                  <a:gd name="T32" fmla="*/ 169 w 192"/>
                  <a:gd name="T33" fmla="*/ 20 h 133"/>
                  <a:gd name="T34" fmla="*/ 173 w 192"/>
                  <a:gd name="T35" fmla="*/ 22 h 133"/>
                  <a:gd name="T36" fmla="*/ 177 w 192"/>
                  <a:gd name="T37" fmla="*/ 22 h 133"/>
                  <a:gd name="T38" fmla="*/ 181 w 192"/>
                  <a:gd name="T39" fmla="*/ 23 h 133"/>
                  <a:gd name="T40" fmla="*/ 183 w 192"/>
                  <a:gd name="T41" fmla="*/ 25 h 133"/>
                  <a:gd name="T42" fmla="*/ 187 w 192"/>
                  <a:gd name="T43" fmla="*/ 29 h 133"/>
                  <a:gd name="T44" fmla="*/ 188 w 192"/>
                  <a:gd name="T45" fmla="*/ 33 h 133"/>
                  <a:gd name="T46" fmla="*/ 190 w 192"/>
                  <a:gd name="T47" fmla="*/ 37 h 133"/>
                  <a:gd name="T48" fmla="*/ 190 w 192"/>
                  <a:gd name="T49" fmla="*/ 39 h 133"/>
                  <a:gd name="T50" fmla="*/ 192 w 192"/>
                  <a:gd name="T51" fmla="*/ 50 h 133"/>
                  <a:gd name="T52" fmla="*/ 192 w 192"/>
                  <a:gd name="T53" fmla="*/ 62 h 133"/>
                  <a:gd name="T54" fmla="*/ 192 w 192"/>
                  <a:gd name="T55" fmla="*/ 75 h 133"/>
                  <a:gd name="T56" fmla="*/ 190 w 192"/>
                  <a:gd name="T57" fmla="*/ 87 h 133"/>
                  <a:gd name="T58" fmla="*/ 188 w 192"/>
                  <a:gd name="T59" fmla="*/ 98 h 133"/>
                  <a:gd name="T60" fmla="*/ 183 w 192"/>
                  <a:gd name="T61" fmla="*/ 108 h 133"/>
                  <a:gd name="T62" fmla="*/ 177 w 192"/>
                  <a:gd name="T63" fmla="*/ 117 h 133"/>
                  <a:gd name="T64" fmla="*/ 169 w 192"/>
                  <a:gd name="T65" fmla="*/ 127 h 133"/>
                  <a:gd name="T66" fmla="*/ 160 w 192"/>
                  <a:gd name="T67" fmla="*/ 131 h 133"/>
                  <a:gd name="T68" fmla="*/ 150 w 192"/>
                  <a:gd name="T69" fmla="*/ 133 h 133"/>
                  <a:gd name="T70" fmla="*/ 139 w 192"/>
                  <a:gd name="T71" fmla="*/ 133 h 133"/>
                  <a:gd name="T72" fmla="*/ 129 w 192"/>
                  <a:gd name="T73" fmla="*/ 133 h 133"/>
                  <a:gd name="T74" fmla="*/ 112 w 192"/>
                  <a:gd name="T75" fmla="*/ 131 h 133"/>
                  <a:gd name="T76" fmla="*/ 93 w 192"/>
                  <a:gd name="T77" fmla="*/ 123 h 133"/>
                  <a:gd name="T78" fmla="*/ 75 w 192"/>
                  <a:gd name="T79" fmla="*/ 116 h 133"/>
                  <a:gd name="T80" fmla="*/ 56 w 192"/>
                  <a:gd name="T81" fmla="*/ 104 h 133"/>
                  <a:gd name="T82" fmla="*/ 39 w 192"/>
                  <a:gd name="T83" fmla="*/ 94 h 133"/>
                  <a:gd name="T84" fmla="*/ 22 w 192"/>
                  <a:gd name="T85" fmla="*/ 83 h 133"/>
                  <a:gd name="T86" fmla="*/ 2 w 192"/>
                  <a:gd name="T87" fmla="*/ 50 h 133"/>
                  <a:gd name="T88" fmla="*/ 4 w 192"/>
                  <a:gd name="T89" fmla="*/ 45 h 133"/>
                  <a:gd name="T90" fmla="*/ 2 w 192"/>
                  <a:gd name="T91" fmla="*/ 37 h 133"/>
                  <a:gd name="T92" fmla="*/ 2 w 192"/>
                  <a:gd name="T93" fmla="*/ 29 h 133"/>
                  <a:gd name="T94" fmla="*/ 0 w 192"/>
                  <a:gd name="T95" fmla="*/ 22 h 133"/>
                  <a:gd name="T96" fmla="*/ 0 w 192"/>
                  <a:gd name="T97" fmla="*/ 14 h 133"/>
                  <a:gd name="T98" fmla="*/ 2 w 192"/>
                  <a:gd name="T99" fmla="*/ 8 h 133"/>
                  <a:gd name="T100" fmla="*/ 4 w 192"/>
                  <a:gd name="T101" fmla="*/ 4 h 133"/>
                  <a:gd name="T102" fmla="*/ 10 w 192"/>
                  <a:gd name="T103" fmla="*/ 0 h 133"/>
                  <a:gd name="T104" fmla="*/ 16 w 192"/>
                  <a:gd name="T105" fmla="*/ 0 h 133"/>
                  <a:gd name="T106" fmla="*/ 22 w 192"/>
                  <a:gd name="T107" fmla="*/ 0 h 133"/>
                  <a:gd name="T108" fmla="*/ 27 w 192"/>
                  <a:gd name="T109" fmla="*/ 0 h 133"/>
                  <a:gd name="T110" fmla="*/ 35 w 192"/>
                  <a:gd name="T111" fmla="*/ 2 h 133"/>
                  <a:gd name="T112" fmla="*/ 41 w 192"/>
                  <a:gd name="T113" fmla="*/ 2 h 133"/>
                  <a:gd name="T114" fmla="*/ 46 w 192"/>
                  <a:gd name="T115" fmla="*/ 4 h 133"/>
                  <a:gd name="T116" fmla="*/ 50 w 192"/>
                  <a:gd name="T117" fmla="*/ 6 h 133"/>
                  <a:gd name="T118" fmla="*/ 54 w 192"/>
                  <a:gd name="T119" fmla="*/ 10 h 13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92" h="133">
                    <a:moveTo>
                      <a:pt x="54" y="10"/>
                    </a:moveTo>
                    <a:lnTo>
                      <a:pt x="58" y="14"/>
                    </a:lnTo>
                    <a:lnTo>
                      <a:pt x="64" y="16"/>
                    </a:lnTo>
                    <a:lnTo>
                      <a:pt x="69" y="20"/>
                    </a:lnTo>
                    <a:lnTo>
                      <a:pt x="75" y="23"/>
                    </a:lnTo>
                    <a:lnTo>
                      <a:pt x="81" y="29"/>
                    </a:lnTo>
                    <a:lnTo>
                      <a:pt x="87" y="35"/>
                    </a:lnTo>
                    <a:lnTo>
                      <a:pt x="91" y="41"/>
                    </a:lnTo>
                    <a:lnTo>
                      <a:pt x="93" y="48"/>
                    </a:lnTo>
                    <a:lnTo>
                      <a:pt x="104" y="48"/>
                    </a:lnTo>
                    <a:lnTo>
                      <a:pt x="114" y="47"/>
                    </a:lnTo>
                    <a:lnTo>
                      <a:pt x="121" y="43"/>
                    </a:lnTo>
                    <a:lnTo>
                      <a:pt x="131" y="37"/>
                    </a:lnTo>
                    <a:lnTo>
                      <a:pt x="140" y="31"/>
                    </a:lnTo>
                    <a:lnTo>
                      <a:pt x="150" y="25"/>
                    </a:lnTo>
                    <a:lnTo>
                      <a:pt x="160" y="22"/>
                    </a:lnTo>
                    <a:lnTo>
                      <a:pt x="169" y="20"/>
                    </a:lnTo>
                    <a:lnTo>
                      <a:pt x="173" y="22"/>
                    </a:lnTo>
                    <a:lnTo>
                      <a:pt x="177" y="22"/>
                    </a:lnTo>
                    <a:lnTo>
                      <a:pt x="181" y="23"/>
                    </a:lnTo>
                    <a:lnTo>
                      <a:pt x="183" y="25"/>
                    </a:lnTo>
                    <a:lnTo>
                      <a:pt x="187" y="29"/>
                    </a:lnTo>
                    <a:lnTo>
                      <a:pt x="188" y="33"/>
                    </a:lnTo>
                    <a:lnTo>
                      <a:pt x="190" y="37"/>
                    </a:lnTo>
                    <a:lnTo>
                      <a:pt x="190" y="39"/>
                    </a:lnTo>
                    <a:lnTo>
                      <a:pt x="192" y="50"/>
                    </a:lnTo>
                    <a:lnTo>
                      <a:pt x="192" y="62"/>
                    </a:lnTo>
                    <a:lnTo>
                      <a:pt x="192" y="75"/>
                    </a:lnTo>
                    <a:lnTo>
                      <a:pt x="190" y="87"/>
                    </a:lnTo>
                    <a:lnTo>
                      <a:pt x="188" y="98"/>
                    </a:lnTo>
                    <a:lnTo>
                      <a:pt x="183" y="108"/>
                    </a:lnTo>
                    <a:lnTo>
                      <a:pt x="177" y="117"/>
                    </a:lnTo>
                    <a:lnTo>
                      <a:pt x="169" y="127"/>
                    </a:lnTo>
                    <a:lnTo>
                      <a:pt x="160" y="131"/>
                    </a:lnTo>
                    <a:lnTo>
                      <a:pt x="150" y="133"/>
                    </a:lnTo>
                    <a:lnTo>
                      <a:pt x="139" y="133"/>
                    </a:lnTo>
                    <a:lnTo>
                      <a:pt x="129" y="133"/>
                    </a:lnTo>
                    <a:lnTo>
                      <a:pt x="112" y="131"/>
                    </a:lnTo>
                    <a:lnTo>
                      <a:pt x="93" y="123"/>
                    </a:lnTo>
                    <a:lnTo>
                      <a:pt x="75" y="116"/>
                    </a:lnTo>
                    <a:lnTo>
                      <a:pt x="56" y="104"/>
                    </a:lnTo>
                    <a:lnTo>
                      <a:pt x="39" y="94"/>
                    </a:lnTo>
                    <a:lnTo>
                      <a:pt x="22" y="83"/>
                    </a:lnTo>
                    <a:lnTo>
                      <a:pt x="2" y="50"/>
                    </a:lnTo>
                    <a:lnTo>
                      <a:pt x="4" y="45"/>
                    </a:lnTo>
                    <a:lnTo>
                      <a:pt x="2" y="37"/>
                    </a:lnTo>
                    <a:lnTo>
                      <a:pt x="2" y="29"/>
                    </a:lnTo>
                    <a:lnTo>
                      <a:pt x="0" y="22"/>
                    </a:lnTo>
                    <a:lnTo>
                      <a:pt x="0" y="14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10" y="0"/>
                    </a:lnTo>
                    <a:lnTo>
                      <a:pt x="16" y="0"/>
                    </a:lnTo>
                    <a:lnTo>
                      <a:pt x="22" y="0"/>
                    </a:lnTo>
                    <a:lnTo>
                      <a:pt x="27" y="0"/>
                    </a:lnTo>
                    <a:lnTo>
                      <a:pt x="35" y="2"/>
                    </a:lnTo>
                    <a:lnTo>
                      <a:pt x="41" y="2"/>
                    </a:lnTo>
                    <a:lnTo>
                      <a:pt x="46" y="4"/>
                    </a:lnTo>
                    <a:lnTo>
                      <a:pt x="50" y="6"/>
                    </a:lnTo>
                    <a:lnTo>
                      <a:pt x="54" y="10"/>
                    </a:lnTo>
                    <a:close/>
                  </a:path>
                </a:pathLst>
              </a:custGeom>
              <a:solidFill>
                <a:srgbClr val="E6EB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8" name="Freeform 128"/>
              <p:cNvSpPr>
                <a:spLocks/>
              </p:cNvSpPr>
              <p:nvPr/>
            </p:nvSpPr>
            <p:spPr bwMode="auto">
              <a:xfrm>
                <a:off x="3089" y="2895"/>
                <a:ext cx="86" cy="133"/>
              </a:xfrm>
              <a:custGeom>
                <a:avLst/>
                <a:gdLst>
                  <a:gd name="T0" fmla="*/ 55 w 86"/>
                  <a:gd name="T1" fmla="*/ 4 h 133"/>
                  <a:gd name="T2" fmla="*/ 65 w 86"/>
                  <a:gd name="T3" fmla="*/ 8 h 133"/>
                  <a:gd name="T4" fmla="*/ 71 w 86"/>
                  <a:gd name="T5" fmla="*/ 14 h 133"/>
                  <a:gd name="T6" fmla="*/ 74 w 86"/>
                  <a:gd name="T7" fmla="*/ 20 h 133"/>
                  <a:gd name="T8" fmla="*/ 78 w 86"/>
                  <a:gd name="T9" fmla="*/ 25 h 133"/>
                  <a:gd name="T10" fmla="*/ 80 w 86"/>
                  <a:gd name="T11" fmla="*/ 33 h 133"/>
                  <a:gd name="T12" fmla="*/ 82 w 86"/>
                  <a:gd name="T13" fmla="*/ 43 h 133"/>
                  <a:gd name="T14" fmla="*/ 84 w 86"/>
                  <a:gd name="T15" fmla="*/ 50 h 133"/>
                  <a:gd name="T16" fmla="*/ 84 w 86"/>
                  <a:gd name="T17" fmla="*/ 56 h 133"/>
                  <a:gd name="T18" fmla="*/ 86 w 86"/>
                  <a:gd name="T19" fmla="*/ 66 h 133"/>
                  <a:gd name="T20" fmla="*/ 86 w 86"/>
                  <a:gd name="T21" fmla="*/ 75 h 133"/>
                  <a:gd name="T22" fmla="*/ 84 w 86"/>
                  <a:gd name="T23" fmla="*/ 85 h 133"/>
                  <a:gd name="T24" fmla="*/ 82 w 86"/>
                  <a:gd name="T25" fmla="*/ 94 h 133"/>
                  <a:gd name="T26" fmla="*/ 78 w 86"/>
                  <a:gd name="T27" fmla="*/ 104 h 133"/>
                  <a:gd name="T28" fmla="*/ 72 w 86"/>
                  <a:gd name="T29" fmla="*/ 112 h 133"/>
                  <a:gd name="T30" fmla="*/ 67 w 86"/>
                  <a:gd name="T31" fmla="*/ 121 h 133"/>
                  <a:gd name="T32" fmla="*/ 61 w 86"/>
                  <a:gd name="T33" fmla="*/ 129 h 133"/>
                  <a:gd name="T34" fmla="*/ 57 w 86"/>
                  <a:gd name="T35" fmla="*/ 131 h 133"/>
                  <a:gd name="T36" fmla="*/ 53 w 86"/>
                  <a:gd name="T37" fmla="*/ 131 h 133"/>
                  <a:gd name="T38" fmla="*/ 49 w 86"/>
                  <a:gd name="T39" fmla="*/ 133 h 133"/>
                  <a:gd name="T40" fmla="*/ 46 w 86"/>
                  <a:gd name="T41" fmla="*/ 133 h 133"/>
                  <a:gd name="T42" fmla="*/ 42 w 86"/>
                  <a:gd name="T43" fmla="*/ 133 h 133"/>
                  <a:gd name="T44" fmla="*/ 38 w 86"/>
                  <a:gd name="T45" fmla="*/ 131 h 133"/>
                  <a:gd name="T46" fmla="*/ 32 w 86"/>
                  <a:gd name="T47" fmla="*/ 131 h 133"/>
                  <a:gd name="T48" fmla="*/ 28 w 86"/>
                  <a:gd name="T49" fmla="*/ 129 h 133"/>
                  <a:gd name="T50" fmla="*/ 19 w 86"/>
                  <a:gd name="T51" fmla="*/ 121 h 133"/>
                  <a:gd name="T52" fmla="*/ 11 w 86"/>
                  <a:gd name="T53" fmla="*/ 114 h 133"/>
                  <a:gd name="T54" fmla="*/ 5 w 86"/>
                  <a:gd name="T55" fmla="*/ 104 h 133"/>
                  <a:gd name="T56" fmla="*/ 3 w 86"/>
                  <a:gd name="T57" fmla="*/ 94 h 133"/>
                  <a:gd name="T58" fmla="*/ 1 w 86"/>
                  <a:gd name="T59" fmla="*/ 83 h 133"/>
                  <a:gd name="T60" fmla="*/ 0 w 86"/>
                  <a:gd name="T61" fmla="*/ 73 h 133"/>
                  <a:gd name="T62" fmla="*/ 0 w 86"/>
                  <a:gd name="T63" fmla="*/ 60 h 133"/>
                  <a:gd name="T64" fmla="*/ 0 w 86"/>
                  <a:gd name="T65" fmla="*/ 48 h 133"/>
                  <a:gd name="T66" fmla="*/ 3 w 86"/>
                  <a:gd name="T67" fmla="*/ 41 h 133"/>
                  <a:gd name="T68" fmla="*/ 5 w 86"/>
                  <a:gd name="T69" fmla="*/ 33 h 133"/>
                  <a:gd name="T70" fmla="*/ 9 w 86"/>
                  <a:gd name="T71" fmla="*/ 27 h 133"/>
                  <a:gd name="T72" fmla="*/ 15 w 86"/>
                  <a:gd name="T73" fmla="*/ 20 h 133"/>
                  <a:gd name="T74" fmla="*/ 21 w 86"/>
                  <a:gd name="T75" fmla="*/ 16 h 133"/>
                  <a:gd name="T76" fmla="*/ 26 w 86"/>
                  <a:gd name="T77" fmla="*/ 10 h 133"/>
                  <a:gd name="T78" fmla="*/ 32 w 86"/>
                  <a:gd name="T79" fmla="*/ 4 h 133"/>
                  <a:gd name="T80" fmla="*/ 40 w 86"/>
                  <a:gd name="T81" fmla="*/ 0 h 133"/>
                  <a:gd name="T82" fmla="*/ 42 w 86"/>
                  <a:gd name="T83" fmla="*/ 4 h 133"/>
                  <a:gd name="T84" fmla="*/ 44 w 86"/>
                  <a:gd name="T85" fmla="*/ 4 h 133"/>
                  <a:gd name="T86" fmla="*/ 46 w 86"/>
                  <a:gd name="T87" fmla="*/ 4 h 133"/>
                  <a:gd name="T88" fmla="*/ 47 w 86"/>
                  <a:gd name="T89" fmla="*/ 4 h 133"/>
                  <a:gd name="T90" fmla="*/ 49 w 86"/>
                  <a:gd name="T91" fmla="*/ 2 h 133"/>
                  <a:gd name="T92" fmla="*/ 51 w 86"/>
                  <a:gd name="T93" fmla="*/ 2 h 133"/>
                  <a:gd name="T94" fmla="*/ 53 w 86"/>
                  <a:gd name="T95" fmla="*/ 4 h 133"/>
                  <a:gd name="T96" fmla="*/ 55 w 86"/>
                  <a:gd name="T97" fmla="*/ 4 h 13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86" h="133">
                    <a:moveTo>
                      <a:pt x="55" y="4"/>
                    </a:moveTo>
                    <a:lnTo>
                      <a:pt x="65" y="8"/>
                    </a:lnTo>
                    <a:lnTo>
                      <a:pt x="71" y="14"/>
                    </a:lnTo>
                    <a:lnTo>
                      <a:pt x="74" y="20"/>
                    </a:lnTo>
                    <a:lnTo>
                      <a:pt x="78" y="25"/>
                    </a:lnTo>
                    <a:lnTo>
                      <a:pt x="80" y="33"/>
                    </a:lnTo>
                    <a:lnTo>
                      <a:pt x="82" y="43"/>
                    </a:lnTo>
                    <a:lnTo>
                      <a:pt x="84" y="50"/>
                    </a:lnTo>
                    <a:lnTo>
                      <a:pt x="84" y="56"/>
                    </a:lnTo>
                    <a:lnTo>
                      <a:pt x="86" y="66"/>
                    </a:lnTo>
                    <a:lnTo>
                      <a:pt x="86" y="75"/>
                    </a:lnTo>
                    <a:lnTo>
                      <a:pt x="84" y="85"/>
                    </a:lnTo>
                    <a:lnTo>
                      <a:pt x="82" y="94"/>
                    </a:lnTo>
                    <a:lnTo>
                      <a:pt x="78" y="104"/>
                    </a:lnTo>
                    <a:lnTo>
                      <a:pt x="72" y="112"/>
                    </a:lnTo>
                    <a:lnTo>
                      <a:pt x="67" y="121"/>
                    </a:lnTo>
                    <a:lnTo>
                      <a:pt x="61" y="129"/>
                    </a:lnTo>
                    <a:lnTo>
                      <a:pt x="57" y="131"/>
                    </a:lnTo>
                    <a:lnTo>
                      <a:pt x="53" y="131"/>
                    </a:lnTo>
                    <a:lnTo>
                      <a:pt x="49" y="133"/>
                    </a:lnTo>
                    <a:lnTo>
                      <a:pt x="46" y="133"/>
                    </a:lnTo>
                    <a:lnTo>
                      <a:pt x="42" y="133"/>
                    </a:lnTo>
                    <a:lnTo>
                      <a:pt x="38" y="131"/>
                    </a:lnTo>
                    <a:lnTo>
                      <a:pt x="32" y="131"/>
                    </a:lnTo>
                    <a:lnTo>
                      <a:pt x="28" y="129"/>
                    </a:lnTo>
                    <a:lnTo>
                      <a:pt x="19" y="121"/>
                    </a:lnTo>
                    <a:lnTo>
                      <a:pt x="11" y="114"/>
                    </a:lnTo>
                    <a:lnTo>
                      <a:pt x="5" y="104"/>
                    </a:lnTo>
                    <a:lnTo>
                      <a:pt x="3" y="94"/>
                    </a:lnTo>
                    <a:lnTo>
                      <a:pt x="1" y="83"/>
                    </a:lnTo>
                    <a:lnTo>
                      <a:pt x="0" y="73"/>
                    </a:lnTo>
                    <a:lnTo>
                      <a:pt x="0" y="60"/>
                    </a:lnTo>
                    <a:lnTo>
                      <a:pt x="0" y="48"/>
                    </a:lnTo>
                    <a:lnTo>
                      <a:pt x="3" y="41"/>
                    </a:lnTo>
                    <a:lnTo>
                      <a:pt x="5" y="33"/>
                    </a:lnTo>
                    <a:lnTo>
                      <a:pt x="9" y="27"/>
                    </a:lnTo>
                    <a:lnTo>
                      <a:pt x="15" y="20"/>
                    </a:lnTo>
                    <a:lnTo>
                      <a:pt x="21" y="16"/>
                    </a:lnTo>
                    <a:lnTo>
                      <a:pt x="26" y="10"/>
                    </a:lnTo>
                    <a:lnTo>
                      <a:pt x="32" y="4"/>
                    </a:lnTo>
                    <a:lnTo>
                      <a:pt x="40" y="0"/>
                    </a:lnTo>
                    <a:lnTo>
                      <a:pt x="42" y="4"/>
                    </a:lnTo>
                    <a:lnTo>
                      <a:pt x="44" y="4"/>
                    </a:lnTo>
                    <a:lnTo>
                      <a:pt x="46" y="4"/>
                    </a:lnTo>
                    <a:lnTo>
                      <a:pt x="47" y="4"/>
                    </a:lnTo>
                    <a:lnTo>
                      <a:pt x="49" y="2"/>
                    </a:lnTo>
                    <a:lnTo>
                      <a:pt x="51" y="2"/>
                    </a:lnTo>
                    <a:lnTo>
                      <a:pt x="53" y="4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9" name="Freeform 129"/>
              <p:cNvSpPr>
                <a:spLocks/>
              </p:cNvSpPr>
              <p:nvPr/>
            </p:nvSpPr>
            <p:spPr bwMode="auto">
              <a:xfrm>
                <a:off x="2699" y="2901"/>
                <a:ext cx="96" cy="129"/>
              </a:xfrm>
              <a:custGeom>
                <a:avLst/>
                <a:gdLst>
                  <a:gd name="T0" fmla="*/ 88 w 96"/>
                  <a:gd name="T1" fmla="*/ 31 h 129"/>
                  <a:gd name="T2" fmla="*/ 94 w 96"/>
                  <a:gd name="T3" fmla="*/ 42 h 129"/>
                  <a:gd name="T4" fmla="*/ 96 w 96"/>
                  <a:gd name="T5" fmla="*/ 54 h 129"/>
                  <a:gd name="T6" fmla="*/ 96 w 96"/>
                  <a:gd name="T7" fmla="*/ 65 h 129"/>
                  <a:gd name="T8" fmla="*/ 94 w 96"/>
                  <a:gd name="T9" fmla="*/ 77 h 129"/>
                  <a:gd name="T10" fmla="*/ 92 w 96"/>
                  <a:gd name="T11" fmla="*/ 88 h 129"/>
                  <a:gd name="T12" fmla="*/ 86 w 96"/>
                  <a:gd name="T13" fmla="*/ 100 h 129"/>
                  <a:gd name="T14" fmla="*/ 81 w 96"/>
                  <a:gd name="T15" fmla="*/ 109 h 129"/>
                  <a:gd name="T16" fmla="*/ 75 w 96"/>
                  <a:gd name="T17" fmla="*/ 119 h 129"/>
                  <a:gd name="T18" fmla="*/ 71 w 96"/>
                  <a:gd name="T19" fmla="*/ 123 h 129"/>
                  <a:gd name="T20" fmla="*/ 65 w 96"/>
                  <a:gd name="T21" fmla="*/ 127 h 129"/>
                  <a:gd name="T22" fmla="*/ 60 w 96"/>
                  <a:gd name="T23" fmla="*/ 129 h 129"/>
                  <a:gd name="T24" fmla="*/ 54 w 96"/>
                  <a:gd name="T25" fmla="*/ 129 h 129"/>
                  <a:gd name="T26" fmla="*/ 48 w 96"/>
                  <a:gd name="T27" fmla="*/ 129 h 129"/>
                  <a:gd name="T28" fmla="*/ 42 w 96"/>
                  <a:gd name="T29" fmla="*/ 129 h 129"/>
                  <a:gd name="T30" fmla="*/ 39 w 96"/>
                  <a:gd name="T31" fmla="*/ 129 h 129"/>
                  <a:gd name="T32" fmla="*/ 33 w 96"/>
                  <a:gd name="T33" fmla="*/ 129 h 129"/>
                  <a:gd name="T34" fmla="*/ 25 w 96"/>
                  <a:gd name="T35" fmla="*/ 123 h 129"/>
                  <a:gd name="T36" fmla="*/ 17 w 96"/>
                  <a:gd name="T37" fmla="*/ 115 h 129"/>
                  <a:gd name="T38" fmla="*/ 12 w 96"/>
                  <a:gd name="T39" fmla="*/ 106 h 129"/>
                  <a:gd name="T40" fmla="*/ 6 w 96"/>
                  <a:gd name="T41" fmla="*/ 96 h 129"/>
                  <a:gd name="T42" fmla="*/ 2 w 96"/>
                  <a:gd name="T43" fmla="*/ 86 h 129"/>
                  <a:gd name="T44" fmla="*/ 0 w 96"/>
                  <a:gd name="T45" fmla="*/ 75 h 129"/>
                  <a:gd name="T46" fmla="*/ 0 w 96"/>
                  <a:gd name="T47" fmla="*/ 65 h 129"/>
                  <a:gd name="T48" fmla="*/ 2 w 96"/>
                  <a:gd name="T49" fmla="*/ 56 h 129"/>
                  <a:gd name="T50" fmla="*/ 4 w 96"/>
                  <a:gd name="T51" fmla="*/ 46 h 129"/>
                  <a:gd name="T52" fmla="*/ 8 w 96"/>
                  <a:gd name="T53" fmla="*/ 39 h 129"/>
                  <a:gd name="T54" fmla="*/ 12 w 96"/>
                  <a:gd name="T55" fmla="*/ 31 h 129"/>
                  <a:gd name="T56" fmla="*/ 17 w 96"/>
                  <a:gd name="T57" fmla="*/ 25 h 129"/>
                  <a:gd name="T58" fmla="*/ 23 w 96"/>
                  <a:gd name="T59" fmla="*/ 17 h 129"/>
                  <a:gd name="T60" fmla="*/ 29 w 96"/>
                  <a:gd name="T61" fmla="*/ 12 h 129"/>
                  <a:gd name="T62" fmla="*/ 35 w 96"/>
                  <a:gd name="T63" fmla="*/ 8 h 129"/>
                  <a:gd name="T64" fmla="*/ 40 w 96"/>
                  <a:gd name="T65" fmla="*/ 2 h 129"/>
                  <a:gd name="T66" fmla="*/ 48 w 96"/>
                  <a:gd name="T67" fmla="*/ 0 h 129"/>
                  <a:gd name="T68" fmla="*/ 56 w 96"/>
                  <a:gd name="T69" fmla="*/ 2 h 129"/>
                  <a:gd name="T70" fmla="*/ 62 w 96"/>
                  <a:gd name="T71" fmla="*/ 4 h 129"/>
                  <a:gd name="T72" fmla="*/ 69 w 96"/>
                  <a:gd name="T73" fmla="*/ 8 h 129"/>
                  <a:gd name="T74" fmla="*/ 75 w 96"/>
                  <a:gd name="T75" fmla="*/ 12 h 129"/>
                  <a:gd name="T76" fmla="*/ 81 w 96"/>
                  <a:gd name="T77" fmla="*/ 17 h 129"/>
                  <a:gd name="T78" fmla="*/ 85 w 96"/>
                  <a:gd name="T79" fmla="*/ 23 h 129"/>
                  <a:gd name="T80" fmla="*/ 88 w 96"/>
                  <a:gd name="T81" fmla="*/ 31 h 12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96" h="129">
                    <a:moveTo>
                      <a:pt x="88" y="31"/>
                    </a:moveTo>
                    <a:lnTo>
                      <a:pt x="94" y="42"/>
                    </a:lnTo>
                    <a:lnTo>
                      <a:pt x="96" y="54"/>
                    </a:lnTo>
                    <a:lnTo>
                      <a:pt x="96" y="65"/>
                    </a:lnTo>
                    <a:lnTo>
                      <a:pt x="94" y="77"/>
                    </a:lnTo>
                    <a:lnTo>
                      <a:pt x="92" y="88"/>
                    </a:lnTo>
                    <a:lnTo>
                      <a:pt x="86" y="100"/>
                    </a:lnTo>
                    <a:lnTo>
                      <a:pt x="81" y="109"/>
                    </a:lnTo>
                    <a:lnTo>
                      <a:pt x="75" y="119"/>
                    </a:lnTo>
                    <a:lnTo>
                      <a:pt x="71" y="123"/>
                    </a:lnTo>
                    <a:lnTo>
                      <a:pt x="65" y="127"/>
                    </a:lnTo>
                    <a:lnTo>
                      <a:pt x="60" y="129"/>
                    </a:lnTo>
                    <a:lnTo>
                      <a:pt x="54" y="129"/>
                    </a:lnTo>
                    <a:lnTo>
                      <a:pt x="48" y="129"/>
                    </a:lnTo>
                    <a:lnTo>
                      <a:pt x="42" y="129"/>
                    </a:lnTo>
                    <a:lnTo>
                      <a:pt x="39" y="129"/>
                    </a:lnTo>
                    <a:lnTo>
                      <a:pt x="33" y="129"/>
                    </a:lnTo>
                    <a:lnTo>
                      <a:pt x="25" y="123"/>
                    </a:lnTo>
                    <a:lnTo>
                      <a:pt x="17" y="115"/>
                    </a:lnTo>
                    <a:lnTo>
                      <a:pt x="12" y="106"/>
                    </a:lnTo>
                    <a:lnTo>
                      <a:pt x="6" y="96"/>
                    </a:lnTo>
                    <a:lnTo>
                      <a:pt x="2" y="86"/>
                    </a:lnTo>
                    <a:lnTo>
                      <a:pt x="0" y="75"/>
                    </a:lnTo>
                    <a:lnTo>
                      <a:pt x="0" y="65"/>
                    </a:lnTo>
                    <a:lnTo>
                      <a:pt x="2" y="56"/>
                    </a:lnTo>
                    <a:lnTo>
                      <a:pt x="4" y="46"/>
                    </a:lnTo>
                    <a:lnTo>
                      <a:pt x="8" y="39"/>
                    </a:lnTo>
                    <a:lnTo>
                      <a:pt x="12" y="31"/>
                    </a:lnTo>
                    <a:lnTo>
                      <a:pt x="17" y="25"/>
                    </a:lnTo>
                    <a:lnTo>
                      <a:pt x="23" y="17"/>
                    </a:lnTo>
                    <a:lnTo>
                      <a:pt x="29" y="12"/>
                    </a:lnTo>
                    <a:lnTo>
                      <a:pt x="35" y="8"/>
                    </a:lnTo>
                    <a:lnTo>
                      <a:pt x="40" y="2"/>
                    </a:lnTo>
                    <a:lnTo>
                      <a:pt x="48" y="0"/>
                    </a:lnTo>
                    <a:lnTo>
                      <a:pt x="56" y="2"/>
                    </a:lnTo>
                    <a:lnTo>
                      <a:pt x="62" y="4"/>
                    </a:lnTo>
                    <a:lnTo>
                      <a:pt x="69" y="8"/>
                    </a:lnTo>
                    <a:lnTo>
                      <a:pt x="75" y="12"/>
                    </a:lnTo>
                    <a:lnTo>
                      <a:pt x="81" y="17"/>
                    </a:lnTo>
                    <a:lnTo>
                      <a:pt x="85" y="23"/>
                    </a:lnTo>
                    <a:lnTo>
                      <a:pt x="88" y="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" name="Freeform 130"/>
              <p:cNvSpPr>
                <a:spLocks/>
              </p:cNvSpPr>
              <p:nvPr/>
            </p:nvSpPr>
            <p:spPr bwMode="auto">
              <a:xfrm>
                <a:off x="3378" y="2905"/>
                <a:ext cx="359" cy="178"/>
              </a:xfrm>
              <a:custGeom>
                <a:avLst/>
                <a:gdLst>
                  <a:gd name="T0" fmla="*/ 215 w 359"/>
                  <a:gd name="T1" fmla="*/ 50 h 178"/>
                  <a:gd name="T2" fmla="*/ 230 w 359"/>
                  <a:gd name="T3" fmla="*/ 38 h 178"/>
                  <a:gd name="T4" fmla="*/ 248 w 359"/>
                  <a:gd name="T5" fmla="*/ 27 h 178"/>
                  <a:gd name="T6" fmla="*/ 265 w 359"/>
                  <a:gd name="T7" fmla="*/ 13 h 178"/>
                  <a:gd name="T8" fmla="*/ 278 w 359"/>
                  <a:gd name="T9" fmla="*/ 4 h 178"/>
                  <a:gd name="T10" fmla="*/ 292 w 359"/>
                  <a:gd name="T11" fmla="*/ 2 h 178"/>
                  <a:gd name="T12" fmla="*/ 305 w 359"/>
                  <a:gd name="T13" fmla="*/ 2 h 178"/>
                  <a:gd name="T14" fmla="*/ 321 w 359"/>
                  <a:gd name="T15" fmla="*/ 4 h 178"/>
                  <a:gd name="T16" fmla="*/ 336 w 359"/>
                  <a:gd name="T17" fmla="*/ 11 h 178"/>
                  <a:gd name="T18" fmla="*/ 349 w 359"/>
                  <a:gd name="T19" fmla="*/ 31 h 178"/>
                  <a:gd name="T20" fmla="*/ 357 w 359"/>
                  <a:gd name="T21" fmla="*/ 56 h 178"/>
                  <a:gd name="T22" fmla="*/ 359 w 359"/>
                  <a:gd name="T23" fmla="*/ 81 h 178"/>
                  <a:gd name="T24" fmla="*/ 344 w 359"/>
                  <a:gd name="T25" fmla="*/ 148 h 178"/>
                  <a:gd name="T26" fmla="*/ 334 w 359"/>
                  <a:gd name="T27" fmla="*/ 153 h 178"/>
                  <a:gd name="T28" fmla="*/ 326 w 359"/>
                  <a:gd name="T29" fmla="*/ 163 h 178"/>
                  <a:gd name="T30" fmla="*/ 321 w 359"/>
                  <a:gd name="T31" fmla="*/ 171 h 178"/>
                  <a:gd name="T32" fmla="*/ 311 w 359"/>
                  <a:gd name="T33" fmla="*/ 176 h 178"/>
                  <a:gd name="T34" fmla="*/ 282 w 359"/>
                  <a:gd name="T35" fmla="*/ 178 h 178"/>
                  <a:gd name="T36" fmla="*/ 255 w 359"/>
                  <a:gd name="T37" fmla="*/ 175 h 178"/>
                  <a:gd name="T38" fmla="*/ 228 w 359"/>
                  <a:gd name="T39" fmla="*/ 167 h 178"/>
                  <a:gd name="T40" fmla="*/ 202 w 359"/>
                  <a:gd name="T41" fmla="*/ 163 h 178"/>
                  <a:gd name="T42" fmla="*/ 150 w 359"/>
                  <a:gd name="T43" fmla="*/ 148 h 178"/>
                  <a:gd name="T44" fmla="*/ 100 w 359"/>
                  <a:gd name="T45" fmla="*/ 136 h 178"/>
                  <a:gd name="T46" fmla="*/ 52 w 359"/>
                  <a:gd name="T47" fmla="*/ 121 h 178"/>
                  <a:gd name="T48" fmla="*/ 0 w 359"/>
                  <a:gd name="T49" fmla="*/ 100 h 178"/>
                  <a:gd name="T50" fmla="*/ 12 w 359"/>
                  <a:gd name="T51" fmla="*/ 79 h 178"/>
                  <a:gd name="T52" fmla="*/ 16 w 359"/>
                  <a:gd name="T53" fmla="*/ 56 h 178"/>
                  <a:gd name="T54" fmla="*/ 16 w 359"/>
                  <a:gd name="T55" fmla="*/ 33 h 178"/>
                  <a:gd name="T56" fmla="*/ 8 w 359"/>
                  <a:gd name="T57" fmla="*/ 13 h 178"/>
                  <a:gd name="T58" fmla="*/ 23 w 359"/>
                  <a:gd name="T59" fmla="*/ 2 h 178"/>
                  <a:gd name="T60" fmla="*/ 42 w 359"/>
                  <a:gd name="T61" fmla="*/ 0 h 178"/>
                  <a:gd name="T62" fmla="*/ 60 w 359"/>
                  <a:gd name="T63" fmla="*/ 2 h 178"/>
                  <a:gd name="T64" fmla="*/ 79 w 359"/>
                  <a:gd name="T65" fmla="*/ 8 h 178"/>
                  <a:gd name="T66" fmla="*/ 110 w 359"/>
                  <a:gd name="T67" fmla="*/ 21 h 178"/>
                  <a:gd name="T68" fmla="*/ 140 w 359"/>
                  <a:gd name="T69" fmla="*/ 36 h 178"/>
                  <a:gd name="T70" fmla="*/ 173 w 359"/>
                  <a:gd name="T71" fmla="*/ 48 h 178"/>
                  <a:gd name="T72" fmla="*/ 205 w 359"/>
                  <a:gd name="T73" fmla="*/ 52 h 17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59" h="178">
                    <a:moveTo>
                      <a:pt x="205" y="52"/>
                    </a:moveTo>
                    <a:lnTo>
                      <a:pt x="215" y="50"/>
                    </a:lnTo>
                    <a:lnTo>
                      <a:pt x="223" y="44"/>
                    </a:lnTo>
                    <a:lnTo>
                      <a:pt x="230" y="38"/>
                    </a:lnTo>
                    <a:lnTo>
                      <a:pt x="240" y="33"/>
                    </a:lnTo>
                    <a:lnTo>
                      <a:pt x="248" y="27"/>
                    </a:lnTo>
                    <a:lnTo>
                      <a:pt x="257" y="19"/>
                    </a:lnTo>
                    <a:lnTo>
                      <a:pt x="265" y="13"/>
                    </a:lnTo>
                    <a:lnTo>
                      <a:pt x="273" y="8"/>
                    </a:lnTo>
                    <a:lnTo>
                      <a:pt x="278" y="4"/>
                    </a:lnTo>
                    <a:lnTo>
                      <a:pt x="284" y="4"/>
                    </a:lnTo>
                    <a:lnTo>
                      <a:pt x="292" y="2"/>
                    </a:lnTo>
                    <a:lnTo>
                      <a:pt x="299" y="2"/>
                    </a:lnTo>
                    <a:lnTo>
                      <a:pt x="305" y="2"/>
                    </a:lnTo>
                    <a:lnTo>
                      <a:pt x="313" y="2"/>
                    </a:lnTo>
                    <a:lnTo>
                      <a:pt x="321" y="4"/>
                    </a:lnTo>
                    <a:lnTo>
                      <a:pt x="326" y="4"/>
                    </a:lnTo>
                    <a:lnTo>
                      <a:pt x="336" y="11"/>
                    </a:lnTo>
                    <a:lnTo>
                      <a:pt x="344" y="21"/>
                    </a:lnTo>
                    <a:lnTo>
                      <a:pt x="349" y="31"/>
                    </a:lnTo>
                    <a:lnTo>
                      <a:pt x="355" y="42"/>
                    </a:lnTo>
                    <a:lnTo>
                      <a:pt x="357" y="56"/>
                    </a:lnTo>
                    <a:lnTo>
                      <a:pt x="359" y="67"/>
                    </a:lnTo>
                    <a:lnTo>
                      <a:pt x="359" y="81"/>
                    </a:lnTo>
                    <a:lnTo>
                      <a:pt x="359" y="94"/>
                    </a:lnTo>
                    <a:lnTo>
                      <a:pt x="344" y="148"/>
                    </a:lnTo>
                    <a:lnTo>
                      <a:pt x="338" y="150"/>
                    </a:lnTo>
                    <a:lnTo>
                      <a:pt x="334" y="153"/>
                    </a:lnTo>
                    <a:lnTo>
                      <a:pt x="330" y="157"/>
                    </a:lnTo>
                    <a:lnTo>
                      <a:pt x="326" y="163"/>
                    </a:lnTo>
                    <a:lnTo>
                      <a:pt x="324" y="167"/>
                    </a:lnTo>
                    <a:lnTo>
                      <a:pt x="321" y="171"/>
                    </a:lnTo>
                    <a:lnTo>
                      <a:pt x="317" y="175"/>
                    </a:lnTo>
                    <a:lnTo>
                      <a:pt x="311" y="176"/>
                    </a:lnTo>
                    <a:lnTo>
                      <a:pt x="296" y="178"/>
                    </a:lnTo>
                    <a:lnTo>
                      <a:pt x="282" y="178"/>
                    </a:lnTo>
                    <a:lnTo>
                      <a:pt x="269" y="176"/>
                    </a:lnTo>
                    <a:lnTo>
                      <a:pt x="255" y="175"/>
                    </a:lnTo>
                    <a:lnTo>
                      <a:pt x="242" y="171"/>
                    </a:lnTo>
                    <a:lnTo>
                      <a:pt x="228" y="167"/>
                    </a:lnTo>
                    <a:lnTo>
                      <a:pt x="215" y="165"/>
                    </a:lnTo>
                    <a:lnTo>
                      <a:pt x="202" y="163"/>
                    </a:lnTo>
                    <a:lnTo>
                      <a:pt x="175" y="155"/>
                    </a:lnTo>
                    <a:lnTo>
                      <a:pt x="150" y="148"/>
                    </a:lnTo>
                    <a:lnTo>
                      <a:pt x="125" y="142"/>
                    </a:lnTo>
                    <a:lnTo>
                      <a:pt x="100" y="136"/>
                    </a:lnTo>
                    <a:lnTo>
                      <a:pt x="75" y="129"/>
                    </a:lnTo>
                    <a:lnTo>
                      <a:pt x="52" y="121"/>
                    </a:lnTo>
                    <a:lnTo>
                      <a:pt x="27" y="111"/>
                    </a:lnTo>
                    <a:lnTo>
                      <a:pt x="0" y="100"/>
                    </a:lnTo>
                    <a:lnTo>
                      <a:pt x="6" y="90"/>
                    </a:lnTo>
                    <a:lnTo>
                      <a:pt x="12" y="79"/>
                    </a:lnTo>
                    <a:lnTo>
                      <a:pt x="14" y="67"/>
                    </a:lnTo>
                    <a:lnTo>
                      <a:pt x="16" y="56"/>
                    </a:lnTo>
                    <a:lnTo>
                      <a:pt x="17" y="44"/>
                    </a:lnTo>
                    <a:lnTo>
                      <a:pt x="16" y="33"/>
                    </a:lnTo>
                    <a:lnTo>
                      <a:pt x="12" y="21"/>
                    </a:lnTo>
                    <a:lnTo>
                      <a:pt x="8" y="13"/>
                    </a:lnTo>
                    <a:lnTo>
                      <a:pt x="16" y="6"/>
                    </a:lnTo>
                    <a:lnTo>
                      <a:pt x="23" y="2"/>
                    </a:lnTo>
                    <a:lnTo>
                      <a:pt x="33" y="0"/>
                    </a:lnTo>
                    <a:lnTo>
                      <a:pt x="42" y="0"/>
                    </a:lnTo>
                    <a:lnTo>
                      <a:pt x="52" y="0"/>
                    </a:lnTo>
                    <a:lnTo>
                      <a:pt x="60" y="2"/>
                    </a:lnTo>
                    <a:lnTo>
                      <a:pt x="69" y="4"/>
                    </a:lnTo>
                    <a:lnTo>
                      <a:pt x="79" y="8"/>
                    </a:lnTo>
                    <a:lnTo>
                      <a:pt x="94" y="13"/>
                    </a:lnTo>
                    <a:lnTo>
                      <a:pt x="110" y="21"/>
                    </a:lnTo>
                    <a:lnTo>
                      <a:pt x="125" y="29"/>
                    </a:lnTo>
                    <a:lnTo>
                      <a:pt x="140" y="36"/>
                    </a:lnTo>
                    <a:lnTo>
                      <a:pt x="156" y="44"/>
                    </a:lnTo>
                    <a:lnTo>
                      <a:pt x="173" y="48"/>
                    </a:lnTo>
                    <a:lnTo>
                      <a:pt x="188" y="52"/>
                    </a:lnTo>
                    <a:lnTo>
                      <a:pt x="205" y="52"/>
                    </a:lnTo>
                    <a:close/>
                  </a:path>
                </a:pathLst>
              </a:custGeom>
              <a:solidFill>
                <a:srgbClr val="C4D0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1" name="Freeform 131"/>
              <p:cNvSpPr>
                <a:spLocks/>
              </p:cNvSpPr>
              <p:nvPr/>
            </p:nvSpPr>
            <p:spPr bwMode="auto">
              <a:xfrm>
                <a:off x="3106" y="2922"/>
                <a:ext cx="48" cy="83"/>
              </a:xfrm>
              <a:custGeom>
                <a:avLst/>
                <a:gdLst>
                  <a:gd name="T0" fmla="*/ 48 w 48"/>
                  <a:gd name="T1" fmla="*/ 41 h 83"/>
                  <a:gd name="T2" fmla="*/ 48 w 48"/>
                  <a:gd name="T3" fmla="*/ 48 h 83"/>
                  <a:gd name="T4" fmla="*/ 46 w 48"/>
                  <a:gd name="T5" fmla="*/ 54 h 83"/>
                  <a:gd name="T6" fmla="*/ 44 w 48"/>
                  <a:gd name="T7" fmla="*/ 62 h 83"/>
                  <a:gd name="T8" fmla="*/ 42 w 48"/>
                  <a:gd name="T9" fmla="*/ 67 h 83"/>
                  <a:gd name="T10" fmla="*/ 38 w 48"/>
                  <a:gd name="T11" fmla="*/ 71 h 83"/>
                  <a:gd name="T12" fmla="*/ 34 w 48"/>
                  <a:gd name="T13" fmla="*/ 75 h 83"/>
                  <a:gd name="T14" fmla="*/ 30 w 48"/>
                  <a:gd name="T15" fmla="*/ 79 h 83"/>
                  <a:gd name="T16" fmla="*/ 23 w 48"/>
                  <a:gd name="T17" fmla="*/ 83 h 83"/>
                  <a:gd name="T18" fmla="*/ 17 w 48"/>
                  <a:gd name="T19" fmla="*/ 79 h 83"/>
                  <a:gd name="T20" fmla="*/ 13 w 48"/>
                  <a:gd name="T21" fmla="*/ 75 h 83"/>
                  <a:gd name="T22" fmla="*/ 7 w 48"/>
                  <a:gd name="T23" fmla="*/ 71 h 83"/>
                  <a:gd name="T24" fmla="*/ 6 w 48"/>
                  <a:gd name="T25" fmla="*/ 65 h 83"/>
                  <a:gd name="T26" fmla="*/ 4 w 48"/>
                  <a:gd name="T27" fmla="*/ 60 h 83"/>
                  <a:gd name="T28" fmla="*/ 2 w 48"/>
                  <a:gd name="T29" fmla="*/ 54 h 83"/>
                  <a:gd name="T30" fmla="*/ 0 w 48"/>
                  <a:gd name="T31" fmla="*/ 48 h 83"/>
                  <a:gd name="T32" fmla="*/ 0 w 48"/>
                  <a:gd name="T33" fmla="*/ 44 h 83"/>
                  <a:gd name="T34" fmla="*/ 0 w 48"/>
                  <a:gd name="T35" fmla="*/ 37 h 83"/>
                  <a:gd name="T36" fmla="*/ 0 w 48"/>
                  <a:gd name="T37" fmla="*/ 31 h 83"/>
                  <a:gd name="T38" fmla="*/ 2 w 48"/>
                  <a:gd name="T39" fmla="*/ 23 h 83"/>
                  <a:gd name="T40" fmla="*/ 4 w 48"/>
                  <a:gd name="T41" fmla="*/ 18 h 83"/>
                  <a:gd name="T42" fmla="*/ 7 w 48"/>
                  <a:gd name="T43" fmla="*/ 12 h 83"/>
                  <a:gd name="T44" fmla="*/ 11 w 48"/>
                  <a:gd name="T45" fmla="*/ 6 h 83"/>
                  <a:gd name="T46" fmla="*/ 17 w 48"/>
                  <a:gd name="T47" fmla="*/ 4 h 83"/>
                  <a:gd name="T48" fmla="*/ 23 w 48"/>
                  <a:gd name="T49" fmla="*/ 0 h 83"/>
                  <a:gd name="T50" fmla="*/ 32 w 48"/>
                  <a:gd name="T51" fmla="*/ 2 h 83"/>
                  <a:gd name="T52" fmla="*/ 38 w 48"/>
                  <a:gd name="T53" fmla="*/ 6 h 83"/>
                  <a:gd name="T54" fmla="*/ 42 w 48"/>
                  <a:gd name="T55" fmla="*/ 10 h 83"/>
                  <a:gd name="T56" fmla="*/ 44 w 48"/>
                  <a:gd name="T57" fmla="*/ 16 h 83"/>
                  <a:gd name="T58" fmla="*/ 44 w 48"/>
                  <a:gd name="T59" fmla="*/ 21 h 83"/>
                  <a:gd name="T60" fmla="*/ 46 w 48"/>
                  <a:gd name="T61" fmla="*/ 29 h 83"/>
                  <a:gd name="T62" fmla="*/ 46 w 48"/>
                  <a:gd name="T63" fmla="*/ 35 h 83"/>
                  <a:gd name="T64" fmla="*/ 48 w 48"/>
                  <a:gd name="T65" fmla="*/ 41 h 8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48" h="83">
                    <a:moveTo>
                      <a:pt x="48" y="41"/>
                    </a:moveTo>
                    <a:lnTo>
                      <a:pt x="48" y="48"/>
                    </a:lnTo>
                    <a:lnTo>
                      <a:pt x="46" y="54"/>
                    </a:lnTo>
                    <a:lnTo>
                      <a:pt x="44" y="62"/>
                    </a:lnTo>
                    <a:lnTo>
                      <a:pt x="42" y="67"/>
                    </a:lnTo>
                    <a:lnTo>
                      <a:pt x="38" y="71"/>
                    </a:lnTo>
                    <a:lnTo>
                      <a:pt x="34" y="75"/>
                    </a:lnTo>
                    <a:lnTo>
                      <a:pt x="30" y="79"/>
                    </a:lnTo>
                    <a:lnTo>
                      <a:pt x="23" y="83"/>
                    </a:lnTo>
                    <a:lnTo>
                      <a:pt x="17" y="79"/>
                    </a:lnTo>
                    <a:lnTo>
                      <a:pt x="13" y="75"/>
                    </a:lnTo>
                    <a:lnTo>
                      <a:pt x="7" y="71"/>
                    </a:lnTo>
                    <a:lnTo>
                      <a:pt x="6" y="65"/>
                    </a:lnTo>
                    <a:lnTo>
                      <a:pt x="4" y="60"/>
                    </a:lnTo>
                    <a:lnTo>
                      <a:pt x="2" y="54"/>
                    </a:lnTo>
                    <a:lnTo>
                      <a:pt x="0" y="48"/>
                    </a:lnTo>
                    <a:lnTo>
                      <a:pt x="0" y="44"/>
                    </a:lnTo>
                    <a:lnTo>
                      <a:pt x="0" y="37"/>
                    </a:lnTo>
                    <a:lnTo>
                      <a:pt x="0" y="31"/>
                    </a:lnTo>
                    <a:lnTo>
                      <a:pt x="2" y="23"/>
                    </a:lnTo>
                    <a:lnTo>
                      <a:pt x="4" y="18"/>
                    </a:lnTo>
                    <a:lnTo>
                      <a:pt x="7" y="12"/>
                    </a:lnTo>
                    <a:lnTo>
                      <a:pt x="11" y="6"/>
                    </a:lnTo>
                    <a:lnTo>
                      <a:pt x="17" y="4"/>
                    </a:lnTo>
                    <a:lnTo>
                      <a:pt x="23" y="0"/>
                    </a:lnTo>
                    <a:lnTo>
                      <a:pt x="32" y="2"/>
                    </a:lnTo>
                    <a:lnTo>
                      <a:pt x="38" y="6"/>
                    </a:lnTo>
                    <a:lnTo>
                      <a:pt x="42" y="10"/>
                    </a:lnTo>
                    <a:lnTo>
                      <a:pt x="44" y="16"/>
                    </a:lnTo>
                    <a:lnTo>
                      <a:pt x="44" y="21"/>
                    </a:lnTo>
                    <a:lnTo>
                      <a:pt x="46" y="29"/>
                    </a:lnTo>
                    <a:lnTo>
                      <a:pt x="46" y="35"/>
                    </a:lnTo>
                    <a:lnTo>
                      <a:pt x="48" y="4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" name="Freeform 132"/>
              <p:cNvSpPr>
                <a:spLocks/>
              </p:cNvSpPr>
              <p:nvPr/>
            </p:nvSpPr>
            <p:spPr bwMode="auto">
              <a:xfrm>
                <a:off x="2720" y="2928"/>
                <a:ext cx="52" cy="77"/>
              </a:xfrm>
              <a:custGeom>
                <a:avLst/>
                <a:gdLst>
                  <a:gd name="T0" fmla="*/ 42 w 52"/>
                  <a:gd name="T1" fmla="*/ 4 h 77"/>
                  <a:gd name="T2" fmla="*/ 46 w 52"/>
                  <a:gd name="T3" fmla="*/ 13 h 77"/>
                  <a:gd name="T4" fmla="*/ 48 w 52"/>
                  <a:gd name="T5" fmla="*/ 21 h 77"/>
                  <a:gd name="T6" fmla="*/ 50 w 52"/>
                  <a:gd name="T7" fmla="*/ 29 h 77"/>
                  <a:gd name="T8" fmla="*/ 52 w 52"/>
                  <a:gd name="T9" fmla="*/ 36 h 77"/>
                  <a:gd name="T10" fmla="*/ 50 w 52"/>
                  <a:gd name="T11" fmla="*/ 44 h 77"/>
                  <a:gd name="T12" fmla="*/ 50 w 52"/>
                  <a:gd name="T13" fmla="*/ 52 h 77"/>
                  <a:gd name="T14" fmla="*/ 48 w 52"/>
                  <a:gd name="T15" fmla="*/ 59 h 77"/>
                  <a:gd name="T16" fmla="*/ 44 w 52"/>
                  <a:gd name="T17" fmla="*/ 67 h 77"/>
                  <a:gd name="T18" fmla="*/ 41 w 52"/>
                  <a:gd name="T19" fmla="*/ 71 h 77"/>
                  <a:gd name="T20" fmla="*/ 37 w 52"/>
                  <a:gd name="T21" fmla="*/ 75 h 77"/>
                  <a:gd name="T22" fmla="*/ 33 w 52"/>
                  <a:gd name="T23" fmla="*/ 77 h 77"/>
                  <a:gd name="T24" fmla="*/ 29 w 52"/>
                  <a:gd name="T25" fmla="*/ 77 h 77"/>
                  <a:gd name="T26" fmla="*/ 25 w 52"/>
                  <a:gd name="T27" fmla="*/ 77 h 77"/>
                  <a:gd name="T28" fmla="*/ 19 w 52"/>
                  <a:gd name="T29" fmla="*/ 77 h 77"/>
                  <a:gd name="T30" fmla="*/ 16 w 52"/>
                  <a:gd name="T31" fmla="*/ 75 h 77"/>
                  <a:gd name="T32" fmla="*/ 10 w 52"/>
                  <a:gd name="T33" fmla="*/ 73 h 77"/>
                  <a:gd name="T34" fmla="*/ 6 w 52"/>
                  <a:gd name="T35" fmla="*/ 67 h 77"/>
                  <a:gd name="T36" fmla="*/ 4 w 52"/>
                  <a:gd name="T37" fmla="*/ 59 h 77"/>
                  <a:gd name="T38" fmla="*/ 2 w 52"/>
                  <a:gd name="T39" fmla="*/ 52 h 77"/>
                  <a:gd name="T40" fmla="*/ 0 w 52"/>
                  <a:gd name="T41" fmla="*/ 44 h 77"/>
                  <a:gd name="T42" fmla="*/ 0 w 52"/>
                  <a:gd name="T43" fmla="*/ 36 h 77"/>
                  <a:gd name="T44" fmla="*/ 0 w 52"/>
                  <a:gd name="T45" fmla="*/ 29 h 77"/>
                  <a:gd name="T46" fmla="*/ 2 w 52"/>
                  <a:gd name="T47" fmla="*/ 21 h 77"/>
                  <a:gd name="T48" fmla="*/ 6 w 52"/>
                  <a:gd name="T49" fmla="*/ 13 h 77"/>
                  <a:gd name="T50" fmla="*/ 10 w 52"/>
                  <a:gd name="T51" fmla="*/ 8 h 77"/>
                  <a:gd name="T52" fmla="*/ 14 w 52"/>
                  <a:gd name="T53" fmla="*/ 6 h 77"/>
                  <a:gd name="T54" fmla="*/ 19 w 52"/>
                  <a:gd name="T55" fmla="*/ 2 h 77"/>
                  <a:gd name="T56" fmla="*/ 23 w 52"/>
                  <a:gd name="T57" fmla="*/ 2 h 77"/>
                  <a:gd name="T58" fmla="*/ 27 w 52"/>
                  <a:gd name="T59" fmla="*/ 0 h 77"/>
                  <a:gd name="T60" fmla="*/ 33 w 52"/>
                  <a:gd name="T61" fmla="*/ 0 h 77"/>
                  <a:gd name="T62" fmla="*/ 37 w 52"/>
                  <a:gd name="T63" fmla="*/ 2 h 77"/>
                  <a:gd name="T64" fmla="*/ 42 w 52"/>
                  <a:gd name="T65" fmla="*/ 4 h 7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52" h="77">
                    <a:moveTo>
                      <a:pt x="42" y="4"/>
                    </a:moveTo>
                    <a:lnTo>
                      <a:pt x="46" y="13"/>
                    </a:lnTo>
                    <a:lnTo>
                      <a:pt x="48" y="21"/>
                    </a:lnTo>
                    <a:lnTo>
                      <a:pt x="50" y="29"/>
                    </a:lnTo>
                    <a:lnTo>
                      <a:pt x="52" y="36"/>
                    </a:lnTo>
                    <a:lnTo>
                      <a:pt x="50" y="44"/>
                    </a:lnTo>
                    <a:lnTo>
                      <a:pt x="50" y="52"/>
                    </a:lnTo>
                    <a:lnTo>
                      <a:pt x="48" y="59"/>
                    </a:lnTo>
                    <a:lnTo>
                      <a:pt x="44" y="67"/>
                    </a:lnTo>
                    <a:lnTo>
                      <a:pt x="41" y="71"/>
                    </a:lnTo>
                    <a:lnTo>
                      <a:pt x="37" y="75"/>
                    </a:lnTo>
                    <a:lnTo>
                      <a:pt x="33" y="77"/>
                    </a:lnTo>
                    <a:lnTo>
                      <a:pt x="29" y="77"/>
                    </a:lnTo>
                    <a:lnTo>
                      <a:pt x="25" y="77"/>
                    </a:lnTo>
                    <a:lnTo>
                      <a:pt x="19" y="77"/>
                    </a:lnTo>
                    <a:lnTo>
                      <a:pt x="16" y="75"/>
                    </a:lnTo>
                    <a:lnTo>
                      <a:pt x="10" y="73"/>
                    </a:lnTo>
                    <a:lnTo>
                      <a:pt x="6" y="67"/>
                    </a:lnTo>
                    <a:lnTo>
                      <a:pt x="4" y="59"/>
                    </a:lnTo>
                    <a:lnTo>
                      <a:pt x="2" y="52"/>
                    </a:lnTo>
                    <a:lnTo>
                      <a:pt x="0" y="44"/>
                    </a:lnTo>
                    <a:lnTo>
                      <a:pt x="0" y="36"/>
                    </a:lnTo>
                    <a:lnTo>
                      <a:pt x="0" y="29"/>
                    </a:lnTo>
                    <a:lnTo>
                      <a:pt x="2" y="21"/>
                    </a:lnTo>
                    <a:lnTo>
                      <a:pt x="6" y="13"/>
                    </a:lnTo>
                    <a:lnTo>
                      <a:pt x="10" y="8"/>
                    </a:lnTo>
                    <a:lnTo>
                      <a:pt x="14" y="6"/>
                    </a:lnTo>
                    <a:lnTo>
                      <a:pt x="19" y="2"/>
                    </a:lnTo>
                    <a:lnTo>
                      <a:pt x="23" y="2"/>
                    </a:lnTo>
                    <a:lnTo>
                      <a:pt x="27" y="0"/>
                    </a:lnTo>
                    <a:lnTo>
                      <a:pt x="33" y="0"/>
                    </a:lnTo>
                    <a:lnTo>
                      <a:pt x="37" y="2"/>
                    </a:lnTo>
                    <a:lnTo>
                      <a:pt x="42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3" name="Freeform 133"/>
              <p:cNvSpPr>
                <a:spLocks/>
              </p:cNvSpPr>
              <p:nvPr/>
            </p:nvSpPr>
            <p:spPr bwMode="auto">
              <a:xfrm>
                <a:off x="3294" y="2926"/>
                <a:ext cx="78" cy="83"/>
              </a:xfrm>
              <a:custGeom>
                <a:avLst/>
                <a:gdLst>
                  <a:gd name="T0" fmla="*/ 77 w 78"/>
                  <a:gd name="T1" fmla="*/ 15 h 83"/>
                  <a:gd name="T2" fmla="*/ 78 w 78"/>
                  <a:gd name="T3" fmla="*/ 21 h 83"/>
                  <a:gd name="T4" fmla="*/ 78 w 78"/>
                  <a:gd name="T5" fmla="*/ 29 h 83"/>
                  <a:gd name="T6" fmla="*/ 77 w 78"/>
                  <a:gd name="T7" fmla="*/ 37 h 83"/>
                  <a:gd name="T8" fmla="*/ 75 w 78"/>
                  <a:gd name="T9" fmla="*/ 46 h 83"/>
                  <a:gd name="T10" fmla="*/ 73 w 78"/>
                  <a:gd name="T11" fmla="*/ 54 h 83"/>
                  <a:gd name="T12" fmla="*/ 69 w 78"/>
                  <a:gd name="T13" fmla="*/ 61 h 83"/>
                  <a:gd name="T14" fmla="*/ 65 w 78"/>
                  <a:gd name="T15" fmla="*/ 67 h 83"/>
                  <a:gd name="T16" fmla="*/ 59 w 78"/>
                  <a:gd name="T17" fmla="*/ 75 h 83"/>
                  <a:gd name="T18" fmla="*/ 53 w 78"/>
                  <a:gd name="T19" fmla="*/ 79 h 83"/>
                  <a:gd name="T20" fmla="*/ 48 w 78"/>
                  <a:gd name="T21" fmla="*/ 81 h 83"/>
                  <a:gd name="T22" fmla="*/ 40 w 78"/>
                  <a:gd name="T23" fmla="*/ 83 h 83"/>
                  <a:gd name="T24" fmla="*/ 32 w 78"/>
                  <a:gd name="T25" fmla="*/ 83 h 83"/>
                  <a:gd name="T26" fmla="*/ 25 w 78"/>
                  <a:gd name="T27" fmla="*/ 83 h 83"/>
                  <a:gd name="T28" fmla="*/ 15 w 78"/>
                  <a:gd name="T29" fmla="*/ 81 h 83"/>
                  <a:gd name="T30" fmla="*/ 7 w 78"/>
                  <a:gd name="T31" fmla="*/ 79 h 83"/>
                  <a:gd name="T32" fmla="*/ 0 w 78"/>
                  <a:gd name="T33" fmla="*/ 79 h 83"/>
                  <a:gd name="T34" fmla="*/ 0 w 78"/>
                  <a:gd name="T35" fmla="*/ 71 h 83"/>
                  <a:gd name="T36" fmla="*/ 0 w 78"/>
                  <a:gd name="T37" fmla="*/ 65 h 83"/>
                  <a:gd name="T38" fmla="*/ 2 w 78"/>
                  <a:gd name="T39" fmla="*/ 60 h 83"/>
                  <a:gd name="T40" fmla="*/ 6 w 78"/>
                  <a:gd name="T41" fmla="*/ 56 h 83"/>
                  <a:gd name="T42" fmla="*/ 9 w 78"/>
                  <a:gd name="T43" fmla="*/ 50 h 83"/>
                  <a:gd name="T44" fmla="*/ 11 w 78"/>
                  <a:gd name="T45" fmla="*/ 44 h 83"/>
                  <a:gd name="T46" fmla="*/ 13 w 78"/>
                  <a:gd name="T47" fmla="*/ 38 h 83"/>
                  <a:gd name="T48" fmla="*/ 13 w 78"/>
                  <a:gd name="T49" fmla="*/ 31 h 83"/>
                  <a:gd name="T50" fmla="*/ 17 w 78"/>
                  <a:gd name="T51" fmla="*/ 27 h 83"/>
                  <a:gd name="T52" fmla="*/ 21 w 78"/>
                  <a:gd name="T53" fmla="*/ 21 h 83"/>
                  <a:gd name="T54" fmla="*/ 25 w 78"/>
                  <a:gd name="T55" fmla="*/ 17 h 83"/>
                  <a:gd name="T56" fmla="*/ 29 w 78"/>
                  <a:gd name="T57" fmla="*/ 12 h 83"/>
                  <a:gd name="T58" fmla="*/ 34 w 78"/>
                  <a:gd name="T59" fmla="*/ 8 h 83"/>
                  <a:gd name="T60" fmla="*/ 38 w 78"/>
                  <a:gd name="T61" fmla="*/ 4 h 83"/>
                  <a:gd name="T62" fmla="*/ 44 w 78"/>
                  <a:gd name="T63" fmla="*/ 2 h 83"/>
                  <a:gd name="T64" fmla="*/ 50 w 78"/>
                  <a:gd name="T65" fmla="*/ 2 h 83"/>
                  <a:gd name="T66" fmla="*/ 55 w 78"/>
                  <a:gd name="T67" fmla="*/ 0 h 83"/>
                  <a:gd name="T68" fmla="*/ 59 w 78"/>
                  <a:gd name="T69" fmla="*/ 0 h 83"/>
                  <a:gd name="T70" fmla="*/ 63 w 78"/>
                  <a:gd name="T71" fmla="*/ 2 h 83"/>
                  <a:gd name="T72" fmla="*/ 67 w 78"/>
                  <a:gd name="T73" fmla="*/ 4 h 83"/>
                  <a:gd name="T74" fmla="*/ 71 w 78"/>
                  <a:gd name="T75" fmla="*/ 6 h 83"/>
                  <a:gd name="T76" fmla="*/ 73 w 78"/>
                  <a:gd name="T77" fmla="*/ 8 h 83"/>
                  <a:gd name="T78" fmla="*/ 75 w 78"/>
                  <a:gd name="T79" fmla="*/ 12 h 83"/>
                  <a:gd name="T80" fmla="*/ 77 w 78"/>
                  <a:gd name="T81" fmla="*/ 15 h 8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78" h="83">
                    <a:moveTo>
                      <a:pt x="77" y="15"/>
                    </a:moveTo>
                    <a:lnTo>
                      <a:pt x="78" y="21"/>
                    </a:lnTo>
                    <a:lnTo>
                      <a:pt x="78" y="29"/>
                    </a:lnTo>
                    <a:lnTo>
                      <a:pt x="77" y="37"/>
                    </a:lnTo>
                    <a:lnTo>
                      <a:pt x="75" y="46"/>
                    </a:lnTo>
                    <a:lnTo>
                      <a:pt x="73" y="54"/>
                    </a:lnTo>
                    <a:lnTo>
                      <a:pt x="69" y="61"/>
                    </a:lnTo>
                    <a:lnTo>
                      <a:pt x="65" y="67"/>
                    </a:lnTo>
                    <a:lnTo>
                      <a:pt x="59" y="75"/>
                    </a:lnTo>
                    <a:lnTo>
                      <a:pt x="53" y="79"/>
                    </a:lnTo>
                    <a:lnTo>
                      <a:pt x="48" y="81"/>
                    </a:lnTo>
                    <a:lnTo>
                      <a:pt x="40" y="83"/>
                    </a:lnTo>
                    <a:lnTo>
                      <a:pt x="32" y="83"/>
                    </a:lnTo>
                    <a:lnTo>
                      <a:pt x="25" y="83"/>
                    </a:lnTo>
                    <a:lnTo>
                      <a:pt x="15" y="81"/>
                    </a:lnTo>
                    <a:lnTo>
                      <a:pt x="7" y="79"/>
                    </a:lnTo>
                    <a:lnTo>
                      <a:pt x="0" y="79"/>
                    </a:lnTo>
                    <a:lnTo>
                      <a:pt x="0" y="71"/>
                    </a:lnTo>
                    <a:lnTo>
                      <a:pt x="0" y="65"/>
                    </a:lnTo>
                    <a:lnTo>
                      <a:pt x="2" y="60"/>
                    </a:lnTo>
                    <a:lnTo>
                      <a:pt x="6" y="56"/>
                    </a:lnTo>
                    <a:lnTo>
                      <a:pt x="9" y="50"/>
                    </a:lnTo>
                    <a:lnTo>
                      <a:pt x="11" y="44"/>
                    </a:lnTo>
                    <a:lnTo>
                      <a:pt x="13" y="38"/>
                    </a:lnTo>
                    <a:lnTo>
                      <a:pt x="13" y="31"/>
                    </a:lnTo>
                    <a:lnTo>
                      <a:pt x="17" y="27"/>
                    </a:lnTo>
                    <a:lnTo>
                      <a:pt x="21" y="21"/>
                    </a:lnTo>
                    <a:lnTo>
                      <a:pt x="25" y="17"/>
                    </a:lnTo>
                    <a:lnTo>
                      <a:pt x="29" y="12"/>
                    </a:lnTo>
                    <a:lnTo>
                      <a:pt x="34" y="8"/>
                    </a:lnTo>
                    <a:lnTo>
                      <a:pt x="38" y="4"/>
                    </a:lnTo>
                    <a:lnTo>
                      <a:pt x="44" y="2"/>
                    </a:lnTo>
                    <a:lnTo>
                      <a:pt x="50" y="2"/>
                    </a:lnTo>
                    <a:lnTo>
                      <a:pt x="55" y="0"/>
                    </a:lnTo>
                    <a:lnTo>
                      <a:pt x="59" y="0"/>
                    </a:lnTo>
                    <a:lnTo>
                      <a:pt x="63" y="2"/>
                    </a:lnTo>
                    <a:lnTo>
                      <a:pt x="67" y="4"/>
                    </a:lnTo>
                    <a:lnTo>
                      <a:pt x="71" y="6"/>
                    </a:lnTo>
                    <a:lnTo>
                      <a:pt x="73" y="8"/>
                    </a:lnTo>
                    <a:lnTo>
                      <a:pt x="75" y="12"/>
                    </a:lnTo>
                    <a:lnTo>
                      <a:pt x="77" y="15"/>
                    </a:lnTo>
                    <a:close/>
                  </a:path>
                </a:pathLst>
              </a:custGeom>
              <a:solidFill>
                <a:srgbClr val="E6EB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4" name="Freeform 134"/>
              <p:cNvSpPr>
                <a:spLocks/>
              </p:cNvSpPr>
              <p:nvPr/>
            </p:nvSpPr>
            <p:spPr bwMode="auto">
              <a:xfrm>
                <a:off x="3029" y="2938"/>
                <a:ext cx="6" cy="42"/>
              </a:xfrm>
              <a:custGeom>
                <a:avLst/>
                <a:gdLst>
                  <a:gd name="T0" fmla="*/ 2 w 6"/>
                  <a:gd name="T1" fmla="*/ 42 h 42"/>
                  <a:gd name="T2" fmla="*/ 2 w 6"/>
                  <a:gd name="T3" fmla="*/ 36 h 42"/>
                  <a:gd name="T4" fmla="*/ 2 w 6"/>
                  <a:gd name="T5" fmla="*/ 30 h 42"/>
                  <a:gd name="T6" fmla="*/ 0 w 6"/>
                  <a:gd name="T7" fmla="*/ 25 h 42"/>
                  <a:gd name="T8" fmla="*/ 0 w 6"/>
                  <a:gd name="T9" fmla="*/ 19 h 42"/>
                  <a:gd name="T10" fmla="*/ 0 w 6"/>
                  <a:gd name="T11" fmla="*/ 13 h 42"/>
                  <a:gd name="T12" fmla="*/ 2 w 6"/>
                  <a:gd name="T13" fmla="*/ 7 h 42"/>
                  <a:gd name="T14" fmla="*/ 4 w 6"/>
                  <a:gd name="T15" fmla="*/ 3 h 42"/>
                  <a:gd name="T16" fmla="*/ 6 w 6"/>
                  <a:gd name="T17" fmla="*/ 0 h 42"/>
                  <a:gd name="T18" fmla="*/ 2 w 6"/>
                  <a:gd name="T19" fmla="*/ 42 h 4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42">
                    <a:moveTo>
                      <a:pt x="2" y="42"/>
                    </a:moveTo>
                    <a:lnTo>
                      <a:pt x="2" y="36"/>
                    </a:lnTo>
                    <a:lnTo>
                      <a:pt x="2" y="30"/>
                    </a:lnTo>
                    <a:lnTo>
                      <a:pt x="0" y="25"/>
                    </a:lnTo>
                    <a:lnTo>
                      <a:pt x="0" y="19"/>
                    </a:lnTo>
                    <a:lnTo>
                      <a:pt x="0" y="13"/>
                    </a:lnTo>
                    <a:lnTo>
                      <a:pt x="2" y="7"/>
                    </a:lnTo>
                    <a:lnTo>
                      <a:pt x="4" y="3"/>
                    </a:lnTo>
                    <a:lnTo>
                      <a:pt x="6" y="0"/>
                    </a:lnTo>
                    <a:lnTo>
                      <a:pt x="2" y="42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5" name="Freeform 135"/>
              <p:cNvSpPr>
                <a:spLocks/>
              </p:cNvSpPr>
              <p:nvPr/>
            </p:nvSpPr>
            <p:spPr bwMode="auto">
              <a:xfrm>
                <a:off x="1266" y="2947"/>
                <a:ext cx="19" cy="134"/>
              </a:xfrm>
              <a:custGeom>
                <a:avLst/>
                <a:gdLst>
                  <a:gd name="T0" fmla="*/ 19 w 19"/>
                  <a:gd name="T1" fmla="*/ 134 h 134"/>
                  <a:gd name="T2" fmla="*/ 14 w 19"/>
                  <a:gd name="T3" fmla="*/ 131 h 134"/>
                  <a:gd name="T4" fmla="*/ 10 w 19"/>
                  <a:gd name="T5" fmla="*/ 129 h 134"/>
                  <a:gd name="T6" fmla="*/ 6 w 19"/>
                  <a:gd name="T7" fmla="*/ 125 h 134"/>
                  <a:gd name="T8" fmla="*/ 4 w 19"/>
                  <a:gd name="T9" fmla="*/ 121 h 134"/>
                  <a:gd name="T10" fmla="*/ 4 w 19"/>
                  <a:gd name="T11" fmla="*/ 113 h 134"/>
                  <a:gd name="T12" fmla="*/ 4 w 19"/>
                  <a:gd name="T13" fmla="*/ 106 h 134"/>
                  <a:gd name="T14" fmla="*/ 6 w 19"/>
                  <a:gd name="T15" fmla="*/ 96 h 134"/>
                  <a:gd name="T16" fmla="*/ 6 w 19"/>
                  <a:gd name="T17" fmla="*/ 87 h 134"/>
                  <a:gd name="T18" fmla="*/ 6 w 19"/>
                  <a:gd name="T19" fmla="*/ 77 h 134"/>
                  <a:gd name="T20" fmla="*/ 2 w 19"/>
                  <a:gd name="T21" fmla="*/ 67 h 134"/>
                  <a:gd name="T22" fmla="*/ 4 w 19"/>
                  <a:gd name="T23" fmla="*/ 71 h 134"/>
                  <a:gd name="T24" fmla="*/ 4 w 19"/>
                  <a:gd name="T25" fmla="*/ 62 h 134"/>
                  <a:gd name="T26" fmla="*/ 4 w 19"/>
                  <a:gd name="T27" fmla="*/ 52 h 134"/>
                  <a:gd name="T28" fmla="*/ 4 w 19"/>
                  <a:gd name="T29" fmla="*/ 44 h 134"/>
                  <a:gd name="T30" fmla="*/ 2 w 19"/>
                  <a:gd name="T31" fmla="*/ 37 h 134"/>
                  <a:gd name="T32" fmla="*/ 2 w 19"/>
                  <a:gd name="T33" fmla="*/ 27 h 134"/>
                  <a:gd name="T34" fmla="*/ 0 w 19"/>
                  <a:gd name="T35" fmla="*/ 19 h 134"/>
                  <a:gd name="T36" fmla="*/ 0 w 19"/>
                  <a:gd name="T37" fmla="*/ 10 h 134"/>
                  <a:gd name="T38" fmla="*/ 0 w 19"/>
                  <a:gd name="T39" fmla="*/ 0 h 134"/>
                  <a:gd name="T40" fmla="*/ 0 w 19"/>
                  <a:gd name="T41" fmla="*/ 17 h 134"/>
                  <a:gd name="T42" fmla="*/ 2 w 19"/>
                  <a:gd name="T43" fmla="*/ 35 h 134"/>
                  <a:gd name="T44" fmla="*/ 4 w 19"/>
                  <a:gd name="T45" fmla="*/ 52 h 134"/>
                  <a:gd name="T46" fmla="*/ 6 w 19"/>
                  <a:gd name="T47" fmla="*/ 67 h 134"/>
                  <a:gd name="T48" fmla="*/ 10 w 19"/>
                  <a:gd name="T49" fmla="*/ 85 h 134"/>
                  <a:gd name="T50" fmla="*/ 14 w 19"/>
                  <a:gd name="T51" fmla="*/ 102 h 134"/>
                  <a:gd name="T52" fmla="*/ 16 w 19"/>
                  <a:gd name="T53" fmla="*/ 117 h 134"/>
                  <a:gd name="T54" fmla="*/ 19 w 19"/>
                  <a:gd name="T55" fmla="*/ 134 h 13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9" h="134">
                    <a:moveTo>
                      <a:pt x="19" y="134"/>
                    </a:moveTo>
                    <a:lnTo>
                      <a:pt x="14" y="131"/>
                    </a:lnTo>
                    <a:lnTo>
                      <a:pt x="10" y="129"/>
                    </a:lnTo>
                    <a:lnTo>
                      <a:pt x="6" y="125"/>
                    </a:lnTo>
                    <a:lnTo>
                      <a:pt x="4" y="121"/>
                    </a:lnTo>
                    <a:lnTo>
                      <a:pt x="4" y="113"/>
                    </a:lnTo>
                    <a:lnTo>
                      <a:pt x="4" y="106"/>
                    </a:lnTo>
                    <a:lnTo>
                      <a:pt x="6" y="96"/>
                    </a:lnTo>
                    <a:lnTo>
                      <a:pt x="6" y="87"/>
                    </a:lnTo>
                    <a:lnTo>
                      <a:pt x="6" y="77"/>
                    </a:lnTo>
                    <a:lnTo>
                      <a:pt x="2" y="67"/>
                    </a:lnTo>
                    <a:lnTo>
                      <a:pt x="4" y="71"/>
                    </a:lnTo>
                    <a:lnTo>
                      <a:pt x="4" y="62"/>
                    </a:lnTo>
                    <a:lnTo>
                      <a:pt x="4" y="52"/>
                    </a:lnTo>
                    <a:lnTo>
                      <a:pt x="4" y="44"/>
                    </a:lnTo>
                    <a:lnTo>
                      <a:pt x="2" y="37"/>
                    </a:lnTo>
                    <a:lnTo>
                      <a:pt x="2" y="27"/>
                    </a:lnTo>
                    <a:lnTo>
                      <a:pt x="0" y="19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2" y="35"/>
                    </a:lnTo>
                    <a:lnTo>
                      <a:pt x="4" y="52"/>
                    </a:lnTo>
                    <a:lnTo>
                      <a:pt x="6" y="67"/>
                    </a:lnTo>
                    <a:lnTo>
                      <a:pt x="10" y="85"/>
                    </a:lnTo>
                    <a:lnTo>
                      <a:pt x="14" y="102"/>
                    </a:lnTo>
                    <a:lnTo>
                      <a:pt x="16" y="117"/>
                    </a:lnTo>
                    <a:lnTo>
                      <a:pt x="19" y="134"/>
                    </a:lnTo>
                    <a:close/>
                  </a:path>
                </a:pathLst>
              </a:custGeom>
              <a:solidFill>
                <a:srgbClr val="A3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6" name="Freeform 136"/>
              <p:cNvSpPr>
                <a:spLocks/>
              </p:cNvSpPr>
              <p:nvPr/>
            </p:nvSpPr>
            <p:spPr bwMode="auto">
              <a:xfrm>
                <a:off x="501" y="2957"/>
                <a:ext cx="347" cy="182"/>
              </a:xfrm>
              <a:custGeom>
                <a:avLst/>
                <a:gdLst>
                  <a:gd name="T0" fmla="*/ 347 w 347"/>
                  <a:gd name="T1" fmla="*/ 100 h 182"/>
                  <a:gd name="T2" fmla="*/ 345 w 347"/>
                  <a:gd name="T3" fmla="*/ 123 h 182"/>
                  <a:gd name="T4" fmla="*/ 341 w 347"/>
                  <a:gd name="T5" fmla="*/ 148 h 182"/>
                  <a:gd name="T6" fmla="*/ 336 w 347"/>
                  <a:gd name="T7" fmla="*/ 171 h 182"/>
                  <a:gd name="T8" fmla="*/ 295 w 347"/>
                  <a:gd name="T9" fmla="*/ 180 h 182"/>
                  <a:gd name="T10" fmla="*/ 222 w 347"/>
                  <a:gd name="T11" fmla="*/ 180 h 182"/>
                  <a:gd name="T12" fmla="*/ 151 w 347"/>
                  <a:gd name="T13" fmla="*/ 180 h 182"/>
                  <a:gd name="T14" fmla="*/ 79 w 347"/>
                  <a:gd name="T15" fmla="*/ 180 h 182"/>
                  <a:gd name="T16" fmla="*/ 38 w 347"/>
                  <a:gd name="T17" fmla="*/ 176 h 182"/>
                  <a:gd name="T18" fmla="*/ 29 w 347"/>
                  <a:gd name="T19" fmla="*/ 174 h 182"/>
                  <a:gd name="T20" fmla="*/ 19 w 347"/>
                  <a:gd name="T21" fmla="*/ 171 h 182"/>
                  <a:gd name="T22" fmla="*/ 10 w 347"/>
                  <a:gd name="T23" fmla="*/ 165 h 182"/>
                  <a:gd name="T24" fmla="*/ 4 w 347"/>
                  <a:gd name="T25" fmla="*/ 151 h 182"/>
                  <a:gd name="T26" fmla="*/ 0 w 347"/>
                  <a:gd name="T27" fmla="*/ 128 h 182"/>
                  <a:gd name="T28" fmla="*/ 2 w 347"/>
                  <a:gd name="T29" fmla="*/ 105 h 182"/>
                  <a:gd name="T30" fmla="*/ 8 w 347"/>
                  <a:gd name="T31" fmla="*/ 84 h 182"/>
                  <a:gd name="T32" fmla="*/ 19 w 347"/>
                  <a:gd name="T33" fmla="*/ 71 h 182"/>
                  <a:gd name="T34" fmla="*/ 29 w 347"/>
                  <a:gd name="T35" fmla="*/ 67 h 182"/>
                  <a:gd name="T36" fmla="*/ 38 w 347"/>
                  <a:gd name="T37" fmla="*/ 63 h 182"/>
                  <a:gd name="T38" fmla="*/ 50 w 347"/>
                  <a:gd name="T39" fmla="*/ 61 h 182"/>
                  <a:gd name="T40" fmla="*/ 54 w 347"/>
                  <a:gd name="T41" fmla="*/ 65 h 182"/>
                  <a:gd name="T42" fmla="*/ 54 w 347"/>
                  <a:gd name="T43" fmla="*/ 71 h 182"/>
                  <a:gd name="T44" fmla="*/ 57 w 347"/>
                  <a:gd name="T45" fmla="*/ 73 h 182"/>
                  <a:gd name="T46" fmla="*/ 61 w 347"/>
                  <a:gd name="T47" fmla="*/ 77 h 182"/>
                  <a:gd name="T48" fmla="*/ 86 w 347"/>
                  <a:gd name="T49" fmla="*/ 78 h 182"/>
                  <a:gd name="T50" fmla="*/ 132 w 347"/>
                  <a:gd name="T51" fmla="*/ 80 h 182"/>
                  <a:gd name="T52" fmla="*/ 178 w 347"/>
                  <a:gd name="T53" fmla="*/ 80 h 182"/>
                  <a:gd name="T54" fmla="*/ 222 w 347"/>
                  <a:gd name="T55" fmla="*/ 82 h 182"/>
                  <a:gd name="T56" fmla="*/ 251 w 347"/>
                  <a:gd name="T57" fmla="*/ 77 h 182"/>
                  <a:gd name="T58" fmla="*/ 261 w 347"/>
                  <a:gd name="T59" fmla="*/ 65 h 182"/>
                  <a:gd name="T60" fmla="*/ 267 w 347"/>
                  <a:gd name="T61" fmla="*/ 50 h 182"/>
                  <a:gd name="T62" fmla="*/ 274 w 347"/>
                  <a:gd name="T63" fmla="*/ 34 h 182"/>
                  <a:gd name="T64" fmla="*/ 284 w 347"/>
                  <a:gd name="T65" fmla="*/ 23 h 182"/>
                  <a:gd name="T66" fmla="*/ 293 w 347"/>
                  <a:gd name="T67" fmla="*/ 11 h 182"/>
                  <a:gd name="T68" fmla="*/ 303 w 347"/>
                  <a:gd name="T69" fmla="*/ 4 h 182"/>
                  <a:gd name="T70" fmla="*/ 316 w 347"/>
                  <a:gd name="T71" fmla="*/ 0 h 182"/>
                  <a:gd name="T72" fmla="*/ 330 w 347"/>
                  <a:gd name="T73" fmla="*/ 9 h 182"/>
                  <a:gd name="T74" fmla="*/ 339 w 347"/>
                  <a:gd name="T75" fmla="*/ 30 h 182"/>
                  <a:gd name="T76" fmla="*/ 343 w 347"/>
                  <a:gd name="T77" fmla="*/ 53 h 182"/>
                  <a:gd name="T78" fmla="*/ 347 w 347"/>
                  <a:gd name="T79" fmla="*/ 77 h 18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347" h="182">
                    <a:moveTo>
                      <a:pt x="347" y="86"/>
                    </a:moveTo>
                    <a:lnTo>
                      <a:pt x="347" y="100"/>
                    </a:lnTo>
                    <a:lnTo>
                      <a:pt x="347" y="111"/>
                    </a:lnTo>
                    <a:lnTo>
                      <a:pt x="345" y="123"/>
                    </a:lnTo>
                    <a:lnTo>
                      <a:pt x="343" y="136"/>
                    </a:lnTo>
                    <a:lnTo>
                      <a:pt x="341" y="148"/>
                    </a:lnTo>
                    <a:lnTo>
                      <a:pt x="338" y="159"/>
                    </a:lnTo>
                    <a:lnTo>
                      <a:pt x="336" y="171"/>
                    </a:lnTo>
                    <a:lnTo>
                      <a:pt x="332" y="182"/>
                    </a:lnTo>
                    <a:lnTo>
                      <a:pt x="295" y="180"/>
                    </a:lnTo>
                    <a:lnTo>
                      <a:pt x="259" y="180"/>
                    </a:lnTo>
                    <a:lnTo>
                      <a:pt x="222" y="180"/>
                    </a:lnTo>
                    <a:lnTo>
                      <a:pt x="186" y="180"/>
                    </a:lnTo>
                    <a:lnTo>
                      <a:pt x="151" y="180"/>
                    </a:lnTo>
                    <a:lnTo>
                      <a:pt x="115" y="180"/>
                    </a:lnTo>
                    <a:lnTo>
                      <a:pt x="79" y="180"/>
                    </a:lnTo>
                    <a:lnTo>
                      <a:pt x="42" y="178"/>
                    </a:lnTo>
                    <a:lnTo>
                      <a:pt x="38" y="176"/>
                    </a:lnTo>
                    <a:lnTo>
                      <a:pt x="33" y="174"/>
                    </a:lnTo>
                    <a:lnTo>
                      <a:pt x="29" y="174"/>
                    </a:lnTo>
                    <a:lnTo>
                      <a:pt x="23" y="172"/>
                    </a:lnTo>
                    <a:lnTo>
                      <a:pt x="19" y="171"/>
                    </a:lnTo>
                    <a:lnTo>
                      <a:pt x="15" y="169"/>
                    </a:lnTo>
                    <a:lnTo>
                      <a:pt x="10" y="165"/>
                    </a:lnTo>
                    <a:lnTo>
                      <a:pt x="6" y="163"/>
                    </a:lnTo>
                    <a:lnTo>
                      <a:pt x="4" y="151"/>
                    </a:lnTo>
                    <a:lnTo>
                      <a:pt x="2" y="140"/>
                    </a:lnTo>
                    <a:lnTo>
                      <a:pt x="0" y="128"/>
                    </a:lnTo>
                    <a:lnTo>
                      <a:pt x="0" y="117"/>
                    </a:lnTo>
                    <a:lnTo>
                      <a:pt x="2" y="105"/>
                    </a:lnTo>
                    <a:lnTo>
                      <a:pt x="4" y="94"/>
                    </a:lnTo>
                    <a:lnTo>
                      <a:pt x="8" y="84"/>
                    </a:lnTo>
                    <a:lnTo>
                      <a:pt x="13" y="73"/>
                    </a:lnTo>
                    <a:lnTo>
                      <a:pt x="19" y="71"/>
                    </a:lnTo>
                    <a:lnTo>
                      <a:pt x="23" y="69"/>
                    </a:lnTo>
                    <a:lnTo>
                      <a:pt x="29" y="67"/>
                    </a:lnTo>
                    <a:lnTo>
                      <a:pt x="33" y="65"/>
                    </a:lnTo>
                    <a:lnTo>
                      <a:pt x="38" y="63"/>
                    </a:lnTo>
                    <a:lnTo>
                      <a:pt x="44" y="63"/>
                    </a:lnTo>
                    <a:lnTo>
                      <a:pt x="50" y="61"/>
                    </a:lnTo>
                    <a:lnTo>
                      <a:pt x="54" y="63"/>
                    </a:lnTo>
                    <a:lnTo>
                      <a:pt x="54" y="65"/>
                    </a:lnTo>
                    <a:lnTo>
                      <a:pt x="54" y="67"/>
                    </a:lnTo>
                    <a:lnTo>
                      <a:pt x="54" y="71"/>
                    </a:lnTo>
                    <a:lnTo>
                      <a:pt x="56" y="73"/>
                    </a:lnTo>
                    <a:lnTo>
                      <a:pt x="57" y="73"/>
                    </a:lnTo>
                    <a:lnTo>
                      <a:pt x="59" y="75"/>
                    </a:lnTo>
                    <a:lnTo>
                      <a:pt x="61" y="77"/>
                    </a:lnTo>
                    <a:lnTo>
                      <a:pt x="63" y="77"/>
                    </a:lnTo>
                    <a:lnTo>
                      <a:pt x="86" y="78"/>
                    </a:lnTo>
                    <a:lnTo>
                      <a:pt x="109" y="78"/>
                    </a:lnTo>
                    <a:lnTo>
                      <a:pt x="132" y="80"/>
                    </a:lnTo>
                    <a:lnTo>
                      <a:pt x="155" y="80"/>
                    </a:lnTo>
                    <a:lnTo>
                      <a:pt x="178" y="80"/>
                    </a:lnTo>
                    <a:lnTo>
                      <a:pt x="199" y="82"/>
                    </a:lnTo>
                    <a:lnTo>
                      <a:pt x="222" y="82"/>
                    </a:lnTo>
                    <a:lnTo>
                      <a:pt x="245" y="82"/>
                    </a:lnTo>
                    <a:lnTo>
                      <a:pt x="251" y="77"/>
                    </a:lnTo>
                    <a:lnTo>
                      <a:pt x="257" y="71"/>
                    </a:lnTo>
                    <a:lnTo>
                      <a:pt x="261" y="65"/>
                    </a:lnTo>
                    <a:lnTo>
                      <a:pt x="263" y="57"/>
                    </a:lnTo>
                    <a:lnTo>
                      <a:pt x="267" y="50"/>
                    </a:lnTo>
                    <a:lnTo>
                      <a:pt x="270" y="42"/>
                    </a:lnTo>
                    <a:lnTo>
                      <a:pt x="274" y="34"/>
                    </a:lnTo>
                    <a:lnTo>
                      <a:pt x="278" y="29"/>
                    </a:lnTo>
                    <a:lnTo>
                      <a:pt x="284" y="23"/>
                    </a:lnTo>
                    <a:lnTo>
                      <a:pt x="288" y="17"/>
                    </a:lnTo>
                    <a:lnTo>
                      <a:pt x="293" y="11"/>
                    </a:lnTo>
                    <a:lnTo>
                      <a:pt x="297" y="7"/>
                    </a:lnTo>
                    <a:lnTo>
                      <a:pt x="303" y="4"/>
                    </a:lnTo>
                    <a:lnTo>
                      <a:pt x="309" y="2"/>
                    </a:lnTo>
                    <a:lnTo>
                      <a:pt x="316" y="0"/>
                    </a:lnTo>
                    <a:lnTo>
                      <a:pt x="322" y="0"/>
                    </a:lnTo>
                    <a:lnTo>
                      <a:pt x="330" y="9"/>
                    </a:lnTo>
                    <a:lnTo>
                      <a:pt x="336" y="19"/>
                    </a:lnTo>
                    <a:lnTo>
                      <a:pt x="339" y="30"/>
                    </a:lnTo>
                    <a:lnTo>
                      <a:pt x="341" y="42"/>
                    </a:lnTo>
                    <a:lnTo>
                      <a:pt x="343" y="53"/>
                    </a:lnTo>
                    <a:lnTo>
                      <a:pt x="345" y="65"/>
                    </a:lnTo>
                    <a:lnTo>
                      <a:pt x="347" y="77"/>
                    </a:lnTo>
                    <a:lnTo>
                      <a:pt x="347" y="86"/>
                    </a:lnTo>
                    <a:close/>
                  </a:path>
                </a:pathLst>
              </a:custGeom>
              <a:solidFill>
                <a:srgbClr val="E4E9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7" name="Freeform 137"/>
              <p:cNvSpPr>
                <a:spLocks/>
              </p:cNvSpPr>
              <p:nvPr/>
            </p:nvSpPr>
            <p:spPr bwMode="auto">
              <a:xfrm>
                <a:off x="2607" y="2980"/>
                <a:ext cx="50" cy="77"/>
              </a:xfrm>
              <a:custGeom>
                <a:avLst/>
                <a:gdLst>
                  <a:gd name="T0" fmla="*/ 50 w 50"/>
                  <a:gd name="T1" fmla="*/ 77 h 77"/>
                  <a:gd name="T2" fmla="*/ 42 w 50"/>
                  <a:gd name="T3" fmla="*/ 75 h 77"/>
                  <a:gd name="T4" fmla="*/ 37 w 50"/>
                  <a:gd name="T5" fmla="*/ 75 h 77"/>
                  <a:gd name="T6" fmla="*/ 29 w 50"/>
                  <a:gd name="T7" fmla="*/ 73 h 77"/>
                  <a:gd name="T8" fmla="*/ 23 w 50"/>
                  <a:gd name="T9" fmla="*/ 73 h 77"/>
                  <a:gd name="T10" fmla="*/ 17 w 50"/>
                  <a:gd name="T11" fmla="*/ 73 h 77"/>
                  <a:gd name="T12" fmla="*/ 12 w 50"/>
                  <a:gd name="T13" fmla="*/ 69 h 77"/>
                  <a:gd name="T14" fmla="*/ 6 w 50"/>
                  <a:gd name="T15" fmla="*/ 65 h 77"/>
                  <a:gd name="T16" fmla="*/ 0 w 50"/>
                  <a:gd name="T17" fmla="*/ 59 h 77"/>
                  <a:gd name="T18" fmla="*/ 6 w 50"/>
                  <a:gd name="T19" fmla="*/ 55 h 77"/>
                  <a:gd name="T20" fmla="*/ 12 w 50"/>
                  <a:gd name="T21" fmla="*/ 48 h 77"/>
                  <a:gd name="T22" fmla="*/ 17 w 50"/>
                  <a:gd name="T23" fmla="*/ 42 h 77"/>
                  <a:gd name="T24" fmla="*/ 23 w 50"/>
                  <a:gd name="T25" fmla="*/ 34 h 77"/>
                  <a:gd name="T26" fmla="*/ 27 w 50"/>
                  <a:gd name="T27" fmla="*/ 27 h 77"/>
                  <a:gd name="T28" fmla="*/ 31 w 50"/>
                  <a:gd name="T29" fmla="*/ 19 h 77"/>
                  <a:gd name="T30" fmla="*/ 35 w 50"/>
                  <a:gd name="T31" fmla="*/ 9 h 77"/>
                  <a:gd name="T32" fmla="*/ 35 w 50"/>
                  <a:gd name="T33" fmla="*/ 0 h 77"/>
                  <a:gd name="T34" fmla="*/ 37 w 50"/>
                  <a:gd name="T35" fmla="*/ 11 h 77"/>
                  <a:gd name="T36" fmla="*/ 37 w 50"/>
                  <a:gd name="T37" fmla="*/ 21 h 77"/>
                  <a:gd name="T38" fmla="*/ 37 w 50"/>
                  <a:gd name="T39" fmla="*/ 30 h 77"/>
                  <a:gd name="T40" fmla="*/ 37 w 50"/>
                  <a:gd name="T41" fmla="*/ 40 h 77"/>
                  <a:gd name="T42" fmla="*/ 38 w 50"/>
                  <a:gd name="T43" fmla="*/ 50 h 77"/>
                  <a:gd name="T44" fmla="*/ 40 w 50"/>
                  <a:gd name="T45" fmla="*/ 59 h 77"/>
                  <a:gd name="T46" fmla="*/ 44 w 50"/>
                  <a:gd name="T47" fmla="*/ 67 h 77"/>
                  <a:gd name="T48" fmla="*/ 50 w 50"/>
                  <a:gd name="T49" fmla="*/ 77 h 7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0" h="77">
                    <a:moveTo>
                      <a:pt x="50" y="77"/>
                    </a:moveTo>
                    <a:lnTo>
                      <a:pt x="42" y="75"/>
                    </a:lnTo>
                    <a:lnTo>
                      <a:pt x="37" y="75"/>
                    </a:lnTo>
                    <a:lnTo>
                      <a:pt x="29" y="73"/>
                    </a:lnTo>
                    <a:lnTo>
                      <a:pt x="23" y="73"/>
                    </a:lnTo>
                    <a:lnTo>
                      <a:pt x="17" y="73"/>
                    </a:lnTo>
                    <a:lnTo>
                      <a:pt x="12" y="69"/>
                    </a:lnTo>
                    <a:lnTo>
                      <a:pt x="6" y="65"/>
                    </a:lnTo>
                    <a:lnTo>
                      <a:pt x="0" y="59"/>
                    </a:lnTo>
                    <a:lnTo>
                      <a:pt x="6" y="55"/>
                    </a:lnTo>
                    <a:lnTo>
                      <a:pt x="12" y="48"/>
                    </a:lnTo>
                    <a:lnTo>
                      <a:pt x="17" y="42"/>
                    </a:lnTo>
                    <a:lnTo>
                      <a:pt x="23" y="34"/>
                    </a:lnTo>
                    <a:lnTo>
                      <a:pt x="27" y="27"/>
                    </a:lnTo>
                    <a:lnTo>
                      <a:pt x="31" y="19"/>
                    </a:lnTo>
                    <a:lnTo>
                      <a:pt x="35" y="9"/>
                    </a:lnTo>
                    <a:lnTo>
                      <a:pt x="35" y="0"/>
                    </a:lnTo>
                    <a:lnTo>
                      <a:pt x="37" y="11"/>
                    </a:lnTo>
                    <a:lnTo>
                      <a:pt x="37" y="21"/>
                    </a:lnTo>
                    <a:lnTo>
                      <a:pt x="37" y="30"/>
                    </a:lnTo>
                    <a:lnTo>
                      <a:pt x="37" y="40"/>
                    </a:lnTo>
                    <a:lnTo>
                      <a:pt x="38" y="50"/>
                    </a:lnTo>
                    <a:lnTo>
                      <a:pt x="40" y="59"/>
                    </a:lnTo>
                    <a:lnTo>
                      <a:pt x="44" y="67"/>
                    </a:lnTo>
                    <a:lnTo>
                      <a:pt x="50" y="7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8" name="Freeform 138"/>
              <p:cNvSpPr>
                <a:spLocks/>
              </p:cNvSpPr>
              <p:nvPr/>
            </p:nvSpPr>
            <p:spPr bwMode="auto">
              <a:xfrm>
                <a:off x="2950" y="2986"/>
                <a:ext cx="94" cy="67"/>
              </a:xfrm>
              <a:custGeom>
                <a:avLst/>
                <a:gdLst>
                  <a:gd name="T0" fmla="*/ 94 w 94"/>
                  <a:gd name="T1" fmla="*/ 63 h 67"/>
                  <a:gd name="T2" fmla="*/ 89 w 94"/>
                  <a:gd name="T3" fmla="*/ 65 h 67"/>
                  <a:gd name="T4" fmla="*/ 83 w 94"/>
                  <a:gd name="T5" fmla="*/ 67 h 67"/>
                  <a:gd name="T6" fmla="*/ 75 w 94"/>
                  <a:gd name="T7" fmla="*/ 65 h 67"/>
                  <a:gd name="T8" fmla="*/ 68 w 94"/>
                  <a:gd name="T9" fmla="*/ 65 h 67"/>
                  <a:gd name="T10" fmla="*/ 62 w 94"/>
                  <a:gd name="T11" fmla="*/ 63 h 67"/>
                  <a:gd name="T12" fmla="*/ 54 w 94"/>
                  <a:gd name="T13" fmla="*/ 61 h 67"/>
                  <a:gd name="T14" fmla="*/ 48 w 94"/>
                  <a:gd name="T15" fmla="*/ 59 h 67"/>
                  <a:gd name="T16" fmla="*/ 41 w 94"/>
                  <a:gd name="T17" fmla="*/ 57 h 67"/>
                  <a:gd name="T18" fmla="*/ 35 w 94"/>
                  <a:gd name="T19" fmla="*/ 55 h 67"/>
                  <a:gd name="T20" fmla="*/ 27 w 94"/>
                  <a:gd name="T21" fmla="*/ 51 h 67"/>
                  <a:gd name="T22" fmla="*/ 22 w 94"/>
                  <a:gd name="T23" fmla="*/ 46 h 67"/>
                  <a:gd name="T24" fmla="*/ 16 w 94"/>
                  <a:gd name="T25" fmla="*/ 40 h 67"/>
                  <a:gd name="T26" fmla="*/ 10 w 94"/>
                  <a:gd name="T27" fmla="*/ 34 h 67"/>
                  <a:gd name="T28" fmla="*/ 6 w 94"/>
                  <a:gd name="T29" fmla="*/ 28 h 67"/>
                  <a:gd name="T30" fmla="*/ 2 w 94"/>
                  <a:gd name="T31" fmla="*/ 21 h 67"/>
                  <a:gd name="T32" fmla="*/ 0 w 94"/>
                  <a:gd name="T33" fmla="*/ 15 h 67"/>
                  <a:gd name="T34" fmla="*/ 8 w 94"/>
                  <a:gd name="T35" fmla="*/ 13 h 67"/>
                  <a:gd name="T36" fmla="*/ 18 w 94"/>
                  <a:gd name="T37" fmla="*/ 13 h 67"/>
                  <a:gd name="T38" fmla="*/ 25 w 94"/>
                  <a:gd name="T39" fmla="*/ 15 h 67"/>
                  <a:gd name="T40" fmla="*/ 33 w 94"/>
                  <a:gd name="T41" fmla="*/ 15 h 67"/>
                  <a:gd name="T42" fmla="*/ 41 w 94"/>
                  <a:gd name="T43" fmla="*/ 15 h 67"/>
                  <a:gd name="T44" fmla="*/ 50 w 94"/>
                  <a:gd name="T45" fmla="*/ 17 h 67"/>
                  <a:gd name="T46" fmla="*/ 56 w 94"/>
                  <a:gd name="T47" fmla="*/ 17 h 67"/>
                  <a:gd name="T48" fmla="*/ 64 w 94"/>
                  <a:gd name="T49" fmla="*/ 15 h 67"/>
                  <a:gd name="T50" fmla="*/ 66 w 94"/>
                  <a:gd name="T51" fmla="*/ 15 h 67"/>
                  <a:gd name="T52" fmla="*/ 69 w 94"/>
                  <a:gd name="T53" fmla="*/ 15 h 67"/>
                  <a:gd name="T54" fmla="*/ 71 w 94"/>
                  <a:gd name="T55" fmla="*/ 13 h 67"/>
                  <a:gd name="T56" fmla="*/ 73 w 94"/>
                  <a:gd name="T57" fmla="*/ 11 h 67"/>
                  <a:gd name="T58" fmla="*/ 77 w 94"/>
                  <a:gd name="T59" fmla="*/ 9 h 67"/>
                  <a:gd name="T60" fmla="*/ 79 w 94"/>
                  <a:gd name="T61" fmla="*/ 7 h 67"/>
                  <a:gd name="T62" fmla="*/ 81 w 94"/>
                  <a:gd name="T63" fmla="*/ 3 h 67"/>
                  <a:gd name="T64" fmla="*/ 81 w 94"/>
                  <a:gd name="T65" fmla="*/ 0 h 67"/>
                  <a:gd name="T66" fmla="*/ 83 w 94"/>
                  <a:gd name="T67" fmla="*/ 9 h 67"/>
                  <a:gd name="T68" fmla="*/ 83 w 94"/>
                  <a:gd name="T69" fmla="*/ 17 h 67"/>
                  <a:gd name="T70" fmla="*/ 83 w 94"/>
                  <a:gd name="T71" fmla="*/ 24 h 67"/>
                  <a:gd name="T72" fmla="*/ 85 w 94"/>
                  <a:gd name="T73" fmla="*/ 32 h 67"/>
                  <a:gd name="T74" fmla="*/ 85 w 94"/>
                  <a:gd name="T75" fmla="*/ 40 h 67"/>
                  <a:gd name="T76" fmla="*/ 87 w 94"/>
                  <a:gd name="T77" fmla="*/ 48 h 67"/>
                  <a:gd name="T78" fmla="*/ 91 w 94"/>
                  <a:gd name="T79" fmla="*/ 55 h 67"/>
                  <a:gd name="T80" fmla="*/ 94 w 94"/>
                  <a:gd name="T81" fmla="*/ 63 h 6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94" h="67">
                    <a:moveTo>
                      <a:pt x="94" y="63"/>
                    </a:moveTo>
                    <a:lnTo>
                      <a:pt x="89" y="65"/>
                    </a:lnTo>
                    <a:lnTo>
                      <a:pt x="83" y="67"/>
                    </a:lnTo>
                    <a:lnTo>
                      <a:pt x="75" y="65"/>
                    </a:lnTo>
                    <a:lnTo>
                      <a:pt x="68" y="65"/>
                    </a:lnTo>
                    <a:lnTo>
                      <a:pt x="62" y="63"/>
                    </a:lnTo>
                    <a:lnTo>
                      <a:pt x="54" y="61"/>
                    </a:lnTo>
                    <a:lnTo>
                      <a:pt x="48" y="59"/>
                    </a:lnTo>
                    <a:lnTo>
                      <a:pt x="41" y="57"/>
                    </a:lnTo>
                    <a:lnTo>
                      <a:pt x="35" y="55"/>
                    </a:lnTo>
                    <a:lnTo>
                      <a:pt x="27" y="51"/>
                    </a:lnTo>
                    <a:lnTo>
                      <a:pt x="22" y="46"/>
                    </a:lnTo>
                    <a:lnTo>
                      <a:pt x="16" y="40"/>
                    </a:lnTo>
                    <a:lnTo>
                      <a:pt x="10" y="34"/>
                    </a:lnTo>
                    <a:lnTo>
                      <a:pt x="6" y="28"/>
                    </a:lnTo>
                    <a:lnTo>
                      <a:pt x="2" y="21"/>
                    </a:lnTo>
                    <a:lnTo>
                      <a:pt x="0" y="15"/>
                    </a:lnTo>
                    <a:lnTo>
                      <a:pt x="8" y="13"/>
                    </a:lnTo>
                    <a:lnTo>
                      <a:pt x="18" y="13"/>
                    </a:lnTo>
                    <a:lnTo>
                      <a:pt x="25" y="15"/>
                    </a:lnTo>
                    <a:lnTo>
                      <a:pt x="33" y="15"/>
                    </a:lnTo>
                    <a:lnTo>
                      <a:pt x="41" y="15"/>
                    </a:lnTo>
                    <a:lnTo>
                      <a:pt x="50" y="17"/>
                    </a:lnTo>
                    <a:lnTo>
                      <a:pt x="56" y="17"/>
                    </a:lnTo>
                    <a:lnTo>
                      <a:pt x="64" y="15"/>
                    </a:lnTo>
                    <a:lnTo>
                      <a:pt x="66" y="15"/>
                    </a:lnTo>
                    <a:lnTo>
                      <a:pt x="69" y="15"/>
                    </a:lnTo>
                    <a:lnTo>
                      <a:pt x="71" y="13"/>
                    </a:lnTo>
                    <a:lnTo>
                      <a:pt x="73" y="11"/>
                    </a:lnTo>
                    <a:lnTo>
                      <a:pt x="77" y="9"/>
                    </a:lnTo>
                    <a:lnTo>
                      <a:pt x="79" y="7"/>
                    </a:lnTo>
                    <a:lnTo>
                      <a:pt x="81" y="3"/>
                    </a:lnTo>
                    <a:lnTo>
                      <a:pt x="81" y="0"/>
                    </a:lnTo>
                    <a:lnTo>
                      <a:pt x="83" y="9"/>
                    </a:lnTo>
                    <a:lnTo>
                      <a:pt x="83" y="17"/>
                    </a:lnTo>
                    <a:lnTo>
                      <a:pt x="83" y="24"/>
                    </a:lnTo>
                    <a:lnTo>
                      <a:pt x="85" y="32"/>
                    </a:lnTo>
                    <a:lnTo>
                      <a:pt x="85" y="40"/>
                    </a:lnTo>
                    <a:lnTo>
                      <a:pt x="87" y="48"/>
                    </a:lnTo>
                    <a:lnTo>
                      <a:pt x="91" y="55"/>
                    </a:lnTo>
                    <a:lnTo>
                      <a:pt x="94" y="6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9" name="Freeform 139"/>
              <p:cNvSpPr>
                <a:spLocks/>
              </p:cNvSpPr>
              <p:nvPr/>
            </p:nvSpPr>
            <p:spPr bwMode="auto">
              <a:xfrm>
                <a:off x="3737" y="3043"/>
                <a:ext cx="173" cy="156"/>
              </a:xfrm>
              <a:custGeom>
                <a:avLst/>
                <a:gdLst>
                  <a:gd name="T0" fmla="*/ 173 w 173"/>
                  <a:gd name="T1" fmla="*/ 144 h 156"/>
                  <a:gd name="T2" fmla="*/ 167 w 173"/>
                  <a:gd name="T3" fmla="*/ 148 h 156"/>
                  <a:gd name="T4" fmla="*/ 159 w 173"/>
                  <a:gd name="T5" fmla="*/ 152 h 156"/>
                  <a:gd name="T6" fmla="*/ 153 w 173"/>
                  <a:gd name="T7" fmla="*/ 154 h 156"/>
                  <a:gd name="T8" fmla="*/ 146 w 173"/>
                  <a:gd name="T9" fmla="*/ 154 h 156"/>
                  <a:gd name="T10" fmla="*/ 138 w 173"/>
                  <a:gd name="T11" fmla="*/ 156 h 156"/>
                  <a:gd name="T12" fmla="*/ 132 w 173"/>
                  <a:gd name="T13" fmla="*/ 156 h 156"/>
                  <a:gd name="T14" fmla="*/ 125 w 173"/>
                  <a:gd name="T15" fmla="*/ 154 h 156"/>
                  <a:gd name="T16" fmla="*/ 119 w 173"/>
                  <a:gd name="T17" fmla="*/ 154 h 156"/>
                  <a:gd name="T18" fmla="*/ 109 w 173"/>
                  <a:gd name="T19" fmla="*/ 152 h 156"/>
                  <a:gd name="T20" fmla="*/ 100 w 173"/>
                  <a:gd name="T21" fmla="*/ 148 h 156"/>
                  <a:gd name="T22" fmla="*/ 92 w 173"/>
                  <a:gd name="T23" fmla="*/ 146 h 156"/>
                  <a:gd name="T24" fmla="*/ 82 w 173"/>
                  <a:gd name="T25" fmla="*/ 144 h 156"/>
                  <a:gd name="T26" fmla="*/ 75 w 173"/>
                  <a:gd name="T27" fmla="*/ 140 h 156"/>
                  <a:gd name="T28" fmla="*/ 67 w 173"/>
                  <a:gd name="T29" fmla="*/ 136 h 156"/>
                  <a:gd name="T30" fmla="*/ 59 w 173"/>
                  <a:gd name="T31" fmla="*/ 131 h 156"/>
                  <a:gd name="T32" fmla="*/ 52 w 173"/>
                  <a:gd name="T33" fmla="*/ 125 h 156"/>
                  <a:gd name="T34" fmla="*/ 42 w 173"/>
                  <a:gd name="T35" fmla="*/ 117 h 156"/>
                  <a:gd name="T36" fmla="*/ 32 w 173"/>
                  <a:gd name="T37" fmla="*/ 109 h 156"/>
                  <a:gd name="T38" fmla="*/ 25 w 173"/>
                  <a:gd name="T39" fmla="*/ 102 h 156"/>
                  <a:gd name="T40" fmla="*/ 17 w 173"/>
                  <a:gd name="T41" fmla="*/ 90 h 156"/>
                  <a:gd name="T42" fmla="*/ 11 w 173"/>
                  <a:gd name="T43" fmla="*/ 81 h 156"/>
                  <a:gd name="T44" fmla="*/ 8 w 173"/>
                  <a:gd name="T45" fmla="*/ 69 h 156"/>
                  <a:gd name="T46" fmla="*/ 4 w 173"/>
                  <a:gd name="T47" fmla="*/ 58 h 156"/>
                  <a:gd name="T48" fmla="*/ 0 w 173"/>
                  <a:gd name="T49" fmla="*/ 44 h 156"/>
                  <a:gd name="T50" fmla="*/ 6 w 173"/>
                  <a:gd name="T51" fmla="*/ 44 h 156"/>
                  <a:gd name="T52" fmla="*/ 11 w 173"/>
                  <a:gd name="T53" fmla="*/ 44 h 156"/>
                  <a:gd name="T54" fmla="*/ 19 w 173"/>
                  <a:gd name="T55" fmla="*/ 46 h 156"/>
                  <a:gd name="T56" fmla="*/ 25 w 173"/>
                  <a:gd name="T57" fmla="*/ 46 h 156"/>
                  <a:gd name="T58" fmla="*/ 32 w 173"/>
                  <a:gd name="T59" fmla="*/ 48 h 156"/>
                  <a:gd name="T60" fmla="*/ 38 w 173"/>
                  <a:gd name="T61" fmla="*/ 48 h 156"/>
                  <a:gd name="T62" fmla="*/ 46 w 173"/>
                  <a:gd name="T63" fmla="*/ 46 h 156"/>
                  <a:gd name="T64" fmla="*/ 52 w 173"/>
                  <a:gd name="T65" fmla="*/ 44 h 156"/>
                  <a:gd name="T66" fmla="*/ 67 w 173"/>
                  <a:gd name="T67" fmla="*/ 42 h 156"/>
                  <a:gd name="T68" fmla="*/ 82 w 173"/>
                  <a:gd name="T69" fmla="*/ 44 h 156"/>
                  <a:gd name="T70" fmla="*/ 100 w 173"/>
                  <a:gd name="T71" fmla="*/ 42 h 156"/>
                  <a:gd name="T72" fmla="*/ 115 w 173"/>
                  <a:gd name="T73" fmla="*/ 40 h 156"/>
                  <a:gd name="T74" fmla="*/ 121 w 173"/>
                  <a:gd name="T75" fmla="*/ 38 h 156"/>
                  <a:gd name="T76" fmla="*/ 128 w 173"/>
                  <a:gd name="T77" fmla="*/ 37 h 156"/>
                  <a:gd name="T78" fmla="*/ 134 w 173"/>
                  <a:gd name="T79" fmla="*/ 33 h 156"/>
                  <a:gd name="T80" fmla="*/ 140 w 173"/>
                  <a:gd name="T81" fmla="*/ 29 h 156"/>
                  <a:gd name="T82" fmla="*/ 146 w 173"/>
                  <a:gd name="T83" fmla="*/ 23 h 156"/>
                  <a:gd name="T84" fmla="*/ 149 w 173"/>
                  <a:gd name="T85" fmla="*/ 17 h 156"/>
                  <a:gd name="T86" fmla="*/ 151 w 173"/>
                  <a:gd name="T87" fmla="*/ 10 h 156"/>
                  <a:gd name="T88" fmla="*/ 153 w 173"/>
                  <a:gd name="T89" fmla="*/ 0 h 156"/>
                  <a:gd name="T90" fmla="*/ 155 w 173"/>
                  <a:gd name="T91" fmla="*/ 17 h 156"/>
                  <a:gd name="T92" fmla="*/ 155 w 173"/>
                  <a:gd name="T93" fmla="*/ 35 h 156"/>
                  <a:gd name="T94" fmla="*/ 157 w 173"/>
                  <a:gd name="T95" fmla="*/ 52 h 156"/>
                  <a:gd name="T96" fmla="*/ 159 w 173"/>
                  <a:gd name="T97" fmla="*/ 71 h 156"/>
                  <a:gd name="T98" fmla="*/ 161 w 173"/>
                  <a:gd name="T99" fmla="*/ 90 h 156"/>
                  <a:gd name="T100" fmla="*/ 165 w 173"/>
                  <a:gd name="T101" fmla="*/ 108 h 156"/>
                  <a:gd name="T102" fmla="*/ 167 w 173"/>
                  <a:gd name="T103" fmla="*/ 127 h 156"/>
                  <a:gd name="T104" fmla="*/ 173 w 173"/>
                  <a:gd name="T105" fmla="*/ 144 h 15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73" h="156">
                    <a:moveTo>
                      <a:pt x="173" y="144"/>
                    </a:moveTo>
                    <a:lnTo>
                      <a:pt x="167" y="148"/>
                    </a:lnTo>
                    <a:lnTo>
                      <a:pt x="159" y="152"/>
                    </a:lnTo>
                    <a:lnTo>
                      <a:pt x="153" y="154"/>
                    </a:lnTo>
                    <a:lnTo>
                      <a:pt x="146" y="154"/>
                    </a:lnTo>
                    <a:lnTo>
                      <a:pt x="138" y="156"/>
                    </a:lnTo>
                    <a:lnTo>
                      <a:pt x="132" y="156"/>
                    </a:lnTo>
                    <a:lnTo>
                      <a:pt x="125" y="154"/>
                    </a:lnTo>
                    <a:lnTo>
                      <a:pt x="119" y="154"/>
                    </a:lnTo>
                    <a:lnTo>
                      <a:pt x="109" y="152"/>
                    </a:lnTo>
                    <a:lnTo>
                      <a:pt x="100" y="148"/>
                    </a:lnTo>
                    <a:lnTo>
                      <a:pt x="92" y="146"/>
                    </a:lnTo>
                    <a:lnTo>
                      <a:pt x="82" y="144"/>
                    </a:lnTo>
                    <a:lnTo>
                      <a:pt x="75" y="140"/>
                    </a:lnTo>
                    <a:lnTo>
                      <a:pt x="67" y="136"/>
                    </a:lnTo>
                    <a:lnTo>
                      <a:pt x="59" y="131"/>
                    </a:lnTo>
                    <a:lnTo>
                      <a:pt x="52" y="125"/>
                    </a:lnTo>
                    <a:lnTo>
                      <a:pt x="42" y="117"/>
                    </a:lnTo>
                    <a:lnTo>
                      <a:pt x="32" y="109"/>
                    </a:lnTo>
                    <a:lnTo>
                      <a:pt x="25" y="102"/>
                    </a:lnTo>
                    <a:lnTo>
                      <a:pt x="17" y="90"/>
                    </a:lnTo>
                    <a:lnTo>
                      <a:pt x="11" y="81"/>
                    </a:lnTo>
                    <a:lnTo>
                      <a:pt x="8" y="69"/>
                    </a:lnTo>
                    <a:lnTo>
                      <a:pt x="4" y="58"/>
                    </a:lnTo>
                    <a:lnTo>
                      <a:pt x="0" y="44"/>
                    </a:lnTo>
                    <a:lnTo>
                      <a:pt x="6" y="44"/>
                    </a:lnTo>
                    <a:lnTo>
                      <a:pt x="11" y="44"/>
                    </a:lnTo>
                    <a:lnTo>
                      <a:pt x="19" y="46"/>
                    </a:lnTo>
                    <a:lnTo>
                      <a:pt x="25" y="46"/>
                    </a:lnTo>
                    <a:lnTo>
                      <a:pt x="32" y="48"/>
                    </a:lnTo>
                    <a:lnTo>
                      <a:pt x="38" y="48"/>
                    </a:lnTo>
                    <a:lnTo>
                      <a:pt x="46" y="46"/>
                    </a:lnTo>
                    <a:lnTo>
                      <a:pt x="52" y="44"/>
                    </a:lnTo>
                    <a:lnTo>
                      <a:pt x="67" y="42"/>
                    </a:lnTo>
                    <a:lnTo>
                      <a:pt x="82" y="44"/>
                    </a:lnTo>
                    <a:lnTo>
                      <a:pt x="100" y="42"/>
                    </a:lnTo>
                    <a:lnTo>
                      <a:pt x="115" y="40"/>
                    </a:lnTo>
                    <a:lnTo>
                      <a:pt x="121" y="38"/>
                    </a:lnTo>
                    <a:lnTo>
                      <a:pt x="128" y="37"/>
                    </a:lnTo>
                    <a:lnTo>
                      <a:pt x="134" y="33"/>
                    </a:lnTo>
                    <a:lnTo>
                      <a:pt x="140" y="29"/>
                    </a:lnTo>
                    <a:lnTo>
                      <a:pt x="146" y="23"/>
                    </a:lnTo>
                    <a:lnTo>
                      <a:pt x="149" y="17"/>
                    </a:lnTo>
                    <a:lnTo>
                      <a:pt x="151" y="10"/>
                    </a:lnTo>
                    <a:lnTo>
                      <a:pt x="153" y="0"/>
                    </a:lnTo>
                    <a:lnTo>
                      <a:pt x="155" y="17"/>
                    </a:lnTo>
                    <a:lnTo>
                      <a:pt x="155" y="35"/>
                    </a:lnTo>
                    <a:lnTo>
                      <a:pt x="157" y="52"/>
                    </a:lnTo>
                    <a:lnTo>
                      <a:pt x="159" y="71"/>
                    </a:lnTo>
                    <a:lnTo>
                      <a:pt x="161" y="90"/>
                    </a:lnTo>
                    <a:lnTo>
                      <a:pt x="165" y="108"/>
                    </a:lnTo>
                    <a:lnTo>
                      <a:pt x="167" y="127"/>
                    </a:lnTo>
                    <a:lnTo>
                      <a:pt x="173" y="144"/>
                    </a:lnTo>
                    <a:close/>
                  </a:path>
                </a:pathLst>
              </a:custGeom>
              <a:solidFill>
                <a:srgbClr val="2121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0" name="Freeform 140"/>
              <p:cNvSpPr>
                <a:spLocks/>
              </p:cNvSpPr>
              <p:nvPr/>
            </p:nvSpPr>
            <p:spPr bwMode="auto">
              <a:xfrm>
                <a:off x="766" y="3068"/>
                <a:ext cx="172" cy="242"/>
              </a:xfrm>
              <a:custGeom>
                <a:avLst/>
                <a:gdLst>
                  <a:gd name="T0" fmla="*/ 128 w 172"/>
                  <a:gd name="T1" fmla="*/ 0 h 242"/>
                  <a:gd name="T2" fmla="*/ 130 w 172"/>
                  <a:gd name="T3" fmla="*/ 29 h 242"/>
                  <a:gd name="T4" fmla="*/ 132 w 172"/>
                  <a:gd name="T5" fmla="*/ 58 h 242"/>
                  <a:gd name="T6" fmla="*/ 136 w 172"/>
                  <a:gd name="T7" fmla="*/ 86 h 242"/>
                  <a:gd name="T8" fmla="*/ 140 w 172"/>
                  <a:gd name="T9" fmla="*/ 115 h 242"/>
                  <a:gd name="T10" fmla="*/ 145 w 172"/>
                  <a:gd name="T11" fmla="*/ 142 h 242"/>
                  <a:gd name="T12" fmla="*/ 153 w 172"/>
                  <a:gd name="T13" fmla="*/ 169 h 242"/>
                  <a:gd name="T14" fmla="*/ 161 w 172"/>
                  <a:gd name="T15" fmla="*/ 196 h 242"/>
                  <a:gd name="T16" fmla="*/ 172 w 172"/>
                  <a:gd name="T17" fmla="*/ 221 h 242"/>
                  <a:gd name="T18" fmla="*/ 168 w 172"/>
                  <a:gd name="T19" fmla="*/ 221 h 242"/>
                  <a:gd name="T20" fmla="*/ 165 w 172"/>
                  <a:gd name="T21" fmla="*/ 223 h 242"/>
                  <a:gd name="T22" fmla="*/ 163 w 172"/>
                  <a:gd name="T23" fmla="*/ 225 h 242"/>
                  <a:gd name="T24" fmla="*/ 161 w 172"/>
                  <a:gd name="T25" fmla="*/ 226 h 242"/>
                  <a:gd name="T26" fmla="*/ 157 w 172"/>
                  <a:gd name="T27" fmla="*/ 230 h 242"/>
                  <a:gd name="T28" fmla="*/ 155 w 172"/>
                  <a:gd name="T29" fmla="*/ 232 h 242"/>
                  <a:gd name="T30" fmla="*/ 151 w 172"/>
                  <a:gd name="T31" fmla="*/ 234 h 242"/>
                  <a:gd name="T32" fmla="*/ 147 w 172"/>
                  <a:gd name="T33" fmla="*/ 234 h 242"/>
                  <a:gd name="T34" fmla="*/ 138 w 172"/>
                  <a:gd name="T35" fmla="*/ 240 h 242"/>
                  <a:gd name="T36" fmla="*/ 128 w 172"/>
                  <a:gd name="T37" fmla="*/ 242 h 242"/>
                  <a:gd name="T38" fmla="*/ 119 w 172"/>
                  <a:gd name="T39" fmla="*/ 240 h 242"/>
                  <a:gd name="T40" fmla="*/ 109 w 172"/>
                  <a:gd name="T41" fmla="*/ 238 h 242"/>
                  <a:gd name="T42" fmla="*/ 99 w 172"/>
                  <a:gd name="T43" fmla="*/ 232 h 242"/>
                  <a:gd name="T44" fmla="*/ 90 w 172"/>
                  <a:gd name="T45" fmla="*/ 228 h 242"/>
                  <a:gd name="T46" fmla="*/ 82 w 172"/>
                  <a:gd name="T47" fmla="*/ 225 h 242"/>
                  <a:gd name="T48" fmla="*/ 73 w 172"/>
                  <a:gd name="T49" fmla="*/ 221 h 242"/>
                  <a:gd name="T50" fmla="*/ 59 w 172"/>
                  <a:gd name="T51" fmla="*/ 207 h 242"/>
                  <a:gd name="T52" fmla="*/ 48 w 172"/>
                  <a:gd name="T53" fmla="*/ 194 h 242"/>
                  <a:gd name="T54" fmla="*/ 34 w 172"/>
                  <a:gd name="T55" fmla="*/ 178 h 242"/>
                  <a:gd name="T56" fmla="*/ 25 w 172"/>
                  <a:gd name="T57" fmla="*/ 163 h 242"/>
                  <a:gd name="T58" fmla="*/ 15 w 172"/>
                  <a:gd name="T59" fmla="*/ 146 h 242"/>
                  <a:gd name="T60" fmla="*/ 7 w 172"/>
                  <a:gd name="T61" fmla="*/ 129 h 242"/>
                  <a:gd name="T62" fmla="*/ 2 w 172"/>
                  <a:gd name="T63" fmla="*/ 111 h 242"/>
                  <a:gd name="T64" fmla="*/ 0 w 172"/>
                  <a:gd name="T65" fmla="*/ 94 h 242"/>
                  <a:gd name="T66" fmla="*/ 5 w 172"/>
                  <a:gd name="T67" fmla="*/ 94 h 242"/>
                  <a:gd name="T68" fmla="*/ 13 w 172"/>
                  <a:gd name="T69" fmla="*/ 94 h 242"/>
                  <a:gd name="T70" fmla="*/ 21 w 172"/>
                  <a:gd name="T71" fmla="*/ 96 h 242"/>
                  <a:gd name="T72" fmla="*/ 28 w 172"/>
                  <a:gd name="T73" fmla="*/ 96 h 242"/>
                  <a:gd name="T74" fmla="*/ 36 w 172"/>
                  <a:gd name="T75" fmla="*/ 96 h 242"/>
                  <a:gd name="T76" fmla="*/ 44 w 172"/>
                  <a:gd name="T77" fmla="*/ 98 h 242"/>
                  <a:gd name="T78" fmla="*/ 50 w 172"/>
                  <a:gd name="T79" fmla="*/ 98 h 242"/>
                  <a:gd name="T80" fmla="*/ 57 w 172"/>
                  <a:gd name="T81" fmla="*/ 100 h 242"/>
                  <a:gd name="T82" fmla="*/ 65 w 172"/>
                  <a:gd name="T83" fmla="*/ 96 h 242"/>
                  <a:gd name="T84" fmla="*/ 74 w 172"/>
                  <a:gd name="T85" fmla="*/ 90 h 242"/>
                  <a:gd name="T86" fmla="*/ 84 w 172"/>
                  <a:gd name="T87" fmla="*/ 86 h 242"/>
                  <a:gd name="T88" fmla="*/ 92 w 172"/>
                  <a:gd name="T89" fmla="*/ 83 h 242"/>
                  <a:gd name="T90" fmla="*/ 101 w 172"/>
                  <a:gd name="T91" fmla="*/ 79 h 242"/>
                  <a:gd name="T92" fmla="*/ 111 w 172"/>
                  <a:gd name="T93" fmla="*/ 75 h 242"/>
                  <a:gd name="T94" fmla="*/ 120 w 172"/>
                  <a:gd name="T95" fmla="*/ 71 h 242"/>
                  <a:gd name="T96" fmla="*/ 130 w 172"/>
                  <a:gd name="T97" fmla="*/ 67 h 242"/>
                  <a:gd name="T98" fmla="*/ 128 w 172"/>
                  <a:gd name="T99" fmla="*/ 60 h 242"/>
                  <a:gd name="T100" fmla="*/ 128 w 172"/>
                  <a:gd name="T101" fmla="*/ 52 h 242"/>
                  <a:gd name="T102" fmla="*/ 126 w 172"/>
                  <a:gd name="T103" fmla="*/ 42 h 242"/>
                  <a:gd name="T104" fmla="*/ 126 w 172"/>
                  <a:gd name="T105" fmla="*/ 33 h 242"/>
                  <a:gd name="T106" fmla="*/ 124 w 172"/>
                  <a:gd name="T107" fmla="*/ 25 h 242"/>
                  <a:gd name="T108" fmla="*/ 124 w 172"/>
                  <a:gd name="T109" fmla="*/ 15 h 242"/>
                  <a:gd name="T110" fmla="*/ 124 w 172"/>
                  <a:gd name="T111" fmla="*/ 8 h 242"/>
                  <a:gd name="T112" fmla="*/ 124 w 172"/>
                  <a:gd name="T113" fmla="*/ 0 h 242"/>
                  <a:gd name="T114" fmla="*/ 128 w 172"/>
                  <a:gd name="T115" fmla="*/ 0 h 24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72" h="242">
                    <a:moveTo>
                      <a:pt x="128" y="0"/>
                    </a:moveTo>
                    <a:lnTo>
                      <a:pt x="130" y="29"/>
                    </a:lnTo>
                    <a:lnTo>
                      <a:pt x="132" y="58"/>
                    </a:lnTo>
                    <a:lnTo>
                      <a:pt x="136" y="86"/>
                    </a:lnTo>
                    <a:lnTo>
                      <a:pt x="140" y="115"/>
                    </a:lnTo>
                    <a:lnTo>
                      <a:pt x="145" y="142"/>
                    </a:lnTo>
                    <a:lnTo>
                      <a:pt x="153" y="169"/>
                    </a:lnTo>
                    <a:lnTo>
                      <a:pt x="161" y="196"/>
                    </a:lnTo>
                    <a:lnTo>
                      <a:pt x="172" y="221"/>
                    </a:lnTo>
                    <a:lnTo>
                      <a:pt x="168" y="221"/>
                    </a:lnTo>
                    <a:lnTo>
                      <a:pt x="165" y="223"/>
                    </a:lnTo>
                    <a:lnTo>
                      <a:pt x="163" y="225"/>
                    </a:lnTo>
                    <a:lnTo>
                      <a:pt x="161" y="226"/>
                    </a:lnTo>
                    <a:lnTo>
                      <a:pt x="157" y="230"/>
                    </a:lnTo>
                    <a:lnTo>
                      <a:pt x="155" y="232"/>
                    </a:lnTo>
                    <a:lnTo>
                      <a:pt x="151" y="234"/>
                    </a:lnTo>
                    <a:lnTo>
                      <a:pt x="147" y="234"/>
                    </a:lnTo>
                    <a:lnTo>
                      <a:pt x="138" y="240"/>
                    </a:lnTo>
                    <a:lnTo>
                      <a:pt x="128" y="242"/>
                    </a:lnTo>
                    <a:lnTo>
                      <a:pt x="119" y="240"/>
                    </a:lnTo>
                    <a:lnTo>
                      <a:pt x="109" y="238"/>
                    </a:lnTo>
                    <a:lnTo>
                      <a:pt x="99" y="232"/>
                    </a:lnTo>
                    <a:lnTo>
                      <a:pt x="90" y="228"/>
                    </a:lnTo>
                    <a:lnTo>
                      <a:pt x="82" y="225"/>
                    </a:lnTo>
                    <a:lnTo>
                      <a:pt x="73" y="221"/>
                    </a:lnTo>
                    <a:lnTo>
                      <a:pt x="59" y="207"/>
                    </a:lnTo>
                    <a:lnTo>
                      <a:pt x="48" y="194"/>
                    </a:lnTo>
                    <a:lnTo>
                      <a:pt x="34" y="178"/>
                    </a:lnTo>
                    <a:lnTo>
                      <a:pt x="25" y="163"/>
                    </a:lnTo>
                    <a:lnTo>
                      <a:pt x="15" y="146"/>
                    </a:lnTo>
                    <a:lnTo>
                      <a:pt x="7" y="129"/>
                    </a:lnTo>
                    <a:lnTo>
                      <a:pt x="2" y="111"/>
                    </a:lnTo>
                    <a:lnTo>
                      <a:pt x="0" y="94"/>
                    </a:lnTo>
                    <a:lnTo>
                      <a:pt x="5" y="94"/>
                    </a:lnTo>
                    <a:lnTo>
                      <a:pt x="13" y="94"/>
                    </a:lnTo>
                    <a:lnTo>
                      <a:pt x="21" y="96"/>
                    </a:lnTo>
                    <a:lnTo>
                      <a:pt x="28" y="96"/>
                    </a:lnTo>
                    <a:lnTo>
                      <a:pt x="36" y="96"/>
                    </a:lnTo>
                    <a:lnTo>
                      <a:pt x="44" y="98"/>
                    </a:lnTo>
                    <a:lnTo>
                      <a:pt x="50" y="98"/>
                    </a:lnTo>
                    <a:lnTo>
                      <a:pt x="57" y="100"/>
                    </a:lnTo>
                    <a:lnTo>
                      <a:pt x="65" y="96"/>
                    </a:lnTo>
                    <a:lnTo>
                      <a:pt x="74" y="90"/>
                    </a:lnTo>
                    <a:lnTo>
                      <a:pt x="84" y="86"/>
                    </a:lnTo>
                    <a:lnTo>
                      <a:pt x="92" y="83"/>
                    </a:lnTo>
                    <a:lnTo>
                      <a:pt x="101" y="79"/>
                    </a:lnTo>
                    <a:lnTo>
                      <a:pt x="111" y="75"/>
                    </a:lnTo>
                    <a:lnTo>
                      <a:pt x="120" y="71"/>
                    </a:lnTo>
                    <a:lnTo>
                      <a:pt x="130" y="67"/>
                    </a:lnTo>
                    <a:lnTo>
                      <a:pt x="128" y="60"/>
                    </a:lnTo>
                    <a:lnTo>
                      <a:pt x="128" y="52"/>
                    </a:lnTo>
                    <a:lnTo>
                      <a:pt x="126" y="42"/>
                    </a:lnTo>
                    <a:lnTo>
                      <a:pt x="126" y="33"/>
                    </a:lnTo>
                    <a:lnTo>
                      <a:pt x="124" y="25"/>
                    </a:lnTo>
                    <a:lnTo>
                      <a:pt x="124" y="15"/>
                    </a:lnTo>
                    <a:lnTo>
                      <a:pt x="124" y="8"/>
                    </a:lnTo>
                    <a:lnTo>
                      <a:pt x="124" y="0"/>
                    </a:lnTo>
                    <a:lnTo>
                      <a:pt x="128" y="0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1" name="Freeform 141"/>
              <p:cNvSpPr>
                <a:spLocks/>
              </p:cNvSpPr>
              <p:nvPr/>
            </p:nvSpPr>
            <p:spPr bwMode="auto">
              <a:xfrm>
                <a:off x="1472" y="3087"/>
                <a:ext cx="3" cy="10"/>
              </a:xfrm>
              <a:custGeom>
                <a:avLst/>
                <a:gdLst>
                  <a:gd name="T0" fmla="*/ 3 w 3"/>
                  <a:gd name="T1" fmla="*/ 0 h 10"/>
                  <a:gd name="T2" fmla="*/ 0 w 3"/>
                  <a:gd name="T3" fmla="*/ 10 h 10"/>
                  <a:gd name="T4" fmla="*/ 3 w 3"/>
                  <a:gd name="T5" fmla="*/ 0 h 1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10">
                    <a:moveTo>
                      <a:pt x="3" y="0"/>
                    </a:moveTo>
                    <a:lnTo>
                      <a:pt x="0" y="1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2" name="Freeform 142"/>
              <p:cNvSpPr>
                <a:spLocks/>
              </p:cNvSpPr>
              <p:nvPr/>
            </p:nvSpPr>
            <p:spPr bwMode="auto">
              <a:xfrm>
                <a:off x="2962" y="3101"/>
                <a:ext cx="33" cy="40"/>
              </a:xfrm>
              <a:custGeom>
                <a:avLst/>
                <a:gdLst>
                  <a:gd name="T0" fmla="*/ 31 w 33"/>
                  <a:gd name="T1" fmla="*/ 25 h 40"/>
                  <a:gd name="T2" fmla="*/ 31 w 33"/>
                  <a:gd name="T3" fmla="*/ 25 h 40"/>
                  <a:gd name="T4" fmla="*/ 29 w 33"/>
                  <a:gd name="T5" fmla="*/ 28 h 40"/>
                  <a:gd name="T6" fmla="*/ 29 w 33"/>
                  <a:gd name="T7" fmla="*/ 30 h 40"/>
                  <a:gd name="T8" fmla="*/ 27 w 33"/>
                  <a:gd name="T9" fmla="*/ 34 h 40"/>
                  <a:gd name="T10" fmla="*/ 25 w 33"/>
                  <a:gd name="T11" fmla="*/ 36 h 40"/>
                  <a:gd name="T12" fmla="*/ 23 w 33"/>
                  <a:gd name="T13" fmla="*/ 38 h 40"/>
                  <a:gd name="T14" fmla="*/ 21 w 33"/>
                  <a:gd name="T15" fmla="*/ 40 h 40"/>
                  <a:gd name="T16" fmla="*/ 17 w 33"/>
                  <a:gd name="T17" fmla="*/ 38 h 40"/>
                  <a:gd name="T18" fmla="*/ 15 w 33"/>
                  <a:gd name="T19" fmla="*/ 38 h 40"/>
                  <a:gd name="T20" fmla="*/ 11 w 33"/>
                  <a:gd name="T21" fmla="*/ 38 h 40"/>
                  <a:gd name="T22" fmla="*/ 10 w 33"/>
                  <a:gd name="T23" fmla="*/ 36 h 40"/>
                  <a:gd name="T24" fmla="*/ 8 w 33"/>
                  <a:gd name="T25" fmla="*/ 34 h 40"/>
                  <a:gd name="T26" fmla="*/ 6 w 33"/>
                  <a:gd name="T27" fmla="*/ 32 h 40"/>
                  <a:gd name="T28" fmla="*/ 4 w 33"/>
                  <a:gd name="T29" fmla="*/ 28 h 40"/>
                  <a:gd name="T30" fmla="*/ 2 w 33"/>
                  <a:gd name="T31" fmla="*/ 27 h 40"/>
                  <a:gd name="T32" fmla="*/ 0 w 33"/>
                  <a:gd name="T33" fmla="*/ 25 h 40"/>
                  <a:gd name="T34" fmla="*/ 0 w 33"/>
                  <a:gd name="T35" fmla="*/ 21 h 40"/>
                  <a:gd name="T36" fmla="*/ 2 w 33"/>
                  <a:gd name="T37" fmla="*/ 17 h 40"/>
                  <a:gd name="T38" fmla="*/ 2 w 33"/>
                  <a:gd name="T39" fmla="*/ 13 h 40"/>
                  <a:gd name="T40" fmla="*/ 2 w 33"/>
                  <a:gd name="T41" fmla="*/ 11 h 40"/>
                  <a:gd name="T42" fmla="*/ 4 w 33"/>
                  <a:gd name="T43" fmla="*/ 7 h 40"/>
                  <a:gd name="T44" fmla="*/ 6 w 33"/>
                  <a:gd name="T45" fmla="*/ 5 h 40"/>
                  <a:gd name="T46" fmla="*/ 8 w 33"/>
                  <a:gd name="T47" fmla="*/ 4 h 40"/>
                  <a:gd name="T48" fmla="*/ 10 w 33"/>
                  <a:gd name="T49" fmla="*/ 0 h 40"/>
                  <a:gd name="T50" fmla="*/ 15 w 33"/>
                  <a:gd name="T51" fmla="*/ 0 h 40"/>
                  <a:gd name="T52" fmla="*/ 19 w 33"/>
                  <a:gd name="T53" fmla="*/ 0 h 40"/>
                  <a:gd name="T54" fmla="*/ 23 w 33"/>
                  <a:gd name="T55" fmla="*/ 2 h 40"/>
                  <a:gd name="T56" fmla="*/ 27 w 33"/>
                  <a:gd name="T57" fmla="*/ 5 h 40"/>
                  <a:gd name="T58" fmla="*/ 31 w 33"/>
                  <a:gd name="T59" fmla="*/ 9 h 40"/>
                  <a:gd name="T60" fmla="*/ 31 w 33"/>
                  <a:gd name="T61" fmla="*/ 13 h 40"/>
                  <a:gd name="T62" fmla="*/ 33 w 33"/>
                  <a:gd name="T63" fmla="*/ 19 h 40"/>
                  <a:gd name="T64" fmla="*/ 31 w 33"/>
                  <a:gd name="T65" fmla="*/ 25 h 4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3" h="40">
                    <a:moveTo>
                      <a:pt x="31" y="25"/>
                    </a:moveTo>
                    <a:lnTo>
                      <a:pt x="31" y="25"/>
                    </a:lnTo>
                    <a:lnTo>
                      <a:pt x="29" y="28"/>
                    </a:lnTo>
                    <a:lnTo>
                      <a:pt x="29" y="30"/>
                    </a:lnTo>
                    <a:lnTo>
                      <a:pt x="27" y="34"/>
                    </a:lnTo>
                    <a:lnTo>
                      <a:pt x="25" y="36"/>
                    </a:lnTo>
                    <a:lnTo>
                      <a:pt x="23" y="38"/>
                    </a:lnTo>
                    <a:lnTo>
                      <a:pt x="21" y="40"/>
                    </a:lnTo>
                    <a:lnTo>
                      <a:pt x="17" y="38"/>
                    </a:lnTo>
                    <a:lnTo>
                      <a:pt x="15" y="38"/>
                    </a:lnTo>
                    <a:lnTo>
                      <a:pt x="11" y="38"/>
                    </a:lnTo>
                    <a:lnTo>
                      <a:pt x="10" y="36"/>
                    </a:lnTo>
                    <a:lnTo>
                      <a:pt x="8" y="34"/>
                    </a:lnTo>
                    <a:lnTo>
                      <a:pt x="6" y="32"/>
                    </a:lnTo>
                    <a:lnTo>
                      <a:pt x="4" y="28"/>
                    </a:lnTo>
                    <a:lnTo>
                      <a:pt x="2" y="27"/>
                    </a:lnTo>
                    <a:lnTo>
                      <a:pt x="0" y="25"/>
                    </a:lnTo>
                    <a:lnTo>
                      <a:pt x="0" y="21"/>
                    </a:lnTo>
                    <a:lnTo>
                      <a:pt x="2" y="17"/>
                    </a:lnTo>
                    <a:lnTo>
                      <a:pt x="2" y="13"/>
                    </a:lnTo>
                    <a:lnTo>
                      <a:pt x="2" y="11"/>
                    </a:lnTo>
                    <a:lnTo>
                      <a:pt x="4" y="7"/>
                    </a:lnTo>
                    <a:lnTo>
                      <a:pt x="6" y="5"/>
                    </a:lnTo>
                    <a:lnTo>
                      <a:pt x="8" y="4"/>
                    </a:lnTo>
                    <a:lnTo>
                      <a:pt x="10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3" y="2"/>
                    </a:lnTo>
                    <a:lnTo>
                      <a:pt x="27" y="5"/>
                    </a:lnTo>
                    <a:lnTo>
                      <a:pt x="31" y="9"/>
                    </a:lnTo>
                    <a:lnTo>
                      <a:pt x="31" y="13"/>
                    </a:lnTo>
                    <a:lnTo>
                      <a:pt x="33" y="19"/>
                    </a:lnTo>
                    <a:lnTo>
                      <a:pt x="31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3" name="Freeform 143"/>
              <p:cNvSpPr>
                <a:spLocks/>
              </p:cNvSpPr>
              <p:nvPr/>
            </p:nvSpPr>
            <p:spPr bwMode="auto">
              <a:xfrm>
                <a:off x="1477" y="3120"/>
                <a:ext cx="188" cy="171"/>
              </a:xfrm>
              <a:custGeom>
                <a:avLst/>
                <a:gdLst>
                  <a:gd name="T0" fmla="*/ 62 w 188"/>
                  <a:gd name="T1" fmla="*/ 15 h 171"/>
                  <a:gd name="T2" fmla="*/ 71 w 188"/>
                  <a:gd name="T3" fmla="*/ 23 h 171"/>
                  <a:gd name="T4" fmla="*/ 83 w 188"/>
                  <a:gd name="T5" fmla="*/ 27 h 171"/>
                  <a:gd name="T6" fmla="*/ 92 w 188"/>
                  <a:gd name="T7" fmla="*/ 29 h 171"/>
                  <a:gd name="T8" fmla="*/ 104 w 188"/>
                  <a:gd name="T9" fmla="*/ 31 h 171"/>
                  <a:gd name="T10" fmla="*/ 115 w 188"/>
                  <a:gd name="T11" fmla="*/ 29 h 171"/>
                  <a:gd name="T12" fmla="*/ 127 w 188"/>
                  <a:gd name="T13" fmla="*/ 29 h 171"/>
                  <a:gd name="T14" fmla="*/ 140 w 188"/>
                  <a:gd name="T15" fmla="*/ 29 h 171"/>
                  <a:gd name="T16" fmla="*/ 152 w 188"/>
                  <a:gd name="T17" fmla="*/ 29 h 171"/>
                  <a:gd name="T18" fmla="*/ 154 w 188"/>
                  <a:gd name="T19" fmla="*/ 44 h 171"/>
                  <a:gd name="T20" fmla="*/ 158 w 188"/>
                  <a:gd name="T21" fmla="*/ 57 h 171"/>
                  <a:gd name="T22" fmla="*/ 161 w 188"/>
                  <a:gd name="T23" fmla="*/ 73 h 171"/>
                  <a:gd name="T24" fmla="*/ 165 w 188"/>
                  <a:gd name="T25" fmla="*/ 86 h 171"/>
                  <a:gd name="T26" fmla="*/ 169 w 188"/>
                  <a:gd name="T27" fmla="*/ 100 h 171"/>
                  <a:gd name="T28" fmla="*/ 175 w 188"/>
                  <a:gd name="T29" fmla="*/ 113 h 171"/>
                  <a:gd name="T30" fmla="*/ 181 w 188"/>
                  <a:gd name="T31" fmla="*/ 126 h 171"/>
                  <a:gd name="T32" fmla="*/ 188 w 188"/>
                  <a:gd name="T33" fmla="*/ 140 h 171"/>
                  <a:gd name="T34" fmla="*/ 183 w 188"/>
                  <a:gd name="T35" fmla="*/ 138 h 171"/>
                  <a:gd name="T36" fmla="*/ 181 w 188"/>
                  <a:gd name="T37" fmla="*/ 140 h 171"/>
                  <a:gd name="T38" fmla="*/ 177 w 188"/>
                  <a:gd name="T39" fmla="*/ 142 h 171"/>
                  <a:gd name="T40" fmla="*/ 175 w 188"/>
                  <a:gd name="T41" fmla="*/ 146 h 171"/>
                  <a:gd name="T42" fmla="*/ 173 w 188"/>
                  <a:gd name="T43" fmla="*/ 150 h 171"/>
                  <a:gd name="T44" fmla="*/ 171 w 188"/>
                  <a:gd name="T45" fmla="*/ 153 h 171"/>
                  <a:gd name="T46" fmla="*/ 169 w 188"/>
                  <a:gd name="T47" fmla="*/ 157 h 171"/>
                  <a:gd name="T48" fmla="*/ 165 w 188"/>
                  <a:gd name="T49" fmla="*/ 159 h 171"/>
                  <a:gd name="T50" fmla="*/ 152 w 188"/>
                  <a:gd name="T51" fmla="*/ 165 h 171"/>
                  <a:gd name="T52" fmla="*/ 138 w 188"/>
                  <a:gd name="T53" fmla="*/ 169 h 171"/>
                  <a:gd name="T54" fmla="*/ 125 w 188"/>
                  <a:gd name="T55" fmla="*/ 171 h 171"/>
                  <a:gd name="T56" fmla="*/ 113 w 188"/>
                  <a:gd name="T57" fmla="*/ 171 h 171"/>
                  <a:gd name="T58" fmla="*/ 100 w 188"/>
                  <a:gd name="T59" fmla="*/ 169 h 171"/>
                  <a:gd name="T60" fmla="*/ 87 w 188"/>
                  <a:gd name="T61" fmla="*/ 165 h 171"/>
                  <a:gd name="T62" fmla="*/ 75 w 188"/>
                  <a:gd name="T63" fmla="*/ 159 h 171"/>
                  <a:gd name="T64" fmla="*/ 64 w 188"/>
                  <a:gd name="T65" fmla="*/ 150 h 171"/>
                  <a:gd name="T66" fmla="*/ 48 w 188"/>
                  <a:gd name="T67" fmla="*/ 134 h 171"/>
                  <a:gd name="T68" fmla="*/ 37 w 188"/>
                  <a:gd name="T69" fmla="*/ 117 h 171"/>
                  <a:gd name="T70" fmla="*/ 27 w 188"/>
                  <a:gd name="T71" fmla="*/ 100 h 171"/>
                  <a:gd name="T72" fmla="*/ 19 w 188"/>
                  <a:gd name="T73" fmla="*/ 80 h 171"/>
                  <a:gd name="T74" fmla="*/ 14 w 188"/>
                  <a:gd name="T75" fmla="*/ 61 h 171"/>
                  <a:gd name="T76" fmla="*/ 10 w 188"/>
                  <a:gd name="T77" fmla="*/ 40 h 171"/>
                  <a:gd name="T78" fmla="*/ 4 w 188"/>
                  <a:gd name="T79" fmla="*/ 21 h 171"/>
                  <a:gd name="T80" fmla="*/ 0 w 188"/>
                  <a:gd name="T81" fmla="*/ 0 h 171"/>
                  <a:gd name="T82" fmla="*/ 6 w 188"/>
                  <a:gd name="T83" fmla="*/ 2 h 171"/>
                  <a:gd name="T84" fmla="*/ 16 w 188"/>
                  <a:gd name="T85" fmla="*/ 4 h 171"/>
                  <a:gd name="T86" fmla="*/ 23 w 188"/>
                  <a:gd name="T87" fmla="*/ 8 h 171"/>
                  <a:gd name="T88" fmla="*/ 31 w 188"/>
                  <a:gd name="T89" fmla="*/ 9 h 171"/>
                  <a:gd name="T90" fmla="*/ 39 w 188"/>
                  <a:gd name="T91" fmla="*/ 11 h 171"/>
                  <a:gd name="T92" fmla="*/ 46 w 188"/>
                  <a:gd name="T93" fmla="*/ 13 h 171"/>
                  <a:gd name="T94" fmla="*/ 54 w 188"/>
                  <a:gd name="T95" fmla="*/ 15 h 171"/>
                  <a:gd name="T96" fmla="*/ 62 w 188"/>
                  <a:gd name="T97" fmla="*/ 15 h 17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88" h="171">
                    <a:moveTo>
                      <a:pt x="62" y="15"/>
                    </a:moveTo>
                    <a:lnTo>
                      <a:pt x="71" y="23"/>
                    </a:lnTo>
                    <a:lnTo>
                      <a:pt x="83" y="27"/>
                    </a:lnTo>
                    <a:lnTo>
                      <a:pt x="92" y="29"/>
                    </a:lnTo>
                    <a:lnTo>
                      <a:pt x="104" y="31"/>
                    </a:lnTo>
                    <a:lnTo>
                      <a:pt x="115" y="29"/>
                    </a:lnTo>
                    <a:lnTo>
                      <a:pt x="127" y="29"/>
                    </a:lnTo>
                    <a:lnTo>
                      <a:pt x="140" y="29"/>
                    </a:lnTo>
                    <a:lnTo>
                      <a:pt x="152" y="29"/>
                    </a:lnTo>
                    <a:lnTo>
                      <a:pt x="154" y="44"/>
                    </a:lnTo>
                    <a:lnTo>
                      <a:pt x="158" y="57"/>
                    </a:lnTo>
                    <a:lnTo>
                      <a:pt x="161" y="73"/>
                    </a:lnTo>
                    <a:lnTo>
                      <a:pt x="165" y="86"/>
                    </a:lnTo>
                    <a:lnTo>
                      <a:pt x="169" y="100"/>
                    </a:lnTo>
                    <a:lnTo>
                      <a:pt x="175" y="113"/>
                    </a:lnTo>
                    <a:lnTo>
                      <a:pt x="181" y="126"/>
                    </a:lnTo>
                    <a:lnTo>
                      <a:pt x="188" y="140"/>
                    </a:lnTo>
                    <a:lnTo>
                      <a:pt x="183" y="138"/>
                    </a:lnTo>
                    <a:lnTo>
                      <a:pt x="181" y="140"/>
                    </a:lnTo>
                    <a:lnTo>
                      <a:pt x="177" y="142"/>
                    </a:lnTo>
                    <a:lnTo>
                      <a:pt x="175" y="146"/>
                    </a:lnTo>
                    <a:lnTo>
                      <a:pt x="173" y="150"/>
                    </a:lnTo>
                    <a:lnTo>
                      <a:pt x="171" y="153"/>
                    </a:lnTo>
                    <a:lnTo>
                      <a:pt x="169" y="157"/>
                    </a:lnTo>
                    <a:lnTo>
                      <a:pt x="165" y="159"/>
                    </a:lnTo>
                    <a:lnTo>
                      <a:pt x="152" y="165"/>
                    </a:lnTo>
                    <a:lnTo>
                      <a:pt x="138" y="169"/>
                    </a:lnTo>
                    <a:lnTo>
                      <a:pt x="125" y="171"/>
                    </a:lnTo>
                    <a:lnTo>
                      <a:pt x="113" y="171"/>
                    </a:lnTo>
                    <a:lnTo>
                      <a:pt x="100" y="169"/>
                    </a:lnTo>
                    <a:lnTo>
                      <a:pt x="87" y="165"/>
                    </a:lnTo>
                    <a:lnTo>
                      <a:pt x="75" y="159"/>
                    </a:lnTo>
                    <a:lnTo>
                      <a:pt x="64" y="150"/>
                    </a:lnTo>
                    <a:lnTo>
                      <a:pt x="48" y="134"/>
                    </a:lnTo>
                    <a:lnTo>
                      <a:pt x="37" y="117"/>
                    </a:lnTo>
                    <a:lnTo>
                      <a:pt x="27" y="100"/>
                    </a:lnTo>
                    <a:lnTo>
                      <a:pt x="19" y="80"/>
                    </a:lnTo>
                    <a:lnTo>
                      <a:pt x="14" y="61"/>
                    </a:lnTo>
                    <a:lnTo>
                      <a:pt x="10" y="40"/>
                    </a:lnTo>
                    <a:lnTo>
                      <a:pt x="4" y="21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16" y="4"/>
                    </a:lnTo>
                    <a:lnTo>
                      <a:pt x="23" y="8"/>
                    </a:lnTo>
                    <a:lnTo>
                      <a:pt x="31" y="9"/>
                    </a:lnTo>
                    <a:lnTo>
                      <a:pt x="39" y="11"/>
                    </a:lnTo>
                    <a:lnTo>
                      <a:pt x="46" y="13"/>
                    </a:lnTo>
                    <a:lnTo>
                      <a:pt x="54" y="15"/>
                    </a:lnTo>
                    <a:lnTo>
                      <a:pt x="62" y="15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4" name="Freeform 144"/>
              <p:cNvSpPr>
                <a:spLocks/>
              </p:cNvSpPr>
              <p:nvPr/>
            </p:nvSpPr>
            <p:spPr bwMode="auto">
              <a:xfrm>
                <a:off x="2906" y="3139"/>
                <a:ext cx="21" cy="21"/>
              </a:xfrm>
              <a:custGeom>
                <a:avLst/>
                <a:gdLst>
                  <a:gd name="T0" fmla="*/ 18 w 21"/>
                  <a:gd name="T1" fmla="*/ 6 h 21"/>
                  <a:gd name="T2" fmla="*/ 19 w 21"/>
                  <a:gd name="T3" fmla="*/ 10 h 21"/>
                  <a:gd name="T4" fmla="*/ 21 w 21"/>
                  <a:gd name="T5" fmla="*/ 13 h 21"/>
                  <a:gd name="T6" fmla="*/ 19 w 21"/>
                  <a:gd name="T7" fmla="*/ 15 h 21"/>
                  <a:gd name="T8" fmla="*/ 18 w 21"/>
                  <a:gd name="T9" fmla="*/ 17 h 21"/>
                  <a:gd name="T10" fmla="*/ 14 w 21"/>
                  <a:gd name="T11" fmla="*/ 19 h 21"/>
                  <a:gd name="T12" fmla="*/ 10 w 21"/>
                  <a:gd name="T13" fmla="*/ 21 h 21"/>
                  <a:gd name="T14" fmla="*/ 6 w 21"/>
                  <a:gd name="T15" fmla="*/ 21 h 21"/>
                  <a:gd name="T16" fmla="*/ 2 w 21"/>
                  <a:gd name="T17" fmla="*/ 19 h 21"/>
                  <a:gd name="T18" fmla="*/ 0 w 21"/>
                  <a:gd name="T19" fmla="*/ 15 h 21"/>
                  <a:gd name="T20" fmla="*/ 0 w 21"/>
                  <a:gd name="T21" fmla="*/ 12 h 21"/>
                  <a:gd name="T22" fmla="*/ 2 w 21"/>
                  <a:gd name="T23" fmla="*/ 8 h 21"/>
                  <a:gd name="T24" fmla="*/ 4 w 21"/>
                  <a:gd name="T25" fmla="*/ 4 h 21"/>
                  <a:gd name="T26" fmla="*/ 8 w 21"/>
                  <a:gd name="T27" fmla="*/ 2 h 21"/>
                  <a:gd name="T28" fmla="*/ 12 w 21"/>
                  <a:gd name="T29" fmla="*/ 0 h 21"/>
                  <a:gd name="T30" fmla="*/ 16 w 21"/>
                  <a:gd name="T31" fmla="*/ 2 h 21"/>
                  <a:gd name="T32" fmla="*/ 18 w 21"/>
                  <a:gd name="T33" fmla="*/ 6 h 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1" h="21">
                    <a:moveTo>
                      <a:pt x="18" y="6"/>
                    </a:moveTo>
                    <a:lnTo>
                      <a:pt x="19" y="10"/>
                    </a:lnTo>
                    <a:lnTo>
                      <a:pt x="21" y="13"/>
                    </a:lnTo>
                    <a:lnTo>
                      <a:pt x="19" y="15"/>
                    </a:lnTo>
                    <a:lnTo>
                      <a:pt x="18" y="17"/>
                    </a:lnTo>
                    <a:lnTo>
                      <a:pt x="14" y="19"/>
                    </a:lnTo>
                    <a:lnTo>
                      <a:pt x="10" y="21"/>
                    </a:lnTo>
                    <a:lnTo>
                      <a:pt x="6" y="21"/>
                    </a:lnTo>
                    <a:lnTo>
                      <a:pt x="2" y="19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6" y="2"/>
                    </a:lnTo>
                    <a:lnTo>
                      <a:pt x="18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5" name="Freeform 145"/>
              <p:cNvSpPr>
                <a:spLocks/>
              </p:cNvSpPr>
              <p:nvPr/>
            </p:nvSpPr>
            <p:spPr bwMode="auto">
              <a:xfrm>
                <a:off x="1963" y="3145"/>
                <a:ext cx="119" cy="138"/>
              </a:xfrm>
              <a:custGeom>
                <a:avLst/>
                <a:gdLst>
                  <a:gd name="T0" fmla="*/ 48 w 119"/>
                  <a:gd name="T1" fmla="*/ 7 h 138"/>
                  <a:gd name="T2" fmla="*/ 49 w 119"/>
                  <a:gd name="T3" fmla="*/ 6 h 138"/>
                  <a:gd name="T4" fmla="*/ 53 w 119"/>
                  <a:gd name="T5" fmla="*/ 6 h 138"/>
                  <a:gd name="T6" fmla="*/ 55 w 119"/>
                  <a:gd name="T7" fmla="*/ 7 h 138"/>
                  <a:gd name="T8" fmla="*/ 59 w 119"/>
                  <a:gd name="T9" fmla="*/ 7 h 138"/>
                  <a:gd name="T10" fmla="*/ 63 w 119"/>
                  <a:gd name="T11" fmla="*/ 7 h 138"/>
                  <a:gd name="T12" fmla="*/ 65 w 119"/>
                  <a:gd name="T13" fmla="*/ 9 h 138"/>
                  <a:gd name="T14" fmla="*/ 67 w 119"/>
                  <a:gd name="T15" fmla="*/ 9 h 138"/>
                  <a:gd name="T16" fmla="*/ 69 w 119"/>
                  <a:gd name="T17" fmla="*/ 9 h 138"/>
                  <a:gd name="T18" fmla="*/ 72 w 119"/>
                  <a:gd name="T19" fmla="*/ 27 h 138"/>
                  <a:gd name="T20" fmla="*/ 76 w 119"/>
                  <a:gd name="T21" fmla="*/ 42 h 138"/>
                  <a:gd name="T22" fmla="*/ 82 w 119"/>
                  <a:gd name="T23" fmla="*/ 55 h 138"/>
                  <a:gd name="T24" fmla="*/ 88 w 119"/>
                  <a:gd name="T25" fmla="*/ 71 h 138"/>
                  <a:gd name="T26" fmla="*/ 95 w 119"/>
                  <a:gd name="T27" fmla="*/ 86 h 138"/>
                  <a:gd name="T28" fmla="*/ 103 w 119"/>
                  <a:gd name="T29" fmla="*/ 100 h 138"/>
                  <a:gd name="T30" fmla="*/ 111 w 119"/>
                  <a:gd name="T31" fmla="*/ 113 h 138"/>
                  <a:gd name="T32" fmla="*/ 119 w 119"/>
                  <a:gd name="T33" fmla="*/ 128 h 138"/>
                  <a:gd name="T34" fmla="*/ 109 w 119"/>
                  <a:gd name="T35" fmla="*/ 132 h 138"/>
                  <a:gd name="T36" fmla="*/ 101 w 119"/>
                  <a:gd name="T37" fmla="*/ 136 h 138"/>
                  <a:gd name="T38" fmla="*/ 94 w 119"/>
                  <a:gd name="T39" fmla="*/ 138 h 138"/>
                  <a:gd name="T40" fmla="*/ 84 w 119"/>
                  <a:gd name="T41" fmla="*/ 138 h 138"/>
                  <a:gd name="T42" fmla="*/ 76 w 119"/>
                  <a:gd name="T43" fmla="*/ 138 h 138"/>
                  <a:gd name="T44" fmla="*/ 67 w 119"/>
                  <a:gd name="T45" fmla="*/ 136 h 138"/>
                  <a:gd name="T46" fmla="*/ 57 w 119"/>
                  <a:gd name="T47" fmla="*/ 136 h 138"/>
                  <a:gd name="T48" fmla="*/ 48 w 119"/>
                  <a:gd name="T49" fmla="*/ 138 h 138"/>
                  <a:gd name="T50" fmla="*/ 40 w 119"/>
                  <a:gd name="T51" fmla="*/ 136 h 138"/>
                  <a:gd name="T52" fmla="*/ 32 w 119"/>
                  <a:gd name="T53" fmla="*/ 134 h 138"/>
                  <a:gd name="T54" fmla="*/ 26 w 119"/>
                  <a:gd name="T55" fmla="*/ 130 h 138"/>
                  <a:gd name="T56" fmla="*/ 19 w 119"/>
                  <a:gd name="T57" fmla="*/ 126 h 138"/>
                  <a:gd name="T58" fmla="*/ 13 w 119"/>
                  <a:gd name="T59" fmla="*/ 121 h 138"/>
                  <a:gd name="T60" fmla="*/ 7 w 119"/>
                  <a:gd name="T61" fmla="*/ 115 h 138"/>
                  <a:gd name="T62" fmla="*/ 3 w 119"/>
                  <a:gd name="T63" fmla="*/ 109 h 138"/>
                  <a:gd name="T64" fmla="*/ 0 w 119"/>
                  <a:gd name="T65" fmla="*/ 103 h 138"/>
                  <a:gd name="T66" fmla="*/ 23 w 119"/>
                  <a:gd name="T67" fmla="*/ 0 h 138"/>
                  <a:gd name="T68" fmla="*/ 26 w 119"/>
                  <a:gd name="T69" fmla="*/ 0 h 138"/>
                  <a:gd name="T70" fmla="*/ 30 w 119"/>
                  <a:gd name="T71" fmla="*/ 0 h 138"/>
                  <a:gd name="T72" fmla="*/ 34 w 119"/>
                  <a:gd name="T73" fmla="*/ 0 h 138"/>
                  <a:gd name="T74" fmla="*/ 36 w 119"/>
                  <a:gd name="T75" fmla="*/ 0 h 138"/>
                  <a:gd name="T76" fmla="*/ 38 w 119"/>
                  <a:gd name="T77" fmla="*/ 0 h 138"/>
                  <a:gd name="T78" fmla="*/ 42 w 119"/>
                  <a:gd name="T79" fmla="*/ 2 h 138"/>
                  <a:gd name="T80" fmla="*/ 44 w 119"/>
                  <a:gd name="T81" fmla="*/ 4 h 138"/>
                  <a:gd name="T82" fmla="*/ 48 w 119"/>
                  <a:gd name="T83" fmla="*/ 7 h 13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19" h="138">
                    <a:moveTo>
                      <a:pt x="48" y="7"/>
                    </a:moveTo>
                    <a:lnTo>
                      <a:pt x="49" y="6"/>
                    </a:lnTo>
                    <a:lnTo>
                      <a:pt x="53" y="6"/>
                    </a:lnTo>
                    <a:lnTo>
                      <a:pt x="55" y="7"/>
                    </a:lnTo>
                    <a:lnTo>
                      <a:pt x="59" y="7"/>
                    </a:lnTo>
                    <a:lnTo>
                      <a:pt x="63" y="7"/>
                    </a:lnTo>
                    <a:lnTo>
                      <a:pt x="65" y="9"/>
                    </a:lnTo>
                    <a:lnTo>
                      <a:pt x="67" y="9"/>
                    </a:lnTo>
                    <a:lnTo>
                      <a:pt x="69" y="9"/>
                    </a:lnTo>
                    <a:lnTo>
                      <a:pt x="72" y="27"/>
                    </a:lnTo>
                    <a:lnTo>
                      <a:pt x="76" y="42"/>
                    </a:lnTo>
                    <a:lnTo>
                      <a:pt x="82" y="55"/>
                    </a:lnTo>
                    <a:lnTo>
                      <a:pt x="88" y="71"/>
                    </a:lnTo>
                    <a:lnTo>
                      <a:pt x="95" y="86"/>
                    </a:lnTo>
                    <a:lnTo>
                      <a:pt x="103" y="100"/>
                    </a:lnTo>
                    <a:lnTo>
                      <a:pt x="111" y="113"/>
                    </a:lnTo>
                    <a:lnTo>
                      <a:pt x="119" y="128"/>
                    </a:lnTo>
                    <a:lnTo>
                      <a:pt x="109" y="132"/>
                    </a:lnTo>
                    <a:lnTo>
                      <a:pt x="101" y="136"/>
                    </a:lnTo>
                    <a:lnTo>
                      <a:pt x="94" y="138"/>
                    </a:lnTo>
                    <a:lnTo>
                      <a:pt x="84" y="138"/>
                    </a:lnTo>
                    <a:lnTo>
                      <a:pt x="76" y="138"/>
                    </a:lnTo>
                    <a:lnTo>
                      <a:pt x="67" y="136"/>
                    </a:lnTo>
                    <a:lnTo>
                      <a:pt x="57" y="136"/>
                    </a:lnTo>
                    <a:lnTo>
                      <a:pt x="48" y="138"/>
                    </a:lnTo>
                    <a:lnTo>
                      <a:pt x="40" y="136"/>
                    </a:lnTo>
                    <a:lnTo>
                      <a:pt x="32" y="134"/>
                    </a:lnTo>
                    <a:lnTo>
                      <a:pt x="26" y="130"/>
                    </a:lnTo>
                    <a:lnTo>
                      <a:pt x="19" y="126"/>
                    </a:lnTo>
                    <a:lnTo>
                      <a:pt x="13" y="121"/>
                    </a:lnTo>
                    <a:lnTo>
                      <a:pt x="7" y="115"/>
                    </a:lnTo>
                    <a:lnTo>
                      <a:pt x="3" y="109"/>
                    </a:lnTo>
                    <a:lnTo>
                      <a:pt x="0" y="103"/>
                    </a:lnTo>
                    <a:lnTo>
                      <a:pt x="23" y="0"/>
                    </a:lnTo>
                    <a:lnTo>
                      <a:pt x="26" y="0"/>
                    </a:lnTo>
                    <a:lnTo>
                      <a:pt x="30" y="0"/>
                    </a:lnTo>
                    <a:lnTo>
                      <a:pt x="34" y="0"/>
                    </a:lnTo>
                    <a:lnTo>
                      <a:pt x="36" y="0"/>
                    </a:lnTo>
                    <a:lnTo>
                      <a:pt x="38" y="0"/>
                    </a:lnTo>
                    <a:lnTo>
                      <a:pt x="42" y="2"/>
                    </a:lnTo>
                    <a:lnTo>
                      <a:pt x="44" y="4"/>
                    </a:lnTo>
                    <a:lnTo>
                      <a:pt x="48" y="7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6" name="Freeform 146"/>
              <p:cNvSpPr>
                <a:spLocks/>
              </p:cNvSpPr>
              <p:nvPr/>
            </p:nvSpPr>
            <p:spPr bwMode="auto">
              <a:xfrm>
                <a:off x="2816" y="3179"/>
                <a:ext cx="19" cy="18"/>
              </a:xfrm>
              <a:custGeom>
                <a:avLst/>
                <a:gdLst>
                  <a:gd name="T0" fmla="*/ 19 w 19"/>
                  <a:gd name="T1" fmla="*/ 8 h 18"/>
                  <a:gd name="T2" fmla="*/ 19 w 19"/>
                  <a:gd name="T3" fmla="*/ 14 h 18"/>
                  <a:gd name="T4" fmla="*/ 17 w 19"/>
                  <a:gd name="T5" fmla="*/ 18 h 18"/>
                  <a:gd name="T6" fmla="*/ 16 w 19"/>
                  <a:gd name="T7" fmla="*/ 18 h 18"/>
                  <a:gd name="T8" fmla="*/ 12 w 19"/>
                  <a:gd name="T9" fmla="*/ 18 h 18"/>
                  <a:gd name="T10" fmla="*/ 10 w 19"/>
                  <a:gd name="T11" fmla="*/ 16 h 18"/>
                  <a:gd name="T12" fmla="*/ 8 w 19"/>
                  <a:gd name="T13" fmla="*/ 14 h 18"/>
                  <a:gd name="T14" fmla="*/ 6 w 19"/>
                  <a:gd name="T15" fmla="*/ 14 h 18"/>
                  <a:gd name="T16" fmla="*/ 2 w 19"/>
                  <a:gd name="T17" fmla="*/ 12 h 18"/>
                  <a:gd name="T18" fmla="*/ 0 w 19"/>
                  <a:gd name="T19" fmla="*/ 12 h 18"/>
                  <a:gd name="T20" fmla="*/ 0 w 19"/>
                  <a:gd name="T21" fmla="*/ 8 h 18"/>
                  <a:gd name="T22" fmla="*/ 2 w 19"/>
                  <a:gd name="T23" fmla="*/ 4 h 18"/>
                  <a:gd name="T24" fmla="*/ 6 w 19"/>
                  <a:gd name="T25" fmla="*/ 2 h 18"/>
                  <a:gd name="T26" fmla="*/ 10 w 19"/>
                  <a:gd name="T27" fmla="*/ 0 h 18"/>
                  <a:gd name="T28" fmla="*/ 12 w 19"/>
                  <a:gd name="T29" fmla="*/ 0 h 18"/>
                  <a:gd name="T30" fmla="*/ 16 w 19"/>
                  <a:gd name="T31" fmla="*/ 2 h 18"/>
                  <a:gd name="T32" fmla="*/ 17 w 19"/>
                  <a:gd name="T33" fmla="*/ 4 h 18"/>
                  <a:gd name="T34" fmla="*/ 19 w 19"/>
                  <a:gd name="T35" fmla="*/ 8 h 1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9" h="18">
                    <a:moveTo>
                      <a:pt x="19" y="8"/>
                    </a:moveTo>
                    <a:lnTo>
                      <a:pt x="19" y="14"/>
                    </a:lnTo>
                    <a:lnTo>
                      <a:pt x="17" y="18"/>
                    </a:lnTo>
                    <a:lnTo>
                      <a:pt x="16" y="18"/>
                    </a:lnTo>
                    <a:lnTo>
                      <a:pt x="12" y="18"/>
                    </a:lnTo>
                    <a:lnTo>
                      <a:pt x="10" y="16"/>
                    </a:lnTo>
                    <a:lnTo>
                      <a:pt x="8" y="14"/>
                    </a:lnTo>
                    <a:lnTo>
                      <a:pt x="6" y="14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6" y="2"/>
                    </a:lnTo>
                    <a:lnTo>
                      <a:pt x="17" y="4"/>
                    </a:lnTo>
                    <a:lnTo>
                      <a:pt x="19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7" name="Freeform 147"/>
              <p:cNvSpPr>
                <a:spLocks/>
              </p:cNvSpPr>
              <p:nvPr/>
            </p:nvSpPr>
            <p:spPr bwMode="auto">
              <a:xfrm>
                <a:off x="2893" y="3185"/>
                <a:ext cx="23" cy="21"/>
              </a:xfrm>
              <a:custGeom>
                <a:avLst/>
                <a:gdLst>
                  <a:gd name="T0" fmla="*/ 21 w 23"/>
                  <a:gd name="T1" fmla="*/ 8 h 21"/>
                  <a:gd name="T2" fmla="*/ 23 w 23"/>
                  <a:gd name="T3" fmla="*/ 10 h 21"/>
                  <a:gd name="T4" fmla="*/ 21 w 23"/>
                  <a:gd name="T5" fmla="*/ 12 h 21"/>
                  <a:gd name="T6" fmla="*/ 21 w 23"/>
                  <a:gd name="T7" fmla="*/ 14 h 21"/>
                  <a:gd name="T8" fmla="*/ 19 w 23"/>
                  <a:gd name="T9" fmla="*/ 15 h 21"/>
                  <a:gd name="T10" fmla="*/ 19 w 23"/>
                  <a:gd name="T11" fmla="*/ 17 h 21"/>
                  <a:gd name="T12" fmla="*/ 17 w 23"/>
                  <a:gd name="T13" fmla="*/ 19 h 21"/>
                  <a:gd name="T14" fmla="*/ 15 w 23"/>
                  <a:gd name="T15" fmla="*/ 21 h 21"/>
                  <a:gd name="T16" fmla="*/ 13 w 23"/>
                  <a:gd name="T17" fmla="*/ 21 h 21"/>
                  <a:gd name="T18" fmla="*/ 11 w 23"/>
                  <a:gd name="T19" fmla="*/ 21 h 21"/>
                  <a:gd name="T20" fmla="*/ 9 w 23"/>
                  <a:gd name="T21" fmla="*/ 21 h 21"/>
                  <a:gd name="T22" fmla="*/ 8 w 23"/>
                  <a:gd name="T23" fmla="*/ 19 h 21"/>
                  <a:gd name="T24" fmla="*/ 6 w 23"/>
                  <a:gd name="T25" fmla="*/ 19 h 21"/>
                  <a:gd name="T26" fmla="*/ 4 w 23"/>
                  <a:gd name="T27" fmla="*/ 17 h 21"/>
                  <a:gd name="T28" fmla="*/ 2 w 23"/>
                  <a:gd name="T29" fmla="*/ 15 h 21"/>
                  <a:gd name="T30" fmla="*/ 0 w 23"/>
                  <a:gd name="T31" fmla="*/ 14 h 21"/>
                  <a:gd name="T32" fmla="*/ 0 w 23"/>
                  <a:gd name="T33" fmla="*/ 12 h 21"/>
                  <a:gd name="T34" fmla="*/ 2 w 23"/>
                  <a:gd name="T35" fmla="*/ 8 h 21"/>
                  <a:gd name="T36" fmla="*/ 6 w 23"/>
                  <a:gd name="T37" fmla="*/ 4 h 21"/>
                  <a:gd name="T38" fmla="*/ 8 w 23"/>
                  <a:gd name="T39" fmla="*/ 2 h 21"/>
                  <a:gd name="T40" fmla="*/ 11 w 23"/>
                  <a:gd name="T41" fmla="*/ 0 h 21"/>
                  <a:gd name="T42" fmla="*/ 13 w 23"/>
                  <a:gd name="T43" fmla="*/ 0 h 21"/>
                  <a:gd name="T44" fmla="*/ 17 w 23"/>
                  <a:gd name="T45" fmla="*/ 0 h 21"/>
                  <a:gd name="T46" fmla="*/ 19 w 23"/>
                  <a:gd name="T47" fmla="*/ 2 h 21"/>
                  <a:gd name="T48" fmla="*/ 21 w 23"/>
                  <a:gd name="T49" fmla="*/ 8 h 2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23" h="21">
                    <a:moveTo>
                      <a:pt x="21" y="8"/>
                    </a:moveTo>
                    <a:lnTo>
                      <a:pt x="23" y="10"/>
                    </a:lnTo>
                    <a:lnTo>
                      <a:pt x="21" y="12"/>
                    </a:lnTo>
                    <a:lnTo>
                      <a:pt x="21" y="14"/>
                    </a:lnTo>
                    <a:lnTo>
                      <a:pt x="19" y="15"/>
                    </a:lnTo>
                    <a:lnTo>
                      <a:pt x="19" y="17"/>
                    </a:lnTo>
                    <a:lnTo>
                      <a:pt x="17" y="19"/>
                    </a:lnTo>
                    <a:lnTo>
                      <a:pt x="15" y="21"/>
                    </a:lnTo>
                    <a:lnTo>
                      <a:pt x="13" y="21"/>
                    </a:lnTo>
                    <a:lnTo>
                      <a:pt x="11" y="21"/>
                    </a:lnTo>
                    <a:lnTo>
                      <a:pt x="9" y="21"/>
                    </a:lnTo>
                    <a:lnTo>
                      <a:pt x="8" y="19"/>
                    </a:lnTo>
                    <a:lnTo>
                      <a:pt x="6" y="19"/>
                    </a:lnTo>
                    <a:lnTo>
                      <a:pt x="4" y="17"/>
                    </a:lnTo>
                    <a:lnTo>
                      <a:pt x="2" y="15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6" y="4"/>
                    </a:lnTo>
                    <a:lnTo>
                      <a:pt x="8" y="2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2"/>
                    </a:lnTo>
                    <a:lnTo>
                      <a:pt x="21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8" name="Freeform 148"/>
              <p:cNvSpPr>
                <a:spLocks/>
              </p:cNvSpPr>
              <p:nvPr/>
            </p:nvSpPr>
            <p:spPr bwMode="auto">
              <a:xfrm>
                <a:off x="2386" y="3277"/>
                <a:ext cx="961" cy="73"/>
              </a:xfrm>
              <a:custGeom>
                <a:avLst/>
                <a:gdLst>
                  <a:gd name="T0" fmla="*/ 302 w 961"/>
                  <a:gd name="T1" fmla="*/ 0 h 73"/>
                  <a:gd name="T2" fmla="*/ 302 w 961"/>
                  <a:gd name="T3" fmla="*/ 2 h 73"/>
                  <a:gd name="T4" fmla="*/ 302 w 961"/>
                  <a:gd name="T5" fmla="*/ 4 h 73"/>
                  <a:gd name="T6" fmla="*/ 300 w 961"/>
                  <a:gd name="T7" fmla="*/ 4 h 73"/>
                  <a:gd name="T8" fmla="*/ 382 w 961"/>
                  <a:gd name="T9" fmla="*/ 8 h 73"/>
                  <a:gd name="T10" fmla="*/ 551 w 961"/>
                  <a:gd name="T11" fmla="*/ 16 h 73"/>
                  <a:gd name="T12" fmla="*/ 718 w 961"/>
                  <a:gd name="T13" fmla="*/ 23 h 73"/>
                  <a:gd name="T14" fmla="*/ 883 w 961"/>
                  <a:gd name="T15" fmla="*/ 39 h 73"/>
                  <a:gd name="T16" fmla="*/ 915 w 961"/>
                  <a:gd name="T17" fmla="*/ 56 h 73"/>
                  <a:gd name="T18" fmla="*/ 820 w 961"/>
                  <a:gd name="T19" fmla="*/ 58 h 73"/>
                  <a:gd name="T20" fmla="*/ 724 w 961"/>
                  <a:gd name="T21" fmla="*/ 58 h 73"/>
                  <a:gd name="T22" fmla="*/ 626 w 961"/>
                  <a:gd name="T23" fmla="*/ 60 h 73"/>
                  <a:gd name="T24" fmla="*/ 582 w 961"/>
                  <a:gd name="T25" fmla="*/ 62 h 73"/>
                  <a:gd name="T26" fmla="*/ 591 w 961"/>
                  <a:gd name="T27" fmla="*/ 60 h 73"/>
                  <a:gd name="T28" fmla="*/ 599 w 961"/>
                  <a:gd name="T29" fmla="*/ 60 h 73"/>
                  <a:gd name="T30" fmla="*/ 610 w 961"/>
                  <a:gd name="T31" fmla="*/ 58 h 73"/>
                  <a:gd name="T32" fmla="*/ 584 w 961"/>
                  <a:gd name="T33" fmla="*/ 58 h 73"/>
                  <a:gd name="T34" fmla="*/ 518 w 961"/>
                  <a:gd name="T35" fmla="*/ 60 h 73"/>
                  <a:gd name="T36" fmla="*/ 455 w 961"/>
                  <a:gd name="T37" fmla="*/ 63 h 73"/>
                  <a:gd name="T38" fmla="*/ 394 w 961"/>
                  <a:gd name="T39" fmla="*/ 65 h 73"/>
                  <a:gd name="T40" fmla="*/ 373 w 961"/>
                  <a:gd name="T41" fmla="*/ 60 h 73"/>
                  <a:gd name="T42" fmla="*/ 346 w 961"/>
                  <a:gd name="T43" fmla="*/ 63 h 73"/>
                  <a:gd name="T44" fmla="*/ 321 w 961"/>
                  <a:gd name="T45" fmla="*/ 69 h 73"/>
                  <a:gd name="T46" fmla="*/ 294 w 961"/>
                  <a:gd name="T47" fmla="*/ 73 h 73"/>
                  <a:gd name="T48" fmla="*/ 273 w 961"/>
                  <a:gd name="T49" fmla="*/ 73 h 73"/>
                  <a:gd name="T50" fmla="*/ 279 w 961"/>
                  <a:gd name="T51" fmla="*/ 69 h 73"/>
                  <a:gd name="T52" fmla="*/ 284 w 961"/>
                  <a:gd name="T53" fmla="*/ 67 h 73"/>
                  <a:gd name="T54" fmla="*/ 290 w 961"/>
                  <a:gd name="T55" fmla="*/ 63 h 73"/>
                  <a:gd name="T56" fmla="*/ 298 w 961"/>
                  <a:gd name="T57" fmla="*/ 63 h 73"/>
                  <a:gd name="T58" fmla="*/ 223 w 961"/>
                  <a:gd name="T59" fmla="*/ 60 h 73"/>
                  <a:gd name="T60" fmla="*/ 148 w 961"/>
                  <a:gd name="T61" fmla="*/ 58 h 73"/>
                  <a:gd name="T62" fmla="*/ 73 w 961"/>
                  <a:gd name="T63" fmla="*/ 52 h 73"/>
                  <a:gd name="T64" fmla="*/ 0 w 961"/>
                  <a:gd name="T65" fmla="*/ 40 h 73"/>
                  <a:gd name="T66" fmla="*/ 71 w 961"/>
                  <a:gd name="T67" fmla="*/ 21 h 73"/>
                  <a:gd name="T68" fmla="*/ 146 w 961"/>
                  <a:gd name="T69" fmla="*/ 10 h 73"/>
                  <a:gd name="T70" fmla="*/ 225 w 961"/>
                  <a:gd name="T71" fmla="*/ 2 h 73"/>
                  <a:gd name="T72" fmla="*/ 302 w 961"/>
                  <a:gd name="T73" fmla="*/ 0 h 7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961" h="73">
                    <a:moveTo>
                      <a:pt x="302" y="0"/>
                    </a:moveTo>
                    <a:lnTo>
                      <a:pt x="302" y="0"/>
                    </a:lnTo>
                    <a:lnTo>
                      <a:pt x="302" y="2"/>
                    </a:lnTo>
                    <a:lnTo>
                      <a:pt x="302" y="4"/>
                    </a:lnTo>
                    <a:lnTo>
                      <a:pt x="300" y="4"/>
                    </a:lnTo>
                    <a:lnTo>
                      <a:pt x="300" y="6"/>
                    </a:lnTo>
                    <a:lnTo>
                      <a:pt x="382" y="8"/>
                    </a:lnTo>
                    <a:lnTo>
                      <a:pt x="467" y="12"/>
                    </a:lnTo>
                    <a:lnTo>
                      <a:pt x="551" y="16"/>
                    </a:lnTo>
                    <a:lnTo>
                      <a:pt x="635" y="19"/>
                    </a:lnTo>
                    <a:lnTo>
                      <a:pt x="718" y="23"/>
                    </a:lnTo>
                    <a:lnTo>
                      <a:pt x="800" y="31"/>
                    </a:lnTo>
                    <a:lnTo>
                      <a:pt x="883" y="39"/>
                    </a:lnTo>
                    <a:lnTo>
                      <a:pt x="961" y="50"/>
                    </a:lnTo>
                    <a:lnTo>
                      <a:pt x="915" y="56"/>
                    </a:lnTo>
                    <a:lnTo>
                      <a:pt x="869" y="58"/>
                    </a:lnTo>
                    <a:lnTo>
                      <a:pt x="820" y="58"/>
                    </a:lnTo>
                    <a:lnTo>
                      <a:pt x="772" y="58"/>
                    </a:lnTo>
                    <a:lnTo>
                      <a:pt x="724" y="58"/>
                    </a:lnTo>
                    <a:lnTo>
                      <a:pt x="674" y="58"/>
                    </a:lnTo>
                    <a:lnTo>
                      <a:pt x="626" y="60"/>
                    </a:lnTo>
                    <a:lnTo>
                      <a:pt x="576" y="63"/>
                    </a:lnTo>
                    <a:lnTo>
                      <a:pt x="582" y="62"/>
                    </a:lnTo>
                    <a:lnTo>
                      <a:pt x="586" y="60"/>
                    </a:lnTo>
                    <a:lnTo>
                      <a:pt x="591" y="60"/>
                    </a:lnTo>
                    <a:lnTo>
                      <a:pt x="595" y="60"/>
                    </a:lnTo>
                    <a:lnTo>
                      <a:pt x="599" y="60"/>
                    </a:lnTo>
                    <a:lnTo>
                      <a:pt x="605" y="58"/>
                    </a:lnTo>
                    <a:lnTo>
                      <a:pt x="610" y="58"/>
                    </a:lnTo>
                    <a:lnTo>
                      <a:pt x="614" y="54"/>
                    </a:lnTo>
                    <a:lnTo>
                      <a:pt x="584" y="58"/>
                    </a:lnTo>
                    <a:lnTo>
                      <a:pt x="551" y="60"/>
                    </a:lnTo>
                    <a:lnTo>
                      <a:pt x="518" y="60"/>
                    </a:lnTo>
                    <a:lnTo>
                      <a:pt x="488" y="62"/>
                    </a:lnTo>
                    <a:lnTo>
                      <a:pt x="455" y="63"/>
                    </a:lnTo>
                    <a:lnTo>
                      <a:pt x="424" y="63"/>
                    </a:lnTo>
                    <a:lnTo>
                      <a:pt x="394" y="65"/>
                    </a:lnTo>
                    <a:lnTo>
                      <a:pt x="365" y="69"/>
                    </a:lnTo>
                    <a:lnTo>
                      <a:pt x="373" y="60"/>
                    </a:lnTo>
                    <a:lnTo>
                      <a:pt x="359" y="62"/>
                    </a:lnTo>
                    <a:lnTo>
                      <a:pt x="346" y="63"/>
                    </a:lnTo>
                    <a:lnTo>
                      <a:pt x="332" y="67"/>
                    </a:lnTo>
                    <a:lnTo>
                      <a:pt x="321" y="69"/>
                    </a:lnTo>
                    <a:lnTo>
                      <a:pt x="307" y="71"/>
                    </a:lnTo>
                    <a:lnTo>
                      <a:pt x="294" y="73"/>
                    </a:lnTo>
                    <a:lnTo>
                      <a:pt x="282" y="73"/>
                    </a:lnTo>
                    <a:lnTo>
                      <a:pt x="273" y="73"/>
                    </a:lnTo>
                    <a:lnTo>
                      <a:pt x="277" y="71"/>
                    </a:lnTo>
                    <a:lnTo>
                      <a:pt x="279" y="69"/>
                    </a:lnTo>
                    <a:lnTo>
                      <a:pt x="282" y="67"/>
                    </a:lnTo>
                    <a:lnTo>
                      <a:pt x="284" y="67"/>
                    </a:lnTo>
                    <a:lnTo>
                      <a:pt x="288" y="65"/>
                    </a:lnTo>
                    <a:lnTo>
                      <a:pt x="290" y="63"/>
                    </a:lnTo>
                    <a:lnTo>
                      <a:pt x="294" y="63"/>
                    </a:lnTo>
                    <a:lnTo>
                      <a:pt x="298" y="63"/>
                    </a:lnTo>
                    <a:lnTo>
                      <a:pt x="261" y="62"/>
                    </a:lnTo>
                    <a:lnTo>
                      <a:pt x="223" y="60"/>
                    </a:lnTo>
                    <a:lnTo>
                      <a:pt x="185" y="60"/>
                    </a:lnTo>
                    <a:lnTo>
                      <a:pt x="148" y="58"/>
                    </a:lnTo>
                    <a:lnTo>
                      <a:pt x="110" y="56"/>
                    </a:lnTo>
                    <a:lnTo>
                      <a:pt x="73" y="52"/>
                    </a:lnTo>
                    <a:lnTo>
                      <a:pt x="37" y="48"/>
                    </a:lnTo>
                    <a:lnTo>
                      <a:pt x="0" y="40"/>
                    </a:lnTo>
                    <a:lnTo>
                      <a:pt x="35" y="29"/>
                    </a:lnTo>
                    <a:lnTo>
                      <a:pt x="71" y="21"/>
                    </a:lnTo>
                    <a:lnTo>
                      <a:pt x="108" y="14"/>
                    </a:lnTo>
                    <a:lnTo>
                      <a:pt x="146" y="10"/>
                    </a:lnTo>
                    <a:lnTo>
                      <a:pt x="187" y="6"/>
                    </a:lnTo>
                    <a:lnTo>
                      <a:pt x="225" y="2"/>
                    </a:lnTo>
                    <a:lnTo>
                      <a:pt x="263" y="0"/>
                    </a:lnTo>
                    <a:lnTo>
                      <a:pt x="30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4608264" y="7139280"/>
            <a:ext cx="785792" cy="2354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fr-FR" sz="1000" dirty="0">
                <a:solidFill>
                  <a:srgbClr val="000000"/>
                </a:solidFill>
                <a:latin typeface="Merriweather Sans" pitchFamily="50" charset="0"/>
              </a:rPr>
              <a:t>M BAZAN</a:t>
            </a:r>
          </a:p>
        </p:txBody>
      </p:sp>
    </p:spTree>
    <p:extLst>
      <p:ext uri="{BB962C8B-B14F-4D97-AF65-F5344CB8AC3E}">
        <p14:creationId xmlns:p14="http://schemas.microsoft.com/office/powerpoint/2010/main" val="12497989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r 2"/>
          <p:cNvGrpSpPr/>
          <p:nvPr/>
        </p:nvGrpSpPr>
        <p:grpSpPr>
          <a:xfrm>
            <a:off x="71439" y="50248"/>
            <a:ext cx="10023473" cy="7523086"/>
            <a:chOff x="71439" y="50248"/>
            <a:chExt cx="10023473" cy="7523086"/>
          </a:xfrm>
        </p:grpSpPr>
        <p:pic>
          <p:nvPicPr>
            <p:cNvPr id="3074" name="Picture 1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6375" y="6722830"/>
              <a:ext cx="4478537" cy="8505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4" name="Picture 3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16" r="47715" b="-450"/>
            <a:stretch/>
          </p:blipFill>
          <p:spPr bwMode="auto">
            <a:xfrm>
              <a:off x="71439" y="50248"/>
              <a:ext cx="720401" cy="13856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935856" y="149387"/>
            <a:ext cx="8783638" cy="11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ctr" eaLnBrk="1">
              <a:lnSpc>
                <a:spcPct val="105000"/>
              </a:lnSpc>
            </a:pPr>
            <a:endParaRPr lang="fr-FR" sz="2200" b="1" dirty="0">
              <a:solidFill>
                <a:srgbClr val="B3101E"/>
              </a:solidFill>
              <a:latin typeface="Merriweather Sans" charset="0"/>
            </a:endParaRPr>
          </a:p>
          <a:p>
            <a:pPr algn="ctr" eaLnBrk="1">
              <a:lnSpc>
                <a:spcPct val="105000"/>
              </a:lnSpc>
            </a:pPr>
            <a:r>
              <a:rPr lang="fr-FR" sz="4000" b="1" dirty="0">
                <a:solidFill>
                  <a:srgbClr val="B3101E"/>
                </a:solidFill>
                <a:latin typeface="Merriweather Sans" charset="0"/>
              </a:rPr>
              <a:t>LES BOISSONS ALCOOLISEES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6C2C227B-9A00-2F4F-A293-AB52AE91417D}" type="slidenum">
              <a:rPr lang="fr-FR" smtClean="0"/>
              <a:pPr/>
              <a:t>5</a:t>
            </a:fld>
            <a:endParaRPr lang="fr-FR"/>
          </a:p>
        </p:txBody>
      </p:sp>
      <p:pic>
        <p:nvPicPr>
          <p:cNvPr id="39" name="Image 3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571" y="2267669"/>
            <a:ext cx="5646652" cy="3562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4850079" y="7170239"/>
            <a:ext cx="785792" cy="2354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fr-FR" sz="1000" dirty="0">
                <a:solidFill>
                  <a:srgbClr val="000000"/>
                </a:solidFill>
                <a:latin typeface="Merriweather Sans" pitchFamily="50" charset="0"/>
              </a:rPr>
              <a:t>M BAZAN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r 2"/>
          <p:cNvGrpSpPr/>
          <p:nvPr/>
        </p:nvGrpSpPr>
        <p:grpSpPr>
          <a:xfrm>
            <a:off x="71439" y="50248"/>
            <a:ext cx="10023473" cy="7523086"/>
            <a:chOff x="71439" y="50248"/>
            <a:chExt cx="10023473" cy="7523086"/>
          </a:xfrm>
        </p:grpSpPr>
        <p:pic>
          <p:nvPicPr>
            <p:cNvPr id="3074" name="Picture 1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6375" y="6722830"/>
              <a:ext cx="4478537" cy="8505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4" name="Picture 3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16" r="47715" b="-450"/>
            <a:stretch/>
          </p:blipFill>
          <p:spPr bwMode="auto">
            <a:xfrm>
              <a:off x="71439" y="50248"/>
              <a:ext cx="720401" cy="13856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935856" y="251445"/>
            <a:ext cx="8783638" cy="11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ctr" eaLnBrk="1">
              <a:lnSpc>
                <a:spcPct val="105000"/>
              </a:lnSpc>
            </a:pPr>
            <a:endParaRPr lang="fr-FR" sz="2200" b="1" dirty="0">
              <a:solidFill>
                <a:srgbClr val="B3101E"/>
              </a:solidFill>
              <a:latin typeface="Merriweather Sans" charset="0"/>
            </a:endParaRPr>
          </a:p>
          <a:p>
            <a:pPr algn="ctr" eaLnBrk="1">
              <a:lnSpc>
                <a:spcPct val="105000"/>
              </a:lnSpc>
            </a:pPr>
            <a:r>
              <a:rPr lang="fr-FR" sz="4000" b="1" dirty="0">
                <a:solidFill>
                  <a:srgbClr val="B3101E"/>
                </a:solidFill>
                <a:latin typeface="Merriweather Sans" charset="0"/>
              </a:rPr>
              <a:t>LES BOISSONS ALCOOLISEES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6C2C227B-9A00-2F4F-A293-AB52AE91417D}" type="slidenum">
              <a:rPr lang="fr-FR" smtClean="0"/>
              <a:pPr/>
              <a:t>6</a:t>
            </a:fld>
            <a:endParaRPr lang="fr-FR"/>
          </a:p>
        </p:txBody>
      </p:sp>
      <p:grpSp>
        <p:nvGrpSpPr>
          <p:cNvPr id="13" name="Groupe 12"/>
          <p:cNvGrpSpPr/>
          <p:nvPr/>
        </p:nvGrpSpPr>
        <p:grpSpPr>
          <a:xfrm>
            <a:off x="172752" y="1956772"/>
            <a:ext cx="9951144" cy="4766058"/>
            <a:chOff x="98036" y="2169826"/>
            <a:chExt cx="9951144" cy="4766058"/>
          </a:xfrm>
        </p:grpSpPr>
        <p:grpSp>
          <p:nvGrpSpPr>
            <p:cNvPr id="16" name="Groupe 15"/>
            <p:cNvGrpSpPr/>
            <p:nvPr/>
          </p:nvGrpSpPr>
          <p:grpSpPr>
            <a:xfrm>
              <a:off x="242052" y="2169826"/>
              <a:ext cx="9807128" cy="3626236"/>
              <a:chOff x="882013" y="2915741"/>
              <a:chExt cx="8354220" cy="3626236"/>
            </a:xfrm>
          </p:grpSpPr>
          <p:sp>
            <p:nvSpPr>
              <p:cNvPr id="36" name="Rectangle 35"/>
              <p:cNvSpPr/>
              <p:nvPr/>
            </p:nvSpPr>
            <p:spPr bwMode="auto">
              <a:xfrm>
                <a:off x="955313" y="2915741"/>
                <a:ext cx="8280920" cy="3626236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fr-FR" sz="1800" b="0" i="0" u="none" strike="noStrike" cap="none" normalizeH="0" baseline="0">
                  <a:ln>
                    <a:noFill/>
                  </a:ln>
                  <a:effectLst/>
                  <a:latin typeface="Arial" charset="0"/>
                </a:endParaRPr>
              </a:p>
            </p:txBody>
          </p:sp>
          <p:sp>
            <p:nvSpPr>
              <p:cNvPr id="37" name="ZoneTexte 36"/>
              <p:cNvSpPr txBox="1"/>
              <p:nvPr/>
            </p:nvSpPr>
            <p:spPr>
              <a:xfrm>
                <a:off x="882013" y="2915741"/>
                <a:ext cx="8280920" cy="407163"/>
              </a:xfrm>
              <a:prstGeom prst="rect">
                <a:avLst/>
              </a:prstGeom>
              <a:solidFill>
                <a:srgbClr val="990033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sz="2200" dirty="0">
                    <a:solidFill>
                      <a:schemeClr val="bg1"/>
                    </a:solidFill>
                    <a:latin typeface="Merriweather Sans" pitchFamily="50" charset="0"/>
                  </a:rPr>
                  <a:t>Le saviez-vous ?</a:t>
                </a:r>
              </a:p>
            </p:txBody>
          </p:sp>
        </p:grpSp>
        <p:grpSp>
          <p:nvGrpSpPr>
            <p:cNvPr id="12" name="Groupe 11"/>
            <p:cNvGrpSpPr/>
            <p:nvPr/>
          </p:nvGrpSpPr>
          <p:grpSpPr>
            <a:xfrm>
              <a:off x="98036" y="3419797"/>
              <a:ext cx="9654976" cy="1822255"/>
              <a:chOff x="98036" y="2961914"/>
              <a:chExt cx="9654976" cy="1822255"/>
            </a:xfrm>
          </p:grpSpPr>
          <p:pic>
            <p:nvPicPr>
              <p:cNvPr id="17" name="Picture 6" descr="http://csimg.leguide.com/srv/FR/2900455214082/T/150x150/C/FFFFFF/url/arcoroc-verre-a-biere.jpg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6068" y="3070092"/>
                <a:ext cx="982690" cy="1074169"/>
              </a:xfrm>
              <a:prstGeom prst="rect">
                <a:avLst/>
              </a:prstGeom>
              <a:noFill/>
              <a:effectLst>
                <a:glow rad="127000">
                  <a:schemeClr val="accent1">
                    <a:alpha val="0"/>
                  </a:schemeClr>
                </a:glow>
                <a:softEdge rad="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7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46507" y="3082260"/>
                <a:ext cx="985544" cy="1077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8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6950" y="2961914"/>
                <a:ext cx="840603" cy="1290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9"/>
              <p:cNvPicPr>
                <a:picLocks noChangeAspect="1" noChangeArrowheads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25301" y="3096001"/>
                <a:ext cx="934874" cy="10872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" name="Picture 10"/>
              <p:cNvPicPr>
                <a:picLocks noChangeAspect="1" noChangeArrowheads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37923" y="3520103"/>
                <a:ext cx="606679" cy="663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" name="Picture 12"/>
              <p:cNvPicPr>
                <a:picLocks noChangeAspect="1" noChangeArrowheads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02892" y="3520103"/>
                <a:ext cx="477551" cy="6847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" name="ZoneTexte 22"/>
              <p:cNvSpPr txBox="1"/>
              <p:nvPr/>
            </p:nvSpPr>
            <p:spPr>
              <a:xfrm>
                <a:off x="1368758" y="3458034"/>
                <a:ext cx="577748" cy="6503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3000" b="1" dirty="0">
                    <a:solidFill>
                      <a:srgbClr val="990033"/>
                    </a:solidFill>
                    <a:latin typeface="Merriweather Sans" pitchFamily="50" charset="0"/>
                    <a:sym typeface="Symbol"/>
                  </a:rPr>
                  <a:t></a:t>
                </a:r>
                <a:endParaRPr lang="fr-FR" sz="3000" b="1" dirty="0">
                  <a:solidFill>
                    <a:srgbClr val="990033"/>
                  </a:solidFill>
                  <a:latin typeface="Merriweather Sans" pitchFamily="50" charset="0"/>
                </a:endParaRPr>
              </a:p>
            </p:txBody>
          </p:sp>
          <p:sp>
            <p:nvSpPr>
              <p:cNvPr id="24" name="ZoneTexte 23"/>
              <p:cNvSpPr txBox="1"/>
              <p:nvPr/>
            </p:nvSpPr>
            <p:spPr>
              <a:xfrm>
                <a:off x="2932050" y="3458034"/>
                <a:ext cx="577748" cy="6503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3000" b="1" dirty="0">
                    <a:solidFill>
                      <a:srgbClr val="990033"/>
                    </a:solidFill>
                    <a:latin typeface="Merriweather Sans" pitchFamily="50" charset="0"/>
                    <a:sym typeface="Symbol"/>
                  </a:rPr>
                  <a:t></a:t>
                </a:r>
                <a:endParaRPr lang="fr-FR" sz="3000" b="1" dirty="0">
                  <a:solidFill>
                    <a:srgbClr val="990033"/>
                  </a:solidFill>
                  <a:latin typeface="Merriweather Sans" pitchFamily="50" charset="0"/>
                </a:endParaRPr>
              </a:p>
            </p:txBody>
          </p:sp>
          <p:sp>
            <p:nvSpPr>
              <p:cNvPr id="25" name="ZoneTexte 24"/>
              <p:cNvSpPr txBox="1"/>
              <p:nvPr/>
            </p:nvSpPr>
            <p:spPr>
              <a:xfrm>
                <a:off x="4347553" y="3458034"/>
                <a:ext cx="577748" cy="6503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3000" b="1" dirty="0">
                    <a:solidFill>
                      <a:srgbClr val="990033"/>
                    </a:solidFill>
                    <a:latin typeface="Merriweather Sans" pitchFamily="50" charset="0"/>
                    <a:sym typeface="Symbol"/>
                  </a:rPr>
                  <a:t></a:t>
                </a:r>
                <a:endParaRPr lang="fr-FR" sz="3000" b="1" dirty="0">
                  <a:solidFill>
                    <a:srgbClr val="990033"/>
                  </a:solidFill>
                  <a:latin typeface="Merriweather Sans" pitchFamily="50" charset="0"/>
                </a:endParaRPr>
              </a:p>
            </p:txBody>
          </p:sp>
          <p:sp>
            <p:nvSpPr>
              <p:cNvPr id="26" name="ZoneTexte 25"/>
              <p:cNvSpPr txBox="1"/>
              <p:nvPr/>
            </p:nvSpPr>
            <p:spPr>
              <a:xfrm>
                <a:off x="5860175" y="3460352"/>
                <a:ext cx="577748" cy="6503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3000" b="1" dirty="0">
                    <a:solidFill>
                      <a:srgbClr val="990033"/>
                    </a:solidFill>
                    <a:latin typeface="Merriweather Sans" pitchFamily="50" charset="0"/>
                    <a:sym typeface="Symbol"/>
                  </a:rPr>
                  <a:t></a:t>
                </a:r>
                <a:endParaRPr lang="fr-FR" sz="3000" b="1" dirty="0">
                  <a:solidFill>
                    <a:srgbClr val="990033"/>
                  </a:solidFill>
                  <a:latin typeface="Merriweather Sans" pitchFamily="50" charset="0"/>
                </a:endParaRPr>
              </a:p>
            </p:txBody>
          </p:sp>
          <p:sp>
            <p:nvSpPr>
              <p:cNvPr id="27" name="ZoneTexte 26"/>
              <p:cNvSpPr txBox="1"/>
              <p:nvPr/>
            </p:nvSpPr>
            <p:spPr>
              <a:xfrm>
                <a:off x="7225144" y="3458034"/>
                <a:ext cx="577748" cy="6503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3000" b="1" dirty="0">
                    <a:solidFill>
                      <a:srgbClr val="990033"/>
                    </a:solidFill>
                    <a:latin typeface="Merriweather Sans" pitchFamily="50" charset="0"/>
                    <a:sym typeface="Symbol"/>
                  </a:rPr>
                  <a:t></a:t>
                </a:r>
                <a:endParaRPr lang="fr-FR" sz="3000" b="1" dirty="0">
                  <a:solidFill>
                    <a:srgbClr val="990033"/>
                  </a:solidFill>
                  <a:latin typeface="Merriweather Sans" pitchFamily="50" charset="0"/>
                </a:endParaRPr>
              </a:p>
            </p:txBody>
          </p:sp>
          <p:sp>
            <p:nvSpPr>
              <p:cNvPr id="28" name="ZoneTexte 27"/>
              <p:cNvSpPr txBox="1"/>
              <p:nvPr/>
            </p:nvSpPr>
            <p:spPr>
              <a:xfrm>
                <a:off x="98036" y="4405604"/>
                <a:ext cx="1477147" cy="378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000" dirty="0">
                    <a:latin typeface="Merriweather Sans" pitchFamily="50" charset="0"/>
                  </a:rPr>
                  <a:t>1 chope de bière </a:t>
                </a:r>
                <a:br>
                  <a:rPr lang="fr-FR" sz="1000" dirty="0">
                    <a:latin typeface="Merriweather Sans" pitchFamily="50" charset="0"/>
                  </a:rPr>
                </a:br>
                <a:r>
                  <a:rPr lang="fr-FR" sz="1000" dirty="0">
                    <a:latin typeface="Merriweather Sans" pitchFamily="50" charset="0"/>
                  </a:rPr>
                  <a:t>à 5°(25cl)</a:t>
                </a:r>
              </a:p>
            </p:txBody>
          </p:sp>
          <p:sp>
            <p:nvSpPr>
              <p:cNvPr id="29" name="ZoneTexte 28"/>
              <p:cNvSpPr txBox="1"/>
              <p:nvPr/>
            </p:nvSpPr>
            <p:spPr>
              <a:xfrm>
                <a:off x="1651429" y="4405604"/>
                <a:ext cx="1575699" cy="378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000" dirty="0">
                    <a:latin typeface="Merriweather Sans" pitchFamily="50" charset="0"/>
                  </a:rPr>
                  <a:t>1 coupe de champagne </a:t>
                </a:r>
                <a:br>
                  <a:rPr lang="fr-FR" sz="1000" dirty="0">
                    <a:latin typeface="Merriweather Sans" pitchFamily="50" charset="0"/>
                  </a:rPr>
                </a:br>
                <a:r>
                  <a:rPr lang="fr-FR" sz="1000" dirty="0">
                    <a:latin typeface="Merriweather Sans" pitchFamily="50" charset="0"/>
                  </a:rPr>
                  <a:t>à 12°(10cl)</a:t>
                </a:r>
              </a:p>
            </p:txBody>
          </p:sp>
          <p:sp>
            <p:nvSpPr>
              <p:cNvPr id="30" name="ZoneTexte 29"/>
              <p:cNvSpPr txBox="1"/>
              <p:nvPr/>
            </p:nvSpPr>
            <p:spPr>
              <a:xfrm>
                <a:off x="3266387" y="4405604"/>
                <a:ext cx="1575699" cy="378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000" dirty="0">
                    <a:latin typeface="Merriweather Sans" pitchFamily="50" charset="0"/>
                  </a:rPr>
                  <a:t>1 verre de vin</a:t>
                </a:r>
                <a:br>
                  <a:rPr lang="fr-FR" sz="1000" dirty="0">
                    <a:latin typeface="Merriweather Sans" pitchFamily="50" charset="0"/>
                  </a:rPr>
                </a:br>
                <a:r>
                  <a:rPr lang="fr-FR" sz="1000" dirty="0">
                    <a:latin typeface="Merriweather Sans" pitchFamily="50" charset="0"/>
                  </a:rPr>
                  <a:t>à 12°(10cl)</a:t>
                </a:r>
              </a:p>
            </p:txBody>
          </p:sp>
          <p:sp>
            <p:nvSpPr>
              <p:cNvPr id="31" name="ZoneTexte 30"/>
              <p:cNvSpPr txBox="1"/>
              <p:nvPr/>
            </p:nvSpPr>
            <p:spPr>
              <a:xfrm>
                <a:off x="4636427" y="4405604"/>
                <a:ext cx="1575699" cy="378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000" dirty="0">
                    <a:latin typeface="Merriweather Sans" pitchFamily="50" charset="0"/>
                  </a:rPr>
                  <a:t>1 verre d’apéritif</a:t>
                </a:r>
                <a:br>
                  <a:rPr lang="fr-FR" sz="1000" dirty="0">
                    <a:latin typeface="Merriweather Sans" pitchFamily="50" charset="0"/>
                  </a:rPr>
                </a:br>
                <a:r>
                  <a:rPr lang="fr-FR" sz="1000" dirty="0">
                    <a:latin typeface="Merriweather Sans" pitchFamily="50" charset="0"/>
                  </a:rPr>
                  <a:t>à 18°(7cl)</a:t>
                </a:r>
              </a:p>
            </p:txBody>
          </p:sp>
          <p:sp>
            <p:nvSpPr>
              <p:cNvPr id="32" name="ZoneTexte 31"/>
              <p:cNvSpPr txBox="1"/>
              <p:nvPr/>
            </p:nvSpPr>
            <p:spPr>
              <a:xfrm>
                <a:off x="6055124" y="4405603"/>
                <a:ext cx="1575699" cy="378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000" dirty="0">
                    <a:latin typeface="Merriweather Sans" pitchFamily="50" charset="0"/>
                  </a:rPr>
                  <a:t>1 verre de whisky</a:t>
                </a:r>
                <a:br>
                  <a:rPr lang="fr-FR" sz="1000" dirty="0">
                    <a:latin typeface="Merriweather Sans" pitchFamily="50" charset="0"/>
                  </a:rPr>
                </a:br>
                <a:r>
                  <a:rPr lang="fr-FR" sz="1000" dirty="0">
                    <a:latin typeface="Merriweather Sans" pitchFamily="50" charset="0"/>
                  </a:rPr>
                  <a:t>à 40°(3cl)</a:t>
                </a:r>
              </a:p>
            </p:txBody>
          </p:sp>
          <p:sp>
            <p:nvSpPr>
              <p:cNvPr id="33" name="ZoneTexte 32"/>
              <p:cNvSpPr txBox="1"/>
              <p:nvPr/>
            </p:nvSpPr>
            <p:spPr>
              <a:xfrm>
                <a:off x="7379321" y="4402074"/>
                <a:ext cx="1575699" cy="378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000" dirty="0">
                    <a:latin typeface="Merriweather Sans" pitchFamily="50" charset="0"/>
                  </a:rPr>
                  <a:t>1 verre de pastis</a:t>
                </a:r>
                <a:br>
                  <a:rPr lang="fr-FR" sz="1000" dirty="0">
                    <a:latin typeface="Merriweather Sans" pitchFamily="50" charset="0"/>
                  </a:rPr>
                </a:br>
                <a:r>
                  <a:rPr lang="fr-FR" sz="1000" dirty="0">
                    <a:latin typeface="Merriweather Sans" pitchFamily="50" charset="0"/>
                  </a:rPr>
                  <a:t>à 45°(moins de 3cl)</a:t>
                </a:r>
              </a:p>
            </p:txBody>
          </p:sp>
          <p:sp>
            <p:nvSpPr>
              <p:cNvPr id="34" name="ZoneTexte 33"/>
              <p:cNvSpPr txBox="1"/>
              <p:nvPr/>
            </p:nvSpPr>
            <p:spPr>
              <a:xfrm>
                <a:off x="8378956" y="3460352"/>
                <a:ext cx="577748" cy="6503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3000" b="1" dirty="0">
                    <a:solidFill>
                      <a:srgbClr val="990033"/>
                    </a:solidFill>
                    <a:latin typeface="Merriweather Sans" pitchFamily="50" charset="0"/>
                    <a:sym typeface="Symbol"/>
                  </a:rPr>
                  <a:t></a:t>
                </a:r>
                <a:endParaRPr lang="fr-FR" sz="3000" b="1" dirty="0">
                  <a:solidFill>
                    <a:srgbClr val="990033"/>
                  </a:solidFill>
                  <a:latin typeface="Merriweather Sans" pitchFamily="50" charset="0"/>
                </a:endParaRPr>
              </a:p>
            </p:txBody>
          </p:sp>
          <p:sp>
            <p:nvSpPr>
              <p:cNvPr id="35" name="ZoneTexte 34"/>
              <p:cNvSpPr txBox="1"/>
              <p:nvPr/>
            </p:nvSpPr>
            <p:spPr>
              <a:xfrm>
                <a:off x="8806730" y="3250427"/>
                <a:ext cx="946282" cy="893834"/>
              </a:xfrm>
              <a:prstGeom prst="rect">
                <a:avLst/>
              </a:prstGeom>
              <a:noFill/>
              <a:ln>
                <a:solidFill>
                  <a:srgbClr val="990033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dirty="0">
                    <a:latin typeface="Merriweather Sans" pitchFamily="50" charset="0"/>
                  </a:rPr>
                  <a:t>1 UNITE d’alcool</a:t>
                </a:r>
                <a:br>
                  <a:rPr lang="fr-FR" sz="1400" dirty="0">
                    <a:latin typeface="Merriweather Sans" pitchFamily="50" charset="0"/>
                  </a:rPr>
                </a:br>
                <a:r>
                  <a:rPr lang="fr-FR" sz="1400" dirty="0">
                    <a:latin typeface="Merriweather Sans" pitchFamily="50" charset="0"/>
                  </a:rPr>
                  <a:t>soit 10g d’alcool</a:t>
                </a:r>
              </a:p>
            </p:txBody>
          </p:sp>
        </p:grpSp>
        <p:sp>
          <p:nvSpPr>
            <p:cNvPr id="38" name="ZoneTexte 37"/>
            <p:cNvSpPr txBox="1"/>
            <p:nvPr/>
          </p:nvSpPr>
          <p:spPr>
            <a:xfrm>
              <a:off x="1516255" y="6557319"/>
              <a:ext cx="6525412" cy="3785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2000" b="1" dirty="0">
                  <a:solidFill>
                    <a:srgbClr val="990033"/>
                  </a:solidFill>
                  <a:latin typeface="Merriweather Sans" pitchFamily="50" charset="0"/>
                </a:rPr>
                <a:t>1 verre standard n’est pas un verre maison !!! </a:t>
              </a:r>
            </a:p>
          </p:txBody>
        </p:sp>
        <p:sp>
          <p:nvSpPr>
            <p:cNvPr id="54" name="ZoneTexte 53"/>
            <p:cNvSpPr txBox="1"/>
            <p:nvPr/>
          </p:nvSpPr>
          <p:spPr>
            <a:xfrm>
              <a:off x="2590356" y="2682092"/>
              <a:ext cx="577748" cy="5216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fr-FR" sz="3000" b="1" dirty="0">
                <a:solidFill>
                  <a:srgbClr val="990033"/>
                </a:solidFill>
                <a:latin typeface="Merriweather Sans" pitchFamily="50" charset="0"/>
              </a:endParaRPr>
            </a:p>
          </p:txBody>
        </p:sp>
      </p:grpSp>
      <p:sp>
        <p:nvSpPr>
          <p:cNvPr id="39" name="Rectangle 38"/>
          <p:cNvSpPr/>
          <p:nvPr/>
        </p:nvSpPr>
        <p:spPr bwMode="auto">
          <a:xfrm>
            <a:off x="952129" y="2469038"/>
            <a:ext cx="5875674" cy="58504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fr-FR" sz="1800" b="1" i="0" u="none" strike="noStrike" cap="none" normalizeH="0" baseline="0" dirty="0">
                <a:ln>
                  <a:noFill/>
                </a:ln>
                <a:solidFill>
                  <a:srgbClr val="990033"/>
                </a:solidFill>
                <a:effectLst/>
                <a:latin typeface="Merriweather Sans" pitchFamily="50" charset="0"/>
              </a:rPr>
              <a:t>1 </a:t>
            </a:r>
            <a:r>
              <a:rPr kumimoji="0" lang="fr-FR" sz="1800" b="1" i="0" u="none" strike="noStrike" cap="none" normalizeH="0" baseline="0">
                <a:ln>
                  <a:noFill/>
                </a:ln>
                <a:solidFill>
                  <a:srgbClr val="990033"/>
                </a:solidFill>
                <a:effectLst/>
                <a:latin typeface="Merriweather Sans" pitchFamily="50" charset="0"/>
              </a:rPr>
              <a:t>verre standard = </a:t>
            </a:r>
            <a:endParaRPr kumimoji="0" lang="fr-FR" sz="1800" b="1" i="0" u="none" strike="noStrike" cap="none" normalizeH="0" baseline="0" dirty="0">
              <a:ln>
                <a:noFill/>
              </a:ln>
              <a:solidFill>
                <a:srgbClr val="990033"/>
              </a:solidFill>
              <a:effectLst/>
              <a:latin typeface="Merriweather Sans" pitchFamily="50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78121" y="7215502"/>
            <a:ext cx="785792" cy="2354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fr-FR" sz="1000" dirty="0">
                <a:solidFill>
                  <a:srgbClr val="000000"/>
                </a:solidFill>
                <a:latin typeface="Merriweather Sans" pitchFamily="50" charset="0"/>
              </a:rPr>
              <a:t>M BAZAN</a:t>
            </a:r>
          </a:p>
        </p:txBody>
      </p:sp>
    </p:spTree>
    <p:extLst>
      <p:ext uri="{BB962C8B-B14F-4D97-AF65-F5344CB8AC3E}">
        <p14:creationId xmlns:p14="http://schemas.microsoft.com/office/powerpoint/2010/main" val="4456833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9" y="122240"/>
            <a:ext cx="948393" cy="94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65735" y="2271704"/>
            <a:ext cx="9530465" cy="2849391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 lIns="100728" tIns="50366" rIns="100728" bIns="50366">
            <a:spAutoFit/>
          </a:bodyPr>
          <a:lstStyle>
            <a:lvl1pPr eaLnBrk="0" hangingPunct="0">
              <a:spcBef>
                <a:spcPct val="20000"/>
              </a:spcBef>
              <a:buClr>
                <a:srgbClr val="A4121F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A4121F"/>
              </a:buClr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A4121F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A4121F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A4121F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4121F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4121F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4121F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4121F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altLang="fr-FR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rriweather Sans" pitchFamily="50" charset="0"/>
                <a:ea typeface="ＭＳ Ｐゴシック" charset="0"/>
              </a:rPr>
              <a:t>Les limites légales de l’alcoolémie:</a:t>
            </a:r>
          </a:p>
          <a:p>
            <a:pPr marL="0" marR="0" lvl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altLang="fr-FR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rriweather Sans" pitchFamily="50" charset="0"/>
                <a:ea typeface="ＭＳ Ｐゴシック" charset="0"/>
              </a:rPr>
              <a:t>VL / PL</a:t>
            </a:r>
          </a:p>
          <a:p>
            <a:pPr marL="0" marR="0" lvl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altLang="fr-FR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rriweather Sans" pitchFamily="50" charset="0"/>
                <a:ea typeface="ＭＳ Ｐゴシック" charset="0"/>
              </a:rPr>
              <a:t> = 0,5 g/l ( 0,25 mg / L d’air expiré)</a:t>
            </a:r>
          </a:p>
          <a:p>
            <a:pPr marL="0" marR="0" lvl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fr-FR" altLang="fr-FR" sz="32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rriweather Sans" pitchFamily="50" charset="0"/>
              <a:ea typeface="ＭＳ Ｐゴシック" charset="0"/>
            </a:endParaRPr>
          </a:p>
          <a:p>
            <a:pPr marL="0" marR="0" lvl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altLang="fr-FR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rriweather Sans" pitchFamily="50" charset="0"/>
                <a:ea typeface="ＭＳ Ｐゴシック" charset="0"/>
              </a:rPr>
              <a:t>Transport en commun / jeune conducteur</a:t>
            </a:r>
          </a:p>
          <a:p>
            <a:pPr marL="0" marR="0" lvl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altLang="fr-FR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rriweather Sans" pitchFamily="50" charset="0"/>
                <a:ea typeface="ＭＳ Ｐゴシック" charset="0"/>
              </a:rPr>
              <a:t> </a:t>
            </a:r>
            <a:r>
              <a:rPr kumimoji="0" lang="fr-FR" altLang="fr-FR" sz="32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rriweather Sans" pitchFamily="50" charset="0"/>
                <a:ea typeface="ＭＳ Ｐゴシック" charset="0"/>
              </a:rPr>
              <a:t>= 0,2 </a:t>
            </a:r>
            <a:r>
              <a:rPr kumimoji="0" lang="fr-FR" altLang="fr-FR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rriweather Sans" pitchFamily="50" charset="0"/>
                <a:ea typeface="ＭＳ Ｐゴシック" charset="0"/>
              </a:rPr>
              <a:t>g/l 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375" y="6722830"/>
            <a:ext cx="4478537" cy="850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087984" y="7164213"/>
            <a:ext cx="5976664" cy="235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rriweather Sans" pitchFamily="50" charset="0"/>
                <a:ea typeface="ＭＳ Ｐゴシック" charset="0"/>
              </a:rPr>
              <a:t>M BAZAN </a:t>
            </a:r>
          </a:p>
        </p:txBody>
      </p:sp>
    </p:spTree>
    <p:extLst>
      <p:ext uri="{BB962C8B-B14F-4D97-AF65-F5344CB8AC3E}">
        <p14:creationId xmlns:p14="http://schemas.microsoft.com/office/powerpoint/2010/main" val="26110140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r 2"/>
          <p:cNvGrpSpPr/>
          <p:nvPr/>
        </p:nvGrpSpPr>
        <p:grpSpPr>
          <a:xfrm>
            <a:off x="71439" y="50248"/>
            <a:ext cx="10023473" cy="7523086"/>
            <a:chOff x="71439" y="50248"/>
            <a:chExt cx="10023473" cy="7523086"/>
          </a:xfrm>
        </p:grpSpPr>
        <p:pic>
          <p:nvPicPr>
            <p:cNvPr id="3074" name="Picture 1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6375" y="6722830"/>
              <a:ext cx="4478537" cy="8505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4" name="Picture 3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16" r="47715" b="-450"/>
            <a:stretch/>
          </p:blipFill>
          <p:spPr bwMode="auto">
            <a:xfrm>
              <a:off x="71439" y="50248"/>
              <a:ext cx="720401" cy="13856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647824" y="467469"/>
            <a:ext cx="8783638" cy="11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ctr" eaLnBrk="1">
              <a:lnSpc>
                <a:spcPct val="105000"/>
              </a:lnSpc>
            </a:pPr>
            <a:endParaRPr lang="fr-FR" sz="2200" b="1" dirty="0">
              <a:solidFill>
                <a:srgbClr val="B3101E"/>
              </a:solidFill>
              <a:latin typeface="Merriweather Sans" charset="0"/>
            </a:endParaRPr>
          </a:p>
          <a:p>
            <a:pPr algn="ctr" eaLnBrk="1">
              <a:lnSpc>
                <a:spcPct val="105000"/>
              </a:lnSpc>
            </a:pPr>
            <a:r>
              <a:rPr lang="fr-FR" sz="4000" b="1" dirty="0">
                <a:solidFill>
                  <a:srgbClr val="B3101E"/>
                </a:solidFill>
                <a:latin typeface="Merriweather Sans" charset="0"/>
              </a:rPr>
              <a:t>LE TABAC </a:t>
            </a:r>
          </a:p>
        </p:txBody>
      </p:sp>
      <p:pic>
        <p:nvPicPr>
          <p:cNvPr id="7" name="Picture 2" descr="C:\Users\vrouillon.CARCASSONNE\Documents\TABAC\cigarette-baisse-vente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59992" y="2123652"/>
            <a:ext cx="6269221" cy="4257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6C2C227B-9A00-2F4F-A293-AB52AE91417D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4830583" y="7170239"/>
            <a:ext cx="785792" cy="2354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fr-FR" sz="1000" dirty="0">
                <a:solidFill>
                  <a:srgbClr val="000000"/>
                </a:solidFill>
                <a:latin typeface="Merriweather Sans" pitchFamily="50" charset="0"/>
              </a:rPr>
              <a:t>M BAZAN</a:t>
            </a:r>
          </a:p>
        </p:txBody>
      </p:sp>
    </p:spTree>
    <p:extLst>
      <p:ext uri="{BB962C8B-B14F-4D97-AF65-F5344CB8AC3E}">
        <p14:creationId xmlns:p14="http://schemas.microsoft.com/office/powerpoint/2010/main" val="34652487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r 2"/>
          <p:cNvGrpSpPr/>
          <p:nvPr/>
        </p:nvGrpSpPr>
        <p:grpSpPr>
          <a:xfrm>
            <a:off x="71439" y="50248"/>
            <a:ext cx="10023473" cy="7523086"/>
            <a:chOff x="71439" y="50248"/>
            <a:chExt cx="10023473" cy="7523086"/>
          </a:xfrm>
        </p:grpSpPr>
        <p:pic>
          <p:nvPicPr>
            <p:cNvPr id="3074" name="Picture 1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6375" y="6722830"/>
              <a:ext cx="4478537" cy="8505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4" name="Picture 3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16" r="47715" b="-450"/>
            <a:stretch/>
          </p:blipFill>
          <p:spPr bwMode="auto">
            <a:xfrm>
              <a:off x="71439" y="50248"/>
              <a:ext cx="720401" cy="13856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935856" y="467469"/>
            <a:ext cx="8783638" cy="11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ctr" eaLnBrk="1">
              <a:lnSpc>
                <a:spcPct val="105000"/>
              </a:lnSpc>
            </a:pPr>
            <a:r>
              <a:rPr lang="fr-FR" sz="4000" b="1" dirty="0">
                <a:solidFill>
                  <a:srgbClr val="B3101E"/>
                </a:solidFill>
                <a:latin typeface="Merriweather Sans" charset="0"/>
              </a:rPr>
              <a:t>LE CANNABIS </a:t>
            </a:r>
          </a:p>
          <a:p>
            <a:pPr eaLnBrk="1">
              <a:lnSpc>
                <a:spcPct val="105000"/>
              </a:lnSpc>
            </a:pPr>
            <a:endParaRPr lang="fr-FR" b="1" dirty="0">
              <a:solidFill>
                <a:srgbClr val="871827"/>
              </a:solidFill>
              <a:latin typeface="Merriweather Sans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6C2C227B-9A00-2F4F-A293-AB52AE91417D}" type="slidenum">
              <a:rPr lang="fr-FR" smtClean="0"/>
              <a:pPr/>
              <a:t>9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424" y="2575817"/>
            <a:ext cx="3312368" cy="32759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363" y="2051645"/>
            <a:ext cx="3632498" cy="4324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814920" y="7170239"/>
            <a:ext cx="785792" cy="2354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fr-FR" sz="1000" dirty="0">
                <a:solidFill>
                  <a:srgbClr val="000000"/>
                </a:solidFill>
                <a:latin typeface="Merriweather Sans" pitchFamily="50" charset="0"/>
              </a:rPr>
              <a:t>M BAZAN</a:t>
            </a:r>
          </a:p>
        </p:txBody>
      </p:sp>
    </p:spTree>
    <p:extLst>
      <p:ext uri="{BB962C8B-B14F-4D97-AF65-F5344CB8AC3E}">
        <p14:creationId xmlns:p14="http://schemas.microsoft.com/office/powerpoint/2010/main" val="122523220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modele Diaporama SIST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9_SIST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Microsoft YaHei"/>
        <a:cs typeface="Microsoft YaHei"/>
      </a:majorFont>
      <a:minorFont>
        <a:latin typeface="Arial"/>
        <a:ea typeface="Microsoft YaHei"/>
        <a:cs typeface="Microsoft YaHei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ST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Microsoft YaHei"/>
        <a:cs typeface="Microsoft YaHei"/>
      </a:majorFont>
      <a:minorFont>
        <a:latin typeface="Arial"/>
        <a:ea typeface="Microsoft YaHei"/>
        <a:cs typeface="Microsoft YaHei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SIST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Microsoft YaHei"/>
        <a:cs typeface="Microsoft YaHei"/>
      </a:majorFont>
      <a:minorFont>
        <a:latin typeface="Arial"/>
        <a:ea typeface="Microsoft YaHei"/>
        <a:cs typeface="Microsoft YaHei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SIST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Microsoft YaHei"/>
        <a:cs typeface="Microsoft YaHei"/>
      </a:majorFont>
      <a:minorFont>
        <a:latin typeface="Arial"/>
        <a:ea typeface="Microsoft YaHei"/>
        <a:cs typeface="Microsoft YaHei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SIST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Microsoft YaHei"/>
        <a:cs typeface="Microsoft YaHei"/>
      </a:majorFont>
      <a:minorFont>
        <a:latin typeface="Arial"/>
        <a:ea typeface="Microsoft YaHei"/>
        <a:cs typeface="Microsoft YaHei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SIST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Microsoft YaHei"/>
        <a:cs typeface="Microsoft YaHei"/>
      </a:majorFont>
      <a:minorFont>
        <a:latin typeface="Arial"/>
        <a:ea typeface="Microsoft YaHei"/>
        <a:cs typeface="Microsoft YaHei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SIST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Microsoft YaHei"/>
        <a:cs typeface="Microsoft YaHei"/>
      </a:majorFont>
      <a:minorFont>
        <a:latin typeface="Arial"/>
        <a:ea typeface="Microsoft YaHei"/>
        <a:cs typeface="Microsoft YaHei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SIST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Microsoft YaHei"/>
        <a:cs typeface="Microsoft YaHei"/>
      </a:majorFont>
      <a:minorFont>
        <a:latin typeface="Arial"/>
        <a:ea typeface="Microsoft YaHei"/>
        <a:cs typeface="Microsoft YaHei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A735923CCB544A8FC22400479B6F60" ma:contentTypeVersion="18" ma:contentTypeDescription="Crée un document." ma:contentTypeScope="" ma:versionID="757babe44d31f0f82025b607016ae765">
  <xsd:schema xmlns:xsd="http://www.w3.org/2001/XMLSchema" xmlns:xs="http://www.w3.org/2001/XMLSchema" xmlns:p="http://schemas.microsoft.com/office/2006/metadata/properties" xmlns:ns2="8d0b0ac5-0d1c-41d9-94b4-e86f374842b7" xmlns:ns3="ce685436-327e-415b-b06d-9a0f2bb5655f" targetNamespace="http://schemas.microsoft.com/office/2006/metadata/properties" ma:root="true" ma:fieldsID="989ed70ff94beecc5b4bf27f4ad4eb0d" ns2:_="" ns3:_="">
    <xsd:import namespace="8d0b0ac5-0d1c-41d9-94b4-e86f374842b7"/>
    <xsd:import namespace="ce685436-327e-415b-b06d-9a0f2bb565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0b0ac5-0d1c-41d9-94b4-e86f374842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4bf61e71-71de-474e-85fa-8e7095b4be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685436-327e-415b-b06d-9a0f2bb5655f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8dfca8e-a50c-4c5a-b2bd-3eaad65dc888}" ma:internalName="TaxCatchAll" ma:showField="CatchAllData" ma:web="ce685436-327e-415b-b06d-9a0f2bb565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d0b0ac5-0d1c-41d9-94b4-e86f374842b7">
      <Terms xmlns="http://schemas.microsoft.com/office/infopath/2007/PartnerControls"/>
    </lcf76f155ced4ddcb4097134ff3c332f>
    <TaxCatchAll xmlns="ce685436-327e-415b-b06d-9a0f2bb5655f" xsi:nil="true"/>
  </documentManagement>
</p:properties>
</file>

<file path=customXml/itemProps1.xml><?xml version="1.0" encoding="utf-8"?>
<ds:datastoreItem xmlns:ds="http://schemas.openxmlformats.org/officeDocument/2006/customXml" ds:itemID="{582EE6A9-BF6C-40AE-AA6F-419E9B4EE96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07F98EC-6E8F-49C2-825B-9BE5E7F9D2C6}"/>
</file>

<file path=customXml/itemProps3.xml><?xml version="1.0" encoding="utf-8"?>
<ds:datastoreItem xmlns:ds="http://schemas.openxmlformats.org/officeDocument/2006/customXml" ds:itemID="{4F9EDC94-A28B-4FAB-9F8E-34F3F488D901}">
  <ds:schemaRefs>
    <ds:schemaRef ds:uri="http://schemas.microsoft.com/office/2006/metadata/properties"/>
    <ds:schemaRef ds:uri="http://schemas.microsoft.com/office/infopath/2007/PartnerControls"/>
    <ds:schemaRef ds:uri="8d0b0ac5-0d1c-41d9-94b4-e86f374842b7"/>
    <ds:schemaRef ds:uri="ce685436-327e-415b-b06d-9a0f2bb5655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modele Diaporama SIST</Template>
  <TotalTime>1493</TotalTime>
  <Words>1538</Words>
  <Application>Microsoft Office PowerPoint</Application>
  <PresentationFormat>Personnalisé</PresentationFormat>
  <Paragraphs>242</Paragraphs>
  <Slides>22</Slides>
  <Notes>22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10</vt:i4>
      </vt:variant>
      <vt:variant>
        <vt:lpstr>Titres des diapositives</vt:lpstr>
      </vt:variant>
      <vt:variant>
        <vt:i4>22</vt:i4>
      </vt:variant>
    </vt:vector>
  </HeadingPairs>
  <TitlesOfParts>
    <vt:vector size="38" baseType="lpstr">
      <vt:lpstr>Arial</vt:lpstr>
      <vt:lpstr>Calibri</vt:lpstr>
      <vt:lpstr>Merriweather Sans</vt:lpstr>
      <vt:lpstr>Symbol</vt:lpstr>
      <vt:lpstr>Times New Roman</vt:lpstr>
      <vt:lpstr>Wingdings</vt:lpstr>
      <vt:lpstr>modele Diaporama SIST</vt:lpstr>
      <vt:lpstr>SIST</vt:lpstr>
      <vt:lpstr>1_Conception personnalisée</vt:lpstr>
      <vt:lpstr>1_SIST</vt:lpstr>
      <vt:lpstr>3_SIST</vt:lpstr>
      <vt:lpstr>5_SIST</vt:lpstr>
      <vt:lpstr>6_SIST</vt:lpstr>
      <vt:lpstr>7_SIST</vt:lpstr>
      <vt:lpstr>8_SIST</vt:lpstr>
      <vt:lpstr>9_SIST</vt:lpstr>
      <vt:lpstr>Présentation PowerPoint</vt:lpstr>
      <vt:lpstr>Présentation PowerPoint</vt:lpstr>
      <vt:lpstr>Présentation PowerPoint</vt:lpstr>
      <vt:lpstr> SPA au travail: le risque situationnel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SIST NARBONNE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oliver charlotte</dc:creator>
  <cp:lastModifiedBy>Sébastien DUPERY</cp:lastModifiedBy>
  <cp:revision>156</cp:revision>
  <cp:lastPrinted>2023-05-11T15:43:17Z</cp:lastPrinted>
  <dcterms:created xsi:type="dcterms:W3CDTF">2014-08-19T08:25:21Z</dcterms:created>
  <dcterms:modified xsi:type="dcterms:W3CDTF">2023-12-21T08:02:13Z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0x01010040A735923CCB544A8FC22400479B6F60</vt:lpwstr>
  </property>
  <property fmtid="{D5CDD505-2E9C-101B-9397-08002B2CF9AE}" pid="3" name="MediaServiceImageTags">
    <vt:lpwstr/>
  </property>
</Properties>
</file>