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charts/chart2.xml" ContentType="application/vnd.openxmlformats-officedocument.drawingml.chart+xml"/>
  <Override PartName="/ppt/media/image30.jpg" ContentType="image/unknown"/>
  <Override PartName="/ppt/media/image31.jpg" ContentType="image/jpeg"/>
  <Override PartName="/ppt/media/image23.jpg" ContentType="image/jpeg"/>
  <Override PartName="/ppt/media/image21.jpg" ContentType="image/jpeg"/>
  <Override PartName="/ppt/charts/style2.xml" ContentType="application/vnd.ms-office.chartstyle+xml"/>
  <Override PartName="/ppt/media/image22.jpg" ContentType="image/jpeg"/>
  <Override PartName="/ppt/charts/colors2.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1"/>
  </p:notesMasterIdLst>
  <p:sldIdLst>
    <p:sldId id="298" r:id="rId2"/>
    <p:sldId id="377" r:id="rId3"/>
    <p:sldId id="304" r:id="rId4"/>
    <p:sldId id="402" r:id="rId5"/>
    <p:sldId id="398" r:id="rId6"/>
    <p:sldId id="385" r:id="rId7"/>
    <p:sldId id="380" r:id="rId8"/>
    <p:sldId id="386" r:id="rId9"/>
    <p:sldId id="387" r:id="rId10"/>
    <p:sldId id="388" r:id="rId11"/>
    <p:sldId id="399" r:id="rId12"/>
    <p:sldId id="389" r:id="rId13"/>
    <p:sldId id="393" r:id="rId14"/>
    <p:sldId id="403" r:id="rId15"/>
    <p:sldId id="394" r:id="rId16"/>
    <p:sldId id="396" r:id="rId17"/>
    <p:sldId id="404" r:id="rId18"/>
    <p:sldId id="405" r:id="rId19"/>
    <p:sldId id="395" r:id="rId2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er Agostini" initials="OA" lastIdx="2" clrIdx="0">
    <p:extLst>
      <p:ext uri="{19B8F6BF-5375-455C-9EA6-DF929625EA0E}">
        <p15:presenceInfo xmlns:p15="http://schemas.microsoft.com/office/powerpoint/2012/main" userId="41753fcf8a783a54" providerId="Windows Live"/>
      </p:ext>
    </p:extLst>
  </p:cmAuthor>
  <p:cmAuthor id="2" name="Yann Bertagna" initials="YB" lastIdx="1" clrIdx="1">
    <p:extLst>
      <p:ext uri="{19B8F6BF-5375-455C-9EA6-DF929625EA0E}">
        <p15:presenceInfo xmlns:p15="http://schemas.microsoft.com/office/powerpoint/2012/main" userId="S-1-5-21-2436840169-81129336-4191558393-12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98B"/>
    <a:srgbClr val="FEF0E3"/>
    <a:srgbClr val="FF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68098" autoAdjust="0"/>
  </p:normalViewPr>
  <p:slideViewPr>
    <p:cSldViewPr>
      <p:cViewPr varScale="1">
        <p:scale>
          <a:sx n="78" d="100"/>
          <a:sy n="78" d="100"/>
        </p:scale>
        <p:origin x="2190" y="8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800" b="1" i="0" baseline="0" dirty="0">
                <a:effectLst/>
                <a:latin typeface="Arial" panose="020B0604020202020204" pitchFamily="34" charset="0"/>
                <a:cs typeface="Arial" panose="020B0604020202020204" pitchFamily="34" charset="0"/>
              </a:rPr>
              <a:t>Chiffres de l’observatoire Français des drogues et toxicomanies </a:t>
            </a:r>
          </a:p>
          <a:p>
            <a:pPr>
              <a:defRPr/>
            </a:pPr>
            <a:r>
              <a:rPr lang="fr-FR" sz="1800" b="1" i="0" baseline="0" dirty="0">
                <a:effectLst/>
                <a:latin typeface="Arial" panose="020B0604020202020204" pitchFamily="34" charset="0"/>
                <a:cs typeface="Arial" panose="020B0604020202020204" pitchFamily="34" charset="0"/>
              </a:rPr>
              <a:t>(en 2017)</a:t>
            </a:r>
            <a:endParaRPr lang="fr-FR" b="1" dirty="0">
              <a:effectLst/>
              <a:latin typeface="Arial" panose="020B0604020202020204" pitchFamily="34" charset="0"/>
              <a:cs typeface="Arial" panose="020B0604020202020204" pitchFamily="34" charset="0"/>
            </a:endParaRPr>
          </a:p>
        </c:rich>
      </c:tx>
      <c:layout>
        <c:manualLayout>
          <c:xMode val="edge"/>
          <c:yMode val="edge"/>
          <c:x val="0.13790625000000001"/>
          <c:y val="2.578124841404722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Nombre d'individus (en millions)</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4-90B3-47A6-AAD0-7EC0D78CCD5E}"/>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90B3-47A6-AAD0-7EC0D78CCD5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3"/>
                <c:pt idx="0">
                  <c:v>Expérimentateurs</c:v>
                </c:pt>
                <c:pt idx="1">
                  <c:v>Actuels</c:v>
                </c:pt>
                <c:pt idx="2">
                  <c:v>Réguliers</c:v>
                </c:pt>
              </c:strCache>
            </c:strRef>
          </c:cat>
          <c:val>
            <c:numRef>
              <c:f>Feuil1!$B$2:$B$5</c:f>
              <c:numCache>
                <c:formatCode>0.0</c:formatCode>
                <c:ptCount val="4"/>
                <c:pt idx="0">
                  <c:v>38.200000000000003</c:v>
                </c:pt>
                <c:pt idx="1">
                  <c:v>16</c:v>
                </c:pt>
                <c:pt idx="2">
                  <c:v>13.3</c:v>
                </c:pt>
              </c:numCache>
            </c:numRef>
          </c:val>
          <c:extLst>
            <c:ext xmlns:c16="http://schemas.microsoft.com/office/drawing/2014/chart" uri="{C3380CC4-5D6E-409C-BE32-E72D297353CC}">
              <c16:uniqueId val="{00000000-90B3-47A6-AAD0-7EC0D78CCD5E}"/>
            </c:ext>
          </c:extLst>
        </c:ser>
        <c:dLbls>
          <c:showLegendKey val="0"/>
          <c:showVal val="0"/>
          <c:showCatName val="0"/>
          <c:showSerName val="0"/>
          <c:showPercent val="0"/>
          <c:showBubbleSize val="0"/>
        </c:dLbls>
        <c:gapWidth val="136"/>
        <c:overlap val="18"/>
        <c:axId val="924606416"/>
        <c:axId val="924599344"/>
      </c:barChart>
      <c:catAx>
        <c:axId val="92460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924599344"/>
        <c:crosses val="autoZero"/>
        <c:auto val="1"/>
        <c:lblAlgn val="ctr"/>
        <c:lblOffset val="100"/>
        <c:noMultiLvlLbl val="0"/>
      </c:catAx>
      <c:valAx>
        <c:axId val="924599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FR" dirty="0"/>
                  <a:t>Nombre</a:t>
                </a:r>
                <a:r>
                  <a:rPr lang="fr-FR" baseline="0" dirty="0"/>
                  <a:t> d’individus (en millions)</a:t>
                </a:r>
                <a:endParaRPr lang="fr-FR"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24606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800" b="1" i="0" baseline="0" dirty="0">
                <a:solidFill>
                  <a:schemeClr val="tx1"/>
                </a:solidFill>
                <a:effectLst/>
              </a:rPr>
              <a:t>Individus ayant consommé des drogues au cours de leur vie (</a:t>
            </a:r>
            <a:r>
              <a:rPr lang="fr-FR" sz="1862" b="1" i="0" u="none" strike="noStrike" baseline="0" dirty="0">
                <a:solidFill>
                  <a:schemeClr val="tx1"/>
                </a:solidFill>
                <a:effectLst/>
              </a:rPr>
              <a:t>Observatoire Français des drogues et toxicomanies - </a:t>
            </a:r>
            <a:r>
              <a:rPr lang="fr-FR" sz="1800" b="1" i="0" baseline="0" dirty="0">
                <a:solidFill>
                  <a:schemeClr val="tx1"/>
                </a:solidFill>
                <a:effectLst/>
              </a:rPr>
              <a:t>2017)</a:t>
            </a:r>
            <a:endParaRPr lang="fr-FR"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Nombre d'individus (en millions)</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6C91-4B5E-82F4-6EF2F4899CDE}"/>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6C91-4B5E-82F4-6EF2F4899CDE}"/>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6-6C91-4B5E-82F4-6EF2F4899CD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Cannabis</c:v>
                </c:pt>
                <c:pt idx="1">
                  <c:v>Cocaïne</c:v>
                </c:pt>
                <c:pt idx="2">
                  <c:v>Amphétamines / Ecstasy</c:v>
                </c:pt>
                <c:pt idx="3">
                  <c:v>Héroïne</c:v>
                </c:pt>
              </c:strCache>
            </c:strRef>
          </c:cat>
          <c:val>
            <c:numRef>
              <c:f>Feuil1!$B$2:$B$5</c:f>
              <c:numCache>
                <c:formatCode>0.0</c:formatCode>
                <c:ptCount val="4"/>
                <c:pt idx="0">
                  <c:v>18</c:v>
                </c:pt>
                <c:pt idx="1">
                  <c:v>2.1</c:v>
                </c:pt>
                <c:pt idx="2">
                  <c:v>1.9</c:v>
                </c:pt>
                <c:pt idx="3">
                  <c:v>0.5</c:v>
                </c:pt>
              </c:numCache>
            </c:numRef>
          </c:val>
          <c:extLst>
            <c:ext xmlns:c16="http://schemas.microsoft.com/office/drawing/2014/chart" uri="{C3380CC4-5D6E-409C-BE32-E72D297353CC}">
              <c16:uniqueId val="{00000004-6C91-4B5E-82F4-6EF2F4899CDE}"/>
            </c:ext>
          </c:extLst>
        </c:ser>
        <c:dLbls>
          <c:showLegendKey val="0"/>
          <c:showVal val="0"/>
          <c:showCatName val="0"/>
          <c:showSerName val="0"/>
          <c:showPercent val="0"/>
          <c:showBubbleSize val="0"/>
        </c:dLbls>
        <c:gapWidth val="136"/>
        <c:overlap val="18"/>
        <c:axId val="924610224"/>
        <c:axId val="924604240"/>
      </c:barChart>
      <c:catAx>
        <c:axId val="92461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924604240"/>
        <c:crosses val="autoZero"/>
        <c:auto val="1"/>
        <c:lblAlgn val="ctr"/>
        <c:lblOffset val="100"/>
        <c:noMultiLvlLbl val="0"/>
      </c:catAx>
      <c:valAx>
        <c:axId val="92460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FR" dirty="0"/>
                  <a:t>Nombre</a:t>
                </a:r>
                <a:r>
                  <a:rPr lang="fr-FR" baseline="0" dirty="0"/>
                  <a:t> d’individus (en millions)</a:t>
                </a:r>
                <a:endParaRPr lang="fr-FR" dirty="0"/>
              </a:p>
            </c:rich>
          </c:tx>
          <c:layout>
            <c:manualLayout>
              <c:xMode val="edge"/>
              <c:yMode val="edge"/>
              <c:x val="3.3454542389276002E-3"/>
              <c:y val="0.2779198115784914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24610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DA1C2D1-549A-453B-9E23-98C4661B7DDF}" type="datetimeFigureOut">
              <a:rPr lang="fr-FR" smtClean="0"/>
              <a:t>06/09/2022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FB42CDF-5D1F-4CBA-8DF5-66B975804B36}" type="slidenum">
              <a:rPr lang="fr-FR" smtClean="0"/>
              <a:t>‹N°›</a:t>
            </a:fld>
            <a:endParaRPr lang="fr-FR"/>
          </a:p>
        </p:txBody>
      </p:sp>
    </p:spTree>
    <p:extLst>
      <p:ext uri="{BB962C8B-B14F-4D97-AF65-F5344CB8AC3E}">
        <p14:creationId xmlns:p14="http://schemas.microsoft.com/office/powerpoint/2010/main" val="2136366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1</a:t>
            </a:fld>
            <a:endParaRPr lang="fr-FR"/>
          </a:p>
        </p:txBody>
      </p:sp>
    </p:spTree>
    <p:extLst>
      <p:ext uri="{BB962C8B-B14F-4D97-AF65-F5344CB8AC3E}">
        <p14:creationId xmlns:p14="http://schemas.microsoft.com/office/powerpoint/2010/main" val="2596397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chemeClr val="tx1">
                    <a:lumMod val="65000"/>
                    <a:lumOff val="35000"/>
                  </a:schemeClr>
                </a:solidFill>
              </a:rPr>
              <a:t>Conséquences Perte d’emploi pour mise en danger de soi-même ou d’autrui car modification de la perception du RISQUE (désinhibition) / Bagarre en soirée</a:t>
            </a:r>
          </a:p>
          <a:p>
            <a:endParaRPr lang="fr-FR" dirty="0"/>
          </a:p>
          <a:p>
            <a:r>
              <a:rPr lang="fr-FR" dirty="0"/>
              <a:t>Conduite VL engin … A trajet</a:t>
            </a:r>
            <a:r>
              <a:rPr lang="fr-FR" baseline="0" dirty="0"/>
              <a:t> ou AT</a:t>
            </a:r>
          </a:p>
          <a:p>
            <a:endParaRPr lang="fr-FR" baseline="0" dirty="0"/>
          </a:p>
          <a:p>
            <a:r>
              <a:rPr lang="fr-FR" baseline="0" dirty="0"/>
              <a:t>Protoxyde d’azote</a:t>
            </a:r>
            <a:endParaRPr lang="fr-FR" dirty="0"/>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10</a:t>
            </a:fld>
            <a:endParaRPr lang="fr-FR"/>
          </a:p>
        </p:txBody>
      </p:sp>
    </p:spTree>
    <p:extLst>
      <p:ext uri="{BB962C8B-B14F-4D97-AF65-F5344CB8AC3E}">
        <p14:creationId xmlns:p14="http://schemas.microsoft.com/office/powerpoint/2010/main" val="3238668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 millions d’usagers réguliers pour le cannabis</a:t>
            </a:r>
          </a:p>
          <a:p>
            <a:r>
              <a:rPr lang="fr-FR" dirty="0"/>
              <a:t>600 000 usagers réguliers pour la cocaïne</a:t>
            </a:r>
          </a:p>
          <a:p>
            <a:r>
              <a:rPr lang="fr-FR" dirty="0"/>
              <a:t>400 000 usagers réguliers pour ecstasy et amphétamines</a:t>
            </a:r>
          </a:p>
          <a:p>
            <a:r>
              <a:rPr lang="fr-FR" dirty="0"/>
              <a:t>Pas de données pour l’héroïne</a:t>
            </a:r>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11</a:t>
            </a:fld>
            <a:endParaRPr lang="fr-FR"/>
          </a:p>
        </p:txBody>
      </p:sp>
    </p:spTree>
    <p:extLst>
      <p:ext uri="{BB962C8B-B14F-4D97-AF65-F5344CB8AC3E}">
        <p14:creationId xmlns:p14="http://schemas.microsoft.com/office/powerpoint/2010/main" val="1173311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THC est lipophile : il se fixe dans les cellules graisseuses puis est relargué sur une longue durée – le sujet reste positif longtemps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Cannabis : le taux de </a:t>
            </a:r>
            <a:r>
              <a:rPr lang="fr-FR" dirty="0" err="1"/>
              <a:t>thc</a:t>
            </a:r>
            <a:r>
              <a:rPr lang="fr-FR" dirty="0"/>
              <a:t> a augmenté – le terme drogue douce n’est plus approprié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latin typeface="Arial" panose="020B0604020202020204" pitchFamily="34" charset="0"/>
                <a:ea typeface="Arial" charset="0"/>
                <a:cs typeface="Arial" panose="020B0604020202020204" pitchFamily="34" charset="0"/>
              </a:rPr>
              <a:t>perte du permis de conduire,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latin typeface="Arial" panose="020B0604020202020204" pitchFamily="34" charset="0"/>
                <a:ea typeface="Arial" charset="0"/>
                <a:cs typeface="Arial" panose="020B0604020202020204" pitchFamily="34" charset="0"/>
              </a:rPr>
              <a:t>mise en danger d’autrui sur le lieu de travail ex </a:t>
            </a:r>
            <a:r>
              <a:rPr lang="fr-FR" b="1" dirty="0" err="1">
                <a:latin typeface="Arial" panose="020B0604020202020204" pitchFamily="34" charset="0"/>
                <a:ea typeface="Arial" charset="0"/>
                <a:cs typeface="Arial" panose="020B0604020202020204" pitchFamily="34" charset="0"/>
              </a:rPr>
              <a:t>caces</a:t>
            </a:r>
            <a:r>
              <a:rPr lang="fr-FR" b="1" dirty="0">
                <a:latin typeface="Arial" panose="020B0604020202020204" pitchFamily="34" charset="0"/>
                <a:ea typeface="Arial" charset="0"/>
                <a:cs typeface="Arial" panose="020B0604020202020204" pitchFamily="34" charset="0"/>
              </a:rPr>
              <a:t> manutention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latin typeface="Arial" panose="020B0604020202020204" pitchFamily="34" charset="0"/>
                <a:ea typeface="Arial" charset="0"/>
                <a:cs typeface="Arial" panose="020B0604020202020204" pitchFamily="34" charset="0"/>
              </a:rPr>
              <a:t>incompatibilité entre le maintient a un poste de sécurité et la consommation de stupéfiant ex: cannabis conduite (longue positivité des test de dépistage)(alcool et conduite chauffeur </a:t>
            </a:r>
            <a:r>
              <a:rPr lang="fr-FR" b="1" dirty="0" err="1">
                <a:latin typeface="Arial" panose="020B0604020202020204" pitchFamily="34" charset="0"/>
                <a:ea typeface="Arial" charset="0"/>
                <a:cs typeface="Arial" panose="020B0604020202020204" pitchFamily="34" charset="0"/>
              </a:rPr>
              <a:t>vl</a:t>
            </a:r>
            <a:r>
              <a:rPr lang="fr-FR" b="1" dirty="0">
                <a:latin typeface="Arial" panose="020B0604020202020204" pitchFamily="34" charset="0"/>
                <a:ea typeface="Arial" charset="0"/>
                <a:cs typeface="Arial" panose="020B0604020202020204" pitchFamily="34" charset="0"/>
              </a:rPr>
              <a:t> pl taxi </a:t>
            </a:r>
            <a:r>
              <a:rPr lang="fr-FR" b="1" dirty="0" err="1">
                <a:latin typeface="Arial" panose="020B0604020202020204" pitchFamily="34" charset="0"/>
                <a:ea typeface="Arial" charset="0"/>
                <a:cs typeface="Arial" panose="020B0604020202020204" pitchFamily="34" charset="0"/>
              </a:rPr>
              <a:t>etc</a:t>
            </a:r>
            <a:r>
              <a:rPr lang="fr-FR" b="1" dirty="0">
                <a:latin typeface="Arial" panose="020B0604020202020204" pitchFamily="34" charset="0"/>
                <a:ea typeface="Arial"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12</a:t>
            </a:fld>
            <a:endParaRPr lang="fr-FR"/>
          </a:p>
        </p:txBody>
      </p:sp>
    </p:spTree>
    <p:extLst>
      <p:ext uri="{BB962C8B-B14F-4D97-AF65-F5344CB8AC3E}">
        <p14:creationId xmlns:p14="http://schemas.microsoft.com/office/powerpoint/2010/main" val="2559327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Insister encore sur les conséquences juridiques et sociales, accidents de la route ; retrait de permis</a:t>
            </a:r>
          </a:p>
          <a:p>
            <a:r>
              <a:rPr lang="fr-FR" dirty="0"/>
              <a:t>SIGNALER A SON MEDECIN TRAITANT SON POSTE DE TRAVAIL </a:t>
            </a:r>
          </a:p>
          <a:p>
            <a:endParaRPr lang="fr-FR" dirty="0"/>
          </a:p>
          <a:p>
            <a:r>
              <a:rPr lang="fr-FR" dirty="0"/>
              <a:t>Combinaison de plusieurs médicaments</a:t>
            </a:r>
          </a:p>
          <a:p>
            <a:r>
              <a:rPr lang="fr-FR" dirty="0"/>
              <a:t>Automédication</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13</a:t>
            </a:fld>
            <a:endParaRPr lang="fr-FR"/>
          </a:p>
        </p:txBody>
      </p:sp>
    </p:spTree>
    <p:extLst>
      <p:ext uri="{BB962C8B-B14F-4D97-AF65-F5344CB8AC3E}">
        <p14:creationId xmlns:p14="http://schemas.microsoft.com/office/powerpoint/2010/main" val="333803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Insister encore sur les conséquences juridiques et sociales, accidents de la route ; retrait de permis</a:t>
            </a:r>
          </a:p>
          <a:p>
            <a:r>
              <a:rPr lang="fr-FR" dirty="0"/>
              <a:t>SIGNALER A SON MEDECIN TRAITANT SON POSTE DE TRAVAIL </a:t>
            </a:r>
          </a:p>
          <a:p>
            <a:endParaRPr lang="fr-FR" dirty="0"/>
          </a:p>
          <a:p>
            <a:r>
              <a:rPr lang="fr-FR" dirty="0"/>
              <a:t>Il existe une liste de médicaments interdit lors de la conduite (ex: benzodiazépine ) </a:t>
            </a:r>
          </a:p>
          <a:p>
            <a:r>
              <a:rPr lang="fr-FR" dirty="0"/>
              <a:t>https://www.legifrance.gouv.fr/jorf/id/JORFTEXT000034208195?r=UOJ5nVcB2A</a:t>
            </a:r>
          </a:p>
          <a:p>
            <a:endParaRPr lang="fr-FR" dirty="0"/>
          </a:p>
          <a:p>
            <a:r>
              <a:rPr lang="fr-FR" dirty="0"/>
              <a:t>https://www.inrs.fr/media.html?refINRS=TC%20121</a:t>
            </a:r>
          </a:p>
          <a:p>
            <a:endParaRPr lang="fr-FR" dirty="0"/>
          </a:p>
          <a:p>
            <a:r>
              <a:rPr lang="fr-FR" dirty="0"/>
              <a:t>https://www.legipermis.com/blog/2017/03/28/liste-des-nouveaux-medicaments-dangereux-pour-la-conduite/</a:t>
            </a:r>
          </a:p>
          <a:p>
            <a:endParaRPr lang="fr-FR" dirty="0"/>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14</a:t>
            </a:fld>
            <a:endParaRPr lang="fr-FR"/>
          </a:p>
        </p:txBody>
      </p:sp>
    </p:spTree>
    <p:extLst>
      <p:ext uri="{BB962C8B-B14F-4D97-AF65-F5344CB8AC3E}">
        <p14:creationId xmlns:p14="http://schemas.microsoft.com/office/powerpoint/2010/main" val="3105537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Obligation générale de prévention</a:t>
            </a:r>
          </a:p>
          <a:p>
            <a:pPr lvl="1"/>
            <a:r>
              <a:rPr lang="fr-FR" dirty="0"/>
              <a:t>Obligation générale de l’employeur : </a:t>
            </a:r>
            <a:r>
              <a:rPr lang="fr-FR" dirty="0">
                <a:solidFill>
                  <a:srgbClr val="FF0000"/>
                </a:solidFill>
              </a:rPr>
              <a:t>Art. L41.21-1 </a:t>
            </a:r>
            <a:r>
              <a:rPr lang="fr-FR" dirty="0"/>
              <a:t>du Code du Travail</a:t>
            </a:r>
          </a:p>
          <a:p>
            <a:pPr lvl="2"/>
            <a:r>
              <a:rPr lang="fr-FR" sz="2400" i="1" dirty="0">
                <a:solidFill>
                  <a:srgbClr val="A8FEFC"/>
                </a:solidFill>
              </a:rPr>
              <a:t>« L’employeur prend les mesures nécessaires pour assurer la sécurité et protéger la santé physique et mentale des travailleurs. Ces mesures comprennent : </a:t>
            </a:r>
          </a:p>
          <a:p>
            <a:pPr lvl="3"/>
            <a:r>
              <a:rPr lang="fr-FR" sz="2400" i="1" dirty="0">
                <a:solidFill>
                  <a:srgbClr val="A8FEFC"/>
                </a:solidFill>
              </a:rPr>
              <a:t>Des actions de prévention des risques professionnels</a:t>
            </a:r>
          </a:p>
          <a:p>
            <a:pPr lvl="3"/>
            <a:r>
              <a:rPr lang="fr-FR" sz="2400" i="1" dirty="0">
                <a:solidFill>
                  <a:srgbClr val="A8FEFC"/>
                </a:solidFill>
              </a:rPr>
              <a:t>Des actions d’information et de formation</a:t>
            </a:r>
          </a:p>
          <a:p>
            <a:pPr lvl="3"/>
            <a:r>
              <a:rPr lang="fr-FR" sz="2400" i="1" dirty="0">
                <a:solidFill>
                  <a:srgbClr val="A8FEFC"/>
                </a:solidFill>
              </a:rPr>
              <a:t>La mise en place d’une organisation et de moyens adaptés. »</a:t>
            </a:r>
          </a:p>
          <a:p>
            <a:pPr lvl="1"/>
            <a:r>
              <a:rPr lang="fr-FR" dirty="0"/>
              <a:t>Obligation pour l’employeur d’évaluer les risques : Art. R41.21-1 du Code du Travail</a:t>
            </a:r>
          </a:p>
          <a:p>
            <a:pPr lvl="2"/>
            <a:r>
              <a:rPr lang="fr-FR" sz="2400" i="1" dirty="0">
                <a:solidFill>
                  <a:srgbClr val="A8FEFC"/>
                </a:solidFill>
              </a:rPr>
              <a:t>« L’employeur transcrit et met à jour dans un document unique les résultats de l’évaluation de risques pour la santé et la sécurité des travailleurs. »</a:t>
            </a:r>
          </a:p>
          <a:p>
            <a:pPr lvl="1"/>
            <a:r>
              <a:rPr lang="fr-FR" dirty="0"/>
              <a:t>Obligation du salarié : Art. L41.22-1 du Code du Travail</a:t>
            </a:r>
          </a:p>
          <a:p>
            <a:pPr lvl="2"/>
            <a:r>
              <a:rPr lang="fr-FR" sz="2400" i="1" dirty="0">
                <a:solidFill>
                  <a:srgbClr val="A8FEFC"/>
                </a:solidFill>
              </a:rPr>
              <a:t>« Conformément aux instructions qui lui sont données par l’employeur, dans les conditions prévues au règlement intérieur, il incombe à chaque travailleur de prendre soin, en fonction de sa formation ou selon ses possibilités, de sa santé, et de sa sécurité ainsi que de celle des autres personnes concernées par ses actes ou ses omissions au travail. »</a:t>
            </a:r>
          </a:p>
          <a:p>
            <a:pPr lvl="2"/>
            <a:endParaRPr lang="fr-FR" sz="2400" i="1" dirty="0">
              <a:solidFill>
                <a:srgbClr val="A8FEFC"/>
              </a:solidFill>
            </a:endParaRPr>
          </a:p>
          <a:p>
            <a:r>
              <a:rPr lang="fr-FR" sz="3000" dirty="0"/>
              <a:t>Législation concernant le tabac dans l’entreprise</a:t>
            </a:r>
          </a:p>
          <a:p>
            <a:pPr lvl="1"/>
            <a:r>
              <a:rPr lang="fr-FR" dirty="0"/>
              <a:t>Décret de novembre 2006</a:t>
            </a:r>
          </a:p>
          <a:p>
            <a:pPr lvl="2"/>
            <a:r>
              <a:rPr lang="fr-FR" sz="2400" dirty="0"/>
              <a:t>Interdiction de fumer dans tous les lieux de travail fermés et couverts</a:t>
            </a:r>
          </a:p>
          <a:p>
            <a:pPr lvl="2"/>
            <a:r>
              <a:rPr lang="fr-FR" sz="2400" dirty="0"/>
              <a:t>Possibilité d’installer un ou des fumoirs respectant des normes très précises d’extraction d’air ou d’installer des cendriers à l’extérieur des locaux</a:t>
            </a:r>
          </a:p>
          <a:p>
            <a:pPr lvl="2"/>
            <a:r>
              <a:rPr lang="fr-FR" sz="2400" dirty="0"/>
              <a:t>A compter du 1</a:t>
            </a:r>
            <a:r>
              <a:rPr lang="fr-FR" sz="2400" baseline="30000" dirty="0"/>
              <a:t>er</a:t>
            </a:r>
            <a:r>
              <a:rPr lang="fr-FR" sz="2400" dirty="0"/>
              <a:t> octobre 2017, interdiction de la cigarette électronique dans les locaux de travail fermés et couverts affectés à un usage collectif (reste possible dans un bureau individuel) </a:t>
            </a:r>
          </a:p>
          <a:p>
            <a:r>
              <a:rPr lang="fr-FR" sz="3000" dirty="0"/>
              <a:t>Législation concernant l’alcool dans l’entreprise</a:t>
            </a:r>
          </a:p>
          <a:p>
            <a:pPr lvl="1"/>
            <a:r>
              <a:rPr lang="fr-FR" dirty="0"/>
              <a:t>Interdiction de rémunération par distribution de boissons alcoolisées (type : avantage en nature)</a:t>
            </a:r>
          </a:p>
          <a:p>
            <a:pPr lvl="1"/>
            <a:r>
              <a:rPr lang="fr-FR" dirty="0"/>
              <a:t>Interdiction de laisser entrer ou séjourner dans l’entreprise des personnes en état d’ivresse </a:t>
            </a:r>
          </a:p>
          <a:p>
            <a:pPr lvl="1"/>
            <a:r>
              <a:rPr lang="fr-FR" dirty="0"/>
              <a:t>Interdiction d’introduire des boissons alcoolisées dans l’entreprise sauf vin, bière, cidre et poiré (Art. R42.28-20 du Code du Travail). Ces boissons ne peuvent être consommées que lors de repas</a:t>
            </a:r>
          </a:p>
          <a:p>
            <a:r>
              <a:rPr lang="fr-FR" sz="3000" dirty="0"/>
              <a:t>Législation concernant les stupéfiants</a:t>
            </a:r>
          </a:p>
          <a:p>
            <a:pPr lvl="1"/>
            <a:r>
              <a:rPr lang="fr-FR" dirty="0"/>
              <a:t>Consommation de stupéfiants est interdite et sanctionnée par la loi (Art. L34.21-1 du Code de Santé Publique)</a:t>
            </a:r>
          </a:p>
          <a:p>
            <a:pPr lvl="1"/>
            <a:endParaRPr lang="fr-FR" dirty="0"/>
          </a:p>
          <a:p>
            <a:pPr lvl="1"/>
            <a:endParaRPr lang="fr-FR" dirty="0"/>
          </a:p>
          <a:p>
            <a:pPr lvl="1"/>
            <a:r>
              <a:rPr lang="fr-FR" dirty="0"/>
              <a:t>Voir les conditions de dépistage en entreprise</a:t>
            </a:r>
          </a:p>
          <a:p>
            <a:pPr lvl="2"/>
            <a:endParaRPr lang="fr-FR" sz="2400" i="1" dirty="0">
              <a:solidFill>
                <a:srgbClr val="A8FEFC"/>
              </a:solidFill>
            </a:endParaRPr>
          </a:p>
          <a:p>
            <a:endParaRPr lang="fr-FR" dirty="0"/>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15</a:t>
            </a:fld>
            <a:endParaRPr lang="fr-FR"/>
          </a:p>
        </p:txBody>
      </p:sp>
    </p:spTree>
    <p:extLst>
      <p:ext uri="{BB962C8B-B14F-4D97-AF65-F5344CB8AC3E}">
        <p14:creationId xmlns:p14="http://schemas.microsoft.com/office/powerpoint/2010/main" val="718464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Tests addictions à distribuer</a:t>
            </a:r>
          </a:p>
          <a:p>
            <a:r>
              <a:rPr lang="fr-FR" dirty="0"/>
              <a:t>Calculatrice alcool</a:t>
            </a:r>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16</a:t>
            </a:fld>
            <a:endParaRPr lang="fr-FR"/>
          </a:p>
        </p:txBody>
      </p:sp>
    </p:spTree>
    <p:extLst>
      <p:ext uri="{BB962C8B-B14F-4D97-AF65-F5344CB8AC3E}">
        <p14:creationId xmlns:p14="http://schemas.microsoft.com/office/powerpoint/2010/main" val="286678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Drogue : Consommation et dépistage sur le lieu de travail</a:t>
            </a:r>
          </a:p>
          <a:p>
            <a:r>
              <a:rPr lang="fr-FR" dirty="0"/>
              <a:t>La consommation de drogue sur le lieu de travail constitue une faute justifiant une sanction disciplinaire pouvant aller jusqu’au licenciement.</a:t>
            </a:r>
          </a:p>
          <a:p>
            <a:r>
              <a:rPr lang="fr-FR" dirty="0"/>
              <a:t>La consommation en dehors des heures de travail peut également constituer une faute grave si le salarié est encore sous l’influence des stupéfiant pendant l’exercice de ses fonctions et manque ainsi à son obligation de sécurité,</a:t>
            </a:r>
          </a:p>
          <a:p>
            <a:r>
              <a:rPr lang="fr-FR" dirty="0"/>
              <a:t>Pour mettre en œuvre une procédure de vérification de la consommation de drogue dans l’entreprise, le règlement intérieur doit rappeler l’interdiction de la consommation de substances illicites dans l’entreprise et décrire les modalités de dépistage</a:t>
            </a:r>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17</a:t>
            </a:fld>
            <a:endParaRPr lang="fr-FR"/>
          </a:p>
        </p:txBody>
      </p:sp>
    </p:spTree>
    <p:extLst>
      <p:ext uri="{BB962C8B-B14F-4D97-AF65-F5344CB8AC3E}">
        <p14:creationId xmlns:p14="http://schemas.microsoft.com/office/powerpoint/2010/main" val="3845977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Alcool info service: voir message de </a:t>
            </a:r>
            <a:r>
              <a:rPr lang="fr-FR" dirty="0" err="1"/>
              <a:t>prev</a:t>
            </a:r>
            <a:endParaRPr lang="fr-FR" dirty="0"/>
          </a:p>
          <a:p>
            <a:r>
              <a:rPr lang="fr-FR" dirty="0"/>
              <a:t>Consultation gratuite et anonyme</a:t>
            </a:r>
          </a:p>
          <a:p>
            <a:r>
              <a:rPr lang="fr-FR" dirty="0"/>
              <a:t>Respect du secret médical</a:t>
            </a:r>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18</a:t>
            </a:fld>
            <a:endParaRPr lang="fr-FR"/>
          </a:p>
        </p:txBody>
      </p:sp>
    </p:spTree>
    <p:extLst>
      <p:ext uri="{BB962C8B-B14F-4D97-AF65-F5344CB8AC3E}">
        <p14:creationId xmlns:p14="http://schemas.microsoft.com/office/powerpoint/2010/main" val="2692269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19</a:t>
            </a:fld>
            <a:endParaRPr lang="fr-FR"/>
          </a:p>
        </p:txBody>
      </p:sp>
    </p:spTree>
    <p:extLst>
      <p:ext uri="{BB962C8B-B14F-4D97-AF65-F5344CB8AC3E}">
        <p14:creationId xmlns:p14="http://schemas.microsoft.com/office/powerpoint/2010/main" val="403590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Prévention primaire</a:t>
            </a:r>
            <a:r>
              <a:rPr lang="fr-FR" dirty="0"/>
              <a:t>:</a:t>
            </a:r>
            <a:r>
              <a:rPr lang="fr-FR" baseline="0" dirty="0"/>
              <a:t> dans l’entreprise par l’information et la formation des salariés, DP</a:t>
            </a:r>
          </a:p>
          <a:p>
            <a:r>
              <a:rPr lang="fr-FR" baseline="0" dirty="0"/>
              <a:t>Par des moyen : réglementaire intérieur sinon connaissance de la législation code du Travail lecture du </a:t>
            </a:r>
            <a:r>
              <a:rPr lang="fr-FR" baseline="0" dirty="0" err="1"/>
              <a:t>DU</a:t>
            </a:r>
            <a:endParaRPr lang="fr-FR" dirty="0"/>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2</a:t>
            </a:fld>
            <a:endParaRPr lang="fr-FR"/>
          </a:p>
        </p:txBody>
      </p:sp>
    </p:spTree>
    <p:extLst>
      <p:ext uri="{BB962C8B-B14F-4D97-AF65-F5344CB8AC3E}">
        <p14:creationId xmlns:p14="http://schemas.microsoft.com/office/powerpoint/2010/main" val="4293501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L'OMS définit l'addiction comme « un état de dépendance périodique ou chronique à des substances ou à des comportements </a:t>
            </a:r>
            <a:r>
              <a:rPr lang="fr-FR" sz="1200" b="1" dirty="0">
                <a:solidFill>
                  <a:schemeClr val="tx1"/>
                </a:solidFill>
                <a:latin typeface="Arial" panose="020B0604020202020204" pitchFamily="34" charset="0"/>
                <a:cs typeface="Arial" panose="020B0604020202020204" pitchFamily="34" charset="0"/>
              </a:rPr>
              <a:t>avec des conséquences néfastes pour la Santé</a:t>
            </a:r>
          </a:p>
          <a:p>
            <a:r>
              <a:rPr lang="fr-FR" dirty="0"/>
              <a:t> ». </a:t>
            </a:r>
            <a:r>
              <a:rPr lang="fr-FR" b="1" u="sng" dirty="0">
                <a:effectLst/>
              </a:rPr>
              <a:t>... 6 critères </a:t>
            </a:r>
            <a:r>
              <a:rPr lang="fr-FR" dirty="0"/>
              <a:t>: désir impératif ou compulsion, difficulté à contrôler la prise ou comportement, état de sevrage, tolérance (nécessité de augmenter</a:t>
            </a:r>
            <a:r>
              <a:rPr lang="fr-FR" baseline="0" dirty="0"/>
              <a:t> la dose), perte d’intérêt (autres plaisirs ou activités) et poursuite de l’usage malgré les effets nocifs.</a:t>
            </a:r>
            <a:endParaRPr lang="fr-FR" dirty="0"/>
          </a:p>
          <a:p>
            <a:r>
              <a:rPr lang="fr-FR" sz="800" dirty="0"/>
              <a:t>la poursuite de ce comportement en dépit de la connaissance de ses conséquences négatives ; ce comportement vise à produire du plaisir ou à écarter une sensation de malaise interne.</a:t>
            </a:r>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3</a:t>
            </a:fld>
            <a:endParaRPr lang="fr-FR"/>
          </a:p>
        </p:txBody>
      </p:sp>
    </p:spTree>
    <p:extLst>
      <p:ext uri="{BB962C8B-B14F-4D97-AF65-F5344CB8AC3E}">
        <p14:creationId xmlns:p14="http://schemas.microsoft.com/office/powerpoint/2010/main" val="59832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L'OMS définit l'addiction comme « un état de dépendance périodique ou chronique à des substances ou à des comportements </a:t>
            </a:r>
            <a:r>
              <a:rPr lang="fr-FR" sz="1200" b="1" dirty="0">
                <a:solidFill>
                  <a:schemeClr val="tx1"/>
                </a:solidFill>
                <a:latin typeface="Arial" panose="020B0604020202020204" pitchFamily="34" charset="0"/>
                <a:cs typeface="Arial" panose="020B0604020202020204" pitchFamily="34" charset="0"/>
              </a:rPr>
              <a:t>avec des conséquences néfastes pour la Santé</a:t>
            </a:r>
          </a:p>
          <a:p>
            <a:r>
              <a:rPr lang="fr-FR" dirty="0"/>
              <a:t> ». </a:t>
            </a:r>
            <a:r>
              <a:rPr lang="fr-FR" b="1" u="sng" dirty="0">
                <a:effectLst/>
              </a:rPr>
              <a:t>... 6 critères </a:t>
            </a:r>
            <a:r>
              <a:rPr lang="fr-FR" dirty="0"/>
              <a:t>: désir impératif ou compulsion, difficulté à contrôler la prise ou comportement, état de sevrage, tolérance (nécessité de augmenter</a:t>
            </a:r>
            <a:r>
              <a:rPr lang="fr-FR" baseline="0" dirty="0"/>
              <a:t> la dose), perte d’intérêt (autres plaisirs ou activités) et poursuite de l’usage malgré les effets nocifs.</a:t>
            </a:r>
            <a:endParaRPr lang="fr-FR" dirty="0"/>
          </a:p>
          <a:p>
            <a:r>
              <a:rPr lang="fr-FR" sz="800" dirty="0"/>
              <a:t>la poursuite de ce comportement en dépit de la connaissance de ses conséquences négatives ; ce comportement vise à produire du plaisir ou à écarter une sensation de malaise interne.</a:t>
            </a:r>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4</a:t>
            </a:fld>
            <a:endParaRPr lang="fr-FR"/>
          </a:p>
        </p:txBody>
      </p:sp>
    </p:spTree>
    <p:extLst>
      <p:ext uri="{BB962C8B-B14F-4D97-AF65-F5344CB8AC3E}">
        <p14:creationId xmlns:p14="http://schemas.microsoft.com/office/powerpoint/2010/main" val="192868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rgbClr val="FF0000"/>
                </a:solidFill>
              </a:rPr>
              <a:t>Expérimentateur: au moins 1 usage au cours de la vie</a:t>
            </a:r>
          </a:p>
          <a:p>
            <a:r>
              <a:rPr lang="fr-FR" dirty="0"/>
              <a:t>Actuel : consommation au moins une fois au cours de l’année</a:t>
            </a:r>
          </a:p>
          <a:p>
            <a:r>
              <a:rPr lang="fr-FR" dirty="0"/>
              <a:t>Usage régulier : alcool (3 conso par semaine) ; tabac (conso quotidienne); cannabis (10 fois / mois)</a:t>
            </a:r>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5</a:t>
            </a:fld>
            <a:endParaRPr lang="fr-FR"/>
          </a:p>
        </p:txBody>
      </p:sp>
    </p:spTree>
    <p:extLst>
      <p:ext uri="{BB962C8B-B14F-4D97-AF65-F5344CB8AC3E}">
        <p14:creationId xmlns:p14="http://schemas.microsoft.com/office/powerpoint/2010/main" val="400752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présence de ces substances est liée au fait que la plante a la capacité d’extraire les métaux lourds et polluants du sol</a:t>
            </a:r>
          </a:p>
          <a:p>
            <a:r>
              <a:rPr lang="fr-FR" dirty="0"/>
              <a:t>Certains composés néfaste sont  créés par la combustion incomplète  (enchainement de combustions lentes et rapides en milieux pauvre en oxygène…)</a:t>
            </a:r>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6</a:t>
            </a:fld>
            <a:endParaRPr lang="fr-FR"/>
          </a:p>
        </p:txBody>
      </p:sp>
    </p:spTree>
    <p:extLst>
      <p:ext uri="{BB962C8B-B14F-4D97-AF65-F5344CB8AC3E}">
        <p14:creationId xmlns:p14="http://schemas.microsoft.com/office/powerpoint/2010/main" val="345548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chemeClr val="tx1">
                    <a:lumMod val="65000"/>
                    <a:lumOff val="35000"/>
                  </a:schemeClr>
                </a:solidFill>
              </a:rPr>
              <a:t>CONSEQUENCES : perte d’emploi …</a:t>
            </a:r>
          </a:p>
          <a:p>
            <a:endParaRPr lang="fr-FR" dirty="0"/>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7</a:t>
            </a:fld>
            <a:endParaRPr lang="fr-FR"/>
          </a:p>
        </p:txBody>
      </p:sp>
    </p:spTree>
    <p:extLst>
      <p:ext uri="{BB962C8B-B14F-4D97-AF65-F5344CB8AC3E}">
        <p14:creationId xmlns:p14="http://schemas.microsoft.com/office/powerpoint/2010/main" val="405274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Binge_drinking</a:t>
            </a:r>
            <a:r>
              <a:rPr lang="fr-FR" dirty="0"/>
              <a:t> ivresse de défonce</a:t>
            </a:r>
          </a:p>
          <a:p>
            <a:r>
              <a:rPr lang="fr-FR" dirty="0" err="1"/>
              <a:t>sOurce</a:t>
            </a:r>
            <a:r>
              <a:rPr lang="fr-FR" dirty="0"/>
              <a:t> chiffre 2014 </a:t>
            </a:r>
            <a:r>
              <a:rPr lang="fr-FR" dirty="0" err="1"/>
              <a:t>inrs</a:t>
            </a:r>
            <a:endParaRPr lang="fr-FR" dirty="0"/>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8</a:t>
            </a:fld>
            <a:endParaRPr lang="fr-FR"/>
          </a:p>
        </p:txBody>
      </p:sp>
    </p:spTree>
    <p:extLst>
      <p:ext uri="{BB962C8B-B14F-4D97-AF65-F5344CB8AC3E}">
        <p14:creationId xmlns:p14="http://schemas.microsoft.com/office/powerpoint/2010/main" val="1341645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Message OMS: Max 2 verres /jours (pour 1 adulte) et pas tous les jours</a:t>
            </a:r>
          </a:p>
          <a:p>
            <a:r>
              <a:rPr lang="fr-FR" dirty="0"/>
              <a:t>Mésusages risqués : accidents, retrait de permis, comportements à risque</a:t>
            </a:r>
          </a:p>
          <a:p>
            <a:r>
              <a:rPr lang="fr-FR" dirty="0"/>
              <a:t>Cf site oms/santé publique</a:t>
            </a:r>
          </a:p>
          <a:p>
            <a:r>
              <a:rPr lang="fr-FR" dirty="0"/>
              <a:t>Distribution flyer France addictions</a:t>
            </a:r>
          </a:p>
          <a:p>
            <a:endParaRPr lang="fr-FR" dirty="0"/>
          </a:p>
        </p:txBody>
      </p:sp>
      <p:sp>
        <p:nvSpPr>
          <p:cNvPr id="4" name="Espace réservé du numéro de diapositive 3"/>
          <p:cNvSpPr>
            <a:spLocks noGrp="1"/>
          </p:cNvSpPr>
          <p:nvPr>
            <p:ph type="sldNum" sz="quarter" idx="5"/>
          </p:nvPr>
        </p:nvSpPr>
        <p:spPr/>
        <p:txBody>
          <a:bodyPr/>
          <a:lstStyle/>
          <a:p>
            <a:fld id="{9FB42CDF-5D1F-4CBA-8DF5-66B975804B36}" type="slidenum">
              <a:rPr lang="fr-FR" smtClean="0"/>
              <a:t>9</a:t>
            </a:fld>
            <a:endParaRPr lang="fr-FR"/>
          </a:p>
        </p:txBody>
      </p:sp>
    </p:spTree>
    <p:extLst>
      <p:ext uri="{BB962C8B-B14F-4D97-AF65-F5344CB8AC3E}">
        <p14:creationId xmlns:p14="http://schemas.microsoft.com/office/powerpoint/2010/main" val="2035587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F60A66A-EC63-4B9D-AD0B-539B4D3E9467}" type="datetime1">
              <a:rPr lang="fr-FR" smtClean="0"/>
              <a:t>06/09/2022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89697D-92E8-4925-982A-4767CE072AEC}" type="slidenum">
              <a:rPr lang="fr-FR" smtClean="0"/>
              <a:pPr/>
              <a:t>‹N°›</a:t>
            </a:fld>
            <a:endParaRPr lang="fr-FR"/>
          </a:p>
        </p:txBody>
      </p:sp>
    </p:spTree>
    <p:extLst>
      <p:ext uri="{BB962C8B-B14F-4D97-AF65-F5344CB8AC3E}">
        <p14:creationId xmlns:p14="http://schemas.microsoft.com/office/powerpoint/2010/main" val="234136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53D02CE-5E29-457B-B17B-561EEFADC50D}" type="datetime1">
              <a:rPr lang="fr-FR" smtClean="0"/>
              <a:t>06/09/2022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89697D-92E8-4925-982A-4767CE072AEC}" type="slidenum">
              <a:rPr lang="fr-FR" smtClean="0"/>
              <a:pPr/>
              <a:t>‹N°›</a:t>
            </a:fld>
            <a:endParaRPr lang="fr-FR"/>
          </a:p>
        </p:txBody>
      </p:sp>
    </p:spTree>
    <p:extLst>
      <p:ext uri="{BB962C8B-B14F-4D97-AF65-F5344CB8AC3E}">
        <p14:creationId xmlns:p14="http://schemas.microsoft.com/office/powerpoint/2010/main" val="6943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1"/>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41"/>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68F5DC3-A127-40CD-A532-DF1C30DCB770}" type="datetime1">
              <a:rPr lang="fr-FR" smtClean="0"/>
              <a:t>06/09/2022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89697D-92E8-4925-982A-4767CE072AEC}" type="slidenum">
              <a:rPr lang="fr-FR" smtClean="0"/>
              <a:pPr/>
              <a:t>‹N°›</a:t>
            </a:fld>
            <a:endParaRPr lang="fr-FR"/>
          </a:p>
        </p:txBody>
      </p:sp>
    </p:spTree>
    <p:extLst>
      <p:ext uri="{BB962C8B-B14F-4D97-AF65-F5344CB8AC3E}">
        <p14:creationId xmlns:p14="http://schemas.microsoft.com/office/powerpoint/2010/main" val="107392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31D9793-1689-4D56-9FB0-88075F3E39B4}" type="datetime1">
              <a:rPr lang="fr-FR" smtClean="0"/>
              <a:t>06/09/2022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89697D-92E8-4925-982A-4767CE072AEC}" type="slidenum">
              <a:rPr lang="fr-FR" smtClean="0"/>
              <a:pPr/>
              <a:t>‹N°›</a:t>
            </a:fld>
            <a:endParaRPr lang="fr-FR"/>
          </a:p>
        </p:txBody>
      </p:sp>
    </p:spTree>
    <p:extLst>
      <p:ext uri="{BB962C8B-B14F-4D97-AF65-F5344CB8AC3E}">
        <p14:creationId xmlns:p14="http://schemas.microsoft.com/office/powerpoint/2010/main" val="101158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3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3C45616-7E07-45A9-A0ED-4F817312A275}" type="datetime1">
              <a:rPr lang="fr-FR" smtClean="0"/>
              <a:t>06/09/2022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89697D-92E8-4925-982A-4767CE072AEC}" type="slidenum">
              <a:rPr lang="fr-FR" smtClean="0"/>
              <a:pPr/>
              <a:t>‹N°›</a:t>
            </a:fld>
            <a:endParaRPr lang="fr-FR"/>
          </a:p>
        </p:txBody>
      </p:sp>
    </p:spTree>
    <p:extLst>
      <p:ext uri="{BB962C8B-B14F-4D97-AF65-F5344CB8AC3E}">
        <p14:creationId xmlns:p14="http://schemas.microsoft.com/office/powerpoint/2010/main" val="116436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BA5DF1B-EA5F-47B1-BB93-4806FDFE8C99}" type="datetime1">
              <a:rPr lang="fr-FR" smtClean="0"/>
              <a:t>06/09/2022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89697D-92E8-4925-982A-4767CE072AEC}" type="slidenum">
              <a:rPr lang="fr-FR" smtClean="0"/>
              <a:pPr/>
              <a:t>‹N°›</a:t>
            </a:fld>
            <a:endParaRPr lang="fr-FR"/>
          </a:p>
        </p:txBody>
      </p:sp>
    </p:spTree>
    <p:extLst>
      <p:ext uri="{BB962C8B-B14F-4D97-AF65-F5344CB8AC3E}">
        <p14:creationId xmlns:p14="http://schemas.microsoft.com/office/powerpoint/2010/main" val="187791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E983CBE-6BEF-43EB-B0B8-A82632A213AB}" type="datetime1">
              <a:rPr lang="fr-FR" smtClean="0"/>
              <a:t>06/09/2022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A89697D-92E8-4925-982A-4767CE072AEC}" type="slidenum">
              <a:rPr lang="fr-FR" smtClean="0"/>
              <a:pPr/>
              <a:t>‹N°›</a:t>
            </a:fld>
            <a:endParaRPr lang="fr-FR"/>
          </a:p>
        </p:txBody>
      </p:sp>
    </p:spTree>
    <p:extLst>
      <p:ext uri="{BB962C8B-B14F-4D97-AF65-F5344CB8AC3E}">
        <p14:creationId xmlns:p14="http://schemas.microsoft.com/office/powerpoint/2010/main" val="2778577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6D0A5ED-C9AF-4619-A5A7-8EC586A854AE}" type="datetime1">
              <a:rPr lang="fr-FR" smtClean="0"/>
              <a:t>06/09/2022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A89697D-92E8-4925-982A-4767CE072AEC}" type="slidenum">
              <a:rPr lang="fr-FR" smtClean="0"/>
              <a:pPr/>
              <a:t>‹N°›</a:t>
            </a:fld>
            <a:endParaRPr lang="fr-FR"/>
          </a:p>
        </p:txBody>
      </p:sp>
    </p:spTree>
    <p:extLst>
      <p:ext uri="{BB962C8B-B14F-4D97-AF65-F5344CB8AC3E}">
        <p14:creationId xmlns:p14="http://schemas.microsoft.com/office/powerpoint/2010/main" val="147085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8C2116-A639-4902-88BC-DE7613B4B4E8}" type="datetime1">
              <a:rPr lang="fr-FR" smtClean="0"/>
              <a:t>06/09/2022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A89697D-92E8-4925-982A-4767CE072AEC}" type="slidenum">
              <a:rPr lang="fr-FR" smtClean="0"/>
              <a:pPr/>
              <a:t>‹N°›</a:t>
            </a:fld>
            <a:endParaRPr lang="fr-FR"/>
          </a:p>
        </p:txBody>
      </p:sp>
    </p:spTree>
    <p:extLst>
      <p:ext uri="{BB962C8B-B14F-4D97-AF65-F5344CB8AC3E}">
        <p14:creationId xmlns:p14="http://schemas.microsoft.com/office/powerpoint/2010/main" val="2234325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1500" b="1"/>
            </a:lvl1pPr>
          </a:lstStyle>
          <a:p>
            <a:r>
              <a:rPr lang="fr-FR"/>
              <a:t>Modifiez le style du titre</a:t>
            </a:r>
          </a:p>
        </p:txBody>
      </p:sp>
      <p:sp>
        <p:nvSpPr>
          <p:cNvPr id="3" name="Espace réservé du contenu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3927915-56A8-4711-89D5-98996EE6B4E6}" type="datetime1">
              <a:rPr lang="fr-FR" smtClean="0"/>
              <a:t>06/09/2022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89697D-92E8-4925-982A-4767CE072AEC}" type="slidenum">
              <a:rPr lang="fr-FR" smtClean="0"/>
              <a:pPr/>
              <a:t>‹N°›</a:t>
            </a:fld>
            <a:endParaRPr lang="fr-FR"/>
          </a:p>
        </p:txBody>
      </p:sp>
    </p:spTree>
    <p:extLst>
      <p:ext uri="{BB962C8B-B14F-4D97-AF65-F5344CB8AC3E}">
        <p14:creationId xmlns:p14="http://schemas.microsoft.com/office/powerpoint/2010/main" val="229512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15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3EB8791-7BAC-4661-B883-CA06A7956542}" type="datetime1">
              <a:rPr lang="fr-FR" smtClean="0"/>
              <a:t>06/09/2022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89697D-92E8-4925-982A-4767CE072AEC}" type="slidenum">
              <a:rPr lang="fr-FR" smtClean="0"/>
              <a:pPr/>
              <a:t>‹N°›</a:t>
            </a:fld>
            <a:endParaRPr lang="fr-FR"/>
          </a:p>
        </p:txBody>
      </p:sp>
    </p:spTree>
    <p:extLst>
      <p:ext uri="{BB962C8B-B14F-4D97-AF65-F5344CB8AC3E}">
        <p14:creationId xmlns:p14="http://schemas.microsoft.com/office/powerpoint/2010/main" val="371383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B873FFA-6D28-4EA5-A218-D7F75A09A7C4}" type="datetime1">
              <a:rPr lang="fr-FR" smtClean="0"/>
              <a:t>06/09/2022</a:t>
            </a:fld>
            <a:endParaRPr lang="fr-FR"/>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89697D-92E8-4925-982A-4767CE072AEC}" type="slidenum">
              <a:rPr lang="fr-FR" smtClean="0"/>
              <a:pPr/>
              <a:t>‹N°›</a:t>
            </a:fld>
            <a:endParaRPr lang="fr-FR"/>
          </a:p>
        </p:txBody>
      </p:sp>
    </p:spTree>
    <p:extLst>
      <p:ext uri="{BB962C8B-B14F-4D97-AF65-F5344CB8AC3E}">
        <p14:creationId xmlns:p14="http://schemas.microsoft.com/office/powerpoint/2010/main" val="14983627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FC6274-1BC7-4E52-B056-4923B59DCB22}"/>
              </a:ext>
            </a:extLst>
          </p:cNvPr>
          <p:cNvSpPr/>
          <p:nvPr/>
        </p:nvSpPr>
        <p:spPr>
          <a:xfrm>
            <a:off x="0" y="0"/>
            <a:ext cx="12192000" cy="7920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endParaRPr lang="fr-FR" sz="3200" dirty="0">
              <a:latin typeface="Calibri Light" panose="020F0302020204030204" pitchFamily="34" charset="0"/>
              <a:cs typeface="Calibri Light" panose="020F0302020204030204" pitchFamily="34" charset="0"/>
            </a:endParaRPr>
          </a:p>
        </p:txBody>
      </p:sp>
      <p:sp>
        <p:nvSpPr>
          <p:cNvPr id="24" name="Titre 1">
            <a:extLst>
              <a:ext uri="{FF2B5EF4-FFF2-40B4-BE49-F238E27FC236}">
                <a16:creationId xmlns:a16="http://schemas.microsoft.com/office/drawing/2014/main" id="{27932C23-D3A9-42BC-B45F-B6B941ACC6EE}"/>
              </a:ext>
            </a:extLst>
          </p:cNvPr>
          <p:cNvSpPr>
            <a:spLocks noGrp="1"/>
          </p:cNvSpPr>
          <p:nvPr>
            <p:ph type="ctrTitle"/>
          </p:nvPr>
        </p:nvSpPr>
        <p:spPr>
          <a:xfrm>
            <a:off x="476816" y="1768194"/>
            <a:ext cx="5331152" cy="730959"/>
          </a:xfrm>
        </p:spPr>
        <p:txBody>
          <a:bodyPr vert="horz" lIns="91440" tIns="45720" rIns="91440" bIns="45720" rtlCol="0" anchor="b">
            <a:normAutofit/>
          </a:bodyPr>
          <a:lstStyle/>
          <a:p>
            <a:pPr algn="l"/>
            <a:r>
              <a:rPr lang="fr-FR" sz="3600" b="1" dirty="0">
                <a:solidFill>
                  <a:schemeClr val="tx1">
                    <a:lumMod val="65000"/>
                    <a:lumOff val="35000"/>
                  </a:schemeClr>
                </a:solidFill>
              </a:rPr>
              <a:t>Prévention des addictions</a:t>
            </a:r>
          </a:p>
        </p:txBody>
      </p:sp>
      <p:sp>
        <p:nvSpPr>
          <p:cNvPr id="47" name="Espace réservé du numéro de diapositive 15">
            <a:extLst>
              <a:ext uri="{FF2B5EF4-FFF2-40B4-BE49-F238E27FC236}">
                <a16:creationId xmlns:a16="http://schemas.microsoft.com/office/drawing/2014/main" id="{AA260A54-DCB1-40B4-B68C-AED21FAB99B6}"/>
              </a:ext>
            </a:extLst>
          </p:cNvPr>
          <p:cNvSpPr>
            <a:spLocks noGrp="1"/>
          </p:cNvSpPr>
          <p:nvPr>
            <p:ph type="sldNum" sz="quarter" idx="12"/>
          </p:nvPr>
        </p:nvSpPr>
        <p:spPr>
          <a:xfrm>
            <a:off x="8737600" y="6356353"/>
            <a:ext cx="2844800" cy="365125"/>
          </a:xfrm>
        </p:spPr>
        <p:txBody>
          <a:bodyPr/>
          <a:lstStyle/>
          <a:p>
            <a:fld id="{CA89697D-92E8-4925-982A-4767CE072AEC}" type="slidenum">
              <a:rPr lang="fr-FR" sz="1200" smtClean="0"/>
              <a:pPr/>
              <a:t>1</a:t>
            </a:fld>
            <a:endParaRPr lang="fr-FR" sz="1200" dirty="0"/>
          </a:p>
        </p:txBody>
      </p:sp>
      <p:grpSp>
        <p:nvGrpSpPr>
          <p:cNvPr id="2" name="Groupe 1">
            <a:extLst>
              <a:ext uri="{FF2B5EF4-FFF2-40B4-BE49-F238E27FC236}">
                <a16:creationId xmlns:a16="http://schemas.microsoft.com/office/drawing/2014/main" id="{86AC1AE5-ABDD-442E-BFCA-BFA0B184A957}"/>
              </a:ext>
            </a:extLst>
          </p:cNvPr>
          <p:cNvGrpSpPr/>
          <p:nvPr/>
        </p:nvGrpSpPr>
        <p:grpSpPr>
          <a:xfrm>
            <a:off x="0" y="6677216"/>
            <a:ext cx="12192000" cy="180784"/>
            <a:chOff x="0" y="6677216"/>
            <a:chExt cx="12192000" cy="180784"/>
          </a:xfrm>
        </p:grpSpPr>
        <p:sp>
          <p:nvSpPr>
            <p:cNvPr id="13" name="Rectangle 12">
              <a:extLst>
                <a:ext uri="{FF2B5EF4-FFF2-40B4-BE49-F238E27FC236}">
                  <a16:creationId xmlns:a16="http://schemas.microsoft.com/office/drawing/2014/main" id="{33EC253D-87C9-4962-931A-479E6932BAE0}"/>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7C3FE75F-08D1-40C3-89A4-0B3620016AB4}"/>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1D4520B1-3000-41B4-BE3B-D24AD9604815}"/>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1AC85F09-5D86-4990-AEF0-AF870A44E7C6}"/>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9DBF431D-9A97-407F-AEF2-6B1A0980AB6B}"/>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8" name="Espace réservé de la date 14">
            <a:extLst>
              <a:ext uri="{FF2B5EF4-FFF2-40B4-BE49-F238E27FC236}">
                <a16:creationId xmlns:a16="http://schemas.microsoft.com/office/drawing/2014/main" id="{0537FDB0-C7E3-4DB9-8B24-6A55A5007684}"/>
              </a:ext>
            </a:extLst>
          </p:cNvPr>
          <p:cNvSpPr>
            <a:spLocks noGrp="1"/>
          </p:cNvSpPr>
          <p:nvPr>
            <p:ph type="dt" sz="half" idx="10"/>
          </p:nvPr>
        </p:nvSpPr>
        <p:spPr>
          <a:xfrm>
            <a:off x="609600" y="6356353"/>
            <a:ext cx="2844800" cy="365125"/>
          </a:xfrm>
        </p:spPr>
        <p:txBody>
          <a:bodyPr/>
          <a:lstStyle/>
          <a:p>
            <a:fld id="{F02BA6DF-0A59-469F-9775-9A0B126AA012}" type="datetime1">
              <a:rPr lang="fr-FR" sz="1200" smtClean="0"/>
              <a:t>06/09/2022</a:t>
            </a:fld>
            <a:endParaRPr lang="fr-FR" sz="1100" dirty="0"/>
          </a:p>
        </p:txBody>
      </p:sp>
      <p:sp>
        <p:nvSpPr>
          <p:cNvPr id="22" name="Rectangle 21">
            <a:extLst>
              <a:ext uri="{FF2B5EF4-FFF2-40B4-BE49-F238E27FC236}">
                <a16:creationId xmlns:a16="http://schemas.microsoft.com/office/drawing/2014/main" id="{6D55F9EE-7E57-4DB6-ACC6-AD18F9D247CD}"/>
              </a:ext>
            </a:extLst>
          </p:cNvPr>
          <p:cNvSpPr/>
          <p:nvPr/>
        </p:nvSpPr>
        <p:spPr>
          <a:xfrm>
            <a:off x="-4374" y="508194"/>
            <a:ext cx="12196373" cy="281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endParaRPr lang="fr-FR" sz="3200" dirty="0">
              <a:latin typeface="Calibri Light" panose="020F0302020204030204" pitchFamily="34" charset="0"/>
              <a:cs typeface="Calibri Light" panose="020F0302020204030204" pitchFamily="34" charset="0"/>
            </a:endParaRPr>
          </a:p>
        </p:txBody>
      </p:sp>
      <p:sp>
        <p:nvSpPr>
          <p:cNvPr id="3" name="Ellipse 2">
            <a:extLst>
              <a:ext uri="{FF2B5EF4-FFF2-40B4-BE49-F238E27FC236}">
                <a16:creationId xmlns:a16="http://schemas.microsoft.com/office/drawing/2014/main" id="{E2C19D71-7FA0-4B7F-9592-7F2F13EDE5A7}"/>
              </a:ext>
            </a:extLst>
          </p:cNvPr>
          <p:cNvSpPr/>
          <p:nvPr/>
        </p:nvSpPr>
        <p:spPr>
          <a:xfrm>
            <a:off x="399335" y="231362"/>
            <a:ext cx="1620000" cy="162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llipse 20">
            <a:extLst>
              <a:ext uri="{FF2B5EF4-FFF2-40B4-BE49-F238E27FC236}">
                <a16:creationId xmlns:a16="http://schemas.microsoft.com/office/drawing/2014/main" id="{64A94B93-6BB9-4AC7-806F-A8C001321D6D}"/>
              </a:ext>
            </a:extLst>
          </p:cNvPr>
          <p:cNvSpPr/>
          <p:nvPr/>
        </p:nvSpPr>
        <p:spPr>
          <a:xfrm>
            <a:off x="561335" y="372947"/>
            <a:ext cx="1296000" cy="12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8" name="Image 47">
            <a:extLst>
              <a:ext uri="{FF2B5EF4-FFF2-40B4-BE49-F238E27FC236}">
                <a16:creationId xmlns:a16="http://schemas.microsoft.com/office/drawing/2014/main" id="{A19308F6-4F80-482C-AC1B-CC95ED87DA74}"/>
              </a:ext>
            </a:extLst>
          </p:cNvPr>
          <p:cNvPicPr>
            <a:picLocks noChangeAspect="1"/>
          </p:cNvPicPr>
          <p:nvPr/>
        </p:nvPicPr>
        <p:blipFill rotWithShape="1">
          <a:blip r:embed="rId3">
            <a:extLst>
              <a:ext uri="{28A0092B-C50C-407E-A947-70E740481C1C}">
                <a14:useLocalDpi xmlns:a14="http://schemas.microsoft.com/office/drawing/2010/main" val="0"/>
              </a:ext>
            </a:extLst>
          </a:blip>
          <a:srcRect t="7052" b="-1"/>
          <a:stretch/>
        </p:blipFill>
        <p:spPr>
          <a:xfrm>
            <a:off x="767408" y="532505"/>
            <a:ext cx="823640" cy="802336"/>
          </a:xfrm>
          <a:prstGeom prst="rect">
            <a:avLst/>
          </a:prstGeom>
          <a:ln w="12700">
            <a:noFill/>
          </a:ln>
          <a:effectLst/>
        </p:spPr>
      </p:pic>
      <p:grpSp>
        <p:nvGrpSpPr>
          <p:cNvPr id="5" name="Groupe 4">
            <a:extLst>
              <a:ext uri="{FF2B5EF4-FFF2-40B4-BE49-F238E27FC236}">
                <a16:creationId xmlns:a16="http://schemas.microsoft.com/office/drawing/2014/main" id="{3440691C-6F1B-439A-AC1A-0306CD61401A}"/>
              </a:ext>
            </a:extLst>
          </p:cNvPr>
          <p:cNvGrpSpPr/>
          <p:nvPr/>
        </p:nvGrpSpPr>
        <p:grpSpPr>
          <a:xfrm>
            <a:off x="5815552" y="1150203"/>
            <a:ext cx="6185104" cy="4439037"/>
            <a:chOff x="5530080" y="1654259"/>
            <a:chExt cx="6185104" cy="4439037"/>
          </a:xfrm>
        </p:grpSpPr>
        <p:pic>
          <p:nvPicPr>
            <p:cNvPr id="28" name="Image 27">
              <a:extLst>
                <a:ext uri="{FF2B5EF4-FFF2-40B4-BE49-F238E27FC236}">
                  <a16:creationId xmlns:a16="http://schemas.microsoft.com/office/drawing/2014/main" id="{4CA719EC-8C7F-4EED-9896-A73F309564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350166">
              <a:off x="6925399" y="1605033"/>
              <a:ext cx="1502024" cy="160047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31" name="Image 30">
              <a:extLst>
                <a:ext uri="{FF2B5EF4-FFF2-40B4-BE49-F238E27FC236}">
                  <a16:creationId xmlns:a16="http://schemas.microsoft.com/office/drawing/2014/main" id="{E5AA3C04-DE9E-46BA-A10E-C9D28B0E61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9976" y="1910174"/>
              <a:ext cx="5835208" cy="4183122"/>
            </a:xfrm>
            <a:custGeom>
              <a:avLst/>
              <a:gdLst/>
              <a:ahLst/>
              <a:cxnLst/>
              <a:rect l="l" t="t" r="r" b="b"/>
              <a:pathLst>
                <a:path w="6274683" h="4597738">
                  <a:moveTo>
                    <a:pt x="373676" y="2507768"/>
                  </a:moveTo>
                  <a:cubicBezTo>
                    <a:pt x="937335" y="2507768"/>
                    <a:pt x="937335" y="2507768"/>
                    <a:pt x="937335" y="2507768"/>
                  </a:cubicBezTo>
                  <a:cubicBezTo>
                    <a:pt x="965853" y="2507768"/>
                    <a:pt x="1002759" y="2527661"/>
                    <a:pt x="1017857" y="2552528"/>
                  </a:cubicBezTo>
                  <a:cubicBezTo>
                    <a:pt x="1299687" y="3034940"/>
                    <a:pt x="1299687" y="3034940"/>
                    <a:pt x="1299687" y="3034940"/>
                  </a:cubicBezTo>
                  <a:cubicBezTo>
                    <a:pt x="1313107" y="3061464"/>
                    <a:pt x="1313107" y="3101250"/>
                    <a:pt x="1299687" y="3127775"/>
                  </a:cubicBezTo>
                  <a:cubicBezTo>
                    <a:pt x="1017857" y="3610186"/>
                    <a:pt x="1017857" y="3610186"/>
                    <a:pt x="1017857" y="3610186"/>
                  </a:cubicBezTo>
                  <a:cubicBezTo>
                    <a:pt x="1002759" y="3635053"/>
                    <a:pt x="965853" y="3654946"/>
                    <a:pt x="937335" y="3654946"/>
                  </a:cubicBezTo>
                  <a:lnTo>
                    <a:pt x="373676" y="3654946"/>
                  </a:lnTo>
                  <a:cubicBezTo>
                    <a:pt x="343480" y="3654946"/>
                    <a:pt x="306574" y="3635053"/>
                    <a:pt x="293153" y="3610186"/>
                  </a:cubicBezTo>
                  <a:cubicBezTo>
                    <a:pt x="11324" y="3127775"/>
                    <a:pt x="11324" y="3127775"/>
                    <a:pt x="11324" y="3127775"/>
                  </a:cubicBezTo>
                  <a:cubicBezTo>
                    <a:pt x="-3774" y="3101250"/>
                    <a:pt x="-3774" y="3061464"/>
                    <a:pt x="11324" y="3034940"/>
                  </a:cubicBezTo>
                  <a:cubicBezTo>
                    <a:pt x="293153" y="2552528"/>
                    <a:pt x="293153" y="2552528"/>
                    <a:pt x="293153" y="2552528"/>
                  </a:cubicBezTo>
                  <a:cubicBezTo>
                    <a:pt x="306574" y="2527661"/>
                    <a:pt x="343480" y="2507768"/>
                    <a:pt x="373676" y="2507768"/>
                  </a:cubicBezTo>
                  <a:close/>
                  <a:moveTo>
                    <a:pt x="2963165" y="0"/>
                  </a:moveTo>
                  <a:lnTo>
                    <a:pt x="3100668" y="0"/>
                  </a:lnTo>
                  <a:cubicBezTo>
                    <a:pt x="4782082" y="0"/>
                    <a:pt x="4782082" y="0"/>
                    <a:pt x="4782082" y="0"/>
                  </a:cubicBezTo>
                  <a:cubicBezTo>
                    <a:pt x="4896379" y="0"/>
                    <a:pt x="5044296" y="79730"/>
                    <a:pt x="5104806" y="179392"/>
                  </a:cubicBezTo>
                  <a:cubicBezTo>
                    <a:pt x="6234342" y="2112834"/>
                    <a:pt x="6234342" y="2112834"/>
                    <a:pt x="6234342" y="2112834"/>
                  </a:cubicBezTo>
                  <a:cubicBezTo>
                    <a:pt x="6288131" y="2219140"/>
                    <a:pt x="6288131" y="2378598"/>
                    <a:pt x="6234342" y="2484906"/>
                  </a:cubicBezTo>
                  <a:cubicBezTo>
                    <a:pt x="5104806" y="4418346"/>
                    <a:pt x="5104806" y="4418346"/>
                    <a:pt x="5104806" y="4418346"/>
                  </a:cubicBezTo>
                  <a:cubicBezTo>
                    <a:pt x="5044296" y="4518010"/>
                    <a:pt x="4896379" y="4597738"/>
                    <a:pt x="4782082" y="4597738"/>
                  </a:cubicBezTo>
                  <a:lnTo>
                    <a:pt x="2523007" y="4597738"/>
                  </a:lnTo>
                  <a:cubicBezTo>
                    <a:pt x="2401986" y="4597738"/>
                    <a:pt x="2254071" y="4518010"/>
                    <a:pt x="2200284" y="4418346"/>
                  </a:cubicBezTo>
                  <a:cubicBezTo>
                    <a:pt x="1070747" y="2484906"/>
                    <a:pt x="1070747" y="2484906"/>
                    <a:pt x="1070747" y="2484906"/>
                  </a:cubicBezTo>
                  <a:cubicBezTo>
                    <a:pt x="1010234" y="2378598"/>
                    <a:pt x="1010234" y="2219140"/>
                    <a:pt x="1070747" y="2112834"/>
                  </a:cubicBezTo>
                  <a:cubicBezTo>
                    <a:pt x="1141343" y="1991994"/>
                    <a:pt x="1207527" y="1878706"/>
                    <a:pt x="1269574" y="1772499"/>
                  </a:cubicBezTo>
                  <a:lnTo>
                    <a:pt x="1354552" y="1627041"/>
                  </a:lnTo>
                  <a:lnTo>
                    <a:pt x="2423436" y="1627041"/>
                  </a:lnTo>
                  <a:cubicBezTo>
                    <a:pt x="2482091" y="1627041"/>
                    <a:pt x="2557999" y="1586126"/>
                    <a:pt x="2589052" y="1534980"/>
                  </a:cubicBezTo>
                  <a:cubicBezTo>
                    <a:pt x="2589052" y="1534980"/>
                    <a:pt x="2589052" y="1534980"/>
                    <a:pt x="3168709" y="542774"/>
                  </a:cubicBezTo>
                  <a:cubicBezTo>
                    <a:pt x="3196312" y="488219"/>
                    <a:pt x="3196312" y="406388"/>
                    <a:pt x="3168709" y="351833"/>
                  </a:cubicBezTo>
                  <a:cubicBezTo>
                    <a:pt x="3168709" y="351833"/>
                    <a:pt x="3168709" y="351833"/>
                    <a:pt x="2980349" y="29414"/>
                  </a:cubicBezTo>
                  <a:close/>
                </a:path>
              </a:pathLst>
            </a:custGeom>
          </p:spPr>
        </p:pic>
        <p:pic>
          <p:nvPicPr>
            <p:cNvPr id="19" name="Image 18">
              <a:extLst>
                <a:ext uri="{FF2B5EF4-FFF2-40B4-BE49-F238E27FC236}">
                  <a16:creationId xmlns:a16="http://schemas.microsoft.com/office/drawing/2014/main" id="{E52AF63A-1955-4F72-BA42-0682B2E788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0080" y="3789040"/>
              <a:ext cx="1502024" cy="1598342"/>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grpSp>
      <p:sp>
        <p:nvSpPr>
          <p:cNvPr id="4" name="ZoneTexte 3">
            <a:extLst>
              <a:ext uri="{FF2B5EF4-FFF2-40B4-BE49-F238E27FC236}">
                <a16:creationId xmlns:a16="http://schemas.microsoft.com/office/drawing/2014/main" id="{DB76A38A-E801-4EB7-8A5E-604DBDDDF5EF}"/>
              </a:ext>
            </a:extLst>
          </p:cNvPr>
          <p:cNvSpPr txBox="1"/>
          <p:nvPr/>
        </p:nvSpPr>
        <p:spPr>
          <a:xfrm>
            <a:off x="678384" y="3381505"/>
            <a:ext cx="4458785" cy="923330"/>
          </a:xfrm>
          <a:prstGeom prst="rect">
            <a:avLst/>
          </a:prstGeom>
          <a:noFill/>
        </p:spPr>
        <p:txBody>
          <a:bodyPr wrap="none" rtlCol="0">
            <a:spAutoFit/>
          </a:bodyPr>
          <a:lstStyle/>
          <a:p>
            <a:r>
              <a:rPr lang="fr-FR" dirty="0"/>
              <a:t>Dr V. </a:t>
            </a:r>
            <a:r>
              <a:rPr lang="fr-FR" dirty="0" err="1"/>
              <a:t>Cayroche</a:t>
            </a:r>
            <a:r>
              <a:rPr lang="fr-FR" dirty="0"/>
              <a:t> – Médecin du travail</a:t>
            </a:r>
          </a:p>
          <a:p>
            <a:r>
              <a:rPr lang="fr-FR" dirty="0"/>
              <a:t>Dr Y. </a:t>
            </a:r>
            <a:r>
              <a:rPr lang="fr-FR" dirty="0" err="1"/>
              <a:t>Bertagna</a:t>
            </a:r>
            <a:r>
              <a:rPr lang="fr-FR" dirty="0"/>
              <a:t> – Médecin collaborateur</a:t>
            </a:r>
          </a:p>
          <a:p>
            <a:r>
              <a:rPr lang="fr-FR" dirty="0"/>
              <a:t>A-D. </a:t>
            </a:r>
            <a:r>
              <a:rPr lang="fr-FR" dirty="0" err="1"/>
              <a:t>Maroselli</a:t>
            </a:r>
            <a:r>
              <a:rPr lang="fr-FR" dirty="0"/>
              <a:t> – Infirmière en Santé au Travail</a:t>
            </a:r>
          </a:p>
        </p:txBody>
      </p:sp>
      <p:sp>
        <p:nvSpPr>
          <p:cNvPr id="23" name="ZoneTexte 22">
            <a:extLst>
              <a:ext uri="{FF2B5EF4-FFF2-40B4-BE49-F238E27FC236}">
                <a16:creationId xmlns:a16="http://schemas.microsoft.com/office/drawing/2014/main" id="{69B14E04-4ABE-4715-9666-6D6CD521EE55}"/>
              </a:ext>
            </a:extLst>
          </p:cNvPr>
          <p:cNvSpPr txBox="1"/>
          <p:nvPr/>
        </p:nvSpPr>
        <p:spPr>
          <a:xfrm>
            <a:off x="6456040" y="5795608"/>
            <a:ext cx="4835491" cy="369332"/>
          </a:xfrm>
          <a:prstGeom prst="rect">
            <a:avLst/>
          </a:prstGeom>
          <a:noFill/>
        </p:spPr>
        <p:txBody>
          <a:bodyPr wrap="none" rtlCol="0">
            <a:spAutoFit/>
          </a:bodyPr>
          <a:lstStyle/>
          <a:p>
            <a:r>
              <a:rPr lang="fr-FR" dirty="0"/>
              <a:t>Centre de Formation des apprentis le 16/02/2022</a:t>
            </a:r>
          </a:p>
        </p:txBody>
      </p:sp>
    </p:spTree>
    <p:extLst>
      <p:ext uri="{BB962C8B-B14F-4D97-AF65-F5344CB8AC3E}">
        <p14:creationId xmlns:p14="http://schemas.microsoft.com/office/powerpoint/2010/main" val="343920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5640" y="1292618"/>
            <a:ext cx="6264696" cy="504056"/>
          </a:xfrm>
        </p:spPr>
        <p:txBody>
          <a:bodyPr>
            <a:normAutofit lnSpcReduction="10000"/>
          </a:bodyPr>
          <a:lstStyle/>
          <a:p>
            <a:pPr algn="just"/>
            <a:r>
              <a:rPr lang="fr-FR" sz="2800" b="1" dirty="0">
                <a:solidFill>
                  <a:schemeClr val="tx1">
                    <a:lumMod val="65000"/>
                    <a:lumOff val="35000"/>
                  </a:schemeClr>
                </a:solidFill>
              </a:rPr>
              <a:t>Pathologies</a:t>
            </a:r>
          </a:p>
          <a:p>
            <a:pPr algn="just">
              <a:buClr>
                <a:srgbClr val="FFC000"/>
              </a:buClr>
            </a:pPr>
            <a:endParaRPr lang="fr-FR" sz="2200" dirty="0">
              <a:solidFill>
                <a:schemeClr val="tx1">
                  <a:lumMod val="65000"/>
                  <a:lumOff val="35000"/>
                </a:schemeClr>
              </a:solidFill>
            </a:endParaRPr>
          </a:p>
          <a:p>
            <a:pPr marL="342900" indent="-342900" algn="just">
              <a:buClr>
                <a:srgbClr val="FFC000"/>
              </a:buClr>
              <a:buFont typeface="Wingdings" panose="05000000000000000000" pitchFamily="2" charset="2"/>
              <a:buChar char="v"/>
            </a:pPr>
            <a:endParaRPr lang="fr-FR" dirty="0">
              <a:solidFill>
                <a:schemeClr val="tx1">
                  <a:lumMod val="65000"/>
                  <a:lumOff val="35000"/>
                </a:schemeClr>
              </a:solidFill>
            </a:endParaRPr>
          </a:p>
          <a:p>
            <a:pPr marL="342900" indent="-342900" algn="just">
              <a:buClr>
                <a:srgbClr val="FFC000"/>
              </a:buClr>
              <a:buFont typeface="Wingdings" panose="05000000000000000000" pitchFamily="2" charset="2"/>
              <a:buChar char="v"/>
            </a:pPr>
            <a:endParaRPr lang="fr-FR" dirty="0">
              <a:solidFill>
                <a:schemeClr val="tx1">
                  <a:lumMod val="65000"/>
                  <a:lumOff val="35000"/>
                </a:schemeClr>
              </a:solidFill>
            </a:endParaRPr>
          </a:p>
          <a:p>
            <a:pPr marL="342900" indent="-342900" algn="just">
              <a:buClr>
                <a:srgbClr val="FFC000"/>
              </a:buClr>
              <a:buFont typeface="Wingdings" panose="05000000000000000000" pitchFamily="2" charset="2"/>
              <a:buChar char="v"/>
            </a:pPr>
            <a:endParaRPr lang="fr-FR" dirty="0">
              <a:solidFill>
                <a:schemeClr val="tx1">
                  <a:lumMod val="65000"/>
                  <a:lumOff val="35000"/>
                </a:schemeClr>
              </a:solidFill>
            </a:endParaRPr>
          </a:p>
          <a:p>
            <a:pPr algn="just"/>
            <a:endParaRPr lang="fr-FR" b="1" dirty="0">
              <a:solidFill>
                <a:schemeClr val="tx1">
                  <a:lumMod val="65000"/>
                  <a:lumOff val="35000"/>
                </a:schemeClr>
              </a:solidFill>
            </a:endParaRPr>
          </a:p>
          <a:p>
            <a:pPr marL="257175" indent="-257175" algn="l">
              <a:buFont typeface="Arial" panose="020B0604020202020204" pitchFamily="34" charset="0"/>
              <a:buChar char="•"/>
            </a:pPr>
            <a:endParaRPr lang="fr-FR" sz="1800" b="1" u="sng" dirty="0">
              <a:solidFill>
                <a:schemeClr val="tx1"/>
              </a:solidFill>
            </a:endParaRPr>
          </a:p>
        </p:txBody>
      </p:sp>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10</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 Effets sur la santé – L’alcool</a:t>
            </a:r>
          </a:p>
        </p:txBody>
      </p:sp>
      <p:grpSp>
        <p:nvGrpSpPr>
          <p:cNvPr id="14" name="Groupe 13">
            <a:extLst>
              <a:ext uri="{FF2B5EF4-FFF2-40B4-BE49-F238E27FC236}">
                <a16:creationId xmlns:a16="http://schemas.microsoft.com/office/drawing/2014/main" id="{84C3BEE9-F446-413C-8E86-7D18E558205D}"/>
              </a:ext>
            </a:extLst>
          </p:cNvPr>
          <p:cNvGrpSpPr/>
          <p:nvPr/>
        </p:nvGrpSpPr>
        <p:grpSpPr>
          <a:xfrm>
            <a:off x="0" y="6677216"/>
            <a:ext cx="12192000" cy="180784"/>
            <a:chOff x="0" y="6677216"/>
            <a:chExt cx="12192000" cy="180784"/>
          </a:xfrm>
        </p:grpSpPr>
        <p:sp>
          <p:nvSpPr>
            <p:cNvPr id="15" name="Rectangle 14">
              <a:extLst>
                <a:ext uri="{FF2B5EF4-FFF2-40B4-BE49-F238E27FC236}">
                  <a16:creationId xmlns:a16="http://schemas.microsoft.com/office/drawing/2014/main" id="{BDF441E8-7C59-41A6-A0BC-62A50A5FEB85}"/>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938547C-499E-4DCC-9E64-C8D695A6F237}"/>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687214A2-EF47-449B-AAE2-CB817577319C}"/>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89AFFC32-17B8-47BC-921F-272B8ED21F94}"/>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BDC22CD4-942A-4E4A-8AE5-2FA43D336134}"/>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1" name="Espace réservé de la date 14">
            <a:extLst>
              <a:ext uri="{FF2B5EF4-FFF2-40B4-BE49-F238E27FC236}">
                <a16:creationId xmlns:a16="http://schemas.microsoft.com/office/drawing/2014/main" id="{5A324FF2-AC48-4B71-98E2-925CEDE95B9F}"/>
              </a:ext>
            </a:extLst>
          </p:cNvPr>
          <p:cNvSpPr>
            <a:spLocks noGrp="1"/>
          </p:cNvSpPr>
          <p:nvPr>
            <p:ph type="dt" sz="half" idx="10"/>
          </p:nvPr>
        </p:nvSpPr>
        <p:spPr>
          <a:xfrm>
            <a:off x="609600" y="6356353"/>
            <a:ext cx="2844800" cy="365125"/>
          </a:xfrm>
        </p:spPr>
        <p:txBody>
          <a:bodyPr/>
          <a:lstStyle/>
          <a:p>
            <a:fld id="{F02BA6DF-0A59-469F-9775-9A0B126AA012}" type="datetime1">
              <a:rPr lang="fr-FR" sz="1200" smtClean="0"/>
              <a:t>06/09/2022</a:t>
            </a:fld>
            <a:endParaRPr lang="fr-FR" sz="1100" dirty="0"/>
          </a:p>
        </p:txBody>
      </p:sp>
      <p:sp>
        <p:nvSpPr>
          <p:cNvPr id="12" name="Sous-titre 2">
            <a:extLst>
              <a:ext uri="{FF2B5EF4-FFF2-40B4-BE49-F238E27FC236}">
                <a16:creationId xmlns:a16="http://schemas.microsoft.com/office/drawing/2014/main" id="{0A97DABB-423A-4E0D-A765-2586FA29AC92}"/>
              </a:ext>
            </a:extLst>
          </p:cNvPr>
          <p:cNvSpPr txBox="1">
            <a:spLocks/>
          </p:cNvSpPr>
          <p:nvPr/>
        </p:nvSpPr>
        <p:spPr>
          <a:xfrm>
            <a:off x="1343472" y="2523941"/>
            <a:ext cx="4123087" cy="2537386"/>
          </a:xfrm>
          <a:prstGeom prst="rect">
            <a:avLst/>
          </a:prstGeom>
        </p:spPr>
        <p:txBody>
          <a:bodyPr vert="horz" lIns="91440" tIns="45720" rIns="91440" bIns="45720" rtlCol="0">
            <a:normAutofit/>
          </a:bodyPr>
          <a:lstStyle>
            <a:lvl1pPr marL="0" indent="0" algn="ctr" defTabSz="6858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1pPr>
            <a:lvl2pPr marL="342900" indent="0" algn="ctr" defTabSz="6858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marL="342900" lvl="0" indent="-342900" algn="l">
              <a:lnSpc>
                <a:spcPct val="150000"/>
              </a:lnSpc>
              <a:buFont typeface="Wingdings" panose="05000000000000000000" pitchFamily="2" charset="2"/>
              <a:buChar char="v"/>
            </a:pPr>
            <a:r>
              <a:rPr lang="fr-FR" sz="1800" b="1" dirty="0">
                <a:solidFill>
                  <a:schemeClr val="tx1">
                    <a:lumMod val="65000"/>
                    <a:lumOff val="35000"/>
                  </a:schemeClr>
                </a:solidFill>
                <a:latin typeface="Arial" panose="020B0604020202020204" pitchFamily="34" charset="0"/>
                <a:cs typeface="Arial" panose="020B0604020202020204" pitchFamily="34" charset="0"/>
              </a:rPr>
              <a:t>Système digestif</a:t>
            </a:r>
          </a:p>
          <a:p>
            <a:pPr marL="342900" lvl="0" indent="-342900" algn="l">
              <a:lnSpc>
                <a:spcPct val="150000"/>
              </a:lnSpc>
              <a:buFont typeface="Wingdings" panose="05000000000000000000" pitchFamily="2" charset="2"/>
              <a:buChar char="v"/>
            </a:pPr>
            <a:r>
              <a:rPr lang="fr-FR" sz="1800" b="1" dirty="0">
                <a:solidFill>
                  <a:schemeClr val="tx1">
                    <a:lumMod val="65000"/>
                    <a:lumOff val="35000"/>
                  </a:schemeClr>
                </a:solidFill>
                <a:latin typeface="Arial" panose="020B0604020202020204" pitchFamily="34" charset="0"/>
                <a:cs typeface="Arial" panose="020B0604020202020204" pitchFamily="34" charset="0"/>
              </a:rPr>
              <a:t>Système cardiovasculaire</a:t>
            </a:r>
          </a:p>
          <a:p>
            <a:pPr marL="342900" lvl="0" indent="-342900" algn="l">
              <a:lnSpc>
                <a:spcPct val="150000"/>
              </a:lnSpc>
              <a:buFont typeface="Wingdings" panose="05000000000000000000" pitchFamily="2" charset="2"/>
              <a:buChar char="v"/>
            </a:pPr>
            <a:r>
              <a:rPr lang="fr-FR" sz="1800" b="1" dirty="0">
                <a:solidFill>
                  <a:schemeClr val="tx1">
                    <a:lumMod val="65000"/>
                    <a:lumOff val="35000"/>
                  </a:schemeClr>
                </a:solidFill>
                <a:latin typeface="Arial" panose="020B0604020202020204" pitchFamily="34" charset="0"/>
                <a:cs typeface="Arial" panose="020B0604020202020204" pitchFamily="34" charset="0"/>
              </a:rPr>
              <a:t>Cancers</a:t>
            </a:r>
          </a:p>
          <a:p>
            <a:pPr marL="342900" lvl="0" indent="-342900" algn="l">
              <a:lnSpc>
                <a:spcPct val="150000"/>
              </a:lnSpc>
              <a:buFont typeface="Wingdings" panose="05000000000000000000" pitchFamily="2" charset="2"/>
              <a:buChar char="v"/>
            </a:pPr>
            <a:r>
              <a:rPr lang="fr-FR" sz="1800" b="1" dirty="0">
                <a:solidFill>
                  <a:schemeClr val="tx1">
                    <a:lumMod val="65000"/>
                    <a:lumOff val="35000"/>
                  </a:schemeClr>
                </a:solidFill>
                <a:latin typeface="Arial" panose="020B0604020202020204" pitchFamily="34" charset="0"/>
                <a:cs typeface="Arial" panose="020B0604020202020204" pitchFamily="34" charset="0"/>
              </a:rPr>
              <a:t>Système neurologique</a:t>
            </a:r>
          </a:p>
          <a:p>
            <a:pPr marL="342900" lvl="0" indent="-342900" algn="l">
              <a:lnSpc>
                <a:spcPct val="150000"/>
              </a:lnSpc>
              <a:buFont typeface="Wingdings" panose="05000000000000000000" pitchFamily="2" charset="2"/>
              <a:buChar char="v"/>
            </a:pPr>
            <a:r>
              <a:rPr lang="fr-FR" sz="1800" b="1" dirty="0">
                <a:solidFill>
                  <a:schemeClr val="tx1">
                    <a:lumMod val="65000"/>
                    <a:lumOff val="35000"/>
                  </a:schemeClr>
                </a:solidFill>
                <a:latin typeface="Arial" panose="020B0604020202020204" pitchFamily="34" charset="0"/>
                <a:cs typeface="Arial" panose="020B0604020202020204" pitchFamily="34" charset="0"/>
              </a:rPr>
              <a:t>Santé mentale</a:t>
            </a:r>
            <a:endParaRPr lang="fr-FR" dirty="0">
              <a:solidFill>
                <a:schemeClr val="tx1">
                  <a:lumMod val="65000"/>
                  <a:lumOff val="35000"/>
                </a:schemeClr>
              </a:solidFill>
            </a:endParaRPr>
          </a:p>
          <a:p>
            <a:pPr marL="342900" indent="-342900" algn="just">
              <a:buClr>
                <a:srgbClr val="FFC000"/>
              </a:buClr>
              <a:buFont typeface="Wingdings" panose="05000000000000000000" pitchFamily="2" charset="2"/>
              <a:buChar char="v"/>
            </a:pPr>
            <a:endParaRPr lang="fr-FR" dirty="0">
              <a:solidFill>
                <a:schemeClr val="tx1">
                  <a:lumMod val="65000"/>
                  <a:lumOff val="35000"/>
                </a:schemeClr>
              </a:solidFill>
            </a:endParaRPr>
          </a:p>
          <a:p>
            <a:pPr marL="342900" indent="-342900" algn="just">
              <a:buClr>
                <a:srgbClr val="FFC000"/>
              </a:buClr>
              <a:buFont typeface="Wingdings" panose="05000000000000000000" pitchFamily="2" charset="2"/>
              <a:buChar char="v"/>
            </a:pPr>
            <a:endParaRPr lang="fr-FR" dirty="0">
              <a:solidFill>
                <a:schemeClr val="tx1">
                  <a:lumMod val="65000"/>
                  <a:lumOff val="35000"/>
                </a:schemeClr>
              </a:solidFill>
            </a:endParaRPr>
          </a:p>
          <a:p>
            <a:pPr algn="just"/>
            <a:endParaRPr lang="fr-FR" b="1" dirty="0">
              <a:solidFill>
                <a:schemeClr val="tx1">
                  <a:lumMod val="65000"/>
                  <a:lumOff val="35000"/>
                </a:schemeClr>
              </a:solidFill>
            </a:endParaRPr>
          </a:p>
          <a:p>
            <a:pPr marL="257175" indent="-257175" algn="l">
              <a:buFont typeface="Arial" panose="020B0604020202020204" pitchFamily="34" charset="0"/>
              <a:buChar char="•"/>
            </a:pPr>
            <a:endParaRPr lang="fr-FR" sz="1800" b="1" u="sng" dirty="0">
              <a:solidFill>
                <a:schemeClr val="tx1"/>
              </a:solidFill>
            </a:endParaRPr>
          </a:p>
        </p:txBody>
      </p:sp>
      <p:pic>
        <p:nvPicPr>
          <p:cNvPr id="6" name="Image 5">
            <a:extLst>
              <a:ext uri="{FF2B5EF4-FFF2-40B4-BE49-F238E27FC236}">
                <a16:creationId xmlns:a16="http://schemas.microsoft.com/office/drawing/2014/main" id="{72B3137C-BF52-40CE-BBC8-617E45851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559" y="2060848"/>
            <a:ext cx="4283215" cy="2692306"/>
          </a:xfrm>
          <a:prstGeom prst="rect">
            <a:avLst/>
          </a:prstGeom>
          <a:effectLst>
            <a:softEdge rad="63500"/>
          </a:effectLst>
        </p:spPr>
      </p:pic>
      <p:pic>
        <p:nvPicPr>
          <p:cNvPr id="22" name="Image 21">
            <a:extLst>
              <a:ext uri="{FF2B5EF4-FFF2-40B4-BE49-F238E27FC236}">
                <a16:creationId xmlns:a16="http://schemas.microsoft.com/office/drawing/2014/main" id="{258BA5AF-5FA5-4789-AD51-DB763D865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6343">
            <a:off x="1532982" y="1045631"/>
            <a:ext cx="1202780" cy="1045896"/>
          </a:xfrm>
          <a:prstGeom prst="rect">
            <a:avLst/>
          </a:prstGeom>
          <a:solidFill>
            <a:schemeClr val="accent5">
              <a:alpha val="0"/>
            </a:schemeClr>
          </a:solidFill>
          <a:effectLst>
            <a:softEdge rad="0"/>
          </a:effectLst>
        </p:spPr>
      </p:pic>
      <p:grpSp>
        <p:nvGrpSpPr>
          <p:cNvPr id="23" name="Groupe 22">
            <a:extLst>
              <a:ext uri="{FF2B5EF4-FFF2-40B4-BE49-F238E27FC236}">
                <a16:creationId xmlns:a16="http://schemas.microsoft.com/office/drawing/2014/main" id="{1A905FC0-CBF6-41FC-B1F5-C11F021458C5}"/>
              </a:ext>
            </a:extLst>
          </p:cNvPr>
          <p:cNvGrpSpPr/>
          <p:nvPr/>
        </p:nvGrpSpPr>
        <p:grpSpPr>
          <a:xfrm>
            <a:off x="1639222" y="5344180"/>
            <a:ext cx="9425330" cy="915315"/>
            <a:chOff x="1343472" y="5701087"/>
            <a:chExt cx="9425330" cy="915315"/>
          </a:xfrm>
        </p:grpSpPr>
        <p:sp>
          <p:nvSpPr>
            <p:cNvPr id="24" name="ZoneTexte 23">
              <a:extLst>
                <a:ext uri="{FF2B5EF4-FFF2-40B4-BE49-F238E27FC236}">
                  <a16:creationId xmlns:a16="http://schemas.microsoft.com/office/drawing/2014/main" id="{7008DDFE-1816-4523-948E-46642C679489}"/>
                </a:ext>
              </a:extLst>
            </p:cNvPr>
            <p:cNvSpPr txBox="1"/>
            <p:nvPr/>
          </p:nvSpPr>
          <p:spPr>
            <a:xfrm>
              <a:off x="3043836" y="5701087"/>
              <a:ext cx="7724966" cy="91531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fr-FR" sz="1900" b="1" u="sng" dirty="0">
                  <a:latin typeface="Arial" panose="020B0604020202020204" pitchFamily="34" charset="0"/>
                  <a:cs typeface="Arial" panose="020B0604020202020204" pitchFamily="34" charset="0"/>
                </a:rPr>
                <a:t>Conséquences</a:t>
              </a:r>
              <a:r>
                <a:rPr lang="fr-FR" sz="1900" dirty="0">
                  <a:latin typeface="Arial" panose="020B0604020202020204" pitchFamily="34" charset="0"/>
                  <a:cs typeface="Arial" panose="020B0604020202020204" pitchFamily="34" charset="0"/>
                </a:rPr>
                <a:t> : perte d’emploi pour mise en danger de soi-même ou d’autrui car modification de la perception du RISQUE (désinhibition)</a:t>
              </a:r>
            </a:p>
          </p:txBody>
        </p:sp>
        <p:sp>
          <p:nvSpPr>
            <p:cNvPr id="25" name="Flèche : droite rayée 24">
              <a:extLst>
                <a:ext uri="{FF2B5EF4-FFF2-40B4-BE49-F238E27FC236}">
                  <a16:creationId xmlns:a16="http://schemas.microsoft.com/office/drawing/2014/main" id="{FEE5F830-DB44-47BE-8484-C54300D4F17F}"/>
                </a:ext>
              </a:extLst>
            </p:cNvPr>
            <p:cNvSpPr/>
            <p:nvPr/>
          </p:nvSpPr>
          <p:spPr>
            <a:xfrm>
              <a:off x="1343472" y="6023213"/>
              <a:ext cx="1512168" cy="354982"/>
            </a:xfrm>
            <a:prstGeom prst="striped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5501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11</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Effets sur la santé – Drogues illicites</a:t>
            </a:r>
          </a:p>
        </p:txBody>
      </p:sp>
      <p:grpSp>
        <p:nvGrpSpPr>
          <p:cNvPr id="14" name="Groupe 13">
            <a:extLst>
              <a:ext uri="{FF2B5EF4-FFF2-40B4-BE49-F238E27FC236}">
                <a16:creationId xmlns:a16="http://schemas.microsoft.com/office/drawing/2014/main" id="{84C3BEE9-F446-413C-8E86-7D18E558205D}"/>
              </a:ext>
            </a:extLst>
          </p:cNvPr>
          <p:cNvGrpSpPr/>
          <p:nvPr/>
        </p:nvGrpSpPr>
        <p:grpSpPr>
          <a:xfrm>
            <a:off x="0" y="6677216"/>
            <a:ext cx="12192000" cy="180784"/>
            <a:chOff x="0" y="6677216"/>
            <a:chExt cx="12192000" cy="180784"/>
          </a:xfrm>
        </p:grpSpPr>
        <p:sp>
          <p:nvSpPr>
            <p:cNvPr id="15" name="Rectangle 14">
              <a:extLst>
                <a:ext uri="{FF2B5EF4-FFF2-40B4-BE49-F238E27FC236}">
                  <a16:creationId xmlns:a16="http://schemas.microsoft.com/office/drawing/2014/main" id="{BDF441E8-7C59-41A6-A0BC-62A50A5FEB85}"/>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938547C-499E-4DCC-9E64-C8D695A6F237}"/>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687214A2-EF47-449B-AAE2-CB817577319C}"/>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89AFFC32-17B8-47BC-921F-272B8ED21F94}"/>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BDC22CD4-942A-4E4A-8AE5-2FA43D336134}"/>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1" name="Espace réservé de la date 14">
            <a:extLst>
              <a:ext uri="{FF2B5EF4-FFF2-40B4-BE49-F238E27FC236}">
                <a16:creationId xmlns:a16="http://schemas.microsoft.com/office/drawing/2014/main" id="{5A324FF2-AC48-4B71-98E2-925CEDE95B9F}"/>
              </a:ext>
            </a:extLst>
          </p:cNvPr>
          <p:cNvSpPr>
            <a:spLocks noGrp="1"/>
          </p:cNvSpPr>
          <p:nvPr>
            <p:ph type="dt" sz="half" idx="10"/>
          </p:nvPr>
        </p:nvSpPr>
        <p:spPr>
          <a:xfrm>
            <a:off x="609600" y="6356353"/>
            <a:ext cx="2844800" cy="365125"/>
          </a:xfrm>
        </p:spPr>
        <p:txBody>
          <a:bodyPr/>
          <a:lstStyle/>
          <a:p>
            <a:fld id="{F02BA6DF-0A59-469F-9775-9A0B126AA012}" type="datetime1">
              <a:rPr lang="fr-FR" sz="1200" smtClean="0"/>
              <a:t>06/09/2022</a:t>
            </a:fld>
            <a:endParaRPr lang="fr-FR" sz="1100" dirty="0"/>
          </a:p>
        </p:txBody>
      </p:sp>
      <p:pic>
        <p:nvPicPr>
          <p:cNvPr id="13" name="Image 12">
            <a:extLst>
              <a:ext uri="{FF2B5EF4-FFF2-40B4-BE49-F238E27FC236}">
                <a16:creationId xmlns:a16="http://schemas.microsoft.com/office/drawing/2014/main" id="{9019FD5A-9EA3-4AC2-80AC-C75B953F4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698618">
            <a:off x="591378" y="1341599"/>
            <a:ext cx="1259298" cy="772750"/>
          </a:xfrm>
          <a:prstGeom prst="rect">
            <a:avLst/>
          </a:prstGeom>
          <a:pattFill prst="pct60">
            <a:fgClr>
              <a:schemeClr val="accent1"/>
            </a:fgClr>
            <a:bgClr>
              <a:schemeClr val="bg1"/>
            </a:bgClr>
          </a:pattFill>
          <a:effectLst>
            <a:softEdge rad="63500"/>
          </a:effectLst>
        </p:spPr>
      </p:pic>
      <p:sp>
        <p:nvSpPr>
          <p:cNvPr id="3" name="Rectangle 2">
            <a:extLst>
              <a:ext uri="{FF2B5EF4-FFF2-40B4-BE49-F238E27FC236}">
                <a16:creationId xmlns:a16="http://schemas.microsoft.com/office/drawing/2014/main" id="{4B52D8D4-0628-4864-96BA-C0C6871C177B}"/>
              </a:ext>
            </a:extLst>
          </p:cNvPr>
          <p:cNvSpPr/>
          <p:nvPr/>
        </p:nvSpPr>
        <p:spPr>
          <a:xfrm>
            <a:off x="2048107" y="1222121"/>
            <a:ext cx="6096000" cy="369332"/>
          </a:xfrm>
          <a:prstGeom prst="rect">
            <a:avLst/>
          </a:prstGeom>
        </p:spPr>
        <p:txBody>
          <a:bodyPr>
            <a:spAutoFit/>
          </a:bodyPr>
          <a:lstStyle/>
          <a:p>
            <a:pPr marL="285750" indent="-285750">
              <a:buFont typeface="Wingdings" panose="05000000000000000000" pitchFamily="2" charset="2"/>
              <a:buChar char="v"/>
            </a:pPr>
            <a:r>
              <a:rPr lang="fr-FR" dirty="0"/>
              <a:t>Le  prix des drogues a été divisé par 4 en 10 ans</a:t>
            </a:r>
          </a:p>
        </p:txBody>
      </p:sp>
      <p:graphicFrame>
        <p:nvGraphicFramePr>
          <p:cNvPr id="22" name="Graphique 21">
            <a:extLst>
              <a:ext uri="{FF2B5EF4-FFF2-40B4-BE49-F238E27FC236}">
                <a16:creationId xmlns:a16="http://schemas.microsoft.com/office/drawing/2014/main" id="{85FE27D4-55B6-471A-870B-D97642E32B0B}"/>
              </a:ext>
            </a:extLst>
          </p:cNvPr>
          <p:cNvGraphicFramePr/>
          <p:nvPr>
            <p:extLst>
              <p:ext uri="{D42A27DB-BD31-4B8C-83A1-F6EECF244321}">
                <p14:modId xmlns:p14="http://schemas.microsoft.com/office/powerpoint/2010/main" val="1421677468"/>
              </p:ext>
            </p:extLst>
          </p:nvPr>
        </p:nvGraphicFramePr>
        <p:xfrm>
          <a:off x="1919536" y="1727975"/>
          <a:ext cx="7592392" cy="47034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775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12</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Effets sur la santé – Cannabis</a:t>
            </a:r>
          </a:p>
        </p:txBody>
      </p:sp>
      <p:grpSp>
        <p:nvGrpSpPr>
          <p:cNvPr id="14" name="Groupe 13">
            <a:extLst>
              <a:ext uri="{FF2B5EF4-FFF2-40B4-BE49-F238E27FC236}">
                <a16:creationId xmlns:a16="http://schemas.microsoft.com/office/drawing/2014/main" id="{84C3BEE9-F446-413C-8E86-7D18E558205D}"/>
              </a:ext>
            </a:extLst>
          </p:cNvPr>
          <p:cNvGrpSpPr/>
          <p:nvPr/>
        </p:nvGrpSpPr>
        <p:grpSpPr>
          <a:xfrm>
            <a:off x="0" y="6677216"/>
            <a:ext cx="12192000" cy="180784"/>
            <a:chOff x="0" y="6677216"/>
            <a:chExt cx="12192000" cy="180784"/>
          </a:xfrm>
        </p:grpSpPr>
        <p:sp>
          <p:nvSpPr>
            <p:cNvPr id="15" name="Rectangle 14">
              <a:extLst>
                <a:ext uri="{FF2B5EF4-FFF2-40B4-BE49-F238E27FC236}">
                  <a16:creationId xmlns:a16="http://schemas.microsoft.com/office/drawing/2014/main" id="{BDF441E8-7C59-41A6-A0BC-62A50A5FEB85}"/>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938547C-499E-4DCC-9E64-C8D695A6F237}"/>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687214A2-EF47-449B-AAE2-CB817577319C}"/>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89AFFC32-17B8-47BC-921F-272B8ED21F94}"/>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BDC22CD4-942A-4E4A-8AE5-2FA43D336134}"/>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1" name="Espace réservé de la date 14">
            <a:extLst>
              <a:ext uri="{FF2B5EF4-FFF2-40B4-BE49-F238E27FC236}">
                <a16:creationId xmlns:a16="http://schemas.microsoft.com/office/drawing/2014/main" id="{5A324FF2-AC48-4B71-98E2-925CEDE95B9F}"/>
              </a:ext>
            </a:extLst>
          </p:cNvPr>
          <p:cNvSpPr>
            <a:spLocks noGrp="1"/>
          </p:cNvSpPr>
          <p:nvPr>
            <p:ph type="dt" sz="half" idx="10"/>
          </p:nvPr>
        </p:nvSpPr>
        <p:spPr>
          <a:xfrm>
            <a:off x="609600" y="6356353"/>
            <a:ext cx="2844800" cy="365125"/>
          </a:xfrm>
        </p:spPr>
        <p:txBody>
          <a:bodyPr/>
          <a:lstStyle/>
          <a:p>
            <a:fld id="{F02BA6DF-0A59-469F-9775-9A0B126AA012}" type="datetime1">
              <a:rPr lang="fr-FR" sz="1200" smtClean="0"/>
              <a:t>06/09/2022</a:t>
            </a:fld>
            <a:endParaRPr lang="fr-FR" sz="1100" dirty="0"/>
          </a:p>
        </p:txBody>
      </p:sp>
      <p:pic>
        <p:nvPicPr>
          <p:cNvPr id="13" name="Image 12">
            <a:extLst>
              <a:ext uri="{FF2B5EF4-FFF2-40B4-BE49-F238E27FC236}">
                <a16:creationId xmlns:a16="http://schemas.microsoft.com/office/drawing/2014/main" id="{9019FD5A-9EA3-4AC2-80AC-C75B953F4E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692696"/>
            <a:ext cx="907062" cy="1283389"/>
          </a:xfrm>
          <a:prstGeom prst="rect">
            <a:avLst/>
          </a:prstGeom>
          <a:noFill/>
          <a:effectLst>
            <a:softEdge rad="0"/>
          </a:effectLst>
        </p:spPr>
      </p:pic>
      <p:sp>
        <p:nvSpPr>
          <p:cNvPr id="3" name="Rectangle 2">
            <a:extLst>
              <a:ext uri="{FF2B5EF4-FFF2-40B4-BE49-F238E27FC236}">
                <a16:creationId xmlns:a16="http://schemas.microsoft.com/office/drawing/2014/main" id="{4B52D8D4-0628-4864-96BA-C0C6871C177B}"/>
              </a:ext>
            </a:extLst>
          </p:cNvPr>
          <p:cNvSpPr/>
          <p:nvPr/>
        </p:nvSpPr>
        <p:spPr>
          <a:xfrm>
            <a:off x="1559496" y="1179682"/>
            <a:ext cx="9752632" cy="3371564"/>
          </a:xfrm>
          <a:prstGeom prst="rect">
            <a:avLst/>
          </a:prstGeom>
        </p:spPr>
        <p:txBody>
          <a:bodyPr wrap="square">
            <a:spAutoFit/>
          </a:bodyPr>
          <a:lstStyle/>
          <a:p>
            <a:r>
              <a:rPr lang="fr-FR" dirty="0">
                <a:latin typeface="Arial" panose="020B0604020202020204" pitchFamily="34" charset="0"/>
                <a:cs typeface="Arial" panose="020B0604020202020204" pitchFamily="34" charset="0"/>
              </a:rPr>
              <a:t>Drogue la plus consommée : </a:t>
            </a:r>
            <a:r>
              <a:rPr lang="fr-FR" b="1" dirty="0">
                <a:latin typeface="Arial" panose="020B0604020202020204" pitchFamily="34" charset="0"/>
                <a:cs typeface="Arial" panose="020B0604020202020204" pitchFamily="34" charset="0"/>
              </a:rPr>
              <a:t>5 millions de consommateurs réguliers </a:t>
            </a:r>
          </a:p>
          <a:p>
            <a:endParaRPr lang="fr-FR" b="1" dirty="0">
              <a:latin typeface="Arial" panose="020B0604020202020204" pitchFamily="34" charset="0"/>
              <a:cs typeface="Arial" panose="020B0604020202020204" pitchFamily="34" charset="0"/>
            </a:endParaRPr>
          </a:p>
          <a:p>
            <a:r>
              <a:rPr lang="fr-FR" b="1" u="sng" dirty="0">
                <a:latin typeface="Arial" panose="020B0604020202020204" pitchFamily="34" charset="0"/>
                <a:cs typeface="Arial" panose="020B0604020202020204" pitchFamily="34" charset="0"/>
              </a:rPr>
              <a:t>Conséquences : </a:t>
            </a:r>
          </a:p>
          <a:p>
            <a:pPr marL="285750" indent="-285750">
              <a:lnSpc>
                <a:spcPct val="150000"/>
              </a:lnSpc>
              <a:buFont typeface="Wingdings" panose="05000000000000000000" pitchFamily="2" charset="2"/>
              <a:buChar char="v"/>
            </a:pPr>
            <a:r>
              <a:rPr lang="fr-FR" dirty="0">
                <a:latin typeface="Arial" panose="020B0604020202020204" pitchFamily="34" charset="0"/>
                <a:cs typeface="Arial" panose="020B0604020202020204" pitchFamily="34" charset="0"/>
              </a:rPr>
              <a:t>Isolement social</a:t>
            </a:r>
          </a:p>
          <a:p>
            <a:pPr marL="285750" indent="-285750">
              <a:lnSpc>
                <a:spcPct val="150000"/>
              </a:lnSpc>
              <a:buFont typeface="Wingdings" panose="05000000000000000000" pitchFamily="2" charset="2"/>
              <a:buChar char="v"/>
            </a:pPr>
            <a:r>
              <a:rPr lang="fr-FR" b="1" dirty="0">
                <a:latin typeface="Arial" panose="020B0604020202020204" pitchFamily="34" charset="0"/>
                <a:cs typeface="Arial" panose="020B0604020202020204" pitchFamily="34" charset="0"/>
              </a:rPr>
              <a:t>Perte de motivation </a:t>
            </a:r>
            <a:r>
              <a:rPr lang="fr-FR" dirty="0">
                <a:latin typeface="Arial" panose="020B0604020202020204" pitchFamily="34" charset="0"/>
                <a:cs typeface="Arial" panose="020B0604020202020204" pitchFamily="34" charset="0"/>
              </a:rPr>
              <a:t>/ difficultés de concentration</a:t>
            </a:r>
          </a:p>
          <a:p>
            <a:pPr marL="285750" indent="-285750">
              <a:lnSpc>
                <a:spcPct val="150000"/>
              </a:lnSpc>
              <a:buFont typeface="Wingdings" panose="05000000000000000000" pitchFamily="2" charset="2"/>
              <a:buChar char="v"/>
            </a:pPr>
            <a:r>
              <a:rPr lang="fr-FR" dirty="0">
                <a:latin typeface="Arial" panose="020B0604020202020204" pitchFamily="34" charset="0"/>
                <a:cs typeface="Arial" panose="020B0604020202020204" pitchFamily="34" charset="0"/>
              </a:rPr>
              <a:t>Problèmes cardio-respiratoires</a:t>
            </a:r>
          </a:p>
          <a:p>
            <a:pPr marL="285750" indent="-285750">
              <a:lnSpc>
                <a:spcPct val="150000"/>
              </a:lnSpc>
              <a:buFont typeface="Wingdings" panose="05000000000000000000" pitchFamily="2" charset="2"/>
              <a:buChar char="v"/>
            </a:pPr>
            <a:r>
              <a:rPr lang="fr-FR" dirty="0">
                <a:latin typeface="Arial" panose="020B0604020202020204" pitchFamily="34" charset="0"/>
                <a:cs typeface="Arial" panose="020B0604020202020204" pitchFamily="34" charset="0"/>
              </a:rPr>
              <a:t>Asthénie physique et psychique</a:t>
            </a:r>
          </a:p>
          <a:p>
            <a:pPr marL="285750" indent="-285750">
              <a:lnSpc>
                <a:spcPct val="150000"/>
              </a:lnSpc>
              <a:buFont typeface="Wingdings" panose="05000000000000000000" pitchFamily="2" charset="2"/>
              <a:buChar char="v"/>
            </a:pPr>
            <a:r>
              <a:rPr lang="fr-FR" dirty="0">
                <a:latin typeface="Arial" panose="020B0604020202020204" pitchFamily="34" charset="0"/>
                <a:ea typeface="Arial" charset="0"/>
                <a:cs typeface="Arial" panose="020B0604020202020204" pitchFamily="34" charset="0"/>
              </a:rPr>
              <a:t>Pathologies psychiatriques (bouffée délirante aigüe, mode d'entrée dans la schizophrénie)</a:t>
            </a:r>
          </a:p>
          <a:p>
            <a:pPr marL="285750" indent="-285750">
              <a:lnSpc>
                <a:spcPct val="150000"/>
              </a:lnSpc>
              <a:buFont typeface="Wingdings" panose="05000000000000000000" pitchFamily="2" charset="2"/>
              <a:buChar char="v"/>
            </a:pPr>
            <a:r>
              <a:rPr lang="fr-FR" b="1" dirty="0">
                <a:latin typeface="Arial" panose="020B0604020202020204" pitchFamily="34" charset="0"/>
                <a:ea typeface="Arial" charset="0"/>
                <a:cs typeface="Arial" panose="020B0604020202020204" pitchFamily="34" charset="0"/>
              </a:rPr>
              <a:t>Conséquence sur la vie personnelle et professionnelle</a:t>
            </a:r>
            <a:endParaRPr lang="fr-FR" dirty="0"/>
          </a:p>
        </p:txBody>
      </p:sp>
      <p:sp>
        <p:nvSpPr>
          <p:cNvPr id="2" name="Rectangle 1">
            <a:extLst>
              <a:ext uri="{FF2B5EF4-FFF2-40B4-BE49-F238E27FC236}">
                <a16:creationId xmlns:a16="http://schemas.microsoft.com/office/drawing/2014/main" id="{ED31A000-F67A-4D8A-905D-1D72C5318FDB}"/>
              </a:ext>
            </a:extLst>
          </p:cNvPr>
          <p:cNvSpPr/>
          <p:nvPr/>
        </p:nvSpPr>
        <p:spPr>
          <a:xfrm>
            <a:off x="3454400" y="5305005"/>
            <a:ext cx="3365024" cy="369332"/>
          </a:xfrm>
          <a:prstGeom prst="rect">
            <a:avLst/>
          </a:prstGeom>
        </p:spPr>
        <p:txBody>
          <a:bodyPr wrap="none">
            <a:spAutoFit/>
          </a:bodyPr>
          <a:lstStyle/>
          <a:p>
            <a:pPr algn="ctr"/>
            <a:r>
              <a:rPr lang="fr-FR" dirty="0">
                <a:latin typeface="Arial" charset="0"/>
                <a:ea typeface="Arial" charset="0"/>
                <a:cs typeface="Arial" charset="0"/>
              </a:rPr>
              <a:t>Dépendance surtout psychique</a:t>
            </a:r>
          </a:p>
        </p:txBody>
      </p:sp>
      <p:pic>
        <p:nvPicPr>
          <p:cNvPr id="6" name="Image 5">
            <a:extLst>
              <a:ext uri="{FF2B5EF4-FFF2-40B4-BE49-F238E27FC236}">
                <a16:creationId xmlns:a16="http://schemas.microsoft.com/office/drawing/2014/main" id="{5F689EE3-8C5F-4F61-810A-17D868CF3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088" y="4653136"/>
            <a:ext cx="980830" cy="1844894"/>
          </a:xfrm>
          <a:prstGeom prst="rect">
            <a:avLst/>
          </a:prstGeom>
        </p:spPr>
      </p:pic>
    </p:spTree>
    <p:extLst>
      <p:ext uri="{BB962C8B-B14F-4D97-AF65-F5344CB8AC3E}">
        <p14:creationId xmlns:p14="http://schemas.microsoft.com/office/powerpoint/2010/main" val="3928703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13</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Effets sur la santé – Médicaments psychoactifs</a:t>
            </a:r>
          </a:p>
        </p:txBody>
      </p:sp>
      <p:grpSp>
        <p:nvGrpSpPr>
          <p:cNvPr id="14" name="Groupe 13">
            <a:extLst>
              <a:ext uri="{FF2B5EF4-FFF2-40B4-BE49-F238E27FC236}">
                <a16:creationId xmlns:a16="http://schemas.microsoft.com/office/drawing/2014/main" id="{84C3BEE9-F446-413C-8E86-7D18E558205D}"/>
              </a:ext>
            </a:extLst>
          </p:cNvPr>
          <p:cNvGrpSpPr/>
          <p:nvPr/>
        </p:nvGrpSpPr>
        <p:grpSpPr>
          <a:xfrm>
            <a:off x="0" y="6677216"/>
            <a:ext cx="12192000" cy="180784"/>
            <a:chOff x="0" y="6677216"/>
            <a:chExt cx="12192000" cy="180784"/>
          </a:xfrm>
        </p:grpSpPr>
        <p:sp>
          <p:nvSpPr>
            <p:cNvPr id="15" name="Rectangle 14">
              <a:extLst>
                <a:ext uri="{FF2B5EF4-FFF2-40B4-BE49-F238E27FC236}">
                  <a16:creationId xmlns:a16="http://schemas.microsoft.com/office/drawing/2014/main" id="{BDF441E8-7C59-41A6-A0BC-62A50A5FEB85}"/>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938547C-499E-4DCC-9E64-C8D695A6F237}"/>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687214A2-EF47-449B-AAE2-CB817577319C}"/>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89AFFC32-17B8-47BC-921F-272B8ED21F94}"/>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BDC22CD4-942A-4E4A-8AE5-2FA43D336134}"/>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1" name="Espace réservé de la date 14">
            <a:extLst>
              <a:ext uri="{FF2B5EF4-FFF2-40B4-BE49-F238E27FC236}">
                <a16:creationId xmlns:a16="http://schemas.microsoft.com/office/drawing/2014/main" id="{5A324FF2-AC48-4B71-98E2-925CEDE95B9F}"/>
              </a:ext>
            </a:extLst>
          </p:cNvPr>
          <p:cNvSpPr>
            <a:spLocks noGrp="1"/>
          </p:cNvSpPr>
          <p:nvPr>
            <p:ph type="dt" sz="half" idx="10"/>
          </p:nvPr>
        </p:nvSpPr>
        <p:spPr>
          <a:xfrm>
            <a:off x="609600" y="6356353"/>
            <a:ext cx="2844800" cy="365125"/>
          </a:xfrm>
        </p:spPr>
        <p:txBody>
          <a:bodyPr/>
          <a:lstStyle/>
          <a:p>
            <a:fld id="{F02BA6DF-0A59-469F-9775-9A0B126AA012}" type="datetime1">
              <a:rPr lang="fr-FR" sz="1200" smtClean="0"/>
              <a:t>06/09/2022</a:t>
            </a:fld>
            <a:endParaRPr lang="fr-FR" sz="1100" dirty="0"/>
          </a:p>
        </p:txBody>
      </p:sp>
      <p:pic>
        <p:nvPicPr>
          <p:cNvPr id="13" name="Image 12">
            <a:extLst>
              <a:ext uri="{FF2B5EF4-FFF2-40B4-BE49-F238E27FC236}">
                <a16:creationId xmlns:a16="http://schemas.microsoft.com/office/drawing/2014/main" id="{9019FD5A-9EA3-4AC2-80AC-C75B953F4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10704">
            <a:off x="2436992" y="1115637"/>
            <a:ext cx="915124" cy="732099"/>
          </a:xfrm>
          <a:prstGeom prst="rect">
            <a:avLst/>
          </a:prstGeom>
          <a:noFill/>
          <a:effectLst>
            <a:softEdge rad="0"/>
          </a:effectLst>
        </p:spPr>
      </p:pic>
      <p:sp>
        <p:nvSpPr>
          <p:cNvPr id="3" name="Rectangle 2">
            <a:extLst>
              <a:ext uri="{FF2B5EF4-FFF2-40B4-BE49-F238E27FC236}">
                <a16:creationId xmlns:a16="http://schemas.microsoft.com/office/drawing/2014/main" id="{4B52D8D4-0628-4864-96BA-C0C6871C177B}"/>
              </a:ext>
            </a:extLst>
          </p:cNvPr>
          <p:cNvSpPr/>
          <p:nvPr/>
        </p:nvSpPr>
        <p:spPr>
          <a:xfrm>
            <a:off x="3542839" y="973471"/>
            <a:ext cx="7433728" cy="2811026"/>
          </a:xfrm>
          <a:prstGeom prst="rect">
            <a:avLst/>
          </a:prstGeom>
        </p:spPr>
        <p:txBody>
          <a:bodyPr wrap="square">
            <a:spAutoFit/>
          </a:bodyPr>
          <a:lstStyle/>
          <a:p>
            <a:pPr lvl="0"/>
            <a:r>
              <a:rPr lang="fr-FR" b="1" dirty="0">
                <a:latin typeface="Arial" charset="0"/>
                <a:ea typeface="Arial" charset="0"/>
                <a:cs typeface="Arial" charset="0"/>
              </a:rPr>
              <a:t>Catégories de médicaments psychoactifs : </a:t>
            </a:r>
          </a:p>
          <a:p>
            <a:pPr marL="285750" lvl="0" indent="-285750">
              <a:lnSpc>
                <a:spcPct val="150000"/>
              </a:lnSpc>
              <a:buFont typeface="Wingdings" panose="05000000000000000000" pitchFamily="2" charset="2"/>
              <a:buChar char="v"/>
            </a:pPr>
            <a:r>
              <a:rPr lang="fr-FR" dirty="0">
                <a:latin typeface="Arial" charset="0"/>
                <a:ea typeface="Arial" charset="0"/>
                <a:cs typeface="Arial" charset="0"/>
              </a:rPr>
              <a:t>Anxiolytiques</a:t>
            </a:r>
          </a:p>
          <a:p>
            <a:pPr marL="285750" lvl="0" indent="-285750">
              <a:lnSpc>
                <a:spcPct val="150000"/>
              </a:lnSpc>
              <a:buFont typeface="Wingdings" panose="05000000000000000000" pitchFamily="2" charset="2"/>
              <a:buChar char="v"/>
            </a:pPr>
            <a:r>
              <a:rPr lang="fr-FR" dirty="0">
                <a:latin typeface="Arial" charset="0"/>
                <a:ea typeface="Arial" charset="0"/>
                <a:cs typeface="Arial" charset="0"/>
              </a:rPr>
              <a:t>Hypnotiques</a:t>
            </a:r>
          </a:p>
          <a:p>
            <a:pPr marL="285750" lvl="0" indent="-285750">
              <a:lnSpc>
                <a:spcPct val="150000"/>
              </a:lnSpc>
              <a:buFont typeface="Wingdings" panose="05000000000000000000" pitchFamily="2" charset="2"/>
              <a:buChar char="v"/>
            </a:pPr>
            <a:r>
              <a:rPr lang="fr-FR" dirty="0">
                <a:latin typeface="Arial" charset="0"/>
                <a:ea typeface="Arial" charset="0"/>
                <a:cs typeface="Arial" charset="0"/>
              </a:rPr>
              <a:t>Neuroleptiques</a:t>
            </a:r>
          </a:p>
          <a:p>
            <a:pPr marL="285750" lvl="0" indent="-285750">
              <a:lnSpc>
                <a:spcPct val="150000"/>
              </a:lnSpc>
              <a:buFont typeface="Wingdings" panose="05000000000000000000" pitchFamily="2" charset="2"/>
              <a:buChar char="v"/>
            </a:pPr>
            <a:r>
              <a:rPr lang="fr-FR" dirty="0">
                <a:latin typeface="Arial" charset="0"/>
                <a:ea typeface="Arial" charset="0"/>
                <a:cs typeface="Arial" charset="0"/>
              </a:rPr>
              <a:t>Antidépresseurs</a:t>
            </a:r>
          </a:p>
          <a:p>
            <a:pPr marL="285750" indent="-285750">
              <a:lnSpc>
                <a:spcPct val="150000"/>
              </a:lnSpc>
              <a:buFont typeface="Wingdings" panose="05000000000000000000" pitchFamily="2" charset="2"/>
              <a:buChar char="v"/>
            </a:pPr>
            <a:r>
              <a:rPr lang="fr-FR" dirty="0">
                <a:latin typeface="Arial" charset="0"/>
                <a:ea typeface="Arial" charset="0"/>
                <a:cs typeface="Arial" charset="0"/>
              </a:rPr>
              <a:t>Thymorégulateurs</a:t>
            </a:r>
          </a:p>
          <a:p>
            <a:pPr marL="285750" indent="-285750">
              <a:lnSpc>
                <a:spcPct val="150000"/>
              </a:lnSpc>
              <a:buFont typeface="Wingdings" panose="05000000000000000000" pitchFamily="2" charset="2"/>
              <a:buChar char="v"/>
            </a:pPr>
            <a:r>
              <a:rPr lang="fr-FR" dirty="0">
                <a:latin typeface="Arial" charset="0"/>
                <a:ea typeface="Arial" charset="0"/>
                <a:cs typeface="Arial" charset="0"/>
              </a:rPr>
              <a:t>Analgésiques</a:t>
            </a:r>
          </a:p>
        </p:txBody>
      </p:sp>
      <p:sp>
        <p:nvSpPr>
          <p:cNvPr id="2" name="ZoneTexte 1">
            <a:extLst>
              <a:ext uri="{FF2B5EF4-FFF2-40B4-BE49-F238E27FC236}">
                <a16:creationId xmlns:a16="http://schemas.microsoft.com/office/drawing/2014/main" id="{C3157983-C74C-4A83-AE3A-F3609D3A707F}"/>
              </a:ext>
            </a:extLst>
          </p:cNvPr>
          <p:cNvSpPr txBox="1"/>
          <p:nvPr/>
        </p:nvSpPr>
        <p:spPr>
          <a:xfrm>
            <a:off x="8184232" y="4114269"/>
            <a:ext cx="4104456" cy="2308324"/>
          </a:xfrm>
          <a:prstGeom prst="rect">
            <a:avLst/>
          </a:prstGeom>
          <a:noFill/>
        </p:spPr>
        <p:txBody>
          <a:bodyPr wrap="square" rtlCol="0">
            <a:spAutoFit/>
          </a:bodyPr>
          <a:lstStyle/>
          <a:p>
            <a:pPr lvl="0"/>
            <a:r>
              <a:rPr lang="fr-FR" b="1" dirty="0">
                <a:latin typeface="Arial" panose="020B0604020202020204" pitchFamily="34" charset="0"/>
                <a:cs typeface="Arial" panose="020B0604020202020204" pitchFamily="34" charset="0"/>
              </a:rPr>
              <a:t>Effets sur la santé : </a:t>
            </a:r>
          </a:p>
          <a:p>
            <a:pPr marL="285750" indent="-285750">
              <a:lnSpc>
                <a:spcPct val="150000"/>
              </a:lnSpc>
              <a:buFont typeface="Wingdings" panose="05000000000000000000" pitchFamily="2" charset="2"/>
              <a:buChar char="v"/>
            </a:pPr>
            <a:r>
              <a:rPr lang="fr-FR" dirty="0">
                <a:latin typeface="Arial" panose="020B0604020202020204" pitchFamily="34" charset="0"/>
                <a:cs typeface="Arial" panose="020B0604020202020204" pitchFamily="34" charset="0"/>
              </a:rPr>
              <a:t>Troubles de la mémoire</a:t>
            </a:r>
          </a:p>
          <a:p>
            <a:pPr marL="285750" indent="-285750">
              <a:lnSpc>
                <a:spcPct val="150000"/>
              </a:lnSpc>
              <a:buFont typeface="Wingdings" panose="05000000000000000000" pitchFamily="2" charset="2"/>
              <a:buChar char="v"/>
            </a:pPr>
            <a:r>
              <a:rPr lang="fr-FR" dirty="0">
                <a:latin typeface="Arial" panose="020B0604020202020204" pitchFamily="34" charset="0"/>
                <a:cs typeface="Arial" panose="020B0604020202020204" pitchFamily="34" charset="0"/>
              </a:rPr>
              <a:t>Difficultés de concentration</a:t>
            </a:r>
          </a:p>
          <a:p>
            <a:pPr marL="285750" lvl="0" indent="-285750">
              <a:lnSpc>
                <a:spcPct val="150000"/>
              </a:lnSpc>
              <a:buFont typeface="Wingdings" panose="05000000000000000000" pitchFamily="2" charset="2"/>
              <a:buChar char="v"/>
            </a:pPr>
            <a:r>
              <a:rPr lang="fr-FR" dirty="0">
                <a:latin typeface="Arial" panose="020B0604020202020204" pitchFamily="34" charset="0"/>
                <a:cs typeface="Arial" panose="020B0604020202020204" pitchFamily="34" charset="0"/>
              </a:rPr>
              <a:t>Isolement social</a:t>
            </a:r>
          </a:p>
          <a:p>
            <a:pPr marL="285750" indent="-285750">
              <a:lnSpc>
                <a:spcPct val="150000"/>
              </a:lnSpc>
              <a:buFont typeface="Wingdings" panose="05000000000000000000" pitchFamily="2" charset="2"/>
              <a:buChar char="v"/>
            </a:pPr>
            <a:r>
              <a:rPr lang="fr-FR" dirty="0">
                <a:latin typeface="Arial" panose="020B0604020202020204" pitchFamily="34" charset="0"/>
                <a:cs typeface="Arial" panose="020B0604020202020204" pitchFamily="34" charset="0"/>
              </a:rPr>
              <a:t>Asthénie</a:t>
            </a:r>
          </a:p>
          <a:p>
            <a:endParaRPr lang="fr-FR" dirty="0"/>
          </a:p>
        </p:txBody>
      </p:sp>
      <p:pic>
        <p:nvPicPr>
          <p:cNvPr id="6" name="Image 5">
            <a:extLst>
              <a:ext uri="{FF2B5EF4-FFF2-40B4-BE49-F238E27FC236}">
                <a16:creationId xmlns:a16="http://schemas.microsoft.com/office/drawing/2014/main" id="{28E2C421-1DA0-45B3-BFD8-52B048B99A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0016" y="4040074"/>
            <a:ext cx="1808902" cy="1780051"/>
          </a:xfrm>
          <a:prstGeom prst="rect">
            <a:avLst/>
          </a:prstGeom>
          <a:effectLst>
            <a:softEdge rad="63500"/>
          </a:effectLst>
        </p:spPr>
      </p:pic>
      <p:sp>
        <p:nvSpPr>
          <p:cNvPr id="23" name="ZoneTexte 22">
            <a:extLst>
              <a:ext uri="{FF2B5EF4-FFF2-40B4-BE49-F238E27FC236}">
                <a16:creationId xmlns:a16="http://schemas.microsoft.com/office/drawing/2014/main" id="{5A052369-8CDF-4D3A-84CC-F26368D680ED}"/>
              </a:ext>
            </a:extLst>
          </p:cNvPr>
          <p:cNvSpPr txBox="1"/>
          <p:nvPr/>
        </p:nvSpPr>
        <p:spPr>
          <a:xfrm>
            <a:off x="911424" y="4111732"/>
            <a:ext cx="4104456" cy="1754326"/>
          </a:xfrm>
          <a:prstGeom prst="rect">
            <a:avLst/>
          </a:prstGeom>
          <a:noFill/>
        </p:spPr>
        <p:txBody>
          <a:bodyPr wrap="square" rtlCol="0">
            <a:spAutoFit/>
          </a:bodyPr>
          <a:lstStyle/>
          <a:p>
            <a:r>
              <a:rPr lang="fr-FR" b="1" dirty="0">
                <a:latin typeface="Arial" charset="0"/>
                <a:ea typeface="Arial" charset="0"/>
                <a:cs typeface="Arial" charset="0"/>
              </a:rPr>
              <a:t>ANSM (2014) : les 2 classes de médicaments les plus vendues : </a:t>
            </a:r>
          </a:p>
          <a:p>
            <a:pPr marL="285750" indent="-285750">
              <a:lnSpc>
                <a:spcPct val="150000"/>
              </a:lnSpc>
              <a:buFont typeface="Wingdings" panose="05000000000000000000" pitchFamily="2" charset="2"/>
              <a:buChar char="v"/>
            </a:pPr>
            <a:r>
              <a:rPr lang="fr-FR" dirty="0">
                <a:latin typeface="Arial" charset="0"/>
                <a:ea typeface="Arial" charset="0"/>
                <a:cs typeface="Arial" charset="0"/>
              </a:rPr>
              <a:t>Analgésiques</a:t>
            </a:r>
          </a:p>
          <a:p>
            <a:pPr marL="285750" indent="-285750">
              <a:lnSpc>
                <a:spcPct val="150000"/>
              </a:lnSpc>
              <a:buFont typeface="Wingdings" panose="05000000000000000000" pitchFamily="2" charset="2"/>
              <a:buChar char="v"/>
            </a:pPr>
            <a:r>
              <a:rPr lang="fr-FR" dirty="0">
                <a:latin typeface="Arial" charset="0"/>
                <a:ea typeface="Arial" charset="0"/>
                <a:cs typeface="Arial" charset="0"/>
              </a:rPr>
              <a:t>Psycholeptiques</a:t>
            </a:r>
          </a:p>
          <a:p>
            <a:endParaRPr lang="fr-FR" dirty="0"/>
          </a:p>
        </p:txBody>
      </p:sp>
    </p:spTree>
    <p:extLst>
      <p:ext uri="{BB962C8B-B14F-4D97-AF65-F5344CB8AC3E}">
        <p14:creationId xmlns:p14="http://schemas.microsoft.com/office/powerpoint/2010/main" val="85879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14</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Effets sur la santé – Médicaments psychoactifs</a:t>
            </a:r>
          </a:p>
        </p:txBody>
      </p:sp>
      <p:grpSp>
        <p:nvGrpSpPr>
          <p:cNvPr id="14" name="Groupe 13">
            <a:extLst>
              <a:ext uri="{FF2B5EF4-FFF2-40B4-BE49-F238E27FC236}">
                <a16:creationId xmlns:a16="http://schemas.microsoft.com/office/drawing/2014/main" id="{84C3BEE9-F446-413C-8E86-7D18E558205D}"/>
              </a:ext>
            </a:extLst>
          </p:cNvPr>
          <p:cNvGrpSpPr/>
          <p:nvPr/>
        </p:nvGrpSpPr>
        <p:grpSpPr>
          <a:xfrm>
            <a:off x="0" y="6677216"/>
            <a:ext cx="12192000" cy="180784"/>
            <a:chOff x="0" y="6677216"/>
            <a:chExt cx="12192000" cy="180784"/>
          </a:xfrm>
        </p:grpSpPr>
        <p:sp>
          <p:nvSpPr>
            <p:cNvPr id="15" name="Rectangle 14">
              <a:extLst>
                <a:ext uri="{FF2B5EF4-FFF2-40B4-BE49-F238E27FC236}">
                  <a16:creationId xmlns:a16="http://schemas.microsoft.com/office/drawing/2014/main" id="{BDF441E8-7C59-41A6-A0BC-62A50A5FEB85}"/>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938547C-499E-4DCC-9E64-C8D695A6F237}"/>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687214A2-EF47-449B-AAE2-CB817577319C}"/>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89AFFC32-17B8-47BC-921F-272B8ED21F94}"/>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BDC22CD4-942A-4E4A-8AE5-2FA43D336134}"/>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1" name="Espace réservé de la date 14">
            <a:extLst>
              <a:ext uri="{FF2B5EF4-FFF2-40B4-BE49-F238E27FC236}">
                <a16:creationId xmlns:a16="http://schemas.microsoft.com/office/drawing/2014/main" id="{5A324FF2-AC48-4B71-98E2-925CEDE95B9F}"/>
              </a:ext>
            </a:extLst>
          </p:cNvPr>
          <p:cNvSpPr>
            <a:spLocks noGrp="1"/>
          </p:cNvSpPr>
          <p:nvPr>
            <p:ph type="dt" sz="half" idx="10"/>
          </p:nvPr>
        </p:nvSpPr>
        <p:spPr>
          <a:xfrm>
            <a:off x="609600" y="6356353"/>
            <a:ext cx="2844800" cy="365125"/>
          </a:xfrm>
        </p:spPr>
        <p:txBody>
          <a:bodyPr/>
          <a:lstStyle/>
          <a:p>
            <a:fld id="{F02BA6DF-0A59-469F-9775-9A0B126AA012}" type="datetime1">
              <a:rPr lang="fr-FR" sz="1200" smtClean="0"/>
              <a:t>06/09/2022</a:t>
            </a:fld>
            <a:endParaRPr lang="fr-FR" sz="1100" dirty="0"/>
          </a:p>
        </p:txBody>
      </p:sp>
      <p:sp>
        <p:nvSpPr>
          <p:cNvPr id="3" name="Rectangle 2">
            <a:extLst>
              <a:ext uri="{FF2B5EF4-FFF2-40B4-BE49-F238E27FC236}">
                <a16:creationId xmlns:a16="http://schemas.microsoft.com/office/drawing/2014/main" id="{4B52D8D4-0628-4864-96BA-C0C6871C177B}"/>
              </a:ext>
            </a:extLst>
          </p:cNvPr>
          <p:cNvSpPr/>
          <p:nvPr/>
        </p:nvSpPr>
        <p:spPr>
          <a:xfrm>
            <a:off x="2406688" y="1052736"/>
            <a:ext cx="7433728" cy="384721"/>
          </a:xfrm>
          <a:prstGeom prst="rect">
            <a:avLst/>
          </a:prstGeom>
        </p:spPr>
        <p:txBody>
          <a:bodyPr wrap="square">
            <a:spAutoFit/>
          </a:bodyPr>
          <a:lstStyle/>
          <a:p>
            <a:pPr lvl="0"/>
            <a:r>
              <a:rPr lang="fr-FR" sz="1900" b="1" u="sng" dirty="0">
                <a:latin typeface="Arial" charset="0"/>
                <a:ea typeface="Arial" charset="0"/>
                <a:cs typeface="Arial" charset="0"/>
              </a:rPr>
              <a:t>Classification des médicaments pour la conduite : </a:t>
            </a:r>
          </a:p>
        </p:txBody>
      </p:sp>
      <p:grpSp>
        <p:nvGrpSpPr>
          <p:cNvPr id="10" name="Groupe 9">
            <a:extLst>
              <a:ext uri="{FF2B5EF4-FFF2-40B4-BE49-F238E27FC236}">
                <a16:creationId xmlns:a16="http://schemas.microsoft.com/office/drawing/2014/main" id="{B198C822-B098-49BF-9851-F665D85D69F6}"/>
              </a:ext>
            </a:extLst>
          </p:cNvPr>
          <p:cNvGrpSpPr/>
          <p:nvPr/>
        </p:nvGrpSpPr>
        <p:grpSpPr>
          <a:xfrm>
            <a:off x="1124753" y="1993546"/>
            <a:ext cx="7123124" cy="1080000"/>
            <a:chOff x="1124753" y="1993546"/>
            <a:chExt cx="7123124" cy="1080000"/>
          </a:xfrm>
        </p:grpSpPr>
        <p:sp>
          <p:nvSpPr>
            <p:cNvPr id="7" name="ZoneTexte 6">
              <a:extLst>
                <a:ext uri="{FF2B5EF4-FFF2-40B4-BE49-F238E27FC236}">
                  <a16:creationId xmlns:a16="http://schemas.microsoft.com/office/drawing/2014/main" id="{11CF066C-9D54-4B2D-88D6-E9B01975BA62}"/>
                </a:ext>
              </a:extLst>
            </p:cNvPr>
            <p:cNvSpPr txBox="1"/>
            <p:nvPr/>
          </p:nvSpPr>
          <p:spPr>
            <a:xfrm>
              <a:off x="2279576" y="2348880"/>
              <a:ext cx="5968301" cy="369332"/>
            </a:xfrm>
            <a:prstGeom prst="rect">
              <a:avLst/>
            </a:prstGeom>
            <a:noFill/>
          </p:spPr>
          <p:txBody>
            <a:bodyPr wrap="none" rtlCol="0">
              <a:spAutoFit/>
            </a:bodyPr>
            <a:lstStyle/>
            <a:p>
              <a:r>
                <a:rPr lang="fr-FR" b="1" u="sng" dirty="0">
                  <a:latin typeface="Arial" panose="020B0604020202020204" pitchFamily="34" charset="0"/>
                  <a:cs typeface="Arial" panose="020B0604020202020204" pitchFamily="34" charset="0"/>
                </a:rPr>
                <a:t>Soyez prudents: </a:t>
              </a:r>
              <a:r>
                <a:rPr lang="fr-FR" dirty="0">
                  <a:latin typeface="Arial" panose="020B0604020202020204" pitchFamily="34" charset="0"/>
                  <a:cs typeface="Arial" panose="020B0604020202020204" pitchFamily="34" charset="0"/>
                </a:rPr>
                <a:t>ne pas conduire sans avoir lu la notice</a:t>
              </a:r>
            </a:p>
          </p:txBody>
        </p:sp>
        <p:pic>
          <p:nvPicPr>
            <p:cNvPr id="9" name="Image 8">
              <a:extLst>
                <a:ext uri="{FF2B5EF4-FFF2-40B4-BE49-F238E27FC236}">
                  <a16:creationId xmlns:a16="http://schemas.microsoft.com/office/drawing/2014/main" id="{6969AB54-598D-4965-9095-8DC110C31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753" y="1993546"/>
              <a:ext cx="1080000" cy="1080000"/>
            </a:xfrm>
            <a:prstGeom prst="rect">
              <a:avLst/>
            </a:prstGeom>
          </p:spPr>
        </p:pic>
      </p:grpSp>
      <p:grpSp>
        <p:nvGrpSpPr>
          <p:cNvPr id="22" name="Groupe 21">
            <a:extLst>
              <a:ext uri="{FF2B5EF4-FFF2-40B4-BE49-F238E27FC236}">
                <a16:creationId xmlns:a16="http://schemas.microsoft.com/office/drawing/2014/main" id="{895E0F4E-4553-418D-94D4-D7E3853EBEAA}"/>
              </a:ext>
            </a:extLst>
          </p:cNvPr>
          <p:cNvGrpSpPr/>
          <p:nvPr/>
        </p:nvGrpSpPr>
        <p:grpSpPr>
          <a:xfrm>
            <a:off x="1136753" y="3324180"/>
            <a:ext cx="9329680" cy="1080000"/>
            <a:chOff x="1136753" y="1993546"/>
            <a:chExt cx="9329680" cy="1080000"/>
          </a:xfrm>
        </p:grpSpPr>
        <p:sp>
          <p:nvSpPr>
            <p:cNvPr id="24" name="ZoneTexte 23">
              <a:extLst>
                <a:ext uri="{FF2B5EF4-FFF2-40B4-BE49-F238E27FC236}">
                  <a16:creationId xmlns:a16="http://schemas.microsoft.com/office/drawing/2014/main" id="{59C30CD7-E23B-45D9-B3C1-82504739BC02}"/>
                </a:ext>
              </a:extLst>
            </p:cNvPr>
            <p:cNvSpPr txBox="1"/>
            <p:nvPr/>
          </p:nvSpPr>
          <p:spPr>
            <a:xfrm>
              <a:off x="2279576" y="2348880"/>
              <a:ext cx="8186857" cy="369332"/>
            </a:xfrm>
            <a:prstGeom prst="rect">
              <a:avLst/>
            </a:prstGeom>
            <a:noFill/>
          </p:spPr>
          <p:txBody>
            <a:bodyPr wrap="none" rtlCol="0">
              <a:spAutoFit/>
            </a:bodyPr>
            <a:lstStyle/>
            <a:p>
              <a:r>
                <a:rPr lang="fr-FR" b="1" u="sng" dirty="0">
                  <a:latin typeface="Arial" panose="020B0604020202020204" pitchFamily="34" charset="0"/>
                  <a:cs typeface="Arial" panose="020B0604020202020204" pitchFamily="34" charset="0"/>
                </a:rPr>
                <a:t>Soyez très prudents: </a:t>
              </a:r>
              <a:r>
                <a:rPr lang="fr-FR" dirty="0">
                  <a:latin typeface="Arial" panose="020B0604020202020204" pitchFamily="34" charset="0"/>
                  <a:cs typeface="Arial" panose="020B0604020202020204" pitchFamily="34" charset="0"/>
                </a:rPr>
                <a:t>ne pas conduire sans l’avis d’un professionnel de santé</a:t>
              </a:r>
            </a:p>
          </p:txBody>
        </p:sp>
        <p:pic>
          <p:nvPicPr>
            <p:cNvPr id="25" name="Image 24">
              <a:extLst>
                <a:ext uri="{FF2B5EF4-FFF2-40B4-BE49-F238E27FC236}">
                  <a16:creationId xmlns:a16="http://schemas.microsoft.com/office/drawing/2014/main" id="{A7F48FA7-8F16-4894-8932-435A06ACD24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6753" y="1993546"/>
              <a:ext cx="1056000" cy="1080000"/>
            </a:xfrm>
            <a:prstGeom prst="rect">
              <a:avLst/>
            </a:prstGeom>
          </p:spPr>
        </p:pic>
      </p:grpSp>
      <p:grpSp>
        <p:nvGrpSpPr>
          <p:cNvPr id="26" name="Groupe 25">
            <a:extLst>
              <a:ext uri="{FF2B5EF4-FFF2-40B4-BE49-F238E27FC236}">
                <a16:creationId xmlns:a16="http://schemas.microsoft.com/office/drawing/2014/main" id="{1865507E-68BD-4988-83FD-B1FD1DC6D883}"/>
              </a:ext>
            </a:extLst>
          </p:cNvPr>
          <p:cNvGrpSpPr/>
          <p:nvPr/>
        </p:nvGrpSpPr>
        <p:grpSpPr>
          <a:xfrm>
            <a:off x="1154172" y="4700640"/>
            <a:ext cx="10774476" cy="1080000"/>
            <a:chOff x="1142172" y="1993546"/>
            <a:chExt cx="10774476" cy="1080000"/>
          </a:xfrm>
        </p:grpSpPr>
        <p:sp>
          <p:nvSpPr>
            <p:cNvPr id="27" name="ZoneTexte 26">
              <a:extLst>
                <a:ext uri="{FF2B5EF4-FFF2-40B4-BE49-F238E27FC236}">
                  <a16:creationId xmlns:a16="http://schemas.microsoft.com/office/drawing/2014/main" id="{E7B3CF79-DFA8-4F20-BCAF-6869CABA0B1B}"/>
                </a:ext>
              </a:extLst>
            </p:cNvPr>
            <p:cNvSpPr txBox="1"/>
            <p:nvPr/>
          </p:nvSpPr>
          <p:spPr>
            <a:xfrm>
              <a:off x="2279576" y="2348880"/>
              <a:ext cx="9637072" cy="646331"/>
            </a:xfrm>
            <a:prstGeom prst="rect">
              <a:avLst/>
            </a:prstGeom>
            <a:noFill/>
          </p:spPr>
          <p:txBody>
            <a:bodyPr wrap="square" rtlCol="0">
              <a:spAutoFit/>
            </a:bodyPr>
            <a:lstStyle/>
            <a:p>
              <a:r>
                <a:rPr lang="fr-FR" b="1" u="sng" dirty="0">
                  <a:latin typeface="Arial" panose="020B0604020202020204" pitchFamily="34" charset="0"/>
                  <a:cs typeface="Arial" panose="020B0604020202020204" pitchFamily="34" charset="0"/>
                </a:rPr>
                <a:t>Attention Danger – Ne pas conduire: </a:t>
              </a:r>
              <a:r>
                <a:rPr lang="fr-FR" dirty="0">
                  <a:latin typeface="Arial" panose="020B0604020202020204" pitchFamily="34" charset="0"/>
                  <a:cs typeface="Arial" panose="020B0604020202020204" pitchFamily="34" charset="0"/>
                </a:rPr>
                <a:t>Pour la reprise de la conduite, demandez l’avis d’un médecin </a:t>
              </a:r>
            </a:p>
          </p:txBody>
        </p:sp>
        <p:pic>
          <p:nvPicPr>
            <p:cNvPr id="28" name="Image 27">
              <a:extLst>
                <a:ext uri="{FF2B5EF4-FFF2-40B4-BE49-F238E27FC236}">
                  <a16:creationId xmlns:a16="http://schemas.microsoft.com/office/drawing/2014/main" id="{59025C54-1610-43BD-A81F-211F187CF98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2172" y="1993546"/>
              <a:ext cx="1045161" cy="1080000"/>
            </a:xfrm>
            <a:prstGeom prst="rect">
              <a:avLst/>
            </a:prstGeom>
          </p:spPr>
        </p:pic>
      </p:grpSp>
    </p:spTree>
    <p:extLst>
      <p:ext uri="{BB962C8B-B14F-4D97-AF65-F5344CB8AC3E}">
        <p14:creationId xmlns:p14="http://schemas.microsoft.com/office/powerpoint/2010/main" val="234603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15</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Prévention en milieu professionnel</a:t>
            </a:r>
          </a:p>
        </p:txBody>
      </p:sp>
      <p:grpSp>
        <p:nvGrpSpPr>
          <p:cNvPr id="14" name="Groupe 13">
            <a:extLst>
              <a:ext uri="{FF2B5EF4-FFF2-40B4-BE49-F238E27FC236}">
                <a16:creationId xmlns:a16="http://schemas.microsoft.com/office/drawing/2014/main" id="{84C3BEE9-F446-413C-8E86-7D18E558205D}"/>
              </a:ext>
            </a:extLst>
          </p:cNvPr>
          <p:cNvGrpSpPr/>
          <p:nvPr/>
        </p:nvGrpSpPr>
        <p:grpSpPr>
          <a:xfrm>
            <a:off x="0" y="6677216"/>
            <a:ext cx="12192000" cy="180784"/>
            <a:chOff x="0" y="6677216"/>
            <a:chExt cx="12192000" cy="180784"/>
          </a:xfrm>
        </p:grpSpPr>
        <p:sp>
          <p:nvSpPr>
            <p:cNvPr id="15" name="Rectangle 14">
              <a:extLst>
                <a:ext uri="{FF2B5EF4-FFF2-40B4-BE49-F238E27FC236}">
                  <a16:creationId xmlns:a16="http://schemas.microsoft.com/office/drawing/2014/main" id="{BDF441E8-7C59-41A6-A0BC-62A50A5FEB85}"/>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938547C-499E-4DCC-9E64-C8D695A6F237}"/>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687214A2-EF47-449B-AAE2-CB817577319C}"/>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89AFFC32-17B8-47BC-921F-272B8ED21F94}"/>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BDC22CD4-942A-4E4A-8AE5-2FA43D336134}"/>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1" name="Espace réservé de la date 14">
            <a:extLst>
              <a:ext uri="{FF2B5EF4-FFF2-40B4-BE49-F238E27FC236}">
                <a16:creationId xmlns:a16="http://schemas.microsoft.com/office/drawing/2014/main" id="{5A324FF2-AC48-4B71-98E2-925CEDE95B9F}"/>
              </a:ext>
            </a:extLst>
          </p:cNvPr>
          <p:cNvSpPr>
            <a:spLocks noGrp="1"/>
          </p:cNvSpPr>
          <p:nvPr>
            <p:ph type="dt" sz="half" idx="10"/>
          </p:nvPr>
        </p:nvSpPr>
        <p:spPr>
          <a:xfrm>
            <a:off x="609600" y="6356353"/>
            <a:ext cx="2844800" cy="365125"/>
          </a:xfrm>
        </p:spPr>
        <p:txBody>
          <a:bodyPr/>
          <a:lstStyle/>
          <a:p>
            <a:fld id="{F02BA6DF-0A59-469F-9775-9A0B126AA012}" type="datetime1">
              <a:rPr lang="fr-FR" sz="1200" smtClean="0"/>
              <a:t>06/09/2022</a:t>
            </a:fld>
            <a:endParaRPr lang="fr-FR" sz="1100" dirty="0"/>
          </a:p>
        </p:txBody>
      </p:sp>
      <p:grpSp>
        <p:nvGrpSpPr>
          <p:cNvPr id="12" name="Groupe 11">
            <a:extLst>
              <a:ext uri="{FF2B5EF4-FFF2-40B4-BE49-F238E27FC236}">
                <a16:creationId xmlns:a16="http://schemas.microsoft.com/office/drawing/2014/main" id="{7884E7E1-9540-42A4-A75A-305F99A7E53E}"/>
              </a:ext>
            </a:extLst>
          </p:cNvPr>
          <p:cNvGrpSpPr/>
          <p:nvPr/>
        </p:nvGrpSpPr>
        <p:grpSpPr>
          <a:xfrm>
            <a:off x="377256" y="1169418"/>
            <a:ext cx="9782744" cy="1338828"/>
            <a:chOff x="377256" y="1169418"/>
            <a:chExt cx="9782744" cy="1338828"/>
          </a:xfrm>
        </p:grpSpPr>
        <p:sp>
          <p:nvSpPr>
            <p:cNvPr id="3" name="Rectangle 2">
              <a:extLst>
                <a:ext uri="{FF2B5EF4-FFF2-40B4-BE49-F238E27FC236}">
                  <a16:creationId xmlns:a16="http://schemas.microsoft.com/office/drawing/2014/main" id="{4B52D8D4-0628-4864-96BA-C0C6871C177B}"/>
                </a:ext>
              </a:extLst>
            </p:cNvPr>
            <p:cNvSpPr/>
            <p:nvPr/>
          </p:nvSpPr>
          <p:spPr>
            <a:xfrm>
              <a:off x="1142096" y="1169418"/>
              <a:ext cx="9017904" cy="1338828"/>
            </a:xfrm>
            <a:prstGeom prst="rect">
              <a:avLst/>
            </a:prstGeom>
          </p:spPr>
          <p:txBody>
            <a:bodyPr wrap="square">
              <a:spAutoFit/>
            </a:bodyPr>
            <a:lstStyle/>
            <a:p>
              <a:pPr>
                <a:lnSpc>
                  <a:spcPct val="150000"/>
                </a:lnSpc>
              </a:pPr>
              <a:r>
                <a:rPr lang="fr-FR" b="1" dirty="0"/>
                <a:t>Obligation générale de prévention :</a:t>
              </a:r>
            </a:p>
            <a:p>
              <a:pPr>
                <a:lnSpc>
                  <a:spcPct val="150000"/>
                </a:lnSpc>
              </a:pPr>
              <a:r>
                <a:rPr lang="fr-FR" sz="1800" i="1" dirty="0"/>
                <a:t>« L’employeur prend les mesures nécessaires pour assurer la sécurité et protéger la santé physique et mentale des travailleurs »,</a:t>
              </a:r>
              <a:endParaRPr lang="fr-FR" b="1" dirty="0"/>
            </a:p>
          </p:txBody>
        </p:sp>
        <p:pic>
          <p:nvPicPr>
            <p:cNvPr id="11" name="Image 10">
              <a:extLst>
                <a:ext uri="{FF2B5EF4-FFF2-40B4-BE49-F238E27FC236}">
                  <a16:creationId xmlns:a16="http://schemas.microsoft.com/office/drawing/2014/main" id="{DA6F2B39-E266-4772-AEC1-791F3002F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56" y="1378180"/>
              <a:ext cx="697754" cy="590598"/>
            </a:xfrm>
            <a:prstGeom prst="rect">
              <a:avLst/>
            </a:prstGeom>
            <a:effectLst>
              <a:softEdge rad="63500"/>
            </a:effectLst>
          </p:spPr>
        </p:pic>
      </p:grpSp>
      <p:grpSp>
        <p:nvGrpSpPr>
          <p:cNvPr id="13" name="Groupe 12">
            <a:extLst>
              <a:ext uri="{FF2B5EF4-FFF2-40B4-BE49-F238E27FC236}">
                <a16:creationId xmlns:a16="http://schemas.microsoft.com/office/drawing/2014/main" id="{FAC1D512-795C-4E2D-AAD2-209BB571DA01}"/>
              </a:ext>
            </a:extLst>
          </p:cNvPr>
          <p:cNvGrpSpPr/>
          <p:nvPr/>
        </p:nvGrpSpPr>
        <p:grpSpPr>
          <a:xfrm>
            <a:off x="331229" y="2519162"/>
            <a:ext cx="7483560" cy="1200329"/>
            <a:chOff x="262913" y="2465312"/>
            <a:chExt cx="7483560" cy="1200329"/>
          </a:xfrm>
        </p:grpSpPr>
        <p:pic>
          <p:nvPicPr>
            <p:cNvPr id="4" name="Image 3">
              <a:extLst>
                <a:ext uri="{FF2B5EF4-FFF2-40B4-BE49-F238E27FC236}">
                  <a16:creationId xmlns:a16="http://schemas.microsoft.com/office/drawing/2014/main" id="{B1AC6A60-74E1-4177-9C41-80FD5E31B4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913" y="2500498"/>
              <a:ext cx="794323" cy="720000"/>
            </a:xfrm>
            <a:prstGeom prst="rect">
              <a:avLst/>
            </a:prstGeom>
            <a:effectLst>
              <a:softEdge rad="63500"/>
            </a:effectLst>
          </p:spPr>
        </p:pic>
        <p:sp>
          <p:nvSpPr>
            <p:cNvPr id="6" name="ZoneTexte 5">
              <a:extLst>
                <a:ext uri="{FF2B5EF4-FFF2-40B4-BE49-F238E27FC236}">
                  <a16:creationId xmlns:a16="http://schemas.microsoft.com/office/drawing/2014/main" id="{F313C3CD-D84F-4604-81DA-108C70378BA8}"/>
                </a:ext>
              </a:extLst>
            </p:cNvPr>
            <p:cNvSpPr txBox="1"/>
            <p:nvPr/>
          </p:nvSpPr>
          <p:spPr>
            <a:xfrm>
              <a:off x="1069132" y="2465312"/>
              <a:ext cx="6677341" cy="1200329"/>
            </a:xfrm>
            <a:prstGeom prst="rect">
              <a:avLst/>
            </a:prstGeom>
            <a:noFill/>
          </p:spPr>
          <p:txBody>
            <a:bodyPr wrap="none" rtlCol="0">
              <a:spAutoFit/>
            </a:bodyPr>
            <a:lstStyle/>
            <a:p>
              <a:pPr>
                <a:lnSpc>
                  <a:spcPct val="150000"/>
                </a:lnSpc>
              </a:pPr>
              <a:r>
                <a:rPr lang="fr-FR" b="1" dirty="0"/>
                <a:t>Législation concernant le tabac dans l’entreprise :</a:t>
              </a:r>
            </a:p>
            <a:p>
              <a:pPr>
                <a:lnSpc>
                  <a:spcPct val="150000"/>
                </a:lnSpc>
              </a:pPr>
              <a:r>
                <a:rPr lang="fr-FR" sz="1800" dirty="0"/>
                <a:t>Interdiction de fumer dans tous les lieux de travail fermés et couverts</a:t>
              </a:r>
            </a:p>
            <a:p>
              <a:endParaRPr lang="fr-FR" dirty="0"/>
            </a:p>
          </p:txBody>
        </p:sp>
      </p:grpSp>
      <p:grpSp>
        <p:nvGrpSpPr>
          <p:cNvPr id="22" name="Groupe 21">
            <a:extLst>
              <a:ext uri="{FF2B5EF4-FFF2-40B4-BE49-F238E27FC236}">
                <a16:creationId xmlns:a16="http://schemas.microsoft.com/office/drawing/2014/main" id="{B538F2B6-1C25-4134-97EA-6AC2CC1CCBBC}"/>
              </a:ext>
            </a:extLst>
          </p:cNvPr>
          <p:cNvGrpSpPr/>
          <p:nvPr/>
        </p:nvGrpSpPr>
        <p:grpSpPr>
          <a:xfrm>
            <a:off x="295682" y="3593534"/>
            <a:ext cx="9521231" cy="1892826"/>
            <a:chOff x="295682" y="3593534"/>
            <a:chExt cx="9521231" cy="1892826"/>
          </a:xfrm>
        </p:grpSpPr>
        <p:pic>
          <p:nvPicPr>
            <p:cNvPr id="7" name="Image 6">
              <a:extLst>
                <a:ext uri="{FF2B5EF4-FFF2-40B4-BE49-F238E27FC236}">
                  <a16:creationId xmlns:a16="http://schemas.microsoft.com/office/drawing/2014/main" id="{30B2032D-B2BF-461A-9FED-7DADD6D931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682" y="3766564"/>
              <a:ext cx="829870" cy="720000"/>
            </a:xfrm>
            <a:prstGeom prst="rect">
              <a:avLst/>
            </a:prstGeom>
            <a:effectLst>
              <a:softEdge rad="63500"/>
            </a:effectLst>
          </p:spPr>
        </p:pic>
        <p:sp>
          <p:nvSpPr>
            <p:cNvPr id="8" name="ZoneTexte 7">
              <a:extLst>
                <a:ext uri="{FF2B5EF4-FFF2-40B4-BE49-F238E27FC236}">
                  <a16:creationId xmlns:a16="http://schemas.microsoft.com/office/drawing/2014/main" id="{B975EB1D-3A78-4FE3-8BB7-55BE70E043C4}"/>
                </a:ext>
              </a:extLst>
            </p:cNvPr>
            <p:cNvSpPr txBox="1"/>
            <p:nvPr/>
          </p:nvSpPr>
          <p:spPr>
            <a:xfrm>
              <a:off x="1109208" y="3593534"/>
              <a:ext cx="8707705" cy="1892826"/>
            </a:xfrm>
            <a:prstGeom prst="rect">
              <a:avLst/>
            </a:prstGeom>
            <a:noFill/>
          </p:spPr>
          <p:txBody>
            <a:bodyPr wrap="none" rtlCol="0">
              <a:spAutoFit/>
            </a:bodyPr>
            <a:lstStyle/>
            <a:p>
              <a:pPr>
                <a:lnSpc>
                  <a:spcPct val="150000"/>
                </a:lnSpc>
              </a:pPr>
              <a:r>
                <a:rPr lang="fr-FR" b="1" dirty="0"/>
                <a:t>Législation concernant l’alcool dans l’entreprise : </a:t>
              </a:r>
            </a:p>
            <a:p>
              <a:pPr>
                <a:lnSpc>
                  <a:spcPct val="150000"/>
                </a:lnSpc>
              </a:pPr>
              <a:r>
                <a:rPr lang="fr-FR" dirty="0"/>
                <a:t>Interdiction de laisser entrer ou séjourner dans l’entreprise des personnes en état d’ivresse</a:t>
              </a:r>
            </a:p>
            <a:p>
              <a:pPr>
                <a:lnSpc>
                  <a:spcPct val="150000"/>
                </a:lnSpc>
              </a:pPr>
              <a:r>
                <a:rPr lang="fr-FR" dirty="0"/>
                <a:t>Interdiction d’introduire des boissons alcoolisées dans l’entreprise  </a:t>
              </a:r>
            </a:p>
            <a:p>
              <a:endParaRPr lang="fr-FR" dirty="0"/>
            </a:p>
            <a:p>
              <a:endParaRPr lang="fr-FR" dirty="0"/>
            </a:p>
          </p:txBody>
        </p:sp>
      </p:grpSp>
      <p:grpSp>
        <p:nvGrpSpPr>
          <p:cNvPr id="23" name="Groupe 22">
            <a:extLst>
              <a:ext uri="{FF2B5EF4-FFF2-40B4-BE49-F238E27FC236}">
                <a16:creationId xmlns:a16="http://schemas.microsoft.com/office/drawing/2014/main" id="{8670325F-B268-4FF2-B563-767BD0BA732A}"/>
              </a:ext>
            </a:extLst>
          </p:cNvPr>
          <p:cNvGrpSpPr/>
          <p:nvPr/>
        </p:nvGrpSpPr>
        <p:grpSpPr>
          <a:xfrm>
            <a:off x="295682" y="4954833"/>
            <a:ext cx="7640071" cy="880369"/>
            <a:chOff x="254067" y="4815958"/>
            <a:chExt cx="7640071" cy="880369"/>
          </a:xfrm>
        </p:grpSpPr>
        <p:pic>
          <p:nvPicPr>
            <p:cNvPr id="9" name="Image 8">
              <a:extLst>
                <a:ext uri="{FF2B5EF4-FFF2-40B4-BE49-F238E27FC236}">
                  <a16:creationId xmlns:a16="http://schemas.microsoft.com/office/drawing/2014/main" id="{2A3BA15E-EE09-4EAE-9D39-AB2B57292B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067" y="4815958"/>
              <a:ext cx="837909" cy="720000"/>
            </a:xfrm>
            <a:prstGeom prst="rect">
              <a:avLst/>
            </a:prstGeom>
            <a:effectLst>
              <a:softEdge rad="63500"/>
            </a:effectLst>
          </p:spPr>
        </p:pic>
        <p:sp>
          <p:nvSpPr>
            <p:cNvPr id="10" name="ZoneTexte 9">
              <a:extLst>
                <a:ext uri="{FF2B5EF4-FFF2-40B4-BE49-F238E27FC236}">
                  <a16:creationId xmlns:a16="http://schemas.microsoft.com/office/drawing/2014/main" id="{E5BFEE98-FF24-47CB-9BF3-9FD7BEE05B28}"/>
                </a:ext>
              </a:extLst>
            </p:cNvPr>
            <p:cNvSpPr txBox="1"/>
            <p:nvPr/>
          </p:nvSpPr>
          <p:spPr>
            <a:xfrm>
              <a:off x="1109075" y="4815958"/>
              <a:ext cx="6785063" cy="880369"/>
            </a:xfrm>
            <a:prstGeom prst="rect">
              <a:avLst/>
            </a:prstGeom>
            <a:noFill/>
          </p:spPr>
          <p:txBody>
            <a:bodyPr wrap="none" rtlCol="0">
              <a:spAutoFit/>
            </a:bodyPr>
            <a:lstStyle/>
            <a:p>
              <a:pPr>
                <a:lnSpc>
                  <a:spcPct val="150000"/>
                </a:lnSpc>
              </a:pPr>
              <a:r>
                <a:rPr lang="fr-FR" b="1" dirty="0"/>
                <a:t>Législation concernant les stupéfiants : </a:t>
              </a:r>
            </a:p>
            <a:p>
              <a:pPr>
                <a:lnSpc>
                  <a:spcPct val="150000"/>
                </a:lnSpc>
              </a:pPr>
              <a:r>
                <a:rPr lang="fr-FR" dirty="0"/>
                <a:t>La consommation de stupéfiants est interdite et sanctionnée par la loi</a:t>
              </a:r>
            </a:p>
          </p:txBody>
        </p:sp>
      </p:grpSp>
    </p:spTree>
    <p:extLst>
      <p:ext uri="{BB962C8B-B14F-4D97-AF65-F5344CB8AC3E}">
        <p14:creationId xmlns:p14="http://schemas.microsoft.com/office/powerpoint/2010/main" val="250792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16</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Prévention en milieu professionnel</a:t>
            </a:r>
          </a:p>
        </p:txBody>
      </p:sp>
      <p:grpSp>
        <p:nvGrpSpPr>
          <p:cNvPr id="14" name="Groupe 13">
            <a:extLst>
              <a:ext uri="{FF2B5EF4-FFF2-40B4-BE49-F238E27FC236}">
                <a16:creationId xmlns:a16="http://schemas.microsoft.com/office/drawing/2014/main" id="{84C3BEE9-F446-413C-8E86-7D18E558205D}"/>
              </a:ext>
            </a:extLst>
          </p:cNvPr>
          <p:cNvGrpSpPr/>
          <p:nvPr/>
        </p:nvGrpSpPr>
        <p:grpSpPr>
          <a:xfrm>
            <a:off x="0" y="6677216"/>
            <a:ext cx="12192000" cy="180784"/>
            <a:chOff x="0" y="6677216"/>
            <a:chExt cx="12192000" cy="180784"/>
          </a:xfrm>
        </p:grpSpPr>
        <p:sp>
          <p:nvSpPr>
            <p:cNvPr id="15" name="Rectangle 14">
              <a:extLst>
                <a:ext uri="{FF2B5EF4-FFF2-40B4-BE49-F238E27FC236}">
                  <a16:creationId xmlns:a16="http://schemas.microsoft.com/office/drawing/2014/main" id="{BDF441E8-7C59-41A6-A0BC-62A50A5FEB85}"/>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938547C-499E-4DCC-9E64-C8D695A6F237}"/>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687214A2-EF47-449B-AAE2-CB817577319C}"/>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89AFFC32-17B8-47BC-921F-272B8ED21F94}"/>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BDC22CD4-942A-4E4A-8AE5-2FA43D336134}"/>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1" name="Espace réservé de la date 14">
            <a:extLst>
              <a:ext uri="{FF2B5EF4-FFF2-40B4-BE49-F238E27FC236}">
                <a16:creationId xmlns:a16="http://schemas.microsoft.com/office/drawing/2014/main" id="{5A324FF2-AC48-4B71-98E2-925CEDE95B9F}"/>
              </a:ext>
            </a:extLst>
          </p:cNvPr>
          <p:cNvSpPr>
            <a:spLocks noGrp="1"/>
          </p:cNvSpPr>
          <p:nvPr>
            <p:ph type="dt" sz="half" idx="10"/>
          </p:nvPr>
        </p:nvSpPr>
        <p:spPr>
          <a:xfrm>
            <a:off x="609600" y="6356353"/>
            <a:ext cx="2844800" cy="365125"/>
          </a:xfrm>
        </p:spPr>
        <p:txBody>
          <a:bodyPr/>
          <a:lstStyle/>
          <a:p>
            <a:fld id="{F02BA6DF-0A59-469F-9775-9A0B126AA012}" type="datetime1">
              <a:rPr lang="fr-FR" sz="1200" smtClean="0"/>
              <a:t>06/09/2022</a:t>
            </a:fld>
            <a:endParaRPr lang="fr-FR" sz="1100" dirty="0"/>
          </a:p>
        </p:txBody>
      </p:sp>
      <p:sp>
        <p:nvSpPr>
          <p:cNvPr id="3" name="Rectangle 2">
            <a:extLst>
              <a:ext uri="{FF2B5EF4-FFF2-40B4-BE49-F238E27FC236}">
                <a16:creationId xmlns:a16="http://schemas.microsoft.com/office/drawing/2014/main" id="{4B52D8D4-0628-4864-96BA-C0C6871C177B}"/>
              </a:ext>
            </a:extLst>
          </p:cNvPr>
          <p:cNvSpPr/>
          <p:nvPr/>
        </p:nvSpPr>
        <p:spPr>
          <a:xfrm>
            <a:off x="1451689" y="924622"/>
            <a:ext cx="8780390" cy="5581015"/>
          </a:xfrm>
          <a:prstGeom prst="rect">
            <a:avLst/>
          </a:prstGeom>
        </p:spPr>
        <p:txBody>
          <a:bodyPr wrap="square">
            <a:spAutoFit/>
          </a:bodyPr>
          <a:lstStyle/>
          <a:p>
            <a:r>
              <a:rPr lang="fr-FR" b="1" dirty="0">
                <a:latin typeface="Arial" panose="020B0604020202020204" pitchFamily="34" charset="0"/>
                <a:cs typeface="Arial" panose="020B0604020202020204" pitchFamily="34" charset="0"/>
              </a:rPr>
              <a:t>Le rôle du médecin du travail et de l’infirmier en santé au travail : </a:t>
            </a:r>
          </a:p>
          <a:p>
            <a:endParaRPr lang="fr-FR" dirty="0">
              <a:latin typeface="Arial" panose="020B0604020202020204" pitchFamily="34" charset="0"/>
              <a:cs typeface="Arial" panose="020B0604020202020204" pitchFamily="34" charset="0"/>
            </a:endParaRPr>
          </a:p>
          <a:p>
            <a:r>
              <a:rPr lang="fr-FR" b="1" u="sng" dirty="0">
                <a:latin typeface="Arial" panose="020B0604020202020204" pitchFamily="34" charset="0"/>
                <a:cs typeface="Arial" panose="020B0604020202020204" pitchFamily="34" charset="0"/>
              </a:rPr>
              <a:t>Tabac :</a:t>
            </a:r>
            <a:r>
              <a:rPr lang="fr-FR" u="sng" dirty="0">
                <a:latin typeface="Arial" panose="020B0604020202020204" pitchFamily="34" charset="0"/>
                <a:cs typeface="Arial" panose="020B0604020202020204" pitchFamily="34" charset="0"/>
              </a:rPr>
              <a:t> </a:t>
            </a:r>
          </a:p>
          <a:p>
            <a:pPr marL="285750" indent="-285750">
              <a:lnSpc>
                <a:spcPct val="150000"/>
              </a:lnSpc>
              <a:buFont typeface="Wingdings" panose="05000000000000000000" pitchFamily="2" charset="2"/>
              <a:buChar char="v"/>
            </a:pPr>
            <a:r>
              <a:rPr lang="fr-FR" dirty="0">
                <a:latin typeface="Arial" panose="020B0604020202020204" pitchFamily="34" charset="0"/>
                <a:cs typeface="Arial" panose="020B0604020202020204" pitchFamily="34" charset="0"/>
              </a:rPr>
              <a:t>Information </a:t>
            </a:r>
          </a:p>
          <a:p>
            <a:pPr marL="285750" indent="-285750">
              <a:lnSpc>
                <a:spcPct val="150000"/>
              </a:lnSpc>
              <a:buFont typeface="Wingdings" panose="05000000000000000000" pitchFamily="2" charset="2"/>
              <a:buChar char="v"/>
            </a:pPr>
            <a:r>
              <a:rPr lang="fr-FR" dirty="0">
                <a:latin typeface="Arial" panose="020B0604020202020204" pitchFamily="34" charset="0"/>
                <a:cs typeface="Arial" panose="020B0604020202020204" pitchFamily="34" charset="0"/>
              </a:rPr>
              <a:t>Prescription de patchs</a:t>
            </a:r>
          </a:p>
          <a:p>
            <a:pPr marL="285750" indent="-285750">
              <a:lnSpc>
                <a:spcPct val="150000"/>
              </a:lnSpc>
              <a:buFont typeface="Wingdings" panose="05000000000000000000" pitchFamily="2" charset="2"/>
              <a:buChar char="v"/>
            </a:pPr>
            <a:r>
              <a:rPr lang="fr-FR" dirty="0">
                <a:latin typeface="Arial" panose="020B0604020202020204" pitchFamily="34" charset="0"/>
                <a:cs typeface="Arial" panose="020B0604020202020204" pitchFamily="34" charset="0"/>
              </a:rPr>
              <a:t>Orientation vers un réseau de soins</a:t>
            </a:r>
          </a:p>
          <a:p>
            <a:r>
              <a:rPr lang="fr-FR" b="1" dirty="0">
                <a:latin typeface="Arial" panose="020B0604020202020204" pitchFamily="34" charset="0"/>
                <a:cs typeface="Arial" panose="020B0604020202020204" pitchFamily="34" charset="0"/>
              </a:rPr>
              <a:t>     </a:t>
            </a:r>
          </a:p>
          <a:p>
            <a:r>
              <a:rPr lang="fr-FR" b="1" u="sng" dirty="0">
                <a:latin typeface="Arial" panose="020B0604020202020204" pitchFamily="34" charset="0"/>
                <a:cs typeface="Arial" panose="020B0604020202020204" pitchFamily="34" charset="0"/>
              </a:rPr>
              <a:t>Alcool et drogues :</a:t>
            </a:r>
            <a:r>
              <a:rPr lang="fr-FR" u="sng" dirty="0">
                <a:latin typeface="Arial" panose="020B0604020202020204" pitchFamily="34" charset="0"/>
                <a:cs typeface="Arial" panose="020B0604020202020204" pitchFamily="34" charset="0"/>
              </a:rPr>
              <a:t> </a:t>
            </a:r>
          </a:p>
          <a:p>
            <a:pPr marL="285750" indent="-285750">
              <a:lnSpc>
                <a:spcPct val="150000"/>
              </a:lnSpc>
              <a:buFont typeface="Wingdings" panose="05000000000000000000" pitchFamily="2" charset="2"/>
              <a:buChar char="v"/>
            </a:pPr>
            <a:r>
              <a:rPr lang="fr-FR" dirty="0">
                <a:latin typeface="Arial" panose="020B0604020202020204" pitchFamily="34" charset="0"/>
                <a:cs typeface="Arial" panose="020B0604020202020204" pitchFamily="34" charset="0"/>
              </a:rPr>
              <a:t>Prévention </a:t>
            </a:r>
          </a:p>
          <a:p>
            <a:pPr marL="285750" indent="-285750">
              <a:lnSpc>
                <a:spcPct val="150000"/>
              </a:lnSpc>
              <a:buFont typeface="Wingdings" panose="05000000000000000000" pitchFamily="2" charset="2"/>
              <a:buChar char="v"/>
            </a:pPr>
            <a:r>
              <a:rPr lang="fr-FR" dirty="0">
                <a:latin typeface="Arial" panose="020B0604020202020204" pitchFamily="34" charset="0"/>
                <a:cs typeface="Arial" panose="020B0604020202020204" pitchFamily="34" charset="0"/>
              </a:rPr>
              <a:t>Orientation vers un réseau de soins</a:t>
            </a:r>
          </a:p>
          <a:p>
            <a:pPr marL="285750" indent="-285750">
              <a:lnSpc>
                <a:spcPct val="150000"/>
              </a:lnSpc>
              <a:buFont typeface="Wingdings" panose="05000000000000000000" pitchFamily="2" charset="2"/>
              <a:buChar char="v"/>
            </a:pPr>
            <a:r>
              <a:rPr lang="fr-FR" dirty="0">
                <a:latin typeface="Arial" panose="020B0604020202020204" pitchFamily="34" charset="0"/>
                <a:cs typeface="Arial" panose="020B0604020202020204" pitchFamily="34" charset="0"/>
              </a:rPr>
              <a:t>Aménagements restrictifs du poste </a:t>
            </a:r>
          </a:p>
          <a:p>
            <a:pPr marL="285750" indent="-285750">
              <a:lnSpc>
                <a:spcPct val="150000"/>
              </a:lnSpc>
              <a:buFont typeface="Wingdings" panose="05000000000000000000" pitchFamily="2" charset="2"/>
              <a:buChar char="v"/>
            </a:pPr>
            <a:r>
              <a:rPr lang="fr-FR" dirty="0">
                <a:latin typeface="Arial" panose="020B0604020202020204" pitchFamily="34" charset="0"/>
                <a:cs typeface="Arial" panose="020B0604020202020204" pitchFamily="34" charset="0"/>
              </a:rPr>
              <a:t>Analyses sanguines : </a:t>
            </a:r>
            <a:r>
              <a:rPr lang="fr-FR" sz="1800" dirty="0">
                <a:latin typeface="Arial" panose="020B0604020202020204" pitchFamily="34" charset="0"/>
                <a:cs typeface="Arial" panose="020B0604020202020204" pitchFamily="34" charset="0"/>
              </a:rPr>
              <a:t>Le médecin peut prescrire des examens complémentaires. Les résultats sont communiqués </a:t>
            </a:r>
            <a:r>
              <a:rPr lang="fr-FR" dirty="0">
                <a:latin typeface="Arial" panose="020B0604020202020204" pitchFamily="34" charset="0"/>
                <a:cs typeface="Arial" panose="020B0604020202020204" pitchFamily="34" charset="0"/>
              </a:rPr>
              <a:t>uniquement </a:t>
            </a:r>
            <a:r>
              <a:rPr lang="fr-FR" sz="1800" dirty="0">
                <a:latin typeface="Arial" panose="020B0604020202020204" pitchFamily="34" charset="0"/>
                <a:cs typeface="Arial" panose="020B0604020202020204" pitchFamily="34" charset="0"/>
              </a:rPr>
              <a:t>au salarié (Secret médical)</a:t>
            </a:r>
            <a:endParaRPr lang="fr-FR"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v"/>
            </a:pPr>
            <a:endParaRPr lang="fr-FR" dirty="0">
              <a:latin typeface="Arial" panose="020B0604020202020204" pitchFamily="34" charset="0"/>
              <a:cs typeface="Arial" panose="020B0604020202020204" pitchFamily="34" charset="0"/>
            </a:endParaRPr>
          </a:p>
          <a:p>
            <a:pPr>
              <a:lnSpc>
                <a:spcPct val="150000"/>
              </a:lnSpc>
            </a:pPr>
            <a:endParaRPr lang="fr-FR" dirty="0">
              <a:latin typeface="Arial" panose="020B0604020202020204" pitchFamily="34" charset="0"/>
              <a:cs typeface="Arial" panose="020B0604020202020204" pitchFamily="34" charset="0"/>
            </a:endParaRPr>
          </a:p>
        </p:txBody>
      </p:sp>
      <p:grpSp>
        <p:nvGrpSpPr>
          <p:cNvPr id="12" name="Groupe 11">
            <a:extLst>
              <a:ext uri="{FF2B5EF4-FFF2-40B4-BE49-F238E27FC236}">
                <a16:creationId xmlns:a16="http://schemas.microsoft.com/office/drawing/2014/main" id="{16DEC406-6187-47DC-BCCA-9DBF3E0305B6}"/>
              </a:ext>
            </a:extLst>
          </p:cNvPr>
          <p:cNvGrpSpPr/>
          <p:nvPr/>
        </p:nvGrpSpPr>
        <p:grpSpPr>
          <a:xfrm>
            <a:off x="3038673" y="5859306"/>
            <a:ext cx="4700237" cy="646331"/>
            <a:chOff x="3071664" y="5801339"/>
            <a:chExt cx="4700237" cy="646331"/>
          </a:xfrm>
        </p:grpSpPr>
        <p:cxnSp>
          <p:nvCxnSpPr>
            <p:cNvPr id="4" name="Connecteur droit avec flèche 3">
              <a:extLst>
                <a:ext uri="{FF2B5EF4-FFF2-40B4-BE49-F238E27FC236}">
                  <a16:creationId xmlns:a16="http://schemas.microsoft.com/office/drawing/2014/main" id="{B1274296-B3D7-48DD-BBD2-BE1C11B9EE0E}"/>
                </a:ext>
              </a:extLst>
            </p:cNvPr>
            <p:cNvCxnSpPr/>
            <p:nvPr/>
          </p:nvCxnSpPr>
          <p:spPr>
            <a:xfrm>
              <a:off x="5807968" y="6015578"/>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F8BDE31A-1B1D-4163-9BB2-9AA9FB137A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1664" y="5813085"/>
              <a:ext cx="404986" cy="404986"/>
            </a:xfrm>
            <a:prstGeom prst="rect">
              <a:avLst/>
            </a:prstGeom>
          </p:spPr>
        </p:pic>
        <p:sp>
          <p:nvSpPr>
            <p:cNvPr id="8" name="ZoneTexte 7">
              <a:extLst>
                <a:ext uri="{FF2B5EF4-FFF2-40B4-BE49-F238E27FC236}">
                  <a16:creationId xmlns:a16="http://schemas.microsoft.com/office/drawing/2014/main" id="{37D3B16E-C2CA-4071-A4D6-6FFD22573313}"/>
                </a:ext>
              </a:extLst>
            </p:cNvPr>
            <p:cNvSpPr txBox="1"/>
            <p:nvPr/>
          </p:nvSpPr>
          <p:spPr>
            <a:xfrm>
              <a:off x="3663084" y="5801339"/>
              <a:ext cx="4108817" cy="646331"/>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Risque d’inaptitude        perte d’emploi</a:t>
              </a:r>
            </a:p>
            <a:p>
              <a:endParaRPr lang="fr-FR" dirty="0"/>
            </a:p>
          </p:txBody>
        </p:sp>
      </p:grpSp>
      <p:pic>
        <p:nvPicPr>
          <p:cNvPr id="11" name="Image 10">
            <a:extLst>
              <a:ext uri="{FF2B5EF4-FFF2-40B4-BE49-F238E27FC236}">
                <a16:creationId xmlns:a16="http://schemas.microsoft.com/office/drawing/2014/main" id="{3EA1CB3D-6B30-4238-83EA-A741FAB3B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002" y="990533"/>
            <a:ext cx="865026" cy="2509887"/>
          </a:xfrm>
          <a:prstGeom prst="rect">
            <a:avLst/>
          </a:prstGeom>
          <a:effectLst>
            <a:softEdge rad="63500"/>
          </a:effectLst>
        </p:spPr>
      </p:pic>
    </p:spTree>
    <p:extLst>
      <p:ext uri="{BB962C8B-B14F-4D97-AF65-F5344CB8AC3E}">
        <p14:creationId xmlns:p14="http://schemas.microsoft.com/office/powerpoint/2010/main" val="218147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3E4179D-ACC1-4B87-98CF-2CFB8FCC2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6343">
            <a:off x="211042" y="3977315"/>
            <a:ext cx="918045" cy="798300"/>
          </a:xfrm>
          <a:prstGeom prst="rect">
            <a:avLst/>
          </a:prstGeom>
          <a:solidFill>
            <a:schemeClr val="accent5">
              <a:alpha val="0"/>
            </a:schemeClr>
          </a:solidFill>
          <a:effectLst>
            <a:softEdge rad="0"/>
          </a:effectLst>
        </p:spPr>
      </p:pic>
      <p:pic>
        <p:nvPicPr>
          <p:cNvPr id="12" name="Image 11">
            <a:extLst>
              <a:ext uri="{FF2B5EF4-FFF2-40B4-BE49-F238E27FC236}">
                <a16:creationId xmlns:a16="http://schemas.microsoft.com/office/drawing/2014/main" id="{BA2EE6C6-8C99-4F52-A36C-AD1A702657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57" y="1535881"/>
            <a:ext cx="697754" cy="590598"/>
          </a:xfrm>
          <a:prstGeom prst="rect">
            <a:avLst/>
          </a:prstGeom>
          <a:effectLst>
            <a:softEdge rad="63500"/>
          </a:effectLst>
        </p:spPr>
      </p:pic>
      <p:pic>
        <p:nvPicPr>
          <p:cNvPr id="23" name="Image 22">
            <a:extLst>
              <a:ext uri="{FF2B5EF4-FFF2-40B4-BE49-F238E27FC236}">
                <a16:creationId xmlns:a16="http://schemas.microsoft.com/office/drawing/2014/main" id="{F790FB33-AF2B-4480-B0B4-1B681A14EB5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1318932">
            <a:off x="363959" y="5170093"/>
            <a:ext cx="612209" cy="816280"/>
          </a:xfrm>
          <a:prstGeom prst="rect">
            <a:avLst/>
          </a:prstGeom>
          <a:effectLst>
            <a:softEdge rad="63500"/>
          </a:effectLst>
        </p:spPr>
      </p:pic>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17</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Prévention en milieu professionnel</a:t>
            </a:r>
          </a:p>
        </p:txBody>
      </p:sp>
      <p:grpSp>
        <p:nvGrpSpPr>
          <p:cNvPr id="14" name="Groupe 13">
            <a:extLst>
              <a:ext uri="{FF2B5EF4-FFF2-40B4-BE49-F238E27FC236}">
                <a16:creationId xmlns:a16="http://schemas.microsoft.com/office/drawing/2014/main" id="{84C3BEE9-F446-413C-8E86-7D18E558205D}"/>
              </a:ext>
            </a:extLst>
          </p:cNvPr>
          <p:cNvGrpSpPr/>
          <p:nvPr/>
        </p:nvGrpSpPr>
        <p:grpSpPr>
          <a:xfrm>
            <a:off x="0" y="6677216"/>
            <a:ext cx="12192000" cy="180784"/>
            <a:chOff x="0" y="6677216"/>
            <a:chExt cx="12192000" cy="180784"/>
          </a:xfrm>
        </p:grpSpPr>
        <p:sp>
          <p:nvSpPr>
            <p:cNvPr id="15" name="Rectangle 14">
              <a:extLst>
                <a:ext uri="{FF2B5EF4-FFF2-40B4-BE49-F238E27FC236}">
                  <a16:creationId xmlns:a16="http://schemas.microsoft.com/office/drawing/2014/main" id="{BDF441E8-7C59-41A6-A0BC-62A50A5FEB85}"/>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938547C-499E-4DCC-9E64-C8D695A6F237}"/>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687214A2-EF47-449B-AAE2-CB817577319C}"/>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89AFFC32-17B8-47BC-921F-272B8ED21F94}"/>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BDC22CD4-942A-4E4A-8AE5-2FA43D336134}"/>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1" name="Espace réservé de la date 14">
            <a:extLst>
              <a:ext uri="{FF2B5EF4-FFF2-40B4-BE49-F238E27FC236}">
                <a16:creationId xmlns:a16="http://schemas.microsoft.com/office/drawing/2014/main" id="{5A324FF2-AC48-4B71-98E2-925CEDE95B9F}"/>
              </a:ext>
            </a:extLst>
          </p:cNvPr>
          <p:cNvSpPr>
            <a:spLocks noGrp="1"/>
          </p:cNvSpPr>
          <p:nvPr>
            <p:ph type="dt" sz="half" idx="10"/>
          </p:nvPr>
        </p:nvSpPr>
        <p:spPr>
          <a:xfrm>
            <a:off x="609600" y="6356353"/>
            <a:ext cx="2844800" cy="365125"/>
          </a:xfrm>
        </p:spPr>
        <p:txBody>
          <a:bodyPr/>
          <a:lstStyle/>
          <a:p>
            <a:fld id="{F02BA6DF-0A59-469F-9775-9A0B126AA012}" type="datetime1">
              <a:rPr lang="fr-FR" sz="1200" smtClean="0"/>
              <a:t>06/09/2022</a:t>
            </a:fld>
            <a:endParaRPr lang="fr-FR" sz="1100" dirty="0"/>
          </a:p>
        </p:txBody>
      </p:sp>
      <p:sp>
        <p:nvSpPr>
          <p:cNvPr id="3" name="Rectangle 2">
            <a:extLst>
              <a:ext uri="{FF2B5EF4-FFF2-40B4-BE49-F238E27FC236}">
                <a16:creationId xmlns:a16="http://schemas.microsoft.com/office/drawing/2014/main" id="{4B52D8D4-0628-4864-96BA-C0C6871C177B}"/>
              </a:ext>
            </a:extLst>
          </p:cNvPr>
          <p:cNvSpPr/>
          <p:nvPr/>
        </p:nvSpPr>
        <p:spPr>
          <a:xfrm>
            <a:off x="1083004" y="1609754"/>
            <a:ext cx="6446640" cy="2446824"/>
          </a:xfrm>
          <a:prstGeom prst="rect">
            <a:avLst/>
          </a:prstGeom>
        </p:spPr>
        <p:txBody>
          <a:bodyPr wrap="square">
            <a:spAutoFit/>
          </a:bodyPr>
          <a:lstStyle/>
          <a:p>
            <a:pPr algn="just">
              <a:lnSpc>
                <a:spcPct val="150000"/>
              </a:lnSpc>
            </a:pPr>
            <a:r>
              <a:rPr lang="fr-FR" dirty="0">
                <a:latin typeface="Arial" panose="020B0604020202020204" pitchFamily="34" charset="0"/>
                <a:cs typeface="Arial" panose="020B0604020202020204" pitchFamily="34" charset="0"/>
              </a:rPr>
              <a:t>Il lui incombe « …de prendre soin, en fonction de sa formation et selon ses possibilités, de sa santé et de sa sécurité ainsi que de celles des autres personnes concernées par ses actes ou ses omissions au travail. » </a:t>
            </a:r>
          </a:p>
          <a:p>
            <a:pPr marL="285750" indent="-285750" algn="just">
              <a:lnSpc>
                <a:spcPct val="150000"/>
              </a:lnSpc>
              <a:buFont typeface="Wingdings" panose="05000000000000000000" pitchFamily="2" charset="2"/>
              <a:buChar char="v"/>
            </a:pPr>
            <a:r>
              <a:rPr lang="fr-FR" b="1" dirty="0">
                <a:latin typeface="Arial" panose="020B0604020202020204" pitchFamily="34" charset="0"/>
                <a:cs typeface="Arial" panose="020B0604020202020204" pitchFamily="34" charset="0"/>
              </a:rPr>
              <a:t>Rôle des DP </a:t>
            </a:r>
          </a:p>
          <a:p>
            <a:endParaRPr lang="fr-FR" dirty="0"/>
          </a:p>
        </p:txBody>
      </p:sp>
      <p:sp>
        <p:nvSpPr>
          <p:cNvPr id="10" name="ZoneTexte 9">
            <a:extLst>
              <a:ext uri="{FF2B5EF4-FFF2-40B4-BE49-F238E27FC236}">
                <a16:creationId xmlns:a16="http://schemas.microsoft.com/office/drawing/2014/main" id="{CB4C601C-A36B-4441-BDE8-64F95712FD12}"/>
              </a:ext>
            </a:extLst>
          </p:cNvPr>
          <p:cNvSpPr txBox="1"/>
          <p:nvPr/>
        </p:nvSpPr>
        <p:spPr>
          <a:xfrm>
            <a:off x="3204868" y="3349180"/>
            <a:ext cx="7616188" cy="646331"/>
          </a:xfrm>
          <a:prstGeom prst="rect">
            <a:avLst/>
          </a:prstGeom>
          <a:noFill/>
        </p:spPr>
        <p:txBody>
          <a:bodyPr wrap="none" rtlCol="0">
            <a:spAutoFit/>
          </a:bodyPr>
          <a:lstStyle/>
          <a:p>
            <a:pPr marL="285750" indent="-285750">
              <a:buFont typeface="Wingdings" panose="05000000000000000000" pitchFamily="2" charset="2"/>
              <a:buChar char="v"/>
            </a:pPr>
            <a:r>
              <a:rPr lang="fr-FR" b="1" dirty="0">
                <a:latin typeface="Arial" panose="020B0604020202020204" pitchFamily="34" charset="0"/>
                <a:cs typeface="Arial" panose="020B0604020202020204" pitchFamily="34" charset="0"/>
              </a:rPr>
              <a:t>Rôle de l’employeur :  </a:t>
            </a:r>
            <a:r>
              <a:rPr lang="fr-FR" dirty="0">
                <a:latin typeface="Arial" panose="020B0604020202020204" pitchFamily="34" charset="0"/>
                <a:cs typeface="Arial" panose="020B0604020202020204" pitchFamily="34" charset="0"/>
              </a:rPr>
              <a:t>retrait du poste, demande d’examen médicale</a:t>
            </a:r>
          </a:p>
          <a:p>
            <a:endParaRPr lang="fr-FR" dirty="0"/>
          </a:p>
        </p:txBody>
      </p:sp>
      <p:sp>
        <p:nvSpPr>
          <p:cNvPr id="32" name="ZoneTexte 31">
            <a:extLst>
              <a:ext uri="{FF2B5EF4-FFF2-40B4-BE49-F238E27FC236}">
                <a16:creationId xmlns:a16="http://schemas.microsoft.com/office/drawing/2014/main" id="{D730D3C7-3560-4411-98E8-18521930E6B5}"/>
              </a:ext>
            </a:extLst>
          </p:cNvPr>
          <p:cNvSpPr txBox="1"/>
          <p:nvPr/>
        </p:nvSpPr>
        <p:spPr>
          <a:xfrm>
            <a:off x="1055440" y="4077072"/>
            <a:ext cx="11017224" cy="646331"/>
          </a:xfrm>
          <a:prstGeom prst="rect">
            <a:avLst/>
          </a:prstGeom>
          <a:noFill/>
        </p:spPr>
        <p:txBody>
          <a:bodyPr wrap="square" rtlCol="0">
            <a:spAutoFit/>
          </a:bodyPr>
          <a:lstStyle/>
          <a:p>
            <a:pPr algn="just"/>
            <a:r>
              <a:rPr lang="fr-FR" b="1" dirty="0">
                <a:latin typeface="Arial" panose="020B0604020202020204" pitchFamily="34" charset="0"/>
                <a:cs typeface="Arial" panose="020B0604020202020204" pitchFamily="34" charset="0"/>
              </a:rPr>
              <a:t>La consommation de drogues et d’alcool </a:t>
            </a:r>
            <a:r>
              <a:rPr lang="fr-FR" dirty="0">
                <a:latin typeface="Arial" panose="020B0604020202020204" pitchFamily="34" charset="0"/>
                <a:cs typeface="Arial" panose="020B0604020202020204" pitchFamily="34" charset="0"/>
              </a:rPr>
              <a:t>sur le lieu de travail constitue une faute justifiant une sanction disciplinaire pouvant aller jusqu’au licenciement.</a:t>
            </a:r>
          </a:p>
        </p:txBody>
      </p:sp>
      <p:sp>
        <p:nvSpPr>
          <p:cNvPr id="33" name="ZoneTexte 32">
            <a:extLst>
              <a:ext uri="{FF2B5EF4-FFF2-40B4-BE49-F238E27FC236}">
                <a16:creationId xmlns:a16="http://schemas.microsoft.com/office/drawing/2014/main" id="{6DC4C2F9-F6FD-4345-8C8C-1182CC20B790}"/>
              </a:ext>
            </a:extLst>
          </p:cNvPr>
          <p:cNvSpPr txBox="1"/>
          <p:nvPr/>
        </p:nvSpPr>
        <p:spPr>
          <a:xfrm>
            <a:off x="1083004" y="5204496"/>
            <a:ext cx="10917652" cy="1200329"/>
          </a:xfrm>
          <a:prstGeom prst="rect">
            <a:avLst/>
          </a:prstGeom>
          <a:noFill/>
        </p:spPr>
        <p:txBody>
          <a:bodyPr wrap="square" rtlCol="0">
            <a:spAutoFit/>
          </a:bodyPr>
          <a:lstStyle/>
          <a:p>
            <a:pPr algn="just"/>
            <a:r>
              <a:rPr lang="fr-FR" b="1" dirty="0"/>
              <a:t>Le recours à l’alcootest ou aux tests salivaires </a:t>
            </a:r>
            <a:r>
              <a:rPr lang="fr-FR" dirty="0"/>
              <a:t>sur le lieu de travail ne peut pas être systématique. Il doit être justifié par la nature de la tâche à accomplir et prévu dans le règlement intérieur. Le but est de prévenir une situation dangereuse. </a:t>
            </a:r>
          </a:p>
          <a:p>
            <a:pPr algn="just"/>
            <a:endParaRPr lang="fr-FR" dirty="0"/>
          </a:p>
        </p:txBody>
      </p:sp>
      <p:grpSp>
        <p:nvGrpSpPr>
          <p:cNvPr id="35" name="Groupe 34">
            <a:extLst>
              <a:ext uri="{FF2B5EF4-FFF2-40B4-BE49-F238E27FC236}">
                <a16:creationId xmlns:a16="http://schemas.microsoft.com/office/drawing/2014/main" id="{D10C8CF3-7D5D-4821-8B4C-DE40B5B03FEB}"/>
              </a:ext>
            </a:extLst>
          </p:cNvPr>
          <p:cNvGrpSpPr/>
          <p:nvPr/>
        </p:nvGrpSpPr>
        <p:grpSpPr>
          <a:xfrm>
            <a:off x="7730130" y="1970885"/>
            <a:ext cx="4461870" cy="693300"/>
            <a:chOff x="7392144" y="2276872"/>
            <a:chExt cx="4461870" cy="693300"/>
          </a:xfrm>
        </p:grpSpPr>
        <p:grpSp>
          <p:nvGrpSpPr>
            <p:cNvPr id="31" name="Groupe 30">
              <a:extLst>
                <a:ext uri="{FF2B5EF4-FFF2-40B4-BE49-F238E27FC236}">
                  <a16:creationId xmlns:a16="http://schemas.microsoft.com/office/drawing/2014/main" id="{C742553C-DB38-4AD6-ABA8-69C58B810750}"/>
                </a:ext>
              </a:extLst>
            </p:cNvPr>
            <p:cNvGrpSpPr/>
            <p:nvPr/>
          </p:nvGrpSpPr>
          <p:grpSpPr>
            <a:xfrm>
              <a:off x="7392144" y="2276872"/>
              <a:ext cx="4461870" cy="693300"/>
              <a:chOff x="7505720" y="1356071"/>
              <a:chExt cx="4461870" cy="693300"/>
            </a:xfrm>
          </p:grpSpPr>
          <p:sp>
            <p:nvSpPr>
              <p:cNvPr id="6" name="ZoneTexte 5">
                <a:extLst>
                  <a:ext uri="{FF2B5EF4-FFF2-40B4-BE49-F238E27FC236}">
                    <a16:creationId xmlns:a16="http://schemas.microsoft.com/office/drawing/2014/main" id="{E11C22F7-9014-43D4-8656-88604FDDF1B7}"/>
                  </a:ext>
                </a:extLst>
              </p:cNvPr>
              <p:cNvSpPr txBox="1"/>
              <p:nvPr/>
            </p:nvSpPr>
            <p:spPr>
              <a:xfrm>
                <a:off x="7781829" y="1356071"/>
                <a:ext cx="4185761" cy="369332"/>
              </a:xfrm>
              <a:prstGeom prst="rect">
                <a:avLst/>
              </a:prstGeom>
              <a:noFill/>
            </p:spPr>
            <p:txBody>
              <a:bodyPr wrap="none" rtlCol="0">
                <a:spAutoFit/>
              </a:bodyPr>
              <a:lstStyle/>
              <a:p>
                <a:r>
                  <a:rPr lang="fr-FR" b="1" dirty="0">
                    <a:latin typeface="Arial" panose="020B0604020202020204" pitchFamily="34" charset="0"/>
                    <a:cs typeface="Arial" panose="020B0604020202020204" pitchFamily="34" charset="0"/>
                  </a:rPr>
                  <a:t>Sanction disciplinaire (licenciement)</a:t>
                </a:r>
                <a:endParaRPr lang="fr-FR" dirty="0">
                  <a:latin typeface="Arial" panose="020B0604020202020204" pitchFamily="34" charset="0"/>
                  <a:cs typeface="Arial" panose="020B0604020202020204" pitchFamily="34" charset="0"/>
                </a:endParaRPr>
              </a:p>
            </p:txBody>
          </p:sp>
          <p:sp>
            <p:nvSpPr>
              <p:cNvPr id="28" name="ZoneTexte 27">
                <a:extLst>
                  <a:ext uri="{FF2B5EF4-FFF2-40B4-BE49-F238E27FC236}">
                    <a16:creationId xmlns:a16="http://schemas.microsoft.com/office/drawing/2014/main" id="{38511DA7-831D-402A-8F67-D4005631743C}"/>
                  </a:ext>
                </a:extLst>
              </p:cNvPr>
              <p:cNvSpPr txBox="1"/>
              <p:nvPr/>
            </p:nvSpPr>
            <p:spPr>
              <a:xfrm>
                <a:off x="7793752" y="1680039"/>
                <a:ext cx="2826415" cy="369332"/>
              </a:xfrm>
              <a:prstGeom prst="rect">
                <a:avLst/>
              </a:prstGeom>
              <a:noFill/>
            </p:spPr>
            <p:txBody>
              <a:bodyPr wrap="none" rtlCol="0">
                <a:spAutoFit/>
              </a:bodyPr>
              <a:lstStyle/>
              <a:p>
                <a:r>
                  <a:rPr lang="fr-FR" b="1" dirty="0">
                    <a:latin typeface="Arial" panose="020B0604020202020204" pitchFamily="34" charset="0"/>
                    <a:cs typeface="Arial" panose="020B0604020202020204" pitchFamily="34" charset="0"/>
                  </a:rPr>
                  <a:t>Responsabilité engagée</a:t>
                </a:r>
                <a:endParaRPr lang="fr-FR" dirty="0">
                  <a:latin typeface="Arial" panose="020B0604020202020204" pitchFamily="34" charset="0"/>
                  <a:cs typeface="Arial" panose="020B0604020202020204" pitchFamily="34" charset="0"/>
                </a:endParaRPr>
              </a:p>
            </p:txBody>
          </p:sp>
          <p:sp>
            <p:nvSpPr>
              <p:cNvPr id="11" name="Flèche : droite 10">
                <a:extLst>
                  <a:ext uri="{FF2B5EF4-FFF2-40B4-BE49-F238E27FC236}">
                    <a16:creationId xmlns:a16="http://schemas.microsoft.com/office/drawing/2014/main" id="{F2DEB3B4-98B8-43D0-9852-11D54704355B}"/>
                  </a:ext>
                </a:extLst>
              </p:cNvPr>
              <p:cNvSpPr/>
              <p:nvPr/>
            </p:nvSpPr>
            <p:spPr>
              <a:xfrm>
                <a:off x="7505720" y="1470365"/>
                <a:ext cx="288032" cy="172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4" name="Flèche : droite 33">
              <a:extLst>
                <a:ext uri="{FF2B5EF4-FFF2-40B4-BE49-F238E27FC236}">
                  <a16:creationId xmlns:a16="http://schemas.microsoft.com/office/drawing/2014/main" id="{EE50B775-5A98-4899-97C8-5F3573D29FC9}"/>
                </a:ext>
              </a:extLst>
            </p:cNvPr>
            <p:cNvSpPr/>
            <p:nvPr/>
          </p:nvSpPr>
          <p:spPr>
            <a:xfrm>
              <a:off x="7392144" y="2685605"/>
              <a:ext cx="288032" cy="172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ZoneTexte 35">
            <a:extLst>
              <a:ext uri="{FF2B5EF4-FFF2-40B4-BE49-F238E27FC236}">
                <a16:creationId xmlns:a16="http://schemas.microsoft.com/office/drawing/2014/main" id="{3D2FD763-C343-42C9-96F5-23494B0E370A}"/>
              </a:ext>
            </a:extLst>
          </p:cNvPr>
          <p:cNvSpPr txBox="1"/>
          <p:nvPr/>
        </p:nvSpPr>
        <p:spPr>
          <a:xfrm>
            <a:off x="983432" y="1153219"/>
            <a:ext cx="11017224" cy="45653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fr-FR" b="1" dirty="0">
                <a:latin typeface="Arial" panose="020B0604020202020204" pitchFamily="34" charset="0"/>
                <a:cs typeface="Arial" panose="020B0604020202020204" pitchFamily="34" charset="0"/>
              </a:rPr>
              <a:t>Le Code du travail prévoit </a:t>
            </a:r>
            <a:r>
              <a:rPr lang="fr-FR" dirty="0">
                <a:latin typeface="Arial" panose="020B0604020202020204" pitchFamily="34" charset="0"/>
                <a:cs typeface="Arial" panose="020B0604020202020204" pitchFamily="34" charset="0"/>
              </a:rPr>
              <a:t>une obligation de sécurité à la charge du salarié (article L. 4122-1). </a:t>
            </a:r>
          </a:p>
        </p:txBody>
      </p:sp>
    </p:spTree>
    <p:extLst>
      <p:ext uri="{BB962C8B-B14F-4D97-AF65-F5344CB8AC3E}">
        <p14:creationId xmlns:p14="http://schemas.microsoft.com/office/powerpoint/2010/main" val="416714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18</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Association</a:t>
            </a:r>
            <a:r>
              <a:rPr lang="fr-FR" sz="3200" dirty="0"/>
              <a:t> </a:t>
            </a:r>
            <a:r>
              <a:rPr lang="fr-FR" sz="3200" dirty="0">
                <a:latin typeface="Calibri Light" panose="020F0302020204030204" pitchFamily="34" charset="0"/>
                <a:cs typeface="Calibri Light" panose="020F0302020204030204" pitchFamily="34" charset="0"/>
              </a:rPr>
              <a:t>Addictions France - Bastia</a:t>
            </a:r>
          </a:p>
        </p:txBody>
      </p:sp>
      <p:grpSp>
        <p:nvGrpSpPr>
          <p:cNvPr id="14" name="Groupe 13">
            <a:extLst>
              <a:ext uri="{FF2B5EF4-FFF2-40B4-BE49-F238E27FC236}">
                <a16:creationId xmlns:a16="http://schemas.microsoft.com/office/drawing/2014/main" id="{84C3BEE9-F446-413C-8E86-7D18E558205D}"/>
              </a:ext>
            </a:extLst>
          </p:cNvPr>
          <p:cNvGrpSpPr/>
          <p:nvPr/>
        </p:nvGrpSpPr>
        <p:grpSpPr>
          <a:xfrm>
            <a:off x="0" y="6677216"/>
            <a:ext cx="12192000" cy="180784"/>
            <a:chOff x="0" y="6677216"/>
            <a:chExt cx="12192000" cy="180784"/>
          </a:xfrm>
        </p:grpSpPr>
        <p:sp>
          <p:nvSpPr>
            <p:cNvPr id="15" name="Rectangle 14">
              <a:extLst>
                <a:ext uri="{FF2B5EF4-FFF2-40B4-BE49-F238E27FC236}">
                  <a16:creationId xmlns:a16="http://schemas.microsoft.com/office/drawing/2014/main" id="{BDF441E8-7C59-41A6-A0BC-62A50A5FEB85}"/>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938547C-499E-4DCC-9E64-C8D695A6F237}"/>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687214A2-EF47-449B-AAE2-CB817577319C}"/>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89AFFC32-17B8-47BC-921F-272B8ED21F94}"/>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BDC22CD4-942A-4E4A-8AE5-2FA43D336134}"/>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1" name="Espace réservé de la date 14">
            <a:extLst>
              <a:ext uri="{FF2B5EF4-FFF2-40B4-BE49-F238E27FC236}">
                <a16:creationId xmlns:a16="http://schemas.microsoft.com/office/drawing/2014/main" id="{5A324FF2-AC48-4B71-98E2-925CEDE95B9F}"/>
              </a:ext>
            </a:extLst>
          </p:cNvPr>
          <p:cNvSpPr>
            <a:spLocks noGrp="1"/>
          </p:cNvSpPr>
          <p:nvPr>
            <p:ph type="dt" sz="half" idx="10"/>
          </p:nvPr>
        </p:nvSpPr>
        <p:spPr>
          <a:xfrm>
            <a:off x="609600" y="6356353"/>
            <a:ext cx="2844800" cy="365125"/>
          </a:xfrm>
        </p:spPr>
        <p:txBody>
          <a:bodyPr/>
          <a:lstStyle/>
          <a:p>
            <a:fld id="{F02BA6DF-0A59-469F-9775-9A0B126AA012}" type="datetime1">
              <a:rPr lang="fr-FR" sz="1200" smtClean="0"/>
              <a:t>06/09/2022</a:t>
            </a:fld>
            <a:endParaRPr lang="fr-FR" sz="1100" dirty="0"/>
          </a:p>
        </p:txBody>
      </p:sp>
      <p:sp>
        <p:nvSpPr>
          <p:cNvPr id="3" name="Rectangle 2">
            <a:extLst>
              <a:ext uri="{FF2B5EF4-FFF2-40B4-BE49-F238E27FC236}">
                <a16:creationId xmlns:a16="http://schemas.microsoft.com/office/drawing/2014/main" id="{4B52D8D4-0628-4864-96BA-C0C6871C177B}"/>
              </a:ext>
            </a:extLst>
          </p:cNvPr>
          <p:cNvSpPr/>
          <p:nvPr/>
        </p:nvSpPr>
        <p:spPr>
          <a:xfrm>
            <a:off x="1127448" y="1756771"/>
            <a:ext cx="9721080" cy="4416594"/>
          </a:xfrm>
          <a:prstGeom prst="rect">
            <a:avLst/>
          </a:prstGeom>
        </p:spPr>
        <p:txBody>
          <a:bodyPr wrap="square">
            <a:spAutoFit/>
          </a:bodyPr>
          <a:lstStyle/>
          <a:p>
            <a:r>
              <a:rPr lang="fr-FR" sz="1900" b="1" u="sng" dirty="0">
                <a:latin typeface="Arial" panose="020B0604020202020204" pitchFamily="34" charset="0"/>
                <a:cs typeface="Arial" panose="020B0604020202020204" pitchFamily="34" charset="0"/>
              </a:rPr>
              <a:t>L’équipe vous accueille avec ou sans rendez-vous :</a:t>
            </a:r>
          </a:p>
          <a:p>
            <a:pPr algn="l"/>
            <a:endParaRPr lang="fr-FR" sz="800" dirty="0">
              <a:latin typeface="Arial" panose="020B0604020202020204" pitchFamily="34" charset="0"/>
              <a:cs typeface="Arial" panose="020B0604020202020204" pitchFamily="34" charset="0"/>
            </a:endParaRPr>
          </a:p>
          <a:p>
            <a:pPr algn="l"/>
            <a:r>
              <a:rPr lang="fr-FR" sz="1900" dirty="0">
                <a:latin typeface="Arial" panose="020B0604020202020204" pitchFamily="34" charset="0"/>
                <a:cs typeface="Arial" panose="020B0604020202020204" pitchFamily="34" charset="0"/>
              </a:rPr>
              <a:t>Résidence A </a:t>
            </a:r>
            <a:r>
              <a:rPr lang="fr-FR" sz="1900" dirty="0" err="1">
                <a:latin typeface="Arial" panose="020B0604020202020204" pitchFamily="34" charset="0"/>
                <a:cs typeface="Arial" panose="020B0604020202020204" pitchFamily="34" charset="0"/>
              </a:rPr>
              <a:t>Tramuntana</a:t>
            </a:r>
            <a:endParaRPr lang="fr-FR" sz="1900" dirty="0">
              <a:latin typeface="Arial" panose="020B0604020202020204" pitchFamily="34" charset="0"/>
              <a:cs typeface="Arial" panose="020B0604020202020204" pitchFamily="34" charset="0"/>
            </a:endParaRPr>
          </a:p>
          <a:p>
            <a:pPr algn="l"/>
            <a:r>
              <a:rPr lang="fr-FR" sz="1900" dirty="0">
                <a:latin typeface="Arial" panose="020B0604020202020204" pitchFamily="34" charset="0"/>
                <a:cs typeface="Arial" panose="020B0604020202020204" pitchFamily="34" charset="0"/>
              </a:rPr>
              <a:t>Route Royale – Rond point de l’hôpital – Bâtiment A</a:t>
            </a:r>
          </a:p>
          <a:p>
            <a:pPr algn="l"/>
            <a:r>
              <a:rPr lang="fr-FR" sz="1900" dirty="0">
                <a:latin typeface="Arial" panose="020B0604020202020204" pitchFamily="34" charset="0"/>
                <a:cs typeface="Arial" panose="020B0604020202020204" pitchFamily="34" charset="0"/>
              </a:rPr>
              <a:t>20600 BASTIA</a:t>
            </a:r>
          </a:p>
          <a:p>
            <a:endParaRPr lang="fr-FR" sz="1900" u="sng"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fr-FR" sz="1900" dirty="0">
                <a:latin typeface="Arial" panose="020B0604020202020204" pitchFamily="34" charset="0"/>
                <a:cs typeface="Arial" panose="020B0604020202020204" pitchFamily="34" charset="0"/>
              </a:rPr>
              <a:t>Lundi : 08h30 à 19h00</a:t>
            </a:r>
          </a:p>
          <a:p>
            <a:pPr marL="285750" indent="-285750">
              <a:buFont typeface="Wingdings" panose="05000000000000000000" pitchFamily="2" charset="2"/>
              <a:buChar char="v"/>
            </a:pPr>
            <a:r>
              <a:rPr lang="fr-FR" sz="1900" dirty="0">
                <a:latin typeface="Arial" panose="020B0604020202020204" pitchFamily="34" charset="0"/>
                <a:cs typeface="Arial" panose="020B0604020202020204" pitchFamily="34" charset="0"/>
              </a:rPr>
              <a:t>Mardi : 08h30 à 17h30</a:t>
            </a:r>
          </a:p>
          <a:p>
            <a:pPr marL="285750" indent="-285750">
              <a:buFont typeface="Wingdings" panose="05000000000000000000" pitchFamily="2" charset="2"/>
              <a:buChar char="v"/>
            </a:pPr>
            <a:r>
              <a:rPr lang="fr-FR" sz="1900" dirty="0">
                <a:latin typeface="Arial" panose="020B0604020202020204" pitchFamily="34" charset="0"/>
                <a:cs typeface="Arial" panose="020B0604020202020204" pitchFamily="34" charset="0"/>
              </a:rPr>
              <a:t>Mercredi : 08h30 à 17h30</a:t>
            </a:r>
          </a:p>
          <a:p>
            <a:pPr marL="285750" indent="-285750">
              <a:buFont typeface="Wingdings" panose="05000000000000000000" pitchFamily="2" charset="2"/>
              <a:buChar char="v"/>
            </a:pPr>
            <a:r>
              <a:rPr lang="fr-FR" sz="1900" dirty="0">
                <a:latin typeface="Arial" panose="020B0604020202020204" pitchFamily="34" charset="0"/>
                <a:cs typeface="Arial" panose="020B0604020202020204" pitchFamily="34" charset="0"/>
              </a:rPr>
              <a:t>Jeudi : 08h30 à 17h30</a:t>
            </a:r>
          </a:p>
          <a:p>
            <a:pPr marL="285750" indent="-285750">
              <a:buFont typeface="Wingdings" panose="05000000000000000000" pitchFamily="2" charset="2"/>
              <a:buChar char="v"/>
            </a:pPr>
            <a:r>
              <a:rPr lang="fr-FR" sz="1900" dirty="0">
                <a:latin typeface="Arial" panose="020B0604020202020204" pitchFamily="34" charset="0"/>
                <a:cs typeface="Arial" panose="020B0604020202020204" pitchFamily="34" charset="0"/>
              </a:rPr>
              <a:t>Vendredi : 08h30 à 13h30</a:t>
            </a:r>
          </a:p>
          <a:p>
            <a:endParaRPr lang="fr-FR" sz="1900" b="1" dirty="0">
              <a:latin typeface="Arial" panose="020B0604020202020204" pitchFamily="34" charset="0"/>
              <a:cs typeface="Arial" panose="020B0604020202020204" pitchFamily="34" charset="0"/>
            </a:endParaRPr>
          </a:p>
          <a:p>
            <a:r>
              <a:rPr lang="fr-FR" sz="1900" b="1" u="sng" dirty="0">
                <a:latin typeface="Arial" panose="020B0604020202020204" pitchFamily="34" charset="0"/>
                <a:cs typeface="Arial" panose="020B0604020202020204" pitchFamily="34" charset="0"/>
              </a:rPr>
              <a:t>Permanences extérieures :</a:t>
            </a:r>
          </a:p>
          <a:p>
            <a:endParaRPr lang="fr-FR" sz="800" u="sng" dirty="0">
              <a:latin typeface="Arial" panose="020B0604020202020204" pitchFamily="34" charset="0"/>
              <a:cs typeface="Arial" panose="020B0604020202020204" pitchFamily="34" charset="0"/>
            </a:endParaRPr>
          </a:p>
          <a:p>
            <a:r>
              <a:rPr lang="fr-FR" sz="1900" dirty="0">
                <a:latin typeface="Arial" panose="020B0604020202020204" pitchFamily="34" charset="0"/>
                <a:cs typeface="Arial" panose="020B0604020202020204" pitchFamily="34" charset="0"/>
              </a:rPr>
              <a:t>Une équipe mobile se déplace sur toute la Haute Corse pour répondre à vos demandes</a:t>
            </a:r>
          </a:p>
          <a:p>
            <a:pPr lvl="0"/>
            <a:endParaRPr lang="fr-FR" dirty="0">
              <a:latin typeface="Arial" charset="0"/>
              <a:ea typeface="Arial" charset="0"/>
              <a:cs typeface="Arial" charset="0"/>
            </a:endParaRPr>
          </a:p>
        </p:txBody>
      </p:sp>
      <p:sp>
        <p:nvSpPr>
          <p:cNvPr id="4" name="ZoneTexte 3">
            <a:extLst>
              <a:ext uri="{FF2B5EF4-FFF2-40B4-BE49-F238E27FC236}">
                <a16:creationId xmlns:a16="http://schemas.microsoft.com/office/drawing/2014/main" id="{AB10C809-391F-4CD9-8147-8ECA95D63311}"/>
              </a:ext>
            </a:extLst>
          </p:cNvPr>
          <p:cNvSpPr txBox="1"/>
          <p:nvPr/>
        </p:nvSpPr>
        <p:spPr>
          <a:xfrm>
            <a:off x="263352" y="958147"/>
            <a:ext cx="11554766" cy="707886"/>
          </a:xfrm>
          <a:prstGeom prst="rect">
            <a:avLst/>
          </a:prstGeom>
          <a:noFill/>
        </p:spPr>
        <p:txBody>
          <a:bodyPr wrap="none" rtlCol="0">
            <a:spAutoFit/>
          </a:bodyPr>
          <a:lstStyle/>
          <a:p>
            <a:r>
              <a:rPr lang="fr-FR" sz="2000" b="1" dirty="0">
                <a:latin typeface="Arial" panose="020B0604020202020204" pitchFamily="34" charset="0"/>
                <a:cs typeface="Arial" panose="020B0604020202020204" pitchFamily="34" charset="0"/>
              </a:rPr>
              <a:t>Centre d’Accueil et d’Accompagnement à la Réduction des risques pour Usagers de Drogues</a:t>
            </a:r>
          </a:p>
          <a:p>
            <a:endParaRPr lang="fr-FR" sz="2000" dirty="0"/>
          </a:p>
        </p:txBody>
      </p:sp>
      <p:pic>
        <p:nvPicPr>
          <p:cNvPr id="7" name="Image 6">
            <a:extLst>
              <a:ext uri="{FF2B5EF4-FFF2-40B4-BE49-F238E27FC236}">
                <a16:creationId xmlns:a16="http://schemas.microsoft.com/office/drawing/2014/main" id="{C17BA242-CD0E-4A84-90CB-8EA27D551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232" y="2420888"/>
            <a:ext cx="2238375" cy="2047875"/>
          </a:xfrm>
          <a:prstGeom prst="rect">
            <a:avLst/>
          </a:prstGeom>
        </p:spPr>
      </p:pic>
    </p:spTree>
    <p:extLst>
      <p:ext uri="{BB962C8B-B14F-4D97-AF65-F5344CB8AC3E}">
        <p14:creationId xmlns:p14="http://schemas.microsoft.com/office/powerpoint/2010/main" val="2391010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FC6274-1BC7-4E52-B056-4923B59DCB22}"/>
              </a:ext>
            </a:extLst>
          </p:cNvPr>
          <p:cNvSpPr/>
          <p:nvPr/>
        </p:nvSpPr>
        <p:spPr>
          <a:xfrm>
            <a:off x="0" y="0"/>
            <a:ext cx="12192000" cy="7920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endParaRPr lang="fr-FR" sz="3200" dirty="0">
              <a:latin typeface="Calibri Light" panose="020F0302020204030204" pitchFamily="34" charset="0"/>
              <a:cs typeface="Calibri Light" panose="020F0302020204030204" pitchFamily="34" charset="0"/>
            </a:endParaRPr>
          </a:p>
        </p:txBody>
      </p:sp>
      <p:sp>
        <p:nvSpPr>
          <p:cNvPr id="24" name="Titre 1">
            <a:extLst>
              <a:ext uri="{FF2B5EF4-FFF2-40B4-BE49-F238E27FC236}">
                <a16:creationId xmlns:a16="http://schemas.microsoft.com/office/drawing/2014/main" id="{27932C23-D3A9-42BC-B45F-B6B941ACC6EE}"/>
              </a:ext>
            </a:extLst>
          </p:cNvPr>
          <p:cNvSpPr>
            <a:spLocks noGrp="1"/>
          </p:cNvSpPr>
          <p:nvPr>
            <p:ph type="ctrTitle"/>
          </p:nvPr>
        </p:nvSpPr>
        <p:spPr>
          <a:xfrm>
            <a:off x="404852" y="2821793"/>
            <a:ext cx="4674799" cy="1800200"/>
          </a:xfrm>
        </p:spPr>
        <p:txBody>
          <a:bodyPr vert="horz" lIns="91440" tIns="45720" rIns="91440" bIns="45720" rtlCol="0" anchor="b">
            <a:normAutofit fontScale="90000"/>
          </a:bodyPr>
          <a:lstStyle/>
          <a:p>
            <a:pPr algn="l"/>
            <a:r>
              <a:rPr lang="fr-FR" sz="3600" b="1" dirty="0">
                <a:solidFill>
                  <a:schemeClr val="tx1">
                    <a:lumMod val="65000"/>
                    <a:lumOff val="35000"/>
                  </a:schemeClr>
                </a:solidFill>
              </a:rPr>
              <a:t>Merci de votre attention</a:t>
            </a:r>
            <a:br>
              <a:rPr lang="fr-FR" sz="3200" b="1" dirty="0">
                <a:solidFill>
                  <a:schemeClr val="tx1">
                    <a:lumMod val="65000"/>
                    <a:lumOff val="35000"/>
                  </a:schemeClr>
                </a:solidFill>
              </a:rPr>
            </a:br>
            <a:br>
              <a:rPr lang="fr-FR" sz="3200" b="1" dirty="0">
                <a:solidFill>
                  <a:schemeClr val="tx1">
                    <a:lumMod val="65000"/>
                    <a:lumOff val="35000"/>
                  </a:schemeClr>
                </a:solidFill>
              </a:rPr>
            </a:br>
            <a:r>
              <a:rPr lang="fr-FR" sz="3200" b="1" dirty="0">
                <a:solidFill>
                  <a:schemeClr val="tx1">
                    <a:lumMod val="65000"/>
                    <a:lumOff val="35000"/>
                  </a:schemeClr>
                </a:solidFill>
              </a:rPr>
              <a:t>Avez-vous des questions?</a:t>
            </a:r>
          </a:p>
        </p:txBody>
      </p:sp>
      <p:pic>
        <p:nvPicPr>
          <p:cNvPr id="28" name="Image 27">
            <a:extLst>
              <a:ext uri="{FF2B5EF4-FFF2-40B4-BE49-F238E27FC236}">
                <a16:creationId xmlns:a16="http://schemas.microsoft.com/office/drawing/2014/main" id="{4CA719EC-8C7F-4EED-9896-A73F30956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50166">
            <a:off x="6925399" y="1605033"/>
            <a:ext cx="1502024" cy="160047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31" name="Image 30">
            <a:extLst>
              <a:ext uri="{FF2B5EF4-FFF2-40B4-BE49-F238E27FC236}">
                <a16:creationId xmlns:a16="http://schemas.microsoft.com/office/drawing/2014/main" id="{E5AA3C04-DE9E-46BA-A10E-C9D28B0E61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9976" y="1916291"/>
            <a:ext cx="5835208" cy="4183122"/>
          </a:xfrm>
          <a:custGeom>
            <a:avLst/>
            <a:gdLst/>
            <a:ahLst/>
            <a:cxnLst/>
            <a:rect l="l" t="t" r="r" b="b"/>
            <a:pathLst>
              <a:path w="6274683" h="4597738">
                <a:moveTo>
                  <a:pt x="373676" y="2507768"/>
                </a:moveTo>
                <a:cubicBezTo>
                  <a:pt x="937335" y="2507768"/>
                  <a:pt x="937335" y="2507768"/>
                  <a:pt x="937335" y="2507768"/>
                </a:cubicBezTo>
                <a:cubicBezTo>
                  <a:pt x="965853" y="2507768"/>
                  <a:pt x="1002759" y="2527661"/>
                  <a:pt x="1017857" y="2552528"/>
                </a:cubicBezTo>
                <a:cubicBezTo>
                  <a:pt x="1299687" y="3034940"/>
                  <a:pt x="1299687" y="3034940"/>
                  <a:pt x="1299687" y="3034940"/>
                </a:cubicBezTo>
                <a:cubicBezTo>
                  <a:pt x="1313107" y="3061464"/>
                  <a:pt x="1313107" y="3101250"/>
                  <a:pt x="1299687" y="3127775"/>
                </a:cubicBezTo>
                <a:cubicBezTo>
                  <a:pt x="1017857" y="3610186"/>
                  <a:pt x="1017857" y="3610186"/>
                  <a:pt x="1017857" y="3610186"/>
                </a:cubicBezTo>
                <a:cubicBezTo>
                  <a:pt x="1002759" y="3635053"/>
                  <a:pt x="965853" y="3654946"/>
                  <a:pt x="937335" y="3654946"/>
                </a:cubicBezTo>
                <a:lnTo>
                  <a:pt x="373676" y="3654946"/>
                </a:lnTo>
                <a:cubicBezTo>
                  <a:pt x="343480" y="3654946"/>
                  <a:pt x="306574" y="3635053"/>
                  <a:pt x="293153" y="3610186"/>
                </a:cubicBezTo>
                <a:cubicBezTo>
                  <a:pt x="11324" y="3127775"/>
                  <a:pt x="11324" y="3127775"/>
                  <a:pt x="11324" y="3127775"/>
                </a:cubicBezTo>
                <a:cubicBezTo>
                  <a:pt x="-3774" y="3101250"/>
                  <a:pt x="-3774" y="3061464"/>
                  <a:pt x="11324" y="3034940"/>
                </a:cubicBezTo>
                <a:cubicBezTo>
                  <a:pt x="293153" y="2552528"/>
                  <a:pt x="293153" y="2552528"/>
                  <a:pt x="293153" y="2552528"/>
                </a:cubicBezTo>
                <a:cubicBezTo>
                  <a:pt x="306574" y="2527661"/>
                  <a:pt x="343480" y="2507768"/>
                  <a:pt x="373676" y="2507768"/>
                </a:cubicBezTo>
                <a:close/>
                <a:moveTo>
                  <a:pt x="2963165" y="0"/>
                </a:moveTo>
                <a:lnTo>
                  <a:pt x="3100668" y="0"/>
                </a:lnTo>
                <a:cubicBezTo>
                  <a:pt x="4782082" y="0"/>
                  <a:pt x="4782082" y="0"/>
                  <a:pt x="4782082" y="0"/>
                </a:cubicBezTo>
                <a:cubicBezTo>
                  <a:pt x="4896379" y="0"/>
                  <a:pt x="5044296" y="79730"/>
                  <a:pt x="5104806" y="179392"/>
                </a:cubicBezTo>
                <a:cubicBezTo>
                  <a:pt x="6234342" y="2112834"/>
                  <a:pt x="6234342" y="2112834"/>
                  <a:pt x="6234342" y="2112834"/>
                </a:cubicBezTo>
                <a:cubicBezTo>
                  <a:pt x="6288131" y="2219140"/>
                  <a:pt x="6288131" y="2378598"/>
                  <a:pt x="6234342" y="2484906"/>
                </a:cubicBezTo>
                <a:cubicBezTo>
                  <a:pt x="5104806" y="4418346"/>
                  <a:pt x="5104806" y="4418346"/>
                  <a:pt x="5104806" y="4418346"/>
                </a:cubicBezTo>
                <a:cubicBezTo>
                  <a:pt x="5044296" y="4518010"/>
                  <a:pt x="4896379" y="4597738"/>
                  <a:pt x="4782082" y="4597738"/>
                </a:cubicBezTo>
                <a:lnTo>
                  <a:pt x="2523007" y="4597738"/>
                </a:lnTo>
                <a:cubicBezTo>
                  <a:pt x="2401986" y="4597738"/>
                  <a:pt x="2254071" y="4518010"/>
                  <a:pt x="2200284" y="4418346"/>
                </a:cubicBezTo>
                <a:cubicBezTo>
                  <a:pt x="1070747" y="2484906"/>
                  <a:pt x="1070747" y="2484906"/>
                  <a:pt x="1070747" y="2484906"/>
                </a:cubicBezTo>
                <a:cubicBezTo>
                  <a:pt x="1010234" y="2378598"/>
                  <a:pt x="1010234" y="2219140"/>
                  <a:pt x="1070747" y="2112834"/>
                </a:cubicBezTo>
                <a:cubicBezTo>
                  <a:pt x="1141343" y="1991994"/>
                  <a:pt x="1207527" y="1878706"/>
                  <a:pt x="1269574" y="1772499"/>
                </a:cubicBezTo>
                <a:lnTo>
                  <a:pt x="1354552" y="1627041"/>
                </a:lnTo>
                <a:lnTo>
                  <a:pt x="2423436" y="1627041"/>
                </a:lnTo>
                <a:cubicBezTo>
                  <a:pt x="2482091" y="1627041"/>
                  <a:pt x="2557999" y="1586126"/>
                  <a:pt x="2589052" y="1534980"/>
                </a:cubicBezTo>
                <a:cubicBezTo>
                  <a:pt x="2589052" y="1534980"/>
                  <a:pt x="2589052" y="1534980"/>
                  <a:pt x="3168709" y="542774"/>
                </a:cubicBezTo>
                <a:cubicBezTo>
                  <a:pt x="3196312" y="488219"/>
                  <a:pt x="3196312" y="406388"/>
                  <a:pt x="3168709" y="351833"/>
                </a:cubicBezTo>
                <a:cubicBezTo>
                  <a:pt x="3168709" y="351833"/>
                  <a:pt x="3168709" y="351833"/>
                  <a:pt x="2980349" y="29414"/>
                </a:cubicBezTo>
                <a:close/>
              </a:path>
            </a:pathLst>
          </a:custGeom>
        </p:spPr>
      </p:pic>
      <p:sp>
        <p:nvSpPr>
          <p:cNvPr id="47" name="Espace réservé du numéro de diapositive 15">
            <a:extLst>
              <a:ext uri="{FF2B5EF4-FFF2-40B4-BE49-F238E27FC236}">
                <a16:creationId xmlns:a16="http://schemas.microsoft.com/office/drawing/2014/main" id="{AA260A54-DCB1-40B4-B68C-AED21FAB99B6}"/>
              </a:ext>
            </a:extLst>
          </p:cNvPr>
          <p:cNvSpPr>
            <a:spLocks noGrp="1"/>
          </p:cNvSpPr>
          <p:nvPr>
            <p:ph type="sldNum" sz="quarter" idx="12"/>
          </p:nvPr>
        </p:nvSpPr>
        <p:spPr>
          <a:xfrm>
            <a:off x="8737600" y="6356353"/>
            <a:ext cx="2844800" cy="365125"/>
          </a:xfrm>
        </p:spPr>
        <p:txBody>
          <a:bodyPr/>
          <a:lstStyle/>
          <a:p>
            <a:fld id="{CA89697D-92E8-4925-982A-4767CE072AEC}" type="slidenum">
              <a:rPr lang="fr-FR" sz="1200" smtClean="0"/>
              <a:pPr/>
              <a:t>19</a:t>
            </a:fld>
            <a:endParaRPr lang="fr-FR" sz="1200" dirty="0"/>
          </a:p>
        </p:txBody>
      </p:sp>
      <p:grpSp>
        <p:nvGrpSpPr>
          <p:cNvPr id="2" name="Groupe 1">
            <a:extLst>
              <a:ext uri="{FF2B5EF4-FFF2-40B4-BE49-F238E27FC236}">
                <a16:creationId xmlns:a16="http://schemas.microsoft.com/office/drawing/2014/main" id="{86AC1AE5-ABDD-442E-BFCA-BFA0B184A957}"/>
              </a:ext>
            </a:extLst>
          </p:cNvPr>
          <p:cNvGrpSpPr/>
          <p:nvPr/>
        </p:nvGrpSpPr>
        <p:grpSpPr>
          <a:xfrm>
            <a:off x="0" y="6677216"/>
            <a:ext cx="12192000" cy="180784"/>
            <a:chOff x="0" y="6677216"/>
            <a:chExt cx="12192000" cy="180784"/>
          </a:xfrm>
        </p:grpSpPr>
        <p:sp>
          <p:nvSpPr>
            <p:cNvPr id="13" name="Rectangle 12">
              <a:extLst>
                <a:ext uri="{FF2B5EF4-FFF2-40B4-BE49-F238E27FC236}">
                  <a16:creationId xmlns:a16="http://schemas.microsoft.com/office/drawing/2014/main" id="{33EC253D-87C9-4962-931A-479E6932BAE0}"/>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7C3FE75F-08D1-40C3-89A4-0B3620016AB4}"/>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1D4520B1-3000-41B4-BE3B-D24AD9604815}"/>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1AC85F09-5D86-4990-AEF0-AF870A44E7C6}"/>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9DBF431D-9A97-407F-AEF2-6B1A0980AB6B}"/>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8" name="Espace réservé de la date 14">
            <a:extLst>
              <a:ext uri="{FF2B5EF4-FFF2-40B4-BE49-F238E27FC236}">
                <a16:creationId xmlns:a16="http://schemas.microsoft.com/office/drawing/2014/main" id="{0537FDB0-C7E3-4DB9-8B24-6A55A5007684}"/>
              </a:ext>
            </a:extLst>
          </p:cNvPr>
          <p:cNvSpPr>
            <a:spLocks noGrp="1"/>
          </p:cNvSpPr>
          <p:nvPr>
            <p:ph type="dt" sz="half" idx="10"/>
          </p:nvPr>
        </p:nvSpPr>
        <p:spPr>
          <a:xfrm>
            <a:off x="609600" y="6356353"/>
            <a:ext cx="2844800" cy="365125"/>
          </a:xfrm>
        </p:spPr>
        <p:txBody>
          <a:bodyPr/>
          <a:lstStyle/>
          <a:p>
            <a:fld id="{F02BA6DF-0A59-469F-9775-9A0B126AA012}" type="datetime1">
              <a:rPr lang="fr-FR" sz="1200" smtClean="0"/>
              <a:t>06/09/2022</a:t>
            </a:fld>
            <a:endParaRPr lang="fr-FR" sz="1100" dirty="0"/>
          </a:p>
        </p:txBody>
      </p:sp>
      <p:sp>
        <p:nvSpPr>
          <p:cNvPr id="22" name="Rectangle 21">
            <a:extLst>
              <a:ext uri="{FF2B5EF4-FFF2-40B4-BE49-F238E27FC236}">
                <a16:creationId xmlns:a16="http://schemas.microsoft.com/office/drawing/2014/main" id="{6D55F9EE-7E57-4DB6-ACC6-AD18F9D247CD}"/>
              </a:ext>
            </a:extLst>
          </p:cNvPr>
          <p:cNvSpPr/>
          <p:nvPr/>
        </p:nvSpPr>
        <p:spPr>
          <a:xfrm>
            <a:off x="-4374" y="508194"/>
            <a:ext cx="12196373" cy="281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endParaRPr lang="fr-FR" sz="3200" dirty="0">
              <a:latin typeface="Calibri Light" panose="020F0302020204030204" pitchFamily="34" charset="0"/>
              <a:cs typeface="Calibri Light" panose="020F0302020204030204" pitchFamily="34" charset="0"/>
            </a:endParaRPr>
          </a:p>
        </p:txBody>
      </p:sp>
      <p:sp>
        <p:nvSpPr>
          <p:cNvPr id="3" name="Ellipse 2">
            <a:extLst>
              <a:ext uri="{FF2B5EF4-FFF2-40B4-BE49-F238E27FC236}">
                <a16:creationId xmlns:a16="http://schemas.microsoft.com/office/drawing/2014/main" id="{E2C19D71-7FA0-4B7F-9592-7F2F13EDE5A7}"/>
              </a:ext>
            </a:extLst>
          </p:cNvPr>
          <p:cNvSpPr/>
          <p:nvPr/>
        </p:nvSpPr>
        <p:spPr>
          <a:xfrm>
            <a:off x="399335" y="231362"/>
            <a:ext cx="1620000" cy="162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llipse 20">
            <a:extLst>
              <a:ext uri="{FF2B5EF4-FFF2-40B4-BE49-F238E27FC236}">
                <a16:creationId xmlns:a16="http://schemas.microsoft.com/office/drawing/2014/main" id="{64A94B93-6BB9-4AC7-806F-A8C001321D6D}"/>
              </a:ext>
            </a:extLst>
          </p:cNvPr>
          <p:cNvSpPr/>
          <p:nvPr/>
        </p:nvSpPr>
        <p:spPr>
          <a:xfrm>
            <a:off x="561335" y="372947"/>
            <a:ext cx="1296000" cy="12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8" name="Image 47">
            <a:extLst>
              <a:ext uri="{FF2B5EF4-FFF2-40B4-BE49-F238E27FC236}">
                <a16:creationId xmlns:a16="http://schemas.microsoft.com/office/drawing/2014/main" id="{A19308F6-4F80-482C-AC1B-CC95ED87DA74}"/>
              </a:ext>
            </a:extLst>
          </p:cNvPr>
          <p:cNvPicPr>
            <a:picLocks noChangeAspect="1"/>
          </p:cNvPicPr>
          <p:nvPr/>
        </p:nvPicPr>
        <p:blipFill rotWithShape="1">
          <a:blip r:embed="rId5">
            <a:extLst>
              <a:ext uri="{28A0092B-C50C-407E-A947-70E740481C1C}">
                <a14:useLocalDpi xmlns:a14="http://schemas.microsoft.com/office/drawing/2010/main" val="0"/>
              </a:ext>
            </a:extLst>
          </a:blip>
          <a:srcRect t="7052" b="-1"/>
          <a:stretch/>
        </p:blipFill>
        <p:spPr>
          <a:xfrm>
            <a:off x="767408" y="532505"/>
            <a:ext cx="823640" cy="802336"/>
          </a:xfrm>
          <a:prstGeom prst="rect">
            <a:avLst/>
          </a:prstGeom>
          <a:ln w="12700">
            <a:noFill/>
          </a:ln>
          <a:effectLst/>
        </p:spPr>
      </p:pic>
      <p:pic>
        <p:nvPicPr>
          <p:cNvPr id="19" name="Image 18">
            <a:extLst>
              <a:ext uri="{FF2B5EF4-FFF2-40B4-BE49-F238E27FC236}">
                <a16:creationId xmlns:a16="http://schemas.microsoft.com/office/drawing/2014/main" id="{E52AF63A-1955-4F72-BA42-0682B2E788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0080" y="3789040"/>
            <a:ext cx="1502024" cy="1598342"/>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spTree>
    <p:extLst>
      <p:ext uri="{BB962C8B-B14F-4D97-AF65-F5344CB8AC3E}">
        <p14:creationId xmlns:p14="http://schemas.microsoft.com/office/powerpoint/2010/main" val="4106900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2</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 PLAN DE LA FORMATION</a:t>
            </a:r>
          </a:p>
        </p:txBody>
      </p:sp>
      <p:grpSp>
        <p:nvGrpSpPr>
          <p:cNvPr id="14" name="Group 12">
            <a:extLst>
              <a:ext uri="{FF2B5EF4-FFF2-40B4-BE49-F238E27FC236}">
                <a16:creationId xmlns:a16="http://schemas.microsoft.com/office/drawing/2014/main" id="{00F8DAB1-0B46-43B2-A324-69A27983E0B6}"/>
              </a:ext>
            </a:extLst>
          </p:cNvPr>
          <p:cNvGrpSpPr/>
          <p:nvPr/>
        </p:nvGrpSpPr>
        <p:grpSpPr>
          <a:xfrm rot="5400000">
            <a:off x="-353522" y="2861410"/>
            <a:ext cx="3725949" cy="577582"/>
            <a:chOff x="1329679" y="3691203"/>
            <a:chExt cx="6013628" cy="893202"/>
          </a:xfrm>
          <a:solidFill>
            <a:schemeClr val="tx1">
              <a:lumMod val="50000"/>
              <a:lumOff val="50000"/>
            </a:schemeClr>
          </a:solidFill>
        </p:grpSpPr>
        <p:sp>
          <p:nvSpPr>
            <p:cNvPr id="20" name="Freeform 7">
              <a:extLst>
                <a:ext uri="{FF2B5EF4-FFF2-40B4-BE49-F238E27FC236}">
                  <a16:creationId xmlns:a16="http://schemas.microsoft.com/office/drawing/2014/main" id="{63FB25C1-E49A-46D0-8199-7A45694374A9}"/>
                </a:ext>
              </a:extLst>
            </p:cNvPr>
            <p:cNvSpPr>
              <a:spLocks/>
            </p:cNvSpPr>
            <p:nvPr/>
          </p:nvSpPr>
          <p:spPr bwMode="auto">
            <a:xfrm rot="10800000">
              <a:off x="5551502" y="3691203"/>
              <a:ext cx="1791805" cy="89319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7">
              <a:extLst>
                <a:ext uri="{FF2B5EF4-FFF2-40B4-BE49-F238E27FC236}">
                  <a16:creationId xmlns:a16="http://schemas.microsoft.com/office/drawing/2014/main" id="{A82CC097-C56A-4CD0-B0D0-97AC68AF1B49}"/>
                </a:ext>
              </a:extLst>
            </p:cNvPr>
            <p:cNvSpPr>
              <a:spLocks/>
            </p:cNvSpPr>
            <p:nvPr/>
          </p:nvSpPr>
          <p:spPr bwMode="auto">
            <a:xfrm rot="10800000">
              <a:off x="1329679" y="3691205"/>
              <a:ext cx="1791804" cy="8932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 name="Groupe 3">
            <a:extLst>
              <a:ext uri="{FF2B5EF4-FFF2-40B4-BE49-F238E27FC236}">
                <a16:creationId xmlns:a16="http://schemas.microsoft.com/office/drawing/2014/main" id="{4A80B787-C6A8-48B3-8664-02E816E46F78}"/>
              </a:ext>
            </a:extLst>
          </p:cNvPr>
          <p:cNvGrpSpPr/>
          <p:nvPr/>
        </p:nvGrpSpPr>
        <p:grpSpPr>
          <a:xfrm rot="5400000">
            <a:off x="4374297" y="-1654525"/>
            <a:ext cx="4756074" cy="10496646"/>
            <a:chOff x="1912399" y="-12155325"/>
            <a:chExt cx="7676234" cy="16232586"/>
          </a:xfrm>
        </p:grpSpPr>
        <p:sp>
          <p:nvSpPr>
            <p:cNvPr id="24" name="Freeform 7">
              <a:extLst>
                <a:ext uri="{FF2B5EF4-FFF2-40B4-BE49-F238E27FC236}">
                  <a16:creationId xmlns:a16="http://schemas.microsoft.com/office/drawing/2014/main" id="{0D8FC02E-9631-413F-9707-B0C588FE514B}"/>
                </a:ext>
              </a:extLst>
            </p:cNvPr>
            <p:cNvSpPr>
              <a:spLocks/>
            </p:cNvSpPr>
            <p:nvPr/>
          </p:nvSpPr>
          <p:spPr bwMode="auto">
            <a:xfrm>
              <a:off x="6249566" y="2767752"/>
              <a:ext cx="1791805" cy="8932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7">
              <a:extLst>
                <a:ext uri="{FF2B5EF4-FFF2-40B4-BE49-F238E27FC236}">
                  <a16:creationId xmlns:a16="http://schemas.microsoft.com/office/drawing/2014/main" id="{B9BE0A12-6ABA-44B2-BE15-1A6932332AE5}"/>
                </a:ext>
              </a:extLst>
            </p:cNvPr>
            <p:cNvSpPr>
              <a:spLocks/>
            </p:cNvSpPr>
            <p:nvPr/>
          </p:nvSpPr>
          <p:spPr bwMode="auto">
            <a:xfrm>
              <a:off x="2028148" y="2767752"/>
              <a:ext cx="1791804" cy="8932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Rectangle 27">
              <a:extLst>
                <a:ext uri="{FF2B5EF4-FFF2-40B4-BE49-F238E27FC236}">
                  <a16:creationId xmlns:a16="http://schemas.microsoft.com/office/drawing/2014/main" id="{CF6FE0FB-178D-4DBE-927F-58E249A647B6}"/>
                </a:ext>
              </a:extLst>
            </p:cNvPr>
            <p:cNvSpPr/>
            <p:nvPr/>
          </p:nvSpPr>
          <p:spPr>
            <a:xfrm rot="16200000">
              <a:off x="2667396" y="3181197"/>
              <a:ext cx="513308" cy="963651"/>
            </a:xfrm>
            <a:prstGeom prst="rect">
              <a:avLst/>
            </a:prstGeom>
          </p:spPr>
          <p:txBody>
            <a:bodyPr wrap="none" anchor="ctr">
              <a:spAutoFit/>
            </a:bodyPr>
            <a:lstStyle/>
            <a:p>
              <a:pPr algn="ctr"/>
              <a:r>
                <a:rPr lang="en-US" sz="5400" dirty="0">
                  <a:solidFill>
                    <a:schemeClr val="accent6"/>
                  </a:solidFill>
                  <a:latin typeface="FontAwesome" pitchFamily="2" charset="0"/>
                </a:rPr>
                <a:t>1</a:t>
              </a:r>
              <a:endParaRPr lang="en-US" sz="3200" dirty="0">
                <a:solidFill>
                  <a:schemeClr val="accent6"/>
                </a:solidFill>
              </a:endParaRPr>
            </a:p>
          </p:txBody>
        </p:sp>
        <p:sp>
          <p:nvSpPr>
            <p:cNvPr id="29" name="Rectangle 28">
              <a:extLst>
                <a:ext uri="{FF2B5EF4-FFF2-40B4-BE49-F238E27FC236}">
                  <a16:creationId xmlns:a16="http://schemas.microsoft.com/office/drawing/2014/main" id="{245EE7E8-21A9-4570-A2C6-91D247ECCE6C}"/>
                </a:ext>
              </a:extLst>
            </p:cNvPr>
            <p:cNvSpPr/>
            <p:nvPr/>
          </p:nvSpPr>
          <p:spPr>
            <a:xfrm rot="16200000">
              <a:off x="8973885" y="3191114"/>
              <a:ext cx="285677" cy="943818"/>
            </a:xfrm>
            <a:prstGeom prst="rect">
              <a:avLst/>
            </a:prstGeom>
          </p:spPr>
          <p:txBody>
            <a:bodyPr wrap="none" anchor="ctr">
              <a:spAutoFit/>
            </a:bodyPr>
            <a:lstStyle/>
            <a:p>
              <a:pPr algn="ctr"/>
              <a:endParaRPr lang="en-US" sz="3200" dirty="0">
                <a:solidFill>
                  <a:srgbClr val="81298B"/>
                </a:solidFill>
              </a:endParaRPr>
            </a:p>
          </p:txBody>
        </p:sp>
        <p:sp>
          <p:nvSpPr>
            <p:cNvPr id="30" name="Rectangle 29">
              <a:extLst>
                <a:ext uri="{FF2B5EF4-FFF2-40B4-BE49-F238E27FC236}">
                  <a16:creationId xmlns:a16="http://schemas.microsoft.com/office/drawing/2014/main" id="{42C2138A-2353-4538-AB84-55F35BA486A5}"/>
                </a:ext>
              </a:extLst>
            </p:cNvPr>
            <p:cNvSpPr/>
            <p:nvPr/>
          </p:nvSpPr>
          <p:spPr>
            <a:xfrm rot="16200000">
              <a:off x="7425715" y="3191115"/>
              <a:ext cx="285678" cy="943818"/>
            </a:xfrm>
            <a:prstGeom prst="rect">
              <a:avLst/>
            </a:prstGeom>
          </p:spPr>
          <p:txBody>
            <a:bodyPr wrap="none" anchor="ctr">
              <a:spAutoFit/>
            </a:bodyPr>
            <a:lstStyle/>
            <a:p>
              <a:pPr algn="ctr"/>
              <a:endParaRPr lang="en-US" sz="3200" dirty="0">
                <a:solidFill>
                  <a:schemeClr val="accent1">
                    <a:lumMod val="50000"/>
                  </a:schemeClr>
                </a:solidFill>
              </a:endParaRPr>
            </a:p>
          </p:txBody>
        </p:sp>
        <p:sp>
          <p:nvSpPr>
            <p:cNvPr id="31" name="Rectangle 30">
              <a:extLst>
                <a:ext uri="{FF2B5EF4-FFF2-40B4-BE49-F238E27FC236}">
                  <a16:creationId xmlns:a16="http://schemas.microsoft.com/office/drawing/2014/main" id="{D73E28DF-51C7-4F83-925E-62B54A95FA56}"/>
                </a:ext>
              </a:extLst>
            </p:cNvPr>
            <p:cNvSpPr/>
            <p:nvPr/>
          </p:nvSpPr>
          <p:spPr>
            <a:xfrm rot="16200000">
              <a:off x="6765795" y="2917904"/>
              <a:ext cx="828473" cy="1490241"/>
            </a:xfrm>
            <a:prstGeom prst="rect">
              <a:avLst/>
            </a:prstGeom>
          </p:spPr>
          <p:txBody>
            <a:bodyPr wrap="none" anchor="ctr">
              <a:spAutoFit/>
            </a:bodyPr>
            <a:lstStyle/>
            <a:p>
              <a:pPr algn="ctr"/>
              <a:r>
                <a:rPr lang="en-US" sz="5400" dirty="0">
                  <a:solidFill>
                    <a:schemeClr val="accent4"/>
                  </a:solidFill>
                  <a:latin typeface="FontAwesome" pitchFamily="2" charset="0"/>
                </a:rPr>
                <a:t>2</a:t>
              </a:r>
              <a:endParaRPr lang="en-US" sz="3200" dirty="0">
                <a:solidFill>
                  <a:schemeClr val="accent4"/>
                </a:solidFill>
              </a:endParaRPr>
            </a:p>
          </p:txBody>
        </p:sp>
        <p:sp>
          <p:nvSpPr>
            <p:cNvPr id="32" name="Rectangle 31">
              <a:extLst>
                <a:ext uri="{FF2B5EF4-FFF2-40B4-BE49-F238E27FC236}">
                  <a16:creationId xmlns:a16="http://schemas.microsoft.com/office/drawing/2014/main" id="{2BC8CD35-A6D1-45E9-AAF3-F2BB206350CA}"/>
                </a:ext>
              </a:extLst>
            </p:cNvPr>
            <p:cNvSpPr/>
            <p:nvPr/>
          </p:nvSpPr>
          <p:spPr>
            <a:xfrm rot="16200000">
              <a:off x="4272472" y="3248022"/>
              <a:ext cx="399492" cy="943818"/>
            </a:xfrm>
            <a:prstGeom prst="rect">
              <a:avLst/>
            </a:prstGeom>
          </p:spPr>
          <p:txBody>
            <a:bodyPr wrap="square" anchor="ctr">
              <a:spAutoFit/>
            </a:bodyPr>
            <a:lstStyle/>
            <a:p>
              <a:pPr algn="ctr"/>
              <a:endParaRPr lang="en-US" sz="3200" dirty="0">
                <a:solidFill>
                  <a:schemeClr val="accent5"/>
                </a:solidFill>
              </a:endParaRPr>
            </a:p>
          </p:txBody>
        </p:sp>
        <p:sp>
          <p:nvSpPr>
            <p:cNvPr id="34" name="Text Placeholder 7">
              <a:extLst>
                <a:ext uri="{FF2B5EF4-FFF2-40B4-BE49-F238E27FC236}">
                  <a16:creationId xmlns:a16="http://schemas.microsoft.com/office/drawing/2014/main" id="{1DFE1963-350A-4ABA-A1F7-5529174D21EB}"/>
                </a:ext>
              </a:extLst>
            </p:cNvPr>
            <p:cNvSpPr txBox="1">
              <a:spLocks/>
            </p:cNvSpPr>
            <p:nvPr/>
          </p:nvSpPr>
          <p:spPr>
            <a:xfrm rot="16200000">
              <a:off x="1665092" y="-4388836"/>
              <a:ext cx="11311992" cy="1440566"/>
            </a:xfrm>
            <a:prstGeom prst="rect">
              <a:avLst/>
            </a:prstGeom>
          </p:spPr>
          <p:txBody>
            <a:bodyPr wrap="square" anchor="ctr">
              <a:spAutoFit/>
            </a:bodyPr>
            <a:lstStyle>
              <a:defPPr>
                <a:defRPr lang="en-US"/>
              </a:defPPr>
              <a:lvl1pPr algn="ctr">
                <a:defRPr sz="4800" b="1">
                  <a:solidFill>
                    <a:schemeClr val="bg2">
                      <a:lumMod val="75000"/>
                    </a:schemeClr>
                  </a:solidFill>
                </a:defRPr>
              </a:lvl1pPr>
            </a:lstStyle>
            <a:p>
              <a:pPr algn="l"/>
              <a:r>
                <a:rPr lang="fr-FR" sz="2000" dirty="0">
                  <a:solidFill>
                    <a:schemeClr val="tx1">
                      <a:lumMod val="65000"/>
                      <a:lumOff val="35000"/>
                    </a:schemeClr>
                  </a:solidFill>
                </a:rPr>
                <a:t> </a:t>
              </a:r>
              <a:r>
                <a:rPr lang="fr-FR" sz="3200" dirty="0">
                  <a:solidFill>
                    <a:schemeClr val="tx1">
                      <a:lumMod val="65000"/>
                      <a:lumOff val="35000"/>
                    </a:schemeClr>
                  </a:solidFill>
                </a:rPr>
                <a:t>La prévention en milieu professionnel</a:t>
              </a:r>
            </a:p>
            <a:p>
              <a:endParaRPr lang="fr-FR" sz="2000" dirty="0">
                <a:solidFill>
                  <a:schemeClr val="tx1">
                    <a:lumMod val="65000"/>
                    <a:lumOff val="35000"/>
                  </a:schemeClr>
                </a:solidFill>
              </a:endParaRPr>
            </a:p>
          </p:txBody>
        </p:sp>
        <p:sp>
          <p:nvSpPr>
            <p:cNvPr id="35" name="Text Placeholder 7">
              <a:extLst>
                <a:ext uri="{FF2B5EF4-FFF2-40B4-BE49-F238E27FC236}">
                  <a16:creationId xmlns:a16="http://schemas.microsoft.com/office/drawing/2014/main" id="{4B1D6EB7-0AE2-4424-B5B1-7BECB4A406AB}"/>
                </a:ext>
              </a:extLst>
            </p:cNvPr>
            <p:cNvSpPr txBox="1">
              <a:spLocks/>
            </p:cNvSpPr>
            <p:nvPr/>
          </p:nvSpPr>
          <p:spPr>
            <a:xfrm rot="16200000">
              <a:off x="-692323" y="-4995682"/>
              <a:ext cx="11191143" cy="2533408"/>
            </a:xfrm>
            <a:prstGeom prst="rect">
              <a:avLst/>
            </a:prstGeom>
          </p:spPr>
          <p:txBody>
            <a:bodyPr wrap="square" anchor="ctr">
              <a:spAutoFit/>
            </a:bodyPr>
            <a:lstStyle>
              <a:defPPr>
                <a:defRPr lang="en-US"/>
              </a:defPPr>
              <a:lvl1pPr algn="ctr">
                <a:defRPr sz="4800" b="1">
                  <a:solidFill>
                    <a:schemeClr val="bg2">
                      <a:lumMod val="75000"/>
                    </a:schemeClr>
                  </a:solidFill>
                </a:defRPr>
              </a:lvl1pPr>
            </a:lstStyle>
            <a:p>
              <a:pPr marL="457200" indent="-457200" algn="l">
                <a:buFont typeface="+mj-lt"/>
                <a:buAutoNum type="arabicPeriod"/>
              </a:pPr>
              <a:r>
                <a:rPr lang="fr-FR" sz="2400" dirty="0">
                  <a:solidFill>
                    <a:schemeClr val="tx1">
                      <a:lumMod val="65000"/>
                      <a:lumOff val="35000"/>
                    </a:schemeClr>
                  </a:solidFill>
                </a:rPr>
                <a:t>Tabac</a:t>
              </a:r>
            </a:p>
            <a:p>
              <a:pPr marL="457200" indent="-457200" algn="l">
                <a:buFont typeface="+mj-lt"/>
                <a:buAutoNum type="arabicPeriod"/>
              </a:pPr>
              <a:r>
                <a:rPr lang="fr-FR" sz="2400" dirty="0">
                  <a:solidFill>
                    <a:schemeClr val="tx1">
                      <a:lumMod val="65000"/>
                      <a:lumOff val="35000"/>
                    </a:schemeClr>
                  </a:solidFill>
                </a:rPr>
                <a:t>Alcool</a:t>
              </a:r>
            </a:p>
            <a:p>
              <a:pPr marL="457200" indent="-457200" algn="l">
                <a:buFont typeface="+mj-lt"/>
                <a:buAutoNum type="arabicPeriod"/>
              </a:pPr>
              <a:r>
                <a:rPr lang="fr-FR" sz="2400" dirty="0">
                  <a:solidFill>
                    <a:schemeClr val="tx1">
                      <a:lumMod val="65000"/>
                      <a:lumOff val="35000"/>
                    </a:schemeClr>
                  </a:solidFill>
                </a:rPr>
                <a:t>Drogues illicites</a:t>
              </a:r>
            </a:p>
            <a:p>
              <a:pPr marL="457200" indent="-457200" algn="l">
                <a:buFont typeface="+mj-lt"/>
                <a:buAutoNum type="arabicPeriod"/>
              </a:pPr>
              <a:r>
                <a:rPr lang="fr-FR" sz="2400" dirty="0">
                  <a:solidFill>
                    <a:schemeClr val="tx1">
                      <a:lumMod val="65000"/>
                      <a:lumOff val="35000"/>
                    </a:schemeClr>
                  </a:solidFill>
                </a:rPr>
                <a:t>Médicaments</a:t>
              </a:r>
              <a:endParaRPr lang="en-US" sz="2400" dirty="0">
                <a:solidFill>
                  <a:schemeClr val="tx1">
                    <a:lumMod val="65000"/>
                    <a:lumOff val="35000"/>
                  </a:schemeClr>
                </a:solidFill>
              </a:endParaRPr>
            </a:p>
          </p:txBody>
        </p:sp>
        <p:sp>
          <p:nvSpPr>
            <p:cNvPr id="36" name="Text Placeholder 7">
              <a:extLst>
                <a:ext uri="{FF2B5EF4-FFF2-40B4-BE49-F238E27FC236}">
                  <a16:creationId xmlns:a16="http://schemas.microsoft.com/office/drawing/2014/main" id="{A85C7CB8-FEEE-4312-90BB-89F6797E835A}"/>
                </a:ext>
              </a:extLst>
            </p:cNvPr>
            <p:cNvSpPr txBox="1">
              <a:spLocks/>
            </p:cNvSpPr>
            <p:nvPr/>
          </p:nvSpPr>
          <p:spPr>
            <a:xfrm rot="16200000">
              <a:off x="-4202033" y="-6040893"/>
              <a:ext cx="13967477" cy="1738614"/>
            </a:xfrm>
            <a:prstGeom prst="rect">
              <a:avLst/>
            </a:prstGeom>
          </p:spPr>
          <p:txBody>
            <a:bodyPr wrap="square" anchor="ctr">
              <a:spAutoFit/>
            </a:bodyPr>
            <a:lstStyle>
              <a:defPPr>
                <a:defRPr lang="en-US"/>
              </a:defPPr>
              <a:lvl1pPr algn="ctr">
                <a:defRPr sz="4800" b="1">
                  <a:solidFill>
                    <a:schemeClr val="bg2">
                      <a:lumMod val="75000"/>
                    </a:schemeClr>
                  </a:solidFill>
                </a:defRPr>
              </a:lvl1pPr>
            </a:lstStyle>
            <a:p>
              <a:pPr algn="l"/>
              <a:r>
                <a:rPr lang="fr-FR" sz="3200" dirty="0">
                  <a:solidFill>
                    <a:schemeClr val="tx1">
                      <a:lumMod val="65000"/>
                      <a:lumOff val="35000"/>
                    </a:schemeClr>
                  </a:solidFill>
                </a:rPr>
                <a:t>Les effets sur la santé des principales substances addictives</a:t>
              </a:r>
              <a:endParaRPr lang="en-US" sz="3200" dirty="0">
                <a:solidFill>
                  <a:schemeClr val="tx1">
                    <a:lumMod val="65000"/>
                    <a:lumOff val="35000"/>
                  </a:schemeClr>
                </a:solidFill>
              </a:endParaRPr>
            </a:p>
          </p:txBody>
        </p:sp>
        <p:sp>
          <p:nvSpPr>
            <p:cNvPr id="37" name="Text Placeholder 7">
              <a:extLst>
                <a:ext uri="{FF2B5EF4-FFF2-40B4-BE49-F238E27FC236}">
                  <a16:creationId xmlns:a16="http://schemas.microsoft.com/office/drawing/2014/main" id="{A1543EEC-2E2F-4496-A29F-5DEC87000EBE}"/>
                </a:ext>
              </a:extLst>
            </p:cNvPr>
            <p:cNvSpPr txBox="1">
              <a:spLocks/>
            </p:cNvSpPr>
            <p:nvPr/>
          </p:nvSpPr>
          <p:spPr>
            <a:xfrm rot="16200000">
              <a:off x="1316762" y="-4863209"/>
              <a:ext cx="12360635" cy="943818"/>
            </a:xfrm>
            <a:prstGeom prst="rect">
              <a:avLst/>
            </a:prstGeom>
          </p:spPr>
          <p:txBody>
            <a:bodyPr wrap="square" anchor="ctr">
              <a:spAutoFit/>
            </a:bodyPr>
            <a:lstStyle>
              <a:defPPr>
                <a:defRPr lang="en-US"/>
              </a:defPPr>
              <a:lvl1pPr algn="ctr">
                <a:defRPr sz="4800" b="1">
                  <a:solidFill>
                    <a:schemeClr val="bg2">
                      <a:lumMod val="75000"/>
                    </a:schemeClr>
                  </a:solidFill>
                </a:defRPr>
              </a:lvl1pPr>
            </a:lstStyle>
            <a:p>
              <a:pPr algn="l"/>
              <a:endParaRPr lang="fr-FR" sz="3200" dirty="0">
                <a:solidFill>
                  <a:schemeClr val="tx1">
                    <a:lumMod val="65000"/>
                    <a:lumOff val="35000"/>
                  </a:schemeClr>
                </a:solidFill>
              </a:endParaRPr>
            </a:p>
          </p:txBody>
        </p:sp>
      </p:grpSp>
      <p:grpSp>
        <p:nvGrpSpPr>
          <p:cNvPr id="38" name="Groupe 37">
            <a:extLst>
              <a:ext uri="{FF2B5EF4-FFF2-40B4-BE49-F238E27FC236}">
                <a16:creationId xmlns:a16="http://schemas.microsoft.com/office/drawing/2014/main" id="{2BB1F1C2-F264-461D-B438-F9EE5158A59A}"/>
              </a:ext>
            </a:extLst>
          </p:cNvPr>
          <p:cNvGrpSpPr/>
          <p:nvPr/>
        </p:nvGrpSpPr>
        <p:grpSpPr>
          <a:xfrm>
            <a:off x="0" y="6677216"/>
            <a:ext cx="12192000" cy="180784"/>
            <a:chOff x="0" y="6677216"/>
            <a:chExt cx="12192000" cy="180784"/>
          </a:xfrm>
        </p:grpSpPr>
        <p:sp>
          <p:nvSpPr>
            <p:cNvPr id="39" name="Rectangle 38">
              <a:extLst>
                <a:ext uri="{FF2B5EF4-FFF2-40B4-BE49-F238E27FC236}">
                  <a16:creationId xmlns:a16="http://schemas.microsoft.com/office/drawing/2014/main" id="{D8198552-513B-4820-8EDF-4577054E7007}"/>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289629E3-D2CF-4163-8125-D74F1C399A18}"/>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A9A83088-C4EC-48A5-9F40-CE62F424DAB3}"/>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358E9044-4CBC-45E9-9F9E-649A179002F1}"/>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E19508A9-7DB0-46D0-B897-2775222E65EC}"/>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4" name="Espace réservé de la date 14">
            <a:extLst>
              <a:ext uri="{FF2B5EF4-FFF2-40B4-BE49-F238E27FC236}">
                <a16:creationId xmlns:a16="http://schemas.microsoft.com/office/drawing/2014/main" id="{0907B51D-B61F-4B02-ACBD-EE5BB2B1834D}"/>
              </a:ext>
            </a:extLst>
          </p:cNvPr>
          <p:cNvSpPr>
            <a:spLocks noGrp="1"/>
          </p:cNvSpPr>
          <p:nvPr>
            <p:ph type="dt" sz="half" idx="10"/>
          </p:nvPr>
        </p:nvSpPr>
        <p:spPr>
          <a:xfrm>
            <a:off x="609600" y="6356353"/>
            <a:ext cx="2844800" cy="365125"/>
          </a:xfrm>
        </p:spPr>
        <p:txBody>
          <a:bodyPr/>
          <a:lstStyle/>
          <a:p>
            <a:fld id="{F02BA6DF-0A59-469F-9775-9A0B126AA012}" type="datetime1">
              <a:rPr lang="fr-FR" sz="1200" smtClean="0"/>
              <a:t>06/09/2022</a:t>
            </a:fld>
            <a:endParaRPr lang="fr-FR" sz="1100" dirty="0"/>
          </a:p>
        </p:txBody>
      </p:sp>
      <p:sp>
        <p:nvSpPr>
          <p:cNvPr id="33" name="Text Placeholder 7">
            <a:extLst>
              <a:ext uri="{FF2B5EF4-FFF2-40B4-BE49-F238E27FC236}">
                <a16:creationId xmlns:a16="http://schemas.microsoft.com/office/drawing/2014/main" id="{71FCC261-2EED-44E6-ADC9-C73319470C67}"/>
              </a:ext>
            </a:extLst>
          </p:cNvPr>
          <p:cNvSpPr txBox="1">
            <a:spLocks/>
          </p:cNvSpPr>
          <p:nvPr/>
        </p:nvSpPr>
        <p:spPr>
          <a:xfrm>
            <a:off x="2968354" y="4720623"/>
            <a:ext cx="7719635" cy="830997"/>
          </a:xfrm>
          <a:prstGeom prst="rect">
            <a:avLst/>
          </a:prstGeom>
        </p:spPr>
        <p:txBody>
          <a:bodyPr wrap="square" anchor="ctr">
            <a:spAutoFit/>
          </a:bodyPr>
          <a:lstStyle>
            <a:defPPr>
              <a:defRPr lang="en-US"/>
            </a:defPPr>
            <a:lvl1pPr algn="ctr">
              <a:defRPr sz="4800" b="1">
                <a:solidFill>
                  <a:schemeClr val="bg2">
                    <a:lumMod val="75000"/>
                  </a:schemeClr>
                </a:solidFill>
              </a:defRPr>
            </a:lvl1pPr>
          </a:lstStyle>
          <a:p>
            <a:pPr marL="457200" indent="-457200" algn="l">
              <a:buFont typeface="+mj-lt"/>
              <a:buAutoNum type="arabicPeriod"/>
            </a:pPr>
            <a:r>
              <a:rPr lang="fr-FR" sz="2400" dirty="0">
                <a:solidFill>
                  <a:schemeClr val="tx1">
                    <a:lumMod val="65000"/>
                    <a:lumOff val="35000"/>
                  </a:schemeClr>
                </a:solidFill>
              </a:rPr>
              <a:t>Rappels règlementaires</a:t>
            </a:r>
          </a:p>
          <a:p>
            <a:pPr marL="457200" indent="-457200" algn="l">
              <a:buFont typeface="+mj-lt"/>
              <a:buAutoNum type="arabicPeriod"/>
            </a:pPr>
            <a:r>
              <a:rPr lang="fr-FR" sz="2400" dirty="0">
                <a:solidFill>
                  <a:schemeClr val="tx1">
                    <a:lumMod val="65000"/>
                    <a:lumOff val="35000"/>
                  </a:schemeClr>
                </a:solidFill>
              </a:rPr>
              <a:t>Dépistage en milieu de travail</a:t>
            </a:r>
          </a:p>
        </p:txBody>
      </p:sp>
    </p:spTree>
    <p:extLst>
      <p:ext uri="{BB962C8B-B14F-4D97-AF65-F5344CB8AC3E}">
        <p14:creationId xmlns:p14="http://schemas.microsoft.com/office/powerpoint/2010/main" val="56858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3</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Avant-propos</a:t>
            </a:r>
          </a:p>
        </p:txBody>
      </p:sp>
      <p:sp>
        <p:nvSpPr>
          <p:cNvPr id="35" name="Sous-titre 2">
            <a:extLst>
              <a:ext uri="{FF2B5EF4-FFF2-40B4-BE49-F238E27FC236}">
                <a16:creationId xmlns:a16="http://schemas.microsoft.com/office/drawing/2014/main" id="{400F111E-4864-4C69-BFE6-00EFF7C9F66F}"/>
              </a:ext>
            </a:extLst>
          </p:cNvPr>
          <p:cNvSpPr txBox="1">
            <a:spLocks/>
          </p:cNvSpPr>
          <p:nvPr/>
        </p:nvSpPr>
        <p:spPr>
          <a:xfrm>
            <a:off x="506303" y="1001776"/>
            <a:ext cx="7389897" cy="5667584"/>
          </a:xfrm>
          <a:prstGeom prst="rect">
            <a:avLst/>
          </a:prstGeom>
        </p:spPr>
        <p:txBody>
          <a:bodyPr vert="horz" lIns="91440" tIns="45720" rIns="91440" bIns="45720" rtlCol="0">
            <a:noAutofit/>
          </a:bodyPr>
          <a:lstStyle>
            <a:lvl1pPr marL="0" indent="0" algn="ctr" defTabSz="6858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1pPr>
            <a:lvl2pPr marL="342900" indent="0" algn="ctr" defTabSz="6858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algn="just">
              <a:lnSpc>
                <a:spcPct val="170000"/>
              </a:lnSpc>
            </a:pPr>
            <a:r>
              <a:rPr lang="fr-FR" sz="1800" b="1" u="sng" dirty="0">
                <a:solidFill>
                  <a:schemeClr val="tx1"/>
                </a:solidFill>
                <a:latin typeface="Arial" panose="020B0604020202020204" pitchFamily="34" charset="0"/>
                <a:cs typeface="Arial" panose="020B0604020202020204" pitchFamily="34" charset="0"/>
              </a:rPr>
              <a:t>Définition de l’addiction (OMS) </a:t>
            </a:r>
            <a:r>
              <a:rPr lang="fr-FR" sz="1800" b="1" dirty="0">
                <a:solidFill>
                  <a:schemeClr val="tx1"/>
                </a:solidFill>
                <a:latin typeface="Arial" panose="020B0604020202020204" pitchFamily="34" charset="0"/>
                <a:cs typeface="Arial" panose="020B0604020202020204" pitchFamily="34" charset="0"/>
              </a:rPr>
              <a:t>: </a:t>
            </a:r>
            <a:r>
              <a:rPr lang="fr-FR" sz="1800" dirty="0">
                <a:solidFill>
                  <a:schemeClr val="tx1"/>
                </a:solidFill>
                <a:latin typeface="Arial" panose="020B0604020202020204" pitchFamily="34" charset="0"/>
                <a:cs typeface="Arial" panose="020B0604020202020204" pitchFamily="34" charset="0"/>
              </a:rPr>
              <a:t>Etat de dépendance périodique ou chronique à des substances ou à des comportements </a:t>
            </a:r>
            <a:r>
              <a:rPr lang="fr-FR" sz="1800" b="1" dirty="0">
                <a:solidFill>
                  <a:schemeClr val="tx1"/>
                </a:solidFill>
                <a:latin typeface="Arial" panose="020B0604020202020204" pitchFamily="34" charset="0"/>
                <a:cs typeface="Arial" panose="020B0604020202020204" pitchFamily="34" charset="0"/>
              </a:rPr>
              <a:t>avec des conséquences </a:t>
            </a:r>
            <a:r>
              <a:rPr lang="fr-FR" sz="1800" b="1" u="sng" dirty="0">
                <a:solidFill>
                  <a:schemeClr val="tx1"/>
                </a:solidFill>
                <a:latin typeface="Arial" panose="020B0604020202020204" pitchFamily="34" charset="0"/>
                <a:cs typeface="Arial" panose="020B0604020202020204" pitchFamily="34" charset="0"/>
              </a:rPr>
              <a:t>néfastes pour la santé.</a:t>
            </a:r>
          </a:p>
          <a:p>
            <a:pPr algn="just"/>
            <a:endParaRPr lang="fr-FR" sz="1800" b="1" dirty="0">
              <a:solidFill>
                <a:schemeClr val="tx1"/>
              </a:solidFill>
              <a:latin typeface="Arial" panose="020B0604020202020204" pitchFamily="34" charset="0"/>
              <a:cs typeface="Arial" panose="020B0604020202020204" pitchFamily="34" charset="0"/>
            </a:endParaRPr>
          </a:p>
          <a:p>
            <a:pPr algn="just"/>
            <a:r>
              <a:rPr lang="fr-FR" sz="1800" b="1" u="sng" dirty="0">
                <a:solidFill>
                  <a:schemeClr val="tx1"/>
                </a:solidFill>
                <a:latin typeface="Arial" panose="020B0604020202020204" pitchFamily="34" charset="0"/>
                <a:cs typeface="Arial" panose="020B0604020202020204" pitchFamily="34" charset="0"/>
              </a:rPr>
              <a:t>La consommation avec produits :</a:t>
            </a:r>
            <a:r>
              <a:rPr lang="fr-FR" sz="1800" b="1" dirty="0">
                <a:solidFill>
                  <a:schemeClr val="tx1"/>
                </a:solidFill>
                <a:latin typeface="Arial" panose="020B0604020202020204" pitchFamily="34" charset="0"/>
                <a:cs typeface="Arial" panose="020B0604020202020204" pitchFamily="34" charset="0"/>
              </a:rPr>
              <a:t> </a:t>
            </a:r>
            <a:endParaRPr lang="fr-FR" sz="1800" dirty="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v"/>
            </a:pPr>
            <a:r>
              <a:rPr lang="fr-FR" sz="1800" dirty="0">
                <a:solidFill>
                  <a:schemeClr val="tx1"/>
                </a:solidFill>
                <a:latin typeface="Arial" panose="020B0604020202020204" pitchFamily="34" charset="0"/>
                <a:cs typeface="Arial" panose="020B0604020202020204" pitchFamily="34" charset="0"/>
              </a:rPr>
              <a:t>Usage </a:t>
            </a:r>
            <a:r>
              <a:rPr lang="fr-FR" sz="1800" b="1" u="sng" dirty="0">
                <a:solidFill>
                  <a:schemeClr val="tx1"/>
                </a:solidFill>
                <a:latin typeface="Arial" panose="020B0604020202020204" pitchFamily="34" charset="0"/>
                <a:cs typeface="Arial" panose="020B0604020202020204" pitchFamily="34" charset="0"/>
              </a:rPr>
              <a:t>simple</a:t>
            </a:r>
          </a:p>
          <a:p>
            <a:pPr marL="457200" indent="-457200" algn="just">
              <a:buFont typeface="Wingdings" panose="05000000000000000000" pitchFamily="2" charset="2"/>
              <a:buChar char="v"/>
            </a:pPr>
            <a:r>
              <a:rPr lang="fr-FR" sz="1800" dirty="0">
                <a:solidFill>
                  <a:schemeClr val="tx1"/>
                </a:solidFill>
                <a:latin typeface="Arial" panose="020B0604020202020204" pitchFamily="34" charset="0"/>
                <a:cs typeface="Arial" panose="020B0604020202020204" pitchFamily="34" charset="0"/>
              </a:rPr>
              <a:t>Abus </a:t>
            </a:r>
            <a:r>
              <a:rPr lang="fr-FR" sz="1800" b="1" u="sng" dirty="0">
                <a:solidFill>
                  <a:schemeClr val="tx1"/>
                </a:solidFill>
                <a:latin typeface="Arial" panose="020B0604020202020204" pitchFamily="34" charset="0"/>
                <a:cs typeface="Arial" panose="020B0604020202020204" pitchFamily="34" charset="0"/>
              </a:rPr>
              <a:t>excessif</a:t>
            </a:r>
            <a:r>
              <a:rPr lang="fr-FR" sz="1800" dirty="0">
                <a:solidFill>
                  <a:schemeClr val="tx1"/>
                </a:solidFill>
                <a:latin typeface="Arial" panose="020B0604020202020204" pitchFamily="34" charset="0"/>
                <a:cs typeface="Arial" panose="020B0604020202020204" pitchFamily="34" charset="0"/>
              </a:rPr>
              <a:t> = mésusage</a:t>
            </a:r>
          </a:p>
          <a:p>
            <a:pPr marL="457200" indent="-457200" algn="just">
              <a:buFont typeface="Wingdings" panose="05000000000000000000" pitchFamily="2" charset="2"/>
              <a:buChar char="v"/>
            </a:pPr>
            <a:r>
              <a:rPr lang="fr-FR" sz="1800" dirty="0">
                <a:solidFill>
                  <a:schemeClr val="tx1"/>
                </a:solidFill>
                <a:latin typeface="Arial" panose="020B0604020202020204" pitchFamily="34" charset="0"/>
                <a:cs typeface="Arial" panose="020B0604020202020204" pitchFamily="34" charset="0"/>
              </a:rPr>
              <a:t>Addiction = </a:t>
            </a:r>
            <a:r>
              <a:rPr lang="fr-FR" sz="1800" b="1" u="sng" dirty="0">
                <a:solidFill>
                  <a:schemeClr val="tx1"/>
                </a:solidFill>
                <a:latin typeface="Arial" panose="020B0604020202020204" pitchFamily="34" charset="0"/>
                <a:cs typeface="Arial" panose="020B0604020202020204" pitchFamily="34" charset="0"/>
              </a:rPr>
              <a:t>dépendance</a:t>
            </a:r>
            <a:r>
              <a:rPr lang="fr-FR" sz="1800" dirty="0">
                <a:solidFill>
                  <a:schemeClr val="tx1"/>
                </a:solidFill>
                <a:latin typeface="Arial" panose="020B0604020202020204" pitchFamily="34" charset="0"/>
                <a:cs typeface="Arial" panose="020B0604020202020204" pitchFamily="34" charset="0"/>
              </a:rPr>
              <a:t> </a:t>
            </a:r>
          </a:p>
          <a:p>
            <a:pPr algn="just"/>
            <a:r>
              <a:rPr lang="fr-FR" sz="1800" b="1" dirty="0">
                <a:solidFill>
                  <a:schemeClr val="tx1"/>
                </a:solidFill>
                <a:latin typeface="Arial" panose="020B0604020202020204" pitchFamily="34" charset="0"/>
                <a:cs typeface="Arial" panose="020B0604020202020204" pitchFamily="34" charset="0"/>
              </a:rPr>
              <a:t>       </a:t>
            </a:r>
            <a:r>
              <a:rPr lang="fr-FR" sz="1800" b="1" u="sng" dirty="0">
                <a:solidFill>
                  <a:schemeClr val="tx1"/>
                </a:solidFill>
                <a:latin typeface="Arial" panose="020B0604020202020204" pitchFamily="34" charset="0"/>
                <a:cs typeface="Arial" panose="020B0604020202020204" pitchFamily="34" charset="0"/>
              </a:rPr>
              <a:t>psychique et physique</a:t>
            </a:r>
          </a:p>
          <a:p>
            <a:pPr algn="just">
              <a:buClr>
                <a:srgbClr val="FFC000"/>
              </a:buClr>
            </a:pPr>
            <a:endParaRPr lang="fr-FR" sz="1800" b="1" dirty="0">
              <a:solidFill>
                <a:schemeClr val="tx1"/>
              </a:solidFill>
              <a:latin typeface="Arial" panose="020B0604020202020204" pitchFamily="34" charset="0"/>
              <a:cs typeface="Arial" panose="020B0604020202020204" pitchFamily="34" charset="0"/>
            </a:endParaRPr>
          </a:p>
          <a:p>
            <a:pPr algn="just">
              <a:buClr>
                <a:srgbClr val="FFC000"/>
              </a:buClr>
            </a:pPr>
            <a:endParaRPr lang="fr-FR" sz="500" b="1" dirty="0">
              <a:solidFill>
                <a:schemeClr val="tx1"/>
              </a:solidFill>
              <a:latin typeface="Arial" panose="020B0604020202020204" pitchFamily="34" charset="0"/>
              <a:cs typeface="Arial" panose="020B0604020202020204" pitchFamily="34" charset="0"/>
            </a:endParaRPr>
          </a:p>
          <a:p>
            <a:pPr algn="just">
              <a:buClr>
                <a:srgbClr val="FFC000"/>
              </a:buClr>
            </a:pPr>
            <a:r>
              <a:rPr lang="fr-FR" sz="1800" b="1" u="sng" dirty="0">
                <a:solidFill>
                  <a:schemeClr val="tx1"/>
                </a:solidFill>
                <a:latin typeface="Arial" panose="020B0604020202020204" pitchFamily="34" charset="0"/>
                <a:cs typeface="Arial" panose="020B0604020202020204" pitchFamily="34" charset="0"/>
              </a:rPr>
              <a:t>Addictions sans produit : </a:t>
            </a:r>
            <a:r>
              <a:rPr lang="fr-FR" sz="1800" b="1" dirty="0">
                <a:solidFill>
                  <a:schemeClr val="tx1"/>
                </a:solidFill>
                <a:latin typeface="Arial" panose="020B0604020202020204" pitchFamily="34" charset="0"/>
                <a:cs typeface="Arial" panose="020B0604020202020204" pitchFamily="34" charset="0"/>
              </a:rPr>
              <a:t>liées à un comportement</a:t>
            </a:r>
          </a:p>
          <a:p>
            <a:pPr marL="457200" indent="-457200" algn="just">
              <a:buClr>
                <a:schemeClr val="tx1"/>
              </a:buClr>
              <a:buFont typeface="Wingdings" panose="05000000000000000000" pitchFamily="2" charset="2"/>
              <a:buChar char="v"/>
            </a:pPr>
            <a:r>
              <a:rPr lang="fr-FR" sz="1800" dirty="0">
                <a:solidFill>
                  <a:schemeClr val="tx1"/>
                </a:solidFill>
                <a:latin typeface="Arial" panose="020B0604020202020204" pitchFamily="34" charset="0"/>
                <a:cs typeface="Arial" panose="020B0604020202020204" pitchFamily="34" charset="0"/>
              </a:rPr>
              <a:t>Techno dépendance = internet , jeux vidéo, téléphone portable… </a:t>
            </a:r>
          </a:p>
          <a:p>
            <a:pPr marL="342900" indent="-342900" algn="just">
              <a:buClr>
                <a:srgbClr val="FFC000"/>
              </a:buClr>
              <a:buFont typeface="Wingdings" panose="05000000000000000000" pitchFamily="2" charset="2"/>
              <a:buChar char="v"/>
            </a:pPr>
            <a:endParaRPr lang="fr-FR" sz="1800" dirty="0">
              <a:solidFill>
                <a:schemeClr val="tx1">
                  <a:lumMod val="65000"/>
                  <a:lumOff val="35000"/>
                </a:schemeClr>
              </a:solidFill>
              <a:latin typeface="Arial" panose="020B0604020202020204" pitchFamily="34" charset="0"/>
              <a:cs typeface="Arial" panose="020B0604020202020204" pitchFamily="34" charset="0"/>
            </a:endParaRPr>
          </a:p>
          <a:p>
            <a:pPr algn="just">
              <a:buClr>
                <a:srgbClr val="FFC000"/>
              </a:buClr>
            </a:pPr>
            <a:endParaRPr lang="fr-FR" sz="1800" dirty="0">
              <a:solidFill>
                <a:schemeClr val="tx1">
                  <a:lumMod val="65000"/>
                  <a:lumOff val="35000"/>
                </a:schemeClr>
              </a:solidFill>
            </a:endParaRPr>
          </a:p>
        </p:txBody>
      </p:sp>
      <p:grpSp>
        <p:nvGrpSpPr>
          <p:cNvPr id="25" name="Groupe 24">
            <a:extLst>
              <a:ext uri="{FF2B5EF4-FFF2-40B4-BE49-F238E27FC236}">
                <a16:creationId xmlns:a16="http://schemas.microsoft.com/office/drawing/2014/main" id="{62220939-6FFE-4769-B39B-A96E2FE5F3B7}"/>
              </a:ext>
            </a:extLst>
          </p:cNvPr>
          <p:cNvGrpSpPr/>
          <p:nvPr/>
        </p:nvGrpSpPr>
        <p:grpSpPr>
          <a:xfrm>
            <a:off x="0" y="6677216"/>
            <a:ext cx="12192000" cy="180784"/>
            <a:chOff x="0" y="6677216"/>
            <a:chExt cx="12192000" cy="180784"/>
          </a:xfrm>
        </p:grpSpPr>
        <p:sp>
          <p:nvSpPr>
            <p:cNvPr id="26" name="Rectangle 25">
              <a:extLst>
                <a:ext uri="{FF2B5EF4-FFF2-40B4-BE49-F238E27FC236}">
                  <a16:creationId xmlns:a16="http://schemas.microsoft.com/office/drawing/2014/main" id="{4BAC66AE-F8E9-488A-94F5-46015051042C}"/>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6390AA84-C706-443C-AF14-47B748203A46}"/>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F24163A9-C8A7-4D10-B16D-85A9E98C2D2D}"/>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ACD6EAC0-2B74-436F-A493-2132CAA85A9A}"/>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C98968D2-4CAF-41BD-AA41-C7AC1F23C863}"/>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0" name="Espace réservé de la date 14">
            <a:extLst>
              <a:ext uri="{FF2B5EF4-FFF2-40B4-BE49-F238E27FC236}">
                <a16:creationId xmlns:a16="http://schemas.microsoft.com/office/drawing/2014/main" id="{5F638CB1-B551-44C5-912D-7A94250676CD}"/>
              </a:ext>
            </a:extLst>
          </p:cNvPr>
          <p:cNvSpPr>
            <a:spLocks noGrp="1"/>
          </p:cNvSpPr>
          <p:nvPr>
            <p:ph type="dt" sz="half" idx="10"/>
          </p:nvPr>
        </p:nvSpPr>
        <p:spPr>
          <a:xfrm>
            <a:off x="609600" y="6356353"/>
            <a:ext cx="2844800" cy="365125"/>
          </a:xfrm>
        </p:spPr>
        <p:txBody>
          <a:bodyPr/>
          <a:lstStyle/>
          <a:p>
            <a:fld id="{F02BA6DF-0A59-469F-9775-9A0B126AA012}" type="datetime1">
              <a:rPr lang="fr-FR" sz="1200" smtClean="0"/>
              <a:t>06/09/2022</a:t>
            </a:fld>
            <a:endParaRPr lang="fr-FR" sz="1100" dirty="0"/>
          </a:p>
        </p:txBody>
      </p:sp>
      <p:sp>
        <p:nvSpPr>
          <p:cNvPr id="7" name="Accolade fermante 6">
            <a:extLst>
              <a:ext uri="{FF2B5EF4-FFF2-40B4-BE49-F238E27FC236}">
                <a16:creationId xmlns:a16="http://schemas.microsoft.com/office/drawing/2014/main" id="{ADDBCC10-A06A-41DA-A83C-5332119A2B64}"/>
              </a:ext>
            </a:extLst>
          </p:cNvPr>
          <p:cNvSpPr/>
          <p:nvPr/>
        </p:nvSpPr>
        <p:spPr>
          <a:xfrm>
            <a:off x="4103097" y="3226866"/>
            <a:ext cx="288032" cy="1296143"/>
          </a:xfrm>
          <a:prstGeom prst="rightBrace">
            <a:avLst>
              <a:gd name="adj1" fmla="val 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sz="3200" dirty="0"/>
          </a:p>
        </p:txBody>
      </p:sp>
      <p:sp>
        <p:nvSpPr>
          <p:cNvPr id="8" name="ZoneTexte 7">
            <a:extLst>
              <a:ext uri="{FF2B5EF4-FFF2-40B4-BE49-F238E27FC236}">
                <a16:creationId xmlns:a16="http://schemas.microsoft.com/office/drawing/2014/main" id="{C948E7FC-6544-49F9-9CC1-DAF12F7028C8}"/>
              </a:ext>
            </a:extLst>
          </p:cNvPr>
          <p:cNvSpPr txBox="1"/>
          <p:nvPr/>
        </p:nvSpPr>
        <p:spPr>
          <a:xfrm>
            <a:off x="4602985" y="3690271"/>
            <a:ext cx="1736373"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Consommation</a:t>
            </a:r>
          </a:p>
        </p:txBody>
      </p:sp>
      <p:pic>
        <p:nvPicPr>
          <p:cNvPr id="10" name="Image 9">
            <a:extLst>
              <a:ext uri="{FF2B5EF4-FFF2-40B4-BE49-F238E27FC236}">
                <a16:creationId xmlns:a16="http://schemas.microsoft.com/office/drawing/2014/main" id="{C837A5E1-ABFE-434E-A421-2C3E357BF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8779" y="2335529"/>
            <a:ext cx="4067402" cy="2709483"/>
          </a:xfrm>
          <a:prstGeom prst="rect">
            <a:avLst/>
          </a:prstGeom>
          <a:effectLst>
            <a:softEdge rad="596900"/>
          </a:effectLst>
        </p:spPr>
      </p:pic>
      <p:sp>
        <p:nvSpPr>
          <p:cNvPr id="17" name="ZoneTexte 16">
            <a:extLst>
              <a:ext uri="{FF2B5EF4-FFF2-40B4-BE49-F238E27FC236}">
                <a16:creationId xmlns:a16="http://schemas.microsoft.com/office/drawing/2014/main" id="{E7A7D958-228D-4F09-AE98-6D862051C97C}"/>
              </a:ext>
            </a:extLst>
          </p:cNvPr>
          <p:cNvSpPr txBox="1"/>
          <p:nvPr/>
        </p:nvSpPr>
        <p:spPr>
          <a:xfrm>
            <a:off x="9453449" y="1691516"/>
            <a:ext cx="2547207" cy="369332"/>
          </a:xfrm>
          <a:prstGeom prst="rect">
            <a:avLst/>
          </a:prstGeom>
          <a:noFill/>
        </p:spPr>
        <p:txBody>
          <a:bodyPr wrap="square" rtlCol="0">
            <a:spAutoFit/>
          </a:bodyPr>
          <a:lstStyle/>
          <a:p>
            <a:r>
              <a:rPr lang="fr-FR" sz="1800" b="1" u="sng" dirty="0">
                <a:solidFill>
                  <a:schemeClr val="tx1"/>
                </a:solidFill>
                <a:latin typeface="Arial" panose="020B0604020202020204" pitchFamily="34" charset="0"/>
                <a:cs typeface="Arial" panose="020B0604020202020204" pitchFamily="34" charset="0"/>
              </a:rPr>
              <a:t>Il existe 6 critères</a:t>
            </a:r>
            <a:endParaRPr lang="fr-FR" dirty="0">
              <a:latin typeface="Arial" panose="020B0604020202020204" pitchFamily="34" charset="0"/>
              <a:cs typeface="Arial" panose="020B0604020202020204" pitchFamily="34" charset="0"/>
            </a:endParaRPr>
          </a:p>
        </p:txBody>
      </p:sp>
      <p:sp>
        <p:nvSpPr>
          <p:cNvPr id="18" name="Flèche : droite rayée 17">
            <a:extLst>
              <a:ext uri="{FF2B5EF4-FFF2-40B4-BE49-F238E27FC236}">
                <a16:creationId xmlns:a16="http://schemas.microsoft.com/office/drawing/2014/main" id="{5DDD6BB5-DB56-4442-85CF-3204385AD51B}"/>
              </a:ext>
            </a:extLst>
          </p:cNvPr>
          <p:cNvSpPr/>
          <p:nvPr/>
        </p:nvSpPr>
        <p:spPr>
          <a:xfrm>
            <a:off x="8541164" y="1748447"/>
            <a:ext cx="709334" cy="354982"/>
          </a:xfrm>
          <a:prstGeom prst="striped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4314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11424" y="1556791"/>
            <a:ext cx="8568952" cy="4799561"/>
          </a:xfrm>
        </p:spPr>
        <p:txBody>
          <a:bodyPr>
            <a:normAutofit/>
          </a:bodyPr>
          <a:lstStyle/>
          <a:p>
            <a:pPr algn="just"/>
            <a:endParaRPr lang="fr-FR" b="1" dirty="0">
              <a:solidFill>
                <a:schemeClr val="tx1">
                  <a:lumMod val="65000"/>
                  <a:lumOff val="35000"/>
                </a:schemeClr>
              </a:solidFill>
            </a:endParaRPr>
          </a:p>
          <a:p>
            <a:pPr lvl="1" indent="-342900" algn="just">
              <a:buClr>
                <a:srgbClr val="FFC000"/>
              </a:buClr>
              <a:buFont typeface="Wingdings" panose="05000000000000000000" pitchFamily="2" charset="2"/>
              <a:buChar char="v"/>
            </a:pPr>
            <a:endParaRPr lang="fr-FR" sz="2400" dirty="0">
              <a:solidFill>
                <a:schemeClr val="tx1">
                  <a:lumMod val="65000"/>
                  <a:lumOff val="35000"/>
                </a:schemeClr>
              </a:solidFill>
            </a:endParaRPr>
          </a:p>
          <a:p>
            <a:pPr algn="l"/>
            <a:endParaRPr lang="fr-FR" sz="1800" b="1" u="sng" dirty="0">
              <a:solidFill>
                <a:schemeClr val="tx1"/>
              </a:solidFill>
            </a:endParaRPr>
          </a:p>
        </p:txBody>
      </p:sp>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4</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Avant-propos</a:t>
            </a:r>
          </a:p>
        </p:txBody>
      </p:sp>
      <p:grpSp>
        <p:nvGrpSpPr>
          <p:cNvPr id="25" name="Groupe 24">
            <a:extLst>
              <a:ext uri="{FF2B5EF4-FFF2-40B4-BE49-F238E27FC236}">
                <a16:creationId xmlns:a16="http://schemas.microsoft.com/office/drawing/2014/main" id="{62220939-6FFE-4769-B39B-A96E2FE5F3B7}"/>
              </a:ext>
            </a:extLst>
          </p:cNvPr>
          <p:cNvGrpSpPr/>
          <p:nvPr/>
        </p:nvGrpSpPr>
        <p:grpSpPr>
          <a:xfrm>
            <a:off x="0" y="6677216"/>
            <a:ext cx="12192000" cy="180784"/>
            <a:chOff x="0" y="6677216"/>
            <a:chExt cx="12192000" cy="180784"/>
          </a:xfrm>
        </p:grpSpPr>
        <p:sp>
          <p:nvSpPr>
            <p:cNvPr id="26" name="Rectangle 25">
              <a:extLst>
                <a:ext uri="{FF2B5EF4-FFF2-40B4-BE49-F238E27FC236}">
                  <a16:creationId xmlns:a16="http://schemas.microsoft.com/office/drawing/2014/main" id="{4BAC66AE-F8E9-488A-94F5-46015051042C}"/>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6390AA84-C706-443C-AF14-47B748203A46}"/>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F24163A9-C8A7-4D10-B16D-85A9E98C2D2D}"/>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ACD6EAC0-2B74-436F-A493-2132CAA85A9A}"/>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C98968D2-4CAF-41BD-AA41-C7AC1F23C863}"/>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0" name="Espace réservé de la date 14">
            <a:extLst>
              <a:ext uri="{FF2B5EF4-FFF2-40B4-BE49-F238E27FC236}">
                <a16:creationId xmlns:a16="http://schemas.microsoft.com/office/drawing/2014/main" id="{5F638CB1-B551-44C5-912D-7A94250676CD}"/>
              </a:ext>
            </a:extLst>
          </p:cNvPr>
          <p:cNvSpPr>
            <a:spLocks noGrp="1"/>
          </p:cNvSpPr>
          <p:nvPr>
            <p:ph type="dt" sz="half" idx="10"/>
          </p:nvPr>
        </p:nvSpPr>
        <p:spPr>
          <a:xfrm>
            <a:off x="609600" y="6356353"/>
            <a:ext cx="2844800" cy="365125"/>
          </a:xfrm>
        </p:spPr>
        <p:txBody>
          <a:bodyPr/>
          <a:lstStyle/>
          <a:p>
            <a:fld id="{F02BA6DF-0A59-469F-9775-9A0B126AA012}" type="datetime1">
              <a:rPr lang="fr-FR" sz="1200" smtClean="0"/>
              <a:t>06/09/2022</a:t>
            </a:fld>
            <a:endParaRPr lang="fr-FR" sz="1100" dirty="0"/>
          </a:p>
        </p:txBody>
      </p:sp>
      <p:sp>
        <p:nvSpPr>
          <p:cNvPr id="19" name="ZoneTexte 18">
            <a:extLst>
              <a:ext uri="{FF2B5EF4-FFF2-40B4-BE49-F238E27FC236}">
                <a16:creationId xmlns:a16="http://schemas.microsoft.com/office/drawing/2014/main" id="{820723CA-E98A-497B-98AF-7BB36C4DB541}"/>
              </a:ext>
            </a:extLst>
          </p:cNvPr>
          <p:cNvSpPr txBox="1"/>
          <p:nvPr/>
        </p:nvSpPr>
        <p:spPr>
          <a:xfrm>
            <a:off x="590221" y="1362552"/>
            <a:ext cx="6094770" cy="1200329"/>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fr-FR" b="1" dirty="0">
                <a:latin typeface="Arial" panose="020B0604020202020204" pitchFamily="34" charset="0"/>
                <a:cs typeface="Arial" panose="020B0604020202020204" pitchFamily="34" charset="0"/>
              </a:rPr>
              <a:t>100 000 DECES EVITABLES </a:t>
            </a:r>
            <a:r>
              <a:rPr lang="fr-FR" dirty="0">
                <a:latin typeface="Arial" panose="020B0604020202020204" pitchFamily="34" charset="0"/>
                <a:cs typeface="Arial" panose="020B0604020202020204" pitchFamily="34" charset="0"/>
              </a:rPr>
              <a:t>(accidents ou maladies)</a:t>
            </a:r>
          </a:p>
          <a:p>
            <a:pPr marL="285750" indent="-285750">
              <a:lnSpc>
                <a:spcPct val="150000"/>
              </a:lnSpc>
              <a:buFont typeface="Wingdings" panose="05000000000000000000" pitchFamily="2" charset="2"/>
              <a:buChar char="v"/>
            </a:pPr>
            <a:r>
              <a:rPr lang="fr-FR" b="1" dirty="0">
                <a:latin typeface="Arial" panose="020B0604020202020204" pitchFamily="34" charset="0"/>
                <a:cs typeface="Arial" panose="020B0604020202020204" pitchFamily="34" charset="0"/>
              </a:rPr>
              <a:t>MORTALITE PRECOCE </a:t>
            </a:r>
            <a:r>
              <a:rPr lang="fr-FR" dirty="0">
                <a:latin typeface="Arial" panose="020B0604020202020204" pitchFamily="34" charset="0"/>
                <a:cs typeface="Arial" panose="020B0604020202020204" pitchFamily="34" charset="0"/>
              </a:rPr>
              <a:t>(avant 65 ans)</a:t>
            </a:r>
          </a:p>
          <a:p>
            <a:endParaRPr lang="fr-FR" dirty="0"/>
          </a:p>
        </p:txBody>
      </p:sp>
      <p:sp>
        <p:nvSpPr>
          <p:cNvPr id="6" name="ZoneTexte 5">
            <a:extLst>
              <a:ext uri="{FF2B5EF4-FFF2-40B4-BE49-F238E27FC236}">
                <a16:creationId xmlns:a16="http://schemas.microsoft.com/office/drawing/2014/main" id="{4CA95942-55A8-4EA1-9B9A-D6FE3A5621C4}"/>
              </a:ext>
            </a:extLst>
          </p:cNvPr>
          <p:cNvSpPr txBox="1"/>
          <p:nvPr/>
        </p:nvSpPr>
        <p:spPr>
          <a:xfrm>
            <a:off x="767409" y="2996952"/>
            <a:ext cx="6912767" cy="2862322"/>
          </a:xfrm>
          <a:prstGeom prst="rect">
            <a:avLst/>
          </a:prstGeom>
          <a:noFill/>
        </p:spPr>
        <p:txBody>
          <a:bodyPr wrap="square" rtlCol="0">
            <a:spAutoFit/>
          </a:bodyPr>
          <a:lstStyle/>
          <a:p>
            <a:pPr marL="0" indent="0">
              <a:lnSpc>
                <a:spcPct val="150000"/>
              </a:lnSpc>
              <a:buNone/>
            </a:pPr>
            <a:r>
              <a:rPr lang="fr-FR" b="1" u="sng" dirty="0">
                <a:latin typeface="Arial" panose="020B0604020202020204" pitchFamily="34" charset="0"/>
                <a:cs typeface="Arial" panose="020B0604020202020204" pitchFamily="34" charset="0"/>
              </a:rPr>
              <a:t>Grands facteurs favorisant les états de dépendances:</a:t>
            </a:r>
          </a:p>
          <a:p>
            <a:pPr marL="285750" indent="-285750">
              <a:lnSpc>
                <a:spcPct val="150000"/>
              </a:lnSpc>
              <a:buFont typeface="Wingdings" panose="05000000000000000000" pitchFamily="2" charset="2"/>
              <a:buChar char="v"/>
            </a:pPr>
            <a:r>
              <a:rPr lang="fr-FR" b="1" u="sng" dirty="0">
                <a:latin typeface="Arial" panose="020B0604020202020204" pitchFamily="34" charset="0"/>
                <a:cs typeface="Arial" panose="020B0604020202020204" pitchFamily="34" charset="0"/>
              </a:rPr>
              <a:t>Personnels</a:t>
            </a:r>
            <a:r>
              <a:rPr lang="fr-FR" dirty="0">
                <a:latin typeface="Arial" panose="020B0604020202020204" pitchFamily="34" charset="0"/>
                <a:cs typeface="Arial" panose="020B0604020202020204" pitchFamily="34" charset="0"/>
              </a:rPr>
              <a:t> : deuil, rupture maltraitance maladie grave…</a:t>
            </a:r>
          </a:p>
          <a:p>
            <a:pPr marL="285750" indent="-285750">
              <a:lnSpc>
                <a:spcPct val="150000"/>
              </a:lnSpc>
              <a:buFont typeface="Wingdings" panose="05000000000000000000" pitchFamily="2" charset="2"/>
              <a:buChar char="v"/>
            </a:pPr>
            <a:r>
              <a:rPr lang="fr-FR" b="1" u="sng" dirty="0">
                <a:latin typeface="Arial" panose="020B0604020202020204" pitchFamily="34" charset="0"/>
                <a:cs typeface="Arial" panose="020B0604020202020204" pitchFamily="34" charset="0"/>
              </a:rPr>
              <a:t>Sociaux: </a:t>
            </a:r>
            <a:r>
              <a:rPr lang="fr-FR" dirty="0">
                <a:latin typeface="Arial" panose="020B0604020202020204" pitchFamily="34" charset="0"/>
                <a:cs typeface="Arial" panose="020B0604020202020204" pitchFamily="34" charset="0"/>
              </a:rPr>
              <a:t>habitudes de famille, amis ou la société chômage précarité…</a:t>
            </a:r>
          </a:p>
          <a:p>
            <a:pPr marL="285750" indent="-285750">
              <a:lnSpc>
                <a:spcPct val="150000"/>
              </a:lnSpc>
              <a:buFont typeface="Wingdings" panose="05000000000000000000" pitchFamily="2" charset="2"/>
              <a:buChar char="v"/>
            </a:pPr>
            <a:r>
              <a:rPr lang="fr-FR" b="1" u="sng" dirty="0">
                <a:latin typeface="Arial" panose="020B0604020202020204" pitchFamily="34" charset="0"/>
                <a:cs typeface="Arial" panose="020B0604020202020204" pitchFamily="34" charset="0"/>
              </a:rPr>
              <a:t>Professionnels : </a:t>
            </a:r>
            <a:r>
              <a:rPr lang="fr-FR" dirty="0">
                <a:latin typeface="Arial" panose="020B0604020202020204" pitchFamily="34" charset="0"/>
                <a:cs typeface="Arial" panose="020B0604020202020204" pitchFamily="34" charset="0"/>
              </a:rPr>
              <a:t>pots de collègues, repas d’affaires, conditions de travail…</a:t>
            </a:r>
          </a:p>
          <a:p>
            <a:endParaRPr lang="fr-FR" dirty="0"/>
          </a:p>
        </p:txBody>
      </p:sp>
      <p:pic>
        <p:nvPicPr>
          <p:cNvPr id="11" name="Image 10">
            <a:extLst>
              <a:ext uri="{FF2B5EF4-FFF2-40B4-BE49-F238E27FC236}">
                <a16:creationId xmlns:a16="http://schemas.microsoft.com/office/drawing/2014/main" id="{18BB4207-E589-488D-A901-D48913330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4418" y="1446278"/>
            <a:ext cx="2615563" cy="3212976"/>
          </a:xfrm>
          <a:prstGeom prst="rect">
            <a:avLst/>
          </a:prstGeom>
        </p:spPr>
      </p:pic>
    </p:spTree>
    <p:extLst>
      <p:ext uri="{BB962C8B-B14F-4D97-AF65-F5344CB8AC3E}">
        <p14:creationId xmlns:p14="http://schemas.microsoft.com/office/powerpoint/2010/main" val="334048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5</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Quelques chiffres…</a:t>
            </a:r>
          </a:p>
        </p:txBody>
      </p:sp>
      <p:grpSp>
        <p:nvGrpSpPr>
          <p:cNvPr id="17" name="Groupe 16">
            <a:extLst>
              <a:ext uri="{FF2B5EF4-FFF2-40B4-BE49-F238E27FC236}">
                <a16:creationId xmlns:a16="http://schemas.microsoft.com/office/drawing/2014/main" id="{20A5CA96-2390-4E56-BB00-C7A3D9C67C12}"/>
              </a:ext>
            </a:extLst>
          </p:cNvPr>
          <p:cNvGrpSpPr/>
          <p:nvPr/>
        </p:nvGrpSpPr>
        <p:grpSpPr>
          <a:xfrm>
            <a:off x="0" y="6677216"/>
            <a:ext cx="12192000" cy="180784"/>
            <a:chOff x="0" y="6677216"/>
            <a:chExt cx="12192000" cy="180784"/>
          </a:xfrm>
        </p:grpSpPr>
        <p:sp>
          <p:nvSpPr>
            <p:cNvPr id="18" name="Rectangle 17">
              <a:extLst>
                <a:ext uri="{FF2B5EF4-FFF2-40B4-BE49-F238E27FC236}">
                  <a16:creationId xmlns:a16="http://schemas.microsoft.com/office/drawing/2014/main" id="{698B2A50-08A3-4404-AC27-BCDEB174B157}"/>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C6146429-F00C-490B-B2A0-A36ECC037639}"/>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6A42EC9B-D150-460F-ADB6-AFE0787DE866}"/>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43D72C90-4B54-449B-AF4E-7D6967C26332}"/>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C7CEA583-D010-4881-8D4F-AD9916CB6A40}"/>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aphicFrame>
        <p:nvGraphicFramePr>
          <p:cNvPr id="15" name="Graphique 14">
            <a:extLst>
              <a:ext uri="{FF2B5EF4-FFF2-40B4-BE49-F238E27FC236}">
                <a16:creationId xmlns:a16="http://schemas.microsoft.com/office/drawing/2014/main" id="{A1725C48-3E1E-437F-9581-6420354ECB71}"/>
              </a:ext>
            </a:extLst>
          </p:cNvPr>
          <p:cNvGraphicFramePr/>
          <p:nvPr>
            <p:extLst>
              <p:ext uri="{D42A27DB-BD31-4B8C-83A1-F6EECF244321}">
                <p14:modId xmlns:p14="http://schemas.microsoft.com/office/powerpoint/2010/main" val="1680300051"/>
              </p:ext>
            </p:extLst>
          </p:nvPr>
        </p:nvGraphicFramePr>
        <p:xfrm>
          <a:off x="2032000" y="962661"/>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05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87488" y="1304764"/>
            <a:ext cx="3816424" cy="1242674"/>
          </a:xfrm>
        </p:spPr>
        <p:txBody>
          <a:bodyPr>
            <a:normAutofit fontScale="85000" lnSpcReduction="10000"/>
          </a:bodyPr>
          <a:lstStyle/>
          <a:p>
            <a:pPr marL="457200" indent="-457200" algn="l">
              <a:buFont typeface="Wingdings" panose="05000000000000000000" pitchFamily="2" charset="2"/>
              <a:buChar char="v"/>
            </a:pPr>
            <a:r>
              <a:rPr lang="fr-FR" sz="3100" dirty="0">
                <a:solidFill>
                  <a:schemeClr val="tx1"/>
                </a:solidFill>
              </a:rPr>
              <a:t>1ère cause de </a:t>
            </a:r>
            <a:r>
              <a:rPr lang="fr-FR" sz="3100">
                <a:solidFill>
                  <a:schemeClr val="tx1"/>
                </a:solidFill>
              </a:rPr>
              <a:t>mort par </a:t>
            </a:r>
            <a:r>
              <a:rPr lang="fr-FR" sz="3100" dirty="0">
                <a:solidFill>
                  <a:schemeClr val="tx1"/>
                </a:solidFill>
              </a:rPr>
              <a:t>maladie en France </a:t>
            </a:r>
          </a:p>
          <a:p>
            <a:pPr marL="457200" indent="-457200" algn="l">
              <a:buFont typeface="Wingdings" panose="05000000000000000000" pitchFamily="2" charset="2"/>
              <a:buChar char="v"/>
            </a:pPr>
            <a:r>
              <a:rPr lang="fr-FR" sz="3100" dirty="0">
                <a:solidFill>
                  <a:schemeClr val="tx1"/>
                </a:solidFill>
              </a:rPr>
              <a:t>Composition : </a:t>
            </a:r>
          </a:p>
          <a:p>
            <a:pPr algn="just">
              <a:buClr>
                <a:srgbClr val="FFC000"/>
              </a:buClr>
            </a:pPr>
            <a:endParaRPr lang="fr-FR" dirty="0">
              <a:solidFill>
                <a:schemeClr val="tx1">
                  <a:lumMod val="65000"/>
                  <a:lumOff val="35000"/>
                </a:schemeClr>
              </a:solidFill>
            </a:endParaRPr>
          </a:p>
          <a:p>
            <a:pPr marL="342900" indent="-342900" algn="just">
              <a:buClr>
                <a:srgbClr val="FFC000"/>
              </a:buClr>
              <a:buFont typeface="Wingdings" panose="05000000000000000000" pitchFamily="2" charset="2"/>
              <a:buChar char="v"/>
            </a:pPr>
            <a:endParaRPr lang="fr-FR" dirty="0">
              <a:solidFill>
                <a:schemeClr val="tx1">
                  <a:lumMod val="65000"/>
                  <a:lumOff val="35000"/>
                </a:schemeClr>
              </a:solidFill>
            </a:endParaRPr>
          </a:p>
          <a:p>
            <a:pPr algn="just"/>
            <a:endParaRPr lang="fr-FR" b="1" dirty="0">
              <a:solidFill>
                <a:schemeClr val="tx1">
                  <a:lumMod val="65000"/>
                  <a:lumOff val="35000"/>
                </a:schemeClr>
              </a:solidFill>
            </a:endParaRPr>
          </a:p>
          <a:p>
            <a:pPr marL="257175" indent="-257175" algn="l">
              <a:buFont typeface="Arial" panose="020B0604020202020204" pitchFamily="34" charset="0"/>
              <a:buChar char="•"/>
            </a:pPr>
            <a:endParaRPr lang="fr-FR" sz="1800" b="1" u="sng" dirty="0">
              <a:solidFill>
                <a:schemeClr val="tx1"/>
              </a:solidFill>
            </a:endParaRPr>
          </a:p>
        </p:txBody>
      </p:sp>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6</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Effets sur la santé – Le tabac</a:t>
            </a:r>
          </a:p>
        </p:txBody>
      </p:sp>
      <p:grpSp>
        <p:nvGrpSpPr>
          <p:cNvPr id="17" name="Groupe 16">
            <a:extLst>
              <a:ext uri="{FF2B5EF4-FFF2-40B4-BE49-F238E27FC236}">
                <a16:creationId xmlns:a16="http://schemas.microsoft.com/office/drawing/2014/main" id="{20A5CA96-2390-4E56-BB00-C7A3D9C67C12}"/>
              </a:ext>
            </a:extLst>
          </p:cNvPr>
          <p:cNvGrpSpPr/>
          <p:nvPr/>
        </p:nvGrpSpPr>
        <p:grpSpPr>
          <a:xfrm>
            <a:off x="0" y="6677216"/>
            <a:ext cx="12192000" cy="180784"/>
            <a:chOff x="0" y="6677216"/>
            <a:chExt cx="12192000" cy="180784"/>
          </a:xfrm>
        </p:grpSpPr>
        <p:sp>
          <p:nvSpPr>
            <p:cNvPr id="18" name="Rectangle 17">
              <a:extLst>
                <a:ext uri="{FF2B5EF4-FFF2-40B4-BE49-F238E27FC236}">
                  <a16:creationId xmlns:a16="http://schemas.microsoft.com/office/drawing/2014/main" id="{698B2A50-08A3-4404-AC27-BCDEB174B157}"/>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C6146429-F00C-490B-B2A0-A36ECC037639}"/>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6A42EC9B-D150-460F-ADB6-AFE0787DE866}"/>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43D72C90-4B54-449B-AF4E-7D6967C26332}"/>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C7CEA583-D010-4881-8D4F-AD9916CB6A40}"/>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4" name="Image 3">
            <a:extLst>
              <a:ext uri="{FF2B5EF4-FFF2-40B4-BE49-F238E27FC236}">
                <a16:creationId xmlns:a16="http://schemas.microsoft.com/office/drawing/2014/main" id="{1A433C19-C943-4770-84C5-2A67834BD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768" y="2276872"/>
            <a:ext cx="3943553" cy="3810196"/>
          </a:xfrm>
          <a:prstGeom prst="rect">
            <a:avLst/>
          </a:prstGeom>
        </p:spPr>
      </p:pic>
      <p:pic>
        <p:nvPicPr>
          <p:cNvPr id="14" name="Image 13">
            <a:extLst>
              <a:ext uri="{FF2B5EF4-FFF2-40B4-BE49-F238E27FC236}">
                <a16:creationId xmlns:a16="http://schemas.microsoft.com/office/drawing/2014/main" id="{38011BCB-8DD6-4717-8726-BD7D4E30FFD0}"/>
              </a:ext>
            </a:extLst>
          </p:cNvPr>
          <p:cNvPicPr>
            <a:picLocks noChangeAspect="1"/>
          </p:cNvPicPr>
          <p:nvPr/>
        </p:nvPicPr>
        <p:blipFill rotWithShape="1">
          <a:blip r:embed="rId4">
            <a:extLst>
              <a:ext uri="{28A0092B-C50C-407E-A947-70E740481C1C}">
                <a14:useLocalDpi xmlns:a14="http://schemas.microsoft.com/office/drawing/2010/main" val="0"/>
              </a:ext>
            </a:extLst>
          </a:blip>
          <a:srcRect l="52474" t="33970" r="32680" b="52466"/>
          <a:stretch/>
        </p:blipFill>
        <p:spPr>
          <a:xfrm>
            <a:off x="407368" y="1304764"/>
            <a:ext cx="864096" cy="792088"/>
          </a:xfrm>
          <a:prstGeom prst="rect">
            <a:avLst/>
          </a:prstGeom>
          <a:solidFill>
            <a:schemeClr val="accent5">
              <a:alpha val="0"/>
            </a:schemeClr>
          </a:solidFill>
          <a:effectLst>
            <a:softEdge rad="0"/>
          </a:effectLst>
        </p:spPr>
      </p:pic>
    </p:spTree>
    <p:extLst>
      <p:ext uri="{BB962C8B-B14F-4D97-AF65-F5344CB8AC3E}">
        <p14:creationId xmlns:p14="http://schemas.microsoft.com/office/powerpoint/2010/main" val="372244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4736AC57-D649-43BA-A2D2-81540E796E95}"/>
              </a:ext>
            </a:extLst>
          </p:cNvPr>
          <p:cNvPicPr>
            <a:picLocks noChangeAspect="1"/>
          </p:cNvPicPr>
          <p:nvPr/>
        </p:nvPicPr>
        <p:blipFill rotWithShape="1">
          <a:blip r:embed="rId3">
            <a:extLst>
              <a:ext uri="{28A0092B-C50C-407E-A947-70E740481C1C}">
                <a14:useLocalDpi xmlns:a14="http://schemas.microsoft.com/office/drawing/2010/main" val="0"/>
              </a:ext>
            </a:extLst>
          </a:blip>
          <a:srcRect l="52474" t="33970" r="32680" b="52466"/>
          <a:stretch/>
        </p:blipFill>
        <p:spPr>
          <a:xfrm rot="18902051">
            <a:off x="1755675" y="969126"/>
            <a:ext cx="683619" cy="626651"/>
          </a:xfrm>
          <a:prstGeom prst="rect">
            <a:avLst/>
          </a:prstGeom>
          <a:solidFill>
            <a:schemeClr val="accent5">
              <a:alpha val="0"/>
            </a:schemeClr>
          </a:solidFill>
          <a:effectLst>
            <a:softEdge rad="0"/>
          </a:effectLst>
        </p:spPr>
      </p:pic>
      <p:sp>
        <p:nvSpPr>
          <p:cNvPr id="3" name="Sous-titre 2"/>
          <p:cNvSpPr>
            <a:spLocks noGrp="1"/>
          </p:cNvSpPr>
          <p:nvPr>
            <p:ph type="subTitle" idx="1"/>
          </p:nvPr>
        </p:nvSpPr>
        <p:spPr>
          <a:xfrm>
            <a:off x="2567609" y="908720"/>
            <a:ext cx="6264696" cy="504056"/>
          </a:xfrm>
        </p:spPr>
        <p:txBody>
          <a:bodyPr>
            <a:normAutofit fontScale="92500" lnSpcReduction="10000"/>
          </a:bodyPr>
          <a:lstStyle/>
          <a:p>
            <a:pPr algn="l"/>
            <a:r>
              <a:rPr lang="fr-FR" sz="3000" b="1" dirty="0">
                <a:solidFill>
                  <a:schemeClr val="tx1">
                    <a:lumMod val="65000"/>
                    <a:lumOff val="35000"/>
                  </a:schemeClr>
                </a:solidFill>
              </a:rPr>
              <a:t>Pathologies</a:t>
            </a:r>
          </a:p>
          <a:p>
            <a:pPr algn="l">
              <a:buClr>
                <a:srgbClr val="FFC000"/>
              </a:buClr>
            </a:pPr>
            <a:endParaRPr lang="fr-FR" sz="2200" dirty="0">
              <a:solidFill>
                <a:schemeClr val="tx1">
                  <a:lumMod val="65000"/>
                  <a:lumOff val="35000"/>
                </a:schemeClr>
              </a:solidFill>
            </a:endParaRPr>
          </a:p>
          <a:p>
            <a:pPr marL="342900" indent="-342900" algn="l">
              <a:buClr>
                <a:srgbClr val="FFC000"/>
              </a:buClr>
              <a:buFont typeface="Wingdings" panose="05000000000000000000" pitchFamily="2" charset="2"/>
              <a:buChar char="v"/>
            </a:pPr>
            <a:endParaRPr lang="fr-FR" dirty="0">
              <a:solidFill>
                <a:schemeClr val="tx1">
                  <a:lumMod val="65000"/>
                  <a:lumOff val="35000"/>
                </a:schemeClr>
              </a:solidFill>
            </a:endParaRPr>
          </a:p>
          <a:p>
            <a:pPr marL="342900" indent="-342900" algn="l">
              <a:buClr>
                <a:srgbClr val="FFC000"/>
              </a:buClr>
              <a:buFont typeface="Wingdings" panose="05000000000000000000" pitchFamily="2" charset="2"/>
              <a:buChar char="v"/>
            </a:pPr>
            <a:endParaRPr lang="fr-FR" dirty="0">
              <a:solidFill>
                <a:schemeClr val="tx1">
                  <a:lumMod val="65000"/>
                  <a:lumOff val="35000"/>
                </a:schemeClr>
              </a:solidFill>
            </a:endParaRPr>
          </a:p>
          <a:p>
            <a:pPr marL="342900" indent="-342900" algn="l">
              <a:buClr>
                <a:srgbClr val="FFC000"/>
              </a:buClr>
              <a:buFont typeface="Wingdings" panose="05000000000000000000" pitchFamily="2" charset="2"/>
              <a:buChar char="v"/>
            </a:pPr>
            <a:endParaRPr lang="fr-FR" dirty="0">
              <a:solidFill>
                <a:schemeClr val="tx1">
                  <a:lumMod val="65000"/>
                  <a:lumOff val="35000"/>
                </a:schemeClr>
              </a:solidFill>
            </a:endParaRPr>
          </a:p>
          <a:p>
            <a:pPr algn="l"/>
            <a:endParaRPr lang="fr-FR" b="1" dirty="0">
              <a:solidFill>
                <a:schemeClr val="tx1">
                  <a:lumMod val="65000"/>
                  <a:lumOff val="35000"/>
                </a:schemeClr>
              </a:solidFill>
            </a:endParaRPr>
          </a:p>
          <a:p>
            <a:pPr marL="257175" indent="-257175" algn="l">
              <a:buFont typeface="Arial" panose="020B0604020202020204" pitchFamily="34" charset="0"/>
              <a:buChar char="•"/>
            </a:pPr>
            <a:endParaRPr lang="fr-FR" sz="1800" b="1" u="sng" dirty="0">
              <a:solidFill>
                <a:schemeClr val="tx1"/>
              </a:solidFill>
            </a:endParaRPr>
          </a:p>
        </p:txBody>
      </p:sp>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7</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 Effets sur la santé – Le tabac</a:t>
            </a:r>
          </a:p>
        </p:txBody>
      </p:sp>
      <p:grpSp>
        <p:nvGrpSpPr>
          <p:cNvPr id="14" name="Groupe 13">
            <a:extLst>
              <a:ext uri="{FF2B5EF4-FFF2-40B4-BE49-F238E27FC236}">
                <a16:creationId xmlns:a16="http://schemas.microsoft.com/office/drawing/2014/main" id="{84C3BEE9-F446-413C-8E86-7D18E558205D}"/>
              </a:ext>
            </a:extLst>
          </p:cNvPr>
          <p:cNvGrpSpPr/>
          <p:nvPr/>
        </p:nvGrpSpPr>
        <p:grpSpPr>
          <a:xfrm>
            <a:off x="0" y="6677216"/>
            <a:ext cx="12192000" cy="180784"/>
            <a:chOff x="0" y="6677216"/>
            <a:chExt cx="12192000" cy="180784"/>
          </a:xfrm>
        </p:grpSpPr>
        <p:sp>
          <p:nvSpPr>
            <p:cNvPr id="15" name="Rectangle 14">
              <a:extLst>
                <a:ext uri="{FF2B5EF4-FFF2-40B4-BE49-F238E27FC236}">
                  <a16:creationId xmlns:a16="http://schemas.microsoft.com/office/drawing/2014/main" id="{BDF441E8-7C59-41A6-A0BC-62A50A5FEB85}"/>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938547C-499E-4DCC-9E64-C8D695A6F237}"/>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687214A2-EF47-449B-AAE2-CB817577319C}"/>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89AFFC32-17B8-47BC-921F-272B8ED21F94}"/>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BDC22CD4-942A-4E4A-8AE5-2FA43D336134}"/>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1" name="Espace réservé de la date 14">
            <a:extLst>
              <a:ext uri="{FF2B5EF4-FFF2-40B4-BE49-F238E27FC236}">
                <a16:creationId xmlns:a16="http://schemas.microsoft.com/office/drawing/2014/main" id="{5A324FF2-AC48-4B71-98E2-925CEDE95B9F}"/>
              </a:ext>
            </a:extLst>
          </p:cNvPr>
          <p:cNvSpPr>
            <a:spLocks noGrp="1"/>
          </p:cNvSpPr>
          <p:nvPr>
            <p:ph type="dt" sz="half" idx="10"/>
          </p:nvPr>
        </p:nvSpPr>
        <p:spPr>
          <a:xfrm>
            <a:off x="609600" y="6356353"/>
            <a:ext cx="2844800" cy="365125"/>
          </a:xfrm>
        </p:spPr>
        <p:txBody>
          <a:bodyPr/>
          <a:lstStyle/>
          <a:p>
            <a:fld id="{F02BA6DF-0A59-469F-9775-9A0B126AA012}" type="datetime1">
              <a:rPr lang="fr-FR" sz="1200" smtClean="0"/>
              <a:t>06/09/2022</a:t>
            </a:fld>
            <a:endParaRPr lang="fr-FR" sz="1100" dirty="0"/>
          </a:p>
        </p:txBody>
      </p:sp>
      <p:grpSp>
        <p:nvGrpSpPr>
          <p:cNvPr id="6" name="Groupe 5">
            <a:extLst>
              <a:ext uri="{FF2B5EF4-FFF2-40B4-BE49-F238E27FC236}">
                <a16:creationId xmlns:a16="http://schemas.microsoft.com/office/drawing/2014/main" id="{322F493E-63B2-436A-80A2-3EBD6AA42BF5}"/>
              </a:ext>
            </a:extLst>
          </p:cNvPr>
          <p:cNvGrpSpPr/>
          <p:nvPr/>
        </p:nvGrpSpPr>
        <p:grpSpPr>
          <a:xfrm>
            <a:off x="479376" y="1772816"/>
            <a:ext cx="7272808" cy="1171070"/>
            <a:chOff x="191344" y="1863247"/>
            <a:chExt cx="7272808" cy="1171070"/>
          </a:xfrm>
        </p:grpSpPr>
        <p:sp>
          <p:nvSpPr>
            <p:cNvPr id="12" name="Sous-titre 2">
              <a:extLst>
                <a:ext uri="{FF2B5EF4-FFF2-40B4-BE49-F238E27FC236}">
                  <a16:creationId xmlns:a16="http://schemas.microsoft.com/office/drawing/2014/main" id="{0A97DABB-423A-4E0D-A765-2586FA29AC92}"/>
                </a:ext>
              </a:extLst>
            </p:cNvPr>
            <p:cNvSpPr txBox="1">
              <a:spLocks/>
            </p:cNvSpPr>
            <p:nvPr/>
          </p:nvSpPr>
          <p:spPr>
            <a:xfrm>
              <a:off x="1055440" y="1863247"/>
              <a:ext cx="6408712" cy="1171070"/>
            </a:xfrm>
            <a:prstGeom prst="rect">
              <a:avLst/>
            </a:prstGeom>
          </p:spPr>
          <p:txBody>
            <a:bodyPr vert="horz" lIns="91440" tIns="45720" rIns="91440" bIns="45720" rtlCol="0">
              <a:normAutofit/>
            </a:bodyPr>
            <a:lstStyle>
              <a:lvl1pPr marL="0" indent="0" algn="ctr" defTabSz="6858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1pPr>
              <a:lvl2pPr marL="342900" indent="0" algn="ctr" defTabSz="6858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marL="685800" lvl="1" indent="-342900" algn="l">
                <a:buFont typeface="Wingdings" panose="05000000000000000000" pitchFamily="2" charset="2"/>
                <a:buChar char="v"/>
              </a:pPr>
              <a:r>
                <a:rPr lang="fr-FR" sz="1900" dirty="0">
                  <a:solidFill>
                    <a:schemeClr val="tx1">
                      <a:lumMod val="65000"/>
                      <a:lumOff val="35000"/>
                    </a:schemeClr>
                  </a:solidFill>
                  <a:latin typeface="Arial" panose="020B0604020202020204" pitchFamily="34" charset="0"/>
                  <a:cs typeface="Arial" panose="020B0604020202020204" pitchFamily="34" charset="0"/>
                </a:rPr>
                <a:t>90% des cancers pulmonaires liés au tabac</a:t>
              </a:r>
            </a:p>
            <a:p>
              <a:pPr marL="685800" lvl="1" indent="-342900" algn="l">
                <a:buFont typeface="Wingdings" panose="05000000000000000000" pitchFamily="2" charset="2"/>
                <a:buChar char="v"/>
              </a:pPr>
              <a:r>
                <a:rPr lang="fr-FR" sz="1900" dirty="0">
                  <a:solidFill>
                    <a:schemeClr val="tx1">
                      <a:lumMod val="65000"/>
                      <a:lumOff val="35000"/>
                    </a:schemeClr>
                  </a:solidFill>
                  <a:latin typeface="Arial" panose="020B0604020202020204" pitchFamily="34" charset="0"/>
                  <a:cs typeface="Arial" panose="020B0604020202020204" pitchFamily="34" charset="0"/>
                </a:rPr>
                <a:t>Risque de cancer pulmonaire x 10 chez un fumeur</a:t>
              </a:r>
            </a:p>
            <a:p>
              <a:pPr marL="685800" lvl="1" indent="-342900" algn="l">
                <a:buFont typeface="Wingdings" panose="05000000000000000000" pitchFamily="2" charset="2"/>
                <a:buChar char="v"/>
              </a:pPr>
              <a:r>
                <a:rPr lang="fr-FR" sz="1900" dirty="0">
                  <a:solidFill>
                    <a:schemeClr val="tx1">
                      <a:lumMod val="65000"/>
                      <a:lumOff val="35000"/>
                    </a:schemeClr>
                  </a:solidFill>
                  <a:latin typeface="Arial" panose="020B0604020202020204" pitchFamily="34" charset="0"/>
                  <a:cs typeface="Arial" panose="020B0604020202020204" pitchFamily="34" charset="0"/>
                </a:rPr>
                <a:t>Autres cancers</a:t>
              </a:r>
            </a:p>
          </p:txBody>
        </p:sp>
        <p:sp>
          <p:nvSpPr>
            <p:cNvPr id="2" name="ZoneTexte 1">
              <a:extLst>
                <a:ext uri="{FF2B5EF4-FFF2-40B4-BE49-F238E27FC236}">
                  <a16:creationId xmlns:a16="http://schemas.microsoft.com/office/drawing/2014/main" id="{7169B2FA-4FB1-4DD2-AF0A-26E971937C5B}"/>
                </a:ext>
              </a:extLst>
            </p:cNvPr>
            <p:cNvSpPr txBox="1"/>
            <p:nvPr/>
          </p:nvSpPr>
          <p:spPr>
            <a:xfrm>
              <a:off x="191344" y="2183799"/>
              <a:ext cx="1322525" cy="384721"/>
            </a:xfrm>
            <a:prstGeom prst="rect">
              <a:avLst/>
            </a:prstGeom>
            <a:noFill/>
          </p:spPr>
          <p:txBody>
            <a:bodyPr wrap="square" rtlCol="0">
              <a:spAutoFit/>
            </a:bodyPr>
            <a:lstStyle/>
            <a:p>
              <a:r>
                <a:rPr lang="fr-FR" sz="1900" b="1" dirty="0">
                  <a:solidFill>
                    <a:schemeClr val="tx1">
                      <a:lumMod val="65000"/>
                      <a:lumOff val="35000"/>
                    </a:schemeClr>
                  </a:solidFill>
                  <a:latin typeface="Arial" panose="020B0604020202020204" pitchFamily="34" charset="0"/>
                  <a:cs typeface="Arial" panose="020B0604020202020204" pitchFamily="34" charset="0"/>
                </a:rPr>
                <a:t>Cancers</a:t>
              </a:r>
            </a:p>
          </p:txBody>
        </p:sp>
      </p:grpSp>
      <p:grpSp>
        <p:nvGrpSpPr>
          <p:cNvPr id="7" name="Groupe 6">
            <a:extLst>
              <a:ext uri="{FF2B5EF4-FFF2-40B4-BE49-F238E27FC236}">
                <a16:creationId xmlns:a16="http://schemas.microsoft.com/office/drawing/2014/main" id="{4616397D-7886-4D65-86F1-03AC624FCC29}"/>
              </a:ext>
            </a:extLst>
          </p:cNvPr>
          <p:cNvGrpSpPr/>
          <p:nvPr/>
        </p:nvGrpSpPr>
        <p:grpSpPr>
          <a:xfrm>
            <a:off x="479375" y="3068960"/>
            <a:ext cx="7128793" cy="776871"/>
            <a:chOff x="479375" y="3406943"/>
            <a:chExt cx="7128793" cy="776871"/>
          </a:xfrm>
        </p:grpSpPr>
        <p:sp>
          <p:nvSpPr>
            <p:cNvPr id="13" name="Sous-titre 2">
              <a:extLst>
                <a:ext uri="{FF2B5EF4-FFF2-40B4-BE49-F238E27FC236}">
                  <a16:creationId xmlns:a16="http://schemas.microsoft.com/office/drawing/2014/main" id="{225A4B37-F3A6-4542-98F0-CADDCC167E28}"/>
                </a:ext>
              </a:extLst>
            </p:cNvPr>
            <p:cNvSpPr txBox="1">
              <a:spLocks/>
            </p:cNvSpPr>
            <p:nvPr/>
          </p:nvSpPr>
          <p:spPr>
            <a:xfrm>
              <a:off x="1343472" y="3406943"/>
              <a:ext cx="6264696" cy="776871"/>
            </a:xfrm>
            <a:prstGeom prst="rect">
              <a:avLst/>
            </a:prstGeom>
          </p:spPr>
          <p:txBody>
            <a:bodyPr vert="horz" lIns="91440" tIns="45720" rIns="91440" bIns="45720" rtlCol="0">
              <a:normAutofit/>
            </a:bodyPr>
            <a:lstStyle>
              <a:lvl1pPr marL="0" indent="0" algn="ctr" defTabSz="6858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1pPr>
              <a:lvl2pPr marL="342900" indent="0" algn="ctr" defTabSz="6858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marL="685800" lvl="1" indent="-342900" algn="l">
                <a:buFont typeface="Wingdings" panose="05000000000000000000" pitchFamily="2" charset="2"/>
                <a:buChar char="v"/>
              </a:pPr>
              <a:r>
                <a:rPr lang="fr-FR" sz="1900" dirty="0">
                  <a:solidFill>
                    <a:schemeClr val="tx1">
                      <a:lumMod val="65000"/>
                      <a:lumOff val="35000"/>
                    </a:schemeClr>
                  </a:solidFill>
                  <a:latin typeface="Arial" panose="020B0604020202020204" pitchFamily="34" charset="0"/>
                  <a:cs typeface="Arial" panose="020B0604020202020204" pitchFamily="34" charset="0"/>
                </a:rPr>
                <a:t>BPCO</a:t>
              </a:r>
            </a:p>
            <a:p>
              <a:pPr marL="685800" lvl="1" indent="-342900" algn="l">
                <a:buFont typeface="Wingdings" panose="05000000000000000000" pitchFamily="2" charset="2"/>
                <a:buChar char="v"/>
              </a:pPr>
              <a:r>
                <a:rPr lang="fr-FR" sz="1900" dirty="0">
                  <a:solidFill>
                    <a:schemeClr val="tx1">
                      <a:lumMod val="65000"/>
                      <a:lumOff val="35000"/>
                    </a:schemeClr>
                  </a:solidFill>
                  <a:latin typeface="Arial" panose="020B0604020202020204" pitchFamily="34" charset="0"/>
                  <a:cs typeface="Arial" panose="020B0604020202020204" pitchFamily="34" charset="0"/>
                </a:rPr>
                <a:t>Emphysème</a:t>
              </a:r>
              <a:endParaRPr lang="fr-FR" b="1" dirty="0">
                <a:solidFill>
                  <a:schemeClr val="tx1">
                    <a:lumMod val="65000"/>
                    <a:lumOff val="35000"/>
                  </a:schemeClr>
                </a:solidFill>
              </a:endParaRPr>
            </a:p>
            <a:p>
              <a:pPr algn="just">
                <a:buClr>
                  <a:srgbClr val="FFC000"/>
                </a:buClr>
              </a:pPr>
              <a:endParaRPr lang="fr-FR" sz="2200" dirty="0">
                <a:solidFill>
                  <a:schemeClr val="tx1">
                    <a:lumMod val="65000"/>
                    <a:lumOff val="35000"/>
                  </a:schemeClr>
                </a:solidFill>
              </a:endParaRPr>
            </a:p>
            <a:p>
              <a:pPr marL="342900" indent="-342900" algn="just">
                <a:buClr>
                  <a:srgbClr val="FFC000"/>
                </a:buClr>
                <a:buFont typeface="Wingdings" panose="05000000000000000000" pitchFamily="2" charset="2"/>
                <a:buChar char="v"/>
              </a:pPr>
              <a:endParaRPr lang="fr-FR" dirty="0">
                <a:solidFill>
                  <a:schemeClr val="tx1">
                    <a:lumMod val="65000"/>
                    <a:lumOff val="35000"/>
                  </a:schemeClr>
                </a:solidFill>
              </a:endParaRPr>
            </a:p>
            <a:p>
              <a:pPr marL="342900" indent="-342900" algn="just">
                <a:buClr>
                  <a:srgbClr val="FFC000"/>
                </a:buClr>
                <a:buFont typeface="Wingdings" panose="05000000000000000000" pitchFamily="2" charset="2"/>
                <a:buChar char="v"/>
              </a:pPr>
              <a:endParaRPr lang="fr-FR" dirty="0">
                <a:solidFill>
                  <a:schemeClr val="tx1">
                    <a:lumMod val="65000"/>
                    <a:lumOff val="35000"/>
                  </a:schemeClr>
                </a:solidFill>
              </a:endParaRPr>
            </a:p>
            <a:p>
              <a:pPr marL="342900" indent="-342900" algn="just">
                <a:buClr>
                  <a:srgbClr val="FFC000"/>
                </a:buClr>
                <a:buFont typeface="Wingdings" panose="05000000000000000000" pitchFamily="2" charset="2"/>
                <a:buChar char="v"/>
              </a:pPr>
              <a:endParaRPr lang="fr-FR" dirty="0">
                <a:solidFill>
                  <a:schemeClr val="tx1">
                    <a:lumMod val="65000"/>
                    <a:lumOff val="35000"/>
                  </a:schemeClr>
                </a:solidFill>
              </a:endParaRPr>
            </a:p>
            <a:p>
              <a:pPr algn="just"/>
              <a:endParaRPr lang="fr-FR" b="1" dirty="0">
                <a:solidFill>
                  <a:schemeClr val="tx1">
                    <a:lumMod val="65000"/>
                    <a:lumOff val="35000"/>
                  </a:schemeClr>
                </a:solidFill>
              </a:endParaRPr>
            </a:p>
            <a:p>
              <a:pPr marL="257175" indent="-257175" algn="l">
                <a:buFont typeface="Arial" panose="020B0604020202020204" pitchFamily="34" charset="0"/>
                <a:buChar char="•"/>
              </a:pPr>
              <a:endParaRPr lang="fr-FR" sz="1800" b="1" u="sng" dirty="0">
                <a:solidFill>
                  <a:schemeClr val="tx1"/>
                </a:solidFill>
              </a:endParaRPr>
            </a:p>
          </p:txBody>
        </p:sp>
        <p:sp>
          <p:nvSpPr>
            <p:cNvPr id="24" name="ZoneTexte 23">
              <a:extLst>
                <a:ext uri="{FF2B5EF4-FFF2-40B4-BE49-F238E27FC236}">
                  <a16:creationId xmlns:a16="http://schemas.microsoft.com/office/drawing/2014/main" id="{D1E8B1C9-DEEE-4D50-B6CF-2BE49DC73BA4}"/>
                </a:ext>
              </a:extLst>
            </p:cNvPr>
            <p:cNvSpPr txBox="1"/>
            <p:nvPr/>
          </p:nvSpPr>
          <p:spPr>
            <a:xfrm>
              <a:off x="479375" y="3564707"/>
              <a:ext cx="1322525" cy="384721"/>
            </a:xfrm>
            <a:prstGeom prst="rect">
              <a:avLst/>
            </a:prstGeom>
            <a:noFill/>
          </p:spPr>
          <p:txBody>
            <a:bodyPr wrap="square" rtlCol="0">
              <a:spAutoFit/>
            </a:bodyPr>
            <a:lstStyle/>
            <a:p>
              <a:r>
                <a:rPr lang="fr-FR" sz="1900" b="1" dirty="0">
                  <a:solidFill>
                    <a:schemeClr val="tx1">
                      <a:lumMod val="65000"/>
                      <a:lumOff val="35000"/>
                    </a:schemeClr>
                  </a:solidFill>
                  <a:latin typeface="Arial" panose="020B0604020202020204" pitchFamily="34" charset="0"/>
                  <a:cs typeface="Arial" panose="020B0604020202020204" pitchFamily="34" charset="0"/>
                </a:rPr>
                <a:t>Pneumo</a:t>
              </a:r>
            </a:p>
          </p:txBody>
        </p:sp>
      </p:grpSp>
      <p:grpSp>
        <p:nvGrpSpPr>
          <p:cNvPr id="8" name="Groupe 7">
            <a:extLst>
              <a:ext uri="{FF2B5EF4-FFF2-40B4-BE49-F238E27FC236}">
                <a16:creationId xmlns:a16="http://schemas.microsoft.com/office/drawing/2014/main" id="{D183D588-A0B0-4BDC-82E3-613EC560C6C5}"/>
              </a:ext>
            </a:extLst>
          </p:cNvPr>
          <p:cNvGrpSpPr/>
          <p:nvPr/>
        </p:nvGrpSpPr>
        <p:grpSpPr>
          <a:xfrm>
            <a:off x="290673" y="4149080"/>
            <a:ext cx="7317495" cy="1072884"/>
            <a:chOff x="290673" y="4612219"/>
            <a:chExt cx="7317495" cy="1072884"/>
          </a:xfrm>
        </p:grpSpPr>
        <p:sp>
          <p:nvSpPr>
            <p:cNvPr id="22" name="Sous-titre 2">
              <a:extLst>
                <a:ext uri="{FF2B5EF4-FFF2-40B4-BE49-F238E27FC236}">
                  <a16:creationId xmlns:a16="http://schemas.microsoft.com/office/drawing/2014/main" id="{20AAB26C-8DC8-46C6-BDC5-841C1648EA77}"/>
                </a:ext>
              </a:extLst>
            </p:cNvPr>
            <p:cNvSpPr txBox="1">
              <a:spLocks/>
            </p:cNvSpPr>
            <p:nvPr/>
          </p:nvSpPr>
          <p:spPr>
            <a:xfrm>
              <a:off x="1343472" y="4612219"/>
              <a:ext cx="6264696" cy="1072884"/>
            </a:xfrm>
            <a:prstGeom prst="rect">
              <a:avLst/>
            </a:prstGeom>
          </p:spPr>
          <p:txBody>
            <a:bodyPr vert="horz" lIns="91440" tIns="45720" rIns="91440" bIns="45720" rtlCol="0">
              <a:normAutofit lnSpcReduction="10000"/>
            </a:bodyPr>
            <a:lstStyle>
              <a:lvl1pPr marL="0" indent="0" algn="ctr" defTabSz="6858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1pPr>
              <a:lvl2pPr marL="342900" indent="0" algn="ctr" defTabSz="6858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marL="685800" lvl="1" indent="-342900" algn="l">
                <a:buFont typeface="Wingdings" panose="05000000000000000000" pitchFamily="2" charset="2"/>
                <a:buChar char="v"/>
              </a:pPr>
              <a:r>
                <a:rPr lang="fr-FR" sz="1900" dirty="0">
                  <a:solidFill>
                    <a:schemeClr val="tx1">
                      <a:lumMod val="65000"/>
                      <a:lumOff val="35000"/>
                    </a:schemeClr>
                  </a:solidFill>
                  <a:latin typeface="Arial" panose="020B0604020202020204" pitchFamily="34" charset="0"/>
                  <a:cs typeface="Arial" panose="020B0604020202020204" pitchFamily="34" charset="0"/>
                </a:rPr>
                <a:t>Infarctus, angor</a:t>
              </a:r>
            </a:p>
            <a:p>
              <a:pPr marL="685800" lvl="1" indent="-342900" algn="l">
                <a:buFont typeface="Wingdings" panose="05000000000000000000" pitchFamily="2" charset="2"/>
                <a:buChar char="v"/>
              </a:pPr>
              <a:r>
                <a:rPr lang="fr-FR" sz="1900" dirty="0">
                  <a:solidFill>
                    <a:schemeClr val="tx1">
                      <a:lumMod val="65000"/>
                      <a:lumOff val="35000"/>
                    </a:schemeClr>
                  </a:solidFill>
                  <a:latin typeface="Arial" panose="020B0604020202020204" pitchFamily="34" charset="0"/>
                  <a:cs typeface="Arial" panose="020B0604020202020204" pitchFamily="34" charset="0"/>
                </a:rPr>
                <a:t>AVC</a:t>
              </a:r>
            </a:p>
            <a:p>
              <a:pPr marL="685800" lvl="1" indent="-342900" algn="l">
                <a:buFont typeface="Wingdings" panose="05000000000000000000" pitchFamily="2" charset="2"/>
                <a:buChar char="v"/>
              </a:pPr>
              <a:r>
                <a:rPr lang="fr-FR" sz="1900" dirty="0">
                  <a:solidFill>
                    <a:schemeClr val="tx1">
                      <a:lumMod val="65000"/>
                      <a:lumOff val="35000"/>
                    </a:schemeClr>
                  </a:solidFill>
                  <a:latin typeface="Arial" panose="020B0604020202020204" pitchFamily="34" charset="0"/>
                  <a:cs typeface="Arial" panose="020B0604020202020204" pitchFamily="34" charset="0"/>
                </a:rPr>
                <a:t>Artérite des membres inférieurs</a:t>
              </a:r>
              <a:endParaRPr lang="fr-FR" dirty="0">
                <a:solidFill>
                  <a:schemeClr val="tx1">
                    <a:lumMod val="65000"/>
                    <a:lumOff val="35000"/>
                  </a:schemeClr>
                </a:solidFill>
              </a:endParaRPr>
            </a:p>
            <a:p>
              <a:pPr algn="just"/>
              <a:endParaRPr lang="fr-FR" b="1" dirty="0">
                <a:solidFill>
                  <a:schemeClr val="tx1">
                    <a:lumMod val="65000"/>
                    <a:lumOff val="35000"/>
                  </a:schemeClr>
                </a:solidFill>
              </a:endParaRPr>
            </a:p>
            <a:p>
              <a:pPr marL="257175" indent="-257175" algn="l">
                <a:buFont typeface="Arial" panose="020B0604020202020204" pitchFamily="34" charset="0"/>
                <a:buChar char="•"/>
              </a:pPr>
              <a:endParaRPr lang="fr-FR" sz="1800" b="1" u="sng" dirty="0">
                <a:solidFill>
                  <a:schemeClr val="tx1"/>
                </a:solidFill>
              </a:endParaRPr>
            </a:p>
          </p:txBody>
        </p:sp>
        <p:sp>
          <p:nvSpPr>
            <p:cNvPr id="25" name="ZoneTexte 24">
              <a:extLst>
                <a:ext uri="{FF2B5EF4-FFF2-40B4-BE49-F238E27FC236}">
                  <a16:creationId xmlns:a16="http://schemas.microsoft.com/office/drawing/2014/main" id="{E92F8DE3-165F-494F-AEE1-CDF624913D4C}"/>
                </a:ext>
              </a:extLst>
            </p:cNvPr>
            <p:cNvSpPr txBox="1"/>
            <p:nvPr/>
          </p:nvSpPr>
          <p:spPr>
            <a:xfrm>
              <a:off x="290673" y="4710944"/>
              <a:ext cx="1511227" cy="677108"/>
            </a:xfrm>
            <a:prstGeom prst="rect">
              <a:avLst/>
            </a:prstGeom>
            <a:noFill/>
          </p:spPr>
          <p:txBody>
            <a:bodyPr wrap="square" rtlCol="0">
              <a:spAutoFit/>
            </a:bodyPr>
            <a:lstStyle/>
            <a:p>
              <a:pPr algn="ctr"/>
              <a:r>
                <a:rPr lang="fr-FR" sz="1900" b="1" dirty="0">
                  <a:solidFill>
                    <a:schemeClr val="tx1">
                      <a:lumMod val="65000"/>
                      <a:lumOff val="35000"/>
                    </a:schemeClr>
                  </a:solidFill>
                  <a:latin typeface="Arial" panose="020B0604020202020204" pitchFamily="34" charset="0"/>
                  <a:cs typeface="Arial" panose="020B0604020202020204" pitchFamily="34" charset="0"/>
                </a:rPr>
                <a:t>Cardio vasculaires</a:t>
              </a:r>
            </a:p>
          </p:txBody>
        </p:sp>
      </p:grpSp>
      <p:grpSp>
        <p:nvGrpSpPr>
          <p:cNvPr id="11" name="Groupe 10">
            <a:extLst>
              <a:ext uri="{FF2B5EF4-FFF2-40B4-BE49-F238E27FC236}">
                <a16:creationId xmlns:a16="http://schemas.microsoft.com/office/drawing/2014/main" id="{AC1F8185-9162-4EDA-9416-55FC4D9A30E7}"/>
              </a:ext>
            </a:extLst>
          </p:cNvPr>
          <p:cNvGrpSpPr/>
          <p:nvPr/>
        </p:nvGrpSpPr>
        <p:grpSpPr>
          <a:xfrm>
            <a:off x="1343472" y="5701087"/>
            <a:ext cx="7481114" cy="387151"/>
            <a:chOff x="1343472" y="5701087"/>
            <a:chExt cx="7481114" cy="387151"/>
          </a:xfrm>
        </p:grpSpPr>
        <p:sp>
          <p:nvSpPr>
            <p:cNvPr id="9" name="ZoneTexte 8">
              <a:extLst>
                <a:ext uri="{FF2B5EF4-FFF2-40B4-BE49-F238E27FC236}">
                  <a16:creationId xmlns:a16="http://schemas.microsoft.com/office/drawing/2014/main" id="{C9B0B52C-63EB-4CC6-83CC-9BDC3CD63981}"/>
                </a:ext>
              </a:extLst>
            </p:cNvPr>
            <p:cNvSpPr txBox="1"/>
            <p:nvPr/>
          </p:nvSpPr>
          <p:spPr>
            <a:xfrm>
              <a:off x="3043836" y="5701087"/>
              <a:ext cx="5780750" cy="384721"/>
            </a:xfrm>
            <a:prstGeom prst="rect">
              <a:avLst/>
            </a:prstGeom>
            <a:noFill/>
          </p:spPr>
          <p:txBody>
            <a:bodyPr wrap="none" rtlCol="0">
              <a:spAutoFit/>
            </a:bodyPr>
            <a:lstStyle/>
            <a:p>
              <a:r>
                <a:rPr lang="fr-FR" sz="1900" b="1" u="sng" dirty="0">
                  <a:latin typeface="Arial" panose="020B0604020202020204" pitchFamily="34" charset="0"/>
                  <a:cs typeface="Arial" panose="020B0604020202020204" pitchFamily="34" charset="0"/>
                </a:rPr>
                <a:t>Conséquences</a:t>
              </a:r>
              <a:r>
                <a:rPr lang="fr-FR" sz="1900" dirty="0">
                  <a:latin typeface="Arial" panose="020B0604020202020204" pitchFamily="34" charset="0"/>
                  <a:cs typeface="Arial" panose="020B0604020202020204" pitchFamily="34" charset="0"/>
                </a:rPr>
                <a:t> : décès, invalidité, perte d’emploi…</a:t>
              </a:r>
            </a:p>
          </p:txBody>
        </p:sp>
        <p:sp>
          <p:nvSpPr>
            <p:cNvPr id="10" name="Flèche : droite rayée 9">
              <a:extLst>
                <a:ext uri="{FF2B5EF4-FFF2-40B4-BE49-F238E27FC236}">
                  <a16:creationId xmlns:a16="http://schemas.microsoft.com/office/drawing/2014/main" id="{4FE7BEFD-00B7-40BF-A4C8-1E896DEF7CF9}"/>
                </a:ext>
              </a:extLst>
            </p:cNvPr>
            <p:cNvSpPr/>
            <p:nvPr/>
          </p:nvSpPr>
          <p:spPr>
            <a:xfrm>
              <a:off x="1343472" y="5733256"/>
              <a:ext cx="1512168" cy="354982"/>
            </a:xfrm>
            <a:prstGeom prst="striped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grpSp>
      <p:pic>
        <p:nvPicPr>
          <p:cNvPr id="27" name="Image 26">
            <a:extLst>
              <a:ext uri="{FF2B5EF4-FFF2-40B4-BE49-F238E27FC236}">
                <a16:creationId xmlns:a16="http://schemas.microsoft.com/office/drawing/2014/main" id="{DA336F38-057F-4D75-9069-56C2FF4E9D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7606" y="3730232"/>
            <a:ext cx="1322525" cy="1996265"/>
          </a:xfrm>
          <a:prstGeom prst="rect">
            <a:avLst/>
          </a:prstGeom>
        </p:spPr>
      </p:pic>
      <p:pic>
        <p:nvPicPr>
          <p:cNvPr id="29" name="Image 28">
            <a:extLst>
              <a:ext uri="{FF2B5EF4-FFF2-40B4-BE49-F238E27FC236}">
                <a16:creationId xmlns:a16="http://schemas.microsoft.com/office/drawing/2014/main" id="{D4060EF0-00B8-4FF0-9E5D-29A9A4076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3676" y="1209952"/>
            <a:ext cx="4047619" cy="2219048"/>
          </a:xfrm>
          <a:prstGeom prst="rect">
            <a:avLst/>
          </a:prstGeom>
        </p:spPr>
      </p:pic>
    </p:spTree>
    <p:extLst>
      <p:ext uri="{BB962C8B-B14F-4D97-AF65-F5344CB8AC3E}">
        <p14:creationId xmlns:p14="http://schemas.microsoft.com/office/powerpoint/2010/main" val="316631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38011BCB-8DD6-4717-8726-BD7D4E30F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6343">
            <a:off x="339356" y="1084966"/>
            <a:ext cx="1202780" cy="1045896"/>
          </a:xfrm>
          <a:prstGeom prst="rect">
            <a:avLst/>
          </a:prstGeom>
          <a:solidFill>
            <a:schemeClr val="accent5">
              <a:alpha val="0"/>
            </a:schemeClr>
          </a:solidFill>
          <a:effectLst>
            <a:softEdge rad="0"/>
          </a:effectLst>
        </p:spPr>
      </p:pic>
      <p:sp>
        <p:nvSpPr>
          <p:cNvPr id="3" name="Sous-titre 2"/>
          <p:cNvSpPr>
            <a:spLocks noGrp="1"/>
          </p:cNvSpPr>
          <p:nvPr>
            <p:ph type="subTitle" idx="1"/>
          </p:nvPr>
        </p:nvSpPr>
        <p:spPr>
          <a:xfrm>
            <a:off x="1487488" y="1304764"/>
            <a:ext cx="8273646" cy="1505508"/>
          </a:xfrm>
        </p:spPr>
        <p:txBody>
          <a:bodyPr>
            <a:normAutofit fontScale="62500" lnSpcReduction="20000"/>
          </a:bodyPr>
          <a:lstStyle/>
          <a:p>
            <a:pPr marL="457200" indent="-457200" algn="l">
              <a:lnSpc>
                <a:spcPct val="120000"/>
              </a:lnSpc>
              <a:buFont typeface="Wingdings" panose="05000000000000000000" pitchFamily="2" charset="2"/>
              <a:buChar char="v"/>
            </a:pPr>
            <a:r>
              <a:rPr lang="fr-FR" sz="3200" b="1" dirty="0">
                <a:solidFill>
                  <a:schemeClr val="tx1"/>
                </a:solidFill>
              </a:rPr>
              <a:t>2eme cause de mortalité en France</a:t>
            </a:r>
          </a:p>
          <a:p>
            <a:pPr marL="457200" indent="-457200" algn="l">
              <a:lnSpc>
                <a:spcPct val="120000"/>
              </a:lnSpc>
              <a:buFont typeface="Wingdings" panose="05000000000000000000" pitchFamily="2" charset="2"/>
              <a:buChar char="v"/>
            </a:pPr>
            <a:r>
              <a:rPr lang="fr-FR" sz="3200" b="1" dirty="0">
                <a:solidFill>
                  <a:schemeClr val="tx1"/>
                </a:solidFill>
              </a:rPr>
              <a:t>Substance psychoactive la plus consommée en France :</a:t>
            </a:r>
          </a:p>
          <a:p>
            <a:pPr algn="l">
              <a:lnSpc>
                <a:spcPct val="120000"/>
              </a:lnSpc>
            </a:pPr>
            <a:r>
              <a:rPr lang="fr-FR" sz="3200" b="1" dirty="0">
                <a:solidFill>
                  <a:schemeClr val="tx1"/>
                </a:solidFill>
              </a:rPr>
              <a:t>              </a:t>
            </a:r>
            <a:r>
              <a:rPr lang="fr-FR" sz="3200" b="1" u="sng" dirty="0">
                <a:solidFill>
                  <a:schemeClr val="tx1"/>
                </a:solidFill>
              </a:rPr>
              <a:t>41 millions de consommateurs occasionnels</a:t>
            </a:r>
          </a:p>
          <a:p>
            <a:pPr algn="l">
              <a:lnSpc>
                <a:spcPct val="120000"/>
              </a:lnSpc>
            </a:pPr>
            <a:r>
              <a:rPr lang="fr-FR" sz="3200" b="1" dirty="0">
                <a:solidFill>
                  <a:schemeClr val="tx1"/>
                </a:solidFill>
              </a:rPr>
              <a:t>              </a:t>
            </a:r>
            <a:r>
              <a:rPr lang="fr-FR" sz="3200" b="1" u="sng" dirty="0">
                <a:solidFill>
                  <a:schemeClr val="tx1"/>
                </a:solidFill>
              </a:rPr>
              <a:t> 9,7 millions de consommateurs réguliers</a:t>
            </a:r>
          </a:p>
          <a:p>
            <a:pPr algn="l"/>
            <a:endParaRPr lang="fr-FR" sz="3100" dirty="0">
              <a:solidFill>
                <a:schemeClr val="tx1"/>
              </a:solidFill>
            </a:endParaRPr>
          </a:p>
          <a:p>
            <a:pPr marL="342900" indent="-342900" algn="just">
              <a:buClr>
                <a:srgbClr val="FFC000"/>
              </a:buClr>
              <a:buFont typeface="Wingdings" panose="05000000000000000000" pitchFamily="2" charset="2"/>
              <a:buChar char="v"/>
            </a:pPr>
            <a:endParaRPr lang="fr-FR" dirty="0">
              <a:solidFill>
                <a:schemeClr val="tx1">
                  <a:lumMod val="65000"/>
                  <a:lumOff val="35000"/>
                </a:schemeClr>
              </a:solidFill>
            </a:endParaRPr>
          </a:p>
          <a:p>
            <a:pPr algn="just"/>
            <a:endParaRPr lang="fr-FR" b="1" dirty="0">
              <a:solidFill>
                <a:schemeClr val="tx1">
                  <a:lumMod val="65000"/>
                  <a:lumOff val="35000"/>
                </a:schemeClr>
              </a:solidFill>
            </a:endParaRPr>
          </a:p>
          <a:p>
            <a:pPr marL="257175" indent="-257175" algn="l">
              <a:buFont typeface="Arial" panose="020B0604020202020204" pitchFamily="34" charset="0"/>
              <a:buChar char="•"/>
            </a:pPr>
            <a:endParaRPr lang="fr-FR" sz="1800" b="1" u="sng" dirty="0">
              <a:solidFill>
                <a:schemeClr val="tx1"/>
              </a:solidFill>
            </a:endParaRPr>
          </a:p>
        </p:txBody>
      </p:sp>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8</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Effets sur la santé – L’alcool</a:t>
            </a:r>
          </a:p>
        </p:txBody>
      </p:sp>
      <p:grpSp>
        <p:nvGrpSpPr>
          <p:cNvPr id="17" name="Groupe 16">
            <a:extLst>
              <a:ext uri="{FF2B5EF4-FFF2-40B4-BE49-F238E27FC236}">
                <a16:creationId xmlns:a16="http://schemas.microsoft.com/office/drawing/2014/main" id="{20A5CA96-2390-4E56-BB00-C7A3D9C67C12}"/>
              </a:ext>
            </a:extLst>
          </p:cNvPr>
          <p:cNvGrpSpPr/>
          <p:nvPr/>
        </p:nvGrpSpPr>
        <p:grpSpPr>
          <a:xfrm>
            <a:off x="0" y="6677216"/>
            <a:ext cx="12192000" cy="180784"/>
            <a:chOff x="0" y="6677216"/>
            <a:chExt cx="12192000" cy="180784"/>
          </a:xfrm>
        </p:grpSpPr>
        <p:sp>
          <p:nvSpPr>
            <p:cNvPr id="18" name="Rectangle 17">
              <a:extLst>
                <a:ext uri="{FF2B5EF4-FFF2-40B4-BE49-F238E27FC236}">
                  <a16:creationId xmlns:a16="http://schemas.microsoft.com/office/drawing/2014/main" id="{698B2A50-08A3-4404-AC27-BCDEB174B157}"/>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C6146429-F00C-490B-B2A0-A36ECC037639}"/>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6A42EC9B-D150-460F-ADB6-AFE0787DE866}"/>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43D72C90-4B54-449B-AF4E-7D6967C26332}"/>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C7CEA583-D010-4881-8D4F-AD9916CB6A40}"/>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0" name="Groupe 9">
            <a:extLst>
              <a:ext uri="{FF2B5EF4-FFF2-40B4-BE49-F238E27FC236}">
                <a16:creationId xmlns:a16="http://schemas.microsoft.com/office/drawing/2014/main" id="{96DA5D8F-2C9B-443A-935B-8EA8DDA410F7}"/>
              </a:ext>
            </a:extLst>
          </p:cNvPr>
          <p:cNvGrpSpPr/>
          <p:nvPr/>
        </p:nvGrpSpPr>
        <p:grpSpPr>
          <a:xfrm>
            <a:off x="1379099" y="3295710"/>
            <a:ext cx="9613444" cy="3229634"/>
            <a:chOff x="189812" y="2718574"/>
            <a:chExt cx="9613444" cy="3229634"/>
          </a:xfrm>
        </p:grpSpPr>
        <p:sp>
          <p:nvSpPr>
            <p:cNvPr id="13" name="Sous-titre 2">
              <a:extLst>
                <a:ext uri="{FF2B5EF4-FFF2-40B4-BE49-F238E27FC236}">
                  <a16:creationId xmlns:a16="http://schemas.microsoft.com/office/drawing/2014/main" id="{E4491ABD-307C-4382-A495-BF1BBA78171E}"/>
                </a:ext>
              </a:extLst>
            </p:cNvPr>
            <p:cNvSpPr txBox="1">
              <a:spLocks/>
            </p:cNvSpPr>
            <p:nvPr/>
          </p:nvSpPr>
          <p:spPr>
            <a:xfrm>
              <a:off x="189812" y="3922053"/>
              <a:ext cx="3250319" cy="911023"/>
            </a:xfrm>
            <a:prstGeom prst="rect">
              <a:avLst/>
            </a:prstGeom>
          </p:spPr>
          <p:txBody>
            <a:bodyPr vert="horz" lIns="91440" tIns="45720" rIns="91440" bIns="45720" rtlCol="0">
              <a:normAutofit fontScale="77500" lnSpcReduction="20000"/>
            </a:bodyPr>
            <a:lstStyle>
              <a:lvl1pPr marL="0" indent="0" algn="ctr" defTabSz="6858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1pPr>
              <a:lvl2pPr marL="342900" indent="0" algn="ctr" defTabSz="6858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r>
                <a:rPr lang="fr-FR" sz="2800" b="1" dirty="0">
                  <a:solidFill>
                    <a:schemeClr val="tx1"/>
                  </a:solidFill>
                  <a:latin typeface="Arial" panose="020B0604020202020204" pitchFamily="34" charset="0"/>
                  <a:cs typeface="Arial" panose="020B0604020202020204" pitchFamily="34" charset="0"/>
                </a:rPr>
                <a:t>Pic d’alcoolémie</a:t>
              </a:r>
            </a:p>
            <a:p>
              <a:r>
                <a:rPr lang="fr-FR" sz="2800" b="1" dirty="0">
                  <a:solidFill>
                    <a:schemeClr val="tx1"/>
                  </a:solidFill>
                  <a:latin typeface="Arial" panose="020B0604020202020204" pitchFamily="34" charset="0"/>
                  <a:cs typeface="Arial" panose="020B0604020202020204" pitchFamily="34" charset="0"/>
                </a:rPr>
                <a:t>Selon la prise de repas  </a:t>
              </a:r>
              <a:endParaRPr lang="fr-FR" sz="2800" b="1" dirty="0">
                <a:solidFill>
                  <a:schemeClr val="tx1">
                    <a:lumMod val="65000"/>
                    <a:lumOff val="35000"/>
                  </a:schemeClr>
                </a:solidFill>
                <a:latin typeface="Arial" panose="020B0604020202020204" pitchFamily="34" charset="0"/>
                <a:cs typeface="Arial" panose="020B0604020202020204" pitchFamily="34" charset="0"/>
              </a:endParaRPr>
            </a:p>
            <a:p>
              <a:pPr marL="257175" indent="-257175" algn="l">
                <a:buFont typeface="Arial" panose="020B0604020202020204" pitchFamily="34" charset="0"/>
                <a:buChar char="•"/>
              </a:pPr>
              <a:endParaRPr lang="fr-FR" sz="1800" b="1" u="sng" dirty="0">
                <a:solidFill>
                  <a:schemeClr val="tx1"/>
                </a:solidFill>
              </a:endParaRPr>
            </a:p>
          </p:txBody>
        </p:sp>
        <p:pic>
          <p:nvPicPr>
            <p:cNvPr id="6" name="Image 5">
              <a:extLst>
                <a:ext uri="{FF2B5EF4-FFF2-40B4-BE49-F238E27FC236}">
                  <a16:creationId xmlns:a16="http://schemas.microsoft.com/office/drawing/2014/main" id="{F7CCE1B0-5570-461A-BE0D-88457DA65FFC}"/>
                </a:ext>
              </a:extLst>
            </p:cNvPr>
            <p:cNvPicPr>
              <a:picLocks noChangeAspect="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r="7556" b="55243"/>
            <a:stretch/>
          </p:blipFill>
          <p:spPr>
            <a:xfrm>
              <a:off x="3440132" y="2718574"/>
              <a:ext cx="880952" cy="1018484"/>
            </a:xfrm>
            <a:prstGeom prst="rect">
              <a:avLst/>
            </a:prstGeom>
          </p:spPr>
        </p:pic>
        <p:sp>
          <p:nvSpPr>
            <p:cNvPr id="8" name="ZoneTexte 7">
              <a:extLst>
                <a:ext uri="{FF2B5EF4-FFF2-40B4-BE49-F238E27FC236}">
                  <a16:creationId xmlns:a16="http://schemas.microsoft.com/office/drawing/2014/main" id="{57599925-F35E-4B80-98AB-5E7A2592A9AE}"/>
                </a:ext>
              </a:extLst>
            </p:cNvPr>
            <p:cNvSpPr txBox="1"/>
            <p:nvPr/>
          </p:nvSpPr>
          <p:spPr>
            <a:xfrm>
              <a:off x="3880608" y="3163624"/>
              <a:ext cx="3517694" cy="615553"/>
            </a:xfrm>
            <a:prstGeom prst="rect">
              <a:avLst/>
            </a:prstGeom>
            <a:noFill/>
          </p:spPr>
          <p:txBody>
            <a:bodyPr wrap="square" rtlCol="0">
              <a:spAutoFit/>
            </a:bodyPr>
            <a:lstStyle/>
            <a:p>
              <a:pPr lvl="1"/>
              <a:r>
                <a:rPr lang="fr-FR" dirty="0">
                  <a:latin typeface="Arial" panose="020B0604020202020204" pitchFamily="34" charset="0"/>
                  <a:cs typeface="Arial" panose="020B0604020202020204" pitchFamily="34" charset="0"/>
                </a:rPr>
                <a:t>15 à 30 minutes à jeun</a:t>
              </a:r>
            </a:p>
            <a:p>
              <a:pPr lvl="1"/>
              <a:endParaRPr lang="fr-FR" sz="1600" dirty="0"/>
            </a:p>
          </p:txBody>
        </p:sp>
        <p:grpSp>
          <p:nvGrpSpPr>
            <p:cNvPr id="4" name="Groupe 3">
              <a:extLst>
                <a:ext uri="{FF2B5EF4-FFF2-40B4-BE49-F238E27FC236}">
                  <a16:creationId xmlns:a16="http://schemas.microsoft.com/office/drawing/2014/main" id="{53CD0D70-3FD0-4BA4-925E-192526C0C48F}"/>
                </a:ext>
              </a:extLst>
            </p:cNvPr>
            <p:cNvGrpSpPr/>
            <p:nvPr/>
          </p:nvGrpSpPr>
          <p:grpSpPr>
            <a:xfrm>
              <a:off x="3440132" y="3887216"/>
              <a:ext cx="4966281" cy="1018484"/>
              <a:chOff x="6367176" y="3258434"/>
              <a:chExt cx="4966281" cy="1018484"/>
            </a:xfrm>
          </p:grpSpPr>
          <p:pic>
            <p:nvPicPr>
              <p:cNvPr id="23" name="Image 22">
                <a:extLst>
                  <a:ext uri="{FF2B5EF4-FFF2-40B4-BE49-F238E27FC236}">
                    <a16:creationId xmlns:a16="http://schemas.microsoft.com/office/drawing/2014/main" id="{67959CDE-D915-4B54-8982-4042E473F32A}"/>
                  </a:ext>
                </a:extLst>
              </p:cNvPr>
              <p:cNvPicPr>
                <a:picLocks noChangeAspect="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t="55243"/>
              <a:stretch/>
            </p:blipFill>
            <p:spPr>
              <a:xfrm>
                <a:off x="6367176" y="3258434"/>
                <a:ext cx="952960" cy="1018484"/>
              </a:xfrm>
              <a:prstGeom prst="rect">
                <a:avLst/>
              </a:prstGeom>
            </p:spPr>
          </p:pic>
          <p:sp>
            <p:nvSpPr>
              <p:cNvPr id="24" name="ZoneTexte 23">
                <a:extLst>
                  <a:ext uri="{FF2B5EF4-FFF2-40B4-BE49-F238E27FC236}">
                    <a16:creationId xmlns:a16="http://schemas.microsoft.com/office/drawing/2014/main" id="{9A42647E-B03F-4B46-942F-377BEC112401}"/>
                  </a:ext>
                </a:extLst>
              </p:cNvPr>
              <p:cNvSpPr txBox="1"/>
              <p:nvPr/>
            </p:nvSpPr>
            <p:spPr>
              <a:xfrm>
                <a:off x="6800400" y="3691175"/>
                <a:ext cx="4533057" cy="369332"/>
              </a:xfrm>
              <a:prstGeom prst="rect">
                <a:avLst/>
              </a:prstGeom>
              <a:noFill/>
            </p:spPr>
            <p:txBody>
              <a:bodyPr wrap="square" rtlCol="0">
                <a:spAutoFit/>
              </a:bodyPr>
              <a:lstStyle/>
              <a:p>
                <a:pPr lvl="1"/>
                <a:r>
                  <a:rPr lang="fr-FR" dirty="0">
                    <a:latin typeface="Arial" panose="020B0604020202020204" pitchFamily="34" charset="0"/>
                    <a:cs typeface="Arial" panose="020B0604020202020204" pitchFamily="34" charset="0"/>
                  </a:rPr>
                  <a:t>45 minutes à 1h au cours d’un repas</a:t>
                </a:r>
              </a:p>
            </p:txBody>
          </p:sp>
        </p:grpSp>
        <p:sp>
          <p:nvSpPr>
            <p:cNvPr id="25" name="ZoneTexte 24">
              <a:extLst>
                <a:ext uri="{FF2B5EF4-FFF2-40B4-BE49-F238E27FC236}">
                  <a16:creationId xmlns:a16="http://schemas.microsoft.com/office/drawing/2014/main" id="{1F5D52DE-86BB-487A-BBEC-6CBD4A4D2A00}"/>
                </a:ext>
              </a:extLst>
            </p:cNvPr>
            <p:cNvSpPr txBox="1"/>
            <p:nvPr/>
          </p:nvSpPr>
          <p:spPr>
            <a:xfrm>
              <a:off x="4346471" y="5472101"/>
              <a:ext cx="5456785" cy="369332"/>
            </a:xfrm>
            <a:prstGeom prst="rect">
              <a:avLst/>
            </a:prstGeom>
            <a:noFill/>
          </p:spPr>
          <p:txBody>
            <a:bodyPr wrap="square" rtlCol="0">
              <a:spAutoFit/>
            </a:bodyPr>
            <a:lstStyle/>
            <a:p>
              <a:pPr algn="just"/>
              <a:r>
                <a:rPr lang="fr-FR" dirty="0">
                  <a:latin typeface="Arial" panose="020B0604020202020204" pitchFamily="34" charset="0"/>
                  <a:cs typeface="Arial" panose="020B0604020202020204" pitchFamily="34" charset="0"/>
                </a:rPr>
                <a:t>L’alcoolémie diminue de 0.15 g.L</a:t>
              </a:r>
              <a:r>
                <a:rPr lang="fr-FR" baseline="30000" dirty="0">
                  <a:latin typeface="Arial" panose="020B0604020202020204" pitchFamily="34" charset="0"/>
                  <a:cs typeface="Arial" panose="020B0604020202020204" pitchFamily="34" charset="0"/>
                </a:rPr>
                <a:t>-1</a:t>
              </a:r>
              <a:r>
                <a:rPr lang="fr-FR" dirty="0">
                  <a:latin typeface="Arial" panose="020B0604020202020204" pitchFamily="34" charset="0"/>
                  <a:cs typeface="Arial" panose="020B0604020202020204" pitchFamily="34" charset="0"/>
                </a:rPr>
                <a:t> chaque heure</a:t>
              </a:r>
            </a:p>
          </p:txBody>
        </p:sp>
        <p:sp>
          <p:nvSpPr>
            <p:cNvPr id="9" name="Flèche : bas 8">
              <a:extLst>
                <a:ext uri="{FF2B5EF4-FFF2-40B4-BE49-F238E27FC236}">
                  <a16:creationId xmlns:a16="http://schemas.microsoft.com/office/drawing/2014/main" id="{87868738-F3F3-4FE2-A686-62EE97A38831}"/>
                </a:ext>
              </a:extLst>
            </p:cNvPr>
            <p:cNvSpPr/>
            <p:nvPr/>
          </p:nvSpPr>
          <p:spPr>
            <a:xfrm>
              <a:off x="3665696" y="5273243"/>
              <a:ext cx="429824" cy="674965"/>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09018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4F414752-3602-4EC3-8ACA-CC6CF6F1A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6343">
            <a:off x="339356" y="1084966"/>
            <a:ext cx="1202780" cy="1045896"/>
          </a:xfrm>
          <a:prstGeom prst="rect">
            <a:avLst/>
          </a:prstGeom>
          <a:solidFill>
            <a:schemeClr val="accent5">
              <a:alpha val="0"/>
            </a:schemeClr>
          </a:solidFill>
          <a:effectLst>
            <a:softEdge rad="0"/>
          </a:effectLst>
        </p:spPr>
      </p:pic>
      <p:sp>
        <p:nvSpPr>
          <p:cNvPr id="3" name="Sous-titre 2"/>
          <p:cNvSpPr>
            <a:spLocks noGrp="1"/>
          </p:cNvSpPr>
          <p:nvPr>
            <p:ph type="subTitle" idx="1"/>
          </p:nvPr>
        </p:nvSpPr>
        <p:spPr>
          <a:xfrm>
            <a:off x="1487488" y="1011348"/>
            <a:ext cx="8784976" cy="1733953"/>
          </a:xfrm>
        </p:spPr>
        <p:txBody>
          <a:bodyPr>
            <a:normAutofit fontScale="55000" lnSpcReduction="20000"/>
          </a:bodyPr>
          <a:lstStyle/>
          <a:p>
            <a:pPr algn="l"/>
            <a:r>
              <a:rPr lang="fr-FR" sz="3300" b="1" dirty="0">
                <a:solidFill>
                  <a:schemeClr val="tx1"/>
                </a:solidFill>
                <a:latin typeface="Arial" panose="020B0604020202020204" pitchFamily="34" charset="0"/>
                <a:cs typeface="Arial" panose="020B0604020202020204" pitchFamily="34" charset="0"/>
              </a:rPr>
              <a:t>Le taux d’alcoolémie dépend:</a:t>
            </a:r>
          </a:p>
          <a:p>
            <a:pPr marL="457200" indent="-457200" algn="l">
              <a:lnSpc>
                <a:spcPct val="170000"/>
              </a:lnSpc>
              <a:buFont typeface="Wingdings" panose="05000000000000000000" pitchFamily="2" charset="2"/>
              <a:buChar char="v"/>
            </a:pPr>
            <a:r>
              <a:rPr lang="fr-FR" sz="3300" dirty="0">
                <a:solidFill>
                  <a:schemeClr val="tx1"/>
                </a:solidFill>
                <a:latin typeface="Arial" panose="020B0604020202020204" pitchFamily="34" charset="0"/>
                <a:cs typeface="Arial" panose="020B0604020202020204" pitchFamily="34" charset="0"/>
              </a:rPr>
              <a:t>Du poids de l’alcool pur ingéré</a:t>
            </a:r>
          </a:p>
          <a:p>
            <a:pPr marL="457200" indent="-457200" algn="l">
              <a:lnSpc>
                <a:spcPct val="170000"/>
              </a:lnSpc>
              <a:buFont typeface="Wingdings" panose="05000000000000000000" pitchFamily="2" charset="2"/>
              <a:buChar char="v"/>
            </a:pPr>
            <a:r>
              <a:rPr lang="fr-FR" sz="3300" dirty="0">
                <a:solidFill>
                  <a:schemeClr val="tx1"/>
                </a:solidFill>
                <a:latin typeface="Arial" panose="020B0604020202020204" pitchFamily="34" charset="0"/>
                <a:cs typeface="Arial" panose="020B0604020202020204" pitchFamily="34" charset="0"/>
              </a:rPr>
              <a:t>De différents paramètres (poids, sexe du buveur, prise d’aliments, tolérance, prise de médicaments)</a:t>
            </a:r>
          </a:p>
          <a:p>
            <a:pPr algn="just"/>
            <a:endParaRPr lang="fr-FR" b="1" dirty="0">
              <a:solidFill>
                <a:schemeClr val="tx1">
                  <a:lumMod val="65000"/>
                  <a:lumOff val="35000"/>
                </a:schemeClr>
              </a:solidFill>
            </a:endParaRPr>
          </a:p>
          <a:p>
            <a:pPr marL="257175" indent="-257175" algn="l">
              <a:buFont typeface="Arial" panose="020B0604020202020204" pitchFamily="34" charset="0"/>
              <a:buChar char="•"/>
            </a:pPr>
            <a:endParaRPr lang="fr-FR" sz="1800" b="1" u="sng" dirty="0">
              <a:solidFill>
                <a:schemeClr val="tx1"/>
              </a:solidFill>
            </a:endParaRPr>
          </a:p>
        </p:txBody>
      </p:sp>
      <p:sp>
        <p:nvSpPr>
          <p:cNvPr id="16" name="Espace réservé du numéro de diapositive 15">
            <a:extLst>
              <a:ext uri="{FF2B5EF4-FFF2-40B4-BE49-F238E27FC236}">
                <a16:creationId xmlns:a16="http://schemas.microsoft.com/office/drawing/2014/main" id="{0AD1C251-6B13-448A-B440-372D31D9273B}"/>
              </a:ext>
            </a:extLst>
          </p:cNvPr>
          <p:cNvSpPr>
            <a:spLocks noGrp="1"/>
          </p:cNvSpPr>
          <p:nvPr>
            <p:ph type="sldNum" sz="quarter" idx="12"/>
          </p:nvPr>
        </p:nvSpPr>
        <p:spPr/>
        <p:txBody>
          <a:bodyPr/>
          <a:lstStyle/>
          <a:p>
            <a:fld id="{CA89697D-92E8-4925-982A-4767CE072AEC}" type="slidenum">
              <a:rPr lang="fr-FR" sz="1200" smtClean="0"/>
              <a:pPr/>
              <a:t>9</a:t>
            </a:fld>
            <a:endParaRPr lang="fr-FR" sz="1200" dirty="0"/>
          </a:p>
        </p:txBody>
      </p:sp>
      <p:sp>
        <p:nvSpPr>
          <p:cNvPr id="5" name="Rectangle 4">
            <a:extLst>
              <a:ext uri="{FF2B5EF4-FFF2-40B4-BE49-F238E27FC236}">
                <a16:creationId xmlns:a16="http://schemas.microsoft.com/office/drawing/2014/main" id="{C0B9326F-881C-4DEC-A3CB-1B0C6091BB5A}"/>
              </a:ext>
            </a:extLst>
          </p:cNvPr>
          <p:cNvSpPr/>
          <p:nvPr/>
        </p:nvSpPr>
        <p:spPr>
          <a:xfrm>
            <a:off x="0" y="0"/>
            <a:ext cx="12192000"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t>	</a:t>
            </a:r>
            <a:r>
              <a:rPr lang="fr-FR" sz="3200" dirty="0">
                <a:latin typeface="Calibri Light" panose="020F0302020204030204" pitchFamily="34" charset="0"/>
                <a:cs typeface="Calibri Light" panose="020F0302020204030204" pitchFamily="34" charset="0"/>
              </a:rPr>
              <a:t>Effets sur la santé – L’alcool</a:t>
            </a:r>
          </a:p>
        </p:txBody>
      </p:sp>
      <p:grpSp>
        <p:nvGrpSpPr>
          <p:cNvPr id="17" name="Groupe 16">
            <a:extLst>
              <a:ext uri="{FF2B5EF4-FFF2-40B4-BE49-F238E27FC236}">
                <a16:creationId xmlns:a16="http://schemas.microsoft.com/office/drawing/2014/main" id="{20A5CA96-2390-4E56-BB00-C7A3D9C67C12}"/>
              </a:ext>
            </a:extLst>
          </p:cNvPr>
          <p:cNvGrpSpPr/>
          <p:nvPr/>
        </p:nvGrpSpPr>
        <p:grpSpPr>
          <a:xfrm>
            <a:off x="0" y="6677216"/>
            <a:ext cx="12192000" cy="180784"/>
            <a:chOff x="0" y="6677216"/>
            <a:chExt cx="12192000" cy="180784"/>
          </a:xfrm>
        </p:grpSpPr>
        <p:sp>
          <p:nvSpPr>
            <p:cNvPr id="18" name="Rectangle 17">
              <a:extLst>
                <a:ext uri="{FF2B5EF4-FFF2-40B4-BE49-F238E27FC236}">
                  <a16:creationId xmlns:a16="http://schemas.microsoft.com/office/drawing/2014/main" id="{698B2A50-08A3-4404-AC27-BCDEB174B157}"/>
                </a:ext>
              </a:extLst>
            </p:cNvPr>
            <p:cNvSpPr/>
            <p:nvPr/>
          </p:nvSpPr>
          <p:spPr>
            <a:xfrm>
              <a:off x="0" y="6677216"/>
              <a:ext cx="2442056" cy="180784"/>
            </a:xfrm>
            <a:prstGeom prst="rect">
              <a:avLst/>
            </a:prstGeom>
            <a:solidFill>
              <a:srgbClr val="812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C6146429-F00C-490B-B2A0-A36ECC037639}"/>
                </a:ext>
              </a:extLst>
            </p:cNvPr>
            <p:cNvSpPr/>
            <p:nvPr/>
          </p:nvSpPr>
          <p:spPr>
            <a:xfrm>
              <a:off x="2442056" y="6677269"/>
              <a:ext cx="2442056" cy="180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6A42EC9B-D150-460F-ADB6-AFE0787DE866}"/>
                </a:ext>
              </a:extLst>
            </p:cNvPr>
            <p:cNvSpPr/>
            <p:nvPr/>
          </p:nvSpPr>
          <p:spPr>
            <a:xfrm>
              <a:off x="4884112" y="6677269"/>
              <a:ext cx="2442056" cy="180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43D72C90-4B54-449B-AF4E-7D6967C26332}"/>
                </a:ext>
              </a:extLst>
            </p:cNvPr>
            <p:cNvSpPr/>
            <p:nvPr/>
          </p:nvSpPr>
          <p:spPr>
            <a:xfrm>
              <a:off x="7320136" y="6677269"/>
              <a:ext cx="2442056" cy="180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C7CEA583-D010-4881-8D4F-AD9916CB6A40}"/>
                </a:ext>
              </a:extLst>
            </p:cNvPr>
            <p:cNvSpPr/>
            <p:nvPr/>
          </p:nvSpPr>
          <p:spPr>
            <a:xfrm>
              <a:off x="9761134" y="6677269"/>
              <a:ext cx="2430866" cy="180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 name="Groupe 1">
            <a:extLst>
              <a:ext uri="{FF2B5EF4-FFF2-40B4-BE49-F238E27FC236}">
                <a16:creationId xmlns:a16="http://schemas.microsoft.com/office/drawing/2014/main" id="{B5A6F5AF-319F-45A6-8A27-E948796194ED}"/>
              </a:ext>
            </a:extLst>
          </p:cNvPr>
          <p:cNvGrpSpPr/>
          <p:nvPr/>
        </p:nvGrpSpPr>
        <p:grpSpPr>
          <a:xfrm>
            <a:off x="918397" y="2912956"/>
            <a:ext cx="10373486" cy="2291670"/>
            <a:chOff x="428250" y="2640844"/>
            <a:chExt cx="10373486" cy="2291670"/>
          </a:xfrm>
        </p:grpSpPr>
        <p:pic>
          <p:nvPicPr>
            <p:cNvPr id="4" name="Image 3">
              <a:extLst>
                <a:ext uri="{FF2B5EF4-FFF2-40B4-BE49-F238E27FC236}">
                  <a16:creationId xmlns:a16="http://schemas.microsoft.com/office/drawing/2014/main" id="{FD41958A-4949-4CD2-B215-0250EBCE3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19" y="2640844"/>
              <a:ext cx="9655037" cy="2268168"/>
            </a:xfrm>
            <a:prstGeom prst="rect">
              <a:avLst/>
            </a:prstGeom>
          </p:spPr>
        </p:pic>
        <p:sp>
          <p:nvSpPr>
            <p:cNvPr id="15" name="Rectangle 14">
              <a:extLst>
                <a:ext uri="{FF2B5EF4-FFF2-40B4-BE49-F238E27FC236}">
                  <a16:creationId xmlns:a16="http://schemas.microsoft.com/office/drawing/2014/main" id="{873F1918-F2B1-4772-B55D-0C6745B07E62}"/>
                </a:ext>
              </a:extLst>
            </p:cNvPr>
            <p:cNvSpPr/>
            <p:nvPr/>
          </p:nvSpPr>
          <p:spPr>
            <a:xfrm>
              <a:off x="428250" y="4409294"/>
              <a:ext cx="2523319" cy="523220"/>
            </a:xfrm>
            <a:prstGeom prst="rect">
              <a:avLst/>
            </a:prstGeom>
          </p:spPr>
          <p:txBody>
            <a:bodyPr wrap="square">
              <a:spAutoFit/>
            </a:bodyPr>
            <a:lstStyle/>
            <a:p>
              <a:pPr algn="ctr"/>
              <a:r>
                <a:rPr lang="fr-FR" sz="1400" dirty="0">
                  <a:latin typeface="Arial" charset="0"/>
                  <a:ea typeface="Arial" charset="0"/>
                  <a:cs typeface="Arial" charset="0"/>
                </a:rPr>
                <a:t>Bière à 5° - 250 ml (demi) </a:t>
              </a:r>
            </a:p>
            <a:p>
              <a:pPr algn="ctr"/>
              <a:r>
                <a:rPr lang="fr-FR" sz="1400" dirty="0">
                  <a:latin typeface="Arial" charset="0"/>
                  <a:ea typeface="Arial" charset="0"/>
                  <a:cs typeface="Arial" charset="0"/>
                </a:rPr>
                <a:t>10g</a:t>
              </a:r>
            </a:p>
          </p:txBody>
        </p:sp>
        <p:sp>
          <p:nvSpPr>
            <p:cNvPr id="23" name="Rectangle 22">
              <a:extLst>
                <a:ext uri="{FF2B5EF4-FFF2-40B4-BE49-F238E27FC236}">
                  <a16:creationId xmlns:a16="http://schemas.microsoft.com/office/drawing/2014/main" id="{16F18945-09AB-4339-9081-667CCDBCCC88}"/>
                </a:ext>
              </a:extLst>
            </p:cNvPr>
            <p:cNvSpPr/>
            <p:nvPr/>
          </p:nvSpPr>
          <p:spPr>
            <a:xfrm>
              <a:off x="3064584" y="4374554"/>
              <a:ext cx="1606465" cy="523220"/>
            </a:xfrm>
            <a:prstGeom prst="rect">
              <a:avLst/>
            </a:prstGeom>
          </p:spPr>
          <p:txBody>
            <a:bodyPr wrap="none">
              <a:spAutoFit/>
            </a:bodyPr>
            <a:lstStyle/>
            <a:p>
              <a:pPr algn="ctr"/>
              <a:r>
                <a:rPr lang="fr-FR" sz="1400" dirty="0">
                  <a:latin typeface="Arial" charset="0"/>
                  <a:ea typeface="Arial" charset="0"/>
                  <a:cs typeface="Arial" charset="0"/>
                </a:rPr>
                <a:t>Vin à 12° - 100 ml</a:t>
              </a:r>
            </a:p>
            <a:p>
              <a:pPr algn="ctr"/>
              <a:r>
                <a:rPr lang="fr-FR" sz="1400" dirty="0">
                  <a:latin typeface="Arial" charset="0"/>
                  <a:ea typeface="Arial" charset="0"/>
                  <a:cs typeface="Arial" charset="0"/>
                </a:rPr>
                <a:t>9.6g</a:t>
              </a:r>
            </a:p>
          </p:txBody>
        </p:sp>
        <p:sp>
          <p:nvSpPr>
            <p:cNvPr id="24" name="Rectangle 23">
              <a:extLst>
                <a:ext uri="{FF2B5EF4-FFF2-40B4-BE49-F238E27FC236}">
                  <a16:creationId xmlns:a16="http://schemas.microsoft.com/office/drawing/2014/main" id="{BCCF0D12-CDB8-42EC-8DC2-43EE07632D4E}"/>
                </a:ext>
              </a:extLst>
            </p:cNvPr>
            <p:cNvSpPr/>
            <p:nvPr/>
          </p:nvSpPr>
          <p:spPr>
            <a:xfrm>
              <a:off x="4897078" y="4374554"/>
              <a:ext cx="1827743" cy="523220"/>
            </a:xfrm>
            <a:prstGeom prst="rect">
              <a:avLst/>
            </a:prstGeom>
          </p:spPr>
          <p:txBody>
            <a:bodyPr wrap="none">
              <a:spAutoFit/>
            </a:bodyPr>
            <a:lstStyle/>
            <a:p>
              <a:pPr algn="ctr"/>
              <a:r>
                <a:rPr lang="fr-FR" sz="1400" dirty="0">
                  <a:latin typeface="Arial" charset="0"/>
                  <a:ea typeface="Arial" charset="0"/>
                  <a:cs typeface="Arial" charset="0"/>
                </a:rPr>
                <a:t>Cidre 3 à 6° - 250 ml</a:t>
              </a:r>
            </a:p>
            <a:p>
              <a:pPr algn="ctr"/>
              <a:r>
                <a:rPr lang="fr-FR" sz="1400" dirty="0">
                  <a:latin typeface="Arial" charset="0"/>
                  <a:ea typeface="Arial" charset="0"/>
                  <a:cs typeface="Arial" charset="0"/>
                </a:rPr>
                <a:t> 6 à 12g </a:t>
              </a:r>
            </a:p>
          </p:txBody>
        </p:sp>
        <p:sp>
          <p:nvSpPr>
            <p:cNvPr id="25" name="Rectangle 24">
              <a:extLst>
                <a:ext uri="{FF2B5EF4-FFF2-40B4-BE49-F238E27FC236}">
                  <a16:creationId xmlns:a16="http://schemas.microsoft.com/office/drawing/2014/main" id="{3F586FD6-44D4-4B02-BBE3-1413CDC6B01E}"/>
                </a:ext>
              </a:extLst>
            </p:cNvPr>
            <p:cNvSpPr/>
            <p:nvPr/>
          </p:nvSpPr>
          <p:spPr>
            <a:xfrm>
              <a:off x="6888088" y="4359988"/>
              <a:ext cx="2102948" cy="523220"/>
            </a:xfrm>
            <a:prstGeom prst="rect">
              <a:avLst/>
            </a:prstGeom>
          </p:spPr>
          <p:txBody>
            <a:bodyPr wrap="none">
              <a:spAutoFit/>
            </a:bodyPr>
            <a:lstStyle/>
            <a:p>
              <a:pPr algn="ctr"/>
              <a:r>
                <a:rPr lang="fr-FR" sz="1400" dirty="0">
                  <a:latin typeface="Arial" charset="0"/>
                  <a:ea typeface="Arial" charset="0"/>
                  <a:cs typeface="Arial" charset="0"/>
                </a:rPr>
                <a:t>Whisky, Cognac – 25 ml</a:t>
              </a:r>
            </a:p>
            <a:p>
              <a:pPr algn="ctr"/>
              <a:r>
                <a:rPr lang="fr-FR" sz="1400" dirty="0">
                  <a:latin typeface="Arial" charset="0"/>
                  <a:ea typeface="Arial" charset="0"/>
                  <a:cs typeface="Arial" charset="0"/>
                </a:rPr>
                <a:t> 9g</a:t>
              </a:r>
            </a:p>
          </p:txBody>
        </p:sp>
        <p:sp>
          <p:nvSpPr>
            <p:cNvPr id="26" name="Rectangle 25">
              <a:extLst>
                <a:ext uri="{FF2B5EF4-FFF2-40B4-BE49-F238E27FC236}">
                  <a16:creationId xmlns:a16="http://schemas.microsoft.com/office/drawing/2014/main" id="{9CACE526-E268-49D1-830C-E755D060F59B}"/>
                </a:ext>
              </a:extLst>
            </p:cNvPr>
            <p:cNvSpPr/>
            <p:nvPr/>
          </p:nvSpPr>
          <p:spPr>
            <a:xfrm>
              <a:off x="8624345" y="4367268"/>
              <a:ext cx="2177391" cy="523220"/>
            </a:xfrm>
            <a:prstGeom prst="rect">
              <a:avLst/>
            </a:prstGeom>
          </p:spPr>
          <p:txBody>
            <a:bodyPr wrap="square">
              <a:spAutoFit/>
            </a:bodyPr>
            <a:lstStyle/>
            <a:p>
              <a:pPr algn="ctr"/>
              <a:r>
                <a:rPr lang="fr-FR" sz="1400" dirty="0">
                  <a:latin typeface="Arial" charset="0"/>
                  <a:ea typeface="Arial" charset="0"/>
                  <a:cs typeface="Arial" charset="0"/>
                </a:rPr>
                <a:t>Pastis – 25 ml</a:t>
              </a:r>
            </a:p>
            <a:p>
              <a:pPr algn="ctr"/>
              <a:r>
                <a:rPr lang="fr-FR" sz="1400" dirty="0">
                  <a:latin typeface="Arial" charset="0"/>
                  <a:ea typeface="Arial" charset="0"/>
                  <a:cs typeface="Arial" charset="0"/>
                </a:rPr>
                <a:t>9g </a:t>
              </a:r>
            </a:p>
          </p:txBody>
        </p:sp>
      </p:grpSp>
      <p:sp>
        <p:nvSpPr>
          <p:cNvPr id="6" name="Rectangle 5">
            <a:extLst>
              <a:ext uri="{FF2B5EF4-FFF2-40B4-BE49-F238E27FC236}">
                <a16:creationId xmlns:a16="http://schemas.microsoft.com/office/drawing/2014/main" id="{053C797A-04B5-4ED0-AB50-59D1306E21BC}"/>
              </a:ext>
            </a:extLst>
          </p:cNvPr>
          <p:cNvSpPr/>
          <p:nvPr/>
        </p:nvSpPr>
        <p:spPr>
          <a:xfrm>
            <a:off x="1906880" y="5572396"/>
            <a:ext cx="8643127" cy="369332"/>
          </a:xfrm>
          <a:prstGeom prst="rect">
            <a:avLst/>
          </a:prstGeom>
        </p:spPr>
        <p:txBody>
          <a:bodyPr wrap="square">
            <a:spAutoFit/>
          </a:bodyPr>
          <a:lstStyle/>
          <a:p>
            <a:pPr algn="ctr"/>
            <a:r>
              <a:rPr lang="fr-FR" dirty="0">
                <a:latin typeface="Arial" charset="0"/>
                <a:ea typeface="Arial" charset="0"/>
                <a:cs typeface="Arial" charset="0"/>
              </a:rPr>
              <a:t>Consommation maximum journalière (en plusieurs prises) : 2 verres pour un adulte</a:t>
            </a:r>
          </a:p>
        </p:txBody>
      </p:sp>
      <p:pic>
        <p:nvPicPr>
          <p:cNvPr id="8" name="Image 7">
            <a:extLst>
              <a:ext uri="{FF2B5EF4-FFF2-40B4-BE49-F238E27FC236}">
                <a16:creationId xmlns:a16="http://schemas.microsoft.com/office/drawing/2014/main" id="{A3E7A7C5-05DF-4532-892D-5FBC9CF0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3508" y="5428577"/>
            <a:ext cx="656970" cy="656970"/>
          </a:xfrm>
          <a:prstGeom prst="rect">
            <a:avLst/>
          </a:prstGeom>
        </p:spPr>
      </p:pic>
    </p:spTree>
    <p:extLst>
      <p:ext uri="{BB962C8B-B14F-4D97-AF65-F5344CB8AC3E}">
        <p14:creationId xmlns:p14="http://schemas.microsoft.com/office/powerpoint/2010/main" val="33142350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735923CCB544A8FC22400479B6F60" ma:contentTypeVersion="18" ma:contentTypeDescription="Crée un document." ma:contentTypeScope="" ma:versionID="757babe44d31f0f82025b607016ae765">
  <xsd:schema xmlns:xsd="http://www.w3.org/2001/XMLSchema" xmlns:xs="http://www.w3.org/2001/XMLSchema" xmlns:p="http://schemas.microsoft.com/office/2006/metadata/properties" xmlns:ns2="8d0b0ac5-0d1c-41d9-94b4-e86f374842b7" xmlns:ns3="ce685436-327e-415b-b06d-9a0f2bb5655f" targetNamespace="http://schemas.microsoft.com/office/2006/metadata/properties" ma:root="true" ma:fieldsID="989ed70ff94beecc5b4bf27f4ad4eb0d" ns2:_="" ns3:_="">
    <xsd:import namespace="8d0b0ac5-0d1c-41d9-94b4-e86f374842b7"/>
    <xsd:import namespace="ce685436-327e-415b-b06d-9a0f2bb565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b0ac5-0d1c-41d9-94b4-e86f37484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4bf61e71-71de-474e-85fa-8e7095b4be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85436-327e-415b-b06d-9a0f2bb565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8dfca8e-a50c-4c5a-b2bd-3eaad65dc888}" ma:internalName="TaxCatchAll" ma:showField="CatchAllData" ma:web="ce685436-327e-415b-b06d-9a0f2bb565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1515B4-81DD-4144-9F5F-4D49E4E64A3B}"/>
</file>

<file path=customXml/itemProps2.xml><?xml version="1.0" encoding="utf-8"?>
<ds:datastoreItem xmlns:ds="http://schemas.openxmlformats.org/officeDocument/2006/customXml" ds:itemID="{69FB8F4A-127D-497F-95BB-AA992BD08564}"/>
</file>

<file path=docProps/app.xml><?xml version="1.0" encoding="utf-8"?>
<Properties xmlns="http://schemas.openxmlformats.org/officeDocument/2006/extended-properties" xmlns:vt="http://schemas.openxmlformats.org/officeDocument/2006/docPropsVTypes">
  <TotalTime>3843</TotalTime>
  <Words>2334</Words>
  <Application>Microsoft Office PowerPoint</Application>
  <PresentationFormat>Grand écran</PresentationFormat>
  <Paragraphs>337</Paragraphs>
  <Slides>19</Slides>
  <Notes>19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Calibri Light</vt:lpstr>
      <vt:lpstr>FontAwesome</vt:lpstr>
      <vt:lpstr>Wingdings</vt:lpstr>
      <vt:lpstr>Thème Office</vt:lpstr>
      <vt:lpstr>Prévention des addictions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  Avez-vous des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Agostini</dc:creator>
  <cp:lastModifiedBy>Padivoria PR. Raffalli</cp:lastModifiedBy>
  <cp:revision>276</cp:revision>
  <cp:lastPrinted>2022-02-15T08:48:09Z</cp:lastPrinted>
  <dcterms:created xsi:type="dcterms:W3CDTF">2020-06-10T08:30:53Z</dcterms:created>
  <dcterms:modified xsi:type="dcterms:W3CDTF">2022-09-06T13:10:03Z</dcterms:modified>
</cp:coreProperties>
</file>