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63"/>
  </p:notesMasterIdLst>
  <p:handoutMasterIdLst>
    <p:handoutMasterId r:id="rId64"/>
  </p:handoutMasterIdLst>
  <p:sldIdLst>
    <p:sldId id="417" r:id="rId5"/>
    <p:sldId id="432" r:id="rId6"/>
    <p:sldId id="395" r:id="rId7"/>
    <p:sldId id="418" r:id="rId8"/>
    <p:sldId id="419" r:id="rId9"/>
    <p:sldId id="437" r:id="rId10"/>
    <p:sldId id="420" r:id="rId11"/>
    <p:sldId id="413" r:id="rId12"/>
    <p:sldId id="421" r:id="rId13"/>
    <p:sldId id="429" r:id="rId14"/>
    <p:sldId id="403" r:id="rId15"/>
    <p:sldId id="346" r:id="rId16"/>
    <p:sldId id="381" r:id="rId17"/>
    <p:sldId id="422" r:id="rId18"/>
    <p:sldId id="407" r:id="rId19"/>
    <p:sldId id="424" r:id="rId20"/>
    <p:sldId id="257" r:id="rId21"/>
    <p:sldId id="433" r:id="rId22"/>
    <p:sldId id="438" r:id="rId23"/>
    <p:sldId id="397" r:id="rId24"/>
    <p:sldId id="430" r:id="rId25"/>
    <p:sldId id="434" r:id="rId26"/>
    <p:sldId id="425" r:id="rId27"/>
    <p:sldId id="426" r:id="rId28"/>
    <p:sldId id="297" r:id="rId29"/>
    <p:sldId id="259" r:id="rId30"/>
    <p:sldId id="323" r:id="rId31"/>
    <p:sldId id="320" r:id="rId32"/>
    <p:sldId id="262" r:id="rId33"/>
    <p:sldId id="263" r:id="rId34"/>
    <p:sldId id="324" r:id="rId35"/>
    <p:sldId id="325" r:id="rId36"/>
    <p:sldId id="300" r:id="rId37"/>
    <p:sldId id="303" r:id="rId38"/>
    <p:sldId id="326" r:id="rId39"/>
    <p:sldId id="277" r:id="rId40"/>
    <p:sldId id="327" r:id="rId41"/>
    <p:sldId id="340" r:id="rId42"/>
    <p:sldId id="398" r:id="rId43"/>
    <p:sldId id="341" r:id="rId44"/>
    <p:sldId id="410" r:id="rId45"/>
    <p:sldId id="427" r:id="rId46"/>
    <p:sldId id="374" r:id="rId47"/>
    <p:sldId id="428" r:id="rId48"/>
    <p:sldId id="400" r:id="rId49"/>
    <p:sldId id="399" r:id="rId50"/>
    <p:sldId id="393" r:id="rId51"/>
    <p:sldId id="301" r:id="rId52"/>
    <p:sldId id="281" r:id="rId53"/>
    <p:sldId id="305" r:id="rId54"/>
    <p:sldId id="414" r:id="rId55"/>
    <p:sldId id="436" r:id="rId56"/>
    <p:sldId id="528" r:id="rId57"/>
    <p:sldId id="529" r:id="rId58"/>
    <p:sldId id="530" r:id="rId59"/>
    <p:sldId id="531" r:id="rId60"/>
    <p:sldId id="532" r:id="rId61"/>
    <p:sldId id="387" r:id="rId62"/>
  </p:sldIdLst>
  <p:sldSz cx="9144000" cy="6858000" type="screen4x3"/>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7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3E3537-2E56-4253-913F-2AD18617ED9C}" v="1" dt="2023-12-21T08:43:42.01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4" autoAdjust="0"/>
    <p:restoredTop sz="91505" autoAdjust="0"/>
  </p:normalViewPr>
  <p:slideViewPr>
    <p:cSldViewPr>
      <p:cViewPr varScale="1">
        <p:scale>
          <a:sx n="76" d="100"/>
          <a:sy n="76" d="100"/>
        </p:scale>
        <p:origin x="1670" y="62"/>
      </p:cViewPr>
      <p:guideLst>
        <p:guide orient="horz" pos="2205"/>
        <p:guide pos="2789"/>
      </p:guideLst>
    </p:cSldViewPr>
  </p:slideViewPr>
  <p:notesTextViewPr>
    <p:cViewPr>
      <p:scale>
        <a:sx n="100" d="100"/>
        <a:sy n="100" d="100"/>
      </p:scale>
      <p:origin x="0" y="0"/>
    </p:cViewPr>
  </p:notesTextViewPr>
  <p:sorterViewPr>
    <p:cViewPr>
      <p:scale>
        <a:sx n="100" d="100"/>
        <a:sy n="100" d="100"/>
      </p:scale>
      <p:origin x="0" y="-27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B047AF63-FFF8-4F84-9484-86256334F247}" type="datetimeFigureOut">
              <a:rPr lang="fr-FR" smtClean="0"/>
              <a:t>21/12/2023</a:t>
            </a:fld>
            <a:endParaRPr lang="fr-FR"/>
          </a:p>
        </p:txBody>
      </p:sp>
      <p:sp>
        <p:nvSpPr>
          <p:cNvPr id="4" name="Espace réservé du pied de page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2E36F9D6-DC39-4DDF-AE6D-ABED48E22EDC}" type="slidenum">
              <a:rPr lang="fr-FR" smtClean="0"/>
              <a:t>‹N°›</a:t>
            </a:fld>
            <a:endParaRPr lang="fr-FR"/>
          </a:p>
        </p:txBody>
      </p:sp>
    </p:spTree>
    <p:extLst>
      <p:ext uri="{BB962C8B-B14F-4D97-AF65-F5344CB8AC3E}">
        <p14:creationId xmlns:p14="http://schemas.microsoft.com/office/powerpoint/2010/main" val="3172806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00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8007"/>
          </a:xfrm>
          <a:prstGeom prst="rect">
            <a:avLst/>
          </a:prstGeom>
        </p:spPr>
        <p:txBody>
          <a:bodyPr vert="horz" lIns="91440" tIns="45720" rIns="91440" bIns="45720" rtlCol="0"/>
          <a:lstStyle>
            <a:lvl1pPr algn="r">
              <a:defRPr sz="1200"/>
            </a:lvl1pPr>
          </a:lstStyle>
          <a:p>
            <a:fld id="{94AED76E-1E9E-4371-A867-6108DD1F8A98}" type="datetimeFigureOut">
              <a:rPr lang="fr-FR" smtClean="0"/>
              <a:pPr/>
              <a:t>21/12/2023</a:t>
            </a:fld>
            <a:endParaRPr lang="fr-FR"/>
          </a:p>
        </p:txBody>
      </p:sp>
      <p:sp>
        <p:nvSpPr>
          <p:cNvPr id="4" name="Espace réservé de l'image des diapositives 3"/>
          <p:cNvSpPr>
            <a:spLocks noGrp="1" noRot="1" noChangeAspect="1"/>
          </p:cNvSpPr>
          <p:nvPr>
            <p:ph type="sldImg" idx="2"/>
          </p:nvPr>
        </p:nvSpPr>
        <p:spPr>
          <a:xfrm>
            <a:off x="1165225" y="1241425"/>
            <a:ext cx="4467225"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7361"/>
            <a:ext cx="5438775" cy="3910635"/>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218"/>
            <a:ext cx="2946400" cy="49800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30218"/>
            <a:ext cx="2946400" cy="498007"/>
          </a:xfrm>
          <a:prstGeom prst="rect">
            <a:avLst/>
          </a:prstGeom>
        </p:spPr>
        <p:txBody>
          <a:bodyPr vert="horz" lIns="91440" tIns="45720" rIns="91440" bIns="45720" rtlCol="0" anchor="b"/>
          <a:lstStyle>
            <a:lvl1pPr algn="r">
              <a:defRPr sz="1200"/>
            </a:lvl1pPr>
          </a:lstStyle>
          <a:p>
            <a:fld id="{6049627D-87A4-4073-8CC8-8970FF7F2EE5}" type="slidenum">
              <a:rPr lang="fr-FR" smtClean="0"/>
              <a:pPr/>
              <a:t>‹N°›</a:t>
            </a:fld>
            <a:endParaRPr lang="fr-FR"/>
          </a:p>
        </p:txBody>
      </p:sp>
    </p:spTree>
    <p:extLst>
      <p:ext uri="{BB962C8B-B14F-4D97-AF65-F5344CB8AC3E}">
        <p14:creationId xmlns:p14="http://schemas.microsoft.com/office/powerpoint/2010/main" val="2367051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octissimo.fr/html/dossiers/drogues/drogues-dependance.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egifrance.gouv.fr/jorf/id/JORFTEXT00004479321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ravail-emploi.gouv.fr/dialogue-social/le-comite-social-et-economique/article/cse-definition-et-cadre-de-mise-en-plac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ervice-public.fr/particuliers/vosdroits/F1905"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legifrance.gouv.fr/affichJuriJudi.do?idTexte=JURITEXT000007045652" TargetMode="External"/><Relationship Id="rId4" Type="http://schemas.openxmlformats.org/officeDocument/2006/relationships/hyperlink" Target="https://www.legifrance.gouv.fr/affichJuriJudi.do?idTexte=JURITEXT000029199673"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rogues.gouv.fr/sites/drogues.gouv.fr/files/atoms/files/rapport_constances_web.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1</a:t>
            </a:fld>
            <a:endParaRPr lang="fr-FR"/>
          </a:p>
        </p:txBody>
      </p:sp>
    </p:spTree>
    <p:extLst>
      <p:ext uri="{BB962C8B-B14F-4D97-AF65-F5344CB8AC3E}">
        <p14:creationId xmlns:p14="http://schemas.microsoft.com/office/powerpoint/2010/main" val="3418355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64B228-8C5E-4BCA-BF2C-5DE447BB1CE1}" type="slidenum">
              <a:rPr lang="fr-FR" smtClean="0"/>
              <a:pPr/>
              <a:t>10</a:t>
            </a:fld>
            <a:endParaRPr lang="fr-FR"/>
          </a:p>
        </p:txBody>
      </p:sp>
    </p:spTree>
    <p:extLst>
      <p:ext uri="{BB962C8B-B14F-4D97-AF65-F5344CB8AC3E}">
        <p14:creationId xmlns:p14="http://schemas.microsoft.com/office/powerpoint/2010/main" val="2585673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15.000 décès par cancer :</a:t>
            </a:r>
            <a:r>
              <a:rPr lang="fr-FR" sz="1200" kern="1200" dirty="0">
                <a:solidFill>
                  <a:schemeClr val="tx1"/>
                </a:solidFill>
                <a:effectLst/>
                <a:latin typeface="+mn-lt"/>
                <a:ea typeface="+mn-ea"/>
                <a:cs typeface="+mn-cs"/>
              </a:rPr>
              <a:t> soit 10 % de la mortalité cancéreuse française annuelle                             Attention alcool </a:t>
            </a:r>
            <a:r>
              <a:rPr lang="fr-FR" sz="1200" kern="1200" dirty="0" err="1">
                <a:solidFill>
                  <a:schemeClr val="tx1"/>
                </a:solidFill>
                <a:effectLst/>
                <a:latin typeface="+mn-lt"/>
                <a:ea typeface="+mn-ea"/>
                <a:cs typeface="+mn-cs"/>
              </a:rPr>
              <a:t>depressiogène</a:t>
            </a:r>
            <a:r>
              <a:rPr lang="fr-FR" sz="1200" kern="1200" dirty="0">
                <a:solidFill>
                  <a:schemeClr val="tx1"/>
                </a:solidFill>
                <a:effectLst/>
                <a:latin typeface="+mn-lt"/>
                <a:ea typeface="+mn-ea"/>
                <a:cs typeface="+mn-cs"/>
              </a:rPr>
              <a:t> ! </a:t>
            </a:r>
          </a:p>
          <a:p>
            <a:r>
              <a:rPr lang="fr-FR" sz="1200" kern="1200" dirty="0">
                <a:solidFill>
                  <a:schemeClr val="tx1"/>
                </a:solidFill>
                <a:effectLst/>
                <a:latin typeface="+mn-lt"/>
                <a:ea typeface="+mn-ea"/>
                <a:cs typeface="+mn-cs"/>
              </a:rPr>
              <a:t>Le risque est d’autant plus augmenté si il</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est associé avec le </a:t>
            </a:r>
            <a:r>
              <a:rPr lang="fr-FR" sz="1200" b="1" kern="1200" dirty="0">
                <a:solidFill>
                  <a:schemeClr val="tx1"/>
                </a:solidFill>
                <a:effectLst/>
                <a:latin typeface="+mn-lt"/>
                <a:ea typeface="+mn-ea"/>
                <a:cs typeface="+mn-cs"/>
              </a:rPr>
              <a:t>tabac </a:t>
            </a:r>
          </a:p>
          <a:p>
            <a:r>
              <a:rPr lang="fr-FR" dirty="0"/>
              <a:t>75% de consommateurs sans risque (hormis alcoolisation aigue et accident</a:t>
            </a:r>
            <a:r>
              <a:rPr lang="fr-FR" baseline="0" dirty="0"/>
              <a:t> par exemple,,,)</a:t>
            </a:r>
          </a:p>
          <a:p>
            <a:r>
              <a:rPr lang="fr-FR" baseline="0" dirty="0"/>
              <a:t>25% de consommations problématiques (problèmes de santé, familiaux, financiers, professionnels...) dont 5% de maladie (relève d’une prise en charge médicale)</a:t>
            </a:r>
            <a:endParaRPr lang="fr-FR" dirty="0"/>
          </a:p>
          <a:p>
            <a:endParaRPr lang="fr-FR" baseline="0" dirty="0"/>
          </a:p>
        </p:txBody>
      </p:sp>
      <p:sp>
        <p:nvSpPr>
          <p:cNvPr id="4" name="Espace réservé du numéro de diapositive 3"/>
          <p:cNvSpPr>
            <a:spLocks noGrp="1"/>
          </p:cNvSpPr>
          <p:nvPr>
            <p:ph type="sldNum" sz="quarter" idx="10"/>
          </p:nvPr>
        </p:nvSpPr>
        <p:spPr/>
        <p:txBody>
          <a:bodyPr/>
          <a:lstStyle/>
          <a:p>
            <a:fld id="{5664B228-8C5E-4BCA-BF2C-5DE447BB1CE1}" type="slidenum">
              <a:rPr lang="fr-FR" smtClean="0"/>
              <a:pPr/>
              <a:t>11</a:t>
            </a:fld>
            <a:endParaRPr lang="fr-FR"/>
          </a:p>
        </p:txBody>
      </p:sp>
    </p:spTree>
    <p:extLst>
      <p:ext uri="{BB962C8B-B14F-4D97-AF65-F5344CB8AC3E}">
        <p14:creationId xmlns:p14="http://schemas.microsoft.com/office/powerpoint/2010/main" val="424780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¼</a:t>
            </a:r>
            <a:r>
              <a:rPr lang="fr-FR" baseline="0" dirty="0"/>
              <a:t> de la population adulte est dans une consommation problématique, la plupart du temps parce qu’ils ne se rendent pas compte de leur surconsommation (usage à risque/nocif =&gt; notion de verre standard) ou déni lorsque dépendance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baseline="0" dirty="0"/>
              <a:t>seuil OMS (3 verres/homme et 2 verres/femme)  expliquer qu’on suit plutôt les seuils des experts Français ! 2 verres tout sexe confondu</a:t>
            </a:r>
            <a:endParaRPr lang="fr-FR" b="1" dirty="0"/>
          </a:p>
          <a:p>
            <a:endParaRPr lang="fr-FR" dirty="0"/>
          </a:p>
        </p:txBody>
      </p:sp>
      <p:sp>
        <p:nvSpPr>
          <p:cNvPr id="4" name="Espace réservé du numéro de diapositive 3"/>
          <p:cNvSpPr>
            <a:spLocks noGrp="1"/>
          </p:cNvSpPr>
          <p:nvPr>
            <p:ph type="sldNum" sz="quarter" idx="10"/>
          </p:nvPr>
        </p:nvSpPr>
        <p:spPr/>
        <p:txBody>
          <a:bodyPr/>
          <a:lstStyle/>
          <a:p>
            <a:fld id="{13676593-E51B-41A1-99F0-87B6297D0C34}" type="slidenum">
              <a:rPr lang="fr-FR" smtClean="0"/>
              <a:pPr/>
              <a:t>12</a:t>
            </a:fld>
            <a:endParaRPr lang="fr-FR"/>
          </a:p>
        </p:txBody>
      </p:sp>
    </p:spTree>
    <p:extLst>
      <p:ext uri="{BB962C8B-B14F-4D97-AF65-F5344CB8AC3E}">
        <p14:creationId xmlns:p14="http://schemas.microsoft.com/office/powerpoint/2010/main" val="3645915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avis d’experts</a:t>
            </a:r>
            <a:r>
              <a:rPr lang="fr-FR" baseline="0" dirty="0"/>
              <a:t> de </a:t>
            </a:r>
            <a:r>
              <a:rPr lang="fr-FR" b="1" baseline="0" dirty="0"/>
              <a:t>2017</a:t>
            </a:r>
            <a:r>
              <a:rPr lang="fr-FR" baseline="0" dirty="0"/>
              <a:t>, a émis des recommandations en terme de consommation d’alcool en France en prenant </a:t>
            </a:r>
            <a:r>
              <a:rPr lang="fr-FR" b="1" baseline="0" dirty="0"/>
              <a:t>mieux en compte le risque de cancer.</a:t>
            </a:r>
          </a:p>
          <a:p>
            <a:r>
              <a:rPr lang="fr-FR" b="1" baseline="0" dirty="0"/>
              <a:t>L’institut national du cancer </a:t>
            </a:r>
            <a:r>
              <a:rPr lang="fr-FR" baseline="0" dirty="0"/>
              <a:t>recommande de ne pas consommer d’alcool régulièrement, de réduire autant que possible la consommation et la fréquence </a:t>
            </a:r>
          </a:p>
          <a:p>
            <a:r>
              <a:rPr lang="fr-FR" dirty="0"/>
              <a:t>1 dose : dose bar : à la maison, on est plus généreux</a:t>
            </a:r>
          </a:p>
          <a:p>
            <a:r>
              <a:rPr lang="fr-FR" dirty="0"/>
              <a:t>75% de consommateurs sans risque (hormis alcoolisation aigue et accident</a:t>
            </a:r>
            <a:r>
              <a:rPr lang="fr-FR" baseline="0" dirty="0"/>
              <a:t> par ex,,) 25% de </a:t>
            </a:r>
            <a:r>
              <a:rPr lang="fr-FR" baseline="0" dirty="0" err="1"/>
              <a:t>consommat</a:t>
            </a:r>
            <a:r>
              <a:rPr lang="fr-FR" baseline="0" dirty="0"/>
              <a:t>° </a:t>
            </a:r>
            <a:r>
              <a:rPr lang="fr-FR" baseline="0" dirty="0" err="1"/>
              <a:t>problématiq</a:t>
            </a:r>
            <a:r>
              <a:rPr lang="fr-FR" baseline="0" dirty="0"/>
              <a:t> dont 5% de maladie (</a:t>
            </a:r>
            <a:r>
              <a:rPr lang="fr-FR" baseline="0" dirty="0" err="1"/>
              <a:t>releve</a:t>
            </a:r>
            <a:r>
              <a:rPr lang="fr-FR" baseline="0" dirty="0"/>
              <a:t> d’une prise en charge médicale)</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5664B228-8C5E-4BCA-BF2C-5DE447BB1CE1}" type="slidenum">
              <a:rPr lang="fr-FR" smtClean="0"/>
              <a:pPr/>
              <a:t>13</a:t>
            </a:fld>
            <a:endParaRPr lang="fr-FR"/>
          </a:p>
        </p:txBody>
      </p:sp>
    </p:spTree>
    <p:extLst>
      <p:ext uri="{BB962C8B-B14F-4D97-AF65-F5344CB8AC3E}">
        <p14:creationId xmlns:p14="http://schemas.microsoft.com/office/powerpoint/2010/main" val="92552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Drogues info service :</a:t>
            </a:r>
          </a:p>
          <a:p>
            <a:r>
              <a:rPr lang="fr-FR" dirty="0"/>
              <a:t>Cannabis c’est THC  (responsable des </a:t>
            </a:r>
            <a:r>
              <a:rPr lang="fr-FR" dirty="0" err="1"/>
              <a:t>effects</a:t>
            </a:r>
            <a:r>
              <a:rPr lang="fr-FR" dirty="0"/>
              <a:t> psycho actif)+ CBD (effet anxiolytique et relaxant)</a:t>
            </a:r>
          </a:p>
          <a:p>
            <a:r>
              <a:rPr lang="fr-FR" dirty="0"/>
              <a:t> https://www.drogues-info-service.fr/Tout-savoir-sur-les-drogues/Les-questions-les-plus-frequentes-sur-le-cannabis/Le-cannabis-c-est-naturel-donc-ce-n-est-pas-dangereux-pour-la-sante</a:t>
            </a:r>
          </a:p>
          <a:p>
            <a:r>
              <a:rPr lang="fr-FR" dirty="0"/>
              <a:t>En France depuis une quinzaine d’année on constate une augmentation des concentrations de THC par 3 pour la résine et par 2 pour l’herbe, et la concentration de CBD a diminué</a:t>
            </a:r>
          </a:p>
          <a:p>
            <a:r>
              <a:rPr lang="fr-FR" dirty="0"/>
              <a:t>Il existe un risque x 5 de crise cardiaque dans l’heure qui suit une forte consommation</a:t>
            </a:r>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14</a:t>
            </a:fld>
            <a:endParaRPr lang="fr-FR"/>
          </a:p>
        </p:txBody>
      </p:sp>
    </p:spTree>
    <p:extLst>
      <p:ext uri="{BB962C8B-B14F-4D97-AF65-F5344CB8AC3E}">
        <p14:creationId xmlns:p14="http://schemas.microsoft.com/office/powerpoint/2010/main" val="718149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Un joint contient 6 x plus de goudrons, 6 x plus de monoxyde de carbone , 2 x plus de substances cancérigène ce qui multiplie  par 3 le risque de cancer du poumon</a:t>
            </a:r>
          </a:p>
          <a:p>
            <a:pPr algn="l"/>
            <a:r>
              <a:rPr lang="fr-FR" b="1" baseline="0" dirty="0"/>
              <a:t>Source Doctissimo </a:t>
            </a:r>
            <a:r>
              <a:rPr lang="fr-FR" baseline="0" dirty="0"/>
              <a:t>suivant </a:t>
            </a:r>
            <a:r>
              <a:rPr lang="fr-FR" b="0" i="0" baseline="0" dirty="0">
                <a:solidFill>
                  <a:srgbClr val="21242C"/>
                </a:solidFill>
                <a:effectLst/>
                <a:latin typeface="Merriweather" panose="00000500000000000000" pitchFamily="2" charset="0"/>
              </a:rPr>
              <a:t>d</a:t>
            </a:r>
            <a:r>
              <a:rPr lang="fr-FR" b="0" i="0" dirty="0">
                <a:solidFill>
                  <a:srgbClr val="21242C"/>
                </a:solidFill>
                <a:effectLst/>
                <a:latin typeface="Merriweather" panose="00000500000000000000" pitchFamily="2" charset="0"/>
              </a:rPr>
              <a:t>es résultats </a:t>
            </a:r>
            <a:r>
              <a:rPr lang="fr-FR" b="1" i="0" dirty="0">
                <a:solidFill>
                  <a:srgbClr val="21242C"/>
                </a:solidFill>
                <a:effectLst/>
                <a:latin typeface="Merriweather" panose="00000500000000000000" pitchFamily="2" charset="0"/>
              </a:rPr>
              <a:t>basés sur l'analyse de plus de 80 études indépendantes</a:t>
            </a:r>
          </a:p>
          <a:p>
            <a:pPr algn="l"/>
            <a:r>
              <a:rPr lang="fr-FR" b="0" i="0" dirty="0">
                <a:solidFill>
                  <a:srgbClr val="21242C"/>
                </a:solidFill>
                <a:effectLst/>
                <a:latin typeface="Montserrat" panose="00000500000000000000" pitchFamily="2" charset="0"/>
              </a:rPr>
              <a:t>Pour y répondre, les chercheurs de l’Université de Sydney, en Australie,  intéressé aux données de </a:t>
            </a:r>
            <a:r>
              <a:rPr lang="fr-FR" b="1" i="0" dirty="0">
                <a:solidFill>
                  <a:srgbClr val="21242C"/>
                </a:solidFill>
                <a:effectLst/>
                <a:latin typeface="Montserrat" panose="00000500000000000000" pitchFamily="2" charset="0"/>
              </a:rPr>
              <a:t>1 534 personnes </a:t>
            </a:r>
            <a:r>
              <a:rPr lang="fr-FR" b="0" i="0" dirty="0">
                <a:solidFill>
                  <a:srgbClr val="21242C"/>
                </a:solidFill>
                <a:effectLst/>
                <a:latin typeface="Montserrat" panose="00000500000000000000" pitchFamily="2" charset="0"/>
              </a:rPr>
              <a:t>soumises à des tests de conduite (ou une tâche équivalente) dans le but de déterminer le niveau et la durée des effets de la </a:t>
            </a:r>
            <a:r>
              <a:rPr lang="fr-FR" b="0" i="0" u="none" strike="noStrike" dirty="0">
                <a:solidFill>
                  <a:srgbClr val="5053FF"/>
                </a:solidFill>
                <a:effectLst/>
                <a:latin typeface="Montserrat" panose="00000500000000000000" pitchFamily="2" charset="0"/>
                <a:hlinkClick r:id="rId3"/>
              </a:rPr>
              <a:t>drogue</a:t>
            </a:r>
            <a:r>
              <a:rPr lang="fr-FR" b="0" i="0" dirty="0">
                <a:solidFill>
                  <a:srgbClr val="21242C"/>
                </a:solidFill>
                <a:effectLst/>
                <a:latin typeface="Montserrat" panose="00000500000000000000" pitchFamily="2" charset="0"/>
              </a:rPr>
              <a:t> sur les capacités cognitives du consommateur.</a:t>
            </a:r>
          </a:p>
          <a:p>
            <a:r>
              <a:rPr lang="fr-FR" dirty="0"/>
              <a:t>https://www.doctissimo.fr/sante/sante-au-quotidien/addictions/drogues/cannabis/cannabis-combien-de-temps-durent-ses-effets-sur-lorganisme/8e5321_ar.html</a:t>
            </a:r>
          </a:p>
          <a:p>
            <a:pPr algn="l"/>
            <a:r>
              <a:rPr lang="fr-FR" dirty="0"/>
              <a:t>Résumé : </a:t>
            </a:r>
            <a:r>
              <a:rPr lang="fr-FR" b="1" i="0" dirty="0">
                <a:solidFill>
                  <a:srgbClr val="21242C"/>
                </a:solidFill>
                <a:effectLst/>
                <a:latin typeface="Montserrat" panose="00000500000000000000" pitchFamily="2" charset="0"/>
              </a:rPr>
              <a:t>Trois facteurs influencent la durée des effets </a:t>
            </a:r>
            <a:r>
              <a:rPr lang="fr-FR" b="0" i="0" dirty="0">
                <a:solidFill>
                  <a:srgbClr val="21242C"/>
                </a:solidFill>
                <a:effectLst/>
                <a:latin typeface="Montserrat" panose="00000500000000000000" pitchFamily="2" charset="0"/>
              </a:rPr>
              <a:t>de l’altération cognitive du consommateur ;</a:t>
            </a:r>
          </a:p>
          <a:p>
            <a:pPr algn="l">
              <a:buFont typeface="Arial" panose="020B0604020202020204" pitchFamily="34" charset="0"/>
              <a:buChar char="•"/>
            </a:pPr>
            <a:r>
              <a:rPr lang="fr-FR" b="0" i="0" dirty="0">
                <a:solidFill>
                  <a:srgbClr val="21242C"/>
                </a:solidFill>
                <a:effectLst/>
                <a:latin typeface="Montserrat" panose="00000500000000000000" pitchFamily="2" charset="0"/>
              </a:rPr>
              <a:t> La teneur en THC ;</a:t>
            </a:r>
          </a:p>
          <a:p>
            <a:pPr algn="l">
              <a:buFont typeface="Arial" panose="020B0604020202020204" pitchFamily="34" charset="0"/>
              <a:buChar char="•"/>
            </a:pPr>
            <a:r>
              <a:rPr lang="fr-FR" b="0" i="0" dirty="0">
                <a:solidFill>
                  <a:srgbClr val="21242C"/>
                </a:solidFill>
                <a:effectLst/>
                <a:latin typeface="Montserrat" panose="00000500000000000000" pitchFamily="2" charset="0"/>
              </a:rPr>
              <a:t> La modalité de prise de la drogue : par voie orale ou inhalée. Les effets sont plus longs par voie orale ;</a:t>
            </a:r>
          </a:p>
          <a:p>
            <a:pPr algn="l">
              <a:buFont typeface="Arial" panose="020B0604020202020204" pitchFamily="34" charset="0"/>
              <a:buChar char="•"/>
            </a:pPr>
            <a:r>
              <a:rPr lang="fr-FR" b="0" i="0" dirty="0">
                <a:solidFill>
                  <a:srgbClr val="21242C"/>
                </a:solidFill>
                <a:effectLst/>
                <a:latin typeface="Montserrat" panose="00000500000000000000" pitchFamily="2" charset="0"/>
              </a:rPr>
              <a:t> La régularité de la prise : plus le consommateur est exposé au THC, moins les effets vont durer</a:t>
            </a:r>
          </a:p>
          <a:p>
            <a:r>
              <a:rPr lang="fr-FR" b="0" i="0" dirty="0">
                <a:solidFill>
                  <a:srgbClr val="21242C"/>
                </a:solidFill>
                <a:effectLst/>
                <a:latin typeface="Montserrat" panose="00000500000000000000" pitchFamily="2" charset="0"/>
              </a:rPr>
              <a:t>Dr </a:t>
            </a:r>
            <a:r>
              <a:rPr lang="fr-FR" b="0" i="0" dirty="0" err="1">
                <a:solidFill>
                  <a:srgbClr val="21242C"/>
                </a:solidFill>
                <a:effectLst/>
                <a:latin typeface="Montserrat" panose="00000500000000000000" pitchFamily="2" charset="0"/>
              </a:rPr>
              <a:t>Lowenstein</a:t>
            </a:r>
            <a:r>
              <a:rPr lang="fr-FR" b="0" i="0" dirty="0">
                <a:solidFill>
                  <a:srgbClr val="21242C"/>
                </a:solidFill>
                <a:effectLst/>
                <a:latin typeface="Montserrat" panose="00000500000000000000" pitchFamily="2" charset="0"/>
              </a:rPr>
              <a:t>, qui conseille aux usagers qui prennent du cannabis "</a:t>
            </a:r>
            <a:r>
              <a:rPr lang="fr-FR" b="0" i="1" dirty="0">
                <a:solidFill>
                  <a:srgbClr val="21242C"/>
                </a:solidFill>
                <a:effectLst/>
                <a:latin typeface="Montserrat" panose="00000500000000000000" pitchFamily="2" charset="0"/>
              </a:rPr>
              <a:t>de ne pas conduire dans les six heures après avoir consommé</a:t>
            </a:r>
            <a:r>
              <a:rPr lang="fr-FR" b="0" i="0" dirty="0">
                <a:solidFill>
                  <a:srgbClr val="21242C"/>
                </a:solidFill>
                <a:effectLst/>
                <a:latin typeface="Montserrat" panose="00000500000000000000" pitchFamily="2" charset="0"/>
              </a:rPr>
              <a:t>".</a:t>
            </a:r>
            <a:endParaRPr lang="fr-FR" dirty="0"/>
          </a:p>
        </p:txBody>
      </p:sp>
      <p:sp>
        <p:nvSpPr>
          <p:cNvPr id="4" name="Espace réservé du numéro de diapositive 3"/>
          <p:cNvSpPr>
            <a:spLocks noGrp="1"/>
          </p:cNvSpPr>
          <p:nvPr>
            <p:ph type="sldNum" sz="quarter" idx="10"/>
          </p:nvPr>
        </p:nvSpPr>
        <p:spPr/>
        <p:txBody>
          <a:bodyPr/>
          <a:lstStyle/>
          <a:p>
            <a:fld id="{5664B228-8C5E-4BCA-BF2C-5DE447BB1CE1}" type="slidenum">
              <a:rPr lang="fr-FR" smtClean="0"/>
              <a:pPr/>
              <a:t>15</a:t>
            </a:fld>
            <a:endParaRPr lang="fr-FR"/>
          </a:p>
        </p:txBody>
      </p:sp>
    </p:spTree>
    <p:extLst>
      <p:ext uri="{BB962C8B-B14F-4D97-AF65-F5344CB8AC3E}">
        <p14:creationId xmlns:p14="http://schemas.microsoft.com/office/powerpoint/2010/main" val="3563931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https://www.onisr.securite-routiere.gouv.fr/etudes-et-recherches/risques-comportementaux/alcool-stupefiants/resultats-de-l-etude-2016-%C2%AB-stupefiants-et-accidents-mortels-%C2%BB-actusam</a:t>
            </a:r>
          </a:p>
          <a:p>
            <a:r>
              <a:rPr lang="fr-FR" i="1" dirty="0"/>
              <a:t>2016 la dernière étude faites au 10/01/2023</a:t>
            </a:r>
          </a:p>
        </p:txBody>
      </p:sp>
      <p:sp>
        <p:nvSpPr>
          <p:cNvPr id="4" name="Espace réservé du numéro de diapositive 3"/>
          <p:cNvSpPr>
            <a:spLocks noGrp="1"/>
          </p:cNvSpPr>
          <p:nvPr>
            <p:ph type="sldNum" sz="quarter" idx="10"/>
          </p:nvPr>
        </p:nvSpPr>
        <p:spPr/>
        <p:txBody>
          <a:bodyPr/>
          <a:lstStyle/>
          <a:p>
            <a:fld id="{5664B228-8C5E-4BCA-BF2C-5DE447BB1CE1}" type="slidenum">
              <a:rPr lang="fr-FR" smtClean="0"/>
              <a:pPr/>
              <a:t>16</a:t>
            </a:fld>
            <a:endParaRPr lang="fr-FR"/>
          </a:p>
        </p:txBody>
      </p:sp>
    </p:spTree>
    <p:extLst>
      <p:ext uri="{BB962C8B-B14F-4D97-AF65-F5344CB8AC3E}">
        <p14:creationId xmlns:p14="http://schemas.microsoft.com/office/powerpoint/2010/main" val="384791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Interdiction</a:t>
            </a:r>
            <a:r>
              <a:rPr lang="fr-FR" baseline="0" dirty="0"/>
              <a:t> de revendiquer des actions thérapeutiques, d’entretenir une confusion, de faire l’amalgame avec usage de cannabis </a:t>
            </a:r>
            <a:endParaRPr lang="fr-FR" dirty="0"/>
          </a:p>
          <a:p>
            <a:r>
              <a:rPr lang="fr-FR" i="1" dirty="0"/>
              <a:t>Possible de l’intégrer dans le RI  car ce n’est pas possible de faire la distinction…</a:t>
            </a:r>
          </a:p>
          <a:p>
            <a:r>
              <a:rPr lang="fr-FR" b="0" i="0" dirty="0">
                <a:solidFill>
                  <a:srgbClr val="393939"/>
                </a:solidFill>
                <a:effectLst/>
                <a:latin typeface="aller-light"/>
              </a:rPr>
              <a:t>Afin de se conformer au droit Européen, L’</a:t>
            </a:r>
            <a:r>
              <a:rPr lang="fr-FR" b="0" i="0" u="sng" dirty="0">
                <a:solidFill>
                  <a:srgbClr val="07005A"/>
                </a:solidFill>
                <a:effectLst/>
                <a:latin typeface="aller"/>
                <a:hlinkClick r:id="rId3"/>
              </a:rPr>
              <a:t>arrêté du 30 décembre 2021</a:t>
            </a:r>
            <a:r>
              <a:rPr lang="fr-FR" b="0" i="0" dirty="0">
                <a:solidFill>
                  <a:srgbClr val="393939"/>
                </a:solidFill>
                <a:effectLst/>
                <a:latin typeface="aller-light"/>
              </a:rPr>
              <a:t> en France, stipule que le taux de THC dans les produits finis ne peut dépasser 0,3 %, aucune distinction n’est faite suivant les types de produits, la précision clarifie le taux autorisé, (qui jusque-là n’était précisé que pour la plante dont était issu le CBD).</a:t>
            </a:r>
          </a:p>
          <a:p>
            <a:endParaRPr lang="fr-FR" i="1" dirty="0"/>
          </a:p>
          <a:p>
            <a:r>
              <a:rPr lang="fr-FR" b="0" i="0" dirty="0">
                <a:solidFill>
                  <a:srgbClr val="191919"/>
                </a:solidFill>
                <a:effectLst/>
                <a:latin typeface="Perpetua" panose="02020502060401020303" pitchFamily="18" charset="0"/>
              </a:rPr>
              <a:t>Le 29/12/2022 = Le Conseil d'État Français annule l’interdiction de vendre des fleurs et feuilles de chanvre ayant un taux de THC (tétrahydrocannabinol) inférieur à 0,3 %. Il relève que le CBD (</a:t>
            </a:r>
            <a:r>
              <a:rPr lang="fr-FR" b="0" i="0" dirty="0" err="1">
                <a:solidFill>
                  <a:srgbClr val="191919"/>
                </a:solidFill>
                <a:effectLst/>
                <a:latin typeface="Perpetua" panose="02020502060401020303" pitchFamily="18" charset="0"/>
              </a:rPr>
              <a:t>cannabidiol</a:t>
            </a:r>
            <a:r>
              <a:rPr lang="fr-FR" b="0" i="0" dirty="0">
                <a:solidFill>
                  <a:srgbClr val="191919"/>
                </a:solidFill>
                <a:effectLst/>
                <a:latin typeface="Perpetua" panose="02020502060401020303" pitchFamily="18" charset="0"/>
              </a:rPr>
              <a:t>), qui n’a pas d’effet psychotrope et ne provoque pas de dépendance, ne peut être considéré comme un produit stupéfiant. </a:t>
            </a:r>
          </a:p>
          <a:p>
            <a:r>
              <a:rPr lang="fr-FR" b="1" i="0" dirty="0">
                <a:solidFill>
                  <a:srgbClr val="191919"/>
                </a:solidFill>
                <a:effectLst/>
                <a:latin typeface="Perpetua" panose="02020502060401020303" pitchFamily="18" charset="0"/>
              </a:rPr>
              <a:t>Il retient qu’il n’est pas établi que la consommation des fleurs et feuilles de ces variétés de cannabis avec un faible taux de THC comporterait des risques pour la santé publique.</a:t>
            </a:r>
            <a:r>
              <a:rPr lang="fr-FR" b="0" i="0" dirty="0">
                <a:solidFill>
                  <a:srgbClr val="191919"/>
                </a:solidFill>
                <a:effectLst/>
                <a:latin typeface="Perpetua" panose="02020502060401020303" pitchFamily="18" charset="0"/>
              </a:rPr>
              <a:t> </a:t>
            </a:r>
          </a:p>
          <a:p>
            <a:r>
              <a:rPr lang="fr-FR" b="0" i="0" dirty="0">
                <a:solidFill>
                  <a:srgbClr val="191919"/>
                </a:solidFill>
                <a:effectLst/>
                <a:latin typeface="Perpetua" panose="02020502060401020303" pitchFamily="18" charset="0"/>
              </a:rPr>
              <a:t>Il juge illégale en conséquence l’interdiction générale et absolue de leur commercialisation.</a:t>
            </a:r>
          </a:p>
          <a:p>
            <a:endParaRPr lang="fr-FR" b="0" i="0" dirty="0">
              <a:solidFill>
                <a:srgbClr val="191919"/>
              </a:solidFill>
              <a:effectLst/>
              <a:latin typeface="Perpetua" panose="02020502060401020303" pitchFamily="18" charset="0"/>
            </a:endParaRPr>
          </a:p>
          <a:p>
            <a:r>
              <a:rPr lang="fr-FR" b="0" i="0" dirty="0">
                <a:solidFill>
                  <a:srgbClr val="191919"/>
                </a:solidFill>
                <a:effectLst/>
                <a:latin typeface="Perpetua" panose="02020502060401020303" pitchFamily="18" charset="0"/>
              </a:rPr>
              <a:t>Peut évoluer selon les données scientifiques : voir flyer </a:t>
            </a:r>
            <a:r>
              <a:rPr lang="fr-FR" b="0" i="0" dirty="0" err="1">
                <a:solidFill>
                  <a:srgbClr val="191919"/>
                </a:solidFill>
                <a:effectLst/>
                <a:latin typeface="Perpetua" panose="02020502060401020303" pitchFamily="18" charset="0"/>
              </a:rPr>
              <a:t>Mildeca</a:t>
            </a:r>
            <a:r>
              <a:rPr lang="fr-FR" b="0" i="0" dirty="0">
                <a:solidFill>
                  <a:srgbClr val="191919"/>
                </a:solidFill>
                <a:effectLst/>
                <a:latin typeface="Perpetua" panose="02020502060401020303" pitchFamily="18" charset="0"/>
              </a:rPr>
              <a:t> CBD</a:t>
            </a:r>
            <a:endParaRPr lang="fr-FR" i="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6593-E51B-41A1-99F0-87B6297D0C34}"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6389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049627D-87A4-4073-8CC8-8970FF7F2EE5}" type="slidenum">
              <a:rPr lang="fr-FR" smtClean="0"/>
              <a:pPr/>
              <a:t>18</a:t>
            </a:fld>
            <a:endParaRPr lang="fr-FR"/>
          </a:p>
        </p:txBody>
      </p:sp>
    </p:spTree>
    <p:extLst>
      <p:ext uri="{BB962C8B-B14F-4D97-AF65-F5344CB8AC3E}">
        <p14:creationId xmlns:p14="http://schemas.microsoft.com/office/powerpoint/2010/main" val="2712475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FAIT D’AVOIR UN EMPLOI serait</a:t>
            </a:r>
            <a:r>
              <a:rPr lang="fr-FR" baseline="0" dirty="0"/>
              <a:t> protecteur sur les consommations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20</a:t>
            </a:fld>
            <a:endParaRPr lang="fr-FR"/>
          </a:p>
        </p:txBody>
      </p:sp>
    </p:spTree>
    <p:extLst>
      <p:ext uri="{BB962C8B-B14F-4D97-AF65-F5344CB8AC3E}">
        <p14:creationId xmlns:p14="http://schemas.microsoft.com/office/powerpoint/2010/main" val="343988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2</a:t>
            </a:fld>
            <a:endParaRPr lang="fr-FR"/>
          </a:p>
        </p:txBody>
      </p:sp>
    </p:spTree>
    <p:extLst>
      <p:ext uri="{BB962C8B-B14F-4D97-AF65-F5344CB8AC3E}">
        <p14:creationId xmlns:p14="http://schemas.microsoft.com/office/powerpoint/2010/main" val="4276428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Bleu :  </a:t>
            </a:r>
            <a:r>
              <a:rPr lang="fr-FR" b="0" i="0" dirty="0">
                <a:solidFill>
                  <a:srgbClr val="000000"/>
                </a:solidFill>
                <a:effectLst/>
                <a:latin typeface="sans_serif_webfont"/>
              </a:rPr>
              <a:t>consommations significativement inférieures à la moyenne R</a:t>
            </a:r>
            <a:r>
              <a:rPr lang="fr-FR" dirty="0"/>
              <a:t>ouge : </a:t>
            </a:r>
            <a:r>
              <a:rPr lang="fr-FR" b="0" i="0" dirty="0">
                <a:solidFill>
                  <a:srgbClr val="000000"/>
                </a:solidFill>
                <a:effectLst/>
                <a:latin typeface="sans_serif_webfont"/>
              </a:rPr>
              <a:t>consommations significativement supérieures à la moyenne</a:t>
            </a:r>
            <a:r>
              <a:rPr lang="fr-FR" dirty="0"/>
              <a:t>? </a:t>
            </a:r>
          </a:p>
          <a:p>
            <a:r>
              <a:rPr lang="fr-FR" dirty="0"/>
              <a:t>Toutes les CSP sont concernées </a:t>
            </a:r>
          </a:p>
          <a:p>
            <a:r>
              <a:rPr lang="fr-FR" dirty="0"/>
              <a:t>Alcool : agriculture/</a:t>
            </a:r>
            <a:r>
              <a:rPr lang="fr-FR" dirty="0" err="1"/>
              <a:t>peche</a:t>
            </a:r>
            <a:r>
              <a:rPr lang="fr-FR" dirty="0"/>
              <a:t>, BTP, restauration, art et spectacle</a:t>
            </a:r>
          </a:p>
          <a:p>
            <a:r>
              <a:rPr lang="fr-FR" dirty="0"/>
              <a:t>Cannabis : arts et spectacles, BTP, info com, </a:t>
            </a:r>
            <a:r>
              <a:rPr lang="fr-FR" dirty="0" err="1"/>
              <a:t>elect</a:t>
            </a:r>
            <a:r>
              <a:rPr lang="fr-FR" dirty="0"/>
              <a:t> gaz restauration</a:t>
            </a:r>
          </a:p>
          <a:p>
            <a:r>
              <a:rPr lang="fr-FR" dirty="0"/>
              <a:t>Cocaïne : restauration, arts et </a:t>
            </a:r>
            <a:r>
              <a:rPr lang="fr-FR" dirty="0" err="1"/>
              <a:t>spectale</a:t>
            </a:r>
            <a:r>
              <a:rPr lang="fr-FR" dirty="0"/>
              <a:t>, info communication,</a:t>
            </a:r>
            <a:r>
              <a:rPr lang="fr-FR" baseline="0" dirty="0"/>
              <a:t> </a:t>
            </a:r>
          </a:p>
          <a:p>
            <a:r>
              <a:rPr lang="fr-FR" baseline="0" dirty="0" err="1"/>
              <a:t>Ampht</a:t>
            </a:r>
            <a:r>
              <a:rPr lang="fr-FR" baseline="0" dirty="0"/>
              <a:t>, </a:t>
            </a:r>
            <a:r>
              <a:rPr lang="fr-FR" baseline="0" dirty="0" err="1"/>
              <a:t>ectasy</a:t>
            </a:r>
            <a:r>
              <a:rPr lang="fr-FR" baseline="0" dirty="0"/>
              <a:t> MDMA : arts et spectacles</a:t>
            </a:r>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21</a:t>
            </a:fld>
            <a:endParaRPr lang="fr-FR"/>
          </a:p>
        </p:txBody>
      </p:sp>
    </p:spTree>
    <p:extLst>
      <p:ext uri="{BB962C8B-B14F-4D97-AF65-F5344CB8AC3E}">
        <p14:creationId xmlns:p14="http://schemas.microsoft.com/office/powerpoint/2010/main" val="427950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Sources …</a:t>
            </a:r>
            <a:endParaRPr lang="fr-FR" dirty="0"/>
          </a:p>
        </p:txBody>
      </p:sp>
      <p:sp>
        <p:nvSpPr>
          <p:cNvPr id="4" name="Espace réservé du numéro de diapositive 3"/>
          <p:cNvSpPr>
            <a:spLocks noGrp="1"/>
          </p:cNvSpPr>
          <p:nvPr>
            <p:ph type="sldNum" sz="quarter" idx="5"/>
          </p:nvPr>
        </p:nvSpPr>
        <p:spPr/>
        <p:txBody>
          <a:bodyPr/>
          <a:lstStyle/>
          <a:p>
            <a:fld id="{6049627D-87A4-4073-8CC8-8970FF7F2EE5}" type="slidenum">
              <a:rPr lang="fr-FR" smtClean="0"/>
              <a:pPr/>
              <a:t>22</a:t>
            </a:fld>
            <a:endParaRPr lang="fr-FR"/>
          </a:p>
        </p:txBody>
      </p:sp>
    </p:spTree>
    <p:extLst>
      <p:ext uri="{BB962C8B-B14F-4D97-AF65-F5344CB8AC3E}">
        <p14:creationId xmlns:p14="http://schemas.microsoft.com/office/powerpoint/2010/main" val="4111916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Vidéo avec la souris</a:t>
            </a:r>
          </a:p>
          <a:p>
            <a:r>
              <a:rPr lang="fr-FR" sz="1200" b="0" i="0" kern="1200" dirty="0">
                <a:solidFill>
                  <a:schemeClr val="tx1"/>
                </a:solidFill>
                <a:effectLst/>
                <a:latin typeface="+mn-lt"/>
                <a:ea typeface="+mn-ea"/>
                <a:cs typeface="+mn-cs"/>
              </a:rPr>
              <a:t> Avec l'étude ActuSAM ce risque est en moyenne de 17,8 avec un effet-dose marqué allant de 6,4 pour une dose comprise entre 0,5 et 0,8 g/l, de 8,3 entre 0,8 et 1,2 g/l, de 24,4 entre 1,2 et 2 g/l et jusqu'à 44,4 au-delà de 2 g/l.</a:t>
            </a:r>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23</a:t>
            </a:fld>
            <a:endParaRPr lang="fr-FR"/>
          </a:p>
        </p:txBody>
      </p:sp>
    </p:spTree>
    <p:extLst>
      <p:ext uri="{BB962C8B-B14F-4D97-AF65-F5344CB8AC3E}">
        <p14:creationId xmlns:p14="http://schemas.microsoft.com/office/powerpoint/2010/main" val="1119499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Sujet tabou</a:t>
            </a:r>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24</a:t>
            </a:fld>
            <a:endParaRPr lang="fr-FR"/>
          </a:p>
        </p:txBody>
      </p:sp>
    </p:spTree>
    <p:extLst>
      <p:ext uri="{BB962C8B-B14F-4D97-AF65-F5344CB8AC3E}">
        <p14:creationId xmlns:p14="http://schemas.microsoft.com/office/powerpoint/2010/main" val="1810890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25</a:t>
            </a:fld>
            <a:endParaRPr lang="fr-FR"/>
          </a:p>
        </p:txBody>
      </p:sp>
    </p:spTree>
    <p:extLst>
      <p:ext uri="{BB962C8B-B14F-4D97-AF65-F5344CB8AC3E}">
        <p14:creationId xmlns:p14="http://schemas.microsoft.com/office/powerpoint/2010/main" val="2653173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049627D-87A4-4073-8CC8-8970FF7F2EE5}" type="slidenum">
              <a:rPr lang="fr-FR" smtClean="0"/>
              <a:pPr/>
              <a:t>26</a:t>
            </a:fld>
            <a:endParaRPr lang="fr-FR"/>
          </a:p>
        </p:txBody>
      </p:sp>
    </p:spTree>
    <p:extLst>
      <p:ext uri="{BB962C8B-B14F-4D97-AF65-F5344CB8AC3E}">
        <p14:creationId xmlns:p14="http://schemas.microsoft.com/office/powerpoint/2010/main" val="802702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27</a:t>
            </a:fld>
            <a:endParaRPr lang="fr-FR"/>
          </a:p>
        </p:txBody>
      </p:sp>
    </p:spTree>
    <p:extLst>
      <p:ext uri="{BB962C8B-B14F-4D97-AF65-F5344CB8AC3E}">
        <p14:creationId xmlns:p14="http://schemas.microsoft.com/office/powerpoint/2010/main" val="1205252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0,2 g/L ou permis probatoire</a:t>
            </a:r>
          </a:p>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28</a:t>
            </a:fld>
            <a:endParaRPr lang="fr-FR"/>
          </a:p>
        </p:txBody>
      </p:sp>
    </p:spTree>
    <p:extLst>
      <p:ext uri="{BB962C8B-B14F-4D97-AF65-F5344CB8AC3E}">
        <p14:creationId xmlns:p14="http://schemas.microsoft.com/office/powerpoint/2010/main" val="4267773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0" dirty="0">
                <a:solidFill>
                  <a:srgbClr val="333333"/>
                </a:solidFill>
                <a:effectLst/>
                <a:latin typeface="opensans-regular"/>
              </a:rPr>
              <a:t>À savoir !  </a:t>
            </a:r>
            <a:r>
              <a:rPr lang="fr-FR" b="0" i="0" dirty="0">
                <a:solidFill>
                  <a:srgbClr val="333333"/>
                </a:solidFill>
                <a:effectLst/>
                <a:latin typeface="opensans-regular"/>
              </a:rPr>
              <a:t>Le seuil d’effectif à partir duquel l’établissement d’un règlement intérieur est obligatoire a été porté de 20 à 50 salariés depuis le </a:t>
            </a:r>
            <a:r>
              <a:rPr lang="fr-FR" b="1" i="0" dirty="0">
                <a:solidFill>
                  <a:srgbClr val="333333"/>
                </a:solidFill>
                <a:effectLst/>
                <a:latin typeface="opensans-regular"/>
              </a:rPr>
              <a:t>1</a:t>
            </a:r>
            <a:r>
              <a:rPr lang="fr-FR" b="1" i="0" baseline="30000" dirty="0">
                <a:solidFill>
                  <a:srgbClr val="333333"/>
                </a:solidFill>
                <a:effectLst/>
                <a:latin typeface="opensans-regular"/>
              </a:rPr>
              <a:t>er</a:t>
            </a:r>
            <a:r>
              <a:rPr lang="fr-FR" b="1" i="0" dirty="0">
                <a:solidFill>
                  <a:srgbClr val="333333"/>
                </a:solidFill>
                <a:effectLst/>
                <a:latin typeface="opensans-regular"/>
              </a:rPr>
              <a:t> janvier 2020.</a:t>
            </a:r>
            <a:endParaRPr lang="fr-FR" b="1" dirty="0"/>
          </a:p>
          <a:p>
            <a:r>
              <a:rPr lang="fr-FR" b="0" i="0" dirty="0">
                <a:solidFill>
                  <a:srgbClr val="333333"/>
                </a:solidFill>
                <a:effectLst/>
                <a:latin typeface="opensans-regular"/>
              </a:rPr>
              <a:t>Le règlement intérieur fixe des règles dans deux domaines : l’hygiène et la sécurité et la discipline. Si besoin : </a:t>
            </a:r>
          </a:p>
          <a:p>
            <a:r>
              <a:rPr lang="fr-FR" b="1" dirty="0"/>
              <a:t>https://travail-emploi.gouv.fr/droit-du-travail/le-reglement-interieur-et-le-pouvoir-de-direction/article/le-reglement-interieur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333333"/>
                </a:solidFill>
                <a:effectLst/>
                <a:latin typeface="opensans-regular"/>
              </a:rPr>
              <a:t>soumettre le projet pour avis au </a:t>
            </a:r>
            <a:r>
              <a:rPr lang="fr-FR" b="0" i="0" u="sng" dirty="0">
                <a:solidFill>
                  <a:srgbClr val="A40E62"/>
                </a:solidFill>
                <a:effectLst/>
                <a:latin typeface="opensans-regular"/>
                <a:hlinkClick r:id="rId3"/>
              </a:rPr>
              <a:t>comité social et économique</a:t>
            </a:r>
            <a:r>
              <a:rPr lang="fr-FR" b="0" i="0" dirty="0">
                <a:solidFill>
                  <a:srgbClr val="333333"/>
                </a:solidFill>
                <a:effectLst/>
                <a:latin typeface="opensans-regular"/>
              </a:rPr>
              <a:t> ;</a:t>
            </a:r>
            <a:r>
              <a:rPr lang="fr-FR" b="0" i="0" dirty="0">
                <a:solidFill>
                  <a:srgbClr val="3A3A3A"/>
                </a:solidFill>
                <a:effectLst/>
                <a:latin typeface="Marianne"/>
              </a:rPr>
              <a:t> L'employeur communique en 2 exemplaires le règlement intérieur accompagné de l'avis du </a:t>
            </a:r>
            <a:r>
              <a:rPr lang="fr-FR" dirty="0"/>
              <a:t>CSE</a:t>
            </a:r>
            <a:r>
              <a:rPr lang="fr-FR" dirty="0">
                <a:effectLst/>
              </a:rPr>
              <a:t> </a:t>
            </a:r>
            <a:r>
              <a:rPr lang="fr-FR" b="0" i="0" dirty="0">
                <a:solidFill>
                  <a:srgbClr val="3A3A3A"/>
                </a:solidFill>
                <a:effectLst/>
                <a:latin typeface="Marianne"/>
              </a:rPr>
              <a:t>à l'inspecteur du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3A3A3A"/>
                </a:solidFill>
                <a:effectLst/>
                <a:latin typeface="Marianne"/>
              </a:rPr>
              <a:t>Et au prud’homme</a:t>
            </a:r>
            <a:endParaRPr lang="fr-FR" b="0" i="0" dirty="0">
              <a:solidFill>
                <a:srgbClr val="333333"/>
              </a:solidFill>
              <a:effectLst/>
              <a:latin typeface="opensans-regular"/>
            </a:endParaRPr>
          </a:p>
          <a:p>
            <a:endParaRPr lang="fr-FR" b="1" dirty="0"/>
          </a:p>
          <a:p>
            <a:r>
              <a:rPr lang="fr-FR" dirty="0"/>
              <a:t>Il peut rappeler</a:t>
            </a:r>
            <a:r>
              <a:rPr lang="fr-FR" baseline="0" dirty="0"/>
              <a:t> les dispositions du Code Du Travail, code de SP, code pénal et Code de la route (v infra)</a:t>
            </a:r>
          </a:p>
          <a:p>
            <a:r>
              <a:rPr lang="fr-FR" baseline="0" dirty="0"/>
              <a:t>Ainsi que mesures encadrement des pots, sanctions disciplinaires, modalités de dépistage</a:t>
            </a:r>
          </a:p>
          <a:p>
            <a:r>
              <a:rPr lang="fr-FR" baseline="0" dirty="0"/>
              <a:t>Les salariés doivent être régulièrement mis au courant notamment des postes à risque et des modalités de dépistage (aléatoire,,,)</a:t>
            </a:r>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31</a:t>
            </a:fld>
            <a:endParaRPr lang="fr-FR"/>
          </a:p>
        </p:txBody>
      </p:sp>
    </p:spTree>
    <p:extLst>
      <p:ext uri="{BB962C8B-B14F-4D97-AF65-F5344CB8AC3E}">
        <p14:creationId xmlns:p14="http://schemas.microsoft.com/office/powerpoint/2010/main" val="312577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3A3A3A"/>
                </a:solidFill>
                <a:effectLst/>
                <a:latin typeface="Marianne"/>
              </a:rPr>
              <a:t>L'employeur peut aussi limiter ou interdire, pour la sécurité de ses salariés, toute consommation d'alcool sur le lieu de travail dans le </a:t>
            </a:r>
            <a:r>
              <a:rPr lang="fr-FR" b="0" i="0" u="none" strike="noStrike" dirty="0">
                <a:effectLst/>
                <a:latin typeface="Marianne"/>
                <a:hlinkClick r:id="rId3"/>
              </a:rPr>
              <a:t>règlement intérieur de l'entreprise</a:t>
            </a:r>
            <a:r>
              <a:rPr lang="fr-FR" b="0" i="0" dirty="0">
                <a:solidFill>
                  <a:srgbClr val="3A3A3A"/>
                </a:solidFill>
                <a:effectLst/>
                <a:latin typeface="Marianne"/>
              </a:rPr>
              <a:t> ou par note de service. </a:t>
            </a:r>
          </a:p>
          <a:p>
            <a:r>
              <a:rPr lang="fr-FR" b="0" i="0" dirty="0">
                <a:solidFill>
                  <a:srgbClr val="3A3A3A"/>
                </a:solidFill>
                <a:effectLst/>
                <a:latin typeface="Marianne"/>
              </a:rPr>
              <a:t>Source : https://www.service-public.fr/particuliers/vosdroits/F32177</a:t>
            </a:r>
          </a:p>
          <a:p>
            <a:r>
              <a:rPr lang="fr-FR" b="0" i="1" dirty="0">
                <a:solidFill>
                  <a:srgbClr val="333333"/>
                </a:solidFill>
                <a:effectLst/>
                <a:latin typeface="Open Sans" panose="020B0606030504020204" pitchFamily="34" charset="0"/>
              </a:rPr>
              <a:t>l’employeur ne peut apporter des restrictions aux droits des salariés que si elles sont justifiées par la nature de la tâche à accomplir et proportionnées au but recherché. (autrement atteinte à la liberté)</a:t>
            </a:r>
          </a:p>
          <a:p>
            <a:r>
              <a:rPr lang="fr-FR" b="0" i="0" dirty="0">
                <a:solidFill>
                  <a:srgbClr val="333333"/>
                </a:solidFill>
                <a:effectLst/>
                <a:latin typeface="Open Sans" panose="020B0606030504020204" pitchFamily="34" charset="0"/>
              </a:rPr>
              <a:t>Le contrôle ne peut notamment pas concerner tous les salariés sans distinction (</a:t>
            </a:r>
            <a:r>
              <a:rPr lang="fr-FR" b="0" i="0" u="none" strike="noStrike" dirty="0">
                <a:solidFill>
                  <a:srgbClr val="0E6093"/>
                </a:solidFill>
                <a:effectLst/>
                <a:latin typeface="Open Sans" panose="020B0606030504020204" pitchFamily="34" charset="0"/>
                <a:hlinkClick r:id="rId4"/>
              </a:rPr>
              <a:t>Cass. soc. 2 juillet 2014, n°13-13.757</a:t>
            </a:r>
            <a:r>
              <a:rPr lang="fr-FR" b="0" i="0" dirty="0">
                <a:solidFill>
                  <a:srgbClr val="333333"/>
                </a:solidFill>
                <a:effectLst/>
                <a:latin typeface="Open Sans" panose="020B0606030504020204" pitchFamily="34" charset="0"/>
              </a:rPr>
              <a:t>) Le Contrôle ne peut porter que sur une ou plusieurs catégories de salariés définies en fonction de leur activité (conduite d’engins, travail en hauteur, manipulation de produits dangereux etc.) et pour lesquels il apparaît légitime d’éviter l’état d’ébriété (</a:t>
            </a:r>
            <a:r>
              <a:rPr lang="fr-FR" b="0" i="0" u="none" strike="noStrike" dirty="0">
                <a:solidFill>
                  <a:srgbClr val="0E6093"/>
                </a:solidFill>
                <a:effectLst/>
                <a:latin typeface="Open Sans" panose="020B0606030504020204" pitchFamily="34" charset="0"/>
                <a:hlinkClick r:id="rId5"/>
              </a:rPr>
              <a:t>Cass. soc. 22 mai 2002, n°99-45.878</a:t>
            </a:r>
            <a:r>
              <a:rPr lang="fr-FR" b="0" i="0" dirty="0">
                <a:solidFill>
                  <a:srgbClr val="333333"/>
                </a:solidFill>
                <a:effectLst/>
                <a:latin typeface="Open Sans" panose="020B0606030504020204" pitchFamily="34" charset="0"/>
              </a:rPr>
              <a:t>).</a:t>
            </a:r>
            <a:endParaRPr lang="fr-FR" dirty="0"/>
          </a:p>
          <a:p>
            <a:r>
              <a:rPr lang="fr-FR" dirty="0"/>
              <a:t>https://philippotavocats.fr/interdire-alcool-reglement-interieur/</a:t>
            </a:r>
          </a:p>
          <a:p>
            <a:r>
              <a:rPr lang="fr-FR" dirty="0"/>
              <a:t>Fouille des vestiaires:</a:t>
            </a:r>
            <a:r>
              <a:rPr lang="fr-FR" baseline="0" dirty="0"/>
              <a:t> à des fins de sécurité, possibilité de fouiller si soupçon de détention OH ou SPA, le salarié doit être présent ou avoir été prévenu https://www.inrs.fr/risques/addictions/reglementation.html</a:t>
            </a:r>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32</a:t>
            </a:fld>
            <a:endParaRPr lang="fr-FR"/>
          </a:p>
        </p:txBody>
      </p:sp>
    </p:spTree>
    <p:extLst>
      <p:ext uri="{BB962C8B-B14F-4D97-AF65-F5344CB8AC3E}">
        <p14:creationId xmlns:p14="http://schemas.microsoft.com/office/powerpoint/2010/main" val="2899922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3</a:t>
            </a:fld>
            <a:endParaRPr lang="fr-FR"/>
          </a:p>
        </p:txBody>
      </p:sp>
    </p:spTree>
    <p:extLst>
      <p:ext uri="{BB962C8B-B14F-4D97-AF65-F5344CB8AC3E}">
        <p14:creationId xmlns:p14="http://schemas.microsoft.com/office/powerpoint/2010/main" val="786714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33</a:t>
            </a:fld>
            <a:endParaRPr lang="fr-FR"/>
          </a:p>
        </p:txBody>
      </p:sp>
    </p:spTree>
    <p:extLst>
      <p:ext uri="{BB962C8B-B14F-4D97-AF65-F5344CB8AC3E}">
        <p14:creationId xmlns:p14="http://schemas.microsoft.com/office/powerpoint/2010/main" val="2813010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FF0000"/>
                </a:solidFill>
              </a:rPr>
              <a:t>Autotests possibles (endroit confidentiel, matériel fourni par l’employeur, par exemple le lundi matin avant la prise de poste pour savoir si l’on est positif au test salivaire cannabis,,,,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t>Si le salarié refuse il peut s’exposer à des sanctions disciplinaires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t>Dans le RI doivent être</a:t>
            </a:r>
            <a:r>
              <a:rPr lang="fr-FR" sz="2000" baseline="0" dirty="0"/>
              <a:t> notés: les conséquences d’un résultat positif ou d’un refus du test (sanction)</a:t>
            </a:r>
            <a:endParaRPr lang="fr-FR" sz="2000" dirty="0"/>
          </a:p>
          <a:p>
            <a:endParaRPr lang="fr-FR" sz="2000" b="1" dirty="0">
              <a:solidFill>
                <a:srgbClr val="FF0000"/>
              </a:solidFill>
            </a:endParaRPr>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35</a:t>
            </a:fld>
            <a:endParaRPr lang="fr-FR"/>
          </a:p>
        </p:txBody>
      </p:sp>
    </p:spTree>
    <p:extLst>
      <p:ext uri="{BB962C8B-B14F-4D97-AF65-F5344CB8AC3E}">
        <p14:creationId xmlns:p14="http://schemas.microsoft.com/office/powerpoint/2010/main" val="2880969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36</a:t>
            </a:fld>
            <a:endParaRPr lang="fr-FR"/>
          </a:p>
        </p:txBody>
      </p:sp>
    </p:spTree>
    <p:extLst>
      <p:ext uri="{BB962C8B-B14F-4D97-AF65-F5344CB8AC3E}">
        <p14:creationId xmlns:p14="http://schemas.microsoft.com/office/powerpoint/2010/main" val="2301844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test urinaire de dépistage est</a:t>
            </a:r>
            <a:r>
              <a:rPr lang="fr-FR" baseline="0" dirty="0"/>
              <a:t> tjrs positif si plus de 3 joints par semaine, et il reste positif entre 7 et 14 j pour consommation </a:t>
            </a:r>
            <a:r>
              <a:rPr lang="fr-FR" baseline="0" dirty="0" err="1"/>
              <a:t>polus</a:t>
            </a:r>
            <a:r>
              <a:rPr lang="fr-FR" baseline="0" dirty="0"/>
              <a:t> occasionnelle</a:t>
            </a:r>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37</a:t>
            </a:fld>
            <a:endParaRPr lang="fr-FR"/>
          </a:p>
        </p:txBody>
      </p:sp>
    </p:spTree>
    <p:extLst>
      <p:ext uri="{BB962C8B-B14F-4D97-AF65-F5344CB8AC3E}">
        <p14:creationId xmlns:p14="http://schemas.microsoft.com/office/powerpoint/2010/main" val="11438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Comité</a:t>
            </a:r>
            <a:r>
              <a:rPr lang="fr-FR" baseline="0" dirty="0"/>
              <a:t> de pilotage: représentants CSSCT, représentants direction, SST,,,,</a:t>
            </a:r>
          </a:p>
          <a:p>
            <a:r>
              <a:rPr lang="fr-FR" baseline="0" dirty="0"/>
              <a:t>Cadre d’intervention: comment repérer, sur quels indicateurs s’appuyer ? Quel suivi mettre en place, sanctions éventuelles...)</a:t>
            </a:r>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40</a:t>
            </a:fld>
            <a:endParaRPr lang="fr-FR"/>
          </a:p>
        </p:txBody>
      </p:sp>
    </p:spTree>
    <p:extLst>
      <p:ext uri="{BB962C8B-B14F-4D97-AF65-F5344CB8AC3E}">
        <p14:creationId xmlns:p14="http://schemas.microsoft.com/office/powerpoint/2010/main" val="2617586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41</a:t>
            </a:fld>
            <a:endParaRPr lang="fr-FR"/>
          </a:p>
        </p:txBody>
      </p:sp>
    </p:spTree>
    <p:extLst>
      <p:ext uri="{BB962C8B-B14F-4D97-AF65-F5344CB8AC3E}">
        <p14:creationId xmlns:p14="http://schemas.microsoft.com/office/powerpoint/2010/main" val="2730892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doit se tenir à des faits pas d’interprétation !</a:t>
            </a:r>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42</a:t>
            </a:fld>
            <a:endParaRPr lang="fr-FR"/>
          </a:p>
        </p:txBody>
      </p:sp>
    </p:spTree>
    <p:extLst>
      <p:ext uri="{BB962C8B-B14F-4D97-AF65-F5344CB8AC3E}">
        <p14:creationId xmlns:p14="http://schemas.microsoft.com/office/powerpoint/2010/main" val="1002457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Noter par écrit les instructions données par le médecin au</a:t>
            </a:r>
            <a:r>
              <a:rPr lang="fr-FR" baseline="0" dirty="0"/>
              <a:t> téléphone</a:t>
            </a:r>
          </a:p>
          <a:p>
            <a:r>
              <a:rPr lang="fr-FR" baseline="0" dirty="0"/>
              <a:t>Salarié violent: appeler la police ou la gendarmerie (17)</a:t>
            </a:r>
          </a:p>
          <a:p>
            <a:r>
              <a:rPr lang="fr-FR" baseline="0" dirty="0"/>
              <a:t>Prévenir la famille ou les tiers</a:t>
            </a:r>
          </a:p>
          <a:p>
            <a:r>
              <a:rPr lang="fr-FR" baseline="0" dirty="0"/>
              <a:t>Le faire raccompagner par un tiers</a:t>
            </a:r>
          </a:p>
          <a:p>
            <a:r>
              <a:rPr lang="fr-FR" baseline="0" dirty="0"/>
              <a:t>Ne pas le laisser seul au domicile</a:t>
            </a:r>
          </a:p>
          <a:p>
            <a:r>
              <a:rPr lang="fr-FR" baseline="0" dirty="0"/>
              <a:t>Double de la fiche de constat au salarié</a:t>
            </a:r>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43</a:t>
            </a:fld>
            <a:endParaRPr lang="fr-FR"/>
          </a:p>
        </p:txBody>
      </p:sp>
    </p:spTree>
    <p:extLst>
      <p:ext uri="{BB962C8B-B14F-4D97-AF65-F5344CB8AC3E}">
        <p14:creationId xmlns:p14="http://schemas.microsoft.com/office/powerpoint/2010/main" val="3997736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retour au travail peut être très anxiogène pour le salarié (peur du jugement, de la sanction...)</a:t>
            </a:r>
          </a:p>
          <a:p>
            <a:r>
              <a:rPr lang="fr-FR" dirty="0"/>
              <a:t>Rendez-vous de liaison dans la pochette</a:t>
            </a:r>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45</a:t>
            </a:fld>
            <a:endParaRPr lang="fr-FR"/>
          </a:p>
        </p:txBody>
      </p:sp>
    </p:spTree>
    <p:extLst>
      <p:ext uri="{BB962C8B-B14F-4D97-AF65-F5344CB8AC3E}">
        <p14:creationId xmlns:p14="http://schemas.microsoft.com/office/powerpoint/2010/main" val="3029774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Signes : Ce sont</a:t>
            </a:r>
            <a:r>
              <a:rPr lang="fr-FR" baseline="0" dirty="0"/>
              <a:t> des indicateurs d’alerte</a:t>
            </a:r>
          </a:p>
          <a:p>
            <a:r>
              <a:rPr lang="fr-FR" baseline="0" dirty="0"/>
              <a:t>Échange mené dans des délais brefs après repérage, pendant les heures de travail, au sein de l’entreprise</a:t>
            </a:r>
          </a:p>
          <a:p>
            <a:r>
              <a:rPr lang="fr-FR" baseline="0" dirty="0"/>
              <a:t>Donner la liste des contacts utiles (drogue info service, écoute alcool, </a:t>
            </a:r>
            <a:r>
              <a:rPr lang="fr-FR" baseline="0" dirty="0" err="1"/>
              <a:t>anpaa</a:t>
            </a:r>
            <a:r>
              <a:rPr lang="fr-FR" baseline="0" dirty="0"/>
              <a:t>...)</a:t>
            </a:r>
          </a:p>
          <a:p>
            <a:r>
              <a:rPr lang="fr-FR" baseline="0" dirty="0"/>
              <a:t>Mettre en place un accompagnement en accord avec le salarié, le responsable hiérarchique, le médecin du travail</a:t>
            </a:r>
          </a:p>
          <a:p>
            <a:r>
              <a:rPr lang="fr-FR" baseline="0" dirty="0"/>
              <a:t>Suivre les recommandations du MDT (adaptation de poste, reclassement,,,)</a:t>
            </a:r>
          </a:p>
          <a:p>
            <a:r>
              <a:rPr lang="fr-FR" baseline="0" dirty="0"/>
              <a:t>Programmer des rencontres périodiques avec le responsable hiérarchique pour faire le point sur la situation professionnelle</a:t>
            </a:r>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46</a:t>
            </a:fld>
            <a:endParaRPr lang="fr-FR"/>
          </a:p>
        </p:txBody>
      </p:sp>
    </p:spTree>
    <p:extLst>
      <p:ext uri="{BB962C8B-B14F-4D97-AF65-F5344CB8AC3E}">
        <p14:creationId xmlns:p14="http://schemas.microsoft.com/office/powerpoint/2010/main" val="263976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a:t>
            </a:r>
            <a:r>
              <a:rPr lang="fr-FR" baseline="0" dirty="0"/>
              <a:t> SPA agit au niveau du centre de la récompense du cerveau </a:t>
            </a:r>
          </a:p>
          <a:p>
            <a:r>
              <a:rPr lang="fr-FR" sz="1200" b="0" i="0" kern="1200" dirty="0">
                <a:solidFill>
                  <a:schemeClr val="tx1"/>
                </a:solidFill>
                <a:effectLst/>
                <a:latin typeface="+mn-lt"/>
                <a:ea typeface="+mn-ea"/>
                <a:cs typeface="+mn-cs"/>
              </a:rPr>
              <a:t>L’addiction est une affection cérébrale chronique, récidivante, caractérisée par la recherche et l’usage compulsifs de drogue, malgré la connaissance de ses conséquences nocives = </a:t>
            </a:r>
            <a:r>
              <a:rPr lang="fr-FR" sz="1200" b="0" i="0" kern="1200" dirty="0" err="1">
                <a:solidFill>
                  <a:schemeClr val="tx1"/>
                </a:solidFill>
                <a:effectLst/>
                <a:latin typeface="+mn-lt"/>
                <a:ea typeface="+mn-ea"/>
                <a:cs typeface="+mn-cs"/>
              </a:rPr>
              <a:t>défintion</a:t>
            </a:r>
            <a:r>
              <a:rPr lang="fr-FR" sz="1200" b="0" i="0" kern="1200" baseline="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OMS</a:t>
            </a: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Il  existe des addiction sans substance , certains ne sont pas abordé dans le </a:t>
            </a:r>
            <a:r>
              <a:rPr lang="fr-FR" sz="1200" b="0" i="0" kern="1200" dirty="0" err="1">
                <a:solidFill>
                  <a:schemeClr val="tx1"/>
                </a:solidFill>
                <a:effectLst/>
                <a:latin typeface="+mn-lt"/>
                <a:ea typeface="+mn-ea"/>
                <a:cs typeface="+mn-cs"/>
              </a:rPr>
              <a:t>ppt</a:t>
            </a:r>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4</a:t>
            </a:fld>
            <a:endParaRPr lang="fr-FR"/>
          </a:p>
        </p:txBody>
      </p:sp>
    </p:spTree>
    <p:extLst>
      <p:ext uri="{BB962C8B-B14F-4D97-AF65-F5344CB8AC3E}">
        <p14:creationId xmlns:p14="http://schemas.microsoft.com/office/powerpoint/2010/main" val="1990883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a:t>
            </a:r>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47</a:t>
            </a:fld>
            <a:endParaRPr lang="fr-FR"/>
          </a:p>
        </p:txBody>
      </p:sp>
    </p:spTree>
    <p:extLst>
      <p:ext uri="{BB962C8B-B14F-4D97-AF65-F5344CB8AC3E}">
        <p14:creationId xmlns:p14="http://schemas.microsoft.com/office/powerpoint/2010/main" val="532009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Juste avant ajouter actions employeurs : mise en place prévention collective (COPIL)</a:t>
            </a:r>
          </a:p>
          <a:p>
            <a:r>
              <a:rPr lang="fr-FR" dirty="0"/>
              <a:t>Rédaction CAT trouble comportement aigu, agir en situation de crise et après l’urgence, encadrement pots</a:t>
            </a:r>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48</a:t>
            </a:fld>
            <a:endParaRPr lang="fr-FR"/>
          </a:p>
        </p:txBody>
      </p:sp>
    </p:spTree>
    <p:extLst>
      <p:ext uri="{BB962C8B-B14F-4D97-AF65-F5344CB8AC3E}">
        <p14:creationId xmlns:p14="http://schemas.microsoft.com/office/powerpoint/2010/main" val="429215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049627D-87A4-4073-8CC8-8970FF7F2EE5}" type="slidenum">
              <a:rPr lang="fr-FR" smtClean="0"/>
              <a:pPr/>
              <a:t>51</a:t>
            </a:fld>
            <a:endParaRPr lang="fr-FR"/>
          </a:p>
        </p:txBody>
      </p:sp>
    </p:spTree>
    <p:extLst>
      <p:ext uri="{BB962C8B-B14F-4D97-AF65-F5344CB8AC3E}">
        <p14:creationId xmlns:p14="http://schemas.microsoft.com/office/powerpoint/2010/main" val="4220144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0B06896-BC42-49E6-AEFA-3F38F90A714F}" type="slidenum">
              <a:rPr lang="fr-FR" altLang="fr-FR" smtClean="0"/>
              <a:pPr>
                <a:defRPr/>
              </a:pPr>
              <a:t>53</a:t>
            </a:fld>
            <a:endParaRPr lang="fr-FR" altLang="fr-FR"/>
          </a:p>
        </p:txBody>
      </p:sp>
    </p:spTree>
    <p:extLst>
      <p:ext uri="{BB962C8B-B14F-4D97-AF65-F5344CB8AC3E}">
        <p14:creationId xmlns:p14="http://schemas.microsoft.com/office/powerpoint/2010/main" val="1863366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1866340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334196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02269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099116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partie le village des addictions et un onglet le « village des</a:t>
            </a:r>
            <a:r>
              <a:rPr lang="fr-FR" baseline="0" dirty="0"/>
              <a:t> pros » ou vous retrouverez des fiches pratiques en milieu professionnel, vous pouvez vous inscrire à la newsletters </a:t>
            </a:r>
            <a:endParaRPr lang="fr-FR" dirty="0"/>
          </a:p>
        </p:txBody>
      </p:sp>
      <p:sp>
        <p:nvSpPr>
          <p:cNvPr id="4" name="Espace réservé du numéro de diapositive 3"/>
          <p:cNvSpPr>
            <a:spLocks noGrp="1"/>
          </p:cNvSpPr>
          <p:nvPr>
            <p:ph type="sldNum" sz="quarter" idx="10"/>
          </p:nvPr>
        </p:nvSpPr>
        <p:spPr/>
        <p:txBody>
          <a:bodyPr/>
          <a:lstStyle/>
          <a:p>
            <a:fld id="{13676593-E51B-41A1-99F0-87B6297D0C34}" type="slidenum">
              <a:rPr lang="fr-FR" smtClean="0"/>
              <a:pPr/>
              <a:t>58</a:t>
            </a:fld>
            <a:endParaRPr lang="fr-FR"/>
          </a:p>
        </p:txBody>
      </p:sp>
    </p:spTree>
    <p:extLst>
      <p:ext uri="{BB962C8B-B14F-4D97-AF65-F5344CB8AC3E}">
        <p14:creationId xmlns:p14="http://schemas.microsoft.com/office/powerpoint/2010/main" val="4014281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de variation significative cependant prévalence tabagisme a augmenté (de 29,8 à 33,3%) de 2019 à 2020 parmi le tiers de la population dont les revenus sont moins élevés (essentiellement lié au confinement)</a:t>
            </a:r>
          </a:p>
          <a:p>
            <a:r>
              <a:rPr lang="fr-FR" dirty="0"/>
              <a:t>Chez les femmes de 18-75 ans, le tabagisme quotidien a augmenté de 20,7% (en 2019) à 23% (2021)</a:t>
            </a:r>
          </a:p>
        </p:txBody>
      </p:sp>
      <p:sp>
        <p:nvSpPr>
          <p:cNvPr id="4" name="Espace réservé du numéro de diapositive 3"/>
          <p:cNvSpPr>
            <a:spLocks noGrp="1"/>
          </p:cNvSpPr>
          <p:nvPr>
            <p:ph type="sldNum" sz="quarter" idx="5"/>
          </p:nvPr>
        </p:nvSpPr>
        <p:spPr/>
        <p:txBody>
          <a:bodyPr/>
          <a:lstStyle/>
          <a:p>
            <a:fld id="{6049627D-87A4-4073-8CC8-8970FF7F2EE5}" type="slidenum">
              <a:rPr lang="fr-FR" smtClean="0"/>
              <a:pPr/>
              <a:t>5</a:t>
            </a:fld>
            <a:endParaRPr lang="fr-FR"/>
          </a:p>
        </p:txBody>
      </p:sp>
    </p:spTree>
    <p:extLst>
      <p:ext uri="{BB962C8B-B14F-4D97-AF65-F5344CB8AC3E}">
        <p14:creationId xmlns:p14="http://schemas.microsoft.com/office/powerpoint/2010/main" val="29966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3E3E3E"/>
                </a:solidFill>
                <a:effectLst/>
                <a:latin typeface="Roboto" panose="02000000000000000000" pitchFamily="2" charset="0"/>
              </a:rPr>
              <a:t>11,7 litres par an et par personne de 15 ans et plus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6049627D-87A4-4073-8CC8-8970FF7F2EE5}" type="slidenum">
              <a:rPr lang="fr-FR" smtClean="0"/>
              <a:pPr/>
              <a:t>6</a:t>
            </a:fld>
            <a:endParaRPr lang="fr-FR"/>
          </a:p>
        </p:txBody>
      </p:sp>
    </p:spTree>
    <p:extLst>
      <p:ext uri="{BB962C8B-B14F-4D97-AF65-F5344CB8AC3E}">
        <p14:creationId xmlns:p14="http://schemas.microsoft.com/office/powerpoint/2010/main" val="197974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chemeClr val="accent2"/>
                </a:solidFill>
              </a:rPr>
              <a:t>16 millions parmi les 11-75 ans ont déjà pris des médicaments psychotropes</a:t>
            </a:r>
          </a:p>
          <a:p>
            <a:r>
              <a:rPr lang="fr-FR" dirty="0">
                <a:solidFill>
                  <a:schemeClr val="accent2"/>
                </a:solidFill>
              </a:rPr>
              <a:t>21% de la population âgée de + de 15ans se voit prescrire des psychotropes au – 1 fois/an</a:t>
            </a:r>
          </a:p>
          <a:p>
            <a:r>
              <a:rPr lang="fr-FR" dirty="0">
                <a:solidFill>
                  <a:schemeClr val="accent2"/>
                </a:solidFill>
              </a:rPr>
              <a:t>*En 2021 47,3% des adultes 18-64 ans déclarent avoir déjà fumé cannabis dans leur vie</a:t>
            </a:r>
          </a:p>
          <a:p>
            <a:r>
              <a:rPr lang="fr-FR" dirty="0"/>
              <a:t>Utilisation des psychotropes </a:t>
            </a:r>
            <a:r>
              <a:rPr lang="fr-FR" b="1" dirty="0"/>
              <a:t>2x plus importante chez les femmes</a:t>
            </a:r>
          </a:p>
          <a:p>
            <a:endParaRPr lang="fr-FR" dirty="0"/>
          </a:p>
          <a:p>
            <a:r>
              <a:rPr lang="fr-FR" dirty="0"/>
              <a:t>Chez les 18-25 ans le 2</a:t>
            </a:r>
            <a:r>
              <a:rPr lang="fr-FR" baseline="30000" dirty="0"/>
              <a:t>ème</a:t>
            </a:r>
            <a:r>
              <a:rPr lang="fr-FR" dirty="0"/>
              <a:t> produit le plus consommée est l’ecstasy (ou MDMA)</a:t>
            </a:r>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7</a:t>
            </a:fld>
            <a:endParaRPr lang="fr-FR"/>
          </a:p>
        </p:txBody>
      </p:sp>
    </p:spTree>
    <p:extLst>
      <p:ext uri="{BB962C8B-B14F-4D97-AF65-F5344CB8AC3E}">
        <p14:creationId xmlns:p14="http://schemas.microsoft.com/office/powerpoint/2010/main" val="18244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049627D-87A4-4073-8CC8-8970FF7F2EE5}" type="slidenum">
              <a:rPr lang="fr-FR" smtClean="0"/>
              <a:pPr/>
              <a:t>8</a:t>
            </a:fld>
            <a:endParaRPr lang="fr-FR"/>
          </a:p>
        </p:txBody>
      </p:sp>
    </p:spTree>
    <p:extLst>
      <p:ext uri="{BB962C8B-B14F-4D97-AF65-F5344CB8AC3E}">
        <p14:creationId xmlns:p14="http://schemas.microsoft.com/office/powerpoint/2010/main" val="133375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*risque accident mortel x17,8 sous alcool</a:t>
            </a:r>
          </a:p>
          <a:p>
            <a:r>
              <a:rPr lang="fr-FR" dirty="0"/>
              <a:t>1</a:t>
            </a:r>
            <a:r>
              <a:rPr lang="fr-FR" baseline="30000" dirty="0"/>
              <a:t>er</a:t>
            </a:r>
            <a:r>
              <a:rPr lang="fr-FR" dirty="0"/>
              <a:t> risque mortel : la vitesse  </a:t>
            </a:r>
          </a:p>
          <a:p>
            <a:r>
              <a:rPr lang="fr-FR" dirty="0"/>
              <a:t>Tabac :  73 000 décès par an (nouveau chiffre)</a:t>
            </a:r>
          </a:p>
          <a:p>
            <a:pPr algn="l" fontAlgn="t">
              <a:buFont typeface="Arial" panose="020B0604020202020204" pitchFamily="34" charset="0"/>
              <a:buNone/>
            </a:pPr>
            <a:r>
              <a:rPr lang="fr-FR" b="0" i="0" dirty="0">
                <a:solidFill>
                  <a:srgbClr val="000000"/>
                </a:solidFill>
                <a:effectLst/>
                <a:latin typeface="inherit"/>
              </a:rPr>
              <a:t>Source INRS : Les </a:t>
            </a:r>
            <a:r>
              <a:rPr lang="fr-FR" b="1" i="0" u="none" strike="noStrike" dirty="0">
                <a:solidFill>
                  <a:srgbClr val="B0273E"/>
                </a:solidFill>
                <a:effectLst/>
                <a:latin typeface="inherit"/>
                <a:hlinkClick r:id="rId3"/>
              </a:rPr>
              <a:t>résultats de l’étude de cohorte CONSTANCES</a:t>
            </a:r>
            <a:r>
              <a:rPr lang="fr-FR" b="0" i="0" dirty="0">
                <a:solidFill>
                  <a:srgbClr val="000000"/>
                </a:solidFill>
                <a:effectLst/>
                <a:latin typeface="inherit"/>
              </a:rPr>
              <a:t>, publiés en 2021, montrent que : </a:t>
            </a:r>
          </a:p>
          <a:p>
            <a:pPr marL="742950" lvl="1" indent="-285750" algn="l" fontAlgn="t">
              <a:buFont typeface="Arial" panose="020B0604020202020204" pitchFamily="34" charset="0"/>
              <a:buChar char="•"/>
            </a:pPr>
            <a:r>
              <a:rPr lang="fr-FR" b="0" i="0" dirty="0">
                <a:solidFill>
                  <a:srgbClr val="000000"/>
                </a:solidFill>
                <a:effectLst/>
                <a:latin typeface="inherit"/>
              </a:rPr>
              <a:t>Le risque d’accident du travail </a:t>
            </a:r>
            <a:r>
              <a:rPr lang="fr-FR" b="1" i="0" dirty="0">
                <a:solidFill>
                  <a:srgbClr val="000000"/>
                </a:solidFill>
                <a:effectLst/>
                <a:latin typeface="inherit"/>
              </a:rPr>
              <a:t>grave </a:t>
            </a:r>
            <a:r>
              <a:rPr lang="fr-FR" b="0" i="0" dirty="0">
                <a:solidFill>
                  <a:srgbClr val="000000"/>
                </a:solidFill>
                <a:effectLst/>
                <a:latin typeface="inherit"/>
              </a:rPr>
              <a:t>est multiplié par 2 chez les hommes consommant au moins 4 verres d’alcool par jour, et chez les femmes consommant au moins 2 verres par jour.</a:t>
            </a:r>
          </a:p>
          <a:p>
            <a:pPr marL="742950" lvl="1" indent="-285750" algn="l" fontAlgn="t">
              <a:buFont typeface="Arial" panose="020B0604020202020204" pitchFamily="34" charset="0"/>
              <a:buChar char="•"/>
            </a:pPr>
            <a:r>
              <a:rPr lang="fr-FR" b="0" i="0" dirty="0">
                <a:solidFill>
                  <a:srgbClr val="000000"/>
                </a:solidFill>
                <a:effectLst/>
                <a:latin typeface="inherit"/>
              </a:rPr>
              <a:t>Le risque d’accident du travail grave est augmenté de 50 % chez les travailleurs (hommes ou femmes) qui consomment 6 verres ou plus en seule occasion, au moins une fois par semaine. </a:t>
            </a:r>
          </a:p>
          <a:p>
            <a:pPr algn="l" fontAlgn="base"/>
            <a:r>
              <a:rPr lang="fr-FR" b="0" i="0" dirty="0">
                <a:solidFill>
                  <a:srgbClr val="000000"/>
                </a:solidFill>
                <a:effectLst/>
                <a:latin typeface="sans_serif_webfont"/>
              </a:rPr>
              <a:t>Dans l’étude de cohorte CONSTANCES, les accidents du travail graves sont ceux qui engendrent des séquelles avec une incapacité permanente partielle (IPP).</a:t>
            </a:r>
          </a:p>
          <a:p>
            <a:endParaRPr lang="fr-FR" dirty="0"/>
          </a:p>
        </p:txBody>
      </p:sp>
      <p:sp>
        <p:nvSpPr>
          <p:cNvPr id="4" name="Espace réservé du numéro de diapositive 3"/>
          <p:cNvSpPr>
            <a:spLocks noGrp="1"/>
          </p:cNvSpPr>
          <p:nvPr>
            <p:ph type="sldNum" sz="quarter" idx="10"/>
          </p:nvPr>
        </p:nvSpPr>
        <p:spPr/>
        <p:txBody>
          <a:bodyPr/>
          <a:lstStyle/>
          <a:p>
            <a:fld id="{5664B228-8C5E-4BCA-BF2C-5DE447BB1CE1}" type="slidenum">
              <a:rPr lang="fr-FR" smtClean="0"/>
              <a:pPr/>
              <a:t>9</a:t>
            </a:fld>
            <a:endParaRPr lang="fr-FR"/>
          </a:p>
        </p:txBody>
      </p:sp>
    </p:spTree>
    <p:extLst>
      <p:ext uri="{BB962C8B-B14F-4D97-AF65-F5344CB8AC3E}">
        <p14:creationId xmlns:p14="http://schemas.microsoft.com/office/powerpoint/2010/main" val="2621529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1">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FF3F06-FFB0-481B-87B8-8AC08DBAEAA0}"/>
              </a:ext>
            </a:extLst>
          </p:cNvPr>
          <p:cNvSpPr>
            <a:spLocks noGrp="1"/>
          </p:cNvSpPr>
          <p:nvPr>
            <p:ph type="ctrTitle" hasCustomPrompt="1"/>
          </p:nvPr>
        </p:nvSpPr>
        <p:spPr>
          <a:xfrm>
            <a:off x="1457325" y="2923246"/>
            <a:ext cx="6858000" cy="1850731"/>
          </a:xfrm>
        </p:spPr>
        <p:txBody>
          <a:bodyPr anchor="b">
            <a:normAutofit/>
          </a:bodyPr>
          <a:lstStyle>
            <a:lvl1pPr algn="l">
              <a:defRPr sz="5250">
                <a:solidFill>
                  <a:srgbClr val="163E7A"/>
                </a:solidFill>
                <a:latin typeface="Baloo 2 ExtraBold" panose="03080902040302020200" pitchFamily="66" charset="0"/>
                <a:cs typeface="Baloo 2 ExtraBold" panose="03080902040302020200" pitchFamily="66" charset="0"/>
              </a:defRPr>
            </a:lvl1pPr>
          </a:lstStyle>
          <a:p>
            <a:r>
              <a:rPr lang="fr-FR" dirty="0"/>
              <a:t>Titre de </a:t>
            </a:r>
            <a:br>
              <a:rPr lang="fr-FR" dirty="0"/>
            </a:br>
            <a:r>
              <a:rPr lang="fr-FR" dirty="0"/>
              <a:t>l’intervention</a:t>
            </a:r>
          </a:p>
        </p:txBody>
      </p:sp>
      <p:sp>
        <p:nvSpPr>
          <p:cNvPr id="3" name="Sous-titre 2">
            <a:extLst>
              <a:ext uri="{FF2B5EF4-FFF2-40B4-BE49-F238E27FC236}">
                <a16:creationId xmlns:a16="http://schemas.microsoft.com/office/drawing/2014/main" id="{9956F771-F728-438E-84E6-0C3EA6104E15}"/>
              </a:ext>
            </a:extLst>
          </p:cNvPr>
          <p:cNvSpPr>
            <a:spLocks noGrp="1"/>
          </p:cNvSpPr>
          <p:nvPr>
            <p:ph type="subTitle" idx="1" hasCustomPrompt="1"/>
          </p:nvPr>
        </p:nvSpPr>
        <p:spPr>
          <a:xfrm>
            <a:off x="1457325" y="5182605"/>
            <a:ext cx="6858000" cy="788987"/>
          </a:xfrm>
        </p:spPr>
        <p:txBody>
          <a:bodyPr>
            <a:normAutofit/>
          </a:bodyPr>
          <a:lstStyle>
            <a:lvl1pPr marL="0" indent="0" algn="l">
              <a:buNone/>
              <a:defRPr sz="2700">
                <a:solidFill>
                  <a:srgbClr val="EC9400"/>
                </a:solidFill>
                <a:latin typeface="Caveat Brush"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Intervenant</a:t>
            </a:r>
          </a:p>
        </p:txBody>
      </p:sp>
      <p:pic>
        <p:nvPicPr>
          <p:cNvPr id="9" name="Image 8">
            <a:extLst>
              <a:ext uri="{FF2B5EF4-FFF2-40B4-BE49-F238E27FC236}">
                <a16:creationId xmlns:a16="http://schemas.microsoft.com/office/drawing/2014/main" id="{8411D1CC-4B3B-48FD-A02D-81A6CCE600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136525"/>
            <a:ext cx="2028825" cy="1433671"/>
          </a:xfrm>
          <a:prstGeom prst="rect">
            <a:avLst/>
          </a:prstGeom>
        </p:spPr>
      </p:pic>
      <p:cxnSp>
        <p:nvCxnSpPr>
          <p:cNvPr id="13" name="Connecteur droit 12">
            <a:extLst>
              <a:ext uri="{FF2B5EF4-FFF2-40B4-BE49-F238E27FC236}">
                <a16:creationId xmlns:a16="http://schemas.microsoft.com/office/drawing/2014/main" id="{074BE915-2C89-455E-B34C-018389DDBB48}"/>
              </a:ext>
            </a:extLst>
          </p:cNvPr>
          <p:cNvCxnSpPr>
            <a:cxnSpLocks/>
          </p:cNvCxnSpPr>
          <p:nvPr userDrawn="1"/>
        </p:nvCxnSpPr>
        <p:spPr>
          <a:xfrm flipV="1">
            <a:off x="1259632" y="4296197"/>
            <a:ext cx="0" cy="2561804"/>
          </a:xfrm>
          <a:prstGeom prst="line">
            <a:avLst/>
          </a:prstGeom>
          <a:ln w="76200">
            <a:solidFill>
              <a:srgbClr val="EC9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874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400" b="1"/>
            </a:lvl1pPr>
          </a:lstStyle>
          <a:p>
            <a:r>
              <a:rPr lang="fr-FR" dirty="0"/>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800">
                <a:solidFill>
                  <a:srgbClr val="138EC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pic>
        <p:nvPicPr>
          <p:cNvPr id="14" name="Image 13">
            <a:extLst>
              <a:ext uri="{FF2B5EF4-FFF2-40B4-BE49-F238E27FC236}">
                <a16:creationId xmlns:a16="http://schemas.microsoft.com/office/drawing/2014/main" id="{87C9B205-5AF3-440E-BA4B-EAB328A7A7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cxnSp>
        <p:nvCxnSpPr>
          <p:cNvPr id="15" name="Connecteur droit 14">
            <a:extLst>
              <a:ext uri="{FF2B5EF4-FFF2-40B4-BE49-F238E27FC236}">
                <a16:creationId xmlns:a16="http://schemas.microsoft.com/office/drawing/2014/main" id="{AC4F2E51-C030-4782-A94A-273521B17E44}"/>
              </a:ext>
            </a:extLst>
          </p:cNvPr>
          <p:cNvCxnSpPr>
            <a:cxnSpLocks/>
          </p:cNvCxnSpPr>
          <p:nvPr userDrawn="1"/>
        </p:nvCxnSpPr>
        <p:spPr>
          <a:xfrm flipV="1">
            <a:off x="1691680" y="4727575"/>
            <a:ext cx="0" cy="1076671"/>
          </a:xfrm>
          <a:prstGeom prst="line">
            <a:avLst/>
          </a:prstGeom>
          <a:ln w="76200">
            <a:solidFill>
              <a:srgbClr val="EC9400"/>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316416" y="260648"/>
            <a:ext cx="653016"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Tree>
    <p:extLst>
      <p:ext uri="{BB962C8B-B14F-4D97-AF65-F5344CB8AC3E}">
        <p14:creationId xmlns:p14="http://schemas.microsoft.com/office/powerpoint/2010/main" val="219732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Cliquez pour modifier le style du titre</a:t>
            </a:r>
          </a:p>
        </p:txBody>
      </p:sp>
      <p:sp>
        <p:nvSpPr>
          <p:cNvPr id="3" name="Espace réservé du tableau 2"/>
          <p:cNvSpPr>
            <a:spLocks noGrp="1"/>
          </p:cNvSpPr>
          <p:nvPr>
            <p:ph type="tbl" idx="1"/>
          </p:nvPr>
        </p:nvSpPr>
        <p:spPr>
          <a:xfrm>
            <a:off x="53119" y="1575056"/>
            <a:ext cx="8229600" cy="4525963"/>
          </a:xfrm>
        </p:spPr>
        <p:txBody>
          <a:bodyPr rtlCol="0">
            <a:normAutofit/>
          </a:bodyPr>
          <a:lstStyle/>
          <a:p>
            <a:pPr lvl="0"/>
            <a:endParaRPr lang="fr-FR" noProof="0" dirty="0"/>
          </a:p>
        </p:txBody>
      </p:sp>
      <p:pic>
        <p:nvPicPr>
          <p:cNvPr id="13" name="Image 12">
            <a:extLst>
              <a:ext uri="{FF2B5EF4-FFF2-40B4-BE49-F238E27FC236}">
                <a16:creationId xmlns:a16="http://schemas.microsoft.com/office/drawing/2014/main" id="{7E4F7F81-51CA-4496-B6BE-B3512555E4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cxnSp>
        <p:nvCxnSpPr>
          <p:cNvPr id="14" name="Connecteur droit 13">
            <a:extLst>
              <a:ext uri="{FF2B5EF4-FFF2-40B4-BE49-F238E27FC236}">
                <a16:creationId xmlns:a16="http://schemas.microsoft.com/office/drawing/2014/main" id="{C4E2E955-9005-4534-8568-C4A7E3865AB2}"/>
              </a:ext>
            </a:extLst>
          </p:cNvPr>
          <p:cNvCxnSpPr>
            <a:cxnSpLocks/>
          </p:cNvCxnSpPr>
          <p:nvPr userDrawn="1"/>
        </p:nvCxnSpPr>
        <p:spPr>
          <a:xfrm flipV="1">
            <a:off x="323528" y="274638"/>
            <a:ext cx="0" cy="908717"/>
          </a:xfrm>
          <a:prstGeom prst="line">
            <a:avLst/>
          </a:prstGeom>
          <a:ln w="76200">
            <a:solidFill>
              <a:srgbClr val="EC9400"/>
            </a:solidFill>
          </a:ln>
        </p:spPr>
        <p:style>
          <a:lnRef idx="1">
            <a:schemeClr val="accent1"/>
          </a:lnRef>
          <a:fillRef idx="0">
            <a:schemeClr val="accent1"/>
          </a:fillRef>
          <a:effectRef idx="0">
            <a:schemeClr val="accent1"/>
          </a:effectRef>
          <a:fontRef idx="minor">
            <a:schemeClr val="tx1"/>
          </a:fontRef>
        </p:style>
      </p:cxnSp>
      <p:sp>
        <p:nvSpPr>
          <p:cNvPr id="10"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172400" y="260648"/>
            <a:ext cx="797031"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Tree>
    <p:extLst>
      <p:ext uri="{BB962C8B-B14F-4D97-AF65-F5344CB8AC3E}">
        <p14:creationId xmlns:p14="http://schemas.microsoft.com/office/powerpoint/2010/main" val="2600214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8"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316416" y="260648"/>
            <a:ext cx="653016"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Tree>
    <p:extLst>
      <p:ext uri="{BB962C8B-B14F-4D97-AF65-F5344CB8AC3E}">
        <p14:creationId xmlns:p14="http://schemas.microsoft.com/office/powerpoint/2010/main" val="1807181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1" name="Image 10">
            <a:extLst>
              <a:ext uri="{FF2B5EF4-FFF2-40B4-BE49-F238E27FC236}">
                <a16:creationId xmlns:a16="http://schemas.microsoft.com/office/drawing/2014/main" id="{7875B54E-3ECE-495B-BF2F-9C1FFFECBD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sp>
        <p:nvSpPr>
          <p:cNvPr id="10"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316416" y="260648"/>
            <a:ext cx="653016"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Tree>
    <p:extLst>
      <p:ext uri="{BB962C8B-B14F-4D97-AF65-F5344CB8AC3E}">
        <p14:creationId xmlns:p14="http://schemas.microsoft.com/office/powerpoint/2010/main" val="2809477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1" name="Image 10">
            <a:extLst>
              <a:ext uri="{FF2B5EF4-FFF2-40B4-BE49-F238E27FC236}">
                <a16:creationId xmlns:a16="http://schemas.microsoft.com/office/drawing/2014/main" id="{3D2BA59A-ADD8-4804-9A42-DECA04FAFD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sp>
        <p:nvSpPr>
          <p:cNvPr id="10"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316416" y="260648"/>
            <a:ext cx="653016"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Tree>
    <p:extLst>
      <p:ext uri="{BB962C8B-B14F-4D97-AF65-F5344CB8AC3E}">
        <p14:creationId xmlns:p14="http://schemas.microsoft.com/office/powerpoint/2010/main" val="3252746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ux contenus + texte">
    <p:spTree>
      <p:nvGrpSpPr>
        <p:cNvPr id="1" name=""/>
        <p:cNvGrpSpPr/>
        <p:nvPr/>
      </p:nvGrpSpPr>
      <p:grpSpPr>
        <a:xfrm>
          <a:off x="0" y="0"/>
          <a:ext cx="0" cy="0"/>
          <a:chOff x="0" y="0"/>
          <a:chExt cx="0" cy="0"/>
        </a:xfrm>
      </p:grpSpPr>
      <p:sp>
        <p:nvSpPr>
          <p:cNvPr id="2" name="Titre 1"/>
          <p:cNvSpPr>
            <a:spLocks noGrp="1"/>
          </p:cNvSpPr>
          <p:nvPr>
            <p:ph type="title"/>
          </p:nvPr>
        </p:nvSpPr>
        <p:spPr>
          <a:xfrm>
            <a:off x="288000" y="288003"/>
            <a:ext cx="8559666" cy="736799"/>
          </a:xfrm>
        </p:spPr>
        <p:txBody>
          <a:bodyPr/>
          <a:lstStyle>
            <a:lvl1pPr>
              <a:defRPr>
                <a:latin typeface="Arial"/>
                <a:cs typeface="Arial"/>
              </a:defRPr>
            </a:lvl1pPr>
          </a:lstStyle>
          <a:p>
            <a:r>
              <a:rPr lang="fr-FR" dirty="0"/>
              <a:t>Cliquez et modifiez le titre</a:t>
            </a:r>
          </a:p>
        </p:txBody>
      </p:sp>
      <p:sp>
        <p:nvSpPr>
          <p:cNvPr id="3" name="Espace réservé du contenu 2"/>
          <p:cNvSpPr>
            <a:spLocks noGrp="1"/>
          </p:cNvSpPr>
          <p:nvPr>
            <p:ph sz="half" idx="1"/>
          </p:nvPr>
        </p:nvSpPr>
        <p:spPr>
          <a:xfrm>
            <a:off x="288000" y="1024802"/>
            <a:ext cx="4207800" cy="2742868"/>
          </a:xfrm>
        </p:spPr>
        <p:txBody>
          <a:bodyPr/>
          <a:lstStyle>
            <a:lvl1pPr>
              <a:defRPr sz="1800"/>
            </a:lvl1pPr>
            <a:lvl2pPr>
              <a:defRPr sz="1400"/>
            </a:lvl2pPr>
            <a:lvl3pPr marL="449263" indent="-160338">
              <a:defRPr sz="1200"/>
            </a:lvl3pPr>
            <a:lvl4pPr marL="627063" indent="-160338">
              <a:defRPr sz="1000"/>
            </a:lvl4pPr>
            <a:lvl5pPr marL="804863" indent="-177800">
              <a:defRPr sz="900"/>
            </a:lvl5pPr>
            <a:lvl6pPr marL="982663" indent="-187325" defTabSz="68263">
              <a:buClr>
                <a:schemeClr val="bg2"/>
              </a:buClr>
              <a:defRPr sz="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p:txBody>
      </p:sp>
      <p:sp>
        <p:nvSpPr>
          <p:cNvPr id="4" name="Espace réservé du contenu 3"/>
          <p:cNvSpPr>
            <a:spLocks noGrp="1"/>
          </p:cNvSpPr>
          <p:nvPr>
            <p:ph sz="half" idx="2"/>
          </p:nvPr>
        </p:nvSpPr>
        <p:spPr>
          <a:xfrm>
            <a:off x="4648202" y="1024802"/>
            <a:ext cx="4199467" cy="2742868"/>
          </a:xfrm>
        </p:spPr>
        <p:txBody>
          <a:bodyPr/>
          <a:lstStyle>
            <a:lvl1pPr>
              <a:defRPr sz="1800"/>
            </a:lvl1pPr>
            <a:lvl2pPr>
              <a:defRPr sz="1400"/>
            </a:lvl2pPr>
            <a:lvl3pPr marL="449263" indent="-160338">
              <a:defRPr sz="1200"/>
            </a:lvl3pPr>
            <a:lvl4pPr marL="627063" indent="-160338">
              <a:tabLst/>
              <a:defRPr sz="1000"/>
            </a:lvl4pPr>
            <a:lvl5pPr marL="804863" indent="-177800">
              <a:defRPr sz="900"/>
            </a:lvl5pPr>
            <a:lvl6pPr marL="982663" indent="-187325">
              <a:buClr>
                <a:schemeClr val="bg2"/>
              </a:buClr>
              <a:defRPr sz="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a:p>
            <a:pPr lvl="4"/>
            <a:endParaRPr lang="fr-FR" dirty="0"/>
          </a:p>
        </p:txBody>
      </p:sp>
      <p:sp>
        <p:nvSpPr>
          <p:cNvPr id="9" name="Espace réservé du texte 8"/>
          <p:cNvSpPr>
            <a:spLocks noGrp="1"/>
          </p:cNvSpPr>
          <p:nvPr>
            <p:ph type="body" sz="quarter" idx="13"/>
          </p:nvPr>
        </p:nvSpPr>
        <p:spPr>
          <a:xfrm>
            <a:off x="287338" y="3903663"/>
            <a:ext cx="8559800" cy="22098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a:p>
            <a:pPr lvl="4"/>
            <a:endParaRPr lang="fr-FR" dirty="0"/>
          </a:p>
        </p:txBody>
      </p:sp>
      <p:sp>
        <p:nvSpPr>
          <p:cNvPr id="6" name="Espace réservé de la date 4"/>
          <p:cNvSpPr>
            <a:spLocks noGrp="1"/>
          </p:cNvSpPr>
          <p:nvPr>
            <p:ph type="dt" sz="half" idx="14"/>
          </p:nvPr>
        </p:nvSpPr>
        <p:spPr/>
        <p:txBody>
          <a:bodyPr/>
          <a:lstStyle>
            <a:lvl1pPr>
              <a:defRPr/>
            </a:lvl1pPr>
          </a:lstStyle>
          <a:p>
            <a:pPr>
              <a:defRPr/>
            </a:pPr>
            <a:fld id="{7AE58D73-ACE7-6B48-917A-92FDBCCAD3B8}" type="datetime1">
              <a:rPr lang="fr-FR"/>
              <a:pPr>
                <a:defRPr/>
              </a:pPr>
              <a:t>21/12/2023</a:t>
            </a:fld>
            <a:endParaRPr lang="fr-FR"/>
          </a:p>
        </p:txBody>
      </p:sp>
      <p:sp>
        <p:nvSpPr>
          <p:cNvPr id="7" name="Espace réservé du pied de page 5"/>
          <p:cNvSpPr>
            <a:spLocks noGrp="1"/>
          </p:cNvSpPr>
          <p:nvPr>
            <p:ph type="ftr" sz="quarter" idx="15"/>
          </p:nvPr>
        </p:nvSpPr>
        <p:spPr/>
        <p:txBody>
          <a:bodyPr/>
          <a:lstStyle>
            <a:lvl1pPr>
              <a:defRPr/>
            </a:lvl1pPr>
          </a:lstStyle>
          <a:p>
            <a:pPr>
              <a:defRPr/>
            </a:pPr>
            <a:r>
              <a:rPr lang="fr-FR"/>
              <a:t>Titre de la presentation</a:t>
            </a:r>
          </a:p>
        </p:txBody>
      </p:sp>
      <p:sp>
        <p:nvSpPr>
          <p:cNvPr id="8" name="Espace réservé du numéro de diapositive 6"/>
          <p:cNvSpPr>
            <a:spLocks noGrp="1"/>
          </p:cNvSpPr>
          <p:nvPr>
            <p:ph type="sldNum" sz="quarter" idx="16"/>
          </p:nvPr>
        </p:nvSpPr>
        <p:spPr/>
        <p:txBody>
          <a:bodyPr/>
          <a:lstStyle>
            <a:lvl1pPr>
              <a:defRPr/>
            </a:lvl1pPr>
          </a:lstStyle>
          <a:p>
            <a:pPr>
              <a:defRPr/>
            </a:pPr>
            <a:fld id="{35045216-AC80-9E45-AC98-F97CC3FEF9E1}" type="slidenum">
              <a:rPr lang="fr-FR"/>
              <a:pPr>
                <a:defRPr/>
              </a:pPr>
              <a:t>‹N°›</a:t>
            </a:fld>
            <a:endParaRPr lang="fr-FR"/>
          </a:p>
        </p:txBody>
      </p:sp>
    </p:spTree>
    <p:extLst>
      <p:ext uri="{BB962C8B-B14F-4D97-AF65-F5344CB8AC3E}">
        <p14:creationId xmlns:p14="http://schemas.microsoft.com/office/powerpoint/2010/main" val="4198464676"/>
      </p:ext>
    </p:extLst>
  </p:cSld>
  <p:clrMapOvr>
    <a:masterClrMapping/>
  </p:clrMapOvr>
  <mc:AlternateContent xmlns:mc="http://schemas.openxmlformats.org/markup-compatibility/2006" xmlns:p14="http://schemas.microsoft.com/office/powerpoint/2010/main">
    <mc:Choice Requires="p14">
      <p:transition spd="slow" p14:dur="50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amp; texte A">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p:txBody>
      </p:sp>
      <p:sp>
        <p:nvSpPr>
          <p:cNvPr id="2" name="Titre 1"/>
          <p:cNvSpPr>
            <a:spLocks noGrp="1"/>
          </p:cNvSpPr>
          <p:nvPr>
            <p:ph type="title" hasCustomPrompt="1"/>
          </p:nvPr>
        </p:nvSpPr>
        <p:spPr bwMode="gray"/>
        <p:txBody>
          <a:bodyPr/>
          <a:lstStyle>
            <a:lvl1pPr>
              <a:defRPr/>
            </a:lvl1pPr>
          </a:lstStyle>
          <a:p>
            <a:r>
              <a:rPr lang="fr-FR" dirty="0"/>
              <a:t>Titre</a:t>
            </a:r>
          </a:p>
        </p:txBody>
      </p:sp>
      <p:sp>
        <p:nvSpPr>
          <p:cNvPr id="4" name="Espace réservé de la date 3"/>
          <p:cNvSpPr>
            <a:spLocks noGrp="1"/>
          </p:cNvSpPr>
          <p:nvPr>
            <p:ph type="dt" sz="half" idx="10"/>
          </p:nvPr>
        </p:nvSpPr>
        <p:spPr bwMode="gray"/>
        <p:txBody>
          <a:bodyPr/>
          <a:lstStyle/>
          <a:p>
            <a:r>
              <a:rPr lang="fr-FR"/>
              <a:t>Date</a:t>
            </a:r>
          </a:p>
        </p:txBody>
      </p:sp>
      <p:sp>
        <p:nvSpPr>
          <p:cNvPr id="5" name="Espace réservé du pied de page 4"/>
          <p:cNvSpPr>
            <a:spLocks noGrp="1"/>
          </p:cNvSpPr>
          <p:nvPr>
            <p:ph type="ftr" sz="quarter" idx="11"/>
          </p:nvPr>
        </p:nvSpPr>
        <p:spPr bwMode="gray"/>
        <p:txBody>
          <a:bodyPr/>
          <a:lstStyle/>
          <a:p>
            <a:r>
              <a:rPr lang="fr-FR"/>
              <a:t>Titre de la présentation</a:t>
            </a:r>
          </a:p>
        </p:txBody>
      </p:sp>
      <p:sp>
        <p:nvSpPr>
          <p:cNvPr id="6" name="Espace réservé du numéro de diapositive 5"/>
          <p:cNvSpPr>
            <a:spLocks noGrp="1"/>
          </p:cNvSpPr>
          <p:nvPr>
            <p:ph type="sldNum" sz="quarter" idx="12"/>
          </p:nvPr>
        </p:nvSpPr>
        <p:spPr bwMode="gray"/>
        <p:txBody>
          <a:bodyPr/>
          <a:lstStyle/>
          <a:p>
            <a:fld id="{574AFD5F-6DEF-4A2F-817E-E096C8435209}" type="slidenum">
              <a:rPr lang="fr-FR" smtClean="0"/>
              <a:t>‹N°›</a:t>
            </a:fld>
            <a:endParaRPr lang="fr-FR"/>
          </a:p>
        </p:txBody>
      </p:sp>
      <p:sp>
        <p:nvSpPr>
          <p:cNvPr id="9" name="Espace réservé du texte 8"/>
          <p:cNvSpPr>
            <a:spLocks noGrp="1"/>
          </p:cNvSpPr>
          <p:nvPr>
            <p:ph type="body" sz="quarter" idx="13" hasCustomPrompt="1"/>
          </p:nvPr>
        </p:nvSpPr>
        <p:spPr bwMode="gray">
          <a:xfrm>
            <a:off x="250825" y="1063206"/>
            <a:ext cx="8640000" cy="480484"/>
          </a:xfrm>
        </p:spPr>
        <p:txBody>
          <a:bodyPr/>
          <a:lstStyle>
            <a:lvl1pPr marL="0" indent="0">
              <a:buFontTx/>
              <a:buNone/>
              <a:defRPr>
                <a:solidFill>
                  <a:schemeClr val="bg2"/>
                </a:solidFill>
              </a:defRPr>
            </a:lvl1pPr>
          </a:lstStyle>
          <a:p>
            <a:pPr lvl="0"/>
            <a:r>
              <a:rPr lang="fr-FR" dirty="0"/>
              <a:t>Sous-titre</a:t>
            </a:r>
          </a:p>
        </p:txBody>
      </p:sp>
    </p:spTree>
    <p:extLst>
      <p:ext uri="{BB962C8B-B14F-4D97-AF65-F5344CB8AC3E}">
        <p14:creationId xmlns:p14="http://schemas.microsoft.com/office/powerpoint/2010/main" val="66781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2">
    <p:bg>
      <p:bgPr>
        <a:solidFill>
          <a:schemeClr val="bg1"/>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941C4AD9-122D-4064-B991-9BA555A8F0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60648" y="227044"/>
            <a:ext cx="8496944" cy="6004372"/>
          </a:xfrm>
          <a:prstGeom prst="rect">
            <a:avLst/>
          </a:prstGeom>
        </p:spPr>
      </p:pic>
      <p:sp>
        <p:nvSpPr>
          <p:cNvPr id="2" name="Titre 1">
            <a:extLst>
              <a:ext uri="{FF2B5EF4-FFF2-40B4-BE49-F238E27FC236}">
                <a16:creationId xmlns:a16="http://schemas.microsoft.com/office/drawing/2014/main" id="{52FF3F06-FFB0-481B-87B8-8AC08DBAEAA0}"/>
              </a:ext>
            </a:extLst>
          </p:cNvPr>
          <p:cNvSpPr>
            <a:spLocks noGrp="1"/>
          </p:cNvSpPr>
          <p:nvPr>
            <p:ph type="ctrTitle" hasCustomPrompt="1"/>
          </p:nvPr>
        </p:nvSpPr>
        <p:spPr>
          <a:xfrm>
            <a:off x="1876138" y="2132856"/>
            <a:ext cx="6858000" cy="1458481"/>
          </a:xfrm>
        </p:spPr>
        <p:txBody>
          <a:bodyPr anchor="b">
            <a:normAutofit/>
          </a:bodyPr>
          <a:lstStyle>
            <a:lvl1pPr algn="l">
              <a:defRPr sz="4000">
                <a:solidFill>
                  <a:srgbClr val="163E7A"/>
                </a:solidFill>
                <a:latin typeface="Baloo 2 ExtraBold" panose="03080902040302020200" pitchFamily="66" charset="0"/>
                <a:cs typeface="Baloo 2 ExtraBold" panose="03080902040302020200" pitchFamily="66" charset="0"/>
              </a:defRPr>
            </a:lvl1pPr>
          </a:lstStyle>
          <a:p>
            <a:r>
              <a:rPr lang="fr-FR" dirty="0"/>
              <a:t>Modifier le style </a:t>
            </a:r>
            <a:br>
              <a:rPr lang="fr-FR" dirty="0"/>
            </a:br>
            <a:r>
              <a:rPr lang="fr-FR" dirty="0"/>
              <a:t>du titre</a:t>
            </a:r>
          </a:p>
        </p:txBody>
      </p:sp>
      <p:sp>
        <p:nvSpPr>
          <p:cNvPr id="3" name="Sous-titre 2">
            <a:extLst>
              <a:ext uri="{FF2B5EF4-FFF2-40B4-BE49-F238E27FC236}">
                <a16:creationId xmlns:a16="http://schemas.microsoft.com/office/drawing/2014/main" id="{9956F771-F728-438E-84E6-0C3EA6104E15}"/>
              </a:ext>
            </a:extLst>
          </p:cNvPr>
          <p:cNvSpPr>
            <a:spLocks noGrp="1"/>
          </p:cNvSpPr>
          <p:nvPr>
            <p:ph type="subTitle" idx="1" hasCustomPrompt="1"/>
          </p:nvPr>
        </p:nvSpPr>
        <p:spPr>
          <a:xfrm>
            <a:off x="1876138" y="3467879"/>
            <a:ext cx="6858000" cy="788987"/>
          </a:xfrm>
        </p:spPr>
        <p:txBody>
          <a:bodyPr>
            <a:normAutofit/>
          </a:bodyPr>
          <a:lstStyle>
            <a:lvl1pPr marL="0" indent="0" algn="l">
              <a:buNone/>
              <a:defRPr sz="2700">
                <a:solidFill>
                  <a:srgbClr val="048FEE"/>
                </a:solidFill>
                <a:latin typeface="Caveat Brush"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 du slide</a:t>
            </a:r>
          </a:p>
        </p:txBody>
      </p:sp>
      <p:pic>
        <p:nvPicPr>
          <p:cNvPr id="9" name="Image 8">
            <a:extLst>
              <a:ext uri="{FF2B5EF4-FFF2-40B4-BE49-F238E27FC236}">
                <a16:creationId xmlns:a16="http://schemas.microsoft.com/office/drawing/2014/main" id="{8411D1CC-4B3B-48FD-A02D-81A6CCE600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sp>
        <p:nvSpPr>
          <p:cNvPr id="8" name="Espace réservé du numéro de diapositive 5">
            <a:extLst>
              <a:ext uri="{FF2B5EF4-FFF2-40B4-BE49-F238E27FC236}">
                <a16:creationId xmlns:a16="http://schemas.microsoft.com/office/drawing/2014/main" id="{E5C5C307-12E8-48D6-8AF4-371278B9F387}"/>
              </a:ext>
            </a:extLst>
          </p:cNvPr>
          <p:cNvSpPr txBox="1">
            <a:spLocks/>
          </p:cNvSpPr>
          <p:nvPr userDrawn="1"/>
        </p:nvSpPr>
        <p:spPr>
          <a:xfrm>
            <a:off x="6902896" y="413048"/>
            <a:ext cx="2133600" cy="365125"/>
          </a:xfrm>
          <a:prstGeom prst="rect">
            <a:avLst/>
          </a:prstGeom>
        </p:spPr>
        <p:txBody>
          <a:bodyPr/>
          <a:lstStyle>
            <a:defPPr>
              <a:defRPr lang="fr-FR"/>
            </a:defPPr>
            <a:lvl1pPr marL="0" algn="r" defTabSz="914400" rtl="0" eaLnBrk="1" latinLnBrk="0" hangingPunct="1">
              <a:defRPr sz="1200" kern="1200">
                <a:solidFill>
                  <a:srgbClr val="EC9400"/>
                </a:solidFill>
                <a:latin typeface="Acumin Pro Light" panose="020B04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4961BA-AD98-4A64-999F-F6118E0F7BC3}" type="slidenum">
              <a:rPr lang="fr-FR" smtClean="0">
                <a:latin typeface="Lato" panose="020F0502020204030203" pitchFamily="34" charset="0"/>
              </a:rPr>
              <a:pPr/>
              <a:t>‹N°›</a:t>
            </a:fld>
            <a:endParaRPr lang="fr-FR" dirty="0">
              <a:latin typeface="Lato" panose="020F0502020204030203" pitchFamily="34" charset="0"/>
            </a:endParaRPr>
          </a:p>
        </p:txBody>
      </p:sp>
    </p:spTree>
    <p:extLst>
      <p:ext uri="{BB962C8B-B14F-4D97-AF65-F5344CB8AC3E}">
        <p14:creationId xmlns:p14="http://schemas.microsoft.com/office/powerpoint/2010/main" val="378137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exte + sous-titr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FF3F06-FFB0-481B-87B8-8AC08DBAEAA0}"/>
              </a:ext>
            </a:extLst>
          </p:cNvPr>
          <p:cNvSpPr>
            <a:spLocks noGrp="1"/>
          </p:cNvSpPr>
          <p:nvPr>
            <p:ph type="ctrTitle" hasCustomPrompt="1"/>
          </p:nvPr>
        </p:nvSpPr>
        <p:spPr>
          <a:xfrm>
            <a:off x="744316" y="191005"/>
            <a:ext cx="6869259" cy="630942"/>
          </a:xfrm>
        </p:spPr>
        <p:txBody>
          <a:bodyPr wrap="square" anchor="t" anchorCtr="0">
            <a:spAutoFit/>
          </a:bodyPr>
          <a:lstStyle>
            <a:lvl1pPr algn="l">
              <a:defRPr sz="3500">
                <a:solidFill>
                  <a:srgbClr val="163E7A"/>
                </a:solidFill>
                <a:latin typeface="Baloo 2 ExtraBold" panose="03080902040302020200" pitchFamily="66" charset="0"/>
                <a:cs typeface="Baloo 2 ExtraBold" panose="03080902040302020200" pitchFamily="66" charset="0"/>
              </a:defRPr>
            </a:lvl1pPr>
          </a:lstStyle>
          <a:p>
            <a:r>
              <a:rPr lang="fr-FR" dirty="0"/>
              <a:t>Modifier le style</a:t>
            </a:r>
          </a:p>
        </p:txBody>
      </p:sp>
      <p:sp>
        <p:nvSpPr>
          <p:cNvPr id="3" name="Sous-titre 2">
            <a:extLst>
              <a:ext uri="{FF2B5EF4-FFF2-40B4-BE49-F238E27FC236}">
                <a16:creationId xmlns:a16="http://schemas.microsoft.com/office/drawing/2014/main" id="{9956F771-F728-438E-84E6-0C3EA6104E15}"/>
              </a:ext>
            </a:extLst>
          </p:cNvPr>
          <p:cNvSpPr>
            <a:spLocks noGrp="1"/>
          </p:cNvSpPr>
          <p:nvPr>
            <p:ph type="subTitle" idx="1" hasCustomPrompt="1"/>
          </p:nvPr>
        </p:nvSpPr>
        <p:spPr>
          <a:xfrm>
            <a:off x="755576" y="839199"/>
            <a:ext cx="6858000" cy="573577"/>
          </a:xfrm>
        </p:spPr>
        <p:txBody>
          <a:bodyPr>
            <a:normAutofit/>
          </a:bodyPr>
          <a:lstStyle>
            <a:lvl1pPr marL="0" indent="0" algn="l">
              <a:buNone/>
              <a:defRPr sz="2700">
                <a:solidFill>
                  <a:srgbClr val="048FEE"/>
                </a:solidFill>
                <a:latin typeface="Caveat Brush"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 du slide</a:t>
            </a:r>
          </a:p>
        </p:txBody>
      </p:sp>
      <p:pic>
        <p:nvPicPr>
          <p:cNvPr id="9" name="Image 8">
            <a:extLst>
              <a:ext uri="{FF2B5EF4-FFF2-40B4-BE49-F238E27FC236}">
                <a16:creationId xmlns:a16="http://schemas.microsoft.com/office/drawing/2014/main" id="{8411D1CC-4B3B-48FD-A02D-81A6CCE600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cxnSp>
        <p:nvCxnSpPr>
          <p:cNvPr id="10" name="Connecteur droit 9">
            <a:extLst>
              <a:ext uri="{FF2B5EF4-FFF2-40B4-BE49-F238E27FC236}">
                <a16:creationId xmlns:a16="http://schemas.microsoft.com/office/drawing/2014/main" id="{38127489-6FBC-43A3-AD3E-D84D5B632B41}"/>
              </a:ext>
            </a:extLst>
          </p:cNvPr>
          <p:cNvCxnSpPr>
            <a:cxnSpLocks/>
          </p:cNvCxnSpPr>
          <p:nvPr userDrawn="1"/>
        </p:nvCxnSpPr>
        <p:spPr>
          <a:xfrm flipV="1">
            <a:off x="467544" y="1"/>
            <a:ext cx="0" cy="1484783"/>
          </a:xfrm>
          <a:prstGeom prst="line">
            <a:avLst/>
          </a:prstGeom>
          <a:ln w="76200">
            <a:solidFill>
              <a:srgbClr val="EC9400"/>
            </a:solidFill>
          </a:ln>
        </p:spPr>
        <p:style>
          <a:lnRef idx="1">
            <a:schemeClr val="accent1"/>
          </a:lnRef>
          <a:fillRef idx="0">
            <a:schemeClr val="accent1"/>
          </a:fillRef>
          <a:effectRef idx="0">
            <a:schemeClr val="accent1"/>
          </a:effectRef>
          <a:fontRef idx="minor">
            <a:schemeClr val="tx1"/>
          </a:fontRef>
        </p:style>
      </p:cxnSp>
      <p:sp>
        <p:nvSpPr>
          <p:cNvPr id="12" name="Espace réservé du contenu 2">
            <a:extLst>
              <a:ext uri="{FF2B5EF4-FFF2-40B4-BE49-F238E27FC236}">
                <a16:creationId xmlns:a16="http://schemas.microsoft.com/office/drawing/2014/main" id="{AC0F2CBD-A899-4374-8CEA-F56977472664}"/>
              </a:ext>
            </a:extLst>
          </p:cNvPr>
          <p:cNvSpPr>
            <a:spLocks noGrp="1"/>
          </p:cNvSpPr>
          <p:nvPr>
            <p:ph idx="13"/>
          </p:nvPr>
        </p:nvSpPr>
        <p:spPr>
          <a:xfrm>
            <a:off x="539552" y="1688301"/>
            <a:ext cx="7690048" cy="4525963"/>
          </a:xfrm>
        </p:spPr>
        <p:txBody>
          <a:bodyPr/>
          <a:lstStyle>
            <a:lvl1pPr>
              <a:buNone/>
              <a:defRPr sz="15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4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3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600"/>
            </a:lvl4pPr>
            <a:lvl5pPr>
              <a:defRPr sz="1600"/>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11"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033326" y="260648"/>
            <a:ext cx="936105"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Tree>
    <p:extLst>
      <p:ext uri="{BB962C8B-B14F-4D97-AF65-F5344CB8AC3E}">
        <p14:creationId xmlns:p14="http://schemas.microsoft.com/office/powerpoint/2010/main" val="63873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ext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FF3F06-FFB0-481B-87B8-8AC08DBAEAA0}"/>
              </a:ext>
            </a:extLst>
          </p:cNvPr>
          <p:cNvSpPr>
            <a:spLocks noGrp="1"/>
          </p:cNvSpPr>
          <p:nvPr>
            <p:ph type="ctrTitle" hasCustomPrompt="1"/>
          </p:nvPr>
        </p:nvSpPr>
        <p:spPr>
          <a:xfrm>
            <a:off x="755576" y="44624"/>
            <a:ext cx="6858000" cy="788987"/>
          </a:xfrm>
        </p:spPr>
        <p:txBody>
          <a:bodyPr anchor="t" anchorCtr="0">
            <a:normAutofit/>
          </a:bodyPr>
          <a:lstStyle>
            <a:lvl1pPr algn="l">
              <a:defRPr sz="3500">
                <a:solidFill>
                  <a:srgbClr val="163E7A"/>
                </a:solidFill>
                <a:latin typeface="Baloo 2 ExtraBold" panose="03080902040302020200" pitchFamily="66" charset="0"/>
                <a:cs typeface="Baloo 2 ExtraBold" panose="03080902040302020200" pitchFamily="66" charset="0"/>
              </a:defRPr>
            </a:lvl1pPr>
          </a:lstStyle>
          <a:p>
            <a:r>
              <a:rPr lang="fr-FR" dirty="0"/>
              <a:t>Modifier le style du titre</a:t>
            </a:r>
          </a:p>
        </p:txBody>
      </p:sp>
      <p:pic>
        <p:nvPicPr>
          <p:cNvPr id="9" name="Image 8">
            <a:extLst>
              <a:ext uri="{FF2B5EF4-FFF2-40B4-BE49-F238E27FC236}">
                <a16:creationId xmlns:a16="http://schemas.microsoft.com/office/drawing/2014/main" id="{8411D1CC-4B3B-48FD-A02D-81A6CCE600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cxnSp>
        <p:nvCxnSpPr>
          <p:cNvPr id="10" name="Connecteur droit 9">
            <a:extLst>
              <a:ext uri="{FF2B5EF4-FFF2-40B4-BE49-F238E27FC236}">
                <a16:creationId xmlns:a16="http://schemas.microsoft.com/office/drawing/2014/main" id="{38127489-6FBC-43A3-AD3E-D84D5B632B41}"/>
              </a:ext>
            </a:extLst>
          </p:cNvPr>
          <p:cNvCxnSpPr>
            <a:cxnSpLocks/>
          </p:cNvCxnSpPr>
          <p:nvPr userDrawn="1"/>
        </p:nvCxnSpPr>
        <p:spPr>
          <a:xfrm flipV="1">
            <a:off x="467544" y="3"/>
            <a:ext cx="0" cy="908717"/>
          </a:xfrm>
          <a:prstGeom prst="line">
            <a:avLst/>
          </a:prstGeom>
          <a:ln w="76200">
            <a:solidFill>
              <a:srgbClr val="EC9400"/>
            </a:solidFill>
          </a:ln>
        </p:spPr>
        <p:style>
          <a:lnRef idx="1">
            <a:schemeClr val="accent1"/>
          </a:lnRef>
          <a:fillRef idx="0">
            <a:schemeClr val="accent1"/>
          </a:fillRef>
          <a:effectRef idx="0">
            <a:schemeClr val="accent1"/>
          </a:effectRef>
          <a:fontRef idx="minor">
            <a:schemeClr val="tx1"/>
          </a:fontRef>
        </p:style>
      </p:cxnSp>
      <p:sp>
        <p:nvSpPr>
          <p:cNvPr id="8"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172400" y="260648"/>
            <a:ext cx="797032"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
        <p:nvSpPr>
          <p:cNvPr id="7" name="Espace réservé du contenu 2">
            <a:extLst>
              <a:ext uri="{FF2B5EF4-FFF2-40B4-BE49-F238E27FC236}">
                <a16:creationId xmlns:a16="http://schemas.microsoft.com/office/drawing/2014/main" id="{2A15D234-DB29-40D3-9C4A-3DB42EAD641A}"/>
              </a:ext>
            </a:extLst>
          </p:cNvPr>
          <p:cNvSpPr>
            <a:spLocks noGrp="1"/>
          </p:cNvSpPr>
          <p:nvPr>
            <p:ph idx="13"/>
          </p:nvPr>
        </p:nvSpPr>
        <p:spPr>
          <a:xfrm>
            <a:off x="611560" y="1124745"/>
            <a:ext cx="7618040" cy="5089520"/>
          </a:xfrm>
        </p:spPr>
        <p:txBody>
          <a:bodyPr/>
          <a:lstStyle>
            <a:lvl1pPr>
              <a:buNone/>
              <a:defRPr sz="15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4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3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600"/>
            </a:lvl4pPr>
            <a:lvl5pPr>
              <a:defRPr sz="1600"/>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5907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3">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FF3F06-FFB0-481B-87B8-8AC08DBAEAA0}"/>
              </a:ext>
            </a:extLst>
          </p:cNvPr>
          <p:cNvSpPr>
            <a:spLocks noGrp="1"/>
          </p:cNvSpPr>
          <p:nvPr>
            <p:ph type="ctrTitle" hasCustomPrompt="1"/>
          </p:nvPr>
        </p:nvSpPr>
        <p:spPr>
          <a:xfrm>
            <a:off x="1876138" y="2132856"/>
            <a:ext cx="6858000" cy="1458481"/>
          </a:xfrm>
        </p:spPr>
        <p:txBody>
          <a:bodyPr anchor="b">
            <a:normAutofit/>
          </a:bodyPr>
          <a:lstStyle>
            <a:lvl1pPr algn="l">
              <a:defRPr sz="4000">
                <a:solidFill>
                  <a:srgbClr val="163E7A"/>
                </a:solidFill>
                <a:latin typeface="Baloo 2 ExtraBold" panose="03080902040302020200" pitchFamily="66" charset="0"/>
                <a:cs typeface="Baloo 2 ExtraBold" panose="03080902040302020200" pitchFamily="66" charset="0"/>
              </a:defRPr>
            </a:lvl1pPr>
          </a:lstStyle>
          <a:p>
            <a:r>
              <a:rPr lang="fr-FR" dirty="0"/>
              <a:t>Modifier le style </a:t>
            </a:r>
            <a:br>
              <a:rPr lang="fr-FR" dirty="0"/>
            </a:br>
            <a:r>
              <a:rPr lang="fr-FR" dirty="0"/>
              <a:t>du titre</a:t>
            </a:r>
          </a:p>
        </p:txBody>
      </p:sp>
      <p:sp>
        <p:nvSpPr>
          <p:cNvPr id="3" name="Sous-titre 2">
            <a:extLst>
              <a:ext uri="{FF2B5EF4-FFF2-40B4-BE49-F238E27FC236}">
                <a16:creationId xmlns:a16="http://schemas.microsoft.com/office/drawing/2014/main" id="{9956F771-F728-438E-84E6-0C3EA6104E15}"/>
              </a:ext>
            </a:extLst>
          </p:cNvPr>
          <p:cNvSpPr>
            <a:spLocks noGrp="1"/>
          </p:cNvSpPr>
          <p:nvPr>
            <p:ph type="subTitle" idx="1" hasCustomPrompt="1"/>
          </p:nvPr>
        </p:nvSpPr>
        <p:spPr>
          <a:xfrm>
            <a:off x="1876138" y="3467879"/>
            <a:ext cx="6858000" cy="788987"/>
          </a:xfrm>
        </p:spPr>
        <p:txBody>
          <a:bodyPr>
            <a:normAutofit/>
          </a:bodyPr>
          <a:lstStyle>
            <a:lvl1pPr marL="0" indent="0" algn="l">
              <a:buNone/>
              <a:defRPr sz="2700">
                <a:solidFill>
                  <a:srgbClr val="048FEE"/>
                </a:solidFill>
                <a:latin typeface="Caveat Brush"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 du slide</a:t>
            </a:r>
          </a:p>
        </p:txBody>
      </p:sp>
      <p:pic>
        <p:nvPicPr>
          <p:cNvPr id="9" name="Image 8">
            <a:extLst>
              <a:ext uri="{FF2B5EF4-FFF2-40B4-BE49-F238E27FC236}">
                <a16:creationId xmlns:a16="http://schemas.microsoft.com/office/drawing/2014/main" id="{8411D1CC-4B3B-48FD-A02D-81A6CCE600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0" y="95757"/>
            <a:ext cx="1707238" cy="1206422"/>
          </a:xfrm>
          <a:prstGeom prst="rect">
            <a:avLst/>
          </a:prstGeom>
        </p:spPr>
      </p:pic>
      <p:cxnSp>
        <p:nvCxnSpPr>
          <p:cNvPr id="10" name="Connecteur droit 9">
            <a:extLst>
              <a:ext uri="{FF2B5EF4-FFF2-40B4-BE49-F238E27FC236}">
                <a16:creationId xmlns:a16="http://schemas.microsoft.com/office/drawing/2014/main" id="{444B64F3-476D-4AA7-A113-63E0433D60CB}"/>
              </a:ext>
            </a:extLst>
          </p:cNvPr>
          <p:cNvCxnSpPr>
            <a:cxnSpLocks/>
          </p:cNvCxnSpPr>
          <p:nvPr userDrawn="1"/>
        </p:nvCxnSpPr>
        <p:spPr>
          <a:xfrm flipV="1">
            <a:off x="1547664" y="1916832"/>
            <a:ext cx="0" cy="252028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100392" y="260648"/>
            <a:ext cx="869040"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Tree>
    <p:extLst>
      <p:ext uri="{BB962C8B-B14F-4D97-AF65-F5344CB8AC3E}">
        <p14:creationId xmlns:p14="http://schemas.microsoft.com/office/powerpoint/2010/main" val="2028437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200"/>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5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4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200"/>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5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4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4" name="Image 13">
            <a:extLst>
              <a:ext uri="{FF2B5EF4-FFF2-40B4-BE49-F238E27FC236}">
                <a16:creationId xmlns:a16="http://schemas.microsoft.com/office/drawing/2014/main" id="{A8AD5794-0206-4D05-8256-1446225C8A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cxnSp>
        <p:nvCxnSpPr>
          <p:cNvPr id="16" name="Connecteur droit 15">
            <a:extLst>
              <a:ext uri="{FF2B5EF4-FFF2-40B4-BE49-F238E27FC236}">
                <a16:creationId xmlns:a16="http://schemas.microsoft.com/office/drawing/2014/main" id="{D1225B99-4009-4A06-B0E1-99414AB98C0B}"/>
              </a:ext>
            </a:extLst>
          </p:cNvPr>
          <p:cNvCxnSpPr>
            <a:cxnSpLocks/>
          </p:cNvCxnSpPr>
          <p:nvPr userDrawn="1"/>
        </p:nvCxnSpPr>
        <p:spPr>
          <a:xfrm flipV="1">
            <a:off x="323528" y="274638"/>
            <a:ext cx="0" cy="908717"/>
          </a:xfrm>
          <a:prstGeom prst="line">
            <a:avLst/>
          </a:prstGeom>
          <a:ln w="76200">
            <a:solidFill>
              <a:srgbClr val="EC9400"/>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244408" y="260648"/>
            <a:ext cx="725023"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Tree>
    <p:extLst>
      <p:ext uri="{BB962C8B-B14F-4D97-AF65-F5344CB8AC3E}">
        <p14:creationId xmlns:p14="http://schemas.microsoft.com/office/powerpoint/2010/main" val="350352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500">
                <a:solidFill>
                  <a:srgbClr val="138ECF"/>
                </a:solidFill>
                <a:latin typeface="Lato" panose="020F0502020204030203" pitchFamily="34" charset="0"/>
                <a:ea typeface="Lato" panose="020F0502020204030203" pitchFamily="34" charset="0"/>
                <a:cs typeface="Lato" panose="020F0502020204030203" pitchFamily="34" charset="0"/>
              </a:defRPr>
            </a:lvl1pPr>
            <a:lvl2pPr>
              <a:defRPr sz="15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3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1500">
                <a:solidFill>
                  <a:srgbClr val="138ECF"/>
                </a:solidFill>
                <a:latin typeface="Lato" panose="020F0502020204030203" pitchFamily="34" charset="0"/>
                <a:ea typeface="Lato" panose="020F0502020204030203" pitchFamily="34" charset="0"/>
                <a:cs typeface="Lato" panose="020F0502020204030203" pitchFamily="34" charset="0"/>
              </a:defRPr>
            </a:lvl1pPr>
            <a:lvl2pPr>
              <a:defRPr sz="15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3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numéro de diapositive 5">
            <a:extLst>
              <a:ext uri="{FF2B5EF4-FFF2-40B4-BE49-F238E27FC236}">
                <a16:creationId xmlns:a16="http://schemas.microsoft.com/office/drawing/2014/main" id="{FD66DF3D-8E25-4392-9F48-C6EC528E6D8A}"/>
              </a:ext>
            </a:extLst>
          </p:cNvPr>
          <p:cNvSpPr>
            <a:spLocks noGrp="1"/>
          </p:cNvSpPr>
          <p:nvPr>
            <p:ph type="sldNum" sz="quarter" idx="12"/>
          </p:nvPr>
        </p:nvSpPr>
        <p:spPr>
          <a:xfrm>
            <a:off x="8100392" y="260648"/>
            <a:ext cx="869039" cy="365125"/>
          </a:xfrm>
          <a:prstGeom prst="rect">
            <a:avLst/>
          </a:prstGeom>
        </p:spPr>
        <p:txBody>
          <a:bodyPr/>
          <a:lstStyle>
            <a:lvl1pPr>
              <a:defRPr>
                <a:solidFill>
                  <a:srgbClr val="EC9400"/>
                </a:solidFill>
                <a:latin typeface="Lato" panose="020F0502020204030203" pitchFamily="34" charset="0"/>
              </a:defRPr>
            </a:lvl1pPr>
          </a:lstStyle>
          <a:p>
            <a:fld id="{4A4961BA-AD98-4A64-999F-F6118E0F7BC3}" type="slidenum">
              <a:rPr lang="fr-FR" smtClean="0"/>
              <a:pPr/>
              <a:t>‹N°›</a:t>
            </a:fld>
            <a:endParaRPr lang="fr-FR" dirty="0"/>
          </a:p>
        </p:txBody>
      </p:sp>
      <p:pic>
        <p:nvPicPr>
          <p:cNvPr id="16" name="Image 15">
            <a:extLst>
              <a:ext uri="{FF2B5EF4-FFF2-40B4-BE49-F238E27FC236}">
                <a16:creationId xmlns:a16="http://schemas.microsoft.com/office/drawing/2014/main" id="{DF8E0595-293D-4864-A167-5F6021D93C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cxnSp>
        <p:nvCxnSpPr>
          <p:cNvPr id="18" name="Connecteur droit 17">
            <a:extLst>
              <a:ext uri="{FF2B5EF4-FFF2-40B4-BE49-F238E27FC236}">
                <a16:creationId xmlns:a16="http://schemas.microsoft.com/office/drawing/2014/main" id="{B36805B2-417F-4C54-9B8F-2DD032814153}"/>
              </a:ext>
            </a:extLst>
          </p:cNvPr>
          <p:cNvCxnSpPr>
            <a:cxnSpLocks/>
          </p:cNvCxnSpPr>
          <p:nvPr userDrawn="1"/>
        </p:nvCxnSpPr>
        <p:spPr>
          <a:xfrm flipV="1">
            <a:off x="323528" y="274638"/>
            <a:ext cx="0" cy="908717"/>
          </a:xfrm>
          <a:prstGeom prst="line">
            <a:avLst/>
          </a:prstGeom>
          <a:ln w="76200">
            <a:solidFill>
              <a:srgbClr val="EC9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889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pic>
        <p:nvPicPr>
          <p:cNvPr id="12" name="Image 11">
            <a:extLst>
              <a:ext uri="{FF2B5EF4-FFF2-40B4-BE49-F238E27FC236}">
                <a16:creationId xmlns:a16="http://schemas.microsoft.com/office/drawing/2014/main" id="{58D1FE86-0814-4B1C-B7B4-E851F783A6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cxnSp>
        <p:nvCxnSpPr>
          <p:cNvPr id="13" name="Connecteur droit 12">
            <a:extLst>
              <a:ext uri="{FF2B5EF4-FFF2-40B4-BE49-F238E27FC236}">
                <a16:creationId xmlns:a16="http://schemas.microsoft.com/office/drawing/2014/main" id="{77764E0B-839C-4486-979C-EFDFD2467115}"/>
              </a:ext>
            </a:extLst>
          </p:cNvPr>
          <p:cNvCxnSpPr>
            <a:cxnSpLocks/>
          </p:cNvCxnSpPr>
          <p:nvPr userDrawn="1"/>
        </p:nvCxnSpPr>
        <p:spPr>
          <a:xfrm flipV="1">
            <a:off x="323528" y="274638"/>
            <a:ext cx="0" cy="908717"/>
          </a:xfrm>
          <a:prstGeom prst="line">
            <a:avLst/>
          </a:prstGeom>
          <a:ln w="76200">
            <a:solidFill>
              <a:srgbClr val="EC9400"/>
            </a:solidFill>
          </a:ln>
        </p:spPr>
        <p:style>
          <a:lnRef idx="1">
            <a:schemeClr val="accent1"/>
          </a:lnRef>
          <a:fillRef idx="0">
            <a:schemeClr val="accent1"/>
          </a:fillRef>
          <a:effectRef idx="0">
            <a:schemeClr val="accent1"/>
          </a:effectRef>
          <a:fontRef idx="minor">
            <a:schemeClr val="tx1"/>
          </a:fontRef>
        </p:style>
      </p:cxnSp>
      <p:sp>
        <p:nvSpPr>
          <p:cNvPr id="9"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172400" y="260648"/>
            <a:ext cx="797032"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Tree>
    <p:extLst>
      <p:ext uri="{BB962C8B-B14F-4D97-AF65-F5344CB8AC3E}">
        <p14:creationId xmlns:p14="http://schemas.microsoft.com/office/powerpoint/2010/main" val="1657230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500" b="1"/>
            </a:lvl1pPr>
          </a:lstStyle>
          <a:p>
            <a:r>
              <a:rPr lang="fr-FR" dirty="0"/>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2500"/>
            </a:lvl1pPr>
            <a:lvl2pPr>
              <a:defRPr sz="15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3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20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solidFill>
                  <a:srgbClr val="138EC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pic>
        <p:nvPicPr>
          <p:cNvPr id="14" name="Image 13">
            <a:extLst>
              <a:ext uri="{FF2B5EF4-FFF2-40B4-BE49-F238E27FC236}">
                <a16:creationId xmlns:a16="http://schemas.microsoft.com/office/drawing/2014/main" id="{D5FCAB10-E55C-4373-8A51-18B83FDA1A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8339" y="6101019"/>
            <a:ext cx="936104" cy="661499"/>
          </a:xfrm>
          <a:prstGeom prst="rect">
            <a:avLst/>
          </a:prstGeom>
        </p:spPr>
      </p:pic>
      <p:cxnSp>
        <p:nvCxnSpPr>
          <p:cNvPr id="15" name="Connecteur droit 14">
            <a:extLst>
              <a:ext uri="{FF2B5EF4-FFF2-40B4-BE49-F238E27FC236}">
                <a16:creationId xmlns:a16="http://schemas.microsoft.com/office/drawing/2014/main" id="{90481614-BF17-4C4E-B3E9-6B22B8CE3306}"/>
              </a:ext>
            </a:extLst>
          </p:cNvPr>
          <p:cNvCxnSpPr>
            <a:cxnSpLocks/>
          </p:cNvCxnSpPr>
          <p:nvPr userDrawn="1"/>
        </p:nvCxnSpPr>
        <p:spPr>
          <a:xfrm flipV="1">
            <a:off x="323528" y="171415"/>
            <a:ext cx="0" cy="1817425"/>
          </a:xfrm>
          <a:prstGeom prst="line">
            <a:avLst/>
          </a:prstGeom>
          <a:ln w="76200">
            <a:solidFill>
              <a:srgbClr val="EC9400"/>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5">
            <a:extLst>
              <a:ext uri="{FF2B5EF4-FFF2-40B4-BE49-F238E27FC236}">
                <a16:creationId xmlns:a16="http://schemas.microsoft.com/office/drawing/2014/main" id="{E5C5C307-12E8-48D6-8AF4-371278B9F387}"/>
              </a:ext>
            </a:extLst>
          </p:cNvPr>
          <p:cNvSpPr>
            <a:spLocks noGrp="1"/>
          </p:cNvSpPr>
          <p:nvPr>
            <p:ph type="sldNum" sz="quarter" idx="12"/>
          </p:nvPr>
        </p:nvSpPr>
        <p:spPr>
          <a:xfrm>
            <a:off x="8244408" y="260648"/>
            <a:ext cx="725023" cy="365125"/>
          </a:xfrm>
          <a:prstGeom prst="rect">
            <a:avLst/>
          </a:prstGeom>
        </p:spPr>
        <p:txBody>
          <a:bodyPr/>
          <a:lstStyle>
            <a:lvl1pPr>
              <a:defRPr sz="1200">
                <a:solidFill>
                  <a:srgbClr val="EC9400"/>
                </a:solidFill>
                <a:latin typeface="Lato" panose="020F0502020204030203" pitchFamily="34" charset="0"/>
              </a:defRPr>
            </a:lvl1pPr>
          </a:lstStyle>
          <a:p>
            <a:fld id="{4A4961BA-AD98-4A64-999F-F6118E0F7BC3}" type="slidenum">
              <a:rPr lang="fr-FR" smtClean="0"/>
              <a:pPr/>
              <a:t>‹N°›</a:t>
            </a:fld>
            <a:endParaRPr lang="fr-FR" dirty="0"/>
          </a:p>
        </p:txBody>
      </p:sp>
    </p:spTree>
    <p:extLst>
      <p:ext uri="{BB962C8B-B14F-4D97-AF65-F5344CB8AC3E}">
        <p14:creationId xmlns:p14="http://schemas.microsoft.com/office/powerpoint/2010/main" val="1714118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Cliquez pour modifier le style du titre</a:t>
            </a:r>
          </a:p>
        </p:txBody>
      </p:sp>
      <p:sp>
        <p:nvSpPr>
          <p:cNvPr id="3" name="Espace réservé du texte 2"/>
          <p:cNvSpPr>
            <a:spLocks noGrp="1"/>
          </p:cNvSpPr>
          <p:nvPr>
            <p:ph type="body" idx="1"/>
          </p:nvPr>
        </p:nvSpPr>
        <p:spPr>
          <a:xfrm>
            <a:off x="457200" y="1556792"/>
            <a:ext cx="7775616"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u numéro de diapositive 5">
            <a:extLst>
              <a:ext uri="{FF2B5EF4-FFF2-40B4-BE49-F238E27FC236}">
                <a16:creationId xmlns:a16="http://schemas.microsoft.com/office/drawing/2014/main" id="{19380E76-4A38-4077-9F1A-12DD6E9BC3CA}"/>
              </a:ext>
            </a:extLst>
          </p:cNvPr>
          <p:cNvSpPr>
            <a:spLocks noGrp="1"/>
          </p:cNvSpPr>
          <p:nvPr>
            <p:ph type="sldNum" sz="quarter" idx="4"/>
          </p:nvPr>
        </p:nvSpPr>
        <p:spPr>
          <a:xfrm>
            <a:off x="8388424" y="260648"/>
            <a:ext cx="581008" cy="365125"/>
          </a:xfrm>
          <a:prstGeom prst="rect">
            <a:avLst/>
          </a:prstGeom>
        </p:spPr>
        <p:txBody>
          <a:bodyPr/>
          <a:lstStyle>
            <a:lvl1pPr algn="r">
              <a:defRPr sz="1200">
                <a:solidFill>
                  <a:srgbClr val="EC9400"/>
                </a:solidFill>
                <a:latin typeface="Lato" panose="020F0502020204030203" pitchFamily="34" charset="0"/>
                <a:ea typeface="Lato" panose="020F0502020204030203" pitchFamily="34" charset="0"/>
                <a:cs typeface="Lato" panose="020F0502020204030203" pitchFamily="34" charset="0"/>
              </a:defRPr>
            </a:lvl1pPr>
          </a:lstStyle>
          <a:p>
            <a:fld id="{4A4961BA-AD98-4A64-999F-F6118E0F7BC3}" type="slidenum">
              <a:rPr lang="fr-FR" smtClean="0"/>
              <a:pPr/>
              <a:t>‹N°›</a:t>
            </a:fld>
            <a:endParaRPr lang="fr-FR"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88823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ftr="0" dt="0"/>
  <p:txStyles>
    <p:titleStyle>
      <a:lvl1pPr algn="l" defTabSz="914400" rtl="0" eaLnBrk="1" latinLnBrk="0" hangingPunct="1">
        <a:spcBef>
          <a:spcPct val="0"/>
        </a:spcBef>
        <a:buNone/>
        <a:defRPr sz="3000" kern="1200">
          <a:solidFill>
            <a:srgbClr val="163E7A"/>
          </a:solidFill>
          <a:latin typeface="Baloo 2 ExtraBold" panose="03080902040302020200" pitchFamily="66" charset="0"/>
          <a:ea typeface="+mj-ea"/>
          <a:cs typeface="Baloo 2 ExtraBold" panose="03080902040302020200" pitchFamily="66" charset="0"/>
        </a:defRPr>
      </a:lvl1pPr>
    </p:titleStyle>
    <p:bodyStyle>
      <a:lvl1pPr marL="342900" indent="-342900" algn="l" defTabSz="914400" rtl="0" eaLnBrk="1" latinLnBrk="0" hangingPunct="1">
        <a:spcBef>
          <a:spcPct val="20000"/>
        </a:spcBef>
        <a:buFont typeface="Arial" pitchFamily="34" charset="0"/>
        <a:buChar char="•"/>
        <a:defRPr sz="2400" kern="1200">
          <a:solidFill>
            <a:srgbClr val="EC9400"/>
          </a:solidFill>
          <a:latin typeface="Caveat Brush" pitchFamily="2" charset="0"/>
          <a:ea typeface="+mn-ea"/>
          <a:cs typeface="+mn-cs"/>
        </a:defRPr>
      </a:lvl1pPr>
      <a:lvl2pPr marL="742950" indent="-285750" algn="l" defTabSz="914400" rtl="0" eaLnBrk="1" latinLnBrk="0" hangingPunct="1">
        <a:spcBef>
          <a:spcPct val="20000"/>
        </a:spcBef>
        <a:buFont typeface="Arial" pitchFamily="34" charset="0"/>
        <a:buChar char="–"/>
        <a:defRPr sz="1500" kern="1200">
          <a:solidFill>
            <a:srgbClr val="163E7A"/>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spcBef>
          <a:spcPct val="20000"/>
        </a:spcBef>
        <a:buFont typeface="Arial" pitchFamily="34" charset="0"/>
        <a:buChar char="•"/>
        <a:defRPr sz="1400" kern="1200">
          <a:solidFill>
            <a:srgbClr val="163E7A"/>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spcBef>
          <a:spcPct val="20000"/>
        </a:spcBef>
        <a:buFont typeface="Arial" pitchFamily="34" charset="0"/>
        <a:buChar char="–"/>
        <a:defRPr sz="1300" kern="1200">
          <a:solidFill>
            <a:srgbClr val="163E7A"/>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spcBef>
          <a:spcPct val="20000"/>
        </a:spcBef>
        <a:buFont typeface="Arial" pitchFamily="34" charset="0"/>
        <a:buChar char="»"/>
        <a:defRPr sz="1600" kern="1200">
          <a:solidFill>
            <a:srgbClr val="138ECF"/>
          </a:solidFill>
          <a:latin typeface="Caveat Brush"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fr/url?sa=i&amp;rct=j&amp;q=&amp;esrc=s&amp;source=images&amp;cd=&amp;ved=2ahUKEwjLj7Pig87ZAhVEqaQKHa3gDSoQjRx6BAgAEAY&amp;url=http://www.1001cocktails.com/magazine/categorie/humour/page/4&amp;psig=AOvVaw2SBb8uVtrZKmiVlNpRBG2a&amp;ust=152009351298971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drogues.gouv.fr/" TargetMode="External"/><Relationship Id="rId7" Type="http://schemas.openxmlformats.org/officeDocument/2006/relationships/hyperlink" Target="https://www.inrs.fr/media.html?refINRS=ED%206505"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s://www.addictaide.fr/pro/" TargetMode="External"/><Relationship Id="rId5" Type="http://schemas.openxmlformats.org/officeDocument/2006/relationships/hyperlink" Target="https://www.addictaide.fr/" TargetMode="External"/><Relationship Id="rId4" Type="http://schemas.openxmlformats.org/officeDocument/2006/relationships/hyperlink" Target="https://www.secafi.com/evenementsressources/prevention-des-pratiques-addictives-au-travail/"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615828"/>
            <a:ext cx="6858000" cy="1595683"/>
          </a:xfrm>
        </p:spPr>
        <p:txBody>
          <a:bodyPr>
            <a:normAutofit/>
          </a:bodyPr>
          <a:lstStyle/>
          <a:p>
            <a:r>
              <a:rPr lang="fr-FR" sz="4000" b="1" dirty="0"/>
              <a:t>Prévention des addictions en entreprise</a:t>
            </a:r>
          </a:p>
        </p:txBody>
      </p:sp>
      <p:sp>
        <p:nvSpPr>
          <p:cNvPr id="3" name="Sous-titre 2"/>
          <p:cNvSpPr>
            <a:spLocks noGrp="1"/>
          </p:cNvSpPr>
          <p:nvPr>
            <p:ph type="subTitle" idx="1"/>
          </p:nvPr>
        </p:nvSpPr>
        <p:spPr>
          <a:xfrm>
            <a:off x="1457325" y="5182605"/>
            <a:ext cx="6858000" cy="1315701"/>
          </a:xfrm>
        </p:spPr>
        <p:txBody>
          <a:bodyPr>
            <a:normAutofit fontScale="92500"/>
          </a:bodyPr>
          <a:lstStyle/>
          <a:p>
            <a:pPr>
              <a:lnSpc>
                <a:spcPct val="120000"/>
              </a:lnSpc>
              <a:spcBef>
                <a:spcPts val="0"/>
              </a:spcBef>
            </a:pPr>
            <a:endParaRPr lang="fr-FR" sz="1800" dirty="0">
              <a:solidFill>
                <a:prstClr val="black"/>
              </a:solidFill>
              <a:latin typeface="Baloo 2" panose="03080502040302020200" pitchFamily="66" charset="0"/>
              <a:cs typeface="Baloo 2" panose="03080502040302020200" pitchFamily="66" charset="0"/>
            </a:endParaRPr>
          </a:p>
          <a:p>
            <a:pPr>
              <a:lnSpc>
                <a:spcPct val="120000"/>
              </a:lnSpc>
              <a:spcBef>
                <a:spcPts val="0"/>
              </a:spcBef>
            </a:pPr>
            <a:r>
              <a:rPr lang="fr-FR" sz="2400" b="1" dirty="0">
                <a:solidFill>
                  <a:schemeClr val="accent6"/>
                </a:solidFill>
                <a:cs typeface="Baloo 2" panose="03080502040302020200" pitchFamily="66" charset="0"/>
              </a:rPr>
              <a:t>Groupe  de travail « prévention des addictions »</a:t>
            </a:r>
          </a:p>
          <a:p>
            <a:pPr>
              <a:lnSpc>
                <a:spcPct val="120000"/>
              </a:lnSpc>
              <a:spcBef>
                <a:spcPts val="0"/>
              </a:spcBef>
            </a:pPr>
            <a:r>
              <a:rPr lang="fr-FR" sz="2400" b="1" dirty="0">
                <a:solidFill>
                  <a:schemeClr val="accent6"/>
                </a:solidFill>
                <a:cs typeface="Baloo 2" panose="03080502040302020200" pitchFamily="66" charset="0"/>
              </a:rPr>
              <a:t>Présentation : Dr Dubiez, Virginie Barçon et Marlène Petitcuenot</a:t>
            </a:r>
          </a:p>
        </p:txBody>
      </p:sp>
      <p:pic>
        <p:nvPicPr>
          <p:cNvPr id="5" name="irc_mi" descr="Résultat de recherche d'images pour &quot;carte monde humour&quot;">
            <a:hlinkClick r:id="rId3"/>
          </p:cNvPr>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057" y="2924945"/>
            <a:ext cx="3417690" cy="2358880"/>
          </a:xfrm>
          <a:prstGeom prst="rect">
            <a:avLst/>
          </a:prstGeom>
          <a:noFill/>
          <a:ln>
            <a:noFill/>
          </a:ln>
        </p:spPr>
      </p:pic>
      <p:sp>
        <p:nvSpPr>
          <p:cNvPr id="4" name="ZoneTexte 3">
            <a:extLst>
              <a:ext uri="{FF2B5EF4-FFF2-40B4-BE49-F238E27FC236}">
                <a16:creationId xmlns:a16="http://schemas.microsoft.com/office/drawing/2014/main" id="{9B2A83DD-7AA6-8AA8-98CE-2460321A66E9}"/>
              </a:ext>
            </a:extLst>
          </p:cNvPr>
          <p:cNvSpPr txBox="1"/>
          <p:nvPr/>
        </p:nvSpPr>
        <p:spPr>
          <a:xfrm>
            <a:off x="4572000" y="359694"/>
            <a:ext cx="43924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1F497D">
                    <a:lumMod val="75000"/>
                  </a:srgbClr>
                </a:solidFill>
                <a:effectLst/>
                <a:uLnTx/>
                <a:uFillTx/>
                <a:latin typeface="Calibri"/>
                <a:ea typeface="+mn-ea"/>
                <a:cs typeface="+mn-cs"/>
              </a:rPr>
              <a:t>Votre Service de Santé au Travail </a:t>
            </a:r>
            <a:br>
              <a:rPr kumimoji="0" lang="fr-FR" sz="2400" b="0" i="1" u="none" strike="noStrike" kern="1200" cap="none" spc="0" normalizeH="0" baseline="0" noProof="0" dirty="0">
                <a:ln>
                  <a:noFill/>
                </a:ln>
                <a:solidFill>
                  <a:srgbClr val="1F497D">
                    <a:lumMod val="75000"/>
                  </a:srgbClr>
                </a:solidFill>
                <a:effectLst/>
                <a:uLnTx/>
                <a:uFillTx/>
                <a:latin typeface="Calibri"/>
                <a:ea typeface="+mn-ea"/>
                <a:cs typeface="+mn-cs"/>
              </a:rPr>
            </a:br>
            <a:r>
              <a:rPr kumimoji="0" lang="fr-FR" sz="2400" b="0" i="1" u="none" strike="noStrike" kern="1200" cap="none" spc="0" normalizeH="0" baseline="0" noProof="0" dirty="0">
                <a:ln>
                  <a:noFill/>
                </a:ln>
                <a:solidFill>
                  <a:srgbClr val="1F497D">
                    <a:lumMod val="75000"/>
                  </a:srgbClr>
                </a:solidFill>
                <a:effectLst/>
                <a:uLnTx/>
                <a:uFillTx/>
                <a:latin typeface="Calibri"/>
                <a:ea typeface="+mn-ea"/>
                <a:cs typeface="+mn-cs"/>
              </a:rPr>
              <a:t>vous informe et vous conseille</a:t>
            </a:r>
          </a:p>
        </p:txBody>
      </p:sp>
    </p:spTree>
    <p:extLst>
      <p:ext uri="{BB962C8B-B14F-4D97-AF65-F5344CB8AC3E}">
        <p14:creationId xmlns:p14="http://schemas.microsoft.com/office/powerpoint/2010/main" val="1238825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69219" y="213631"/>
            <a:ext cx="8232849" cy="788987"/>
          </a:xfrm>
          <a:ln w="76200">
            <a:noFill/>
          </a:ln>
        </p:spPr>
        <p:txBody>
          <a:bodyPr>
            <a:normAutofit/>
          </a:bodyPr>
          <a:lstStyle/>
          <a:p>
            <a:r>
              <a:rPr lang="fr-FR" sz="2800" b="1" dirty="0"/>
              <a:t>Alcool : les effets à court terme </a:t>
            </a:r>
          </a:p>
        </p:txBody>
      </p:sp>
      <p:sp>
        <p:nvSpPr>
          <p:cNvPr id="3" name="Espace réservé du contenu 2"/>
          <p:cNvSpPr>
            <a:spLocks noGrp="1"/>
          </p:cNvSpPr>
          <p:nvPr>
            <p:ph idx="13"/>
          </p:nvPr>
        </p:nvSpPr>
        <p:spPr>
          <a:xfrm>
            <a:off x="229581" y="1060502"/>
            <a:ext cx="7618040" cy="5568168"/>
          </a:xfrm>
        </p:spPr>
        <p:txBody>
          <a:bodyPr>
            <a:noAutofit/>
          </a:bodyPr>
          <a:lstStyle/>
          <a:p>
            <a:pPr algn="just">
              <a:lnSpc>
                <a:spcPct val="150000"/>
              </a:lnSpc>
              <a:buFont typeface="Wingdings" panose="05000000000000000000" pitchFamily="2" charset="2"/>
              <a:buChar char="ü"/>
            </a:pPr>
            <a:r>
              <a:rPr lang="fr-FR" sz="1800" dirty="0">
                <a:latin typeface="Baloo 2" panose="03080502040302020200" pitchFamily="66" charset="0"/>
                <a:cs typeface="Baloo 2" panose="03080502040302020200" pitchFamily="66" charset="0"/>
              </a:rPr>
              <a:t>Une consommation d’alcool peut procurer une sensation :</a:t>
            </a:r>
          </a:p>
          <a:p>
            <a:pPr lvl="1" algn="just">
              <a:lnSpc>
                <a:spcPct val="170000"/>
              </a:lnSpc>
              <a:buFont typeface="Wingdings" panose="05000000000000000000" pitchFamily="2" charset="2"/>
              <a:buChar char="§"/>
            </a:pPr>
            <a:r>
              <a:rPr lang="fr-FR" sz="1800" dirty="0">
                <a:latin typeface="Baloo 2" panose="03080502040302020200" pitchFamily="66" charset="0"/>
                <a:cs typeface="Baloo 2" panose="03080502040302020200" pitchFamily="66" charset="0"/>
              </a:rPr>
              <a:t>de détente </a:t>
            </a:r>
          </a:p>
          <a:p>
            <a:pPr lvl="1" algn="just">
              <a:lnSpc>
                <a:spcPct val="170000"/>
              </a:lnSpc>
              <a:buFont typeface="Wingdings" panose="05000000000000000000" pitchFamily="2" charset="2"/>
              <a:buChar char="§"/>
            </a:pPr>
            <a:r>
              <a:rPr lang="fr-FR" sz="1800" dirty="0">
                <a:latin typeface="Baloo 2" panose="03080502040302020200" pitchFamily="66" charset="0"/>
                <a:cs typeface="Baloo 2" panose="03080502040302020200" pitchFamily="66" charset="0"/>
              </a:rPr>
              <a:t>d’euphorie, voire d’excitation</a:t>
            </a:r>
          </a:p>
          <a:p>
            <a:pPr lvl="1" algn="just">
              <a:lnSpc>
                <a:spcPct val="170000"/>
              </a:lnSpc>
              <a:buFont typeface="Wingdings" panose="05000000000000000000" pitchFamily="2" charset="2"/>
              <a:buChar char="§"/>
            </a:pPr>
            <a:r>
              <a:rPr lang="fr-FR" sz="1800" dirty="0">
                <a:latin typeface="Baloo 2" panose="03080502040302020200" pitchFamily="66" charset="0"/>
                <a:cs typeface="Baloo 2" panose="03080502040302020200" pitchFamily="66" charset="0"/>
              </a:rPr>
              <a:t>de désinhibition </a:t>
            </a:r>
          </a:p>
          <a:p>
            <a:pPr lvl="1" algn="just">
              <a:lnSpc>
                <a:spcPct val="170000"/>
              </a:lnSpc>
              <a:buFont typeface="Wingdings" panose="05000000000000000000" pitchFamily="2" charset="2"/>
              <a:buChar char="§"/>
            </a:pPr>
            <a:r>
              <a:rPr lang="fr-FR" sz="1800" dirty="0">
                <a:latin typeface="Baloo 2" panose="03080502040302020200" pitchFamily="66" charset="0"/>
                <a:cs typeface="Baloo 2" panose="03080502040302020200" pitchFamily="66" charset="0"/>
              </a:rPr>
              <a:t>de diminution des réflexes </a:t>
            </a:r>
          </a:p>
          <a:p>
            <a:endParaRPr lang="fr-FR" sz="18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1800" dirty="0">
                <a:latin typeface="Baloo 2" panose="03080502040302020200" pitchFamily="66" charset="0"/>
                <a:cs typeface="Baloo 2" panose="03080502040302020200" pitchFamily="66" charset="0"/>
              </a:rPr>
              <a:t>A plus </a:t>
            </a:r>
            <a:r>
              <a:rPr lang="fr-FR" sz="1800" b="1" dirty="0">
                <a:latin typeface="Baloo 2" panose="03080502040302020200" pitchFamily="66" charset="0"/>
                <a:cs typeface="Baloo 2" panose="03080502040302020200" pitchFamily="66" charset="0"/>
              </a:rPr>
              <a:t>fortes doses, </a:t>
            </a:r>
            <a:r>
              <a:rPr lang="fr-FR" sz="1800" dirty="0">
                <a:latin typeface="Baloo 2" panose="03080502040302020200" pitchFamily="66" charset="0"/>
                <a:cs typeface="Baloo 2" panose="03080502040302020200" pitchFamily="66" charset="0"/>
              </a:rPr>
              <a:t>c’est l’ivresse :</a:t>
            </a:r>
            <a:endParaRPr lang="fr-FR" sz="1800" b="1" dirty="0">
              <a:solidFill>
                <a:srgbClr val="0070C0"/>
              </a:solidFill>
              <a:latin typeface="Baloo 2" panose="03080502040302020200" pitchFamily="66" charset="0"/>
              <a:cs typeface="Baloo 2" panose="03080502040302020200" pitchFamily="66" charset="0"/>
            </a:endParaRPr>
          </a:p>
          <a:p>
            <a:pPr lvl="1" algn="just">
              <a:lnSpc>
                <a:spcPct val="170000"/>
              </a:lnSpc>
              <a:buFont typeface="Wingdings" panose="05000000000000000000" pitchFamily="2" charset="2"/>
              <a:buChar char="§"/>
            </a:pPr>
            <a:r>
              <a:rPr lang="fr-FR" sz="1800" dirty="0">
                <a:latin typeface="Baloo 2" panose="03080502040302020200" pitchFamily="66" charset="0"/>
                <a:cs typeface="Baloo 2" panose="03080502040302020200" pitchFamily="66" charset="0"/>
              </a:rPr>
              <a:t>mauvaise coordination des mouvements </a:t>
            </a:r>
          </a:p>
          <a:p>
            <a:pPr lvl="1" algn="just">
              <a:lnSpc>
                <a:spcPct val="170000"/>
              </a:lnSpc>
              <a:buFont typeface="Wingdings" panose="05000000000000000000" pitchFamily="2" charset="2"/>
              <a:buChar char="§"/>
            </a:pPr>
            <a:r>
              <a:rPr lang="fr-FR" sz="1800" dirty="0">
                <a:latin typeface="Baloo 2" panose="03080502040302020200" pitchFamily="66" charset="0"/>
                <a:cs typeface="Baloo 2" panose="03080502040302020200" pitchFamily="66" charset="0"/>
              </a:rPr>
              <a:t>élocution troublée</a:t>
            </a:r>
          </a:p>
          <a:p>
            <a:pPr lvl="1" algn="just">
              <a:lnSpc>
                <a:spcPct val="170000"/>
              </a:lnSpc>
              <a:buFont typeface="Wingdings" panose="05000000000000000000" pitchFamily="2" charset="2"/>
              <a:buChar char="§"/>
            </a:pPr>
            <a:r>
              <a:rPr lang="fr-FR" sz="1800" dirty="0">
                <a:latin typeface="Baloo 2" panose="03080502040302020200" pitchFamily="66" charset="0"/>
                <a:cs typeface="Baloo 2" panose="03080502040302020200" pitchFamily="66" charset="0"/>
              </a:rPr>
              <a:t>diminution des réflexes et de la vigilance </a:t>
            </a:r>
          </a:p>
          <a:p>
            <a:pPr lvl="1" algn="just">
              <a:lnSpc>
                <a:spcPct val="170000"/>
              </a:lnSpc>
              <a:buFont typeface="Wingdings" panose="05000000000000000000" pitchFamily="2" charset="2"/>
              <a:buChar char="§"/>
            </a:pPr>
            <a:r>
              <a:rPr lang="fr-FR" sz="1800" dirty="0">
                <a:latin typeface="Baloo 2" panose="03080502040302020200" pitchFamily="66" charset="0"/>
                <a:cs typeface="Baloo 2" panose="03080502040302020200" pitchFamily="66" charset="0"/>
              </a:rPr>
              <a:t>état de somnolence...</a:t>
            </a:r>
          </a:p>
        </p:txBody>
      </p:sp>
      <p:sp>
        <p:nvSpPr>
          <p:cNvPr id="11" name="Espace réservé du contenu 10"/>
          <p:cNvSpPr>
            <a:spLocks noGrp="1"/>
          </p:cNvSpPr>
          <p:nvPr>
            <p:ph sz="half" idx="4294967295"/>
          </p:nvPr>
        </p:nvSpPr>
        <p:spPr>
          <a:xfrm>
            <a:off x="4875819" y="2183461"/>
            <a:ext cx="4038600" cy="4032250"/>
          </a:xfrm>
        </p:spPr>
        <p:txBody>
          <a:bodyPr>
            <a:normAutofit fontScale="55000" lnSpcReduction="20000"/>
          </a:bodyPr>
          <a:lstStyle/>
          <a:p>
            <a:pPr algn="just">
              <a:lnSpc>
                <a:spcPct val="150000"/>
              </a:lnSpc>
            </a:pPr>
            <a:endParaRPr lang="fr-FR" sz="1100" dirty="0"/>
          </a:p>
          <a:p>
            <a:pPr>
              <a:lnSpc>
                <a:spcPct val="150000"/>
              </a:lnSpc>
              <a:buFont typeface="Wingdings" panose="05000000000000000000" pitchFamily="2" charset="2"/>
              <a:buChar char="ü"/>
            </a:pPr>
            <a:r>
              <a:rPr lang="fr-FR" sz="3300" b="1" dirty="0">
                <a:solidFill>
                  <a:schemeClr val="tx1"/>
                </a:solidFill>
                <a:latin typeface="Baloo 2" panose="03080502040302020200" pitchFamily="66" charset="0"/>
                <a:cs typeface="Baloo 2" panose="03080502040302020200" pitchFamily="66" charset="0"/>
              </a:rPr>
              <a:t>De fortes doses d’alcool </a:t>
            </a:r>
            <a:r>
              <a:rPr lang="fr-FR" sz="3300" dirty="0">
                <a:solidFill>
                  <a:schemeClr val="tx1"/>
                </a:solidFill>
                <a:latin typeface="Baloo 2" panose="03080502040302020200" pitchFamily="66" charset="0"/>
                <a:cs typeface="Baloo 2" panose="03080502040302020200" pitchFamily="66" charset="0"/>
              </a:rPr>
              <a:t>peuvent également entraîner des </a:t>
            </a:r>
            <a:r>
              <a:rPr lang="fr-FR" sz="3300" b="1" dirty="0">
                <a:solidFill>
                  <a:schemeClr val="tx1"/>
                </a:solidFill>
                <a:latin typeface="Baloo 2" panose="03080502040302020200" pitchFamily="66" charset="0"/>
                <a:cs typeface="Baloo 2" panose="03080502040302020200" pitchFamily="66" charset="0"/>
              </a:rPr>
              <a:t>pertes de mémoire allant jusqu’au trou noir</a:t>
            </a:r>
          </a:p>
          <a:p>
            <a:pPr marL="0" indent="0">
              <a:lnSpc>
                <a:spcPct val="150000"/>
              </a:lnSpc>
              <a:buNone/>
            </a:pPr>
            <a:endParaRPr lang="fr-FR" sz="3300" dirty="0">
              <a:solidFill>
                <a:schemeClr val="tx1"/>
              </a:solidFill>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3300" dirty="0">
                <a:solidFill>
                  <a:schemeClr val="tx1"/>
                </a:solidFill>
                <a:latin typeface="Baloo 2" panose="03080502040302020200" pitchFamily="66" charset="0"/>
                <a:cs typeface="Baloo 2" panose="03080502040302020200" pitchFamily="66" charset="0"/>
              </a:rPr>
              <a:t>À </a:t>
            </a:r>
            <a:r>
              <a:rPr lang="fr-FR" sz="3300" b="1" dirty="0">
                <a:solidFill>
                  <a:schemeClr val="tx1"/>
                </a:solidFill>
                <a:latin typeface="Baloo 2" panose="03080502040302020200" pitchFamily="66" charset="0"/>
                <a:cs typeface="Baloo 2" panose="03080502040302020200" pitchFamily="66" charset="0"/>
              </a:rPr>
              <a:t>très fortes doses</a:t>
            </a:r>
            <a:r>
              <a:rPr lang="fr-FR" sz="3300" dirty="0">
                <a:solidFill>
                  <a:schemeClr val="tx1"/>
                </a:solidFill>
                <a:latin typeface="Baloo 2" panose="03080502040302020200" pitchFamily="66" charset="0"/>
                <a:cs typeface="Baloo 2" panose="03080502040302020200" pitchFamily="66" charset="0"/>
              </a:rPr>
              <a:t>, la somnolence peut aller jusqu’au </a:t>
            </a:r>
            <a:r>
              <a:rPr lang="fr-FR" sz="3300" b="1" dirty="0">
                <a:solidFill>
                  <a:schemeClr val="tx1"/>
                </a:solidFill>
                <a:latin typeface="Baloo 2" panose="03080502040302020200" pitchFamily="66" charset="0"/>
                <a:cs typeface="Baloo 2" panose="03080502040302020200" pitchFamily="66" charset="0"/>
              </a:rPr>
              <a:t>coma éthylique = urgence médicale </a:t>
            </a:r>
            <a:r>
              <a:rPr lang="fr-FR" sz="3300" dirty="0">
                <a:solidFill>
                  <a:schemeClr val="tx1"/>
                </a:solidFill>
                <a:latin typeface="Baloo 2" panose="03080502040302020200" pitchFamily="66" charset="0"/>
                <a:cs typeface="Baloo 2" panose="03080502040302020200" pitchFamily="66" charset="0"/>
              </a:rPr>
              <a:t>pouvant entrainer le décès en l’absence de soins</a:t>
            </a:r>
          </a:p>
          <a:p>
            <a:endParaRPr lang="fr-FR" dirty="0"/>
          </a:p>
        </p:txBody>
      </p:sp>
      <p:sp>
        <p:nvSpPr>
          <p:cNvPr id="6" name="AutoShape 4" descr="RÃ©sultat de recherche d'images pour &quot;bonhomme alcool&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6" descr="RÃ©sultat de recherche d'images pour &quot;bonhomme alcool&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Picture 8" descr="https://previews.123rf.com/images/coramax/coramax1208/coramax120800879/14799920-les-gens-3d-caract%C3%A8re-humain-personne-porte-un-toast-avec-un-verre-de-champagne-illustration-de-rendu-.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46540" y="229330"/>
            <a:ext cx="1314872" cy="164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142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58924" y="181925"/>
            <a:ext cx="6858000" cy="788987"/>
          </a:xfrm>
        </p:spPr>
        <p:txBody>
          <a:bodyPr>
            <a:normAutofit/>
          </a:bodyPr>
          <a:lstStyle/>
          <a:p>
            <a:r>
              <a:rPr lang="fr-FR" sz="2800" b="1" dirty="0"/>
              <a:t>Alcool : effets à long terme</a:t>
            </a:r>
          </a:p>
        </p:txBody>
      </p:sp>
      <p:sp>
        <p:nvSpPr>
          <p:cNvPr id="3" name="Espace réservé du contenu 2"/>
          <p:cNvSpPr>
            <a:spLocks noGrp="1"/>
          </p:cNvSpPr>
          <p:nvPr>
            <p:ph idx="13"/>
          </p:nvPr>
        </p:nvSpPr>
        <p:spPr>
          <a:xfrm>
            <a:off x="179512" y="1123787"/>
            <a:ext cx="8856984" cy="4914390"/>
          </a:xfrm>
        </p:spPr>
        <p:txBody>
          <a:bodyPr>
            <a:noAutofit/>
          </a:bodyPr>
          <a:lstStyle/>
          <a:p>
            <a:pPr algn="just">
              <a:buFont typeface="Wingdings" panose="05000000000000000000" pitchFamily="2" charset="2"/>
              <a:buChar char="ü"/>
            </a:pPr>
            <a:r>
              <a:rPr lang="fr-FR" sz="2000" dirty="0">
                <a:latin typeface="Baloo 2" panose="03080502040302020200" pitchFamily="66" charset="0"/>
                <a:cs typeface="Baloo 2" panose="03080502040302020200" pitchFamily="66" charset="0"/>
              </a:rPr>
              <a:t>Sur le </a:t>
            </a:r>
            <a:r>
              <a:rPr lang="fr-FR" sz="2000" b="1" dirty="0">
                <a:latin typeface="Baloo 2" panose="03080502040302020200" pitchFamily="66" charset="0"/>
                <a:cs typeface="Baloo 2" panose="03080502040302020200" pitchFamily="66" charset="0"/>
              </a:rPr>
              <a:t>système cardiovasculaire </a:t>
            </a:r>
            <a:r>
              <a:rPr lang="fr-FR" sz="2000" dirty="0">
                <a:latin typeface="Baloo 2" panose="03080502040302020200" pitchFamily="66" charset="0"/>
                <a:cs typeface="Baloo 2" panose="03080502040302020200" pitchFamily="66" charset="0"/>
              </a:rPr>
              <a:t>( HTA, AVC, troubles du rythme...)</a:t>
            </a:r>
          </a:p>
          <a:p>
            <a:pPr algn="just">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000" dirty="0">
                <a:latin typeface="Baloo 2" panose="03080502040302020200" pitchFamily="66" charset="0"/>
                <a:cs typeface="Baloo 2" panose="03080502040302020200" pitchFamily="66" charset="0"/>
              </a:rPr>
              <a:t> Sur le </a:t>
            </a:r>
            <a:r>
              <a:rPr lang="fr-FR" sz="2000" b="1" dirty="0">
                <a:latin typeface="Baloo 2" panose="03080502040302020200" pitchFamily="66" charset="0"/>
                <a:cs typeface="Baloo 2" panose="03080502040302020200" pitchFamily="66" charset="0"/>
              </a:rPr>
              <a:t>foie </a:t>
            </a:r>
          </a:p>
          <a:p>
            <a:pPr algn="just">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000" dirty="0">
                <a:latin typeface="Baloo 2" panose="03080502040302020200" pitchFamily="66" charset="0"/>
                <a:cs typeface="Baloo 2" panose="03080502040302020200" pitchFamily="66" charset="0"/>
              </a:rPr>
              <a:t>Sur le </a:t>
            </a:r>
            <a:r>
              <a:rPr lang="fr-FR" sz="2000" b="1" dirty="0">
                <a:latin typeface="Baloo 2" panose="03080502040302020200" pitchFamily="66" charset="0"/>
                <a:cs typeface="Baloo 2" panose="03080502040302020200" pitchFamily="66" charset="0"/>
              </a:rPr>
              <a:t>système digestif </a:t>
            </a:r>
          </a:p>
          <a:p>
            <a:pPr algn="just">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000" dirty="0">
                <a:latin typeface="Baloo 2" panose="03080502040302020200" pitchFamily="66" charset="0"/>
                <a:cs typeface="Baloo 2" panose="03080502040302020200" pitchFamily="66" charset="0"/>
              </a:rPr>
              <a:t>Sur le </a:t>
            </a:r>
            <a:r>
              <a:rPr lang="fr-FR" sz="2000" b="1" dirty="0">
                <a:latin typeface="Baloo 2" panose="03080502040302020200" pitchFamily="66" charset="0"/>
                <a:cs typeface="Baloo 2" panose="03080502040302020200" pitchFamily="66" charset="0"/>
              </a:rPr>
              <a:t>cerveau</a:t>
            </a:r>
            <a:r>
              <a:rPr lang="fr-FR" sz="2000" dirty="0">
                <a:latin typeface="Baloo 2" panose="03080502040302020200" pitchFamily="66" charset="0"/>
                <a:cs typeface="Baloo 2" panose="03080502040302020200" pitchFamily="66" charset="0"/>
              </a:rPr>
              <a:t> :  troubles cognitifs, modification de l’humeur, dépression...</a:t>
            </a:r>
          </a:p>
          <a:p>
            <a:pPr algn="just">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Risque accentué de cancer </a:t>
            </a:r>
            <a:r>
              <a:rPr lang="fr-FR" sz="2000" dirty="0">
                <a:latin typeface="Baloo 2" panose="03080502040302020200" pitchFamily="66" charset="0"/>
                <a:cs typeface="Baloo 2" panose="03080502040302020200" pitchFamily="66" charset="0"/>
              </a:rPr>
              <a:t>(même à faible dose) : cancer des voies –aérodigestives supérieures, de l’estomac, du foie, du sein et colorectal</a:t>
            </a:r>
          </a:p>
          <a:p>
            <a:pPr marL="0" indent="0" algn="just"/>
            <a:endParaRPr lang="fr-FR" sz="20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Complications psychosociales </a:t>
            </a:r>
            <a:r>
              <a:rPr lang="fr-FR" sz="2000" dirty="0">
                <a:latin typeface="Baloo 2" panose="03080502040302020200" pitchFamily="66" charset="0"/>
                <a:cs typeface="Baloo 2" panose="03080502040302020200" pitchFamily="66" charset="0"/>
              </a:rPr>
              <a:t>: suicides, homicides, isolement...</a:t>
            </a:r>
          </a:p>
          <a:p>
            <a:pPr marL="0" indent="0" algn="just">
              <a:buNone/>
            </a:pPr>
            <a:endParaRPr lang="fr-FR" sz="20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p:txBody>
      </p:sp>
      <p:sp>
        <p:nvSpPr>
          <p:cNvPr id="5" name="Espace réservé du pied de page 2"/>
          <p:cNvSpPr>
            <a:spLocks noGrp="1"/>
          </p:cNvSpPr>
          <p:nvPr>
            <p:ph type="ftr" sz="quarter" idx="4294967295"/>
          </p:nvPr>
        </p:nvSpPr>
        <p:spPr>
          <a:xfrm>
            <a:off x="323528" y="6245130"/>
            <a:ext cx="7452320" cy="481013"/>
          </a:xfrm>
          <a:prstGeom prst="rect">
            <a:avLst/>
          </a:prstGeom>
        </p:spPr>
        <p:txBody>
          <a:bodyPr/>
          <a:lstStyle/>
          <a:p>
            <a:r>
              <a:rPr lang="fr-FR" sz="1000" dirty="0">
                <a:latin typeface="Baloo 2" panose="03080502040302020200" pitchFamily="66" charset="0"/>
                <a:cs typeface="Baloo 2" panose="03080502040302020200" pitchFamily="66" charset="0"/>
              </a:rPr>
              <a:t>Source : www.e-cancer.fr/Comprendre-prevenir-depister/Reduire-les-risques-de-cancer/Alcool</a:t>
            </a:r>
          </a:p>
        </p:txBody>
      </p:sp>
      <p:pic>
        <p:nvPicPr>
          <p:cNvPr id="3076" name="Picture 4" descr="Image associé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8224" y="1700808"/>
            <a:ext cx="1857400" cy="135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5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2800" b="1" dirty="0"/>
              <a:t>De la consommation à l’addiction</a:t>
            </a:r>
          </a:p>
        </p:txBody>
      </p:sp>
      <p:sp>
        <p:nvSpPr>
          <p:cNvPr id="3" name="Espace réservé du numéro de diapositive 2"/>
          <p:cNvSpPr>
            <a:spLocks noGrp="1"/>
          </p:cNvSpPr>
          <p:nvPr>
            <p:ph type="sldNum" sz="quarter" idx="12"/>
          </p:nvPr>
        </p:nvSpPr>
        <p:spPr/>
        <p:txBody>
          <a:bodyPr/>
          <a:lstStyle/>
          <a:p>
            <a:fld id="{4A4961BA-AD98-4A64-999F-F6118E0F7BC3}" type="slidenum">
              <a:rPr lang="fr-FR" smtClean="0"/>
              <a:pPr/>
              <a:t>12</a:t>
            </a:fld>
            <a:endParaRPr lang="fr-FR" dirty="0"/>
          </a:p>
        </p:txBody>
      </p:sp>
      <p:pic>
        <p:nvPicPr>
          <p:cNvPr id="5" name="Picture 2" descr="https://www.addictaide.fr/wp-content/uploads/2018/10/pyramide-usage.png"/>
          <p:cNvPicPr>
            <a:picLocks noGrp="1" noChangeAspect="1" noChangeArrowheads="1"/>
          </p:cNvPicPr>
          <p:nvPr>
            <p:ph idx="13"/>
          </p:nvPr>
        </p:nvPicPr>
        <p:blipFill>
          <a:blip r:embed="rId3">
            <a:extLst>
              <a:ext uri="{28A0092B-C50C-407E-A947-70E740481C1C}">
                <a14:useLocalDpi xmlns:a14="http://schemas.microsoft.com/office/drawing/2010/main"/>
              </a:ext>
            </a:extLst>
          </a:blip>
          <a:srcRect/>
          <a:stretch>
            <a:fillRect/>
          </a:stretch>
        </p:blipFill>
        <p:spPr bwMode="auto">
          <a:xfrm>
            <a:off x="1431032" y="905805"/>
            <a:ext cx="6281935" cy="472153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pied de page 3"/>
          <p:cNvSpPr txBox="1">
            <a:spLocks/>
          </p:cNvSpPr>
          <p:nvPr/>
        </p:nvSpPr>
        <p:spPr>
          <a:xfrm>
            <a:off x="755576" y="6309320"/>
            <a:ext cx="5544616" cy="41215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t>Source : addictaide.fr</a:t>
            </a:r>
          </a:p>
          <a:p>
            <a:endParaRPr lang="fr-FR" dirty="0"/>
          </a:p>
        </p:txBody>
      </p:sp>
    </p:spTree>
    <p:extLst>
      <p:ext uri="{BB962C8B-B14F-4D97-AF65-F5344CB8AC3E}">
        <p14:creationId xmlns:p14="http://schemas.microsoft.com/office/powerpoint/2010/main" val="1222891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58316" y="142784"/>
            <a:ext cx="6858000" cy="788987"/>
          </a:xfrm>
        </p:spPr>
        <p:txBody>
          <a:bodyPr>
            <a:normAutofit fontScale="90000"/>
          </a:bodyPr>
          <a:lstStyle/>
          <a:p>
            <a:r>
              <a:rPr lang="fr-FR" sz="2800" b="1" dirty="0"/>
              <a:t>Alcool : Nouvelles recommandations de 2017</a:t>
            </a:r>
          </a:p>
        </p:txBody>
      </p:sp>
      <p:sp>
        <p:nvSpPr>
          <p:cNvPr id="3" name="Espace réservé du contenu 2"/>
          <p:cNvSpPr>
            <a:spLocks noGrp="1"/>
          </p:cNvSpPr>
          <p:nvPr>
            <p:ph idx="13"/>
          </p:nvPr>
        </p:nvSpPr>
        <p:spPr>
          <a:xfrm>
            <a:off x="558316" y="955678"/>
            <a:ext cx="7618040" cy="5089520"/>
          </a:xfrm>
        </p:spPr>
        <p:txBody>
          <a:bodyPr>
            <a:normAutofit/>
          </a:bodyPr>
          <a:lstStyle/>
          <a:p>
            <a:pPr marL="0" indent="0" algn="just">
              <a:lnSpc>
                <a:spcPct val="150000"/>
              </a:lnSpc>
              <a:buNone/>
            </a:pPr>
            <a:r>
              <a:rPr lang="fr-FR" sz="2000" dirty="0">
                <a:latin typeface="Baloo 2" panose="03080502040302020200" pitchFamily="66" charset="0"/>
                <a:cs typeface="Baloo 2" panose="03080502040302020200" pitchFamily="66" charset="0"/>
              </a:rPr>
              <a:t>Pour limiter les risques pour la santé au cours de la vie, il est recommandé de ne pas consommer :</a:t>
            </a:r>
            <a:endParaRPr lang="fr-FR" sz="2000" b="1"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plus de 10 verres d’alcool par semaine </a:t>
            </a:r>
          </a:p>
          <a:p>
            <a:pPr lvl="0" algn="just">
              <a:lnSpc>
                <a:spcPct val="150000"/>
              </a:lnSpc>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plus de 2 verres standards par jour ;</a:t>
            </a:r>
          </a:p>
          <a:p>
            <a:pPr marL="0" lvl="0" indent="0" algn="just">
              <a:lnSpc>
                <a:spcPct val="150000"/>
              </a:lnSpc>
              <a:buNone/>
            </a:pPr>
            <a:r>
              <a:rPr lang="fr-FR" sz="2000" dirty="0">
                <a:latin typeface="Baloo 2" panose="03080502040302020200" pitchFamily="66" charset="0"/>
                <a:cs typeface="Baloo 2" panose="03080502040302020200" pitchFamily="66" charset="0"/>
              </a:rPr>
              <a:t>Et avoir au minimum 2 jours dans la semaine sans consommation.</a:t>
            </a:r>
          </a:p>
          <a:p>
            <a:pPr marL="0" indent="0">
              <a:buNone/>
            </a:pPr>
            <a:endParaRPr lang="fr-FR" dirty="0">
              <a:latin typeface="Baloo 2" panose="03080502040302020200" pitchFamily="66" charset="0"/>
              <a:cs typeface="Baloo 2" panose="03080502040302020200" pitchFamily="66" charset="0"/>
            </a:endParaRPr>
          </a:p>
        </p:txBody>
      </p:sp>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7664" y="3816868"/>
            <a:ext cx="5936240" cy="2857352"/>
          </a:xfrm>
          <a:prstGeom prst="rect">
            <a:avLst/>
          </a:prstGeom>
        </p:spPr>
      </p:pic>
      <p:sp>
        <p:nvSpPr>
          <p:cNvPr id="10" name="ZoneTexte 9"/>
          <p:cNvSpPr txBox="1"/>
          <p:nvPr/>
        </p:nvSpPr>
        <p:spPr>
          <a:xfrm>
            <a:off x="6475792" y="1866569"/>
            <a:ext cx="2016224" cy="646331"/>
          </a:xfrm>
          <a:prstGeom prst="rect">
            <a:avLst/>
          </a:prstGeom>
          <a:noFill/>
        </p:spPr>
        <p:txBody>
          <a:bodyPr wrap="square" rtlCol="0">
            <a:spAutoFit/>
          </a:bodyPr>
          <a:lstStyle/>
          <a:p>
            <a:r>
              <a:rPr lang="fr-FR" b="1" dirty="0">
                <a:solidFill>
                  <a:srgbClr val="FF0000"/>
                </a:solidFill>
              </a:rPr>
              <a:t>Rappel : 1h30 pour éliminer un verre</a:t>
            </a:r>
          </a:p>
        </p:txBody>
      </p:sp>
      <p:sp>
        <p:nvSpPr>
          <p:cNvPr id="12" name="Ellipse 11"/>
          <p:cNvSpPr/>
          <p:nvPr/>
        </p:nvSpPr>
        <p:spPr>
          <a:xfrm>
            <a:off x="6295772" y="1721683"/>
            <a:ext cx="237626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25016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118481"/>
            <a:ext cx="6858000" cy="788987"/>
          </a:xfrm>
        </p:spPr>
        <p:txBody>
          <a:bodyPr>
            <a:normAutofit/>
          </a:bodyPr>
          <a:lstStyle/>
          <a:p>
            <a:r>
              <a:rPr lang="fr-FR" sz="2800" b="1" dirty="0"/>
              <a:t>Cannabis : généralités</a:t>
            </a:r>
          </a:p>
        </p:txBody>
      </p:sp>
      <p:sp>
        <p:nvSpPr>
          <p:cNvPr id="3" name="Espace réservé du contenu 2"/>
          <p:cNvSpPr>
            <a:spLocks noGrp="1"/>
          </p:cNvSpPr>
          <p:nvPr>
            <p:ph idx="13"/>
          </p:nvPr>
        </p:nvSpPr>
        <p:spPr>
          <a:xfrm>
            <a:off x="107504" y="1124744"/>
            <a:ext cx="5580112" cy="4608512"/>
          </a:xfrm>
        </p:spPr>
        <p:txBody>
          <a:bodyPr>
            <a:normAutofit/>
          </a:bodyPr>
          <a:lstStyle/>
          <a:p>
            <a:pPr lvl="1" algn="just">
              <a:buFont typeface="Wingdings" panose="05000000000000000000" pitchFamily="2" charset="2"/>
              <a:buChar char="ü"/>
            </a:pPr>
            <a:r>
              <a:rPr lang="fr-FR" sz="2000" b="1" dirty="0">
                <a:solidFill>
                  <a:prstClr val="black"/>
                </a:solidFill>
                <a:latin typeface="Baloo 2" panose="03080502040302020200" pitchFamily="66" charset="0"/>
                <a:cs typeface="Baloo 2" panose="03080502040302020200" pitchFamily="66" charset="0"/>
              </a:rPr>
              <a:t>Substance Psychoactive </a:t>
            </a:r>
            <a:r>
              <a:rPr lang="fr-FR" sz="2000" dirty="0">
                <a:solidFill>
                  <a:prstClr val="black"/>
                </a:solidFill>
                <a:latin typeface="Baloo 2" panose="03080502040302020200" pitchFamily="66" charset="0"/>
                <a:cs typeface="Baloo 2" panose="03080502040302020200" pitchFamily="66" charset="0"/>
              </a:rPr>
              <a:t>: </a:t>
            </a:r>
          </a:p>
          <a:p>
            <a:pPr lvl="2" algn="just">
              <a:buFont typeface="Wingdings" panose="05000000000000000000" pitchFamily="2" charset="2"/>
              <a:buChar char="§"/>
            </a:pPr>
            <a:r>
              <a:rPr lang="fr-FR" sz="2000" dirty="0">
                <a:solidFill>
                  <a:prstClr val="black"/>
                </a:solidFill>
                <a:latin typeface="Baloo 2" panose="03080502040302020200" pitchFamily="66" charset="0"/>
                <a:cs typeface="Baloo 2" panose="03080502040302020200" pitchFamily="66" charset="0"/>
              </a:rPr>
              <a:t>delta-9-tetrahydrocannabinol (THC)</a:t>
            </a:r>
          </a:p>
          <a:p>
            <a:pPr lvl="1" algn="just"/>
            <a:endParaRPr lang="fr-FR" sz="2000" dirty="0">
              <a:solidFill>
                <a:prstClr val="black"/>
              </a:solidFill>
              <a:latin typeface="Baloo 2" panose="03080502040302020200" pitchFamily="66" charset="0"/>
              <a:cs typeface="Baloo 2" panose="03080502040302020200" pitchFamily="66" charset="0"/>
            </a:endParaRPr>
          </a:p>
          <a:p>
            <a:pPr lvl="1" algn="just"/>
            <a:endParaRPr lang="fr-FR" sz="2000" dirty="0">
              <a:solidFill>
                <a:prstClr val="black"/>
              </a:solidFill>
              <a:latin typeface="Baloo 2" panose="03080502040302020200" pitchFamily="66" charset="0"/>
              <a:cs typeface="Baloo 2" panose="03080502040302020200" pitchFamily="66" charset="0"/>
            </a:endParaRPr>
          </a:p>
          <a:p>
            <a:pPr lvl="1" algn="just">
              <a:buFont typeface="Wingdings" panose="05000000000000000000" pitchFamily="2" charset="2"/>
              <a:buChar char="ü"/>
            </a:pPr>
            <a:r>
              <a:rPr lang="fr-FR" sz="2000" b="1" dirty="0">
                <a:solidFill>
                  <a:prstClr val="black"/>
                </a:solidFill>
                <a:latin typeface="Baloo 2" panose="03080502040302020200" pitchFamily="66" charset="0"/>
                <a:cs typeface="Baloo 2" panose="03080502040302020200" pitchFamily="66" charset="0"/>
              </a:rPr>
              <a:t>Consommation sous forme:</a:t>
            </a:r>
          </a:p>
          <a:p>
            <a:pPr lvl="2" algn="just">
              <a:buFont typeface="Wingdings" panose="05000000000000000000" pitchFamily="2" charset="2"/>
              <a:buChar char="§"/>
            </a:pPr>
            <a:r>
              <a:rPr lang="fr-FR" sz="2000" dirty="0">
                <a:solidFill>
                  <a:prstClr val="black"/>
                </a:solidFill>
                <a:latin typeface="Baloo 2" panose="03080502040302020200" pitchFamily="66" charset="0"/>
                <a:cs typeface="Baloo 2" panose="03080502040302020200" pitchFamily="66" charset="0"/>
              </a:rPr>
              <a:t>d’herbe (marijuana, beuh, </a:t>
            </a:r>
            <a:r>
              <a:rPr lang="fr-FR" sz="2000" dirty="0" err="1">
                <a:latin typeface="Baloo 2" panose="03080502040302020200" pitchFamily="66" charset="0"/>
                <a:cs typeface="Baloo 2" panose="03080502040302020200" pitchFamily="66" charset="0"/>
              </a:rPr>
              <a:t>weed</a:t>
            </a:r>
            <a:r>
              <a:rPr lang="fr-FR" sz="2000" dirty="0">
                <a:solidFill>
                  <a:prstClr val="black"/>
                </a:solidFill>
                <a:latin typeface="Baloo 2" panose="03080502040302020200" pitchFamily="66" charset="0"/>
                <a:cs typeface="Baloo 2" panose="03080502040302020200" pitchFamily="66" charset="0"/>
              </a:rPr>
              <a:t>)  </a:t>
            </a:r>
          </a:p>
          <a:p>
            <a:pPr lvl="2" algn="just">
              <a:buFont typeface="Wingdings" panose="05000000000000000000" pitchFamily="2" charset="2"/>
              <a:buChar char="§"/>
            </a:pPr>
            <a:r>
              <a:rPr lang="fr-FR" sz="2000" dirty="0">
                <a:solidFill>
                  <a:prstClr val="black"/>
                </a:solidFill>
                <a:latin typeface="Baloo 2" panose="03080502040302020200" pitchFamily="66" charset="0"/>
                <a:cs typeface="Baloo 2" panose="03080502040302020200" pitchFamily="66" charset="0"/>
              </a:rPr>
              <a:t>de résine (haschich, shit, </a:t>
            </a:r>
            <a:r>
              <a:rPr lang="fr-FR" sz="2000" dirty="0" err="1">
                <a:solidFill>
                  <a:prstClr val="black"/>
                </a:solidFill>
                <a:latin typeface="Baloo 2" panose="03080502040302020200" pitchFamily="66" charset="0"/>
                <a:cs typeface="Baloo 2" panose="03080502040302020200" pitchFamily="66" charset="0"/>
              </a:rPr>
              <a:t>chichon</a:t>
            </a:r>
            <a:r>
              <a:rPr lang="fr-FR" sz="2000" dirty="0">
                <a:solidFill>
                  <a:prstClr val="black"/>
                </a:solidFill>
                <a:latin typeface="Baloo 2" panose="03080502040302020200" pitchFamily="66" charset="0"/>
                <a:cs typeface="Baloo 2" panose="03080502040302020200" pitchFamily="66" charset="0"/>
              </a:rPr>
              <a:t>)</a:t>
            </a:r>
          </a:p>
          <a:p>
            <a:pPr marL="914400" lvl="2" indent="0" algn="just">
              <a:buNone/>
            </a:pPr>
            <a:endParaRPr lang="fr-FR" sz="2000" dirty="0">
              <a:solidFill>
                <a:prstClr val="black"/>
              </a:solidFill>
              <a:latin typeface="Baloo 2" panose="03080502040302020200" pitchFamily="66" charset="0"/>
              <a:cs typeface="Baloo 2" panose="03080502040302020200" pitchFamily="66" charset="0"/>
            </a:endParaRPr>
          </a:p>
          <a:p>
            <a:pPr marL="914400" lvl="2" indent="0" algn="just">
              <a:buNone/>
            </a:pPr>
            <a:endParaRPr lang="fr-FR" sz="2000" dirty="0">
              <a:solidFill>
                <a:prstClr val="black"/>
              </a:solidFill>
              <a:latin typeface="Baloo 2" panose="03080502040302020200" pitchFamily="66" charset="0"/>
              <a:cs typeface="Baloo 2" panose="03080502040302020200" pitchFamily="66" charset="0"/>
            </a:endParaRPr>
          </a:p>
          <a:p>
            <a:pPr lvl="1">
              <a:buFont typeface="Wingdings" panose="05000000000000000000" pitchFamily="2" charset="2"/>
              <a:buChar char="ü"/>
            </a:pPr>
            <a:r>
              <a:rPr lang="fr-FR" sz="2000" dirty="0">
                <a:latin typeface="Baloo 2" panose="03080502040302020200" pitchFamily="66" charset="0"/>
                <a:cs typeface="Baloo 2" panose="03080502040302020200" pitchFamily="66" charset="0"/>
              </a:rPr>
              <a:t>Généralement </a:t>
            </a:r>
            <a:r>
              <a:rPr lang="fr-FR" sz="2000" b="1" dirty="0">
                <a:latin typeface="Baloo 2" panose="03080502040302020200" pitchFamily="66" charset="0"/>
                <a:cs typeface="Baloo 2" panose="03080502040302020200" pitchFamily="66" charset="0"/>
              </a:rPr>
              <a:t>fumé mélangé à du tabac </a:t>
            </a:r>
          </a:p>
          <a:p>
            <a:pPr marL="457200" lvl="1" indent="0">
              <a:buNone/>
            </a:pPr>
            <a:r>
              <a:rPr lang="fr-FR" sz="2000" dirty="0">
                <a:latin typeface="Baloo 2" panose="03080502040302020200" pitchFamily="66" charset="0"/>
                <a:cs typeface="Baloo 2" panose="03080502040302020200" pitchFamily="66" charset="0"/>
              </a:rPr>
              <a:t>	(joint, pétard, </a:t>
            </a:r>
            <a:r>
              <a:rPr lang="fr-FR" sz="2000" dirty="0" err="1">
                <a:latin typeface="Baloo 2" panose="03080502040302020200" pitchFamily="66" charset="0"/>
                <a:cs typeface="Baloo 2" panose="03080502040302020200" pitchFamily="66" charset="0"/>
              </a:rPr>
              <a:t>bedot</a:t>
            </a:r>
            <a:r>
              <a:rPr lang="fr-FR" sz="2000" dirty="0">
                <a:latin typeface="Baloo 2" panose="03080502040302020200" pitchFamily="66" charset="0"/>
                <a:cs typeface="Baloo 2" panose="03080502040302020200" pitchFamily="66" charset="0"/>
              </a:rPr>
              <a:t>,)</a:t>
            </a:r>
          </a:p>
          <a:p>
            <a:pPr marL="914400" lvl="2" indent="0" algn="just">
              <a:buNone/>
            </a:pPr>
            <a:endParaRPr lang="fr-FR" sz="2000" dirty="0">
              <a:solidFill>
                <a:prstClr val="black"/>
              </a:solidFill>
              <a:latin typeface="Baloo 2" panose="03080502040302020200" pitchFamily="66" charset="0"/>
              <a:cs typeface="Baloo 2" panose="03080502040302020200" pitchFamily="66" charset="0"/>
            </a:endParaRPr>
          </a:p>
          <a:p>
            <a:pPr marL="914400" lvl="2" indent="0" algn="just">
              <a:lnSpc>
                <a:spcPct val="100000"/>
              </a:lnSpc>
              <a:buNone/>
            </a:pPr>
            <a:endParaRPr lang="fr-FR" sz="2000" u="sng" dirty="0">
              <a:latin typeface="Baloo 2" panose="03080502040302020200" pitchFamily="66" charset="0"/>
              <a:cs typeface="Baloo 2" panose="03080502040302020200" pitchFamily="66" charset="0"/>
            </a:endParaRPr>
          </a:p>
        </p:txBody>
      </p:sp>
      <p:pic>
        <p:nvPicPr>
          <p:cNvPr id="5" name="Espace réservé du contenu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144" y="512974"/>
            <a:ext cx="2806446" cy="2260839"/>
          </a:xfrm>
          <a:prstGeom prst="rect">
            <a:avLst/>
          </a:prstGeom>
        </p:spPr>
      </p:pic>
      <p:pic>
        <p:nvPicPr>
          <p:cNvPr id="4" name="Image 3">
            <a:extLst>
              <a:ext uri="{FF2B5EF4-FFF2-40B4-BE49-F238E27FC236}">
                <a16:creationId xmlns:a16="http://schemas.microsoft.com/office/drawing/2014/main" id="{B275A1A0-5FB1-1A79-48DD-EB9A39535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1"/>
          <a:stretch/>
        </p:blipFill>
        <p:spPr>
          <a:xfrm>
            <a:off x="6156176" y="3500438"/>
            <a:ext cx="1776063" cy="2076790"/>
          </a:xfrm>
          <a:prstGeom prst="rect">
            <a:avLst/>
          </a:prstGeom>
        </p:spPr>
      </p:pic>
    </p:spTree>
    <p:extLst>
      <p:ext uri="{BB962C8B-B14F-4D97-AF65-F5344CB8AC3E}">
        <p14:creationId xmlns:p14="http://schemas.microsoft.com/office/powerpoint/2010/main" val="277456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3399" y="40540"/>
            <a:ext cx="6858000" cy="788987"/>
          </a:xfrm>
        </p:spPr>
        <p:txBody>
          <a:bodyPr>
            <a:normAutofit/>
          </a:bodyPr>
          <a:lstStyle/>
          <a:p>
            <a:r>
              <a:rPr lang="fr-FR" sz="2800" b="1" dirty="0"/>
              <a:t>Cannabis : effets à court terme </a:t>
            </a:r>
          </a:p>
        </p:txBody>
      </p:sp>
      <p:sp>
        <p:nvSpPr>
          <p:cNvPr id="3" name="Espace réservé du contenu 2"/>
          <p:cNvSpPr>
            <a:spLocks noGrp="1"/>
          </p:cNvSpPr>
          <p:nvPr>
            <p:ph idx="13"/>
          </p:nvPr>
        </p:nvSpPr>
        <p:spPr>
          <a:xfrm>
            <a:off x="794723" y="1124745"/>
            <a:ext cx="7618040" cy="5089520"/>
          </a:xfrm>
        </p:spPr>
        <p:txBody>
          <a:bodyPr>
            <a:normAutofit/>
          </a:bodyPr>
          <a:lstStyle/>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atteinte de la coordination et de la notion du temps, baisse des réflexes</a:t>
            </a:r>
          </a:p>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modification des émotions, des perceptions sensorielles majorées =&gt; </a:t>
            </a:r>
            <a:r>
              <a:rPr lang="fr-FR" sz="2200" i="1" dirty="0">
                <a:latin typeface="Baloo 2" panose="03080502040302020200" pitchFamily="66" charset="0"/>
                <a:cs typeface="Baloo 2" panose="03080502040302020200" pitchFamily="66" charset="0"/>
              </a:rPr>
              <a:t>Bad Trip</a:t>
            </a:r>
            <a:endParaRPr lang="fr-FR" sz="22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perte de mémoire, de concentration</a:t>
            </a:r>
          </a:p>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apparition de vertiges</a:t>
            </a:r>
          </a:p>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prise de risques</a:t>
            </a:r>
          </a:p>
          <a:p>
            <a:pPr marL="0" indent="0" algn="just">
              <a:lnSpc>
                <a:spcPct val="150000"/>
              </a:lnSpc>
              <a:buNone/>
            </a:pPr>
            <a:endParaRPr lang="fr-FR" sz="2400" dirty="0">
              <a:latin typeface="Baloo 2" panose="03080502040302020200" pitchFamily="66" charset="0"/>
              <a:cs typeface="Baloo 2" panose="03080502040302020200" pitchFamily="66" charset="0"/>
            </a:endParaRPr>
          </a:p>
          <a:p>
            <a:pPr marL="0" indent="0" algn="ctr">
              <a:buNone/>
            </a:pPr>
            <a:r>
              <a:rPr lang="fr-FR" sz="2000" i="1" dirty="0">
                <a:latin typeface="Baloo 2" panose="03080502040302020200" pitchFamily="66" charset="0"/>
                <a:cs typeface="Baloo 2" panose="03080502040302020200" pitchFamily="66" charset="0"/>
              </a:rPr>
              <a:t>Les effets psychoactifs du THC peuvent durer </a:t>
            </a:r>
            <a:r>
              <a:rPr lang="fr-FR" sz="2000" b="1" i="1" dirty="0">
                <a:solidFill>
                  <a:srgbClr val="002060"/>
                </a:solidFill>
                <a:latin typeface="Baloo 2" panose="03080502040302020200" pitchFamily="66" charset="0"/>
                <a:cs typeface="Baloo 2" panose="03080502040302020200" pitchFamily="66" charset="0"/>
              </a:rPr>
              <a:t>de 3 à</a:t>
            </a:r>
            <a:r>
              <a:rPr lang="fr-FR" sz="2000" i="1" dirty="0">
                <a:solidFill>
                  <a:srgbClr val="002060"/>
                </a:solidFill>
                <a:latin typeface="Baloo 2" panose="03080502040302020200" pitchFamily="66" charset="0"/>
                <a:cs typeface="Baloo 2" panose="03080502040302020200" pitchFamily="66" charset="0"/>
              </a:rPr>
              <a:t> </a:t>
            </a:r>
            <a:r>
              <a:rPr lang="fr-FR" sz="2000" b="1" i="1" dirty="0">
                <a:solidFill>
                  <a:srgbClr val="002060"/>
                </a:solidFill>
                <a:latin typeface="Baloo 2" panose="03080502040302020200" pitchFamily="66" charset="0"/>
                <a:cs typeface="Baloo 2" panose="03080502040302020200" pitchFamily="66" charset="0"/>
              </a:rPr>
              <a:t>10 heures </a:t>
            </a:r>
          </a:p>
          <a:p>
            <a:pPr marL="0" indent="0">
              <a:buNone/>
            </a:pPr>
            <a:endParaRPr lang="fr-FR" dirty="0">
              <a:solidFill>
                <a:srgbClr val="0070C0"/>
              </a:solidFill>
              <a:latin typeface="Baloo 2" panose="03080502040302020200" pitchFamily="66" charset="0"/>
              <a:cs typeface="Baloo 2" panose="03080502040302020200" pitchFamily="66" charset="0"/>
            </a:endParaRPr>
          </a:p>
          <a:p>
            <a:endParaRPr lang="fr-FR" dirty="0">
              <a:latin typeface="Baloo 2" panose="03080502040302020200" pitchFamily="66" charset="0"/>
              <a:cs typeface="Baloo 2" panose="03080502040302020200" pitchFamily="66" charset="0"/>
            </a:endParaRPr>
          </a:p>
          <a:p>
            <a:endParaRPr lang="fr-FR" dirty="0">
              <a:latin typeface="Baloo 2" panose="03080502040302020200" pitchFamily="66" charset="0"/>
              <a:cs typeface="Baloo 2" panose="03080502040302020200" pitchFamily="66" charset="0"/>
            </a:endParaRPr>
          </a:p>
        </p:txBody>
      </p:sp>
      <p:sp>
        <p:nvSpPr>
          <p:cNvPr id="4" name="Espace réservé du pied de page 3"/>
          <p:cNvSpPr>
            <a:spLocks noGrp="1"/>
          </p:cNvSpPr>
          <p:nvPr>
            <p:ph type="ftr" sz="quarter" idx="4294967295"/>
          </p:nvPr>
        </p:nvSpPr>
        <p:spPr>
          <a:xfrm>
            <a:off x="760865" y="6214265"/>
            <a:ext cx="5290678" cy="365125"/>
          </a:xfrm>
          <a:prstGeom prst="rect">
            <a:avLst/>
          </a:prstGeom>
        </p:spPr>
        <p:txBody>
          <a:bodyPr/>
          <a:lstStyle/>
          <a:p>
            <a:r>
              <a:rPr lang="fr-FR" sz="1000" dirty="0"/>
              <a:t>Source : Formation </a:t>
            </a:r>
            <a:r>
              <a:rPr lang="fr-FR" sz="1000" dirty="0" err="1"/>
              <a:t>Repit</a:t>
            </a:r>
            <a:r>
              <a:rPr lang="fr-FR" sz="1000" dirty="0"/>
              <a:t> et Doctissimo</a:t>
            </a:r>
          </a:p>
        </p:txBody>
      </p:sp>
      <p:pic>
        <p:nvPicPr>
          <p:cNvPr id="5" name="Image 4"/>
          <p:cNvPicPr>
            <a:picLocks noChangeAspect="1"/>
          </p:cNvPicPr>
          <p:nvPr/>
        </p:nvPicPr>
        <p:blipFill>
          <a:blip r:embed="rId3"/>
          <a:stretch>
            <a:fillRect/>
          </a:stretch>
        </p:blipFill>
        <p:spPr>
          <a:xfrm>
            <a:off x="256766" y="5405378"/>
            <a:ext cx="786841" cy="655754"/>
          </a:xfrm>
          <a:prstGeom prst="rect">
            <a:avLst/>
          </a:prstGeom>
        </p:spPr>
      </p:pic>
      <p:pic>
        <p:nvPicPr>
          <p:cNvPr id="6" name="Picture 6" descr="cerveau"/>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224" y="3284984"/>
            <a:ext cx="1953969" cy="1584176"/>
          </a:xfrm>
          <a:prstGeom prst="rect">
            <a:avLst/>
          </a:prstGeom>
          <a:noFill/>
          <a:ln>
            <a:noFill/>
          </a:ln>
        </p:spPr>
      </p:pic>
    </p:spTree>
    <p:extLst>
      <p:ext uri="{BB962C8B-B14F-4D97-AF65-F5344CB8AC3E}">
        <p14:creationId xmlns:p14="http://schemas.microsoft.com/office/powerpoint/2010/main" val="1852256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170568"/>
            <a:ext cx="6858000" cy="663043"/>
          </a:xfrm>
        </p:spPr>
        <p:txBody>
          <a:bodyPr>
            <a:normAutofit/>
          </a:bodyPr>
          <a:lstStyle/>
          <a:p>
            <a:r>
              <a:rPr lang="fr-FR" sz="2800" b="1" dirty="0"/>
              <a:t>Cannabis et conduite</a:t>
            </a:r>
          </a:p>
        </p:txBody>
      </p:sp>
      <p:sp>
        <p:nvSpPr>
          <p:cNvPr id="3" name="Espace réservé du contenu 2"/>
          <p:cNvSpPr>
            <a:spLocks noGrp="1"/>
          </p:cNvSpPr>
          <p:nvPr>
            <p:ph idx="13"/>
          </p:nvPr>
        </p:nvSpPr>
        <p:spPr>
          <a:xfrm>
            <a:off x="121945" y="959555"/>
            <a:ext cx="6617108" cy="5180185"/>
          </a:xfrm>
        </p:spPr>
        <p:txBody>
          <a:bodyPr>
            <a:noAutofit/>
          </a:bodyPr>
          <a:lstStyle/>
          <a:p>
            <a:pPr algn="just">
              <a:lnSpc>
                <a:spcPct val="15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Diminution des réflexes, mauvaise coordination des gestes, difficultés à maintenir sa trajectoire, perdurent plusieurs heures après la consommation.</a:t>
            </a:r>
          </a:p>
          <a:p>
            <a:pPr marL="0" indent="0" algn="just">
              <a:lnSpc>
                <a:spcPct val="150000"/>
              </a:lnSpc>
            </a:pPr>
            <a:endParaRPr lang="fr-FR" sz="20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Le </a:t>
            </a:r>
            <a:r>
              <a:rPr lang="fr-FR" sz="2000" b="1" dirty="0">
                <a:latin typeface="Baloo 2" panose="03080502040302020200" pitchFamily="66" charset="0"/>
                <a:cs typeface="Baloo 2" panose="03080502040302020200" pitchFamily="66" charset="0"/>
              </a:rPr>
              <a:t>cannabis est dangereux au volant </a:t>
            </a:r>
            <a:r>
              <a:rPr lang="fr-FR" sz="2000" dirty="0">
                <a:latin typeface="Baloo 2" panose="03080502040302020200" pitchFamily="66" charset="0"/>
                <a:cs typeface="Baloo 2" panose="03080502040302020200" pitchFamily="66" charset="0"/>
              </a:rPr>
              <a:t>: </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Les conducteurs sous l’emprise du cannabis ont 2 fois plus de risques de provoquer un accident mortel. </a:t>
            </a:r>
          </a:p>
          <a:p>
            <a:pPr lvl="1" algn="just">
              <a:lnSpc>
                <a:spcPct val="150000"/>
              </a:lnSpc>
              <a:buFont typeface="Wingdings" panose="05000000000000000000" pitchFamily="2" charset="2"/>
              <a:buChar char="§"/>
            </a:pPr>
            <a:r>
              <a:rPr lang="fr-FR" sz="2000" b="1" i="1" dirty="0">
                <a:latin typeface="Baloo 2" panose="03080502040302020200" pitchFamily="66" charset="0"/>
                <a:cs typeface="Baloo 2" panose="03080502040302020200" pitchFamily="66" charset="0"/>
              </a:rPr>
              <a:t>Ce risque est multiplié par 29 en cas de consommation associée d’alcool.</a:t>
            </a:r>
          </a:p>
          <a:p>
            <a:pPr marL="0" indent="0" algn="just">
              <a:buNone/>
            </a:pPr>
            <a:r>
              <a:rPr lang="fr-FR" sz="2000" dirty="0">
                <a:latin typeface="Baloo 2" panose="03080502040302020200" pitchFamily="66" charset="0"/>
                <a:cs typeface="Baloo 2" panose="03080502040302020200" pitchFamily="66" charset="0"/>
              </a:rPr>
              <a:t>	  </a:t>
            </a:r>
          </a:p>
        </p:txBody>
      </p:sp>
      <p:sp>
        <p:nvSpPr>
          <p:cNvPr id="4" name="Espace réservé du pied de page 3"/>
          <p:cNvSpPr>
            <a:spLocks noGrp="1"/>
          </p:cNvSpPr>
          <p:nvPr>
            <p:ph type="ftr" sz="quarter" idx="4294967295"/>
          </p:nvPr>
        </p:nvSpPr>
        <p:spPr>
          <a:xfrm>
            <a:off x="755576" y="6170780"/>
            <a:ext cx="5526360" cy="365125"/>
          </a:xfrm>
          <a:prstGeom prst="rect">
            <a:avLst/>
          </a:prstGeom>
        </p:spPr>
        <p:txBody>
          <a:bodyPr/>
          <a:lstStyle/>
          <a:p>
            <a:r>
              <a:rPr lang="fr-FR" sz="1000" dirty="0">
                <a:latin typeface="Baloo 2" panose="03080502040302020200" pitchFamily="66" charset="0"/>
                <a:cs typeface="Baloo 2" panose="03080502040302020200" pitchFamily="66" charset="0"/>
              </a:rPr>
              <a:t>Source : Etude ActuSAM 2016</a:t>
            </a: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9053" y="170568"/>
            <a:ext cx="2081419" cy="495576"/>
          </a:xfrm>
          <a:prstGeom prst="rect">
            <a:avLst/>
          </a:prstGeom>
        </p:spPr>
      </p:pic>
      <p:pic>
        <p:nvPicPr>
          <p:cNvPr id="6" name="Espace réservé du contenu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07194" y="2185024"/>
            <a:ext cx="1745135" cy="1289882"/>
          </a:xfrm>
          <a:prstGeom prst="rect">
            <a:avLst/>
          </a:prstGeom>
        </p:spPr>
      </p:pic>
    </p:spTree>
    <p:extLst>
      <p:ext uri="{BB962C8B-B14F-4D97-AF65-F5344CB8AC3E}">
        <p14:creationId xmlns:p14="http://schemas.microsoft.com/office/powerpoint/2010/main" val="3118349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2800" b="1" dirty="0"/>
              <a:t>CBD (</a:t>
            </a:r>
            <a:r>
              <a:rPr lang="fr-FR" sz="2800" b="1" dirty="0" err="1"/>
              <a:t>Cannabidiol</a:t>
            </a:r>
            <a:r>
              <a:rPr lang="fr-FR" sz="2800" b="1" dirty="0"/>
              <a:t>)</a:t>
            </a:r>
          </a:p>
        </p:txBody>
      </p:sp>
      <p:sp>
        <p:nvSpPr>
          <p:cNvPr id="3" name="Sous-titre 2"/>
          <p:cNvSpPr>
            <a:spLocks noGrp="1"/>
          </p:cNvSpPr>
          <p:nvPr>
            <p:ph type="subTitle" idx="1"/>
          </p:nvPr>
        </p:nvSpPr>
        <p:spPr/>
        <p:txBody>
          <a:bodyPr/>
          <a:lstStyle/>
          <a:p>
            <a:r>
              <a:rPr lang="fr-FR" dirty="0"/>
              <a:t>Généralités </a:t>
            </a: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961BA-AD98-4A64-999F-F6118E0F7BC3}" type="slidenum">
              <a:rPr kumimoji="0" lang="fr-FR" sz="1200" b="0" i="0" u="none" strike="noStrike" kern="1200" cap="none" spc="0" normalizeH="0" baseline="0" noProof="0" smtClean="0">
                <a:ln>
                  <a:noFill/>
                </a:ln>
                <a:solidFill>
                  <a:srgbClr val="EC9400"/>
                </a:solidFill>
                <a:effectLst/>
                <a:uLnTx/>
                <a:uFillTx/>
                <a:latin typeface="Lato" panose="020F050202020403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srgbClr val="EC9400"/>
              </a:solidFill>
              <a:effectLst/>
              <a:uLnTx/>
              <a:uFillTx/>
              <a:latin typeface="Lato" panose="020F0502020204030203" pitchFamily="34" charset="0"/>
            </a:endParaRPr>
          </a:p>
        </p:txBody>
      </p:sp>
      <p:sp>
        <p:nvSpPr>
          <p:cNvPr id="6" name="Espace réservé du contenu 2"/>
          <p:cNvSpPr>
            <a:spLocks noGrp="1"/>
          </p:cNvSpPr>
          <p:nvPr>
            <p:ph idx="13"/>
          </p:nvPr>
        </p:nvSpPr>
        <p:spPr>
          <a:xfrm>
            <a:off x="251520" y="2060848"/>
            <a:ext cx="8568952" cy="4606147"/>
          </a:xfrm>
        </p:spPr>
        <p:txBody>
          <a:bodyPr>
            <a:normAutofit/>
          </a:bodyPr>
          <a:lstStyle/>
          <a:p>
            <a:pPr marL="457200" indent="-457200" algn="just">
              <a:lnSpc>
                <a:spcPct val="150000"/>
              </a:lnSpc>
              <a:buFont typeface="Wingdings" panose="05000000000000000000" pitchFamily="2" charset="2"/>
              <a:buChar char="ü"/>
            </a:pPr>
            <a:r>
              <a:rPr lang="fr-FR" sz="2000" dirty="0"/>
              <a:t>Composé actif du cannabis (chanvre) au même titre que le THC (qui est un stupéfiant). </a:t>
            </a:r>
          </a:p>
          <a:p>
            <a:pPr marL="457200" indent="-457200" algn="just">
              <a:lnSpc>
                <a:spcPct val="150000"/>
              </a:lnSpc>
              <a:buFont typeface="Wingdings" panose="05000000000000000000" pitchFamily="2" charset="2"/>
              <a:buChar char="ü"/>
            </a:pPr>
            <a:r>
              <a:rPr lang="fr-FR" sz="2000" dirty="0"/>
              <a:t>Vente légalisée depuis </a:t>
            </a:r>
            <a:r>
              <a:rPr lang="fr-FR" sz="2000" b="1" dirty="0"/>
              <a:t>06/2021</a:t>
            </a:r>
            <a:r>
              <a:rPr lang="fr-FR" sz="2000" dirty="0"/>
              <a:t> sous forme de e-liquides pour cigarette électronique, produit cosmétique, infusion...</a:t>
            </a:r>
          </a:p>
          <a:p>
            <a:pPr marL="457200" indent="-457200" algn="just">
              <a:lnSpc>
                <a:spcPct val="150000"/>
              </a:lnSpc>
              <a:buFont typeface="Wingdings" panose="05000000000000000000" pitchFamily="2" charset="2"/>
              <a:buChar char="ü"/>
            </a:pPr>
            <a:r>
              <a:rPr lang="fr-FR" sz="2000" dirty="0"/>
              <a:t>Seule une variété de cannabis peut être utilisée à des fins industrielles et commerciales. </a:t>
            </a:r>
          </a:p>
          <a:p>
            <a:pPr marL="457200" indent="-457200" algn="just">
              <a:lnSpc>
                <a:spcPct val="150000"/>
              </a:lnSpc>
              <a:buFont typeface="Wingdings" panose="05000000000000000000" pitchFamily="2" charset="2"/>
              <a:buChar char="ü"/>
            </a:pPr>
            <a:r>
              <a:rPr lang="fr-FR" sz="2000" b="1" dirty="0"/>
              <a:t>Le taux de THC dans le produit fini doit être inferieur à 0,3 %</a:t>
            </a:r>
          </a:p>
          <a:p>
            <a:pPr marL="457200" indent="-457200" algn="just">
              <a:lnSpc>
                <a:spcPct val="150000"/>
              </a:lnSpc>
              <a:buFont typeface="Wingdings" panose="05000000000000000000" pitchFamily="2" charset="2"/>
              <a:buChar char="ü"/>
            </a:pPr>
            <a:r>
              <a:rPr lang="fr-FR" sz="2000" dirty="0"/>
              <a:t>Il ne relève pas de la règlementation des stupéfiants ni des psychotropes</a:t>
            </a:r>
          </a:p>
          <a:p>
            <a:pPr marL="457200" lvl="1" indent="0" algn="just">
              <a:lnSpc>
                <a:spcPct val="150000"/>
              </a:lnSpc>
              <a:buNone/>
            </a:pPr>
            <a:endParaRPr lang="fr-FR" sz="2000" dirty="0"/>
          </a:p>
          <a:p>
            <a:pPr marL="0" indent="0" algn="just">
              <a:lnSpc>
                <a:spcPct val="150000"/>
              </a:lnSpc>
            </a:pPr>
            <a:endParaRPr lang="fr-FR" sz="2000" dirty="0"/>
          </a:p>
          <a:p>
            <a:pPr>
              <a:lnSpc>
                <a:spcPct val="170000"/>
              </a:lnSpc>
            </a:pPr>
            <a:endParaRPr lang="fr-FR" sz="2800" dirty="0"/>
          </a:p>
        </p:txBody>
      </p:sp>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74602" y="260648"/>
            <a:ext cx="2619375" cy="1743075"/>
          </a:xfrm>
          <a:prstGeom prst="rect">
            <a:avLst/>
          </a:prstGeom>
        </p:spPr>
      </p:pic>
    </p:spTree>
    <p:extLst>
      <p:ext uri="{BB962C8B-B14F-4D97-AF65-F5344CB8AC3E}">
        <p14:creationId xmlns:p14="http://schemas.microsoft.com/office/powerpoint/2010/main" val="966149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54534-BEE3-F3A8-2860-85CE890D5241}"/>
              </a:ext>
            </a:extLst>
          </p:cNvPr>
          <p:cNvSpPr>
            <a:spLocks noGrp="1"/>
          </p:cNvSpPr>
          <p:nvPr>
            <p:ph type="ctrTitle"/>
          </p:nvPr>
        </p:nvSpPr>
        <p:spPr/>
        <p:txBody>
          <a:bodyPr/>
          <a:lstStyle/>
          <a:p>
            <a:r>
              <a:rPr lang="fr-FR" sz="2800" b="1" dirty="0"/>
              <a:t>CBD </a:t>
            </a:r>
            <a:r>
              <a:rPr lang="fr-FR" b="1" dirty="0">
                <a:solidFill>
                  <a:srgbClr val="FF0000"/>
                </a:solidFill>
              </a:rPr>
              <a:t> notes à valider </a:t>
            </a:r>
          </a:p>
        </p:txBody>
      </p:sp>
      <p:sp>
        <p:nvSpPr>
          <p:cNvPr id="3" name="Sous-titre 2">
            <a:extLst>
              <a:ext uri="{FF2B5EF4-FFF2-40B4-BE49-F238E27FC236}">
                <a16:creationId xmlns:a16="http://schemas.microsoft.com/office/drawing/2014/main" id="{AC6A023F-725D-01FE-9037-26F9D9C95134}"/>
              </a:ext>
            </a:extLst>
          </p:cNvPr>
          <p:cNvSpPr>
            <a:spLocks noGrp="1"/>
          </p:cNvSpPr>
          <p:nvPr>
            <p:ph type="subTitle" idx="1"/>
          </p:nvPr>
        </p:nvSpPr>
        <p:spPr/>
        <p:txBody>
          <a:bodyPr/>
          <a:lstStyle/>
          <a:p>
            <a:r>
              <a:rPr lang="fr-FR" dirty="0"/>
              <a:t>Dernières données scientifiques de décembre 2021</a:t>
            </a:r>
          </a:p>
        </p:txBody>
      </p:sp>
      <p:sp>
        <p:nvSpPr>
          <p:cNvPr id="5" name="Espace réservé du numéro de diapositive 4">
            <a:extLst>
              <a:ext uri="{FF2B5EF4-FFF2-40B4-BE49-F238E27FC236}">
                <a16:creationId xmlns:a16="http://schemas.microsoft.com/office/drawing/2014/main" id="{104BB254-A35D-7F00-93F5-BD75A9698546}"/>
              </a:ext>
            </a:extLst>
          </p:cNvPr>
          <p:cNvSpPr>
            <a:spLocks noGrp="1"/>
          </p:cNvSpPr>
          <p:nvPr>
            <p:ph type="sldNum" sz="quarter" idx="12"/>
          </p:nvPr>
        </p:nvSpPr>
        <p:spPr/>
        <p:txBody>
          <a:bodyPr/>
          <a:lstStyle/>
          <a:p>
            <a:fld id="{4A4961BA-AD98-4A64-999F-F6118E0F7BC3}" type="slidenum">
              <a:rPr lang="fr-FR" smtClean="0"/>
              <a:pPr/>
              <a:t>18</a:t>
            </a:fld>
            <a:endParaRPr lang="fr-FR" dirty="0"/>
          </a:p>
        </p:txBody>
      </p:sp>
      <p:sp>
        <p:nvSpPr>
          <p:cNvPr id="4" name="ZoneTexte 3">
            <a:extLst>
              <a:ext uri="{FF2B5EF4-FFF2-40B4-BE49-F238E27FC236}">
                <a16:creationId xmlns:a16="http://schemas.microsoft.com/office/drawing/2014/main" id="{6D2470CF-B806-6DDE-B5CE-F24AAC336658}"/>
              </a:ext>
            </a:extLst>
          </p:cNvPr>
          <p:cNvSpPr txBox="1"/>
          <p:nvPr/>
        </p:nvSpPr>
        <p:spPr>
          <a:xfrm>
            <a:off x="1168943" y="5016133"/>
            <a:ext cx="7272808" cy="830997"/>
          </a:xfrm>
          <a:prstGeom prst="rect">
            <a:avLst/>
          </a:prstGeom>
          <a:noFill/>
        </p:spPr>
        <p:txBody>
          <a:bodyPr wrap="square" rtlCol="0">
            <a:spAutoFit/>
          </a:bodyPr>
          <a:lstStyle/>
          <a:p>
            <a:r>
              <a:rPr lang="fr-FR" sz="1600" b="1" dirty="0">
                <a:solidFill>
                  <a:srgbClr val="002060"/>
                </a:solidFill>
                <a:latin typeface="Baloo 2" panose="03080502040302020200"/>
              </a:rPr>
              <a:t>FOCUS… sur la route </a:t>
            </a:r>
            <a:r>
              <a:rPr lang="fr-FR" sz="1600" dirty="0">
                <a:solidFill>
                  <a:srgbClr val="002060"/>
                </a:solidFill>
                <a:latin typeface="Baloo 2" panose="03080502040302020200"/>
              </a:rPr>
              <a:t>: Les traces de THC éventuellement présentes dans les produits contenant du CBD peuvent passer dans le sang ou la salive de leurs consommateurs. L’infraction de conduite après avoir fait usage de stupéfiants peut être constatée.</a:t>
            </a:r>
          </a:p>
        </p:txBody>
      </p:sp>
      <p:pic>
        <p:nvPicPr>
          <p:cNvPr id="6" name="Image 5">
            <a:extLst>
              <a:ext uri="{FF2B5EF4-FFF2-40B4-BE49-F238E27FC236}">
                <a16:creationId xmlns:a16="http://schemas.microsoft.com/office/drawing/2014/main" id="{51E4205F-69AD-D31E-8E16-07D61B0CD941}"/>
              </a:ext>
            </a:extLst>
          </p:cNvPr>
          <p:cNvPicPr>
            <a:picLocks noChangeAspect="1"/>
          </p:cNvPicPr>
          <p:nvPr/>
        </p:nvPicPr>
        <p:blipFill>
          <a:blip r:embed="rId3"/>
          <a:stretch>
            <a:fillRect/>
          </a:stretch>
        </p:blipFill>
        <p:spPr>
          <a:xfrm>
            <a:off x="311451" y="5031299"/>
            <a:ext cx="781596" cy="734539"/>
          </a:xfrm>
          <a:prstGeom prst="rect">
            <a:avLst/>
          </a:prstGeom>
        </p:spPr>
      </p:pic>
      <p:sp>
        <p:nvSpPr>
          <p:cNvPr id="8" name="ZoneTexte 7">
            <a:extLst>
              <a:ext uri="{FF2B5EF4-FFF2-40B4-BE49-F238E27FC236}">
                <a16:creationId xmlns:a16="http://schemas.microsoft.com/office/drawing/2014/main" id="{50E2A79A-6C87-7768-2FED-4010ADE9AAA7}"/>
              </a:ext>
            </a:extLst>
          </p:cNvPr>
          <p:cNvSpPr txBox="1"/>
          <p:nvPr/>
        </p:nvSpPr>
        <p:spPr>
          <a:xfrm>
            <a:off x="725298" y="6263401"/>
            <a:ext cx="4536504" cy="400110"/>
          </a:xfrm>
          <a:prstGeom prst="rect">
            <a:avLst/>
          </a:prstGeom>
          <a:noFill/>
        </p:spPr>
        <p:txBody>
          <a:bodyPr wrap="square" rtlCol="0">
            <a:spAutoFit/>
          </a:bodyPr>
          <a:lstStyle/>
          <a:p>
            <a:r>
              <a:rPr lang="da-DK" sz="1000" dirty="0"/>
              <a:t>Source : Mildeca </a:t>
            </a:r>
          </a:p>
          <a:p>
            <a:r>
              <a:rPr lang="da-DK" sz="1000" dirty="0"/>
              <a:t>flyer_cbd_-_dec_2021.pdf</a:t>
            </a:r>
            <a:endParaRPr lang="fr-FR" sz="1000" dirty="0"/>
          </a:p>
        </p:txBody>
      </p:sp>
      <p:sp>
        <p:nvSpPr>
          <p:cNvPr id="9" name="ZoneTexte 8">
            <a:extLst>
              <a:ext uri="{FF2B5EF4-FFF2-40B4-BE49-F238E27FC236}">
                <a16:creationId xmlns:a16="http://schemas.microsoft.com/office/drawing/2014/main" id="{6788BE02-B995-54F5-C69F-581B7986DCBC}"/>
              </a:ext>
            </a:extLst>
          </p:cNvPr>
          <p:cNvSpPr txBox="1"/>
          <p:nvPr/>
        </p:nvSpPr>
        <p:spPr>
          <a:xfrm>
            <a:off x="503548" y="1583652"/>
            <a:ext cx="8136904" cy="3016210"/>
          </a:xfrm>
          <a:prstGeom prst="rect">
            <a:avLst/>
          </a:prstGeom>
          <a:noFill/>
        </p:spPr>
        <p:txBody>
          <a:bodyPr wrap="square" rtlCol="0">
            <a:spAutoFit/>
          </a:bodyPr>
          <a:lstStyle/>
          <a:p>
            <a:r>
              <a:rPr lang="fr-FR" b="1" dirty="0">
                <a:solidFill>
                  <a:srgbClr val="002060"/>
                </a:solidFill>
                <a:latin typeface="Baloo 2 "/>
              </a:rPr>
              <a:t>Pr Joëlle Micallef,  Professeur de Pharmacologie, Présidente du réseau français d’Addictovigilance </a:t>
            </a:r>
            <a:r>
              <a:rPr lang="fr-FR" dirty="0">
                <a:latin typeface="Baloo 2 "/>
              </a:rPr>
              <a:t>:</a:t>
            </a:r>
          </a:p>
          <a:p>
            <a:endParaRPr lang="fr-FR" sz="1000" dirty="0">
              <a:latin typeface="Baloo 2 "/>
            </a:endParaRPr>
          </a:p>
          <a:p>
            <a:pPr marL="285750" indent="-285750">
              <a:buFont typeface="Arial" panose="020B0604020202020204" pitchFamily="34" charset="0"/>
              <a:buChar char="•"/>
            </a:pPr>
            <a:r>
              <a:rPr lang="fr-FR" dirty="0">
                <a:latin typeface="Baloo 2 "/>
              </a:rPr>
              <a:t>Ce </a:t>
            </a:r>
            <a:r>
              <a:rPr lang="fr-FR" b="1" dirty="0">
                <a:latin typeface="Baloo 2 "/>
              </a:rPr>
              <a:t>n’est pas une substance inerte </a:t>
            </a:r>
            <a:r>
              <a:rPr lang="fr-FR" dirty="0">
                <a:latin typeface="Baloo 2 "/>
              </a:rPr>
              <a:t>pharmacologiquement, c’est un </a:t>
            </a:r>
            <a:r>
              <a:rPr lang="fr-FR" b="1" dirty="0">
                <a:latin typeface="Baloo 2 "/>
              </a:rPr>
              <a:t>produit  psychoactif </a:t>
            </a:r>
            <a:r>
              <a:rPr lang="fr-FR" dirty="0">
                <a:latin typeface="Baloo 2 "/>
              </a:rPr>
              <a:t>à part entière qui</a:t>
            </a:r>
            <a:r>
              <a:rPr lang="fr-FR" b="1" dirty="0">
                <a:latin typeface="Baloo 2 "/>
              </a:rPr>
              <a:t> peut provoquer somnolence et sédation </a:t>
            </a:r>
          </a:p>
          <a:p>
            <a:pPr marL="285750" indent="-285750">
              <a:buFont typeface="Arial" panose="020B0604020202020204" pitchFamily="34" charset="0"/>
              <a:buChar char="•"/>
            </a:pPr>
            <a:r>
              <a:rPr lang="fr-FR" b="1" dirty="0">
                <a:latin typeface="Baloo 2 "/>
              </a:rPr>
              <a:t>Des interactions sont possible </a:t>
            </a:r>
            <a:r>
              <a:rPr lang="fr-FR" dirty="0">
                <a:latin typeface="Baloo 2 "/>
              </a:rPr>
              <a:t>avec certains médicaments (comme les anti-épileptiques, anticoagulants, immunosuppresseurs, la méthadone)</a:t>
            </a:r>
          </a:p>
          <a:p>
            <a:pPr marL="285750" indent="-285750">
              <a:buFont typeface="Arial" panose="020B0604020202020204" pitchFamily="34" charset="0"/>
              <a:buChar char="•"/>
            </a:pPr>
            <a:r>
              <a:rPr lang="fr-FR" b="1" dirty="0">
                <a:latin typeface="Baloo 2 "/>
              </a:rPr>
              <a:t>Possible interaction avec d’autres médicaments</a:t>
            </a:r>
            <a:r>
              <a:rPr lang="fr-FR" dirty="0">
                <a:latin typeface="Baloo 2 "/>
              </a:rPr>
              <a:t>, méconnue pour le moment</a:t>
            </a:r>
          </a:p>
          <a:p>
            <a:pPr marL="285750" indent="-285750">
              <a:buFont typeface="Arial" panose="020B0604020202020204" pitchFamily="34" charset="0"/>
              <a:buChar char="•"/>
            </a:pPr>
            <a:r>
              <a:rPr lang="fr-FR" dirty="0">
                <a:latin typeface="Baloo 2 "/>
              </a:rPr>
              <a:t>L’utilisation de CBD par vapotage générerait par pyrolyse, des produits contenant du THC avec des conséquences sanitaires négatives pour l’usager (symptômes) et/ ou des effets collatéraux (conduite de véhicule)</a:t>
            </a:r>
          </a:p>
        </p:txBody>
      </p:sp>
    </p:spTree>
    <p:extLst>
      <p:ext uri="{BB962C8B-B14F-4D97-AF65-F5344CB8AC3E}">
        <p14:creationId xmlns:p14="http://schemas.microsoft.com/office/powerpoint/2010/main" val="3378488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A1601A-4CCA-4C8B-95AF-6F618264E760}"/>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A104D38C-11ED-F6B4-74CD-77311A82633F}"/>
              </a:ext>
            </a:extLst>
          </p:cNvPr>
          <p:cNvSpPr>
            <a:spLocks noGrp="1"/>
          </p:cNvSpPr>
          <p:nvPr>
            <p:ph type="subTitle" idx="1"/>
          </p:nvPr>
        </p:nvSpPr>
        <p:spPr/>
        <p:txBody>
          <a:bodyPr/>
          <a:lstStyle/>
          <a:p>
            <a:r>
              <a:rPr lang="fr-FR" dirty="0"/>
              <a:t>Résumé fait diapo d’avant à valider !</a:t>
            </a:r>
          </a:p>
        </p:txBody>
      </p:sp>
      <p:sp>
        <p:nvSpPr>
          <p:cNvPr id="5" name="Espace réservé du numéro de diapositive 4">
            <a:extLst>
              <a:ext uri="{FF2B5EF4-FFF2-40B4-BE49-F238E27FC236}">
                <a16:creationId xmlns:a16="http://schemas.microsoft.com/office/drawing/2014/main" id="{8D1380AF-1BC5-EDAD-7911-3D2F08F4887C}"/>
              </a:ext>
            </a:extLst>
          </p:cNvPr>
          <p:cNvSpPr>
            <a:spLocks noGrp="1"/>
          </p:cNvSpPr>
          <p:nvPr>
            <p:ph type="sldNum" sz="quarter" idx="12"/>
          </p:nvPr>
        </p:nvSpPr>
        <p:spPr/>
        <p:txBody>
          <a:bodyPr/>
          <a:lstStyle/>
          <a:p>
            <a:fld id="{4A4961BA-AD98-4A64-999F-F6118E0F7BC3}" type="slidenum">
              <a:rPr lang="fr-FR" smtClean="0"/>
              <a:pPr/>
              <a:t>19</a:t>
            </a:fld>
            <a:endParaRPr lang="fr-FR" dirty="0"/>
          </a:p>
        </p:txBody>
      </p:sp>
      <p:pic>
        <p:nvPicPr>
          <p:cNvPr id="6" name="Espace réservé du contenu 6">
            <a:extLst>
              <a:ext uri="{FF2B5EF4-FFF2-40B4-BE49-F238E27FC236}">
                <a16:creationId xmlns:a16="http://schemas.microsoft.com/office/drawing/2014/main" id="{9446CCBE-103B-F6C0-0387-1086096B7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370" y="2270541"/>
            <a:ext cx="8363078" cy="3545749"/>
          </a:xfrm>
          <a:prstGeom prst="rect">
            <a:avLst/>
          </a:prstGeom>
        </p:spPr>
      </p:pic>
    </p:spTree>
    <p:extLst>
      <p:ext uri="{BB962C8B-B14F-4D97-AF65-F5344CB8AC3E}">
        <p14:creationId xmlns:p14="http://schemas.microsoft.com/office/powerpoint/2010/main" val="4013965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a:t>Préambule</a:t>
            </a:r>
          </a:p>
        </p:txBody>
      </p:sp>
      <p:sp>
        <p:nvSpPr>
          <p:cNvPr id="3" name="Espace réservé du contenu 2"/>
          <p:cNvSpPr>
            <a:spLocks noGrp="1"/>
          </p:cNvSpPr>
          <p:nvPr>
            <p:ph idx="13"/>
          </p:nvPr>
        </p:nvSpPr>
        <p:spPr/>
        <p:txBody>
          <a:bodyPr>
            <a:noAutofit/>
          </a:bodyPr>
          <a:lstStyle/>
          <a:p>
            <a:pPr marL="0" indent="0" algn="just">
              <a:lnSpc>
                <a:spcPct val="120000"/>
              </a:lnSpc>
            </a:pPr>
            <a:r>
              <a:rPr lang="fr-FR" sz="2000" dirty="0">
                <a:latin typeface="Baloo 2" panose="03080502040302020200" pitchFamily="66" charset="0"/>
                <a:cs typeface="Baloo 2" panose="03080502040302020200" pitchFamily="66" charset="0"/>
              </a:rPr>
              <a:t>La présentation sera composée de 4 parties :</a:t>
            </a:r>
          </a:p>
          <a:p>
            <a:pPr algn="just">
              <a:lnSpc>
                <a:spcPct val="12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lvl="1" algn="just">
              <a:lnSpc>
                <a:spcPct val="120000"/>
              </a:lnSpc>
              <a:buFont typeface="Wingdings" panose="05000000000000000000" pitchFamily="2" charset="2"/>
              <a:buChar char="§"/>
            </a:pPr>
            <a:r>
              <a:rPr lang="fr-FR" sz="2000" u="sng" dirty="0">
                <a:latin typeface="Baloo 2" panose="03080502040302020200" pitchFamily="66" charset="0"/>
                <a:cs typeface="Baloo 2" panose="03080502040302020200" pitchFamily="66" charset="0"/>
              </a:rPr>
              <a:t>1</a:t>
            </a:r>
            <a:r>
              <a:rPr lang="fr-FR" sz="2000" u="sng" baseline="30000" dirty="0">
                <a:latin typeface="Baloo 2" panose="03080502040302020200" pitchFamily="66" charset="0"/>
                <a:cs typeface="Baloo 2" panose="03080502040302020200" pitchFamily="66" charset="0"/>
              </a:rPr>
              <a:t>ere</a:t>
            </a:r>
            <a:r>
              <a:rPr lang="fr-FR" sz="2000" u="sng" dirty="0">
                <a:latin typeface="Baloo 2" panose="03080502040302020200" pitchFamily="66" charset="0"/>
                <a:cs typeface="Baloo 2" panose="03080502040302020200" pitchFamily="66" charset="0"/>
              </a:rPr>
              <a:t> partie </a:t>
            </a:r>
            <a:r>
              <a:rPr lang="fr-FR" sz="2000" dirty="0">
                <a:latin typeface="Baloo 2" panose="03080502040302020200" pitchFamily="66" charset="0"/>
                <a:cs typeface="Baloo 2" panose="03080502040302020200" pitchFamily="66" charset="0"/>
              </a:rPr>
              <a:t>: généralités concernant les substances psychoactives</a:t>
            </a:r>
          </a:p>
          <a:p>
            <a:pPr lvl="1" algn="just">
              <a:lnSpc>
                <a:spcPct val="120000"/>
              </a:lnSpc>
              <a:buFont typeface="Wingdings" panose="05000000000000000000" pitchFamily="2" charset="2"/>
              <a:buChar char="§"/>
            </a:pPr>
            <a:endParaRPr lang="fr-FR" sz="2000" dirty="0">
              <a:latin typeface="Baloo 2" panose="03080502040302020200" pitchFamily="66" charset="0"/>
              <a:cs typeface="Baloo 2" panose="03080502040302020200" pitchFamily="66" charset="0"/>
            </a:endParaRPr>
          </a:p>
          <a:p>
            <a:pPr lvl="1" algn="just">
              <a:lnSpc>
                <a:spcPct val="120000"/>
              </a:lnSpc>
              <a:buFont typeface="Wingdings" panose="05000000000000000000" pitchFamily="2" charset="2"/>
              <a:buChar char="§"/>
            </a:pPr>
            <a:r>
              <a:rPr lang="fr-FR" sz="2000" u="sng" dirty="0">
                <a:latin typeface="Baloo 2" panose="03080502040302020200" pitchFamily="66" charset="0"/>
                <a:cs typeface="Baloo 2" panose="03080502040302020200" pitchFamily="66" charset="0"/>
              </a:rPr>
              <a:t>2</a:t>
            </a:r>
            <a:r>
              <a:rPr lang="fr-FR" sz="2000" u="sng" baseline="30000" dirty="0">
                <a:latin typeface="Baloo 2" panose="03080502040302020200" pitchFamily="66" charset="0"/>
                <a:cs typeface="Baloo 2" panose="03080502040302020200" pitchFamily="66" charset="0"/>
              </a:rPr>
              <a:t>ème</a:t>
            </a:r>
            <a:r>
              <a:rPr lang="fr-FR" sz="2000" u="sng" dirty="0">
                <a:latin typeface="Baloo 2" panose="03080502040302020200" pitchFamily="66" charset="0"/>
                <a:cs typeface="Baloo 2" panose="03080502040302020200" pitchFamily="66" charset="0"/>
              </a:rPr>
              <a:t> partie </a:t>
            </a:r>
            <a:r>
              <a:rPr lang="fr-FR" sz="2000" dirty="0">
                <a:latin typeface="Baloo 2" panose="03080502040302020200" pitchFamily="66" charset="0"/>
                <a:cs typeface="Baloo 2" panose="03080502040302020200" pitchFamily="66" charset="0"/>
              </a:rPr>
              <a:t>: conséquences possibles des consommations en milieu professionnel</a:t>
            </a:r>
          </a:p>
          <a:p>
            <a:pPr lvl="1" algn="just">
              <a:lnSpc>
                <a:spcPct val="120000"/>
              </a:lnSpc>
              <a:buFont typeface="Wingdings" panose="05000000000000000000" pitchFamily="2" charset="2"/>
              <a:buChar char="§"/>
            </a:pPr>
            <a:endParaRPr lang="fr-FR" sz="2000" dirty="0">
              <a:latin typeface="Baloo 2" panose="03080502040302020200" pitchFamily="66" charset="0"/>
              <a:cs typeface="Baloo 2" panose="03080502040302020200" pitchFamily="66" charset="0"/>
            </a:endParaRPr>
          </a:p>
          <a:p>
            <a:pPr lvl="1" algn="just">
              <a:lnSpc>
                <a:spcPct val="120000"/>
              </a:lnSpc>
              <a:buFont typeface="Wingdings" panose="05000000000000000000" pitchFamily="2" charset="2"/>
              <a:buChar char="§"/>
            </a:pPr>
            <a:r>
              <a:rPr lang="fr-FR" sz="2000" u="sng" dirty="0">
                <a:latin typeface="Baloo 2" panose="03080502040302020200" pitchFamily="66" charset="0"/>
                <a:cs typeface="Baloo 2" panose="03080502040302020200" pitchFamily="66" charset="0"/>
              </a:rPr>
              <a:t>3</a:t>
            </a:r>
            <a:r>
              <a:rPr lang="fr-FR" sz="2000" u="sng" baseline="30000" dirty="0">
                <a:latin typeface="Baloo 2" panose="03080502040302020200" pitchFamily="66" charset="0"/>
                <a:cs typeface="Baloo 2" panose="03080502040302020200" pitchFamily="66" charset="0"/>
              </a:rPr>
              <a:t>ème</a:t>
            </a:r>
            <a:r>
              <a:rPr lang="fr-FR" sz="2000" u="sng" dirty="0">
                <a:latin typeface="Baloo 2" panose="03080502040302020200" pitchFamily="66" charset="0"/>
                <a:cs typeface="Baloo 2" panose="03080502040302020200" pitchFamily="66" charset="0"/>
              </a:rPr>
              <a:t> partie </a:t>
            </a:r>
            <a:r>
              <a:rPr lang="fr-FR" sz="2000" dirty="0">
                <a:latin typeface="Baloo 2" panose="03080502040302020200" pitchFamily="66" charset="0"/>
                <a:cs typeface="Baloo 2" panose="03080502040302020200" pitchFamily="66" charset="0"/>
              </a:rPr>
              <a:t>: démarches de préventions pouvant être appliquées en entreprise</a:t>
            </a:r>
          </a:p>
          <a:p>
            <a:pPr lvl="1" algn="just">
              <a:lnSpc>
                <a:spcPct val="120000"/>
              </a:lnSpc>
              <a:buFont typeface="Wingdings" panose="05000000000000000000" pitchFamily="2" charset="2"/>
              <a:buChar char="§"/>
            </a:pPr>
            <a:endParaRPr lang="fr-FR" sz="2000" dirty="0">
              <a:latin typeface="Baloo 2" panose="03080502040302020200" pitchFamily="66" charset="0"/>
              <a:cs typeface="Baloo 2" panose="03080502040302020200" pitchFamily="66" charset="0"/>
            </a:endParaRPr>
          </a:p>
          <a:p>
            <a:pPr lvl="1" algn="just">
              <a:lnSpc>
                <a:spcPct val="120000"/>
              </a:lnSpc>
              <a:buFont typeface="Wingdings" panose="05000000000000000000" pitchFamily="2" charset="2"/>
              <a:buChar char="§"/>
            </a:pPr>
            <a:r>
              <a:rPr lang="fr-FR" sz="2000" u="sng" dirty="0">
                <a:latin typeface="Baloo 2" panose="03080502040302020200" pitchFamily="66" charset="0"/>
                <a:cs typeface="Baloo 2" panose="03080502040302020200" pitchFamily="66" charset="0"/>
              </a:rPr>
              <a:t>4</a:t>
            </a:r>
            <a:r>
              <a:rPr lang="fr-FR" sz="2000" u="sng" baseline="30000" dirty="0">
                <a:latin typeface="Baloo 2" panose="03080502040302020200" pitchFamily="66" charset="0"/>
                <a:cs typeface="Baloo 2" panose="03080502040302020200" pitchFamily="66" charset="0"/>
              </a:rPr>
              <a:t>ème</a:t>
            </a:r>
            <a:r>
              <a:rPr lang="fr-FR" sz="2000" u="sng" dirty="0">
                <a:latin typeface="Baloo 2" panose="03080502040302020200" pitchFamily="66" charset="0"/>
                <a:cs typeface="Baloo 2" panose="03080502040302020200" pitchFamily="66" charset="0"/>
              </a:rPr>
              <a:t> partie </a:t>
            </a:r>
            <a:r>
              <a:rPr lang="fr-FR" sz="2000" dirty="0">
                <a:latin typeface="Baloo 2" panose="03080502040302020200" pitchFamily="66" charset="0"/>
                <a:cs typeface="Baloo 2" panose="03080502040302020200" pitchFamily="66" charset="0"/>
              </a:rPr>
              <a:t>: échanges et retour d’expérience</a:t>
            </a:r>
          </a:p>
          <a:p>
            <a:pPr marL="0" indent="0" algn="just">
              <a:lnSpc>
                <a:spcPct val="160000"/>
              </a:lnSpc>
              <a:buNone/>
            </a:pPr>
            <a:r>
              <a:rPr lang="fr-FR" sz="1800" dirty="0">
                <a:latin typeface="Baloo 2" panose="03080502040302020200" pitchFamily="66" charset="0"/>
                <a:cs typeface="Baloo 2" panose="03080502040302020200" pitchFamily="66" charset="0"/>
              </a:rPr>
              <a:t> </a:t>
            </a:r>
          </a:p>
          <a:p>
            <a:pPr algn="just">
              <a:lnSpc>
                <a:spcPct val="120000"/>
              </a:lnSpc>
            </a:pPr>
            <a:endParaRPr lang="fr-FR" sz="1800" dirty="0">
              <a:latin typeface="Baloo 2" panose="03080502040302020200" pitchFamily="66" charset="0"/>
              <a:cs typeface="Baloo 2" panose="03080502040302020200" pitchFamily="66" charset="0"/>
            </a:endParaRPr>
          </a:p>
        </p:txBody>
      </p:sp>
    </p:spTree>
    <p:extLst>
      <p:ext uri="{BB962C8B-B14F-4D97-AF65-F5344CB8AC3E}">
        <p14:creationId xmlns:p14="http://schemas.microsoft.com/office/powerpoint/2010/main" val="1188937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19672" y="1988840"/>
            <a:ext cx="6858000" cy="2466593"/>
          </a:xfrm>
        </p:spPr>
        <p:txBody>
          <a:bodyPr>
            <a:normAutofit fontScale="90000"/>
          </a:bodyPr>
          <a:lstStyle/>
          <a:p>
            <a:pPr algn="ctr"/>
            <a:br>
              <a:rPr lang="fr-FR" dirty="0">
                <a:solidFill>
                  <a:schemeClr val="tx1"/>
                </a:solidFill>
              </a:rPr>
            </a:br>
            <a:br>
              <a:rPr lang="fr-FR" dirty="0">
                <a:solidFill>
                  <a:schemeClr val="tx1"/>
                </a:solidFill>
              </a:rPr>
            </a:br>
            <a:r>
              <a:rPr lang="fr-FR" dirty="0">
                <a:solidFill>
                  <a:schemeClr val="tx1"/>
                </a:solidFill>
              </a:rPr>
              <a:t>Consommations et milieu professionnel :</a:t>
            </a:r>
            <a:br>
              <a:rPr lang="fr-FR" dirty="0">
                <a:solidFill>
                  <a:schemeClr val="tx1"/>
                </a:solidFill>
              </a:rPr>
            </a:br>
            <a:r>
              <a:rPr lang="fr-FR" dirty="0">
                <a:solidFill>
                  <a:schemeClr val="tx1"/>
                </a:solidFill>
              </a:rPr>
              <a:t>quelles conséquences possibles ?</a:t>
            </a:r>
            <a:br>
              <a:rPr lang="fr-FR" sz="4400" dirty="0">
                <a:solidFill>
                  <a:schemeClr val="tx1"/>
                </a:solidFill>
              </a:rPr>
            </a:br>
            <a:br>
              <a:rPr lang="fr-FR" sz="4400" dirty="0">
                <a:solidFill>
                  <a:schemeClr val="tx1"/>
                </a:solidFill>
              </a:rPr>
            </a:br>
            <a:br>
              <a:rPr lang="fr-FR" sz="4400" dirty="0">
                <a:solidFill>
                  <a:schemeClr val="tx1"/>
                </a:solidFill>
              </a:rPr>
            </a:br>
            <a:br>
              <a:rPr lang="fr-FR" dirty="0">
                <a:solidFill>
                  <a:schemeClr val="tx1"/>
                </a:solidFill>
              </a:rPr>
            </a:br>
            <a:br>
              <a:rPr lang="fr-FR" dirty="0">
                <a:solidFill>
                  <a:schemeClr val="tx1"/>
                </a:solidFill>
              </a:rPr>
            </a:br>
            <a:br>
              <a:rPr lang="fr-FR" dirty="0">
                <a:solidFill>
                  <a:schemeClr val="tx1"/>
                </a:solidFill>
              </a:rPr>
            </a:br>
            <a:r>
              <a:rPr lang="fr-FR" b="1" dirty="0"/>
              <a:t>Consommations et milieu professionnel :</a:t>
            </a:r>
            <a:br>
              <a:rPr lang="fr-FR" b="1" dirty="0"/>
            </a:br>
            <a:r>
              <a:rPr lang="fr-FR" b="1" dirty="0"/>
              <a:t>quelles conséquences possibles ?</a:t>
            </a:r>
            <a:endParaRPr lang="fr-FR" b="1" dirty="0">
              <a:solidFill>
                <a:schemeClr val="tx1"/>
              </a:solidFill>
            </a:endParaRPr>
          </a:p>
        </p:txBody>
      </p:sp>
    </p:spTree>
    <p:extLst>
      <p:ext uri="{BB962C8B-B14F-4D97-AF65-F5344CB8AC3E}">
        <p14:creationId xmlns:p14="http://schemas.microsoft.com/office/powerpoint/2010/main" val="3415751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116632"/>
            <a:ext cx="6858000" cy="788987"/>
          </a:xfrm>
        </p:spPr>
        <p:txBody>
          <a:bodyPr>
            <a:normAutofit/>
          </a:bodyPr>
          <a:lstStyle/>
          <a:p>
            <a:r>
              <a:rPr lang="fr-FR" sz="2800" b="1" dirty="0"/>
              <a:t>Consommations et </a:t>
            </a:r>
            <a:r>
              <a:rPr lang="fr-FR" sz="2800" b="1" dirty="0">
                <a:solidFill>
                  <a:schemeClr val="tx2"/>
                </a:solidFill>
              </a:rPr>
              <a:t>milieu professionnel </a:t>
            </a:r>
            <a:r>
              <a:rPr lang="fr-FR" sz="2800" b="1" dirty="0"/>
              <a:t> </a:t>
            </a:r>
            <a:endParaRPr lang="fr-FR" sz="2800" b="1" dirty="0">
              <a:solidFill>
                <a:srgbClr val="FF0000"/>
              </a:solidFill>
            </a:endParaRPr>
          </a:p>
        </p:txBody>
      </p:sp>
      <p:pic>
        <p:nvPicPr>
          <p:cNvPr id="1026" name="Image 9">
            <a:extLst>
              <a:ext uri="{FF2B5EF4-FFF2-40B4-BE49-F238E27FC236}">
                <a16:creationId xmlns:a16="http://schemas.microsoft.com/office/drawing/2014/main" id="{BCB5BEAA-F3F4-9055-883E-6CDB87F41D7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43608" y="623942"/>
            <a:ext cx="6696744" cy="611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251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F697DB-4A81-BC68-BE1A-4629D0885E5A}"/>
              </a:ext>
            </a:extLst>
          </p:cNvPr>
          <p:cNvSpPr>
            <a:spLocks noGrp="1"/>
          </p:cNvSpPr>
          <p:nvPr>
            <p:ph type="ctrTitle"/>
          </p:nvPr>
        </p:nvSpPr>
        <p:spPr>
          <a:xfrm>
            <a:off x="467098" y="69733"/>
            <a:ext cx="7920880" cy="788987"/>
          </a:xfrm>
        </p:spPr>
        <p:txBody>
          <a:bodyPr>
            <a:normAutofit/>
          </a:bodyPr>
          <a:lstStyle/>
          <a:p>
            <a:r>
              <a:rPr lang="fr-FR" sz="2800" b="1" dirty="0">
                <a:latin typeface="Baloo 2 ExtraBold" panose="03080902040302020200"/>
              </a:rPr>
              <a:t>Consommation face aux contraintes de travail</a:t>
            </a:r>
          </a:p>
        </p:txBody>
      </p:sp>
      <p:sp>
        <p:nvSpPr>
          <p:cNvPr id="3" name="Espace réservé du numéro de diapositive 2">
            <a:extLst>
              <a:ext uri="{FF2B5EF4-FFF2-40B4-BE49-F238E27FC236}">
                <a16:creationId xmlns:a16="http://schemas.microsoft.com/office/drawing/2014/main" id="{3F71B0B0-D999-3A7F-3637-1A4011B68B14}"/>
              </a:ext>
            </a:extLst>
          </p:cNvPr>
          <p:cNvSpPr>
            <a:spLocks noGrp="1"/>
          </p:cNvSpPr>
          <p:nvPr>
            <p:ph type="sldNum" sz="quarter" idx="12"/>
          </p:nvPr>
        </p:nvSpPr>
        <p:spPr>
          <a:xfrm>
            <a:off x="8532440" y="260648"/>
            <a:ext cx="436992" cy="365125"/>
          </a:xfrm>
        </p:spPr>
        <p:txBody>
          <a:bodyPr/>
          <a:lstStyle/>
          <a:p>
            <a:fld id="{4A4961BA-AD98-4A64-999F-F6118E0F7BC3}" type="slidenum">
              <a:rPr lang="fr-FR" smtClean="0"/>
              <a:pPr/>
              <a:t>22</a:t>
            </a:fld>
            <a:endParaRPr lang="fr-FR" dirty="0"/>
          </a:p>
        </p:txBody>
      </p:sp>
      <p:sp>
        <p:nvSpPr>
          <p:cNvPr id="5" name="Espace réservé du contenu 4">
            <a:extLst>
              <a:ext uri="{FF2B5EF4-FFF2-40B4-BE49-F238E27FC236}">
                <a16:creationId xmlns:a16="http://schemas.microsoft.com/office/drawing/2014/main" id="{01827134-50FD-3232-8622-1D12A84E0DA4}"/>
              </a:ext>
            </a:extLst>
          </p:cNvPr>
          <p:cNvSpPr>
            <a:spLocks noGrp="1"/>
          </p:cNvSpPr>
          <p:nvPr>
            <p:ph idx="13"/>
          </p:nvPr>
        </p:nvSpPr>
        <p:spPr>
          <a:xfrm>
            <a:off x="611560" y="1049635"/>
            <a:ext cx="8064896" cy="4810714"/>
          </a:xfrm>
        </p:spPr>
        <p:txBody>
          <a:bodyPr/>
          <a:lstStyle/>
          <a:p>
            <a:pPr>
              <a:buFontTx/>
              <a:buChar char="-"/>
            </a:pPr>
            <a:r>
              <a:rPr lang="fr-FR" sz="2400" dirty="0"/>
              <a:t>Stress</a:t>
            </a:r>
          </a:p>
          <a:p>
            <a:pPr marL="0" indent="0"/>
            <a:r>
              <a:rPr lang="fr-FR" sz="2400" dirty="0"/>
              <a:t>-   Travail en contact avec le public</a:t>
            </a:r>
          </a:p>
          <a:p>
            <a:pPr>
              <a:buFontTx/>
              <a:buChar char="-"/>
            </a:pPr>
            <a:r>
              <a:rPr lang="fr-FR" sz="2400" dirty="0"/>
              <a:t>Harcèlements, brimades</a:t>
            </a:r>
          </a:p>
          <a:p>
            <a:pPr>
              <a:buFontTx/>
              <a:buChar char="-"/>
            </a:pPr>
            <a:r>
              <a:rPr lang="fr-FR" sz="2400" dirty="0"/>
              <a:t>Travail de nuits ou horaires trop intenses </a:t>
            </a:r>
          </a:p>
          <a:p>
            <a:pPr>
              <a:buFontTx/>
              <a:buChar char="-"/>
            </a:pPr>
            <a:r>
              <a:rPr lang="fr-FR" sz="2400" dirty="0"/>
              <a:t>Travail monotone</a:t>
            </a:r>
          </a:p>
          <a:p>
            <a:pPr>
              <a:buFontTx/>
              <a:buChar char="-"/>
            </a:pPr>
            <a:r>
              <a:rPr lang="fr-FR" sz="2400" dirty="0"/>
              <a:t>Postes de sécurité</a:t>
            </a:r>
          </a:p>
          <a:p>
            <a:pPr>
              <a:buFontTx/>
              <a:buChar char="-"/>
            </a:pPr>
            <a:r>
              <a:rPr lang="fr-FR" sz="2400" dirty="0"/>
              <a:t>Exposition à la chaleur ou au froid</a:t>
            </a:r>
          </a:p>
          <a:p>
            <a:pPr>
              <a:buFontTx/>
              <a:buChar char="-"/>
            </a:pPr>
            <a:r>
              <a:rPr lang="fr-FR" sz="2400" dirty="0"/>
              <a:t>Travail en plein air (alcool)</a:t>
            </a:r>
          </a:p>
          <a:p>
            <a:pPr>
              <a:buFontTx/>
              <a:buChar char="-"/>
            </a:pPr>
            <a:r>
              <a:rPr lang="fr-FR" sz="2400" dirty="0"/>
              <a:t>Expositions aux secousses et vibrations (alcool)</a:t>
            </a:r>
          </a:p>
          <a:p>
            <a:pPr>
              <a:buFontTx/>
              <a:buChar char="-"/>
            </a:pPr>
            <a:r>
              <a:rPr lang="fr-FR" sz="2400" dirty="0"/>
              <a:t>Port de charges lourdes</a:t>
            </a:r>
          </a:p>
        </p:txBody>
      </p:sp>
      <p:sp>
        <p:nvSpPr>
          <p:cNvPr id="7" name="Accolade fermante 6">
            <a:extLst>
              <a:ext uri="{FF2B5EF4-FFF2-40B4-BE49-F238E27FC236}">
                <a16:creationId xmlns:a16="http://schemas.microsoft.com/office/drawing/2014/main" id="{864B1684-5977-6F7F-5547-314636E3DEDF}"/>
              </a:ext>
            </a:extLst>
          </p:cNvPr>
          <p:cNvSpPr/>
          <p:nvPr/>
        </p:nvSpPr>
        <p:spPr>
          <a:xfrm>
            <a:off x="6228184" y="1124745"/>
            <a:ext cx="720080" cy="115212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dirty="0"/>
          </a:p>
        </p:txBody>
      </p:sp>
      <p:sp>
        <p:nvSpPr>
          <p:cNvPr id="8" name="Rectangle 7">
            <a:extLst>
              <a:ext uri="{FF2B5EF4-FFF2-40B4-BE49-F238E27FC236}">
                <a16:creationId xmlns:a16="http://schemas.microsoft.com/office/drawing/2014/main" id="{136C7CB7-EA04-1956-8EE3-22935D8A35C1}"/>
              </a:ext>
            </a:extLst>
          </p:cNvPr>
          <p:cNvSpPr/>
          <p:nvPr/>
        </p:nvSpPr>
        <p:spPr>
          <a:xfrm>
            <a:off x="7613576" y="1049635"/>
            <a:ext cx="918864" cy="1371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FF0000"/>
                </a:solidFill>
              </a:rPr>
              <a:t>RPS</a:t>
            </a:r>
          </a:p>
        </p:txBody>
      </p:sp>
      <p:sp>
        <p:nvSpPr>
          <p:cNvPr id="4" name="ZoneTexte 3">
            <a:extLst>
              <a:ext uri="{FF2B5EF4-FFF2-40B4-BE49-F238E27FC236}">
                <a16:creationId xmlns:a16="http://schemas.microsoft.com/office/drawing/2014/main" id="{87F3F779-98DD-2CD8-7122-1269F5231057}"/>
              </a:ext>
            </a:extLst>
          </p:cNvPr>
          <p:cNvSpPr txBox="1"/>
          <p:nvPr/>
        </p:nvSpPr>
        <p:spPr>
          <a:xfrm>
            <a:off x="755576" y="6093296"/>
            <a:ext cx="5688632" cy="400110"/>
          </a:xfrm>
          <a:prstGeom prst="rect">
            <a:avLst/>
          </a:prstGeom>
          <a:noFill/>
        </p:spPr>
        <p:txBody>
          <a:bodyPr wrap="square" rtlCol="0">
            <a:spAutoFit/>
          </a:bodyPr>
          <a:lstStyle/>
          <a:p>
            <a:r>
              <a:rPr lang="fr-FR" sz="1000" dirty="0"/>
              <a:t>Source : Webinaire INRS, OFDT</a:t>
            </a:r>
          </a:p>
          <a:p>
            <a:r>
              <a:rPr lang="fr-FR" sz="1000" dirty="0"/>
              <a:t>Image : lalibre,be </a:t>
            </a:r>
          </a:p>
        </p:txBody>
      </p:sp>
      <p:pic>
        <p:nvPicPr>
          <p:cNvPr id="1026" name="Picture 2" descr="Qu'est-ce qu'une addiction ? Quels sont les facteurs de risque ?">
            <a:extLst>
              <a:ext uri="{FF2B5EF4-FFF2-40B4-BE49-F238E27FC236}">
                <a16:creationId xmlns:a16="http://schemas.microsoft.com/office/drawing/2014/main" id="{5A8ED1F9-39BD-FE8E-9100-2C7350E6AA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714" y="2844750"/>
            <a:ext cx="2907754" cy="148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067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136525"/>
            <a:ext cx="6858000" cy="788987"/>
          </a:xfrm>
        </p:spPr>
        <p:txBody>
          <a:bodyPr>
            <a:normAutofit/>
          </a:bodyPr>
          <a:lstStyle/>
          <a:p>
            <a:r>
              <a:rPr lang="fr-FR" sz="2800" b="1" dirty="0"/>
              <a:t>Consommations et </a:t>
            </a:r>
            <a:r>
              <a:rPr lang="fr-FR" sz="2800" b="1" dirty="0">
                <a:solidFill>
                  <a:srgbClr val="002060"/>
                </a:solidFill>
              </a:rPr>
              <a:t>conséquence</a:t>
            </a:r>
          </a:p>
        </p:txBody>
      </p:sp>
      <p:sp>
        <p:nvSpPr>
          <p:cNvPr id="3" name="Espace réservé du contenu 2"/>
          <p:cNvSpPr>
            <a:spLocks noGrp="1"/>
          </p:cNvSpPr>
          <p:nvPr>
            <p:ph idx="13"/>
          </p:nvPr>
        </p:nvSpPr>
        <p:spPr>
          <a:xfrm>
            <a:off x="231540" y="1076975"/>
            <a:ext cx="8372908" cy="5089520"/>
          </a:xfrm>
        </p:spPr>
        <p:txBody>
          <a:bodyPr>
            <a:normAutofit/>
          </a:bodyPr>
          <a:lstStyle/>
          <a:p>
            <a:pPr algn="just">
              <a:lnSpc>
                <a:spcPct val="15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La consommation de Substances Psychoactives majore </a:t>
            </a:r>
            <a:r>
              <a:rPr lang="fr-FR" sz="2000" dirty="0">
                <a:effectLst>
                  <a:outerShdw blurRad="38100" dist="38100" dir="2700000" algn="tl">
                    <a:srgbClr val="000000">
                      <a:alpha val="43137"/>
                    </a:srgbClr>
                  </a:outerShdw>
                </a:effectLst>
                <a:latin typeface="Baloo 2" panose="03080502040302020200" pitchFamily="66" charset="0"/>
                <a:cs typeface="Baloo 2" panose="03080502040302020200" pitchFamily="66" charset="0"/>
              </a:rPr>
              <a:t>:</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les </a:t>
            </a:r>
            <a:r>
              <a:rPr lang="fr-FR" sz="2000" b="1" dirty="0">
                <a:latin typeface="Baloo 2" panose="03080502040302020200" pitchFamily="66" charset="0"/>
                <a:cs typeface="Baloo 2" panose="03080502040302020200" pitchFamily="66" charset="0"/>
              </a:rPr>
              <a:t>risques d’ AT </a:t>
            </a:r>
            <a:r>
              <a:rPr lang="fr-FR" sz="2000" dirty="0">
                <a:latin typeface="Baloo 2" panose="03080502040302020200" pitchFamily="66" charset="0"/>
                <a:cs typeface="Baloo 2" panose="03080502040302020200" pitchFamily="66" charset="0"/>
              </a:rPr>
              <a:t>: 15 à 20 %</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les </a:t>
            </a:r>
            <a:r>
              <a:rPr lang="fr-FR" sz="2000" b="1" dirty="0">
                <a:latin typeface="Baloo 2" panose="03080502040302020200" pitchFamily="66" charset="0"/>
                <a:cs typeface="Baloo 2" panose="03080502040302020200" pitchFamily="66" charset="0"/>
              </a:rPr>
              <a:t>risques routiers mortels </a:t>
            </a:r>
            <a:r>
              <a:rPr lang="fr-FR" sz="2000" dirty="0">
                <a:latin typeface="Baloo 2" panose="03080502040302020200" pitchFamily="66" charset="0"/>
                <a:cs typeface="Baloo 2" panose="03080502040302020200" pitchFamily="66" charset="0"/>
              </a:rPr>
              <a:t>(étude ActuSAM 2016)</a:t>
            </a:r>
          </a:p>
          <a:p>
            <a:pPr lvl="1"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rPr>
              <a:t>l’absentéisme, les retards,</a:t>
            </a:r>
          </a:p>
          <a:p>
            <a:pPr lvl="1"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rPr>
              <a:t>les erreurs </a:t>
            </a:r>
          </a:p>
          <a:p>
            <a:pPr lvl="1"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rPr>
              <a:t>les conflits, les sanctions disciplinaires</a:t>
            </a:r>
            <a:r>
              <a:rPr lang="fr-FR" sz="2000" dirty="0">
                <a:latin typeface="Baloo 2" panose="03080502040302020200" pitchFamily="66" charset="0"/>
                <a:cs typeface="Baloo 2" panose="03080502040302020200" pitchFamily="66" charset="0"/>
              </a:rPr>
              <a:t> pouvant aller jusqu’au licenciement </a:t>
            </a:r>
          </a:p>
          <a:p>
            <a:pPr marL="914400" lvl="2" indent="0" algn="just">
              <a:lnSpc>
                <a:spcPct val="150000"/>
              </a:lnSpc>
              <a:buNone/>
            </a:pPr>
            <a:endParaRPr lang="fr-FR" sz="2000" dirty="0">
              <a:latin typeface="Baloo 2" panose="03080502040302020200" pitchFamily="66" charset="0"/>
              <a:cs typeface="Baloo 2" panose="03080502040302020200" pitchFamily="66" charset="0"/>
            </a:endParaRPr>
          </a:p>
          <a:p>
            <a:pPr lvl="1" algn="just">
              <a:buFont typeface="Wingdings" panose="05000000000000000000" pitchFamily="2" charset="2"/>
              <a:buChar char="ü"/>
            </a:pPr>
            <a:endParaRPr lang="fr-FR" sz="2400" dirty="0">
              <a:latin typeface="Baloo 2" panose="03080502040302020200" pitchFamily="66" charset="0"/>
              <a:cs typeface="Baloo 2" panose="03080502040302020200" pitchFamily="66" charset="0"/>
            </a:endParaRPr>
          </a:p>
          <a:p>
            <a:pPr marL="0" indent="0">
              <a:buNone/>
            </a:pPr>
            <a:endParaRPr lang="fr-FR" sz="1400" dirty="0">
              <a:latin typeface="Baloo 2" panose="03080502040302020200" pitchFamily="66" charset="0"/>
              <a:cs typeface="Baloo 2" panose="03080502040302020200" pitchFamily="66" charset="0"/>
            </a:endParaRPr>
          </a:p>
          <a:p>
            <a:endParaRPr lang="fr-FR" sz="1400" dirty="0">
              <a:latin typeface="Baloo 2" panose="03080502040302020200" pitchFamily="66" charset="0"/>
              <a:cs typeface="Baloo 2" panose="03080502040302020200" pitchFamily="66" charset="0"/>
            </a:endParaRPr>
          </a:p>
        </p:txBody>
      </p:sp>
      <p:sp>
        <p:nvSpPr>
          <p:cNvPr id="4" name="Espace réservé du pied de page 3"/>
          <p:cNvSpPr>
            <a:spLocks noGrp="1"/>
          </p:cNvSpPr>
          <p:nvPr>
            <p:ph type="ftr" sz="quarter" idx="4294967295"/>
          </p:nvPr>
        </p:nvSpPr>
        <p:spPr>
          <a:xfrm>
            <a:off x="791369" y="6299630"/>
            <a:ext cx="5292800" cy="365125"/>
          </a:xfrm>
          <a:prstGeom prst="rect">
            <a:avLst/>
          </a:prstGeom>
        </p:spPr>
        <p:txBody>
          <a:bodyPr/>
          <a:lstStyle/>
          <a:p>
            <a:r>
              <a:rPr lang="fr-FR" sz="1000" dirty="0">
                <a:latin typeface="Baloo 2" panose="03080502040302020200" pitchFamily="66" charset="0"/>
                <a:cs typeface="Baloo 2" panose="03080502040302020200" pitchFamily="66" charset="0"/>
              </a:rPr>
              <a:t>Source Etude ActuSAM (Stupéfiants et accidents mortels) OFDT 2016, </a:t>
            </a:r>
          </a:p>
          <a:p>
            <a:endParaRPr lang="fr-FR" dirty="0">
              <a:latin typeface="Baloo 2" panose="03080502040302020200" pitchFamily="66" charset="0"/>
              <a:cs typeface="Baloo 2" panose="03080502040302020200" pitchFamily="66" charset="0"/>
            </a:endParaRPr>
          </a:p>
        </p:txBody>
      </p:sp>
      <p:pic>
        <p:nvPicPr>
          <p:cNvPr id="5" name="Picture 18" descr="Image associé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8304" y="1769195"/>
            <a:ext cx="1420925"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643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5595" y="152988"/>
            <a:ext cx="6858000" cy="788987"/>
          </a:xfrm>
        </p:spPr>
        <p:txBody>
          <a:bodyPr>
            <a:normAutofit/>
          </a:bodyPr>
          <a:lstStyle/>
          <a:p>
            <a:r>
              <a:rPr lang="fr-FR" sz="2800" b="1" dirty="0">
                <a:solidFill>
                  <a:srgbClr val="002060"/>
                </a:solidFill>
              </a:rPr>
              <a:t>Que faire en milieu professionnel ?</a:t>
            </a:r>
            <a:endParaRPr lang="fr-FR" sz="2800" b="1" dirty="0">
              <a:solidFill>
                <a:srgbClr val="002060"/>
              </a:solidFill>
              <a:latin typeface="+mn-lt"/>
            </a:endParaRPr>
          </a:p>
        </p:txBody>
      </p:sp>
      <p:sp>
        <p:nvSpPr>
          <p:cNvPr id="3" name="Espace réservé du contenu 2"/>
          <p:cNvSpPr>
            <a:spLocks noGrp="1"/>
          </p:cNvSpPr>
          <p:nvPr>
            <p:ph idx="13"/>
          </p:nvPr>
        </p:nvSpPr>
        <p:spPr>
          <a:xfrm>
            <a:off x="320154" y="884240"/>
            <a:ext cx="7996262" cy="5353072"/>
          </a:xfrm>
        </p:spPr>
        <p:txBody>
          <a:bodyPr>
            <a:normAutofit/>
          </a:bodyPr>
          <a:lstStyle/>
          <a:p>
            <a:pPr algn="just">
              <a:lnSpc>
                <a:spcPct val="150000"/>
              </a:lnSpc>
              <a:buFont typeface="Wingdings" pitchFamily="2" charset="2"/>
              <a:buChar char="ü"/>
            </a:pPr>
            <a:r>
              <a:rPr lang="fr-FR" sz="2200" dirty="0">
                <a:latin typeface="Baloo 2" panose="03080502040302020200" pitchFamily="66" charset="0"/>
                <a:cs typeface="Baloo 2" panose="03080502040302020200" pitchFamily="66" charset="0"/>
              </a:rPr>
              <a:t>Face à la problématique des consommations en entreprise, les employeurs peuvent se sentir parfois </a:t>
            </a:r>
            <a:r>
              <a:rPr lang="fr-FR" sz="2200" b="1" dirty="0">
                <a:latin typeface="Baloo 2" panose="03080502040302020200" pitchFamily="66" charset="0"/>
                <a:cs typeface="Baloo 2" panose="03080502040302020200" pitchFamily="66" charset="0"/>
              </a:rPr>
              <a:t>démunis </a:t>
            </a:r>
            <a:r>
              <a:rPr lang="fr-FR" sz="2200" dirty="0">
                <a:latin typeface="Baloo 2" panose="03080502040302020200" pitchFamily="66" charset="0"/>
                <a:cs typeface="Baloo 2" panose="03080502040302020200" pitchFamily="66" charset="0"/>
              </a:rPr>
              <a:t>: </a:t>
            </a:r>
          </a:p>
          <a:p>
            <a:pPr marL="0" indent="0" algn="just">
              <a:lnSpc>
                <a:spcPct val="150000"/>
              </a:lnSpc>
              <a:buNone/>
            </a:pPr>
            <a:endParaRPr lang="fr-FR" sz="1200" u="sng" dirty="0">
              <a:latin typeface="Baloo 2" panose="03080502040302020200" pitchFamily="66" charset="0"/>
              <a:cs typeface="Baloo 2" panose="03080502040302020200" pitchFamily="66" charset="0"/>
            </a:endParaRPr>
          </a:p>
          <a:p>
            <a:pPr lvl="1" algn="just">
              <a:lnSpc>
                <a:spcPct val="150000"/>
              </a:lnSpc>
              <a:buFont typeface="Wingdings" pitchFamily="2" charset="2"/>
              <a:buChar char="§"/>
            </a:pPr>
            <a:r>
              <a:rPr lang="fr-FR" sz="2000" dirty="0">
                <a:latin typeface="Baloo 2" panose="03080502040302020200" pitchFamily="66" charset="0"/>
                <a:cs typeface="Baloo 2" panose="03080502040302020200" pitchFamily="66" charset="0"/>
              </a:rPr>
              <a:t>Méconnaissance des produits et de leurs effets</a:t>
            </a:r>
          </a:p>
          <a:p>
            <a:pPr lvl="1" algn="just">
              <a:lnSpc>
                <a:spcPct val="150000"/>
              </a:lnSpc>
              <a:buFont typeface="Wingdings" pitchFamily="2" charset="2"/>
              <a:buChar char="§"/>
            </a:pPr>
            <a:endParaRPr lang="fr-FR" sz="1100" dirty="0">
              <a:latin typeface="Baloo 2" panose="03080502040302020200" pitchFamily="66" charset="0"/>
              <a:cs typeface="Baloo 2" panose="03080502040302020200" pitchFamily="66" charset="0"/>
            </a:endParaRPr>
          </a:p>
          <a:p>
            <a:pPr lvl="1" algn="just">
              <a:lnSpc>
                <a:spcPct val="150000"/>
              </a:lnSpc>
              <a:buFont typeface="Wingdings" pitchFamily="2" charset="2"/>
              <a:buChar char="§"/>
            </a:pPr>
            <a:r>
              <a:rPr lang="fr-FR" sz="2000" dirty="0">
                <a:latin typeface="Baloo 2" panose="03080502040302020200" pitchFamily="66" charset="0"/>
                <a:cs typeface="Baloo 2" panose="03080502040302020200" pitchFamily="66" charset="0"/>
              </a:rPr>
              <a:t>Législation soit inexistante, soit en permanente évolution</a:t>
            </a:r>
          </a:p>
          <a:p>
            <a:pPr lvl="1" algn="just">
              <a:lnSpc>
                <a:spcPct val="150000"/>
              </a:lnSpc>
              <a:buFont typeface="Wingdings" pitchFamily="2" charset="2"/>
              <a:buChar char="§"/>
            </a:pPr>
            <a:endParaRPr lang="fr-FR" sz="1100" u="sng" dirty="0">
              <a:latin typeface="Baloo 2" panose="03080502040302020200" pitchFamily="66" charset="0"/>
              <a:cs typeface="Baloo 2" panose="03080502040302020200" pitchFamily="66" charset="0"/>
            </a:endParaRPr>
          </a:p>
          <a:p>
            <a:pPr lvl="1" algn="just">
              <a:lnSpc>
                <a:spcPct val="150000"/>
              </a:lnSpc>
              <a:buFont typeface="Wingdings" pitchFamily="2" charset="2"/>
              <a:buChar char="§"/>
            </a:pPr>
            <a:r>
              <a:rPr lang="fr-FR" sz="2000" dirty="0">
                <a:latin typeface="Baloo 2" panose="03080502040302020200" pitchFamily="66" charset="0"/>
                <a:cs typeface="Baloo 2" panose="03080502040302020200" pitchFamily="66" charset="0"/>
              </a:rPr>
              <a:t>Consommations sur le lieu de travail souvent supposées mais difficiles à prouver</a:t>
            </a:r>
          </a:p>
          <a:p>
            <a:pPr lvl="1" algn="just">
              <a:lnSpc>
                <a:spcPct val="150000"/>
              </a:lnSpc>
              <a:buFont typeface="Wingdings" pitchFamily="2" charset="2"/>
              <a:buChar char="§"/>
            </a:pPr>
            <a:endParaRPr lang="fr-FR" sz="1100" dirty="0">
              <a:latin typeface="Baloo 2" panose="03080502040302020200" pitchFamily="66" charset="0"/>
              <a:cs typeface="Baloo 2" panose="03080502040302020200" pitchFamily="66" charset="0"/>
            </a:endParaRPr>
          </a:p>
          <a:p>
            <a:pPr lvl="1" algn="just">
              <a:lnSpc>
                <a:spcPct val="150000"/>
              </a:lnSpc>
              <a:buFont typeface="Wingdings" pitchFamily="2" charset="2"/>
              <a:buChar char="§"/>
            </a:pPr>
            <a:r>
              <a:rPr lang="fr-FR" sz="2000" dirty="0">
                <a:latin typeface="Baloo 2" panose="03080502040302020200" pitchFamily="66" charset="0"/>
                <a:cs typeface="Baloo 2" panose="03080502040302020200" pitchFamily="66" charset="0"/>
              </a:rPr>
              <a:t>Gestion parfois délicate des situations aiguës. Remise en question de certaines conditions de travail dans l’entreprise</a:t>
            </a:r>
          </a:p>
          <a:p>
            <a:pPr>
              <a:lnSpc>
                <a:spcPct val="150000"/>
              </a:lnSpc>
            </a:pPr>
            <a:endParaRPr lang="fr-FR" dirty="0">
              <a:latin typeface="Baloo 2" panose="03080502040302020200" pitchFamily="66" charset="0"/>
              <a:cs typeface="Baloo 2" panose="03080502040302020200" pitchFamily="66" charset="0"/>
            </a:endParaRPr>
          </a:p>
          <a:p>
            <a:pPr>
              <a:buNone/>
            </a:pPr>
            <a:endParaRPr lang="fr-FR" dirty="0">
              <a:latin typeface="Baloo 2" panose="03080502040302020200" pitchFamily="66" charset="0"/>
              <a:cs typeface="Baloo 2" panose="03080502040302020200" pitchFamily="66" charset="0"/>
            </a:endParaRPr>
          </a:p>
          <a:p>
            <a:endParaRPr lang="fr-FR" dirty="0">
              <a:latin typeface="Baloo 2" panose="03080502040302020200" pitchFamily="66" charset="0"/>
              <a:cs typeface="Baloo 2" panose="03080502040302020200" pitchFamily="66" charset="0"/>
            </a:endParaRPr>
          </a:p>
        </p:txBody>
      </p:sp>
      <p:sp>
        <p:nvSpPr>
          <p:cNvPr id="7" name="AutoShape 8" descr="Personnage en questionnement - AmeliorA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Picture 2" descr="Le mémoire : questionnements. | art, langage, apprentiss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2241" y="1896133"/>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947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47664" y="1970519"/>
            <a:ext cx="7488832" cy="1458481"/>
          </a:xfrm>
        </p:spPr>
        <p:txBody>
          <a:bodyPr>
            <a:normAutofit fontScale="90000"/>
          </a:bodyPr>
          <a:lstStyle/>
          <a:p>
            <a:r>
              <a:rPr lang="fr-FR" sz="3200" b="1" dirty="0"/>
              <a:t>Prévention des risques liés aux consommations en milieu professionnel : apport de la règlementation</a:t>
            </a:r>
          </a:p>
        </p:txBody>
      </p:sp>
      <p:pic>
        <p:nvPicPr>
          <p:cNvPr id="1026" name="Picture 2" descr="La réglementation - AG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9872" y="3717032"/>
            <a:ext cx="2018191" cy="187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684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43171" y="116632"/>
            <a:ext cx="6858000" cy="788987"/>
          </a:xfrm>
        </p:spPr>
        <p:txBody>
          <a:bodyPr>
            <a:normAutofit/>
          </a:bodyPr>
          <a:lstStyle/>
          <a:p>
            <a:r>
              <a:rPr lang="fr-FR" sz="2800" b="1" dirty="0"/>
              <a:t>Alcool et code du travail (1)</a:t>
            </a:r>
          </a:p>
        </p:txBody>
      </p:sp>
      <p:sp>
        <p:nvSpPr>
          <p:cNvPr id="28" name="Espace réservé du contenu 27"/>
          <p:cNvSpPr>
            <a:spLocks noGrp="1"/>
          </p:cNvSpPr>
          <p:nvPr>
            <p:ph idx="13"/>
          </p:nvPr>
        </p:nvSpPr>
        <p:spPr>
          <a:xfrm>
            <a:off x="171331" y="980728"/>
            <a:ext cx="8801337" cy="5089520"/>
          </a:xfrm>
        </p:spPr>
        <p:txBody>
          <a:bodyPr>
            <a:normAutofit/>
          </a:bodyPr>
          <a:lstStyle/>
          <a:p>
            <a:pPr algn="just">
              <a:lnSpc>
                <a:spcPct val="150000"/>
              </a:lnSpc>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 Art. R4228-20 </a:t>
            </a:r>
            <a:r>
              <a:rPr lang="fr-FR" sz="2000" dirty="0">
                <a:latin typeface="Baloo 2" panose="03080502040302020200" pitchFamily="66" charset="0"/>
                <a:cs typeface="Baloo 2" panose="03080502040302020200" pitchFamily="66" charset="0"/>
              </a:rPr>
              <a:t>: Aucune boisson alcoolisée autre que le vin, la bière, le cidre et le poiré n’est autorisée sur le lieu de travail.</a:t>
            </a:r>
          </a:p>
          <a:p>
            <a:pPr algn="just">
              <a:lnSpc>
                <a:spcPct val="150000"/>
              </a:lnSpc>
              <a:buFont typeface="Wingdings" panose="05000000000000000000" pitchFamily="2" charset="2"/>
              <a:buChar char="ü"/>
            </a:pPr>
            <a:endParaRPr lang="fr-FR" sz="2000" b="1"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endParaRPr lang="fr-FR" sz="2000" dirty="0">
              <a:latin typeface="Baloo 2" panose="03080502040302020200" pitchFamily="66" charset="0"/>
              <a:cs typeface="Baloo 2" panose="03080502040302020200" pitchFamily="66" charset="0"/>
            </a:endParaRPr>
          </a:p>
          <a:p>
            <a:endParaRPr lang="fr-FR" sz="2000" dirty="0">
              <a:latin typeface="Baloo 2" panose="03080502040302020200" pitchFamily="66" charset="0"/>
              <a:cs typeface="Baloo 2" panose="03080502040302020200" pitchFamily="66" charset="0"/>
            </a:endParaRPr>
          </a:p>
        </p:txBody>
      </p:sp>
      <p:pic>
        <p:nvPicPr>
          <p:cNvPr id="1026" name="Picture 2" descr="RÃ©sultat de recherche d'images pour &quot;alcool photos anciennes&qu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2348880"/>
            <a:ext cx="540060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316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201811"/>
            <a:ext cx="6858000" cy="788987"/>
          </a:xfrm>
        </p:spPr>
        <p:txBody>
          <a:bodyPr>
            <a:normAutofit/>
          </a:bodyPr>
          <a:lstStyle/>
          <a:p>
            <a:r>
              <a:rPr lang="fr-FR" sz="2800" b="1" dirty="0"/>
              <a:t>Alcool et code du travail (2)</a:t>
            </a:r>
          </a:p>
        </p:txBody>
      </p:sp>
      <p:sp>
        <p:nvSpPr>
          <p:cNvPr id="3" name="Espace réservé du contenu 2"/>
          <p:cNvSpPr>
            <a:spLocks noGrp="1"/>
          </p:cNvSpPr>
          <p:nvPr>
            <p:ph idx="13"/>
          </p:nvPr>
        </p:nvSpPr>
        <p:spPr>
          <a:xfrm>
            <a:off x="107504" y="1052736"/>
            <a:ext cx="8712968" cy="5089520"/>
          </a:xfrm>
        </p:spPr>
        <p:txBody>
          <a:bodyPr>
            <a:normAutofit/>
          </a:bodyPr>
          <a:lstStyle/>
          <a:p>
            <a:pPr algn="just">
              <a:lnSpc>
                <a:spcPct val="150000"/>
              </a:lnSpc>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Art. R4228- 21 </a:t>
            </a:r>
            <a:r>
              <a:rPr lang="fr-FR" sz="2000" dirty="0">
                <a:latin typeface="Baloo 2" panose="03080502040302020200" pitchFamily="66" charset="0"/>
                <a:cs typeface="Baloo 2" panose="03080502040302020200" pitchFamily="66" charset="0"/>
              </a:rPr>
              <a:t>: Il est interdit de laisser entrer ou séjourner dans les lieux de travail des personnes en état d'ivresse</a:t>
            </a:r>
          </a:p>
          <a:p>
            <a:pPr marL="0" indent="0" algn="just">
              <a:lnSpc>
                <a:spcPct val="150000"/>
              </a:lnSpc>
            </a:pPr>
            <a:endParaRPr lang="fr-FR" sz="2000" dirty="0">
              <a:latin typeface="Baloo 2" panose="03080502040302020200" pitchFamily="66" charset="0"/>
              <a:cs typeface="Baloo 2" panose="03080502040302020200" pitchFamily="66" charset="0"/>
            </a:endParaRPr>
          </a:p>
          <a:p>
            <a:pPr marL="0" indent="0" algn="just">
              <a:lnSpc>
                <a:spcPct val="150000"/>
              </a:lnSpc>
            </a:pPr>
            <a:endParaRPr lang="fr-FR" sz="20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Art. L122-40 </a:t>
            </a:r>
            <a:r>
              <a:rPr lang="fr-FR" sz="2000" dirty="0">
                <a:latin typeface="Baloo 2" panose="03080502040302020200" pitchFamily="66" charset="0"/>
                <a:cs typeface="Baloo 2" panose="03080502040302020200" pitchFamily="66" charset="0"/>
              </a:rPr>
              <a:t>: L’employeur peut prendre toute mesure pour sanctionner un salarié qui serait en état d’ébriété.   </a:t>
            </a:r>
          </a:p>
          <a:p>
            <a:pPr marL="0" indent="0" algn="just">
              <a:lnSpc>
                <a:spcPct val="150000"/>
              </a:lnSpc>
            </a:pPr>
            <a:endParaRPr lang="fr-FR" sz="20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Art. R4225-2 </a:t>
            </a:r>
            <a:r>
              <a:rPr lang="fr-FR" sz="2000" dirty="0">
                <a:latin typeface="Baloo 2" panose="03080502040302020200" pitchFamily="66" charset="0"/>
                <a:cs typeface="Baloo 2" panose="03080502040302020200" pitchFamily="66" charset="0"/>
              </a:rPr>
              <a:t>: Les employeurs doivent mettre à la disposition des travailleurs de l’eau potable et fraîche pour la boisson </a:t>
            </a:r>
          </a:p>
          <a:p>
            <a:pPr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endParaRPr lang="fr-FR" sz="2000" dirty="0">
              <a:latin typeface="Baloo 2" panose="03080502040302020200" pitchFamily="66" charset="0"/>
              <a:cs typeface="Baloo 2" panose="03080502040302020200" pitchFamily="66" charset="0"/>
            </a:endParaRPr>
          </a:p>
        </p:txBody>
      </p:sp>
      <p:pic>
        <p:nvPicPr>
          <p:cNvPr id="4" name="Picture 4" descr="Résultat de recherche d'images pour &quot;un verre + un verre = stop image&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0272" y="1916832"/>
            <a:ext cx="1080120" cy="98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81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249242"/>
            <a:ext cx="6858000" cy="788987"/>
          </a:xfrm>
        </p:spPr>
        <p:txBody>
          <a:bodyPr>
            <a:normAutofit/>
          </a:bodyPr>
          <a:lstStyle/>
          <a:p>
            <a:r>
              <a:rPr lang="fr-FR" sz="2800" b="1" dirty="0"/>
              <a:t>Alcool et code de la route</a:t>
            </a:r>
          </a:p>
        </p:txBody>
      </p:sp>
      <p:sp>
        <p:nvSpPr>
          <p:cNvPr id="3" name="Espace réservé du contenu 2"/>
          <p:cNvSpPr>
            <a:spLocks noGrp="1"/>
          </p:cNvSpPr>
          <p:nvPr>
            <p:ph idx="13"/>
          </p:nvPr>
        </p:nvSpPr>
        <p:spPr>
          <a:xfrm>
            <a:off x="107504" y="1124744"/>
            <a:ext cx="8856984" cy="5089520"/>
          </a:xfrm>
        </p:spPr>
        <p:txBody>
          <a:bodyPr>
            <a:normAutofit/>
          </a:bodyPr>
          <a:lstStyle/>
          <a:p>
            <a:pPr algn="just">
              <a:lnSpc>
                <a:spcPct val="17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Art. R234-1 : </a:t>
            </a:r>
            <a:r>
              <a:rPr lang="fr-FR" sz="2000" b="1" dirty="0">
                <a:latin typeface="Baloo 2" panose="03080502040302020200" pitchFamily="66" charset="0"/>
                <a:cs typeface="Baloo 2" panose="03080502040302020200" pitchFamily="66" charset="0"/>
              </a:rPr>
              <a:t>Alcoolémie : </a:t>
            </a:r>
            <a:r>
              <a:rPr lang="fr-FR" sz="2000" dirty="0">
                <a:latin typeface="Baloo 2" panose="03080502040302020200" pitchFamily="66" charset="0"/>
                <a:cs typeface="Baloo 2" panose="03080502040302020200" pitchFamily="66" charset="0"/>
              </a:rPr>
              <a:t>Limites à ne pas dépasser au volant :</a:t>
            </a:r>
          </a:p>
          <a:p>
            <a:pPr lvl="1" algn="just">
              <a:lnSpc>
                <a:spcPct val="17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conducteur de transport en commun : alcoolémie  &lt; 0,2 g/l </a:t>
            </a:r>
          </a:p>
          <a:p>
            <a:pPr lvl="1" algn="just">
              <a:lnSpc>
                <a:spcPct val="17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autres conducteurs :  </a:t>
            </a:r>
            <a:r>
              <a:rPr lang="fr-FR" sz="2000" b="1" dirty="0">
                <a:latin typeface="Baloo 2" panose="03080502040302020200" pitchFamily="66" charset="0"/>
                <a:cs typeface="Baloo 2" panose="03080502040302020200" pitchFamily="66" charset="0"/>
              </a:rPr>
              <a:t>alcoolémie &lt; 0,5 g/l</a:t>
            </a:r>
          </a:p>
          <a:p>
            <a:pPr marL="457200" lvl="1" indent="0" algn="just">
              <a:lnSpc>
                <a:spcPct val="170000"/>
              </a:lnSpc>
              <a:buNone/>
            </a:pPr>
            <a:endParaRPr lang="fr-FR" sz="2000" dirty="0">
              <a:latin typeface="Baloo 2" panose="03080502040302020200" pitchFamily="66" charset="0"/>
              <a:cs typeface="Baloo 2" panose="03080502040302020200" pitchFamily="66" charset="0"/>
            </a:endParaRPr>
          </a:p>
          <a:p>
            <a:pPr lvl="1" algn="just">
              <a:lnSpc>
                <a:spcPct val="170000"/>
              </a:lnSpc>
              <a:buFont typeface="Wingdings" panose="05000000000000000000" pitchFamily="2" charset="2"/>
              <a:buChar char="Ø"/>
            </a:pPr>
            <a:endParaRPr lang="fr-FR" sz="2000" dirty="0">
              <a:latin typeface="Baloo 2" panose="03080502040302020200" pitchFamily="66" charset="0"/>
              <a:cs typeface="Baloo 2" panose="03080502040302020200" pitchFamily="66" charset="0"/>
            </a:endParaRPr>
          </a:p>
          <a:p>
            <a:endParaRPr lang="fr-FR" sz="2000" dirty="0">
              <a:latin typeface="Baloo 2" panose="03080502040302020200" pitchFamily="66" charset="0"/>
              <a:cs typeface="Baloo 2" panose="03080502040302020200" pitchFamily="66" charset="0"/>
            </a:endParaRPr>
          </a:p>
        </p:txBody>
      </p:sp>
      <p:pic>
        <p:nvPicPr>
          <p:cNvPr id="2050" name="Picture 2" descr="Image associÃ©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7704" y="3097861"/>
            <a:ext cx="4824536" cy="309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765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249241"/>
            <a:ext cx="6858000" cy="788987"/>
          </a:xfrm>
        </p:spPr>
        <p:txBody>
          <a:bodyPr>
            <a:normAutofit/>
          </a:bodyPr>
          <a:lstStyle/>
          <a:p>
            <a:r>
              <a:rPr lang="fr-FR" sz="2800" b="1" dirty="0"/>
              <a:t>Stupéfiants et code du Travail</a:t>
            </a:r>
          </a:p>
        </p:txBody>
      </p:sp>
      <p:sp>
        <p:nvSpPr>
          <p:cNvPr id="3" name="Espace réservé du contenu 2"/>
          <p:cNvSpPr>
            <a:spLocks noGrp="1"/>
          </p:cNvSpPr>
          <p:nvPr>
            <p:ph idx="13"/>
          </p:nvPr>
        </p:nvSpPr>
        <p:spPr/>
        <p:txBody>
          <a:bodyPr/>
          <a:lstStyle/>
          <a:p>
            <a:endParaRPr lang="fr-FR" dirty="0">
              <a:latin typeface="Baloo 2" panose="03080502040302020200" pitchFamily="66" charset="0"/>
              <a:cs typeface="Baloo 2" panose="03080502040302020200" pitchFamily="66" charset="0"/>
            </a:endParaRPr>
          </a:p>
          <a:p>
            <a:pPr>
              <a:buFont typeface="Wingdings" panose="05000000000000000000" pitchFamily="2" charset="2"/>
              <a:buChar char="ü"/>
            </a:pPr>
            <a:r>
              <a:rPr lang="fr-FR" sz="2200" dirty="0">
                <a:latin typeface="Baloo 2" panose="03080502040302020200" pitchFamily="66" charset="0"/>
                <a:cs typeface="Baloo 2" panose="03080502040302020200" pitchFamily="66" charset="0"/>
              </a:rPr>
              <a:t>Même en cherchant bien...</a:t>
            </a:r>
          </a:p>
          <a:p>
            <a:endParaRPr lang="fr-FR" dirty="0">
              <a:latin typeface="Baloo 2" panose="03080502040302020200" pitchFamily="66" charset="0"/>
              <a:cs typeface="Baloo 2" panose="03080502040302020200" pitchFamily="66" charset="0"/>
            </a:endParaRPr>
          </a:p>
          <a:p>
            <a:pPr marL="0" indent="0">
              <a:buNone/>
            </a:pPr>
            <a:endParaRPr lang="fr-FR" dirty="0">
              <a:latin typeface="Baloo 2" panose="03080502040302020200" pitchFamily="66" charset="0"/>
              <a:cs typeface="Baloo 2" panose="03080502040302020200" pitchFamily="66" charset="0"/>
            </a:endParaRPr>
          </a:p>
          <a:p>
            <a:endParaRPr lang="fr-FR" dirty="0">
              <a:latin typeface="Baloo 2" panose="03080502040302020200" pitchFamily="66" charset="0"/>
              <a:cs typeface="Baloo 2" panose="03080502040302020200" pitchFamily="66" charset="0"/>
            </a:endParaRPr>
          </a:p>
          <a:p>
            <a:endParaRPr lang="fr-FR" dirty="0">
              <a:latin typeface="Baloo 2" panose="03080502040302020200" pitchFamily="66" charset="0"/>
              <a:cs typeface="Baloo 2" panose="03080502040302020200" pitchFamily="66" charset="0"/>
            </a:endParaRPr>
          </a:p>
          <a:p>
            <a:endParaRPr lang="fr-FR" dirty="0">
              <a:latin typeface="Baloo 2" panose="03080502040302020200" pitchFamily="66" charset="0"/>
              <a:cs typeface="Baloo 2" panose="03080502040302020200" pitchFamily="66" charset="0"/>
            </a:endParaRPr>
          </a:p>
          <a:p>
            <a:endParaRPr lang="fr-FR" dirty="0">
              <a:latin typeface="Baloo 2" panose="03080502040302020200" pitchFamily="66" charset="0"/>
              <a:cs typeface="Baloo 2" panose="03080502040302020200" pitchFamily="66" charset="0"/>
            </a:endParaRPr>
          </a:p>
          <a:p>
            <a:endParaRPr lang="fr-FR" dirty="0">
              <a:latin typeface="Baloo 2" panose="03080502040302020200" pitchFamily="66" charset="0"/>
              <a:cs typeface="Baloo 2" panose="03080502040302020200" pitchFamily="66" charset="0"/>
            </a:endParaRPr>
          </a:p>
          <a:p>
            <a:pPr marL="3657600" lvl="8" indent="0" algn="ctr">
              <a:buNone/>
            </a:pPr>
            <a:r>
              <a:rPr lang="fr-FR" b="1" dirty="0">
                <a:latin typeface="Baloo 2" panose="03080502040302020200" pitchFamily="66" charset="0"/>
                <a:cs typeface="Baloo 2" panose="03080502040302020200" pitchFamily="66" charset="0"/>
              </a:rPr>
              <a:t>     </a:t>
            </a:r>
            <a:r>
              <a:rPr lang="fr-FR" sz="2400" b="1" dirty="0">
                <a:latin typeface="Baloo 2" panose="03080502040302020200" pitchFamily="66" charset="0"/>
                <a:cs typeface="Baloo 2" panose="03080502040302020200" pitchFamily="66" charset="0"/>
              </a:rPr>
              <a:t>... RIEN      </a:t>
            </a:r>
          </a:p>
          <a:p>
            <a:endParaRPr lang="fr-FR" dirty="0">
              <a:latin typeface="Baloo 2" panose="03080502040302020200" pitchFamily="66" charset="0"/>
              <a:cs typeface="Baloo 2" panose="03080502040302020200" pitchFamily="66" charset="0"/>
            </a:endParaRPr>
          </a:p>
        </p:txBody>
      </p:sp>
      <p:pic>
        <p:nvPicPr>
          <p:cNvPr id="4" name="Image 3" descr="Image associÃ©e"/>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75656" y="2204864"/>
            <a:ext cx="3744416" cy="2511678"/>
          </a:xfrm>
          <a:prstGeom prst="rect">
            <a:avLst/>
          </a:prstGeom>
          <a:noFill/>
          <a:ln>
            <a:noFill/>
          </a:ln>
        </p:spPr>
      </p:pic>
    </p:spTree>
    <p:extLst>
      <p:ext uri="{BB962C8B-B14F-4D97-AF65-F5344CB8AC3E}">
        <p14:creationId xmlns:p14="http://schemas.microsoft.com/office/powerpoint/2010/main" val="3617768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35920" y="2041957"/>
            <a:ext cx="3988208" cy="1458481"/>
          </a:xfrm>
        </p:spPr>
        <p:txBody>
          <a:bodyPr>
            <a:normAutofit/>
          </a:bodyPr>
          <a:lstStyle/>
          <a:p>
            <a:r>
              <a:rPr lang="fr-FR" sz="3200" b="1" dirty="0"/>
              <a:t>Généralités</a:t>
            </a:r>
          </a:p>
        </p:txBody>
      </p:sp>
      <p:sp>
        <p:nvSpPr>
          <p:cNvPr id="3" name="Sous-titre 2"/>
          <p:cNvSpPr>
            <a:spLocks noGrp="1"/>
          </p:cNvSpPr>
          <p:nvPr>
            <p:ph type="subTitle" idx="1"/>
          </p:nvPr>
        </p:nvSpPr>
        <p:spPr>
          <a:xfrm>
            <a:off x="1735920" y="3573016"/>
            <a:ext cx="6858000" cy="1492708"/>
          </a:xfrm>
        </p:spPr>
        <p:txBody>
          <a:bodyPr>
            <a:normAutofit fontScale="77500" lnSpcReduction="20000"/>
          </a:bodyPr>
          <a:lstStyle/>
          <a:p>
            <a:endParaRPr lang="fr-FR" sz="2800" b="1" dirty="0">
              <a:solidFill>
                <a:schemeClr val="accent6"/>
              </a:solidFill>
            </a:endParaRPr>
          </a:p>
          <a:p>
            <a:r>
              <a:rPr lang="fr-FR" sz="3100" b="1" dirty="0">
                <a:solidFill>
                  <a:schemeClr val="accent6"/>
                </a:solidFill>
              </a:rPr>
              <a:t>Substances psychoactives (SPA) </a:t>
            </a:r>
          </a:p>
          <a:p>
            <a:br>
              <a:rPr lang="fr-FR" sz="3100" b="1" dirty="0">
                <a:solidFill>
                  <a:schemeClr val="accent6"/>
                </a:solidFill>
              </a:rPr>
            </a:br>
            <a:r>
              <a:rPr lang="fr-FR" sz="3100" b="1" dirty="0">
                <a:solidFill>
                  <a:schemeClr val="accent6"/>
                </a:solidFill>
              </a:rPr>
              <a:t>Addiction</a:t>
            </a:r>
          </a:p>
        </p:txBody>
      </p:sp>
      <p:pic>
        <p:nvPicPr>
          <p:cNvPr id="1026" name="Picture 2" descr="Cabinet Perspectives et Ressources Prévention Addictions en milieu  professionnel - Aix Marseil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80112" y="476672"/>
            <a:ext cx="3294244" cy="197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37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116632"/>
            <a:ext cx="6858000" cy="788987"/>
          </a:xfrm>
        </p:spPr>
        <p:txBody>
          <a:bodyPr>
            <a:normAutofit/>
          </a:bodyPr>
          <a:lstStyle/>
          <a:p>
            <a:r>
              <a:rPr lang="fr-FR" sz="2800" b="1" dirty="0"/>
              <a:t>Stupéfiants et autres codes</a:t>
            </a:r>
          </a:p>
        </p:txBody>
      </p:sp>
      <p:sp>
        <p:nvSpPr>
          <p:cNvPr id="3" name="Espace réservé du contenu 2"/>
          <p:cNvSpPr>
            <a:spLocks noGrp="1"/>
          </p:cNvSpPr>
          <p:nvPr>
            <p:ph idx="13"/>
          </p:nvPr>
        </p:nvSpPr>
        <p:spPr>
          <a:xfrm>
            <a:off x="251520" y="1124744"/>
            <a:ext cx="8496944" cy="5089520"/>
          </a:xfrm>
        </p:spPr>
        <p:txBody>
          <a:bodyPr/>
          <a:lstStyle/>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Le </a:t>
            </a:r>
            <a:r>
              <a:rPr lang="fr-FR" sz="2200" b="1" dirty="0">
                <a:latin typeface="Baloo 2" panose="03080502040302020200" pitchFamily="66" charset="0"/>
                <a:cs typeface="Baloo 2" panose="03080502040302020200" pitchFamily="66" charset="0"/>
              </a:rPr>
              <a:t>code de la santé publique </a:t>
            </a:r>
            <a:r>
              <a:rPr lang="fr-FR" sz="2200" dirty="0">
                <a:latin typeface="Baloo 2" panose="03080502040302020200" pitchFamily="66" charset="0"/>
                <a:cs typeface="Baloo 2" panose="03080502040302020200" pitchFamily="66" charset="0"/>
              </a:rPr>
              <a:t>interdit tout usage de stupéfiants (art. 3421-1)</a:t>
            </a:r>
          </a:p>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Le </a:t>
            </a:r>
            <a:r>
              <a:rPr lang="fr-FR" sz="2200" b="1" dirty="0">
                <a:latin typeface="Baloo 2" panose="03080502040302020200" pitchFamily="66" charset="0"/>
                <a:cs typeface="Baloo 2" panose="03080502040302020200" pitchFamily="66" charset="0"/>
              </a:rPr>
              <a:t>code pénal </a:t>
            </a:r>
            <a:r>
              <a:rPr lang="fr-FR" sz="2200" dirty="0">
                <a:latin typeface="Baloo 2" panose="03080502040302020200" pitchFamily="66" charset="0"/>
                <a:cs typeface="Baloo 2" panose="03080502040302020200" pitchFamily="66" charset="0"/>
              </a:rPr>
              <a:t>interdit tout trafic de stupéfiants (art. 222-37)</a:t>
            </a:r>
          </a:p>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Le </a:t>
            </a:r>
            <a:r>
              <a:rPr lang="fr-FR" sz="2200" b="1" dirty="0">
                <a:latin typeface="Baloo 2" panose="03080502040302020200" pitchFamily="66" charset="0"/>
                <a:cs typeface="Baloo 2" panose="03080502040302020200" pitchFamily="66" charset="0"/>
              </a:rPr>
              <a:t>code de la route </a:t>
            </a:r>
            <a:r>
              <a:rPr lang="fr-FR" sz="2200" dirty="0">
                <a:latin typeface="Baloo 2" panose="03080502040302020200" pitchFamily="66" charset="0"/>
                <a:cs typeface="Baloo 2" panose="03080502040302020200" pitchFamily="66" charset="0"/>
              </a:rPr>
              <a:t>(art.L235-1)</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Toute conduite sous stupéfiants est interdite</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La notion de taux n'existe pas : sa simple détection lors du dépistage qualifie l'infraction !</a:t>
            </a:r>
          </a:p>
          <a:p>
            <a:pPr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endParaRPr lang="fr-FR" dirty="0">
              <a:latin typeface="Baloo 2" panose="03080502040302020200" pitchFamily="66" charset="0"/>
              <a:cs typeface="Baloo 2" panose="03080502040302020200" pitchFamily="66" charset="0"/>
            </a:endParaRPr>
          </a:p>
        </p:txBody>
      </p:sp>
      <p:pic>
        <p:nvPicPr>
          <p:cNvPr id="4" name="Picture 2" descr="RÃ©sultat de recherche d'images pour &quot;ALCOOL AU VOLANT&quo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2910" y="4702096"/>
            <a:ext cx="1689256"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77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220920"/>
            <a:ext cx="6858000" cy="788987"/>
          </a:xfrm>
        </p:spPr>
        <p:txBody>
          <a:bodyPr>
            <a:normAutofit/>
          </a:bodyPr>
          <a:lstStyle/>
          <a:p>
            <a:r>
              <a:rPr lang="fr-FR" sz="2800" b="1" dirty="0"/>
              <a:t>Règlement intérieur (RI) </a:t>
            </a:r>
          </a:p>
        </p:txBody>
      </p:sp>
      <p:sp>
        <p:nvSpPr>
          <p:cNvPr id="3" name="Espace réservé du contenu 2"/>
          <p:cNvSpPr>
            <a:spLocks noGrp="1"/>
          </p:cNvSpPr>
          <p:nvPr>
            <p:ph idx="13"/>
          </p:nvPr>
        </p:nvSpPr>
        <p:spPr>
          <a:xfrm>
            <a:off x="220189" y="1254572"/>
            <a:ext cx="8703621" cy="5089520"/>
          </a:xfrm>
        </p:spPr>
        <p:txBody>
          <a:bodyPr>
            <a:normAutofit/>
          </a:bodyPr>
          <a:lstStyle/>
          <a:p>
            <a:pPr algn="just">
              <a:lnSpc>
                <a:spcPct val="15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Le RI est </a:t>
            </a:r>
            <a:r>
              <a:rPr lang="fr-FR" sz="2000" b="1" dirty="0">
                <a:latin typeface="Baloo 2" panose="03080502040302020200" pitchFamily="66" charset="0"/>
                <a:cs typeface="Baloo 2" panose="03080502040302020200" pitchFamily="66" charset="0"/>
              </a:rPr>
              <a:t>obligatoire</a:t>
            </a:r>
            <a:r>
              <a:rPr lang="fr-FR" sz="2000" dirty="0">
                <a:latin typeface="Baloo 2" panose="03080502040302020200" pitchFamily="66" charset="0"/>
                <a:cs typeface="Baloo 2" panose="03080502040302020200" pitchFamily="66" charset="0"/>
              </a:rPr>
              <a:t> dans toute entreprise d’au </a:t>
            </a:r>
            <a:r>
              <a:rPr lang="fr-FR" sz="2000" b="1" dirty="0">
                <a:latin typeface="Baloo 2" panose="03080502040302020200" pitchFamily="66" charset="0"/>
                <a:cs typeface="Baloo 2" panose="03080502040302020200" pitchFamily="66" charset="0"/>
              </a:rPr>
              <a:t>moins 50 salariés </a:t>
            </a:r>
          </a:p>
          <a:p>
            <a:pPr marL="0" indent="0" algn="just">
              <a:lnSpc>
                <a:spcPct val="150000"/>
              </a:lnSpc>
              <a:buNone/>
            </a:pPr>
            <a:r>
              <a:rPr lang="fr-FR" sz="2000" dirty="0">
                <a:latin typeface="Baloo 2" panose="03080502040302020200" pitchFamily="66" charset="0"/>
                <a:cs typeface="Baloo 2" panose="03080502040302020200" pitchFamily="66" charset="0"/>
              </a:rPr>
              <a:t>     (il est remplacé par des notes de services dans les entreprises plus</a:t>
            </a:r>
          </a:p>
          <a:p>
            <a:pPr marL="0" indent="0" algn="just">
              <a:lnSpc>
                <a:spcPct val="150000"/>
              </a:lnSpc>
              <a:buNone/>
            </a:pPr>
            <a:r>
              <a:rPr lang="fr-FR" sz="2000" dirty="0">
                <a:latin typeface="Baloo 2" panose="03080502040302020200" pitchFamily="66" charset="0"/>
                <a:cs typeface="Baloo 2" panose="03080502040302020200" pitchFamily="66" charset="0"/>
              </a:rPr>
              <a:t>    petites) </a:t>
            </a:r>
          </a:p>
          <a:p>
            <a:pPr marL="0" indent="0" algn="just">
              <a:lnSpc>
                <a:spcPct val="150000"/>
              </a:lnSpc>
              <a:buNone/>
            </a:pPr>
            <a:endParaRPr lang="fr-FR" sz="20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L’employeur y fixe notamment les mesures d’application de la règlementation en matière d’hygiène, de sécurité et de discipline</a:t>
            </a:r>
          </a:p>
          <a:p>
            <a:pPr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La règlementation relative à la consommation des SPA </a:t>
            </a:r>
            <a:r>
              <a:rPr lang="fr-FR" sz="2000" dirty="0">
                <a:latin typeface="Baloo 2" panose="03080502040302020200" pitchFamily="66" charset="0"/>
                <a:cs typeface="Baloo 2" panose="03080502040302020200" pitchFamily="66" charset="0"/>
              </a:rPr>
              <a:t>sur le lieu de </a:t>
            </a:r>
            <a:r>
              <a:rPr lang="fr-FR" sz="2000" b="1" dirty="0">
                <a:latin typeface="Baloo 2" panose="03080502040302020200" pitchFamily="66" charset="0"/>
                <a:cs typeface="Baloo 2" panose="03080502040302020200" pitchFamily="66" charset="0"/>
              </a:rPr>
              <a:t>travail doit y être abordée</a:t>
            </a:r>
          </a:p>
          <a:p>
            <a:pPr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nSpc>
                <a:spcPct val="10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endParaRPr lang="fr-FR" sz="2000" dirty="0">
              <a:latin typeface="Baloo 2" panose="03080502040302020200" pitchFamily="66" charset="0"/>
              <a:cs typeface="Baloo 2" panose="03080502040302020200" pitchFamily="66" charset="0"/>
            </a:endParaRPr>
          </a:p>
        </p:txBody>
      </p:sp>
      <p:pic>
        <p:nvPicPr>
          <p:cNvPr id="4" name="Picture 6" descr="Règlement intérieur - MJC du Montbrisonna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96214" y="32040"/>
            <a:ext cx="1552250" cy="1166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4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263749"/>
            <a:ext cx="6858000" cy="788987"/>
          </a:xfrm>
        </p:spPr>
        <p:txBody>
          <a:bodyPr>
            <a:normAutofit/>
          </a:bodyPr>
          <a:lstStyle/>
          <a:p>
            <a:r>
              <a:rPr lang="fr-FR" sz="2800" b="1" dirty="0"/>
              <a:t>RI : Peuvent y être abordés...</a:t>
            </a:r>
          </a:p>
        </p:txBody>
      </p:sp>
      <p:sp>
        <p:nvSpPr>
          <p:cNvPr id="3" name="Espace réservé du contenu 2"/>
          <p:cNvSpPr>
            <a:spLocks noGrp="1"/>
          </p:cNvSpPr>
          <p:nvPr>
            <p:ph idx="13"/>
          </p:nvPr>
        </p:nvSpPr>
        <p:spPr>
          <a:xfrm>
            <a:off x="174630" y="1052736"/>
            <a:ext cx="8717849" cy="5400600"/>
          </a:xfrm>
        </p:spPr>
        <p:txBody>
          <a:bodyPr>
            <a:noAutofit/>
          </a:bodyPr>
          <a:lstStyle/>
          <a:p>
            <a:pPr algn="just">
              <a:lnSpc>
                <a:spcPct val="16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La décision </a:t>
            </a:r>
            <a:r>
              <a:rPr lang="fr-FR" sz="2000" b="1" dirty="0">
                <a:latin typeface="Baloo 2" panose="03080502040302020200" pitchFamily="66" charset="0"/>
                <a:cs typeface="Baloo 2" panose="03080502040302020200" pitchFamily="66" charset="0"/>
              </a:rPr>
              <a:t>d’interdiction totale ou partielle de consommer </a:t>
            </a:r>
            <a:r>
              <a:rPr lang="fr-FR" sz="2000" dirty="0">
                <a:latin typeface="Baloo 2" panose="03080502040302020200" pitchFamily="66" charset="0"/>
                <a:cs typeface="Baloo 2" panose="03080502040302020200" pitchFamily="66" charset="0"/>
              </a:rPr>
              <a:t>l’alcool si les risques aux postes le justifient </a:t>
            </a:r>
          </a:p>
          <a:p>
            <a:pPr algn="just">
              <a:lnSpc>
                <a:spcPct val="16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La </a:t>
            </a:r>
            <a:r>
              <a:rPr lang="fr-FR" sz="2000" b="1" dirty="0">
                <a:latin typeface="Baloo 2" panose="03080502040302020200" pitchFamily="66" charset="0"/>
                <a:cs typeface="Baloo 2" panose="03080502040302020200" pitchFamily="66" charset="0"/>
              </a:rPr>
              <a:t>liste des postes de sureté et de sécurité </a:t>
            </a:r>
            <a:r>
              <a:rPr lang="fr-FR" sz="2000" dirty="0">
                <a:latin typeface="Baloo 2" panose="03080502040302020200" pitchFamily="66" charset="0"/>
                <a:cs typeface="Baloo 2" panose="03080502040302020200" pitchFamily="66" charset="0"/>
              </a:rPr>
              <a:t>pour lesquels un dépistage de consommation d’alcool ou de drogues peut être pratiqué</a:t>
            </a:r>
          </a:p>
          <a:p>
            <a:pPr algn="just">
              <a:lnSpc>
                <a:spcPct val="16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Un éventuel rappel des dispositions du </a:t>
            </a:r>
            <a:r>
              <a:rPr lang="fr-FR" sz="2000" b="1" dirty="0">
                <a:latin typeface="Baloo 2" panose="03080502040302020200" pitchFamily="66" charset="0"/>
                <a:cs typeface="Baloo 2" panose="03080502040302020200" pitchFamily="66" charset="0"/>
              </a:rPr>
              <a:t>Code de la route</a:t>
            </a:r>
          </a:p>
          <a:p>
            <a:pPr algn="just">
              <a:lnSpc>
                <a:spcPct val="16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Les modalités pratiques concernant notamment :</a:t>
            </a:r>
          </a:p>
          <a:p>
            <a:pPr lvl="1" algn="just">
              <a:lnSpc>
                <a:spcPct val="16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la réalisation des </a:t>
            </a:r>
            <a:r>
              <a:rPr lang="fr-FR" sz="2000" b="1" dirty="0">
                <a:latin typeface="Baloo 2" panose="03080502040302020200" pitchFamily="66" charset="0"/>
                <a:cs typeface="Baloo 2" panose="03080502040302020200" pitchFamily="66" charset="0"/>
              </a:rPr>
              <a:t>tests de dépistage </a:t>
            </a:r>
          </a:p>
          <a:p>
            <a:pPr lvl="1" algn="just">
              <a:lnSpc>
                <a:spcPct val="16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l’encadrement des </a:t>
            </a:r>
            <a:r>
              <a:rPr lang="fr-FR" sz="2000" b="1" dirty="0">
                <a:latin typeface="Baloo 2" panose="03080502040302020200" pitchFamily="66" charset="0"/>
                <a:cs typeface="Baloo 2" panose="03080502040302020200" pitchFamily="66" charset="0"/>
              </a:rPr>
              <a:t>pots</a:t>
            </a:r>
          </a:p>
          <a:p>
            <a:pPr lvl="1" algn="just">
              <a:lnSpc>
                <a:spcPct val="16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les </a:t>
            </a:r>
            <a:r>
              <a:rPr lang="fr-FR" sz="2000" b="1" dirty="0">
                <a:latin typeface="Baloo 2" panose="03080502040302020200" pitchFamily="66" charset="0"/>
                <a:cs typeface="Baloo 2" panose="03080502040302020200" pitchFamily="66" charset="0"/>
              </a:rPr>
              <a:t>fouilles de vestiaires </a:t>
            </a:r>
            <a:r>
              <a:rPr lang="fr-FR" sz="2000" dirty="0">
                <a:latin typeface="Baloo 2" panose="03080502040302020200" pitchFamily="66" charset="0"/>
                <a:cs typeface="Baloo 2" panose="03080502040302020200" pitchFamily="66" charset="0"/>
              </a:rPr>
              <a:t>et la vidéosurveillance</a:t>
            </a:r>
          </a:p>
          <a:p>
            <a:pPr algn="just">
              <a:lnSpc>
                <a:spcPct val="16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Un risque de sanction disciplinaire</a:t>
            </a:r>
          </a:p>
          <a:p>
            <a:pPr marL="457200" lvl="1" indent="0" algn="just">
              <a:lnSpc>
                <a:spcPct val="160000"/>
              </a:lnSpc>
              <a:buNone/>
            </a:pPr>
            <a:endParaRPr lang="fr-FR" sz="1600" dirty="0">
              <a:latin typeface="Baloo 2" panose="03080502040302020200" pitchFamily="66" charset="0"/>
              <a:cs typeface="Baloo 2" panose="03080502040302020200" pitchFamily="66" charset="0"/>
            </a:endParaRPr>
          </a:p>
        </p:txBody>
      </p:sp>
      <p:pic>
        <p:nvPicPr>
          <p:cNvPr id="4" name="Picture 8" descr="Code de la Route: Amazon.fr: Bienven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8264" y="3758552"/>
            <a:ext cx="1551545" cy="1551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868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35696" y="1772816"/>
            <a:ext cx="6858000" cy="1242457"/>
          </a:xfrm>
        </p:spPr>
        <p:txBody>
          <a:bodyPr>
            <a:noAutofit/>
          </a:bodyPr>
          <a:lstStyle/>
          <a:p>
            <a:pPr algn="ctr"/>
            <a:r>
              <a:rPr lang="fr-FR" sz="2800" b="1" dirty="0"/>
              <a:t>Tests de dépistages alcool et cannabis</a:t>
            </a:r>
            <a:br>
              <a:rPr lang="fr-FR" sz="2800" b="1" dirty="0"/>
            </a:br>
            <a:r>
              <a:rPr lang="fr-FR" sz="2800" b="1" dirty="0"/>
              <a:t>au service de la prévention en entreprise</a:t>
            </a:r>
          </a:p>
        </p:txBody>
      </p:sp>
      <p:pic>
        <p:nvPicPr>
          <p:cNvPr id="2050" name="Picture 2" descr="RÃ©sultat de recherche d'images pour &quot;DEPISTAGE ALCOOL HUMOUR&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3848" y="3627022"/>
            <a:ext cx="3946038" cy="246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207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188640"/>
            <a:ext cx="6858000" cy="788987"/>
          </a:xfrm>
        </p:spPr>
        <p:txBody>
          <a:bodyPr>
            <a:normAutofit/>
          </a:bodyPr>
          <a:lstStyle/>
          <a:p>
            <a:r>
              <a:rPr lang="fr-FR" sz="2800" b="1" dirty="0"/>
              <a:t>Généralités</a:t>
            </a:r>
          </a:p>
        </p:txBody>
      </p:sp>
      <p:sp>
        <p:nvSpPr>
          <p:cNvPr id="3" name="Espace réservé du contenu 2"/>
          <p:cNvSpPr>
            <a:spLocks noGrp="1"/>
          </p:cNvSpPr>
          <p:nvPr>
            <p:ph idx="13"/>
          </p:nvPr>
        </p:nvSpPr>
        <p:spPr>
          <a:xfrm>
            <a:off x="395536" y="2384884"/>
            <a:ext cx="7920880" cy="2484276"/>
          </a:xfrm>
        </p:spPr>
        <p:txBody>
          <a:bodyPr>
            <a:normAutofit fontScale="92500"/>
          </a:bodyPr>
          <a:lstStyle/>
          <a:p>
            <a:pPr algn="just">
              <a:lnSpc>
                <a:spcPct val="150000"/>
              </a:lnSpc>
              <a:buNone/>
            </a:pPr>
            <a:r>
              <a:rPr lang="fr-FR" sz="2400" dirty="0">
                <a:solidFill>
                  <a:srgbClr val="00B050"/>
                </a:solidFill>
                <a:latin typeface="Baloo 2" panose="03080502040302020200" pitchFamily="66" charset="0"/>
                <a:cs typeface="Baloo 2" panose="03080502040302020200" pitchFamily="66" charset="0"/>
              </a:rPr>
              <a:t>	</a:t>
            </a:r>
            <a:r>
              <a:rPr lang="fr-FR" sz="2400" b="1" i="1" dirty="0">
                <a:latin typeface="Baloo 2" panose="03080502040302020200" pitchFamily="66" charset="0"/>
                <a:cs typeface="Baloo 2" panose="03080502040302020200" pitchFamily="66" charset="0"/>
              </a:rPr>
              <a:t>L’ origine des pratiques addictives étant multifactorielle, les tests de dépistages ne peuvent en aucun cas se substituer aux démarches de prévention primaire qui doivent être mises en place en entreprise</a:t>
            </a:r>
          </a:p>
          <a:p>
            <a:pPr algn="just"/>
            <a:endParaRPr lang="fr-FR" sz="2400" dirty="0">
              <a:latin typeface="Baloo 2" panose="03080502040302020200" pitchFamily="66" charset="0"/>
              <a:cs typeface="Baloo 2" panose="03080502040302020200" pitchFamily="66" charset="0"/>
            </a:endParaRPr>
          </a:p>
        </p:txBody>
      </p:sp>
    </p:spTree>
    <p:extLst>
      <p:ext uri="{BB962C8B-B14F-4D97-AF65-F5344CB8AC3E}">
        <p14:creationId xmlns:p14="http://schemas.microsoft.com/office/powerpoint/2010/main" val="2556297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2800" b="1" dirty="0"/>
              <a:t>Rappel règlementaire</a:t>
            </a:r>
          </a:p>
        </p:txBody>
      </p:sp>
      <p:sp>
        <p:nvSpPr>
          <p:cNvPr id="3" name="Espace réservé du contenu 2"/>
          <p:cNvSpPr>
            <a:spLocks noGrp="1"/>
          </p:cNvSpPr>
          <p:nvPr>
            <p:ph idx="13"/>
          </p:nvPr>
        </p:nvSpPr>
        <p:spPr>
          <a:xfrm>
            <a:off x="107504" y="800708"/>
            <a:ext cx="8928992" cy="5256584"/>
          </a:xfrm>
        </p:spPr>
        <p:txBody>
          <a:bodyPr>
            <a:noAutofit/>
          </a:bodyPr>
          <a:lstStyle/>
          <a:p>
            <a:pPr>
              <a:buFont typeface="Wingdings" panose="05000000000000000000" pitchFamily="2" charset="2"/>
              <a:buChar char="ü"/>
            </a:pPr>
            <a:r>
              <a:rPr lang="fr-FR" sz="2000" dirty="0">
                <a:latin typeface="Baloo 2" panose="03080502040302020200" pitchFamily="66" charset="0"/>
                <a:cs typeface="Baloo 2" panose="03080502040302020200" pitchFamily="66" charset="0"/>
              </a:rPr>
              <a:t>Les tests de dépistage ne peuvent se faire que si ces conditions sont respectées et notifiées dans le RI (ou la note de service) :</a:t>
            </a:r>
          </a:p>
          <a:p>
            <a:pPr marL="712788" lvl="2" algn="just">
              <a:lnSpc>
                <a:spcPct val="150000"/>
              </a:lnSpc>
              <a:buFont typeface="Wingdings" panose="020B0604020202020204" pitchFamily="34" charset="0"/>
              <a:buChar char="§"/>
            </a:pPr>
            <a:r>
              <a:rPr lang="fr-FR" sz="2000" b="1" dirty="0">
                <a:latin typeface="Baloo 2" panose="03080502040302020200" pitchFamily="66" charset="0"/>
                <a:cs typeface="Baloo 2" panose="03080502040302020200" pitchFamily="66" charset="0"/>
              </a:rPr>
              <a:t>Dépistage justifié </a:t>
            </a:r>
            <a:r>
              <a:rPr lang="fr-FR" sz="2000" dirty="0">
                <a:latin typeface="Baloo 2" panose="03080502040302020200" pitchFamily="66" charset="0"/>
                <a:cs typeface="Baloo 2" panose="03080502040302020200" pitchFamily="66" charset="0"/>
              </a:rPr>
              <a:t>pour des raisons de sécurité</a:t>
            </a:r>
          </a:p>
          <a:p>
            <a:pPr marL="712788" lvl="2" algn="just">
              <a:lnSpc>
                <a:spcPct val="15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Pour les </a:t>
            </a:r>
            <a:r>
              <a:rPr lang="fr-FR" sz="2000" b="1" dirty="0">
                <a:latin typeface="Baloo 2" panose="03080502040302020200" pitchFamily="66" charset="0"/>
                <a:cs typeface="Baloo 2" panose="03080502040302020200" pitchFamily="66" charset="0"/>
              </a:rPr>
              <a:t>postes à risque notamment</a:t>
            </a:r>
          </a:p>
          <a:p>
            <a:pPr marL="712788" lvl="2" algn="just">
              <a:lnSpc>
                <a:spcPct val="15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Lors du constat d’un </a:t>
            </a:r>
            <a:r>
              <a:rPr lang="fr-FR" sz="2000" b="1" dirty="0">
                <a:latin typeface="Baloo 2" panose="03080502040302020200" pitchFamily="66" charset="0"/>
                <a:cs typeface="Baloo 2" panose="03080502040302020200" pitchFamily="66" charset="0"/>
              </a:rPr>
              <a:t>trouble aigu du comportement </a:t>
            </a:r>
            <a:r>
              <a:rPr lang="fr-FR" sz="2000" dirty="0">
                <a:latin typeface="Baloo 2" panose="03080502040302020200" pitchFamily="66" charset="0"/>
                <a:cs typeface="Baloo 2" panose="03080502040302020200" pitchFamily="66" charset="0"/>
              </a:rPr>
              <a:t>(pour tous postes)</a:t>
            </a:r>
          </a:p>
          <a:p>
            <a:pPr marL="712788" lvl="2" algn="just">
              <a:lnSpc>
                <a:spcPct val="15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Ou dans le cadre de </a:t>
            </a:r>
            <a:r>
              <a:rPr lang="fr-FR" sz="2000" b="1" dirty="0">
                <a:latin typeface="Baloo 2" panose="03080502040302020200" pitchFamily="66" charset="0"/>
                <a:cs typeface="Baloo 2" panose="03080502040302020200" pitchFamily="66" charset="0"/>
              </a:rPr>
              <a:t>contrôles aléatoires </a:t>
            </a:r>
            <a:r>
              <a:rPr lang="fr-FR" sz="2000" dirty="0">
                <a:latin typeface="Baloo 2" panose="03080502040302020200" pitchFamily="66" charset="0"/>
                <a:cs typeface="Baloo 2" panose="03080502040302020200" pitchFamily="66" charset="0"/>
              </a:rPr>
              <a:t>(postes à risque uniquement)</a:t>
            </a:r>
          </a:p>
          <a:p>
            <a:pPr marL="712788" lvl="2" algn="just">
              <a:lnSpc>
                <a:spcPct val="15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Réalisé par l’employeur, un supérieur hiérarchique ou une autre personne désignée</a:t>
            </a:r>
            <a:endParaRPr lang="fr-FR" sz="2000" u="sng" dirty="0">
              <a:latin typeface="Baloo 2" panose="03080502040302020200" pitchFamily="66" charset="0"/>
              <a:cs typeface="Baloo 2" panose="03080502040302020200" pitchFamily="66" charset="0"/>
            </a:endParaRPr>
          </a:p>
          <a:p>
            <a:pPr marL="712788" lvl="2" algn="just">
              <a:lnSpc>
                <a:spcPct val="15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Présence d’un</a:t>
            </a:r>
            <a:r>
              <a:rPr lang="fr-FR" sz="2000" b="1" dirty="0">
                <a:latin typeface="Baloo 2" panose="03080502040302020200" pitchFamily="66" charset="0"/>
                <a:cs typeface="Baloo 2" panose="03080502040302020200" pitchFamily="66" charset="0"/>
              </a:rPr>
              <a:t> tiers </a:t>
            </a:r>
            <a:r>
              <a:rPr lang="fr-FR" sz="2000" dirty="0">
                <a:latin typeface="Baloo 2" panose="03080502040302020200" pitchFamily="66" charset="0"/>
                <a:cs typeface="Baloo 2" panose="03080502040302020200" pitchFamily="66" charset="0"/>
              </a:rPr>
              <a:t>souhaitable mais non obligatoire</a:t>
            </a:r>
          </a:p>
          <a:p>
            <a:pPr marL="712788" lvl="2" algn="just">
              <a:lnSpc>
                <a:spcPct val="150000"/>
              </a:lnSpc>
              <a:buFont typeface="Wingdings" panose="020B0604020202020204" pitchFamily="34" charset="0"/>
              <a:buChar char="§"/>
            </a:pPr>
            <a:r>
              <a:rPr lang="fr-FR" sz="2000" b="1" dirty="0">
                <a:latin typeface="Baloo 2" panose="03080502040302020200" pitchFamily="66" charset="0"/>
                <a:cs typeface="Baloo 2" panose="03080502040302020200" pitchFamily="66" charset="0"/>
              </a:rPr>
              <a:t>Autorisation obligatoire </a:t>
            </a:r>
            <a:r>
              <a:rPr lang="fr-FR" sz="2000" dirty="0">
                <a:latin typeface="Baloo 2" panose="03080502040302020200" pitchFamily="66" charset="0"/>
                <a:cs typeface="Baloo 2" panose="03080502040302020200" pitchFamily="66" charset="0"/>
              </a:rPr>
              <a:t>du salarié </a:t>
            </a:r>
          </a:p>
          <a:p>
            <a:pPr marL="712788" lvl="2" algn="just">
              <a:lnSpc>
                <a:spcPct val="15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Possibilité de </a:t>
            </a:r>
            <a:r>
              <a:rPr lang="fr-FR" sz="2000" b="1" dirty="0">
                <a:latin typeface="Baloo 2" panose="03080502040302020200" pitchFamily="66" charset="0"/>
                <a:cs typeface="Baloo 2" panose="03080502040302020200" pitchFamily="66" charset="0"/>
              </a:rPr>
              <a:t>contre-expertise</a:t>
            </a:r>
            <a:r>
              <a:rPr lang="fr-FR" sz="2000" dirty="0">
                <a:latin typeface="Baloo 2" panose="03080502040302020200" pitchFamily="66" charset="0"/>
                <a:cs typeface="Baloo 2" panose="03080502040302020200" pitchFamily="66" charset="0"/>
              </a:rPr>
              <a:t> à la charge de l’employeur</a:t>
            </a:r>
          </a:p>
          <a:p>
            <a:pPr marL="712788" lvl="2" algn="just">
              <a:lnSpc>
                <a:spcPct val="15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Respect du </a:t>
            </a:r>
            <a:r>
              <a:rPr lang="fr-FR" sz="2000" b="1" dirty="0">
                <a:latin typeface="Baloo 2" panose="03080502040302020200" pitchFamily="66" charset="0"/>
                <a:cs typeface="Baloo 2" panose="03080502040302020200" pitchFamily="66" charset="0"/>
              </a:rPr>
              <a:t>secret professionnel</a:t>
            </a:r>
          </a:p>
          <a:p>
            <a:pPr marL="914400" lvl="2" indent="0" algn="just">
              <a:lnSpc>
                <a:spcPct val="150000"/>
              </a:lnSpc>
              <a:buNone/>
            </a:pPr>
            <a:endParaRPr lang="fr-FR" sz="2000" b="1" dirty="0">
              <a:latin typeface="Baloo 2" panose="03080502040302020200" pitchFamily="66" charset="0"/>
              <a:cs typeface="Baloo 2" panose="03080502040302020200" pitchFamily="66" charset="0"/>
            </a:endParaRPr>
          </a:p>
          <a:p>
            <a:pPr lvl="2" algn="just">
              <a:lnSpc>
                <a:spcPct val="150000"/>
              </a:lnSpc>
              <a:buFont typeface="Wingdings" panose="020B0604020202020204" pitchFamily="34" charset="0"/>
              <a:buChar char="§"/>
            </a:pPr>
            <a:endParaRPr lang="fr-FR" sz="1800" dirty="0">
              <a:latin typeface="Baloo 2" panose="03080502040302020200" pitchFamily="66" charset="0"/>
              <a:cs typeface="Baloo 2" panose="03080502040302020200" pitchFamily="66" charset="0"/>
            </a:endParaRPr>
          </a:p>
          <a:p>
            <a:endParaRPr lang="fr-FR" sz="1800" dirty="0">
              <a:latin typeface="Baloo 2" panose="03080502040302020200" pitchFamily="66" charset="0"/>
              <a:cs typeface="Baloo 2" panose="03080502040302020200" pitchFamily="66" charset="0"/>
            </a:endParaRPr>
          </a:p>
        </p:txBody>
      </p:sp>
    </p:spTree>
    <p:extLst>
      <p:ext uri="{BB962C8B-B14F-4D97-AF65-F5344CB8AC3E}">
        <p14:creationId xmlns:p14="http://schemas.microsoft.com/office/powerpoint/2010/main" val="3184467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156250"/>
            <a:ext cx="6858000" cy="788987"/>
          </a:xfrm>
        </p:spPr>
        <p:txBody>
          <a:bodyPr>
            <a:normAutofit/>
          </a:bodyPr>
          <a:lstStyle/>
          <a:p>
            <a:r>
              <a:rPr lang="fr-FR" sz="2800" b="1" dirty="0"/>
              <a:t>Dépistage alcool</a:t>
            </a:r>
          </a:p>
        </p:txBody>
      </p:sp>
      <p:sp>
        <p:nvSpPr>
          <p:cNvPr id="3" name="Espace réservé du contenu 2"/>
          <p:cNvSpPr>
            <a:spLocks noGrp="1"/>
          </p:cNvSpPr>
          <p:nvPr>
            <p:ph idx="13"/>
          </p:nvPr>
        </p:nvSpPr>
        <p:spPr>
          <a:xfrm>
            <a:off x="375556" y="1124744"/>
            <a:ext cx="8372908" cy="5089520"/>
          </a:xfrm>
        </p:spPr>
        <p:txBody>
          <a:bodyPr>
            <a:noAutofit/>
          </a:bodyPr>
          <a:lstStyle/>
          <a:p>
            <a:pPr algn="just">
              <a:lnSpc>
                <a:spcPct val="16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Il est réalisé via un </a:t>
            </a:r>
            <a:r>
              <a:rPr lang="fr-FR" sz="2000" b="1" dirty="0">
                <a:latin typeface="Baloo 2" panose="03080502040302020200" pitchFamily="66" charset="0"/>
                <a:cs typeface="Baloo 2" panose="03080502040302020200" pitchFamily="66" charset="0"/>
              </a:rPr>
              <a:t>éthylotest</a:t>
            </a:r>
            <a:r>
              <a:rPr lang="fr-FR" sz="2000" dirty="0">
                <a:latin typeface="Baloo 2" panose="03080502040302020200" pitchFamily="66" charset="0"/>
                <a:cs typeface="Baloo 2" panose="03080502040302020200" pitchFamily="66" charset="0"/>
              </a:rPr>
              <a:t> (= alcootest) : </a:t>
            </a:r>
          </a:p>
          <a:p>
            <a:pPr lvl="1" algn="just">
              <a:lnSpc>
                <a:spcPct val="16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chimique</a:t>
            </a:r>
          </a:p>
          <a:p>
            <a:pPr lvl="1" algn="just">
              <a:lnSpc>
                <a:spcPct val="160000"/>
              </a:lnSpc>
              <a:buFont typeface="Wingdings" panose="020B0604020202020204" pitchFamily="34" charset="0"/>
              <a:buChar char="§"/>
            </a:pPr>
            <a:r>
              <a:rPr lang="fr-FR" sz="2000" dirty="0">
                <a:latin typeface="Baloo 2" panose="03080502040302020200" pitchFamily="66" charset="0"/>
                <a:cs typeface="Baloo 2" panose="03080502040302020200" pitchFamily="66" charset="0"/>
              </a:rPr>
              <a:t>électronique</a:t>
            </a:r>
          </a:p>
          <a:p>
            <a:pPr marL="457200" lvl="1" indent="0" algn="just">
              <a:lnSpc>
                <a:spcPct val="160000"/>
              </a:lnSpc>
              <a:buNone/>
            </a:pPr>
            <a:endParaRPr lang="fr-FR" sz="1800" dirty="0">
              <a:latin typeface="Baloo 2" panose="03080502040302020200" pitchFamily="66" charset="0"/>
              <a:cs typeface="Baloo 2" panose="03080502040302020200" pitchFamily="66" charset="0"/>
            </a:endParaRPr>
          </a:p>
          <a:p>
            <a:pPr algn="just">
              <a:lnSpc>
                <a:spcPct val="16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Il mesure la concentration en alcool de l’air expiré par le salarié</a:t>
            </a:r>
          </a:p>
          <a:p>
            <a:pPr algn="just">
              <a:lnSpc>
                <a:spcPct val="16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Positivité basée classiquement sur les valeurs du </a:t>
            </a:r>
            <a:r>
              <a:rPr lang="fr-FR" sz="2000" b="1" dirty="0">
                <a:latin typeface="Baloo 2" panose="03080502040302020200" pitchFamily="66" charset="0"/>
                <a:cs typeface="Baloo 2" panose="03080502040302020200" pitchFamily="66" charset="0"/>
              </a:rPr>
              <a:t>Code De La Route </a:t>
            </a:r>
            <a:r>
              <a:rPr lang="fr-FR" sz="2000" dirty="0">
                <a:latin typeface="Baloo 2" panose="03080502040302020200" pitchFamily="66" charset="0"/>
                <a:cs typeface="Baloo 2" panose="03080502040302020200" pitchFamily="66" charset="0"/>
              </a:rPr>
              <a:t>: </a:t>
            </a:r>
          </a:p>
          <a:p>
            <a:pPr lvl="1" algn="just">
              <a:lnSpc>
                <a:spcPct val="16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0,25mg/l d’air expiré, soit 0,5g/l de sang</a:t>
            </a:r>
          </a:p>
          <a:p>
            <a:pPr algn="just">
              <a:lnSpc>
                <a:spcPct val="16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 </a:t>
            </a:r>
            <a:r>
              <a:rPr lang="fr-FR" sz="2000" b="1" dirty="0">
                <a:latin typeface="Baloo 2" panose="03080502040302020200" pitchFamily="66" charset="0"/>
                <a:cs typeface="Baloo 2" panose="03080502040302020200" pitchFamily="66" charset="0"/>
              </a:rPr>
              <a:t>Sauf autres valeurs limites décidées en CSE </a:t>
            </a:r>
            <a:r>
              <a:rPr lang="fr-FR" sz="2000" dirty="0">
                <a:latin typeface="Baloo 2" panose="03080502040302020200" pitchFamily="66" charset="0"/>
                <a:cs typeface="Baloo 2" panose="03080502040302020200" pitchFamily="66" charset="0"/>
              </a:rPr>
              <a:t>et inscrites dans le RI</a:t>
            </a:r>
          </a:p>
          <a:p>
            <a:endParaRPr lang="fr-FR" sz="2000" dirty="0">
              <a:latin typeface="Baloo 2" panose="03080502040302020200" pitchFamily="66" charset="0"/>
              <a:cs typeface="Baloo 2" panose="03080502040302020200" pitchFamily="66" charset="0"/>
            </a:endParaRPr>
          </a:p>
        </p:txBody>
      </p:sp>
      <p:pic>
        <p:nvPicPr>
          <p:cNvPr id="4" name="Picture 2" descr="https://az25411.vo.msecnd.net/oscjpg/zoom/1095/visuel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80112" y="1609608"/>
            <a:ext cx="1330437" cy="12961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Photo 1/6"/>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1528" y="1105552"/>
            <a:ext cx="1224136" cy="1152128"/>
          </a:xfrm>
          <a:prstGeom prst="rect">
            <a:avLst/>
          </a:prstGeom>
          <a:noFill/>
          <a:ln>
            <a:noFill/>
          </a:ln>
        </p:spPr>
      </p:pic>
    </p:spTree>
    <p:extLst>
      <p:ext uri="{BB962C8B-B14F-4D97-AF65-F5344CB8AC3E}">
        <p14:creationId xmlns:p14="http://schemas.microsoft.com/office/powerpoint/2010/main" val="1025738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219768"/>
            <a:ext cx="6858000" cy="788987"/>
          </a:xfrm>
        </p:spPr>
        <p:txBody>
          <a:bodyPr>
            <a:normAutofit/>
          </a:bodyPr>
          <a:lstStyle/>
          <a:p>
            <a:r>
              <a:rPr lang="fr-FR" sz="2800" b="1" dirty="0"/>
              <a:t>Dépistage cannabis</a:t>
            </a:r>
          </a:p>
        </p:txBody>
      </p:sp>
      <p:sp>
        <p:nvSpPr>
          <p:cNvPr id="3" name="Espace réservé du contenu 2"/>
          <p:cNvSpPr>
            <a:spLocks noGrp="1"/>
          </p:cNvSpPr>
          <p:nvPr>
            <p:ph idx="13"/>
          </p:nvPr>
        </p:nvSpPr>
        <p:spPr>
          <a:xfrm>
            <a:off x="179512" y="1154218"/>
            <a:ext cx="8856984" cy="5089520"/>
          </a:xfrm>
        </p:spPr>
        <p:txBody>
          <a:bodyPr>
            <a:noAutofit/>
          </a:bodyPr>
          <a:lstStyle/>
          <a:p>
            <a:pPr algn="just">
              <a:lnSpc>
                <a:spcPct val="10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Dépistage </a:t>
            </a:r>
            <a:r>
              <a:rPr lang="fr-FR" sz="2000" b="1" dirty="0">
                <a:latin typeface="Baloo 2" panose="03080502040302020200" pitchFamily="66" charset="0"/>
                <a:cs typeface="Baloo 2" panose="03080502040302020200" pitchFamily="66" charset="0"/>
              </a:rPr>
              <a:t>salivaire</a:t>
            </a:r>
            <a:r>
              <a:rPr lang="fr-FR" sz="2000" dirty="0">
                <a:latin typeface="Baloo 2" panose="03080502040302020200" pitchFamily="66" charset="0"/>
                <a:cs typeface="Baloo 2" panose="03080502040302020200" pitchFamily="66" charset="0"/>
              </a:rPr>
              <a:t> uniquement, réalisé par </a:t>
            </a:r>
          </a:p>
          <a:p>
            <a:pPr marL="0" indent="0" algn="just">
              <a:lnSpc>
                <a:spcPct val="100000"/>
              </a:lnSpc>
              <a:buNone/>
            </a:pPr>
            <a:r>
              <a:rPr lang="fr-FR" sz="2000" dirty="0">
                <a:latin typeface="Baloo 2" panose="03080502040302020200" pitchFamily="66" charset="0"/>
                <a:cs typeface="Baloo 2" panose="03080502040302020200" pitchFamily="66" charset="0"/>
              </a:rPr>
              <a:t>      l’entreprise</a:t>
            </a:r>
          </a:p>
          <a:p>
            <a:pPr algn="just">
              <a:lnSpc>
                <a:spcPct val="100000"/>
              </a:lnSpc>
              <a:buFont typeface="Wingdings" panose="020B0604020202020204" pitchFamily="34" charset="0"/>
              <a:buChar char="ü"/>
            </a:pPr>
            <a:endParaRPr lang="fr-FR" sz="2000" dirty="0">
              <a:latin typeface="Baloo 2" panose="03080502040302020200" pitchFamily="66" charset="0"/>
              <a:cs typeface="Baloo 2" panose="03080502040302020200" pitchFamily="66" charset="0"/>
            </a:endParaRPr>
          </a:p>
          <a:p>
            <a:pPr algn="just">
              <a:lnSpc>
                <a:spcPct val="10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Il est autorisé par le conseil d’état depuis le 5 décembre </a:t>
            </a:r>
            <a:r>
              <a:rPr lang="fr-FR" sz="2000" b="1" dirty="0">
                <a:latin typeface="Baloo 2" panose="03080502040302020200" pitchFamily="66" charset="0"/>
                <a:cs typeface="Baloo 2" panose="03080502040302020200" pitchFamily="66" charset="0"/>
              </a:rPr>
              <a:t>2016</a:t>
            </a:r>
          </a:p>
          <a:p>
            <a:pPr algn="just">
              <a:lnSpc>
                <a:spcPct val="100000"/>
              </a:lnSpc>
              <a:buFont typeface="Wingdings" panose="020B0604020202020204" pitchFamily="34" charset="0"/>
              <a:buChar char="ü"/>
            </a:pPr>
            <a:endParaRPr lang="fr-FR" sz="2000" dirty="0">
              <a:latin typeface="Baloo 2" panose="03080502040302020200" pitchFamily="66" charset="0"/>
              <a:cs typeface="Baloo 2" panose="03080502040302020200" pitchFamily="66" charset="0"/>
            </a:endParaRPr>
          </a:p>
          <a:p>
            <a:pPr algn="just">
              <a:lnSpc>
                <a:spcPct val="10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Il détecte la substance psychoactive </a:t>
            </a:r>
            <a:r>
              <a:rPr lang="fr-FR" sz="2000" b="1" dirty="0">
                <a:latin typeface="Baloo 2" panose="03080502040302020200" pitchFamily="66" charset="0"/>
                <a:cs typeface="Baloo 2" panose="03080502040302020200" pitchFamily="66" charset="0"/>
              </a:rPr>
              <a:t>(THC), présente dans la cavité buccale</a:t>
            </a:r>
          </a:p>
          <a:p>
            <a:pPr algn="just">
              <a:lnSpc>
                <a:spcPct val="100000"/>
              </a:lnSpc>
              <a:buFont typeface="Wingdings" panose="020B0604020202020204" pitchFamily="34" charset="0"/>
              <a:buChar char="ü"/>
            </a:pPr>
            <a:endParaRPr lang="fr-FR" sz="2000" dirty="0">
              <a:latin typeface="Baloo 2" panose="03080502040302020200" pitchFamily="66" charset="0"/>
              <a:cs typeface="Baloo 2" panose="03080502040302020200" pitchFamily="66" charset="0"/>
            </a:endParaRPr>
          </a:p>
          <a:p>
            <a:pPr algn="just">
              <a:lnSpc>
                <a:spcPct val="100000"/>
              </a:lnSpc>
              <a:buFont typeface="Wingdings" panose="020B0604020202020204" pitchFamily="34" charset="0"/>
              <a:buChar char="ü"/>
            </a:pPr>
            <a:r>
              <a:rPr lang="fr-FR" sz="2000" dirty="0">
                <a:latin typeface="Baloo 2" panose="03080502040302020200" pitchFamily="66" charset="0"/>
                <a:cs typeface="Baloo 2" panose="03080502040302020200" pitchFamily="66" charset="0"/>
              </a:rPr>
              <a:t>Le THC peut être détectable </a:t>
            </a:r>
            <a:r>
              <a:rPr lang="fr-FR" sz="2000" dirty="0">
                <a:solidFill>
                  <a:srgbClr val="FF0000"/>
                </a:solidFill>
                <a:latin typeface="Baloo 2" panose="03080502040302020200" pitchFamily="66" charset="0"/>
                <a:cs typeface="Baloo 2" panose="03080502040302020200" pitchFamily="66" charset="0"/>
              </a:rPr>
              <a:t> </a:t>
            </a:r>
            <a:r>
              <a:rPr lang="fr-FR" sz="2000" b="1" dirty="0">
                <a:latin typeface="Baloo 2" panose="03080502040302020200" pitchFamily="66" charset="0"/>
                <a:cs typeface="Baloo 2" panose="03080502040302020200" pitchFamily="66" charset="0"/>
              </a:rPr>
              <a:t>4-6 h</a:t>
            </a:r>
            <a:r>
              <a:rPr lang="fr-FR" sz="2000" dirty="0">
                <a:solidFill>
                  <a:srgbClr val="FF0000"/>
                </a:solidFill>
                <a:latin typeface="Baloo 2" panose="03080502040302020200" pitchFamily="66" charset="0"/>
                <a:cs typeface="Baloo 2" panose="03080502040302020200" pitchFamily="66" charset="0"/>
              </a:rPr>
              <a:t>  </a:t>
            </a:r>
            <a:r>
              <a:rPr lang="fr-FR" sz="2000" dirty="0">
                <a:latin typeface="Baloo 2" panose="03080502040302020200" pitchFamily="66" charset="0"/>
                <a:cs typeface="Baloo 2" panose="03080502040302020200" pitchFamily="66" charset="0"/>
              </a:rPr>
              <a:t>après la consommation de cannabis</a:t>
            </a:r>
          </a:p>
          <a:p>
            <a:pPr algn="just">
              <a:lnSpc>
                <a:spcPct val="100000"/>
              </a:lnSpc>
              <a:buFont typeface="Wingdings" panose="020B0604020202020204" pitchFamily="34" charset="0"/>
              <a:buChar char="ü"/>
            </a:pPr>
            <a:endParaRPr lang="fr-FR" sz="1200" dirty="0">
              <a:latin typeface="Baloo 2" panose="03080502040302020200" pitchFamily="66" charset="0"/>
              <a:cs typeface="Baloo 2" panose="03080502040302020200" pitchFamily="66" charset="0"/>
            </a:endParaRPr>
          </a:p>
          <a:p>
            <a:endParaRPr lang="fr-FR" sz="1200" i="1" dirty="0">
              <a:latin typeface="Baloo 2" panose="03080502040302020200" pitchFamily="66" charset="0"/>
              <a:cs typeface="Baloo 2" panose="03080502040302020200" pitchFamily="66" charset="0"/>
            </a:endParaRPr>
          </a:p>
          <a:p>
            <a:pPr marL="0" indent="0" algn="ctr">
              <a:buNone/>
            </a:pPr>
            <a:r>
              <a:rPr lang="fr-FR" sz="2000" b="1" i="1" dirty="0">
                <a:latin typeface="Baloo 2" panose="03080502040302020200" pitchFamily="66" charset="0"/>
                <a:cs typeface="Baloo 2" panose="03080502040302020200" pitchFamily="66" charset="0"/>
              </a:rPr>
              <a:t>Ce contrôle ne peut être imposé qu’aux salariés travaillant sur des postes</a:t>
            </a:r>
          </a:p>
          <a:p>
            <a:pPr marL="0" indent="0" algn="ctr">
              <a:buNone/>
            </a:pPr>
            <a:r>
              <a:rPr lang="fr-FR" sz="2000" b="1" i="1" dirty="0">
                <a:latin typeface="Baloo 2" panose="03080502040302020200" pitchFamily="66" charset="0"/>
                <a:cs typeface="Baloo 2" panose="03080502040302020200" pitchFamily="66" charset="0"/>
              </a:rPr>
              <a:t>dits « hypersensibles drogue et alcool ».”</a:t>
            </a:r>
            <a:endParaRPr lang="fr-FR" sz="2000" b="1" dirty="0">
              <a:latin typeface="Baloo 2" panose="03080502040302020200" pitchFamily="66" charset="0"/>
              <a:cs typeface="Baloo 2" panose="03080502040302020200" pitchFamily="66" charset="0"/>
            </a:endParaRPr>
          </a:p>
        </p:txBody>
      </p:sp>
      <p:pic>
        <p:nvPicPr>
          <p:cNvPr id="4" name="Image 3" descr="http://www.altersecurite.org/wp-content/uploads/2018/01/Test-salivaire-employeur-300x219.jpg"/>
          <p:cNvPicPr/>
          <p:nvPr/>
        </p:nvPicPr>
        <p:blipFill rotWithShape="1">
          <a:blip r:embed="rId3" cstate="screen">
            <a:extLst>
              <a:ext uri="{28A0092B-C50C-407E-A947-70E740481C1C}">
                <a14:useLocalDpi xmlns:a14="http://schemas.microsoft.com/office/drawing/2010/main"/>
              </a:ext>
            </a:extLst>
          </a:blip>
          <a:srcRect/>
          <a:stretch/>
        </p:blipFill>
        <p:spPr bwMode="auto">
          <a:xfrm>
            <a:off x="6156176" y="1268760"/>
            <a:ext cx="2448272" cy="5040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9328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878486" y="1654543"/>
            <a:ext cx="6858000" cy="1458481"/>
          </a:xfrm>
        </p:spPr>
        <p:txBody>
          <a:bodyPr>
            <a:normAutofit/>
          </a:bodyPr>
          <a:lstStyle/>
          <a:p>
            <a:pPr algn="ctr"/>
            <a:r>
              <a:rPr lang="fr-FR" sz="3200" b="1" dirty="0"/>
              <a:t>Démarches de prévention sur le lieu de travail</a:t>
            </a:r>
          </a:p>
        </p:txBody>
      </p:sp>
      <p:pic>
        <p:nvPicPr>
          <p:cNvPr id="1030" name="Picture 6" descr="Prévention des addictions - Bras - Site officiel de la commun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19872" y="3429000"/>
            <a:ext cx="3600400" cy="2833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879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2800" b="1" dirty="0"/>
              <a:t>Rappel</a:t>
            </a:r>
          </a:p>
        </p:txBody>
      </p:sp>
      <p:sp>
        <p:nvSpPr>
          <p:cNvPr id="3" name="Espace réservé du contenu 2"/>
          <p:cNvSpPr>
            <a:spLocks noGrp="1"/>
          </p:cNvSpPr>
          <p:nvPr>
            <p:ph idx="13"/>
          </p:nvPr>
        </p:nvSpPr>
        <p:spPr>
          <a:xfrm>
            <a:off x="107504" y="1052736"/>
            <a:ext cx="8784976" cy="5089520"/>
          </a:xfrm>
        </p:spPr>
        <p:txBody>
          <a:bodyPr>
            <a:normAutofit/>
          </a:bodyPr>
          <a:lstStyle/>
          <a:p>
            <a:pPr algn="just">
              <a:lnSpc>
                <a:spcPct val="16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La </a:t>
            </a:r>
            <a:r>
              <a:rPr lang="fr-FR" sz="2000" b="1" dirty="0">
                <a:latin typeface="Baloo 2" panose="03080502040302020200" pitchFamily="66" charset="0"/>
                <a:cs typeface="Baloo 2" panose="03080502040302020200" pitchFamily="66" charset="0"/>
              </a:rPr>
              <a:t>problématique</a:t>
            </a:r>
            <a:r>
              <a:rPr lang="fr-FR" sz="2000" dirty="0">
                <a:latin typeface="Baloo 2" panose="03080502040302020200" pitchFamily="66" charset="0"/>
                <a:cs typeface="Baloo 2" panose="03080502040302020200" pitchFamily="66" charset="0"/>
              </a:rPr>
              <a:t> des risques liés aux consommations de SPA dans l’entreprise :</a:t>
            </a:r>
            <a:endParaRPr lang="fr-FR" sz="2000" u="sng" dirty="0">
              <a:latin typeface="Baloo 2" panose="03080502040302020200" pitchFamily="66" charset="0"/>
              <a:cs typeface="Baloo 2" panose="03080502040302020200" pitchFamily="66" charset="0"/>
            </a:endParaRPr>
          </a:p>
          <a:p>
            <a:pPr lvl="1" algn="just">
              <a:lnSpc>
                <a:spcPct val="16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doit être prise en compte par l’employeur, comme tout autre risque professionnel</a:t>
            </a:r>
          </a:p>
          <a:p>
            <a:pPr lvl="1" algn="just">
              <a:lnSpc>
                <a:spcPct val="16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doit faire l’objet d’une </a:t>
            </a:r>
            <a:r>
              <a:rPr lang="fr-FR" sz="2000" b="1" dirty="0">
                <a:latin typeface="Baloo 2" panose="03080502040302020200" pitchFamily="66" charset="0"/>
                <a:cs typeface="Baloo 2" panose="03080502040302020200" pitchFamily="66" charset="0"/>
              </a:rPr>
              <a:t>démarche de prévention adaptée</a:t>
            </a:r>
            <a:r>
              <a:rPr lang="fr-FR" sz="2000" dirty="0">
                <a:latin typeface="Baloo 2" panose="03080502040302020200" pitchFamily="66" charset="0"/>
                <a:cs typeface="Baloo 2" panose="03080502040302020200" pitchFamily="66" charset="0"/>
              </a:rPr>
              <a:t>, idéalement en concertation avec le service Ressources humaines (RH)  et les Représentants du Personnel (DP)</a:t>
            </a:r>
          </a:p>
          <a:p>
            <a:pPr lvl="1" algn="just">
              <a:lnSpc>
                <a:spcPct val="16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doit s’inscrire dans le </a:t>
            </a:r>
            <a:r>
              <a:rPr lang="fr-FR" sz="2000" b="1" dirty="0">
                <a:latin typeface="Baloo 2" panose="03080502040302020200" pitchFamily="66" charset="0"/>
                <a:cs typeface="Baloo 2" panose="03080502040302020200" pitchFamily="66" charset="0"/>
              </a:rPr>
              <a:t>Document Unique d’Evaluation des Risques Professionnels</a:t>
            </a:r>
            <a:r>
              <a:rPr lang="fr-FR" sz="2000" dirty="0">
                <a:latin typeface="Baloo 2" panose="03080502040302020200" pitchFamily="66" charset="0"/>
                <a:cs typeface="Baloo 2" panose="03080502040302020200" pitchFamily="66" charset="0"/>
              </a:rPr>
              <a:t> (DUERP) Art L4121-1 du code du travail</a:t>
            </a:r>
          </a:p>
          <a:p>
            <a:pPr algn="just">
              <a:buFont typeface="Wingdings" panose="05000000000000000000" pitchFamily="2" charset="2"/>
              <a:buChar char="§"/>
            </a:pPr>
            <a:endParaRPr lang="fr-FR" sz="2000" dirty="0">
              <a:latin typeface="Baloo 2" panose="03080502040302020200" pitchFamily="66" charset="0"/>
              <a:cs typeface="Baloo 2" panose="03080502040302020200" pitchFamily="66" charset="0"/>
            </a:endParaRPr>
          </a:p>
          <a:p>
            <a:endParaRPr lang="fr-FR" sz="2000" u="sng" dirty="0">
              <a:latin typeface="Baloo 2" panose="03080502040302020200" pitchFamily="66" charset="0"/>
              <a:cs typeface="Baloo 2" panose="03080502040302020200" pitchFamily="66" charset="0"/>
            </a:endParaRPr>
          </a:p>
          <a:p>
            <a:endParaRPr lang="fr-FR" sz="2000" dirty="0">
              <a:latin typeface="Baloo 2" panose="03080502040302020200" pitchFamily="66" charset="0"/>
              <a:cs typeface="Baloo 2" panose="03080502040302020200" pitchFamily="66" charset="0"/>
            </a:endParaRPr>
          </a:p>
        </p:txBody>
      </p:sp>
    </p:spTree>
    <p:extLst>
      <p:ext uri="{BB962C8B-B14F-4D97-AF65-F5344CB8AC3E}">
        <p14:creationId xmlns:p14="http://schemas.microsoft.com/office/powerpoint/2010/main" val="408316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11560" y="116632"/>
            <a:ext cx="8064896" cy="788987"/>
          </a:xfrm>
        </p:spPr>
        <p:txBody>
          <a:bodyPr>
            <a:noAutofit/>
          </a:bodyPr>
          <a:lstStyle/>
          <a:p>
            <a:r>
              <a:rPr lang="fr-FR" sz="2800" b="1" dirty="0"/>
              <a:t>Définitions : substances psychoactives et addiction</a:t>
            </a:r>
          </a:p>
        </p:txBody>
      </p:sp>
      <p:sp>
        <p:nvSpPr>
          <p:cNvPr id="3" name="Espace réservé du contenu 2"/>
          <p:cNvSpPr>
            <a:spLocks noGrp="1"/>
          </p:cNvSpPr>
          <p:nvPr>
            <p:ph idx="13"/>
          </p:nvPr>
        </p:nvSpPr>
        <p:spPr>
          <a:xfrm>
            <a:off x="467544" y="764704"/>
            <a:ext cx="8352928" cy="5976664"/>
          </a:xfrm>
        </p:spPr>
        <p:txBody>
          <a:bodyPr>
            <a:noAutofit/>
          </a:bodyPr>
          <a:lstStyle/>
          <a:p>
            <a:pPr marL="0" indent="0">
              <a:buNone/>
            </a:pPr>
            <a:endParaRPr lang="fr-FR" sz="1800" u="sng" dirty="0">
              <a:latin typeface="Baloo 2" panose="03080502040302020200" pitchFamily="66" charset="0"/>
              <a:cs typeface="Baloo 2" panose="03080502040302020200" pitchFamily="66" charset="0"/>
            </a:endParaRPr>
          </a:p>
          <a:p>
            <a:pPr lvl="1" algn="just">
              <a:lnSpc>
                <a:spcPct val="150000"/>
              </a:lnSpc>
              <a:buFont typeface="Wingdings" panose="05000000000000000000" pitchFamily="2" charset="2"/>
              <a:buChar char="§"/>
            </a:pPr>
            <a:r>
              <a:rPr lang="fr-FR" sz="1800" dirty="0">
                <a:latin typeface="Baloo 2" panose="03080502040302020200" pitchFamily="66" charset="0"/>
                <a:cs typeface="Baloo 2" panose="03080502040302020200" pitchFamily="66" charset="0"/>
              </a:rPr>
              <a:t> </a:t>
            </a:r>
            <a:r>
              <a:rPr lang="fr-FR" sz="2000" b="1" dirty="0">
                <a:latin typeface="Baloo 2" panose="03080502040302020200" pitchFamily="66" charset="0"/>
                <a:cs typeface="Baloo 2" panose="03080502040302020200" pitchFamily="66" charset="0"/>
              </a:rPr>
              <a:t>Produit légal ou illégal </a:t>
            </a:r>
            <a:r>
              <a:rPr lang="fr-FR" sz="2000" dirty="0">
                <a:latin typeface="Baloo 2" panose="03080502040302020200" pitchFamily="66" charset="0"/>
                <a:cs typeface="Baloo 2" panose="03080502040302020200" pitchFamily="66" charset="0"/>
              </a:rPr>
              <a:t>agissant sur le cerveau et procurant du </a:t>
            </a:r>
            <a:r>
              <a:rPr lang="fr-FR" sz="2000" b="1" dirty="0">
                <a:latin typeface="Baloo 2" panose="03080502040302020200" pitchFamily="66" charset="0"/>
                <a:cs typeface="Baloo 2" panose="03080502040302020200" pitchFamily="66" charset="0"/>
              </a:rPr>
              <a:t>plaisir (avec ou sans substance)</a:t>
            </a:r>
          </a:p>
          <a:p>
            <a:pPr lvl="1" algn="just">
              <a:lnSpc>
                <a:spcPct val="150000"/>
              </a:lnSpc>
              <a:buFont typeface="Wingdings" panose="05000000000000000000" pitchFamily="2" charset="2"/>
              <a:buChar char="§"/>
            </a:pPr>
            <a:endParaRPr lang="fr-FR" sz="1200" dirty="0">
              <a:latin typeface="Baloo 2" panose="03080502040302020200" pitchFamily="66" charset="0"/>
              <a:cs typeface="Baloo 2" panose="03080502040302020200" pitchFamily="66" charset="0"/>
            </a:endParaRPr>
          </a:p>
          <a:p>
            <a:pPr lvl="1"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rPr>
              <a:t>Augmentation progressive des doses et des fréquences </a:t>
            </a:r>
            <a:r>
              <a:rPr lang="fr-FR" sz="2000" dirty="0">
                <a:latin typeface="Baloo 2" panose="03080502040302020200" pitchFamily="66" charset="0"/>
                <a:cs typeface="Baloo 2" panose="03080502040302020200" pitchFamily="66" charset="0"/>
              </a:rPr>
              <a:t>de prises pour retrouver la sensation de plaisir</a:t>
            </a:r>
          </a:p>
          <a:p>
            <a:pPr lvl="1"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marL="457200" lvl="1" indent="0" algn="just">
              <a:lnSpc>
                <a:spcPct val="150000"/>
              </a:lnSpc>
              <a:buNone/>
            </a:pPr>
            <a:endParaRPr lang="fr-FR" sz="2000" dirty="0">
              <a:latin typeface="Baloo 2" panose="03080502040302020200" pitchFamily="66" charset="0"/>
              <a:cs typeface="Baloo 2" panose="03080502040302020200" pitchFamily="66" charset="0"/>
            </a:endParaRPr>
          </a:p>
          <a:p>
            <a:pPr lvl="1"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rPr>
              <a:t>Risque à terme d’addiction </a:t>
            </a:r>
            <a:r>
              <a:rPr lang="fr-FR" sz="2000" dirty="0">
                <a:latin typeface="Baloo 2" panose="03080502040302020200" pitchFamily="66" charset="0"/>
                <a:cs typeface="Baloo 2" panose="03080502040302020200" pitchFamily="66" charset="0"/>
              </a:rPr>
              <a:t>au produit : </a:t>
            </a:r>
          </a:p>
          <a:p>
            <a:pPr lvl="2"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Impossibilité de contrôler la consommation malgré les conséquences négatives</a:t>
            </a:r>
          </a:p>
          <a:p>
            <a:pPr lvl="2"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Maladie nécessitant des </a:t>
            </a:r>
            <a:r>
              <a:rPr lang="fr-FR" sz="2000" b="1" dirty="0">
                <a:latin typeface="Baloo 2" panose="03080502040302020200" pitchFamily="66" charset="0"/>
                <a:cs typeface="Baloo 2" panose="03080502040302020200" pitchFamily="66" charset="0"/>
              </a:rPr>
              <a:t>soins</a:t>
            </a:r>
          </a:p>
          <a:p>
            <a:pPr marL="914400" lvl="2" indent="0" algn="just">
              <a:lnSpc>
                <a:spcPct val="150000"/>
              </a:lnSpc>
              <a:buNone/>
            </a:pPr>
            <a:endParaRPr lang="fr-FR" sz="1800" b="1" dirty="0">
              <a:latin typeface="Baloo 2" panose="03080502040302020200" pitchFamily="66" charset="0"/>
              <a:cs typeface="Baloo 2" panose="03080502040302020200" pitchFamily="66" charset="0"/>
            </a:endParaRPr>
          </a:p>
          <a:p>
            <a:pPr lvl="2" algn="just">
              <a:lnSpc>
                <a:spcPct val="150000"/>
              </a:lnSpc>
              <a:buFont typeface="Wingdings" panose="05000000000000000000" pitchFamily="2" charset="2"/>
              <a:buChar char="§"/>
            </a:pPr>
            <a:endParaRPr lang="fr-FR" sz="1800" dirty="0">
              <a:latin typeface="Baloo 2" panose="03080502040302020200" pitchFamily="66" charset="0"/>
              <a:cs typeface="Baloo 2" panose="03080502040302020200" pitchFamily="66" charset="0"/>
            </a:endParaRPr>
          </a:p>
          <a:p>
            <a:pPr lvl="1">
              <a:buFont typeface="Wingdings" panose="05000000000000000000" pitchFamily="2" charset="2"/>
              <a:buChar char="ü"/>
            </a:pPr>
            <a:endParaRPr lang="fr-FR" sz="1800" dirty="0">
              <a:latin typeface="Baloo 2" panose="03080502040302020200" pitchFamily="66" charset="0"/>
              <a:cs typeface="Baloo 2" panose="03080502040302020200" pitchFamily="66" charset="0"/>
            </a:endParaRPr>
          </a:p>
          <a:p>
            <a:endParaRPr lang="fr-FR" sz="1800" dirty="0">
              <a:latin typeface="Baloo 2" panose="03080502040302020200" pitchFamily="66" charset="0"/>
              <a:cs typeface="Baloo 2" panose="03080502040302020200" pitchFamily="66" charset="0"/>
            </a:endParaRPr>
          </a:p>
          <a:p>
            <a:endParaRPr lang="fr-FR" sz="1800" dirty="0">
              <a:latin typeface="Baloo 2" panose="03080502040302020200" pitchFamily="66" charset="0"/>
              <a:cs typeface="Baloo 2" panose="03080502040302020200" pitchFamily="66" charset="0"/>
            </a:endParaRPr>
          </a:p>
          <a:p>
            <a:endParaRPr lang="fr-FR" sz="1800" dirty="0">
              <a:latin typeface="Baloo 2" panose="03080502040302020200" pitchFamily="66" charset="0"/>
              <a:cs typeface="Baloo 2" panose="03080502040302020200" pitchFamily="66" charset="0"/>
            </a:endParaRPr>
          </a:p>
          <a:p>
            <a:endParaRPr lang="fr-FR" sz="1800" dirty="0">
              <a:latin typeface="Baloo 2" panose="03080502040302020200" pitchFamily="66" charset="0"/>
              <a:cs typeface="Baloo 2" panose="03080502040302020200" pitchFamily="66" charset="0"/>
            </a:endParaRPr>
          </a:p>
        </p:txBody>
      </p:sp>
      <p:pic>
        <p:nvPicPr>
          <p:cNvPr id="5" name="Espace réservé du contenu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6176" y="3068960"/>
            <a:ext cx="2086026" cy="1872208"/>
          </a:xfrm>
          <a:prstGeom prst="rect">
            <a:avLst/>
          </a:prstGeom>
        </p:spPr>
      </p:pic>
    </p:spTree>
    <p:extLst>
      <p:ext uri="{BB962C8B-B14F-4D97-AF65-F5344CB8AC3E}">
        <p14:creationId xmlns:p14="http://schemas.microsoft.com/office/powerpoint/2010/main" val="2121971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2800" b="1" dirty="0"/>
              <a:t>Démarche de prévention collective </a:t>
            </a:r>
          </a:p>
        </p:txBody>
      </p:sp>
      <p:sp>
        <p:nvSpPr>
          <p:cNvPr id="4" name="Espace réservé du contenu 2"/>
          <p:cNvSpPr>
            <a:spLocks noGrp="1"/>
          </p:cNvSpPr>
          <p:nvPr>
            <p:ph idx="13"/>
          </p:nvPr>
        </p:nvSpPr>
        <p:spPr>
          <a:xfrm>
            <a:off x="231268" y="814594"/>
            <a:ext cx="8644424" cy="5782757"/>
          </a:xfrm>
        </p:spPr>
        <p:txBody>
          <a:bodyPr>
            <a:noAutofit/>
          </a:bodyPr>
          <a:lstStyle/>
          <a:p>
            <a:pPr algn="just">
              <a:lnSpc>
                <a:spcPct val="15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Mettre en place un </a:t>
            </a:r>
            <a:r>
              <a:rPr lang="fr-FR" sz="2000" b="1" dirty="0">
                <a:latin typeface="Baloo 2" panose="03080502040302020200" pitchFamily="66" charset="0"/>
                <a:cs typeface="Baloo 2" panose="03080502040302020200" pitchFamily="66" charset="0"/>
              </a:rPr>
              <a:t>comité de pilotage </a:t>
            </a:r>
            <a:r>
              <a:rPr lang="fr-FR" sz="2000" dirty="0">
                <a:latin typeface="Baloo 2" panose="03080502040302020200" pitchFamily="66" charset="0"/>
                <a:cs typeface="Baloo 2" panose="03080502040302020200" pitchFamily="66" charset="0"/>
              </a:rPr>
              <a:t>permettant :</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de faire un état des lieux des situations à risque addictif</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de consigner l’état des lieux </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d’agir sur les situations à risque</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d’assurer le suivi des actions</a:t>
            </a:r>
          </a:p>
          <a:p>
            <a:pPr algn="just">
              <a:lnSpc>
                <a:spcPct val="15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Établir un </a:t>
            </a:r>
            <a:r>
              <a:rPr lang="fr-FR" sz="2000" b="1" dirty="0">
                <a:latin typeface="Baloo 2" panose="03080502040302020200" pitchFamily="66" charset="0"/>
                <a:cs typeface="Baloo 2" panose="03080502040302020200" pitchFamily="66" charset="0"/>
              </a:rPr>
              <a:t>cadre d’intervention, </a:t>
            </a:r>
            <a:r>
              <a:rPr lang="fr-FR" sz="2000" dirty="0">
                <a:latin typeface="Baloo 2" panose="03080502040302020200" pitchFamily="66" charset="0"/>
                <a:cs typeface="Baloo 2" panose="03080502040302020200" pitchFamily="66" charset="0"/>
              </a:rPr>
              <a:t>avec:</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Des règles</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Des protocoles...</a:t>
            </a:r>
          </a:p>
          <a:p>
            <a:pPr algn="just">
              <a:lnSpc>
                <a:spcPct val="150000"/>
              </a:lnSpc>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Former et informer:</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Les salariés</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L’encadrement</a:t>
            </a:r>
          </a:p>
          <a:p>
            <a:pPr marL="457200" lvl="1" indent="0" algn="just">
              <a:lnSpc>
                <a:spcPct val="150000"/>
              </a:lnSpc>
              <a:buNone/>
            </a:pPr>
            <a:endParaRPr lang="fr-FR" sz="1800" dirty="0">
              <a:latin typeface="Baloo 2" panose="03080502040302020200" pitchFamily="66" charset="0"/>
              <a:cs typeface="Baloo 2" panose="03080502040302020200" pitchFamily="66" charset="0"/>
            </a:endParaRPr>
          </a:p>
          <a:p>
            <a:pPr algn="just">
              <a:lnSpc>
                <a:spcPct val="150000"/>
              </a:lnSpc>
            </a:pPr>
            <a:endParaRPr lang="fr-FR" sz="1800" dirty="0">
              <a:latin typeface="Baloo 2" panose="03080502040302020200" pitchFamily="66" charset="0"/>
              <a:cs typeface="Baloo 2" panose="03080502040302020200" pitchFamily="66" charset="0"/>
            </a:endParaRPr>
          </a:p>
          <a:p>
            <a:endParaRPr lang="fr-FR" sz="1800" dirty="0">
              <a:latin typeface="Baloo 2" panose="03080502040302020200" pitchFamily="66" charset="0"/>
              <a:cs typeface="Baloo 2" panose="03080502040302020200" pitchFamily="66" charset="0"/>
            </a:endParaRPr>
          </a:p>
        </p:txBody>
      </p:sp>
      <p:pic>
        <p:nvPicPr>
          <p:cNvPr id="2054" name="Picture 6" descr="prevention addicti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6136" y="2883979"/>
            <a:ext cx="2591876" cy="109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892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763688" y="1988840"/>
            <a:ext cx="6858000" cy="666393"/>
          </a:xfrm>
        </p:spPr>
        <p:txBody>
          <a:bodyPr>
            <a:normAutofit/>
          </a:bodyPr>
          <a:lstStyle/>
          <a:p>
            <a:pPr algn="ctr"/>
            <a:r>
              <a:rPr lang="fr-FR" sz="3200" b="1" dirty="0"/>
              <a:t>Exemples pratiques</a:t>
            </a:r>
          </a:p>
        </p:txBody>
      </p:sp>
      <p:sp>
        <p:nvSpPr>
          <p:cNvPr id="3" name="Espace réservé du contenu 2"/>
          <p:cNvSpPr>
            <a:spLocks noGrp="1"/>
          </p:cNvSpPr>
          <p:nvPr>
            <p:ph type="subTitle" idx="1"/>
          </p:nvPr>
        </p:nvSpPr>
        <p:spPr>
          <a:xfrm>
            <a:off x="1773736" y="2852936"/>
            <a:ext cx="6858000" cy="2232248"/>
          </a:xfrm>
        </p:spPr>
        <p:txBody>
          <a:bodyPr>
            <a:noAutofit/>
          </a:bodyPr>
          <a:lstStyle/>
          <a:p>
            <a:pPr marL="457200" indent="-457200">
              <a:lnSpc>
                <a:spcPct val="120000"/>
              </a:lnSpc>
              <a:buFont typeface="Wingdings" panose="05000000000000000000" pitchFamily="2" charset="2"/>
              <a:buChar char="ü"/>
            </a:pPr>
            <a:r>
              <a:rPr lang="fr-FR" sz="2400" b="1" dirty="0">
                <a:solidFill>
                  <a:schemeClr val="accent6"/>
                </a:solidFill>
                <a:cs typeface="Baloo 2" panose="03080502040302020200" pitchFamily="66" charset="0"/>
              </a:rPr>
              <a:t>Gestion d’un trouble aigu du comportement/ Fiche de constat</a:t>
            </a:r>
          </a:p>
          <a:p>
            <a:pPr marL="457200" indent="-457200">
              <a:lnSpc>
                <a:spcPct val="120000"/>
              </a:lnSpc>
              <a:buFont typeface="Wingdings" panose="05000000000000000000" pitchFamily="2" charset="2"/>
              <a:buChar char="ü"/>
            </a:pPr>
            <a:r>
              <a:rPr lang="fr-FR" sz="2400" b="1" dirty="0">
                <a:solidFill>
                  <a:schemeClr val="accent6"/>
                </a:solidFill>
                <a:cs typeface="Baloo 2" panose="03080502040302020200" pitchFamily="66" charset="0"/>
              </a:rPr>
              <a:t>Agir hors situation d’urgence</a:t>
            </a:r>
          </a:p>
          <a:p>
            <a:pPr marL="457200" indent="-457200">
              <a:lnSpc>
                <a:spcPct val="120000"/>
              </a:lnSpc>
              <a:buFont typeface="Wingdings" panose="05000000000000000000" pitchFamily="2" charset="2"/>
              <a:buChar char="ü"/>
            </a:pPr>
            <a:r>
              <a:rPr lang="fr-FR" sz="2400" b="1" dirty="0">
                <a:solidFill>
                  <a:schemeClr val="accent6"/>
                </a:solidFill>
                <a:cs typeface="Baloo 2" panose="03080502040302020200" pitchFamily="66" charset="0"/>
              </a:rPr>
              <a:t>Encadrement des pots en entreprise</a:t>
            </a:r>
            <a:br>
              <a:rPr lang="fr-FR" sz="2400" b="1" dirty="0">
                <a:solidFill>
                  <a:srgbClr val="00B0F0"/>
                </a:solidFill>
              </a:rPr>
            </a:br>
            <a:endParaRPr lang="fr-FR" sz="2400" b="1" dirty="0">
              <a:solidFill>
                <a:srgbClr val="00B0F0"/>
              </a:solidFill>
            </a:endParaRPr>
          </a:p>
        </p:txBody>
      </p:sp>
    </p:spTree>
    <p:extLst>
      <p:ext uri="{BB962C8B-B14F-4D97-AF65-F5344CB8AC3E}">
        <p14:creationId xmlns:p14="http://schemas.microsoft.com/office/powerpoint/2010/main" val="3119629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auveteur secouriste du travail initial (SST) - CCI Dordog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88224" y="5495034"/>
            <a:ext cx="749233" cy="803034"/>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824920" y="198061"/>
            <a:ext cx="7419488" cy="788987"/>
          </a:xfrm>
        </p:spPr>
        <p:txBody>
          <a:bodyPr>
            <a:noAutofit/>
          </a:bodyPr>
          <a:lstStyle/>
          <a:p>
            <a:r>
              <a:rPr lang="fr-FR" sz="2800" b="1" dirty="0"/>
              <a:t>Gestion d’un trouble aigu du comportement (1) </a:t>
            </a:r>
            <a:endParaRPr lang="fr-FR" sz="2800" b="1" dirty="0">
              <a:solidFill>
                <a:srgbClr val="FF0000"/>
              </a:solidFill>
            </a:endParaRPr>
          </a:p>
        </p:txBody>
      </p:sp>
      <p:sp>
        <p:nvSpPr>
          <p:cNvPr id="3" name="Espace réservé du contenu 2"/>
          <p:cNvSpPr>
            <a:spLocks noGrp="1"/>
          </p:cNvSpPr>
          <p:nvPr>
            <p:ph idx="13"/>
          </p:nvPr>
        </p:nvSpPr>
        <p:spPr>
          <a:xfrm>
            <a:off x="179512" y="1253818"/>
            <a:ext cx="8712968" cy="5089520"/>
          </a:xfrm>
        </p:spPr>
        <p:txBody>
          <a:bodyPr>
            <a:normAutofit/>
          </a:bodyPr>
          <a:lstStyle/>
          <a:p>
            <a:pPr algn="just">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Identifier les signes d’alerte </a:t>
            </a:r>
            <a:r>
              <a:rPr lang="fr-FR" sz="2000" dirty="0">
                <a:latin typeface="Baloo 2" panose="03080502040302020200" pitchFamily="66" charset="0"/>
                <a:cs typeface="Baloo 2" panose="03080502040302020200" pitchFamily="66" charset="0"/>
              </a:rPr>
              <a:t>: propos incohérents, démarche titubante, désorientation, agressivité, somnolence, état de malaise...</a:t>
            </a:r>
          </a:p>
          <a:p>
            <a:pPr marL="0" indent="0" algn="just">
              <a:buNone/>
            </a:pPr>
            <a:r>
              <a:rPr lang="fr-FR" sz="2000" dirty="0">
                <a:latin typeface="Baloo 2" panose="03080502040302020200" pitchFamily="66" charset="0"/>
                <a:cs typeface="Baloo 2" panose="03080502040302020200" pitchFamily="66" charset="0"/>
              </a:rPr>
              <a:t>             </a:t>
            </a:r>
          </a:p>
          <a:p>
            <a:pPr marL="0" indent="0" algn="just">
              <a:buNone/>
            </a:pPr>
            <a:endParaRPr lang="fr-FR" sz="2000" dirty="0">
              <a:latin typeface="Baloo 2" panose="03080502040302020200" pitchFamily="66" charset="0"/>
              <a:cs typeface="Baloo 2" panose="03080502040302020200" pitchFamily="66" charset="0"/>
            </a:endParaRPr>
          </a:p>
          <a:p>
            <a:pPr marL="0" indent="0" algn="just">
              <a:buNone/>
            </a:pPr>
            <a:endParaRPr lang="fr-FR" sz="2000" dirty="0">
              <a:latin typeface="Baloo 2" panose="03080502040302020200" pitchFamily="66" charset="0"/>
              <a:cs typeface="Baloo 2" panose="03080502040302020200" pitchFamily="66" charset="0"/>
            </a:endParaRPr>
          </a:p>
          <a:p>
            <a:pPr marL="0" indent="0" algn="just">
              <a:buNone/>
            </a:pPr>
            <a:endParaRPr lang="fr-FR" sz="2000" dirty="0">
              <a:latin typeface="Baloo 2" panose="03080502040302020200" pitchFamily="66" charset="0"/>
              <a:cs typeface="Baloo 2" panose="03080502040302020200" pitchFamily="66" charset="0"/>
            </a:endParaRPr>
          </a:p>
          <a:p>
            <a:pPr marL="0" indent="0" algn="just">
              <a:buNone/>
            </a:pPr>
            <a:endParaRPr lang="fr-FR" sz="2000" dirty="0">
              <a:latin typeface="Baloo 2" panose="03080502040302020200" pitchFamily="66" charset="0"/>
              <a:cs typeface="Baloo 2" panose="03080502040302020200" pitchFamily="66" charset="0"/>
            </a:endParaRPr>
          </a:p>
          <a:p>
            <a:pPr marL="0" indent="0" algn="just">
              <a:buNone/>
            </a:pPr>
            <a:endParaRPr lang="fr-FR" sz="2000" b="1"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000" dirty="0">
                <a:latin typeface="Baloo 2" panose="03080502040302020200" pitchFamily="66" charset="0"/>
                <a:cs typeface="Baloo 2" panose="03080502040302020200" pitchFamily="66" charset="0"/>
              </a:rPr>
              <a:t>Eviter la mise en danger du salarié et/ou de son entourage en </a:t>
            </a:r>
            <a:r>
              <a:rPr lang="fr-FR" sz="2000" b="1" dirty="0">
                <a:latin typeface="Baloo 2" panose="03080502040302020200" pitchFamily="66" charset="0"/>
                <a:cs typeface="Baloo 2" panose="03080502040302020200" pitchFamily="66" charset="0"/>
              </a:rPr>
              <a:t>l’écartant de son poste </a:t>
            </a:r>
            <a:r>
              <a:rPr lang="fr-FR" sz="2000" dirty="0">
                <a:latin typeface="Baloo 2" panose="03080502040302020200" pitchFamily="66" charset="0"/>
                <a:cs typeface="Baloo 2" panose="03080502040302020200" pitchFamily="66" charset="0"/>
              </a:rPr>
              <a:t>mais en ne le laissant pas seul</a:t>
            </a:r>
          </a:p>
          <a:p>
            <a:pPr algn="just">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Informer</a:t>
            </a:r>
            <a:r>
              <a:rPr lang="fr-FR" sz="2000" dirty="0">
                <a:latin typeface="Baloo 2" panose="03080502040302020200" pitchFamily="66" charset="0"/>
                <a:cs typeface="Baloo 2" panose="03080502040302020200" pitchFamily="66" charset="0"/>
              </a:rPr>
              <a:t> le sauveteur secouriste du travail et/ou le supérieur hiérarchique (selon protocole)</a:t>
            </a:r>
            <a:endParaRPr lang="fr-FR" sz="2000" b="1" dirty="0">
              <a:solidFill>
                <a:srgbClr val="FF0000"/>
              </a:solidFill>
              <a:latin typeface="Baloo 2" panose="03080502040302020200" pitchFamily="66" charset="0"/>
              <a:cs typeface="Baloo 2" panose="03080502040302020200" pitchFamily="66" charset="0"/>
            </a:endParaRPr>
          </a:p>
          <a:p>
            <a:pPr marL="0" indent="0">
              <a:buNone/>
            </a:pPr>
            <a:endParaRPr lang="fr-FR" dirty="0">
              <a:latin typeface="Baloo 2" panose="03080502040302020200" pitchFamily="66" charset="0"/>
              <a:cs typeface="Baloo 2" panose="03080502040302020200" pitchFamily="66" charset="0"/>
            </a:endParaRPr>
          </a:p>
          <a:p>
            <a:pPr marL="0" indent="0">
              <a:buNone/>
            </a:pPr>
            <a:endParaRPr lang="fr-FR" dirty="0">
              <a:latin typeface="Baloo 2" panose="03080502040302020200" pitchFamily="66" charset="0"/>
              <a:cs typeface="Baloo 2" panose="03080502040302020200" pitchFamily="66" charset="0"/>
            </a:endParaRPr>
          </a:p>
        </p:txBody>
      </p:sp>
      <p:sp>
        <p:nvSpPr>
          <p:cNvPr id="6" name="Rectangle 5"/>
          <p:cNvSpPr/>
          <p:nvPr/>
        </p:nvSpPr>
        <p:spPr>
          <a:xfrm>
            <a:off x="1583158" y="2646450"/>
            <a:ext cx="7056784" cy="11521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fr-FR" sz="2000" i="1" dirty="0">
                <a:latin typeface="Baloo 2" panose="03080502040302020200" pitchFamily="66" charset="0"/>
                <a:cs typeface="Baloo 2" panose="03080502040302020200" pitchFamily="66" charset="0"/>
              </a:rPr>
              <a:t>Tout comportement anormal peut avoir de nombreuses origines (exposition à des produits chimiques, maladie, consommation de médicaments...) et nécessite un avis médical.</a:t>
            </a:r>
          </a:p>
          <a:p>
            <a:pPr algn="ctr"/>
            <a:endParaRPr lang="fr-FR" dirty="0">
              <a:ln w="0"/>
              <a:solidFill>
                <a:schemeClr val="tx1"/>
              </a:solidFill>
              <a:effectLst>
                <a:outerShdw blurRad="38100" dist="19050" dir="2700000" algn="tl" rotWithShape="0">
                  <a:schemeClr val="dk1">
                    <a:alpha val="40000"/>
                  </a:schemeClr>
                </a:outerShdw>
              </a:effectLst>
              <a:latin typeface="Baloo 2" panose="03080502040302020200" pitchFamily="66" charset="0"/>
              <a:cs typeface="Baloo 2" panose="03080502040302020200" pitchFamily="66" charset="0"/>
            </a:endParaRPr>
          </a:p>
        </p:txBody>
      </p:sp>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2348880"/>
            <a:ext cx="1224136" cy="1324372"/>
          </a:xfrm>
          <a:prstGeom prst="rect">
            <a:avLst/>
          </a:prstGeom>
        </p:spPr>
      </p:pic>
    </p:spTree>
    <p:extLst>
      <p:ext uri="{BB962C8B-B14F-4D97-AF65-F5344CB8AC3E}">
        <p14:creationId xmlns:p14="http://schemas.microsoft.com/office/powerpoint/2010/main" val="3032634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177234"/>
            <a:ext cx="7416824" cy="788987"/>
          </a:xfrm>
        </p:spPr>
        <p:txBody>
          <a:bodyPr>
            <a:normAutofit fontScale="90000"/>
          </a:bodyPr>
          <a:lstStyle/>
          <a:p>
            <a:r>
              <a:rPr lang="fr-FR" sz="2800" b="1" dirty="0"/>
              <a:t>Gestion d’un trouble aigu du comportement (2) </a:t>
            </a:r>
            <a:endParaRPr lang="fr-FR" sz="2800" b="1" dirty="0">
              <a:solidFill>
                <a:srgbClr val="FF0000"/>
              </a:solidFill>
            </a:endParaRPr>
          </a:p>
        </p:txBody>
      </p:sp>
      <p:sp>
        <p:nvSpPr>
          <p:cNvPr id="3" name="Espace réservé du contenu 2"/>
          <p:cNvSpPr>
            <a:spLocks noGrp="1"/>
          </p:cNvSpPr>
          <p:nvPr>
            <p:ph idx="13"/>
          </p:nvPr>
        </p:nvSpPr>
        <p:spPr>
          <a:xfrm>
            <a:off x="179512" y="1196752"/>
            <a:ext cx="8784976" cy="5089520"/>
          </a:xfrm>
        </p:spPr>
        <p:txBody>
          <a:bodyPr>
            <a:noAutofit/>
          </a:bodyPr>
          <a:lstStyle/>
          <a:p>
            <a:pPr algn="just">
              <a:buFont typeface="Wingdings" panose="05000000000000000000" pitchFamily="2" charset="2"/>
              <a:buChar char="ü"/>
            </a:pPr>
            <a:r>
              <a:rPr lang="fr-FR" sz="2200" b="1" dirty="0">
                <a:latin typeface="Baloo 2" panose="03080502040302020200" pitchFamily="66" charset="0"/>
                <a:cs typeface="Baloo 2" panose="03080502040302020200" pitchFamily="66" charset="0"/>
              </a:rPr>
              <a:t>Demander un avis médical </a:t>
            </a:r>
            <a:r>
              <a:rPr lang="fr-FR" sz="2200" dirty="0">
                <a:latin typeface="Baloo 2" panose="03080502040302020200" pitchFamily="66" charset="0"/>
                <a:cs typeface="Baloo 2" panose="03080502040302020200" pitchFamily="66" charset="0"/>
              </a:rPr>
              <a:t>: SAMU (15 ou 112), pompiers (18) ou médecin traitant selon la situation</a:t>
            </a:r>
          </a:p>
          <a:p>
            <a:pPr algn="just">
              <a:buFont typeface="Wingdings" panose="05000000000000000000" pitchFamily="2" charset="2"/>
              <a:buChar char="ü"/>
            </a:pPr>
            <a:endParaRPr lang="fr-FR" sz="22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200" b="1" dirty="0">
                <a:latin typeface="Baloo 2" panose="03080502040302020200" pitchFamily="66" charset="0"/>
                <a:cs typeface="Baloo 2" panose="03080502040302020200" pitchFamily="66" charset="0"/>
              </a:rPr>
              <a:t>Ne pas laisser partir la personne seule,</a:t>
            </a:r>
            <a:endParaRPr lang="fr-FR" sz="22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endParaRPr lang="fr-FR" sz="22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endParaRPr lang="fr-FR" sz="22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200" b="1" dirty="0">
                <a:latin typeface="Baloo 2" panose="03080502040302020200" pitchFamily="66" charset="0"/>
                <a:cs typeface="Baloo 2" panose="03080502040302020200" pitchFamily="66" charset="0"/>
              </a:rPr>
              <a:t>Respecter la vie privée </a:t>
            </a:r>
            <a:r>
              <a:rPr lang="fr-FR" sz="2200" dirty="0">
                <a:latin typeface="Baloo 2" panose="03080502040302020200" pitchFamily="66" charset="0"/>
                <a:cs typeface="Baloo 2" panose="03080502040302020200" pitchFamily="66" charset="0"/>
              </a:rPr>
              <a:t>de la personne et s’abstenir de tout jugement de valeur</a:t>
            </a:r>
          </a:p>
          <a:p>
            <a:pPr algn="just">
              <a:buFont typeface="Wingdings" panose="05000000000000000000" pitchFamily="2" charset="2"/>
              <a:buChar char="ü"/>
            </a:pPr>
            <a:endParaRPr lang="fr-FR" sz="2200"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200" dirty="0">
                <a:latin typeface="Baloo 2" panose="03080502040302020200" pitchFamily="66" charset="0"/>
                <a:cs typeface="Baloo 2" panose="03080502040302020200" pitchFamily="66" charset="0"/>
              </a:rPr>
              <a:t>Etablir une </a:t>
            </a:r>
            <a:r>
              <a:rPr lang="fr-FR" sz="2200" b="1" dirty="0">
                <a:latin typeface="Baloo 2" panose="03080502040302020200" pitchFamily="66" charset="0"/>
                <a:cs typeface="Baloo 2" panose="03080502040302020200" pitchFamily="66" charset="0"/>
              </a:rPr>
              <a:t>fiche de constat</a:t>
            </a:r>
            <a:endParaRPr lang="fr-FR" sz="2200" dirty="0">
              <a:latin typeface="Baloo 2" panose="03080502040302020200" pitchFamily="66" charset="0"/>
              <a:cs typeface="Baloo 2" panose="03080502040302020200" pitchFamily="66" charset="0"/>
            </a:endParaRPr>
          </a:p>
        </p:txBody>
      </p:sp>
    </p:spTree>
    <p:extLst>
      <p:ext uri="{BB962C8B-B14F-4D97-AF65-F5344CB8AC3E}">
        <p14:creationId xmlns:p14="http://schemas.microsoft.com/office/powerpoint/2010/main" val="1847171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524520" y="4005064"/>
            <a:ext cx="4283968" cy="1200329"/>
          </a:xfrm>
          <a:prstGeom prst="rect">
            <a:avLst/>
          </a:prstGeom>
          <a:noFill/>
        </p:spPr>
        <p:txBody>
          <a:bodyPr wrap="square" rtlCol="0">
            <a:spAutoFit/>
          </a:bodyPr>
          <a:lstStyle/>
          <a:p>
            <a:r>
              <a:rPr lang="fr-FR" sz="2400" b="1" dirty="0">
                <a:solidFill>
                  <a:srgbClr val="FF9900"/>
                </a:solidFill>
              </a:rPr>
              <a:t>Exemple de fiche de constat (trouble aigu du comportement)</a:t>
            </a:r>
          </a:p>
          <a:p>
            <a:endParaRPr lang="fr-FR" sz="2400" b="1" dirty="0">
              <a:solidFill>
                <a:srgbClr val="FF0000"/>
              </a:solidFill>
            </a:endParaRPr>
          </a:p>
        </p:txBody>
      </p:sp>
      <p:pic>
        <p:nvPicPr>
          <p:cNvPr id="3" name="Image 2">
            <a:extLst>
              <a:ext uri="{FF2B5EF4-FFF2-40B4-BE49-F238E27FC236}">
                <a16:creationId xmlns:a16="http://schemas.microsoft.com/office/drawing/2014/main" id="{75902051-6071-5E22-E99A-5325CC2E1898}"/>
              </a:ext>
            </a:extLst>
          </p:cNvPr>
          <p:cNvPicPr>
            <a:picLocks noChangeAspect="1"/>
          </p:cNvPicPr>
          <p:nvPr/>
        </p:nvPicPr>
        <p:blipFill>
          <a:blip r:embed="rId2"/>
          <a:stretch>
            <a:fillRect/>
          </a:stretch>
        </p:blipFill>
        <p:spPr>
          <a:xfrm>
            <a:off x="219220" y="357187"/>
            <a:ext cx="4305300" cy="6143625"/>
          </a:xfrm>
          <a:prstGeom prst="rect">
            <a:avLst/>
          </a:prstGeom>
        </p:spPr>
      </p:pic>
      <p:pic>
        <p:nvPicPr>
          <p:cNvPr id="6" name="Image 5">
            <a:extLst>
              <a:ext uri="{FF2B5EF4-FFF2-40B4-BE49-F238E27FC236}">
                <a16:creationId xmlns:a16="http://schemas.microsoft.com/office/drawing/2014/main" id="{8958F422-BA6C-4699-7BDB-08A23C9565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9482" y="461962"/>
            <a:ext cx="4352925" cy="2967038"/>
          </a:xfrm>
          <a:prstGeom prst="rect">
            <a:avLst/>
          </a:prstGeom>
        </p:spPr>
      </p:pic>
    </p:spTree>
    <p:extLst>
      <p:ext uri="{BB962C8B-B14F-4D97-AF65-F5344CB8AC3E}">
        <p14:creationId xmlns:p14="http://schemas.microsoft.com/office/powerpoint/2010/main" val="1620737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2800" b="1" dirty="0"/>
              <a:t>Dans les suites de l’épisode aigu  </a:t>
            </a:r>
            <a:endParaRPr lang="fr-FR" sz="2800" b="1" dirty="0">
              <a:solidFill>
                <a:srgbClr val="FF0000"/>
              </a:solidFill>
            </a:endParaRPr>
          </a:p>
        </p:txBody>
      </p:sp>
      <p:sp>
        <p:nvSpPr>
          <p:cNvPr id="3" name="Espace réservé du contenu 2"/>
          <p:cNvSpPr>
            <a:spLocks noGrp="1"/>
          </p:cNvSpPr>
          <p:nvPr>
            <p:ph idx="13"/>
          </p:nvPr>
        </p:nvSpPr>
        <p:spPr>
          <a:xfrm>
            <a:off x="107504" y="1052736"/>
            <a:ext cx="8856984" cy="5089520"/>
          </a:xfrm>
        </p:spPr>
        <p:txBody>
          <a:bodyPr>
            <a:normAutofit/>
          </a:bodyPr>
          <a:lstStyle/>
          <a:p>
            <a:pPr algn="just">
              <a:buFont typeface="Wingdings" panose="05000000000000000000" pitchFamily="2" charset="2"/>
              <a:buChar char="ü"/>
            </a:pPr>
            <a:r>
              <a:rPr lang="fr-FR" sz="2200" dirty="0">
                <a:latin typeface="Baloo 2" panose="03080502040302020200" pitchFamily="66" charset="0"/>
                <a:cs typeface="Baloo 2" panose="03080502040302020200" pitchFamily="66" charset="0"/>
              </a:rPr>
              <a:t>Le </a:t>
            </a:r>
            <a:r>
              <a:rPr lang="fr-FR" sz="2200" b="1" dirty="0">
                <a:latin typeface="Baloo 2" panose="03080502040302020200" pitchFamily="66" charset="0"/>
                <a:cs typeface="Baloo 2" panose="03080502040302020200" pitchFamily="66" charset="0"/>
              </a:rPr>
              <a:t>retour au travail est un </a:t>
            </a:r>
            <a:r>
              <a:rPr lang="fr-FR" sz="2000" dirty="0">
                <a:latin typeface="Baloo 2" panose="03080502040302020200" pitchFamily="66" charset="0"/>
                <a:cs typeface="Baloo 2" panose="03080502040302020200" pitchFamily="66" charset="0"/>
              </a:rPr>
              <a:t>élément clé dans la lutte contre les addictions </a:t>
            </a:r>
          </a:p>
          <a:p>
            <a:pPr lvl="1"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rPr>
              <a:t>Entretien avec l’employeur  (rendez-vous de liaison : si le salarié est en arrêt </a:t>
            </a:r>
            <a:r>
              <a:rPr lang="fr-FR" sz="2000" b="1" u="sng" dirty="0">
                <a:latin typeface="Baloo 2" panose="03080502040302020200" pitchFamily="66" charset="0"/>
                <a:cs typeface="Baloo 2" panose="03080502040302020200" pitchFamily="66" charset="0"/>
              </a:rPr>
              <a:t>depuis plus d’un mois </a:t>
            </a:r>
            <a:r>
              <a:rPr lang="fr-FR" sz="2000" b="1" dirty="0">
                <a:latin typeface="Baloo 2" panose="03080502040302020200" pitchFamily="66" charset="0"/>
                <a:cs typeface="Baloo 2" panose="03080502040302020200" pitchFamily="66" charset="0"/>
              </a:rPr>
              <a:t>l’employeur peut proposer un rdv de liaison au salarié avec ou sans le médecin du travail)</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Visite médicale à la demande de l’employeur auprès du médecin du travail, pour les salariés maintenus en activité</a:t>
            </a:r>
          </a:p>
          <a:p>
            <a:pPr marL="457200" lvl="1" indent="0" algn="just">
              <a:lnSpc>
                <a:spcPct val="150000"/>
              </a:lnSpc>
              <a:buNone/>
            </a:pPr>
            <a:endParaRPr lang="fr-FR" sz="1400" i="1"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La prise en charge individuelle et les démarches collectives sont </a:t>
            </a:r>
            <a:r>
              <a:rPr lang="fr-FR" sz="2200" b="1" dirty="0">
                <a:latin typeface="Baloo 2" panose="03080502040302020200" pitchFamily="66" charset="0"/>
                <a:cs typeface="Baloo 2" panose="03080502040302020200" pitchFamily="66" charset="0"/>
              </a:rPr>
              <a:t>complémentaires</a:t>
            </a:r>
            <a:r>
              <a:rPr lang="fr-FR" sz="2200" dirty="0">
                <a:latin typeface="Baloo 2" panose="03080502040302020200" pitchFamily="66" charset="0"/>
                <a:cs typeface="Baloo 2" panose="03080502040302020200" pitchFamily="66" charset="0"/>
              </a:rPr>
              <a:t> pour une efficacité de la prévention des risques liés aux consommations de SPA en entreprise</a:t>
            </a:r>
          </a:p>
          <a:p>
            <a:pPr marL="0" indent="0" algn="just">
              <a:buNone/>
            </a:pPr>
            <a:endParaRPr lang="fr-FR" sz="2200" dirty="0">
              <a:latin typeface="Baloo 2" panose="03080502040302020200" pitchFamily="66" charset="0"/>
              <a:cs typeface="Baloo 2" panose="03080502040302020200" pitchFamily="66" charset="0"/>
            </a:endParaRPr>
          </a:p>
        </p:txBody>
      </p:sp>
    </p:spTree>
    <p:extLst>
      <p:ext uri="{BB962C8B-B14F-4D97-AF65-F5344CB8AC3E}">
        <p14:creationId xmlns:p14="http://schemas.microsoft.com/office/powerpoint/2010/main" val="3203997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2800" b="1" dirty="0"/>
              <a:t>Agir hors situation d’urgence </a:t>
            </a:r>
          </a:p>
        </p:txBody>
      </p:sp>
      <p:sp>
        <p:nvSpPr>
          <p:cNvPr id="3" name="Espace réservé du contenu 2"/>
          <p:cNvSpPr>
            <a:spLocks noGrp="1"/>
          </p:cNvSpPr>
          <p:nvPr>
            <p:ph idx="13"/>
          </p:nvPr>
        </p:nvSpPr>
        <p:spPr>
          <a:xfrm>
            <a:off x="179512" y="1021440"/>
            <a:ext cx="8784976" cy="5431896"/>
          </a:xfrm>
        </p:spPr>
        <p:txBody>
          <a:bodyPr>
            <a:normAutofit/>
          </a:bodyPr>
          <a:lstStyle/>
          <a:p>
            <a:pPr algn="just">
              <a:buFont typeface="Wingdings" panose="05000000000000000000" pitchFamily="2" charset="2"/>
              <a:buChar char="ü"/>
            </a:pPr>
            <a:r>
              <a:rPr lang="fr-FR" sz="2200" dirty="0">
                <a:latin typeface="Baloo 2" panose="03080502040302020200" pitchFamily="66" charset="0"/>
                <a:cs typeface="Baloo 2" panose="03080502040302020200" pitchFamily="66" charset="0"/>
              </a:rPr>
              <a:t>repérer les </a:t>
            </a:r>
            <a:r>
              <a:rPr lang="fr-FR" sz="2200" b="1" dirty="0">
                <a:latin typeface="Baloo 2" panose="03080502040302020200" pitchFamily="66" charset="0"/>
                <a:cs typeface="Baloo 2" panose="03080502040302020200" pitchFamily="66" charset="0"/>
              </a:rPr>
              <a:t>signes nécessitant une attention particulière:</a:t>
            </a:r>
            <a:endParaRPr lang="fr-FR" sz="2200" dirty="0">
              <a:latin typeface="Baloo 2" panose="03080502040302020200" pitchFamily="66" charset="0"/>
              <a:cs typeface="Baloo 2" panose="03080502040302020200" pitchFamily="66" charset="0"/>
            </a:endParaRPr>
          </a:p>
          <a:p>
            <a:pPr lvl="1" algn="just">
              <a:buFont typeface="Wingdings" panose="05000000000000000000" pitchFamily="2" charset="2"/>
              <a:buChar char="§"/>
            </a:pPr>
            <a:r>
              <a:rPr lang="fr-FR" sz="2000" dirty="0">
                <a:latin typeface="Baloo 2" panose="03080502040302020200" pitchFamily="66" charset="0"/>
                <a:cs typeface="Baloo 2" panose="03080502040302020200" pitchFamily="66" charset="0"/>
              </a:rPr>
              <a:t>retards répétés, absences, désinvestissement, changement de comportement, baisse de la vigilance, prises de risque, troubles de l’humeur...</a:t>
            </a:r>
          </a:p>
          <a:p>
            <a:pPr algn="just">
              <a:buFont typeface="Wingdings" panose="05000000000000000000" pitchFamily="2" charset="2"/>
              <a:buChar char="§"/>
            </a:pPr>
            <a:endParaRPr lang="fr-FR" sz="2000" dirty="0">
              <a:latin typeface="Baloo 2" panose="03080502040302020200" pitchFamily="66" charset="0"/>
              <a:cs typeface="Baloo 2" panose="03080502040302020200" pitchFamily="66" charset="0"/>
            </a:endParaRPr>
          </a:p>
          <a:p>
            <a:pPr algn="just">
              <a:buFont typeface="Wingdings" panose="05000000000000000000" pitchFamily="2" charset="2"/>
              <a:buChar char="§"/>
            </a:pPr>
            <a:endParaRPr lang="fr-FR" sz="2000" dirty="0">
              <a:latin typeface="Baloo 2" panose="03080502040302020200" pitchFamily="66" charset="0"/>
              <a:cs typeface="Baloo 2" panose="03080502040302020200" pitchFamily="66" charset="0"/>
            </a:endParaRPr>
          </a:p>
          <a:p>
            <a:pPr algn="just">
              <a:buFont typeface="Wingdings" panose="05000000000000000000" pitchFamily="2" charset="2"/>
              <a:buChar char="§"/>
            </a:pPr>
            <a:endParaRPr lang="fr-FR" sz="2000" dirty="0">
              <a:latin typeface="Baloo 2" panose="03080502040302020200" pitchFamily="66" charset="0"/>
              <a:cs typeface="Baloo 2" panose="03080502040302020200" pitchFamily="66" charset="0"/>
            </a:endParaRPr>
          </a:p>
          <a:p>
            <a:pPr marL="0" indent="0" algn="just">
              <a:buNone/>
            </a:pPr>
            <a:endParaRPr lang="fr-FR" dirty="0">
              <a:latin typeface="Baloo 2" panose="03080502040302020200" pitchFamily="66" charset="0"/>
              <a:cs typeface="Baloo 2" panose="03080502040302020200" pitchFamily="66" charset="0"/>
            </a:endParaRPr>
          </a:p>
          <a:p>
            <a:pPr marL="0" indent="0" algn="just">
              <a:buNone/>
            </a:pPr>
            <a:endParaRPr lang="fr-FR" dirty="0">
              <a:latin typeface="Baloo 2" panose="03080502040302020200" pitchFamily="66" charset="0"/>
              <a:cs typeface="Baloo 2" panose="03080502040302020200" pitchFamily="66" charset="0"/>
            </a:endParaRPr>
          </a:p>
          <a:p>
            <a:pPr algn="just">
              <a:buFont typeface="Wingdings" panose="05000000000000000000" pitchFamily="2" charset="2"/>
              <a:buChar char="ü"/>
            </a:pPr>
            <a:r>
              <a:rPr lang="fr-FR" sz="2200" dirty="0">
                <a:latin typeface="Baloo 2" panose="03080502040302020200" pitchFamily="66" charset="0"/>
                <a:cs typeface="Baloo 2" panose="03080502040302020200" pitchFamily="66" charset="0"/>
              </a:rPr>
              <a:t>réaliser un </a:t>
            </a:r>
            <a:r>
              <a:rPr lang="fr-FR" sz="2200" b="1" dirty="0">
                <a:latin typeface="Baloo 2" panose="03080502040302020200" pitchFamily="66" charset="0"/>
                <a:cs typeface="Baloo 2" panose="03080502040302020200" pitchFamily="66" charset="0"/>
              </a:rPr>
              <a:t>entretien hiérarchique:</a:t>
            </a:r>
            <a:endParaRPr lang="fr-FR" sz="2200" dirty="0">
              <a:latin typeface="Baloo 2" panose="03080502040302020200" pitchFamily="66" charset="0"/>
              <a:cs typeface="Baloo 2" panose="03080502040302020200" pitchFamily="66" charset="0"/>
            </a:endParaRPr>
          </a:p>
          <a:p>
            <a:pPr lvl="1" algn="just">
              <a:buFont typeface="Wingdings" panose="05000000000000000000" pitchFamily="2" charset="2"/>
              <a:buChar char="§"/>
            </a:pPr>
            <a:r>
              <a:rPr lang="fr-FR" sz="1900" dirty="0">
                <a:latin typeface="Baloo 2" panose="03080502040302020200" pitchFamily="66" charset="0"/>
                <a:cs typeface="Baloo 2" panose="03080502040302020200" pitchFamily="66" charset="0"/>
              </a:rPr>
              <a:t>dialogue ouvert et basé </a:t>
            </a:r>
            <a:r>
              <a:rPr lang="fr-FR" sz="1900" b="1" dirty="0">
                <a:latin typeface="Baloo 2" panose="03080502040302020200" pitchFamily="66" charset="0"/>
                <a:cs typeface="Baloo 2" panose="03080502040302020200" pitchFamily="66" charset="0"/>
              </a:rPr>
              <a:t>sur des faits observés uniquement.</a:t>
            </a:r>
          </a:p>
          <a:p>
            <a:pPr lvl="1" algn="just">
              <a:buFont typeface="Wingdings" panose="05000000000000000000" pitchFamily="2" charset="2"/>
              <a:buChar char="§"/>
            </a:pPr>
            <a:r>
              <a:rPr lang="fr-FR" sz="1900" dirty="0">
                <a:latin typeface="Baloo 2" panose="03080502040302020200" pitchFamily="66" charset="0"/>
                <a:cs typeface="Baloo 2" panose="03080502040302020200" pitchFamily="66" charset="0"/>
              </a:rPr>
              <a:t>Des propositions de changement au niveau professionnel et d’orientation (structures d’aides, médecin du travail..) doivent être proposées.</a:t>
            </a:r>
          </a:p>
          <a:p>
            <a:pPr marL="457200" lvl="1" indent="0" algn="just">
              <a:buNone/>
            </a:pPr>
            <a:endParaRPr lang="fr-FR" sz="1400" dirty="0">
              <a:latin typeface="Baloo 2" panose="03080502040302020200" pitchFamily="66" charset="0"/>
              <a:cs typeface="Baloo 2" panose="03080502040302020200" pitchFamily="66" charset="0"/>
            </a:endParaRPr>
          </a:p>
          <a:p>
            <a:pPr lvl="1" algn="just">
              <a:buFont typeface="Wingdings" panose="05000000000000000000" pitchFamily="2" charset="2"/>
              <a:buChar char="ü"/>
            </a:pPr>
            <a:r>
              <a:rPr lang="fr-FR" sz="2200" dirty="0">
                <a:latin typeface="Baloo 2" panose="03080502040302020200" pitchFamily="66" charset="0"/>
                <a:cs typeface="Baloo 2" panose="03080502040302020200" pitchFamily="66" charset="0"/>
              </a:rPr>
              <a:t>assurer la </a:t>
            </a:r>
            <a:r>
              <a:rPr lang="fr-FR" sz="2200" b="1" dirty="0">
                <a:latin typeface="Baloo 2" panose="03080502040302020200" pitchFamily="66" charset="0"/>
                <a:cs typeface="Baloo 2" panose="03080502040302020200" pitchFamily="66" charset="0"/>
              </a:rPr>
              <a:t>confidentialité des échanges</a:t>
            </a:r>
          </a:p>
        </p:txBody>
      </p:sp>
      <p:sp>
        <p:nvSpPr>
          <p:cNvPr id="4" name="Rectangle 3"/>
          <p:cNvSpPr/>
          <p:nvPr/>
        </p:nvSpPr>
        <p:spPr>
          <a:xfrm>
            <a:off x="2360441" y="2642870"/>
            <a:ext cx="6120679"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b="0" i="1" u="none" strike="noStrike" kern="1200" cap="none" spc="0" normalizeH="0" baseline="0" noProof="0" dirty="0">
                <a:ln>
                  <a:noFill/>
                </a:ln>
                <a:solidFill>
                  <a:prstClr val="black"/>
                </a:solidFill>
                <a:effectLst/>
                <a:uLnTx/>
                <a:uFillTx/>
                <a:latin typeface="Baloo 2" panose="03080502040302020200" pitchFamily="66" charset="0"/>
                <a:cs typeface="Baloo 2" panose="03080502040302020200" pitchFamily="66" charset="0"/>
              </a:rPr>
              <a:t>Le déni doit être levé, tout particulièrement pour les salariés occupant des postes de sécurité (conduite de véhicule, manipulation de produits dangereux, travail en hauteur...).</a:t>
            </a:r>
          </a:p>
        </p:txBody>
      </p:sp>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409" y="2581300"/>
            <a:ext cx="1046470" cy="1046470"/>
          </a:xfrm>
          <a:prstGeom prst="rect">
            <a:avLst/>
          </a:prstGeom>
        </p:spPr>
      </p:pic>
      <p:pic>
        <p:nvPicPr>
          <p:cNvPr id="7" name="Picture 2" descr="DELEPORTE WENTZ AVOCAT: Un accord de confidentialité aux termes trop  généraux peut être privé d'effe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5486019"/>
            <a:ext cx="1550396" cy="97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69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7544" y="44624"/>
            <a:ext cx="8568952" cy="936104"/>
          </a:xfrm>
        </p:spPr>
        <p:txBody>
          <a:bodyPr>
            <a:noAutofit/>
          </a:bodyPr>
          <a:lstStyle/>
          <a:p>
            <a:r>
              <a:rPr lang="fr-FR" sz="2800" b="1" dirty="0"/>
              <a:t>Encadrement des pots en entreprise (si présence d’alcool)</a:t>
            </a:r>
          </a:p>
        </p:txBody>
      </p:sp>
      <p:sp>
        <p:nvSpPr>
          <p:cNvPr id="3" name="Espace réservé du contenu 2"/>
          <p:cNvSpPr>
            <a:spLocks noGrp="1"/>
          </p:cNvSpPr>
          <p:nvPr>
            <p:ph idx="13"/>
          </p:nvPr>
        </p:nvSpPr>
        <p:spPr>
          <a:xfrm>
            <a:off x="251520" y="1268760"/>
            <a:ext cx="8640960" cy="5857128"/>
          </a:xfrm>
        </p:spPr>
        <p:txBody>
          <a:bodyPr>
            <a:noAutofit/>
          </a:bodyPr>
          <a:lstStyle/>
          <a:p>
            <a:pPr>
              <a:buFont typeface="Wingdings" panose="05000000000000000000" pitchFamily="2" charset="2"/>
              <a:buChar char="ü"/>
            </a:pPr>
            <a:r>
              <a:rPr lang="fr-FR" sz="2000" b="1" dirty="0">
                <a:latin typeface="Baloo 2" panose="03080502040302020200" pitchFamily="66" charset="0"/>
                <a:cs typeface="Baloo 2" panose="03080502040302020200" pitchFamily="66" charset="0"/>
              </a:rPr>
              <a:t>Exemples de mesures </a:t>
            </a:r>
            <a:r>
              <a:rPr lang="fr-FR" sz="2000" dirty="0">
                <a:latin typeface="Baloo 2" panose="03080502040302020200" pitchFamily="66" charset="0"/>
                <a:cs typeface="Baloo 2" panose="03080502040302020200" pitchFamily="66" charset="0"/>
              </a:rPr>
              <a:t>pouvant être mises en place par l’employeur :</a:t>
            </a:r>
          </a:p>
          <a:p>
            <a:pPr marL="685800" lvl="1"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rPr>
              <a:t>rappel des risques </a:t>
            </a:r>
            <a:r>
              <a:rPr lang="fr-FR" sz="2000" dirty="0">
                <a:latin typeface="Baloo 2" panose="03080502040302020200" pitchFamily="66" charset="0"/>
                <a:cs typeface="Baloo 2" panose="03080502040302020200" pitchFamily="66" charset="0"/>
              </a:rPr>
              <a:t>liés à la consommation d’alcool </a:t>
            </a:r>
          </a:p>
          <a:p>
            <a:pPr marL="685800"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quantification et </a:t>
            </a:r>
            <a:r>
              <a:rPr lang="fr-FR" sz="2000" b="1" dirty="0">
                <a:latin typeface="Baloo 2" panose="03080502040302020200" pitchFamily="66" charset="0"/>
                <a:cs typeface="Baloo 2" panose="03080502040302020200" pitchFamily="66" charset="0"/>
              </a:rPr>
              <a:t>limitation</a:t>
            </a:r>
            <a:r>
              <a:rPr lang="fr-FR" sz="2000" dirty="0">
                <a:latin typeface="Baloo 2" panose="03080502040302020200" pitchFamily="66" charset="0"/>
                <a:cs typeface="Baloo 2" panose="03080502040302020200" pitchFamily="66" charset="0"/>
              </a:rPr>
              <a:t> du nombre de bouteilles </a:t>
            </a:r>
          </a:p>
          <a:p>
            <a:pPr marL="685800"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mise à disposition en quantité suffisante de </a:t>
            </a:r>
            <a:r>
              <a:rPr lang="fr-FR" sz="2000" b="1" dirty="0">
                <a:latin typeface="Baloo 2" panose="03080502040302020200" pitchFamily="66" charset="0"/>
                <a:cs typeface="Baloo 2" panose="03080502040302020200" pitchFamily="66" charset="0"/>
              </a:rPr>
              <a:t>boissons non alcoolisées</a:t>
            </a:r>
          </a:p>
          <a:p>
            <a:pPr marL="685800"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 mise à disposition </a:t>
            </a:r>
            <a:r>
              <a:rPr lang="fr-FR" sz="2000" b="1" dirty="0">
                <a:latin typeface="Baloo 2" panose="03080502040302020200" pitchFamily="66" charset="0"/>
                <a:cs typeface="Baloo 2" panose="03080502040302020200" pitchFamily="66" charset="0"/>
              </a:rPr>
              <a:t>d’éthylotests</a:t>
            </a:r>
          </a:p>
          <a:p>
            <a:pPr marL="685800"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 mise à disposition de </a:t>
            </a:r>
            <a:r>
              <a:rPr lang="fr-FR" sz="2000" b="1" dirty="0">
                <a:latin typeface="Baloo 2" panose="03080502040302020200" pitchFamily="66" charset="0"/>
                <a:cs typeface="Baloo 2" panose="03080502040302020200" pitchFamily="66" charset="0"/>
              </a:rPr>
              <a:t>taxis </a:t>
            </a:r>
            <a:r>
              <a:rPr lang="fr-FR" sz="2000" dirty="0">
                <a:latin typeface="Baloo 2" panose="03080502040302020200" pitchFamily="66" charset="0"/>
                <a:cs typeface="Baloo 2" panose="03080502040302020200" pitchFamily="66" charset="0"/>
              </a:rPr>
              <a:t>afin de reconduire les salariés ayant trop bu  </a:t>
            </a:r>
          </a:p>
          <a:p>
            <a:pPr marL="685800"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 prise en compte du </a:t>
            </a:r>
            <a:r>
              <a:rPr lang="fr-FR" sz="2000" b="1" dirty="0">
                <a:latin typeface="Baloo 2" panose="03080502040302020200" pitchFamily="66" charset="0"/>
                <a:cs typeface="Baloo 2" panose="03080502040302020200" pitchFamily="66" charset="0"/>
              </a:rPr>
              <a:t>temps d’élimination de l’alcool </a:t>
            </a:r>
            <a:r>
              <a:rPr lang="fr-FR" sz="2000" dirty="0">
                <a:latin typeface="Baloo 2" panose="03080502040302020200" pitchFamily="66" charset="0"/>
                <a:cs typeface="Baloo 2" panose="03080502040302020200" pitchFamily="66" charset="0"/>
              </a:rPr>
              <a:t>avant toute reprise d’une activité potentiellement à risque. </a:t>
            </a:r>
          </a:p>
          <a:p>
            <a:pPr marL="685800"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 établissement d’une </a:t>
            </a:r>
            <a:r>
              <a:rPr lang="fr-FR" sz="2000" b="1" dirty="0">
                <a:latin typeface="Baloo 2" panose="03080502040302020200" pitchFamily="66" charset="0"/>
                <a:cs typeface="Baloo 2" panose="03080502040302020200" pitchFamily="66" charset="0"/>
              </a:rPr>
              <a:t>procédure de prise en charge d’un salarié en état d’ébriété</a:t>
            </a:r>
          </a:p>
        </p:txBody>
      </p:sp>
    </p:spTree>
    <p:extLst>
      <p:ext uri="{BB962C8B-B14F-4D97-AF65-F5344CB8AC3E}">
        <p14:creationId xmlns:p14="http://schemas.microsoft.com/office/powerpoint/2010/main" val="3955469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pPr algn="ctr"/>
            <a:r>
              <a:rPr lang="fr-FR" sz="3200" b="1" dirty="0"/>
              <a:t>Aide possible des professionnels de santé au travail</a:t>
            </a:r>
          </a:p>
        </p:txBody>
      </p:sp>
      <p:pic>
        <p:nvPicPr>
          <p:cNvPr id="2050" name="Picture 2">
            <a:extLst>
              <a:ext uri="{FF2B5EF4-FFF2-40B4-BE49-F238E27FC236}">
                <a16:creationId xmlns:a16="http://schemas.microsoft.com/office/drawing/2014/main" id="{B1D269BC-D3D1-CC1C-C3D4-61B4C8D189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138" y="4077072"/>
            <a:ext cx="2908332" cy="163373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9BDC798-87FF-D64B-E5B8-C908EBDC83B6}"/>
              </a:ext>
            </a:extLst>
          </p:cNvPr>
          <p:cNvSpPr txBox="1"/>
          <p:nvPr/>
        </p:nvSpPr>
        <p:spPr>
          <a:xfrm>
            <a:off x="5305138" y="6165304"/>
            <a:ext cx="2376264" cy="246221"/>
          </a:xfrm>
          <a:prstGeom prst="rect">
            <a:avLst/>
          </a:prstGeom>
          <a:noFill/>
        </p:spPr>
        <p:txBody>
          <a:bodyPr wrap="square" rtlCol="0">
            <a:spAutoFit/>
          </a:bodyPr>
          <a:lstStyle/>
          <a:p>
            <a:r>
              <a:rPr lang="fr-FR" sz="1000" dirty="0"/>
              <a:t>Source : site AST25</a:t>
            </a:r>
          </a:p>
        </p:txBody>
      </p:sp>
    </p:spTree>
    <p:extLst>
      <p:ext uri="{BB962C8B-B14F-4D97-AF65-F5344CB8AC3E}">
        <p14:creationId xmlns:p14="http://schemas.microsoft.com/office/powerpoint/2010/main" val="1598261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239365"/>
            <a:ext cx="6858000" cy="788987"/>
          </a:xfrm>
        </p:spPr>
        <p:txBody>
          <a:bodyPr>
            <a:noAutofit/>
          </a:bodyPr>
          <a:lstStyle/>
          <a:p>
            <a:r>
              <a:rPr lang="fr-FR" sz="2800" b="1" dirty="0"/>
              <a:t>Code du Travail</a:t>
            </a:r>
          </a:p>
        </p:txBody>
      </p:sp>
      <p:sp>
        <p:nvSpPr>
          <p:cNvPr id="3" name="Espace réservé du contenu 2"/>
          <p:cNvSpPr>
            <a:spLocks noGrp="1"/>
          </p:cNvSpPr>
          <p:nvPr>
            <p:ph idx="13"/>
          </p:nvPr>
        </p:nvSpPr>
        <p:spPr>
          <a:xfrm>
            <a:off x="179512" y="1052736"/>
            <a:ext cx="8784976" cy="5089520"/>
          </a:xfrm>
        </p:spPr>
        <p:txBody>
          <a:bodyPr/>
          <a:lstStyle/>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Les SPST ont un </a:t>
            </a:r>
            <a:r>
              <a:rPr lang="fr-FR" sz="2200" b="1" dirty="0">
                <a:latin typeface="Baloo 2" panose="03080502040302020200" pitchFamily="66" charset="0"/>
                <a:cs typeface="Baloo 2" panose="03080502040302020200" pitchFamily="66" charset="0"/>
              </a:rPr>
              <a:t>rôle de conseil auprès des employeurs, </a:t>
            </a:r>
            <a:r>
              <a:rPr lang="fr-FR" sz="2200" dirty="0">
                <a:latin typeface="Baloo 2" panose="03080502040302020200" pitchFamily="66" charset="0"/>
                <a:cs typeface="Baloo 2" panose="03080502040302020200" pitchFamily="66" charset="0"/>
              </a:rPr>
              <a:t>des travailleurs et de leurs représentants, afin :</a:t>
            </a:r>
          </a:p>
          <a:p>
            <a:pPr algn="just">
              <a:lnSpc>
                <a:spcPct val="150000"/>
              </a:lnSpc>
              <a:buFont typeface="Wingdings" panose="05000000000000000000" pitchFamily="2" charset="2"/>
              <a:buChar char="ü"/>
            </a:pPr>
            <a:endParaRPr lang="fr-FR" sz="1600" dirty="0">
              <a:latin typeface="Baloo 2" panose="03080502040302020200" pitchFamily="66" charset="0"/>
              <a:cs typeface="Baloo 2" panose="03080502040302020200" pitchFamily="66" charset="0"/>
            </a:endParaRPr>
          </a:p>
          <a:p>
            <a:pPr lvl="1" algn="just">
              <a:lnSpc>
                <a:spcPct val="150000"/>
              </a:lnSpc>
              <a:buFont typeface="Wingdings" panose="05000000000000000000" pitchFamily="2" charset="2"/>
              <a:buChar char="§"/>
            </a:pPr>
            <a:r>
              <a:rPr lang="fr-FR" sz="1900" dirty="0">
                <a:latin typeface="Baloo 2" panose="03080502040302020200" pitchFamily="66" charset="0"/>
                <a:cs typeface="Baloo 2" panose="03080502040302020200" pitchFamily="66" charset="0"/>
              </a:rPr>
              <a:t>de prévenir la consommation de SPA en entreprise</a:t>
            </a:r>
            <a:endParaRPr lang="fr-FR" sz="1900" b="1" dirty="0">
              <a:latin typeface="Baloo 2" panose="03080502040302020200" pitchFamily="66" charset="0"/>
              <a:cs typeface="Baloo 2" panose="03080502040302020200" pitchFamily="66" charset="0"/>
            </a:endParaRPr>
          </a:p>
          <a:p>
            <a:pPr lvl="1" algn="just">
              <a:lnSpc>
                <a:spcPct val="150000"/>
              </a:lnSpc>
              <a:buFont typeface="Wingdings" panose="05000000000000000000" pitchFamily="2" charset="2"/>
              <a:buChar char="§"/>
            </a:pPr>
            <a:r>
              <a:rPr lang="fr-FR" sz="1900" dirty="0">
                <a:latin typeface="Baloo 2" panose="03080502040302020200" pitchFamily="66" charset="0"/>
                <a:cs typeface="Baloo 2" panose="03080502040302020200" pitchFamily="66" charset="0"/>
              </a:rPr>
              <a:t>de prévenir la désinsertion professionnelle</a:t>
            </a:r>
          </a:p>
          <a:p>
            <a:pPr lvl="1" algn="just">
              <a:lnSpc>
                <a:spcPct val="150000"/>
              </a:lnSpc>
              <a:buFont typeface="Wingdings" panose="05000000000000000000" pitchFamily="2" charset="2"/>
              <a:buChar char="§"/>
            </a:pPr>
            <a:r>
              <a:rPr lang="fr-FR" sz="1900" dirty="0">
                <a:latin typeface="Baloo 2" panose="03080502040302020200" pitchFamily="66" charset="0"/>
                <a:cs typeface="Baloo 2" panose="03080502040302020200" pitchFamily="66" charset="0"/>
              </a:rPr>
              <a:t>de contribuer au maintien dans l’emploi des travailleurs</a:t>
            </a:r>
          </a:p>
          <a:p>
            <a:pPr marL="0" indent="0" algn="just">
              <a:lnSpc>
                <a:spcPct val="150000"/>
              </a:lnSpc>
              <a:buNone/>
            </a:pPr>
            <a:endParaRPr lang="fr-FR" sz="16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Ils assurent la </a:t>
            </a:r>
            <a:r>
              <a:rPr lang="fr-FR" sz="2200" b="1" dirty="0">
                <a:latin typeface="Baloo 2" panose="03080502040302020200" pitchFamily="66" charset="0"/>
                <a:cs typeface="Baloo 2" panose="03080502040302020200" pitchFamily="66" charset="0"/>
              </a:rPr>
              <a:t>surveillance de l’état de santé des travailleurs </a:t>
            </a:r>
          </a:p>
          <a:p>
            <a:pPr marL="0" indent="0" algn="just">
              <a:lnSpc>
                <a:spcPct val="150000"/>
              </a:lnSpc>
              <a:buNone/>
            </a:pPr>
            <a:endParaRPr lang="fr-FR"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endParaRPr lang="fr-FR" dirty="0">
              <a:latin typeface="Baloo 2" panose="03080502040302020200" pitchFamily="66" charset="0"/>
              <a:cs typeface="Baloo 2" panose="03080502040302020200" pitchFamily="66" charset="0"/>
            </a:endParaRPr>
          </a:p>
          <a:p>
            <a:pPr lvl="1"/>
            <a:endParaRPr lang="fr-FR" dirty="0">
              <a:latin typeface="Baloo 2" panose="03080502040302020200" pitchFamily="66" charset="0"/>
              <a:cs typeface="Baloo 2" panose="03080502040302020200" pitchFamily="66" charset="0"/>
            </a:endParaRPr>
          </a:p>
        </p:txBody>
      </p:sp>
    </p:spTree>
    <p:extLst>
      <p:ext uri="{BB962C8B-B14F-4D97-AF65-F5344CB8AC3E}">
        <p14:creationId xmlns:p14="http://schemas.microsoft.com/office/powerpoint/2010/main" val="1701430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66936" y="352604"/>
            <a:ext cx="4653136" cy="772140"/>
          </a:xfrm>
        </p:spPr>
        <p:txBody>
          <a:bodyPr>
            <a:normAutofit fontScale="90000"/>
          </a:bodyPr>
          <a:lstStyle/>
          <a:p>
            <a:r>
              <a:rPr lang="fr-FR" sz="3100" b="1" dirty="0"/>
              <a:t>Quelques </a:t>
            </a:r>
            <a:r>
              <a:rPr lang="fr-FR" sz="3100" b="1" dirty="0">
                <a:solidFill>
                  <a:schemeClr val="tx2"/>
                </a:solidFill>
              </a:rPr>
              <a:t>chiffres sur le tabac </a:t>
            </a:r>
            <a:br>
              <a:rPr lang="fr-FR" sz="2800" dirty="0"/>
            </a:br>
            <a:endParaRPr lang="fr-FR" sz="2800" dirty="0"/>
          </a:p>
        </p:txBody>
      </p:sp>
      <p:sp>
        <p:nvSpPr>
          <p:cNvPr id="3" name="Espace réservé du contenu 2"/>
          <p:cNvSpPr>
            <a:spLocks noGrp="1"/>
          </p:cNvSpPr>
          <p:nvPr>
            <p:ph idx="13"/>
          </p:nvPr>
        </p:nvSpPr>
        <p:spPr>
          <a:xfrm>
            <a:off x="467544" y="1119188"/>
            <a:ext cx="8244470" cy="4906957"/>
          </a:xfrm>
        </p:spPr>
        <p:txBody>
          <a:bodyPr>
            <a:normAutofit/>
          </a:bodyPr>
          <a:lstStyle/>
          <a:p>
            <a:pPr marL="0" lvl="0" indent="0" algn="just">
              <a:lnSpc>
                <a:spcPct val="150000"/>
              </a:lnSpc>
            </a:pPr>
            <a:r>
              <a:rPr lang="fr-FR" sz="2000" dirty="0">
                <a:latin typeface="Baloo 2" panose="03080502040302020200" pitchFamily="66" charset="0"/>
                <a:cs typeface="Baloo 2" panose="03080502040302020200" pitchFamily="66" charset="0"/>
              </a:rPr>
              <a:t>Chez les jeunes comme chez les adultes, les </a:t>
            </a:r>
            <a:r>
              <a:rPr lang="fr-FR" sz="2000" b="1" dirty="0">
                <a:solidFill>
                  <a:schemeClr val="tx2"/>
                </a:solidFill>
                <a:latin typeface="Baloo 2" panose="03080502040302020200" pitchFamily="66" charset="0"/>
                <a:cs typeface="Baloo 2" panose="03080502040302020200" pitchFamily="66" charset="0"/>
              </a:rPr>
              <a:t>3 produits </a:t>
            </a:r>
            <a:r>
              <a:rPr lang="fr-FR" sz="2000" dirty="0">
                <a:latin typeface="Baloo 2" panose="03080502040302020200" pitchFamily="66" charset="0"/>
                <a:cs typeface="Baloo 2" panose="03080502040302020200" pitchFamily="66" charset="0"/>
              </a:rPr>
              <a:t>les plus consommés sont </a:t>
            </a:r>
            <a:r>
              <a:rPr lang="fr-FR" sz="2000" b="1" dirty="0">
                <a:solidFill>
                  <a:schemeClr val="tx2"/>
                </a:solidFill>
                <a:latin typeface="Baloo 2" panose="03080502040302020200" pitchFamily="66" charset="0"/>
                <a:cs typeface="Baloo 2" panose="03080502040302020200" pitchFamily="66" charset="0"/>
              </a:rPr>
              <a:t>l’alcool, le tabac et le cannabis </a:t>
            </a:r>
            <a:r>
              <a:rPr lang="fr-FR" sz="2000" b="1" dirty="0">
                <a:latin typeface="Baloo 2" panose="03080502040302020200" pitchFamily="66" charset="0"/>
                <a:cs typeface="Baloo 2" panose="03080502040302020200" pitchFamily="66" charset="0"/>
              </a:rPr>
              <a:t>:</a:t>
            </a:r>
          </a:p>
          <a:p>
            <a:pPr lvl="0" algn="just">
              <a:lnSpc>
                <a:spcPct val="150000"/>
              </a:lnSpc>
              <a:buFont typeface="Wingdings" panose="05000000000000000000" pitchFamily="2" charset="2"/>
              <a:buChar char="§"/>
            </a:pPr>
            <a:r>
              <a:rPr lang="fr-FR" sz="2000" b="0" i="0" dirty="0">
                <a:effectLst/>
                <a:latin typeface="Baloo 2" panose="03080502040302020200"/>
              </a:rPr>
              <a:t>En 2020, plus de </a:t>
            </a:r>
            <a:r>
              <a:rPr lang="fr-FR" sz="2000" dirty="0">
                <a:latin typeface="Baloo 2" panose="03080502040302020200"/>
              </a:rPr>
              <a:t>3</a:t>
            </a:r>
            <a:r>
              <a:rPr lang="fr-FR" sz="2000" b="0" i="0" dirty="0">
                <a:effectLst/>
                <a:latin typeface="Baloo 2" panose="03080502040302020200"/>
              </a:rPr>
              <a:t> adultes de 18-75 ans sur 10 déclaraient fumer (31,8%) et </a:t>
            </a:r>
            <a:r>
              <a:rPr lang="fr-FR" sz="2000" dirty="0">
                <a:latin typeface="Baloo 2" panose="03080502040302020200"/>
              </a:rPr>
              <a:t>1/4</a:t>
            </a:r>
            <a:r>
              <a:rPr lang="fr-FR" sz="2000" b="0" i="0" dirty="0">
                <a:effectLst/>
                <a:latin typeface="Baloo 2" panose="03080502040302020200"/>
              </a:rPr>
              <a:t> déclaraient fumer quotidiennement (25,5%)</a:t>
            </a:r>
          </a:p>
          <a:p>
            <a:pPr lvl="0" algn="just">
              <a:lnSpc>
                <a:spcPct val="150000"/>
              </a:lnSpc>
              <a:buFont typeface="Wingdings" panose="05000000000000000000" pitchFamily="2" charset="2"/>
              <a:buChar char="§"/>
            </a:pPr>
            <a:r>
              <a:rPr lang="fr-FR" sz="2000" b="1" dirty="0">
                <a:latin typeface="Baloo 2" panose="03080502040302020200"/>
                <a:cs typeface="Baloo 2" panose="03080502040302020200" pitchFamily="66" charset="0"/>
                <a:sym typeface="Wingdings" panose="05000000000000000000" pitchFamily="2" charset="2"/>
              </a:rPr>
              <a:t></a:t>
            </a:r>
            <a:r>
              <a:rPr lang="fr-FR" sz="2000" dirty="0">
                <a:latin typeface="Baloo 2" panose="03080502040302020200"/>
                <a:cs typeface="Baloo 2" panose="03080502040302020200" pitchFamily="66" charset="0"/>
              </a:rPr>
              <a:t> du tabagisme quotidien chez les femmes </a:t>
            </a:r>
          </a:p>
          <a:p>
            <a:pPr lvl="0"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sym typeface="Wingdings" panose="05000000000000000000" pitchFamily="2" charset="2"/>
              </a:rPr>
              <a:t></a:t>
            </a:r>
            <a:r>
              <a:rPr lang="fr-FR" sz="2000" b="1" dirty="0">
                <a:latin typeface="Baloo 2" panose="03080502040302020200" pitchFamily="66" charset="0"/>
                <a:cs typeface="Baloo 2" panose="03080502040302020200" pitchFamily="66" charset="0"/>
              </a:rPr>
              <a:t> sensible </a:t>
            </a:r>
            <a:r>
              <a:rPr lang="fr-FR" sz="2000" dirty="0">
                <a:latin typeface="Baloo 2" panose="03080502040302020200" pitchFamily="66" charset="0"/>
                <a:cs typeface="Baloo 2" panose="03080502040302020200" pitchFamily="66" charset="0"/>
              </a:rPr>
              <a:t>de la consommation de </a:t>
            </a:r>
            <a:r>
              <a:rPr lang="fr-FR" sz="2000" b="1" dirty="0">
                <a:latin typeface="Baloo 2" panose="03080502040302020200" pitchFamily="66" charset="0"/>
                <a:cs typeface="Baloo 2" panose="03080502040302020200" pitchFamily="66" charset="0"/>
              </a:rPr>
              <a:t>tabac </a:t>
            </a:r>
            <a:r>
              <a:rPr lang="fr-FR" sz="2000" dirty="0">
                <a:latin typeface="Baloo 2" panose="03080502040302020200" pitchFamily="66" charset="0"/>
                <a:cs typeface="Baloo 2" panose="03080502040302020200" pitchFamily="66" charset="0"/>
              </a:rPr>
              <a:t>chez les jeunes depuis 2014 (autre produits puff*) </a:t>
            </a:r>
          </a:p>
          <a:p>
            <a:pPr lvl="0"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sym typeface="Wingdings" panose="05000000000000000000" pitchFamily="2" charset="2"/>
              </a:rPr>
              <a:t> </a:t>
            </a:r>
            <a:r>
              <a:rPr lang="fr-FR" sz="2000" dirty="0">
                <a:latin typeface="Baloo 2" panose="03080502040302020200" pitchFamily="66" charset="0"/>
                <a:cs typeface="Baloo 2" panose="03080502040302020200" pitchFamily="66" charset="0"/>
              </a:rPr>
              <a:t>de la consommation de tabac entre 2016 et 2020 chez les adultes, stabilisation de la prévalence depuis 2020</a:t>
            </a:r>
          </a:p>
        </p:txBody>
      </p:sp>
      <p:sp>
        <p:nvSpPr>
          <p:cNvPr id="5" name="Espace réservé du pied de page 2"/>
          <p:cNvSpPr>
            <a:spLocks noGrp="1"/>
          </p:cNvSpPr>
          <p:nvPr>
            <p:ph type="ftr" sz="quarter" idx="4294967295"/>
          </p:nvPr>
        </p:nvSpPr>
        <p:spPr>
          <a:xfrm>
            <a:off x="467544" y="6140271"/>
            <a:ext cx="7056784" cy="457081"/>
          </a:xfrm>
          <a:prstGeom prst="rect">
            <a:avLst/>
          </a:prstGeom>
        </p:spPr>
        <p:txBody>
          <a:bodyPr/>
          <a:lstStyle/>
          <a:p>
            <a:r>
              <a:rPr lang="fr-FR" sz="1000" dirty="0">
                <a:latin typeface="Baloo 2" panose="03080502040302020200"/>
                <a:cs typeface="Baloo 2" panose="03080502040302020200" pitchFamily="66" charset="0"/>
              </a:rPr>
              <a:t>Source : Observatoire Français des Drogues et des Toxicomanies Santé Publique France</a:t>
            </a:r>
          </a:p>
          <a:p>
            <a:r>
              <a:rPr lang="fr-FR" sz="1000" dirty="0">
                <a:latin typeface="Baloo 2" panose="03080502040302020200"/>
                <a:cs typeface="Baloo 2" panose="03080502040302020200" pitchFamily="66" charset="0"/>
              </a:rPr>
              <a:t>Image :</a:t>
            </a:r>
            <a:r>
              <a:rPr lang="fr-FR" sz="1000" dirty="0">
                <a:latin typeface="Baloo 2" panose="03080502040302020200"/>
              </a:rPr>
              <a:t> www.futura-sciences.com </a:t>
            </a:r>
            <a:endParaRPr lang="fr-FR" sz="1000" dirty="0">
              <a:latin typeface="Baloo 2" panose="03080502040302020200"/>
              <a:cs typeface="Baloo 2" panose="03080502040302020200" pitchFamily="66" charset="0"/>
            </a:endParaRPr>
          </a:p>
        </p:txBody>
      </p:sp>
      <p:pic>
        <p:nvPicPr>
          <p:cNvPr id="2" name="Picture 2" descr="Résultat de recherche d'images pour &quot;une cigarette&quot;">
            <a:extLst>
              <a:ext uri="{FF2B5EF4-FFF2-40B4-BE49-F238E27FC236}">
                <a16:creationId xmlns:a16="http://schemas.microsoft.com/office/drawing/2014/main" id="{57FB3466-1A46-8BBC-628F-9597B8C7CA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9656" y="59715"/>
            <a:ext cx="2193212" cy="105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00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249242"/>
            <a:ext cx="6858000" cy="788987"/>
          </a:xfrm>
        </p:spPr>
        <p:txBody>
          <a:bodyPr>
            <a:noAutofit/>
          </a:bodyPr>
          <a:lstStyle/>
          <a:p>
            <a:r>
              <a:rPr lang="fr-FR" sz="2800" b="1" dirty="0"/>
              <a:t>Visite en santé au travail</a:t>
            </a:r>
          </a:p>
        </p:txBody>
      </p:sp>
      <p:sp>
        <p:nvSpPr>
          <p:cNvPr id="3" name="Espace réservé du contenu 2"/>
          <p:cNvSpPr>
            <a:spLocks noGrp="1"/>
          </p:cNvSpPr>
          <p:nvPr>
            <p:ph idx="13"/>
          </p:nvPr>
        </p:nvSpPr>
        <p:spPr>
          <a:xfrm>
            <a:off x="179512" y="1124744"/>
            <a:ext cx="8352928" cy="5089520"/>
          </a:xfrm>
        </p:spPr>
        <p:txBody>
          <a:bodyPr>
            <a:normAutofit/>
          </a:bodyPr>
          <a:lstStyle/>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Lors de toute visite, auprès du médecin ou de l’infirmier le sujet  </a:t>
            </a:r>
            <a:r>
              <a:rPr lang="fr-FR" sz="2200" b="1" dirty="0">
                <a:latin typeface="Baloo 2" panose="03080502040302020200" pitchFamily="66" charset="0"/>
                <a:cs typeface="Baloo 2" panose="03080502040302020200" pitchFamily="66" charset="0"/>
              </a:rPr>
              <a:t>des consommations de SPA</a:t>
            </a:r>
            <a:r>
              <a:rPr lang="fr-FR" sz="2200" dirty="0">
                <a:latin typeface="Baloo 2" panose="03080502040302020200" pitchFamily="66" charset="0"/>
                <a:cs typeface="Baloo 2" panose="03080502040302020200" pitchFamily="66" charset="0"/>
              </a:rPr>
              <a:t> est abordé en s’aidant si nécessaire, d’outils d’évaluation des consommations (questionnaires...)</a:t>
            </a:r>
          </a:p>
          <a:p>
            <a:pPr algn="just">
              <a:lnSpc>
                <a:spcPct val="150000"/>
              </a:lnSpc>
              <a:buFont typeface="Wingdings" panose="05000000000000000000" pitchFamily="2" charset="2"/>
              <a:buChar char="ü"/>
            </a:pPr>
            <a:endParaRPr lang="fr-FR" sz="22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ü"/>
            </a:pPr>
            <a:r>
              <a:rPr lang="fr-FR" sz="2200" dirty="0">
                <a:latin typeface="Baloo 2" panose="03080502040302020200" pitchFamily="66" charset="0"/>
                <a:cs typeface="Baloo 2" panose="03080502040302020200" pitchFamily="66" charset="0"/>
              </a:rPr>
              <a:t>Toute entreprise a la possibilité de solliciter une </a:t>
            </a:r>
            <a:r>
              <a:rPr lang="fr-FR" sz="2200" b="1" dirty="0">
                <a:latin typeface="Baloo 2" panose="03080502040302020200" pitchFamily="66" charset="0"/>
                <a:cs typeface="Baloo 2" panose="03080502040302020200" pitchFamily="66" charset="0"/>
              </a:rPr>
              <a:t>visite « à la demande de l’employeur » </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salarié informé de la démarche par la direction</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demande accompagnée d’un courrier argumenté</a:t>
            </a:r>
          </a:p>
          <a:p>
            <a:pPr algn="just">
              <a:lnSpc>
                <a:spcPct val="150000"/>
              </a:lnSpc>
              <a:buFont typeface="Wingdings" panose="05000000000000000000" pitchFamily="2" charset="2"/>
              <a:buChar char="ü"/>
            </a:pPr>
            <a:endParaRPr lang="fr-FR" sz="22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
            </a:pPr>
            <a:endParaRPr lang="fr-FR" sz="2200" dirty="0">
              <a:latin typeface="Baloo 2" panose="03080502040302020200" pitchFamily="66" charset="0"/>
              <a:cs typeface="Baloo 2" panose="03080502040302020200" pitchFamily="66" charset="0"/>
            </a:endParaRPr>
          </a:p>
          <a:p>
            <a:pPr lvl="1" algn="just">
              <a:buFont typeface="Wingdings" panose="05000000000000000000" pitchFamily="2" charset="2"/>
              <a:buChar char="§"/>
            </a:pPr>
            <a:endParaRPr lang="fr-FR" sz="2200" dirty="0">
              <a:latin typeface="Baloo 2" panose="03080502040302020200" pitchFamily="66" charset="0"/>
              <a:cs typeface="Baloo 2" panose="03080502040302020200" pitchFamily="66" charset="0"/>
            </a:endParaRPr>
          </a:p>
          <a:p>
            <a:pPr lvl="1" algn="just">
              <a:buFont typeface="Wingdings" panose="05000000000000000000" pitchFamily="2" charset="2"/>
              <a:buChar char="§"/>
            </a:pPr>
            <a:endParaRPr lang="fr-FR" sz="2200" dirty="0">
              <a:latin typeface="Baloo 2" panose="03080502040302020200" pitchFamily="66" charset="0"/>
              <a:cs typeface="Baloo 2" panose="03080502040302020200" pitchFamily="66" charset="0"/>
            </a:endParaRPr>
          </a:p>
          <a:p>
            <a:endParaRPr lang="fr-FR" dirty="0">
              <a:latin typeface="Baloo 2" panose="03080502040302020200" pitchFamily="66" charset="0"/>
              <a:cs typeface="Baloo 2" panose="03080502040302020200" pitchFamily="66" charset="0"/>
            </a:endParaRPr>
          </a:p>
        </p:txBody>
      </p:sp>
    </p:spTree>
    <p:extLst>
      <p:ext uri="{BB962C8B-B14F-4D97-AF65-F5344CB8AC3E}">
        <p14:creationId xmlns:p14="http://schemas.microsoft.com/office/powerpoint/2010/main" val="54152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249242"/>
            <a:ext cx="6858000" cy="788987"/>
          </a:xfrm>
        </p:spPr>
        <p:txBody>
          <a:bodyPr>
            <a:noAutofit/>
          </a:bodyPr>
          <a:lstStyle/>
          <a:p>
            <a:r>
              <a:rPr lang="fr-FR" sz="2800" b="1" dirty="0"/>
              <a:t>Actions en entreprise</a:t>
            </a:r>
          </a:p>
        </p:txBody>
      </p:sp>
      <p:sp>
        <p:nvSpPr>
          <p:cNvPr id="3" name="Espace réservé du contenu 2"/>
          <p:cNvSpPr>
            <a:spLocks noGrp="1"/>
          </p:cNvSpPr>
          <p:nvPr>
            <p:ph idx="13"/>
          </p:nvPr>
        </p:nvSpPr>
        <p:spPr>
          <a:xfrm>
            <a:off x="179512" y="1038229"/>
            <a:ext cx="8784976" cy="5089520"/>
          </a:xfrm>
        </p:spPr>
        <p:txBody>
          <a:bodyPr>
            <a:normAutofit/>
          </a:bodyPr>
          <a:lstStyle/>
          <a:p>
            <a:pPr algn="just">
              <a:lnSpc>
                <a:spcPct val="15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Le service de prévention et de santé au travail peut vous proposer : </a:t>
            </a:r>
          </a:p>
          <a:p>
            <a:pPr marL="0" indent="0" algn="just">
              <a:lnSpc>
                <a:spcPct val="150000"/>
              </a:lnSpc>
            </a:pPr>
            <a:r>
              <a:rPr lang="fr-FR" sz="2000" dirty="0">
                <a:latin typeface="Baloo 2" panose="03080502040302020200" pitchFamily="66" charset="0"/>
                <a:cs typeface="Baloo 2" panose="03080502040302020200" pitchFamily="66" charset="0"/>
              </a:rPr>
              <a:t>	- des actions de sensibilisation alcool, cannabis, tabac</a:t>
            </a:r>
          </a:p>
          <a:p>
            <a:pPr marL="0" indent="0" algn="just">
              <a:lnSpc>
                <a:spcPct val="150000"/>
              </a:lnSpc>
            </a:pPr>
            <a:r>
              <a:rPr lang="fr-FR" sz="2000" dirty="0">
                <a:latin typeface="Baloo 2" panose="03080502040302020200" pitchFamily="66" charset="0"/>
                <a:cs typeface="Baloo 2" panose="03080502040302020200" pitchFamily="66" charset="0"/>
              </a:rPr>
              <a:t>	- de la documentation (mémo alcool, cannabis)</a:t>
            </a:r>
          </a:p>
          <a:p>
            <a:pPr marL="0" indent="0" algn="just">
              <a:lnSpc>
                <a:spcPct val="150000"/>
              </a:lnSpc>
            </a:pPr>
            <a:r>
              <a:rPr lang="fr-FR" sz="2000" dirty="0">
                <a:latin typeface="Baloo 2" panose="03080502040302020200" pitchFamily="66" charset="0"/>
                <a:cs typeface="Baloo 2" panose="03080502040302020200" pitchFamily="66" charset="0"/>
              </a:rPr>
              <a:t>	- des modèles de fiche pratique, (CAT, encadrement des pots,,,)</a:t>
            </a:r>
          </a:p>
          <a:p>
            <a:pPr algn="just">
              <a:lnSpc>
                <a:spcPct val="150000"/>
              </a:lnSpc>
              <a:buFont typeface="Wingdings" panose="05000000000000000000" pitchFamily="2" charset="2"/>
              <a:buChar char="ü"/>
            </a:pPr>
            <a:r>
              <a:rPr lang="fr-FR" sz="2000" dirty="0">
                <a:latin typeface="Baloo 2" panose="03080502040302020200" pitchFamily="66" charset="0"/>
                <a:cs typeface="Baloo 2" panose="03080502040302020200" pitchFamily="66" charset="0"/>
              </a:rPr>
              <a:t>Le médecin du travail peut vous accompagner en cas de problématique dans votre entreprise,</a:t>
            </a:r>
            <a:endParaRPr lang="fr-FR" sz="1400" dirty="0">
              <a:latin typeface="Baloo 2" panose="03080502040302020200" pitchFamily="66" charset="0"/>
              <a:cs typeface="Baloo 2" panose="03080502040302020200" pitchFamily="66" charset="0"/>
            </a:endParaRPr>
          </a:p>
          <a:p>
            <a:pPr algn="just">
              <a:lnSpc>
                <a:spcPct val="150000"/>
              </a:lnSpc>
              <a:buFont typeface="Wingdings" panose="05000000000000000000" pitchFamily="2" charset="2"/>
              <a:buChar char="§"/>
            </a:pPr>
            <a:r>
              <a:rPr lang="fr-FR" sz="2000" u="sng" dirty="0">
                <a:latin typeface="Baloo 2" panose="03080502040302020200" pitchFamily="66" charset="0"/>
                <a:cs typeface="Baloo 2" panose="03080502040302020200" pitchFamily="66" charset="0"/>
              </a:rPr>
              <a:t>Pour aller plus loin </a:t>
            </a:r>
            <a:r>
              <a:rPr lang="fr-FR" sz="2000" dirty="0">
                <a:latin typeface="Baloo 2" panose="03080502040302020200" pitchFamily="66" charset="0"/>
                <a:cs typeface="Baloo 2" panose="03080502040302020200" pitchFamily="66" charset="0"/>
              </a:rPr>
              <a:t>: </a:t>
            </a:r>
            <a:r>
              <a:rPr lang="fr-FR" sz="2000" b="1" dirty="0">
                <a:latin typeface="Baloo 2" panose="03080502040302020200" pitchFamily="66" charset="0"/>
                <a:cs typeface="Baloo 2" panose="03080502040302020200" pitchFamily="66" charset="0"/>
                <a:hlinkClick r:id="rId3"/>
              </a:rPr>
              <a:t>MILDECA</a:t>
            </a:r>
            <a:r>
              <a:rPr lang="fr-FR" sz="2000" b="1" dirty="0">
                <a:latin typeface="Baloo 2" panose="03080502040302020200" pitchFamily="66" charset="0"/>
                <a:cs typeface="Baloo 2" panose="03080502040302020200" pitchFamily="66" charset="0"/>
              </a:rPr>
              <a:t>, </a:t>
            </a:r>
            <a:r>
              <a:rPr lang="fr-FR" sz="2000" b="1" dirty="0">
                <a:latin typeface="Baloo 2" panose="03080502040302020200" pitchFamily="66" charset="0"/>
                <a:cs typeface="Baloo 2" panose="03080502040302020200" pitchFamily="66" charset="0"/>
                <a:hlinkClick r:id="rId4"/>
              </a:rPr>
              <a:t>SECAFI</a:t>
            </a:r>
            <a:r>
              <a:rPr lang="fr-FR" sz="2000" b="1" dirty="0">
                <a:latin typeface="Baloo 2" panose="03080502040302020200" pitchFamily="66" charset="0"/>
                <a:cs typeface="Baloo 2" panose="03080502040302020200" pitchFamily="66" charset="0"/>
              </a:rPr>
              <a:t> </a:t>
            </a:r>
            <a:r>
              <a:rPr lang="fr-FR" sz="2000" dirty="0">
                <a:latin typeface="Baloo 2" panose="03080502040302020200" pitchFamily="66" charset="0"/>
                <a:cs typeface="Baloo 2" panose="03080502040302020200" pitchFamily="66" charset="0"/>
              </a:rPr>
              <a:t>guide « prévention des pratiques addictives au travail » (téléchargeable), </a:t>
            </a:r>
            <a:r>
              <a:rPr lang="fr-FR" sz="2000" b="1" dirty="0">
                <a:latin typeface="Baloo 2" panose="03080502040302020200" pitchFamily="66" charset="0"/>
                <a:cs typeface="Baloo 2" panose="03080502040302020200" pitchFamily="66" charset="0"/>
                <a:hlinkClick r:id="rId5"/>
              </a:rPr>
              <a:t>Addict’AIDE</a:t>
            </a:r>
            <a:r>
              <a:rPr lang="fr-FR" sz="2000" b="1" dirty="0">
                <a:latin typeface="Baloo 2" panose="03080502040302020200" pitchFamily="66" charset="0"/>
                <a:cs typeface="Baloo 2" panose="03080502040302020200" pitchFamily="66" charset="0"/>
              </a:rPr>
              <a:t>, </a:t>
            </a:r>
            <a:r>
              <a:rPr lang="fr-FR" sz="2000" dirty="0">
                <a:latin typeface="Baloo 2" panose="03080502040302020200" pitchFamily="66" charset="0"/>
                <a:cs typeface="Baloo 2" panose="03080502040302020200" pitchFamily="66" charset="0"/>
              </a:rPr>
              <a:t>onglet</a:t>
            </a:r>
            <a:r>
              <a:rPr lang="fr-FR" sz="2000" b="1" dirty="0">
                <a:latin typeface="Baloo 2" panose="03080502040302020200" pitchFamily="66" charset="0"/>
                <a:cs typeface="Baloo 2" panose="03080502040302020200" pitchFamily="66" charset="0"/>
              </a:rPr>
              <a:t> </a:t>
            </a:r>
            <a:r>
              <a:rPr lang="fr-FR" sz="2000" b="1" dirty="0">
                <a:latin typeface="Baloo 2" panose="03080502040302020200" pitchFamily="66" charset="0"/>
                <a:cs typeface="Baloo 2" panose="03080502040302020200" pitchFamily="66" charset="0"/>
                <a:hlinkClick r:id="rId6"/>
              </a:rPr>
              <a:t>Addict’AIDE</a:t>
            </a:r>
            <a:r>
              <a:rPr lang="fr-FR" sz="2000" b="1" i="1" dirty="0">
                <a:latin typeface="Baloo 2" panose="03080502040302020200" pitchFamily="66" charset="0"/>
                <a:cs typeface="Baloo 2" panose="03080502040302020200" pitchFamily="66" charset="0"/>
              </a:rPr>
              <a:t>pro</a:t>
            </a:r>
            <a:r>
              <a:rPr lang="fr-FR" sz="2000" b="1" dirty="0">
                <a:latin typeface="Baloo 2" panose="03080502040302020200" pitchFamily="66" charset="0"/>
                <a:cs typeface="Baloo 2" panose="03080502040302020200" pitchFamily="66" charset="0"/>
              </a:rPr>
              <a:t> (fiches pratiques, comprendre les addictions, témoignage…) </a:t>
            </a:r>
            <a:r>
              <a:rPr lang="fr-FR" sz="2000" b="1" dirty="0">
                <a:latin typeface="Baloo 2" panose="03080502040302020200" pitchFamily="66" charset="0"/>
                <a:cs typeface="Baloo 2" panose="03080502040302020200" pitchFamily="66" charset="0"/>
                <a:hlinkClick r:id="rId7"/>
              </a:rPr>
              <a:t>l’INRS ED 6505</a:t>
            </a:r>
            <a:endParaRPr lang="fr-FR" sz="2000" b="1" dirty="0">
              <a:latin typeface="Baloo 2" panose="03080502040302020200" pitchFamily="66" charset="0"/>
              <a:cs typeface="Baloo 2" panose="03080502040302020200" pitchFamily="66" charset="0"/>
            </a:endParaRPr>
          </a:p>
          <a:p>
            <a:pPr lvl="1" algn="just">
              <a:buFont typeface="Wingdings" panose="05000000000000000000" pitchFamily="2" charset="2"/>
              <a:buChar char="§"/>
            </a:pPr>
            <a:endParaRPr lang="fr-FR" sz="2000" dirty="0">
              <a:latin typeface="Baloo 2" panose="03080502040302020200" pitchFamily="66" charset="0"/>
              <a:cs typeface="Baloo 2" panose="03080502040302020200" pitchFamily="66" charset="0"/>
            </a:endParaRPr>
          </a:p>
          <a:p>
            <a:pPr lvl="1" algn="just">
              <a:buFont typeface="Wingdings" panose="05000000000000000000" pitchFamily="2" charset="2"/>
              <a:buChar char="§"/>
            </a:pPr>
            <a:endParaRPr lang="fr-FR" sz="2000" dirty="0">
              <a:latin typeface="Baloo 2" panose="03080502040302020200" pitchFamily="66" charset="0"/>
              <a:cs typeface="Baloo 2" panose="03080502040302020200" pitchFamily="66" charset="0"/>
            </a:endParaRPr>
          </a:p>
          <a:p>
            <a:endParaRPr lang="fr-FR" sz="2000" dirty="0">
              <a:latin typeface="Baloo 2" panose="03080502040302020200" pitchFamily="66" charset="0"/>
              <a:cs typeface="Baloo 2" panose="03080502040302020200" pitchFamily="66" charset="0"/>
            </a:endParaRPr>
          </a:p>
        </p:txBody>
      </p:sp>
    </p:spTree>
    <p:extLst>
      <p:ext uri="{BB962C8B-B14F-4D97-AF65-F5344CB8AC3E}">
        <p14:creationId xmlns:p14="http://schemas.microsoft.com/office/powerpoint/2010/main" val="1548492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7340DD7-F186-769B-9DE1-E7B8A3F022DC}"/>
              </a:ext>
            </a:extLst>
          </p:cNvPr>
          <p:cNvSpPr>
            <a:spLocks noGrp="1"/>
          </p:cNvSpPr>
          <p:nvPr>
            <p:ph type="ctrTitle"/>
          </p:nvPr>
        </p:nvSpPr>
        <p:spPr>
          <a:xfrm>
            <a:off x="1876138" y="1628800"/>
            <a:ext cx="6858000" cy="1458481"/>
          </a:xfrm>
        </p:spPr>
        <p:txBody>
          <a:bodyPr/>
          <a:lstStyle/>
          <a:p>
            <a:r>
              <a:rPr lang="fr-FR" b="1" dirty="0"/>
              <a:t>Retour d’expérience </a:t>
            </a:r>
          </a:p>
        </p:txBody>
      </p:sp>
      <p:sp>
        <p:nvSpPr>
          <p:cNvPr id="6" name="Sous-titre 5">
            <a:extLst>
              <a:ext uri="{FF2B5EF4-FFF2-40B4-BE49-F238E27FC236}">
                <a16:creationId xmlns:a16="http://schemas.microsoft.com/office/drawing/2014/main" id="{10574101-E255-E117-B7D6-2EAF062FA7E6}"/>
              </a:ext>
            </a:extLst>
          </p:cNvPr>
          <p:cNvSpPr>
            <a:spLocks noGrp="1"/>
          </p:cNvSpPr>
          <p:nvPr>
            <p:ph type="subTitle" idx="1"/>
          </p:nvPr>
        </p:nvSpPr>
        <p:spPr>
          <a:xfrm>
            <a:off x="1876138" y="3533683"/>
            <a:ext cx="6858000" cy="1113249"/>
          </a:xfrm>
        </p:spPr>
        <p:txBody>
          <a:bodyPr>
            <a:normAutofit/>
          </a:bodyPr>
          <a:lstStyle/>
          <a:p>
            <a:r>
              <a:rPr lang="fr-FR" dirty="0">
                <a:solidFill>
                  <a:schemeClr val="accent6"/>
                </a:solidFill>
              </a:rPr>
              <a:t>Mme Perrin Audrey,  </a:t>
            </a:r>
          </a:p>
          <a:p>
            <a:r>
              <a:rPr lang="fr-FR" dirty="0">
                <a:solidFill>
                  <a:schemeClr val="accent6"/>
                </a:solidFill>
              </a:rPr>
              <a:t>Animatrice sécurité chez Keolis Besançon Mobilités</a:t>
            </a:r>
          </a:p>
        </p:txBody>
      </p:sp>
      <p:sp>
        <p:nvSpPr>
          <p:cNvPr id="3" name="Espace réservé du numéro de diapositive 2">
            <a:extLst>
              <a:ext uri="{FF2B5EF4-FFF2-40B4-BE49-F238E27FC236}">
                <a16:creationId xmlns:a16="http://schemas.microsoft.com/office/drawing/2014/main" id="{6034885F-FAED-03E2-EB67-FE0C52EE22DD}"/>
              </a:ext>
            </a:extLst>
          </p:cNvPr>
          <p:cNvSpPr>
            <a:spLocks noGrp="1"/>
          </p:cNvSpPr>
          <p:nvPr>
            <p:ph type="sldNum" sz="quarter" idx="12"/>
          </p:nvPr>
        </p:nvSpPr>
        <p:spPr/>
        <p:txBody>
          <a:bodyPr/>
          <a:lstStyle/>
          <a:p>
            <a:fld id="{4A4961BA-AD98-4A64-999F-F6118E0F7BC3}" type="slidenum">
              <a:rPr lang="fr-FR" smtClean="0"/>
              <a:pPr/>
              <a:t>52</a:t>
            </a:fld>
            <a:endParaRPr lang="fr-FR" dirty="0"/>
          </a:p>
        </p:txBody>
      </p:sp>
    </p:spTree>
    <p:extLst>
      <p:ext uri="{BB962C8B-B14F-4D97-AF65-F5344CB8AC3E}">
        <p14:creationId xmlns:p14="http://schemas.microsoft.com/office/powerpoint/2010/main" val="1522443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a:spLocks noGrp="1"/>
          </p:cNvSpPr>
          <p:nvPr>
            <p:ph type="title"/>
          </p:nvPr>
        </p:nvSpPr>
        <p:spPr>
          <a:xfrm>
            <a:off x="1" y="857250"/>
            <a:ext cx="9143999" cy="915566"/>
          </a:xfrm>
          <a:solidFill>
            <a:srgbClr val="00ABC4"/>
          </a:solidFill>
          <a:ln>
            <a:noFill/>
          </a:ln>
        </p:spPr>
        <p:txBody>
          <a:bodyPr anchor="ctr"/>
          <a:lstStyle/>
          <a:p>
            <a:pPr algn="ctr" eaLnBrk="1" hangingPunct="1"/>
            <a:r>
              <a:rPr lang="fr-FR" sz="3600" dirty="0">
                <a:solidFill>
                  <a:schemeClr val="bg1"/>
                </a:solidFill>
                <a:latin typeface="Arial" charset="0"/>
                <a:cs typeface="Arial" charset="0"/>
              </a:rPr>
              <a:t>Lissage des vitesses Tramway</a:t>
            </a: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6885" y="5517232"/>
            <a:ext cx="1497115" cy="483518"/>
          </a:xfrm>
          <a:prstGeom prst="rect">
            <a:avLst/>
          </a:prstGeom>
        </p:spPr>
      </p:pic>
      <p:sp>
        <p:nvSpPr>
          <p:cNvPr id="8" name="ZoneTexte 7"/>
          <p:cNvSpPr txBox="1"/>
          <p:nvPr/>
        </p:nvSpPr>
        <p:spPr>
          <a:xfrm>
            <a:off x="6156176" y="6932544"/>
            <a:ext cx="1080120" cy="369332"/>
          </a:xfrm>
          <a:prstGeom prst="rect">
            <a:avLst/>
          </a:prstGeom>
          <a:noFill/>
        </p:spPr>
        <p:txBody>
          <a:bodyPr wrap="square" rtlCol="0">
            <a:spAutoFit/>
          </a:bodyPr>
          <a:lstStyle/>
          <a:p>
            <a:r>
              <a:rPr lang="fr-FR" dirty="0"/>
              <a:t>,</a:t>
            </a:r>
          </a:p>
        </p:txBody>
      </p:sp>
      <p:pic>
        <p:nvPicPr>
          <p:cNvPr id="3" name="Image 2">
            <a:extLst>
              <a:ext uri="{FF2B5EF4-FFF2-40B4-BE49-F238E27FC236}">
                <a16:creationId xmlns:a16="http://schemas.microsoft.com/office/drawing/2014/main" id="{3E3652F3-4A58-4D0C-88E0-7DEFAADC933F}"/>
              </a:ext>
            </a:extLst>
          </p:cNvPr>
          <p:cNvPicPr>
            <a:picLocks noChangeAspect="1"/>
          </p:cNvPicPr>
          <p:nvPr/>
        </p:nvPicPr>
        <p:blipFill rotWithShape="1">
          <a:blip r:embed="rId4"/>
          <a:srcRect t="22000" b="7769"/>
          <a:stretch/>
        </p:blipFill>
        <p:spPr>
          <a:xfrm>
            <a:off x="323528" y="1988840"/>
            <a:ext cx="8384640" cy="3312368"/>
          </a:xfrm>
          <a:prstGeom prst="rect">
            <a:avLst/>
          </a:prstGeom>
        </p:spPr>
      </p:pic>
      <p:pic>
        <p:nvPicPr>
          <p:cNvPr id="6" name="Image 5">
            <a:extLst>
              <a:ext uri="{FF2B5EF4-FFF2-40B4-BE49-F238E27FC236}">
                <a16:creationId xmlns:a16="http://schemas.microsoft.com/office/drawing/2014/main" id="{316145C7-84C7-49EC-9892-FD7863CB0F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94" t="20072" b="6637"/>
          <a:stretch/>
        </p:blipFill>
        <p:spPr>
          <a:xfrm>
            <a:off x="0" y="857250"/>
            <a:ext cx="9144000" cy="5143500"/>
          </a:xfrm>
          <a:prstGeom prst="rect">
            <a:avLst/>
          </a:prstGeom>
        </p:spPr>
      </p:pic>
      <p:sp>
        <p:nvSpPr>
          <p:cNvPr id="7" name="Sous-titre 2">
            <a:extLst>
              <a:ext uri="{FF2B5EF4-FFF2-40B4-BE49-F238E27FC236}">
                <a16:creationId xmlns:a16="http://schemas.microsoft.com/office/drawing/2014/main" id="{B9A869BF-8B42-469B-B55A-39BA66BCD9F2}"/>
              </a:ext>
            </a:extLst>
          </p:cNvPr>
          <p:cNvSpPr>
            <a:spLocks noGrp="1"/>
          </p:cNvSpPr>
          <p:nvPr/>
        </p:nvSpPr>
        <p:spPr bwMode="gray">
          <a:xfrm>
            <a:off x="107504" y="4492976"/>
            <a:ext cx="6336704" cy="916245"/>
          </a:xfrm>
          <a:prstGeom prst="rect">
            <a:avLst/>
          </a:prstGeom>
          <a:solidFill>
            <a:schemeClr val="bg1"/>
          </a:solidFill>
          <a:ln>
            <a:solidFill>
              <a:schemeClr val="bg1">
                <a:alpha val="0"/>
              </a:schemeClr>
            </a:solidFill>
          </a:ln>
        </p:spPr>
        <p:txBody>
          <a:bodyPr vert="horz" wrap="square" lIns="432000" tIns="126000" rIns="432000" bIns="126000" rtlCol="0" anchor="b" anchorCtr="0">
            <a:spAutoFit/>
          </a:bodyPr>
          <a:lstStyle>
            <a:lvl1pPr marL="0" indent="0" algn="l" defTabSz="914400" rtl="0" eaLnBrk="1" latinLnBrk="0" hangingPunct="1">
              <a:lnSpc>
                <a:spcPct val="85000"/>
              </a:lnSpc>
              <a:spcBef>
                <a:spcPts val="0"/>
              </a:spcBef>
              <a:spcAft>
                <a:spcPts val="400"/>
              </a:spcAft>
              <a:buClr>
                <a:schemeClr val="tx2"/>
              </a:buClr>
              <a:buFont typeface="Wingdings" panose="05000000000000000000" pitchFamily="2" charset="2"/>
              <a:buNone/>
              <a:defRPr sz="3000" kern="1200" baseline="0">
                <a:solidFill>
                  <a:schemeClr val="tx2"/>
                </a:solidFill>
                <a:latin typeface="+mn-lt"/>
                <a:ea typeface="+mn-ea"/>
                <a:cs typeface="+mn-cs"/>
              </a:defRPr>
            </a:lvl1pPr>
            <a:lvl2pPr marL="0" indent="0" algn="l" defTabSz="914400" rtl="0" eaLnBrk="1" latinLnBrk="0" hangingPunct="1">
              <a:lnSpc>
                <a:spcPct val="85000"/>
              </a:lnSpc>
              <a:spcBef>
                <a:spcPts val="0"/>
              </a:spcBef>
              <a:spcAft>
                <a:spcPts val="400"/>
              </a:spcAft>
              <a:buClr>
                <a:schemeClr val="tx2"/>
              </a:buClr>
              <a:buSzPct val="120000"/>
              <a:buFont typeface="Arial" panose="020B0604020202020204" pitchFamily="34" charset="0"/>
              <a:buNone/>
              <a:defRPr sz="1400" kern="1200" baseline="0">
                <a:solidFill>
                  <a:schemeClr val="tx2"/>
                </a:solidFill>
                <a:latin typeface="+mn-lt"/>
                <a:ea typeface="+mn-ea"/>
                <a:cs typeface="+mn-cs"/>
              </a:defRPr>
            </a:lvl2pPr>
            <a:lvl3pPr marL="0" indent="0" algn="l" defTabSz="914400" rtl="0" eaLnBrk="1" latinLnBrk="0" hangingPunct="1">
              <a:lnSpc>
                <a:spcPct val="85000"/>
              </a:lnSpc>
              <a:spcBef>
                <a:spcPts val="0"/>
              </a:spcBef>
              <a:buClr>
                <a:schemeClr val="tx2"/>
              </a:buClr>
              <a:buSzPct val="80000"/>
              <a:buFont typeface="Wingdings" panose="05000000000000000000" pitchFamily="2" charset="2"/>
              <a:buNone/>
              <a:defRPr sz="1000" kern="1200" baseline="0">
                <a:solidFill>
                  <a:schemeClr val="tx2"/>
                </a:solidFill>
                <a:latin typeface="+mn-lt"/>
                <a:ea typeface="+mn-ea"/>
                <a:cs typeface="+mn-cs"/>
              </a:defRPr>
            </a:lvl3pPr>
            <a:lvl4pPr marL="1371600" indent="0" algn="ctr" defTabSz="914400" rtl="0" eaLnBrk="1" latinLnBrk="0" hangingPunct="1">
              <a:lnSpc>
                <a:spcPct val="100000"/>
              </a:lnSpc>
              <a:spcBef>
                <a:spcPts val="0"/>
              </a:spcBef>
              <a:buClr>
                <a:schemeClr val="tx2"/>
              </a:buClr>
              <a:buSzPct val="100000"/>
              <a:buFontTx/>
              <a:buNone/>
              <a:defRPr sz="1200" kern="120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0"/>
              </a:spcBef>
              <a:buClr>
                <a:schemeClr val="tx2"/>
              </a:buClr>
              <a:buSzPct val="100000"/>
              <a:buFontTx/>
              <a:buNone/>
              <a:defRPr sz="10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FR" sz="2667" b="1" dirty="0">
                <a:solidFill>
                  <a:srgbClr val="00AAC3"/>
                </a:solidFill>
                <a:latin typeface="Arial"/>
                <a:ea typeface="+mj-ea"/>
                <a:cs typeface="+mj-cs"/>
              </a:rPr>
              <a:t>Les Addictions, si on en parlait!</a:t>
            </a:r>
          </a:p>
          <a:p>
            <a:r>
              <a:rPr lang="fr-FR" sz="2000" dirty="0">
                <a:solidFill>
                  <a:srgbClr val="00ABC4"/>
                </a:solidFill>
              </a:rPr>
              <a:t>Date: 04/04/2022</a:t>
            </a:r>
          </a:p>
        </p:txBody>
      </p:sp>
      <p:sp>
        <p:nvSpPr>
          <p:cNvPr id="9" name="Espace réservé du texte 3">
            <a:extLst>
              <a:ext uri="{FF2B5EF4-FFF2-40B4-BE49-F238E27FC236}">
                <a16:creationId xmlns:a16="http://schemas.microsoft.com/office/drawing/2014/main" id="{B1B07761-C1A3-4C48-9645-8480B2D30546}"/>
              </a:ext>
            </a:extLst>
          </p:cNvPr>
          <p:cNvSpPr>
            <a:spLocks noGrp="1"/>
          </p:cNvSpPr>
          <p:nvPr/>
        </p:nvSpPr>
        <p:spPr bwMode="gray">
          <a:xfrm>
            <a:off x="107504" y="5409220"/>
            <a:ext cx="6336704" cy="540000"/>
          </a:xfrm>
          <a:prstGeom prst="rect">
            <a:avLst/>
          </a:prstGeom>
          <a:solidFill>
            <a:srgbClr val="00ABC4"/>
          </a:solidFill>
          <a:ln>
            <a:solidFill>
              <a:schemeClr val="tx2">
                <a:alpha val="0"/>
              </a:schemeClr>
            </a:solidFill>
          </a:ln>
        </p:spPr>
        <p:txBody>
          <a:bodyPr vert="horz" lIns="432000" tIns="0" rIns="432000" bIns="0" rtlCol="0" anchor="ctr" anchorCtr="0">
            <a:noAutofit/>
          </a:bodyPr>
          <a:lstStyle>
            <a:lvl1pPr marL="0" indent="0" algn="l" defTabSz="914400" rtl="0" eaLnBrk="1" latinLnBrk="0" hangingPunct="1">
              <a:lnSpc>
                <a:spcPct val="95000"/>
              </a:lnSpc>
              <a:spcBef>
                <a:spcPts val="0"/>
              </a:spcBef>
              <a:spcAft>
                <a:spcPts val="100"/>
              </a:spcAft>
              <a:buClr>
                <a:schemeClr val="tx2"/>
              </a:buClr>
              <a:buFontTx/>
              <a:buNone/>
              <a:defRPr sz="1400" kern="1200" baseline="0">
                <a:solidFill>
                  <a:schemeClr val="bg1"/>
                </a:solidFill>
                <a:latin typeface="+mn-lt"/>
                <a:ea typeface="+mn-ea"/>
                <a:cs typeface="+mn-cs"/>
              </a:defRPr>
            </a:lvl1pPr>
            <a:lvl2pPr marL="0" indent="-216000" algn="l" defTabSz="914400" rtl="0" eaLnBrk="1" latinLnBrk="0" hangingPunct="1">
              <a:lnSpc>
                <a:spcPct val="95000"/>
              </a:lnSpc>
              <a:spcBef>
                <a:spcPts val="100"/>
              </a:spcBef>
              <a:buClr>
                <a:schemeClr val="tx2"/>
              </a:buClr>
              <a:buSzPct val="150000"/>
              <a:buFontTx/>
              <a:buBlip>
                <a:blip r:embed="rId6"/>
              </a:buBlip>
              <a:defRPr sz="1000" kern="1200" baseline="0">
                <a:solidFill>
                  <a:schemeClr val="bg1"/>
                </a:solidFill>
                <a:latin typeface="+mn-lt"/>
                <a:ea typeface="+mn-ea"/>
                <a:cs typeface="+mn-cs"/>
              </a:defRPr>
            </a:lvl2pPr>
            <a:lvl3pPr marL="648000" indent="-216000" algn="l" defTabSz="914400" rtl="0" eaLnBrk="1" latinLnBrk="0" hangingPunct="1">
              <a:lnSpc>
                <a:spcPct val="100000"/>
              </a:lnSpc>
              <a:spcBef>
                <a:spcPts val="0"/>
              </a:spcBef>
              <a:buClr>
                <a:schemeClr val="tx2"/>
              </a:buClr>
              <a:buSzPct val="80000"/>
              <a:buFont typeface="Wingdings" panose="05000000000000000000" pitchFamily="2" charset="2"/>
              <a:buChar char="¡"/>
              <a:defRPr sz="1400" kern="1200" baseline="0">
                <a:solidFill>
                  <a:schemeClr val="tx1"/>
                </a:solidFill>
                <a:latin typeface="+mn-lt"/>
                <a:ea typeface="+mn-ea"/>
                <a:cs typeface="+mn-cs"/>
              </a:defRPr>
            </a:lvl3pPr>
            <a:lvl4pPr marL="648000" indent="0" algn="l" defTabSz="914400" rtl="0" eaLnBrk="1" latinLnBrk="0" hangingPunct="1">
              <a:lnSpc>
                <a:spcPct val="100000"/>
              </a:lnSpc>
              <a:spcBef>
                <a:spcPts val="0"/>
              </a:spcBef>
              <a:buClr>
                <a:schemeClr val="tx2"/>
              </a:buClr>
              <a:buSzPct val="100000"/>
              <a:buFontTx/>
              <a:buNone/>
              <a:defRPr sz="1200" kern="1200" baseline="0">
                <a:solidFill>
                  <a:schemeClr val="tx1"/>
                </a:solidFill>
                <a:latin typeface="+mn-lt"/>
                <a:ea typeface="+mn-ea"/>
                <a:cs typeface="+mn-cs"/>
              </a:defRPr>
            </a:lvl4pPr>
            <a:lvl5pPr marL="648000" indent="0" algn="l" defTabSz="914400" rtl="0" eaLnBrk="1" latinLnBrk="0" hangingPunct="1">
              <a:lnSpc>
                <a:spcPct val="100000"/>
              </a:lnSpc>
              <a:spcBef>
                <a:spcPts val="0"/>
              </a:spcBef>
              <a:buClr>
                <a:schemeClr val="tx2"/>
              </a:buClr>
              <a:buSzPct val="100000"/>
              <a:buFontTx/>
              <a:buNone/>
              <a:defRPr sz="1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Audrey PERRIN - Animatrice QSE KEOLIS BESANCON MOBILITES</a:t>
            </a:r>
          </a:p>
        </p:txBody>
      </p:sp>
    </p:spTree>
    <p:extLst>
      <p:ext uri="{BB962C8B-B14F-4D97-AF65-F5344CB8AC3E}">
        <p14:creationId xmlns:p14="http://schemas.microsoft.com/office/powerpoint/2010/main" val="1137609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19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p:cNvSpPr>
            <a:spLocks noGrp="1"/>
          </p:cNvSpPr>
          <p:nvPr>
            <p:ph type="dt" sz="half" idx="10"/>
          </p:nvPr>
        </p:nvSpPr>
        <p:spPr/>
        <p:txBody>
          <a:bodyPr/>
          <a:lstStyle/>
          <a:p>
            <a:pPr defTabSz="914378"/>
            <a:r>
              <a:rPr lang="fr-FR">
                <a:solidFill>
                  <a:prstClr val="black">
                    <a:alpha val="0"/>
                  </a:prstClr>
                </a:solidFill>
                <a:latin typeface="Arial"/>
              </a:rPr>
              <a:t>Date</a:t>
            </a:r>
          </a:p>
        </p:txBody>
      </p:sp>
      <p:sp>
        <p:nvSpPr>
          <p:cNvPr id="3" name="Espace réservé du numéro de diapositive 2"/>
          <p:cNvSpPr>
            <a:spLocks noGrp="1"/>
          </p:cNvSpPr>
          <p:nvPr>
            <p:ph type="sldNum" sz="quarter" idx="12"/>
          </p:nvPr>
        </p:nvSpPr>
        <p:spPr/>
        <p:txBody>
          <a:bodyPr/>
          <a:lstStyle/>
          <a:p>
            <a:pPr defTabSz="914378"/>
            <a:fld id="{733122C9-A0B9-462F-8757-0847AD287B63}" type="slidenum">
              <a:rPr lang="fr-FR">
                <a:solidFill>
                  <a:srgbClr val="786E64"/>
                </a:solidFill>
                <a:latin typeface="Arial"/>
              </a:rPr>
              <a:pPr defTabSz="914378"/>
              <a:t>54</a:t>
            </a:fld>
            <a:endParaRPr lang="fr-FR" dirty="0">
              <a:solidFill>
                <a:srgbClr val="786E64"/>
              </a:solidFill>
              <a:latin typeface="Arial"/>
            </a:endParaRPr>
          </a:p>
        </p:txBody>
      </p:sp>
      <p:sp>
        <p:nvSpPr>
          <p:cNvPr id="18" name="Espace réservé du contenu 8">
            <a:extLst>
              <a:ext uri="{FF2B5EF4-FFF2-40B4-BE49-F238E27FC236}">
                <a16:creationId xmlns:a16="http://schemas.microsoft.com/office/drawing/2014/main" id="{D3459132-B9FB-4380-A00D-2A18A0206F47}"/>
              </a:ext>
            </a:extLst>
          </p:cNvPr>
          <p:cNvSpPr>
            <a:spLocks noGrp="1"/>
          </p:cNvSpPr>
          <p:nvPr>
            <p:ph idx="1"/>
          </p:nvPr>
        </p:nvSpPr>
        <p:spPr>
          <a:xfrm>
            <a:off x="267456" y="1788303"/>
            <a:ext cx="8640000" cy="4032448"/>
          </a:xfrm>
        </p:spPr>
        <p:txBody>
          <a:bodyPr vert="horz" wrap="square" lIns="0" tIns="0" rIns="0" bIns="0" numCol="1" rtlCol="0" anchor="t" anchorCtr="0" compatLnSpc="1">
            <a:prstTxWarp prst="textNoShape">
              <a:avLst/>
            </a:prstTxWarp>
            <a:noAutofit/>
          </a:bodyPr>
          <a:lstStyle/>
          <a:p>
            <a:endParaRPr lang="fr-FR" sz="1600" dirty="0"/>
          </a:p>
          <a:p>
            <a:pPr lvl="1"/>
            <a:endParaRPr lang="fr-FR" sz="1400" dirty="0"/>
          </a:p>
          <a:p>
            <a:pPr lvl="1"/>
            <a:endParaRPr lang="fr-FR" sz="1400" dirty="0"/>
          </a:p>
          <a:p>
            <a:pPr lvl="1"/>
            <a:endParaRPr lang="fr-FR" sz="1400" dirty="0"/>
          </a:p>
        </p:txBody>
      </p:sp>
      <p:sp>
        <p:nvSpPr>
          <p:cNvPr id="7" name="Rectangle 6">
            <a:extLst>
              <a:ext uri="{FF2B5EF4-FFF2-40B4-BE49-F238E27FC236}">
                <a16:creationId xmlns:a16="http://schemas.microsoft.com/office/drawing/2014/main" id="{E0A9B3FA-543F-4249-A7E1-5F12E978D071}"/>
              </a:ext>
            </a:extLst>
          </p:cNvPr>
          <p:cNvSpPr/>
          <p:nvPr/>
        </p:nvSpPr>
        <p:spPr>
          <a:xfrm>
            <a:off x="267456" y="1902032"/>
            <a:ext cx="7738844" cy="4501232"/>
          </a:xfrm>
          <a:prstGeom prst="rect">
            <a:avLst/>
          </a:prstGeom>
        </p:spPr>
        <p:txBody>
          <a:bodyPr wrap="square">
            <a:spAutoFit/>
          </a:bodyPr>
          <a:lstStyle/>
          <a:p>
            <a:r>
              <a:rPr lang="fr-FR" sz="1400" b="1" u="sng" dirty="0">
                <a:solidFill>
                  <a:srgbClr val="00B0F0"/>
                </a:solidFill>
                <a:ea typeface="Calibri" panose="020F0502020204030204" pitchFamily="34" charset="0"/>
                <a:cs typeface="Times New Roman" panose="02020603050405020304" pitchFamily="18" charset="0"/>
              </a:rPr>
              <a:t>Obligation de l’employeur</a:t>
            </a:r>
          </a:p>
          <a:p>
            <a:endParaRPr lang="fr-FR" sz="1050" b="1" u="sng" dirty="0">
              <a:solidFill>
                <a:srgbClr val="00B0F0"/>
              </a:solidFill>
              <a:ea typeface="Calibri" panose="020F0502020204030204" pitchFamily="34" charset="0"/>
              <a:cs typeface="Times New Roman" panose="02020603050405020304" pitchFamily="18" charset="0"/>
            </a:endParaRPr>
          </a:p>
          <a:p>
            <a:r>
              <a:rPr lang="fr-FR" sz="900" dirty="0"/>
              <a:t>La consommation d’alcool et de produits stupéfiants peut avoir des conséquences lourdes en matière de </a:t>
            </a:r>
            <a:r>
              <a:rPr lang="fr-FR" sz="900" b="1" dirty="0">
                <a:solidFill>
                  <a:schemeClr val="tx2"/>
                </a:solidFill>
              </a:rPr>
              <a:t>sécurité</a:t>
            </a:r>
            <a:endParaRPr lang="fr-FR" sz="900" dirty="0">
              <a:ea typeface="Calibri" panose="020F0502020204030204" pitchFamily="34" charset="0"/>
              <a:cs typeface="Times New Roman" panose="02020603050405020304" pitchFamily="18" charset="0"/>
            </a:endParaRPr>
          </a:p>
          <a:p>
            <a:endParaRPr lang="fr-FR" sz="900" dirty="0"/>
          </a:p>
          <a:p>
            <a:r>
              <a:rPr lang="fr-FR" sz="900" dirty="0"/>
              <a:t>Art. L4121-1 du code du travail:</a:t>
            </a:r>
          </a:p>
          <a:p>
            <a:endParaRPr lang="fr-FR" sz="900" dirty="0"/>
          </a:p>
          <a:p>
            <a:r>
              <a:rPr lang="fr-FR" sz="900" dirty="0"/>
              <a:t>Tout chef d’entreprise est tenu de prendre les mesures adéquates pour assurer la protection de la santé physique et mentale de ses salariés</a:t>
            </a:r>
          </a:p>
          <a:p>
            <a:endParaRPr lang="fr-FR" sz="900" dirty="0"/>
          </a:p>
          <a:p>
            <a:r>
              <a:rPr lang="fr-FR" sz="900" dirty="0"/>
              <a:t>Ce principe général de prévention est renforcé par la jurisprudence qui impose aux entreprises une obligation de résultats en matière de sécurité</a:t>
            </a:r>
          </a:p>
          <a:p>
            <a:r>
              <a:rPr lang="fr-FR" sz="900" b="1" dirty="0">
                <a:ea typeface="Calibri" panose="020F0502020204030204" pitchFamily="34" charset="0"/>
                <a:cs typeface="Times New Roman" panose="02020603050405020304" pitchFamily="18" charset="0"/>
              </a:rPr>
              <a:t> </a:t>
            </a:r>
            <a:r>
              <a:rPr lang="fr-FR" sz="900" dirty="0">
                <a:ea typeface="Calibri" panose="020F0502020204030204" pitchFamily="34" charset="0"/>
                <a:cs typeface="Times New Roman" panose="02020603050405020304" pitchFamily="18" charset="0"/>
              </a:rPr>
              <a:t> </a:t>
            </a:r>
          </a:p>
          <a:p>
            <a:pPr lvl="0"/>
            <a:r>
              <a:rPr lang="fr-FR" sz="1400" b="1" u="sng" dirty="0">
                <a:solidFill>
                  <a:srgbClr val="00B0F0"/>
                </a:solidFill>
                <a:ea typeface="Calibri" panose="020F0502020204030204" pitchFamily="34" charset="0"/>
                <a:cs typeface="Times New Roman" panose="02020603050405020304" pitchFamily="18" charset="0"/>
              </a:rPr>
              <a:t>Le règlement intérieur prévoit la possibilité d’effectuer ce type de contrôles: </a:t>
            </a:r>
          </a:p>
          <a:p>
            <a:pPr lvl="0"/>
            <a:endParaRPr lang="fr-FR" sz="14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endParaRPr lang="fr-FR" sz="900" b="1" u="sng" dirty="0">
              <a:solidFill>
                <a:srgbClr val="00B0F0"/>
              </a:solidFill>
              <a:ea typeface="Calibri" panose="020F0502020204030204" pitchFamily="34" charset="0"/>
              <a:cs typeface="Times New Roman" panose="02020603050405020304" pitchFamily="18" charset="0"/>
            </a:endParaRPr>
          </a:p>
          <a:p>
            <a:pPr lvl="0"/>
            <a:r>
              <a:rPr lang="fr-FR" sz="1200" dirty="0">
                <a:solidFill>
                  <a:prstClr val="black"/>
                </a:solidFill>
                <a:ea typeface="Calibri" panose="020F0502020204030204" pitchFamily="34" charset="0"/>
                <a:cs typeface="Times New Roman" panose="02020603050405020304" pitchFamily="18" charset="0"/>
              </a:rPr>
              <a:t>  </a:t>
            </a:r>
            <a:r>
              <a:rPr lang="fr-FR" sz="900" dirty="0">
                <a:ea typeface="Calibri" panose="020F0502020204030204" pitchFamily="34" charset="0"/>
                <a:cs typeface="Times New Roman" panose="02020603050405020304" pitchFamily="18" charset="0"/>
              </a:rPr>
              <a:t> </a:t>
            </a:r>
            <a:r>
              <a:rPr lang="fr-FR" b="1" u="sng" dirty="0">
                <a:solidFill>
                  <a:srgbClr val="00B0F0"/>
                </a:solidFill>
                <a:ea typeface="Calibri" panose="020F0502020204030204" pitchFamily="34" charset="0"/>
                <a:cs typeface="Calibri" panose="020F0502020204030204" pitchFamily="34" charset="0"/>
              </a:rPr>
              <a:t>Un constat:  Aucun contrôle aléatoire depuis au moins 2018</a:t>
            </a:r>
            <a:endParaRPr lang="fr-FR" b="1" dirty="0">
              <a:solidFill>
                <a:srgbClr val="00B0F0"/>
              </a:solidFill>
              <a:ea typeface="Calibri" panose="020F0502020204030204" pitchFamily="34" charset="0"/>
              <a:cs typeface="Times New Roman" panose="02020603050405020304" pitchFamily="18" charset="0"/>
            </a:endParaRPr>
          </a:p>
          <a:p>
            <a:r>
              <a:rPr lang="fr-FR" dirty="0">
                <a:ea typeface="Calibri" panose="020F0502020204030204" pitchFamily="34" charset="0"/>
                <a:cs typeface="Calibri" panose="020F0502020204030204" pitchFamily="34" charset="0"/>
              </a:rPr>
              <a:t> </a:t>
            </a:r>
            <a:endParaRPr lang="fr-FR" dirty="0">
              <a:ea typeface="Calibri" panose="020F0502020204030204" pitchFamily="34" charset="0"/>
              <a:cs typeface="Times New Roman" panose="02020603050405020304" pitchFamily="18" charset="0"/>
            </a:endParaRPr>
          </a:p>
          <a:p>
            <a:r>
              <a:rPr lang="fr-FR" sz="900" dirty="0">
                <a:solidFill>
                  <a:srgbClr val="000000"/>
                </a:solidFill>
                <a:ea typeface="Calibri" panose="020F0502020204030204" pitchFamily="34" charset="0"/>
              </a:rPr>
              <a:t> </a:t>
            </a:r>
          </a:p>
          <a:p>
            <a:endParaRPr lang="fr-FR" sz="900" dirty="0">
              <a:solidFill>
                <a:srgbClr val="000000"/>
              </a:solidFill>
              <a:ea typeface="Calibri" panose="020F0502020204030204" pitchFamily="34" charset="0"/>
            </a:endParaRPr>
          </a:p>
        </p:txBody>
      </p:sp>
      <p:pic>
        <p:nvPicPr>
          <p:cNvPr id="8" name="Image 7">
            <a:extLst>
              <a:ext uri="{FF2B5EF4-FFF2-40B4-BE49-F238E27FC236}">
                <a16:creationId xmlns:a16="http://schemas.microsoft.com/office/drawing/2014/main" id="{58715F5B-036E-4735-AB60-015E5A5359EC}"/>
              </a:ext>
            </a:extLst>
          </p:cNvPr>
          <p:cNvPicPr/>
          <p:nvPr/>
        </p:nvPicPr>
        <p:blipFill rotWithShape="1">
          <a:blip r:embed="rId3">
            <a:extLst>
              <a:ext uri="{28A0092B-C50C-407E-A947-70E740481C1C}">
                <a14:useLocalDpi xmlns:a14="http://schemas.microsoft.com/office/drawing/2010/main" val="0"/>
              </a:ext>
            </a:extLst>
          </a:blip>
          <a:srcRect b="75636"/>
          <a:stretch/>
        </p:blipFill>
        <p:spPr bwMode="auto">
          <a:xfrm>
            <a:off x="612000" y="3771707"/>
            <a:ext cx="4747250" cy="1526968"/>
          </a:xfrm>
          <a:prstGeom prst="rect">
            <a:avLst/>
          </a:prstGeom>
          <a:noFill/>
          <a:ln>
            <a:noFill/>
          </a:ln>
        </p:spPr>
      </p:pic>
      <p:pic>
        <p:nvPicPr>
          <p:cNvPr id="2" name="Image 1">
            <a:extLst>
              <a:ext uri="{FF2B5EF4-FFF2-40B4-BE49-F238E27FC236}">
                <a16:creationId xmlns:a16="http://schemas.microsoft.com/office/drawing/2014/main" id="{1DD5D757-525C-46C4-9123-D2DA7002149B}"/>
              </a:ext>
            </a:extLst>
          </p:cNvPr>
          <p:cNvPicPr>
            <a:picLocks noChangeAspect="1"/>
          </p:cNvPicPr>
          <p:nvPr/>
        </p:nvPicPr>
        <p:blipFill>
          <a:blip r:embed="rId4"/>
          <a:stretch>
            <a:fillRect/>
          </a:stretch>
        </p:blipFill>
        <p:spPr>
          <a:xfrm>
            <a:off x="6019445" y="3910034"/>
            <a:ext cx="1290240" cy="1045934"/>
          </a:xfrm>
          <a:prstGeom prst="rect">
            <a:avLst/>
          </a:prstGeom>
        </p:spPr>
      </p:pic>
      <p:pic>
        <p:nvPicPr>
          <p:cNvPr id="4" name="Image 3">
            <a:extLst>
              <a:ext uri="{FF2B5EF4-FFF2-40B4-BE49-F238E27FC236}">
                <a16:creationId xmlns:a16="http://schemas.microsoft.com/office/drawing/2014/main" id="{1ACFF097-7064-4972-9687-D3D9A9708367}"/>
              </a:ext>
            </a:extLst>
          </p:cNvPr>
          <p:cNvPicPr>
            <a:picLocks noChangeAspect="1"/>
          </p:cNvPicPr>
          <p:nvPr/>
        </p:nvPicPr>
        <p:blipFill>
          <a:blip r:embed="rId5"/>
          <a:stretch>
            <a:fillRect/>
          </a:stretch>
        </p:blipFill>
        <p:spPr>
          <a:xfrm>
            <a:off x="7590767" y="3994293"/>
            <a:ext cx="831066" cy="895390"/>
          </a:xfrm>
          <a:prstGeom prst="rect">
            <a:avLst/>
          </a:prstGeom>
        </p:spPr>
      </p:pic>
      <p:pic>
        <p:nvPicPr>
          <p:cNvPr id="5" name="Image 4">
            <a:extLst>
              <a:ext uri="{FF2B5EF4-FFF2-40B4-BE49-F238E27FC236}">
                <a16:creationId xmlns:a16="http://schemas.microsoft.com/office/drawing/2014/main" id="{C1B6839D-26E2-4A6B-BF69-817905948DB1}"/>
              </a:ext>
            </a:extLst>
          </p:cNvPr>
          <p:cNvPicPr>
            <a:picLocks noChangeAspect="1"/>
          </p:cNvPicPr>
          <p:nvPr/>
        </p:nvPicPr>
        <p:blipFill rotWithShape="1">
          <a:blip r:embed="rId6"/>
          <a:srcRect l="20808" r="29547"/>
          <a:stretch/>
        </p:blipFill>
        <p:spPr>
          <a:xfrm>
            <a:off x="7871918" y="1831120"/>
            <a:ext cx="784720" cy="1580660"/>
          </a:xfrm>
          <a:prstGeom prst="rect">
            <a:avLst/>
          </a:prstGeom>
        </p:spPr>
      </p:pic>
      <p:sp>
        <p:nvSpPr>
          <p:cNvPr id="11" name="Titre 1">
            <a:extLst>
              <a:ext uri="{FF2B5EF4-FFF2-40B4-BE49-F238E27FC236}">
                <a16:creationId xmlns:a16="http://schemas.microsoft.com/office/drawing/2014/main" id="{4FA4EFA3-D86F-4BE0-8117-48495DC7A183}"/>
              </a:ext>
            </a:extLst>
          </p:cNvPr>
          <p:cNvSpPr txBox="1">
            <a:spLocks/>
          </p:cNvSpPr>
          <p:nvPr/>
        </p:nvSpPr>
        <p:spPr bwMode="gray">
          <a:xfrm>
            <a:off x="1" y="857250"/>
            <a:ext cx="9143999" cy="915566"/>
          </a:xfrm>
          <a:prstGeom prst="rect">
            <a:avLst/>
          </a:prstGeom>
          <a:solidFill>
            <a:srgbClr val="00ABC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a:solidFill>
                  <a:srgbClr val="FF0000"/>
                </a:solidFill>
                <a:latin typeface="+mj-lt"/>
                <a:ea typeface="+mj-ea"/>
                <a:cs typeface="+mj-cs"/>
              </a:defRPr>
            </a:lvl1pPr>
            <a:lvl2pPr algn="l" rtl="0" eaLnBrk="1" fontAlgn="base" hangingPunct="1">
              <a:spcBef>
                <a:spcPct val="0"/>
              </a:spcBef>
              <a:spcAft>
                <a:spcPct val="0"/>
              </a:spcAft>
              <a:defRPr sz="2800" b="1">
                <a:solidFill>
                  <a:srgbClr val="FF0000"/>
                </a:solidFill>
                <a:latin typeface="Arial" pitchFamily="34" charset="0"/>
              </a:defRPr>
            </a:lvl2pPr>
            <a:lvl3pPr algn="l" rtl="0" eaLnBrk="1" fontAlgn="base" hangingPunct="1">
              <a:spcBef>
                <a:spcPct val="0"/>
              </a:spcBef>
              <a:spcAft>
                <a:spcPct val="0"/>
              </a:spcAft>
              <a:defRPr sz="2800" b="1">
                <a:solidFill>
                  <a:srgbClr val="FF0000"/>
                </a:solidFill>
                <a:latin typeface="Arial" pitchFamily="34" charset="0"/>
              </a:defRPr>
            </a:lvl3pPr>
            <a:lvl4pPr algn="l" rtl="0" eaLnBrk="1" fontAlgn="base" hangingPunct="1">
              <a:spcBef>
                <a:spcPct val="0"/>
              </a:spcBef>
              <a:spcAft>
                <a:spcPct val="0"/>
              </a:spcAft>
              <a:defRPr sz="2800" b="1">
                <a:solidFill>
                  <a:srgbClr val="FF0000"/>
                </a:solidFill>
                <a:latin typeface="Arial" pitchFamily="34" charset="0"/>
              </a:defRPr>
            </a:lvl4pPr>
            <a:lvl5pPr algn="l" rtl="0" eaLnBrk="1" fontAlgn="base" hangingPunct="1">
              <a:spcBef>
                <a:spcPct val="0"/>
              </a:spcBef>
              <a:spcAft>
                <a:spcPct val="0"/>
              </a:spcAft>
              <a:defRPr sz="2800" b="1">
                <a:solidFill>
                  <a:srgbClr val="FF0000"/>
                </a:solidFill>
                <a:latin typeface="Arial" pitchFamily="34" charset="0"/>
              </a:defRPr>
            </a:lvl5pPr>
            <a:lvl6pPr marL="457200" algn="l" rtl="0" eaLnBrk="1" fontAlgn="base" hangingPunct="1">
              <a:spcBef>
                <a:spcPct val="0"/>
              </a:spcBef>
              <a:spcAft>
                <a:spcPct val="0"/>
              </a:spcAft>
              <a:defRPr sz="2800" b="1">
                <a:solidFill>
                  <a:srgbClr val="FF0000"/>
                </a:solidFill>
                <a:latin typeface="Arial" pitchFamily="34" charset="0"/>
              </a:defRPr>
            </a:lvl6pPr>
            <a:lvl7pPr marL="914400" algn="l" rtl="0" eaLnBrk="1" fontAlgn="base" hangingPunct="1">
              <a:spcBef>
                <a:spcPct val="0"/>
              </a:spcBef>
              <a:spcAft>
                <a:spcPct val="0"/>
              </a:spcAft>
              <a:defRPr sz="2800" b="1">
                <a:solidFill>
                  <a:srgbClr val="FF0000"/>
                </a:solidFill>
                <a:latin typeface="Arial" pitchFamily="34" charset="0"/>
              </a:defRPr>
            </a:lvl7pPr>
            <a:lvl8pPr marL="1371600" algn="l" rtl="0" eaLnBrk="1" fontAlgn="base" hangingPunct="1">
              <a:spcBef>
                <a:spcPct val="0"/>
              </a:spcBef>
              <a:spcAft>
                <a:spcPct val="0"/>
              </a:spcAft>
              <a:defRPr sz="2800" b="1">
                <a:solidFill>
                  <a:srgbClr val="FF0000"/>
                </a:solidFill>
                <a:latin typeface="Arial" pitchFamily="34" charset="0"/>
              </a:defRPr>
            </a:lvl8pPr>
            <a:lvl9pPr marL="1828800" algn="l" rtl="0" eaLnBrk="1" fontAlgn="base" hangingPunct="1">
              <a:spcBef>
                <a:spcPct val="0"/>
              </a:spcBef>
              <a:spcAft>
                <a:spcPct val="0"/>
              </a:spcAft>
              <a:defRPr sz="2800" b="1">
                <a:solidFill>
                  <a:srgbClr val="FF0000"/>
                </a:solidFill>
                <a:latin typeface="Arial" pitchFamily="34" charset="0"/>
              </a:defRPr>
            </a:lvl9pPr>
          </a:lstStyle>
          <a:p>
            <a:pPr algn="ctr">
              <a:defRPr/>
            </a:pPr>
            <a:r>
              <a:rPr lang="fr-FR" sz="3000" dirty="0">
                <a:solidFill>
                  <a:schemeClr val="bg1"/>
                </a:solidFill>
                <a:latin typeface="Arial"/>
                <a:ea typeface="+mn-ea"/>
                <a:cs typeface="+mn-cs"/>
              </a:rPr>
              <a:t>Campagne contre les addictions : </a:t>
            </a:r>
            <a:br>
              <a:rPr lang="fr-FR" sz="3000" dirty="0">
                <a:solidFill>
                  <a:schemeClr val="bg1"/>
                </a:solidFill>
                <a:latin typeface="Arial"/>
                <a:ea typeface="+mn-ea"/>
                <a:cs typeface="+mn-cs"/>
              </a:rPr>
            </a:br>
            <a:r>
              <a:rPr lang="fr-FR" sz="3000" dirty="0">
                <a:solidFill>
                  <a:schemeClr val="bg1"/>
                </a:solidFill>
                <a:latin typeface="Arial"/>
                <a:ea typeface="+mn-ea"/>
                <a:cs typeface="+mn-cs"/>
              </a:rPr>
              <a:t>alcoolémie et stupéfiants</a:t>
            </a:r>
          </a:p>
        </p:txBody>
      </p:sp>
    </p:spTree>
    <p:extLst>
      <p:ext uri="{BB962C8B-B14F-4D97-AF65-F5344CB8AC3E}">
        <p14:creationId xmlns:p14="http://schemas.microsoft.com/office/powerpoint/2010/main" val="1361441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p:cNvSpPr>
            <a:spLocks noGrp="1"/>
          </p:cNvSpPr>
          <p:nvPr>
            <p:ph type="dt" sz="half" idx="10"/>
          </p:nvPr>
        </p:nvSpPr>
        <p:spPr/>
        <p:txBody>
          <a:bodyPr/>
          <a:lstStyle/>
          <a:p>
            <a:pPr defTabSz="914378"/>
            <a:r>
              <a:rPr lang="fr-FR">
                <a:solidFill>
                  <a:prstClr val="black">
                    <a:alpha val="0"/>
                  </a:prstClr>
                </a:solidFill>
                <a:latin typeface="Arial"/>
              </a:rPr>
              <a:t>Date</a:t>
            </a:r>
          </a:p>
        </p:txBody>
      </p:sp>
      <p:sp>
        <p:nvSpPr>
          <p:cNvPr id="3" name="Espace réservé du numéro de diapositive 2"/>
          <p:cNvSpPr>
            <a:spLocks noGrp="1"/>
          </p:cNvSpPr>
          <p:nvPr>
            <p:ph type="sldNum" sz="quarter" idx="12"/>
          </p:nvPr>
        </p:nvSpPr>
        <p:spPr/>
        <p:txBody>
          <a:bodyPr/>
          <a:lstStyle/>
          <a:p>
            <a:pPr defTabSz="914378"/>
            <a:fld id="{733122C9-A0B9-462F-8757-0847AD287B63}" type="slidenum">
              <a:rPr lang="fr-FR">
                <a:solidFill>
                  <a:srgbClr val="786E64"/>
                </a:solidFill>
                <a:latin typeface="Arial"/>
              </a:rPr>
              <a:pPr defTabSz="914378"/>
              <a:t>55</a:t>
            </a:fld>
            <a:endParaRPr lang="fr-FR">
              <a:solidFill>
                <a:srgbClr val="786E64"/>
              </a:solidFill>
              <a:latin typeface="Arial"/>
            </a:endParaRPr>
          </a:p>
        </p:txBody>
      </p:sp>
      <p:sp>
        <p:nvSpPr>
          <p:cNvPr id="18" name="Espace réservé du contenu 8">
            <a:extLst>
              <a:ext uri="{FF2B5EF4-FFF2-40B4-BE49-F238E27FC236}">
                <a16:creationId xmlns:a16="http://schemas.microsoft.com/office/drawing/2014/main" id="{D3459132-B9FB-4380-A00D-2A18A0206F47}"/>
              </a:ext>
            </a:extLst>
          </p:cNvPr>
          <p:cNvSpPr>
            <a:spLocks noGrp="1"/>
          </p:cNvSpPr>
          <p:nvPr>
            <p:ph idx="1"/>
          </p:nvPr>
        </p:nvSpPr>
        <p:spPr>
          <a:xfrm>
            <a:off x="267456" y="1788303"/>
            <a:ext cx="8640000" cy="4032448"/>
          </a:xfrm>
        </p:spPr>
        <p:txBody>
          <a:bodyPr vert="horz" wrap="square" lIns="0" tIns="0" rIns="0" bIns="0" numCol="1" rtlCol="0" anchor="t" anchorCtr="0" compatLnSpc="1">
            <a:prstTxWarp prst="textNoShape">
              <a:avLst/>
            </a:prstTxWarp>
            <a:noAutofit/>
          </a:bodyPr>
          <a:lstStyle/>
          <a:p>
            <a:endParaRPr lang="fr-FR" sz="1600" dirty="0"/>
          </a:p>
          <a:p>
            <a:pPr lvl="1"/>
            <a:endParaRPr lang="fr-FR" sz="1400" dirty="0"/>
          </a:p>
          <a:p>
            <a:pPr lvl="1"/>
            <a:endParaRPr lang="fr-FR" sz="1400" dirty="0"/>
          </a:p>
          <a:p>
            <a:pPr lvl="1"/>
            <a:endParaRPr lang="fr-FR" sz="1400" dirty="0"/>
          </a:p>
        </p:txBody>
      </p:sp>
      <p:sp>
        <p:nvSpPr>
          <p:cNvPr id="7" name="Rectangle 6">
            <a:extLst>
              <a:ext uri="{FF2B5EF4-FFF2-40B4-BE49-F238E27FC236}">
                <a16:creationId xmlns:a16="http://schemas.microsoft.com/office/drawing/2014/main" id="{E0A9B3FA-543F-4249-A7E1-5F12E978D071}"/>
              </a:ext>
            </a:extLst>
          </p:cNvPr>
          <p:cNvSpPr/>
          <p:nvPr/>
        </p:nvSpPr>
        <p:spPr>
          <a:xfrm>
            <a:off x="0" y="1844824"/>
            <a:ext cx="9252520" cy="3939540"/>
          </a:xfrm>
          <a:prstGeom prst="rect">
            <a:avLst/>
          </a:prstGeom>
        </p:spPr>
        <p:txBody>
          <a:bodyPr wrap="square">
            <a:spAutoFit/>
          </a:bodyPr>
          <a:lstStyle/>
          <a:p>
            <a:r>
              <a:rPr lang="fr-FR" sz="1500" b="1" u="sng" dirty="0">
                <a:solidFill>
                  <a:srgbClr val="00B0F0"/>
                </a:solidFill>
                <a:ea typeface="Calibri" panose="020F0502020204030204" pitchFamily="34" charset="0"/>
                <a:cs typeface="Calibri" panose="020F0502020204030204" pitchFamily="34" charset="0"/>
              </a:rPr>
              <a:t>1. Création d’un groupe de travail réunissant QSE, 2 agents de maitrise DEX et 1 membre du CSSCT</a:t>
            </a:r>
            <a:endParaRPr lang="fr-FR" sz="1500" b="1" dirty="0">
              <a:solidFill>
                <a:srgbClr val="00B0F0"/>
              </a:solidFill>
              <a:ea typeface="Calibri" panose="020F0502020204030204" pitchFamily="34" charset="0"/>
              <a:cs typeface="Times New Roman" panose="02020603050405020304" pitchFamily="18" charset="0"/>
            </a:endParaRPr>
          </a:p>
          <a:p>
            <a:r>
              <a:rPr lang="fr-FR" sz="1200" dirty="0">
                <a:ea typeface="Calibri" panose="020F0502020204030204" pitchFamily="34" charset="0"/>
                <a:cs typeface="Calibri" panose="020F0502020204030204" pitchFamily="34" charset="0"/>
              </a:rPr>
              <a:t> </a:t>
            </a:r>
            <a:endParaRPr lang="fr-FR" sz="1200" dirty="0">
              <a:ea typeface="Calibri" panose="020F0502020204030204" pitchFamily="34" charset="0"/>
              <a:cs typeface="Times New Roman" panose="02020603050405020304" pitchFamily="18" charset="0"/>
            </a:endParaRPr>
          </a:p>
          <a:p>
            <a:r>
              <a:rPr lang="fr-FR" sz="1300" dirty="0"/>
              <a:t>Objectif : rédaction d’une procédure regroupant, l’organisation et  les conditions de réalisation de ces contrôles, les consignes  en cas de contrôle positif…</a:t>
            </a:r>
          </a:p>
          <a:p>
            <a:endParaRPr lang="fr-FR" sz="1500" b="1" u="sng" dirty="0">
              <a:solidFill>
                <a:srgbClr val="00B0F0"/>
              </a:solidFill>
              <a:ea typeface="Calibri" panose="020F0502020204030204" pitchFamily="34" charset="0"/>
              <a:cs typeface="Times New Roman" panose="02020603050405020304" pitchFamily="18" charset="0"/>
            </a:endParaRPr>
          </a:p>
          <a:p>
            <a:r>
              <a:rPr lang="fr-FR" sz="1500" b="1" u="sng" dirty="0">
                <a:solidFill>
                  <a:srgbClr val="00B0F0"/>
                </a:solidFill>
                <a:ea typeface="Calibri" panose="020F0502020204030204" pitchFamily="34" charset="0"/>
                <a:cs typeface="Times New Roman" panose="02020603050405020304" pitchFamily="18" charset="0"/>
              </a:rPr>
              <a:t>2. Relancer la prévention alcool et stupéfiant</a:t>
            </a:r>
          </a:p>
          <a:p>
            <a:endParaRPr lang="fr-FR" sz="1200" dirty="0">
              <a:ea typeface="Calibri" panose="020F0502020204030204" pitchFamily="34" charset="0"/>
              <a:cs typeface="Times New Roman" panose="02020603050405020304" pitchFamily="18" charset="0"/>
            </a:endParaRPr>
          </a:p>
          <a:p>
            <a:r>
              <a:rPr lang="fr-FR" sz="1300" dirty="0">
                <a:cs typeface="Arial" panose="020B0604020202020204" pitchFamily="34" charset="0"/>
              </a:rPr>
              <a:t>Par une journée de sensibilisation alcool et drogue avec divers intervenants (sécurité routière, police nationale, AST 25…) Rappels des conséquences d’une conduite sous l’emprise d’alcool ou de produits stupéfiants. </a:t>
            </a:r>
            <a:endParaRPr lang="fr-FR" sz="1300" dirty="0">
              <a:ea typeface="Calibri" panose="020F0502020204030204" pitchFamily="34" charset="0"/>
              <a:cs typeface="Arial" panose="020B0604020202020204" pitchFamily="34" charset="0"/>
            </a:endParaRPr>
          </a:p>
          <a:p>
            <a:endParaRPr lang="fr-FR" sz="1500" dirty="0">
              <a:ea typeface="Calibri" panose="020F0502020204030204" pitchFamily="34" charset="0"/>
              <a:cs typeface="Arial" panose="020B0604020202020204" pitchFamily="34" charset="0"/>
            </a:endParaRPr>
          </a:p>
          <a:p>
            <a:pPr lvl="0"/>
            <a:r>
              <a:rPr lang="fr-FR" sz="1500" b="1" u="sng" dirty="0">
                <a:solidFill>
                  <a:srgbClr val="00B0F0"/>
                </a:solidFill>
                <a:ea typeface="Calibri" panose="020F0502020204030204" pitchFamily="34" charset="0"/>
                <a:cs typeface="Times New Roman" panose="02020603050405020304" pitchFamily="18" charset="0"/>
              </a:rPr>
              <a:t>3. Reprises progressive des contrôles aléatoires : </a:t>
            </a:r>
          </a:p>
          <a:p>
            <a:pPr lvl="0"/>
            <a:endParaRPr lang="fr-FR" sz="1200" b="1" u="sng" dirty="0">
              <a:solidFill>
                <a:srgbClr val="00B0F0"/>
              </a:solidFill>
              <a:ea typeface="Calibri" panose="020F0502020204030204" pitchFamily="34" charset="0"/>
              <a:cs typeface="Times New Roman" panose="02020603050405020304" pitchFamily="18" charset="0"/>
            </a:endParaRPr>
          </a:p>
          <a:p>
            <a:pPr algn="l" rtl="0" fontAlgn="base">
              <a:buFont typeface="Arial" panose="020B0604020202020204" pitchFamily="34" charset="0"/>
              <a:buChar char="•"/>
            </a:pPr>
            <a:r>
              <a:rPr lang="fr-FR" sz="1200" dirty="0">
                <a:solidFill>
                  <a:srgbClr val="000000"/>
                </a:solidFill>
                <a:cs typeface="Arial" panose="020B0604020202020204" pitchFamily="34" charset="0"/>
              </a:rPr>
              <a:t> </a:t>
            </a:r>
            <a:r>
              <a:rPr lang="fr-FR" sz="1300" dirty="0">
                <a:solidFill>
                  <a:srgbClr val="000000"/>
                </a:solidFill>
                <a:cs typeface="Arial" panose="020B0604020202020204" pitchFamily="34" charset="0"/>
              </a:rPr>
              <a:t>1ère journée de dépistage en prévenant les agents de la date, de façon ludique, pt déj, café, croissants… </a:t>
            </a:r>
          </a:p>
          <a:p>
            <a:pPr marL="342900" lvl="1"/>
            <a:r>
              <a:rPr lang="fr-FR" sz="1300" dirty="0">
                <a:solidFill>
                  <a:srgbClr val="000000"/>
                </a:solidFill>
                <a:latin typeface="Arial Narrow" panose="020B0606020202030204" pitchFamily="34" charset="0"/>
                <a:cs typeface="Arial" panose="020B0604020202020204" pitchFamily="34" charset="0"/>
              </a:rPr>
              <a:t>→ </a:t>
            </a:r>
            <a:r>
              <a:rPr lang="fr-FR" sz="1300" dirty="0">
                <a:solidFill>
                  <a:srgbClr val="000000"/>
                </a:solidFill>
                <a:cs typeface="Arial" panose="020B0604020202020204" pitchFamily="34" charset="0"/>
              </a:rPr>
              <a:t>Tous le monde souffle</a:t>
            </a:r>
          </a:p>
          <a:p>
            <a:pPr fontAlgn="base">
              <a:spcBef>
                <a:spcPts val="600"/>
              </a:spcBef>
              <a:buFont typeface="Arial" panose="020B0604020202020204" pitchFamily="34" charset="0"/>
              <a:buChar char="•"/>
            </a:pPr>
            <a:r>
              <a:rPr lang="fr-FR" sz="1300" dirty="0">
                <a:solidFill>
                  <a:srgbClr val="000000"/>
                </a:solidFill>
                <a:cs typeface="Arial" panose="020B0604020202020204" pitchFamily="34" charset="0"/>
              </a:rPr>
              <a:t> Une 2ème journée de dépistage, personnel prévenu sur la semaine de réalisation mais pas sur le jour </a:t>
            </a:r>
          </a:p>
          <a:p>
            <a:pPr marL="342900" lvl="1"/>
            <a:r>
              <a:rPr lang="fr-FR" sz="1300" dirty="0">
                <a:solidFill>
                  <a:srgbClr val="000000"/>
                </a:solidFill>
                <a:latin typeface="Arial Narrow" panose="020B0606020202030204" pitchFamily="34" charset="0"/>
                <a:cs typeface="Arial" panose="020B0604020202020204" pitchFamily="34" charset="0"/>
              </a:rPr>
              <a:t>→ </a:t>
            </a:r>
            <a:r>
              <a:rPr lang="fr-FR" sz="1300" dirty="0">
                <a:solidFill>
                  <a:srgbClr val="000000"/>
                </a:solidFill>
                <a:cs typeface="Arial" panose="020B0604020202020204" pitchFamily="34" charset="0"/>
              </a:rPr>
              <a:t>Contrôle obligatoire et aléatoire </a:t>
            </a:r>
          </a:p>
          <a:p>
            <a:pPr fontAlgn="base">
              <a:spcBef>
                <a:spcPts val="600"/>
              </a:spcBef>
              <a:buFont typeface="Arial" panose="020B0604020202020204" pitchFamily="34" charset="0"/>
              <a:buChar char="•"/>
            </a:pPr>
            <a:r>
              <a:rPr lang="fr-FR" sz="1300" dirty="0">
                <a:solidFill>
                  <a:srgbClr val="000000"/>
                </a:solidFill>
                <a:cs typeface="Arial" panose="020B0604020202020204" pitchFamily="34" charset="0"/>
              </a:rPr>
              <a:t> Puis 1 journée par mois de contrôles obligatoires aléatoires</a:t>
            </a:r>
          </a:p>
          <a:p>
            <a:r>
              <a:rPr lang="fr-FR" sz="1200" dirty="0">
                <a:ea typeface="Calibri" panose="020F0502020204030204" pitchFamily="34" charset="0"/>
                <a:cs typeface="Calibri" panose="020F0502020204030204" pitchFamily="34" charset="0"/>
              </a:rPr>
              <a:t> </a:t>
            </a:r>
            <a:r>
              <a:rPr lang="fr-FR" sz="900" dirty="0">
                <a:solidFill>
                  <a:srgbClr val="000000"/>
                </a:solidFill>
                <a:ea typeface="Calibri" panose="020F0502020204030204" pitchFamily="34" charset="0"/>
              </a:rPr>
              <a:t> </a:t>
            </a:r>
          </a:p>
        </p:txBody>
      </p:sp>
      <p:sp>
        <p:nvSpPr>
          <p:cNvPr id="11" name="Titre 1">
            <a:extLst>
              <a:ext uri="{FF2B5EF4-FFF2-40B4-BE49-F238E27FC236}">
                <a16:creationId xmlns:a16="http://schemas.microsoft.com/office/drawing/2014/main" id="{5F3117F7-E0D6-40DE-9918-5CF862E2F470}"/>
              </a:ext>
            </a:extLst>
          </p:cNvPr>
          <p:cNvSpPr txBox="1">
            <a:spLocks/>
          </p:cNvSpPr>
          <p:nvPr/>
        </p:nvSpPr>
        <p:spPr bwMode="gray">
          <a:xfrm>
            <a:off x="1" y="857250"/>
            <a:ext cx="9143999" cy="915566"/>
          </a:xfrm>
          <a:prstGeom prst="rect">
            <a:avLst/>
          </a:prstGeom>
          <a:solidFill>
            <a:srgbClr val="00ABC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a:solidFill>
                  <a:srgbClr val="FF0000"/>
                </a:solidFill>
                <a:latin typeface="+mj-lt"/>
                <a:ea typeface="+mj-ea"/>
                <a:cs typeface="+mj-cs"/>
              </a:defRPr>
            </a:lvl1pPr>
            <a:lvl2pPr algn="l" rtl="0" eaLnBrk="1" fontAlgn="base" hangingPunct="1">
              <a:spcBef>
                <a:spcPct val="0"/>
              </a:spcBef>
              <a:spcAft>
                <a:spcPct val="0"/>
              </a:spcAft>
              <a:defRPr sz="2800" b="1">
                <a:solidFill>
                  <a:srgbClr val="FF0000"/>
                </a:solidFill>
                <a:latin typeface="Arial" pitchFamily="34" charset="0"/>
              </a:defRPr>
            </a:lvl2pPr>
            <a:lvl3pPr algn="l" rtl="0" eaLnBrk="1" fontAlgn="base" hangingPunct="1">
              <a:spcBef>
                <a:spcPct val="0"/>
              </a:spcBef>
              <a:spcAft>
                <a:spcPct val="0"/>
              </a:spcAft>
              <a:defRPr sz="2800" b="1">
                <a:solidFill>
                  <a:srgbClr val="FF0000"/>
                </a:solidFill>
                <a:latin typeface="Arial" pitchFamily="34" charset="0"/>
              </a:defRPr>
            </a:lvl3pPr>
            <a:lvl4pPr algn="l" rtl="0" eaLnBrk="1" fontAlgn="base" hangingPunct="1">
              <a:spcBef>
                <a:spcPct val="0"/>
              </a:spcBef>
              <a:spcAft>
                <a:spcPct val="0"/>
              </a:spcAft>
              <a:defRPr sz="2800" b="1">
                <a:solidFill>
                  <a:srgbClr val="FF0000"/>
                </a:solidFill>
                <a:latin typeface="Arial" pitchFamily="34" charset="0"/>
              </a:defRPr>
            </a:lvl4pPr>
            <a:lvl5pPr algn="l" rtl="0" eaLnBrk="1" fontAlgn="base" hangingPunct="1">
              <a:spcBef>
                <a:spcPct val="0"/>
              </a:spcBef>
              <a:spcAft>
                <a:spcPct val="0"/>
              </a:spcAft>
              <a:defRPr sz="2800" b="1">
                <a:solidFill>
                  <a:srgbClr val="FF0000"/>
                </a:solidFill>
                <a:latin typeface="Arial" pitchFamily="34" charset="0"/>
              </a:defRPr>
            </a:lvl5pPr>
            <a:lvl6pPr marL="457200" algn="l" rtl="0" eaLnBrk="1" fontAlgn="base" hangingPunct="1">
              <a:spcBef>
                <a:spcPct val="0"/>
              </a:spcBef>
              <a:spcAft>
                <a:spcPct val="0"/>
              </a:spcAft>
              <a:defRPr sz="2800" b="1">
                <a:solidFill>
                  <a:srgbClr val="FF0000"/>
                </a:solidFill>
                <a:latin typeface="Arial" pitchFamily="34" charset="0"/>
              </a:defRPr>
            </a:lvl6pPr>
            <a:lvl7pPr marL="914400" algn="l" rtl="0" eaLnBrk="1" fontAlgn="base" hangingPunct="1">
              <a:spcBef>
                <a:spcPct val="0"/>
              </a:spcBef>
              <a:spcAft>
                <a:spcPct val="0"/>
              </a:spcAft>
              <a:defRPr sz="2800" b="1">
                <a:solidFill>
                  <a:srgbClr val="FF0000"/>
                </a:solidFill>
                <a:latin typeface="Arial" pitchFamily="34" charset="0"/>
              </a:defRPr>
            </a:lvl7pPr>
            <a:lvl8pPr marL="1371600" algn="l" rtl="0" eaLnBrk="1" fontAlgn="base" hangingPunct="1">
              <a:spcBef>
                <a:spcPct val="0"/>
              </a:spcBef>
              <a:spcAft>
                <a:spcPct val="0"/>
              </a:spcAft>
              <a:defRPr sz="2800" b="1">
                <a:solidFill>
                  <a:srgbClr val="FF0000"/>
                </a:solidFill>
                <a:latin typeface="Arial" pitchFamily="34" charset="0"/>
              </a:defRPr>
            </a:lvl8pPr>
            <a:lvl9pPr marL="1828800" algn="l" rtl="0" eaLnBrk="1" fontAlgn="base" hangingPunct="1">
              <a:spcBef>
                <a:spcPct val="0"/>
              </a:spcBef>
              <a:spcAft>
                <a:spcPct val="0"/>
              </a:spcAft>
              <a:defRPr sz="2800" b="1">
                <a:solidFill>
                  <a:srgbClr val="FF0000"/>
                </a:solidFill>
                <a:latin typeface="Arial" pitchFamily="34" charset="0"/>
              </a:defRPr>
            </a:lvl9pPr>
          </a:lstStyle>
          <a:p>
            <a:pPr algn="ctr">
              <a:defRPr/>
            </a:pPr>
            <a:r>
              <a:rPr lang="fr-FR" sz="3000" dirty="0">
                <a:solidFill>
                  <a:schemeClr val="bg1"/>
                </a:solidFill>
                <a:latin typeface="Arial"/>
                <a:ea typeface="+mn-ea"/>
                <a:cs typeface="+mn-cs"/>
              </a:rPr>
              <a:t>Campagne contre les addictions: </a:t>
            </a:r>
            <a:br>
              <a:rPr lang="fr-FR" sz="3000" dirty="0">
                <a:solidFill>
                  <a:schemeClr val="bg1"/>
                </a:solidFill>
                <a:latin typeface="Arial"/>
                <a:ea typeface="+mn-ea"/>
                <a:cs typeface="+mn-cs"/>
              </a:rPr>
            </a:br>
            <a:r>
              <a:rPr lang="fr-FR" sz="3000" dirty="0">
                <a:solidFill>
                  <a:schemeClr val="bg1"/>
                </a:solidFill>
                <a:latin typeface="Arial"/>
                <a:ea typeface="+mn-ea"/>
                <a:cs typeface="+mn-cs"/>
              </a:rPr>
              <a:t>alcoolémie et stupéfiants</a:t>
            </a:r>
          </a:p>
        </p:txBody>
      </p:sp>
    </p:spTree>
    <p:extLst>
      <p:ext uri="{BB962C8B-B14F-4D97-AF65-F5344CB8AC3E}">
        <p14:creationId xmlns:p14="http://schemas.microsoft.com/office/powerpoint/2010/main" val="4106266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p:cNvSpPr>
            <a:spLocks noGrp="1"/>
          </p:cNvSpPr>
          <p:nvPr>
            <p:ph type="dt" sz="half" idx="10"/>
          </p:nvPr>
        </p:nvSpPr>
        <p:spPr/>
        <p:txBody>
          <a:bodyPr/>
          <a:lstStyle/>
          <a:p>
            <a:pPr defTabSz="914378"/>
            <a:r>
              <a:rPr lang="fr-FR">
                <a:solidFill>
                  <a:prstClr val="black">
                    <a:alpha val="0"/>
                  </a:prstClr>
                </a:solidFill>
                <a:latin typeface="Arial"/>
              </a:rPr>
              <a:t>Date</a:t>
            </a:r>
          </a:p>
        </p:txBody>
      </p:sp>
      <p:sp>
        <p:nvSpPr>
          <p:cNvPr id="3" name="Espace réservé du numéro de diapositive 2"/>
          <p:cNvSpPr>
            <a:spLocks noGrp="1"/>
          </p:cNvSpPr>
          <p:nvPr>
            <p:ph type="sldNum" sz="quarter" idx="12"/>
          </p:nvPr>
        </p:nvSpPr>
        <p:spPr/>
        <p:txBody>
          <a:bodyPr/>
          <a:lstStyle/>
          <a:p>
            <a:pPr defTabSz="914378"/>
            <a:fld id="{733122C9-A0B9-462F-8757-0847AD287B63}" type="slidenum">
              <a:rPr lang="fr-FR">
                <a:solidFill>
                  <a:srgbClr val="786E64"/>
                </a:solidFill>
                <a:latin typeface="Arial"/>
              </a:rPr>
              <a:pPr defTabSz="914378"/>
              <a:t>56</a:t>
            </a:fld>
            <a:endParaRPr lang="fr-FR">
              <a:solidFill>
                <a:srgbClr val="786E64"/>
              </a:solidFill>
              <a:latin typeface="Arial"/>
            </a:endParaRPr>
          </a:p>
        </p:txBody>
      </p:sp>
      <p:sp>
        <p:nvSpPr>
          <p:cNvPr id="7" name="Rectangle 6">
            <a:extLst>
              <a:ext uri="{FF2B5EF4-FFF2-40B4-BE49-F238E27FC236}">
                <a16:creationId xmlns:a16="http://schemas.microsoft.com/office/drawing/2014/main" id="{E0A9B3FA-543F-4249-A7E1-5F12E978D071}"/>
              </a:ext>
            </a:extLst>
          </p:cNvPr>
          <p:cNvSpPr/>
          <p:nvPr/>
        </p:nvSpPr>
        <p:spPr>
          <a:xfrm>
            <a:off x="232351" y="3615568"/>
            <a:ext cx="3600400" cy="461665"/>
          </a:xfrm>
          <a:prstGeom prst="rect">
            <a:avLst/>
          </a:prstGeom>
        </p:spPr>
        <p:txBody>
          <a:bodyPr wrap="square">
            <a:spAutoFit/>
          </a:bodyPr>
          <a:lstStyle/>
          <a:p>
            <a:r>
              <a:rPr lang="fr-FR" sz="1200" b="1" u="sng" dirty="0">
                <a:solidFill>
                  <a:srgbClr val="000000"/>
                </a:solidFill>
                <a:ea typeface="Calibri" panose="020F0502020204030204" pitchFamily="34" charset="0"/>
              </a:rPr>
              <a:t>Participation de la médecine du travail : </a:t>
            </a:r>
            <a:r>
              <a:rPr lang="fr-FR" sz="1200" dirty="0">
                <a:solidFill>
                  <a:srgbClr val="000000"/>
                </a:solidFill>
                <a:ea typeface="Calibri" panose="020F0502020204030204" pitchFamily="34" charset="0"/>
              </a:rPr>
              <a:t>Sensibilisation Addictions, dose alcools…</a:t>
            </a:r>
          </a:p>
        </p:txBody>
      </p:sp>
      <p:sp>
        <p:nvSpPr>
          <p:cNvPr id="11" name="Titre 1">
            <a:extLst>
              <a:ext uri="{FF2B5EF4-FFF2-40B4-BE49-F238E27FC236}">
                <a16:creationId xmlns:a16="http://schemas.microsoft.com/office/drawing/2014/main" id="{5F3117F7-E0D6-40DE-9918-5CF862E2F470}"/>
              </a:ext>
            </a:extLst>
          </p:cNvPr>
          <p:cNvSpPr txBox="1">
            <a:spLocks/>
          </p:cNvSpPr>
          <p:nvPr/>
        </p:nvSpPr>
        <p:spPr bwMode="gray">
          <a:xfrm>
            <a:off x="1" y="857250"/>
            <a:ext cx="9143999" cy="915566"/>
          </a:xfrm>
          <a:prstGeom prst="rect">
            <a:avLst/>
          </a:prstGeom>
          <a:solidFill>
            <a:srgbClr val="00ABC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a:solidFill>
                  <a:srgbClr val="FF0000"/>
                </a:solidFill>
                <a:latin typeface="+mj-lt"/>
                <a:ea typeface="+mj-ea"/>
                <a:cs typeface="+mj-cs"/>
              </a:defRPr>
            </a:lvl1pPr>
            <a:lvl2pPr algn="l" rtl="0" eaLnBrk="1" fontAlgn="base" hangingPunct="1">
              <a:spcBef>
                <a:spcPct val="0"/>
              </a:spcBef>
              <a:spcAft>
                <a:spcPct val="0"/>
              </a:spcAft>
              <a:defRPr sz="2800" b="1">
                <a:solidFill>
                  <a:srgbClr val="FF0000"/>
                </a:solidFill>
                <a:latin typeface="Arial" pitchFamily="34" charset="0"/>
              </a:defRPr>
            </a:lvl2pPr>
            <a:lvl3pPr algn="l" rtl="0" eaLnBrk="1" fontAlgn="base" hangingPunct="1">
              <a:spcBef>
                <a:spcPct val="0"/>
              </a:spcBef>
              <a:spcAft>
                <a:spcPct val="0"/>
              </a:spcAft>
              <a:defRPr sz="2800" b="1">
                <a:solidFill>
                  <a:srgbClr val="FF0000"/>
                </a:solidFill>
                <a:latin typeface="Arial" pitchFamily="34" charset="0"/>
              </a:defRPr>
            </a:lvl3pPr>
            <a:lvl4pPr algn="l" rtl="0" eaLnBrk="1" fontAlgn="base" hangingPunct="1">
              <a:spcBef>
                <a:spcPct val="0"/>
              </a:spcBef>
              <a:spcAft>
                <a:spcPct val="0"/>
              </a:spcAft>
              <a:defRPr sz="2800" b="1">
                <a:solidFill>
                  <a:srgbClr val="FF0000"/>
                </a:solidFill>
                <a:latin typeface="Arial" pitchFamily="34" charset="0"/>
              </a:defRPr>
            </a:lvl4pPr>
            <a:lvl5pPr algn="l" rtl="0" eaLnBrk="1" fontAlgn="base" hangingPunct="1">
              <a:spcBef>
                <a:spcPct val="0"/>
              </a:spcBef>
              <a:spcAft>
                <a:spcPct val="0"/>
              </a:spcAft>
              <a:defRPr sz="2800" b="1">
                <a:solidFill>
                  <a:srgbClr val="FF0000"/>
                </a:solidFill>
                <a:latin typeface="Arial" pitchFamily="34" charset="0"/>
              </a:defRPr>
            </a:lvl5pPr>
            <a:lvl6pPr marL="457200" algn="l" rtl="0" eaLnBrk="1" fontAlgn="base" hangingPunct="1">
              <a:spcBef>
                <a:spcPct val="0"/>
              </a:spcBef>
              <a:spcAft>
                <a:spcPct val="0"/>
              </a:spcAft>
              <a:defRPr sz="2800" b="1">
                <a:solidFill>
                  <a:srgbClr val="FF0000"/>
                </a:solidFill>
                <a:latin typeface="Arial" pitchFamily="34" charset="0"/>
              </a:defRPr>
            </a:lvl6pPr>
            <a:lvl7pPr marL="914400" algn="l" rtl="0" eaLnBrk="1" fontAlgn="base" hangingPunct="1">
              <a:spcBef>
                <a:spcPct val="0"/>
              </a:spcBef>
              <a:spcAft>
                <a:spcPct val="0"/>
              </a:spcAft>
              <a:defRPr sz="2800" b="1">
                <a:solidFill>
                  <a:srgbClr val="FF0000"/>
                </a:solidFill>
                <a:latin typeface="Arial" pitchFamily="34" charset="0"/>
              </a:defRPr>
            </a:lvl7pPr>
            <a:lvl8pPr marL="1371600" algn="l" rtl="0" eaLnBrk="1" fontAlgn="base" hangingPunct="1">
              <a:spcBef>
                <a:spcPct val="0"/>
              </a:spcBef>
              <a:spcAft>
                <a:spcPct val="0"/>
              </a:spcAft>
              <a:defRPr sz="2800" b="1">
                <a:solidFill>
                  <a:srgbClr val="FF0000"/>
                </a:solidFill>
                <a:latin typeface="Arial" pitchFamily="34" charset="0"/>
              </a:defRPr>
            </a:lvl8pPr>
            <a:lvl9pPr marL="1828800" algn="l" rtl="0" eaLnBrk="1" fontAlgn="base" hangingPunct="1">
              <a:spcBef>
                <a:spcPct val="0"/>
              </a:spcBef>
              <a:spcAft>
                <a:spcPct val="0"/>
              </a:spcAft>
              <a:defRPr sz="2800" b="1">
                <a:solidFill>
                  <a:srgbClr val="FF0000"/>
                </a:solidFill>
                <a:latin typeface="Arial" pitchFamily="34" charset="0"/>
              </a:defRPr>
            </a:lvl9pPr>
          </a:lstStyle>
          <a:p>
            <a:pPr algn="ctr">
              <a:defRPr/>
            </a:pPr>
            <a:r>
              <a:rPr lang="fr-FR" sz="3000" dirty="0">
                <a:solidFill>
                  <a:schemeClr val="bg1"/>
                </a:solidFill>
                <a:latin typeface="Arial"/>
                <a:ea typeface="+mn-ea"/>
                <a:cs typeface="+mn-cs"/>
              </a:rPr>
              <a:t>Journée de sensibilisation Alcool et stupéfiant</a:t>
            </a:r>
          </a:p>
        </p:txBody>
      </p:sp>
      <p:sp>
        <p:nvSpPr>
          <p:cNvPr id="4" name="Rectangle 3">
            <a:extLst>
              <a:ext uri="{FF2B5EF4-FFF2-40B4-BE49-F238E27FC236}">
                <a16:creationId xmlns:a16="http://schemas.microsoft.com/office/drawing/2014/main" id="{6ECF8AB8-2F29-5684-4CA4-3C8997BD5562}"/>
              </a:ext>
            </a:extLst>
          </p:cNvPr>
          <p:cNvSpPr/>
          <p:nvPr/>
        </p:nvSpPr>
        <p:spPr>
          <a:xfrm>
            <a:off x="90930" y="4708382"/>
            <a:ext cx="2328973" cy="1200329"/>
          </a:xfrm>
          <a:prstGeom prst="rect">
            <a:avLst/>
          </a:prstGeom>
        </p:spPr>
        <p:txBody>
          <a:bodyPr wrap="square">
            <a:spAutoFit/>
          </a:bodyPr>
          <a:lstStyle/>
          <a:p>
            <a:pPr algn="ctr"/>
            <a:r>
              <a:rPr lang="fr-FR" sz="1200" b="1" u="sng" dirty="0">
                <a:solidFill>
                  <a:srgbClr val="000000"/>
                </a:solidFill>
                <a:ea typeface="Calibri" panose="020F0502020204030204" pitchFamily="34" charset="0"/>
              </a:rPr>
              <a:t>Participation de la </a:t>
            </a:r>
          </a:p>
          <a:p>
            <a:pPr algn="ctr"/>
            <a:r>
              <a:rPr lang="fr-FR" sz="1200" b="1" u="sng" dirty="0">
                <a:solidFill>
                  <a:srgbClr val="000000"/>
                </a:solidFill>
                <a:ea typeface="Calibri" panose="020F0502020204030204" pitchFamily="34" charset="0"/>
              </a:rPr>
              <a:t>Sécurité Routière: </a:t>
            </a:r>
          </a:p>
          <a:p>
            <a:pPr algn="ctr"/>
            <a:r>
              <a:rPr lang="fr-FR" sz="1200" dirty="0">
                <a:solidFill>
                  <a:srgbClr val="000000"/>
                </a:solidFill>
                <a:ea typeface="Calibri" panose="020F0502020204030204" pitchFamily="34" charset="0"/>
              </a:rPr>
              <a:t>Parcours ludiques alcoolémie et drogues, sensibilisation doses alcool, carnet recettes cocktails sans alcool…</a:t>
            </a:r>
          </a:p>
        </p:txBody>
      </p:sp>
      <p:sp>
        <p:nvSpPr>
          <p:cNvPr id="5" name="Rectangle 4">
            <a:extLst>
              <a:ext uri="{FF2B5EF4-FFF2-40B4-BE49-F238E27FC236}">
                <a16:creationId xmlns:a16="http://schemas.microsoft.com/office/drawing/2014/main" id="{DDD2AE28-DC4D-E113-D851-A19F543345D7}"/>
              </a:ext>
            </a:extLst>
          </p:cNvPr>
          <p:cNvSpPr/>
          <p:nvPr/>
        </p:nvSpPr>
        <p:spPr>
          <a:xfrm>
            <a:off x="4596771" y="3556603"/>
            <a:ext cx="2976692" cy="461665"/>
          </a:xfrm>
          <a:prstGeom prst="rect">
            <a:avLst/>
          </a:prstGeom>
          <a:solidFill>
            <a:schemeClr val="bg1"/>
          </a:solidFill>
        </p:spPr>
        <p:txBody>
          <a:bodyPr wrap="square">
            <a:spAutoFit/>
          </a:bodyPr>
          <a:lstStyle/>
          <a:p>
            <a:r>
              <a:rPr lang="fr-FR" sz="1200" b="1" u="sng" dirty="0">
                <a:solidFill>
                  <a:srgbClr val="000000"/>
                </a:solidFill>
                <a:ea typeface="Calibri" panose="020F0502020204030204" pitchFamily="34" charset="0"/>
              </a:rPr>
              <a:t>Participation de la Police Nationale: </a:t>
            </a:r>
          </a:p>
          <a:p>
            <a:r>
              <a:rPr lang="fr-FR" sz="1200" dirty="0">
                <a:solidFill>
                  <a:srgbClr val="000000"/>
                </a:solidFill>
                <a:ea typeface="Calibri" panose="020F0502020204030204" pitchFamily="34" charset="0"/>
              </a:rPr>
              <a:t>stand de prévention sur les Drogues</a:t>
            </a:r>
          </a:p>
        </p:txBody>
      </p:sp>
      <p:pic>
        <p:nvPicPr>
          <p:cNvPr id="9" name="Image 8" descr="Une image contenant personne, debout, personnes&#10;&#10;Description générée automatiquement">
            <a:extLst>
              <a:ext uri="{FF2B5EF4-FFF2-40B4-BE49-F238E27FC236}">
                <a16:creationId xmlns:a16="http://schemas.microsoft.com/office/drawing/2014/main" id="{124107FB-5C6A-338B-B6F0-D4BE8822A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095" y="4047290"/>
            <a:ext cx="2468893" cy="1851670"/>
          </a:xfrm>
          <a:prstGeom prst="rect">
            <a:avLst/>
          </a:prstGeom>
        </p:spPr>
      </p:pic>
      <p:pic>
        <p:nvPicPr>
          <p:cNvPr id="10" name="Image 9">
            <a:extLst>
              <a:ext uri="{FF2B5EF4-FFF2-40B4-BE49-F238E27FC236}">
                <a16:creationId xmlns:a16="http://schemas.microsoft.com/office/drawing/2014/main" id="{C3C4ABBA-A04E-310E-ACB9-7DE19A736D88}"/>
              </a:ext>
            </a:extLst>
          </p:cNvPr>
          <p:cNvPicPr>
            <a:picLocks noChangeAspect="1"/>
          </p:cNvPicPr>
          <p:nvPr/>
        </p:nvPicPr>
        <p:blipFill>
          <a:blip r:embed="rId4"/>
          <a:stretch>
            <a:fillRect/>
          </a:stretch>
        </p:blipFill>
        <p:spPr>
          <a:xfrm>
            <a:off x="388559" y="1632923"/>
            <a:ext cx="2697967" cy="2023475"/>
          </a:xfrm>
          <a:prstGeom prst="rect">
            <a:avLst/>
          </a:prstGeom>
        </p:spPr>
      </p:pic>
      <p:pic>
        <p:nvPicPr>
          <p:cNvPr id="13" name="Image 12" descr="Une image contenant personne, enfant, plein air&#10;&#10;Description générée automatiquement">
            <a:extLst>
              <a:ext uri="{FF2B5EF4-FFF2-40B4-BE49-F238E27FC236}">
                <a16:creationId xmlns:a16="http://schemas.microsoft.com/office/drawing/2014/main" id="{50AC4608-DA27-5620-9F61-1DEE881B0E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5777" y="4085887"/>
            <a:ext cx="3151823" cy="1774477"/>
          </a:xfrm>
          <a:prstGeom prst="rect">
            <a:avLst/>
          </a:prstGeom>
        </p:spPr>
      </p:pic>
      <p:pic>
        <p:nvPicPr>
          <p:cNvPr id="15" name="Image 14" descr="Une image contenant texte, personne, debout, groupe&#10;&#10;Description générée automatiquement">
            <a:extLst>
              <a:ext uri="{FF2B5EF4-FFF2-40B4-BE49-F238E27FC236}">
                <a16:creationId xmlns:a16="http://schemas.microsoft.com/office/drawing/2014/main" id="{2DE67DC5-E21D-FC7D-4AE8-614658855D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489" y="1549593"/>
            <a:ext cx="3581850" cy="2016582"/>
          </a:xfrm>
          <a:prstGeom prst="rect">
            <a:avLst/>
          </a:prstGeom>
        </p:spPr>
      </p:pic>
    </p:spTree>
    <p:extLst>
      <p:ext uri="{BB962C8B-B14F-4D97-AF65-F5344CB8AC3E}">
        <p14:creationId xmlns:p14="http://schemas.microsoft.com/office/powerpoint/2010/main" val="2835129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p:cNvSpPr>
            <a:spLocks noGrp="1"/>
          </p:cNvSpPr>
          <p:nvPr>
            <p:ph type="dt" sz="half" idx="10"/>
          </p:nvPr>
        </p:nvSpPr>
        <p:spPr/>
        <p:txBody>
          <a:bodyPr/>
          <a:lstStyle/>
          <a:p>
            <a:pPr defTabSz="914378"/>
            <a:r>
              <a:rPr lang="fr-FR">
                <a:solidFill>
                  <a:prstClr val="black">
                    <a:alpha val="0"/>
                  </a:prstClr>
                </a:solidFill>
                <a:latin typeface="Arial"/>
              </a:rPr>
              <a:t>Date</a:t>
            </a:r>
          </a:p>
        </p:txBody>
      </p:sp>
      <p:sp>
        <p:nvSpPr>
          <p:cNvPr id="3" name="Espace réservé du numéro de diapositive 2"/>
          <p:cNvSpPr>
            <a:spLocks noGrp="1"/>
          </p:cNvSpPr>
          <p:nvPr>
            <p:ph type="sldNum" sz="quarter" idx="12"/>
          </p:nvPr>
        </p:nvSpPr>
        <p:spPr/>
        <p:txBody>
          <a:bodyPr/>
          <a:lstStyle/>
          <a:p>
            <a:pPr defTabSz="914378"/>
            <a:fld id="{733122C9-A0B9-462F-8757-0847AD287B63}" type="slidenum">
              <a:rPr lang="fr-FR">
                <a:solidFill>
                  <a:srgbClr val="786E64"/>
                </a:solidFill>
                <a:latin typeface="Arial"/>
              </a:rPr>
              <a:pPr defTabSz="914378"/>
              <a:t>57</a:t>
            </a:fld>
            <a:endParaRPr lang="fr-FR">
              <a:solidFill>
                <a:srgbClr val="786E64"/>
              </a:solidFill>
              <a:latin typeface="Arial"/>
            </a:endParaRPr>
          </a:p>
        </p:txBody>
      </p:sp>
      <p:sp>
        <p:nvSpPr>
          <p:cNvPr id="18" name="Espace réservé du contenu 8">
            <a:extLst>
              <a:ext uri="{FF2B5EF4-FFF2-40B4-BE49-F238E27FC236}">
                <a16:creationId xmlns:a16="http://schemas.microsoft.com/office/drawing/2014/main" id="{D3459132-B9FB-4380-A00D-2A18A0206F47}"/>
              </a:ext>
            </a:extLst>
          </p:cNvPr>
          <p:cNvSpPr>
            <a:spLocks noGrp="1"/>
          </p:cNvSpPr>
          <p:nvPr>
            <p:ph idx="1"/>
          </p:nvPr>
        </p:nvSpPr>
        <p:spPr>
          <a:xfrm>
            <a:off x="267456" y="1788303"/>
            <a:ext cx="8640000" cy="4032448"/>
          </a:xfrm>
        </p:spPr>
        <p:txBody>
          <a:bodyPr vert="horz" wrap="square" lIns="0" tIns="0" rIns="0" bIns="0" numCol="1" rtlCol="0" anchor="t" anchorCtr="0" compatLnSpc="1">
            <a:prstTxWarp prst="textNoShape">
              <a:avLst/>
            </a:prstTxWarp>
            <a:noAutofit/>
          </a:bodyPr>
          <a:lstStyle/>
          <a:p>
            <a:endParaRPr lang="fr-FR" sz="1600" dirty="0"/>
          </a:p>
          <a:p>
            <a:pPr lvl="1"/>
            <a:endParaRPr lang="fr-FR" sz="1400" dirty="0"/>
          </a:p>
          <a:p>
            <a:pPr lvl="1"/>
            <a:endParaRPr lang="fr-FR" sz="1400" dirty="0"/>
          </a:p>
          <a:p>
            <a:pPr lvl="1"/>
            <a:endParaRPr lang="fr-FR" sz="1400" dirty="0"/>
          </a:p>
        </p:txBody>
      </p:sp>
      <p:sp>
        <p:nvSpPr>
          <p:cNvPr id="7" name="Rectangle 6">
            <a:extLst>
              <a:ext uri="{FF2B5EF4-FFF2-40B4-BE49-F238E27FC236}">
                <a16:creationId xmlns:a16="http://schemas.microsoft.com/office/drawing/2014/main" id="{E0A9B3FA-543F-4249-A7E1-5F12E978D071}"/>
              </a:ext>
            </a:extLst>
          </p:cNvPr>
          <p:cNvSpPr/>
          <p:nvPr/>
        </p:nvSpPr>
        <p:spPr>
          <a:xfrm>
            <a:off x="179821" y="5705433"/>
            <a:ext cx="1997674" cy="261610"/>
          </a:xfrm>
          <a:prstGeom prst="rect">
            <a:avLst/>
          </a:prstGeom>
        </p:spPr>
        <p:txBody>
          <a:bodyPr wrap="square">
            <a:spAutoFit/>
          </a:bodyPr>
          <a:lstStyle/>
          <a:p>
            <a:r>
              <a:rPr lang="fr-FR" sz="1100" dirty="0">
                <a:solidFill>
                  <a:schemeClr val="bg2">
                    <a:lumMod val="75000"/>
                  </a:schemeClr>
                </a:solidFill>
                <a:ea typeface="Calibri" panose="020F0502020204030204" pitchFamily="34" charset="0"/>
                <a:cs typeface="Calibri" panose="020F0502020204030204" pitchFamily="34" charset="0"/>
              </a:rPr>
              <a:t>* Bilan au 28/02/23 </a:t>
            </a:r>
            <a:r>
              <a:rPr lang="fr-FR" sz="1100" dirty="0">
                <a:solidFill>
                  <a:schemeClr val="bg2">
                    <a:lumMod val="75000"/>
                  </a:schemeClr>
                </a:solidFill>
                <a:ea typeface="Calibri" panose="020F0502020204030204" pitchFamily="34" charset="0"/>
              </a:rPr>
              <a:t> </a:t>
            </a:r>
          </a:p>
        </p:txBody>
      </p:sp>
      <p:sp>
        <p:nvSpPr>
          <p:cNvPr id="11" name="Titre 1">
            <a:extLst>
              <a:ext uri="{FF2B5EF4-FFF2-40B4-BE49-F238E27FC236}">
                <a16:creationId xmlns:a16="http://schemas.microsoft.com/office/drawing/2014/main" id="{5F3117F7-E0D6-40DE-9918-5CF862E2F470}"/>
              </a:ext>
            </a:extLst>
          </p:cNvPr>
          <p:cNvSpPr txBox="1">
            <a:spLocks/>
          </p:cNvSpPr>
          <p:nvPr/>
        </p:nvSpPr>
        <p:spPr bwMode="gray">
          <a:xfrm>
            <a:off x="1" y="857250"/>
            <a:ext cx="9143999" cy="915566"/>
          </a:xfrm>
          <a:prstGeom prst="rect">
            <a:avLst/>
          </a:prstGeom>
          <a:solidFill>
            <a:srgbClr val="00ABC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a:solidFill>
                  <a:srgbClr val="FF0000"/>
                </a:solidFill>
                <a:latin typeface="+mj-lt"/>
                <a:ea typeface="+mj-ea"/>
                <a:cs typeface="+mj-cs"/>
              </a:defRPr>
            </a:lvl1pPr>
            <a:lvl2pPr algn="l" rtl="0" eaLnBrk="1" fontAlgn="base" hangingPunct="1">
              <a:spcBef>
                <a:spcPct val="0"/>
              </a:spcBef>
              <a:spcAft>
                <a:spcPct val="0"/>
              </a:spcAft>
              <a:defRPr sz="2800" b="1">
                <a:solidFill>
                  <a:srgbClr val="FF0000"/>
                </a:solidFill>
                <a:latin typeface="Arial" pitchFamily="34" charset="0"/>
              </a:defRPr>
            </a:lvl2pPr>
            <a:lvl3pPr algn="l" rtl="0" eaLnBrk="1" fontAlgn="base" hangingPunct="1">
              <a:spcBef>
                <a:spcPct val="0"/>
              </a:spcBef>
              <a:spcAft>
                <a:spcPct val="0"/>
              </a:spcAft>
              <a:defRPr sz="2800" b="1">
                <a:solidFill>
                  <a:srgbClr val="FF0000"/>
                </a:solidFill>
                <a:latin typeface="Arial" pitchFamily="34" charset="0"/>
              </a:defRPr>
            </a:lvl3pPr>
            <a:lvl4pPr algn="l" rtl="0" eaLnBrk="1" fontAlgn="base" hangingPunct="1">
              <a:spcBef>
                <a:spcPct val="0"/>
              </a:spcBef>
              <a:spcAft>
                <a:spcPct val="0"/>
              </a:spcAft>
              <a:defRPr sz="2800" b="1">
                <a:solidFill>
                  <a:srgbClr val="FF0000"/>
                </a:solidFill>
                <a:latin typeface="Arial" pitchFamily="34" charset="0"/>
              </a:defRPr>
            </a:lvl4pPr>
            <a:lvl5pPr algn="l" rtl="0" eaLnBrk="1" fontAlgn="base" hangingPunct="1">
              <a:spcBef>
                <a:spcPct val="0"/>
              </a:spcBef>
              <a:spcAft>
                <a:spcPct val="0"/>
              </a:spcAft>
              <a:defRPr sz="2800" b="1">
                <a:solidFill>
                  <a:srgbClr val="FF0000"/>
                </a:solidFill>
                <a:latin typeface="Arial" pitchFamily="34" charset="0"/>
              </a:defRPr>
            </a:lvl5pPr>
            <a:lvl6pPr marL="457200" algn="l" rtl="0" eaLnBrk="1" fontAlgn="base" hangingPunct="1">
              <a:spcBef>
                <a:spcPct val="0"/>
              </a:spcBef>
              <a:spcAft>
                <a:spcPct val="0"/>
              </a:spcAft>
              <a:defRPr sz="2800" b="1">
                <a:solidFill>
                  <a:srgbClr val="FF0000"/>
                </a:solidFill>
                <a:latin typeface="Arial" pitchFamily="34" charset="0"/>
              </a:defRPr>
            </a:lvl6pPr>
            <a:lvl7pPr marL="914400" algn="l" rtl="0" eaLnBrk="1" fontAlgn="base" hangingPunct="1">
              <a:spcBef>
                <a:spcPct val="0"/>
              </a:spcBef>
              <a:spcAft>
                <a:spcPct val="0"/>
              </a:spcAft>
              <a:defRPr sz="2800" b="1">
                <a:solidFill>
                  <a:srgbClr val="FF0000"/>
                </a:solidFill>
                <a:latin typeface="Arial" pitchFamily="34" charset="0"/>
              </a:defRPr>
            </a:lvl7pPr>
            <a:lvl8pPr marL="1371600" algn="l" rtl="0" eaLnBrk="1" fontAlgn="base" hangingPunct="1">
              <a:spcBef>
                <a:spcPct val="0"/>
              </a:spcBef>
              <a:spcAft>
                <a:spcPct val="0"/>
              </a:spcAft>
              <a:defRPr sz="2800" b="1">
                <a:solidFill>
                  <a:srgbClr val="FF0000"/>
                </a:solidFill>
                <a:latin typeface="Arial" pitchFamily="34" charset="0"/>
              </a:defRPr>
            </a:lvl8pPr>
            <a:lvl9pPr marL="1828800" algn="l" rtl="0" eaLnBrk="1" fontAlgn="base" hangingPunct="1">
              <a:spcBef>
                <a:spcPct val="0"/>
              </a:spcBef>
              <a:spcAft>
                <a:spcPct val="0"/>
              </a:spcAft>
              <a:defRPr sz="2800" b="1">
                <a:solidFill>
                  <a:srgbClr val="FF0000"/>
                </a:solidFill>
                <a:latin typeface="Arial" pitchFamily="34" charset="0"/>
              </a:defRPr>
            </a:lvl9pPr>
          </a:lstStyle>
          <a:p>
            <a:pPr algn="ctr">
              <a:defRPr/>
            </a:pPr>
            <a:r>
              <a:rPr lang="fr-FR" sz="3000" dirty="0">
                <a:solidFill>
                  <a:schemeClr val="bg1"/>
                </a:solidFill>
                <a:latin typeface="Arial"/>
                <a:ea typeface="+mn-ea"/>
                <a:cs typeface="+mn-cs"/>
              </a:rPr>
              <a:t>Reprise des contrôles aléatoires</a:t>
            </a:r>
          </a:p>
        </p:txBody>
      </p:sp>
      <p:pic>
        <p:nvPicPr>
          <p:cNvPr id="4" name="Image 3">
            <a:extLst>
              <a:ext uri="{FF2B5EF4-FFF2-40B4-BE49-F238E27FC236}">
                <a16:creationId xmlns:a16="http://schemas.microsoft.com/office/drawing/2014/main" id="{6918929D-E814-5939-10E7-C444938DD350}"/>
              </a:ext>
            </a:extLst>
          </p:cNvPr>
          <p:cNvPicPr>
            <a:picLocks noChangeAspect="1"/>
          </p:cNvPicPr>
          <p:nvPr/>
        </p:nvPicPr>
        <p:blipFill>
          <a:blip r:embed="rId3"/>
          <a:stretch>
            <a:fillRect/>
          </a:stretch>
        </p:blipFill>
        <p:spPr>
          <a:xfrm>
            <a:off x="255038" y="1857387"/>
            <a:ext cx="7902330" cy="3755355"/>
          </a:xfrm>
          <a:prstGeom prst="rect">
            <a:avLst/>
          </a:prstGeom>
        </p:spPr>
      </p:pic>
      <p:sp>
        <p:nvSpPr>
          <p:cNvPr id="5" name="Rectangle 4">
            <a:extLst>
              <a:ext uri="{FF2B5EF4-FFF2-40B4-BE49-F238E27FC236}">
                <a16:creationId xmlns:a16="http://schemas.microsoft.com/office/drawing/2014/main" id="{FA466628-DEFB-F527-43BA-E0DEF89519B2}"/>
              </a:ext>
            </a:extLst>
          </p:cNvPr>
          <p:cNvSpPr/>
          <p:nvPr/>
        </p:nvSpPr>
        <p:spPr>
          <a:xfrm>
            <a:off x="2051720" y="3738666"/>
            <a:ext cx="263236" cy="553998"/>
          </a:xfrm>
          <a:prstGeom prst="rect">
            <a:avLst/>
          </a:prstGeom>
        </p:spPr>
        <p:txBody>
          <a:bodyPr wrap="square">
            <a:spAutoFit/>
          </a:bodyPr>
          <a:lstStyle/>
          <a:p>
            <a:r>
              <a:rPr lang="fr-FR" sz="1500" dirty="0">
                <a:solidFill>
                  <a:schemeClr val="bg2">
                    <a:lumMod val="75000"/>
                  </a:schemeClr>
                </a:solidFill>
                <a:ea typeface="Calibri" panose="020F0502020204030204" pitchFamily="34" charset="0"/>
                <a:cs typeface="Calibri" panose="020F0502020204030204" pitchFamily="34" charset="0"/>
              </a:rPr>
              <a:t>* </a:t>
            </a:r>
            <a:r>
              <a:rPr lang="fr-FR" sz="1500" dirty="0">
                <a:solidFill>
                  <a:schemeClr val="bg2">
                    <a:lumMod val="75000"/>
                  </a:schemeClr>
                </a:solidFill>
                <a:ea typeface="Calibri" panose="020F0502020204030204" pitchFamily="34" charset="0"/>
              </a:rPr>
              <a:t> </a:t>
            </a:r>
          </a:p>
        </p:txBody>
      </p:sp>
    </p:spTree>
    <p:extLst>
      <p:ext uri="{BB962C8B-B14F-4D97-AF65-F5344CB8AC3E}">
        <p14:creationId xmlns:p14="http://schemas.microsoft.com/office/powerpoint/2010/main" val="585900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2086849" y="828785"/>
            <a:ext cx="4645391" cy="728007"/>
          </a:xfrm>
        </p:spPr>
        <p:txBody>
          <a:bodyPr>
            <a:normAutofit fontScale="90000"/>
          </a:bodyPr>
          <a:lstStyle/>
          <a:p>
            <a:r>
              <a:rPr lang="fr-FR" sz="3200" b="1" dirty="0"/>
              <a:t>Merci de votre attention ! </a:t>
            </a:r>
          </a:p>
        </p:txBody>
      </p:sp>
      <p:sp>
        <p:nvSpPr>
          <p:cNvPr id="3" name="Espace réservé du numéro de diapositive 2"/>
          <p:cNvSpPr>
            <a:spLocks noGrp="1"/>
          </p:cNvSpPr>
          <p:nvPr>
            <p:ph type="sldNum" sz="quarter" idx="12"/>
          </p:nvPr>
        </p:nvSpPr>
        <p:spPr/>
        <p:txBody>
          <a:bodyPr/>
          <a:lstStyle/>
          <a:p>
            <a:fld id="{4A4961BA-AD98-4A64-999F-F6118E0F7BC3}" type="slidenum">
              <a:rPr lang="fr-FR" smtClean="0"/>
              <a:pPr/>
              <a:t>58</a:t>
            </a:fld>
            <a:endParaRPr lang="fr-FR" dirty="0"/>
          </a:p>
        </p:txBody>
      </p:sp>
      <p:pic>
        <p:nvPicPr>
          <p:cNvPr id="1026" name="Picture 2" descr="Verre doseur alco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8938" y="2141860"/>
            <a:ext cx="3073102" cy="3073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nd parcours pour lunettes simulation alcool 4 x 2 m votre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7312" y="2141860"/>
            <a:ext cx="3073102" cy="3073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088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8CAAB8-02A3-0561-A876-A8E35674FF77}"/>
              </a:ext>
            </a:extLst>
          </p:cNvPr>
          <p:cNvSpPr>
            <a:spLocks noGrp="1"/>
          </p:cNvSpPr>
          <p:nvPr>
            <p:ph type="ctrTitle"/>
          </p:nvPr>
        </p:nvSpPr>
        <p:spPr>
          <a:xfrm>
            <a:off x="755576" y="178468"/>
            <a:ext cx="6858000" cy="788987"/>
          </a:xfrm>
        </p:spPr>
        <p:txBody>
          <a:bodyPr>
            <a:normAutofit/>
          </a:bodyPr>
          <a:lstStyle/>
          <a:p>
            <a:r>
              <a:rPr lang="fr-FR" sz="2800" b="1" dirty="0"/>
              <a:t>Quelques chiffres </a:t>
            </a:r>
            <a:r>
              <a:rPr lang="fr-FR" sz="2800" b="1" dirty="0">
                <a:solidFill>
                  <a:schemeClr val="tx2"/>
                </a:solidFill>
              </a:rPr>
              <a:t>sur l’alcool</a:t>
            </a:r>
            <a:endParaRPr lang="fr-FR" sz="2800" dirty="0">
              <a:solidFill>
                <a:schemeClr val="tx2"/>
              </a:solidFill>
            </a:endParaRPr>
          </a:p>
        </p:txBody>
      </p:sp>
      <p:sp>
        <p:nvSpPr>
          <p:cNvPr id="3" name="Espace réservé du numéro de diapositive 2">
            <a:extLst>
              <a:ext uri="{FF2B5EF4-FFF2-40B4-BE49-F238E27FC236}">
                <a16:creationId xmlns:a16="http://schemas.microsoft.com/office/drawing/2014/main" id="{558029A2-BFC5-F94A-44D7-C33FDE99D5E0}"/>
              </a:ext>
            </a:extLst>
          </p:cNvPr>
          <p:cNvSpPr>
            <a:spLocks noGrp="1"/>
          </p:cNvSpPr>
          <p:nvPr>
            <p:ph type="sldNum" sz="quarter" idx="12"/>
          </p:nvPr>
        </p:nvSpPr>
        <p:spPr/>
        <p:txBody>
          <a:bodyPr/>
          <a:lstStyle/>
          <a:p>
            <a:fld id="{4A4961BA-AD98-4A64-999F-F6118E0F7BC3}" type="slidenum">
              <a:rPr lang="fr-FR" smtClean="0"/>
              <a:pPr/>
              <a:t>6</a:t>
            </a:fld>
            <a:endParaRPr lang="fr-FR" dirty="0"/>
          </a:p>
        </p:txBody>
      </p:sp>
      <p:sp>
        <p:nvSpPr>
          <p:cNvPr id="4" name="Espace réservé du contenu 3">
            <a:extLst>
              <a:ext uri="{FF2B5EF4-FFF2-40B4-BE49-F238E27FC236}">
                <a16:creationId xmlns:a16="http://schemas.microsoft.com/office/drawing/2014/main" id="{0E88D27B-F357-4B1E-122A-837D4919ED19}"/>
              </a:ext>
            </a:extLst>
          </p:cNvPr>
          <p:cNvSpPr>
            <a:spLocks noGrp="1"/>
          </p:cNvSpPr>
          <p:nvPr>
            <p:ph idx="13"/>
          </p:nvPr>
        </p:nvSpPr>
        <p:spPr>
          <a:xfrm>
            <a:off x="260140" y="1544072"/>
            <a:ext cx="7848872" cy="5089520"/>
          </a:xfrm>
        </p:spPr>
        <p:txBody>
          <a:bodyPr/>
          <a:lstStyle/>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10 % des adultes boivent quotidiennement de l’alcool </a:t>
            </a:r>
          </a:p>
          <a:p>
            <a:pPr lvl="1" algn="just">
              <a:lnSpc>
                <a:spcPct val="150000"/>
              </a:lnSpc>
              <a:buFont typeface="Wingdings" panose="05000000000000000000" pitchFamily="2" charset="2"/>
              <a:buChar char="§"/>
            </a:pPr>
            <a:r>
              <a:rPr lang="fr-FR" sz="2000" dirty="0">
                <a:latin typeface="Baloo 2" panose="03080502040302020200" pitchFamily="66" charset="0"/>
                <a:cs typeface="Baloo 2" panose="03080502040302020200" pitchFamily="66" charset="0"/>
              </a:rPr>
              <a:t>En 2020, 23,7% des 18-75 ans dépassent les repères de consommation d’alcool </a:t>
            </a:r>
          </a:p>
          <a:p>
            <a:pPr lvl="1"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sym typeface="Wingdings" panose="05000000000000000000" pitchFamily="2" charset="2"/>
              </a:rPr>
              <a:t></a:t>
            </a:r>
            <a:r>
              <a:rPr lang="fr-FR" sz="2000" b="1" dirty="0">
                <a:latin typeface="Baloo 2" panose="03080502040302020200" pitchFamily="66" charset="0"/>
                <a:cs typeface="Baloo 2" panose="03080502040302020200" pitchFamily="66" charset="0"/>
              </a:rPr>
              <a:t> régulière </a:t>
            </a:r>
            <a:r>
              <a:rPr lang="fr-FR" sz="2000" dirty="0">
                <a:latin typeface="Baloo 2" panose="03080502040302020200" pitchFamily="66" charset="0"/>
                <a:cs typeface="Baloo 2" panose="03080502040302020200" pitchFamily="66" charset="0"/>
              </a:rPr>
              <a:t>des ventes </a:t>
            </a:r>
            <a:r>
              <a:rPr lang="fr-FR" sz="2000" b="1" dirty="0">
                <a:latin typeface="Baloo 2" panose="03080502040302020200" pitchFamily="66" charset="0"/>
                <a:cs typeface="Baloo 2" panose="03080502040302020200" pitchFamily="66" charset="0"/>
              </a:rPr>
              <a:t>d’alcool</a:t>
            </a:r>
            <a:r>
              <a:rPr lang="fr-FR" sz="2000" dirty="0">
                <a:latin typeface="Baloo 2" panose="03080502040302020200" pitchFamily="66" charset="0"/>
                <a:cs typeface="Baloo 2" panose="03080502040302020200" pitchFamily="66" charset="0"/>
              </a:rPr>
              <a:t> depuis 50 ans (diminution de la consommation de vin)</a:t>
            </a:r>
          </a:p>
          <a:p>
            <a:pPr marL="457200" lvl="1" indent="0" algn="just">
              <a:lnSpc>
                <a:spcPct val="150000"/>
              </a:lnSpc>
              <a:buNone/>
            </a:pPr>
            <a:endParaRPr lang="fr-FR" sz="2000" dirty="0">
              <a:latin typeface="Baloo 2" panose="03080502040302020200" pitchFamily="66" charset="0"/>
              <a:cs typeface="Baloo 2" panose="03080502040302020200" pitchFamily="66" charset="0"/>
            </a:endParaRPr>
          </a:p>
          <a:p>
            <a:pPr lvl="1"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rPr>
              <a:t>Consommation régulière plus faible MAIS augmentation des alcoolisations ponctuelles importantes</a:t>
            </a:r>
          </a:p>
          <a:p>
            <a:pPr>
              <a:buFont typeface="Wingdings" panose="05000000000000000000" pitchFamily="2" charset="2"/>
              <a:buChar char="§"/>
            </a:pPr>
            <a:endParaRPr lang="fr-FR" dirty="0"/>
          </a:p>
        </p:txBody>
      </p:sp>
      <p:pic>
        <p:nvPicPr>
          <p:cNvPr id="5" name="Image 4" descr="Une image contenant table, intérieur, assis, tasse&#10;&#10;Description générée automatiquement">
            <a:extLst>
              <a:ext uri="{FF2B5EF4-FFF2-40B4-BE49-F238E27FC236}">
                <a16:creationId xmlns:a16="http://schemas.microsoft.com/office/drawing/2014/main" id="{A4D4BC4A-A2FB-434A-11E0-D87F5B3C6C7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7768" y="177228"/>
            <a:ext cx="1823148" cy="1215432"/>
          </a:xfrm>
          <a:prstGeom prst="rect">
            <a:avLst/>
          </a:prstGeom>
          <a:noFill/>
          <a:ln>
            <a:noFill/>
          </a:ln>
        </p:spPr>
      </p:pic>
      <p:sp>
        <p:nvSpPr>
          <p:cNvPr id="6" name="ZoneTexte 5">
            <a:extLst>
              <a:ext uri="{FF2B5EF4-FFF2-40B4-BE49-F238E27FC236}">
                <a16:creationId xmlns:a16="http://schemas.microsoft.com/office/drawing/2014/main" id="{A2A7D843-B8DC-4602-8068-E8946B0F6F4F}"/>
              </a:ext>
            </a:extLst>
          </p:cNvPr>
          <p:cNvSpPr txBox="1"/>
          <p:nvPr/>
        </p:nvSpPr>
        <p:spPr>
          <a:xfrm>
            <a:off x="7155668" y="1557858"/>
            <a:ext cx="1728192" cy="246221"/>
          </a:xfrm>
          <a:prstGeom prst="rect">
            <a:avLst/>
          </a:prstGeom>
          <a:noFill/>
        </p:spPr>
        <p:txBody>
          <a:bodyPr wrap="square" rtlCol="0">
            <a:spAutoFit/>
          </a:bodyPr>
          <a:lstStyle/>
          <a:p>
            <a:r>
              <a:rPr lang="fr-FR" sz="1000" dirty="0">
                <a:latin typeface="Baloo 2" panose="03080502040302020200"/>
              </a:rPr>
              <a:t>Source : AST25</a:t>
            </a:r>
          </a:p>
        </p:txBody>
      </p:sp>
    </p:spTree>
    <p:extLst>
      <p:ext uri="{BB962C8B-B14F-4D97-AF65-F5344CB8AC3E}">
        <p14:creationId xmlns:p14="http://schemas.microsoft.com/office/powerpoint/2010/main" val="3786785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11560" y="169369"/>
            <a:ext cx="6858000" cy="788987"/>
          </a:xfrm>
        </p:spPr>
        <p:txBody>
          <a:bodyPr>
            <a:normAutofit/>
          </a:bodyPr>
          <a:lstStyle/>
          <a:p>
            <a:r>
              <a:rPr lang="fr-FR" sz="2800" b="1" dirty="0"/>
              <a:t>Quelques chiffres sur les autres produits</a:t>
            </a:r>
            <a:endParaRPr lang="fr-FR" sz="2800" b="1" dirty="0">
              <a:solidFill>
                <a:srgbClr val="FF0000"/>
              </a:solidFill>
            </a:endParaRPr>
          </a:p>
        </p:txBody>
      </p:sp>
      <p:sp>
        <p:nvSpPr>
          <p:cNvPr id="3" name="Espace réservé du contenu 2"/>
          <p:cNvSpPr>
            <a:spLocks noGrp="1"/>
          </p:cNvSpPr>
          <p:nvPr>
            <p:ph idx="13"/>
          </p:nvPr>
        </p:nvSpPr>
        <p:spPr>
          <a:xfrm>
            <a:off x="472738" y="1235298"/>
            <a:ext cx="7909600" cy="5106172"/>
          </a:xfrm>
        </p:spPr>
        <p:txBody>
          <a:bodyPr>
            <a:noAutofit/>
          </a:bodyPr>
          <a:lstStyle/>
          <a:p>
            <a:pPr lvl="0"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rPr>
              <a:t>Un Français sur 10 </a:t>
            </a:r>
            <a:r>
              <a:rPr lang="fr-FR" sz="2000" dirty="0">
                <a:latin typeface="Baloo 2" panose="03080502040302020200" pitchFamily="66" charset="0"/>
                <a:cs typeface="Baloo 2" panose="03080502040302020200" pitchFamily="66" charset="0"/>
              </a:rPr>
              <a:t>a consommé des anxiolytiques au cours de l’année</a:t>
            </a:r>
          </a:p>
          <a:p>
            <a:pPr marL="0" lvl="0" indent="0" algn="just">
              <a:lnSpc>
                <a:spcPct val="150000"/>
              </a:lnSpc>
            </a:pPr>
            <a:endParaRPr lang="fr-FR" sz="1050" dirty="0">
              <a:latin typeface="Baloo 2" panose="03080502040302020200" pitchFamily="66" charset="0"/>
              <a:cs typeface="Baloo 2" panose="03080502040302020200" pitchFamily="66" charset="0"/>
            </a:endParaRPr>
          </a:p>
          <a:p>
            <a:pPr lvl="0" algn="just">
              <a:lnSpc>
                <a:spcPct val="150000"/>
              </a:lnSpc>
              <a:buFont typeface="Wingdings" panose="05000000000000000000" pitchFamily="2" charset="2"/>
              <a:buChar char="§"/>
            </a:pPr>
            <a:r>
              <a:rPr lang="fr-FR" sz="2000" b="1" dirty="0">
                <a:latin typeface="Baloo 2" panose="03080502040302020200" pitchFamily="66" charset="0"/>
                <a:cs typeface="Baloo 2" panose="03080502040302020200" pitchFamily="66" charset="0"/>
              </a:rPr>
              <a:t>Substances illicites </a:t>
            </a:r>
            <a:r>
              <a:rPr lang="fr-FR" sz="2000" dirty="0">
                <a:latin typeface="Baloo 2" panose="03080502040302020200" pitchFamily="66" charset="0"/>
                <a:cs typeface="Baloo 2" panose="03080502040302020200" pitchFamily="66" charset="0"/>
              </a:rPr>
              <a:t>: le cannabis est de loin la substance la plus consommée, suivi par la cocaïne et l’ecstasy </a:t>
            </a:r>
          </a:p>
          <a:p>
            <a:pPr marL="0" lvl="0" indent="0" algn="just">
              <a:lnSpc>
                <a:spcPct val="150000"/>
              </a:lnSpc>
              <a:buNone/>
            </a:pPr>
            <a:endParaRPr lang="fr-FR" sz="2000" dirty="0">
              <a:latin typeface="Baloo 2" panose="03080502040302020200" pitchFamily="66" charset="0"/>
              <a:cs typeface="Baloo 2" panose="03080502040302020200" pitchFamily="66" charset="0"/>
            </a:endParaRPr>
          </a:p>
          <a:p>
            <a:pPr lvl="0" algn="just">
              <a:lnSpc>
                <a:spcPct val="150000"/>
              </a:lnSpc>
              <a:buFont typeface="Wingdings" panose="05000000000000000000" pitchFamily="2" charset="2"/>
              <a:buChar char="ü"/>
            </a:pPr>
            <a:endParaRPr lang="fr-FR" sz="2000" dirty="0">
              <a:latin typeface="Baloo 2" panose="03080502040302020200" pitchFamily="66" charset="0"/>
              <a:cs typeface="Baloo 2" panose="03080502040302020200" pitchFamily="66" charset="0"/>
            </a:endParaRPr>
          </a:p>
          <a:p>
            <a:pPr marL="0" lvl="0" indent="0" algn="just">
              <a:lnSpc>
                <a:spcPct val="150000"/>
              </a:lnSpc>
            </a:pPr>
            <a:endParaRPr lang="fr-FR" sz="2000" dirty="0">
              <a:latin typeface="Baloo 2" panose="03080502040302020200" pitchFamily="66" charset="0"/>
              <a:cs typeface="Baloo 2" panose="03080502040302020200" pitchFamily="66" charset="0"/>
            </a:endParaRPr>
          </a:p>
          <a:p>
            <a:pPr marL="0" lvl="0" indent="0" algn="just">
              <a:lnSpc>
                <a:spcPct val="150000"/>
              </a:lnSpc>
            </a:pPr>
            <a:r>
              <a:rPr lang="fr-FR" sz="2000" i="1" dirty="0">
                <a:latin typeface="Baloo 2" panose="03080502040302020200" pitchFamily="66" charset="0"/>
                <a:cs typeface="Baloo 2" panose="03080502040302020200" pitchFamily="66" charset="0"/>
              </a:rPr>
              <a:t>NB: En juin 2018, l’OMS a reconnu comme maladie de l’addiction, </a:t>
            </a:r>
            <a:r>
              <a:rPr lang="fr-FR" sz="2000" b="1" i="1" dirty="0">
                <a:solidFill>
                  <a:srgbClr val="0070C0"/>
                </a:solidFill>
                <a:latin typeface="Baloo 2" panose="03080502040302020200" pitchFamily="66" charset="0"/>
                <a:cs typeface="Baloo 2" panose="03080502040302020200" pitchFamily="66" charset="0"/>
              </a:rPr>
              <a:t>le trouble du jeu vidéo</a:t>
            </a:r>
          </a:p>
        </p:txBody>
      </p:sp>
      <p:sp>
        <p:nvSpPr>
          <p:cNvPr id="12" name="Espace réservé du pied de page 2"/>
          <p:cNvSpPr>
            <a:spLocks noGrp="1"/>
          </p:cNvSpPr>
          <p:nvPr>
            <p:ph type="ftr" sz="quarter" idx="4294967295"/>
          </p:nvPr>
        </p:nvSpPr>
        <p:spPr>
          <a:xfrm>
            <a:off x="650499" y="6240170"/>
            <a:ext cx="7006803" cy="365125"/>
          </a:xfrm>
          <a:prstGeom prst="rect">
            <a:avLst/>
          </a:prstGeom>
        </p:spPr>
        <p:txBody>
          <a:bodyPr/>
          <a:lstStyle/>
          <a:p>
            <a:r>
              <a:rPr lang="fr-FR" sz="1000" dirty="0">
                <a:latin typeface="Baloo 2" panose="03080502040302020200" pitchFamily="66" charset="0"/>
                <a:cs typeface="Baloo 2" panose="03080502040302020200" pitchFamily="66" charset="0"/>
              </a:rPr>
              <a:t>Source :</a:t>
            </a:r>
            <a:r>
              <a:rPr lang="fr-FR" sz="1000" i="1" dirty="0">
                <a:latin typeface="Baloo 2" panose="03080502040302020200" pitchFamily="66" charset="0"/>
                <a:cs typeface="Baloo 2" panose="03080502040302020200" pitchFamily="66" charset="0"/>
              </a:rPr>
              <a:t> Observatoire Français des Drogues et des Toxicomanies </a:t>
            </a:r>
            <a:endParaRPr lang="fr-FR" sz="1000" dirty="0">
              <a:latin typeface="Baloo 2" panose="03080502040302020200" pitchFamily="66" charset="0"/>
              <a:cs typeface="Baloo 2" panose="03080502040302020200" pitchFamily="66" charset="0"/>
            </a:endParaRPr>
          </a:p>
        </p:txBody>
      </p:sp>
      <p:pic>
        <p:nvPicPr>
          <p:cNvPr id="5" name="Picture 2" descr="Résultat de recherche d'images pour &quot;medicaments&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36295" y="85619"/>
            <a:ext cx="1453391" cy="9689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êtements cannabis illégale ou hypocrisie ? Blog de What's U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822" y="3104803"/>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ddiction à la cocaïne : des accumulations de fer dans le cerveau"/>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83390" y="3104803"/>
            <a:ext cx="1739338" cy="1146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Ecstasy&amp;nbsp;: composition, effets de la &amp;quot;drogue de l'amour&amp;quo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38235" y="3104803"/>
            <a:ext cx="1719067" cy="114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490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1607" y="2061808"/>
            <a:ext cx="6858000" cy="1458481"/>
          </a:xfrm>
        </p:spPr>
        <p:txBody>
          <a:bodyPr>
            <a:normAutofit/>
          </a:bodyPr>
          <a:lstStyle/>
          <a:p>
            <a:r>
              <a:rPr lang="fr-FR" sz="3200" b="1" dirty="0"/>
              <a:t>Focus sur 2 produits</a:t>
            </a:r>
            <a:br>
              <a:rPr lang="fr-FR" dirty="0">
                <a:solidFill>
                  <a:schemeClr val="accent1"/>
                </a:solidFill>
              </a:rPr>
            </a:br>
            <a:endParaRPr lang="fr-FR" dirty="0"/>
          </a:p>
        </p:txBody>
      </p:sp>
      <p:sp>
        <p:nvSpPr>
          <p:cNvPr id="3" name="Sous-titre 2"/>
          <p:cNvSpPr>
            <a:spLocks noGrp="1"/>
          </p:cNvSpPr>
          <p:nvPr>
            <p:ph type="subTitle" idx="1"/>
          </p:nvPr>
        </p:nvSpPr>
        <p:spPr>
          <a:xfrm>
            <a:off x="1908150" y="2924944"/>
            <a:ext cx="2879874" cy="1008112"/>
          </a:xfrm>
        </p:spPr>
        <p:txBody>
          <a:bodyPr>
            <a:normAutofit/>
          </a:bodyPr>
          <a:lstStyle/>
          <a:p>
            <a:endParaRPr lang="fr-FR" sz="2400" b="1" dirty="0">
              <a:solidFill>
                <a:schemeClr val="accent6"/>
              </a:solidFill>
            </a:endParaRPr>
          </a:p>
          <a:p>
            <a:r>
              <a:rPr lang="fr-FR" sz="2400" b="1" dirty="0">
                <a:solidFill>
                  <a:schemeClr val="accent6"/>
                </a:solidFill>
              </a:rPr>
              <a:t>Alcool &amp; Cannabis</a:t>
            </a:r>
          </a:p>
        </p:txBody>
      </p:sp>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6893" y="4248429"/>
            <a:ext cx="3539836" cy="1792402"/>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976" y="4248429"/>
            <a:ext cx="2559352" cy="1706315"/>
          </a:xfrm>
          <a:prstGeom prst="rect">
            <a:avLst/>
          </a:prstGeom>
        </p:spPr>
      </p:pic>
    </p:spTree>
    <p:extLst>
      <p:ext uri="{BB962C8B-B14F-4D97-AF65-F5344CB8AC3E}">
        <p14:creationId xmlns:p14="http://schemas.microsoft.com/office/powerpoint/2010/main" val="611106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60687" y="180604"/>
            <a:ext cx="6858000" cy="788987"/>
          </a:xfrm>
        </p:spPr>
        <p:txBody>
          <a:bodyPr>
            <a:normAutofit/>
          </a:bodyPr>
          <a:lstStyle/>
          <a:p>
            <a:r>
              <a:rPr lang="fr-FR" sz="2800" b="1" dirty="0"/>
              <a:t>Alcool : quelques chiffres</a:t>
            </a:r>
            <a:endParaRPr lang="fr-FR" sz="2800" b="1" dirty="0">
              <a:solidFill>
                <a:srgbClr val="FF0000"/>
              </a:solidFill>
            </a:endParaRPr>
          </a:p>
        </p:txBody>
      </p:sp>
      <p:pic>
        <p:nvPicPr>
          <p:cNvPr id="12" name="Espace réservé du contenu 6"/>
          <p:cNvPicPr>
            <a:picLocks noGrp="1" noChangeAspect="1"/>
          </p:cNvPicPr>
          <p:nvPr>
            <p:ph idx="13"/>
          </p:nvPr>
        </p:nvPicPr>
        <p:blipFill>
          <a:blip r:embed="rId3" cstate="email">
            <a:extLst>
              <a:ext uri="{28A0092B-C50C-407E-A947-70E740481C1C}">
                <a14:useLocalDpi xmlns:a14="http://schemas.microsoft.com/office/drawing/2010/main"/>
              </a:ext>
            </a:extLst>
          </a:blip>
          <a:stretch>
            <a:fillRect/>
          </a:stretch>
        </p:blipFill>
        <p:spPr>
          <a:xfrm>
            <a:off x="7237955" y="1319467"/>
            <a:ext cx="1616573" cy="1616573"/>
          </a:xfrm>
          <a:prstGeom prst="rect">
            <a:avLst/>
          </a:prstGeom>
        </p:spPr>
      </p:pic>
      <p:sp>
        <p:nvSpPr>
          <p:cNvPr id="2" name="Espace réservé du pied de page 1"/>
          <p:cNvSpPr>
            <a:spLocks noGrp="1"/>
          </p:cNvSpPr>
          <p:nvPr>
            <p:ph type="ftr" sz="quarter" idx="4294967295"/>
          </p:nvPr>
        </p:nvSpPr>
        <p:spPr>
          <a:xfrm>
            <a:off x="118024" y="6233447"/>
            <a:ext cx="7743325" cy="428625"/>
          </a:xfrm>
          <a:prstGeom prst="rect">
            <a:avLst/>
          </a:prstGeom>
        </p:spPr>
        <p:txBody>
          <a:bodyPr/>
          <a:lstStyle/>
          <a:p>
            <a:r>
              <a:rPr lang="fr-FR" sz="1000" dirty="0">
                <a:latin typeface="Baloo 2" panose="03080502040302020200" pitchFamily="66" charset="0"/>
                <a:cs typeface="Baloo 2" panose="03080502040302020200" pitchFamily="66" charset="0"/>
              </a:rPr>
              <a:t>Source : sécurité routière, bilan de l’accidentalité routière, 2018 – INRS, statistiques Accident de travail et addiction</a:t>
            </a:r>
          </a:p>
          <a:p>
            <a:endParaRPr lang="fr-FR" dirty="0">
              <a:latin typeface="Baloo 2" panose="03080502040302020200" pitchFamily="66" charset="0"/>
              <a:cs typeface="Baloo 2" panose="03080502040302020200" pitchFamily="66" charset="0"/>
            </a:endParaRPr>
          </a:p>
        </p:txBody>
      </p:sp>
      <p:grpSp>
        <p:nvGrpSpPr>
          <p:cNvPr id="5" name="Groupe 4"/>
          <p:cNvGrpSpPr/>
          <p:nvPr/>
        </p:nvGrpSpPr>
        <p:grpSpPr>
          <a:xfrm>
            <a:off x="312738" y="1167128"/>
            <a:ext cx="8229600" cy="5040560"/>
            <a:chOff x="251520" y="1268760"/>
            <a:chExt cx="8229600" cy="5040560"/>
          </a:xfrm>
        </p:grpSpPr>
        <p:sp>
          <p:nvSpPr>
            <p:cNvPr id="9" name="Rectangle 8"/>
            <p:cNvSpPr/>
            <p:nvPr/>
          </p:nvSpPr>
          <p:spPr>
            <a:xfrm>
              <a:off x="251520" y="1268760"/>
              <a:ext cx="8229600" cy="5040560"/>
            </a:xfrm>
            <a:prstGeom prst="rect">
              <a:avLst/>
            </a:prstGeom>
            <a:noFill/>
          </p:spPr>
          <p:txBody>
            <a:bodyPr/>
            <a:lstStyle/>
            <a:p>
              <a:endParaRPr lang="fr-FR"/>
            </a:p>
          </p:txBody>
        </p:sp>
        <p:sp>
          <p:nvSpPr>
            <p:cNvPr id="11" name="Forme libre 10"/>
            <p:cNvSpPr/>
            <p:nvPr/>
          </p:nvSpPr>
          <p:spPr>
            <a:xfrm>
              <a:off x="279681" y="1300256"/>
              <a:ext cx="5760720" cy="1299353"/>
            </a:xfrm>
            <a:custGeom>
              <a:avLst/>
              <a:gdLst>
                <a:gd name="connsiteX0" fmla="*/ 0 w 5760720"/>
                <a:gd name="connsiteY0" fmla="*/ 246809 h 1480823"/>
                <a:gd name="connsiteX1" fmla="*/ 246809 w 5760720"/>
                <a:gd name="connsiteY1" fmla="*/ 0 h 1480823"/>
                <a:gd name="connsiteX2" fmla="*/ 5513911 w 5760720"/>
                <a:gd name="connsiteY2" fmla="*/ 0 h 1480823"/>
                <a:gd name="connsiteX3" fmla="*/ 5760720 w 5760720"/>
                <a:gd name="connsiteY3" fmla="*/ 246809 h 1480823"/>
                <a:gd name="connsiteX4" fmla="*/ 5760720 w 5760720"/>
                <a:gd name="connsiteY4" fmla="*/ 1234014 h 1480823"/>
                <a:gd name="connsiteX5" fmla="*/ 5513911 w 5760720"/>
                <a:gd name="connsiteY5" fmla="*/ 1480823 h 1480823"/>
                <a:gd name="connsiteX6" fmla="*/ 246809 w 5760720"/>
                <a:gd name="connsiteY6" fmla="*/ 1480823 h 1480823"/>
                <a:gd name="connsiteX7" fmla="*/ 0 w 5760720"/>
                <a:gd name="connsiteY7" fmla="*/ 1234014 h 1480823"/>
                <a:gd name="connsiteX8" fmla="*/ 0 w 5760720"/>
                <a:gd name="connsiteY8" fmla="*/ 246809 h 148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1480823">
                  <a:moveTo>
                    <a:pt x="0" y="246809"/>
                  </a:moveTo>
                  <a:cubicBezTo>
                    <a:pt x="0" y="110500"/>
                    <a:pt x="110500" y="0"/>
                    <a:pt x="246809" y="0"/>
                  </a:cubicBezTo>
                  <a:lnTo>
                    <a:pt x="5513911" y="0"/>
                  </a:lnTo>
                  <a:cubicBezTo>
                    <a:pt x="5650220" y="0"/>
                    <a:pt x="5760720" y="110500"/>
                    <a:pt x="5760720" y="246809"/>
                  </a:cubicBezTo>
                  <a:lnTo>
                    <a:pt x="5760720" y="1234014"/>
                  </a:lnTo>
                  <a:cubicBezTo>
                    <a:pt x="5760720" y="1370323"/>
                    <a:pt x="5650220" y="1480823"/>
                    <a:pt x="5513911" y="1480823"/>
                  </a:cubicBezTo>
                  <a:lnTo>
                    <a:pt x="246809" y="1480823"/>
                  </a:lnTo>
                  <a:cubicBezTo>
                    <a:pt x="110500" y="1480823"/>
                    <a:pt x="0" y="1370323"/>
                    <a:pt x="0" y="1234014"/>
                  </a:cubicBezTo>
                  <a:lnTo>
                    <a:pt x="0" y="24680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90030" tIns="72288" rIns="290030" bIns="72288" numCol="1" spcCol="1270" anchor="ctr" anchorCtr="0">
              <a:noAutofit/>
            </a:bodyPr>
            <a:lstStyle/>
            <a:p>
              <a:pPr lvl="0" algn="l" defTabSz="1422400" rtl="0">
                <a:lnSpc>
                  <a:spcPct val="90000"/>
                </a:lnSpc>
                <a:spcBef>
                  <a:spcPct val="0"/>
                </a:spcBef>
                <a:spcAft>
                  <a:spcPct val="35000"/>
                </a:spcAft>
              </a:pPr>
              <a:r>
                <a:rPr lang="fr-FR" sz="2800" b="1" dirty="0">
                  <a:solidFill>
                    <a:schemeClr val="tx1"/>
                  </a:solidFill>
                  <a:latin typeface="Baloo 2" panose="03080502040302020200" pitchFamily="66" charset="0"/>
                  <a:cs typeface="Baloo 2" panose="03080502040302020200" pitchFamily="66" charset="0"/>
                </a:rPr>
                <a:t>30 % des accidents mortels sont dus à l’alcool</a:t>
              </a:r>
              <a:endParaRPr lang="fr-FR" sz="2800" kern="1200" dirty="0">
                <a:solidFill>
                  <a:schemeClr val="tx1"/>
                </a:solidFill>
                <a:latin typeface="Baloo 2" panose="03080502040302020200" pitchFamily="66" charset="0"/>
                <a:cs typeface="Baloo 2" panose="03080502040302020200" pitchFamily="66" charset="0"/>
              </a:endParaRPr>
            </a:p>
          </p:txBody>
        </p:sp>
        <p:sp>
          <p:nvSpPr>
            <p:cNvPr id="13" name="Forme libre 12"/>
            <p:cNvSpPr/>
            <p:nvPr/>
          </p:nvSpPr>
          <p:spPr>
            <a:xfrm>
              <a:off x="762080" y="2759033"/>
              <a:ext cx="5760720" cy="985867"/>
            </a:xfrm>
            <a:custGeom>
              <a:avLst/>
              <a:gdLst>
                <a:gd name="connsiteX0" fmla="*/ 0 w 5760720"/>
                <a:gd name="connsiteY0" fmla="*/ 220548 h 1323264"/>
                <a:gd name="connsiteX1" fmla="*/ 220548 w 5760720"/>
                <a:gd name="connsiteY1" fmla="*/ 0 h 1323264"/>
                <a:gd name="connsiteX2" fmla="*/ 5540172 w 5760720"/>
                <a:gd name="connsiteY2" fmla="*/ 0 h 1323264"/>
                <a:gd name="connsiteX3" fmla="*/ 5760720 w 5760720"/>
                <a:gd name="connsiteY3" fmla="*/ 220548 h 1323264"/>
                <a:gd name="connsiteX4" fmla="*/ 5760720 w 5760720"/>
                <a:gd name="connsiteY4" fmla="*/ 1102716 h 1323264"/>
                <a:gd name="connsiteX5" fmla="*/ 5540172 w 5760720"/>
                <a:gd name="connsiteY5" fmla="*/ 1323264 h 1323264"/>
                <a:gd name="connsiteX6" fmla="*/ 220548 w 5760720"/>
                <a:gd name="connsiteY6" fmla="*/ 1323264 h 1323264"/>
                <a:gd name="connsiteX7" fmla="*/ 0 w 5760720"/>
                <a:gd name="connsiteY7" fmla="*/ 1102716 h 1323264"/>
                <a:gd name="connsiteX8" fmla="*/ 0 w 5760720"/>
                <a:gd name="connsiteY8" fmla="*/ 220548 h 132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1323264">
                  <a:moveTo>
                    <a:pt x="0" y="220548"/>
                  </a:moveTo>
                  <a:cubicBezTo>
                    <a:pt x="0" y="98743"/>
                    <a:pt x="98743" y="0"/>
                    <a:pt x="220548" y="0"/>
                  </a:cubicBezTo>
                  <a:lnTo>
                    <a:pt x="5540172" y="0"/>
                  </a:lnTo>
                  <a:cubicBezTo>
                    <a:pt x="5661977" y="0"/>
                    <a:pt x="5760720" y="98743"/>
                    <a:pt x="5760720" y="220548"/>
                  </a:cubicBezTo>
                  <a:lnTo>
                    <a:pt x="5760720" y="1102716"/>
                  </a:lnTo>
                  <a:cubicBezTo>
                    <a:pt x="5760720" y="1224521"/>
                    <a:pt x="5661977" y="1323264"/>
                    <a:pt x="5540172" y="1323264"/>
                  </a:cubicBezTo>
                  <a:lnTo>
                    <a:pt x="220548" y="1323264"/>
                  </a:lnTo>
                  <a:cubicBezTo>
                    <a:pt x="98743" y="1323264"/>
                    <a:pt x="0" y="1224521"/>
                    <a:pt x="0" y="1102716"/>
                  </a:cubicBezTo>
                  <a:lnTo>
                    <a:pt x="0" y="22054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2340759"/>
                <a:satOff val="-2919"/>
                <a:lumOff val="686"/>
                <a:alphaOff val="0"/>
              </a:schemeClr>
            </a:fillRef>
            <a:effectRef idx="1">
              <a:schemeClr val="accent2">
                <a:hueOff val="2340759"/>
                <a:satOff val="-2919"/>
                <a:lumOff val="686"/>
                <a:alphaOff val="0"/>
              </a:schemeClr>
            </a:effectRef>
            <a:fontRef idx="minor">
              <a:schemeClr val="dk1"/>
            </a:fontRef>
          </p:style>
          <p:txBody>
            <a:bodyPr spcFirstLastPara="0" vert="horz" wrap="square" lIns="282338" tIns="64596" rIns="282338" bIns="64596" numCol="1" spcCol="1270" anchor="ctr" anchorCtr="0">
              <a:noAutofit/>
            </a:bodyPr>
            <a:lstStyle/>
            <a:p>
              <a:pPr lvl="0" algn="l" defTabSz="1244600" rtl="0">
                <a:lnSpc>
                  <a:spcPct val="90000"/>
                </a:lnSpc>
                <a:spcBef>
                  <a:spcPct val="0"/>
                </a:spcBef>
                <a:spcAft>
                  <a:spcPct val="35000"/>
                </a:spcAft>
              </a:pPr>
              <a:r>
                <a:rPr lang="fr-FR" sz="2400" b="1" kern="1200" dirty="0">
                  <a:latin typeface="Baloo 2" panose="03080502040302020200" pitchFamily="66" charset="0"/>
                  <a:cs typeface="Baloo 2" panose="03080502040302020200" pitchFamily="66" charset="0"/>
                </a:rPr>
                <a:t>2</a:t>
              </a:r>
              <a:r>
                <a:rPr lang="fr-FR" sz="2400" b="1" kern="1200" baseline="30000" dirty="0">
                  <a:latin typeface="Baloo 2" panose="03080502040302020200" pitchFamily="66" charset="0"/>
                  <a:cs typeface="Baloo 2" panose="03080502040302020200" pitchFamily="66" charset="0"/>
                </a:rPr>
                <a:t>ème</a:t>
              </a:r>
              <a:r>
                <a:rPr lang="fr-FR" sz="2400" kern="1200" dirty="0">
                  <a:latin typeface="Baloo 2" panose="03080502040302020200" pitchFamily="66" charset="0"/>
                  <a:cs typeface="Baloo 2" panose="03080502040302020200" pitchFamily="66" charset="0"/>
                </a:rPr>
                <a:t> cause de mortalité évitable après le tabac</a:t>
              </a:r>
            </a:p>
          </p:txBody>
        </p:sp>
        <p:sp>
          <p:nvSpPr>
            <p:cNvPr id="14" name="Rectangle 13"/>
            <p:cNvSpPr/>
            <p:nvPr/>
          </p:nvSpPr>
          <p:spPr>
            <a:xfrm>
              <a:off x="2850071" y="5391848"/>
              <a:ext cx="3821305" cy="582106"/>
            </a:xfrm>
            <a:prstGeom prst="rect">
              <a:avLst/>
            </a:prstGeom>
            <a:ln w="57150">
              <a:solidFill>
                <a:srgbClr val="FF0000"/>
              </a:solidFill>
            </a:ln>
          </p:spPr>
          <p:style>
            <a:lnRef idx="1">
              <a:schemeClr val="accent2">
                <a:hueOff val="4681519"/>
                <a:satOff val="-5839"/>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fr-FR" dirty="0"/>
                <a:t>         </a:t>
              </a:r>
              <a:r>
                <a:rPr lang="fr-FR" sz="2800" b="1" dirty="0"/>
                <a:t> </a:t>
              </a:r>
              <a:r>
                <a:rPr lang="fr-FR" sz="2800" b="1" dirty="0">
                  <a:solidFill>
                    <a:schemeClr val="tx1"/>
                  </a:solidFill>
                  <a:latin typeface="Baloo 2" panose="03080502040302020200" pitchFamily="66" charset="0"/>
                  <a:cs typeface="Baloo 2" panose="03080502040302020200" pitchFamily="66" charset="0"/>
                </a:rPr>
                <a:t>41 000 </a:t>
              </a:r>
              <a:r>
                <a:rPr lang="fr-FR" sz="2800" b="1" dirty="0">
                  <a:latin typeface="Baloo 2" panose="03080502040302020200" pitchFamily="66" charset="0"/>
                  <a:cs typeface="Baloo 2" panose="03080502040302020200" pitchFamily="66" charset="0"/>
                </a:rPr>
                <a:t>décès/an</a:t>
              </a:r>
            </a:p>
          </p:txBody>
        </p:sp>
        <p:sp>
          <p:nvSpPr>
            <p:cNvPr id="15" name="Forme libre 14"/>
            <p:cNvSpPr/>
            <p:nvPr/>
          </p:nvSpPr>
          <p:spPr>
            <a:xfrm>
              <a:off x="1410112" y="4101730"/>
              <a:ext cx="5760720" cy="869378"/>
            </a:xfrm>
            <a:custGeom>
              <a:avLst/>
              <a:gdLst>
                <a:gd name="connsiteX0" fmla="*/ 0 w 5760720"/>
                <a:gd name="connsiteY0" fmla="*/ 148649 h 891874"/>
                <a:gd name="connsiteX1" fmla="*/ 148649 w 5760720"/>
                <a:gd name="connsiteY1" fmla="*/ 0 h 891874"/>
                <a:gd name="connsiteX2" fmla="*/ 5612071 w 5760720"/>
                <a:gd name="connsiteY2" fmla="*/ 0 h 891874"/>
                <a:gd name="connsiteX3" fmla="*/ 5760720 w 5760720"/>
                <a:gd name="connsiteY3" fmla="*/ 148649 h 891874"/>
                <a:gd name="connsiteX4" fmla="*/ 5760720 w 5760720"/>
                <a:gd name="connsiteY4" fmla="*/ 743225 h 891874"/>
                <a:gd name="connsiteX5" fmla="*/ 5612071 w 5760720"/>
                <a:gd name="connsiteY5" fmla="*/ 891874 h 891874"/>
                <a:gd name="connsiteX6" fmla="*/ 148649 w 5760720"/>
                <a:gd name="connsiteY6" fmla="*/ 891874 h 891874"/>
                <a:gd name="connsiteX7" fmla="*/ 0 w 5760720"/>
                <a:gd name="connsiteY7" fmla="*/ 743225 h 891874"/>
                <a:gd name="connsiteX8" fmla="*/ 0 w 5760720"/>
                <a:gd name="connsiteY8" fmla="*/ 148649 h 89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891874">
                  <a:moveTo>
                    <a:pt x="0" y="148649"/>
                  </a:moveTo>
                  <a:cubicBezTo>
                    <a:pt x="0" y="66552"/>
                    <a:pt x="66552" y="0"/>
                    <a:pt x="148649" y="0"/>
                  </a:cubicBezTo>
                  <a:lnTo>
                    <a:pt x="5612071" y="0"/>
                  </a:lnTo>
                  <a:cubicBezTo>
                    <a:pt x="5694168" y="0"/>
                    <a:pt x="5760720" y="66552"/>
                    <a:pt x="5760720" y="148649"/>
                  </a:cubicBezTo>
                  <a:lnTo>
                    <a:pt x="5760720" y="743225"/>
                  </a:lnTo>
                  <a:cubicBezTo>
                    <a:pt x="5760720" y="825322"/>
                    <a:pt x="5694168" y="891874"/>
                    <a:pt x="5612071" y="891874"/>
                  </a:cubicBezTo>
                  <a:lnTo>
                    <a:pt x="148649" y="891874"/>
                  </a:lnTo>
                  <a:cubicBezTo>
                    <a:pt x="66552" y="891874"/>
                    <a:pt x="0" y="825322"/>
                    <a:pt x="0" y="743225"/>
                  </a:cubicBezTo>
                  <a:lnTo>
                    <a:pt x="0" y="14864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4681519"/>
                <a:satOff val="-5839"/>
                <a:lumOff val="1373"/>
                <a:alphaOff val="0"/>
              </a:schemeClr>
            </a:fillRef>
            <a:effectRef idx="1">
              <a:schemeClr val="accent2">
                <a:hueOff val="4681519"/>
                <a:satOff val="-5839"/>
                <a:lumOff val="1373"/>
                <a:alphaOff val="0"/>
              </a:schemeClr>
            </a:effectRef>
            <a:fontRef idx="minor">
              <a:schemeClr val="dk1"/>
            </a:fontRef>
          </p:style>
          <p:txBody>
            <a:bodyPr spcFirstLastPara="0" vert="horz" wrap="square" lIns="261280" tIns="43538" rIns="261280" bIns="43538" numCol="1" spcCol="1270" anchor="ctr" anchorCtr="0">
              <a:noAutofit/>
            </a:bodyPr>
            <a:lstStyle/>
            <a:p>
              <a:pPr lvl="0" algn="l" defTabSz="1066800" rtl="0">
                <a:lnSpc>
                  <a:spcPct val="90000"/>
                </a:lnSpc>
                <a:spcBef>
                  <a:spcPct val="0"/>
                </a:spcBef>
                <a:spcAft>
                  <a:spcPct val="35000"/>
                </a:spcAft>
              </a:pPr>
              <a:r>
                <a:rPr lang="fr-FR" sz="2000" b="1" kern="1200" dirty="0">
                  <a:latin typeface="Baloo 2" panose="03080502040302020200" pitchFamily="66" charset="0"/>
                  <a:cs typeface="Baloo 2" panose="03080502040302020200" pitchFamily="66" charset="0"/>
                </a:rPr>
                <a:t>10 à 20 % </a:t>
              </a:r>
              <a:r>
                <a:rPr lang="fr-FR" sz="2000" kern="1200" dirty="0">
                  <a:latin typeface="Baloo 2" panose="03080502040302020200" pitchFamily="66" charset="0"/>
                  <a:cs typeface="Baloo 2" panose="03080502040302020200" pitchFamily="66" charset="0"/>
                </a:rPr>
                <a:t>des accidents du travail </a:t>
              </a:r>
            </a:p>
          </p:txBody>
        </p:sp>
      </p:grpSp>
      <p:pic>
        <p:nvPicPr>
          <p:cNvPr id="17" name="Picture 2" descr="Résultat de recherche d'images pour &quot;image prevention accident du travail&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67584" y="4143724"/>
            <a:ext cx="1079692" cy="107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666854"/>
      </p:ext>
    </p:extLst>
  </p:cSld>
  <p:clrMapOvr>
    <a:masterClrMapping/>
  </p:clrMapOvr>
</p:sld>
</file>

<file path=ppt/theme/theme1.xml><?xml version="1.0" encoding="utf-8"?>
<a:theme xmlns:a="http://schemas.openxmlformats.org/drawingml/2006/main" name="masque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A735923CCB544A8FC22400479B6F60" ma:contentTypeVersion="18" ma:contentTypeDescription="Crée un document." ma:contentTypeScope="" ma:versionID="757babe44d31f0f82025b607016ae765">
  <xsd:schema xmlns:xsd="http://www.w3.org/2001/XMLSchema" xmlns:xs="http://www.w3.org/2001/XMLSchema" xmlns:p="http://schemas.microsoft.com/office/2006/metadata/properties" xmlns:ns2="8d0b0ac5-0d1c-41d9-94b4-e86f374842b7" xmlns:ns3="ce685436-327e-415b-b06d-9a0f2bb5655f" targetNamespace="http://schemas.microsoft.com/office/2006/metadata/properties" ma:root="true" ma:fieldsID="989ed70ff94beecc5b4bf27f4ad4eb0d" ns2:_="" ns3:_="">
    <xsd:import namespace="8d0b0ac5-0d1c-41d9-94b4-e86f374842b7"/>
    <xsd:import namespace="ce685436-327e-415b-b06d-9a0f2bb565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0b0ac5-0d1c-41d9-94b4-e86f374842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4bf61e71-71de-474e-85fa-8e7095b4be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685436-327e-415b-b06d-9a0f2bb5655f"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68dfca8e-a50c-4c5a-b2bd-3eaad65dc888}" ma:internalName="TaxCatchAll" ma:showField="CatchAllData" ma:web="ce685436-327e-415b-b06d-9a0f2bb565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0b0ac5-0d1c-41d9-94b4-e86f374842b7">
      <Terms xmlns="http://schemas.microsoft.com/office/infopath/2007/PartnerControls"/>
    </lcf76f155ced4ddcb4097134ff3c332f>
    <TaxCatchAll xmlns="ce685436-327e-415b-b06d-9a0f2bb5655f" xsi:nil="true"/>
  </documentManagement>
</p:properties>
</file>

<file path=customXml/itemProps1.xml><?xml version="1.0" encoding="utf-8"?>
<ds:datastoreItem xmlns:ds="http://schemas.openxmlformats.org/officeDocument/2006/customXml" ds:itemID="{78A07182-E741-4D6E-99E4-9641C49E7DBF}"/>
</file>

<file path=customXml/itemProps2.xml><?xml version="1.0" encoding="utf-8"?>
<ds:datastoreItem xmlns:ds="http://schemas.openxmlformats.org/officeDocument/2006/customXml" ds:itemID="{FE89E158-377F-434B-823C-853BBE5A15BB}">
  <ds:schemaRefs>
    <ds:schemaRef ds:uri="http://schemas.microsoft.com/sharepoint/v3/contenttype/forms"/>
  </ds:schemaRefs>
</ds:datastoreItem>
</file>

<file path=customXml/itemProps3.xml><?xml version="1.0" encoding="utf-8"?>
<ds:datastoreItem xmlns:ds="http://schemas.openxmlformats.org/officeDocument/2006/customXml" ds:itemID="{0D1FD638-A4A3-4AA5-A5AC-E3950E88DA77}">
  <ds:schemaRefs>
    <ds:schemaRef ds:uri="http://schemas.microsoft.com/office/2006/metadata/properties"/>
    <ds:schemaRef ds:uri="http://schemas.microsoft.com/office/infopath/2007/PartnerControls"/>
    <ds:schemaRef ds:uri="8d0b0ac5-0d1c-41d9-94b4-e86f374842b7"/>
    <ds:schemaRef ds:uri="ce685436-327e-415b-b06d-9a0f2bb5655f"/>
  </ds:schemaRefs>
</ds:datastoreItem>
</file>

<file path=docProps/app.xml><?xml version="1.0" encoding="utf-8"?>
<Properties xmlns="http://schemas.openxmlformats.org/officeDocument/2006/extended-properties" xmlns:vt="http://schemas.openxmlformats.org/officeDocument/2006/docPropsVTypes">
  <Template>masque 2015 v2</Template>
  <TotalTime>6499</TotalTime>
  <Words>5358</Words>
  <Application>Microsoft Office PowerPoint</Application>
  <PresentationFormat>Affichage à l'écran (4:3)</PresentationFormat>
  <Paragraphs>630</Paragraphs>
  <Slides>58</Slides>
  <Notes>48</Notes>
  <HiddenSlides>2</HiddenSlides>
  <MMClips>0</MMClips>
  <ScaleCrop>false</ScaleCrop>
  <HeadingPairs>
    <vt:vector size="6" baseType="variant">
      <vt:variant>
        <vt:lpstr>Polices utilisées</vt:lpstr>
      </vt:variant>
      <vt:variant>
        <vt:i4>20</vt:i4>
      </vt:variant>
      <vt:variant>
        <vt:lpstr>Thème</vt:lpstr>
      </vt:variant>
      <vt:variant>
        <vt:i4>1</vt:i4>
      </vt:variant>
      <vt:variant>
        <vt:lpstr>Titres des diapositives</vt:lpstr>
      </vt:variant>
      <vt:variant>
        <vt:i4>58</vt:i4>
      </vt:variant>
    </vt:vector>
  </HeadingPairs>
  <TitlesOfParts>
    <vt:vector size="79" baseType="lpstr">
      <vt:lpstr>aller</vt:lpstr>
      <vt:lpstr>aller-light</vt:lpstr>
      <vt:lpstr>Arial</vt:lpstr>
      <vt:lpstr>Arial Narrow</vt:lpstr>
      <vt:lpstr>Baloo 2</vt:lpstr>
      <vt:lpstr>Baloo 2 </vt:lpstr>
      <vt:lpstr>Baloo 2 ExtraBold</vt:lpstr>
      <vt:lpstr>Calibri</vt:lpstr>
      <vt:lpstr>Caveat Brush</vt:lpstr>
      <vt:lpstr>inherit</vt:lpstr>
      <vt:lpstr>Lato</vt:lpstr>
      <vt:lpstr>Marianne</vt:lpstr>
      <vt:lpstr>Merriweather</vt:lpstr>
      <vt:lpstr>Montserrat</vt:lpstr>
      <vt:lpstr>Open Sans</vt:lpstr>
      <vt:lpstr>opensans-regular</vt:lpstr>
      <vt:lpstr>Perpetua</vt:lpstr>
      <vt:lpstr>Roboto</vt:lpstr>
      <vt:lpstr>sans_serif_webfont</vt:lpstr>
      <vt:lpstr>Wingdings</vt:lpstr>
      <vt:lpstr>masque 2012</vt:lpstr>
      <vt:lpstr>Prévention des addictions en entreprise</vt:lpstr>
      <vt:lpstr>Préambule</vt:lpstr>
      <vt:lpstr>Généralités</vt:lpstr>
      <vt:lpstr>Définitions : substances psychoactives et addiction</vt:lpstr>
      <vt:lpstr>Quelques chiffres sur le tabac  </vt:lpstr>
      <vt:lpstr>Quelques chiffres sur l’alcool</vt:lpstr>
      <vt:lpstr>Quelques chiffres sur les autres produits</vt:lpstr>
      <vt:lpstr>Focus sur 2 produits </vt:lpstr>
      <vt:lpstr>Alcool : quelques chiffres</vt:lpstr>
      <vt:lpstr>Alcool : les effets à court terme </vt:lpstr>
      <vt:lpstr>Alcool : effets à long terme</vt:lpstr>
      <vt:lpstr>De la consommation à l’addiction</vt:lpstr>
      <vt:lpstr>Alcool : Nouvelles recommandations de 2017</vt:lpstr>
      <vt:lpstr>Cannabis : généralités</vt:lpstr>
      <vt:lpstr>Cannabis : effets à court terme </vt:lpstr>
      <vt:lpstr>Cannabis et conduite</vt:lpstr>
      <vt:lpstr>CBD (Cannabidiol)</vt:lpstr>
      <vt:lpstr>CBD  notes à valider </vt:lpstr>
      <vt:lpstr>Présentation PowerPoint</vt:lpstr>
      <vt:lpstr>  Consommations et milieu professionnel : quelles conséquences possibles ?      Consommations et milieu professionnel : quelles conséquences possibles ?</vt:lpstr>
      <vt:lpstr>Consommations et milieu professionnel  </vt:lpstr>
      <vt:lpstr>Consommation face aux contraintes de travail</vt:lpstr>
      <vt:lpstr>Consommations et conséquence</vt:lpstr>
      <vt:lpstr>Que faire en milieu professionnel ?</vt:lpstr>
      <vt:lpstr>Prévention des risques liés aux consommations en milieu professionnel : apport de la règlementation</vt:lpstr>
      <vt:lpstr>Alcool et code du travail (1)</vt:lpstr>
      <vt:lpstr>Alcool et code du travail (2)</vt:lpstr>
      <vt:lpstr>Alcool et code de la route</vt:lpstr>
      <vt:lpstr>Stupéfiants et code du Travail</vt:lpstr>
      <vt:lpstr>Stupéfiants et autres codes</vt:lpstr>
      <vt:lpstr>Règlement intérieur (RI) </vt:lpstr>
      <vt:lpstr>RI : Peuvent y être abordés...</vt:lpstr>
      <vt:lpstr>Tests de dépistages alcool et cannabis au service de la prévention en entreprise</vt:lpstr>
      <vt:lpstr>Généralités</vt:lpstr>
      <vt:lpstr>Rappel règlementaire</vt:lpstr>
      <vt:lpstr>Dépistage alcool</vt:lpstr>
      <vt:lpstr>Dépistage cannabis</vt:lpstr>
      <vt:lpstr>Démarches de prévention sur le lieu de travail</vt:lpstr>
      <vt:lpstr>Rappel</vt:lpstr>
      <vt:lpstr>Démarche de prévention collective </vt:lpstr>
      <vt:lpstr>Exemples pratiques</vt:lpstr>
      <vt:lpstr>Gestion d’un trouble aigu du comportement (1) </vt:lpstr>
      <vt:lpstr>Gestion d’un trouble aigu du comportement (2) </vt:lpstr>
      <vt:lpstr>Présentation PowerPoint</vt:lpstr>
      <vt:lpstr>Dans les suites de l’épisode aigu  </vt:lpstr>
      <vt:lpstr>Agir hors situation d’urgence </vt:lpstr>
      <vt:lpstr>Encadrement des pots en entreprise (si présence d’alcool)</vt:lpstr>
      <vt:lpstr>Aide possible des professionnels de santé au travail</vt:lpstr>
      <vt:lpstr>Code du Travail</vt:lpstr>
      <vt:lpstr>Visite en santé au travail</vt:lpstr>
      <vt:lpstr>Actions en entreprise</vt:lpstr>
      <vt:lpstr>Retour d’expérience </vt:lpstr>
      <vt:lpstr>Lissage des vitesses Tramway</vt:lpstr>
      <vt:lpstr>Présentation PowerPoint</vt:lpstr>
      <vt:lpstr>Présentation PowerPoint</vt:lpstr>
      <vt:lpstr>Présentation PowerPoint</vt:lpstr>
      <vt:lpstr>Présentation PowerPoint</vt:lpstr>
      <vt:lpstr>Merci de votre attention ! </vt:lpstr>
    </vt:vector>
  </TitlesOfParts>
  <Company>AST25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seguin</dc:creator>
  <cp:lastModifiedBy>Sébastien DUPERY</cp:lastModifiedBy>
  <cp:revision>392</cp:revision>
  <cp:lastPrinted>2023-02-28T12:15:56Z</cp:lastPrinted>
  <dcterms:created xsi:type="dcterms:W3CDTF">2015-11-23T14:41:50Z</dcterms:created>
  <dcterms:modified xsi:type="dcterms:W3CDTF">2023-12-21T08:43:43Z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0x01010040A735923CCB544A8FC22400479B6F60</vt:lpwstr>
  </property>
  <property fmtid="{D5CDD505-2E9C-101B-9397-08002B2CF9AE}" pid="3" name="MediaServiceImageTags">
    <vt:lpwstr/>
  </property>
</Properties>
</file>