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1" r:id="rId4"/>
  </p:sldMasterIdLst>
  <p:notesMasterIdLst>
    <p:notesMasterId r:id="rId69"/>
  </p:notesMasterIdLst>
  <p:handoutMasterIdLst>
    <p:handoutMasterId r:id="rId70"/>
  </p:handoutMasterIdLst>
  <p:sldIdLst>
    <p:sldId id="265" r:id="rId5"/>
    <p:sldId id="330" r:id="rId6"/>
    <p:sldId id="337" r:id="rId7"/>
    <p:sldId id="301" r:id="rId8"/>
    <p:sldId id="338" r:id="rId9"/>
    <p:sldId id="339" r:id="rId10"/>
    <p:sldId id="340" r:id="rId11"/>
    <p:sldId id="341" r:id="rId12"/>
    <p:sldId id="343" r:id="rId13"/>
    <p:sldId id="344" r:id="rId14"/>
    <p:sldId id="394" r:id="rId15"/>
    <p:sldId id="345" r:id="rId16"/>
    <p:sldId id="346" r:id="rId17"/>
    <p:sldId id="349" r:id="rId18"/>
    <p:sldId id="350" r:id="rId19"/>
    <p:sldId id="351" r:id="rId20"/>
    <p:sldId id="352" r:id="rId21"/>
    <p:sldId id="353" r:id="rId22"/>
    <p:sldId id="398" r:id="rId23"/>
    <p:sldId id="395" r:id="rId24"/>
    <p:sldId id="355" r:id="rId25"/>
    <p:sldId id="356" r:id="rId26"/>
    <p:sldId id="357" r:id="rId27"/>
    <p:sldId id="358" r:id="rId28"/>
    <p:sldId id="359" r:id="rId29"/>
    <p:sldId id="360" r:id="rId30"/>
    <p:sldId id="362" r:id="rId31"/>
    <p:sldId id="361" r:id="rId32"/>
    <p:sldId id="363" r:id="rId33"/>
    <p:sldId id="399" r:id="rId34"/>
    <p:sldId id="364" r:id="rId35"/>
    <p:sldId id="365" r:id="rId36"/>
    <p:sldId id="304" r:id="rId37"/>
    <p:sldId id="366" r:id="rId38"/>
    <p:sldId id="367" r:id="rId39"/>
    <p:sldId id="368" r:id="rId40"/>
    <p:sldId id="369" r:id="rId41"/>
    <p:sldId id="370" r:id="rId42"/>
    <p:sldId id="372" r:id="rId43"/>
    <p:sldId id="373" r:id="rId44"/>
    <p:sldId id="376" r:id="rId45"/>
    <p:sldId id="347" r:id="rId46"/>
    <p:sldId id="348" r:id="rId47"/>
    <p:sldId id="375" r:id="rId48"/>
    <p:sldId id="377" r:id="rId49"/>
    <p:sldId id="378" r:id="rId50"/>
    <p:sldId id="379" r:id="rId51"/>
    <p:sldId id="374" r:id="rId52"/>
    <p:sldId id="380" r:id="rId53"/>
    <p:sldId id="381" r:id="rId54"/>
    <p:sldId id="382" r:id="rId55"/>
    <p:sldId id="383" r:id="rId56"/>
    <p:sldId id="385" r:id="rId57"/>
    <p:sldId id="384" r:id="rId58"/>
    <p:sldId id="397" r:id="rId59"/>
    <p:sldId id="386" r:id="rId60"/>
    <p:sldId id="396" r:id="rId61"/>
    <p:sldId id="388" r:id="rId62"/>
    <p:sldId id="389" r:id="rId63"/>
    <p:sldId id="390" r:id="rId64"/>
    <p:sldId id="392" r:id="rId65"/>
    <p:sldId id="393" r:id="rId66"/>
    <p:sldId id="391" r:id="rId67"/>
    <p:sldId id="387" r:id="rId6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71"/>
    </p:embeddedFont>
    <p:embeddedFont>
      <p:font typeface="Baloo 2" panose="020B0604020202020204" charset="0"/>
      <p:regular r:id="rId72"/>
      <p:bold r:id="rId73"/>
    </p:embeddedFont>
    <p:embeddedFont>
      <p:font typeface="Baloo 2 ExtraBold" panose="020B0604020202020204" charset="0"/>
      <p:bold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veat Brush" pitchFamily="2" charset="0"/>
      <p:regular r:id="rId79"/>
    </p:embeddedFont>
    <p:embeddedFont>
      <p:font typeface="Lato" panose="020F0502020204030203" pitchFamily="34" charset="0"/>
      <p:regular r:id="rId80"/>
      <p:bold r:id="rId81"/>
      <p:italic r:id="rId82"/>
      <p:boldItalic r:id="rId8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7A"/>
    <a:srgbClr val="048FEE"/>
    <a:srgbClr val="147CDA"/>
    <a:srgbClr val="138ECF"/>
    <a:srgbClr val="EC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 autoAdjust="0"/>
    <p:restoredTop sz="87719" autoAdjust="0"/>
  </p:normalViewPr>
  <p:slideViewPr>
    <p:cSldViewPr>
      <p:cViewPr varScale="1">
        <p:scale>
          <a:sx n="73" d="100"/>
          <a:sy n="73" d="100"/>
        </p:scale>
        <p:origin x="1795" y="67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6.fntdata"/><Relationship Id="rId7" Type="http://schemas.openxmlformats.org/officeDocument/2006/relationships/slide" Target="slides/slide3.xml"/><Relationship Id="rId71" Type="http://schemas.openxmlformats.org/officeDocument/2006/relationships/font" Target="fonts/font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D2A9-FD25-42A2-8E14-0CD5998FD4F6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281B-5864-4F29-8A43-A63054BD02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43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774F5-4644-4673-B59E-615CE0224AED}" type="datetimeFigureOut">
              <a:rPr lang="fr-FR" smtClean="0"/>
              <a:pPr/>
              <a:t>21/12/2023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6593-E51B-41A1-99F0-87B6297D0C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Alcool, cannabis , drogues mais aussi jeux, écrans, sport et même ,,, travail!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76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Mode d’entrée possible aussi pour la bipolarité</a:t>
            </a:r>
          </a:p>
          <a:p>
            <a:r>
              <a:rPr lang="fr-FR" dirty="0"/>
              <a:t>Dépendance </a:t>
            </a:r>
            <a:r>
              <a:rPr lang="fr-FR" dirty="0" err="1"/>
              <a:t>bcp</a:t>
            </a:r>
            <a:r>
              <a:rPr lang="fr-FR" dirty="0"/>
              <a:t> plus psychologique</a:t>
            </a:r>
            <a:r>
              <a:rPr lang="fr-FR" baseline="0" dirty="0"/>
              <a:t> que physique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324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Raconter l’histoire de la souris dans sa roue (injection oh: elle tourne puis s’endort, injection cannabis: idem, injection de toutes petites doses oh + cannabis: elle s’endort avant</a:t>
            </a:r>
            <a:r>
              <a:rPr lang="fr-FR" baseline="0" dirty="0"/>
              <a:t> même d’arriver à faire tourner la roue)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60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Drogue festive et pour tenir le coup</a:t>
            </a:r>
            <a:r>
              <a:rPr lang="fr-FR" baseline="0" dirty="0"/>
              <a:t> =&gt; restauration, spectacles, communication, création,,,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40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Peu de morts (13/an en France, par déshydratation,</a:t>
            </a:r>
            <a:r>
              <a:rPr lang="fr-FR" baseline="0" dirty="0"/>
              <a:t> overdose,,,)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564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Hypnotiques: temps de prescription maxi: 4 semaines</a:t>
            </a:r>
          </a:p>
          <a:p>
            <a:r>
              <a:rPr lang="fr-FR" dirty="0"/>
              <a:t>Anxiolytiques: temps de prescription maxi: 12 semaines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6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FAIT D’AVOIR UN EMPLOI serait</a:t>
            </a:r>
            <a:r>
              <a:rPr lang="fr-FR" baseline="0" dirty="0"/>
              <a:t> protecteur sur les consommations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42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Vidéo avec la souris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Avec l'étude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ActuSAM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 risque est en moyenne de 17,8 avec un effet-dose marqué allant de 6,4 pour une dose comprise entre 0,5 et 0,8 g/l, de 8,3 entre 0,8 et 1,2 g/l, de 24,4 entre 1,2 et 2 g/l et jusqu'à 44,4 au-delà de 2 g/l.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59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vin, la </a:t>
            </a:r>
            <a:r>
              <a:rPr lang="fr-FR" dirty="0" err="1"/>
              <a:t>biere</a:t>
            </a:r>
            <a:r>
              <a:rPr lang="fr-FR" dirty="0"/>
              <a:t>, le cidre et le poiré sont donc autorisés! (par exemple: restauration collective d’entreprise,,,)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470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Travail</a:t>
            </a:r>
            <a:r>
              <a:rPr lang="fr-FR" baseline="0" dirty="0"/>
              <a:t> avec des machines dangereuse, conduite de véhicule, manipulation de produits dangereux...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39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risque mortel: la vitesse</a:t>
            </a:r>
          </a:p>
          <a:p>
            <a:r>
              <a:rPr lang="fr-FR" dirty="0"/>
              <a:t>Tabac :  73 000 décès par an (nouveau chiffre)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81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0,2 g/L ou permis probatoire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8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déni est variable, pas linéaire, fluctuant     ce n’est pas exhaustif</a:t>
            </a:r>
            <a:r>
              <a:rPr lang="fr-FR" baseline="0" dirty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711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Pathologie</a:t>
            </a:r>
            <a:r>
              <a:rPr lang="fr-FR" baseline="0" dirty="0"/>
              <a:t> aigue pouvant simuler une alcoolisation: AVC, décompensation diabétique,,,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285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Noter par écrit les instructions données par le médecin au</a:t>
            </a:r>
            <a:r>
              <a:rPr lang="fr-FR" baseline="0" dirty="0"/>
              <a:t> téléphone</a:t>
            </a:r>
          </a:p>
          <a:p>
            <a:r>
              <a:rPr lang="fr-FR" baseline="0" dirty="0"/>
              <a:t>Salarié violent: appeler la police ou la gendarmerie (17)</a:t>
            </a:r>
          </a:p>
          <a:p>
            <a:r>
              <a:rPr lang="fr-FR" baseline="0" dirty="0"/>
              <a:t>Prévenir la famille ou les tiers</a:t>
            </a:r>
          </a:p>
          <a:p>
            <a:r>
              <a:rPr lang="fr-FR" baseline="0" dirty="0"/>
              <a:t>Le faire raccompagner par un tiers</a:t>
            </a:r>
          </a:p>
          <a:p>
            <a:r>
              <a:rPr lang="fr-FR" baseline="0" dirty="0"/>
              <a:t>Ne pas le laisser seul au domicile</a:t>
            </a:r>
          </a:p>
          <a:p>
            <a:r>
              <a:rPr lang="fr-FR" baseline="0" dirty="0"/>
              <a:t>Double de la fiche de constat au salarié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37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</a:rPr>
              <a:t>Autotests possibles (endroit confidentiel, matériel fourni par l’employeur, par exemple le lundi matin avant la prise de poste pour savoir si l’on est positif au test salivaire cannabis,,,, </a:t>
            </a:r>
            <a:r>
              <a:rPr lang="fr-FR" sz="1200" dirty="0"/>
              <a:t>Si le salarié refuse il peut s’exposer à des sanctions disciplinaires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Dans le RI doivent être</a:t>
            </a:r>
            <a:r>
              <a:rPr lang="fr-FR" sz="1200" baseline="0" dirty="0"/>
              <a:t> notés: les conséquences d’un résultat positif ou d’un refus du test (sanction)</a:t>
            </a:r>
            <a:endParaRPr lang="fr-FR" sz="1200" dirty="0"/>
          </a:p>
          <a:p>
            <a:endParaRPr lang="fr-FR" sz="12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07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Test</a:t>
            </a:r>
            <a:r>
              <a:rPr lang="fr-FR" baseline="0" dirty="0"/>
              <a:t> qui existe mais en pratique, peu réalisé car quoi faire d’un résultat positif??? Et possibilité de faux-positifs,,,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198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177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Selincro</a:t>
            </a:r>
            <a:r>
              <a:rPr lang="fr-FR" dirty="0"/>
              <a:t> en 1ere intention (effets 2aires les 2 1ers jours la plupart du temps), peut être pris 2h avant consommation</a:t>
            </a:r>
            <a:r>
              <a:rPr lang="fr-FR" baseline="0" dirty="0"/>
              <a:t> </a:t>
            </a:r>
            <a:r>
              <a:rPr lang="fr-FR" baseline="0" dirty="0" err="1"/>
              <a:t>previsible</a:t>
            </a:r>
            <a:r>
              <a:rPr lang="fr-FR" baseline="0" dirty="0"/>
              <a:t>, et/ou quotidiennement</a:t>
            </a:r>
          </a:p>
          <a:p>
            <a:r>
              <a:rPr lang="fr-FR" baseline="0" dirty="0" err="1"/>
              <a:t>Baclofene</a:t>
            </a:r>
            <a:r>
              <a:rPr lang="fr-FR" baseline="0" dirty="0"/>
              <a:t>: plus sédatif. Effet anxiolytique ajouté</a:t>
            </a:r>
          </a:p>
          <a:p>
            <a:r>
              <a:rPr lang="fr-FR" baseline="0" dirty="0"/>
              <a:t>Méthadone: initié uniquement en CSAPA/CH/SOLEA</a:t>
            </a:r>
          </a:p>
          <a:p>
            <a:r>
              <a:rPr lang="fr-FR" baseline="0" dirty="0"/>
              <a:t>Sevrage à domicile: suivi quotidien (</a:t>
            </a:r>
            <a:r>
              <a:rPr lang="fr-FR" baseline="0" dirty="0" err="1"/>
              <a:t>telephone</a:t>
            </a:r>
            <a:r>
              <a:rPr lang="fr-FR" baseline="0" dirty="0"/>
              <a:t>, IDE) pour évaluer risque de DT ou autre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741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05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1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15.000 décès par cancer 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soit 10 % de la mortalité cancéreuse française annuelle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risque est d’autant plus augmenté si il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associé avec le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 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72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¼</a:t>
            </a:r>
            <a:r>
              <a:rPr lang="fr-FR" baseline="0" dirty="0"/>
              <a:t> de la population adulte est dans une consommation problématique, la plupart du temps parce qu’ils ne se rendent pas compte de leur surconsommation (usage à risque/nocif =&gt; notion de verre standard) ou déni lorsque dépendance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91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Un avis d’experts</a:t>
            </a:r>
            <a:r>
              <a:rPr lang="fr-FR" baseline="0" dirty="0"/>
              <a:t> de </a:t>
            </a:r>
            <a:r>
              <a:rPr lang="fr-FR" b="1" baseline="0" dirty="0"/>
              <a:t>2017</a:t>
            </a:r>
            <a:r>
              <a:rPr lang="fr-FR" baseline="0" dirty="0"/>
              <a:t>, a émis des recommandations en terme de consommation d’alcool en France en prenant </a:t>
            </a:r>
            <a:r>
              <a:rPr lang="fr-FR" b="1" baseline="0" dirty="0"/>
              <a:t>mieux en compte le risque de cancer.</a:t>
            </a:r>
          </a:p>
          <a:p>
            <a:r>
              <a:rPr lang="fr-FR" b="1" baseline="0" dirty="0"/>
              <a:t>L’institut national du cancer </a:t>
            </a:r>
            <a:r>
              <a:rPr lang="fr-FR" baseline="0" dirty="0"/>
              <a:t>recommande de ne pas consommer d’alcool régulièrement, de réduire autant que possible la consommation et la fréquence </a:t>
            </a:r>
          </a:p>
          <a:p>
            <a:r>
              <a:rPr lang="fr-FR" dirty="0"/>
              <a:t>1 dose : dose bar : à la maison, on est plus généreux, raconter les </a:t>
            </a:r>
            <a:r>
              <a:rPr lang="fr-FR" dirty="0" err="1"/>
              <a:t>sensis</a:t>
            </a:r>
            <a:r>
              <a:rPr lang="fr-FR" baseline="0" dirty="0"/>
              <a:t> en entreprise (ils doublent ou triplent les doses lorsqu’on demande de servir un verre d’alcool fort par exemple...)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7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hommes pour la même conso auront une alcoolémie moins élevé, mais les effets sur la</a:t>
            </a:r>
            <a:r>
              <a:rPr lang="fr-FR" baseline="0" dirty="0"/>
              <a:t> santé sont identique ! </a:t>
            </a:r>
          </a:p>
          <a:p>
            <a:r>
              <a:rPr lang="fr-FR" baseline="0" dirty="0"/>
              <a:t>Plus on consomme plus on risque de développer des maladies...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84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médicaments psychotropes étant prescrits donc</a:t>
            </a:r>
            <a:r>
              <a:rPr lang="fr-FR" baseline="0" dirty="0"/>
              <a:t> légaux,,,,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53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cannabis est lipophile =&gt; stockage dans</a:t>
            </a:r>
            <a:r>
              <a:rPr lang="fr-FR" baseline="0" dirty="0"/>
              <a:t> les graisses et notamment les graisses du cerveau, </a:t>
            </a:r>
            <a:r>
              <a:rPr lang="fr-FR" baseline="0" dirty="0" err="1"/>
              <a:t>relargué</a:t>
            </a:r>
            <a:r>
              <a:rPr lang="fr-FR" baseline="0" dirty="0"/>
              <a:t> régulièrement dans la circulation sanguine =&gt; tests urinaires non fiables</a:t>
            </a:r>
            <a:endParaRPr lang="fr-FR" dirty="0"/>
          </a:p>
          <a:p>
            <a:r>
              <a:rPr lang="fr-FR" dirty="0"/>
              <a:t>Bad trip: souvent lors de la première consommation, et lorsque le consommateur n’est pas forcément bien dans</a:t>
            </a:r>
            <a:r>
              <a:rPr lang="fr-FR" baseline="0" dirty="0"/>
              <a:t> sa tête avant de fumer (=&gt; paranoïa avec cannabis,,,,,)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6593-E51B-41A1-99F0-87B6297D0C3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3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F3F06-FFB0-481B-87B8-8AC08DBAE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7325" y="2923246"/>
            <a:ext cx="6858000" cy="1850731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rgbClr val="163E7A"/>
                </a:solidFill>
                <a:latin typeface="Baloo 2 ExtraBold" panose="03080902040302020200" pitchFamily="66" charset="0"/>
                <a:cs typeface="Baloo 2 ExtraBold" panose="03080902040302020200" pitchFamily="66" charset="0"/>
              </a:defRPr>
            </a:lvl1pPr>
          </a:lstStyle>
          <a:p>
            <a:r>
              <a:rPr lang="fr-FR" dirty="0"/>
              <a:t>Titre de </a:t>
            </a:r>
            <a:br>
              <a:rPr lang="fr-FR" dirty="0"/>
            </a:br>
            <a:r>
              <a:rPr lang="fr-FR" dirty="0"/>
              <a:t>l’intervention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56F771-F728-438E-84E6-0C3EA6104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57325" y="5182605"/>
            <a:ext cx="6858000" cy="788987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EC9400"/>
                </a:solidFill>
                <a:latin typeface="Caveat Brush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Intervenant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11D1CC-4B3B-48FD-A02D-81A6CCE6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6525"/>
            <a:ext cx="2028825" cy="1433671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74BE915-2C89-455E-B34C-018389DDBB48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632" y="4296197"/>
            <a:ext cx="0" cy="2561804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7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>
                <a:solidFill>
                  <a:srgbClr val="138EC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7C9B205-5AF3-440E-BA4B-EAB328A7A7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C4F2E51-C030-4782-A94A-273521B17E44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1680" y="4727575"/>
            <a:ext cx="0" cy="1076671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119" y="1575056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4F7F81-51CA-4496-B6BE-B3512555E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4E2E955-9005-4534-8568-C4A7E3865AB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528" y="274638"/>
            <a:ext cx="0" cy="908717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75B54E-3ECE-495B-BF2F-9C1FFFECB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D2BA59A-ADD8-4804-9A42-DECA04FAF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avec un coin diagonal 10"/>
          <p:cNvSpPr/>
          <p:nvPr userDrawn="1"/>
        </p:nvSpPr>
        <p:spPr>
          <a:xfrm flipH="1">
            <a:off x="395536" y="4725145"/>
            <a:ext cx="6408712" cy="144015"/>
          </a:xfrm>
          <a:prstGeom prst="round2DiagRect">
            <a:avLst>
              <a:gd name="adj1" fmla="val 26473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823071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6400800" cy="122413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</p:spPr>
        <p:txBody>
          <a:bodyPr/>
          <a:lstStyle/>
          <a:p>
            <a:fld id="{7F0E4AEF-366B-4D90-A37D-676B3CE35A8F}" type="datetime1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AST_logo-ss_fo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6632"/>
            <a:ext cx="1973567" cy="1018803"/>
          </a:xfrm>
          <a:prstGeom prst="rect">
            <a:avLst/>
          </a:prstGeom>
        </p:spPr>
      </p:pic>
      <p:grpSp>
        <p:nvGrpSpPr>
          <p:cNvPr id="8" name="Groupe 18"/>
          <p:cNvGrpSpPr/>
          <p:nvPr userDrawn="1"/>
        </p:nvGrpSpPr>
        <p:grpSpPr>
          <a:xfrm rot="5400000">
            <a:off x="-3129648" y="3116798"/>
            <a:ext cx="6857994" cy="624410"/>
            <a:chOff x="0" y="6200621"/>
            <a:chExt cx="6651098" cy="288017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Arrondir un rectangle avec un coin diagonal 8"/>
            <p:cNvSpPr/>
            <p:nvPr userDrawn="1"/>
          </p:nvSpPr>
          <p:spPr>
            <a:xfrm flipH="1">
              <a:off x="0" y="6200638"/>
              <a:ext cx="1043608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147CDA">
                    <a:shade val="30000"/>
                    <a:satMod val="115000"/>
                  </a:srgbClr>
                </a:gs>
                <a:gs pos="50000">
                  <a:srgbClr val="147CDA">
                    <a:shade val="67500"/>
                    <a:satMod val="115000"/>
                  </a:srgbClr>
                </a:gs>
                <a:gs pos="100000">
                  <a:srgbClr val="147CD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Arrondir un rectangle avec un coin diagonal 9"/>
            <p:cNvSpPr/>
            <p:nvPr userDrawn="1"/>
          </p:nvSpPr>
          <p:spPr>
            <a:xfrm flipH="1">
              <a:off x="1160641" y="6200621"/>
              <a:ext cx="5490457" cy="287999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555555"/>
                </a:gs>
                <a:gs pos="25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rgbClr val="787878"/>
                </a:gs>
              </a:gsLst>
              <a:lin ang="5400000" scaled="0"/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5724128" y="404664"/>
            <a:ext cx="3240360" cy="914400"/>
          </a:xfrm>
        </p:spPr>
        <p:txBody>
          <a:bodyPr/>
          <a:lstStyle>
            <a:lvl1pPr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30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2859013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</p:spPr>
        <p:txBody>
          <a:bodyPr/>
          <a:lstStyle/>
          <a:p>
            <a:fld id="{C3C46E07-0E91-4C59-AC9A-23185B5575A2}" type="datetime1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6356350"/>
            <a:ext cx="2133600" cy="365125"/>
          </a:xfrm>
        </p:spPr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18"/>
          <p:cNvGrpSpPr/>
          <p:nvPr userDrawn="1"/>
        </p:nvGrpSpPr>
        <p:grpSpPr>
          <a:xfrm rot="5400000">
            <a:off x="-3129645" y="3116795"/>
            <a:ext cx="6858000" cy="624410"/>
            <a:chOff x="0" y="6200621"/>
            <a:chExt cx="6651098" cy="288017"/>
          </a:xfrm>
        </p:grpSpPr>
        <p:sp>
          <p:nvSpPr>
            <p:cNvPr id="8" name="Arrondir un rectangle avec un coin diagonal 7"/>
            <p:cNvSpPr/>
            <p:nvPr userDrawn="1"/>
          </p:nvSpPr>
          <p:spPr>
            <a:xfrm flipH="1">
              <a:off x="0" y="6200638"/>
              <a:ext cx="1043608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rondir un rectangle avec un coin diagonal 8"/>
            <p:cNvSpPr/>
            <p:nvPr userDrawn="1"/>
          </p:nvSpPr>
          <p:spPr>
            <a:xfrm flipH="1">
              <a:off x="1160641" y="6200621"/>
              <a:ext cx="5490457" cy="287999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Arrondir un rectangle avec un coin diagonal 9"/>
          <p:cNvSpPr/>
          <p:nvPr userDrawn="1"/>
        </p:nvSpPr>
        <p:spPr>
          <a:xfrm flipH="1">
            <a:off x="611560" y="4725145"/>
            <a:ext cx="6408712" cy="144015"/>
          </a:xfrm>
          <a:prstGeom prst="round2DiagRect">
            <a:avLst>
              <a:gd name="adj1" fmla="val 26473"/>
              <a:gd name="adj2" fmla="val 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AST_logo-ss_fo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6453336"/>
            <a:ext cx="504056" cy="2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3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D9F3-EDDD-4E82-8322-69FA2CEEA3E9}" type="datetime1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70848" y="6381328"/>
            <a:ext cx="2133600" cy="365125"/>
          </a:xfrm>
        </p:spPr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AST_logo-ss_fo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6453336"/>
            <a:ext cx="504056" cy="260206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0" y="836728"/>
            <a:ext cx="9144000" cy="144000"/>
            <a:chOff x="0" y="6165304"/>
            <a:chExt cx="9144000" cy="288000"/>
          </a:xfrm>
        </p:grpSpPr>
        <p:sp>
          <p:nvSpPr>
            <p:cNvPr id="12" name="Arrondir un rectangle avec un coin diagonal 11"/>
            <p:cNvSpPr/>
            <p:nvPr userDrawn="1"/>
          </p:nvSpPr>
          <p:spPr>
            <a:xfrm flipH="1">
              <a:off x="0" y="6165304"/>
              <a:ext cx="1043608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rondir un rectangle avec un coin diagonal 12"/>
            <p:cNvSpPr/>
            <p:nvPr userDrawn="1"/>
          </p:nvSpPr>
          <p:spPr>
            <a:xfrm flipH="1">
              <a:off x="1152128" y="6165304"/>
              <a:ext cx="7991872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147CDA">
                    <a:shade val="30000"/>
                    <a:satMod val="115000"/>
                  </a:srgbClr>
                </a:gs>
                <a:gs pos="50000">
                  <a:srgbClr val="147CDA">
                    <a:shade val="67500"/>
                    <a:satMod val="115000"/>
                  </a:srgbClr>
                </a:gs>
                <a:gs pos="100000">
                  <a:srgbClr val="147CD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4415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41C4AD9-122D-4064-B991-9BA555A8F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648" y="227044"/>
            <a:ext cx="8496944" cy="60043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FF3F06-FFB0-481B-87B8-8AC08DBAE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138" y="2132856"/>
            <a:ext cx="6858000" cy="145848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63E7A"/>
                </a:solidFill>
                <a:latin typeface="Baloo 2 ExtraBold" panose="03080902040302020200" pitchFamily="66" charset="0"/>
                <a:cs typeface="Baloo 2 ExtraBold" panose="03080902040302020200" pitchFamily="66" charset="0"/>
              </a:defRPr>
            </a:lvl1pPr>
          </a:lstStyle>
          <a:p>
            <a:r>
              <a:rPr lang="fr-FR" dirty="0"/>
              <a:t>Modifier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56F771-F728-438E-84E6-0C3EA6104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138" y="3467879"/>
            <a:ext cx="6858000" cy="788987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48FEE"/>
                </a:solidFill>
                <a:latin typeface="Caveat Brush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 du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11D1CC-4B3B-48FD-A02D-81A6CCE60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 txBox="1">
            <a:spLocks/>
          </p:cNvSpPr>
          <p:nvPr userDrawn="1"/>
        </p:nvSpPr>
        <p:spPr>
          <a:xfrm>
            <a:off x="6902896" y="4130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EC9400"/>
                </a:solidFill>
                <a:latin typeface="Acumin Pro Light" panose="020B04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4961BA-AD98-4A64-999F-F6118E0F7BC3}" type="slidenum">
              <a:rPr lang="fr-FR" smtClean="0">
                <a:latin typeface="Lato" panose="020F0502020204030203" pitchFamily="34" charset="0"/>
              </a:rPr>
              <a:pPr/>
              <a:t>‹N°›</a:t>
            </a:fld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6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+ sous-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F3F06-FFB0-481B-87B8-8AC08DBAE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576" y="44624"/>
            <a:ext cx="6858000" cy="788987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rgbClr val="163E7A"/>
                </a:solidFill>
                <a:latin typeface="Baloo 2 ExtraBold" panose="03080902040302020200" pitchFamily="66" charset="0"/>
                <a:cs typeface="Baloo 2 ExtraBold" panose="03080902040302020200" pitchFamily="66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56F771-F728-438E-84E6-0C3EA6104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576" y="839199"/>
            <a:ext cx="6858000" cy="573577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48FEE"/>
                </a:solidFill>
                <a:latin typeface="Caveat Brush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 du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11D1CC-4B3B-48FD-A02D-81A6CCE6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8127489-6FBC-43A3-AD3E-D84D5B632B41}"/>
              </a:ext>
            </a:extLst>
          </p:cNvPr>
          <p:cNvCxnSpPr>
            <a:cxnSpLocks/>
          </p:cNvCxnSpPr>
          <p:nvPr userDrawn="1"/>
        </p:nvCxnSpPr>
        <p:spPr>
          <a:xfrm flipV="1">
            <a:off x="467544" y="1"/>
            <a:ext cx="0" cy="1484783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C0F2CBD-A899-4374-8CEA-F569774726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1688301"/>
            <a:ext cx="8229600" cy="4525963"/>
          </a:xfrm>
        </p:spPr>
        <p:txBody>
          <a:bodyPr/>
          <a:lstStyle>
            <a:lvl1pPr>
              <a:buNone/>
              <a:defRPr sz="15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71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F3F06-FFB0-481B-87B8-8AC08DBAE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576" y="44624"/>
            <a:ext cx="6858000" cy="788987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rgbClr val="163E7A"/>
                </a:solidFill>
                <a:latin typeface="Baloo 2 ExtraBold" panose="03080902040302020200" pitchFamily="66" charset="0"/>
                <a:cs typeface="Baloo 2 ExtraBold" panose="03080902040302020200" pitchFamily="66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11D1CC-4B3B-48FD-A02D-81A6CCE6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8127489-6FBC-43A3-AD3E-D84D5B632B41}"/>
              </a:ext>
            </a:extLst>
          </p:cNvPr>
          <p:cNvCxnSpPr>
            <a:cxnSpLocks/>
          </p:cNvCxnSpPr>
          <p:nvPr userDrawn="1"/>
        </p:nvCxnSpPr>
        <p:spPr>
          <a:xfrm flipV="1">
            <a:off x="467544" y="3"/>
            <a:ext cx="0" cy="908717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15D234-DB29-40D3-9C4A-3DB42EAD6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1124745"/>
            <a:ext cx="8229600" cy="5089520"/>
          </a:xfrm>
        </p:spPr>
        <p:txBody>
          <a:bodyPr/>
          <a:lstStyle>
            <a:lvl1pPr>
              <a:buNone/>
              <a:defRPr sz="15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29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F3F06-FFB0-481B-87B8-8AC08DBAE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138" y="2132856"/>
            <a:ext cx="6858000" cy="145848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63E7A"/>
                </a:solidFill>
                <a:latin typeface="Baloo 2 ExtraBold" panose="03080902040302020200" pitchFamily="66" charset="0"/>
                <a:cs typeface="Baloo 2 ExtraBold" panose="03080902040302020200" pitchFamily="66" charset="0"/>
              </a:defRPr>
            </a:lvl1pPr>
          </a:lstStyle>
          <a:p>
            <a:r>
              <a:rPr lang="fr-FR" dirty="0"/>
              <a:t>Modifier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56F771-F728-438E-84E6-0C3EA6104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138" y="3467879"/>
            <a:ext cx="6858000" cy="788987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48FEE"/>
                </a:solidFill>
                <a:latin typeface="Caveat Brush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 du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11D1CC-4B3B-48FD-A02D-81A6CCE60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00" y="95757"/>
            <a:ext cx="1707238" cy="120642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44B64F3-476D-4AA7-A113-63E0433D60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47664" y="1916832"/>
            <a:ext cx="0" cy="25202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1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8AD5794-0206-4D05-8256-1446225C8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1225B99-4009-4A06-B0E1-99414AB98C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528" y="274638"/>
            <a:ext cx="0" cy="908717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500">
                <a:solidFill>
                  <a:srgbClr val="138EC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5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500">
                <a:solidFill>
                  <a:srgbClr val="138EC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5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66DF3D-8E25-4392-9F48-C6EC528E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F8E0595-293D-4864-A167-5F6021D93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36805B2-417F-4C54-9B8F-2DD032814153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528" y="274638"/>
            <a:ext cx="0" cy="908717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D1FE86-0814-4B1C-B7B4-E851F783A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7764E0B-839C-4486-979C-EFDFD2467115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528" y="274638"/>
            <a:ext cx="0" cy="908717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15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38EC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5FCAB10-E55C-4373-8A51-18B83FDA1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39" y="6101019"/>
            <a:ext cx="936104" cy="66149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0481614-BF17-4C4E-B3E9-6B22B8CE3306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528" y="171415"/>
            <a:ext cx="0" cy="1817425"/>
          </a:xfrm>
          <a:prstGeom prst="line">
            <a:avLst/>
          </a:prstGeom>
          <a:ln w="76200">
            <a:solidFill>
              <a:srgbClr val="EC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E5C5C307-12E8-48D6-8AF4-371278B9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EC9400"/>
                </a:solidFill>
                <a:latin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16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9380E76-4A38-4077-9F1A-12DD6E9BC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832" y="2606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EC94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A4961BA-AD98-4A64-999F-F6118E0F7BC3}" type="slidenum">
              <a:rPr lang="fr-FR" smtClean="0"/>
              <a:pPr/>
              <a:t>‹N°›</a:t>
            </a:fld>
            <a:endParaRPr lang="fr-F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79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5" r:id="rId11"/>
    <p:sldLayoutId id="2147483670" r:id="rId12"/>
    <p:sldLayoutId id="2147483673" r:id="rId13"/>
    <p:sldLayoutId id="2147483674" r:id="rId14"/>
    <p:sldLayoutId id="2147483681" r:id="rId15"/>
    <p:sldLayoutId id="2147483682" r:id="rId16"/>
    <p:sldLayoutId id="2147483683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163E7A"/>
          </a:solidFill>
          <a:latin typeface="Baloo 2 ExtraBold" panose="03080902040302020200" pitchFamily="66" charset="0"/>
          <a:ea typeface="+mj-ea"/>
          <a:cs typeface="Baloo 2 ExtraBold" panose="03080902040302020200" pitchFamily="66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EC9400"/>
          </a:solidFill>
          <a:latin typeface="Caveat Brush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63E7A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163E7A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rgbClr val="163E7A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38ECF"/>
          </a:solidFill>
          <a:latin typeface="Caveat Brus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fr/url?sa=i&amp;rct=j&amp;q=&amp;esrc=s&amp;source=images&amp;cd=&amp;ved=2ahUKEwjLj7Pig87ZAhVEqaQKHa3gDSoQjRx6BAgAEAY&amp;url=http://www.1001cocktails.com/magazine/categorie/humour/page/4&amp;psig=AOvVaw2SBb8uVtrZKmiVlNpRBG2a&amp;ust=152009351298971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iauJiQx6HSAhVJvBoKHUxYArEQjRwIBw&amp;url=https://fr.123rf.com/photo_13195220_signe-des-toilettes-homme-femme.html&amp;psig=AFQjCNGDN0-6qnNPKcc7Rj7B6L_CLM80Wg&amp;ust=148777906782754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fr/url?sa=i&amp;rct=j&amp;q=&amp;esrc=s&amp;source=images&amp;cd=&amp;cad=rja&amp;uact=8&amp;ved=0ahUKEwiauJiQx6HSAhVJvBoKHUxYArEQjRwIBw&amp;url=https://fr.123rf.com/photo_13195220_signe-des-toilettes-homme-femme.html&amp;psig=AFQjCNGDN0-6qnNPKcc7Rj7B6L_CLM80Wg&amp;ust=148777906782754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5688632" cy="1404156"/>
          </a:xfrm>
        </p:spPr>
        <p:txBody>
          <a:bodyPr>
            <a:noAutofit/>
          </a:bodyPr>
          <a:lstStyle/>
          <a:p>
            <a:r>
              <a:rPr lang="fr-FR" sz="3600" dirty="0"/>
              <a:t>Prévention des addictions </a:t>
            </a:r>
            <a:br>
              <a:rPr lang="fr-FR" sz="3600" dirty="0"/>
            </a:br>
            <a:r>
              <a:rPr lang="fr-FR" sz="3600" dirty="0"/>
              <a:t>en entreprise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57324" y="5182605"/>
            <a:ext cx="7075115" cy="982699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Marie DUBIEZ – Médecin du travail</a:t>
            </a:r>
          </a:p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Virginie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Jadot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ou Laurence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Bideaux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ou Marlène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Petitcuenot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– Infirmière de santé au travail / Assistante sociale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892480" y="260350"/>
            <a:ext cx="25152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68875" y="333375"/>
            <a:ext cx="4175125" cy="755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rgbClr val="138ECF"/>
                </a:solidFill>
              </a:rPr>
              <a:t>Travailleurs sociaux de BFC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rgbClr val="138ECF"/>
                </a:solidFill>
              </a:rPr>
              <a:t>Septembre 2021</a:t>
            </a:r>
          </a:p>
        </p:txBody>
      </p:sp>
      <p:pic>
        <p:nvPicPr>
          <p:cNvPr id="8" name="irc_mi" descr="Résultat de recherche d'images pour &quot;carte monde humour&quot;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487092"/>
            <a:ext cx="3002823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5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fr-FR" sz="2800" dirty="0"/>
              <a:t>Alcool : les effets à court terme (1)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7056784" cy="561662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3500" dirty="0">
                <a:solidFill>
                  <a:srgbClr val="048FEE"/>
                </a:solidFill>
              </a:rPr>
              <a:t>Une consommation d’alcool peut procurer une sensation :</a:t>
            </a:r>
            <a:endParaRPr lang="fr-FR" sz="35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de détente, d’euphorie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de désinhibition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de diminution des réflexes </a:t>
            </a:r>
          </a:p>
          <a:p>
            <a:pPr algn="just">
              <a:lnSpc>
                <a:spcPct val="170000"/>
              </a:lnSpc>
            </a:pPr>
            <a:endParaRPr lang="fr-FR" sz="2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3100" dirty="0">
                <a:solidFill>
                  <a:srgbClr val="048FEE"/>
                </a:solidFill>
              </a:rPr>
              <a:t>A plus fortes doses, c’est l’ivresse:</a:t>
            </a:r>
            <a:endParaRPr lang="fr-FR" sz="31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mauvaise coordination des mouvements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Troubles de l’élocution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diminution des réflexes et de la vigilance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état de somnolence...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pertes de mémoire allant jusqu’au trou noir 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 flipH="1">
            <a:off x="8969431" y="2012039"/>
            <a:ext cx="45719" cy="406104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0" indent="0">
              <a:buNone/>
            </a:pPr>
            <a:endParaRPr lang="fr-FR" sz="3400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Picture 8" descr="https://previews.123rf.com/images/coramax/coramax1208/coramax120800879/14799920-les-gens-3d-caract%C3%A8re-humain-personne-porte-un-toast-avec-un-verre-de-champagne-illustration-de-rendu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1167176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7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Alcool : les effets à court terme (2)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0" y="1417638"/>
            <a:ext cx="45719" cy="525172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7200" y="764704"/>
            <a:ext cx="8003232" cy="53083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fr-FR" sz="2400" dirty="0">
              <a:latin typeface="Lato" panose="020F0502020204030203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48FEE"/>
                </a:solidFill>
              </a:rPr>
              <a:t>À très fortes doses: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solidFill>
                <a:srgbClr val="048FEE"/>
              </a:solidFill>
              <a:latin typeface="Lato" panose="020F0502020204030203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La somnolence peut aller jusqu’au coma éthylique:</a:t>
            </a:r>
            <a:endParaRPr lang="fr-FR" sz="2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lvl="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Lato" panose="020F0502020204030203" pitchFamily="34" charset="0"/>
              </a:rPr>
              <a:t>C’est une urgence médicale pouvant entr</a:t>
            </a:r>
            <a:r>
              <a:rPr lang="fr-FR" sz="2000" dirty="0">
                <a:latin typeface="Lato" panose="020F0502020204030203" pitchFamily="34" charset="0"/>
              </a:rPr>
              <a:t>aî</a:t>
            </a:r>
            <a:r>
              <a:rPr lang="fr-FR" sz="2000" dirty="0">
                <a:solidFill>
                  <a:schemeClr val="tx1"/>
                </a:solidFill>
                <a:latin typeface="Lato" panose="020F0502020204030203" pitchFamily="34" charset="0"/>
              </a:rPr>
              <a:t>ner le décès en l’absence de soins</a:t>
            </a:r>
          </a:p>
          <a:p>
            <a:pPr lvl="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Lato" panose="020F0502020204030203" pitchFamily="34" charset="0"/>
              </a:rPr>
              <a:t>Ne jamais laisser la personne seule</a:t>
            </a:r>
          </a:p>
          <a:p>
            <a:endParaRPr lang="fr-FR" sz="3400" dirty="0">
              <a:solidFill>
                <a:srgbClr val="0070C0"/>
              </a:solidFill>
              <a:latin typeface="Lato" panose="020F050202020403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Picture 8" descr="https://previews.123rf.com/images/coramax/coramax1208/coramax120800879/14799920-les-gens-3d-caract%C3%A8re-humain-personne-porte-un-toast-avec-un-verre-de-champagne-illustration-de-rendu-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352" y="255867"/>
            <a:ext cx="1167176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6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55576" y="44625"/>
            <a:ext cx="6858000" cy="655510"/>
          </a:xfrm>
        </p:spPr>
        <p:txBody>
          <a:bodyPr>
            <a:normAutofit/>
          </a:bodyPr>
          <a:lstStyle/>
          <a:p>
            <a:r>
              <a:rPr lang="fr-FR" sz="2800" dirty="0"/>
              <a:t>Alcool : effets à long terme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250825" y="841796"/>
            <a:ext cx="8229600" cy="50354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Sur le système cardiovasculaire ( HTA, AVC, troubles du rythme...)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 Sur le foie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Sur le système digestif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Sur le cerveau :  troubles cognitifs, modification de l’humeur, dépression...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Risque accentué de cancer (même à faible dose) : cancer des voies –aérodigestives supérieures, de l’estomac, du foie, du sein et colorectal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Complications psychosociales : violences, suicides, homicides, isolement...</a:t>
            </a:r>
          </a:p>
          <a:p>
            <a:pPr marL="0" indent="0" algn="just">
              <a:buNone/>
            </a:pPr>
            <a:endParaRPr lang="fr-FR" sz="1600" dirty="0"/>
          </a:p>
          <a:p>
            <a:pPr algn="just">
              <a:buFont typeface="Wingdings" panose="05000000000000000000" pitchFamily="2" charset="2"/>
              <a:buChar char="ü"/>
            </a:pPr>
            <a:endParaRPr lang="fr-FR" sz="2200" dirty="0"/>
          </a:p>
        </p:txBody>
      </p:sp>
      <p:pic>
        <p:nvPicPr>
          <p:cNvPr id="9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1857400" cy="13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2"/>
          <p:cNvSpPr txBox="1">
            <a:spLocks/>
          </p:cNvSpPr>
          <p:nvPr/>
        </p:nvSpPr>
        <p:spPr>
          <a:xfrm>
            <a:off x="1043608" y="6226771"/>
            <a:ext cx="6624736" cy="48113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6152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De la consommation à l’addiction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" name="Picture 2" descr="https://www.addictaide.fr/wp-content/uploads/2018/10/pyramide-usage.png"/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032" y="905805"/>
            <a:ext cx="6281935" cy="47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3124200" y="6309320"/>
            <a:ext cx="3175992" cy="41215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Source : addictaide.fr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89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416824" cy="540789"/>
          </a:xfrm>
        </p:spPr>
        <p:txBody>
          <a:bodyPr>
            <a:normAutofit/>
          </a:bodyPr>
          <a:lstStyle/>
          <a:p>
            <a:r>
              <a:rPr lang="fr-FR" sz="2800" dirty="0"/>
              <a:t>Alcool : Nouvelles recommandations de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567789" y="1267811"/>
            <a:ext cx="8229600" cy="27363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000" dirty="0"/>
              <a:t>Pour limiter les risques pour la santé au cours de la vie, il est recommandé de ne pas consommer :</a:t>
            </a:r>
            <a:endParaRPr lang="fr-FR" sz="20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plus de 10 verres d’alcool par semaine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plus de 2 verres standards par jour ;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2000" dirty="0"/>
              <a:t>Et avoir au minimum 2 jours dans la semaine sans consommation.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816868"/>
            <a:ext cx="5936240" cy="28573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75792" y="22365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Lato" panose="020F0502020204030203" pitchFamily="34" charset="0"/>
              </a:rPr>
              <a:t>Rappel : 1h30 pour éliminer un verre</a:t>
            </a:r>
          </a:p>
        </p:txBody>
      </p:sp>
      <p:sp>
        <p:nvSpPr>
          <p:cNvPr id="9" name="Ellipse 8"/>
          <p:cNvSpPr/>
          <p:nvPr/>
        </p:nvSpPr>
        <p:spPr>
          <a:xfrm>
            <a:off x="6228184" y="2060848"/>
            <a:ext cx="237626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24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Variabilité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Pas d’égalité homme-femme!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Un </a:t>
            </a:r>
          </a:p>
        </p:txBody>
      </p:sp>
      <p:pic>
        <p:nvPicPr>
          <p:cNvPr id="7" name="irc_mi" descr="Résultat de recherche d'images pour &quot;symbole homme femme&quot;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9103" y="1858977"/>
            <a:ext cx="523423" cy="1256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29067" y="2028507"/>
            <a:ext cx="6146465" cy="149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Lato" panose="020F0502020204030203" pitchFamily="34" charset="0"/>
              </a:rPr>
              <a:t>de 80 kg buvant 4 Unités d’alcool  en 1 heure   aura un taux  d’alcoolémie de 0,71 g/L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Lato" panose="020F050202020403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3020" y="343997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latin typeface="Lato" panose="020F0502020204030203" pitchFamily="34" charset="0"/>
              </a:rPr>
              <a:t>Pour la même consommation d’alcool ...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2220" y="489287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Lato" panose="020F0502020204030203" pitchFamily="34" charset="0"/>
              </a:rPr>
              <a:t> </a:t>
            </a:r>
            <a:r>
              <a:rPr lang="fr-FR" sz="2000" dirty="0">
                <a:latin typeface="Lato" panose="020F0502020204030203" pitchFamily="34" charset="0"/>
              </a:rPr>
              <a:t>Une</a:t>
            </a:r>
            <a:r>
              <a:rPr lang="fr-FR" dirty="0"/>
              <a:t> </a:t>
            </a:r>
          </a:p>
        </p:txBody>
      </p:sp>
      <p:pic>
        <p:nvPicPr>
          <p:cNvPr id="11" name="irc_mi" descr="Résultat de recherche d'images pour &quot;symbole homme femme&quot;">
            <a:hlinkClick r:id="rId3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6494" y="4421672"/>
            <a:ext cx="576032" cy="1108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246028" y="4908268"/>
            <a:ext cx="604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Lato" panose="020F0502020204030203" pitchFamily="34" charset="0"/>
              </a:rPr>
              <a:t>de 65 kg aura un taux de 1,02 g/L</a:t>
            </a:r>
          </a:p>
        </p:txBody>
      </p:sp>
    </p:spTree>
    <p:extLst>
      <p:ext uri="{BB962C8B-B14F-4D97-AF65-F5344CB8AC3E}">
        <p14:creationId xmlns:p14="http://schemas.microsoft.com/office/powerpoint/2010/main" val="235811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6858000" cy="1224136"/>
          </a:xfrm>
        </p:spPr>
        <p:txBody>
          <a:bodyPr>
            <a:normAutofit/>
          </a:bodyPr>
          <a:lstStyle/>
          <a:p>
            <a:r>
              <a:rPr lang="fr-FR" sz="2800" dirty="0"/>
              <a:t>Pas d’égalité face à l’alcool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755576" y="1916832"/>
            <a:ext cx="8002662" cy="4284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Le taux d’alcool dans le sang varie selon :</a:t>
            </a:r>
            <a:endParaRPr lang="fr-FR" sz="2400" dirty="0">
              <a:solidFill>
                <a:srgbClr val="138ECF"/>
              </a:solidFill>
              <a:latin typeface="Caveat Brush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le poids de l’usager,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le sexe              OU 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le nombre de verres consommés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la vitesse de consommation</a:t>
            </a:r>
          </a:p>
          <a:p>
            <a:pPr marL="0" indent="0">
              <a:buNone/>
            </a:pPr>
            <a:endParaRPr lang="fr-FR" sz="2600" i="1" dirty="0"/>
          </a:p>
        </p:txBody>
      </p:sp>
      <p:pic>
        <p:nvPicPr>
          <p:cNvPr id="7" name="irc_mi" descr="Résultat de recherche d'images pour &quot;symbole homme femme&quot;">
            <a:hlinkClick r:id="rId2"/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3068960"/>
            <a:ext cx="330563" cy="849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rc_mi" descr="Résultat de recherche d'images pour &quot;symbole homme femme&quot;">
            <a:hlinkClick r:id="rId2"/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3068960"/>
            <a:ext cx="432048" cy="71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862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Combien de temps faut-il pour éliminer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395536" y="1256503"/>
            <a:ext cx="8229600" cy="46207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L’alcoolémie diminue chaque heure de 0,15 g/L</a:t>
            </a:r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Il faut 1h30 en moyenne pour éliminer chaque verre d’alcool</a:t>
            </a:r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Si on consomme sans repas, l’alcool passe plus rapidement dans le sang et ses effets sont plus importants</a:t>
            </a:r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taux d’alcool maximal est atteint :  ¼ d’heure après absorption à jeun, 1 heure après absorption au cours d’un repas</a:t>
            </a:r>
          </a:p>
        </p:txBody>
      </p:sp>
      <p:pic>
        <p:nvPicPr>
          <p:cNvPr id="7" name="Picture 2" descr="Résultat de recherche d'images pour &quot;verre de vin rouge&quot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476" y="1048665"/>
            <a:ext cx="584312" cy="11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8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Cannabis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Généralités (1)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251520" y="2060848"/>
            <a:ext cx="8568952" cy="489654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cannabis est une plante.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principe actif responsable des effets psychoactifs est le </a:t>
            </a:r>
            <a:r>
              <a:rPr lang="fr-FR" sz="2000" b="1" dirty="0"/>
              <a:t>THC</a:t>
            </a:r>
            <a:r>
              <a:rPr lang="fr-FR" sz="2000" dirty="0"/>
              <a:t> (tétrahydrocannabinol), qui est un stupéfiant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C’est la 4</a:t>
            </a:r>
            <a:r>
              <a:rPr lang="fr-FR" sz="2000" baseline="30000" dirty="0"/>
              <a:t>ème</a:t>
            </a:r>
            <a:r>
              <a:rPr lang="fr-FR" sz="2000" dirty="0"/>
              <a:t> substance psychoactive la plus consommée en France, derrière le tabac, l’alcool et les médicaments psychotropes</a:t>
            </a:r>
          </a:p>
          <a:p>
            <a:pPr marL="0" indent="0" algn="just">
              <a:lnSpc>
                <a:spcPct val="150000"/>
              </a:lnSpc>
            </a:pPr>
            <a:endParaRPr lang="fr-FR" sz="2000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fr-FR" sz="2000" dirty="0"/>
          </a:p>
          <a:p>
            <a:pPr marL="0" indent="0" algn="just"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70000"/>
              </a:lnSpc>
            </a:pP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140" y="213561"/>
            <a:ext cx="1465830" cy="10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cannabis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Généralité (2)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0" y="1412777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Il peut être consommé sous différents formes 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Herbe: « Marijuana », « beuh », « </a:t>
            </a:r>
            <a:r>
              <a:rPr lang="fr-FR" sz="1900" dirty="0" err="1"/>
              <a:t>weed</a:t>
            </a:r>
            <a:r>
              <a:rPr lang="fr-FR" sz="1900" dirty="0"/>
              <a:t> »,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Résine: « Haschich », « shit », « </a:t>
            </a:r>
            <a:r>
              <a:rPr lang="fr-FR" sz="1900" dirty="0" err="1"/>
              <a:t>chichon</a:t>
            </a:r>
            <a:r>
              <a:rPr lang="fr-FR" sz="1900" dirty="0"/>
              <a:t> », « </a:t>
            </a:r>
            <a:r>
              <a:rPr lang="fr-FR" sz="1900" dirty="0" err="1"/>
              <a:t>skuff</a:t>
            </a:r>
            <a:r>
              <a:rPr lang="fr-FR" sz="1900" dirty="0"/>
              <a:t> » (très riche en THC)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Huile (plus concentrée)</a:t>
            </a:r>
          </a:p>
          <a:p>
            <a:pPr marL="0" indent="0"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cannabis est généralement fumé mélangé à du tabac : « joint », « pétard », « </a:t>
            </a:r>
            <a:r>
              <a:rPr lang="fr-FR" sz="2000" dirty="0" err="1"/>
              <a:t>bedot</a:t>
            </a:r>
            <a:r>
              <a:rPr lang="fr-FR" sz="2000" dirty="0"/>
              <a:t> », « kif »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« K2 » ou « </a:t>
            </a:r>
            <a:r>
              <a:rPr lang="fr-FR" sz="2000" dirty="0" err="1"/>
              <a:t>spice</a:t>
            </a:r>
            <a:r>
              <a:rPr lang="fr-FR" sz="2000" dirty="0"/>
              <a:t> » est un cannabis de synthèse 85 fois plus concentré en marijuana. Il peut s’utiliser avec une cigarette électronique et peut provoquer la mort par overdose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1"/>
          <a:stretch/>
        </p:blipFill>
        <p:spPr>
          <a:xfrm>
            <a:off x="7058747" y="620688"/>
            <a:ext cx="135478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Préambule</a:t>
            </a:r>
            <a:endParaRPr altLang="fr-FR" sz="2800" dirty="0"/>
          </a:p>
        </p:txBody>
      </p:sp>
      <p:sp>
        <p:nvSpPr>
          <p:cNvPr id="8397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8F4594-304A-4DC4-8639-355901038127}" type="slidenum">
              <a:rPr lang="fr-FR" altLang="fr-FR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900">
              <a:solidFill>
                <a:srgbClr val="898989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395536" y="833611"/>
            <a:ext cx="8424936" cy="602438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fr-FR" sz="20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048FEE"/>
                </a:solidFill>
                <a:latin typeface="Caveat Brush" pitchFamily="2" charset="0"/>
              </a:rPr>
              <a:t>La présentation sera composée de 4 grandes parties 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7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1</a:t>
            </a:r>
            <a:r>
              <a:rPr lang="fr-FR" sz="2200" baseline="30000" dirty="0"/>
              <a:t>ere</a:t>
            </a:r>
            <a:r>
              <a:rPr lang="fr-FR" sz="2200" dirty="0"/>
              <a:t> partie : généralités concernant l’addiction et les substances psychoactives: alcool, cannabis, drogues dures, médicaments psychotropes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2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2e partie : consommations en milieu professionnel: conséquences possibles, réglementation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2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3</a:t>
            </a:r>
            <a:r>
              <a:rPr lang="fr-FR" sz="2200" baseline="30000" dirty="0"/>
              <a:t>e</a:t>
            </a:r>
            <a:r>
              <a:rPr lang="fr-FR" sz="2200" dirty="0"/>
              <a:t> partie : en pratique: gestion du déni, gestion d’un trouble aigu du comportement, dépistage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2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4</a:t>
            </a:r>
            <a:r>
              <a:rPr lang="fr-FR" sz="2200" baseline="30000" dirty="0"/>
              <a:t>e</a:t>
            </a:r>
            <a:r>
              <a:rPr lang="fr-FR" sz="2200" dirty="0"/>
              <a:t> partie: La prise en charge thérapeutique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2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... Et s’il reste du temps.... La problématique des écrans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200" dirty="0"/>
          </a:p>
          <a:p>
            <a:pPr marL="0" indent="0" algn="just">
              <a:lnSpc>
                <a:spcPct val="160000"/>
              </a:lnSpc>
            </a:pPr>
            <a:endParaRPr lang="fr-FR" dirty="0"/>
          </a:p>
          <a:p>
            <a:pPr>
              <a:buFont typeface="Arial" charset="0"/>
              <a:buChar char="•"/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0687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51786"/>
            <a:ext cx="6858000" cy="788987"/>
          </a:xfrm>
        </p:spPr>
        <p:txBody>
          <a:bodyPr>
            <a:normAutofit/>
          </a:bodyPr>
          <a:lstStyle/>
          <a:p>
            <a:r>
              <a:rPr lang="fr-FR" sz="2800" dirty="0"/>
              <a:t>Les effets du cannabis sur le cerveau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284482" y="1744648"/>
            <a:ext cx="8717912" cy="420463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Atteinte de la coordination et de la notion du temps, baisse des réflexes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Modification des émotions, des perceptions sensorielles majorées </a:t>
            </a:r>
          </a:p>
          <a:p>
            <a:pPr marL="0" indent="0" algn="just">
              <a:lnSpc>
                <a:spcPct val="150000"/>
              </a:lnSpc>
            </a:pPr>
            <a:r>
              <a:rPr lang="fr-FR" sz="2400" dirty="0"/>
              <a:t>=&gt; « </a:t>
            </a:r>
            <a:r>
              <a:rPr lang="fr-FR" sz="2400" i="1" dirty="0"/>
              <a:t>Bad Trip »</a:t>
            </a:r>
            <a:endParaRPr lang="fr-F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Perte de mémoire, de concentration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Apparition de vertiges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Prise de risques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1200" dirty="0"/>
          </a:p>
          <a:p>
            <a:pPr marL="0" indent="0" algn="ctr">
              <a:buNone/>
            </a:pPr>
            <a:r>
              <a:rPr lang="fr-FR" sz="2200" i="1" dirty="0"/>
              <a:t>Les effets psychoactifs d’un joint peuvent durer jusqu’à </a:t>
            </a:r>
            <a:r>
              <a:rPr lang="fr-FR" sz="2200" b="1" i="1" dirty="0"/>
              <a:t>10 heures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6" descr="cerveau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175" y="3200487"/>
            <a:ext cx="1953969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1" y="5229200"/>
            <a:ext cx="599555" cy="576064"/>
          </a:xfrm>
          <a:prstGeom prst="rect">
            <a:avLst/>
          </a:prstGeom>
        </p:spPr>
      </p:pic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Source: Formation </a:t>
            </a:r>
            <a:r>
              <a:rPr lang="fr-FR" sz="1200" dirty="0" err="1"/>
              <a:t>Repit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81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Effets à long terme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179512" y="1412776"/>
            <a:ext cx="8578726" cy="5112568"/>
          </a:xfrm>
        </p:spPr>
        <p:txBody>
          <a:bodyPr>
            <a:normAutofit fontScale="77500" lnSpcReduction="20000"/>
          </a:bodyPr>
          <a:lstStyle/>
          <a:p>
            <a:pPr lvl="1" algn="just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600" dirty="0"/>
              <a:t>Un joint = 5 cigarettes = 5x plus dangereux pour la santé </a:t>
            </a:r>
            <a:r>
              <a:rPr lang="fr-FR" sz="2900" dirty="0"/>
              <a:t>!!!</a:t>
            </a:r>
          </a:p>
          <a:p>
            <a:pPr marL="457200" lvl="1" indent="0" algn="just">
              <a:lnSpc>
                <a:spcPct val="170000"/>
              </a:lnSpc>
              <a:buClr>
                <a:schemeClr val="tx1"/>
              </a:buClr>
              <a:buNone/>
            </a:pPr>
            <a:endParaRPr lang="fr-FR" sz="2600" dirty="0"/>
          </a:p>
          <a:p>
            <a:pPr lvl="1" algn="just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altLang="fr-FR" sz="3200" dirty="0">
                <a:solidFill>
                  <a:srgbClr val="147CDA"/>
                </a:solidFill>
                <a:latin typeface="Caveat Brush" pitchFamily="2" charset="0"/>
              </a:rPr>
              <a:t>Les risques:</a:t>
            </a:r>
          </a:p>
          <a:p>
            <a:pPr lvl="2" algn="just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2600" dirty="0"/>
              <a:t>Maladies du cœur</a:t>
            </a:r>
          </a:p>
          <a:p>
            <a:pPr lvl="2" algn="just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2600" dirty="0"/>
              <a:t>Maladies des poumons, pouvant aller jusqu’au  </a:t>
            </a:r>
            <a:r>
              <a:rPr lang="fr-FR" altLang="fr-FR" sz="2600" dirty="0">
                <a:solidFill>
                  <a:srgbClr val="00B050"/>
                </a:solidFill>
              </a:rPr>
              <a:t>c</a:t>
            </a:r>
            <a:r>
              <a:rPr lang="fr-FR" altLang="fr-FR" sz="2600" dirty="0"/>
              <a:t>ancer</a:t>
            </a:r>
          </a:p>
          <a:p>
            <a:pPr lvl="2" algn="just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2600" dirty="0"/>
              <a:t>Désocialisation, perte de motivation </a:t>
            </a:r>
          </a:p>
          <a:p>
            <a:pPr lvl="2" algn="just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Mode d’entrée possible dans une schizophrénie</a:t>
            </a:r>
            <a:r>
              <a:rPr lang="fr-FR" sz="2600" i="1" dirty="0"/>
              <a:t> (pour une personne prédisposée)</a:t>
            </a:r>
          </a:p>
          <a:p>
            <a:pPr lvl="2" algn="just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2600" dirty="0"/>
              <a:t>Dépendance physique (5% des consommateurs)...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9728" y="2003938"/>
            <a:ext cx="1369765" cy="17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2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Cannabis et volant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528638" y="927010"/>
            <a:ext cx="8229600" cy="56703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fr-FR" sz="2000" dirty="0"/>
              <a:t>Réflexes ralentis, mauvaise coordination des gestes, difficultés à maintenir sa trajectoire, pendant plusieurs heures après la consommation</a:t>
            </a:r>
          </a:p>
          <a:p>
            <a:pPr marL="0" indent="0" algn="just">
              <a:lnSpc>
                <a:spcPct val="150000"/>
              </a:lnSpc>
            </a:pPr>
            <a:r>
              <a:rPr lang="fr-FR" sz="2300" dirty="0">
                <a:solidFill>
                  <a:srgbClr val="147CDA"/>
                </a:solidFill>
                <a:latin typeface="Caveat Brush" pitchFamily="2" charset="0"/>
              </a:rPr>
              <a:t>Le cannabis est dangereux au volant 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conducteurs ont 2 x plus de risques  de provoquer un accident mortel.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Ce risque est x 29 en cas de consommation associée d’alcool (alcool seul x17)</a:t>
            </a:r>
          </a:p>
          <a:p>
            <a:pPr marL="0" indent="0" algn="just">
              <a:lnSpc>
                <a:spcPct val="150000"/>
              </a:lnSpc>
            </a:pPr>
            <a:r>
              <a:rPr lang="fr-FR" sz="2300" dirty="0">
                <a:solidFill>
                  <a:srgbClr val="147CDA"/>
                </a:solidFill>
                <a:latin typeface="Caveat Brush" pitchFamily="2" charset="0"/>
              </a:rPr>
              <a:t>Le test urinaire de dépistage peut rester positif :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jusqu’à 1 mois après la conso (pour un fumeur régulier) 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 Entre 7- 14 jours pour une conso occasionnelle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053" y="167249"/>
            <a:ext cx="2081419" cy="495576"/>
          </a:xfrm>
          <a:prstGeom prst="rect">
            <a:avLst/>
          </a:prstGeo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762" y="1844824"/>
            <a:ext cx="1589585" cy="11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5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Cannabis et loi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23528" y="1772816"/>
            <a:ext cx="8229600" cy="45365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cannabis est classé comme stupéfiant. L’usage, la culture, la détention, l’importation, la vente ou la cession à titre gratuit sont interdits.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La loi n’établit aucune différence entre les drogues dites « dures » et </a:t>
            </a:r>
          </a:p>
          <a:p>
            <a:pPr marL="0" indent="0" algn="just">
              <a:lnSpc>
                <a:spcPct val="150000"/>
              </a:lnSpc>
            </a:pPr>
            <a:r>
              <a:rPr lang="fr-FR" sz="2000" dirty="0"/>
              <a:t>      « douces ». </a:t>
            </a:r>
            <a:r>
              <a:rPr lang="fr-FR" sz="2000" i="1" dirty="0"/>
              <a:t>(Loi du 31 décembre 1970)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Toute conduite sous stupéfiants est interdite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En cas de contrôle routier, la notion de taux n'existe pas : sa simple détection lors du dépistage qualifie l'infraction</a:t>
            </a:r>
          </a:p>
          <a:p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6" name="Image 5" descr="Fumer de temps à autre un joint de cannabis n'affecte pas les poumons,  selon... (Photo: Reuters)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376" y="476393"/>
            <a:ext cx="1800200" cy="114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11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DROGUES DURES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260350"/>
            <a:ext cx="2133600" cy="365125"/>
          </a:xfrm>
        </p:spPr>
        <p:txBody>
          <a:bodyPr/>
          <a:lstStyle/>
          <a:p>
            <a:fld id="{4A4961BA-AD98-4A64-999F-F6118E0F7BC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295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Cocaïne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23528" y="1196752"/>
            <a:ext cx="8229600" cy="50300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Dépendance : psychologique et physique, forte et d’installation progressive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Effets principaux recherchés : désinhibition, assurance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Dangers principaux : problème cardiaque, convulsion, mort en cas de surdosage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6" name="Image 5" descr="Résultat de recherche d'images pour &quot;cocai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3" y="1412776"/>
            <a:ext cx="244827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734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Crack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Dérivé très bas de gamme de la cocaïne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251520" y="1268760"/>
            <a:ext cx="8496944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Dépendance : psychologique et physique, forte et d’installation très rapide en 1 à 3 prises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Effets principaux recherchés : désinhibition, euphorie, excitation intense et rapide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Dangers principaux : problème cardiaque, convulsion, mort en cas de surdosage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6" name="Image 5" descr="Résultat de recherche d'images pour &quot;crac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376264" cy="126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56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Psychédéliques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LSD, amphétamines (ou « speed »), ecstasy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23528" y="1556792"/>
            <a:ext cx="8229600" cy="4669979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0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Dépendance : très rare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Effets principaux recherchés : modification des perceptions visuelles, auditives, tactiles, augmentation du désir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Dangers principaux : troubles psychiques graves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" name="Picture 4" descr="Résultat de recherche d'images pour &quot;amphétami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77487"/>
            <a:ext cx="241404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2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GHB-GBL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528638" y="2276872"/>
            <a:ext cx="8229600" cy="41659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457200" indent="-457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Dépendance : psychologique et physique d’installation progressive</a:t>
            </a:r>
          </a:p>
          <a:p>
            <a:pPr marL="457200" indent="-457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Effets principaux recherchés : quiétude, euphorie, désinhibition</a:t>
            </a:r>
          </a:p>
          <a:p>
            <a:pPr marL="457200" indent="-457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Dangers principaux : perte de conscience avec risque de viol, mort, notamment si associé à l’alcool ou autre drogue</a:t>
            </a:r>
          </a:p>
        </p:txBody>
      </p:sp>
      <p:pic>
        <p:nvPicPr>
          <p:cNvPr id="7" name="Image 6" descr="Résultat de recherche d'images pour &quot;ghb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37165"/>
            <a:ext cx="2232248" cy="1443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90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Héroïne, opioïdes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23528" y="1484784"/>
            <a:ext cx="8229600" cy="46699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Dépendance : physique très rapide et très forte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Effets principaux recherchés : bien</a:t>
            </a:r>
            <a:r>
              <a:rPr lang="fr-FR" sz="2000" dirty="0">
                <a:solidFill>
                  <a:srgbClr val="00B050"/>
                </a:solidFill>
              </a:rPr>
              <a:t>-</a:t>
            </a:r>
            <a:r>
              <a:rPr lang="fr-FR" sz="2000" dirty="0"/>
              <a:t>être immédiat, déconnection avec la réalité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Dangers principaux : nausées, vomissements, mort par overdose</a:t>
            </a:r>
          </a:p>
          <a:p>
            <a:endParaRPr lang="fr-FR" sz="2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6" name="Image 5" descr="Résultat de recherche d'images pour &quot;héroi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25987"/>
            <a:ext cx="2401924" cy="150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2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Préambule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>
          <a:xfrm>
            <a:off x="251520" y="1124745"/>
            <a:ext cx="8640960" cy="50895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</a:pPr>
            <a:endParaRPr lang="fr-FR" sz="2000" dirty="0"/>
          </a:p>
          <a:p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124745"/>
            <a:ext cx="79568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48FEE"/>
                </a:solidFill>
                <a:latin typeface="Caveat Brush" pitchFamily="2" charset="0"/>
              </a:rPr>
              <a:t>Compte tenu du nombre de participants 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latin typeface="Lato" panose="020F0502020204030203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Lato" panose="020F0502020204030203" pitchFamily="34" charset="0"/>
              </a:rPr>
              <a:t>  Merci de poser vos questions uniquement par écrit, à tout moment, à l'aide du chat, situé en bas à droite de votre écran.  Vous n'avez pas besoin d'activer votre webcam ou votre micro. 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Lato" panose="020F0502020204030203" pitchFamily="34" charset="0"/>
              </a:rPr>
              <a:t>  Le temps des « questions- réponses » se fera après présentation de chaque partie, nous répondrons alors oralement aux questions posées par écrit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Lato" panose="020F0502020204030203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solidFill>
                  <a:srgbClr val="048FEE"/>
                </a:solidFill>
                <a:latin typeface="Caveat Brush" pitchFamily="2" charset="0"/>
              </a:rPr>
              <a:t> </a:t>
            </a:r>
            <a:r>
              <a:rPr lang="fr-FR" sz="2000" dirty="0">
                <a:solidFill>
                  <a:srgbClr val="048FEE"/>
                </a:solidFill>
                <a:latin typeface="Caveat Brush" pitchFamily="2" charset="0"/>
              </a:rPr>
              <a:t>Nous vous remercions pour votre participation </a:t>
            </a:r>
            <a:r>
              <a:rPr lang="fr-FR" dirty="0">
                <a:solidFill>
                  <a:srgbClr val="048FEE"/>
                </a:solidFill>
                <a:latin typeface="Caveat Brush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95008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6858000" cy="1080120"/>
          </a:xfrm>
        </p:spPr>
        <p:txBody>
          <a:bodyPr>
            <a:normAutofit/>
          </a:bodyPr>
          <a:lstStyle/>
          <a:p>
            <a:r>
              <a:rPr lang="fr-FR" sz="2800" dirty="0"/>
              <a:t>Le protoxyde d’azote (« proto »)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0" y="2276872"/>
            <a:ext cx="8229600" cy="3937392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Cartouches de gaz vendues dans les supermarchés pour la cuisine, inhalation du gaz après en avoir rempli des ballons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Effets principaux recherchés: euphorie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Dangers principaux: troubles neurologiques graves, décès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00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Médicaments psychoactifs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260350"/>
            <a:ext cx="2133600" cy="365125"/>
          </a:xfrm>
        </p:spPr>
        <p:txBody>
          <a:bodyPr/>
          <a:lstStyle/>
          <a:p>
            <a:fld id="{4A4961BA-AD98-4A64-999F-F6118E0F7BC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9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6858000" cy="720080"/>
          </a:xfrm>
        </p:spPr>
        <p:txBody>
          <a:bodyPr>
            <a:normAutofit/>
          </a:bodyPr>
          <a:lstStyle/>
          <a:p>
            <a:r>
              <a:rPr lang="fr-FR" dirty="0"/>
              <a:t>Effets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>
          <a:xfrm>
            <a:off x="179512" y="1196752"/>
            <a:ext cx="830160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endParaRPr lang="fr-FR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antidépresseurs, les anxiolytiques, les hypnotiques et les neuroleptiques agissent tous sur le cerveau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Ils peuvent altérer la vigilance, le sommeil, la mémoire et l’équilibre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Ils peuvent entraîner une dépendance</a:t>
            </a:r>
            <a:r>
              <a:rPr lang="fr-FR" sz="2000" b="1" dirty="0"/>
              <a:t> </a:t>
            </a:r>
            <a:r>
              <a:rPr lang="fr-FR" sz="2000" dirty="0"/>
              <a:t>en cas de prise prolongée.</a:t>
            </a:r>
          </a:p>
          <a:p>
            <a:endParaRPr lang="fr-FR" sz="2400" dirty="0"/>
          </a:p>
        </p:txBody>
      </p:sp>
      <p:pic>
        <p:nvPicPr>
          <p:cNvPr id="7" name="Picture 2" descr="Résultat de recherche d'images pour &quot;medicaments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02355"/>
            <a:ext cx="2376264" cy="14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32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Consommations en milieu professionnel :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Quelles conséquences possibles ?</a:t>
            </a:r>
          </a:p>
        </p:txBody>
      </p:sp>
    </p:spTree>
    <p:extLst>
      <p:ext uri="{BB962C8B-B14F-4D97-AF65-F5344CB8AC3E}">
        <p14:creationId xmlns:p14="http://schemas.microsoft.com/office/powerpoint/2010/main" val="213503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6858000" cy="1008112"/>
          </a:xfrm>
        </p:spPr>
        <p:txBody>
          <a:bodyPr>
            <a:normAutofit/>
          </a:bodyPr>
          <a:lstStyle/>
          <a:p>
            <a:r>
              <a:rPr lang="fr-FR" sz="2800" dirty="0"/>
              <a:t>Consommations en milieu professionnel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>
          <a:xfrm>
            <a:off x="251520" y="2060848"/>
            <a:ext cx="8229600" cy="409391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La consommation de Substances Psychoactives majore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les risques d’ AT : 15 à 20 %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l’absentéisme, les retards,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les erreurs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les conflits, les sanctions disciplinaires pouvant aller jusqu’au licenciement </a:t>
            </a:r>
          </a:p>
          <a:p>
            <a:endParaRPr lang="fr-FR" dirty="0"/>
          </a:p>
        </p:txBody>
      </p:sp>
      <p:pic>
        <p:nvPicPr>
          <p:cNvPr id="7" name="Picture 18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337" y="2636912"/>
            <a:ext cx="14209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539552" y="5877273"/>
            <a:ext cx="7344816" cy="5760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algn="ctr"/>
            <a:r>
              <a:rPr lang="fr-FR" sz="1200" dirty="0"/>
              <a:t>Source Etude </a:t>
            </a:r>
            <a:r>
              <a:rPr lang="fr-FR" sz="1200" dirty="0" err="1"/>
              <a:t>ActuSAM</a:t>
            </a:r>
            <a:r>
              <a:rPr lang="fr-FR" sz="1200" dirty="0"/>
              <a:t> (Stupéfiants et accidents mortels) OFDT 2016,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829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330490" cy="1890529"/>
          </a:xfrm>
        </p:spPr>
        <p:txBody>
          <a:bodyPr>
            <a:normAutofit fontScale="90000"/>
          </a:bodyPr>
          <a:lstStyle/>
          <a:p>
            <a:r>
              <a:rPr lang="fr-FR" dirty="0"/>
              <a:t>Prévention des risques liés aux consommations en milieu professionnel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7330490" cy="788987"/>
          </a:xfrm>
        </p:spPr>
        <p:txBody>
          <a:bodyPr/>
          <a:lstStyle/>
          <a:p>
            <a:r>
              <a:rPr lang="fr-FR" dirty="0"/>
              <a:t>Apport de la</a:t>
            </a:r>
            <a:r>
              <a:rPr lang="fr-FR" dirty="0">
                <a:solidFill>
                  <a:srgbClr val="147CDA"/>
                </a:solidFill>
              </a:rPr>
              <a:t> </a:t>
            </a:r>
            <a:r>
              <a:rPr lang="fr-FR" dirty="0"/>
              <a:t>réglementation</a:t>
            </a:r>
          </a:p>
        </p:txBody>
      </p:sp>
      <p:pic>
        <p:nvPicPr>
          <p:cNvPr id="7" name="Picture 2" descr="La réglementation - AG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44215"/>
            <a:ext cx="1434636" cy="13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05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6858000" cy="792088"/>
          </a:xfrm>
        </p:spPr>
        <p:txBody>
          <a:bodyPr>
            <a:normAutofit/>
          </a:bodyPr>
          <a:lstStyle/>
          <a:p>
            <a:r>
              <a:rPr lang="fr-FR" sz="2800" dirty="0"/>
              <a:t>La réglementation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>
          <a:xfrm>
            <a:off x="323528" y="1700808"/>
            <a:ext cx="8229600" cy="47525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Interdiction d’introduire et de distribuer des boissons alcoolisées autre que « le vin, la bière, le cidre et le poiré »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Interdiction de laisser entrer ou séjourner dans les lieux de travail des personnes en état d’ivresse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L’ivresse d’un salarié dûment constatée, peut justifier que l’employeur ordonne son retrait du poste pour raison de sécurité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L’employeur peut prendre toute mesure pour sanctionner un salarié qui serait en état d’ébriété</a:t>
            </a:r>
          </a:p>
          <a:p>
            <a:endParaRPr lang="fr-FR" dirty="0"/>
          </a:p>
        </p:txBody>
      </p:sp>
      <p:pic>
        <p:nvPicPr>
          <p:cNvPr id="7" name="Picture 4" descr="Résultat de recherche d'images pour &quot;un verre + un verre = stop image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325" y="633177"/>
            <a:ext cx="1008803" cy="9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08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6858000" cy="792088"/>
          </a:xfrm>
        </p:spPr>
        <p:txBody>
          <a:bodyPr>
            <a:normAutofit/>
          </a:bodyPr>
          <a:lstStyle/>
          <a:p>
            <a:r>
              <a:rPr lang="fr-FR" sz="2800" dirty="0"/>
              <a:t>Le règlement intérieur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95536" y="2135342"/>
            <a:ext cx="8229600" cy="4091429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Peut</a:t>
            </a:r>
            <a:r>
              <a:rPr lang="fr-FR" sz="2000" i="1" dirty="0"/>
              <a:t> </a:t>
            </a:r>
            <a:r>
              <a:rPr lang="fr-FR" sz="2000" dirty="0"/>
              <a:t>limiter, voire interdire, pour des raisons de sécurité, l’introduction et la consommation de toute boisson alcoolisée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Peut stipuler des mesures d’encadrement des pots d’entreprise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Peut prévoir l’obligation du salarié exposé à un risque de se soumettre à un test de dépistage aléatoire (</a:t>
            </a:r>
            <a:r>
              <a:rPr lang="fr-FR" sz="2000" i="1" dirty="0"/>
              <a:t>éthylotest ou test salivaire</a:t>
            </a:r>
            <a:r>
              <a:rPr lang="fr-FR" sz="2000" dirty="0"/>
              <a:t>) mais les contrôles systématiques ne sont pas admis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533272"/>
            <a:ext cx="1512168" cy="1134126"/>
          </a:xfrm>
          <a:prstGeom prst="rect">
            <a:avLst/>
          </a:prstGeom>
        </p:spPr>
      </p:pic>
      <p:pic>
        <p:nvPicPr>
          <p:cNvPr id="7" name="Picture 10" descr="Résultat de recherche d'images pour &quot;image ethylotest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2739">
            <a:off x="6201452" y="5465955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image alcool au travail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045" y="290914"/>
            <a:ext cx="980653" cy="9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Alcool et code de la route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23528" y="1628800"/>
            <a:ext cx="8229600" cy="23762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Art. R234-1: Alcoolémie</a:t>
            </a:r>
            <a:r>
              <a:rPr lang="fr-FR" sz="2000" b="1" dirty="0"/>
              <a:t> : </a:t>
            </a:r>
            <a:r>
              <a:rPr lang="fr-FR" sz="2000" dirty="0"/>
              <a:t>Limites à ne pas dépasser au volant 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conducteur de transport en commun: alcoolémie  &lt; 0,2 g/l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autres conducteurs:  alcoolémie &lt; 0,5 g/l</a:t>
            </a:r>
          </a:p>
          <a:p>
            <a:pPr marL="457200" lvl="1" indent="0" algn="just">
              <a:lnSpc>
                <a:spcPct val="170000"/>
              </a:lnSpc>
              <a:buNone/>
            </a:pPr>
            <a:endParaRPr lang="fr-FR" sz="4600" dirty="0"/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fr-FR" sz="7200" dirty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059" y="3991775"/>
            <a:ext cx="4395773" cy="28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86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Stupéfiants et code du Travail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Même en cherchant bien...</a:t>
            </a:r>
          </a:p>
          <a:p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656274" y="5772128"/>
            <a:ext cx="4995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 algn="ctr"/>
            <a:r>
              <a:rPr lang="fr-FR" sz="2000" b="1" dirty="0"/>
              <a:t>... RIEN      </a:t>
            </a:r>
          </a:p>
        </p:txBody>
      </p:sp>
      <p:pic>
        <p:nvPicPr>
          <p:cNvPr id="7" name="Image 6" descr="Image associÃ©e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415803"/>
            <a:ext cx="3960440" cy="2561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36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876138" y="2132856"/>
            <a:ext cx="2695862" cy="1458481"/>
          </a:xfrm>
        </p:spPr>
        <p:txBody>
          <a:bodyPr>
            <a:normAutofit/>
          </a:bodyPr>
          <a:lstStyle/>
          <a:p>
            <a:r>
              <a:rPr lang="fr-FR" sz="3600" dirty="0"/>
              <a:t>Généralités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874133" y="3790363"/>
            <a:ext cx="6858000" cy="78898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Substances psychoactives (SPA) et addiction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A623BE3-BFED-4E13-8DE1-0E1A59818546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Picture 2" descr="Cabinet Perspectives et Ressources Prévention Addictions en milieu  professionnel - Aix Marseil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294244" cy="19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38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6858000" cy="720080"/>
          </a:xfrm>
        </p:spPr>
        <p:txBody>
          <a:bodyPr>
            <a:normAutofit/>
          </a:bodyPr>
          <a:lstStyle/>
          <a:p>
            <a:r>
              <a:rPr lang="fr-FR" sz="2800" dirty="0"/>
              <a:t>Stupéfiants et autres codes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code de la santé publique interdit tout usage de stupéfiants (art. 3421-1)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code pénal interdit tout trafic de stupéfiants (art. 222-37)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 code de la route (art.L235-1)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Toute conduite sous stupéfiants est interdite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La notion de taux n'existe pas : sa simple détection lors du dépistage qualifie l'infraction !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6" name="Picture 2" descr="RÃ©sultat de recherche d'images pour &quot;ALCOOL AU VOLANT&quot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176765"/>
            <a:ext cx="1516599" cy="1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71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876138" y="1556792"/>
            <a:ext cx="6858000" cy="1458481"/>
          </a:xfrm>
        </p:spPr>
        <p:txBody>
          <a:bodyPr/>
          <a:lstStyle/>
          <a:p>
            <a:r>
              <a:rPr lang="fr-FR" dirty="0"/>
              <a:t>Dans votre pratique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876138" y="3467879"/>
            <a:ext cx="6858000" cy="111324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Gestion du déni</a:t>
            </a:r>
          </a:p>
          <a:p>
            <a:r>
              <a:rPr lang="fr-FR" dirty="0"/>
              <a:t>Gestion d’un trouble aigu du comportement / Fiche de constat</a:t>
            </a:r>
          </a:p>
          <a:p>
            <a:r>
              <a:rPr lang="fr-FR" dirty="0"/>
              <a:t>dépistage</a:t>
            </a:r>
          </a:p>
        </p:txBody>
      </p:sp>
    </p:spTree>
    <p:extLst>
      <p:ext uri="{BB962C8B-B14F-4D97-AF65-F5344CB8AC3E}">
        <p14:creationId xmlns:p14="http://schemas.microsoft.com/office/powerpoint/2010/main" val="3691880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Addiction et déni (1)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3"/>
          </p:nvPr>
        </p:nvSpPr>
        <p:spPr>
          <a:xfrm>
            <a:off x="528638" y="1340768"/>
            <a:ext cx="8229600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Mode de défense, mécanisme inconscient consistant à ne pas voir ce qui est insupportable (« la dépendance à l’alcool, être alcoolique ») 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Protection contre l’angoisse liée à la prise de conscience du diagnostic (honteux) et des conséquences personnelles, familiales, sociales, professionnelles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Peur de la perspective probable de la nécessité de l’arrêt « à vie » de toute consommation d’alcool (perte)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i="1" dirty="0"/>
              <a:t>   </a:t>
            </a:r>
            <a:endParaRPr 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64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Addiction et déni (2)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/>
              <a:t>Plusieurs composantes du déni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323850" y="1556793"/>
            <a:ext cx="8424614" cy="489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Déni de l’existence d’un problème, de la consommation, de la quantité absor</a:t>
            </a:r>
            <a:r>
              <a:rPr lang="fr-FR" sz="1800" dirty="0">
                <a:solidFill>
                  <a:srgbClr val="00B050"/>
                </a:solidFill>
              </a:rPr>
              <a:t>bée</a:t>
            </a:r>
            <a:r>
              <a:rPr lang="fr-FR" sz="1800" dirty="0"/>
              <a:t> (« je bois comme tout le monde »)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 De la relation entre les problèmes et l’alcool (« j'ai été licencié pour restructuration, ce n’est pas l’alcool »)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Déni de la dépendance alcoolique, « Je pense m’arrêter, ou quand je le veux »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De la sévérité du problème,  (« ma femme exagère toujours »)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De l’existence de solutions (« qu’est-ce que vous voulez que je fasse </a:t>
            </a:r>
            <a:r>
              <a:rPr lang="fr-FR" sz="1800" dirty="0">
                <a:solidFill>
                  <a:srgbClr val="00B050"/>
                </a:solidFill>
              </a:rPr>
              <a:t>?</a:t>
            </a:r>
            <a:r>
              <a:rPr lang="fr-FR" sz="1800" dirty="0"/>
              <a:t>»)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Déni du corps (dégradation physique, santé)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De la capacité du patient à mettre en œuvre des solutions (« j’ai déjà fait 2 cures sans résultats »)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63538" y="5725389"/>
            <a:ext cx="253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i="1" dirty="0"/>
              <a:t>Revue de </a:t>
            </a:r>
            <a:r>
              <a:rPr lang="fr-FR" sz="1200" i="1" dirty="0"/>
              <a:t>la</a:t>
            </a:r>
            <a:r>
              <a:rPr lang="fr-FR" sz="825" i="1" dirty="0"/>
              <a:t> Médecine Générale N°170 février 2000</a:t>
            </a:r>
          </a:p>
        </p:txBody>
      </p:sp>
    </p:spTree>
    <p:extLst>
      <p:ext uri="{BB962C8B-B14F-4D97-AF65-F5344CB8AC3E}">
        <p14:creationId xmlns:p14="http://schemas.microsoft.com/office/powerpoint/2010/main" val="1403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Déni 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 comportement adopter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3"/>
          </p:nvPr>
        </p:nvSpPr>
        <p:spPr>
          <a:xfrm>
            <a:off x="528638" y="162877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Une communication empathique et sans jugement est essentielle (sentiment de honte, dévalorisation, culpabilité)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Eviter l’appellation « d’alcoolique »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fr-FR" sz="10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Redonner espoir (possibilités de prises en charge adaptées, traitements efficaces...)</a:t>
            </a:r>
          </a:p>
          <a:p>
            <a:pPr marL="0" indent="0" algn="just">
              <a:lnSpc>
                <a:spcPct val="170000"/>
              </a:lnSpc>
            </a:pPr>
            <a:endParaRPr lang="fr-FR" sz="10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Donner des informations (groupes de soutien... )</a:t>
            </a:r>
          </a:p>
          <a:p>
            <a:pPr marL="171450" indent="-1714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fr-FR" sz="10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Orienter auprès d’un professionnel de santé (médecin du travail, addictologue, réseau d’aide à l’arrêt...)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13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4176"/>
            <a:ext cx="7846640" cy="808560"/>
          </a:xfrm>
        </p:spPr>
        <p:txBody>
          <a:bodyPr>
            <a:noAutofit/>
          </a:bodyPr>
          <a:lstStyle/>
          <a:p>
            <a:r>
              <a:rPr lang="fr-FR" sz="2800" dirty="0"/>
              <a:t>Gestion d’un trouble aigu du comportement (1)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528638" y="1414758"/>
            <a:ext cx="8229600" cy="482255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Identifier les signes d’alerte : propos incohérents, démarche titubante, désorientation, agressivité, propos incohérents, somnolence, état de malaise...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fr-FR" sz="2200" dirty="0"/>
          </a:p>
          <a:p>
            <a:pPr marL="0" indent="0" algn="just">
              <a:buNone/>
            </a:pPr>
            <a:r>
              <a:rPr lang="fr-FR" dirty="0"/>
              <a:t>            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Eviter la mise en danger du salarié et/ou de son entourage en l’écartant de son poste mais sans le laisser seul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Informer le sauveteur secouriste du travail et/ou le supérieur hiérarchique (selon protocole)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05905" y="2821701"/>
            <a:ext cx="7056784" cy="13273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i="1" dirty="0"/>
              <a:t>Tout comportement anormal peut avoir de nombreuses origines (exposition à des produits chimiques, maladie, consommation de médicaments...) et nécessite un avis médical.</a:t>
            </a:r>
          </a:p>
          <a:p>
            <a:pPr algn="just"/>
            <a:endParaRPr lang="fr-FR" sz="2000" i="1" dirty="0"/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55452"/>
            <a:ext cx="1170582" cy="1170582"/>
          </a:xfrm>
          <a:prstGeom prst="rect">
            <a:avLst/>
          </a:prstGeom>
        </p:spPr>
      </p:pic>
      <p:pic>
        <p:nvPicPr>
          <p:cNvPr id="9" name="Picture 2" descr="Sauveteur secouriste du travail initial (SST) - CCI Dordog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599" y="5681783"/>
            <a:ext cx="749233" cy="8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96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867650" cy="720080"/>
          </a:xfrm>
        </p:spPr>
        <p:txBody>
          <a:bodyPr>
            <a:noAutofit/>
          </a:bodyPr>
          <a:lstStyle/>
          <a:p>
            <a:r>
              <a:rPr lang="fr-FR" sz="2800" dirty="0"/>
              <a:t>Gestion d’un trouble aigu du comportement (2)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323850" y="1124744"/>
            <a:ext cx="8229600" cy="5101431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Demander un avis médical : SAMU (15 ou 112), pompiers (18) ou médecin traitant selon la situation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Ne pas laisser partir la personne seule chez elle, ou chez son médecin traitant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Respecter la vie privée de la personne et s’abstenir de tout jugement de valeur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Etablir une fiche de constat et contacter le médecin du travail afin de l’avertir de la situation</a:t>
            </a:r>
          </a:p>
        </p:txBody>
      </p:sp>
    </p:spTree>
    <p:extLst>
      <p:ext uri="{BB962C8B-B14F-4D97-AF65-F5344CB8AC3E}">
        <p14:creationId xmlns:p14="http://schemas.microsoft.com/office/powerpoint/2010/main" val="447339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0332"/>
            <a:ext cx="5631244" cy="6357336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7" name="ZoneTexte 6"/>
          <p:cNvSpPr txBox="1"/>
          <p:nvPr/>
        </p:nvSpPr>
        <p:spPr>
          <a:xfrm>
            <a:off x="6084168" y="764704"/>
            <a:ext cx="3059832" cy="97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70C0"/>
                </a:solidFill>
                <a:latin typeface="Caveat Brush" pitchFamily="2" charset="0"/>
              </a:rPr>
              <a:t>Exemple de fiche de constat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70C0"/>
                </a:solidFill>
                <a:latin typeface="Caveat Brush" pitchFamily="2" charset="0"/>
              </a:rPr>
              <a:t>(trouble aigu du comportement)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28184" y="577667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Source : A partir du guide élaboré par DIRECCTE de Haute Normandie Institut de Médecine du travail de Caen, septembre 2009</a:t>
            </a:r>
          </a:p>
        </p:txBody>
      </p:sp>
    </p:spTree>
    <p:extLst>
      <p:ext uri="{BB962C8B-B14F-4D97-AF65-F5344CB8AC3E}">
        <p14:creationId xmlns:p14="http://schemas.microsoft.com/office/powerpoint/2010/main" val="3074541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/>
              <a:t>Tests de dépistage: Rappel réglementaire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528638" y="841797"/>
            <a:ext cx="8229600" cy="58275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900" dirty="0"/>
              <a:t>Les tests de dépistage ne peuvent se faire que si ces conditions sont respectées et notifiées dans le RI (ou la note de service) :</a:t>
            </a:r>
          </a:p>
          <a:p>
            <a:endParaRPr lang="fr-FR" sz="1400" dirty="0"/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>
                <a:cs typeface="Calibri" panose="020F0502020204030204"/>
              </a:rPr>
              <a:t>Dépistage justifié pour des raisons de sécurité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>
                <a:cs typeface="Calibri" panose="020F0502020204030204"/>
              </a:rPr>
              <a:t>Pour les postes à risque notamment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/>
              <a:t>Lors du constat d’un trouble aigu du comportement (pour tous postes)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/>
              <a:t>Ou dans le cadre de contrôles aléatoires (postes à risque uniquement)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/>
              <a:t>Réalisé par l’employeur, un supérieur hiérarchique ou une autre personne désignée</a:t>
            </a:r>
            <a:endParaRPr lang="fr-FR" sz="2900" u="sng" dirty="0"/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/>
              <a:t>Présence d’un tiers souhaitable mais non obligatoire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/>
              <a:t>Autorisation obligatoire du salarié 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/>
              <a:t>Possibilité de contre-expertise à la charge de l’employeur</a:t>
            </a:r>
            <a:endParaRPr lang="fr-FR" sz="2900" dirty="0">
              <a:cs typeface="Calibri"/>
            </a:endParaRP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900" dirty="0"/>
              <a:t>Respect du secret professionnel</a:t>
            </a:r>
          </a:p>
          <a:p>
            <a:pPr marL="914400" lvl="2" indent="0" algn="just">
              <a:lnSpc>
                <a:spcPct val="150000"/>
              </a:lnSpc>
              <a:buNone/>
            </a:pPr>
            <a:endParaRPr lang="fr-FR" sz="2000" b="1" dirty="0">
              <a:cs typeface="Calibri"/>
            </a:endParaRP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endParaRPr lang="fr-FR" sz="2200" dirty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27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Dépistage alcool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250825" y="1412775"/>
            <a:ext cx="8229600" cy="4741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Il est réalisé via un éthylotest (= alcootest) :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cs typeface="Calibri" panose="020F0502020204030204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Chimique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Électronique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cs typeface="Calibri" panose="020F0502020204030204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Il mesure la concentration en alcool de l’air expiré par le salarié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cs typeface="Calibri" panose="020F0502020204030204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Positivité basée classiquement sur les valeurs du Code de La route: 0,25mg/l d’air expiré, soit 0,5g/l de sang</a:t>
            </a:r>
          </a:p>
          <a:p>
            <a:pPr algn="just">
              <a:lnSpc>
                <a:spcPct val="120000"/>
              </a:lnSpc>
            </a:pPr>
            <a:endParaRPr lang="fr-FR" sz="2400" dirty="0"/>
          </a:p>
        </p:txBody>
      </p:sp>
      <p:pic>
        <p:nvPicPr>
          <p:cNvPr id="7" name="Picture 2" descr="https://az25411.vo.msecnd.net/oscjpg/zoom/1095/visuel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295390"/>
            <a:ext cx="1584176" cy="13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Photo 1/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258870"/>
            <a:ext cx="1440160" cy="117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06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43210"/>
            <a:ext cx="8686800" cy="788987"/>
          </a:xfrm>
        </p:spPr>
        <p:txBody>
          <a:bodyPr>
            <a:noAutofit/>
          </a:bodyPr>
          <a:lstStyle/>
          <a:p>
            <a:r>
              <a:rPr lang="fr-FR" sz="2800" dirty="0"/>
              <a:t>Définitions : substances psychoactives et addiction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457200" y="1414759"/>
            <a:ext cx="8229600" cy="5254601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 </a:t>
            </a:r>
            <a:r>
              <a:rPr lang="fr-FR" sz="2000" dirty="0"/>
              <a:t>Produit légal ou illégal agissant sur le cerveau et procurant du  plaisir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Augmentation progressive des doses et des fréquences de prises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FR" sz="2000" dirty="0"/>
              <a:t>        pour retrouver la sensation de plaisir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fr-FR" sz="2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Risque à terme d’addiction au produit 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Impossibilité de contrôler la consommation malgré les conséquences négatives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Maladie nécessitant des soins</a:t>
            </a:r>
          </a:p>
          <a:p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832" y="3501008"/>
            <a:ext cx="1477229" cy="1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0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Dépistage cannabis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323850" y="1628800"/>
            <a:ext cx="8229600" cy="46704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Dépistage salivaire uniquement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fr-FR" sz="24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Il est autorisé par le Conseil d’état depuis le 5 décembre 2016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fr-FR" sz="2400" dirty="0">
              <a:cs typeface="Calibri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Il détecte la substance psychoactive (THC), présente dans la cavité buccale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fr-FR" sz="2400" dirty="0">
              <a:cs typeface="Calibri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Le THC peut être détectable pendant 6h maximum après la consommation de cannabis</a:t>
            </a:r>
          </a:p>
          <a:p>
            <a:pPr algn="just"/>
            <a:endParaRPr lang="fr-FR" sz="2400" dirty="0"/>
          </a:p>
        </p:txBody>
      </p:sp>
      <p:pic>
        <p:nvPicPr>
          <p:cNvPr id="7" name="Image 6" descr="http://www.altersecurite.org/wp-content/uploads/2018/01/Test-salivaire-employeur-300x2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7106" y="1628800"/>
            <a:ext cx="3096344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539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étapes du changement et les prises en charge thérapeutiques existantes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260350"/>
            <a:ext cx="2133600" cy="365125"/>
          </a:xfrm>
        </p:spPr>
        <p:txBody>
          <a:bodyPr/>
          <a:lstStyle/>
          <a:p>
            <a:fld id="{4A4961BA-AD98-4A64-999F-F6118E0F7BC3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515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6858000" cy="1080120"/>
          </a:xfrm>
        </p:spPr>
        <p:txBody>
          <a:bodyPr>
            <a:normAutofit/>
          </a:bodyPr>
          <a:lstStyle/>
          <a:p>
            <a:r>
              <a:rPr lang="fr-FR" sz="2800" dirty="0"/>
              <a:t>Qui peut prendre en charge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323528" y="1988840"/>
            <a:ext cx="8229600" cy="42379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médecins traitants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</a:t>
            </a:r>
            <a:r>
              <a:rPr lang="fr-FR" sz="2000" dirty="0" err="1"/>
              <a:t>addictologues</a:t>
            </a:r>
            <a:r>
              <a:rPr lang="fr-FR" sz="2000" dirty="0"/>
              <a:t> libéraux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psychiatres libéraux ou hospitaliers,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CSAPA (ANPAA, SOLEA, SOLEA BIS...)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CMP...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Peuvent aider: les psychologues, psychothérapeutes libéraux...</a:t>
            </a:r>
          </a:p>
        </p:txBody>
      </p:sp>
    </p:spTree>
    <p:extLst>
      <p:ext uri="{BB962C8B-B14F-4D97-AF65-F5344CB8AC3E}">
        <p14:creationId xmlns:p14="http://schemas.microsoft.com/office/powerpoint/2010/main" val="1346610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Outils de dépistage : les </a:t>
            </a:r>
            <a:r>
              <a:rPr lang="fr-FR" sz="2800" dirty="0" err="1"/>
              <a:t>autoquestionnaires</a:t>
            </a:r>
            <a:endParaRPr lang="fr-FR" sz="2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61827" y="1124745"/>
            <a:ext cx="4040188" cy="576064"/>
          </a:xfrm>
        </p:spPr>
        <p:txBody>
          <a:bodyPr/>
          <a:lstStyle/>
          <a:p>
            <a:r>
              <a:rPr lang="fr-FR" dirty="0">
                <a:solidFill>
                  <a:srgbClr val="138ECF"/>
                </a:solidFill>
              </a:rPr>
              <a:t>Alcool : AUDIT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648073"/>
          </a:xfrm>
        </p:spPr>
        <p:txBody>
          <a:bodyPr/>
          <a:lstStyle/>
          <a:p>
            <a:r>
              <a:rPr lang="fr-FR" dirty="0">
                <a:solidFill>
                  <a:srgbClr val="138ECF"/>
                </a:solidFill>
              </a:rPr>
              <a:t>Cannabis : CAST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53</a:t>
            </a:fld>
            <a:endParaRPr lang="fr-FR" dirty="0"/>
          </a:p>
        </p:txBody>
      </p:sp>
      <p:pic>
        <p:nvPicPr>
          <p:cNvPr id="13" name="Picture 2" descr="Où en êtes-vous avec vos consommations? - Centre Hospitalier des Quatre  Vil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42965"/>
            <a:ext cx="4040188" cy="38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naire CAST (Cannabis Abuse Screening Test) – RESPAD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4" y="2059680"/>
            <a:ext cx="3167335" cy="44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13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272808" cy="1008112"/>
          </a:xfrm>
        </p:spPr>
        <p:txBody>
          <a:bodyPr>
            <a:normAutofit/>
          </a:bodyPr>
          <a:lstStyle/>
          <a:p>
            <a:r>
              <a:rPr lang="fr-FR" sz="2800" dirty="0"/>
              <a:t>Comment se passe une consultation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179513" y="1484784"/>
            <a:ext cx="8964487" cy="466997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000" dirty="0"/>
              <a:t>Les thérapeutes proposent des entretiens motivationnels basés sur « les étapes du changement » 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54</a:t>
            </a:fld>
            <a:endParaRPr lang="fr-FR" dirty="0"/>
          </a:p>
        </p:txBody>
      </p:sp>
      <p:pic>
        <p:nvPicPr>
          <p:cNvPr id="6" name="Picture 2" descr="https://fad.univ-lorraine.fr/pluginfile.php/23866/mod_resource/content/2/res/etapes_change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616624" cy="41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85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"/>
            <a:ext cx="7218040" cy="692696"/>
          </a:xfrm>
        </p:spPr>
        <p:txBody>
          <a:bodyPr>
            <a:normAutofit/>
          </a:bodyPr>
          <a:lstStyle/>
          <a:p>
            <a:r>
              <a:rPr lang="fr-FR" sz="2800" dirty="0"/>
              <a:t>Prise en charge en fonction du stade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179512" y="625773"/>
            <a:ext cx="8789920" cy="623222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48FEE"/>
                </a:solidFill>
                <a:latin typeface="Caveat Brush" pitchFamily="2" charset="0"/>
              </a:rPr>
              <a:t>Pré-intention: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Le thérapeute donne juste des informations     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48FEE"/>
                </a:solidFill>
                <a:latin typeface="Caveat Brush" pitchFamily="2" charset="0"/>
              </a:rPr>
              <a:t>Intention: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Sont discutés la balance bénéfices-risque, les effets positifs d’une réduction/arrêt de la consommation. La résistance au changement, la confiance en soi sont évalués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48FEE"/>
                </a:solidFill>
                <a:latin typeface="Caveat Brush" pitchFamily="2" charset="0"/>
              </a:rPr>
              <a:t>Préparation: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stade du changement: par quels moyens?  pour quels objectifs?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48FEE"/>
                </a:solidFill>
                <a:latin typeface="Caveat Brush" pitchFamily="2" charset="0"/>
              </a:rPr>
              <a:t>Action: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réduction des consommations, sevrage, suivi avec évaluation des difficultés et des bénéfices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48FEE"/>
                </a:solidFill>
                <a:latin typeface="Caveat Brush" pitchFamily="2" charset="0"/>
              </a:rPr>
              <a:t>Maintien du changement: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900" dirty="0"/>
              <a:t>But: éviter la rechute, accompagnement psychologique si besoin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48FEE"/>
                </a:solidFill>
                <a:latin typeface="Caveat Brush" pitchFamily="2" charset="0"/>
              </a:rPr>
              <a:t>La rechute.... </a:t>
            </a:r>
            <a:r>
              <a:rPr lang="fr-FR" sz="1900" dirty="0"/>
              <a:t>peut exister... Ne pas se décourager, dédramatiser et retenter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55</a:t>
            </a:fld>
            <a:endParaRPr lang="fr-FR" dirty="0"/>
          </a:p>
        </p:txBody>
      </p:sp>
      <p:pic>
        <p:nvPicPr>
          <p:cNvPr id="6" name="Picture 2" descr="https://fad.univ-lorraine.fr/pluginfile.php/23866/mod_resource/content/2/res/etapes_chang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9" y="176568"/>
            <a:ext cx="2525224" cy="18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59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traitements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323528" y="833611"/>
            <a:ext cx="8229600" cy="612378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138ECF"/>
                </a:solidFill>
                <a:latin typeface="Caveat Brush" pitchFamily="2" charset="0"/>
              </a:rPr>
              <a:t>les objectifs d’une prise en charge des dépendances: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Alcool : réduction des consommations (et </a:t>
            </a:r>
            <a:r>
              <a:rPr lang="fr-FR" sz="2000" dirty="0">
                <a:solidFill>
                  <a:srgbClr val="00B050"/>
                </a:solidFill>
              </a:rPr>
              <a:t>non</a:t>
            </a:r>
            <a:r>
              <a:rPr lang="fr-FR" sz="2000" dirty="0"/>
              <a:t> plus abstinence totale)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Héroïne : réduction des risques</a:t>
            </a:r>
          </a:p>
          <a:p>
            <a:pPr marL="0" indent="0" algn="just">
              <a:lnSpc>
                <a:spcPct val="160000"/>
              </a:lnSpc>
            </a:pPr>
            <a:endParaRPr lang="fr-FR" sz="2000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138ECF"/>
                </a:solidFill>
                <a:latin typeface="Caveat Brush" pitchFamily="2" charset="0"/>
              </a:rPr>
              <a:t>Les traitements médicamenteux :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Aide au sevrage alcool: </a:t>
            </a:r>
            <a:r>
              <a:rPr lang="fr-FR" sz="2000" dirty="0" err="1"/>
              <a:t>Baclofene</a:t>
            </a:r>
            <a:r>
              <a:rPr lang="fr-FR" sz="2000" dirty="0"/>
              <a:t>®, </a:t>
            </a:r>
            <a:r>
              <a:rPr lang="fr-FR" sz="2000" dirty="0" err="1"/>
              <a:t>Sélincro</a:t>
            </a:r>
            <a:r>
              <a:rPr lang="fr-FR" sz="2000" dirty="0"/>
              <a:t>®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Aide au sevrage héroïne : </a:t>
            </a:r>
            <a:r>
              <a:rPr lang="fr-FR" sz="2000" dirty="0" err="1"/>
              <a:t>Subutex</a:t>
            </a:r>
            <a:r>
              <a:rPr lang="fr-FR" sz="2000" dirty="0"/>
              <a:t>®, </a:t>
            </a:r>
            <a:r>
              <a:rPr lang="fr-FR" sz="2000" dirty="0" err="1"/>
              <a:t>Methadone</a:t>
            </a:r>
            <a:r>
              <a:rPr lang="fr-FR" sz="2000" dirty="0"/>
              <a:t>®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Il n’existe pas de traitement médicamenteux d’aide à l’arrêt du cannabis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138ECF"/>
                </a:solidFill>
                <a:latin typeface="Caveat Brush" pitchFamily="2" charset="0"/>
              </a:rPr>
              <a:t>Les types de sevrages pour l’addiction à l’alcool: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Sevrages simples: 7 à 10 j (à domicile ou en cure d’hospitalisation)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Sevrages complexes: 3 à 5 semaines (centre de cure de désintoxication)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64933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Écrans: jeux vidéos-internet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260350"/>
            <a:ext cx="2133600" cy="365125"/>
          </a:xfrm>
        </p:spPr>
        <p:txBody>
          <a:bodyPr/>
          <a:lstStyle/>
          <a:p>
            <a:fld id="{4A4961BA-AD98-4A64-999F-F6118E0F7BC3}" type="slidenum">
              <a:rPr lang="fr-FR" smtClean="0"/>
              <a:pPr/>
              <a:t>57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456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Risques possibles (1)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323528" y="1340768"/>
            <a:ext cx="8229600" cy="511256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Une utilisation modérée et adaptée peut être bénéfique sur divers aspects (coordination dans l’espace, réactivité, entraide...)</a:t>
            </a:r>
          </a:p>
          <a:p>
            <a:pPr marL="0" indent="0" algn="just">
              <a:lnSpc>
                <a:spcPct val="150000"/>
              </a:lnSpc>
            </a:pPr>
            <a:endParaRPr lang="fr-FR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Une utilisation inadaptée peut devenir à risque: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Exposition des mineurs à des contenus violents, pornographiques ou inadaptés à l’âge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Cyber harcèlement / cyber pédophilie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Endettement (achats ou jeux d’argent en ligne)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Difficultés de différencier fiction et réalité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Risque de dépendance (v infra)</a:t>
            </a:r>
          </a:p>
        </p:txBody>
      </p:sp>
    </p:spTree>
    <p:extLst>
      <p:ext uri="{BB962C8B-B14F-4D97-AF65-F5344CB8AC3E}">
        <p14:creationId xmlns:p14="http://schemas.microsoft.com/office/powerpoint/2010/main" val="7237156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Risques possibles (2)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430970" y="1268760"/>
            <a:ext cx="8424936" cy="52565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Écrans et sommeil: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Forte stimulation des récepteurs de la rétine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Baisse voire suppression de la sécrétion de mélatonine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Excitation cognitive des contenus</a:t>
            </a:r>
          </a:p>
          <a:p>
            <a:pPr marL="1085850" lvl="2" indent="-342900" algn="just">
              <a:lnSpc>
                <a:spcPct val="150000"/>
              </a:lnSpc>
            </a:pPr>
            <a:r>
              <a:rPr lang="fr-FR" sz="1900" dirty="0"/>
              <a:t>impact défavorable sur le sommeil</a:t>
            </a:r>
          </a:p>
          <a:p>
            <a:pPr marL="1085850" lvl="2" indent="-342900" algn="just">
              <a:lnSpc>
                <a:spcPct val="150000"/>
              </a:lnSpc>
            </a:pPr>
            <a:r>
              <a:rPr lang="fr-FR" sz="1900" dirty="0"/>
              <a:t>nécessité d’un « couvre feu digital »</a:t>
            </a:r>
          </a:p>
          <a:p>
            <a:pPr marL="342900" lvl="1" indent="0" algn="just">
              <a:lnSpc>
                <a:spcPct val="150000"/>
              </a:lnSpc>
              <a:buNone/>
            </a:pPr>
            <a:endParaRPr lang="fr-FR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Lumières bleues et rétine: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Accélération du vieillissement de la rétine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Risque accru de DMLA</a:t>
            </a:r>
          </a:p>
        </p:txBody>
      </p:sp>
    </p:spTree>
    <p:extLst>
      <p:ext uri="{BB962C8B-B14F-4D97-AF65-F5344CB8AC3E}">
        <p14:creationId xmlns:p14="http://schemas.microsoft.com/office/powerpoint/2010/main" val="162489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68049"/>
            <a:ext cx="6858000" cy="788987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Mécanisme du plaisir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457200" y="1556792"/>
            <a:ext cx="8229600" cy="46699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Lors d’un 1</a:t>
            </a:r>
            <a:r>
              <a:rPr lang="fr-FR" sz="2000" baseline="30000" dirty="0"/>
              <a:t>er</a:t>
            </a:r>
            <a:r>
              <a:rPr lang="fr-FR" sz="2000" dirty="0"/>
              <a:t> contact avec une chose agréable , l’activation du Système de la Récompense (SR) cérébral aboutit à la libération de dopamine, messager chimique du plaisir</a:t>
            </a:r>
          </a:p>
          <a:p>
            <a:pPr algn="just">
              <a:lnSpc>
                <a:spcPct val="150000"/>
              </a:lnSpc>
            </a:pPr>
            <a:endParaRPr lang="fr-FR" sz="12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La dopamine aide à la mémorisation du stimulus agréable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FR" sz="2000" dirty="0"/>
              <a:t>=&gt; envie de répéter le comportement donnant du plaisir </a:t>
            </a:r>
          </a:p>
          <a:p>
            <a:pPr lvl="1" algn="just">
              <a:lnSpc>
                <a:spcPct val="150000"/>
              </a:lnSpc>
            </a:pPr>
            <a:endParaRPr lang="fr-FR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Lors d’un 2</a:t>
            </a:r>
            <a:r>
              <a:rPr lang="fr-FR" sz="2000" baseline="30000" dirty="0"/>
              <a:t>e</a:t>
            </a:r>
            <a:r>
              <a:rPr lang="fr-FR" sz="2000" dirty="0"/>
              <a:t> contact avec une chose agréable, le SR s’active immédiatement =&gt; « conditionnement »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323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676456" cy="716979"/>
          </a:xfrm>
        </p:spPr>
        <p:txBody>
          <a:bodyPr>
            <a:noAutofit/>
          </a:bodyPr>
          <a:lstStyle/>
          <a:p>
            <a:r>
              <a:rPr lang="fr-FR" sz="2700" dirty="0"/>
              <a:t>Différences entre utilisation régulière et excessive (1)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323850" y="833611"/>
            <a:ext cx="8229600" cy="53211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Utilisation régulière: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Pratique quotidienne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Temps d’écran prolongé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Arrêt possible de l’écran en choisissant des activités alternatives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Pas de conséquences négatives significatives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Possibilité de réduction spontanée du temps d’écrans quotidien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Utilisation excessive: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Concernerait 8% des adolescents en Europe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Le « trouble du jeu vidéo » fait maintenant partie du DSM-5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/>
              <a:t>Pratique intensive associée à des conséquences négatives</a:t>
            </a:r>
          </a:p>
        </p:txBody>
      </p:sp>
    </p:spTree>
    <p:extLst>
      <p:ext uri="{BB962C8B-B14F-4D97-AF65-F5344CB8AC3E}">
        <p14:creationId xmlns:p14="http://schemas.microsoft.com/office/powerpoint/2010/main" val="231022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4481" y="443210"/>
            <a:ext cx="8579519" cy="788987"/>
          </a:xfrm>
        </p:spPr>
        <p:txBody>
          <a:bodyPr>
            <a:noAutofit/>
          </a:bodyPr>
          <a:lstStyle/>
          <a:p>
            <a:r>
              <a:rPr lang="fr-FR" sz="2700" dirty="0"/>
              <a:t>Différence entre utilisation régulière et excessive (2)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564481" y="1628800"/>
            <a:ext cx="8157914" cy="46085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Ce ne sont pas les heures de pratiques qui font forcément la différence</a:t>
            </a:r>
          </a:p>
          <a:p>
            <a:pPr marL="0" indent="0"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Ordre d’idée d’un usage excessif : &gt; 30h / semaine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Ce qui fait la différence 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Maintien ou non d’autres activités satisfaisantes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Notion de perte de contrôle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Conséquences négatives familiales, sociales, personnelles</a:t>
            </a:r>
          </a:p>
        </p:txBody>
      </p:sp>
    </p:spTree>
    <p:extLst>
      <p:ext uri="{BB962C8B-B14F-4D97-AF65-F5344CB8AC3E}">
        <p14:creationId xmlns:p14="http://schemas.microsoft.com/office/powerpoint/2010/main" val="26300144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4625"/>
            <a:ext cx="6858000" cy="504056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Risques liés à la dépendance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467544" y="404664"/>
            <a:ext cx="8321241" cy="60486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Émotionnels: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Incapacité à s’arrêter, sentiment de vide lors de la déconnection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Syndromes anxiodépressifs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Relationnels: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Conflits avec entourage proche, mensonges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Isolement, abandon des autres activités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Physiques: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Troubles du sommeil, troubles alimentaires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Maux de tête, fatigue visuelle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TMS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138ECF"/>
                </a:solidFill>
                <a:latin typeface="Caveat Brush" pitchFamily="2" charset="0"/>
              </a:rPr>
              <a:t>Scolaires/professionnelles: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Désinvestissement, échec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 dirty="0"/>
              <a:t>licenciement</a:t>
            </a:r>
          </a:p>
        </p:txBody>
      </p:sp>
    </p:spTree>
    <p:extLst>
      <p:ext uri="{BB962C8B-B14F-4D97-AF65-F5344CB8AC3E}">
        <p14:creationId xmlns:p14="http://schemas.microsoft.com/office/powerpoint/2010/main" val="873402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Outils de contrôle d’utilisation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Jeux,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528638" y="1772816"/>
            <a:ext cx="8229600" cy="438194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Respecter les âges limites (PEGI), surveiller les contenus (enfants)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Fixer une durée maximale d’utilisation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Fixer des pauses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Placer les écrans dans les espaces communs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Planifier d’autres activités distrayantes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Ouvrir la discussion, le dialogue (notamment parents-enfants)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Se rappeler que la surconsommation est le plus souvent transitoire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Aller chercher de l’aide auprès de professionnels si nécessaire</a:t>
            </a:r>
          </a:p>
        </p:txBody>
      </p:sp>
    </p:spTree>
    <p:extLst>
      <p:ext uri="{BB962C8B-B14F-4D97-AF65-F5344CB8AC3E}">
        <p14:creationId xmlns:p14="http://schemas.microsoft.com/office/powerpoint/2010/main" val="3955353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691680" y="1296788"/>
            <a:ext cx="6858000" cy="1458481"/>
          </a:xfrm>
        </p:spPr>
        <p:txBody>
          <a:bodyPr>
            <a:normAutofit/>
          </a:bodyPr>
          <a:lstStyle/>
          <a:p>
            <a:r>
              <a:rPr lang="fr-FR" sz="3200" dirty="0"/>
              <a:t>Merci de votre attention !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64</a:t>
            </a:fld>
            <a:endParaRPr lang="fr-FR" dirty="0"/>
          </a:p>
        </p:txBody>
      </p:sp>
      <p:pic>
        <p:nvPicPr>
          <p:cNvPr id="6" name="Picture 2" descr="verre alcool: choix de l'alcool dans une tête. Une illustration vectoriell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254" y="292494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8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846640" cy="86409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SR et substances (ou comportements) addictifs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xfrm>
            <a:off x="457200" y="1772816"/>
            <a:ext cx="8229600" cy="438194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/>
              <a:t>Les produits (ou comportements) addictifs engendrent la libération d’une quantité de dopamine beaucoup plus importante que les récompenses naturelles </a:t>
            </a:r>
          </a:p>
          <a:p>
            <a:pPr marL="0" indent="0" algn="just">
              <a:lnSpc>
                <a:spcPct val="150000"/>
              </a:lnSpc>
            </a:pPr>
            <a:endParaRPr lang="fr-FR" sz="2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Très rapidement: besoin accru de répéter le comportement procurant du plaisir, et perte progressive du contrôle</a:t>
            </a:r>
          </a:p>
          <a:p>
            <a:pPr marL="457200" lvl="1" indent="0" algn="just">
              <a:lnSpc>
                <a:spcPct val="170000"/>
              </a:lnSpc>
              <a:buNone/>
            </a:pPr>
            <a:endParaRPr lang="fr-FR" sz="1200" b="1" dirty="0"/>
          </a:p>
          <a:p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13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059832" y="4115545"/>
            <a:ext cx="6858000" cy="788987"/>
          </a:xfrm>
        </p:spPr>
        <p:txBody>
          <a:bodyPr>
            <a:normAutofit/>
          </a:bodyPr>
          <a:lstStyle/>
          <a:p>
            <a:r>
              <a:rPr lang="fr-FR" dirty="0"/>
              <a:t>Alcool et Cannabis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A623BE3-BFED-4E13-8DE1-0E1A5981854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858000" cy="1458481"/>
          </a:xfrm>
        </p:spPr>
        <p:txBody>
          <a:bodyPr/>
          <a:lstStyle/>
          <a:p>
            <a:r>
              <a:rPr lang="fr-FR" dirty="0"/>
              <a:t>Focus sur 2 produits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394058"/>
            <a:ext cx="2088232" cy="1392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720" y="2275440"/>
            <a:ext cx="3037952" cy="15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Alcool : quelques chiffres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1BA-AD98-4A64-999F-F6118E0F7BC3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55576" y="1173276"/>
            <a:ext cx="8229600" cy="5040560"/>
            <a:chOff x="251520" y="1268760"/>
            <a:chExt cx="8229600" cy="5040560"/>
          </a:xfrm>
        </p:grpSpPr>
        <p:sp>
          <p:nvSpPr>
            <p:cNvPr id="7" name="Rectangle 6"/>
            <p:cNvSpPr/>
            <p:nvPr/>
          </p:nvSpPr>
          <p:spPr>
            <a:xfrm>
              <a:off x="251520" y="1268760"/>
              <a:ext cx="8229600" cy="504056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51520" y="1268760"/>
              <a:ext cx="5760720" cy="1299353"/>
            </a:xfrm>
            <a:custGeom>
              <a:avLst/>
              <a:gdLst>
                <a:gd name="connsiteX0" fmla="*/ 0 w 5760720"/>
                <a:gd name="connsiteY0" fmla="*/ 246809 h 1480823"/>
                <a:gd name="connsiteX1" fmla="*/ 246809 w 5760720"/>
                <a:gd name="connsiteY1" fmla="*/ 0 h 1480823"/>
                <a:gd name="connsiteX2" fmla="*/ 5513911 w 5760720"/>
                <a:gd name="connsiteY2" fmla="*/ 0 h 1480823"/>
                <a:gd name="connsiteX3" fmla="*/ 5760720 w 5760720"/>
                <a:gd name="connsiteY3" fmla="*/ 246809 h 1480823"/>
                <a:gd name="connsiteX4" fmla="*/ 5760720 w 5760720"/>
                <a:gd name="connsiteY4" fmla="*/ 1234014 h 1480823"/>
                <a:gd name="connsiteX5" fmla="*/ 5513911 w 5760720"/>
                <a:gd name="connsiteY5" fmla="*/ 1480823 h 1480823"/>
                <a:gd name="connsiteX6" fmla="*/ 246809 w 5760720"/>
                <a:gd name="connsiteY6" fmla="*/ 1480823 h 1480823"/>
                <a:gd name="connsiteX7" fmla="*/ 0 w 5760720"/>
                <a:gd name="connsiteY7" fmla="*/ 1234014 h 1480823"/>
                <a:gd name="connsiteX8" fmla="*/ 0 w 5760720"/>
                <a:gd name="connsiteY8" fmla="*/ 246809 h 148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1480823">
                  <a:moveTo>
                    <a:pt x="0" y="246809"/>
                  </a:moveTo>
                  <a:cubicBezTo>
                    <a:pt x="0" y="110500"/>
                    <a:pt x="110500" y="0"/>
                    <a:pt x="246809" y="0"/>
                  </a:cubicBezTo>
                  <a:lnTo>
                    <a:pt x="5513911" y="0"/>
                  </a:lnTo>
                  <a:cubicBezTo>
                    <a:pt x="5650220" y="0"/>
                    <a:pt x="5760720" y="110500"/>
                    <a:pt x="5760720" y="246809"/>
                  </a:cubicBezTo>
                  <a:lnTo>
                    <a:pt x="5760720" y="1234014"/>
                  </a:lnTo>
                  <a:cubicBezTo>
                    <a:pt x="5760720" y="1370323"/>
                    <a:pt x="5650220" y="1480823"/>
                    <a:pt x="5513911" y="1480823"/>
                  </a:cubicBezTo>
                  <a:lnTo>
                    <a:pt x="246809" y="1480823"/>
                  </a:lnTo>
                  <a:cubicBezTo>
                    <a:pt x="110500" y="1480823"/>
                    <a:pt x="0" y="1370323"/>
                    <a:pt x="0" y="1234014"/>
                  </a:cubicBezTo>
                  <a:lnTo>
                    <a:pt x="0" y="2468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90030" tIns="72288" rIns="290030" bIns="72288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>
                  <a:latin typeface="Lato" panose="020F0502020204030203" pitchFamily="34" charset="0"/>
                </a:rPr>
                <a:t>1ère </a:t>
              </a:r>
              <a:r>
                <a:rPr lang="fr-FR" sz="2000" kern="1200" dirty="0">
                  <a:latin typeface="Lato" panose="020F0502020204030203" pitchFamily="34" charset="0"/>
                </a:rPr>
                <a:t>cause </a:t>
              </a:r>
              <a:r>
                <a:rPr lang="fr-FR" sz="2000" dirty="0">
                  <a:latin typeface="Lato" panose="020F0502020204030203" pitchFamily="34" charset="0"/>
                </a:rPr>
                <a:t>d’</a:t>
              </a:r>
              <a:r>
                <a:rPr lang="fr-FR" sz="2000" kern="1200" dirty="0">
                  <a:latin typeface="Lato" panose="020F0502020204030203" pitchFamily="34" charset="0"/>
                </a:rPr>
                <a:t>accidents de la route, </a:t>
              </a:r>
              <a:r>
                <a:rPr lang="fr-FR" sz="2000" b="1" kern="1200" dirty="0">
                  <a:latin typeface="Lato" panose="020F0502020204030203" pitchFamily="34" charset="0"/>
                </a:rPr>
                <a:t>2</a:t>
              </a:r>
              <a:r>
                <a:rPr lang="fr-FR" sz="2000" b="1" baseline="30000" dirty="0">
                  <a:latin typeface="Lato" panose="020F0502020204030203" pitchFamily="34" charset="0"/>
                </a:rPr>
                <a:t>ème</a:t>
              </a:r>
              <a:r>
                <a:rPr lang="fr-FR" sz="2000" kern="1200" dirty="0">
                  <a:latin typeface="Lato" panose="020F0502020204030203" pitchFamily="34" charset="0"/>
                </a:rPr>
                <a:t> cause d’accidents mortels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62080" y="2759033"/>
              <a:ext cx="5760720" cy="985867"/>
            </a:xfrm>
            <a:custGeom>
              <a:avLst/>
              <a:gdLst>
                <a:gd name="connsiteX0" fmla="*/ 0 w 5760720"/>
                <a:gd name="connsiteY0" fmla="*/ 220548 h 1323264"/>
                <a:gd name="connsiteX1" fmla="*/ 220548 w 5760720"/>
                <a:gd name="connsiteY1" fmla="*/ 0 h 1323264"/>
                <a:gd name="connsiteX2" fmla="*/ 5540172 w 5760720"/>
                <a:gd name="connsiteY2" fmla="*/ 0 h 1323264"/>
                <a:gd name="connsiteX3" fmla="*/ 5760720 w 5760720"/>
                <a:gd name="connsiteY3" fmla="*/ 220548 h 1323264"/>
                <a:gd name="connsiteX4" fmla="*/ 5760720 w 5760720"/>
                <a:gd name="connsiteY4" fmla="*/ 1102716 h 1323264"/>
                <a:gd name="connsiteX5" fmla="*/ 5540172 w 5760720"/>
                <a:gd name="connsiteY5" fmla="*/ 1323264 h 1323264"/>
                <a:gd name="connsiteX6" fmla="*/ 220548 w 5760720"/>
                <a:gd name="connsiteY6" fmla="*/ 1323264 h 1323264"/>
                <a:gd name="connsiteX7" fmla="*/ 0 w 5760720"/>
                <a:gd name="connsiteY7" fmla="*/ 1102716 h 1323264"/>
                <a:gd name="connsiteX8" fmla="*/ 0 w 5760720"/>
                <a:gd name="connsiteY8" fmla="*/ 220548 h 132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1323264">
                  <a:moveTo>
                    <a:pt x="0" y="220548"/>
                  </a:moveTo>
                  <a:cubicBezTo>
                    <a:pt x="0" y="98743"/>
                    <a:pt x="98743" y="0"/>
                    <a:pt x="220548" y="0"/>
                  </a:cubicBezTo>
                  <a:lnTo>
                    <a:pt x="5540172" y="0"/>
                  </a:lnTo>
                  <a:cubicBezTo>
                    <a:pt x="5661977" y="0"/>
                    <a:pt x="5760720" y="98743"/>
                    <a:pt x="5760720" y="220548"/>
                  </a:cubicBezTo>
                  <a:lnTo>
                    <a:pt x="5760720" y="1102716"/>
                  </a:lnTo>
                  <a:cubicBezTo>
                    <a:pt x="5760720" y="1224521"/>
                    <a:pt x="5661977" y="1323264"/>
                    <a:pt x="5540172" y="1323264"/>
                  </a:cubicBezTo>
                  <a:lnTo>
                    <a:pt x="220548" y="1323264"/>
                  </a:lnTo>
                  <a:cubicBezTo>
                    <a:pt x="98743" y="1323264"/>
                    <a:pt x="0" y="1224521"/>
                    <a:pt x="0" y="1102716"/>
                  </a:cubicBezTo>
                  <a:lnTo>
                    <a:pt x="0" y="22054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2338" tIns="64596" rIns="282338" bIns="64596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>
                  <a:latin typeface="Lato" panose="020F0502020204030203" pitchFamily="34" charset="0"/>
                </a:rPr>
                <a:t>2</a:t>
              </a:r>
              <a:r>
                <a:rPr lang="fr-FR" sz="2000" b="1" kern="1200" baseline="30000" dirty="0">
                  <a:latin typeface="Lato" panose="020F0502020204030203" pitchFamily="34" charset="0"/>
                </a:rPr>
                <a:t>ème</a:t>
              </a:r>
              <a:r>
                <a:rPr lang="fr-FR" sz="2000" kern="1200" dirty="0">
                  <a:latin typeface="Lato" panose="020F0502020204030203" pitchFamily="34" charset="0"/>
                </a:rPr>
                <a:t> cause de mortalité évitable après le tabac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0071" y="5391848"/>
              <a:ext cx="3821305" cy="58210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fr-FR" dirty="0"/>
                <a:t>         </a:t>
              </a:r>
              <a:r>
                <a:rPr lang="fr-FR" sz="2800" b="1" dirty="0"/>
                <a:t> </a:t>
              </a:r>
              <a:r>
                <a:rPr lang="fr-FR" sz="2000" b="1" dirty="0">
                  <a:solidFill>
                    <a:schemeClr val="tx1"/>
                  </a:solidFill>
                  <a:latin typeface="Lato" panose="020F0502020204030203" pitchFamily="34" charset="0"/>
                </a:rPr>
                <a:t>41 000 </a:t>
              </a:r>
              <a:r>
                <a:rPr lang="fr-FR" sz="2000" b="1" dirty="0">
                  <a:latin typeface="Lato" panose="020F0502020204030203" pitchFamily="34" charset="0"/>
                </a:rPr>
                <a:t>décès/an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410112" y="4101730"/>
              <a:ext cx="5760720" cy="869378"/>
            </a:xfrm>
            <a:custGeom>
              <a:avLst/>
              <a:gdLst>
                <a:gd name="connsiteX0" fmla="*/ 0 w 5760720"/>
                <a:gd name="connsiteY0" fmla="*/ 148649 h 891874"/>
                <a:gd name="connsiteX1" fmla="*/ 148649 w 5760720"/>
                <a:gd name="connsiteY1" fmla="*/ 0 h 891874"/>
                <a:gd name="connsiteX2" fmla="*/ 5612071 w 5760720"/>
                <a:gd name="connsiteY2" fmla="*/ 0 h 891874"/>
                <a:gd name="connsiteX3" fmla="*/ 5760720 w 5760720"/>
                <a:gd name="connsiteY3" fmla="*/ 148649 h 891874"/>
                <a:gd name="connsiteX4" fmla="*/ 5760720 w 5760720"/>
                <a:gd name="connsiteY4" fmla="*/ 743225 h 891874"/>
                <a:gd name="connsiteX5" fmla="*/ 5612071 w 5760720"/>
                <a:gd name="connsiteY5" fmla="*/ 891874 h 891874"/>
                <a:gd name="connsiteX6" fmla="*/ 148649 w 5760720"/>
                <a:gd name="connsiteY6" fmla="*/ 891874 h 891874"/>
                <a:gd name="connsiteX7" fmla="*/ 0 w 5760720"/>
                <a:gd name="connsiteY7" fmla="*/ 743225 h 891874"/>
                <a:gd name="connsiteX8" fmla="*/ 0 w 5760720"/>
                <a:gd name="connsiteY8" fmla="*/ 148649 h 89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891874">
                  <a:moveTo>
                    <a:pt x="0" y="148649"/>
                  </a:moveTo>
                  <a:cubicBezTo>
                    <a:pt x="0" y="66552"/>
                    <a:pt x="66552" y="0"/>
                    <a:pt x="148649" y="0"/>
                  </a:cubicBezTo>
                  <a:lnTo>
                    <a:pt x="5612071" y="0"/>
                  </a:lnTo>
                  <a:cubicBezTo>
                    <a:pt x="5694168" y="0"/>
                    <a:pt x="5760720" y="66552"/>
                    <a:pt x="5760720" y="148649"/>
                  </a:cubicBezTo>
                  <a:lnTo>
                    <a:pt x="5760720" y="743225"/>
                  </a:lnTo>
                  <a:cubicBezTo>
                    <a:pt x="5760720" y="825322"/>
                    <a:pt x="5694168" y="891874"/>
                    <a:pt x="5612071" y="891874"/>
                  </a:cubicBezTo>
                  <a:lnTo>
                    <a:pt x="148649" y="891874"/>
                  </a:lnTo>
                  <a:cubicBezTo>
                    <a:pt x="66552" y="891874"/>
                    <a:pt x="0" y="825322"/>
                    <a:pt x="0" y="743225"/>
                  </a:cubicBezTo>
                  <a:lnTo>
                    <a:pt x="0" y="14864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280" tIns="43538" rIns="261280" bIns="4353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>
                  <a:latin typeface="Lato" panose="020F0502020204030203" pitchFamily="34" charset="0"/>
                </a:rPr>
                <a:t>10 à 20 % </a:t>
              </a:r>
              <a:r>
                <a:rPr lang="fr-FR" sz="2000" kern="1200" dirty="0">
                  <a:latin typeface="Lato" panose="020F0502020204030203" pitchFamily="34" charset="0"/>
                </a:rPr>
                <a:t>des accidents du travail</a:t>
              </a:r>
            </a:p>
          </p:txBody>
        </p:sp>
      </p:grpSp>
      <p:pic>
        <p:nvPicPr>
          <p:cNvPr id="12" name="Espace réservé du contenu 6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2" y="643455"/>
            <a:ext cx="1643669" cy="1643669"/>
          </a:xfrm>
          <a:prstGeom prst="rect">
            <a:avLst/>
          </a:prstGeom>
        </p:spPr>
      </p:pic>
      <p:pic>
        <p:nvPicPr>
          <p:cNvPr id="13" name="Picture 2" descr="Résultat de recherche d'images pour &quot;image prevention accident du travail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2632" y="2931289"/>
            <a:ext cx="1079692" cy="10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pied de page 1"/>
          <p:cNvSpPr txBox="1">
            <a:spLocks/>
          </p:cNvSpPr>
          <p:nvPr/>
        </p:nvSpPr>
        <p:spPr>
          <a:xfrm>
            <a:off x="557808" y="6236018"/>
            <a:ext cx="8028384" cy="50763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Source : sécurité routière, bilan de l’accidentalité routière, 2018 – INRS, statistiques Accident de travail et addiction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427773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8" ma:contentTypeDescription="Crée un document." ma:contentTypeScope="" ma:versionID="757babe44d31f0f82025b607016ae765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989ed70ff94beecc5b4bf27f4ad4eb0d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bf61e71-71de-474e-85fa-8e7095b4b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dfca8e-a50c-4c5a-b2bd-3eaad65dc888}" ma:internalName="TaxCatchAll" ma:showField="CatchAllData" ma:web="ce685436-327e-415b-b06d-9a0f2bb56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0b0ac5-0d1c-41d9-94b4-e86f374842b7">
      <Terms xmlns="http://schemas.microsoft.com/office/infopath/2007/PartnerControls"/>
    </lcf76f155ced4ddcb4097134ff3c332f>
    <TaxCatchAll xmlns="ce685436-327e-415b-b06d-9a0f2bb5655f" xsi:nil="true"/>
  </documentManagement>
</p:properties>
</file>

<file path=customXml/itemProps1.xml><?xml version="1.0" encoding="utf-8"?>
<ds:datastoreItem xmlns:ds="http://schemas.openxmlformats.org/officeDocument/2006/customXml" ds:itemID="{15519CEE-FFEA-4534-8D22-DB8C51D5F2FC}"/>
</file>

<file path=customXml/itemProps2.xml><?xml version="1.0" encoding="utf-8"?>
<ds:datastoreItem xmlns:ds="http://schemas.openxmlformats.org/officeDocument/2006/customXml" ds:itemID="{22F2DC2D-E5A7-447E-BDD2-691C6C431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E2679-C50B-4883-99DD-1AA04270EA12}">
  <ds:schemaRefs>
    <ds:schemaRef ds:uri="http://schemas.microsoft.com/office/2006/documentManagement/types"/>
    <ds:schemaRef ds:uri="http://www.w3.org/XML/1998/namespace"/>
    <ds:schemaRef ds:uri="http://purl.org/dc/terms/"/>
    <ds:schemaRef ds:uri="14c57ec2-46db-4042-bd05-fc2ec21d1c08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8d0b0ac5-0d1c-41d9-94b4-e86f374842b7"/>
    <ds:schemaRef ds:uri="ce685436-327e-415b-b06d-9a0f2bb565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4063</Words>
  <Application>Microsoft Office PowerPoint</Application>
  <PresentationFormat>Affichage à l'écran (4:3)</PresentationFormat>
  <Paragraphs>589</Paragraphs>
  <Slides>64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3" baseType="lpstr">
      <vt:lpstr>Lato</vt:lpstr>
      <vt:lpstr>Arial Rounded MT Bold</vt:lpstr>
      <vt:lpstr>Baloo 2 ExtraBold</vt:lpstr>
      <vt:lpstr>Arial</vt:lpstr>
      <vt:lpstr>Wingdings</vt:lpstr>
      <vt:lpstr>Caveat Brush</vt:lpstr>
      <vt:lpstr>Calibri</vt:lpstr>
      <vt:lpstr>Baloo 2</vt:lpstr>
      <vt:lpstr>masque 2012</vt:lpstr>
      <vt:lpstr>Prévention des addictions  en entreprise</vt:lpstr>
      <vt:lpstr>Préambule</vt:lpstr>
      <vt:lpstr>Préambule</vt:lpstr>
      <vt:lpstr>Généralités</vt:lpstr>
      <vt:lpstr>Définitions : substances psychoactives et addiction</vt:lpstr>
      <vt:lpstr>Mécanisme du plaisir</vt:lpstr>
      <vt:lpstr>SR et substances (ou comportements) addictifs</vt:lpstr>
      <vt:lpstr>Focus sur 2 produits</vt:lpstr>
      <vt:lpstr>Alcool : quelques chiffres</vt:lpstr>
      <vt:lpstr>Alcool : les effets à court terme (1)</vt:lpstr>
      <vt:lpstr>Alcool : les effets à court terme (2)</vt:lpstr>
      <vt:lpstr>Alcool : effets à long terme</vt:lpstr>
      <vt:lpstr>De la consommation à l’addiction</vt:lpstr>
      <vt:lpstr>Alcool : Nouvelles recommandations de 2017</vt:lpstr>
      <vt:lpstr>Variabilité</vt:lpstr>
      <vt:lpstr>Pas d’égalité face à l’alcool !</vt:lpstr>
      <vt:lpstr>Combien de temps faut-il pour éliminer ?</vt:lpstr>
      <vt:lpstr>Cannabis</vt:lpstr>
      <vt:lpstr>cannabis</vt:lpstr>
      <vt:lpstr>Les effets du cannabis sur le cerveau</vt:lpstr>
      <vt:lpstr>Effets à long terme</vt:lpstr>
      <vt:lpstr>Cannabis et volant</vt:lpstr>
      <vt:lpstr>Cannabis et loi</vt:lpstr>
      <vt:lpstr>DROGUES DURES</vt:lpstr>
      <vt:lpstr>Cocaïne</vt:lpstr>
      <vt:lpstr>Crack </vt:lpstr>
      <vt:lpstr>Psychédéliques</vt:lpstr>
      <vt:lpstr>GHB-GBL</vt:lpstr>
      <vt:lpstr>Héroïne, opioïdes</vt:lpstr>
      <vt:lpstr>Le protoxyde d’azote (« proto »)</vt:lpstr>
      <vt:lpstr>Médicaments psychoactifs</vt:lpstr>
      <vt:lpstr>Effets</vt:lpstr>
      <vt:lpstr>Consommations en milieu professionnel :</vt:lpstr>
      <vt:lpstr>Consommations en milieu professionnel</vt:lpstr>
      <vt:lpstr>Prévention des risques liés aux consommations en milieu professionnel</vt:lpstr>
      <vt:lpstr>La réglementation</vt:lpstr>
      <vt:lpstr>Le règlement intérieur</vt:lpstr>
      <vt:lpstr>Alcool et code de la route</vt:lpstr>
      <vt:lpstr>Stupéfiants et code du Travail</vt:lpstr>
      <vt:lpstr>Stupéfiants et autres codes</vt:lpstr>
      <vt:lpstr>Dans votre pratique</vt:lpstr>
      <vt:lpstr>Addiction et déni (1)</vt:lpstr>
      <vt:lpstr>Addiction et déni (2)</vt:lpstr>
      <vt:lpstr>Déni :</vt:lpstr>
      <vt:lpstr>Gestion d’un trouble aigu du comportement (1)</vt:lpstr>
      <vt:lpstr>Gestion d’un trouble aigu du comportement (2)</vt:lpstr>
      <vt:lpstr>Présentation PowerPoint</vt:lpstr>
      <vt:lpstr>Tests de dépistage: Rappel réglementaire</vt:lpstr>
      <vt:lpstr>Dépistage alcool</vt:lpstr>
      <vt:lpstr>Dépistage cannabis</vt:lpstr>
      <vt:lpstr>Les étapes du changement et les prises en charge thérapeutiques existantes</vt:lpstr>
      <vt:lpstr>Qui peut prendre en charge ?</vt:lpstr>
      <vt:lpstr>Outils de dépistage : les autoquestionnaires</vt:lpstr>
      <vt:lpstr>Comment se passe une consultation ?</vt:lpstr>
      <vt:lpstr>Prise en charge en fonction du stade</vt:lpstr>
      <vt:lpstr>Les traitements</vt:lpstr>
      <vt:lpstr>Écrans: jeux vidéos-internet</vt:lpstr>
      <vt:lpstr>Risques possibles (1)</vt:lpstr>
      <vt:lpstr>Risques possibles (2)</vt:lpstr>
      <vt:lpstr>Différences entre utilisation régulière et excessive (1)</vt:lpstr>
      <vt:lpstr>Différence entre utilisation régulière et excessive (2)</vt:lpstr>
      <vt:lpstr>Risques liés à la dépendance</vt:lpstr>
      <vt:lpstr>Outils de contrôle d’utilisation</vt:lpstr>
      <vt:lpstr>Merci de votre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antoine</dc:creator>
  <cp:lastModifiedBy>Sébastien DUPERY</cp:lastModifiedBy>
  <cp:revision>204</cp:revision>
  <dcterms:created xsi:type="dcterms:W3CDTF">2015-07-10T07:44:46Z</dcterms:created>
  <dcterms:modified xsi:type="dcterms:W3CDTF">2023-12-21T08:42:18Z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0x01010040A735923CCB544A8FC22400479B6F60</vt:lpwstr>
  </property>
  <property fmtid="{D5CDD505-2E9C-101B-9397-08002B2CF9AE}" pid="3" name="MediaServiceImageTags">
    <vt:lpwstr/>
  </property>
</Properties>
</file>