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52" r:id="rId5"/>
    <p:sldMasterId id="2147483684" r:id="rId6"/>
  </p:sldMasterIdLst>
  <p:notesMasterIdLst>
    <p:notesMasterId r:id="rId30"/>
  </p:notesMasterIdLst>
  <p:handoutMasterIdLst>
    <p:handoutMasterId r:id="rId31"/>
  </p:handoutMasterIdLst>
  <p:sldIdLst>
    <p:sldId id="336" r:id="rId7"/>
    <p:sldId id="259" r:id="rId8"/>
    <p:sldId id="263" r:id="rId9"/>
    <p:sldId id="606" r:id="rId10"/>
    <p:sldId id="607" r:id="rId11"/>
    <p:sldId id="608" r:id="rId12"/>
    <p:sldId id="609" r:id="rId13"/>
    <p:sldId id="610" r:id="rId14"/>
    <p:sldId id="611" r:id="rId15"/>
    <p:sldId id="612" r:id="rId16"/>
    <p:sldId id="613" r:id="rId17"/>
    <p:sldId id="327" r:id="rId18"/>
    <p:sldId id="614" r:id="rId19"/>
    <p:sldId id="615" r:id="rId20"/>
    <p:sldId id="616" r:id="rId21"/>
    <p:sldId id="617" r:id="rId22"/>
    <p:sldId id="618" r:id="rId23"/>
    <p:sldId id="619" r:id="rId24"/>
    <p:sldId id="620" r:id="rId25"/>
    <p:sldId id="621" r:id="rId26"/>
    <p:sldId id="623" r:id="rId27"/>
    <p:sldId id="622" r:id="rId28"/>
    <p:sldId id="324" r:id="rId29"/>
  </p:sldIdLst>
  <p:sldSz cx="12192000" cy="6858000"/>
  <p:notesSz cx="6799263" cy="9929813"/>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ACD482B-AFAE-4343-9152-4ABB18BF9671}">
          <p14:sldIdLst>
            <p14:sldId id="336"/>
            <p14:sldId id="259"/>
            <p14:sldId id="263"/>
            <p14:sldId id="606"/>
            <p14:sldId id="607"/>
            <p14:sldId id="608"/>
            <p14:sldId id="609"/>
            <p14:sldId id="610"/>
            <p14:sldId id="611"/>
            <p14:sldId id="612"/>
            <p14:sldId id="613"/>
            <p14:sldId id="327"/>
            <p14:sldId id="614"/>
            <p14:sldId id="615"/>
            <p14:sldId id="616"/>
            <p14:sldId id="617"/>
            <p14:sldId id="618"/>
            <p14:sldId id="619"/>
            <p14:sldId id="620"/>
            <p14:sldId id="621"/>
            <p14:sldId id="623"/>
            <p14:sldId id="622"/>
            <p14:sldId id="324"/>
          </p14:sldIdLst>
        </p14:section>
        <p14:section name="Section récapitulative" id="{BE4469DD-539F-4902-B76A-AF438F6A04A3}">
          <p14:sldIdLst/>
        </p14:section>
        <p14:section name="Section 1" id="{F8C2C43C-937D-4BC1-A286-415192EC916C}">
          <p14:sldIdLst/>
        </p14:section>
      </p14:sectionLst>
    </p:ex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F5F5E-C948-77C1-3451-4BED03DEF034}" name="Anne Monnier" initials="AM" userId="S::a.monnier@ssti33.fr::3487b0c4-ed09-441b-8987-b538834293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41B02E"/>
    <a:srgbClr val="727DE8"/>
    <a:srgbClr val="006666"/>
    <a:srgbClr val="009999"/>
    <a:srgbClr val="59AAE0"/>
    <a:srgbClr val="002060"/>
    <a:srgbClr val="33CCCC"/>
    <a:srgbClr val="F8BACC"/>
    <a:srgbClr val="282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8" autoAdjust="0"/>
  </p:normalViewPr>
  <p:slideViewPr>
    <p:cSldViewPr snapToGrid="0">
      <p:cViewPr varScale="1">
        <p:scale>
          <a:sx n="75" d="100"/>
          <a:sy n="75" d="100"/>
        </p:scale>
        <p:origin x="946" y="43"/>
      </p:cViewPr>
      <p:guideLst>
        <p:guide orient="horz" pos="244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E4399-8CA3-4B48-BB7E-68531746C49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40F6EA6-1742-45E1-94B3-DA0BC6F6CC20}">
      <dgm:prSet custT="1"/>
      <dgm:spPr/>
      <dgm:t>
        <a:bodyPr/>
        <a:lstStyle/>
        <a:p>
          <a:pPr algn="l"/>
          <a:r>
            <a:rPr lang="fr-FR" sz="1800" b="1" dirty="0">
              <a:solidFill>
                <a:schemeClr val="bg1"/>
              </a:solidFill>
              <a:latin typeface="Montserrat" panose="00000500000000000000" pitchFamily="2" charset="0"/>
            </a:rPr>
            <a:t>« 85 % des dirigeants d’entreprises affirment être préoccupés par les questions de toxicomanies et leurs impacts au travail»*</a:t>
          </a:r>
          <a:endParaRPr lang="en-US" sz="1800" b="1" dirty="0">
            <a:solidFill>
              <a:schemeClr val="bg1"/>
            </a:solidFill>
            <a:latin typeface="Montserrat" panose="00000500000000000000" pitchFamily="2" charset="0"/>
          </a:endParaRPr>
        </a:p>
      </dgm:t>
    </dgm:pt>
    <dgm:pt modelId="{48CFD077-E88C-449C-8EA9-CC3F51855C94}" type="parTrans" cxnId="{FF36B3E8-FCD8-40D9-93E4-F3CA8CB89FE6}">
      <dgm:prSet/>
      <dgm:spPr/>
      <dgm:t>
        <a:bodyPr/>
        <a:lstStyle/>
        <a:p>
          <a:endParaRPr lang="en-US"/>
        </a:p>
      </dgm:t>
    </dgm:pt>
    <dgm:pt modelId="{BE26A365-3FCF-41F0-B9E3-5F8190700A0A}" type="sibTrans" cxnId="{FF36B3E8-FCD8-40D9-93E4-F3CA8CB89FE6}">
      <dgm:prSet/>
      <dgm:spPr/>
      <dgm:t>
        <a:bodyPr/>
        <a:lstStyle/>
        <a:p>
          <a:endParaRPr lang="en-US"/>
        </a:p>
      </dgm:t>
    </dgm:pt>
    <dgm:pt modelId="{FC4FD1B8-A233-4857-91FA-0BF638DB61A7}">
      <dgm:prSet custT="1"/>
      <dgm:spPr/>
      <dgm:t>
        <a:bodyPr/>
        <a:lstStyle/>
        <a:p>
          <a:pPr marL="0" lvl="0" indent="0" algn="l" defTabSz="800100" rtl="0">
            <a:lnSpc>
              <a:spcPct val="90000"/>
            </a:lnSpc>
            <a:spcBef>
              <a:spcPct val="0"/>
            </a:spcBef>
            <a:spcAft>
              <a:spcPct val="35000"/>
            </a:spcAft>
            <a:buNone/>
          </a:pPr>
          <a:r>
            <a:rPr lang="fr-FR" sz="1800" b="1" kern="1200" dirty="0">
              <a:solidFill>
                <a:schemeClr val="bg1"/>
              </a:solidFill>
              <a:latin typeface="Montserrat" panose="00000500000000000000" pitchFamily="2" charset="0"/>
              <a:ea typeface="Arial Unicode MS"/>
              <a:cs typeface="+mn-cs"/>
            </a:rPr>
            <a:t>* Source : Enquête BVA - MILDECA/SIG 2014, Note d'analyse OFDT, </a:t>
          </a:r>
          <a:endParaRPr lang="en-US" sz="1800" b="1" kern="1200" dirty="0">
            <a:solidFill>
              <a:schemeClr val="bg1"/>
            </a:solidFill>
            <a:latin typeface="Montserrat" panose="00000500000000000000" pitchFamily="2" charset="0"/>
            <a:ea typeface="Arial Unicode MS"/>
            <a:cs typeface="+mn-cs"/>
          </a:endParaRPr>
        </a:p>
      </dgm:t>
    </dgm:pt>
    <dgm:pt modelId="{1D9D62B1-05B0-4B3D-84FC-F948812B1A06}" type="parTrans" cxnId="{D776836B-9791-4085-B7D2-8C118C43AC8C}">
      <dgm:prSet/>
      <dgm:spPr/>
      <dgm:t>
        <a:bodyPr/>
        <a:lstStyle/>
        <a:p>
          <a:endParaRPr lang="en-US"/>
        </a:p>
      </dgm:t>
    </dgm:pt>
    <dgm:pt modelId="{792E6278-62F9-49A8-B433-B89127D8FCF6}" type="sibTrans" cxnId="{D776836B-9791-4085-B7D2-8C118C43AC8C}">
      <dgm:prSet/>
      <dgm:spPr/>
      <dgm:t>
        <a:bodyPr/>
        <a:lstStyle/>
        <a:p>
          <a:endParaRPr lang="en-US"/>
        </a:p>
      </dgm:t>
    </dgm:pt>
    <dgm:pt modelId="{35F16EC7-0CEF-4681-B777-FF29A36B2532}" type="pres">
      <dgm:prSet presAssocID="{E1DE4399-8CA3-4B48-BB7E-68531746C497}" presName="Name0" presStyleCnt="0">
        <dgm:presLayoutVars>
          <dgm:dir/>
          <dgm:animLvl val="lvl"/>
          <dgm:resizeHandles val="exact"/>
        </dgm:presLayoutVars>
      </dgm:prSet>
      <dgm:spPr/>
    </dgm:pt>
    <dgm:pt modelId="{4EA765BA-2108-436E-9B4F-3FD428C16D24}" type="pres">
      <dgm:prSet presAssocID="{E40F6EA6-1742-45E1-94B3-DA0BC6F6CC20}" presName="parTxOnly" presStyleLbl="node1" presStyleIdx="0" presStyleCnt="2" custScaleX="124427" custScaleY="120246" custLinFactNeighborX="5654" custLinFactNeighborY="33660">
        <dgm:presLayoutVars>
          <dgm:chMax val="0"/>
          <dgm:chPref val="0"/>
          <dgm:bulletEnabled val="1"/>
        </dgm:presLayoutVars>
      </dgm:prSet>
      <dgm:spPr>
        <a:solidFill>
          <a:srgbClr val="59AAE0"/>
        </a:solidFill>
      </dgm:spPr>
    </dgm:pt>
    <dgm:pt modelId="{25AA941D-0D4A-4173-A13B-ADBE7C5BC633}" type="pres">
      <dgm:prSet presAssocID="{BE26A365-3FCF-41F0-B9E3-5F8190700A0A}" presName="parTxOnlySpace" presStyleCnt="0"/>
      <dgm:spPr/>
    </dgm:pt>
    <dgm:pt modelId="{421DEE8F-D1C2-437F-BA21-756D669A9467}" type="pres">
      <dgm:prSet presAssocID="{FC4FD1B8-A233-4857-91FA-0BF638DB61A7}" presName="parTxOnly" presStyleLbl="node1" presStyleIdx="1" presStyleCnt="2" custScaleX="128744" custScaleY="84418" custLinFactNeighborX="-2932" custLinFactNeighborY="41629">
        <dgm:presLayoutVars>
          <dgm:chMax val="0"/>
          <dgm:chPref val="0"/>
          <dgm:bulletEnabled val="1"/>
        </dgm:presLayoutVars>
      </dgm:prSet>
      <dgm:spPr>
        <a:solidFill>
          <a:srgbClr val="59AAE0"/>
        </a:solidFill>
      </dgm:spPr>
    </dgm:pt>
  </dgm:ptLst>
  <dgm:cxnLst>
    <dgm:cxn modelId="{6BBBE82F-82D9-434B-9AB1-3FC5AB885546}" type="presOf" srcId="{E40F6EA6-1742-45E1-94B3-DA0BC6F6CC20}" destId="{4EA765BA-2108-436E-9B4F-3FD428C16D24}" srcOrd="0" destOrd="0" presId="urn:microsoft.com/office/officeart/2005/8/layout/chevron1"/>
    <dgm:cxn modelId="{D776836B-9791-4085-B7D2-8C118C43AC8C}" srcId="{E1DE4399-8CA3-4B48-BB7E-68531746C497}" destId="{FC4FD1B8-A233-4857-91FA-0BF638DB61A7}" srcOrd="1" destOrd="0" parTransId="{1D9D62B1-05B0-4B3D-84FC-F948812B1A06}" sibTransId="{792E6278-62F9-49A8-B433-B89127D8FCF6}"/>
    <dgm:cxn modelId="{EA6894D1-B509-48F8-8758-AD69C0A14A37}" type="presOf" srcId="{E1DE4399-8CA3-4B48-BB7E-68531746C497}" destId="{35F16EC7-0CEF-4681-B777-FF29A36B2532}" srcOrd="0" destOrd="0" presId="urn:microsoft.com/office/officeart/2005/8/layout/chevron1"/>
    <dgm:cxn modelId="{FF36B3E8-FCD8-40D9-93E4-F3CA8CB89FE6}" srcId="{E1DE4399-8CA3-4B48-BB7E-68531746C497}" destId="{E40F6EA6-1742-45E1-94B3-DA0BC6F6CC20}" srcOrd="0" destOrd="0" parTransId="{48CFD077-E88C-449C-8EA9-CC3F51855C94}" sibTransId="{BE26A365-3FCF-41F0-B9E3-5F8190700A0A}"/>
    <dgm:cxn modelId="{DB6DE0F1-7FD7-4FB1-AD2A-C257B0438BFB}" type="presOf" srcId="{FC4FD1B8-A233-4857-91FA-0BF638DB61A7}" destId="{421DEE8F-D1C2-437F-BA21-756D669A9467}" srcOrd="0" destOrd="0" presId="urn:microsoft.com/office/officeart/2005/8/layout/chevron1"/>
    <dgm:cxn modelId="{A0C7A059-0492-4C26-B31D-96B676BFE414}" type="presParOf" srcId="{35F16EC7-0CEF-4681-B777-FF29A36B2532}" destId="{4EA765BA-2108-436E-9B4F-3FD428C16D24}" srcOrd="0" destOrd="0" presId="urn:microsoft.com/office/officeart/2005/8/layout/chevron1"/>
    <dgm:cxn modelId="{296CCE65-E32C-47A7-9BC8-4DC5761280BD}" type="presParOf" srcId="{35F16EC7-0CEF-4681-B777-FF29A36B2532}" destId="{25AA941D-0D4A-4173-A13B-ADBE7C5BC633}" srcOrd="1" destOrd="0" presId="urn:microsoft.com/office/officeart/2005/8/layout/chevron1"/>
    <dgm:cxn modelId="{326382E4-959E-4977-AF4C-F5EB1AB9FE05}" type="presParOf" srcId="{35F16EC7-0CEF-4681-B777-FF29A36B2532}" destId="{421DEE8F-D1C2-437F-BA21-756D669A9467}"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A45EB-879C-400C-9C75-A058C53B2E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8429CE-A867-4B89-8CF4-D1311DA73227}">
      <dgm:prSet custT="1"/>
      <dgm:spPr/>
      <dgm:t>
        <a:bodyPr/>
        <a:lstStyle/>
        <a:p>
          <a:pPr marL="0" lvl="0" indent="0" algn="l" defTabSz="889000">
            <a:lnSpc>
              <a:spcPct val="90000"/>
            </a:lnSpc>
            <a:spcBef>
              <a:spcPct val="0"/>
            </a:spcBef>
            <a:spcAft>
              <a:spcPct val="35000"/>
            </a:spcAft>
            <a:buNone/>
          </a:pPr>
          <a:r>
            <a:rPr lang="fr-FR" sz="2000" kern="1200" dirty="0">
              <a:solidFill>
                <a:prstClr val="black">
                  <a:hueOff val="0"/>
                  <a:satOff val="0"/>
                  <a:lumOff val="0"/>
                  <a:alphaOff val="0"/>
                </a:prstClr>
              </a:solidFill>
              <a:latin typeface="Montserrat" panose="00000500000000000000" pitchFamily="2" charset="0"/>
              <a:ea typeface="Arial Unicode MS"/>
              <a:cs typeface="+mn-cs"/>
            </a:rPr>
            <a:t>Les risques psychosociaux, les conditions de travail pénibles , le stress au travail</a:t>
          </a:r>
          <a:endParaRPr lang="en-US" sz="2000" kern="1200" dirty="0">
            <a:solidFill>
              <a:prstClr val="black">
                <a:hueOff val="0"/>
                <a:satOff val="0"/>
                <a:lumOff val="0"/>
                <a:alphaOff val="0"/>
              </a:prstClr>
            </a:solidFill>
            <a:latin typeface="Montserrat" panose="00000500000000000000" pitchFamily="2" charset="0"/>
            <a:ea typeface="Arial Unicode MS"/>
            <a:cs typeface="+mn-cs"/>
          </a:endParaRPr>
        </a:p>
      </dgm:t>
    </dgm:pt>
    <dgm:pt modelId="{CF2250EE-151A-4866-BA47-6587583EB1D0}" type="parTrans" cxnId="{86DF12FF-52B9-4CD8-98FF-49B362782C0B}">
      <dgm:prSet/>
      <dgm:spPr/>
      <dgm:t>
        <a:bodyPr/>
        <a:lstStyle/>
        <a:p>
          <a:endParaRPr lang="en-US"/>
        </a:p>
      </dgm:t>
    </dgm:pt>
    <dgm:pt modelId="{1A62B0B6-9E67-40D2-ACD2-590291F372FD}" type="sibTrans" cxnId="{86DF12FF-52B9-4CD8-98FF-49B362782C0B}">
      <dgm:prSet/>
      <dgm:spPr/>
      <dgm:t>
        <a:bodyPr/>
        <a:lstStyle/>
        <a:p>
          <a:endParaRPr lang="en-US"/>
        </a:p>
      </dgm:t>
    </dgm:pt>
    <dgm:pt modelId="{001D5BF3-EB3D-4EFA-AC2B-25DB38A5B117}">
      <dgm:prSet custT="1"/>
      <dgm:spPr/>
      <dgm:t>
        <a:bodyPr/>
        <a:lstStyle/>
        <a:p>
          <a:pPr marL="0" lvl="0" indent="0" algn="l" defTabSz="889000">
            <a:lnSpc>
              <a:spcPct val="90000"/>
            </a:lnSpc>
            <a:spcBef>
              <a:spcPct val="0"/>
            </a:spcBef>
            <a:spcAft>
              <a:spcPct val="35000"/>
            </a:spcAft>
            <a:buNone/>
          </a:pPr>
          <a:r>
            <a:rPr lang="fr-FR" sz="2000" kern="1200" dirty="0">
              <a:solidFill>
                <a:prstClr val="black">
                  <a:hueOff val="0"/>
                  <a:satOff val="0"/>
                  <a:lumOff val="0"/>
                  <a:alphaOff val="0"/>
                </a:prstClr>
              </a:solidFill>
              <a:latin typeface="Montserrat" panose="00000500000000000000" pitchFamily="2" charset="0"/>
              <a:ea typeface="Arial Unicode MS"/>
              <a:cs typeface="+mn-cs"/>
            </a:rPr>
            <a:t>La recherche de performance</a:t>
          </a:r>
        </a:p>
        <a:p>
          <a:pPr marL="0" lvl="0" algn="l" defTabSz="1066800">
            <a:lnSpc>
              <a:spcPct val="90000"/>
            </a:lnSpc>
            <a:spcBef>
              <a:spcPct val="0"/>
            </a:spcBef>
            <a:spcAft>
              <a:spcPct val="35000"/>
            </a:spcAft>
            <a:buNone/>
          </a:pPr>
          <a:endParaRPr lang="en-US" sz="1800" kern="1200" dirty="0"/>
        </a:p>
      </dgm:t>
    </dgm:pt>
    <dgm:pt modelId="{783F32B4-2CD5-40F7-BD85-EB94B3038D85}" type="parTrans" cxnId="{95F2D495-12AE-4C4F-B41A-6F4A6383CF15}">
      <dgm:prSet/>
      <dgm:spPr/>
      <dgm:t>
        <a:bodyPr/>
        <a:lstStyle/>
        <a:p>
          <a:endParaRPr lang="en-US"/>
        </a:p>
      </dgm:t>
    </dgm:pt>
    <dgm:pt modelId="{8D9C4AED-423C-4732-BAEE-A4047D1E6E08}" type="sibTrans" cxnId="{95F2D495-12AE-4C4F-B41A-6F4A6383CF15}">
      <dgm:prSet/>
      <dgm:spPr/>
      <dgm:t>
        <a:bodyPr/>
        <a:lstStyle/>
        <a:p>
          <a:endParaRPr lang="en-US"/>
        </a:p>
      </dgm:t>
    </dgm:pt>
    <dgm:pt modelId="{457A7906-22D9-44F2-BB65-A8D5043C2ECE}">
      <dgm:prSet custT="1"/>
      <dgm:spPr/>
      <dgm:t>
        <a:bodyPr/>
        <a:lstStyle/>
        <a:p>
          <a:pPr marL="0" lvl="0" indent="0" algn="l" defTabSz="889000">
            <a:lnSpc>
              <a:spcPct val="90000"/>
            </a:lnSpc>
            <a:spcBef>
              <a:spcPct val="0"/>
            </a:spcBef>
            <a:spcAft>
              <a:spcPct val="35000"/>
            </a:spcAft>
            <a:buNone/>
          </a:pPr>
          <a:r>
            <a:rPr lang="fr-FR" sz="2000" kern="1200" dirty="0">
              <a:solidFill>
                <a:prstClr val="black">
                  <a:hueOff val="0"/>
                  <a:satOff val="0"/>
                  <a:lumOff val="0"/>
                  <a:alphaOff val="0"/>
                </a:prstClr>
              </a:solidFill>
              <a:latin typeface="Montserrat" panose="00000500000000000000" pitchFamily="2" charset="0"/>
              <a:ea typeface="Arial Unicode MS"/>
              <a:cs typeface="+mn-cs"/>
            </a:rPr>
            <a:t>L'accessibilité des substances (alcool, cannabis, médicaments)</a:t>
          </a:r>
        </a:p>
        <a:p>
          <a:pPr marL="0" lvl="0" algn="l" defTabSz="1066800">
            <a:lnSpc>
              <a:spcPct val="90000"/>
            </a:lnSpc>
            <a:spcBef>
              <a:spcPct val="0"/>
            </a:spcBef>
            <a:spcAft>
              <a:spcPct val="35000"/>
            </a:spcAft>
            <a:buNone/>
          </a:pPr>
          <a:endParaRPr lang="fr-FR" sz="2100" kern="1200" dirty="0"/>
        </a:p>
        <a:p>
          <a:pPr marL="0" lvl="0" algn="l" defTabSz="1066800">
            <a:lnSpc>
              <a:spcPct val="90000"/>
            </a:lnSpc>
            <a:spcBef>
              <a:spcPct val="0"/>
            </a:spcBef>
            <a:spcAft>
              <a:spcPct val="35000"/>
            </a:spcAft>
            <a:buNone/>
          </a:pPr>
          <a:endParaRPr lang="en-US" sz="2100" kern="1200" dirty="0"/>
        </a:p>
      </dgm:t>
    </dgm:pt>
    <dgm:pt modelId="{4F36DBB4-BA83-4D2F-9E61-78AD677F5D9A}" type="parTrans" cxnId="{3E32B8F7-AC81-44F5-96CD-86394C8F5AC0}">
      <dgm:prSet/>
      <dgm:spPr/>
      <dgm:t>
        <a:bodyPr/>
        <a:lstStyle/>
        <a:p>
          <a:endParaRPr lang="en-US"/>
        </a:p>
      </dgm:t>
    </dgm:pt>
    <dgm:pt modelId="{357BC5E6-DBED-4ABE-A77F-431F6E3F8AEF}" type="sibTrans" cxnId="{3E32B8F7-AC81-44F5-96CD-86394C8F5AC0}">
      <dgm:prSet/>
      <dgm:spPr/>
      <dgm:t>
        <a:bodyPr/>
        <a:lstStyle/>
        <a:p>
          <a:endParaRPr lang="en-US"/>
        </a:p>
      </dgm:t>
    </dgm:pt>
    <dgm:pt modelId="{EC762766-4A31-40EF-94AD-193DB63E6B1B}">
      <dgm:prSet custT="1"/>
      <dgm:spPr/>
      <dgm:t>
        <a:bodyPr/>
        <a:lstStyle/>
        <a:p>
          <a:r>
            <a:rPr lang="fr-FR" sz="2000" dirty="0">
              <a:latin typeface="Montserrat" panose="00000500000000000000" pitchFamily="2" charset="0"/>
            </a:rPr>
            <a:t>Certaines cultures d'entreprise</a:t>
          </a:r>
          <a:endParaRPr lang="en-US" sz="2000" dirty="0">
            <a:latin typeface="Montserrat" panose="00000500000000000000" pitchFamily="2" charset="0"/>
          </a:endParaRPr>
        </a:p>
      </dgm:t>
    </dgm:pt>
    <dgm:pt modelId="{9EB83C81-A019-4760-A1C7-F871C7E1D678}" type="parTrans" cxnId="{C1CF5C2F-186C-450B-80F5-45FE9B732791}">
      <dgm:prSet/>
      <dgm:spPr/>
      <dgm:t>
        <a:bodyPr/>
        <a:lstStyle/>
        <a:p>
          <a:endParaRPr lang="en-US"/>
        </a:p>
      </dgm:t>
    </dgm:pt>
    <dgm:pt modelId="{6EAFC31B-6635-4266-B56C-0C5E8F63BF95}" type="sibTrans" cxnId="{C1CF5C2F-186C-450B-80F5-45FE9B732791}">
      <dgm:prSet/>
      <dgm:spPr/>
      <dgm:t>
        <a:bodyPr/>
        <a:lstStyle/>
        <a:p>
          <a:endParaRPr lang="en-US"/>
        </a:p>
      </dgm:t>
    </dgm:pt>
    <dgm:pt modelId="{6126C382-F038-4228-BC20-91332CD13E1C}" type="pres">
      <dgm:prSet presAssocID="{7BEA45EB-879C-400C-9C75-A058C53B2EFB}" presName="vert0" presStyleCnt="0">
        <dgm:presLayoutVars>
          <dgm:dir/>
          <dgm:animOne val="branch"/>
          <dgm:animLvl val="lvl"/>
        </dgm:presLayoutVars>
      </dgm:prSet>
      <dgm:spPr/>
    </dgm:pt>
    <dgm:pt modelId="{72878D5C-4210-4710-B159-D2E5E4784727}" type="pres">
      <dgm:prSet presAssocID="{2D8429CE-A867-4B89-8CF4-D1311DA73227}" presName="thickLine" presStyleLbl="alignNode1" presStyleIdx="0" presStyleCnt="4"/>
      <dgm:spPr/>
    </dgm:pt>
    <dgm:pt modelId="{0A9C6E01-FCFD-47F0-890A-DA1815A063CB}" type="pres">
      <dgm:prSet presAssocID="{2D8429CE-A867-4B89-8CF4-D1311DA73227}" presName="horz1" presStyleCnt="0"/>
      <dgm:spPr/>
    </dgm:pt>
    <dgm:pt modelId="{7A34770D-CD5D-4192-93D4-03451FED009C}" type="pres">
      <dgm:prSet presAssocID="{2D8429CE-A867-4B89-8CF4-D1311DA73227}" presName="tx1" presStyleLbl="revTx" presStyleIdx="0" presStyleCnt="4" custScaleY="115179"/>
      <dgm:spPr/>
    </dgm:pt>
    <dgm:pt modelId="{88F5B139-D961-4E7F-86AA-AC83020759A5}" type="pres">
      <dgm:prSet presAssocID="{2D8429CE-A867-4B89-8CF4-D1311DA73227}" presName="vert1" presStyleCnt="0"/>
      <dgm:spPr/>
    </dgm:pt>
    <dgm:pt modelId="{67020874-F0A5-40A9-A9B6-F8262C94A61F}" type="pres">
      <dgm:prSet presAssocID="{001D5BF3-EB3D-4EFA-AC2B-25DB38A5B117}" presName="thickLine" presStyleLbl="alignNode1" presStyleIdx="1" presStyleCnt="4"/>
      <dgm:spPr/>
    </dgm:pt>
    <dgm:pt modelId="{F0308DB7-5ECE-4C75-A336-9F4D557CBF6C}" type="pres">
      <dgm:prSet presAssocID="{001D5BF3-EB3D-4EFA-AC2B-25DB38A5B117}" presName="horz1" presStyleCnt="0"/>
      <dgm:spPr/>
    </dgm:pt>
    <dgm:pt modelId="{B2BEFC2F-770D-4F19-994E-43E22DF01C70}" type="pres">
      <dgm:prSet presAssocID="{001D5BF3-EB3D-4EFA-AC2B-25DB38A5B117}" presName="tx1" presStyleLbl="revTx" presStyleIdx="1" presStyleCnt="4"/>
      <dgm:spPr/>
    </dgm:pt>
    <dgm:pt modelId="{B0277B71-AC9B-4C51-A9CE-BC97152CDB80}" type="pres">
      <dgm:prSet presAssocID="{001D5BF3-EB3D-4EFA-AC2B-25DB38A5B117}" presName="vert1" presStyleCnt="0"/>
      <dgm:spPr/>
    </dgm:pt>
    <dgm:pt modelId="{97C23A0F-7BFE-44A5-AFE6-2875F10C90AF}" type="pres">
      <dgm:prSet presAssocID="{457A7906-22D9-44F2-BB65-A8D5043C2ECE}" presName="thickLine" presStyleLbl="alignNode1" presStyleIdx="2" presStyleCnt="4"/>
      <dgm:spPr/>
    </dgm:pt>
    <dgm:pt modelId="{E35581F8-D25B-4F89-97D3-3D121FC50933}" type="pres">
      <dgm:prSet presAssocID="{457A7906-22D9-44F2-BB65-A8D5043C2ECE}" presName="horz1" presStyleCnt="0"/>
      <dgm:spPr/>
    </dgm:pt>
    <dgm:pt modelId="{A157BC73-3362-4C41-BE0B-CFE38410E08B}" type="pres">
      <dgm:prSet presAssocID="{457A7906-22D9-44F2-BB65-A8D5043C2ECE}" presName="tx1" presStyleLbl="revTx" presStyleIdx="2" presStyleCnt="4"/>
      <dgm:spPr/>
    </dgm:pt>
    <dgm:pt modelId="{D5379BAE-2D57-42C0-859E-133EFA685D5D}" type="pres">
      <dgm:prSet presAssocID="{457A7906-22D9-44F2-BB65-A8D5043C2ECE}" presName="vert1" presStyleCnt="0"/>
      <dgm:spPr/>
    </dgm:pt>
    <dgm:pt modelId="{D4B61BC6-E398-4271-B001-6289F7665D84}" type="pres">
      <dgm:prSet presAssocID="{EC762766-4A31-40EF-94AD-193DB63E6B1B}" presName="thickLine" presStyleLbl="alignNode1" presStyleIdx="3" presStyleCnt="4"/>
      <dgm:spPr/>
    </dgm:pt>
    <dgm:pt modelId="{4A2A3354-48FE-48E5-8E32-A2973BF45C33}" type="pres">
      <dgm:prSet presAssocID="{EC762766-4A31-40EF-94AD-193DB63E6B1B}" presName="horz1" presStyleCnt="0"/>
      <dgm:spPr/>
    </dgm:pt>
    <dgm:pt modelId="{50195666-EB5B-401B-BDDE-48BBE6573743}" type="pres">
      <dgm:prSet presAssocID="{EC762766-4A31-40EF-94AD-193DB63E6B1B}" presName="tx1" presStyleLbl="revTx" presStyleIdx="3" presStyleCnt="4"/>
      <dgm:spPr/>
    </dgm:pt>
    <dgm:pt modelId="{17A9C6EB-CED7-40DC-AB38-E0E073453B82}" type="pres">
      <dgm:prSet presAssocID="{EC762766-4A31-40EF-94AD-193DB63E6B1B}" presName="vert1" presStyleCnt="0"/>
      <dgm:spPr/>
    </dgm:pt>
  </dgm:ptLst>
  <dgm:cxnLst>
    <dgm:cxn modelId="{C1CF5C2F-186C-450B-80F5-45FE9B732791}" srcId="{7BEA45EB-879C-400C-9C75-A058C53B2EFB}" destId="{EC762766-4A31-40EF-94AD-193DB63E6B1B}" srcOrd="3" destOrd="0" parTransId="{9EB83C81-A019-4760-A1C7-F871C7E1D678}" sibTransId="{6EAFC31B-6635-4266-B56C-0C5E8F63BF95}"/>
    <dgm:cxn modelId="{96873644-73E3-4AE1-AE3E-0CEEFFAB050C}" type="presOf" srcId="{457A7906-22D9-44F2-BB65-A8D5043C2ECE}" destId="{A157BC73-3362-4C41-BE0B-CFE38410E08B}" srcOrd="0" destOrd="0" presId="urn:microsoft.com/office/officeart/2008/layout/LinedList"/>
    <dgm:cxn modelId="{95F2D495-12AE-4C4F-B41A-6F4A6383CF15}" srcId="{7BEA45EB-879C-400C-9C75-A058C53B2EFB}" destId="{001D5BF3-EB3D-4EFA-AC2B-25DB38A5B117}" srcOrd="1" destOrd="0" parTransId="{783F32B4-2CD5-40F7-BD85-EB94B3038D85}" sibTransId="{8D9C4AED-423C-4732-BAEE-A4047D1E6E08}"/>
    <dgm:cxn modelId="{D97CBA9B-3A1D-4B4D-B090-6113DD33099A}" type="presOf" srcId="{001D5BF3-EB3D-4EFA-AC2B-25DB38A5B117}" destId="{B2BEFC2F-770D-4F19-994E-43E22DF01C70}" srcOrd="0" destOrd="0" presId="urn:microsoft.com/office/officeart/2008/layout/LinedList"/>
    <dgm:cxn modelId="{5B1AA1B8-16B4-412C-B633-6B910188F5B9}" type="presOf" srcId="{EC762766-4A31-40EF-94AD-193DB63E6B1B}" destId="{50195666-EB5B-401B-BDDE-48BBE6573743}" srcOrd="0" destOrd="0" presId="urn:microsoft.com/office/officeart/2008/layout/LinedList"/>
    <dgm:cxn modelId="{D856B0DA-1335-4351-9E46-588D1B83283B}" type="presOf" srcId="{7BEA45EB-879C-400C-9C75-A058C53B2EFB}" destId="{6126C382-F038-4228-BC20-91332CD13E1C}" srcOrd="0" destOrd="0" presId="urn:microsoft.com/office/officeart/2008/layout/LinedList"/>
    <dgm:cxn modelId="{A7B59BE1-B96D-432C-9AA3-153547F184B5}" type="presOf" srcId="{2D8429CE-A867-4B89-8CF4-D1311DA73227}" destId="{7A34770D-CD5D-4192-93D4-03451FED009C}" srcOrd="0" destOrd="0" presId="urn:microsoft.com/office/officeart/2008/layout/LinedList"/>
    <dgm:cxn modelId="{3E32B8F7-AC81-44F5-96CD-86394C8F5AC0}" srcId="{7BEA45EB-879C-400C-9C75-A058C53B2EFB}" destId="{457A7906-22D9-44F2-BB65-A8D5043C2ECE}" srcOrd="2" destOrd="0" parTransId="{4F36DBB4-BA83-4D2F-9E61-78AD677F5D9A}" sibTransId="{357BC5E6-DBED-4ABE-A77F-431F6E3F8AEF}"/>
    <dgm:cxn modelId="{86DF12FF-52B9-4CD8-98FF-49B362782C0B}" srcId="{7BEA45EB-879C-400C-9C75-A058C53B2EFB}" destId="{2D8429CE-A867-4B89-8CF4-D1311DA73227}" srcOrd="0" destOrd="0" parTransId="{CF2250EE-151A-4866-BA47-6587583EB1D0}" sibTransId="{1A62B0B6-9E67-40D2-ACD2-590291F372FD}"/>
    <dgm:cxn modelId="{CDEA88A5-F8BF-4C63-B2B1-3AC40A0B2FA0}" type="presParOf" srcId="{6126C382-F038-4228-BC20-91332CD13E1C}" destId="{72878D5C-4210-4710-B159-D2E5E4784727}" srcOrd="0" destOrd="0" presId="urn:microsoft.com/office/officeart/2008/layout/LinedList"/>
    <dgm:cxn modelId="{6D18F0EF-A2E4-4F7C-A244-CBAB74035AA2}" type="presParOf" srcId="{6126C382-F038-4228-BC20-91332CD13E1C}" destId="{0A9C6E01-FCFD-47F0-890A-DA1815A063CB}" srcOrd="1" destOrd="0" presId="urn:microsoft.com/office/officeart/2008/layout/LinedList"/>
    <dgm:cxn modelId="{13D5EDD1-0D27-4AC2-8874-C5BF0CF862D9}" type="presParOf" srcId="{0A9C6E01-FCFD-47F0-890A-DA1815A063CB}" destId="{7A34770D-CD5D-4192-93D4-03451FED009C}" srcOrd="0" destOrd="0" presId="urn:microsoft.com/office/officeart/2008/layout/LinedList"/>
    <dgm:cxn modelId="{AC77CE0C-4B68-409E-B587-D41BECFF4766}" type="presParOf" srcId="{0A9C6E01-FCFD-47F0-890A-DA1815A063CB}" destId="{88F5B139-D961-4E7F-86AA-AC83020759A5}" srcOrd="1" destOrd="0" presId="urn:microsoft.com/office/officeart/2008/layout/LinedList"/>
    <dgm:cxn modelId="{DC45A752-0ACD-4458-9885-1331EC1508B0}" type="presParOf" srcId="{6126C382-F038-4228-BC20-91332CD13E1C}" destId="{67020874-F0A5-40A9-A9B6-F8262C94A61F}" srcOrd="2" destOrd="0" presId="urn:microsoft.com/office/officeart/2008/layout/LinedList"/>
    <dgm:cxn modelId="{3823E094-2277-41AB-8822-08156CC40520}" type="presParOf" srcId="{6126C382-F038-4228-BC20-91332CD13E1C}" destId="{F0308DB7-5ECE-4C75-A336-9F4D557CBF6C}" srcOrd="3" destOrd="0" presId="urn:microsoft.com/office/officeart/2008/layout/LinedList"/>
    <dgm:cxn modelId="{07520BF4-6DE8-4C04-86F4-2DCB0845D9E5}" type="presParOf" srcId="{F0308DB7-5ECE-4C75-A336-9F4D557CBF6C}" destId="{B2BEFC2F-770D-4F19-994E-43E22DF01C70}" srcOrd="0" destOrd="0" presId="urn:microsoft.com/office/officeart/2008/layout/LinedList"/>
    <dgm:cxn modelId="{42D18E93-429E-43DF-8433-43367790CF91}" type="presParOf" srcId="{F0308DB7-5ECE-4C75-A336-9F4D557CBF6C}" destId="{B0277B71-AC9B-4C51-A9CE-BC97152CDB80}" srcOrd="1" destOrd="0" presId="urn:microsoft.com/office/officeart/2008/layout/LinedList"/>
    <dgm:cxn modelId="{04BC458C-F78A-44BA-BED3-E47C4BE693B4}" type="presParOf" srcId="{6126C382-F038-4228-BC20-91332CD13E1C}" destId="{97C23A0F-7BFE-44A5-AFE6-2875F10C90AF}" srcOrd="4" destOrd="0" presId="urn:microsoft.com/office/officeart/2008/layout/LinedList"/>
    <dgm:cxn modelId="{4698DD1C-115C-45C7-970F-B434E7286155}" type="presParOf" srcId="{6126C382-F038-4228-BC20-91332CD13E1C}" destId="{E35581F8-D25B-4F89-97D3-3D121FC50933}" srcOrd="5" destOrd="0" presId="urn:microsoft.com/office/officeart/2008/layout/LinedList"/>
    <dgm:cxn modelId="{A1F8E8EB-07EF-4619-B1DE-3697B30D81E3}" type="presParOf" srcId="{E35581F8-D25B-4F89-97D3-3D121FC50933}" destId="{A157BC73-3362-4C41-BE0B-CFE38410E08B}" srcOrd="0" destOrd="0" presId="urn:microsoft.com/office/officeart/2008/layout/LinedList"/>
    <dgm:cxn modelId="{EC7155BE-8752-457B-A035-4CFE6EA4BE4D}" type="presParOf" srcId="{E35581F8-D25B-4F89-97D3-3D121FC50933}" destId="{D5379BAE-2D57-42C0-859E-133EFA685D5D}" srcOrd="1" destOrd="0" presId="urn:microsoft.com/office/officeart/2008/layout/LinedList"/>
    <dgm:cxn modelId="{2DEA55F9-1FBB-455B-A1F8-CD8819CB7E52}" type="presParOf" srcId="{6126C382-F038-4228-BC20-91332CD13E1C}" destId="{D4B61BC6-E398-4271-B001-6289F7665D84}" srcOrd="6" destOrd="0" presId="urn:microsoft.com/office/officeart/2008/layout/LinedList"/>
    <dgm:cxn modelId="{1863B338-BD17-42DE-B7C2-6A733AB1BF91}" type="presParOf" srcId="{6126C382-F038-4228-BC20-91332CD13E1C}" destId="{4A2A3354-48FE-48E5-8E32-A2973BF45C33}" srcOrd="7" destOrd="0" presId="urn:microsoft.com/office/officeart/2008/layout/LinedList"/>
    <dgm:cxn modelId="{198E647B-7C25-4A49-B813-FF44742513AA}" type="presParOf" srcId="{4A2A3354-48FE-48E5-8E32-A2973BF45C33}" destId="{50195666-EB5B-401B-BDDE-48BBE6573743}" srcOrd="0" destOrd="0" presId="urn:microsoft.com/office/officeart/2008/layout/LinedList"/>
    <dgm:cxn modelId="{2E80D061-3848-4239-ADDF-E4CBF96844C1}" type="presParOf" srcId="{4A2A3354-48FE-48E5-8E32-A2973BF45C33}" destId="{17A9C6EB-CED7-40DC-AB38-E0E073453B8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765BA-2108-436E-9B4F-3FD428C16D24}">
      <dsp:nvSpPr>
        <dsp:cNvPr id="0" name=""/>
        <dsp:cNvSpPr/>
      </dsp:nvSpPr>
      <dsp:spPr>
        <a:xfrm>
          <a:off x="23177" y="2340757"/>
          <a:ext cx="4845975" cy="1873256"/>
        </a:xfrm>
        <a:prstGeom prst="chevron">
          <a:avLst/>
        </a:prstGeom>
        <a:solidFill>
          <a:srgbClr val="59AA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Montserrat" panose="00000500000000000000" pitchFamily="2" charset="0"/>
            </a:rPr>
            <a:t>« 85 % des dirigeants d’entreprises affirment être préoccupés par les questions de toxicomanies et leurs impacts au travail»*</a:t>
          </a:r>
          <a:endParaRPr lang="en-US" sz="1800" b="1" kern="1200" dirty="0">
            <a:solidFill>
              <a:schemeClr val="bg1"/>
            </a:solidFill>
            <a:latin typeface="Montserrat" panose="00000500000000000000" pitchFamily="2" charset="0"/>
          </a:endParaRPr>
        </a:p>
      </dsp:txBody>
      <dsp:txXfrm>
        <a:off x="959805" y="2340757"/>
        <a:ext cx="2972719" cy="1873256"/>
      </dsp:txXfrm>
    </dsp:sp>
    <dsp:sp modelId="{421DEE8F-D1C2-437F-BA21-756D669A9467}">
      <dsp:nvSpPr>
        <dsp:cNvPr id="0" name=""/>
        <dsp:cNvSpPr/>
      </dsp:nvSpPr>
      <dsp:spPr>
        <a:xfrm>
          <a:off x="4446250" y="2743976"/>
          <a:ext cx="5014107" cy="1315108"/>
        </a:xfrm>
        <a:prstGeom prst="chevron">
          <a:avLst/>
        </a:prstGeom>
        <a:solidFill>
          <a:srgbClr val="59AA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l" defTabSz="800100" rtl="0">
            <a:lnSpc>
              <a:spcPct val="90000"/>
            </a:lnSpc>
            <a:spcBef>
              <a:spcPct val="0"/>
            </a:spcBef>
            <a:spcAft>
              <a:spcPct val="35000"/>
            </a:spcAft>
            <a:buNone/>
          </a:pPr>
          <a:r>
            <a:rPr lang="fr-FR" sz="1800" b="1" kern="1200" dirty="0">
              <a:solidFill>
                <a:schemeClr val="bg1"/>
              </a:solidFill>
              <a:latin typeface="Montserrat" panose="00000500000000000000" pitchFamily="2" charset="0"/>
              <a:ea typeface="Arial Unicode MS"/>
              <a:cs typeface="+mn-cs"/>
            </a:rPr>
            <a:t>* Source : Enquête BVA - MILDECA/SIG 2014, Note d'analyse OFDT, </a:t>
          </a:r>
          <a:endParaRPr lang="en-US" sz="1800" b="1" kern="1200" dirty="0">
            <a:solidFill>
              <a:schemeClr val="bg1"/>
            </a:solidFill>
            <a:latin typeface="Montserrat" panose="00000500000000000000" pitchFamily="2" charset="0"/>
            <a:ea typeface="Arial Unicode MS"/>
            <a:cs typeface="+mn-cs"/>
          </a:endParaRPr>
        </a:p>
      </dsp:txBody>
      <dsp:txXfrm>
        <a:off x="5103804" y="2743976"/>
        <a:ext cx="3698999" cy="1315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78D5C-4210-4710-B159-D2E5E4784727}">
      <dsp:nvSpPr>
        <dsp:cNvPr id="0" name=""/>
        <dsp:cNvSpPr/>
      </dsp:nvSpPr>
      <dsp:spPr>
        <a:xfrm>
          <a:off x="0" y="947"/>
          <a:ext cx="5896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4770D-CD5D-4192-93D4-03451FED009C}">
      <dsp:nvSpPr>
        <dsp:cNvPr id="0" name=""/>
        <dsp:cNvSpPr/>
      </dsp:nvSpPr>
      <dsp:spPr>
        <a:xfrm>
          <a:off x="0" y="947"/>
          <a:ext cx="5890649" cy="92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prstClr val="black">
                  <a:hueOff val="0"/>
                  <a:satOff val="0"/>
                  <a:lumOff val="0"/>
                  <a:alphaOff val="0"/>
                </a:prstClr>
              </a:solidFill>
              <a:latin typeface="Montserrat" panose="00000500000000000000" pitchFamily="2" charset="0"/>
              <a:ea typeface="Arial Unicode MS"/>
              <a:cs typeface="+mn-cs"/>
            </a:rPr>
            <a:t>Les risques psychosociaux, les conditions de travail pénibles , le stress au travail</a:t>
          </a:r>
          <a:endParaRPr lang="en-US" sz="2000" kern="1200" dirty="0">
            <a:solidFill>
              <a:prstClr val="black">
                <a:hueOff val="0"/>
                <a:satOff val="0"/>
                <a:lumOff val="0"/>
                <a:alphaOff val="0"/>
              </a:prstClr>
            </a:solidFill>
            <a:latin typeface="Montserrat" panose="00000500000000000000" pitchFamily="2" charset="0"/>
            <a:ea typeface="Arial Unicode MS"/>
            <a:cs typeface="+mn-cs"/>
          </a:endParaRPr>
        </a:p>
      </dsp:txBody>
      <dsp:txXfrm>
        <a:off x="0" y="947"/>
        <a:ext cx="5890649" cy="921799"/>
      </dsp:txXfrm>
    </dsp:sp>
    <dsp:sp modelId="{67020874-F0A5-40A9-A9B6-F8262C94A61F}">
      <dsp:nvSpPr>
        <dsp:cNvPr id="0" name=""/>
        <dsp:cNvSpPr/>
      </dsp:nvSpPr>
      <dsp:spPr>
        <a:xfrm>
          <a:off x="0" y="922746"/>
          <a:ext cx="5896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EFC2F-770D-4F19-994E-43E22DF01C70}">
      <dsp:nvSpPr>
        <dsp:cNvPr id="0" name=""/>
        <dsp:cNvSpPr/>
      </dsp:nvSpPr>
      <dsp:spPr>
        <a:xfrm>
          <a:off x="0" y="922746"/>
          <a:ext cx="5896408" cy="80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prstClr val="black">
                  <a:hueOff val="0"/>
                  <a:satOff val="0"/>
                  <a:lumOff val="0"/>
                  <a:alphaOff val="0"/>
                </a:prstClr>
              </a:solidFill>
              <a:latin typeface="Montserrat" panose="00000500000000000000" pitchFamily="2" charset="0"/>
              <a:ea typeface="Arial Unicode MS"/>
              <a:cs typeface="+mn-cs"/>
            </a:rPr>
            <a:t>La recherche de performance</a:t>
          </a:r>
        </a:p>
        <a:p>
          <a:pPr marL="0" lvl="0" algn="l" defTabSz="1066800">
            <a:lnSpc>
              <a:spcPct val="90000"/>
            </a:lnSpc>
            <a:spcBef>
              <a:spcPct val="0"/>
            </a:spcBef>
            <a:spcAft>
              <a:spcPct val="35000"/>
            </a:spcAft>
            <a:buNone/>
          </a:pPr>
          <a:endParaRPr lang="en-US" sz="1800" kern="1200" dirty="0"/>
        </a:p>
      </dsp:txBody>
      <dsp:txXfrm>
        <a:off x="0" y="922746"/>
        <a:ext cx="5896408" cy="800318"/>
      </dsp:txXfrm>
    </dsp:sp>
    <dsp:sp modelId="{97C23A0F-7BFE-44A5-AFE6-2875F10C90AF}">
      <dsp:nvSpPr>
        <dsp:cNvPr id="0" name=""/>
        <dsp:cNvSpPr/>
      </dsp:nvSpPr>
      <dsp:spPr>
        <a:xfrm>
          <a:off x="0" y="1723065"/>
          <a:ext cx="5896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7BC73-3362-4C41-BE0B-CFE38410E08B}">
      <dsp:nvSpPr>
        <dsp:cNvPr id="0" name=""/>
        <dsp:cNvSpPr/>
      </dsp:nvSpPr>
      <dsp:spPr>
        <a:xfrm>
          <a:off x="0" y="1723065"/>
          <a:ext cx="5896408" cy="80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prstClr val="black">
                  <a:hueOff val="0"/>
                  <a:satOff val="0"/>
                  <a:lumOff val="0"/>
                  <a:alphaOff val="0"/>
                </a:prstClr>
              </a:solidFill>
              <a:latin typeface="Montserrat" panose="00000500000000000000" pitchFamily="2" charset="0"/>
              <a:ea typeface="Arial Unicode MS"/>
              <a:cs typeface="+mn-cs"/>
            </a:rPr>
            <a:t>L'accessibilité des substances (alcool, cannabis, médicaments)</a:t>
          </a:r>
        </a:p>
        <a:p>
          <a:pPr marL="0" lvl="0" algn="l" defTabSz="1066800">
            <a:lnSpc>
              <a:spcPct val="90000"/>
            </a:lnSpc>
            <a:spcBef>
              <a:spcPct val="0"/>
            </a:spcBef>
            <a:spcAft>
              <a:spcPct val="35000"/>
            </a:spcAft>
            <a:buNone/>
          </a:pPr>
          <a:endParaRPr lang="fr-FR" sz="2100" kern="1200" dirty="0"/>
        </a:p>
        <a:p>
          <a:pPr marL="0" lvl="0" algn="l" defTabSz="1066800">
            <a:lnSpc>
              <a:spcPct val="90000"/>
            </a:lnSpc>
            <a:spcBef>
              <a:spcPct val="0"/>
            </a:spcBef>
            <a:spcAft>
              <a:spcPct val="35000"/>
            </a:spcAft>
            <a:buNone/>
          </a:pPr>
          <a:endParaRPr lang="en-US" sz="2100" kern="1200" dirty="0"/>
        </a:p>
      </dsp:txBody>
      <dsp:txXfrm>
        <a:off x="0" y="1723065"/>
        <a:ext cx="5896408" cy="800318"/>
      </dsp:txXfrm>
    </dsp:sp>
    <dsp:sp modelId="{D4B61BC6-E398-4271-B001-6289F7665D84}">
      <dsp:nvSpPr>
        <dsp:cNvPr id="0" name=""/>
        <dsp:cNvSpPr/>
      </dsp:nvSpPr>
      <dsp:spPr>
        <a:xfrm>
          <a:off x="0" y="2523384"/>
          <a:ext cx="5896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95666-EB5B-401B-BDDE-48BBE6573743}">
      <dsp:nvSpPr>
        <dsp:cNvPr id="0" name=""/>
        <dsp:cNvSpPr/>
      </dsp:nvSpPr>
      <dsp:spPr>
        <a:xfrm>
          <a:off x="0" y="2523384"/>
          <a:ext cx="5896408" cy="80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Montserrat" panose="00000500000000000000" pitchFamily="2" charset="0"/>
            </a:rPr>
            <a:t>Certaines cultures d'entreprise</a:t>
          </a:r>
          <a:endParaRPr lang="en-US" sz="2000" kern="1200" dirty="0">
            <a:latin typeface="Montserrat" panose="00000500000000000000" pitchFamily="2" charset="0"/>
          </a:endParaRPr>
        </a:p>
      </dsp:txBody>
      <dsp:txXfrm>
        <a:off x="0" y="2523384"/>
        <a:ext cx="5896408" cy="8003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3EB5F-0EDB-4C74-BB1F-03B8437923ED}"/>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4064F9-D763-4FCB-9E62-10AA52B693AA}"/>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DB6DDC9-DE64-44CF-BFE7-122B272B38FB}" type="datetimeFigureOut">
              <a:rPr lang="en-US" smtClean="0"/>
              <a:t>12/21/2023</a:t>
            </a:fld>
            <a:endParaRPr lang="en-US"/>
          </a:p>
        </p:txBody>
      </p:sp>
      <p:sp>
        <p:nvSpPr>
          <p:cNvPr id="4" name="Footer Placeholder 3">
            <a:extLst>
              <a:ext uri="{FF2B5EF4-FFF2-40B4-BE49-F238E27FC236}">
                <a16:creationId xmlns:a16="http://schemas.microsoft.com/office/drawing/2014/main" id="{FECEE8CD-C006-4B54-9A08-6B931E398029}"/>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r>
              <a:rPr lang="fr-FR"/>
              <a:t>SSTI 33 Service de Santé au Travail</a:t>
            </a:r>
            <a:endParaRPr lang="en-US"/>
          </a:p>
        </p:txBody>
      </p:sp>
      <p:sp>
        <p:nvSpPr>
          <p:cNvPr id="5" name="Slide Number Placeholder 4">
            <a:extLst>
              <a:ext uri="{FF2B5EF4-FFF2-40B4-BE49-F238E27FC236}">
                <a16:creationId xmlns:a16="http://schemas.microsoft.com/office/drawing/2014/main" id="{58F94616-22BB-4B10-A3BA-F25A0985D7B7}"/>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81241BCF-65AE-4D28-8D87-64F16AC96C5D}" type="slidenum">
              <a:rPr lang="en-US" smtClean="0"/>
              <a:t>‹N°›</a:t>
            </a:fld>
            <a:endParaRPr lang="en-US"/>
          </a:p>
        </p:txBody>
      </p:sp>
    </p:spTree>
    <p:extLst>
      <p:ext uri="{BB962C8B-B14F-4D97-AF65-F5344CB8AC3E}">
        <p14:creationId xmlns:p14="http://schemas.microsoft.com/office/powerpoint/2010/main" val="330922261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C8D43406-C100-4245-A920-84756390E324}" type="datetimeFigureOut">
              <a:rPr lang="en-US" smtClean="0"/>
              <a:t>12/21/2023</a:t>
            </a:fld>
            <a:endParaRPr lang="en-US"/>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r>
              <a:rPr lang="fr-FR"/>
              <a:t>SSTI 33 Service de Santé au Travail</a:t>
            </a:r>
            <a:endParaRPr lang="en-US"/>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52B41529-8BE9-42F3-9A43-C243D520E760}" type="slidenum">
              <a:rPr lang="en-US" smtClean="0"/>
              <a:t>‹N°›</a:t>
            </a:fld>
            <a:endParaRPr lang="en-US"/>
          </a:p>
        </p:txBody>
      </p:sp>
    </p:spTree>
    <p:extLst>
      <p:ext uri="{BB962C8B-B14F-4D97-AF65-F5344CB8AC3E}">
        <p14:creationId xmlns:p14="http://schemas.microsoft.com/office/powerpoint/2010/main" val="27077507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fr.vikidia.org/w/index.php?title=Effet&amp;action=edit&amp;redlink=1" TargetMode="External"/><Relationship Id="rId3" Type="http://schemas.openxmlformats.org/officeDocument/2006/relationships/hyperlink" Target="https://fr.vikidia.org/wiki/Temps" TargetMode="External"/><Relationship Id="rId7" Type="http://schemas.openxmlformats.org/officeDocument/2006/relationships/hyperlink" Target="https://fr.vikidia.org/wiki/Angoiss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fr.vikidia.org/wiki/Drogue" TargetMode="External"/><Relationship Id="rId5" Type="http://schemas.openxmlformats.org/officeDocument/2006/relationships/hyperlink" Target="https://fr.vikidia.org/w/index.php?title=Manque&amp;action=edit&amp;redlink=1" TargetMode="External"/><Relationship Id="rId10" Type="http://schemas.openxmlformats.org/officeDocument/2006/relationships/hyperlink" Target="https://fr.vikidia.org/wiki/M%C3%A9dicament" TargetMode="External"/><Relationship Id="rId4" Type="http://schemas.openxmlformats.org/officeDocument/2006/relationships/hyperlink" Target="https://fr.vikidia.org/wiki/Envie" TargetMode="External"/><Relationship Id="rId9" Type="http://schemas.openxmlformats.org/officeDocument/2006/relationships/hyperlink" Target="https://fr.vikidia.org/wiki/Produits_chimiqu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1</a:t>
            </a:fld>
            <a:endParaRPr lang="fr-FR"/>
          </a:p>
        </p:txBody>
      </p:sp>
    </p:spTree>
    <p:extLst>
      <p:ext uri="{BB962C8B-B14F-4D97-AF65-F5344CB8AC3E}">
        <p14:creationId xmlns:p14="http://schemas.microsoft.com/office/powerpoint/2010/main" val="121654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risques psychosociaux, les conditions de travail pénibles et le stress au travail </a:t>
            </a:r>
            <a:r>
              <a:rPr lang="fr-FR" dirty="0"/>
              <a:t>favorisent la consommation de substances psychoactives, pour « tenir » physiquement et psychiquement.</a:t>
            </a:r>
          </a:p>
          <a:p>
            <a:r>
              <a:rPr lang="fr-FR" b="1" dirty="0"/>
              <a:t>La recherche de la performance: </a:t>
            </a:r>
            <a:r>
              <a:rPr lang="fr-FR" dirty="0"/>
              <a:t>l’obligation de répondre aux exigences de productivité et/ou un climat de compétition entre les salariés peuvent pousser certains professionnels à se « doper » ou à tomber dans une addiction au travail (le « workaholisme »).</a:t>
            </a:r>
            <a:endParaRPr lang="fr-FR" dirty="0">
              <a:cs typeface="Calibri"/>
            </a:endParaRPr>
          </a:p>
          <a:p>
            <a:r>
              <a:rPr lang="fr-FR" b="1" dirty="0"/>
              <a:t>L’accessibilité des substances (tabac, alcool et médicaments notamment) </a:t>
            </a:r>
            <a:r>
              <a:rPr lang="fr-FR" dirty="0"/>
              <a:t>sur le lieu du travail incite à consommer et doit donc être prise en compte pour prévenir les risques collectifs pour la santé des salariés.</a:t>
            </a:r>
            <a:endParaRPr lang="fr-FR" dirty="0">
              <a:cs typeface="Calibri"/>
            </a:endParaRPr>
          </a:p>
          <a:p>
            <a:r>
              <a:rPr lang="fr-FR" b="1" dirty="0"/>
              <a:t>Certaines cultures d’entreprises </a:t>
            </a:r>
            <a:r>
              <a:rPr lang="fr-FR" dirty="0"/>
              <a:t>favorisent les consommations d’alcool, organisées ou non par l’employeur (pots internes, signatures de contrats, etc.), </a:t>
            </a:r>
            <a:endParaRPr lang="fr-FR" dirty="0">
              <a:cs typeface="Calibri"/>
            </a:endParaRPr>
          </a:p>
          <a:p>
            <a:r>
              <a:rPr lang="fr-FR" dirty="0"/>
              <a:t>Certains rituels d’intégration ou de socialisation entre collègues constituent des incitations à consommer (apéros entre collègues, </a:t>
            </a:r>
            <a:r>
              <a:rPr lang="fr-FR" dirty="0" err="1"/>
              <a:t>afterworks</a:t>
            </a:r>
            <a:r>
              <a:rPr lang="fr-FR" dirty="0"/>
              <a:t>, etc.).</a:t>
            </a:r>
            <a:endParaRPr lang="fr-FR" dirty="0">
              <a:cs typeface="Calibri"/>
            </a:endParaRPr>
          </a:p>
          <a:p>
            <a:endParaRPr lang="fr-FR" b="1" u="sng"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10</a:t>
            </a:fld>
            <a:endParaRPr lang="fr-FR"/>
          </a:p>
        </p:txBody>
      </p:sp>
    </p:spTree>
    <p:extLst>
      <p:ext uri="{BB962C8B-B14F-4D97-AF65-F5344CB8AC3E}">
        <p14:creationId xmlns:p14="http://schemas.microsoft.com/office/powerpoint/2010/main" val="414813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Selon l’usage, le type de substance et la dose prise l’addiction modifie l’équilibre du système nerveux et par conséquence influe sur les sensations, les émotions  et physiquement</a:t>
            </a:r>
            <a:endParaRPr lang="fr-FR" dirty="0"/>
          </a:p>
          <a:p>
            <a:r>
              <a:rPr lang="fr-FR" dirty="0"/>
              <a:t>•</a:t>
            </a:r>
            <a:r>
              <a:rPr lang="fr-FR" b="1" dirty="0"/>
              <a:t>les troubles physiques </a:t>
            </a:r>
            <a:r>
              <a:rPr lang="fr-FR" dirty="0"/>
              <a:t>: souvent immédiats (vertiges, malaises, nausées, vomissements, contractions musculaires, insomnie…), </a:t>
            </a:r>
            <a:endParaRPr lang="fr-FR" dirty="0">
              <a:cs typeface="Calibri"/>
            </a:endParaRPr>
          </a:p>
          <a:p>
            <a:r>
              <a:rPr lang="fr-FR" dirty="0"/>
              <a:t>•très perturbants (modification de la perception visuelle, baisse de la vigilance et des réflexes, pertes de mémoire…) et dangereux pour la santé (déshydratation, hyperthermie, augmentation ou baisse du rythme cardiaque, crises de tétanie, contraction ou dilatation des vaisseaux sanguins, intoxication aiguë…);</a:t>
            </a:r>
            <a:endParaRPr lang="fr-FR" dirty="0">
              <a:cs typeface="Calibri"/>
            </a:endParaRPr>
          </a:p>
          <a:p>
            <a:r>
              <a:rPr lang="fr-FR" dirty="0"/>
              <a:t>•</a:t>
            </a:r>
            <a:r>
              <a:rPr lang="fr-FR" b="1" dirty="0"/>
              <a:t>les troubles psychiques </a:t>
            </a:r>
            <a:r>
              <a:rPr lang="fr-FR" dirty="0"/>
              <a:t>: à court ou moyen terme (angoisses, étouffement, confusion, nervosité, panique, phobies, délires, instabilité de l’humeur, hallucinations…), au cours de la « descente » (état dépressif, manque) et à plus ou moins long terme (aggravation ou révélation d’une maladie mentale, dépression, suicide…);</a:t>
            </a:r>
            <a:endParaRPr lang="fr-FR" dirty="0">
              <a:cs typeface="Calibri"/>
            </a:endParaRPr>
          </a:p>
          <a:p>
            <a:r>
              <a:rPr lang="fr-FR" dirty="0"/>
              <a:t>•</a:t>
            </a:r>
            <a:r>
              <a:rPr lang="fr-FR" b="1" dirty="0"/>
              <a:t>les risques sociaux </a:t>
            </a:r>
            <a:r>
              <a:rPr lang="fr-FR" dirty="0"/>
              <a:t>: la désinhibition peut entraîner des accès de violence et/ou une incapacité à se défendre (perte de contrôle de soi, attitudes provocatrices exposant à des agressions…), la modification de la perception peut mettre en danger l’entourage, voire provoquer des accidents…</a:t>
            </a:r>
            <a:endParaRPr lang="fr-FR" dirty="0">
              <a:cs typeface="Calibri"/>
            </a:endParaRPr>
          </a:p>
          <a:p>
            <a:endParaRPr lang="fr-FR" b="1" u="sng"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11</a:t>
            </a:fld>
            <a:endParaRPr lang="fr-FR"/>
          </a:p>
        </p:txBody>
      </p:sp>
    </p:spTree>
    <p:extLst>
      <p:ext uri="{BB962C8B-B14F-4D97-AF65-F5344CB8AC3E}">
        <p14:creationId xmlns:p14="http://schemas.microsoft.com/office/powerpoint/2010/main" val="364238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conséquences des conduites addictives au travail peuvent avoir plusieurs répercussions sur le +/- long terme, nous pouvons notamment citer :</a:t>
            </a:r>
          </a:p>
          <a:p>
            <a:pPr marL="171450" indent="-171450">
              <a:buFontTx/>
              <a:buChar char="-"/>
            </a:pPr>
            <a:r>
              <a:rPr lang="fr-FR" dirty="0"/>
              <a:t>La modification de la perception du risque qui peut entrainer un ou des accident(s) de travail</a:t>
            </a:r>
          </a:p>
          <a:p>
            <a:pPr marL="171450" indent="-171450">
              <a:buFontTx/>
              <a:buChar char="-"/>
            </a:pPr>
            <a:r>
              <a:rPr lang="fr-FR" dirty="0"/>
              <a:t>Le retard sur la réalisation du travail </a:t>
            </a:r>
          </a:p>
          <a:p>
            <a:pPr marL="171450" indent="-171450">
              <a:buFontTx/>
              <a:buChar char="-"/>
            </a:pPr>
            <a:r>
              <a:rPr lang="fr-FR" dirty="0"/>
              <a:t>Les erreurs diverses et donc la qualité du travail qui peut en être affectée</a:t>
            </a:r>
          </a:p>
          <a:p>
            <a:pPr marL="171450" indent="-171450">
              <a:buFontTx/>
              <a:buChar char="-"/>
            </a:pPr>
            <a:r>
              <a:rPr lang="fr-FR" dirty="0"/>
              <a:t>La survenue de conflits interprofessionnels verbales et/ ou physiques avec les collègues ou les interlocuteurs externes à l’entreprise. </a:t>
            </a:r>
          </a:p>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328577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Du fait de </a:t>
            </a:r>
            <a:r>
              <a:rPr lang="en-US" b="1" dirty="0" err="1">
                <a:cs typeface="Calibri"/>
              </a:rPr>
              <a:t>l'altération</a:t>
            </a:r>
            <a:r>
              <a:rPr lang="en-US" b="1" dirty="0">
                <a:cs typeface="Calibri"/>
              </a:rPr>
              <a:t> de la </a:t>
            </a:r>
            <a:r>
              <a:rPr lang="en-US" b="1" dirty="0" err="1">
                <a:cs typeface="Calibri"/>
              </a:rPr>
              <a:t>santé</a:t>
            </a:r>
            <a:r>
              <a:rPr lang="en-US" b="1" dirty="0">
                <a:cs typeface="Calibri"/>
              </a:rPr>
              <a:t> et de </a:t>
            </a:r>
            <a:r>
              <a:rPr lang="en-US" b="1" dirty="0" err="1">
                <a:cs typeface="Calibri"/>
              </a:rPr>
              <a:t>l'impact</a:t>
            </a:r>
            <a:r>
              <a:rPr lang="en-US" b="1" dirty="0">
                <a:cs typeface="Calibri"/>
              </a:rPr>
              <a:t> sur le </a:t>
            </a:r>
            <a:r>
              <a:rPr lang="en-US" b="1" dirty="0" err="1">
                <a:cs typeface="Calibri"/>
              </a:rPr>
              <a:t>comportement</a:t>
            </a:r>
            <a:r>
              <a:rPr lang="en-US" b="1" dirty="0">
                <a:cs typeface="Calibri"/>
              </a:rPr>
              <a:t> social  dans </a:t>
            </a:r>
            <a:r>
              <a:rPr lang="en-US" b="1" dirty="0" err="1">
                <a:cs typeface="Calibri"/>
              </a:rPr>
              <a:t>l'entreprise</a:t>
            </a:r>
            <a:r>
              <a:rPr lang="en-US" b="1" dirty="0">
                <a:cs typeface="Calibri"/>
              </a:rPr>
              <a:t> il y a un </a:t>
            </a:r>
            <a:r>
              <a:rPr lang="en-US" b="1" dirty="0" err="1">
                <a:cs typeface="Calibri"/>
              </a:rPr>
              <a:t>risque</a:t>
            </a:r>
            <a:r>
              <a:rPr lang="en-US" b="1" dirty="0">
                <a:cs typeface="Calibri"/>
              </a:rPr>
              <a:t> de </a:t>
            </a:r>
            <a:r>
              <a:rPr lang="en-US" b="1" dirty="0" err="1">
                <a:cs typeface="Calibri"/>
              </a:rPr>
              <a:t>perdre</a:t>
            </a:r>
            <a:r>
              <a:rPr lang="en-US" b="1" dirty="0">
                <a:cs typeface="Calibri"/>
              </a:rPr>
              <a:t> son </a:t>
            </a:r>
            <a:r>
              <a:rPr lang="en-US" b="1" dirty="0" err="1">
                <a:cs typeface="Calibri"/>
              </a:rPr>
              <a:t>emploi</a:t>
            </a:r>
            <a:endParaRPr lang="en-US" b="1" dirty="0">
              <a:cs typeface="Calibri"/>
            </a:endParaRPr>
          </a:p>
          <a:p>
            <a:endParaRPr lang="en-US" dirty="0">
              <a:cs typeface="Calibri"/>
            </a:endParaRPr>
          </a:p>
          <a:p>
            <a:r>
              <a:rPr lang="en-US" dirty="0">
                <a:cs typeface="Calibri"/>
              </a:rPr>
              <a:t>Suite à </a:t>
            </a:r>
            <a:r>
              <a:rPr lang="en-US" dirty="0" err="1">
                <a:cs typeface="Calibri"/>
              </a:rPr>
              <a:t>une</a:t>
            </a:r>
            <a:r>
              <a:rPr lang="en-US" dirty="0">
                <a:cs typeface="Calibri"/>
              </a:rPr>
              <a:t> </a:t>
            </a:r>
            <a:r>
              <a:rPr lang="en-US" dirty="0" err="1">
                <a:cs typeface="Calibri"/>
              </a:rPr>
              <a:t>enquête</a:t>
            </a:r>
            <a:r>
              <a:rPr lang="en-US" dirty="0">
                <a:cs typeface="Calibri"/>
              </a:rPr>
              <a:t> </a:t>
            </a:r>
            <a:r>
              <a:rPr lang="en-US" dirty="0" err="1">
                <a:cs typeface="Calibri"/>
              </a:rPr>
              <a:t>menée</a:t>
            </a:r>
            <a:r>
              <a:rPr lang="en-US" dirty="0">
                <a:cs typeface="Calibri"/>
              </a:rPr>
              <a:t> </a:t>
            </a:r>
            <a:r>
              <a:rPr lang="en-US" dirty="0" err="1">
                <a:cs typeface="Calibri"/>
              </a:rPr>
              <a:t>en</a:t>
            </a:r>
            <a:r>
              <a:rPr lang="en-US" dirty="0">
                <a:cs typeface="Calibri"/>
              </a:rPr>
              <a:t> 2021 par </a:t>
            </a:r>
            <a:r>
              <a:rPr lang="en-US" dirty="0" err="1">
                <a:cs typeface="Calibri"/>
              </a:rPr>
              <a:t>plusieurs</a:t>
            </a:r>
            <a:r>
              <a:rPr lang="en-US" dirty="0">
                <a:cs typeface="Calibri"/>
              </a:rPr>
              <a:t> </a:t>
            </a:r>
            <a:r>
              <a:rPr lang="en-US" dirty="0" err="1">
                <a:cs typeface="Calibri"/>
              </a:rPr>
              <a:t>organismes</a:t>
            </a:r>
            <a:r>
              <a:rPr lang="en-US" dirty="0">
                <a:cs typeface="Calibri"/>
              </a:rPr>
              <a:t>, on </a:t>
            </a:r>
            <a:r>
              <a:rPr lang="en-US" dirty="0" err="1">
                <a:cs typeface="Calibri"/>
              </a:rPr>
              <a:t>peut</a:t>
            </a:r>
            <a:r>
              <a:rPr lang="en-US" dirty="0">
                <a:cs typeface="Calibri"/>
              </a:rPr>
              <a:t> dire  </a:t>
            </a:r>
            <a:r>
              <a:rPr lang="en-US" dirty="0" err="1">
                <a:cs typeface="Calibri"/>
              </a:rPr>
              <a:t>qu’une</a:t>
            </a:r>
            <a:r>
              <a:rPr lang="en-US" dirty="0">
                <a:cs typeface="Calibri"/>
              </a:rPr>
              <a:t> </a:t>
            </a:r>
            <a:r>
              <a:rPr lang="en-US" dirty="0" err="1">
                <a:cs typeface="Calibri"/>
              </a:rPr>
              <a:t>consommation</a:t>
            </a:r>
            <a:r>
              <a:rPr lang="en-US" dirty="0">
                <a:cs typeface="Calibri"/>
              </a:rPr>
              <a:t> excessive </a:t>
            </a:r>
            <a:r>
              <a:rPr lang="en-US" dirty="0" err="1">
                <a:cs typeface="Calibri"/>
              </a:rPr>
              <a:t>d’alcool</a:t>
            </a:r>
            <a:r>
              <a:rPr lang="en-US" dirty="0">
                <a:cs typeface="Calibri"/>
              </a:rPr>
              <a:t> de façon </a:t>
            </a:r>
            <a:r>
              <a:rPr lang="en-US" dirty="0" err="1">
                <a:cs typeface="Calibri"/>
              </a:rPr>
              <a:t>occasionnelle</a:t>
            </a:r>
            <a:r>
              <a:rPr lang="en-US" dirty="0">
                <a:cs typeface="Calibri"/>
              </a:rPr>
              <a:t>, </a:t>
            </a:r>
            <a:r>
              <a:rPr lang="en-US" dirty="0" err="1">
                <a:cs typeface="Calibri"/>
              </a:rPr>
              <a:t>multiplie</a:t>
            </a:r>
            <a:r>
              <a:rPr lang="en-US" dirty="0">
                <a:cs typeface="Calibri"/>
              </a:rPr>
              <a:t> par 1,5 le </a:t>
            </a:r>
            <a:r>
              <a:rPr lang="en-US" dirty="0" err="1">
                <a:cs typeface="Calibri"/>
              </a:rPr>
              <a:t>risque</a:t>
            </a:r>
            <a:r>
              <a:rPr lang="en-US" dirty="0">
                <a:cs typeface="Calibri"/>
              </a:rPr>
              <a:t> de </a:t>
            </a:r>
            <a:r>
              <a:rPr lang="en-US" dirty="0" err="1">
                <a:cs typeface="Calibri"/>
              </a:rPr>
              <a:t>perdre</a:t>
            </a:r>
            <a:r>
              <a:rPr lang="en-US" dirty="0">
                <a:cs typeface="Calibri"/>
              </a:rPr>
              <a:t> </a:t>
            </a:r>
          </a:p>
          <a:p>
            <a:r>
              <a:rPr lang="en-US" dirty="0">
                <a:cs typeface="Calibri"/>
              </a:rPr>
              <a:t>Son  </a:t>
            </a:r>
            <a:r>
              <a:rPr lang="en-US" dirty="0" err="1">
                <a:cs typeface="Calibri"/>
              </a:rPr>
              <a:t>emploi</a:t>
            </a:r>
            <a:r>
              <a:rPr lang="en-US" dirty="0">
                <a:cs typeface="Calibri"/>
              </a:rPr>
              <a:t>,  </a:t>
            </a:r>
            <a:r>
              <a:rPr lang="en-US" b="1" dirty="0">
                <a:cs typeface="Calibri"/>
              </a:rPr>
              <a:t>et la </a:t>
            </a:r>
            <a:r>
              <a:rPr lang="en-US" b="1" dirty="0" err="1">
                <a:cs typeface="Calibri"/>
              </a:rPr>
              <a:t>dépendance</a:t>
            </a:r>
            <a:r>
              <a:rPr lang="en-US" b="1" dirty="0">
                <a:cs typeface="Calibri"/>
              </a:rPr>
              <a:t> à </a:t>
            </a:r>
            <a:r>
              <a:rPr lang="en-US" b="1" dirty="0" err="1">
                <a:cs typeface="Calibri"/>
              </a:rPr>
              <a:t>l’alcool</a:t>
            </a:r>
            <a:r>
              <a:rPr lang="en-US" b="1" dirty="0">
                <a:cs typeface="Calibri"/>
              </a:rPr>
              <a:t> </a:t>
            </a:r>
            <a:r>
              <a:rPr lang="en-US" b="1" dirty="0" err="1">
                <a:cs typeface="Calibri"/>
              </a:rPr>
              <a:t>multiplie</a:t>
            </a:r>
            <a:r>
              <a:rPr lang="en-US" b="1" dirty="0">
                <a:cs typeface="Calibri"/>
              </a:rPr>
              <a:t>/2 </a:t>
            </a:r>
            <a:r>
              <a:rPr lang="en-US" sz="1400" b="1" dirty="0">
                <a:solidFill>
                  <a:schemeClr val="tx1"/>
                </a:solidFill>
                <a:cs typeface="Calibri"/>
              </a:rPr>
              <a:t>Ce</a:t>
            </a:r>
            <a:r>
              <a:rPr lang="en-US" b="1" dirty="0">
                <a:cs typeface="Calibri"/>
              </a:rPr>
              <a:t> </a:t>
            </a:r>
            <a:r>
              <a:rPr lang="en-US" b="1" dirty="0" err="1">
                <a:cs typeface="Calibri"/>
              </a:rPr>
              <a:t>risque</a:t>
            </a:r>
            <a:r>
              <a:rPr lang="en-US" b="1" dirty="0">
                <a:cs typeface="Calibri"/>
              </a:rPr>
              <a:t> </a:t>
            </a:r>
          </a:p>
          <a:p>
            <a:endParaRPr lang="en-US" dirty="0">
              <a:cs typeface="Calibri"/>
            </a:endParaRPr>
          </a:p>
          <a:p>
            <a:r>
              <a:rPr lang="en-US" dirty="0" err="1">
                <a:cs typeface="Calibri"/>
              </a:rPr>
              <a:t>Concernant</a:t>
            </a:r>
            <a:r>
              <a:rPr lang="en-US" dirty="0">
                <a:cs typeface="Calibri"/>
              </a:rPr>
              <a:t> le </a:t>
            </a:r>
            <a:r>
              <a:rPr lang="en-US" dirty="0" err="1">
                <a:cs typeface="Calibri"/>
              </a:rPr>
              <a:t>tabac</a:t>
            </a:r>
            <a:r>
              <a:rPr lang="en-US" dirty="0">
                <a:cs typeface="Calibri"/>
              </a:rPr>
              <a:t>, </a:t>
            </a:r>
            <a:r>
              <a:rPr lang="en-US" dirty="0" err="1">
                <a:cs typeface="Calibri"/>
              </a:rPr>
              <a:t>une</a:t>
            </a:r>
            <a:r>
              <a:rPr lang="en-US" dirty="0">
                <a:cs typeface="Calibri"/>
              </a:rPr>
              <a:t> </a:t>
            </a:r>
            <a:r>
              <a:rPr lang="en-US" dirty="0" err="1">
                <a:cs typeface="Calibri"/>
              </a:rPr>
              <a:t>consommation</a:t>
            </a:r>
            <a:r>
              <a:rPr lang="en-US" dirty="0">
                <a:cs typeface="Calibri"/>
              </a:rPr>
              <a:t> de </a:t>
            </a:r>
            <a:r>
              <a:rPr lang="en-US" dirty="0" err="1">
                <a:cs typeface="Calibri"/>
              </a:rPr>
              <a:t>moins</a:t>
            </a:r>
            <a:r>
              <a:rPr lang="en-US" dirty="0">
                <a:cs typeface="Calibri"/>
              </a:rPr>
              <a:t> de 10 cig/</a:t>
            </a:r>
            <a:r>
              <a:rPr lang="en-US" dirty="0" err="1">
                <a:cs typeface="Calibri"/>
              </a:rPr>
              <a:t>jours</a:t>
            </a:r>
            <a:r>
              <a:rPr lang="en-US" dirty="0">
                <a:cs typeface="Calibri"/>
              </a:rPr>
              <a:t> </a:t>
            </a:r>
            <a:r>
              <a:rPr lang="en-US" dirty="0" err="1">
                <a:cs typeface="Calibri"/>
              </a:rPr>
              <a:t>augmente</a:t>
            </a:r>
            <a:r>
              <a:rPr lang="en-US" dirty="0">
                <a:cs typeface="Calibri"/>
              </a:rPr>
              <a:t> de1,5 le </a:t>
            </a:r>
            <a:r>
              <a:rPr lang="en-US" dirty="0" err="1">
                <a:cs typeface="Calibri"/>
              </a:rPr>
              <a:t>risque</a:t>
            </a:r>
            <a:r>
              <a:rPr lang="en-US" dirty="0">
                <a:cs typeface="Calibri"/>
              </a:rPr>
              <a:t> de </a:t>
            </a:r>
            <a:r>
              <a:rPr lang="en-US" dirty="0" err="1">
                <a:cs typeface="Calibri"/>
              </a:rPr>
              <a:t>perdre</a:t>
            </a:r>
            <a:r>
              <a:rPr lang="en-US" dirty="0">
                <a:cs typeface="Calibri"/>
              </a:rPr>
              <a:t> son </a:t>
            </a:r>
            <a:r>
              <a:rPr lang="en-US" dirty="0" err="1">
                <a:cs typeface="Calibri"/>
              </a:rPr>
              <a:t>emploi</a:t>
            </a:r>
            <a:r>
              <a:rPr lang="en-US" dirty="0">
                <a:cs typeface="Calibri"/>
              </a:rPr>
              <a:t> par rapport à un non </a:t>
            </a:r>
            <a:r>
              <a:rPr lang="en-US" dirty="0" err="1">
                <a:cs typeface="Calibri"/>
              </a:rPr>
              <a:t>fumeur</a:t>
            </a:r>
            <a:endParaRPr lang="en-US" dirty="0">
              <a:cs typeface="Calibri"/>
            </a:endParaRPr>
          </a:p>
          <a:p>
            <a:endParaRPr lang="en-US" dirty="0">
              <a:cs typeface="Calibri"/>
            </a:endParaRPr>
          </a:p>
          <a:p>
            <a:endParaRPr lang="fr-FR" dirty="0">
              <a:cs typeface="Calibri"/>
            </a:endParaRPr>
          </a:p>
          <a:p>
            <a:r>
              <a:rPr lang="en-US" dirty="0" err="1">
                <a:cs typeface="Calibri"/>
              </a:rPr>
              <a:t>Voir</a:t>
            </a:r>
            <a:r>
              <a:rPr lang="en-US" dirty="0"/>
              <a:t> MILDECA, « Les </a:t>
            </a:r>
            <a:r>
              <a:rPr lang="en-US" dirty="0" err="1"/>
              <a:t>conduites</a:t>
            </a:r>
            <a:r>
              <a:rPr lang="en-US" dirty="0"/>
              <a:t> </a:t>
            </a:r>
            <a:r>
              <a:rPr lang="en-US" dirty="0" err="1"/>
              <a:t>addictives</a:t>
            </a:r>
            <a:r>
              <a:rPr lang="en-US" dirty="0"/>
              <a:t> de la population active – Chiffres </a:t>
            </a:r>
            <a:r>
              <a:rPr lang="en-US" dirty="0" err="1"/>
              <a:t>clés</a:t>
            </a:r>
            <a:r>
              <a:rPr lang="en-US" dirty="0"/>
              <a:t> </a:t>
            </a:r>
            <a:r>
              <a:rPr lang="en-US" dirty="0" err="1"/>
              <a:t>issus</a:t>
            </a:r>
            <a:r>
              <a:rPr lang="en-US" dirty="0"/>
              <a:t> de la </a:t>
            </a:r>
            <a:r>
              <a:rPr lang="en-US" dirty="0" err="1"/>
              <a:t>cohorte</a:t>
            </a:r>
            <a:r>
              <a:rPr lang="en-US" dirty="0"/>
              <a:t> CONSTANCES », 2021. 3 </a:t>
            </a:r>
            <a:r>
              <a:rPr lang="en-US" dirty="0" err="1"/>
              <a:t>Voir</a:t>
            </a:r>
            <a:r>
              <a:rPr lang="en-US" dirty="0"/>
              <a:t> MILDECA, ANSES, </a:t>
            </a:r>
            <a:r>
              <a:rPr lang="en-US" dirty="0" err="1"/>
              <a:t>Anact</a:t>
            </a:r>
            <a:r>
              <a:rPr lang="en-US" dirty="0"/>
              <a:t>, INRS, OFDT, Santé </a:t>
            </a:r>
            <a:r>
              <a:rPr lang="en-US" dirty="0" err="1"/>
              <a:t>Publique</a:t>
            </a:r>
            <a:r>
              <a:rPr lang="en-US" dirty="0"/>
              <a:t> France, COCT, « </a:t>
            </a:r>
            <a:r>
              <a:rPr lang="en-US" dirty="0" err="1"/>
              <a:t>Évolutions</a:t>
            </a:r>
            <a:r>
              <a:rPr lang="en-US" dirty="0"/>
              <a:t> des conditions de travail et </a:t>
            </a:r>
            <a:r>
              <a:rPr lang="en-US" dirty="0" err="1"/>
              <a:t>consommation</a:t>
            </a:r>
            <a:r>
              <a:rPr lang="en-US" dirty="0"/>
              <a:t> de substances </a:t>
            </a:r>
            <a:r>
              <a:rPr lang="en-US" dirty="0" err="1"/>
              <a:t>psychoactives</a:t>
            </a:r>
            <a:r>
              <a:rPr lang="en-US" dirty="0"/>
              <a:t> </a:t>
            </a:r>
            <a:r>
              <a:rPr lang="en-US" dirty="0" err="1"/>
              <a:t>en</a:t>
            </a:r>
            <a:r>
              <a:rPr lang="en-US" dirty="0"/>
              <a:t> </a:t>
            </a:r>
            <a:r>
              <a:rPr lang="en-US" dirty="0" err="1"/>
              <a:t>période</a:t>
            </a:r>
            <a:r>
              <a:rPr lang="en-US" dirty="0"/>
              <a:t> </a:t>
            </a:r>
            <a:r>
              <a:rPr lang="en-US" dirty="0" err="1"/>
              <a:t>d'épidémie</a:t>
            </a:r>
            <a:r>
              <a:rPr lang="en-US" dirty="0"/>
              <a:t> », IPSOS, 2020.</a:t>
            </a:r>
            <a:endParaRPr lang="fr-FR" dirty="0">
              <a:cs typeface="Calibri"/>
            </a:endParaRPr>
          </a:p>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291549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Un salarié sur la route ou un salarié qui conduit dans un entrepôt est une personne au travail. </a:t>
            </a:r>
            <a:br>
              <a:rPr lang="fr-FR" sz="1200" dirty="0">
                <a:solidFill>
                  <a:schemeClr val="tx1"/>
                </a:solidFill>
              </a:rPr>
            </a:br>
            <a:r>
              <a:rPr lang="fr-FR" sz="1200" dirty="0">
                <a:solidFill>
                  <a:schemeClr val="tx1"/>
                </a:solidFill>
              </a:rPr>
              <a:t>Le risque auquel il est exposé est </a:t>
            </a:r>
            <a:r>
              <a:rPr lang="fr-FR" sz="1200" b="1" u="sng" dirty="0">
                <a:solidFill>
                  <a:schemeClr val="tx1"/>
                </a:solidFill>
              </a:rPr>
              <a:t>un risque professionnel,</a:t>
            </a:r>
            <a:endParaRPr lang="fr-FR" dirty="0"/>
          </a:p>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316232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Un salarié sur la route ou un salarié qui conduit dans un entrepôt une personne au travail. </a:t>
            </a:r>
            <a:br>
              <a:rPr lang="fr-FR" sz="1200" dirty="0">
                <a:solidFill>
                  <a:schemeClr val="tx1"/>
                </a:solidFill>
              </a:rPr>
            </a:br>
            <a:r>
              <a:rPr lang="fr-FR" sz="1200" dirty="0">
                <a:solidFill>
                  <a:schemeClr val="tx1"/>
                </a:solidFill>
              </a:rPr>
              <a:t>Le risque auquel il est exposé est </a:t>
            </a:r>
            <a:r>
              <a:rPr lang="fr-FR" sz="1200" b="1" u="sng" dirty="0">
                <a:solidFill>
                  <a:schemeClr val="tx1"/>
                </a:solidFill>
              </a:rPr>
              <a:t>un risque professionnel</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*ACCIDENTS</a:t>
            </a:r>
            <a:r>
              <a:rPr lang="fr-FR" baseline="0" dirty="0"/>
              <a:t> DE TRAVAIL / Accidents de mission / Schéma</a:t>
            </a:r>
          </a:p>
          <a:p>
            <a:endParaRPr lang="fr-FR" dirty="0"/>
          </a:p>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48352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conduites addictives doivent paraître dans l’évaluation des risque professionnels</a:t>
            </a:r>
          </a:p>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69420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Quels sont les signaux d’alerte qui peuvent attirer votre attention ?</a:t>
            </a:r>
          </a:p>
          <a:p>
            <a:pPr marL="171450" indent="-171450">
              <a:buFontTx/>
              <a:buChar char="-"/>
            </a:pPr>
            <a:r>
              <a:rPr lang="fr-FR" dirty="0"/>
              <a:t>Des manifestations comportementales (avec de l’irritabilité, somnolence, trouble de la parole</a:t>
            </a:r>
            <a:endParaRPr lang="fr-FR" dirty="0">
              <a:ea typeface="Calibri"/>
              <a:cs typeface="Calibri"/>
            </a:endParaRPr>
          </a:p>
          <a:p>
            <a:pPr marL="171450" indent="-171450">
              <a:buFontTx/>
              <a:buChar char="-"/>
            </a:pPr>
            <a:r>
              <a:rPr lang="fr-FR" dirty="0"/>
              <a:t>Des manifestations physiques (avec des tremblements, une haleine alcoolisée, une perte ou une prise de poids</a:t>
            </a:r>
            <a:endParaRPr lang="fr-FR" dirty="0">
              <a:ea typeface="Calibri"/>
              <a:cs typeface="Calibri"/>
            </a:endParaRPr>
          </a:p>
          <a:p>
            <a:pPr marL="171450" indent="-171450">
              <a:buFontTx/>
              <a:buChar char="-"/>
            </a:pPr>
            <a:r>
              <a:rPr lang="fr-FR" dirty="0"/>
              <a:t>Des manifestations psychologiques comme de la tristesse, un mutisme, de l’anxiété ou encore de l’euphorie</a:t>
            </a:r>
            <a:endParaRPr lang="fr-FR" dirty="0">
              <a:ea typeface="Calibri"/>
              <a:cs typeface="Calibri"/>
            </a:endParaRPr>
          </a:p>
          <a:p>
            <a:pPr marL="171450" indent="-171450">
              <a:buChar char="-"/>
            </a:pPr>
            <a:r>
              <a:rPr lang="fr-FR" dirty="0"/>
              <a:t>Il existe également des indicateurs de risques tels que l’absentéisme, du retard, de l’isolement, des conflits, </a:t>
            </a:r>
            <a:r>
              <a:rPr lang="fr-FR" dirty="0" err="1"/>
              <a:t>etc</a:t>
            </a:r>
            <a:r>
              <a:rPr lang="fr-FR" dirty="0"/>
              <a:t>,</a:t>
            </a:r>
            <a:endParaRPr lang="fr-FR" dirty="0">
              <a:ea typeface="Calibri" panose="020F0502020204030204"/>
              <a:cs typeface="Calibri" panose="020F0502020204030204"/>
            </a:endParaRPr>
          </a:p>
          <a:p>
            <a:r>
              <a:rPr lang="fr-FR" dirty="0"/>
              <a:t>Il faut donc y prêter une attention toute particulière,</a:t>
            </a:r>
          </a:p>
          <a:p>
            <a:r>
              <a:rPr lang="fr-FR" b="1" i="1" dirty="0">
                <a:solidFill>
                  <a:srgbClr val="2D2D3A"/>
                </a:solidFill>
                <a:effectLst/>
                <a:latin typeface="PT Serif" panose="020B0604020202020204" pitchFamily="18" charset="0"/>
              </a:rPr>
              <a:t>Le silence tue plus que le produit , La première façon d’aider une personne, c’est d’aller la voir. Il faut dépasser la crainte d’être intrusif. Au pire, on se prend un râteau. Au mieux, c’est une main tendue qui peut tout changer. »</a:t>
            </a:r>
            <a:endParaRPr lang="fr-FR" b="1" dirty="0">
              <a:ea typeface="Calibri"/>
              <a:cs typeface="Calibri"/>
            </a:endParaRPr>
          </a:p>
          <a:p>
            <a:endParaRPr lang="fr-FR" dirty="0"/>
          </a:p>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84242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269589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SSTI 33 Service de Santé au Travail</a:t>
            </a:r>
            <a:endParaRPr lang="en-US"/>
          </a:p>
        </p:txBody>
      </p:sp>
    </p:spTree>
    <p:extLst>
      <p:ext uri="{BB962C8B-B14F-4D97-AF65-F5344CB8AC3E}">
        <p14:creationId xmlns:p14="http://schemas.microsoft.com/office/powerpoint/2010/main" val="169545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2</a:t>
            </a:fld>
            <a:endParaRPr lang="fr-FR"/>
          </a:p>
        </p:txBody>
      </p:sp>
    </p:spTree>
    <p:extLst>
      <p:ext uri="{BB962C8B-B14F-4D97-AF65-F5344CB8AC3E}">
        <p14:creationId xmlns:p14="http://schemas.microsoft.com/office/powerpoint/2010/main" val="256635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23</a:t>
            </a:fld>
            <a:endParaRPr lang="fr-FR"/>
          </a:p>
        </p:txBody>
      </p:sp>
    </p:spTree>
    <p:extLst>
      <p:ext uri="{BB962C8B-B14F-4D97-AF65-F5344CB8AC3E}">
        <p14:creationId xmlns:p14="http://schemas.microsoft.com/office/powerpoint/2010/main" val="128408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3</a:t>
            </a:fld>
            <a:endParaRPr lang="fr-FR"/>
          </a:p>
        </p:txBody>
      </p:sp>
    </p:spTree>
    <p:extLst>
      <p:ext uri="{BB962C8B-B14F-4D97-AF65-F5344CB8AC3E}">
        <p14:creationId xmlns:p14="http://schemas.microsoft.com/office/powerpoint/2010/main" val="231709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4</a:t>
            </a:fld>
            <a:endParaRPr lang="fr-FR"/>
          </a:p>
        </p:txBody>
      </p:sp>
    </p:spTree>
    <p:extLst>
      <p:ext uri="{BB962C8B-B14F-4D97-AF65-F5344CB8AC3E}">
        <p14:creationId xmlns:p14="http://schemas.microsoft.com/office/powerpoint/2010/main" val="207105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5</a:t>
            </a:fld>
            <a:endParaRPr lang="fr-FR"/>
          </a:p>
        </p:txBody>
      </p:sp>
    </p:spTree>
    <p:extLst>
      <p:ext uri="{BB962C8B-B14F-4D97-AF65-F5344CB8AC3E}">
        <p14:creationId xmlns:p14="http://schemas.microsoft.com/office/powerpoint/2010/main" val="89499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r>
              <a:rPr lang="fr-FR" b="1" dirty="0"/>
              <a:t>Prise de médicaments</a:t>
            </a:r>
            <a:r>
              <a:rPr lang="fr-FR" dirty="0"/>
              <a:t>: Le risque de retentissement sur la conduite d’un véhicule concerne autant certains médicaments prescrits par votre médecin que ceux disponibles sans ordonnance.</a:t>
            </a:r>
          </a:p>
          <a:p>
            <a:r>
              <a:rPr lang="fr-FR" dirty="0"/>
              <a:t>Certaines familles de médicaments sont d'emblée concernées par ces risques : les </a:t>
            </a:r>
            <a:r>
              <a:rPr lang="fr-FR" b="1" dirty="0"/>
              <a:t>ANXIOLYTIQUES</a:t>
            </a:r>
            <a:r>
              <a:rPr lang="fr-FR" dirty="0"/>
              <a:t> : benzodiazépines et apparentés (diazépam, bromazépam, etc.) ;les </a:t>
            </a:r>
            <a:r>
              <a:rPr lang="fr-FR" b="1" dirty="0"/>
              <a:t>SOMNIFERES</a:t>
            </a:r>
            <a:r>
              <a:rPr lang="fr-FR" dirty="0"/>
              <a:t> (hypnotiques) : zopiclone, zolpidem, etc. ;</a:t>
            </a:r>
            <a:endParaRPr lang="fr-FR" dirty="0">
              <a:cs typeface="Calibri"/>
            </a:endParaRPr>
          </a:p>
          <a:p>
            <a:r>
              <a:rPr lang="fr-FR" dirty="0"/>
              <a:t>les </a:t>
            </a:r>
            <a:r>
              <a:rPr lang="fr-FR" b="1" dirty="0"/>
              <a:t>ANTIDEPRESSEURS</a:t>
            </a:r>
            <a:r>
              <a:rPr lang="fr-FR" dirty="0"/>
              <a:t>: fluoxétine, paroxétine, etc.</a:t>
            </a:r>
            <a:endParaRPr lang="fr-FR" dirty="0">
              <a:cs typeface="Calibri"/>
            </a:endParaRPr>
          </a:p>
          <a:p>
            <a:r>
              <a:rPr lang="fr-FR" dirty="0"/>
              <a:t>D’autres familles de médicaments peuvent aussi avoir des effets sur l’aptitude à la conduite :</a:t>
            </a:r>
            <a:endParaRPr lang="fr-FR" dirty="0">
              <a:cs typeface="Calibri"/>
            </a:endParaRPr>
          </a:p>
          <a:p>
            <a:r>
              <a:rPr lang="fr-FR" dirty="0"/>
              <a:t>21 % de la population a bénéficié d'un remboursement pour un médicament psychotrope au moins une fois dans l’année en 2017 : 15 % pour un anxiolytique, 9 % pour un antidépresseur, 6 % pour un hypnotique. Enquête OFDT 2022</a:t>
            </a:r>
            <a:endParaRPr lang="fr-FR" dirty="0">
              <a:cs typeface="Calibri" panose="020F0502020204030204"/>
            </a:endParaRPr>
          </a:p>
          <a:p>
            <a:endParaRPr lang="fr-FR" dirty="0">
              <a:cs typeface="Calibri" panose="020F0502020204030204"/>
            </a:endParaRPr>
          </a:p>
          <a:p>
            <a:endParaRPr lang="fr-FR" dirty="0">
              <a:cs typeface="Calibri" panose="020F0502020204030204"/>
            </a:endParaRPr>
          </a:p>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6</a:t>
            </a:fld>
            <a:endParaRPr lang="fr-FR"/>
          </a:p>
        </p:txBody>
      </p:sp>
    </p:spTree>
    <p:extLst>
      <p:ext uri="{BB962C8B-B14F-4D97-AF65-F5344CB8AC3E}">
        <p14:creationId xmlns:p14="http://schemas.microsoft.com/office/powerpoint/2010/main" val="90925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t>
            </a:r>
            <a:r>
              <a:rPr lang="fr-FR" b="1" dirty="0"/>
              <a:t>addiction</a:t>
            </a:r>
            <a:r>
              <a:rPr lang="fr-FR" dirty="0"/>
              <a:t> ou la </a:t>
            </a:r>
            <a:r>
              <a:rPr lang="fr-FR" b="1" dirty="0"/>
              <a:t>dépendance</a:t>
            </a:r>
            <a:r>
              <a:rPr lang="fr-FR" dirty="0"/>
              <a:t> désignent le même phénomène : celui d'avoir besoin de quelque chose pour vivre agréablement et de ne plus pouvoir s’en passer, même si l’on sait que cela nous fait du mal et que l’on ferait n’importe quoi pour se le procurer, comme le tabac ou l’alcool .</a:t>
            </a:r>
          </a:p>
          <a:p>
            <a:r>
              <a:rPr lang="fr-FR" dirty="0"/>
              <a:t>Il s'agit d'un besoin impérieux et </a:t>
            </a:r>
            <a:r>
              <a:rPr lang="fr-FR" dirty="0" err="1"/>
              <a:t>irrèpressible</a:t>
            </a:r>
            <a:r>
              <a:rPr lang="fr-FR" dirty="0"/>
              <a:t> de consommer la substance ou de jouer,,( </a:t>
            </a:r>
            <a:r>
              <a:rPr lang="fr-FR" dirty="0" err="1"/>
              <a:t>craving</a:t>
            </a:r>
            <a:r>
              <a:rPr lang="fr-FR" dirty="0"/>
              <a:t>)</a:t>
            </a:r>
            <a:endParaRPr lang="fr-FR" dirty="0">
              <a:cs typeface="Calibri"/>
            </a:endParaRPr>
          </a:p>
          <a:p>
            <a:r>
              <a:rPr lang="fr-FR" dirty="0"/>
              <a:t>Il est important de dire que l’addiction est une maladie.</a:t>
            </a:r>
            <a:endParaRPr lang="fr-FR" dirty="0">
              <a:cs typeface="Calibri"/>
            </a:endParaRPr>
          </a:p>
          <a:p>
            <a:r>
              <a:rPr lang="fr-FR" dirty="0"/>
              <a:t>Quand elle devient une maladie, la dépendance conduit les gens à consacrer tout leur </a:t>
            </a:r>
            <a:r>
              <a:rPr lang="fr-FR" dirty="0">
                <a:hlinkClick r:id="rId3"/>
              </a:rPr>
              <a:t>temps</a:t>
            </a:r>
            <a:r>
              <a:rPr lang="fr-FR" dirty="0"/>
              <a:t> à satisfaire leur </a:t>
            </a:r>
            <a:r>
              <a:rPr lang="fr-FR" dirty="0">
                <a:hlinkClick r:id="rId4"/>
              </a:rPr>
              <a:t>envie</a:t>
            </a:r>
            <a:r>
              <a:rPr lang="fr-FR" dirty="0"/>
              <a:t>, leur </a:t>
            </a:r>
            <a:r>
              <a:rPr lang="fr-FR" dirty="0">
                <a:hlinkClick r:id="rId5"/>
              </a:rPr>
              <a:t>manque</a:t>
            </a:r>
            <a:r>
              <a:rPr lang="fr-FR" dirty="0"/>
              <a:t>. </a:t>
            </a:r>
            <a:endParaRPr lang="fr-FR" dirty="0">
              <a:cs typeface="Calibri"/>
            </a:endParaRPr>
          </a:p>
          <a:p>
            <a:r>
              <a:rPr lang="fr-FR" dirty="0"/>
              <a:t>La dépendance peut détruire la vie sociale de quelqu’un.</a:t>
            </a:r>
            <a:endParaRPr lang="fr-FR" dirty="0">
              <a:cs typeface="Calibri"/>
            </a:endParaRPr>
          </a:p>
          <a:p>
            <a:r>
              <a:rPr lang="fr-FR" dirty="0"/>
              <a:t>Dans le cas des drogues, les personnes droguées vivent en attendant leur prochaine prise de </a:t>
            </a:r>
            <a:r>
              <a:rPr lang="fr-FR" dirty="0">
                <a:hlinkClick r:id="rId6"/>
              </a:rPr>
              <a:t>drogue</a:t>
            </a:r>
            <a:r>
              <a:rPr lang="fr-FR" dirty="0"/>
              <a:t> avec </a:t>
            </a:r>
            <a:r>
              <a:rPr lang="fr-FR" dirty="0">
                <a:hlinkClick r:id="rId7"/>
              </a:rPr>
              <a:t>angoisse</a:t>
            </a:r>
            <a:r>
              <a:rPr lang="fr-FR" dirty="0"/>
              <a:t>, car non seulement ils se sentent mal quand la drogue ne fait plus </a:t>
            </a:r>
            <a:r>
              <a:rPr lang="fr-FR" dirty="0">
                <a:hlinkClick r:id="rId8"/>
              </a:rPr>
              <a:t>effet</a:t>
            </a:r>
            <a:r>
              <a:rPr lang="fr-FR" dirty="0"/>
              <a:t>, mais ils se sentiront de plus en plus mal tant qu'ils ne pourront pas en reprendre. C'est à cause de cela qu'il est très difficile d'arrêter de prendre une drogue une fois que la dépendance s'est installée,</a:t>
            </a:r>
            <a:endParaRPr lang="fr-FR" dirty="0">
              <a:cs typeface="Calibri"/>
            </a:endParaRPr>
          </a:p>
          <a:p>
            <a:r>
              <a:rPr lang="fr-FR" dirty="0"/>
              <a:t>Il existe des </a:t>
            </a:r>
            <a:r>
              <a:rPr lang="fr-FR" dirty="0">
                <a:hlinkClick r:id="rId9"/>
              </a:rPr>
              <a:t>produits chimiques</a:t>
            </a:r>
            <a:r>
              <a:rPr lang="fr-FR" dirty="0"/>
              <a:t> addictifs, comme les </a:t>
            </a:r>
            <a:r>
              <a:rPr lang="fr-FR" dirty="0">
                <a:hlinkClick r:id="rId6"/>
              </a:rPr>
              <a:t>drogues</a:t>
            </a:r>
            <a:r>
              <a:rPr lang="fr-FR" dirty="0"/>
              <a:t> et certains </a:t>
            </a:r>
            <a:r>
              <a:rPr lang="fr-FR" dirty="0">
                <a:hlinkClick r:id="rId10"/>
              </a:rPr>
              <a:t>médicaments</a:t>
            </a:r>
            <a:r>
              <a:rPr lang="fr-FR" dirty="0"/>
              <a:t>.</a:t>
            </a:r>
            <a:endParaRPr lang="fr-FR" dirty="0">
              <a:cs typeface="Calibri"/>
            </a:endParaRPr>
          </a:p>
          <a:p>
            <a:r>
              <a:rPr lang="fr-FR" dirty="0"/>
              <a:t>On peut avoir des comportements potentiellement addictifs, comme les jeux vidéo ou les jeux d'argent.</a:t>
            </a:r>
            <a:endParaRPr lang="fr-FR" dirty="0">
              <a:cs typeface="Calibri"/>
            </a:endParaRPr>
          </a:p>
          <a:p>
            <a:r>
              <a:rPr lang="fr-FR" dirty="0"/>
              <a:t>L'</a:t>
            </a:r>
            <a:r>
              <a:rPr lang="fr-FR" b="1" dirty="0"/>
              <a:t>addiction</a:t>
            </a:r>
            <a:r>
              <a:rPr lang="fr-FR" dirty="0"/>
              <a:t> ou la </a:t>
            </a:r>
            <a:r>
              <a:rPr lang="fr-FR" b="1" dirty="0"/>
              <a:t>dépendance</a:t>
            </a:r>
            <a:r>
              <a:rPr lang="fr-FR" dirty="0"/>
              <a:t> désignent le même phénomène : celui d'avoir besoin de quelque chose pour vivre agréablement et de ne plus pouvoir s’en passer, même si l’on sait que cela nous fait du mal et que l’on ferait n’importe quoi pour se le procurer, comme le tabac ou l’alcool .</a:t>
            </a:r>
            <a:endParaRPr lang="fr-FR" dirty="0">
              <a:cs typeface="Calibri"/>
            </a:endParaRPr>
          </a:p>
          <a:p>
            <a:r>
              <a:rPr lang="fr-FR" dirty="0"/>
              <a:t>Il s'agit d'un besoin impérieux et </a:t>
            </a:r>
            <a:r>
              <a:rPr lang="fr-FR" dirty="0" err="1"/>
              <a:t>irrèpressible</a:t>
            </a:r>
            <a:r>
              <a:rPr lang="fr-FR" dirty="0"/>
              <a:t> de consommer la substance ou de jouer,,( </a:t>
            </a:r>
            <a:r>
              <a:rPr lang="fr-FR" dirty="0" err="1"/>
              <a:t>craving</a:t>
            </a:r>
            <a:r>
              <a:rPr lang="fr-FR" dirty="0"/>
              <a:t>)</a:t>
            </a:r>
            <a:endParaRPr lang="fr-FR" dirty="0">
              <a:cs typeface="Calibri"/>
            </a:endParaRPr>
          </a:p>
          <a:p>
            <a:r>
              <a:rPr lang="fr-FR" dirty="0"/>
              <a:t>Il est important de dire que l’addiction est une maladie.</a:t>
            </a:r>
            <a:endParaRPr lang="fr-FR" dirty="0">
              <a:cs typeface="Calibri"/>
            </a:endParaRPr>
          </a:p>
          <a:p>
            <a:r>
              <a:rPr lang="fr-FR" dirty="0"/>
              <a:t>Quand elle devient une maladie, la dépendance conduit les gens à consacrer tout leur </a:t>
            </a:r>
            <a:r>
              <a:rPr lang="fr-FR" dirty="0">
                <a:hlinkClick r:id="rId3"/>
              </a:rPr>
              <a:t>temps</a:t>
            </a:r>
            <a:r>
              <a:rPr lang="fr-FR" dirty="0"/>
              <a:t> à satisfaire leur </a:t>
            </a:r>
            <a:r>
              <a:rPr lang="fr-FR" dirty="0">
                <a:hlinkClick r:id="rId4"/>
              </a:rPr>
              <a:t>envie</a:t>
            </a:r>
            <a:r>
              <a:rPr lang="fr-FR" dirty="0"/>
              <a:t>, leur </a:t>
            </a:r>
            <a:r>
              <a:rPr lang="fr-FR" dirty="0">
                <a:hlinkClick r:id="rId5"/>
              </a:rPr>
              <a:t>manque</a:t>
            </a:r>
            <a:r>
              <a:rPr lang="fr-FR" dirty="0"/>
              <a:t>. </a:t>
            </a:r>
            <a:endParaRPr lang="fr-FR" dirty="0">
              <a:cs typeface="Calibri"/>
            </a:endParaRPr>
          </a:p>
          <a:p>
            <a:r>
              <a:rPr lang="fr-FR" dirty="0"/>
              <a:t>La dépendance peut détruire la vie sociale de quelqu’un.</a:t>
            </a:r>
            <a:endParaRPr lang="fr-FR" dirty="0">
              <a:cs typeface="Calibri"/>
            </a:endParaRPr>
          </a:p>
          <a:p>
            <a:r>
              <a:rPr lang="fr-FR" dirty="0"/>
              <a:t>Dans le cas des drogues, les personnes droguées vivent en attendant leur prochaine prise de </a:t>
            </a:r>
            <a:r>
              <a:rPr lang="fr-FR" dirty="0">
                <a:hlinkClick r:id="rId6"/>
              </a:rPr>
              <a:t>drogue</a:t>
            </a:r>
            <a:r>
              <a:rPr lang="fr-FR" dirty="0"/>
              <a:t> avec </a:t>
            </a:r>
            <a:r>
              <a:rPr lang="fr-FR" dirty="0">
                <a:hlinkClick r:id="rId7"/>
              </a:rPr>
              <a:t>angoisse</a:t>
            </a:r>
            <a:r>
              <a:rPr lang="fr-FR" dirty="0"/>
              <a:t>, car non seulement ils se sentent mal quand la drogue ne fait plus </a:t>
            </a:r>
            <a:r>
              <a:rPr lang="fr-FR" dirty="0">
                <a:hlinkClick r:id="rId8"/>
              </a:rPr>
              <a:t>effet</a:t>
            </a:r>
            <a:r>
              <a:rPr lang="fr-FR" dirty="0"/>
              <a:t>, mais ils se sentiront de plus en plus mal tant qu'ils ne pourront pas en reprendre. C'est à cause de cela qu'il est très difficile d'arrêter de prendre une drogue une fois que la dépendance s'est installée,</a:t>
            </a:r>
            <a:endParaRPr lang="fr-FR" dirty="0">
              <a:cs typeface="Calibri"/>
            </a:endParaRPr>
          </a:p>
          <a:p>
            <a:r>
              <a:rPr lang="fr-FR" dirty="0"/>
              <a:t>Il existe des </a:t>
            </a:r>
            <a:r>
              <a:rPr lang="fr-FR" dirty="0">
                <a:hlinkClick r:id="rId9"/>
              </a:rPr>
              <a:t>produits chimiques</a:t>
            </a:r>
            <a:r>
              <a:rPr lang="fr-FR" dirty="0"/>
              <a:t> addictifs, comme les </a:t>
            </a:r>
            <a:r>
              <a:rPr lang="fr-FR" dirty="0">
                <a:hlinkClick r:id="rId6"/>
              </a:rPr>
              <a:t>drogues</a:t>
            </a:r>
            <a:r>
              <a:rPr lang="fr-FR" dirty="0"/>
              <a:t> et certains </a:t>
            </a:r>
            <a:r>
              <a:rPr lang="fr-FR" dirty="0">
                <a:hlinkClick r:id="rId10"/>
              </a:rPr>
              <a:t>médicaments</a:t>
            </a:r>
            <a:r>
              <a:rPr lang="fr-FR" dirty="0"/>
              <a:t>.</a:t>
            </a:r>
            <a:endParaRPr lang="fr-FR" dirty="0">
              <a:cs typeface="Calibri"/>
            </a:endParaRPr>
          </a:p>
          <a:p>
            <a:r>
              <a:rPr lang="fr-FR" dirty="0"/>
              <a:t>On peut avoir des comportements potentiellement addictifs, comme les jeux vidéo ou les jeux d'argent.</a:t>
            </a:r>
            <a:endParaRPr lang="fr-FR" dirty="0">
              <a:cs typeface="Calibri"/>
            </a:endParaRPr>
          </a:p>
          <a:p>
            <a:endParaRPr lang="fr-FR" b="1" u="sng"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7</a:t>
            </a:fld>
            <a:endParaRPr lang="fr-FR"/>
          </a:p>
        </p:txBody>
      </p:sp>
    </p:spTree>
    <p:extLst>
      <p:ext uri="{BB962C8B-B14F-4D97-AF65-F5344CB8AC3E}">
        <p14:creationId xmlns:p14="http://schemas.microsoft.com/office/powerpoint/2010/main" val="349240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2 sortes d’addictions :</a:t>
            </a:r>
          </a:p>
          <a:p>
            <a:pPr marL="171450" indent="-171450">
              <a:buFont typeface="Arial" panose="020B0604020202020204" pitchFamily="34" charset="0"/>
              <a:buChar char="•"/>
            </a:pPr>
            <a:r>
              <a:rPr lang="fr-FR" dirty="0"/>
              <a:t>les </a:t>
            </a:r>
            <a:r>
              <a:rPr lang="fr-FR" b="1" dirty="0"/>
              <a:t>addictions </a:t>
            </a:r>
            <a:r>
              <a:rPr lang="fr-FR" b="1" dirty="0">
                <a:solidFill>
                  <a:srgbClr val="0070C0"/>
                </a:solidFill>
              </a:rPr>
              <a:t>liées à des produits </a:t>
            </a:r>
            <a:r>
              <a:rPr lang="fr-FR" dirty="0"/>
              <a:t>avec des substances psychoactives (qui ont une action sur </a:t>
            </a:r>
            <a:r>
              <a:rPr lang="fr-FR" dirty="0">
                <a:solidFill>
                  <a:srgbClr val="0070C0"/>
                </a:solidFill>
              </a:rPr>
              <a:t>le</a:t>
            </a:r>
            <a:r>
              <a:rPr lang="fr-FR" dirty="0"/>
              <a:t> cerveau) comme le tabac, l’alcool, les médicaments et les drogues </a:t>
            </a:r>
          </a:p>
          <a:p>
            <a:pPr marL="171450" indent="-171450">
              <a:buFont typeface="Arial" panose="020B0604020202020204" pitchFamily="34" charset="0"/>
              <a:buChar char="•"/>
            </a:pPr>
            <a:r>
              <a:rPr lang="fr-FR" dirty="0"/>
              <a:t>les </a:t>
            </a:r>
            <a:r>
              <a:rPr lang="fr-FR" b="1" dirty="0"/>
              <a:t>addictions comportementales </a:t>
            </a:r>
            <a:r>
              <a:rPr lang="fr-FR" dirty="0"/>
              <a:t> concernent la dépendance aux jeux, au travail, au sucre ,,,</a:t>
            </a:r>
          </a:p>
          <a:p>
            <a:endParaRPr lang="fr-FR" b="1" u="sng"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8</a:t>
            </a:fld>
            <a:endParaRPr lang="fr-FR"/>
          </a:p>
        </p:txBody>
      </p:sp>
    </p:spTree>
    <p:extLst>
      <p:ext uri="{BB962C8B-B14F-4D97-AF65-F5344CB8AC3E}">
        <p14:creationId xmlns:p14="http://schemas.microsoft.com/office/powerpoint/2010/main" val="55810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B4735E-D489-4FBE-AE17-FF14D72D59A3}" type="slidenum">
              <a:rPr lang="fr-FR" smtClean="0"/>
              <a:t>9</a:t>
            </a:fld>
            <a:endParaRPr lang="fr-FR"/>
          </a:p>
        </p:txBody>
      </p:sp>
    </p:spTree>
    <p:extLst>
      <p:ext uri="{BB962C8B-B14F-4D97-AF65-F5344CB8AC3E}">
        <p14:creationId xmlns:p14="http://schemas.microsoft.com/office/powerpoint/2010/main" val="38154262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CC6B-35FC-4F57-8BDF-CE2211ECE6F1}" type="datetime1">
              <a:rPr lang="fr-FR" smtClean="0"/>
              <a:t>21/12/2023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03594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10AB567C-4EE9-4154-BE4B-58954A8C675C}" type="datetime1">
              <a:rPr lang="fr-FR" smtClean="0"/>
              <a:t>21/12/2023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31922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7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49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hf hdr="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6" r:id="rId3"/>
    <p:sldLayoutId id="2147483740" r:id="rId4"/>
    <p:sldLayoutId id="2147483743" r:id="rId5"/>
    <p:sldLayoutId id="2147483741" r:id="rId6"/>
    <p:sldLayoutId id="2147483742" r:id="rId7"/>
    <p:sldLayoutId id="2147483738" r:id="rId8"/>
    <p:sldLayoutId id="2147483744" r:id="rId9"/>
    <p:sldLayoutId id="2147483746" r:id="rId10"/>
  </p:sldLayoutIdLst>
  <p:hf hdr="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gi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 Type="http://schemas.openxmlformats.org/officeDocument/2006/relationships/notesSlide" Target="../notesSlides/notesSlide18.xml"/><Relationship Id="rId16" Type="http://schemas.openxmlformats.org/officeDocument/2006/relationships/image" Target="../media/image78.svg"/><Relationship Id="rId1" Type="http://schemas.openxmlformats.org/officeDocument/2006/relationships/slideLayout" Target="../slideLayouts/slideLayout12.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19" Type="http://schemas.openxmlformats.org/officeDocument/2006/relationships/image" Target="../media/image81.pn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2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3" Type="http://schemas.openxmlformats.org/officeDocument/2006/relationships/image" Target="../media/image65.png"/><Relationship Id="rId21" Type="http://schemas.openxmlformats.org/officeDocument/2006/relationships/image" Target="../media/image84.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 Type="http://schemas.openxmlformats.org/officeDocument/2006/relationships/notesSlide" Target="../notesSlides/notesSlide19.xml"/><Relationship Id="rId16" Type="http://schemas.openxmlformats.org/officeDocument/2006/relationships/image" Target="../media/image78.svg"/><Relationship Id="rId20" Type="http://schemas.openxmlformats.org/officeDocument/2006/relationships/image" Target="../media/image83.png"/><Relationship Id="rId1" Type="http://schemas.openxmlformats.org/officeDocument/2006/relationships/slideLayout" Target="../slideLayouts/slideLayout12.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19" Type="http://schemas.openxmlformats.org/officeDocument/2006/relationships/image" Target="../media/image82.jpe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 Id="rId22"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2.xml"/><Relationship Id="rId4" Type="http://schemas.openxmlformats.org/officeDocument/2006/relationships/image" Target="../media/image88.jpeg"/></Relationships>
</file>

<file path=ppt/slides/_rels/slide23.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1.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86.png"/><Relationship Id="rId5" Type="http://schemas.openxmlformats.org/officeDocument/2006/relationships/image" Target="../media/image90.sv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516229-A490-4CDF-A6F3-4CB95B57598A}"/>
              </a:ext>
            </a:extLst>
          </p:cNvPr>
          <p:cNvSpPr/>
          <p:nvPr/>
        </p:nvSpPr>
        <p:spPr>
          <a:xfrm>
            <a:off x="0" y="-60165"/>
            <a:ext cx="12192000" cy="1244600"/>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ZoneTexte 3">
            <a:extLst>
              <a:ext uri="{FF2B5EF4-FFF2-40B4-BE49-F238E27FC236}">
                <a16:creationId xmlns:a16="http://schemas.microsoft.com/office/drawing/2014/main" id="{8772359C-F1A3-40E4-807C-B60BAF1BC13D}"/>
              </a:ext>
            </a:extLst>
          </p:cNvPr>
          <p:cNvSpPr txBox="1"/>
          <p:nvPr/>
        </p:nvSpPr>
        <p:spPr>
          <a:xfrm>
            <a:off x="247690" y="3006237"/>
            <a:ext cx="6451600" cy="2205860"/>
          </a:xfrm>
          <a:prstGeom prst="rect">
            <a:avLst/>
          </a:prstGeom>
          <a:noFill/>
        </p:spPr>
        <p:txBody>
          <a:bodyPr wrap="square" rtlCol="0">
            <a:spAutoFit/>
          </a:bodyPr>
          <a:lstStyle/>
          <a:p>
            <a:r>
              <a:rPr lang="fr-FR" sz="2667" b="1" dirty="0">
                <a:solidFill>
                  <a:schemeClr val="tx1">
                    <a:lumMod val="65000"/>
                    <a:lumOff val="35000"/>
                  </a:schemeClr>
                </a:solidFill>
                <a:latin typeface="Montserrat Bold" panose="00000800000000000000" pitchFamily="2" charset="0"/>
              </a:rPr>
              <a:t>Les conduites addictives </a:t>
            </a:r>
          </a:p>
          <a:p>
            <a:r>
              <a:rPr lang="fr-FR" sz="2667" b="1" dirty="0">
                <a:solidFill>
                  <a:schemeClr val="tx1">
                    <a:lumMod val="65000"/>
                    <a:lumOff val="35000"/>
                  </a:schemeClr>
                </a:solidFill>
                <a:latin typeface="Montserrat Bold" panose="00000800000000000000" pitchFamily="2" charset="0"/>
              </a:rPr>
              <a:t>en milieu professionnel</a:t>
            </a:r>
          </a:p>
          <a:p>
            <a:r>
              <a:rPr lang="fr-FR" sz="3600" b="1" dirty="0">
                <a:solidFill>
                  <a:srgbClr val="FF5050"/>
                </a:solidFill>
                <a:latin typeface="Arial Nova Cond" panose="020B0506020202020204" pitchFamily="34" charset="0"/>
              </a:rPr>
              <a:t>Parlons-en ! </a:t>
            </a:r>
            <a:endParaRPr lang="fr-FR" sz="3600" dirty="0">
              <a:solidFill>
                <a:srgbClr val="FF5050"/>
              </a:solidFill>
              <a:latin typeface="Arial Nova Cond" panose="020B0506020202020204" pitchFamily="34" charset="0"/>
            </a:endParaRPr>
          </a:p>
          <a:p>
            <a:endParaRPr lang="fr-FR" sz="2133" dirty="0">
              <a:solidFill>
                <a:srgbClr val="242424"/>
              </a:solidFill>
              <a:latin typeface="Montserrat" panose="00000500000000000000" pitchFamily="2" charset="0"/>
            </a:endParaRPr>
          </a:p>
          <a:p>
            <a:endParaRPr lang="en-US" sz="2667" dirty="0">
              <a:latin typeface="Montserrat Bold" panose="020B0604020202020204" charset="0"/>
            </a:endParaRPr>
          </a:p>
        </p:txBody>
      </p:sp>
      <p:sp>
        <p:nvSpPr>
          <p:cNvPr id="8" name="ZoneTexte 7">
            <a:extLst>
              <a:ext uri="{FF2B5EF4-FFF2-40B4-BE49-F238E27FC236}">
                <a16:creationId xmlns:a16="http://schemas.microsoft.com/office/drawing/2014/main" id="{E308641D-17D3-424D-A1ED-BFE2D25FFE35}"/>
              </a:ext>
            </a:extLst>
          </p:cNvPr>
          <p:cNvSpPr txBox="1"/>
          <p:nvPr/>
        </p:nvSpPr>
        <p:spPr>
          <a:xfrm>
            <a:off x="366530" y="2437742"/>
            <a:ext cx="2376670" cy="420564"/>
          </a:xfrm>
          <a:prstGeom prst="rect">
            <a:avLst/>
          </a:prstGeom>
          <a:solidFill>
            <a:srgbClr val="00B0F0"/>
          </a:solidFill>
        </p:spPr>
        <p:txBody>
          <a:bodyPr wrap="square" rtlCol="0">
            <a:spAutoFit/>
          </a:bodyPr>
          <a:lstStyle/>
          <a:p>
            <a:r>
              <a:rPr lang="en-US" sz="2133" dirty="0">
                <a:solidFill>
                  <a:schemeClr val="bg1"/>
                </a:solidFill>
                <a:latin typeface="Franklin Gothic Demi" panose="020B0703020102020204" pitchFamily="34" charset="0"/>
              </a:rPr>
              <a:t>SENSIBILISATION</a:t>
            </a:r>
          </a:p>
        </p:txBody>
      </p:sp>
      <p:sp>
        <p:nvSpPr>
          <p:cNvPr id="14" name="AutoShape 6" descr="Accueil - Présanse">
            <a:extLst>
              <a:ext uri="{FF2B5EF4-FFF2-40B4-BE49-F238E27FC236}">
                <a16:creationId xmlns:a16="http://schemas.microsoft.com/office/drawing/2014/main" id="{C8389FB3-0D95-49D5-B048-E30A8704FFCF}"/>
              </a:ext>
            </a:extLst>
          </p:cNvPr>
          <p:cNvSpPr>
            <a:spLocks noChangeAspect="1" noChangeArrowheads="1"/>
          </p:cNvSpPr>
          <p:nvPr/>
        </p:nvSpPr>
        <p:spPr bwMode="auto">
          <a:xfrm>
            <a:off x="3564067" y="4896328"/>
            <a:ext cx="1566733" cy="1566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US" sz="1200"/>
          </a:p>
        </p:txBody>
      </p:sp>
      <p:sp>
        <p:nvSpPr>
          <p:cNvPr id="5" name="ZoneTexte 4">
            <a:extLst>
              <a:ext uri="{FF2B5EF4-FFF2-40B4-BE49-F238E27FC236}">
                <a16:creationId xmlns:a16="http://schemas.microsoft.com/office/drawing/2014/main" id="{0BA3A8AC-135F-BE57-A5DC-308471410308}"/>
              </a:ext>
            </a:extLst>
          </p:cNvPr>
          <p:cNvSpPr txBox="1"/>
          <p:nvPr/>
        </p:nvSpPr>
        <p:spPr>
          <a:xfrm>
            <a:off x="1743032" y="253649"/>
            <a:ext cx="10169955" cy="707886"/>
          </a:xfrm>
          <a:prstGeom prst="rect">
            <a:avLst/>
          </a:prstGeom>
          <a:noFill/>
        </p:spPr>
        <p:txBody>
          <a:bodyPr wrap="square" rtlCol="0">
            <a:spAutoFit/>
          </a:bodyPr>
          <a:lstStyle/>
          <a:p>
            <a:pPr algn="ctr"/>
            <a:r>
              <a:rPr lang="en-US" sz="4000" dirty="0">
                <a:solidFill>
                  <a:schemeClr val="bg1"/>
                </a:solidFill>
                <a:latin typeface="Dreaming Outloud Pro" panose="020B0604020202020204" pitchFamily="66" charset="0"/>
                <a:cs typeface="Dreaming Outloud Pro" panose="020B0604020202020204" pitchFamily="66" charset="0"/>
              </a:rPr>
              <a:t>Secteur du Transport/Entreprosage</a:t>
            </a:r>
            <a:endParaRPr lang="en-US" sz="2400" dirty="0">
              <a:solidFill>
                <a:schemeClr val="bg1"/>
              </a:solidFill>
              <a:latin typeface="Dreaming Outloud Pro" panose="020B0604020202020204" pitchFamily="66" charset="0"/>
              <a:cs typeface="Dreaming Outloud Pro" panose="020B0604020202020204" pitchFamily="66" charset="0"/>
            </a:endParaRPr>
          </a:p>
        </p:txBody>
      </p:sp>
      <p:sp>
        <p:nvSpPr>
          <p:cNvPr id="7" name="ZoneTexte 6">
            <a:extLst>
              <a:ext uri="{FF2B5EF4-FFF2-40B4-BE49-F238E27FC236}">
                <a16:creationId xmlns:a16="http://schemas.microsoft.com/office/drawing/2014/main" id="{9CF84649-FA28-2659-D334-7337151660C9}"/>
              </a:ext>
            </a:extLst>
          </p:cNvPr>
          <p:cNvSpPr txBox="1"/>
          <p:nvPr/>
        </p:nvSpPr>
        <p:spPr>
          <a:xfrm>
            <a:off x="247690" y="4460375"/>
            <a:ext cx="3789053" cy="871905"/>
          </a:xfrm>
          <a:prstGeom prst="rect">
            <a:avLst/>
          </a:prstGeom>
          <a:noFill/>
        </p:spPr>
        <p:txBody>
          <a:bodyPr wrap="square" rtlCol="0">
            <a:spAutoFit/>
          </a:bodyPr>
          <a:lstStyle/>
          <a:p>
            <a:r>
              <a:rPr lang="fr-FR" sz="2133" dirty="0">
                <a:solidFill>
                  <a:schemeClr val="tx1">
                    <a:lumMod val="65000"/>
                    <a:lumOff val="35000"/>
                  </a:schemeClr>
                </a:solidFill>
                <a:latin typeface="Montserrat" panose="00000500000000000000" pitchFamily="2" charset="0"/>
              </a:rPr>
              <a:t>Date : 21/06/2023</a:t>
            </a:r>
          </a:p>
          <a:p>
            <a:endParaRPr lang="en-US" sz="2933" dirty="0">
              <a:latin typeface="Montserrat Bold" panose="020B0604020202020204" charset="0"/>
            </a:endParaRPr>
          </a:p>
        </p:txBody>
      </p:sp>
      <p:sp>
        <p:nvSpPr>
          <p:cNvPr id="9" name="ZoneTexte 8">
            <a:extLst>
              <a:ext uri="{FF2B5EF4-FFF2-40B4-BE49-F238E27FC236}">
                <a16:creationId xmlns:a16="http://schemas.microsoft.com/office/drawing/2014/main" id="{90E37045-0ACB-2372-1AA9-BCB2847A18CF}"/>
              </a:ext>
            </a:extLst>
          </p:cNvPr>
          <p:cNvSpPr txBox="1"/>
          <p:nvPr/>
        </p:nvSpPr>
        <p:spPr>
          <a:xfrm>
            <a:off x="235421" y="6110250"/>
            <a:ext cx="8245707" cy="861774"/>
          </a:xfrm>
          <a:prstGeom prst="rect">
            <a:avLst/>
          </a:prstGeom>
          <a:noFill/>
        </p:spPr>
        <p:txBody>
          <a:bodyPr wrap="square" rtlCol="0">
            <a:spAutoFit/>
          </a:bodyPr>
          <a:lstStyle/>
          <a:p>
            <a:r>
              <a:rPr lang="fr-FR" sz="1600" dirty="0">
                <a:solidFill>
                  <a:schemeClr val="tx1">
                    <a:lumMod val="65000"/>
                    <a:lumOff val="35000"/>
                  </a:schemeClr>
                </a:solidFill>
                <a:latin typeface="Montserrat" panose="00000500000000000000" pitchFamily="2" charset="0"/>
              </a:rPr>
              <a:t>Dr Cabantous , Médecin collaborateur</a:t>
            </a:r>
            <a:br>
              <a:rPr lang="fr-FR" sz="1600" dirty="0">
                <a:solidFill>
                  <a:schemeClr val="tx1">
                    <a:lumMod val="65000"/>
                    <a:lumOff val="35000"/>
                  </a:schemeClr>
                </a:solidFill>
                <a:latin typeface="Montserrat" panose="00000500000000000000" pitchFamily="2" charset="0"/>
              </a:rPr>
            </a:br>
            <a:r>
              <a:rPr lang="fr-FR" sz="1600" dirty="0">
                <a:solidFill>
                  <a:schemeClr val="tx1">
                    <a:lumMod val="65000"/>
                    <a:lumOff val="35000"/>
                  </a:schemeClr>
                </a:solidFill>
                <a:latin typeface="Montserrat" panose="00000500000000000000" pitchFamily="2" charset="0"/>
              </a:rPr>
              <a:t>Mme Hegoburu, Infirmière en Santé Travail</a:t>
            </a:r>
          </a:p>
          <a:p>
            <a:endParaRPr lang="fr-FR" sz="1600" dirty="0">
              <a:solidFill>
                <a:schemeClr val="tx1">
                  <a:lumMod val="65000"/>
                  <a:lumOff val="35000"/>
                </a:schemeClr>
              </a:solidFill>
              <a:latin typeface="Montserrat" panose="00000500000000000000" pitchFamily="2" charset="0"/>
            </a:endParaRPr>
          </a:p>
        </p:txBody>
      </p:sp>
      <p:pic>
        <p:nvPicPr>
          <p:cNvPr id="10" name="Image 9" descr="Une image contenant texte, clipart&#10;&#10;Description générée automatiquement">
            <a:extLst>
              <a:ext uri="{FF2B5EF4-FFF2-40B4-BE49-F238E27FC236}">
                <a16:creationId xmlns:a16="http://schemas.microsoft.com/office/drawing/2014/main" id="{3F7393F9-3548-D65B-461D-7961A9396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21" y="204665"/>
            <a:ext cx="1786623" cy="805855"/>
          </a:xfrm>
          <a:prstGeom prst="rect">
            <a:avLst/>
          </a:prstGeom>
        </p:spPr>
      </p:pic>
      <p:pic>
        <p:nvPicPr>
          <p:cNvPr id="18" name="Image 17" descr="Une image contenant jouet&#10;&#10;Description générée automatiquement">
            <a:extLst>
              <a:ext uri="{FF2B5EF4-FFF2-40B4-BE49-F238E27FC236}">
                <a16:creationId xmlns:a16="http://schemas.microsoft.com/office/drawing/2014/main" id="{4CE885AF-AAE1-B527-2624-06F07C02D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2778" y="1861392"/>
            <a:ext cx="5110547" cy="3577383"/>
          </a:xfrm>
          <a:prstGeom prst="rect">
            <a:avLst/>
          </a:prstGeom>
        </p:spPr>
      </p:pic>
    </p:spTree>
    <p:extLst>
      <p:ext uri="{BB962C8B-B14F-4D97-AF65-F5344CB8AC3E}">
        <p14:creationId xmlns:p14="http://schemas.microsoft.com/office/powerpoint/2010/main" val="143282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Les facteurs de vulnérabilité à </a:t>
            </a:r>
            <a:r>
              <a:rPr lang="en-US" sz="3000" dirty="0" err="1">
                <a:solidFill>
                  <a:schemeClr val="tx1">
                    <a:lumMod val="75000"/>
                    <a:lumOff val="25000"/>
                  </a:schemeClr>
                </a:solidFill>
                <a:latin typeface="Montserrat Light"/>
              </a:rPr>
              <a:t>l’addiction</a:t>
            </a:r>
            <a:endParaRPr lang="en-US" sz="3000" dirty="0">
              <a:solidFill>
                <a:schemeClr val="tx1">
                  <a:lumMod val="75000"/>
                  <a:lumOff val="25000"/>
                </a:schemeClr>
              </a:solidFill>
              <a:latin typeface="Montserrat Light"/>
            </a:endParaRP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2" name="Image 7">
            <a:extLst>
              <a:ext uri="{FF2B5EF4-FFF2-40B4-BE49-F238E27FC236}">
                <a16:creationId xmlns:a16="http://schemas.microsoft.com/office/drawing/2014/main" id="{162D474C-F100-78AE-43A6-D5943B7E726B}"/>
              </a:ext>
            </a:extLst>
          </p:cNvPr>
          <p:cNvPicPr>
            <a:picLocks noChangeAspect="1"/>
          </p:cNvPicPr>
          <p:nvPr/>
        </p:nvPicPr>
        <p:blipFill>
          <a:blip r:embed="rId3"/>
          <a:stretch>
            <a:fillRect/>
          </a:stretch>
        </p:blipFill>
        <p:spPr>
          <a:xfrm>
            <a:off x="706582" y="1711037"/>
            <a:ext cx="3990108" cy="4007426"/>
          </a:xfrm>
          <a:prstGeom prst="rect">
            <a:avLst/>
          </a:prstGeom>
        </p:spPr>
      </p:pic>
      <p:graphicFrame>
        <p:nvGraphicFramePr>
          <p:cNvPr id="3" name="ZoneTexte 12">
            <a:extLst>
              <a:ext uri="{FF2B5EF4-FFF2-40B4-BE49-F238E27FC236}">
                <a16:creationId xmlns:a16="http://schemas.microsoft.com/office/drawing/2014/main" id="{5FAE39A2-3EA9-44DC-24F5-604029394DA2}"/>
              </a:ext>
            </a:extLst>
          </p:cNvPr>
          <p:cNvGraphicFramePr/>
          <p:nvPr>
            <p:extLst>
              <p:ext uri="{D42A27DB-BD31-4B8C-83A1-F6EECF244321}">
                <p14:modId xmlns:p14="http://schemas.microsoft.com/office/powerpoint/2010/main" val="2816210598"/>
              </p:ext>
            </p:extLst>
          </p:nvPr>
        </p:nvGraphicFramePr>
        <p:xfrm>
          <a:off x="5185158" y="2021789"/>
          <a:ext cx="5896408" cy="3324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43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id="{5F981A8F-FEF2-027B-39A0-BD088A586B52}"/>
              </a:ext>
            </a:extLst>
          </p:cNvPr>
          <p:cNvCxnSpPr>
            <a:stCxn id="12" idx="3"/>
          </p:cNvCxnSpPr>
          <p:nvPr/>
        </p:nvCxnSpPr>
        <p:spPr>
          <a:xfrm flipV="1">
            <a:off x="4662148" y="5172075"/>
            <a:ext cx="2700677" cy="1348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Conséquences sur la santé</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4" name="Picture 4" descr="Comment faire face aux attaques de panique ? - Thérapeute Boulogne  Billancourt - Sophie Berger">
            <a:extLst>
              <a:ext uri="{FF2B5EF4-FFF2-40B4-BE49-F238E27FC236}">
                <a16:creationId xmlns:a16="http://schemas.microsoft.com/office/drawing/2014/main" id="{DD33FB2B-D7D2-2402-DD32-7C3B5E0FC8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737" y="1389848"/>
            <a:ext cx="3960000" cy="24456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25CFBBD-54C5-F488-D58C-FBB1D301FDA4}"/>
              </a:ext>
            </a:extLst>
          </p:cNvPr>
          <p:cNvPicPr>
            <a:picLocks noChangeAspect="1"/>
          </p:cNvPicPr>
          <p:nvPr/>
        </p:nvPicPr>
        <p:blipFill rotWithShape="1">
          <a:blip r:embed="rId4">
            <a:extLst>
              <a:ext uri="{28A0092B-C50C-407E-A947-70E740481C1C}">
                <a14:useLocalDpi xmlns:a14="http://schemas.microsoft.com/office/drawing/2010/main" val="0"/>
              </a:ext>
            </a:extLst>
          </a:blip>
          <a:srcRect l="11232" t="6364" r="17058" b="11661"/>
          <a:stretch/>
        </p:blipFill>
        <p:spPr>
          <a:xfrm>
            <a:off x="5607312" y="1389849"/>
            <a:ext cx="2259111" cy="2445680"/>
          </a:xfrm>
          <a:prstGeom prst="rect">
            <a:avLst/>
          </a:prstGeom>
        </p:spPr>
      </p:pic>
      <p:pic>
        <p:nvPicPr>
          <p:cNvPr id="9" name="Picture 2" descr="Caractère De Vecteur Sans Sommeil. Insomnie Et Insomnie, Illustration D'une  Personne Dans Une Chambre à Coucher Clip Art Libres De Droits , Svg ,  Vecteurs Et Illustration. Image 51643728.">
            <a:extLst>
              <a:ext uri="{FF2B5EF4-FFF2-40B4-BE49-F238E27FC236}">
                <a16:creationId xmlns:a16="http://schemas.microsoft.com/office/drawing/2014/main" id="{2B76AF56-B017-4128-C14E-9E5EE2BE12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36" t="10727" r="9949" b="26593"/>
          <a:stretch/>
        </p:blipFill>
        <p:spPr bwMode="auto">
          <a:xfrm>
            <a:off x="7866423" y="3141076"/>
            <a:ext cx="2430513" cy="2318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n haut Nécessités paradis l alcool et la vue Nouvelle arrivee Regarde sil  te plait Sabrer">
            <a:extLst>
              <a:ext uri="{FF2B5EF4-FFF2-40B4-BE49-F238E27FC236}">
                <a16:creationId xmlns:a16="http://schemas.microsoft.com/office/drawing/2014/main" id="{A235E0EE-EC83-BCDF-AEFF-D87CB2924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1072" y="4011459"/>
            <a:ext cx="2258782" cy="23388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2D07A8EF-04E0-81FA-7F95-3A52FB221B45}"/>
              </a:ext>
            </a:extLst>
          </p:cNvPr>
          <p:cNvSpPr/>
          <p:nvPr/>
        </p:nvSpPr>
        <p:spPr>
          <a:xfrm>
            <a:off x="204944" y="4224738"/>
            <a:ext cx="4457204" cy="1921641"/>
          </a:xfrm>
          <a:prstGeom prst="roundRect">
            <a:avLst/>
          </a:prstGeom>
          <a:solidFill>
            <a:srgbClr val="59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Montserrat" panose="00000500000000000000" pitchFamily="2" charset="0"/>
                <a:cs typeface="Arial"/>
              </a:rPr>
              <a:t>Consommation occasionnelle ou répétée</a:t>
            </a:r>
          </a:p>
          <a:p>
            <a:pPr algn="ctr"/>
            <a:endParaRPr lang="fr-FR" sz="2000" dirty="0">
              <a:latin typeface="Montserrat" panose="00000500000000000000" pitchFamily="2" charset="0"/>
              <a:cs typeface="Arial"/>
            </a:endParaRPr>
          </a:p>
          <a:p>
            <a:pPr algn="ctr"/>
            <a:r>
              <a:rPr lang="fr-FR" sz="2000" b="1" dirty="0">
                <a:solidFill>
                  <a:srgbClr val="FF5050"/>
                </a:solidFill>
                <a:effectLst>
                  <a:outerShdw blurRad="38100" dist="38100" dir="2700000" algn="tl">
                    <a:srgbClr val="000000">
                      <a:alpha val="43137"/>
                    </a:srgbClr>
                  </a:outerShdw>
                </a:effectLst>
                <a:latin typeface="Montserrat" panose="00000500000000000000" pitchFamily="2" charset="0"/>
                <a:cs typeface="Arial"/>
              </a:rPr>
              <a:t>ALTERATION DU SYSTÈME NERVEUX</a:t>
            </a:r>
          </a:p>
        </p:txBody>
      </p:sp>
      <p:pic>
        <p:nvPicPr>
          <p:cNvPr id="4098" name="Picture 2" descr="chat aux gros yeux - le blog des animaux bizarres">
            <a:extLst>
              <a:ext uri="{FF2B5EF4-FFF2-40B4-BE49-F238E27FC236}">
                <a16:creationId xmlns:a16="http://schemas.microsoft.com/office/drawing/2014/main" id="{FA89FABB-55F0-FF13-C644-69544D5EE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423" y="1390369"/>
            <a:ext cx="2406470" cy="17507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5">
            <a:extLst>
              <a:ext uri="{FF2B5EF4-FFF2-40B4-BE49-F238E27FC236}">
                <a16:creationId xmlns:a16="http://schemas.microsoft.com/office/drawing/2014/main" id="{88BE4DB5-35D5-7F27-7FC9-FE2C06EF45A0}"/>
              </a:ext>
            </a:extLst>
          </p:cNvPr>
          <p:cNvSpPr txBox="1"/>
          <p:nvPr/>
        </p:nvSpPr>
        <p:spPr>
          <a:xfrm>
            <a:off x="7778897" y="5752353"/>
            <a:ext cx="11773399" cy="547137"/>
          </a:xfrm>
          <a:prstGeom prst="rect">
            <a:avLst/>
          </a:prstGeom>
        </p:spPr>
        <p:txBody>
          <a:bodyPr wrap="square" lIns="0" tIns="0" rIns="0" bIns="0" rtlCol="0" anchor="t">
            <a:spAutoFit/>
          </a:bodyPr>
          <a:lstStyle/>
          <a:p>
            <a:pPr>
              <a:lnSpc>
                <a:spcPts val="4667"/>
              </a:lnSpc>
            </a:pPr>
            <a:r>
              <a:rPr lang="en-US" sz="3000" b="1" dirty="0">
                <a:solidFill>
                  <a:srgbClr val="FF5050"/>
                </a:solidFill>
                <a:latin typeface="Montserrat "/>
              </a:rPr>
              <a:t>Laissez-</a:t>
            </a:r>
            <a:r>
              <a:rPr lang="en-US" sz="3000" b="1" dirty="0" err="1">
                <a:solidFill>
                  <a:srgbClr val="FF5050"/>
                </a:solidFill>
                <a:latin typeface="Montserrat "/>
              </a:rPr>
              <a:t>vous</a:t>
            </a:r>
            <a:r>
              <a:rPr lang="en-US" sz="3000" b="1" dirty="0">
                <a:solidFill>
                  <a:srgbClr val="FF5050"/>
                </a:solidFill>
                <a:latin typeface="Montserrat "/>
              </a:rPr>
              <a:t> aider</a:t>
            </a:r>
          </a:p>
        </p:txBody>
      </p:sp>
    </p:spTree>
    <p:extLst>
      <p:ext uri="{BB962C8B-B14F-4D97-AF65-F5344CB8AC3E}">
        <p14:creationId xmlns:p14="http://schemas.microsoft.com/office/powerpoint/2010/main" val="14576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EC7D49-8B54-4659-9676-98A3C9B1E316}"/>
              </a:ext>
            </a:extLst>
          </p:cNvPr>
          <p:cNvSpPr/>
          <p:nvPr/>
        </p:nvSpPr>
        <p:spPr>
          <a:xfrm>
            <a:off x="5288252" y="2757873"/>
            <a:ext cx="2027070" cy="20088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F230194-A3BE-4824-A04C-08182BC51C62}"/>
              </a:ext>
            </a:extLst>
          </p:cNvPr>
          <p:cNvSpPr/>
          <p:nvPr/>
        </p:nvSpPr>
        <p:spPr>
          <a:xfrm>
            <a:off x="7977871" y="1391463"/>
            <a:ext cx="1551999" cy="145482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F635E75-234E-4BC4-8067-DC79F42BC616}"/>
              </a:ext>
            </a:extLst>
          </p:cNvPr>
          <p:cNvCxnSpPr>
            <a:cxnSpLocks/>
          </p:cNvCxnSpPr>
          <p:nvPr/>
        </p:nvCxnSpPr>
        <p:spPr>
          <a:xfrm flipH="1">
            <a:off x="7145124" y="2741913"/>
            <a:ext cx="1177687" cy="4921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6C241AF-2DD0-41E3-BBCB-0F491F4E28A9}"/>
              </a:ext>
            </a:extLst>
          </p:cNvPr>
          <p:cNvSpPr/>
          <p:nvPr/>
        </p:nvSpPr>
        <p:spPr>
          <a:xfrm>
            <a:off x="3268518" y="1477984"/>
            <a:ext cx="1551999" cy="146259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5825D78-EA39-4F20-824D-4CA78A8972F4}"/>
              </a:ext>
            </a:extLst>
          </p:cNvPr>
          <p:cNvSpPr/>
          <p:nvPr/>
        </p:nvSpPr>
        <p:spPr>
          <a:xfrm>
            <a:off x="3847608" y="5017329"/>
            <a:ext cx="1529953" cy="141380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BA0D13D-E015-440D-AEBA-B9EA4B958802}"/>
              </a:ext>
            </a:extLst>
          </p:cNvPr>
          <p:cNvSpPr/>
          <p:nvPr/>
        </p:nvSpPr>
        <p:spPr>
          <a:xfrm>
            <a:off x="7214595" y="5098191"/>
            <a:ext cx="1360378" cy="1356522"/>
          </a:xfrm>
          <a:prstGeom prst="ellipse">
            <a:avLst/>
          </a:prstGeom>
          <a:solidFill>
            <a:srgbClr val="41B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F0B1024-B3DA-47BA-BFAF-EA41EA436EF4}"/>
              </a:ext>
            </a:extLst>
          </p:cNvPr>
          <p:cNvSpPr/>
          <p:nvPr/>
        </p:nvSpPr>
        <p:spPr>
          <a:xfrm>
            <a:off x="9528172" y="2580175"/>
            <a:ext cx="1367611" cy="1259659"/>
          </a:xfrm>
          <a:prstGeom prst="ellips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A21ED23-4611-4EBF-A4AD-6F04FD48C8AA}"/>
              </a:ext>
            </a:extLst>
          </p:cNvPr>
          <p:cNvCxnSpPr>
            <a:cxnSpLocks/>
          </p:cNvCxnSpPr>
          <p:nvPr/>
        </p:nvCxnSpPr>
        <p:spPr>
          <a:xfrm>
            <a:off x="7145124" y="3247614"/>
            <a:ext cx="2442115" cy="295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BA2D423-CC5B-4CC8-A30C-84E18F8CAF61}"/>
              </a:ext>
            </a:extLst>
          </p:cNvPr>
          <p:cNvCxnSpPr>
            <a:cxnSpLocks/>
          </p:cNvCxnSpPr>
          <p:nvPr/>
        </p:nvCxnSpPr>
        <p:spPr>
          <a:xfrm>
            <a:off x="7214595" y="4221538"/>
            <a:ext cx="199223" cy="1054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8C817E-1250-4DAC-89A6-30B31030995E}"/>
              </a:ext>
            </a:extLst>
          </p:cNvPr>
          <p:cNvCxnSpPr>
            <a:cxnSpLocks/>
            <a:endCxn id="2" idx="1"/>
          </p:cNvCxnSpPr>
          <p:nvPr/>
        </p:nvCxnSpPr>
        <p:spPr>
          <a:xfrm>
            <a:off x="4593232" y="2705494"/>
            <a:ext cx="991878" cy="3465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F96792-DBE1-41A9-A400-70166604ADA4}"/>
              </a:ext>
            </a:extLst>
          </p:cNvPr>
          <p:cNvCxnSpPr>
            <a:cxnSpLocks/>
          </p:cNvCxnSpPr>
          <p:nvPr/>
        </p:nvCxnSpPr>
        <p:spPr>
          <a:xfrm flipV="1">
            <a:off x="5153505" y="4597348"/>
            <a:ext cx="600373" cy="606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230B1EB8-1A7B-4C86-8BA1-19B1DFDF06DD}"/>
              </a:ext>
            </a:extLst>
          </p:cNvPr>
          <p:cNvSpPr/>
          <p:nvPr/>
        </p:nvSpPr>
        <p:spPr>
          <a:xfrm>
            <a:off x="1583054" y="3984526"/>
            <a:ext cx="1380591" cy="1308777"/>
          </a:xfrm>
          <a:prstGeom prst="ellipse">
            <a:avLst/>
          </a:prstGeom>
          <a:solidFill>
            <a:srgbClr val="727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9D0359D3-C729-444B-8DBF-C170E0430A8B}"/>
              </a:ext>
            </a:extLst>
          </p:cNvPr>
          <p:cNvCxnSpPr>
            <a:cxnSpLocks/>
            <a:stCxn id="60" idx="6"/>
          </p:cNvCxnSpPr>
          <p:nvPr/>
        </p:nvCxnSpPr>
        <p:spPr>
          <a:xfrm flipV="1">
            <a:off x="2963645" y="3813962"/>
            <a:ext cx="2324607" cy="8249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32892AFD-C661-48CD-A4EA-F69A0F6476F9}"/>
              </a:ext>
            </a:extLst>
          </p:cNvPr>
          <p:cNvSpPr/>
          <p:nvPr/>
        </p:nvSpPr>
        <p:spPr>
          <a:xfrm>
            <a:off x="1082074" y="2187706"/>
            <a:ext cx="1763556" cy="16661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9E01C702-B294-4350-BFB4-FA42D7B00846}"/>
              </a:ext>
            </a:extLst>
          </p:cNvPr>
          <p:cNvCxnSpPr>
            <a:cxnSpLocks/>
            <a:endCxn id="2" idx="2"/>
          </p:cNvCxnSpPr>
          <p:nvPr/>
        </p:nvCxnSpPr>
        <p:spPr>
          <a:xfrm>
            <a:off x="2842679" y="3281754"/>
            <a:ext cx="2445573" cy="4805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F4737F0-579F-4512-9950-B876AE4AA0FA}"/>
              </a:ext>
            </a:extLst>
          </p:cNvPr>
          <p:cNvSpPr txBox="1"/>
          <p:nvPr/>
        </p:nvSpPr>
        <p:spPr>
          <a:xfrm>
            <a:off x="5117722" y="3239670"/>
            <a:ext cx="2349534" cy="1200329"/>
          </a:xfrm>
          <a:prstGeom prst="rect">
            <a:avLst/>
          </a:prstGeom>
          <a:noFill/>
        </p:spPr>
        <p:txBody>
          <a:bodyPr wrap="square" rtlCol="0">
            <a:spAutoFit/>
          </a:bodyPr>
          <a:lstStyle/>
          <a:p>
            <a:pPr algn="ctr"/>
            <a:r>
              <a:rPr lang="fr-FR" b="1" dirty="0">
                <a:ln w="0"/>
                <a:solidFill>
                  <a:schemeClr val="bg1"/>
                </a:solidFill>
                <a:effectLst>
                  <a:outerShdw blurRad="38100" dist="19050" dir="2700000" algn="tl" rotWithShape="0">
                    <a:schemeClr val="dk1">
                      <a:alpha val="40000"/>
                    </a:schemeClr>
                  </a:outerShdw>
                </a:effectLst>
                <a:latin typeface="Montserrat" panose="00000500000000000000" pitchFamily="2" charset="0"/>
              </a:rPr>
              <a:t>Conséquences sur l’individu </a:t>
            </a:r>
          </a:p>
          <a:p>
            <a:pPr algn="ctr"/>
            <a:r>
              <a:rPr lang="fr-FR" b="1" dirty="0">
                <a:ln w="0"/>
                <a:solidFill>
                  <a:schemeClr val="bg1"/>
                </a:solidFill>
                <a:effectLst>
                  <a:outerShdw blurRad="38100" dist="19050" dir="2700000" algn="tl" rotWithShape="0">
                    <a:schemeClr val="dk1">
                      <a:alpha val="40000"/>
                    </a:schemeClr>
                  </a:outerShdw>
                </a:effectLst>
                <a:latin typeface="Montserrat" panose="00000500000000000000" pitchFamily="2" charset="0"/>
              </a:rPr>
              <a:t>et le collectif </a:t>
            </a:r>
          </a:p>
          <a:p>
            <a:pPr algn="ctr"/>
            <a:r>
              <a:rPr lang="fr-FR" b="1" dirty="0">
                <a:ln w="0"/>
                <a:solidFill>
                  <a:schemeClr val="bg1"/>
                </a:solidFill>
                <a:effectLst>
                  <a:outerShdw blurRad="38100" dist="19050" dir="2700000" algn="tl" rotWithShape="0">
                    <a:schemeClr val="dk1">
                      <a:alpha val="40000"/>
                    </a:schemeClr>
                  </a:outerShdw>
                </a:effectLst>
                <a:latin typeface="Montserrat" panose="00000500000000000000" pitchFamily="2" charset="0"/>
              </a:rPr>
              <a:t>de travail </a:t>
            </a:r>
          </a:p>
        </p:txBody>
      </p:sp>
      <p:sp>
        <p:nvSpPr>
          <p:cNvPr id="82" name="TextBox 81">
            <a:extLst>
              <a:ext uri="{FF2B5EF4-FFF2-40B4-BE49-F238E27FC236}">
                <a16:creationId xmlns:a16="http://schemas.microsoft.com/office/drawing/2014/main" id="{9CDC4F3A-B717-45F2-9F75-9AFEBCE99F19}"/>
              </a:ext>
            </a:extLst>
          </p:cNvPr>
          <p:cNvSpPr txBox="1"/>
          <p:nvPr/>
        </p:nvSpPr>
        <p:spPr>
          <a:xfrm>
            <a:off x="3421210" y="1699527"/>
            <a:ext cx="1246613" cy="954107"/>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Diminue </a:t>
            </a:r>
          </a:p>
          <a:p>
            <a:pPr algn="ctr"/>
            <a:r>
              <a:rPr lang="fr-FR" sz="1400" b="1" dirty="0">
                <a:ln w="0"/>
                <a:solidFill>
                  <a:schemeClr val="bg1"/>
                </a:solidFill>
                <a:effectLst/>
                <a:latin typeface="Montserrat" panose="00000500000000000000" pitchFamily="2" charset="0"/>
              </a:rPr>
              <a:t>la vigilance et les réflexes </a:t>
            </a:r>
          </a:p>
        </p:txBody>
      </p:sp>
      <p:sp>
        <p:nvSpPr>
          <p:cNvPr id="83" name="TextBox 82">
            <a:extLst>
              <a:ext uri="{FF2B5EF4-FFF2-40B4-BE49-F238E27FC236}">
                <a16:creationId xmlns:a16="http://schemas.microsoft.com/office/drawing/2014/main" id="{1B80A212-240C-4658-974D-CCAC9ACE367B}"/>
              </a:ext>
            </a:extLst>
          </p:cNvPr>
          <p:cNvSpPr txBox="1"/>
          <p:nvPr/>
        </p:nvSpPr>
        <p:spPr>
          <a:xfrm>
            <a:off x="8107327" y="1768554"/>
            <a:ext cx="1278707" cy="738664"/>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Modifie la perception du risque </a:t>
            </a:r>
          </a:p>
        </p:txBody>
      </p:sp>
      <p:sp>
        <p:nvSpPr>
          <p:cNvPr id="86" name="TextBox 85">
            <a:extLst>
              <a:ext uri="{FF2B5EF4-FFF2-40B4-BE49-F238E27FC236}">
                <a16:creationId xmlns:a16="http://schemas.microsoft.com/office/drawing/2014/main" id="{D9AF0799-6C9E-4EBB-BB1C-12D3D3BE38C4}"/>
              </a:ext>
            </a:extLst>
          </p:cNvPr>
          <p:cNvSpPr txBox="1"/>
          <p:nvPr/>
        </p:nvSpPr>
        <p:spPr>
          <a:xfrm>
            <a:off x="9528171" y="2874642"/>
            <a:ext cx="1367611" cy="738664"/>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Brouille le champ de vision </a:t>
            </a:r>
          </a:p>
        </p:txBody>
      </p:sp>
      <p:sp>
        <p:nvSpPr>
          <p:cNvPr id="88" name="TextBox 87">
            <a:extLst>
              <a:ext uri="{FF2B5EF4-FFF2-40B4-BE49-F238E27FC236}">
                <a16:creationId xmlns:a16="http://schemas.microsoft.com/office/drawing/2014/main" id="{884C97A9-F452-41C4-A254-225A1E52F95D}"/>
              </a:ext>
            </a:extLst>
          </p:cNvPr>
          <p:cNvSpPr txBox="1"/>
          <p:nvPr/>
        </p:nvSpPr>
        <p:spPr>
          <a:xfrm>
            <a:off x="7333701" y="5505015"/>
            <a:ext cx="1122165" cy="523220"/>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Incidents divers </a:t>
            </a:r>
          </a:p>
        </p:txBody>
      </p:sp>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92" name="Oval 91">
            <a:extLst>
              <a:ext uri="{FF2B5EF4-FFF2-40B4-BE49-F238E27FC236}">
                <a16:creationId xmlns:a16="http://schemas.microsoft.com/office/drawing/2014/main" id="{929D4675-EB5C-4640-9210-6CC7F8647DCF}"/>
              </a:ext>
            </a:extLst>
          </p:cNvPr>
          <p:cNvSpPr/>
          <p:nvPr/>
        </p:nvSpPr>
        <p:spPr>
          <a:xfrm>
            <a:off x="9431028" y="4221538"/>
            <a:ext cx="1760302" cy="1655677"/>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6CA5803D-8E8A-48A3-AD57-AE31B9CD2E8D}"/>
              </a:ext>
            </a:extLst>
          </p:cNvPr>
          <p:cNvCxnSpPr>
            <a:cxnSpLocks/>
            <a:endCxn id="92" idx="2"/>
          </p:cNvCxnSpPr>
          <p:nvPr/>
        </p:nvCxnSpPr>
        <p:spPr>
          <a:xfrm>
            <a:off x="7214595" y="4155641"/>
            <a:ext cx="2216433" cy="893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03AED675-9B30-4806-A71A-51529C59F2F8}"/>
              </a:ext>
            </a:extLst>
          </p:cNvPr>
          <p:cNvSpPr txBox="1"/>
          <p:nvPr/>
        </p:nvSpPr>
        <p:spPr>
          <a:xfrm>
            <a:off x="9515435" y="4572322"/>
            <a:ext cx="1543296" cy="954107"/>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Erreurs, qualité </a:t>
            </a:r>
          </a:p>
          <a:p>
            <a:pPr algn="ctr"/>
            <a:r>
              <a:rPr lang="fr-FR" sz="1400" b="1" dirty="0">
                <a:ln w="0"/>
                <a:solidFill>
                  <a:schemeClr val="bg1"/>
                </a:solidFill>
                <a:effectLst/>
                <a:latin typeface="Montserrat" panose="00000500000000000000" pitchFamily="2" charset="0"/>
              </a:rPr>
              <a:t>du travail affectée </a:t>
            </a:r>
          </a:p>
        </p:txBody>
      </p:sp>
      <p:sp>
        <p:nvSpPr>
          <p:cNvPr id="58" name="TextBox 90">
            <a:extLst>
              <a:ext uri="{FF2B5EF4-FFF2-40B4-BE49-F238E27FC236}">
                <a16:creationId xmlns:a16="http://schemas.microsoft.com/office/drawing/2014/main" id="{010135FF-A135-F614-7643-3ED6EB71688E}"/>
              </a:ext>
            </a:extLst>
          </p:cNvPr>
          <p:cNvSpPr txBox="1"/>
          <p:nvPr/>
        </p:nvSpPr>
        <p:spPr>
          <a:xfrm>
            <a:off x="1509344" y="4402456"/>
            <a:ext cx="1454301" cy="523220"/>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Accident du travail </a:t>
            </a:r>
          </a:p>
        </p:txBody>
      </p:sp>
      <p:sp>
        <p:nvSpPr>
          <p:cNvPr id="63" name="ZoneTexte 62">
            <a:extLst>
              <a:ext uri="{FF2B5EF4-FFF2-40B4-BE49-F238E27FC236}">
                <a16:creationId xmlns:a16="http://schemas.microsoft.com/office/drawing/2014/main" id="{8C87CBF8-C97F-FB90-0C35-AF807BB18DBF}"/>
              </a:ext>
            </a:extLst>
          </p:cNvPr>
          <p:cNvSpPr txBox="1"/>
          <p:nvPr/>
        </p:nvSpPr>
        <p:spPr>
          <a:xfrm>
            <a:off x="1564584" y="5327609"/>
            <a:ext cx="6096000" cy="738664"/>
          </a:xfrm>
          <a:prstGeom prst="rect">
            <a:avLst/>
          </a:prstGeom>
          <a:noFill/>
        </p:spPr>
        <p:txBody>
          <a:bodyPr wrap="square">
            <a:spAutoFit/>
          </a:bodyPr>
          <a:lstStyle/>
          <a:p>
            <a:pPr algn="ctr"/>
            <a:r>
              <a:rPr lang="fr-FR" sz="1400" b="1" dirty="0">
                <a:ln w="0"/>
                <a:solidFill>
                  <a:schemeClr val="bg1"/>
                </a:solidFill>
                <a:effectLst/>
                <a:latin typeface="Montserrat" panose="00000500000000000000" pitchFamily="2" charset="0"/>
              </a:rPr>
              <a:t>Retard sur </a:t>
            </a:r>
          </a:p>
          <a:p>
            <a:pPr algn="ctr"/>
            <a:r>
              <a:rPr lang="fr-FR" sz="1400" b="1" dirty="0">
                <a:ln w="0"/>
                <a:solidFill>
                  <a:schemeClr val="bg1"/>
                </a:solidFill>
                <a:effectLst/>
                <a:latin typeface="Montserrat" panose="00000500000000000000" pitchFamily="2" charset="0"/>
              </a:rPr>
              <a:t>la réalisation </a:t>
            </a:r>
          </a:p>
          <a:p>
            <a:pPr algn="ctr"/>
            <a:r>
              <a:rPr lang="fr-FR" sz="1400" b="1" dirty="0">
                <a:ln w="0"/>
                <a:solidFill>
                  <a:schemeClr val="bg1"/>
                </a:solidFill>
                <a:effectLst/>
                <a:latin typeface="Montserrat" panose="00000500000000000000" pitchFamily="2" charset="0"/>
              </a:rPr>
              <a:t>du travail </a:t>
            </a:r>
          </a:p>
        </p:txBody>
      </p:sp>
      <p:sp>
        <p:nvSpPr>
          <p:cNvPr id="69" name="Oval 32">
            <a:extLst>
              <a:ext uri="{FF2B5EF4-FFF2-40B4-BE49-F238E27FC236}">
                <a16:creationId xmlns:a16="http://schemas.microsoft.com/office/drawing/2014/main" id="{B89D1719-C966-415E-5C5C-C27FC8149D97}"/>
              </a:ext>
            </a:extLst>
          </p:cNvPr>
          <p:cNvSpPr/>
          <p:nvPr/>
        </p:nvSpPr>
        <p:spPr>
          <a:xfrm>
            <a:off x="5767373" y="1002404"/>
            <a:ext cx="1551999" cy="145482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82">
            <a:extLst>
              <a:ext uri="{FF2B5EF4-FFF2-40B4-BE49-F238E27FC236}">
                <a16:creationId xmlns:a16="http://schemas.microsoft.com/office/drawing/2014/main" id="{8745F8D4-B6CF-7FF5-5293-4A41628A15D4}"/>
              </a:ext>
            </a:extLst>
          </p:cNvPr>
          <p:cNvSpPr txBox="1"/>
          <p:nvPr/>
        </p:nvSpPr>
        <p:spPr>
          <a:xfrm>
            <a:off x="5790021" y="1266791"/>
            <a:ext cx="1506705" cy="738664"/>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Perturbe les capacités de raisonnement</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Conséquences des conduites addictives occasionnelles</a:t>
            </a:r>
          </a:p>
        </p:txBody>
      </p:sp>
      <p:sp>
        <p:nvSpPr>
          <p:cNvPr id="77" name="ZoneTexte 76">
            <a:extLst>
              <a:ext uri="{FF2B5EF4-FFF2-40B4-BE49-F238E27FC236}">
                <a16:creationId xmlns:a16="http://schemas.microsoft.com/office/drawing/2014/main" id="{FE4F1509-7F4F-6552-286E-E874800729E9}"/>
              </a:ext>
            </a:extLst>
          </p:cNvPr>
          <p:cNvSpPr txBox="1"/>
          <p:nvPr/>
        </p:nvSpPr>
        <p:spPr>
          <a:xfrm>
            <a:off x="339947" y="435034"/>
            <a:ext cx="9912484" cy="639470"/>
          </a:xfrm>
          <a:prstGeom prst="rect">
            <a:avLst/>
          </a:prstGeom>
          <a:noFill/>
        </p:spPr>
        <p:txBody>
          <a:bodyPr wrap="square">
            <a:spAutoFit/>
          </a:bodyPr>
          <a:lstStyle/>
          <a:p>
            <a:pPr>
              <a:lnSpc>
                <a:spcPts val="4667"/>
              </a:lnSpc>
            </a:pPr>
            <a:r>
              <a:rPr lang="en-US" sz="3000" dirty="0">
                <a:solidFill>
                  <a:schemeClr val="tx1">
                    <a:lumMod val="75000"/>
                    <a:lumOff val="25000"/>
                  </a:schemeClr>
                </a:solidFill>
                <a:latin typeface="Montserrat Light"/>
              </a:rPr>
              <a:t>ou chroniques au travail</a:t>
            </a:r>
            <a:endParaRPr lang="fr-FR" sz="3000" dirty="0">
              <a:solidFill>
                <a:schemeClr val="tx1">
                  <a:lumMod val="75000"/>
                  <a:lumOff val="25000"/>
                </a:schemeClr>
              </a:solidFill>
              <a:latin typeface="Montserrat Light"/>
            </a:endParaRPr>
          </a:p>
        </p:txBody>
      </p:sp>
      <p:sp>
        <p:nvSpPr>
          <p:cNvPr id="78" name="AutoShape 14">
            <a:extLst>
              <a:ext uri="{FF2B5EF4-FFF2-40B4-BE49-F238E27FC236}">
                <a16:creationId xmlns:a16="http://schemas.microsoft.com/office/drawing/2014/main" id="{4353FDDF-2570-0755-C5AB-F4B737B281D2}"/>
              </a:ext>
            </a:extLst>
          </p:cNvPr>
          <p:cNvSpPr/>
          <p:nvPr/>
        </p:nvSpPr>
        <p:spPr>
          <a:xfrm>
            <a:off x="426245" y="1121447"/>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cxnSp>
        <p:nvCxnSpPr>
          <p:cNvPr id="110" name="Straight Connector 42">
            <a:extLst>
              <a:ext uri="{FF2B5EF4-FFF2-40B4-BE49-F238E27FC236}">
                <a16:creationId xmlns:a16="http://schemas.microsoft.com/office/drawing/2014/main" id="{114E0E82-F8F4-108C-E6E0-3AD969DBABE5}"/>
              </a:ext>
            </a:extLst>
          </p:cNvPr>
          <p:cNvCxnSpPr>
            <a:cxnSpLocks/>
            <a:endCxn id="2" idx="0"/>
          </p:cNvCxnSpPr>
          <p:nvPr/>
        </p:nvCxnSpPr>
        <p:spPr>
          <a:xfrm flipH="1">
            <a:off x="6301787" y="2432861"/>
            <a:ext cx="77984" cy="325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72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82">
            <a:extLst>
              <a:ext uri="{FF2B5EF4-FFF2-40B4-BE49-F238E27FC236}">
                <a16:creationId xmlns:a16="http://schemas.microsoft.com/office/drawing/2014/main" id="{8745F8D4-B6CF-7FF5-5293-4A41628A15D4}"/>
              </a:ext>
            </a:extLst>
          </p:cNvPr>
          <p:cNvSpPr txBox="1"/>
          <p:nvPr/>
        </p:nvSpPr>
        <p:spPr>
          <a:xfrm>
            <a:off x="5790021" y="1266791"/>
            <a:ext cx="1506705" cy="738664"/>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Perturbe les capacités de raisonnement</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Conséquences des conduites addictives au travail</a:t>
            </a:r>
          </a:p>
        </p:txBody>
      </p:sp>
      <p:sp>
        <p:nvSpPr>
          <p:cNvPr id="78" name="AutoShape 14">
            <a:extLst>
              <a:ext uri="{FF2B5EF4-FFF2-40B4-BE49-F238E27FC236}">
                <a16:creationId xmlns:a16="http://schemas.microsoft.com/office/drawing/2014/main" id="{4353FDDF-2570-0755-C5AB-F4B737B281D2}"/>
              </a:ext>
            </a:extLst>
          </p:cNvPr>
          <p:cNvSpPr/>
          <p:nvPr/>
        </p:nvSpPr>
        <p:spPr>
          <a:xfrm>
            <a:off x="418601" y="798198"/>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2" name="Oval 55">
            <a:extLst>
              <a:ext uri="{FF2B5EF4-FFF2-40B4-BE49-F238E27FC236}">
                <a16:creationId xmlns:a16="http://schemas.microsoft.com/office/drawing/2014/main" id="{C564B884-48BC-7DA4-DBC7-391C91CAE7DE}"/>
              </a:ext>
            </a:extLst>
          </p:cNvPr>
          <p:cNvSpPr/>
          <p:nvPr/>
        </p:nvSpPr>
        <p:spPr>
          <a:xfrm>
            <a:off x="2895985" y="6316974"/>
            <a:ext cx="7238230" cy="298637"/>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e 3">
            <a:extLst>
              <a:ext uri="{FF2B5EF4-FFF2-40B4-BE49-F238E27FC236}">
                <a16:creationId xmlns:a16="http://schemas.microsoft.com/office/drawing/2014/main" id="{90571E86-830B-74A2-C1BD-809B45A1A912}"/>
              </a:ext>
            </a:extLst>
          </p:cNvPr>
          <p:cNvGrpSpPr/>
          <p:nvPr/>
        </p:nvGrpSpPr>
        <p:grpSpPr>
          <a:xfrm>
            <a:off x="3876373" y="2011927"/>
            <a:ext cx="2099733" cy="1938180"/>
            <a:chOff x="4969935" y="1616847"/>
            <a:chExt cx="2099733" cy="1938180"/>
          </a:xfrm>
        </p:grpSpPr>
        <p:sp>
          <p:nvSpPr>
            <p:cNvPr id="5" name="Rectangle: Rounded Corners 121">
              <a:extLst>
                <a:ext uri="{FF2B5EF4-FFF2-40B4-BE49-F238E27FC236}">
                  <a16:creationId xmlns:a16="http://schemas.microsoft.com/office/drawing/2014/main" id="{15BECBF3-3EE8-3EBE-5035-4A971F0D9EF3}"/>
                </a:ext>
              </a:extLst>
            </p:cNvPr>
            <p:cNvSpPr/>
            <p:nvPr/>
          </p:nvSpPr>
          <p:spPr>
            <a:xfrm>
              <a:off x="4969935" y="1616847"/>
              <a:ext cx="2099733" cy="1921933"/>
            </a:xfrm>
            <a:prstGeom prst="roundRect">
              <a:avLst>
                <a:gd name="adj" fmla="val 100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0">
              <a:extLst>
                <a:ext uri="{FF2B5EF4-FFF2-40B4-BE49-F238E27FC236}">
                  <a16:creationId xmlns:a16="http://schemas.microsoft.com/office/drawing/2014/main" id="{2AD72A87-4AA7-BE9F-585B-EA3B3AB40937}"/>
                </a:ext>
              </a:extLst>
            </p:cNvPr>
            <p:cNvSpPr txBox="1"/>
            <p:nvPr/>
          </p:nvSpPr>
          <p:spPr>
            <a:xfrm>
              <a:off x="5237385" y="2970252"/>
              <a:ext cx="1624094" cy="584775"/>
            </a:xfrm>
            <a:prstGeom prst="rect">
              <a:avLst/>
            </a:prstGeom>
            <a:noFill/>
          </p:spPr>
          <p:txBody>
            <a:bodyPr wrap="square" rtlCol="0">
              <a:spAutoFit/>
            </a:bodyPr>
            <a:lstStyle/>
            <a:p>
              <a:pPr lvl="0" algn="ctr">
                <a:defRPr/>
              </a:pPr>
              <a:r>
                <a:rPr lang="en-GB" sz="1600" b="1" dirty="0">
                  <a:solidFill>
                    <a:srgbClr val="FFFFFF"/>
                  </a:solidFill>
                  <a:latin typeface="Montserrat" panose="00000500000000000000" pitchFamily="2" charset="0"/>
                  <a:ea typeface="Noto Sans" panose="020B0502040504020204" pitchFamily="34"/>
                  <a:cs typeface="Noto Sans" panose="020B0502040504020204" pitchFamily="34"/>
                </a:rPr>
                <a:t>Troubles de la mémoire</a:t>
              </a:r>
            </a:p>
          </p:txBody>
        </p:sp>
        <p:pic>
          <p:nvPicPr>
            <p:cNvPr id="7" name="Picture 4" descr="Icône De Couleur Rgb Pour Troubles Cognitifs Illustration de Vecteur -  Illustration du santé, maladie: 210692954">
              <a:extLst>
                <a:ext uri="{FF2B5EF4-FFF2-40B4-BE49-F238E27FC236}">
                  <a16:creationId xmlns:a16="http://schemas.microsoft.com/office/drawing/2014/main" id="{592FC3BE-7DE9-A948-F589-E3AD3D9D0F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1574" y="1858144"/>
              <a:ext cx="1039689" cy="10396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e 7">
            <a:extLst>
              <a:ext uri="{FF2B5EF4-FFF2-40B4-BE49-F238E27FC236}">
                <a16:creationId xmlns:a16="http://schemas.microsoft.com/office/drawing/2014/main" id="{B44B5EC8-B669-5C3E-D6CA-75330E0CCAF3}"/>
              </a:ext>
            </a:extLst>
          </p:cNvPr>
          <p:cNvGrpSpPr/>
          <p:nvPr/>
        </p:nvGrpSpPr>
        <p:grpSpPr>
          <a:xfrm>
            <a:off x="3925697" y="4073291"/>
            <a:ext cx="2099733" cy="1921933"/>
            <a:chOff x="4969934" y="3818467"/>
            <a:chExt cx="2099733" cy="1921933"/>
          </a:xfrm>
        </p:grpSpPr>
        <p:sp>
          <p:nvSpPr>
            <p:cNvPr id="9" name="Rectangle: Rounded Corners 122">
              <a:extLst>
                <a:ext uri="{FF2B5EF4-FFF2-40B4-BE49-F238E27FC236}">
                  <a16:creationId xmlns:a16="http://schemas.microsoft.com/office/drawing/2014/main" id="{BCF51668-A5CA-FCAE-7A03-3D0857E2DE15}"/>
                </a:ext>
              </a:extLst>
            </p:cNvPr>
            <p:cNvSpPr/>
            <p:nvPr/>
          </p:nvSpPr>
          <p:spPr>
            <a:xfrm>
              <a:off x="4969934" y="3818467"/>
              <a:ext cx="2099733" cy="1921933"/>
            </a:xfrm>
            <a:prstGeom prst="roundRect">
              <a:avLst>
                <a:gd name="adj" fmla="val 100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e 9">
              <a:extLst>
                <a:ext uri="{FF2B5EF4-FFF2-40B4-BE49-F238E27FC236}">
                  <a16:creationId xmlns:a16="http://schemas.microsoft.com/office/drawing/2014/main" id="{F842B8DF-EC81-9FB5-10FA-FE427D4E30E5}"/>
                </a:ext>
              </a:extLst>
            </p:cNvPr>
            <p:cNvGrpSpPr/>
            <p:nvPr/>
          </p:nvGrpSpPr>
          <p:grpSpPr>
            <a:xfrm>
              <a:off x="5135993" y="4107389"/>
              <a:ext cx="1624094" cy="1505058"/>
              <a:chOff x="5199285" y="4030769"/>
              <a:chExt cx="1624094" cy="1505058"/>
            </a:xfrm>
          </p:grpSpPr>
          <p:sp>
            <p:nvSpPr>
              <p:cNvPr id="11" name="TextBox 24">
                <a:extLst>
                  <a:ext uri="{FF2B5EF4-FFF2-40B4-BE49-F238E27FC236}">
                    <a16:creationId xmlns:a16="http://schemas.microsoft.com/office/drawing/2014/main" id="{34EA4240-ADB0-F855-474E-498C766336B4}"/>
                  </a:ext>
                </a:extLst>
              </p:cNvPr>
              <p:cNvSpPr txBox="1"/>
              <p:nvPr/>
            </p:nvSpPr>
            <p:spPr>
              <a:xfrm>
                <a:off x="5199285" y="5197273"/>
                <a:ext cx="1624094" cy="338554"/>
              </a:xfrm>
              <a:prstGeom prst="rect">
                <a:avLst/>
              </a:prstGeom>
              <a:noFill/>
            </p:spPr>
            <p:txBody>
              <a:bodyPr wrap="square" rtlCol="0">
                <a:spAutoFit/>
              </a:bodyPr>
              <a:lstStyle/>
              <a:p>
                <a:pPr algn="ctr">
                  <a:defRPr/>
                </a:pPr>
                <a:r>
                  <a:rPr lang="en-GB" sz="1600" b="1" dirty="0">
                    <a:solidFill>
                      <a:srgbClr val="FFFFFF"/>
                    </a:solidFill>
                    <a:latin typeface="Montserrat" panose="00000500000000000000" pitchFamily="2" charset="0"/>
                    <a:ea typeface="Noto Sans" panose="020B0502040504020204" pitchFamily="34"/>
                    <a:cs typeface="Noto Sans" panose="020B0502040504020204" pitchFamily="34"/>
                  </a:rPr>
                  <a:t>Agressivité</a:t>
                </a:r>
              </a:p>
            </p:txBody>
          </p:sp>
          <p:pic>
            <p:nvPicPr>
              <p:cNvPr id="12" name="Picture 8" descr="Vecteurs et illustrations de Agressivite en téléchargement gratuit | Freepik">
                <a:extLst>
                  <a:ext uri="{FF2B5EF4-FFF2-40B4-BE49-F238E27FC236}">
                    <a16:creationId xmlns:a16="http://schemas.microsoft.com/office/drawing/2014/main" id="{B1B56668-29BD-090A-4209-A55961204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574" y="4030769"/>
                <a:ext cx="1176230" cy="117623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oupe 12">
            <a:extLst>
              <a:ext uri="{FF2B5EF4-FFF2-40B4-BE49-F238E27FC236}">
                <a16:creationId xmlns:a16="http://schemas.microsoft.com/office/drawing/2014/main" id="{4D32E281-BADC-D2AE-BD84-FA06C7592E49}"/>
              </a:ext>
            </a:extLst>
          </p:cNvPr>
          <p:cNvGrpSpPr/>
          <p:nvPr/>
        </p:nvGrpSpPr>
        <p:grpSpPr>
          <a:xfrm>
            <a:off x="1532467" y="2020051"/>
            <a:ext cx="2099733" cy="1938180"/>
            <a:chOff x="2599267" y="1651001"/>
            <a:chExt cx="2099733" cy="1938180"/>
          </a:xfrm>
        </p:grpSpPr>
        <p:sp>
          <p:nvSpPr>
            <p:cNvPr id="14" name="Rectangle: Rounded Corners 1">
              <a:extLst>
                <a:ext uri="{FF2B5EF4-FFF2-40B4-BE49-F238E27FC236}">
                  <a16:creationId xmlns:a16="http://schemas.microsoft.com/office/drawing/2014/main" id="{C3AE6CB1-3382-D22C-76C8-2834322EDE7F}"/>
                </a:ext>
              </a:extLst>
            </p:cNvPr>
            <p:cNvSpPr/>
            <p:nvPr/>
          </p:nvSpPr>
          <p:spPr>
            <a:xfrm>
              <a:off x="2599267" y="1651001"/>
              <a:ext cx="2099733" cy="1921933"/>
            </a:xfrm>
            <a:prstGeom prst="roundRect">
              <a:avLst>
                <a:gd name="adj" fmla="val 100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32">
              <a:extLst>
                <a:ext uri="{FF2B5EF4-FFF2-40B4-BE49-F238E27FC236}">
                  <a16:creationId xmlns:a16="http://schemas.microsoft.com/office/drawing/2014/main" id="{8CE26859-6A04-D89E-73E4-BE65933016FE}"/>
                </a:ext>
              </a:extLst>
            </p:cNvPr>
            <p:cNvSpPr txBox="1"/>
            <p:nvPr/>
          </p:nvSpPr>
          <p:spPr>
            <a:xfrm>
              <a:off x="2808557" y="3004406"/>
              <a:ext cx="1624094" cy="584775"/>
            </a:xfrm>
            <a:prstGeom prst="rect">
              <a:avLst/>
            </a:prstGeom>
            <a:noFill/>
          </p:spPr>
          <p:txBody>
            <a:bodyPr wrap="square" rtlCol="0">
              <a:spAutoFit/>
            </a:bodyPr>
            <a:lstStyle/>
            <a:p>
              <a:pPr lvl="0" algn="ctr">
                <a:defRPr/>
              </a:pPr>
              <a:r>
                <a:rPr lang="en-GB" sz="1600" b="1" noProof="0" dirty="0">
                  <a:solidFill>
                    <a:srgbClr val="FFFFFF"/>
                  </a:solidFill>
                  <a:latin typeface="Montserrat" panose="00000500000000000000" pitchFamily="2" charset="0"/>
                  <a:ea typeface="Noto Sans" panose="020B0502040504020204" pitchFamily="34"/>
                  <a:cs typeface="Noto Sans" panose="020B0502040504020204" pitchFamily="34"/>
                </a:rPr>
                <a:t>Prise de risques</a:t>
              </a:r>
              <a:endParaRPr kumimoji="0" lang="en-GB" sz="1600" b="1" i="0" u="none" strike="noStrike" kern="1200" cap="none" spc="0" normalizeH="0" baseline="0" noProof="0" dirty="0">
                <a:ln>
                  <a:noFill/>
                </a:ln>
                <a:solidFill>
                  <a:srgbClr val="FFFFFF"/>
                </a:solidFill>
                <a:effectLst/>
                <a:uLnTx/>
                <a:uFillTx/>
                <a:latin typeface="Montserrat" panose="00000500000000000000" pitchFamily="2" charset="0"/>
                <a:ea typeface="Noto Sans" panose="020B0502040504020204" pitchFamily="34"/>
                <a:cs typeface="Noto Sans" panose="020B0502040504020204" pitchFamily="34"/>
              </a:endParaRPr>
            </a:p>
          </p:txBody>
        </p:sp>
        <p:pic>
          <p:nvPicPr>
            <p:cNvPr id="16" name="Picture 12" descr="femme d'affaires traverse les risques. 3571311 Art vectoriel chez Vecteezy">
              <a:extLst>
                <a:ext uri="{FF2B5EF4-FFF2-40B4-BE49-F238E27FC236}">
                  <a16:creationId xmlns:a16="http://schemas.microsoft.com/office/drawing/2014/main" id="{8B8F9ADD-16DF-F4DC-414C-B0A84E1EB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126" y="1787208"/>
              <a:ext cx="1180955" cy="118095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25">
            <a:extLst>
              <a:ext uri="{FF2B5EF4-FFF2-40B4-BE49-F238E27FC236}">
                <a16:creationId xmlns:a16="http://schemas.microsoft.com/office/drawing/2014/main" id="{B9BBBCCE-9FB2-308C-163E-2F5E893FF363}"/>
              </a:ext>
            </a:extLst>
          </p:cNvPr>
          <p:cNvSpPr/>
          <p:nvPr/>
        </p:nvSpPr>
        <p:spPr>
          <a:xfrm>
            <a:off x="6229311" y="4073290"/>
            <a:ext cx="2099733" cy="1921933"/>
          </a:xfrm>
          <a:prstGeom prst="roundRect">
            <a:avLst>
              <a:gd name="adj" fmla="val 100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23">
            <a:extLst>
              <a:ext uri="{FF2B5EF4-FFF2-40B4-BE49-F238E27FC236}">
                <a16:creationId xmlns:a16="http://schemas.microsoft.com/office/drawing/2014/main" id="{07004C01-3B7F-8D66-4D1F-FE9434DDFD0D}"/>
              </a:ext>
            </a:extLst>
          </p:cNvPr>
          <p:cNvSpPr txBox="1"/>
          <p:nvPr/>
        </p:nvSpPr>
        <p:spPr>
          <a:xfrm>
            <a:off x="6171396" y="5357065"/>
            <a:ext cx="2214340" cy="584775"/>
          </a:xfrm>
          <a:prstGeom prst="rect">
            <a:avLst/>
          </a:prstGeom>
          <a:noFill/>
        </p:spPr>
        <p:txBody>
          <a:bodyPr wrap="square" rtlCol="0">
            <a:spAutoFit/>
          </a:bodyPr>
          <a:lstStyle/>
          <a:p>
            <a:pPr algn="ctr">
              <a:defRPr/>
            </a:pPr>
            <a:r>
              <a:rPr lang="en-GB" sz="1600" b="1" dirty="0">
                <a:solidFill>
                  <a:srgbClr val="FFFFFF"/>
                </a:solidFill>
                <a:latin typeface="Montserrat" panose="00000500000000000000" pitchFamily="2" charset="0"/>
                <a:ea typeface="Noto Sans" panose="020B0502040504020204" pitchFamily="34"/>
                <a:cs typeface="Noto Sans" panose="020B0502040504020204" pitchFamily="34"/>
              </a:rPr>
              <a:t>Mise en danger d’autri</a:t>
            </a:r>
          </a:p>
        </p:txBody>
      </p:sp>
      <p:grpSp>
        <p:nvGrpSpPr>
          <p:cNvPr id="19" name="Groupe 18">
            <a:extLst>
              <a:ext uri="{FF2B5EF4-FFF2-40B4-BE49-F238E27FC236}">
                <a16:creationId xmlns:a16="http://schemas.microsoft.com/office/drawing/2014/main" id="{1EBC2D47-DD15-4F17-B4BF-F7F214FEC505}"/>
              </a:ext>
            </a:extLst>
          </p:cNvPr>
          <p:cNvGrpSpPr/>
          <p:nvPr/>
        </p:nvGrpSpPr>
        <p:grpSpPr>
          <a:xfrm>
            <a:off x="6131858" y="2010582"/>
            <a:ext cx="2099733" cy="1921933"/>
            <a:chOff x="7382935" y="1651001"/>
            <a:chExt cx="2099733" cy="1921933"/>
          </a:xfrm>
        </p:grpSpPr>
        <p:sp>
          <p:nvSpPr>
            <p:cNvPr id="20" name="Rectangle: Rounded Corners 124">
              <a:extLst>
                <a:ext uri="{FF2B5EF4-FFF2-40B4-BE49-F238E27FC236}">
                  <a16:creationId xmlns:a16="http://schemas.microsoft.com/office/drawing/2014/main" id="{E8847B21-AA9F-9D6F-02BE-F08F504829B3}"/>
                </a:ext>
              </a:extLst>
            </p:cNvPr>
            <p:cNvSpPr/>
            <p:nvPr/>
          </p:nvSpPr>
          <p:spPr>
            <a:xfrm>
              <a:off x="7382935" y="1651001"/>
              <a:ext cx="2099733" cy="1921933"/>
            </a:xfrm>
            <a:prstGeom prst="roundRect">
              <a:avLst>
                <a:gd name="adj" fmla="val 100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2">
              <a:extLst>
                <a:ext uri="{FF2B5EF4-FFF2-40B4-BE49-F238E27FC236}">
                  <a16:creationId xmlns:a16="http://schemas.microsoft.com/office/drawing/2014/main" id="{3BA40A68-B28C-4831-8AB3-FA84D8BE1D1F}"/>
                </a:ext>
              </a:extLst>
            </p:cNvPr>
            <p:cNvSpPr txBox="1"/>
            <p:nvPr/>
          </p:nvSpPr>
          <p:spPr>
            <a:xfrm>
              <a:off x="7629175" y="3099657"/>
              <a:ext cx="1624094" cy="338554"/>
            </a:xfrm>
            <a:prstGeom prst="rect">
              <a:avLst/>
            </a:prstGeom>
            <a:noFill/>
          </p:spPr>
          <p:txBody>
            <a:bodyPr wrap="square" rtlCol="0">
              <a:spAutoFit/>
            </a:bodyPr>
            <a:lstStyle/>
            <a:p>
              <a:pPr algn="ctr">
                <a:defRPr/>
              </a:pPr>
              <a:r>
                <a:rPr lang="en-GB" sz="1600" b="1" dirty="0">
                  <a:solidFill>
                    <a:srgbClr val="FFFFFF"/>
                  </a:solidFill>
                  <a:latin typeface="Montserrat" panose="00000500000000000000" pitchFamily="2" charset="0"/>
                  <a:ea typeface="Noto Sans" panose="020B0502040504020204" pitchFamily="34"/>
                  <a:cs typeface="Noto Sans" panose="020B0502040504020204" pitchFamily="34"/>
                </a:rPr>
                <a:t>Inattention</a:t>
              </a:r>
            </a:p>
          </p:txBody>
        </p:sp>
        <p:pic>
          <p:nvPicPr>
            <p:cNvPr id="22" name="Image 21">
              <a:extLst>
                <a:ext uri="{FF2B5EF4-FFF2-40B4-BE49-F238E27FC236}">
                  <a16:creationId xmlns:a16="http://schemas.microsoft.com/office/drawing/2014/main" id="{7829829B-02A0-D622-0620-D6DD22A1CC31}"/>
                </a:ext>
              </a:extLst>
            </p:cNvPr>
            <p:cNvPicPr>
              <a:picLocks noChangeAspect="1"/>
            </p:cNvPicPr>
            <p:nvPr/>
          </p:nvPicPr>
          <p:blipFill>
            <a:blip r:embed="rId5"/>
            <a:stretch>
              <a:fillRect/>
            </a:stretch>
          </p:blipFill>
          <p:spPr>
            <a:xfrm>
              <a:off x="7529796" y="1844020"/>
              <a:ext cx="1743198" cy="1255637"/>
            </a:xfrm>
            <a:prstGeom prst="rect">
              <a:avLst/>
            </a:prstGeom>
          </p:spPr>
        </p:pic>
      </p:grpSp>
      <p:grpSp>
        <p:nvGrpSpPr>
          <p:cNvPr id="23" name="Groupe 22">
            <a:extLst>
              <a:ext uri="{FF2B5EF4-FFF2-40B4-BE49-F238E27FC236}">
                <a16:creationId xmlns:a16="http://schemas.microsoft.com/office/drawing/2014/main" id="{A1DBA57E-94D1-DB2E-DBD7-03F19FE9E54E}"/>
              </a:ext>
            </a:extLst>
          </p:cNvPr>
          <p:cNvGrpSpPr/>
          <p:nvPr/>
        </p:nvGrpSpPr>
        <p:grpSpPr>
          <a:xfrm>
            <a:off x="1532466" y="4079960"/>
            <a:ext cx="2099733" cy="1921933"/>
            <a:chOff x="2599266" y="3818467"/>
            <a:chExt cx="2099733" cy="1921933"/>
          </a:xfrm>
        </p:grpSpPr>
        <p:sp>
          <p:nvSpPr>
            <p:cNvPr id="24" name="Rectangle: Rounded Corners 123">
              <a:extLst>
                <a:ext uri="{FF2B5EF4-FFF2-40B4-BE49-F238E27FC236}">
                  <a16:creationId xmlns:a16="http://schemas.microsoft.com/office/drawing/2014/main" id="{7F178990-2177-0AFF-92F0-62B17AC1C702}"/>
                </a:ext>
              </a:extLst>
            </p:cNvPr>
            <p:cNvSpPr/>
            <p:nvPr/>
          </p:nvSpPr>
          <p:spPr>
            <a:xfrm>
              <a:off x="2599266" y="3818467"/>
              <a:ext cx="2099733" cy="1921933"/>
            </a:xfrm>
            <a:prstGeom prst="roundRect">
              <a:avLst>
                <a:gd name="adj" fmla="val 1005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5">
              <a:extLst>
                <a:ext uri="{FF2B5EF4-FFF2-40B4-BE49-F238E27FC236}">
                  <a16:creationId xmlns:a16="http://schemas.microsoft.com/office/drawing/2014/main" id="{F5A04581-E94C-6F31-67D6-8C947B5E0D8D}"/>
                </a:ext>
              </a:extLst>
            </p:cNvPr>
            <p:cNvSpPr txBox="1"/>
            <p:nvPr/>
          </p:nvSpPr>
          <p:spPr>
            <a:xfrm>
              <a:off x="2854018" y="5197273"/>
              <a:ext cx="1624094" cy="338554"/>
            </a:xfrm>
            <a:prstGeom prst="rect">
              <a:avLst/>
            </a:prstGeom>
            <a:noFill/>
          </p:spPr>
          <p:txBody>
            <a:bodyPr wrap="square" rtlCol="0">
              <a:spAutoFit/>
            </a:bodyPr>
            <a:lstStyle/>
            <a:p>
              <a:pPr lvl="0" algn="ctr">
                <a:defRPr/>
              </a:pPr>
              <a:r>
                <a:rPr lang="en-GB" sz="1600" b="1" dirty="0">
                  <a:solidFill>
                    <a:srgbClr val="FFFFFF"/>
                  </a:solidFill>
                  <a:latin typeface="Montserrat" panose="00000500000000000000" pitchFamily="2" charset="0"/>
                  <a:ea typeface="Noto Sans" panose="020B0502040504020204" pitchFamily="34"/>
                  <a:cs typeface="Noto Sans" panose="020B0502040504020204" pitchFamily="34"/>
                </a:rPr>
                <a:t>Maladresse</a:t>
              </a:r>
            </a:p>
          </p:txBody>
        </p:sp>
        <p:pic>
          <p:nvPicPr>
            <p:cNvPr id="26" name="Image 25">
              <a:extLst>
                <a:ext uri="{FF2B5EF4-FFF2-40B4-BE49-F238E27FC236}">
                  <a16:creationId xmlns:a16="http://schemas.microsoft.com/office/drawing/2014/main" id="{EF6D4D3F-A9F8-EDFA-86E4-913D3F37A72D}"/>
                </a:ext>
              </a:extLst>
            </p:cNvPr>
            <p:cNvPicPr>
              <a:picLocks noChangeAspect="1"/>
            </p:cNvPicPr>
            <p:nvPr/>
          </p:nvPicPr>
          <p:blipFill rotWithShape="1">
            <a:blip r:embed="rId6"/>
            <a:srcRect l="3432" r="-3432"/>
            <a:stretch/>
          </p:blipFill>
          <p:spPr>
            <a:xfrm>
              <a:off x="2962793" y="4048589"/>
              <a:ext cx="1469858" cy="1140589"/>
            </a:xfrm>
            <a:prstGeom prst="rect">
              <a:avLst/>
            </a:prstGeom>
          </p:spPr>
        </p:pic>
      </p:grpSp>
      <p:sp>
        <p:nvSpPr>
          <p:cNvPr id="27" name="Rectangle 26">
            <a:extLst>
              <a:ext uri="{FF2B5EF4-FFF2-40B4-BE49-F238E27FC236}">
                <a16:creationId xmlns:a16="http://schemas.microsoft.com/office/drawing/2014/main" id="{92D352C2-640D-4A24-5BD1-1538316D815E}"/>
              </a:ext>
            </a:extLst>
          </p:cNvPr>
          <p:cNvSpPr/>
          <p:nvPr/>
        </p:nvSpPr>
        <p:spPr>
          <a:xfrm>
            <a:off x="1895993" y="4309777"/>
            <a:ext cx="161925" cy="23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a:extLst>
              <a:ext uri="{FF2B5EF4-FFF2-40B4-BE49-F238E27FC236}">
                <a16:creationId xmlns:a16="http://schemas.microsoft.com/office/drawing/2014/main" id="{3C59B1D8-DB72-BAD4-F1BC-1785530A65C4}"/>
              </a:ext>
            </a:extLst>
          </p:cNvPr>
          <p:cNvGrpSpPr/>
          <p:nvPr/>
        </p:nvGrpSpPr>
        <p:grpSpPr>
          <a:xfrm>
            <a:off x="8353383" y="1983046"/>
            <a:ext cx="2099733" cy="1921933"/>
            <a:chOff x="9795935" y="1451175"/>
            <a:chExt cx="2099733" cy="1921933"/>
          </a:xfrm>
        </p:grpSpPr>
        <p:sp>
          <p:nvSpPr>
            <p:cNvPr id="29" name="Rectangle: Rounded Corners 124">
              <a:extLst>
                <a:ext uri="{FF2B5EF4-FFF2-40B4-BE49-F238E27FC236}">
                  <a16:creationId xmlns:a16="http://schemas.microsoft.com/office/drawing/2014/main" id="{015DE3F2-A4BB-89DB-BB4A-3C1C7994FB71}"/>
                </a:ext>
              </a:extLst>
            </p:cNvPr>
            <p:cNvSpPr/>
            <p:nvPr/>
          </p:nvSpPr>
          <p:spPr>
            <a:xfrm>
              <a:off x="9795935" y="1451175"/>
              <a:ext cx="2099733" cy="1921933"/>
            </a:xfrm>
            <a:prstGeom prst="roundRect">
              <a:avLst>
                <a:gd name="adj" fmla="val 100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0">
              <a:extLst>
                <a:ext uri="{FF2B5EF4-FFF2-40B4-BE49-F238E27FC236}">
                  <a16:creationId xmlns:a16="http://schemas.microsoft.com/office/drawing/2014/main" id="{B7E8F3B6-244E-0ECF-0BC2-4A8C7DE1DD4B}"/>
                </a:ext>
              </a:extLst>
            </p:cNvPr>
            <p:cNvSpPr txBox="1"/>
            <p:nvPr/>
          </p:nvSpPr>
          <p:spPr>
            <a:xfrm>
              <a:off x="10033754" y="2712018"/>
              <a:ext cx="1624094" cy="584775"/>
            </a:xfrm>
            <a:prstGeom prst="rect">
              <a:avLst/>
            </a:prstGeom>
            <a:noFill/>
          </p:spPr>
          <p:txBody>
            <a:bodyPr wrap="square" rtlCol="0">
              <a:spAutoFit/>
            </a:bodyPr>
            <a:lstStyle/>
            <a:p>
              <a:pPr lvl="0" algn="ctr">
                <a:defRPr/>
              </a:pPr>
              <a:r>
                <a:rPr lang="en-GB" sz="1600" b="1" dirty="0">
                  <a:solidFill>
                    <a:srgbClr val="FFFFFF"/>
                  </a:solidFill>
                  <a:latin typeface="Montserrat" panose="00000500000000000000" pitchFamily="2" charset="0"/>
                  <a:ea typeface="Noto Sans" panose="020B0502040504020204" pitchFamily="34"/>
                  <a:cs typeface="Noto Sans" panose="020B0502040504020204" pitchFamily="34"/>
                </a:rPr>
                <a:t>Erreur de jugement</a:t>
              </a:r>
            </a:p>
          </p:txBody>
        </p:sp>
        <p:pic>
          <p:nvPicPr>
            <p:cNvPr id="31" name="Image 30">
              <a:extLst>
                <a:ext uri="{FF2B5EF4-FFF2-40B4-BE49-F238E27FC236}">
                  <a16:creationId xmlns:a16="http://schemas.microsoft.com/office/drawing/2014/main" id="{7E4EFCB4-BD93-7078-DD03-A5EE3623F20C}"/>
                </a:ext>
              </a:extLst>
            </p:cNvPr>
            <p:cNvPicPr>
              <a:picLocks noChangeAspect="1"/>
            </p:cNvPicPr>
            <p:nvPr/>
          </p:nvPicPr>
          <p:blipFill>
            <a:blip r:embed="rId7"/>
            <a:stretch>
              <a:fillRect/>
            </a:stretch>
          </p:blipFill>
          <p:spPr>
            <a:xfrm>
              <a:off x="10128527" y="1584746"/>
              <a:ext cx="1434547" cy="1166803"/>
            </a:xfrm>
            <a:prstGeom prst="rect">
              <a:avLst/>
            </a:prstGeom>
          </p:spPr>
        </p:pic>
      </p:grpSp>
      <p:sp>
        <p:nvSpPr>
          <p:cNvPr id="32" name="ZoneTexte 31">
            <a:extLst>
              <a:ext uri="{FF2B5EF4-FFF2-40B4-BE49-F238E27FC236}">
                <a16:creationId xmlns:a16="http://schemas.microsoft.com/office/drawing/2014/main" id="{9FAAAF0F-B094-4B18-7FD7-C7EDA97FF104}"/>
              </a:ext>
            </a:extLst>
          </p:cNvPr>
          <p:cNvSpPr txBox="1"/>
          <p:nvPr/>
        </p:nvSpPr>
        <p:spPr>
          <a:xfrm>
            <a:off x="1836438" y="1397851"/>
            <a:ext cx="8616678" cy="400110"/>
          </a:xfrm>
          <a:prstGeom prst="rect">
            <a:avLst/>
          </a:prstGeom>
          <a:noFill/>
        </p:spPr>
        <p:txBody>
          <a:bodyPr wrap="square" rtlCol="0">
            <a:spAutoFit/>
          </a:bodyPr>
          <a:lstStyle/>
          <a:p>
            <a:r>
              <a:rPr lang="fr-FR" sz="2000" dirty="0">
                <a:latin typeface="Montserrat" panose="00000500000000000000" pitchFamily="2" charset="0"/>
              </a:rPr>
              <a:t>Absentéisme, Accidents du travail, difficultés relationnelles</a:t>
            </a:r>
          </a:p>
        </p:txBody>
      </p:sp>
      <p:pic>
        <p:nvPicPr>
          <p:cNvPr id="33" name="Image 32">
            <a:extLst>
              <a:ext uri="{FF2B5EF4-FFF2-40B4-BE49-F238E27FC236}">
                <a16:creationId xmlns:a16="http://schemas.microsoft.com/office/drawing/2014/main" id="{659863AF-6029-5E6A-168B-F2AE1670816C}"/>
              </a:ext>
            </a:extLst>
          </p:cNvPr>
          <p:cNvPicPr>
            <a:picLocks noChangeAspect="1"/>
          </p:cNvPicPr>
          <p:nvPr/>
        </p:nvPicPr>
        <p:blipFill rotWithShape="1">
          <a:blip r:embed="rId8"/>
          <a:srcRect b="15967"/>
          <a:stretch/>
        </p:blipFill>
        <p:spPr>
          <a:xfrm>
            <a:off x="6351316" y="4380775"/>
            <a:ext cx="1684023" cy="929999"/>
          </a:xfrm>
          <a:prstGeom prst="rect">
            <a:avLst/>
          </a:prstGeom>
        </p:spPr>
      </p:pic>
    </p:spTree>
    <p:extLst>
      <p:ext uri="{BB962C8B-B14F-4D97-AF65-F5344CB8AC3E}">
        <p14:creationId xmlns:p14="http://schemas.microsoft.com/office/powerpoint/2010/main" val="256978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Conséquences des conduites addictives au travail</a:t>
            </a:r>
          </a:p>
        </p:txBody>
      </p:sp>
      <p:sp>
        <p:nvSpPr>
          <p:cNvPr id="78" name="AutoShape 14">
            <a:extLst>
              <a:ext uri="{FF2B5EF4-FFF2-40B4-BE49-F238E27FC236}">
                <a16:creationId xmlns:a16="http://schemas.microsoft.com/office/drawing/2014/main" id="{4353FDDF-2570-0755-C5AB-F4B737B281D2}"/>
              </a:ext>
            </a:extLst>
          </p:cNvPr>
          <p:cNvSpPr/>
          <p:nvPr/>
        </p:nvSpPr>
        <p:spPr>
          <a:xfrm>
            <a:off x="426245" y="1121447"/>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3" name="Image 8" descr="Une image contenant texte&#10;&#10;Description générée automatiquement">
            <a:extLst>
              <a:ext uri="{FF2B5EF4-FFF2-40B4-BE49-F238E27FC236}">
                <a16:creationId xmlns:a16="http://schemas.microsoft.com/office/drawing/2014/main" id="{0B0A47E1-9399-4B20-7852-A1D3B0731DCE}"/>
              </a:ext>
            </a:extLst>
          </p:cNvPr>
          <p:cNvPicPr>
            <a:picLocks noChangeAspect="1"/>
          </p:cNvPicPr>
          <p:nvPr/>
        </p:nvPicPr>
        <p:blipFill rotWithShape="1">
          <a:blip r:embed="rId3"/>
          <a:srcRect l="3825" t="5970" r="39298" b="14428"/>
          <a:stretch/>
        </p:blipFill>
        <p:spPr>
          <a:xfrm>
            <a:off x="718523" y="4661308"/>
            <a:ext cx="1482743" cy="1399559"/>
          </a:xfrm>
          <a:prstGeom prst="rect">
            <a:avLst/>
          </a:prstGeom>
        </p:spPr>
      </p:pic>
      <p:pic>
        <p:nvPicPr>
          <p:cNvPr id="5" name="Image 9">
            <a:extLst>
              <a:ext uri="{FF2B5EF4-FFF2-40B4-BE49-F238E27FC236}">
                <a16:creationId xmlns:a16="http://schemas.microsoft.com/office/drawing/2014/main" id="{CC4CBEEF-B138-7F29-07B8-70BDD19ADEE9}"/>
              </a:ext>
            </a:extLst>
          </p:cNvPr>
          <p:cNvPicPr>
            <a:picLocks noChangeAspect="1"/>
          </p:cNvPicPr>
          <p:nvPr/>
        </p:nvPicPr>
        <p:blipFill rotWithShape="1">
          <a:blip r:embed="rId4"/>
          <a:srcRect l="2612" t="8867" r="33582" b="12315"/>
          <a:stretch/>
        </p:blipFill>
        <p:spPr>
          <a:xfrm>
            <a:off x="663294" y="3126095"/>
            <a:ext cx="1565980" cy="1308083"/>
          </a:xfrm>
          <a:prstGeom prst="rect">
            <a:avLst/>
          </a:prstGeom>
        </p:spPr>
      </p:pic>
      <p:pic>
        <p:nvPicPr>
          <p:cNvPr id="6" name="Image 5">
            <a:extLst>
              <a:ext uri="{FF2B5EF4-FFF2-40B4-BE49-F238E27FC236}">
                <a16:creationId xmlns:a16="http://schemas.microsoft.com/office/drawing/2014/main" id="{507A708E-EFB6-6444-569C-728789675B54}"/>
              </a:ext>
            </a:extLst>
          </p:cNvPr>
          <p:cNvPicPr>
            <a:picLocks noChangeAspect="1"/>
          </p:cNvPicPr>
          <p:nvPr/>
        </p:nvPicPr>
        <p:blipFill>
          <a:blip r:embed="rId5"/>
          <a:stretch>
            <a:fillRect/>
          </a:stretch>
        </p:blipFill>
        <p:spPr>
          <a:xfrm>
            <a:off x="691302" y="1496912"/>
            <a:ext cx="1509964" cy="1420558"/>
          </a:xfrm>
          <a:prstGeom prst="rect">
            <a:avLst/>
          </a:prstGeom>
        </p:spPr>
      </p:pic>
      <p:sp>
        <p:nvSpPr>
          <p:cNvPr id="8" name="ZoneTexte 7">
            <a:extLst>
              <a:ext uri="{FF2B5EF4-FFF2-40B4-BE49-F238E27FC236}">
                <a16:creationId xmlns:a16="http://schemas.microsoft.com/office/drawing/2014/main" id="{348267E9-FECA-F4E5-4E20-1677ECD35F69}"/>
              </a:ext>
            </a:extLst>
          </p:cNvPr>
          <p:cNvSpPr txBox="1"/>
          <p:nvPr/>
        </p:nvSpPr>
        <p:spPr>
          <a:xfrm>
            <a:off x="2368983" y="3102216"/>
            <a:ext cx="6100762" cy="1200329"/>
          </a:xfrm>
          <a:prstGeom prst="rect">
            <a:avLst/>
          </a:prstGeom>
          <a:noFill/>
        </p:spPr>
        <p:txBody>
          <a:bodyPr wrap="square">
            <a:spAutoFit/>
          </a:bodyPr>
          <a:lstStyle/>
          <a:p>
            <a:br>
              <a:rPr lang="fr-FR" sz="1800" dirty="0">
                <a:latin typeface="Calibri"/>
                <a:ea typeface="+mj-lt"/>
                <a:cs typeface="+mj-lt"/>
              </a:rPr>
            </a:br>
            <a:r>
              <a:rPr lang="fr-FR" dirty="0">
                <a:solidFill>
                  <a:schemeClr val="accent1"/>
                </a:solidFill>
                <a:latin typeface="Montserrat" panose="00000500000000000000" pitchFamily="2" charset="0"/>
                <a:ea typeface="+mj-lt"/>
                <a:cs typeface="+mj-lt"/>
              </a:rPr>
              <a:t>CANNABIS </a:t>
            </a:r>
            <a:r>
              <a:rPr lang="fr-FR" sz="1800" b="1" dirty="0">
                <a:solidFill>
                  <a:schemeClr val="accent1"/>
                </a:solidFill>
                <a:latin typeface="Calibri"/>
                <a:ea typeface="+mj-lt"/>
                <a:cs typeface="+mj-lt"/>
              </a:rPr>
              <a:t>:</a:t>
            </a:r>
            <a:br>
              <a:rPr lang="fr-FR" sz="1800" b="1" dirty="0">
                <a:solidFill>
                  <a:schemeClr val="accent1"/>
                </a:solidFill>
                <a:latin typeface="Calibri"/>
                <a:ea typeface="+mj-lt"/>
                <a:cs typeface="+mj-lt"/>
              </a:rPr>
            </a:br>
            <a:r>
              <a:rPr lang="fr-FR" dirty="0">
                <a:latin typeface="Montserrat" panose="00000500000000000000" pitchFamily="2" charset="0"/>
                <a:ea typeface="+mj-lt"/>
                <a:cs typeface="+mj-lt"/>
              </a:rPr>
              <a:t>Moins d'une fois/mois = risque x 2</a:t>
            </a:r>
            <a:br>
              <a:rPr lang="fr-FR" dirty="0">
                <a:latin typeface="Montserrat" panose="00000500000000000000" pitchFamily="2" charset="0"/>
                <a:ea typeface="+mj-lt"/>
                <a:cs typeface="+mj-lt"/>
              </a:rPr>
            </a:br>
            <a:r>
              <a:rPr lang="fr-FR" dirty="0">
                <a:latin typeface="Montserrat" panose="00000500000000000000" pitchFamily="2" charset="0"/>
                <a:ea typeface="+mj-lt"/>
                <a:cs typeface="+mj-lt"/>
              </a:rPr>
              <a:t>Au moins une fois/mois = risque x 3</a:t>
            </a:r>
            <a:endParaRPr lang="fr-FR" dirty="0"/>
          </a:p>
        </p:txBody>
      </p:sp>
      <p:sp>
        <p:nvSpPr>
          <p:cNvPr id="10" name="ZoneTexte 9">
            <a:extLst>
              <a:ext uri="{FF2B5EF4-FFF2-40B4-BE49-F238E27FC236}">
                <a16:creationId xmlns:a16="http://schemas.microsoft.com/office/drawing/2014/main" id="{6D59F0CB-D75F-BC97-4792-C3698E209AD3}"/>
              </a:ext>
            </a:extLst>
          </p:cNvPr>
          <p:cNvSpPr txBox="1"/>
          <p:nvPr/>
        </p:nvSpPr>
        <p:spPr>
          <a:xfrm>
            <a:off x="4862513" y="608558"/>
            <a:ext cx="6100762" cy="523220"/>
          </a:xfrm>
          <a:prstGeom prst="rect">
            <a:avLst/>
          </a:prstGeom>
          <a:noFill/>
        </p:spPr>
        <p:txBody>
          <a:bodyPr wrap="square">
            <a:spAutoFit/>
          </a:bodyPr>
          <a:lstStyle/>
          <a:p>
            <a:r>
              <a:rPr lang="fr-FR" sz="2800" b="1" dirty="0">
                <a:solidFill>
                  <a:srgbClr val="FF5050"/>
                </a:solidFill>
                <a:latin typeface="Bradley Hand ITC" panose="020B0604020202020204" pitchFamily="66" charset="0"/>
                <a:ea typeface="+mj-lt"/>
                <a:cs typeface="+mj-lt"/>
              </a:rPr>
              <a:t>Risque de perte d'emploi en un an</a:t>
            </a:r>
            <a:endParaRPr lang="fr-FR" sz="2800" b="1" dirty="0">
              <a:solidFill>
                <a:srgbClr val="FF5050"/>
              </a:solidFill>
              <a:latin typeface="Bradley Hand ITC" panose="020B0604020202020204" pitchFamily="66" charset="0"/>
            </a:endParaRPr>
          </a:p>
        </p:txBody>
      </p:sp>
      <p:sp>
        <p:nvSpPr>
          <p:cNvPr id="12" name="ZoneTexte 11">
            <a:extLst>
              <a:ext uri="{FF2B5EF4-FFF2-40B4-BE49-F238E27FC236}">
                <a16:creationId xmlns:a16="http://schemas.microsoft.com/office/drawing/2014/main" id="{77E10D93-4CAF-F760-5ECA-7D9F18EA4D2D}"/>
              </a:ext>
            </a:extLst>
          </p:cNvPr>
          <p:cNvSpPr txBox="1"/>
          <p:nvPr/>
        </p:nvSpPr>
        <p:spPr>
          <a:xfrm>
            <a:off x="2380492" y="1747340"/>
            <a:ext cx="6743700" cy="1200329"/>
          </a:xfrm>
          <a:prstGeom prst="rect">
            <a:avLst/>
          </a:prstGeom>
          <a:noFill/>
        </p:spPr>
        <p:txBody>
          <a:bodyPr wrap="square">
            <a:spAutoFit/>
          </a:bodyPr>
          <a:lstStyle/>
          <a:p>
            <a:r>
              <a:rPr lang="fr-FR" sz="1800" dirty="0">
                <a:solidFill>
                  <a:schemeClr val="accent1"/>
                </a:solidFill>
                <a:latin typeface="Montserrat" panose="00000500000000000000" pitchFamily="2" charset="0"/>
                <a:ea typeface="+mj-lt"/>
                <a:cs typeface="+mj-lt"/>
              </a:rPr>
              <a:t>ALCOOL </a:t>
            </a:r>
            <a:r>
              <a:rPr lang="fr-FR" sz="1800" b="1" dirty="0">
                <a:solidFill>
                  <a:schemeClr val="accent1"/>
                </a:solidFill>
                <a:latin typeface="Montserrat" panose="00000500000000000000" pitchFamily="2" charset="0"/>
                <a:ea typeface="+mj-lt"/>
                <a:cs typeface="+mj-lt"/>
              </a:rPr>
              <a:t>:</a:t>
            </a:r>
            <a:br>
              <a:rPr lang="fr-FR" sz="1800" b="1" dirty="0">
                <a:solidFill>
                  <a:schemeClr val="tx1"/>
                </a:solidFill>
                <a:latin typeface="Montserrat" panose="00000500000000000000" pitchFamily="2" charset="0"/>
                <a:ea typeface="+mj-lt"/>
                <a:cs typeface="+mj-lt"/>
              </a:rPr>
            </a:br>
            <a:r>
              <a:rPr lang="fr-FR" sz="1800" dirty="0">
                <a:solidFill>
                  <a:schemeClr val="tx1"/>
                </a:solidFill>
                <a:latin typeface="Montserrat" panose="00000500000000000000" pitchFamily="2" charset="0"/>
                <a:ea typeface="+mj-lt"/>
                <a:cs typeface="+mj-lt"/>
              </a:rPr>
              <a:t>Usage dangereux = risque x 1,5</a:t>
            </a:r>
            <a:br>
              <a:rPr lang="fr-FR" sz="1800" dirty="0">
                <a:latin typeface="Montserrat" panose="00000500000000000000" pitchFamily="2" charset="0"/>
                <a:ea typeface="+mj-lt"/>
                <a:cs typeface="+mj-lt"/>
              </a:rPr>
            </a:br>
            <a:r>
              <a:rPr lang="fr-FR" sz="1800" dirty="0">
                <a:solidFill>
                  <a:schemeClr val="tx1"/>
                </a:solidFill>
                <a:latin typeface="Montserrat" panose="00000500000000000000" pitchFamily="2" charset="0"/>
                <a:ea typeface="+mj-lt"/>
                <a:cs typeface="+mj-lt"/>
              </a:rPr>
              <a:t>Dépendance = risque x 2</a:t>
            </a:r>
            <a:br>
              <a:rPr lang="fr-FR" sz="1800" dirty="0">
                <a:latin typeface="Montserrat" panose="00000500000000000000" pitchFamily="2" charset="0"/>
                <a:ea typeface="+mj-lt"/>
                <a:cs typeface="+mj-lt"/>
              </a:rPr>
            </a:br>
            <a:endParaRPr lang="fr-FR" dirty="0">
              <a:latin typeface="Montserrat" panose="00000500000000000000" pitchFamily="2" charset="0"/>
            </a:endParaRPr>
          </a:p>
        </p:txBody>
      </p:sp>
      <p:sp>
        <p:nvSpPr>
          <p:cNvPr id="15" name="ZoneTexte 14">
            <a:extLst>
              <a:ext uri="{FF2B5EF4-FFF2-40B4-BE49-F238E27FC236}">
                <a16:creationId xmlns:a16="http://schemas.microsoft.com/office/drawing/2014/main" id="{E97EA8EC-299C-2D7D-6F46-25845A0C552B}"/>
              </a:ext>
            </a:extLst>
          </p:cNvPr>
          <p:cNvSpPr txBox="1"/>
          <p:nvPr/>
        </p:nvSpPr>
        <p:spPr>
          <a:xfrm>
            <a:off x="2509724" y="4813223"/>
            <a:ext cx="6743700" cy="923330"/>
          </a:xfrm>
          <a:prstGeom prst="rect">
            <a:avLst/>
          </a:prstGeom>
          <a:noFill/>
        </p:spPr>
        <p:txBody>
          <a:bodyPr wrap="square">
            <a:spAutoFit/>
          </a:bodyPr>
          <a:lstStyle/>
          <a:p>
            <a:r>
              <a:rPr lang="fr-FR" dirty="0">
                <a:solidFill>
                  <a:schemeClr val="accent1"/>
                </a:solidFill>
                <a:latin typeface="Montserrat" panose="00000500000000000000" pitchFamily="2" charset="0"/>
                <a:ea typeface="+mj-lt"/>
                <a:cs typeface="+mj-lt"/>
              </a:rPr>
              <a:t>TABAC</a:t>
            </a:r>
            <a:br>
              <a:rPr lang="fr-FR" sz="1800" b="1" dirty="0">
                <a:solidFill>
                  <a:schemeClr val="accent1"/>
                </a:solidFill>
                <a:latin typeface="Calibri"/>
                <a:ea typeface="+mj-lt"/>
                <a:cs typeface="+mj-lt"/>
              </a:rPr>
            </a:br>
            <a:r>
              <a:rPr lang="fr-FR" sz="1800" b="1" dirty="0">
                <a:solidFill>
                  <a:schemeClr val="tx1"/>
                </a:solidFill>
                <a:latin typeface="Calibri"/>
                <a:ea typeface="+mj-lt"/>
                <a:cs typeface="+mj-lt"/>
              </a:rPr>
              <a:t> </a:t>
            </a:r>
            <a:r>
              <a:rPr lang="fr-FR" dirty="0">
                <a:latin typeface="Montserrat" panose="00000500000000000000" pitchFamily="2" charset="0"/>
                <a:ea typeface="+mj-lt"/>
                <a:cs typeface="+mj-lt"/>
              </a:rPr>
              <a:t>Moins de 10 cigarettes /jour</a:t>
            </a:r>
            <a:br>
              <a:rPr lang="fr-FR" dirty="0">
                <a:latin typeface="Montserrat" panose="00000500000000000000" pitchFamily="2" charset="0"/>
                <a:ea typeface="+mj-lt"/>
                <a:cs typeface="+mj-lt"/>
              </a:rPr>
            </a:br>
            <a:r>
              <a:rPr lang="fr-FR" dirty="0">
                <a:latin typeface="Montserrat" panose="00000500000000000000" pitchFamily="2" charset="0"/>
                <a:ea typeface="+mj-lt"/>
                <a:cs typeface="+mj-lt"/>
              </a:rPr>
              <a:t>   = risque x 1,5 comparé aux non-fumeurs</a:t>
            </a:r>
          </a:p>
        </p:txBody>
      </p:sp>
    </p:spTree>
    <p:extLst>
      <p:ext uri="{BB962C8B-B14F-4D97-AF65-F5344CB8AC3E}">
        <p14:creationId xmlns:p14="http://schemas.microsoft.com/office/powerpoint/2010/main" val="211353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Réglementation</a:t>
            </a: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2" name="TextBox 5">
            <a:extLst>
              <a:ext uri="{FF2B5EF4-FFF2-40B4-BE49-F238E27FC236}">
                <a16:creationId xmlns:a16="http://schemas.microsoft.com/office/drawing/2014/main" id="{0000090E-CD1B-FB7F-2E6B-88B256E304D4}"/>
              </a:ext>
            </a:extLst>
          </p:cNvPr>
          <p:cNvSpPr txBox="1"/>
          <p:nvPr/>
        </p:nvSpPr>
        <p:spPr>
          <a:xfrm>
            <a:off x="193963" y="1489809"/>
            <a:ext cx="11773399" cy="547137"/>
          </a:xfrm>
          <a:prstGeom prst="rect">
            <a:avLst/>
          </a:prstGeom>
        </p:spPr>
        <p:txBody>
          <a:bodyPr wrap="square" lIns="0" tIns="0" rIns="0" bIns="0" rtlCol="0" anchor="t">
            <a:spAutoFit/>
          </a:bodyPr>
          <a:lstStyle/>
          <a:p>
            <a:pPr algn="ctr">
              <a:lnSpc>
                <a:spcPts val="4667"/>
              </a:lnSpc>
            </a:pPr>
            <a:r>
              <a:rPr lang="en-US" sz="3000" u="sng" dirty="0">
                <a:solidFill>
                  <a:schemeClr val="tx1">
                    <a:lumMod val="75000"/>
                    <a:lumOff val="25000"/>
                  </a:schemeClr>
                </a:solidFill>
                <a:latin typeface="Montserrat Bold" panose="00000800000000000000" pitchFamily="2" charset="0"/>
              </a:rPr>
              <a:t>Tous concernés ! </a:t>
            </a:r>
          </a:p>
        </p:txBody>
      </p:sp>
      <p:pic>
        <p:nvPicPr>
          <p:cNvPr id="4" name="Image 3" descr="Une image contenant texte, tableau blanc&#10;&#10;Description générée automatiquement">
            <a:extLst>
              <a:ext uri="{FF2B5EF4-FFF2-40B4-BE49-F238E27FC236}">
                <a16:creationId xmlns:a16="http://schemas.microsoft.com/office/drawing/2014/main" id="{666E924D-709E-ADE4-8DA6-9E7EBB8DE77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885" b="75481" l="5449" r="89744">
                        <a14:foregroundMark x1="29487" y1="22115" x2="48718" y2="16827"/>
                        <a14:foregroundMark x1="64875" y1="6731" x2="68910" y2="6250"/>
                        <a14:foregroundMark x1="60839" y1="7212" x2="64875" y2="6731"/>
                        <a14:foregroundMark x1="59014" y1="7430" x2="60839" y2="7212"/>
                        <a14:foregroundMark x1="20513" y1="12019" x2="57934" y2="7558"/>
                        <a14:foregroundMark x1="5769" y1="23558" x2="6090" y2="32692"/>
                        <a14:foregroundMark x1="46474" y1="5529" x2="46474" y2="5529"/>
                        <a14:foregroundMark x1="50962" y1="4808" x2="50962" y2="4808"/>
                        <a14:foregroundMark x1="16346" y1="11538" x2="16346" y2="11538"/>
                        <a14:foregroundMark x1="9936" y1="15385" x2="9936" y2="15385"/>
                        <a14:foregroundMark x1="45192" y1="2885" x2="45192" y2="2885"/>
                        <a14:foregroundMark x1="73077" y1="46394" x2="73077" y2="46394"/>
                        <a14:backgroundMark x1="61538" y1="7452" x2="61538" y2="7452"/>
                        <a14:backgroundMark x1="62179" y1="7452" x2="62179" y2="7452"/>
                        <a14:backgroundMark x1="64423" y1="7212" x2="64423" y2="7212"/>
                        <a14:backgroundMark x1="65064" y1="6731" x2="65064" y2="6731"/>
                        <a14:backgroundMark x1="64744" y1="6731" x2="64744" y2="6731"/>
                        <a14:backgroundMark x1="63782" y1="7212" x2="63782" y2="7212"/>
                        <a14:backgroundMark x1="63141" y1="7452" x2="63141" y2="7452"/>
                        <a14:backgroundMark x1="61859" y1="7452" x2="61859" y2="7452"/>
                        <a14:backgroundMark x1="59295" y1="7692" x2="58333" y2="7933"/>
                      </a14:backgroundRemoval>
                    </a14:imgEffect>
                  </a14:imgLayer>
                </a14:imgProps>
              </a:ext>
              <a:ext uri="{28A0092B-C50C-407E-A947-70E740481C1C}">
                <a14:useLocalDpi xmlns:a14="http://schemas.microsoft.com/office/drawing/2010/main" val="0"/>
              </a:ext>
            </a:extLst>
          </a:blip>
          <a:srcRect b="15645"/>
          <a:stretch/>
        </p:blipFill>
        <p:spPr>
          <a:xfrm>
            <a:off x="4668515" y="2420964"/>
            <a:ext cx="3162072" cy="3545382"/>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 name="Bulle narrative : ronde 10">
            <a:extLst>
              <a:ext uri="{FF2B5EF4-FFF2-40B4-BE49-F238E27FC236}">
                <a16:creationId xmlns:a16="http://schemas.microsoft.com/office/drawing/2014/main" id="{D263D34F-E084-BC21-576D-606B1BDB9671}"/>
              </a:ext>
            </a:extLst>
          </p:cNvPr>
          <p:cNvSpPr/>
          <p:nvPr/>
        </p:nvSpPr>
        <p:spPr>
          <a:xfrm>
            <a:off x="8021087" y="2165962"/>
            <a:ext cx="2856463" cy="2442728"/>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5">
            <a:extLst>
              <a:ext uri="{FF2B5EF4-FFF2-40B4-BE49-F238E27FC236}">
                <a16:creationId xmlns:a16="http://schemas.microsoft.com/office/drawing/2014/main" id="{97540D8C-3C8F-DE1E-7706-836D980360EE}"/>
              </a:ext>
            </a:extLst>
          </p:cNvPr>
          <p:cNvSpPr txBox="1"/>
          <p:nvPr/>
        </p:nvSpPr>
        <p:spPr>
          <a:xfrm>
            <a:off x="8293547" y="2845120"/>
            <a:ext cx="11773399" cy="923330"/>
          </a:xfrm>
          <a:prstGeom prst="rect">
            <a:avLst/>
          </a:prstGeom>
        </p:spPr>
        <p:txBody>
          <a:bodyPr wrap="square" lIns="0" tIns="0" rIns="0" bIns="0" rtlCol="0" anchor="t">
            <a:spAutoFit/>
          </a:bodyPr>
          <a:lstStyle/>
          <a:p>
            <a:r>
              <a:rPr lang="en-US" sz="3000" dirty="0">
                <a:solidFill>
                  <a:schemeClr val="bg1"/>
                </a:solidFill>
                <a:latin typeface="Montserrat Bold" panose="00000800000000000000" pitchFamily="2" charset="0"/>
              </a:rPr>
              <a:t>Quels sont </a:t>
            </a:r>
          </a:p>
          <a:p>
            <a:r>
              <a:rPr lang="en-US" sz="3000" dirty="0">
                <a:solidFill>
                  <a:schemeClr val="bg1"/>
                </a:solidFill>
                <a:latin typeface="Montserrat Bold" panose="00000800000000000000" pitchFamily="2" charset="0"/>
              </a:rPr>
              <a:t>mes droits ?</a:t>
            </a:r>
          </a:p>
        </p:txBody>
      </p:sp>
      <p:sp>
        <p:nvSpPr>
          <p:cNvPr id="14" name="Bulle narrative : ronde 13">
            <a:extLst>
              <a:ext uri="{FF2B5EF4-FFF2-40B4-BE49-F238E27FC236}">
                <a16:creationId xmlns:a16="http://schemas.microsoft.com/office/drawing/2014/main" id="{745A53D4-7C17-6394-8981-12F36D272509}"/>
              </a:ext>
            </a:extLst>
          </p:cNvPr>
          <p:cNvSpPr/>
          <p:nvPr/>
        </p:nvSpPr>
        <p:spPr>
          <a:xfrm>
            <a:off x="520787" y="2590465"/>
            <a:ext cx="2886130" cy="2582506"/>
          </a:xfrm>
          <a:prstGeom prst="wedgeEllipseCallout">
            <a:avLst>
              <a:gd name="adj1" fmla="val 82516"/>
              <a:gd name="adj2" fmla="val 422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5">
            <a:extLst>
              <a:ext uri="{FF2B5EF4-FFF2-40B4-BE49-F238E27FC236}">
                <a16:creationId xmlns:a16="http://schemas.microsoft.com/office/drawing/2014/main" id="{A23ADAC6-39ED-B697-D1FB-BDFC952A987E}"/>
              </a:ext>
            </a:extLst>
          </p:cNvPr>
          <p:cNvSpPr txBox="1"/>
          <p:nvPr/>
        </p:nvSpPr>
        <p:spPr>
          <a:xfrm>
            <a:off x="659556" y="3431795"/>
            <a:ext cx="3751581" cy="677108"/>
          </a:xfrm>
          <a:prstGeom prst="rect">
            <a:avLst/>
          </a:prstGeom>
        </p:spPr>
        <p:txBody>
          <a:bodyPr wrap="square" lIns="0" tIns="0" rIns="0" bIns="0" rtlCol="0" anchor="t">
            <a:spAutoFit/>
          </a:bodyPr>
          <a:lstStyle/>
          <a:p>
            <a:r>
              <a:rPr lang="en-US" sz="2200" dirty="0">
                <a:solidFill>
                  <a:schemeClr val="bg1"/>
                </a:solidFill>
                <a:latin typeface="Montserrat Bold" panose="00000800000000000000" pitchFamily="2" charset="0"/>
              </a:rPr>
              <a:t>Quelles sont</a:t>
            </a:r>
          </a:p>
          <a:p>
            <a:r>
              <a:rPr lang="en-US" sz="2200" dirty="0">
                <a:solidFill>
                  <a:schemeClr val="bg1"/>
                </a:solidFill>
                <a:latin typeface="Montserrat Bold" panose="00000800000000000000" pitchFamily="2" charset="0"/>
              </a:rPr>
              <a:t> mes obligations ?</a:t>
            </a:r>
          </a:p>
        </p:txBody>
      </p:sp>
      <p:pic>
        <p:nvPicPr>
          <p:cNvPr id="17" name="Image 9" descr="Une image contenant logo&#10;&#10;Description générée automatiquement">
            <a:extLst>
              <a:ext uri="{FF2B5EF4-FFF2-40B4-BE49-F238E27FC236}">
                <a16:creationId xmlns:a16="http://schemas.microsoft.com/office/drawing/2014/main" id="{2ACD7E4C-EDB3-E976-F9CC-87328AE4C9EF}"/>
              </a:ext>
            </a:extLst>
          </p:cNvPr>
          <p:cNvPicPr>
            <a:picLocks noChangeAspect="1"/>
          </p:cNvPicPr>
          <p:nvPr/>
        </p:nvPicPr>
        <p:blipFill rotWithShape="1">
          <a:blip r:embed="rId5"/>
          <a:srcRect l="8737" t="7297" r="7209" b="6598"/>
          <a:stretch/>
        </p:blipFill>
        <p:spPr>
          <a:xfrm>
            <a:off x="10161676" y="233956"/>
            <a:ext cx="1560329" cy="1296000"/>
          </a:xfrm>
          <a:prstGeom prst="rect">
            <a:avLst/>
          </a:prstGeom>
        </p:spPr>
      </p:pic>
    </p:spTree>
    <p:extLst>
      <p:ext uri="{BB962C8B-B14F-4D97-AF65-F5344CB8AC3E}">
        <p14:creationId xmlns:p14="http://schemas.microsoft.com/office/powerpoint/2010/main" val="3320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a:extLst>
              <a:ext uri="{FF2B5EF4-FFF2-40B4-BE49-F238E27FC236}">
                <a16:creationId xmlns:a16="http://schemas.microsoft.com/office/drawing/2014/main" id="{3C655495-BD69-59BD-F9F8-D9F8200FC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772" y="3659348"/>
            <a:ext cx="2475527" cy="1502762"/>
          </a:xfrm>
          <a:prstGeom prst="rect">
            <a:avLst/>
          </a:prstGeom>
        </p:spPr>
      </p:pic>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Conduire est un acte de travail</a:t>
            </a: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16" name="TextBox 5">
            <a:extLst>
              <a:ext uri="{FF2B5EF4-FFF2-40B4-BE49-F238E27FC236}">
                <a16:creationId xmlns:a16="http://schemas.microsoft.com/office/drawing/2014/main" id="{A23ADAC6-39ED-B697-D1FB-BDFC952A987E}"/>
              </a:ext>
            </a:extLst>
          </p:cNvPr>
          <p:cNvSpPr txBox="1"/>
          <p:nvPr/>
        </p:nvSpPr>
        <p:spPr>
          <a:xfrm>
            <a:off x="659556" y="3431795"/>
            <a:ext cx="3751581" cy="677108"/>
          </a:xfrm>
          <a:prstGeom prst="rect">
            <a:avLst/>
          </a:prstGeom>
        </p:spPr>
        <p:txBody>
          <a:bodyPr wrap="square" lIns="0" tIns="0" rIns="0" bIns="0" rtlCol="0" anchor="t">
            <a:spAutoFit/>
          </a:bodyPr>
          <a:lstStyle/>
          <a:p>
            <a:r>
              <a:rPr lang="en-US" sz="2200" dirty="0">
                <a:solidFill>
                  <a:schemeClr val="bg1"/>
                </a:solidFill>
                <a:latin typeface="Montserrat Bold" panose="00000800000000000000" pitchFamily="2" charset="0"/>
              </a:rPr>
              <a:t>Quelles sont</a:t>
            </a:r>
          </a:p>
          <a:p>
            <a:r>
              <a:rPr lang="en-US" sz="2200" dirty="0">
                <a:solidFill>
                  <a:schemeClr val="bg1"/>
                </a:solidFill>
                <a:latin typeface="Montserrat Bold" panose="00000800000000000000" pitchFamily="2" charset="0"/>
              </a:rPr>
              <a:t> mes obligations ?</a:t>
            </a:r>
          </a:p>
        </p:txBody>
      </p:sp>
      <p:pic>
        <p:nvPicPr>
          <p:cNvPr id="45" name="Picture 4" descr="C:\Users\dailledouze\AppData\Local\Microsoft\Windows\Temporary Internet Files\Content.IE5\C6MUG60Q\home-146585_640[1].png">
            <a:extLst>
              <a:ext uri="{FF2B5EF4-FFF2-40B4-BE49-F238E27FC236}">
                <a16:creationId xmlns:a16="http://schemas.microsoft.com/office/drawing/2014/main" id="{7AD6D248-7FBD-CC33-DBFF-D2703C8AAC35}"/>
              </a:ext>
            </a:extLst>
          </p:cNvPr>
          <p:cNvPicPr>
            <a:picLocks noChangeAspect="1" noChangeArrowheads="1"/>
          </p:cNvPicPr>
          <p:nvPr/>
        </p:nvPicPr>
        <p:blipFill>
          <a:blip r:embed="rId4" cstate="print"/>
          <a:srcRect/>
          <a:stretch>
            <a:fillRect/>
          </a:stretch>
        </p:blipFill>
        <p:spPr bwMode="auto">
          <a:xfrm>
            <a:off x="3864129" y="2618866"/>
            <a:ext cx="847861" cy="801494"/>
          </a:xfrm>
          <a:prstGeom prst="rect">
            <a:avLst/>
          </a:prstGeom>
          <a:noFill/>
        </p:spPr>
      </p:pic>
      <p:pic>
        <p:nvPicPr>
          <p:cNvPr id="46" name="Picture 4" descr="C:\Users\dailledouze\AppData\Local\Microsoft\Windows\Temporary Internet Files\Content.IE5\C6MUG60Q\home-146585_640[1].png">
            <a:extLst>
              <a:ext uri="{FF2B5EF4-FFF2-40B4-BE49-F238E27FC236}">
                <a16:creationId xmlns:a16="http://schemas.microsoft.com/office/drawing/2014/main" id="{86CC9B36-1CEF-64CE-1F36-FC4927D3E308}"/>
              </a:ext>
            </a:extLst>
          </p:cNvPr>
          <p:cNvPicPr>
            <a:picLocks noChangeAspect="1" noChangeArrowheads="1"/>
          </p:cNvPicPr>
          <p:nvPr/>
        </p:nvPicPr>
        <p:blipFill>
          <a:blip r:embed="rId4" cstate="print"/>
          <a:srcRect/>
          <a:stretch>
            <a:fillRect/>
          </a:stretch>
        </p:blipFill>
        <p:spPr bwMode="auto">
          <a:xfrm>
            <a:off x="4656720" y="5374613"/>
            <a:ext cx="847861" cy="801494"/>
          </a:xfrm>
          <a:prstGeom prst="rect">
            <a:avLst/>
          </a:prstGeom>
          <a:noFill/>
        </p:spPr>
      </p:pic>
      <p:sp>
        <p:nvSpPr>
          <p:cNvPr id="47" name="ZoneTexte 46">
            <a:extLst>
              <a:ext uri="{FF2B5EF4-FFF2-40B4-BE49-F238E27FC236}">
                <a16:creationId xmlns:a16="http://schemas.microsoft.com/office/drawing/2014/main" id="{17BEDB30-BCCC-5857-2035-980AB5570247}"/>
              </a:ext>
            </a:extLst>
          </p:cNvPr>
          <p:cNvSpPr txBox="1"/>
          <p:nvPr/>
        </p:nvSpPr>
        <p:spPr>
          <a:xfrm>
            <a:off x="2978069" y="2475529"/>
            <a:ext cx="1353785" cy="369332"/>
          </a:xfrm>
          <a:prstGeom prst="rect">
            <a:avLst/>
          </a:prstGeom>
          <a:noFill/>
        </p:spPr>
        <p:txBody>
          <a:bodyPr wrap="square" rtlCol="0">
            <a:spAutoFit/>
          </a:bodyPr>
          <a:lstStyle/>
          <a:p>
            <a:r>
              <a:rPr lang="fr-FR" b="1" dirty="0">
                <a:solidFill>
                  <a:schemeClr val="tx1">
                    <a:lumMod val="75000"/>
                    <a:lumOff val="25000"/>
                  </a:schemeClr>
                </a:solidFill>
                <a:latin typeface="Montserrat" panose="00000500000000000000" pitchFamily="2" charset="0"/>
              </a:rPr>
              <a:t>Client 1</a:t>
            </a:r>
          </a:p>
        </p:txBody>
      </p:sp>
      <p:sp>
        <p:nvSpPr>
          <p:cNvPr id="48" name="ZoneTexte 47">
            <a:extLst>
              <a:ext uri="{FF2B5EF4-FFF2-40B4-BE49-F238E27FC236}">
                <a16:creationId xmlns:a16="http://schemas.microsoft.com/office/drawing/2014/main" id="{23035FCC-1121-7404-BE66-0B869BF9F100}"/>
              </a:ext>
            </a:extLst>
          </p:cNvPr>
          <p:cNvSpPr txBox="1"/>
          <p:nvPr/>
        </p:nvSpPr>
        <p:spPr>
          <a:xfrm>
            <a:off x="3307193" y="5856827"/>
            <a:ext cx="1317171" cy="369332"/>
          </a:xfrm>
          <a:prstGeom prst="rect">
            <a:avLst/>
          </a:prstGeom>
          <a:noFill/>
        </p:spPr>
        <p:txBody>
          <a:bodyPr wrap="square" rtlCol="0">
            <a:spAutoFit/>
          </a:bodyPr>
          <a:lstStyle/>
          <a:p>
            <a:r>
              <a:rPr lang="fr-FR" b="1" dirty="0">
                <a:solidFill>
                  <a:schemeClr val="tx1">
                    <a:lumMod val="75000"/>
                    <a:lumOff val="25000"/>
                  </a:schemeClr>
                </a:solidFill>
                <a:latin typeface="Montserrat" panose="00000500000000000000" pitchFamily="2" charset="0"/>
              </a:rPr>
              <a:t>Client 2</a:t>
            </a:r>
          </a:p>
        </p:txBody>
      </p:sp>
      <p:grpSp>
        <p:nvGrpSpPr>
          <p:cNvPr id="49" name="Groupe 48">
            <a:extLst>
              <a:ext uri="{FF2B5EF4-FFF2-40B4-BE49-F238E27FC236}">
                <a16:creationId xmlns:a16="http://schemas.microsoft.com/office/drawing/2014/main" id="{4BFEA79C-9DAD-1B35-04DE-26B964506E20}"/>
              </a:ext>
            </a:extLst>
          </p:cNvPr>
          <p:cNvGrpSpPr/>
          <p:nvPr/>
        </p:nvGrpSpPr>
        <p:grpSpPr>
          <a:xfrm>
            <a:off x="-164452" y="3221411"/>
            <a:ext cx="1986113" cy="1871648"/>
            <a:chOff x="0" y="3212976"/>
            <a:chExt cx="2225047" cy="1973632"/>
          </a:xfrm>
        </p:grpSpPr>
        <p:pic>
          <p:nvPicPr>
            <p:cNvPr id="50" name="Picture 1" descr="C:\Users\dailledouze\AppData\Local\Microsoft\Windows\Temporary Internet Files\Content.IE5\JDG48TYT\office-48859__180[1].png">
              <a:extLst>
                <a:ext uri="{FF2B5EF4-FFF2-40B4-BE49-F238E27FC236}">
                  <a16:creationId xmlns:a16="http://schemas.microsoft.com/office/drawing/2014/main" id="{5EC64C80-8F94-7D2B-37DA-7511F8C90FAE}"/>
                </a:ext>
              </a:extLst>
            </p:cNvPr>
            <p:cNvPicPr>
              <a:picLocks noChangeAspect="1" noChangeArrowheads="1"/>
            </p:cNvPicPr>
            <p:nvPr/>
          </p:nvPicPr>
          <p:blipFill>
            <a:blip r:embed="rId5" cstate="print"/>
            <a:srcRect/>
            <a:stretch>
              <a:fillRect/>
            </a:stretch>
          </p:blipFill>
          <p:spPr bwMode="auto">
            <a:xfrm>
              <a:off x="0" y="3212976"/>
              <a:ext cx="2225047" cy="1675768"/>
            </a:xfrm>
            <a:prstGeom prst="rect">
              <a:avLst/>
            </a:prstGeom>
            <a:noFill/>
          </p:spPr>
        </p:pic>
        <p:pic>
          <p:nvPicPr>
            <p:cNvPr id="51" name="Picture 2" descr="C:\Users\dailledouze\AppData\Local\Microsoft\Windows\Temporary Internet Files\Content.IE5\GA8WMX4M\cliente[1].png">
              <a:extLst>
                <a:ext uri="{FF2B5EF4-FFF2-40B4-BE49-F238E27FC236}">
                  <a16:creationId xmlns:a16="http://schemas.microsoft.com/office/drawing/2014/main" id="{028EC43E-F643-132F-D53C-29ADD03934D9}"/>
                </a:ext>
              </a:extLst>
            </p:cNvPr>
            <p:cNvPicPr>
              <a:picLocks noChangeAspect="1" noChangeArrowheads="1"/>
            </p:cNvPicPr>
            <p:nvPr/>
          </p:nvPicPr>
          <p:blipFill>
            <a:blip r:embed="rId6" cstate="print"/>
            <a:srcRect/>
            <a:stretch>
              <a:fillRect/>
            </a:stretch>
          </p:blipFill>
          <p:spPr bwMode="auto">
            <a:xfrm>
              <a:off x="1331640" y="4365104"/>
              <a:ext cx="576064" cy="576064"/>
            </a:xfrm>
            <a:prstGeom prst="rect">
              <a:avLst/>
            </a:prstGeom>
            <a:noFill/>
          </p:spPr>
        </p:pic>
        <p:sp>
          <p:nvSpPr>
            <p:cNvPr id="52" name="ZoneTexte 51">
              <a:extLst>
                <a:ext uri="{FF2B5EF4-FFF2-40B4-BE49-F238E27FC236}">
                  <a16:creationId xmlns:a16="http://schemas.microsoft.com/office/drawing/2014/main" id="{E0D01A99-351F-B3E9-E7DD-F598A6231B8F}"/>
                </a:ext>
              </a:extLst>
            </p:cNvPr>
            <p:cNvSpPr txBox="1"/>
            <p:nvPr/>
          </p:nvSpPr>
          <p:spPr>
            <a:xfrm>
              <a:off x="323528" y="4797152"/>
              <a:ext cx="1669976" cy="389456"/>
            </a:xfrm>
            <a:prstGeom prst="rect">
              <a:avLst/>
            </a:prstGeom>
            <a:noFill/>
          </p:spPr>
          <p:txBody>
            <a:bodyPr wrap="square" rtlCol="0">
              <a:spAutoFit/>
            </a:bodyPr>
            <a:lstStyle/>
            <a:p>
              <a:r>
                <a:rPr lang="fr-FR" b="1" dirty="0">
                  <a:solidFill>
                    <a:schemeClr val="tx1">
                      <a:lumMod val="75000"/>
                      <a:lumOff val="25000"/>
                    </a:schemeClr>
                  </a:solidFill>
                  <a:latin typeface="Montserrat" panose="00000500000000000000" pitchFamily="2" charset="0"/>
                </a:rPr>
                <a:t>Entreprise</a:t>
              </a:r>
            </a:p>
          </p:txBody>
        </p:sp>
      </p:grpSp>
      <p:cxnSp>
        <p:nvCxnSpPr>
          <p:cNvPr id="53" name="Connecteur droit avec flèche 52">
            <a:extLst>
              <a:ext uri="{FF2B5EF4-FFF2-40B4-BE49-F238E27FC236}">
                <a16:creationId xmlns:a16="http://schemas.microsoft.com/office/drawing/2014/main" id="{D4C4A0D9-9F2E-3A4C-4BDD-D8983C1D3555}"/>
              </a:ext>
            </a:extLst>
          </p:cNvPr>
          <p:cNvCxnSpPr>
            <a:cxnSpLocks/>
          </p:cNvCxnSpPr>
          <p:nvPr/>
        </p:nvCxnSpPr>
        <p:spPr>
          <a:xfrm flipV="1">
            <a:off x="1821661" y="3229732"/>
            <a:ext cx="1969289" cy="468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4F9B57F6-ECB4-A646-4A23-34CAB70EFAD1}"/>
              </a:ext>
            </a:extLst>
          </p:cNvPr>
          <p:cNvCxnSpPr>
            <a:cxnSpLocks/>
          </p:cNvCxnSpPr>
          <p:nvPr/>
        </p:nvCxnSpPr>
        <p:spPr>
          <a:xfrm flipH="1" flipV="1">
            <a:off x="1523211" y="4901757"/>
            <a:ext cx="3101153" cy="9176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9ADE108D-1646-84E0-FF1E-007211DA5CD8}"/>
              </a:ext>
            </a:extLst>
          </p:cNvPr>
          <p:cNvCxnSpPr>
            <a:cxnSpLocks/>
          </p:cNvCxnSpPr>
          <p:nvPr/>
        </p:nvCxnSpPr>
        <p:spPr>
          <a:xfrm>
            <a:off x="4476240" y="3583203"/>
            <a:ext cx="432566" cy="16315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58" name="Groupe 57">
            <a:extLst>
              <a:ext uri="{FF2B5EF4-FFF2-40B4-BE49-F238E27FC236}">
                <a16:creationId xmlns:a16="http://schemas.microsoft.com/office/drawing/2014/main" id="{7BE27892-69D1-5621-FEAD-6CE2A50E67EE}"/>
              </a:ext>
            </a:extLst>
          </p:cNvPr>
          <p:cNvGrpSpPr/>
          <p:nvPr/>
        </p:nvGrpSpPr>
        <p:grpSpPr>
          <a:xfrm>
            <a:off x="5631294" y="3630565"/>
            <a:ext cx="2126275" cy="1911231"/>
            <a:chOff x="0" y="3212976"/>
            <a:chExt cx="2291641" cy="2193858"/>
          </a:xfrm>
        </p:grpSpPr>
        <p:pic>
          <p:nvPicPr>
            <p:cNvPr id="59" name="Picture 1" descr="C:\Users\dailledouze\AppData\Local\Microsoft\Windows\Temporary Internet Files\Content.IE5\JDG48TYT\office-48859__180[1].png">
              <a:extLst>
                <a:ext uri="{FF2B5EF4-FFF2-40B4-BE49-F238E27FC236}">
                  <a16:creationId xmlns:a16="http://schemas.microsoft.com/office/drawing/2014/main" id="{B3C44493-70A7-CC20-B33E-94A9EF62F43E}"/>
                </a:ext>
              </a:extLst>
            </p:cNvPr>
            <p:cNvPicPr>
              <a:picLocks noChangeAspect="1" noChangeArrowheads="1"/>
            </p:cNvPicPr>
            <p:nvPr/>
          </p:nvPicPr>
          <p:blipFill>
            <a:blip r:embed="rId5" cstate="print"/>
            <a:srcRect/>
            <a:stretch>
              <a:fillRect/>
            </a:stretch>
          </p:blipFill>
          <p:spPr bwMode="auto">
            <a:xfrm>
              <a:off x="0" y="3212976"/>
              <a:ext cx="2225047" cy="1675768"/>
            </a:xfrm>
            <a:prstGeom prst="rect">
              <a:avLst/>
            </a:prstGeom>
            <a:noFill/>
          </p:spPr>
        </p:pic>
        <p:pic>
          <p:nvPicPr>
            <p:cNvPr id="60" name="Picture 2" descr="C:\Users\dailledouze\AppData\Local\Microsoft\Windows\Temporary Internet Files\Content.IE5\GA8WMX4M\cliente[1].png">
              <a:extLst>
                <a:ext uri="{FF2B5EF4-FFF2-40B4-BE49-F238E27FC236}">
                  <a16:creationId xmlns:a16="http://schemas.microsoft.com/office/drawing/2014/main" id="{A23794A3-8B70-4FE0-A023-149C6B76ED86}"/>
                </a:ext>
              </a:extLst>
            </p:cNvPr>
            <p:cNvPicPr>
              <a:picLocks noChangeAspect="1" noChangeArrowheads="1"/>
            </p:cNvPicPr>
            <p:nvPr/>
          </p:nvPicPr>
          <p:blipFill>
            <a:blip r:embed="rId6" cstate="print"/>
            <a:srcRect/>
            <a:stretch>
              <a:fillRect/>
            </a:stretch>
          </p:blipFill>
          <p:spPr bwMode="auto">
            <a:xfrm>
              <a:off x="1331640" y="4365104"/>
              <a:ext cx="576064" cy="576064"/>
            </a:xfrm>
            <a:prstGeom prst="rect">
              <a:avLst/>
            </a:prstGeom>
            <a:noFill/>
          </p:spPr>
        </p:pic>
        <p:sp>
          <p:nvSpPr>
            <p:cNvPr id="61" name="ZoneTexte 60">
              <a:extLst>
                <a:ext uri="{FF2B5EF4-FFF2-40B4-BE49-F238E27FC236}">
                  <a16:creationId xmlns:a16="http://schemas.microsoft.com/office/drawing/2014/main" id="{4DC92A75-788F-4CC7-7003-64648ABC8083}"/>
                </a:ext>
              </a:extLst>
            </p:cNvPr>
            <p:cNvSpPr txBox="1"/>
            <p:nvPr/>
          </p:nvSpPr>
          <p:spPr>
            <a:xfrm>
              <a:off x="575556" y="4982886"/>
              <a:ext cx="1716085" cy="423948"/>
            </a:xfrm>
            <a:prstGeom prst="rect">
              <a:avLst/>
            </a:prstGeom>
            <a:noFill/>
          </p:spPr>
          <p:txBody>
            <a:bodyPr wrap="square" rtlCol="0">
              <a:spAutoFit/>
            </a:bodyPr>
            <a:lstStyle/>
            <a:p>
              <a:r>
                <a:rPr lang="fr-FR" b="1" dirty="0">
                  <a:solidFill>
                    <a:schemeClr val="tx1">
                      <a:lumMod val="75000"/>
                      <a:lumOff val="25000"/>
                    </a:schemeClr>
                  </a:solidFill>
                  <a:latin typeface="Montserrat" panose="00000500000000000000" pitchFamily="2" charset="0"/>
                </a:rPr>
                <a:t>Entreprise</a:t>
              </a:r>
            </a:p>
          </p:txBody>
        </p:sp>
      </p:grpSp>
      <p:pic>
        <p:nvPicPr>
          <p:cNvPr id="62" name="Picture 2" descr="C:\Users\dailledouze\AppData\Local\Microsoft\Windows\Temporary Internet Files\Content.IE5\2MBN7STL\a-creche-do-papai[1].gif">
            <a:extLst>
              <a:ext uri="{FF2B5EF4-FFF2-40B4-BE49-F238E27FC236}">
                <a16:creationId xmlns:a16="http://schemas.microsoft.com/office/drawing/2014/main" id="{D96D4335-D599-AEAB-9BEE-494B63D9C651}"/>
              </a:ext>
            </a:extLst>
          </p:cNvPr>
          <p:cNvPicPr>
            <a:picLocks noChangeAspect="1" noChangeArrowheads="1"/>
          </p:cNvPicPr>
          <p:nvPr/>
        </p:nvPicPr>
        <p:blipFill>
          <a:blip r:embed="rId7" cstate="print"/>
          <a:srcRect/>
          <a:stretch>
            <a:fillRect/>
          </a:stretch>
        </p:blipFill>
        <p:spPr bwMode="auto">
          <a:xfrm>
            <a:off x="8075570" y="2120472"/>
            <a:ext cx="1216557" cy="1152128"/>
          </a:xfrm>
          <a:prstGeom prst="rect">
            <a:avLst/>
          </a:prstGeom>
          <a:noFill/>
        </p:spPr>
      </p:pic>
      <p:pic>
        <p:nvPicPr>
          <p:cNvPr id="63" name="Picture 5" descr="C:\Users\dailledouze\AppData\Local\Microsoft\Windows\Temporary Internet Files\Content.IE5\JDG48TYT\house-clipart[1].jpg">
            <a:extLst>
              <a:ext uri="{FF2B5EF4-FFF2-40B4-BE49-F238E27FC236}">
                <a16:creationId xmlns:a16="http://schemas.microsoft.com/office/drawing/2014/main" id="{FCEBE7C5-E8FD-3A45-DD0F-665F8FBD524E}"/>
              </a:ext>
            </a:extLst>
          </p:cNvPr>
          <p:cNvPicPr>
            <a:picLocks noChangeAspect="1" noChangeArrowheads="1"/>
          </p:cNvPicPr>
          <p:nvPr/>
        </p:nvPicPr>
        <p:blipFill>
          <a:blip r:embed="rId8" cstate="print"/>
          <a:srcRect/>
          <a:stretch>
            <a:fillRect/>
          </a:stretch>
        </p:blipFill>
        <p:spPr bwMode="auto">
          <a:xfrm>
            <a:off x="10370339" y="2782669"/>
            <a:ext cx="1620179" cy="1296144"/>
          </a:xfrm>
          <a:prstGeom prst="rect">
            <a:avLst/>
          </a:prstGeom>
          <a:noFill/>
        </p:spPr>
      </p:pic>
      <p:pic>
        <p:nvPicPr>
          <p:cNvPr id="64" name="Image 63">
            <a:extLst>
              <a:ext uri="{FF2B5EF4-FFF2-40B4-BE49-F238E27FC236}">
                <a16:creationId xmlns:a16="http://schemas.microsoft.com/office/drawing/2014/main" id="{3D2C3AD9-034A-6F42-9586-2D34833B256B}"/>
              </a:ext>
            </a:extLst>
          </p:cNvPr>
          <p:cNvPicPr>
            <a:picLocks noChangeAspect="1"/>
          </p:cNvPicPr>
          <p:nvPr/>
        </p:nvPicPr>
        <p:blipFill rotWithShape="1">
          <a:blip r:embed="rId9">
            <a:extLst>
              <a:ext uri="{28A0092B-C50C-407E-A947-70E740481C1C}">
                <a14:useLocalDpi xmlns:a14="http://schemas.microsoft.com/office/drawing/2010/main" val="0"/>
              </a:ext>
            </a:extLst>
          </a:blip>
          <a:srcRect l="5982" t="48289" r="6876" b="20896"/>
          <a:stretch/>
        </p:blipFill>
        <p:spPr>
          <a:xfrm>
            <a:off x="8075570" y="4044250"/>
            <a:ext cx="2217600" cy="720000"/>
          </a:xfrm>
          <a:prstGeom prst="rect">
            <a:avLst/>
          </a:prstGeom>
        </p:spPr>
      </p:pic>
      <p:pic>
        <p:nvPicPr>
          <p:cNvPr id="65" name="Picture 2" descr="Résultat de recherche d'images pour &quot;Dessin boulangerie&quot;">
            <a:extLst>
              <a:ext uri="{FF2B5EF4-FFF2-40B4-BE49-F238E27FC236}">
                <a16:creationId xmlns:a16="http://schemas.microsoft.com/office/drawing/2014/main" id="{6A2E0BB1-41CB-F0D1-843F-A678283B2A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7752" y="5042519"/>
            <a:ext cx="16573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6" name="ZoneTexte 65">
            <a:extLst>
              <a:ext uri="{FF2B5EF4-FFF2-40B4-BE49-F238E27FC236}">
                <a16:creationId xmlns:a16="http://schemas.microsoft.com/office/drawing/2014/main" id="{E4482DF5-839B-4885-50E9-C1557E79ABCA}"/>
              </a:ext>
            </a:extLst>
          </p:cNvPr>
          <p:cNvSpPr txBox="1"/>
          <p:nvPr/>
        </p:nvSpPr>
        <p:spPr>
          <a:xfrm>
            <a:off x="10434990" y="2500362"/>
            <a:ext cx="1657350" cy="369332"/>
          </a:xfrm>
          <a:prstGeom prst="rect">
            <a:avLst/>
          </a:prstGeom>
          <a:noFill/>
        </p:spPr>
        <p:txBody>
          <a:bodyPr wrap="square" rtlCol="0">
            <a:spAutoFit/>
          </a:bodyPr>
          <a:lstStyle/>
          <a:p>
            <a:r>
              <a:rPr lang="fr-FR" b="1" dirty="0">
                <a:solidFill>
                  <a:schemeClr val="tx1">
                    <a:lumMod val="75000"/>
                    <a:lumOff val="25000"/>
                  </a:schemeClr>
                </a:solidFill>
                <a:latin typeface="Montserrat" panose="00000500000000000000" pitchFamily="2" charset="0"/>
              </a:rPr>
              <a:t>DOMICILE</a:t>
            </a:r>
          </a:p>
        </p:txBody>
      </p:sp>
      <p:cxnSp>
        <p:nvCxnSpPr>
          <p:cNvPr id="67" name="Connecteur droit avec flèche 66">
            <a:extLst>
              <a:ext uri="{FF2B5EF4-FFF2-40B4-BE49-F238E27FC236}">
                <a16:creationId xmlns:a16="http://schemas.microsoft.com/office/drawing/2014/main" id="{58F90404-8CE6-DEA4-60D5-77D532EF1E5D}"/>
              </a:ext>
            </a:extLst>
          </p:cNvPr>
          <p:cNvCxnSpPr>
            <a:cxnSpLocks/>
          </p:cNvCxnSpPr>
          <p:nvPr/>
        </p:nvCxnSpPr>
        <p:spPr>
          <a:xfrm flipV="1">
            <a:off x="7340805" y="3121071"/>
            <a:ext cx="793547" cy="669505"/>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id="{A67E0BF0-B4DC-1268-0B45-C1221FB1003A}"/>
              </a:ext>
            </a:extLst>
          </p:cNvPr>
          <p:cNvCxnSpPr>
            <a:cxnSpLocks/>
          </p:cNvCxnSpPr>
          <p:nvPr/>
        </p:nvCxnSpPr>
        <p:spPr>
          <a:xfrm>
            <a:off x="9252419" y="2971310"/>
            <a:ext cx="1314771" cy="534792"/>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0314A8F2-A91B-0A04-C318-2F6DAD29EB7E}"/>
              </a:ext>
            </a:extLst>
          </p:cNvPr>
          <p:cNvCxnSpPr>
            <a:cxnSpLocks/>
          </p:cNvCxnSpPr>
          <p:nvPr/>
        </p:nvCxnSpPr>
        <p:spPr>
          <a:xfrm flipH="1">
            <a:off x="10293170" y="4142253"/>
            <a:ext cx="970495" cy="863226"/>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E8D6E665-07C6-DAF4-6BCD-02A480364A48}"/>
              </a:ext>
            </a:extLst>
          </p:cNvPr>
          <p:cNvCxnSpPr>
            <a:cxnSpLocks/>
          </p:cNvCxnSpPr>
          <p:nvPr/>
        </p:nvCxnSpPr>
        <p:spPr>
          <a:xfrm>
            <a:off x="7473126" y="4795970"/>
            <a:ext cx="1603372" cy="576064"/>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8443A81E-9A86-5384-9C27-A6F485C44C5E}"/>
              </a:ext>
            </a:extLst>
          </p:cNvPr>
          <p:cNvCxnSpPr>
            <a:cxnSpLocks/>
          </p:cNvCxnSpPr>
          <p:nvPr/>
        </p:nvCxnSpPr>
        <p:spPr>
          <a:xfrm flipV="1">
            <a:off x="7298924" y="3544040"/>
            <a:ext cx="3136066" cy="405104"/>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2" name="ZoneTexte 81">
            <a:extLst>
              <a:ext uri="{FF2B5EF4-FFF2-40B4-BE49-F238E27FC236}">
                <a16:creationId xmlns:a16="http://schemas.microsoft.com/office/drawing/2014/main" id="{017564BB-80B0-92D3-491B-0A7368B4A9AF}"/>
              </a:ext>
            </a:extLst>
          </p:cNvPr>
          <p:cNvSpPr txBox="1"/>
          <p:nvPr/>
        </p:nvSpPr>
        <p:spPr>
          <a:xfrm>
            <a:off x="9252419" y="2154468"/>
            <a:ext cx="1657350" cy="369332"/>
          </a:xfrm>
          <a:prstGeom prst="rect">
            <a:avLst/>
          </a:prstGeom>
          <a:noFill/>
        </p:spPr>
        <p:txBody>
          <a:bodyPr wrap="square" rtlCol="0">
            <a:spAutoFit/>
          </a:bodyPr>
          <a:lstStyle/>
          <a:p>
            <a:r>
              <a:rPr lang="fr-FR" b="1" dirty="0">
                <a:solidFill>
                  <a:schemeClr val="tx1">
                    <a:lumMod val="75000"/>
                    <a:lumOff val="25000"/>
                  </a:schemeClr>
                </a:solidFill>
                <a:latin typeface="Montserrat" panose="00000500000000000000" pitchFamily="2" charset="0"/>
              </a:rPr>
              <a:t>CRECHE</a:t>
            </a:r>
          </a:p>
        </p:txBody>
      </p:sp>
      <p:sp>
        <p:nvSpPr>
          <p:cNvPr id="84" name="Titre 1">
            <a:extLst>
              <a:ext uri="{FF2B5EF4-FFF2-40B4-BE49-F238E27FC236}">
                <a16:creationId xmlns:a16="http://schemas.microsoft.com/office/drawing/2014/main" id="{BEEA2815-08A9-808E-5902-C936C90A0828}"/>
              </a:ext>
            </a:extLst>
          </p:cNvPr>
          <p:cNvSpPr txBox="1">
            <a:spLocks/>
          </p:cNvSpPr>
          <p:nvPr/>
        </p:nvSpPr>
        <p:spPr>
          <a:xfrm>
            <a:off x="427581" y="1290482"/>
            <a:ext cx="4229139" cy="752576"/>
          </a:xfrm>
          <a:prstGeom prst="rect">
            <a:avLst/>
          </a:prstGeom>
          <a:solidFill>
            <a:srgbClr val="00B0F0"/>
          </a:solidFill>
        </p:spPr>
        <p:txBody>
          <a:bodyPr vert="horz" lIns="91440" tIns="45720" rIns="91440" bIns="45720" rtlCol="0" anchor="ctr">
            <a:normAutofit fontScale="25000" lnSpcReduction="20000"/>
          </a:bodyPr>
          <a:lstStyle/>
          <a:p>
            <a:pPr algn="ctr" defTabSz="914400">
              <a:spcBef>
                <a:spcPct val="0"/>
              </a:spcBef>
              <a:defRPr/>
            </a:pPr>
            <a:endParaRPr lang="fr-FR" sz="3000" b="1" dirty="0">
              <a:solidFill>
                <a:schemeClr val="bg1"/>
              </a:solidFill>
              <a:latin typeface="+mj-lt"/>
              <a:ea typeface="+mj-ea"/>
              <a:cs typeface="+mj-cs"/>
            </a:endParaRPr>
          </a:p>
          <a:p>
            <a:pPr algn="ctr" defTabSz="914400">
              <a:spcBef>
                <a:spcPct val="0"/>
              </a:spcBef>
              <a:defRPr/>
            </a:pPr>
            <a:endParaRPr lang="fr-FR" sz="3800" b="1" dirty="0">
              <a:solidFill>
                <a:schemeClr val="bg1"/>
              </a:solidFill>
              <a:latin typeface="+mj-lt"/>
              <a:ea typeface="+mj-ea"/>
              <a:cs typeface="+mj-cs"/>
            </a:endParaRPr>
          </a:p>
          <a:p>
            <a:pPr>
              <a:lnSpc>
                <a:spcPts val="4667"/>
              </a:lnSpc>
              <a:spcBef>
                <a:spcPct val="0"/>
              </a:spcBef>
              <a:defRPr/>
            </a:pPr>
            <a:r>
              <a:rPr lang="fr-FR" sz="6300" b="1" dirty="0">
                <a:solidFill>
                  <a:schemeClr val="bg1"/>
                </a:solidFill>
                <a:latin typeface="Montserrat "/>
              </a:rPr>
              <a:t>Un accident de mission : </a:t>
            </a:r>
          </a:p>
          <a:p>
            <a:pPr>
              <a:lnSpc>
                <a:spcPct val="120000"/>
              </a:lnSpc>
              <a:spcBef>
                <a:spcPct val="0"/>
              </a:spcBef>
              <a:defRPr/>
            </a:pPr>
            <a:r>
              <a:rPr lang="fr-FR" sz="5600" b="1" dirty="0">
                <a:solidFill>
                  <a:schemeClr val="bg1"/>
                </a:solidFill>
                <a:latin typeface="Montserrat "/>
              </a:rPr>
              <a:t>Un trajet dans le cadre de son travail </a:t>
            </a:r>
          </a:p>
          <a:p>
            <a:pPr>
              <a:lnSpc>
                <a:spcPts val="4667"/>
              </a:lnSpc>
              <a:spcBef>
                <a:spcPct val="0"/>
              </a:spcBef>
              <a:defRPr/>
            </a:pPr>
            <a:endParaRPr lang="fr-FR" sz="6300" b="1" dirty="0">
              <a:solidFill>
                <a:schemeClr val="bg1"/>
              </a:solidFill>
              <a:latin typeface="Montserrat "/>
            </a:endParaRPr>
          </a:p>
        </p:txBody>
      </p:sp>
      <p:sp>
        <p:nvSpPr>
          <p:cNvPr id="2" name="Titre 1">
            <a:extLst>
              <a:ext uri="{FF2B5EF4-FFF2-40B4-BE49-F238E27FC236}">
                <a16:creationId xmlns:a16="http://schemas.microsoft.com/office/drawing/2014/main" id="{AB5153E5-1074-7022-1A1F-0842EFBE9FC0}"/>
              </a:ext>
            </a:extLst>
          </p:cNvPr>
          <p:cNvSpPr txBox="1">
            <a:spLocks/>
          </p:cNvSpPr>
          <p:nvPr/>
        </p:nvSpPr>
        <p:spPr>
          <a:xfrm>
            <a:off x="7298924" y="639545"/>
            <a:ext cx="4691594" cy="1285329"/>
          </a:xfrm>
          <a:prstGeom prst="rect">
            <a:avLst/>
          </a:prstGeom>
          <a:solidFill>
            <a:srgbClr val="00B0F0"/>
          </a:solidFill>
        </p:spPr>
        <p:txBody>
          <a:bodyPr vert="horz" lIns="91440" tIns="45720" rIns="91440" bIns="45720" rtlCol="0" anchor="ctr">
            <a:normAutofit fontScale="25000" lnSpcReduction="20000"/>
          </a:bodyPr>
          <a:lstStyle/>
          <a:p>
            <a:pPr algn="ctr" defTabSz="914400">
              <a:spcBef>
                <a:spcPct val="0"/>
              </a:spcBef>
              <a:defRPr/>
            </a:pPr>
            <a:endParaRPr lang="fr-FR" sz="3000" b="1" dirty="0">
              <a:solidFill>
                <a:schemeClr val="bg1"/>
              </a:solidFill>
              <a:latin typeface="+mj-lt"/>
              <a:ea typeface="+mj-ea"/>
              <a:cs typeface="+mj-cs"/>
            </a:endParaRPr>
          </a:p>
          <a:p>
            <a:pPr algn="ctr" defTabSz="914400">
              <a:spcBef>
                <a:spcPct val="0"/>
              </a:spcBef>
              <a:defRPr/>
            </a:pPr>
            <a:endParaRPr lang="fr-FR" sz="3800" b="1" dirty="0">
              <a:solidFill>
                <a:schemeClr val="bg1"/>
              </a:solidFill>
              <a:latin typeface="+mj-lt"/>
              <a:ea typeface="+mj-ea"/>
              <a:cs typeface="+mj-cs"/>
            </a:endParaRPr>
          </a:p>
          <a:p>
            <a:pPr>
              <a:lnSpc>
                <a:spcPts val="4667"/>
              </a:lnSpc>
              <a:spcBef>
                <a:spcPct val="0"/>
              </a:spcBef>
              <a:defRPr/>
            </a:pPr>
            <a:r>
              <a:rPr lang="fr-FR" sz="6300" b="1" dirty="0">
                <a:solidFill>
                  <a:schemeClr val="bg1"/>
                </a:solidFill>
                <a:latin typeface="Montserrat "/>
              </a:rPr>
              <a:t>Un accident de trajet : </a:t>
            </a:r>
          </a:p>
          <a:p>
            <a:r>
              <a:rPr lang="fr-FR" sz="5600" b="1" dirty="0">
                <a:solidFill>
                  <a:schemeClr val="bg1"/>
                </a:solidFill>
                <a:latin typeface="Montserrat "/>
              </a:rPr>
              <a:t>Sur le trajet d’aller / retour entre le domicile et le lieu de travail, puis entre le lieu de travail et le lieu de restauration habituel</a:t>
            </a:r>
          </a:p>
          <a:p>
            <a:pPr>
              <a:lnSpc>
                <a:spcPts val="4667"/>
              </a:lnSpc>
              <a:spcBef>
                <a:spcPct val="0"/>
              </a:spcBef>
              <a:defRPr/>
            </a:pPr>
            <a:endParaRPr lang="fr-FR" sz="6300" b="1" dirty="0">
              <a:solidFill>
                <a:schemeClr val="bg1"/>
              </a:solidFill>
              <a:latin typeface="Montserrat "/>
            </a:endParaRPr>
          </a:p>
        </p:txBody>
      </p:sp>
      <p:sp>
        <p:nvSpPr>
          <p:cNvPr id="4" name="Rectangle 3">
            <a:extLst>
              <a:ext uri="{FF2B5EF4-FFF2-40B4-BE49-F238E27FC236}">
                <a16:creationId xmlns:a16="http://schemas.microsoft.com/office/drawing/2014/main" id="{56B59BE2-1A7C-291A-0C4B-8EB7132E0261}"/>
              </a:ext>
            </a:extLst>
          </p:cNvPr>
          <p:cNvSpPr/>
          <p:nvPr/>
        </p:nvSpPr>
        <p:spPr>
          <a:xfrm>
            <a:off x="124334" y="5988940"/>
            <a:ext cx="4693531" cy="523220"/>
          </a:xfrm>
          <a:prstGeom prst="rect">
            <a:avLst/>
          </a:prstGeom>
        </p:spPr>
        <p:txBody>
          <a:bodyPr wrap="square">
            <a:spAutoFit/>
          </a:bodyPr>
          <a:lstStyle/>
          <a:p>
            <a:pPr algn="ctr"/>
            <a:r>
              <a:rPr lang="fr-FR" sz="1600" b="1" i="1" dirty="0">
                <a:solidFill>
                  <a:srgbClr val="C00000"/>
                </a:solidFill>
              </a:rPr>
              <a:t> </a:t>
            </a:r>
          </a:p>
          <a:p>
            <a:r>
              <a:rPr lang="fr-FR" sz="1100" i="1" dirty="0">
                <a:latin typeface="Montserrat" panose="00000500000000000000" pitchFamily="2" charset="0"/>
              </a:rPr>
              <a:t>Article L411-1 du code de la sécurité sociale</a:t>
            </a:r>
            <a:endParaRPr lang="fr-FR" sz="1100" dirty="0">
              <a:latin typeface="Montserrat" panose="00000500000000000000" pitchFamily="2" charset="0"/>
            </a:endParaRPr>
          </a:p>
        </p:txBody>
      </p:sp>
      <p:sp>
        <p:nvSpPr>
          <p:cNvPr id="5" name="Rectangle 4">
            <a:extLst>
              <a:ext uri="{FF2B5EF4-FFF2-40B4-BE49-F238E27FC236}">
                <a16:creationId xmlns:a16="http://schemas.microsoft.com/office/drawing/2014/main" id="{593E4794-2412-FFB2-7BD9-8C7F305D4E47}"/>
              </a:ext>
            </a:extLst>
          </p:cNvPr>
          <p:cNvSpPr/>
          <p:nvPr/>
        </p:nvSpPr>
        <p:spPr>
          <a:xfrm>
            <a:off x="7134089" y="6074085"/>
            <a:ext cx="4693531" cy="523220"/>
          </a:xfrm>
          <a:prstGeom prst="rect">
            <a:avLst/>
          </a:prstGeom>
        </p:spPr>
        <p:txBody>
          <a:bodyPr wrap="square">
            <a:spAutoFit/>
          </a:bodyPr>
          <a:lstStyle/>
          <a:p>
            <a:pPr algn="ctr"/>
            <a:r>
              <a:rPr lang="fr-FR" sz="1600" b="1" i="1" dirty="0">
                <a:solidFill>
                  <a:srgbClr val="C00000"/>
                </a:solidFill>
              </a:rPr>
              <a:t> </a:t>
            </a:r>
          </a:p>
          <a:p>
            <a:r>
              <a:rPr lang="fr-FR" sz="1100" i="1" dirty="0">
                <a:latin typeface="Montserrat" panose="00000500000000000000" pitchFamily="2" charset="0"/>
              </a:rPr>
              <a:t>Article L411-2 du code de la sécurité sociale</a:t>
            </a:r>
          </a:p>
        </p:txBody>
      </p:sp>
    </p:spTree>
    <p:extLst>
      <p:ext uri="{BB962C8B-B14F-4D97-AF65-F5344CB8AC3E}">
        <p14:creationId xmlns:p14="http://schemas.microsoft.com/office/powerpoint/2010/main" val="427581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err="1">
                <a:solidFill>
                  <a:schemeClr val="tx1">
                    <a:lumMod val="75000"/>
                    <a:lumOff val="25000"/>
                  </a:schemeClr>
                </a:solidFill>
                <a:latin typeface="Montserrat Light"/>
              </a:rPr>
              <a:t>Rôle</a:t>
            </a:r>
            <a:r>
              <a:rPr lang="en-US" sz="3000" dirty="0">
                <a:solidFill>
                  <a:schemeClr val="tx1">
                    <a:lumMod val="75000"/>
                    <a:lumOff val="25000"/>
                  </a:schemeClr>
                </a:solidFill>
                <a:latin typeface="Montserrat Light"/>
              </a:rPr>
              <a:t> de </a:t>
            </a:r>
            <a:r>
              <a:rPr lang="en-US" sz="3000" dirty="0" err="1">
                <a:solidFill>
                  <a:schemeClr val="tx1">
                    <a:lumMod val="75000"/>
                    <a:lumOff val="25000"/>
                  </a:schemeClr>
                </a:solidFill>
                <a:latin typeface="Montserrat Light"/>
              </a:rPr>
              <a:t>l’employeur</a:t>
            </a:r>
            <a:endParaRPr lang="en-US" sz="3000" dirty="0">
              <a:solidFill>
                <a:schemeClr val="tx1">
                  <a:lumMod val="75000"/>
                  <a:lumOff val="25000"/>
                </a:schemeClr>
              </a:solidFill>
              <a:latin typeface="Montserrat Light"/>
            </a:endParaRP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5" name="ZoneTexte 4">
            <a:extLst>
              <a:ext uri="{FF2B5EF4-FFF2-40B4-BE49-F238E27FC236}">
                <a16:creationId xmlns:a16="http://schemas.microsoft.com/office/drawing/2014/main" id="{AD50F4F2-9FE2-9F65-4B20-5E41ACF4B207}"/>
              </a:ext>
            </a:extLst>
          </p:cNvPr>
          <p:cNvSpPr txBox="1"/>
          <p:nvPr/>
        </p:nvSpPr>
        <p:spPr>
          <a:xfrm>
            <a:off x="469995" y="1779763"/>
            <a:ext cx="10864755" cy="3621504"/>
          </a:xfrm>
          <a:prstGeom prst="rect">
            <a:avLst/>
          </a:prstGeom>
          <a:noFill/>
        </p:spPr>
        <p:txBody>
          <a:bodyPr wrap="square">
            <a:spAutoFit/>
          </a:bodyPr>
          <a:lstStyle/>
          <a:p>
            <a:pPr>
              <a:spcBef>
                <a:spcPts val="200"/>
              </a:spcBef>
              <a:buFont typeface="Wingdings" pitchFamily="2" charset="2"/>
              <a:buChar char="§"/>
            </a:pPr>
            <a:r>
              <a:rPr lang="fr-FR" dirty="0">
                <a:latin typeface="Montserrat" panose="00000500000000000000" pitchFamily="2" charset="0"/>
                <a:ea typeface="+mj-lt"/>
                <a:cs typeface="+mj-lt"/>
              </a:rPr>
              <a:t> L’employeur assure et </a:t>
            </a:r>
            <a:r>
              <a:rPr lang="fr-FR" b="1" dirty="0">
                <a:latin typeface="Montserrat" panose="00000500000000000000" pitchFamily="2" charset="0"/>
                <a:ea typeface="+mj-lt"/>
                <a:cs typeface="+mj-lt"/>
              </a:rPr>
              <a:t>protège la santé et sécurité des salariés : </a:t>
            </a:r>
          </a:p>
          <a:p>
            <a:pPr>
              <a:spcBef>
                <a:spcPts val="200"/>
              </a:spcBef>
            </a:pPr>
            <a:r>
              <a:rPr lang="fr-FR" dirty="0">
                <a:latin typeface="Montserrat" panose="00000500000000000000" pitchFamily="2" charset="0"/>
                <a:ea typeface="+mj-lt"/>
                <a:cs typeface="+mj-lt"/>
              </a:rPr>
              <a:t>une obligation de résultat pour l’employeur (article L421-1) à qui il incombe de prendre toutes les mesures nécessaires.  </a:t>
            </a:r>
          </a:p>
          <a:p>
            <a:pPr>
              <a:spcBef>
                <a:spcPts val="200"/>
              </a:spcBef>
            </a:pPr>
            <a:r>
              <a:rPr lang="fr-FR" dirty="0">
                <a:latin typeface="Montserrat" panose="00000500000000000000" pitchFamily="2" charset="0"/>
                <a:ea typeface="+mj-lt"/>
                <a:cs typeface="+mj-lt"/>
              </a:rPr>
              <a:t> </a:t>
            </a:r>
          </a:p>
          <a:p>
            <a:pPr>
              <a:spcBef>
                <a:spcPts val="200"/>
              </a:spcBef>
            </a:pPr>
            <a:endParaRPr lang="fr-FR" dirty="0">
              <a:latin typeface="Montserrat" panose="00000500000000000000" pitchFamily="2" charset="0"/>
              <a:ea typeface="+mj-lt"/>
              <a:cs typeface="+mj-lt"/>
            </a:endParaRPr>
          </a:p>
          <a:p>
            <a:pPr>
              <a:spcBef>
                <a:spcPts val="200"/>
              </a:spcBef>
              <a:buFont typeface="Wingdings" pitchFamily="2" charset="2"/>
              <a:buChar char="§"/>
            </a:pPr>
            <a:r>
              <a:rPr lang="fr-FR" dirty="0">
                <a:latin typeface="Montserrat" panose="00000500000000000000" pitchFamily="2" charset="0"/>
                <a:ea typeface="+mj-lt"/>
                <a:cs typeface="+mj-lt"/>
              </a:rPr>
              <a:t> </a:t>
            </a:r>
            <a:r>
              <a:rPr lang="fr-FR" b="1" dirty="0">
                <a:latin typeface="Montserrat" panose="00000500000000000000" pitchFamily="2" charset="0"/>
                <a:ea typeface="+mj-lt"/>
                <a:cs typeface="+mj-lt"/>
              </a:rPr>
              <a:t>Règlement intérieur: </a:t>
            </a:r>
            <a:r>
              <a:rPr lang="fr-FR" dirty="0">
                <a:latin typeface="Montserrat" panose="00000500000000000000" pitchFamily="2" charset="0"/>
                <a:ea typeface="+mj-lt"/>
                <a:cs typeface="+mj-lt"/>
              </a:rPr>
              <a:t>(article L4121-1 du code du travail), l’employeur peut interdire toute introduction et toute consommation d’alcool sur le site. </a:t>
            </a:r>
          </a:p>
          <a:p>
            <a:pPr lvl="1">
              <a:spcBef>
                <a:spcPts val="200"/>
              </a:spcBef>
              <a:buFont typeface="Wingdings" pitchFamily="2" charset="2"/>
              <a:buChar char="§"/>
            </a:pPr>
            <a:r>
              <a:rPr lang="fr-FR" dirty="0">
                <a:latin typeface="Montserrat" panose="00000500000000000000" pitchFamily="2" charset="0"/>
                <a:ea typeface="+mj-lt"/>
                <a:cs typeface="+mj-lt"/>
              </a:rPr>
              <a:t>Encadrement des pots d’entreprise</a:t>
            </a:r>
          </a:p>
          <a:p>
            <a:pPr lvl="1">
              <a:spcBef>
                <a:spcPts val="200"/>
              </a:spcBef>
              <a:buFont typeface="Wingdings" pitchFamily="2" charset="2"/>
              <a:buChar char="§"/>
            </a:pPr>
            <a:r>
              <a:rPr lang="fr-FR" dirty="0">
                <a:latin typeface="Montserrat" panose="00000500000000000000" pitchFamily="2" charset="0"/>
                <a:ea typeface="+mj-lt"/>
                <a:cs typeface="+mj-lt"/>
              </a:rPr>
              <a:t>Conditions de recours à l’alcootest ou au dépistage salivaire de drogues pour des postes de sécurité </a:t>
            </a:r>
          </a:p>
          <a:p>
            <a:pPr lvl="1">
              <a:spcBef>
                <a:spcPts val="200"/>
              </a:spcBef>
            </a:pPr>
            <a:endParaRPr lang="fr-FR" dirty="0">
              <a:latin typeface="Montserrat" panose="00000500000000000000" pitchFamily="2" charset="0"/>
              <a:ea typeface="+mj-lt"/>
              <a:cs typeface="+mj-lt"/>
            </a:endParaRPr>
          </a:p>
          <a:p>
            <a:pPr>
              <a:spcBef>
                <a:spcPts val="200"/>
              </a:spcBef>
              <a:buFont typeface="Wingdings" pitchFamily="2" charset="2"/>
              <a:buChar char="§"/>
            </a:pPr>
            <a:r>
              <a:rPr lang="fr-FR" dirty="0">
                <a:latin typeface="Montserrat" panose="00000500000000000000" pitchFamily="2" charset="0"/>
                <a:ea typeface="+mj-lt"/>
                <a:cs typeface="+mj-lt"/>
              </a:rPr>
              <a:t> </a:t>
            </a:r>
            <a:r>
              <a:rPr lang="fr-FR" b="1" dirty="0">
                <a:latin typeface="Montserrat" panose="00000500000000000000" pitchFamily="2" charset="0"/>
                <a:ea typeface="+mj-lt"/>
                <a:cs typeface="+mj-lt"/>
              </a:rPr>
              <a:t>Evaluation dans le DUERP</a:t>
            </a:r>
          </a:p>
        </p:txBody>
      </p:sp>
    </p:spTree>
    <p:extLst>
      <p:ext uri="{BB962C8B-B14F-4D97-AF65-F5344CB8AC3E}">
        <p14:creationId xmlns:p14="http://schemas.microsoft.com/office/powerpoint/2010/main" val="348987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Obligations </a:t>
            </a:r>
            <a:r>
              <a:rPr lang="en-US" sz="3000" dirty="0" err="1">
                <a:solidFill>
                  <a:schemeClr val="tx1">
                    <a:lumMod val="75000"/>
                    <a:lumOff val="25000"/>
                  </a:schemeClr>
                </a:solidFill>
                <a:latin typeface="Montserrat Light"/>
              </a:rPr>
              <a:t>salariés</a:t>
            </a:r>
            <a:r>
              <a:rPr lang="en-US" sz="3000" dirty="0">
                <a:solidFill>
                  <a:schemeClr val="tx1">
                    <a:lumMod val="75000"/>
                    <a:lumOff val="25000"/>
                  </a:schemeClr>
                </a:solidFill>
                <a:latin typeface="Montserrat Light"/>
              </a:rPr>
              <a:t> et </a:t>
            </a:r>
            <a:r>
              <a:rPr lang="en-US" sz="3000" dirty="0" err="1">
                <a:solidFill>
                  <a:schemeClr val="tx1">
                    <a:lumMod val="75000"/>
                    <a:lumOff val="25000"/>
                  </a:schemeClr>
                </a:solidFill>
                <a:latin typeface="Montserrat Light"/>
              </a:rPr>
              <a:t>représentants</a:t>
            </a:r>
            <a:endParaRPr lang="en-US" sz="3000" dirty="0">
              <a:solidFill>
                <a:schemeClr val="tx1">
                  <a:lumMod val="75000"/>
                  <a:lumOff val="25000"/>
                </a:schemeClr>
              </a:solidFill>
              <a:latin typeface="Montserrat Light"/>
            </a:endParaRP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2" name="ZoneTexte 1">
            <a:extLst>
              <a:ext uri="{FF2B5EF4-FFF2-40B4-BE49-F238E27FC236}">
                <a16:creationId xmlns:a16="http://schemas.microsoft.com/office/drawing/2014/main" id="{6317B878-55DF-3822-3F85-52CE9AD89FEB}"/>
              </a:ext>
            </a:extLst>
          </p:cNvPr>
          <p:cNvSpPr txBox="1"/>
          <p:nvPr/>
        </p:nvSpPr>
        <p:spPr>
          <a:xfrm>
            <a:off x="469995" y="1697689"/>
            <a:ext cx="12133277" cy="3785652"/>
          </a:xfrm>
          <a:prstGeom prst="rect">
            <a:avLst/>
          </a:prstGeom>
          <a:noFill/>
        </p:spPr>
        <p:txBody>
          <a:bodyPr wrap="square">
            <a:spAutoFit/>
          </a:bodyPr>
          <a:lstStyle/>
          <a:p>
            <a:pPr>
              <a:buFont typeface="Wingdings" panose="05000000000000000000" pitchFamily="2" charset="2"/>
              <a:buChar char="§"/>
            </a:pPr>
            <a:r>
              <a:rPr lang="fr-FR" dirty="0">
                <a:latin typeface="Montserrat" panose="00000500000000000000" pitchFamily="2" charset="0"/>
                <a:ea typeface="+mj-lt"/>
                <a:cs typeface="+mj-lt"/>
              </a:rPr>
              <a:t> Obligation de sécurité pour le salarié (Code du travail (L4122-1) ; </a:t>
            </a:r>
          </a:p>
          <a:p>
            <a:r>
              <a:rPr lang="fr-FR" dirty="0">
                <a:latin typeface="Montserrat" panose="00000500000000000000" pitchFamily="2" charset="0"/>
                <a:ea typeface="+mj-lt"/>
                <a:cs typeface="+mj-lt"/>
              </a:rPr>
              <a:t>« il doit prendre soin…..de sa sécurité et de sa santé ainsi que celle des autres personnes…. » </a:t>
            </a:r>
          </a:p>
          <a:p>
            <a:endParaRPr lang="fr-FR" dirty="0">
              <a:latin typeface="Montserrat" panose="00000500000000000000" pitchFamily="2" charset="0"/>
              <a:ea typeface="+mj-lt"/>
              <a:cs typeface="+mj-lt"/>
            </a:endParaRPr>
          </a:p>
          <a:p>
            <a:endParaRPr lang="fr-FR" sz="2000" b="1" dirty="0">
              <a:solidFill>
                <a:srgbClr val="00B0F0"/>
              </a:solidFill>
              <a:latin typeface="Montserrat" panose="00000500000000000000" pitchFamily="2" charset="0"/>
              <a:ea typeface="+mj-lt"/>
              <a:cs typeface="+mj-lt"/>
              <a:sym typeface="Wingdings" panose="05000000000000000000" pitchFamily="2" charset="2"/>
            </a:endParaRPr>
          </a:p>
          <a:p>
            <a:pPr algn="ctr"/>
            <a:r>
              <a:rPr lang="fr-FR" sz="2000" b="1" dirty="0">
                <a:solidFill>
                  <a:srgbClr val="00B0F0"/>
                </a:solidFill>
                <a:latin typeface="Montserrat" panose="00000500000000000000" pitchFamily="2" charset="0"/>
                <a:ea typeface="+mj-lt"/>
                <a:cs typeface="+mj-lt"/>
                <a:sym typeface="Wingdings" panose="05000000000000000000" pitchFamily="2" charset="2"/>
              </a:rPr>
              <a:t>« Evaluation du point de vue de la santé et sécurité au travail </a:t>
            </a:r>
          </a:p>
          <a:p>
            <a:pPr algn="ctr"/>
            <a:r>
              <a:rPr lang="fr-FR" sz="2000" b="1" dirty="0">
                <a:solidFill>
                  <a:srgbClr val="00B0F0"/>
                </a:solidFill>
                <a:latin typeface="Montserrat" panose="00000500000000000000" pitchFamily="2" charset="0"/>
                <a:ea typeface="+mj-lt"/>
                <a:cs typeface="+mj-lt"/>
                <a:sym typeface="Wingdings" panose="05000000000000000000" pitchFamily="2" charset="2"/>
              </a:rPr>
              <a:t>et non de la morale ou d’un jugement de valeur »</a:t>
            </a:r>
          </a:p>
          <a:p>
            <a:endParaRPr lang="fr-FR" dirty="0">
              <a:latin typeface="Montserrat" panose="00000500000000000000" pitchFamily="2" charset="0"/>
              <a:ea typeface="+mj-lt"/>
              <a:cs typeface="+mj-lt"/>
              <a:sym typeface="Wingdings" panose="05000000000000000000" pitchFamily="2" charset="2"/>
            </a:endParaRPr>
          </a:p>
          <a:p>
            <a:endParaRPr lang="fr-FR" dirty="0">
              <a:latin typeface="Montserrat" panose="00000500000000000000" pitchFamily="2" charset="0"/>
              <a:ea typeface="+mj-lt"/>
              <a:cs typeface="+mj-lt"/>
              <a:sym typeface="Wingdings" panose="05000000000000000000" pitchFamily="2" charset="2"/>
            </a:endParaRPr>
          </a:p>
          <a:p>
            <a:endParaRPr lang="fr-FR" dirty="0">
              <a:latin typeface="Montserrat" panose="00000500000000000000" pitchFamily="2" charset="0"/>
              <a:ea typeface="+mj-lt"/>
              <a:cs typeface="+mj-lt"/>
              <a:sym typeface="Wingdings" panose="05000000000000000000" pitchFamily="2" charset="2"/>
            </a:endParaRPr>
          </a:p>
          <a:p>
            <a:pPr>
              <a:buFont typeface="Wingdings" panose="05000000000000000000" pitchFamily="2" charset="2"/>
              <a:buChar char="§"/>
            </a:pPr>
            <a:r>
              <a:rPr lang="fr-FR" dirty="0">
                <a:latin typeface="Montserrat" panose="00000500000000000000" pitchFamily="2" charset="0"/>
                <a:ea typeface="+mj-lt"/>
                <a:cs typeface="+mj-lt"/>
                <a:sym typeface="Wingdings" panose="05000000000000000000" pitchFamily="2" charset="2"/>
              </a:rPr>
              <a:t> Représentants du personnel :</a:t>
            </a:r>
            <a:br>
              <a:rPr lang="fr-FR" dirty="0">
                <a:latin typeface="Montserrat" panose="00000500000000000000" pitchFamily="2" charset="0"/>
                <a:ea typeface="+mj-lt"/>
                <a:cs typeface="+mj-lt"/>
                <a:sym typeface="Wingdings" panose="05000000000000000000" pitchFamily="2" charset="2"/>
              </a:rPr>
            </a:br>
            <a:endParaRPr lang="fr-FR" dirty="0">
              <a:latin typeface="Montserrat" panose="00000500000000000000" pitchFamily="2" charset="0"/>
              <a:ea typeface="+mj-lt"/>
              <a:cs typeface="+mj-lt"/>
              <a:sym typeface="Wingdings" panose="05000000000000000000" pitchFamily="2" charset="2"/>
            </a:endParaRPr>
          </a:p>
          <a:p>
            <a:pPr lvl="1">
              <a:buFont typeface="Wingdings" panose="05000000000000000000" pitchFamily="2" charset="2"/>
              <a:buChar char="§"/>
            </a:pPr>
            <a:r>
              <a:rPr lang="fr-FR" dirty="0">
                <a:latin typeface="Montserrat" panose="00000500000000000000" pitchFamily="2" charset="0"/>
                <a:ea typeface="+mj-lt"/>
                <a:cs typeface="+mj-lt"/>
                <a:sym typeface="Wingdings" panose="05000000000000000000" pitchFamily="2" charset="2"/>
              </a:rPr>
              <a:t> Participation à la démarche globale    </a:t>
            </a:r>
          </a:p>
          <a:p>
            <a:pPr lvl="1">
              <a:buFont typeface="Wingdings" panose="05000000000000000000" pitchFamily="2" charset="2"/>
              <a:buChar char="§"/>
            </a:pPr>
            <a:r>
              <a:rPr lang="fr-FR" dirty="0">
                <a:latin typeface="Montserrat" panose="00000500000000000000" pitchFamily="2" charset="0"/>
                <a:ea typeface="+mj-lt"/>
                <a:cs typeface="+mj-lt"/>
                <a:sym typeface="Wingdings" panose="05000000000000000000" pitchFamily="2" charset="2"/>
              </a:rPr>
              <a:t> Alerte auprès de la direction</a:t>
            </a:r>
          </a:p>
        </p:txBody>
      </p:sp>
      <p:pic>
        <p:nvPicPr>
          <p:cNvPr id="3" name="Picture 2" descr="Protection de la santé et de l'environnement : nouveau droit d'alerte pour  les salariés | AtouSante">
            <a:extLst>
              <a:ext uri="{FF2B5EF4-FFF2-40B4-BE49-F238E27FC236}">
                <a16:creationId xmlns:a16="http://schemas.microsoft.com/office/drawing/2014/main" id="{02C26397-CAF0-0926-AD1A-7594D9662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718" y="3963080"/>
            <a:ext cx="3445583" cy="193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Service de Prévention et de Santé au Travail</a:t>
            </a: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5" name="ZoneTexte 4">
            <a:extLst>
              <a:ext uri="{FF2B5EF4-FFF2-40B4-BE49-F238E27FC236}">
                <a16:creationId xmlns:a16="http://schemas.microsoft.com/office/drawing/2014/main" id="{59482C55-38F8-14DA-2E12-F1D6434CAAB0}"/>
              </a:ext>
            </a:extLst>
          </p:cNvPr>
          <p:cNvSpPr txBox="1"/>
          <p:nvPr/>
        </p:nvSpPr>
        <p:spPr>
          <a:xfrm>
            <a:off x="418600" y="1478058"/>
            <a:ext cx="6910945" cy="4635115"/>
          </a:xfrm>
          <a:prstGeom prst="rect">
            <a:avLst/>
          </a:prstGeom>
          <a:noFill/>
        </p:spPr>
        <p:txBody>
          <a:bodyPr wrap="square">
            <a:spAutoFit/>
          </a:bodyPr>
          <a:lstStyle/>
          <a:p>
            <a:pPr lvl="0" fontAlgn="base">
              <a:spcBef>
                <a:spcPct val="20000"/>
              </a:spcBef>
              <a:spcAft>
                <a:spcPct val="0"/>
              </a:spcAft>
              <a:buClr>
                <a:srgbClr val="0E818D"/>
              </a:buClr>
              <a:buSzPct val="60000"/>
            </a:pPr>
            <a:endParaRPr lang="fr-FR" dirty="0">
              <a:latin typeface="Montserrat" panose="00000500000000000000" pitchFamily="2" charset="0"/>
              <a:ea typeface="+mj-lt"/>
              <a:cs typeface="+mj-lt"/>
            </a:endParaRPr>
          </a:p>
          <a:p>
            <a:pPr indent="-342900">
              <a:buFont typeface="Wingdings"/>
              <a:buChar char="§"/>
            </a:pPr>
            <a:r>
              <a:rPr lang="fr-FR" b="1" dirty="0">
                <a:latin typeface="Montserrat" panose="00000500000000000000" pitchFamily="2" charset="0"/>
                <a:ea typeface="+mj-lt"/>
                <a:cs typeface="+mj-lt"/>
              </a:rPr>
              <a:t>Conseille l’employeur</a:t>
            </a:r>
            <a:r>
              <a:rPr lang="fr-FR" dirty="0">
                <a:latin typeface="Montserrat" panose="00000500000000000000" pitchFamily="2" charset="0"/>
                <a:ea typeface="+mj-lt"/>
                <a:cs typeface="+mj-lt"/>
              </a:rPr>
              <a:t>, afin de prévenir la consommation d’alcool et de drogues sur le lieu de travail »</a:t>
            </a:r>
          </a:p>
          <a:p>
            <a:endParaRPr lang="fr-FR" dirty="0">
              <a:latin typeface="Montserrat" panose="00000500000000000000" pitchFamily="2" charset="0"/>
              <a:ea typeface="+mj-lt"/>
              <a:cs typeface="+mj-lt"/>
            </a:endParaRPr>
          </a:p>
          <a:p>
            <a:pPr indent="-342900">
              <a:buFont typeface="Wingdings"/>
              <a:buChar char="§"/>
            </a:pPr>
            <a:r>
              <a:rPr lang="fr-FR" b="1" dirty="0">
                <a:latin typeface="Montserrat" panose="00000500000000000000" pitchFamily="2" charset="0"/>
                <a:ea typeface="+mj-lt"/>
                <a:cs typeface="+mj-lt"/>
              </a:rPr>
              <a:t>Conseille le salarié </a:t>
            </a:r>
            <a:r>
              <a:rPr lang="fr-FR" dirty="0">
                <a:latin typeface="Montserrat" panose="00000500000000000000" pitchFamily="2" charset="0"/>
                <a:ea typeface="+mj-lt"/>
                <a:cs typeface="+mj-lt"/>
              </a:rPr>
              <a:t>(secret médical) : </a:t>
            </a:r>
            <a:br>
              <a:rPr lang="fr-FR" dirty="0">
                <a:latin typeface="Montserrat" panose="00000500000000000000" pitchFamily="2" charset="0"/>
                <a:ea typeface="+mj-lt"/>
                <a:cs typeface="+mj-lt"/>
              </a:rPr>
            </a:br>
            <a:r>
              <a:rPr lang="fr-FR" dirty="0">
                <a:latin typeface="Montserrat" panose="00000500000000000000" pitchFamily="2" charset="0"/>
                <a:ea typeface="+mj-lt"/>
                <a:cs typeface="+mj-lt"/>
              </a:rPr>
              <a:t>-&gt; Orientation vers un réseau de soins (maladie chronique)</a:t>
            </a:r>
          </a:p>
          <a:p>
            <a:r>
              <a:rPr lang="fr-FR" dirty="0">
                <a:latin typeface="Montserrat" panose="00000500000000000000" pitchFamily="2" charset="0"/>
                <a:ea typeface="+mj-lt"/>
                <a:cs typeface="+mj-lt"/>
              </a:rPr>
              <a:t>-&gt; Adaptation du poste de travail</a:t>
            </a:r>
          </a:p>
          <a:p>
            <a:r>
              <a:rPr lang="fr-FR" dirty="0">
                <a:latin typeface="Montserrat" panose="00000500000000000000" pitchFamily="2" charset="0"/>
                <a:ea typeface="+mj-lt"/>
                <a:cs typeface="+mj-lt"/>
              </a:rPr>
              <a:t>-&gt; Préparation du retour du salarié ...</a:t>
            </a:r>
          </a:p>
          <a:p>
            <a:endParaRPr lang="fr-FR" dirty="0">
              <a:latin typeface="Montserrat" panose="00000500000000000000" pitchFamily="2" charset="0"/>
              <a:ea typeface="+mj-lt"/>
              <a:cs typeface="+mj-lt"/>
            </a:endParaRPr>
          </a:p>
          <a:p>
            <a:pPr indent="-342900">
              <a:buFont typeface="Wingdings"/>
              <a:buChar char="§"/>
            </a:pPr>
            <a:r>
              <a:rPr lang="fr-FR" b="1" dirty="0">
                <a:latin typeface="Montserrat" panose="00000500000000000000" pitchFamily="2" charset="0"/>
                <a:ea typeface="+mj-lt"/>
                <a:cs typeface="+mj-lt"/>
              </a:rPr>
              <a:t>En collectif </a:t>
            </a:r>
            <a:r>
              <a:rPr lang="fr-FR" dirty="0">
                <a:latin typeface="Montserrat" panose="00000500000000000000" pitchFamily="2" charset="0"/>
                <a:ea typeface="+mj-lt"/>
                <a:cs typeface="+mj-lt"/>
              </a:rPr>
              <a:t>: information sur la prévention des risques,  Fiche entreprise</a:t>
            </a:r>
            <a:r>
              <a:rPr lang="fr-FR" sz="1800" kern="0" dirty="0">
                <a:solidFill>
                  <a:srgbClr val="000000"/>
                </a:solidFill>
              </a:rPr>
              <a:t>. </a:t>
            </a:r>
          </a:p>
          <a:p>
            <a:endParaRPr lang="fr-FR" dirty="0">
              <a:latin typeface="Montserrat" panose="00000500000000000000" pitchFamily="2" charset="0"/>
              <a:ea typeface="+mj-lt"/>
              <a:cs typeface="+mj-lt"/>
            </a:endParaRPr>
          </a:p>
          <a:p>
            <a:endParaRPr lang="fr-FR" dirty="0">
              <a:latin typeface="Montserrat" panose="00000500000000000000" pitchFamily="2" charset="0"/>
              <a:ea typeface="+mj-lt"/>
              <a:cs typeface="+mj-lt"/>
            </a:endParaRPr>
          </a:p>
          <a:p>
            <a:pPr defTabSz="914400" eaLnBrk="0" fontAlgn="base" hangingPunct="0">
              <a:spcBef>
                <a:spcPct val="20000"/>
              </a:spcBef>
              <a:spcAft>
                <a:spcPct val="0"/>
              </a:spcAft>
              <a:buClr>
                <a:srgbClr val="0E818D"/>
              </a:buClr>
              <a:buSzPct val="60000"/>
            </a:pPr>
            <a:r>
              <a:rPr lang="fr-FR" sz="1800" b="1" kern="0" dirty="0">
                <a:solidFill>
                  <a:srgbClr val="000000"/>
                </a:solidFill>
                <a:cs typeface="Arial"/>
              </a:rPr>
              <a:t>					</a:t>
            </a:r>
          </a:p>
          <a:p>
            <a:pPr defTabSz="914400" eaLnBrk="0" fontAlgn="base" hangingPunct="0">
              <a:spcBef>
                <a:spcPct val="20000"/>
              </a:spcBef>
              <a:spcAft>
                <a:spcPct val="0"/>
              </a:spcAft>
              <a:buClr>
                <a:srgbClr val="0E818D"/>
              </a:buClr>
              <a:buSzPct val="60000"/>
            </a:pPr>
            <a:r>
              <a:rPr lang="fr-FR" sz="1800" b="1" kern="0" dirty="0">
                <a:solidFill>
                  <a:srgbClr val="000000"/>
                </a:solidFill>
                <a:cs typeface="Arial"/>
              </a:rPr>
              <a:t>							</a:t>
            </a:r>
            <a:endParaRPr lang="en-US" sz="1800" dirty="0">
              <a:solidFill>
                <a:srgbClr val="59AAE0"/>
              </a:solidFill>
              <a:cs typeface="Arial"/>
            </a:endParaRPr>
          </a:p>
        </p:txBody>
      </p:sp>
      <p:pic>
        <p:nvPicPr>
          <p:cNvPr id="6" name="Image 11" descr="Une image contenant texte&#10;&#10;Description générée automatiquement">
            <a:extLst>
              <a:ext uri="{FF2B5EF4-FFF2-40B4-BE49-F238E27FC236}">
                <a16:creationId xmlns:a16="http://schemas.microsoft.com/office/drawing/2014/main" id="{5AB6CB3E-C377-9309-EB2A-1630EC7B9A82}"/>
              </a:ext>
            </a:extLst>
          </p:cNvPr>
          <p:cNvPicPr>
            <a:picLocks noChangeAspect="1"/>
          </p:cNvPicPr>
          <p:nvPr/>
        </p:nvPicPr>
        <p:blipFill>
          <a:blip r:embed="rId2"/>
          <a:stretch>
            <a:fillRect/>
          </a:stretch>
        </p:blipFill>
        <p:spPr>
          <a:xfrm>
            <a:off x="7643870" y="1907138"/>
            <a:ext cx="4296398" cy="2664097"/>
          </a:xfrm>
          <a:prstGeom prst="rect">
            <a:avLst/>
          </a:prstGeom>
        </p:spPr>
      </p:pic>
    </p:spTree>
    <p:extLst>
      <p:ext uri="{BB962C8B-B14F-4D97-AF65-F5344CB8AC3E}">
        <p14:creationId xmlns:p14="http://schemas.microsoft.com/office/powerpoint/2010/main" val="274499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3200" y="-638646"/>
            <a:ext cx="2743200" cy="2743200"/>
          </a:xfrm>
          <a:prstGeom prst="rect">
            <a:avLst/>
          </a:prstGeom>
        </p:spPr>
      </p:pic>
      <p:sp>
        <p:nvSpPr>
          <p:cNvPr id="3" name="TextBox 3"/>
          <p:cNvSpPr txBox="1"/>
          <p:nvPr/>
        </p:nvSpPr>
        <p:spPr>
          <a:xfrm>
            <a:off x="2248181" y="4091748"/>
            <a:ext cx="5674206" cy="483915"/>
          </a:xfrm>
          <a:prstGeom prst="rect">
            <a:avLst/>
          </a:prstGeom>
        </p:spPr>
        <p:txBody>
          <a:bodyPr lIns="0" tIns="0" rIns="0" bIns="0" rtlCol="0" anchor="t">
            <a:spAutoFit/>
          </a:bodyPr>
          <a:lstStyle/>
          <a:p>
            <a:pPr>
              <a:lnSpc>
                <a:spcPts val="1983"/>
              </a:lnSpc>
            </a:pPr>
            <a:endParaRPr sz="1200"/>
          </a:p>
          <a:p>
            <a:pPr>
              <a:lnSpc>
                <a:spcPts val="1983"/>
              </a:lnSpc>
            </a:pPr>
            <a:endParaRPr sz="1200"/>
          </a:p>
        </p:txBody>
      </p:sp>
      <p:sp>
        <p:nvSpPr>
          <p:cNvPr id="4" name="TextBox 4"/>
          <p:cNvSpPr txBox="1"/>
          <p:nvPr/>
        </p:nvSpPr>
        <p:spPr>
          <a:xfrm>
            <a:off x="709168" y="140287"/>
            <a:ext cx="7182421" cy="1160446"/>
          </a:xfrm>
          <a:prstGeom prst="rect">
            <a:avLst/>
          </a:prstGeom>
        </p:spPr>
        <p:txBody>
          <a:bodyPr lIns="0" tIns="0" rIns="0" bIns="0" rtlCol="0" anchor="t">
            <a:spAutoFit/>
          </a:bodyPr>
          <a:lstStyle/>
          <a:p>
            <a:pPr>
              <a:lnSpc>
                <a:spcPts val="4667"/>
              </a:lnSpc>
            </a:pPr>
            <a:r>
              <a:rPr lang="en-US" sz="3334" dirty="0">
                <a:solidFill>
                  <a:srgbClr val="365E9B"/>
                </a:solidFill>
                <a:latin typeface="Montserrat Light Bold"/>
              </a:rPr>
              <a:t>Sommaire</a:t>
            </a:r>
          </a:p>
          <a:p>
            <a:pPr>
              <a:lnSpc>
                <a:spcPts val="4667"/>
              </a:lnSpc>
            </a:pPr>
            <a:r>
              <a:rPr lang="en-US" sz="3334" dirty="0">
                <a:solidFill>
                  <a:srgbClr val="00B0F0"/>
                </a:solidFill>
                <a:latin typeface="Montserrat Light"/>
              </a:rPr>
              <a:t>Ce que nous allons aborder : </a:t>
            </a:r>
          </a:p>
        </p:txBody>
      </p:sp>
      <p:sp>
        <p:nvSpPr>
          <p:cNvPr id="6" name="Rectangle 5">
            <a:extLst>
              <a:ext uri="{FF2B5EF4-FFF2-40B4-BE49-F238E27FC236}">
                <a16:creationId xmlns:a16="http://schemas.microsoft.com/office/drawing/2014/main" id="{D62BBE06-0031-BC57-476F-E1D724A903DC}"/>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ZoneTexte 6">
            <a:extLst>
              <a:ext uri="{FF2B5EF4-FFF2-40B4-BE49-F238E27FC236}">
                <a16:creationId xmlns:a16="http://schemas.microsoft.com/office/drawing/2014/main" id="{078E0930-8545-66CD-DD87-5079D98A4433}"/>
              </a:ext>
            </a:extLst>
          </p:cNvPr>
          <p:cNvSpPr txBox="1"/>
          <p:nvPr/>
        </p:nvSpPr>
        <p:spPr>
          <a:xfrm>
            <a:off x="595783" y="1855997"/>
            <a:ext cx="7161196" cy="2986010"/>
          </a:xfrm>
          <a:prstGeom prst="rect">
            <a:avLst/>
          </a:prstGeom>
          <a:noFill/>
        </p:spPr>
        <p:txBody>
          <a:bodyPr wrap="square" rtlCol="0">
            <a:spAutoFit/>
          </a:bodyPr>
          <a:lstStyle/>
          <a:p>
            <a:pPr marL="544011" lvl="1" indent="-342917">
              <a:buFont typeface="+mj-lt"/>
              <a:buAutoNum type="arabicPeriod"/>
            </a:pPr>
            <a:r>
              <a:rPr lang="fr-FR" sz="1667" spc="37" dirty="0">
                <a:solidFill>
                  <a:srgbClr val="111B1E"/>
                </a:solidFill>
                <a:latin typeface="Montserrat Light"/>
              </a:rPr>
              <a:t>Quelques chiffres</a:t>
            </a:r>
          </a:p>
          <a:p>
            <a:pPr marL="544011" lvl="1" indent="-342917">
              <a:buFont typeface="+mj-lt"/>
              <a:buAutoNum type="arabicPeriod"/>
            </a:pPr>
            <a:endParaRPr lang="fr-FR" sz="1667" spc="37" dirty="0">
              <a:solidFill>
                <a:srgbClr val="111B1E"/>
              </a:solidFill>
              <a:latin typeface="Montserrat Light"/>
            </a:endParaRPr>
          </a:p>
          <a:p>
            <a:pPr marL="544011" lvl="1" indent="-342917">
              <a:buFont typeface="+mj-lt"/>
              <a:buAutoNum type="arabicPeriod"/>
            </a:pPr>
            <a:r>
              <a:rPr lang="fr-FR" sz="1667" spc="37" dirty="0">
                <a:solidFill>
                  <a:srgbClr val="111B1E"/>
                </a:solidFill>
                <a:latin typeface="Montserrat Light"/>
              </a:rPr>
              <a:t>Définition d’une addiction</a:t>
            </a:r>
          </a:p>
          <a:p>
            <a:pPr marL="544011" lvl="1" indent="-342917">
              <a:buFont typeface="+mj-lt"/>
              <a:buAutoNum type="arabicPeriod"/>
            </a:pPr>
            <a:endParaRPr lang="fr-FR" sz="1667" spc="37" dirty="0">
              <a:solidFill>
                <a:srgbClr val="111B1E"/>
              </a:solidFill>
              <a:latin typeface="Montserrat Light"/>
            </a:endParaRPr>
          </a:p>
          <a:p>
            <a:pPr marL="544011" lvl="1" indent="-342917">
              <a:buFont typeface="+mj-lt"/>
              <a:buAutoNum type="arabicPeriod"/>
            </a:pPr>
            <a:r>
              <a:rPr lang="fr-FR" sz="1667" spc="37" dirty="0">
                <a:solidFill>
                  <a:srgbClr val="111B1E"/>
                </a:solidFill>
                <a:latin typeface="Montserrat Light"/>
              </a:rPr>
              <a:t>Facteurs de vulnérabilité</a:t>
            </a:r>
          </a:p>
          <a:p>
            <a:pPr marL="544011" lvl="1" indent="-342917">
              <a:buFont typeface="+mj-lt"/>
              <a:buAutoNum type="arabicPeriod"/>
            </a:pPr>
            <a:endParaRPr lang="fr-FR" sz="1667" spc="37" dirty="0">
              <a:solidFill>
                <a:srgbClr val="111B1E"/>
              </a:solidFill>
              <a:latin typeface="Montserrat Light"/>
            </a:endParaRPr>
          </a:p>
          <a:p>
            <a:pPr marL="544011" lvl="1" indent="-342917">
              <a:buFont typeface="+mj-lt"/>
              <a:buAutoNum type="arabicPeriod"/>
            </a:pPr>
            <a:r>
              <a:rPr lang="fr-FR" sz="1667" spc="37" dirty="0">
                <a:solidFill>
                  <a:srgbClr val="111B1E"/>
                </a:solidFill>
                <a:latin typeface="Montserrat Light"/>
              </a:rPr>
              <a:t>Conséquences sur la santé et le travail</a:t>
            </a:r>
          </a:p>
          <a:p>
            <a:pPr marL="544011" lvl="1" indent="-342917">
              <a:buFont typeface="+mj-lt"/>
              <a:buAutoNum type="arabicPeriod"/>
            </a:pPr>
            <a:endParaRPr lang="fr-FR" sz="1667" spc="37" dirty="0">
              <a:solidFill>
                <a:srgbClr val="111B1E"/>
              </a:solidFill>
              <a:latin typeface="Montserrat Light"/>
            </a:endParaRPr>
          </a:p>
          <a:p>
            <a:pPr marL="544011" lvl="1" indent="-342917">
              <a:buFont typeface="+mj-lt"/>
              <a:buAutoNum type="arabicPeriod"/>
            </a:pPr>
            <a:r>
              <a:rPr lang="fr-FR" sz="1667" spc="37" dirty="0">
                <a:solidFill>
                  <a:srgbClr val="111B1E"/>
                </a:solidFill>
                <a:latin typeface="Montserrat Light"/>
              </a:rPr>
              <a:t>Conduire est un acte de travail</a:t>
            </a:r>
          </a:p>
          <a:p>
            <a:endParaRPr lang="fr-FR" sz="2000" b="1" dirty="0"/>
          </a:p>
          <a:p>
            <a:endParaRPr lang="fr-FR" dirty="0"/>
          </a:p>
        </p:txBody>
      </p:sp>
      <p:sp>
        <p:nvSpPr>
          <p:cNvPr id="9" name="ZoneTexte 8">
            <a:extLst>
              <a:ext uri="{FF2B5EF4-FFF2-40B4-BE49-F238E27FC236}">
                <a16:creationId xmlns:a16="http://schemas.microsoft.com/office/drawing/2014/main" id="{5B860325-307A-8FCA-1D06-D5DC958333EA}"/>
              </a:ext>
            </a:extLst>
          </p:cNvPr>
          <p:cNvSpPr txBox="1"/>
          <p:nvPr/>
        </p:nvSpPr>
        <p:spPr>
          <a:xfrm>
            <a:off x="162487" y="6623932"/>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25">
            <a:extLst>
              <a:ext uri="{FF2B5EF4-FFF2-40B4-BE49-F238E27FC236}">
                <a16:creationId xmlns:a16="http://schemas.microsoft.com/office/drawing/2014/main" id="{BD168325-7B30-3CEE-5838-FA033C9A5350}"/>
              </a:ext>
            </a:extLst>
          </p:cNvPr>
          <p:cNvSpPr/>
          <p:nvPr/>
        </p:nvSpPr>
        <p:spPr>
          <a:xfrm>
            <a:off x="6747700" y="1340130"/>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FD3CAF27-E961-44B8-13EC-2D35F8E70055}"/>
              </a:ext>
            </a:extLst>
          </p:cNvPr>
          <p:cNvSpPr/>
          <p:nvPr/>
        </p:nvSpPr>
        <p:spPr>
          <a:xfrm>
            <a:off x="6312359" y="5598877"/>
            <a:ext cx="5879641"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a:extLst>
              <a:ext uri="{FF2B5EF4-FFF2-40B4-BE49-F238E27FC236}">
                <a16:creationId xmlns:a16="http://schemas.microsoft.com/office/drawing/2014/main" id="{8D0183F4-381F-BFC4-4EF9-02790F04014B}"/>
              </a:ext>
            </a:extLst>
          </p:cNvPr>
          <p:cNvSpPr/>
          <p:nvPr/>
        </p:nvSpPr>
        <p:spPr>
          <a:xfrm>
            <a:off x="6312361" y="4647815"/>
            <a:ext cx="5879640" cy="4688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Rectangle 80">
            <a:extLst>
              <a:ext uri="{FF2B5EF4-FFF2-40B4-BE49-F238E27FC236}">
                <a16:creationId xmlns:a16="http://schemas.microsoft.com/office/drawing/2014/main" id="{1F77E99A-95C3-BB9C-9B9B-DB014326F339}"/>
              </a:ext>
            </a:extLst>
          </p:cNvPr>
          <p:cNvSpPr/>
          <p:nvPr/>
        </p:nvSpPr>
        <p:spPr>
          <a:xfrm>
            <a:off x="6216468" y="2765862"/>
            <a:ext cx="5975531"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Rectangle 76">
            <a:extLst>
              <a:ext uri="{FF2B5EF4-FFF2-40B4-BE49-F238E27FC236}">
                <a16:creationId xmlns:a16="http://schemas.microsoft.com/office/drawing/2014/main" id="{13DE1616-BBCF-26B5-CF35-475697293E3A}"/>
              </a:ext>
            </a:extLst>
          </p:cNvPr>
          <p:cNvSpPr/>
          <p:nvPr/>
        </p:nvSpPr>
        <p:spPr>
          <a:xfrm>
            <a:off x="6012944" y="719720"/>
            <a:ext cx="6040958"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Rectangle 74">
            <a:extLst>
              <a:ext uri="{FF2B5EF4-FFF2-40B4-BE49-F238E27FC236}">
                <a16:creationId xmlns:a16="http://schemas.microsoft.com/office/drawing/2014/main" id="{CCF986D7-DC2F-676C-41E6-739FDB187446}"/>
              </a:ext>
            </a:extLst>
          </p:cNvPr>
          <p:cNvSpPr/>
          <p:nvPr/>
        </p:nvSpPr>
        <p:spPr>
          <a:xfrm>
            <a:off x="-31072" y="3887208"/>
            <a:ext cx="5858206"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73">
            <a:extLst>
              <a:ext uri="{FF2B5EF4-FFF2-40B4-BE49-F238E27FC236}">
                <a16:creationId xmlns:a16="http://schemas.microsoft.com/office/drawing/2014/main" id="{B771F73E-812A-598F-20B0-D43BB17E7567}"/>
              </a:ext>
            </a:extLst>
          </p:cNvPr>
          <p:cNvSpPr/>
          <p:nvPr/>
        </p:nvSpPr>
        <p:spPr>
          <a:xfrm>
            <a:off x="-64183" y="2467534"/>
            <a:ext cx="5891317"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Rectangle 72">
            <a:extLst>
              <a:ext uri="{FF2B5EF4-FFF2-40B4-BE49-F238E27FC236}">
                <a16:creationId xmlns:a16="http://schemas.microsoft.com/office/drawing/2014/main" id="{96460206-6B3B-BA7B-BDF7-8D5A651A899C}"/>
              </a:ext>
            </a:extLst>
          </p:cNvPr>
          <p:cNvSpPr/>
          <p:nvPr/>
        </p:nvSpPr>
        <p:spPr>
          <a:xfrm>
            <a:off x="-11774" y="1147626"/>
            <a:ext cx="5858206"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QUIZZ</a:t>
            </a: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3" name="ZoneTexte 2">
            <a:extLst>
              <a:ext uri="{FF2B5EF4-FFF2-40B4-BE49-F238E27FC236}">
                <a16:creationId xmlns:a16="http://schemas.microsoft.com/office/drawing/2014/main" id="{5C47A0EB-6AE5-CAEF-8522-8D7731921080}"/>
              </a:ext>
            </a:extLst>
          </p:cNvPr>
          <p:cNvSpPr txBox="1"/>
          <p:nvPr/>
        </p:nvSpPr>
        <p:spPr>
          <a:xfrm>
            <a:off x="1882925" y="224630"/>
            <a:ext cx="9710264" cy="400110"/>
          </a:xfrm>
          <a:prstGeom prst="rect">
            <a:avLst/>
          </a:prstGeom>
          <a:noFill/>
        </p:spPr>
        <p:txBody>
          <a:bodyPr wrap="square" rtlCol="0">
            <a:spAutoFit/>
          </a:bodyPr>
          <a:lstStyle/>
          <a:p>
            <a:r>
              <a:rPr lang="fr-FR" sz="2000" b="1" dirty="0">
                <a:latin typeface="Montserrat" panose="00000500000000000000" pitchFamily="2" charset="0"/>
              </a:rPr>
              <a:t>Niveau réglementaire, êtes-vous dans les clous ?</a:t>
            </a:r>
          </a:p>
        </p:txBody>
      </p:sp>
      <p:sp>
        <p:nvSpPr>
          <p:cNvPr id="4" name="ZoneTexte 3">
            <a:extLst>
              <a:ext uri="{FF2B5EF4-FFF2-40B4-BE49-F238E27FC236}">
                <a16:creationId xmlns:a16="http://schemas.microsoft.com/office/drawing/2014/main" id="{8D09FF8F-E84B-45FF-C7EB-EBEB22AB78DB}"/>
              </a:ext>
            </a:extLst>
          </p:cNvPr>
          <p:cNvSpPr txBox="1"/>
          <p:nvPr/>
        </p:nvSpPr>
        <p:spPr>
          <a:xfrm>
            <a:off x="517302" y="1207091"/>
            <a:ext cx="4479391" cy="461665"/>
          </a:xfrm>
          <a:prstGeom prst="rect">
            <a:avLst/>
          </a:prstGeom>
          <a:noFill/>
        </p:spPr>
        <p:txBody>
          <a:bodyPr wrap="square" rtlCol="0">
            <a:spAutoFit/>
          </a:bodyPr>
          <a:lstStyle/>
          <a:p>
            <a:r>
              <a:rPr lang="fr-FR" sz="1200" dirty="0">
                <a:latin typeface="Montserrat" panose="00000500000000000000" pitchFamily="2" charset="0"/>
              </a:rPr>
              <a:t>J’ai un accident pendant le trajet entre mon domicile et mon lieu de travail, c’est un accident du travail.</a:t>
            </a:r>
          </a:p>
        </p:txBody>
      </p:sp>
      <p:sp>
        <p:nvSpPr>
          <p:cNvPr id="9" name="ZoneTexte 8">
            <a:extLst>
              <a:ext uri="{FF2B5EF4-FFF2-40B4-BE49-F238E27FC236}">
                <a16:creationId xmlns:a16="http://schemas.microsoft.com/office/drawing/2014/main" id="{9B6ED89E-1F50-9712-ED1E-516BDA5200CF}"/>
              </a:ext>
            </a:extLst>
          </p:cNvPr>
          <p:cNvSpPr txBox="1"/>
          <p:nvPr/>
        </p:nvSpPr>
        <p:spPr>
          <a:xfrm>
            <a:off x="506295" y="2495615"/>
            <a:ext cx="5476564" cy="461665"/>
          </a:xfrm>
          <a:prstGeom prst="rect">
            <a:avLst/>
          </a:prstGeom>
          <a:noFill/>
        </p:spPr>
        <p:txBody>
          <a:bodyPr wrap="square" rtlCol="0">
            <a:spAutoFit/>
          </a:bodyPr>
          <a:lstStyle/>
          <a:p>
            <a:r>
              <a:rPr lang="fr-FR" sz="1200" dirty="0">
                <a:latin typeface="Montserrat" panose="00000500000000000000" pitchFamily="2" charset="0"/>
              </a:rPr>
              <a:t>En cas d’accident de mission, c’est uniquement la responsabilité pénale du salarié qui sera engagé puisque c’est lui qui est au volant </a:t>
            </a:r>
          </a:p>
        </p:txBody>
      </p:sp>
      <p:sp>
        <p:nvSpPr>
          <p:cNvPr id="11" name="Rectangle : coins arrondis 10">
            <a:extLst>
              <a:ext uri="{FF2B5EF4-FFF2-40B4-BE49-F238E27FC236}">
                <a16:creationId xmlns:a16="http://schemas.microsoft.com/office/drawing/2014/main" id="{DC9BECDA-95FF-7967-A496-975F7D4E21D2}"/>
              </a:ext>
            </a:extLst>
          </p:cNvPr>
          <p:cNvSpPr/>
          <p:nvPr/>
        </p:nvSpPr>
        <p:spPr>
          <a:xfrm>
            <a:off x="622078" y="3089440"/>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679A96B-B04B-F346-AAF6-F839C1AB4C69}"/>
              </a:ext>
            </a:extLst>
          </p:cNvPr>
          <p:cNvSpPr txBox="1"/>
          <p:nvPr/>
        </p:nvSpPr>
        <p:spPr>
          <a:xfrm>
            <a:off x="947928" y="3122483"/>
            <a:ext cx="9710264"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13" name="ZoneTexte 12">
            <a:extLst>
              <a:ext uri="{FF2B5EF4-FFF2-40B4-BE49-F238E27FC236}">
                <a16:creationId xmlns:a16="http://schemas.microsoft.com/office/drawing/2014/main" id="{EB34121B-854B-B113-1980-292846C3151B}"/>
              </a:ext>
            </a:extLst>
          </p:cNvPr>
          <p:cNvSpPr txBox="1"/>
          <p:nvPr/>
        </p:nvSpPr>
        <p:spPr>
          <a:xfrm>
            <a:off x="938304" y="3394551"/>
            <a:ext cx="4908128"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14" name="Rectangle : coins arrondis 13">
            <a:extLst>
              <a:ext uri="{FF2B5EF4-FFF2-40B4-BE49-F238E27FC236}">
                <a16:creationId xmlns:a16="http://schemas.microsoft.com/office/drawing/2014/main" id="{AF8FCDB7-6845-E023-6C64-BEF0EFC036CA}"/>
              </a:ext>
            </a:extLst>
          </p:cNvPr>
          <p:cNvSpPr/>
          <p:nvPr/>
        </p:nvSpPr>
        <p:spPr>
          <a:xfrm>
            <a:off x="629531" y="3429957"/>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C869EB2-1452-7090-18F7-1F180E142DAD}"/>
              </a:ext>
            </a:extLst>
          </p:cNvPr>
          <p:cNvSpPr txBox="1"/>
          <p:nvPr/>
        </p:nvSpPr>
        <p:spPr>
          <a:xfrm>
            <a:off x="573467" y="3888351"/>
            <a:ext cx="5272965" cy="492443"/>
          </a:xfrm>
          <a:prstGeom prst="rect">
            <a:avLst/>
          </a:prstGeom>
          <a:noFill/>
        </p:spPr>
        <p:txBody>
          <a:bodyPr wrap="square" rtlCol="0">
            <a:spAutoFit/>
          </a:bodyPr>
          <a:lstStyle/>
          <a:p>
            <a:r>
              <a:rPr lang="fr-FR" sz="1300" dirty="0">
                <a:latin typeface="Montserrat" panose="00000500000000000000" pitchFamily="2" charset="0"/>
              </a:rPr>
              <a:t>En cas d’excès de vitesse de moins de 20 km/heure, en agglomération, je risque (plusieurs réponses possibles)</a:t>
            </a:r>
          </a:p>
        </p:txBody>
      </p:sp>
      <p:sp>
        <p:nvSpPr>
          <p:cNvPr id="16" name="Rectangle : coins arrondis 15">
            <a:extLst>
              <a:ext uri="{FF2B5EF4-FFF2-40B4-BE49-F238E27FC236}">
                <a16:creationId xmlns:a16="http://schemas.microsoft.com/office/drawing/2014/main" id="{8950B19A-B73E-5EEA-E237-D67D131F741D}"/>
              </a:ext>
            </a:extLst>
          </p:cNvPr>
          <p:cNvSpPr/>
          <p:nvPr/>
        </p:nvSpPr>
        <p:spPr>
          <a:xfrm>
            <a:off x="623119" y="4650943"/>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579BC883-6FBB-A0FC-93A8-D4A6946B320B}"/>
              </a:ext>
            </a:extLst>
          </p:cNvPr>
          <p:cNvSpPr/>
          <p:nvPr/>
        </p:nvSpPr>
        <p:spPr>
          <a:xfrm>
            <a:off x="631360" y="499177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B0F2E6C8-96D4-820F-D546-4A7612BB5D95}"/>
              </a:ext>
            </a:extLst>
          </p:cNvPr>
          <p:cNvSpPr/>
          <p:nvPr/>
        </p:nvSpPr>
        <p:spPr>
          <a:xfrm>
            <a:off x="631360" y="531562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21C922C0-E8AF-0006-C053-7E21B8F36ADA}"/>
              </a:ext>
            </a:extLst>
          </p:cNvPr>
          <p:cNvSpPr/>
          <p:nvPr/>
        </p:nvSpPr>
        <p:spPr>
          <a:xfrm>
            <a:off x="631360" y="5655997"/>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06F8728D-83F5-C445-8B6B-EA7F86BD32CD}"/>
              </a:ext>
            </a:extLst>
          </p:cNvPr>
          <p:cNvSpPr txBox="1"/>
          <p:nvPr/>
        </p:nvSpPr>
        <p:spPr>
          <a:xfrm>
            <a:off x="903703" y="4641397"/>
            <a:ext cx="9710264" cy="276999"/>
          </a:xfrm>
          <a:prstGeom prst="rect">
            <a:avLst/>
          </a:prstGeom>
          <a:noFill/>
        </p:spPr>
        <p:txBody>
          <a:bodyPr wrap="square" rtlCol="0">
            <a:spAutoFit/>
          </a:bodyPr>
          <a:lstStyle/>
          <a:p>
            <a:r>
              <a:rPr lang="fr-FR" sz="1200" dirty="0">
                <a:latin typeface="Montserrat" panose="00000500000000000000" pitchFamily="2" charset="0"/>
              </a:rPr>
              <a:t>Le retrait d’1 point du permis</a:t>
            </a:r>
          </a:p>
        </p:txBody>
      </p:sp>
      <p:sp>
        <p:nvSpPr>
          <p:cNvPr id="22" name="ZoneTexte 21">
            <a:extLst>
              <a:ext uri="{FF2B5EF4-FFF2-40B4-BE49-F238E27FC236}">
                <a16:creationId xmlns:a16="http://schemas.microsoft.com/office/drawing/2014/main" id="{F2334088-05BC-2B41-5713-69706078C860}"/>
              </a:ext>
            </a:extLst>
          </p:cNvPr>
          <p:cNvSpPr txBox="1"/>
          <p:nvPr/>
        </p:nvSpPr>
        <p:spPr>
          <a:xfrm>
            <a:off x="903703" y="4982966"/>
            <a:ext cx="9710264" cy="276999"/>
          </a:xfrm>
          <a:prstGeom prst="rect">
            <a:avLst/>
          </a:prstGeom>
          <a:noFill/>
        </p:spPr>
        <p:txBody>
          <a:bodyPr wrap="square" rtlCol="0">
            <a:spAutoFit/>
          </a:bodyPr>
          <a:lstStyle/>
          <a:p>
            <a:r>
              <a:rPr lang="fr-FR" sz="1200" dirty="0">
                <a:latin typeface="Montserrat" panose="00000500000000000000" pitchFamily="2" charset="0"/>
              </a:rPr>
              <a:t>Le retrait de 2 points du permis</a:t>
            </a:r>
          </a:p>
        </p:txBody>
      </p:sp>
      <p:sp>
        <p:nvSpPr>
          <p:cNvPr id="23" name="ZoneTexte 22">
            <a:extLst>
              <a:ext uri="{FF2B5EF4-FFF2-40B4-BE49-F238E27FC236}">
                <a16:creationId xmlns:a16="http://schemas.microsoft.com/office/drawing/2014/main" id="{51DC6B47-ACCE-EA9E-C10F-6691416F1DA7}"/>
              </a:ext>
            </a:extLst>
          </p:cNvPr>
          <p:cNvSpPr txBox="1"/>
          <p:nvPr/>
        </p:nvSpPr>
        <p:spPr>
          <a:xfrm>
            <a:off x="879010" y="5334272"/>
            <a:ext cx="2530121" cy="276999"/>
          </a:xfrm>
          <a:prstGeom prst="rect">
            <a:avLst/>
          </a:prstGeom>
          <a:noFill/>
        </p:spPr>
        <p:txBody>
          <a:bodyPr wrap="square" rtlCol="0">
            <a:spAutoFit/>
          </a:bodyPr>
          <a:lstStyle/>
          <a:p>
            <a:r>
              <a:rPr lang="fr-FR" sz="1200" dirty="0">
                <a:latin typeface="Montserrat" panose="00000500000000000000" pitchFamily="2" charset="0"/>
              </a:rPr>
              <a:t>68 euros d’amende</a:t>
            </a:r>
          </a:p>
        </p:txBody>
      </p:sp>
      <p:sp>
        <p:nvSpPr>
          <p:cNvPr id="24" name="ZoneTexte 23">
            <a:extLst>
              <a:ext uri="{FF2B5EF4-FFF2-40B4-BE49-F238E27FC236}">
                <a16:creationId xmlns:a16="http://schemas.microsoft.com/office/drawing/2014/main" id="{23B4B9C8-ED80-5842-4475-EE22BBE17FEC}"/>
              </a:ext>
            </a:extLst>
          </p:cNvPr>
          <p:cNvSpPr txBox="1"/>
          <p:nvPr/>
        </p:nvSpPr>
        <p:spPr>
          <a:xfrm>
            <a:off x="903703" y="5658371"/>
            <a:ext cx="2530121" cy="276999"/>
          </a:xfrm>
          <a:prstGeom prst="rect">
            <a:avLst/>
          </a:prstGeom>
          <a:noFill/>
        </p:spPr>
        <p:txBody>
          <a:bodyPr wrap="square" rtlCol="0">
            <a:spAutoFit/>
          </a:bodyPr>
          <a:lstStyle/>
          <a:p>
            <a:r>
              <a:rPr lang="fr-FR" sz="1200" dirty="0">
                <a:latin typeface="Montserrat" panose="00000500000000000000" pitchFamily="2" charset="0"/>
              </a:rPr>
              <a:t>135 euros d’amende</a:t>
            </a:r>
          </a:p>
        </p:txBody>
      </p:sp>
      <p:sp>
        <p:nvSpPr>
          <p:cNvPr id="25" name="ZoneTexte 24">
            <a:extLst>
              <a:ext uri="{FF2B5EF4-FFF2-40B4-BE49-F238E27FC236}">
                <a16:creationId xmlns:a16="http://schemas.microsoft.com/office/drawing/2014/main" id="{57E1384B-6840-7FE5-535A-4500193405C0}"/>
              </a:ext>
            </a:extLst>
          </p:cNvPr>
          <p:cNvSpPr txBox="1"/>
          <p:nvPr/>
        </p:nvSpPr>
        <p:spPr>
          <a:xfrm>
            <a:off x="6568298" y="741389"/>
            <a:ext cx="5024891" cy="461665"/>
          </a:xfrm>
          <a:prstGeom prst="rect">
            <a:avLst/>
          </a:prstGeom>
          <a:noFill/>
        </p:spPr>
        <p:txBody>
          <a:bodyPr wrap="square" rtlCol="0">
            <a:spAutoFit/>
          </a:bodyPr>
          <a:lstStyle/>
          <a:p>
            <a:r>
              <a:rPr lang="fr-FR" sz="1200" dirty="0">
                <a:latin typeface="Montserrat" panose="00000500000000000000" pitchFamily="2" charset="0"/>
              </a:rPr>
              <a:t>Entre 0,5 et 0,8 g/L d’alcool dans le sang, je risque (plusieurs réponses possibles) : </a:t>
            </a:r>
          </a:p>
        </p:txBody>
      </p:sp>
      <p:sp>
        <p:nvSpPr>
          <p:cNvPr id="27" name="Rectangle : coins arrondis 26">
            <a:extLst>
              <a:ext uri="{FF2B5EF4-FFF2-40B4-BE49-F238E27FC236}">
                <a16:creationId xmlns:a16="http://schemas.microsoft.com/office/drawing/2014/main" id="{1523DBEF-69D5-8AED-A5CC-596A6ADD7ED7}"/>
              </a:ext>
            </a:extLst>
          </p:cNvPr>
          <p:cNvSpPr/>
          <p:nvPr/>
        </p:nvSpPr>
        <p:spPr>
          <a:xfrm>
            <a:off x="6755941" y="2068895"/>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3244728E-472B-D180-80D0-D6E5DDB6B6E4}"/>
              </a:ext>
            </a:extLst>
          </p:cNvPr>
          <p:cNvSpPr/>
          <p:nvPr/>
        </p:nvSpPr>
        <p:spPr>
          <a:xfrm>
            <a:off x="6755941" y="2402473"/>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FD5FFF1A-95A1-1E2E-64A3-BA8E86BB4816}"/>
              </a:ext>
            </a:extLst>
          </p:cNvPr>
          <p:cNvSpPr txBox="1"/>
          <p:nvPr/>
        </p:nvSpPr>
        <p:spPr>
          <a:xfrm>
            <a:off x="7003591" y="1356982"/>
            <a:ext cx="9623614" cy="276999"/>
          </a:xfrm>
          <a:prstGeom prst="rect">
            <a:avLst/>
          </a:prstGeom>
          <a:noFill/>
        </p:spPr>
        <p:txBody>
          <a:bodyPr wrap="square" rtlCol="0">
            <a:spAutoFit/>
          </a:bodyPr>
          <a:lstStyle/>
          <a:p>
            <a:r>
              <a:rPr lang="fr-FR" sz="1200" dirty="0">
                <a:latin typeface="Montserrat" panose="00000500000000000000" pitchFamily="2" charset="0"/>
              </a:rPr>
              <a:t>Le retrait de 3 points du permis</a:t>
            </a:r>
          </a:p>
        </p:txBody>
      </p:sp>
      <p:sp>
        <p:nvSpPr>
          <p:cNvPr id="30" name="ZoneTexte 29">
            <a:extLst>
              <a:ext uri="{FF2B5EF4-FFF2-40B4-BE49-F238E27FC236}">
                <a16:creationId xmlns:a16="http://schemas.microsoft.com/office/drawing/2014/main" id="{C0432AD5-1534-CF86-ECB0-0A1B354AFFDE}"/>
              </a:ext>
            </a:extLst>
          </p:cNvPr>
          <p:cNvSpPr txBox="1"/>
          <p:nvPr/>
        </p:nvSpPr>
        <p:spPr>
          <a:xfrm>
            <a:off x="7028284" y="2060085"/>
            <a:ext cx="9710264" cy="276999"/>
          </a:xfrm>
          <a:prstGeom prst="rect">
            <a:avLst/>
          </a:prstGeom>
          <a:noFill/>
        </p:spPr>
        <p:txBody>
          <a:bodyPr wrap="square" rtlCol="0">
            <a:spAutoFit/>
          </a:bodyPr>
          <a:lstStyle/>
          <a:p>
            <a:r>
              <a:rPr lang="fr-FR" sz="1200" dirty="0">
                <a:latin typeface="Montserrat" panose="00000500000000000000" pitchFamily="2" charset="0"/>
              </a:rPr>
              <a:t>Le retrait de 6 points du permis</a:t>
            </a:r>
          </a:p>
        </p:txBody>
      </p:sp>
      <p:sp>
        <p:nvSpPr>
          <p:cNvPr id="31" name="ZoneTexte 30">
            <a:extLst>
              <a:ext uri="{FF2B5EF4-FFF2-40B4-BE49-F238E27FC236}">
                <a16:creationId xmlns:a16="http://schemas.microsoft.com/office/drawing/2014/main" id="{221EE5EB-79ED-5A89-1B0F-9048F1E65F4E}"/>
              </a:ext>
            </a:extLst>
          </p:cNvPr>
          <p:cNvSpPr txBox="1"/>
          <p:nvPr/>
        </p:nvSpPr>
        <p:spPr>
          <a:xfrm>
            <a:off x="7023120" y="2372214"/>
            <a:ext cx="9710264" cy="276999"/>
          </a:xfrm>
          <a:prstGeom prst="rect">
            <a:avLst/>
          </a:prstGeom>
          <a:noFill/>
        </p:spPr>
        <p:txBody>
          <a:bodyPr wrap="square" rtlCol="0">
            <a:spAutoFit/>
          </a:bodyPr>
          <a:lstStyle/>
          <a:p>
            <a:r>
              <a:rPr lang="fr-FR" sz="1200" dirty="0">
                <a:latin typeface="Montserrat" panose="00000500000000000000" pitchFamily="2" charset="0"/>
              </a:rPr>
              <a:t>Une suspension du permis</a:t>
            </a:r>
          </a:p>
        </p:txBody>
      </p:sp>
      <p:sp>
        <p:nvSpPr>
          <p:cNvPr id="32" name="ZoneTexte 31">
            <a:extLst>
              <a:ext uri="{FF2B5EF4-FFF2-40B4-BE49-F238E27FC236}">
                <a16:creationId xmlns:a16="http://schemas.microsoft.com/office/drawing/2014/main" id="{18E4A0F0-CD27-61BE-AF41-A8441D3FC084}"/>
              </a:ext>
            </a:extLst>
          </p:cNvPr>
          <p:cNvSpPr txBox="1"/>
          <p:nvPr/>
        </p:nvSpPr>
        <p:spPr>
          <a:xfrm>
            <a:off x="6747700" y="2816127"/>
            <a:ext cx="5065060" cy="461665"/>
          </a:xfrm>
          <a:prstGeom prst="rect">
            <a:avLst/>
          </a:prstGeom>
          <a:noFill/>
        </p:spPr>
        <p:txBody>
          <a:bodyPr wrap="square" rtlCol="0">
            <a:spAutoFit/>
          </a:bodyPr>
          <a:lstStyle/>
          <a:p>
            <a:r>
              <a:rPr lang="fr-FR" sz="1200" dirty="0">
                <a:latin typeface="Montserrat" panose="00000500000000000000" pitchFamily="2" charset="0"/>
              </a:rPr>
              <a:t>Je conduis sous l’influence de stupéfiants, je risque (plusieurs réponses possibles) : </a:t>
            </a:r>
          </a:p>
        </p:txBody>
      </p:sp>
      <p:sp>
        <p:nvSpPr>
          <p:cNvPr id="35" name="Rectangle : coins arrondis 34">
            <a:extLst>
              <a:ext uri="{FF2B5EF4-FFF2-40B4-BE49-F238E27FC236}">
                <a16:creationId xmlns:a16="http://schemas.microsoft.com/office/drawing/2014/main" id="{E190ECB2-4963-E36B-D12B-3E27FBAA38DD}"/>
              </a:ext>
            </a:extLst>
          </p:cNvPr>
          <p:cNvSpPr/>
          <p:nvPr/>
        </p:nvSpPr>
        <p:spPr>
          <a:xfrm>
            <a:off x="6796510" y="3357328"/>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DAEB9D66-E718-B6B7-7181-5A20152489A5}"/>
              </a:ext>
            </a:extLst>
          </p:cNvPr>
          <p:cNvSpPr txBox="1"/>
          <p:nvPr/>
        </p:nvSpPr>
        <p:spPr>
          <a:xfrm>
            <a:off x="7076085" y="3318438"/>
            <a:ext cx="9710264" cy="276999"/>
          </a:xfrm>
          <a:prstGeom prst="rect">
            <a:avLst/>
          </a:prstGeom>
          <a:noFill/>
        </p:spPr>
        <p:txBody>
          <a:bodyPr wrap="square" rtlCol="0">
            <a:spAutoFit/>
          </a:bodyPr>
          <a:lstStyle/>
          <a:p>
            <a:r>
              <a:rPr lang="fr-FR" sz="1200" dirty="0">
                <a:latin typeface="Montserrat" panose="00000500000000000000" pitchFamily="2" charset="0"/>
              </a:rPr>
              <a:t>Le retrait de 3 points du permis</a:t>
            </a:r>
          </a:p>
        </p:txBody>
      </p:sp>
      <p:sp>
        <p:nvSpPr>
          <p:cNvPr id="37" name="Rectangle : coins arrondis 36">
            <a:extLst>
              <a:ext uri="{FF2B5EF4-FFF2-40B4-BE49-F238E27FC236}">
                <a16:creationId xmlns:a16="http://schemas.microsoft.com/office/drawing/2014/main" id="{190EFFB6-D6B1-8DF9-1F95-4BE63E941ACE}"/>
              </a:ext>
            </a:extLst>
          </p:cNvPr>
          <p:cNvSpPr/>
          <p:nvPr/>
        </p:nvSpPr>
        <p:spPr>
          <a:xfrm>
            <a:off x="6796510" y="3671550"/>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5119B55E-3123-32E6-F3ED-2914BFC71222}"/>
              </a:ext>
            </a:extLst>
          </p:cNvPr>
          <p:cNvSpPr txBox="1"/>
          <p:nvPr/>
        </p:nvSpPr>
        <p:spPr>
          <a:xfrm>
            <a:off x="7108702" y="4303937"/>
            <a:ext cx="9710264" cy="276999"/>
          </a:xfrm>
          <a:prstGeom prst="rect">
            <a:avLst/>
          </a:prstGeom>
          <a:noFill/>
        </p:spPr>
        <p:txBody>
          <a:bodyPr wrap="square" rtlCol="0">
            <a:spAutoFit/>
          </a:bodyPr>
          <a:lstStyle/>
          <a:p>
            <a:r>
              <a:rPr lang="fr-FR" sz="1200" dirty="0">
                <a:latin typeface="Montserrat" panose="00000500000000000000" pitchFamily="2" charset="0"/>
              </a:rPr>
              <a:t>2 ans de prison</a:t>
            </a:r>
          </a:p>
        </p:txBody>
      </p:sp>
      <p:sp>
        <p:nvSpPr>
          <p:cNvPr id="40" name="Rectangle : coins arrondis 39">
            <a:extLst>
              <a:ext uri="{FF2B5EF4-FFF2-40B4-BE49-F238E27FC236}">
                <a16:creationId xmlns:a16="http://schemas.microsoft.com/office/drawing/2014/main" id="{5FCD62E8-853C-7025-8BFC-CDDC6098C49E}"/>
              </a:ext>
            </a:extLst>
          </p:cNvPr>
          <p:cNvSpPr/>
          <p:nvPr/>
        </p:nvSpPr>
        <p:spPr>
          <a:xfrm>
            <a:off x="6819248" y="4001972"/>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7B0DCB8B-EE6D-74BF-819B-3E90DDD3764E}"/>
              </a:ext>
            </a:extLst>
          </p:cNvPr>
          <p:cNvSpPr txBox="1"/>
          <p:nvPr/>
        </p:nvSpPr>
        <p:spPr>
          <a:xfrm>
            <a:off x="7108702" y="3970736"/>
            <a:ext cx="9710264" cy="276999"/>
          </a:xfrm>
          <a:prstGeom prst="rect">
            <a:avLst/>
          </a:prstGeom>
          <a:noFill/>
        </p:spPr>
        <p:txBody>
          <a:bodyPr wrap="square" rtlCol="0">
            <a:spAutoFit/>
          </a:bodyPr>
          <a:lstStyle/>
          <a:p>
            <a:r>
              <a:rPr lang="fr-FR" sz="1200" dirty="0">
                <a:latin typeface="Montserrat" panose="00000500000000000000" pitchFamily="2" charset="0"/>
              </a:rPr>
              <a:t>4500 euros d’amende</a:t>
            </a:r>
          </a:p>
        </p:txBody>
      </p:sp>
      <p:sp>
        <p:nvSpPr>
          <p:cNvPr id="42" name="Rectangle : coins arrondis 41">
            <a:extLst>
              <a:ext uri="{FF2B5EF4-FFF2-40B4-BE49-F238E27FC236}">
                <a16:creationId xmlns:a16="http://schemas.microsoft.com/office/drawing/2014/main" id="{61821B95-8B27-BDC5-E1B9-04B6829B1CB7}"/>
              </a:ext>
            </a:extLst>
          </p:cNvPr>
          <p:cNvSpPr/>
          <p:nvPr/>
        </p:nvSpPr>
        <p:spPr>
          <a:xfrm>
            <a:off x="637698" y="174296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AA6A6279-17DB-6DA2-4968-0AA4F044388B}"/>
              </a:ext>
            </a:extLst>
          </p:cNvPr>
          <p:cNvSpPr txBox="1"/>
          <p:nvPr/>
        </p:nvSpPr>
        <p:spPr>
          <a:xfrm>
            <a:off x="924278" y="1734655"/>
            <a:ext cx="1737345"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44" name="ZoneTexte 43">
            <a:extLst>
              <a:ext uri="{FF2B5EF4-FFF2-40B4-BE49-F238E27FC236}">
                <a16:creationId xmlns:a16="http://schemas.microsoft.com/office/drawing/2014/main" id="{180C5F4B-AC74-68ED-9421-248837EDFBA5}"/>
              </a:ext>
            </a:extLst>
          </p:cNvPr>
          <p:cNvSpPr txBox="1"/>
          <p:nvPr/>
        </p:nvSpPr>
        <p:spPr>
          <a:xfrm>
            <a:off x="924278" y="2027607"/>
            <a:ext cx="1085592"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45" name="Rectangle : coins arrondis 44">
            <a:extLst>
              <a:ext uri="{FF2B5EF4-FFF2-40B4-BE49-F238E27FC236}">
                <a16:creationId xmlns:a16="http://schemas.microsoft.com/office/drawing/2014/main" id="{03634916-ADEC-7E9F-E768-41BBAF5DA69D}"/>
              </a:ext>
            </a:extLst>
          </p:cNvPr>
          <p:cNvSpPr/>
          <p:nvPr/>
        </p:nvSpPr>
        <p:spPr>
          <a:xfrm>
            <a:off x="632886" y="205466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78C76872-014E-7643-07C0-91F8932A65AE}"/>
              </a:ext>
            </a:extLst>
          </p:cNvPr>
          <p:cNvSpPr txBox="1"/>
          <p:nvPr/>
        </p:nvSpPr>
        <p:spPr>
          <a:xfrm>
            <a:off x="6796510" y="4699497"/>
            <a:ext cx="4479391" cy="461665"/>
          </a:xfrm>
          <a:prstGeom prst="rect">
            <a:avLst/>
          </a:prstGeom>
          <a:noFill/>
        </p:spPr>
        <p:txBody>
          <a:bodyPr wrap="square" rtlCol="0">
            <a:spAutoFit/>
          </a:bodyPr>
          <a:lstStyle/>
          <a:p>
            <a:r>
              <a:rPr lang="fr-FR" sz="1200" dirty="0">
                <a:latin typeface="Montserrat" panose="00000500000000000000" pitchFamily="2" charset="0"/>
              </a:rPr>
              <a:t>En vélo ou à trottinette, je peux conduire en ayant bu</a:t>
            </a:r>
            <a:br>
              <a:rPr lang="fr-FR" sz="1200" dirty="0">
                <a:latin typeface="Montserrat" panose="00000500000000000000" pitchFamily="2" charset="0"/>
              </a:rPr>
            </a:br>
            <a:endParaRPr lang="fr-FR" sz="1200" dirty="0">
              <a:latin typeface="Montserrat" panose="00000500000000000000" pitchFamily="2" charset="0"/>
            </a:endParaRPr>
          </a:p>
        </p:txBody>
      </p:sp>
      <p:sp>
        <p:nvSpPr>
          <p:cNvPr id="47" name="Rectangle : coins arrondis 46">
            <a:extLst>
              <a:ext uri="{FF2B5EF4-FFF2-40B4-BE49-F238E27FC236}">
                <a16:creationId xmlns:a16="http://schemas.microsoft.com/office/drawing/2014/main" id="{D67E12B4-A342-8404-DACE-E6A858599131}"/>
              </a:ext>
            </a:extLst>
          </p:cNvPr>
          <p:cNvSpPr/>
          <p:nvPr/>
        </p:nvSpPr>
        <p:spPr>
          <a:xfrm>
            <a:off x="6830339" y="5183504"/>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8B6EAA44-35C3-880E-972C-562BB4440381}"/>
              </a:ext>
            </a:extLst>
          </p:cNvPr>
          <p:cNvSpPr txBox="1"/>
          <p:nvPr/>
        </p:nvSpPr>
        <p:spPr>
          <a:xfrm>
            <a:off x="7110679" y="5154695"/>
            <a:ext cx="1205075"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49" name="ZoneTexte 48">
            <a:extLst>
              <a:ext uri="{FF2B5EF4-FFF2-40B4-BE49-F238E27FC236}">
                <a16:creationId xmlns:a16="http://schemas.microsoft.com/office/drawing/2014/main" id="{B3661674-5EDE-1A9A-3362-18232DEE67D8}"/>
              </a:ext>
            </a:extLst>
          </p:cNvPr>
          <p:cNvSpPr txBox="1"/>
          <p:nvPr/>
        </p:nvSpPr>
        <p:spPr>
          <a:xfrm>
            <a:off x="9174177" y="5169283"/>
            <a:ext cx="4908128"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50" name="Rectangle : coins arrondis 49">
            <a:extLst>
              <a:ext uri="{FF2B5EF4-FFF2-40B4-BE49-F238E27FC236}">
                <a16:creationId xmlns:a16="http://schemas.microsoft.com/office/drawing/2014/main" id="{AC4878CF-85CB-B423-E1E6-D5C99FCBB37B}"/>
              </a:ext>
            </a:extLst>
          </p:cNvPr>
          <p:cNvSpPr/>
          <p:nvPr/>
        </p:nvSpPr>
        <p:spPr>
          <a:xfrm>
            <a:off x="8909598" y="5175683"/>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FD72428A-90F3-233F-C4BE-8CA3C0AB5531}"/>
              </a:ext>
            </a:extLst>
          </p:cNvPr>
          <p:cNvSpPr txBox="1"/>
          <p:nvPr/>
        </p:nvSpPr>
        <p:spPr>
          <a:xfrm>
            <a:off x="6780145" y="5611257"/>
            <a:ext cx="5079584" cy="276999"/>
          </a:xfrm>
          <a:prstGeom prst="rect">
            <a:avLst/>
          </a:prstGeom>
          <a:noFill/>
        </p:spPr>
        <p:txBody>
          <a:bodyPr wrap="square" rtlCol="0">
            <a:spAutoFit/>
          </a:bodyPr>
          <a:lstStyle/>
          <a:p>
            <a:r>
              <a:rPr lang="fr-FR" sz="1200" dirty="0">
                <a:latin typeface="Montserrat" panose="00000500000000000000" pitchFamily="2" charset="0"/>
              </a:rPr>
              <a:t>Au volant, je peux téléphoner si j’utilise un kit mains libres</a:t>
            </a:r>
          </a:p>
        </p:txBody>
      </p:sp>
      <p:sp>
        <p:nvSpPr>
          <p:cNvPr id="52" name="Rectangle : coins arrondis 51">
            <a:extLst>
              <a:ext uri="{FF2B5EF4-FFF2-40B4-BE49-F238E27FC236}">
                <a16:creationId xmlns:a16="http://schemas.microsoft.com/office/drawing/2014/main" id="{5AE57A38-9A22-E23E-94F1-99243DFC511B}"/>
              </a:ext>
            </a:extLst>
          </p:cNvPr>
          <p:cNvSpPr/>
          <p:nvPr/>
        </p:nvSpPr>
        <p:spPr>
          <a:xfrm>
            <a:off x="6819248" y="6181972"/>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076D854F-9C8D-1F2D-7E77-1113303474AA}"/>
              </a:ext>
            </a:extLst>
          </p:cNvPr>
          <p:cNvSpPr txBox="1"/>
          <p:nvPr/>
        </p:nvSpPr>
        <p:spPr>
          <a:xfrm>
            <a:off x="7076085" y="6135819"/>
            <a:ext cx="9710264"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54" name="ZoneTexte 53">
            <a:extLst>
              <a:ext uri="{FF2B5EF4-FFF2-40B4-BE49-F238E27FC236}">
                <a16:creationId xmlns:a16="http://schemas.microsoft.com/office/drawing/2014/main" id="{91B40A9B-C635-0AFB-7AB3-378C12C48CCB}"/>
              </a:ext>
            </a:extLst>
          </p:cNvPr>
          <p:cNvSpPr txBox="1"/>
          <p:nvPr/>
        </p:nvSpPr>
        <p:spPr>
          <a:xfrm>
            <a:off x="9280230" y="6135819"/>
            <a:ext cx="4908128"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55" name="Rectangle : coins arrondis 54">
            <a:extLst>
              <a:ext uri="{FF2B5EF4-FFF2-40B4-BE49-F238E27FC236}">
                <a16:creationId xmlns:a16="http://schemas.microsoft.com/office/drawing/2014/main" id="{073C02BB-695F-B08F-3DDC-E4C1011D126C}"/>
              </a:ext>
            </a:extLst>
          </p:cNvPr>
          <p:cNvSpPr/>
          <p:nvPr/>
        </p:nvSpPr>
        <p:spPr>
          <a:xfrm>
            <a:off x="8972775" y="6158457"/>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Graphique 56" descr="Badge 1 avec un remplissage uni">
            <a:extLst>
              <a:ext uri="{FF2B5EF4-FFF2-40B4-BE49-F238E27FC236}">
                <a16:creationId xmlns:a16="http://schemas.microsoft.com/office/drawing/2014/main" id="{F9BB6717-B80E-B796-744D-6813CBF5A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58" y="1170910"/>
            <a:ext cx="457200" cy="457200"/>
          </a:xfrm>
          <a:prstGeom prst="rect">
            <a:avLst/>
          </a:prstGeom>
        </p:spPr>
      </p:pic>
      <p:pic>
        <p:nvPicPr>
          <p:cNvPr id="60" name="Graphique 59" descr="Badge avec un remplissage uni">
            <a:extLst>
              <a:ext uri="{FF2B5EF4-FFF2-40B4-BE49-F238E27FC236}">
                <a16:creationId xmlns:a16="http://schemas.microsoft.com/office/drawing/2014/main" id="{46959E0D-1E3E-11B1-DA28-58496B5C3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02" y="2474741"/>
            <a:ext cx="457200" cy="457200"/>
          </a:xfrm>
          <a:prstGeom prst="rect">
            <a:avLst/>
          </a:prstGeom>
        </p:spPr>
      </p:pic>
      <p:pic>
        <p:nvPicPr>
          <p:cNvPr id="62" name="Graphique 61" descr="Badge 3 avec un remplissage uni">
            <a:extLst>
              <a:ext uri="{FF2B5EF4-FFF2-40B4-BE49-F238E27FC236}">
                <a16:creationId xmlns:a16="http://schemas.microsoft.com/office/drawing/2014/main" id="{FFE04498-4962-C36B-0744-6F5D1E1DD3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578" y="3898114"/>
            <a:ext cx="457900" cy="457900"/>
          </a:xfrm>
          <a:prstGeom prst="rect">
            <a:avLst/>
          </a:prstGeom>
        </p:spPr>
      </p:pic>
      <p:pic>
        <p:nvPicPr>
          <p:cNvPr id="64" name="Graphique 63" descr="Badge 4 avec un remplissage uni">
            <a:extLst>
              <a:ext uri="{FF2B5EF4-FFF2-40B4-BE49-F238E27FC236}">
                <a16:creationId xmlns:a16="http://schemas.microsoft.com/office/drawing/2014/main" id="{7D209023-17DA-1A7D-123A-C4D24B0CE9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2021" y="776756"/>
            <a:ext cx="457200" cy="457200"/>
          </a:xfrm>
          <a:prstGeom prst="rect">
            <a:avLst/>
          </a:prstGeom>
        </p:spPr>
      </p:pic>
      <p:pic>
        <p:nvPicPr>
          <p:cNvPr id="66" name="Graphique 65" descr="Badge 5 avec un remplissage uni">
            <a:extLst>
              <a:ext uri="{FF2B5EF4-FFF2-40B4-BE49-F238E27FC236}">
                <a16:creationId xmlns:a16="http://schemas.microsoft.com/office/drawing/2014/main" id="{83F95185-B3C9-ACE7-C5D5-1390D43F02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6468" y="2782770"/>
            <a:ext cx="457200" cy="457200"/>
          </a:xfrm>
          <a:prstGeom prst="rect">
            <a:avLst/>
          </a:prstGeom>
        </p:spPr>
      </p:pic>
      <p:pic>
        <p:nvPicPr>
          <p:cNvPr id="68" name="Graphique 67" descr="Badge 6 avec un remplissage uni">
            <a:extLst>
              <a:ext uri="{FF2B5EF4-FFF2-40B4-BE49-F238E27FC236}">
                <a16:creationId xmlns:a16="http://schemas.microsoft.com/office/drawing/2014/main" id="{AA296603-BE8C-C37D-2C51-19959A6102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36923" y="4659448"/>
            <a:ext cx="457200" cy="457200"/>
          </a:xfrm>
          <a:prstGeom prst="rect">
            <a:avLst/>
          </a:prstGeom>
        </p:spPr>
      </p:pic>
      <p:pic>
        <p:nvPicPr>
          <p:cNvPr id="70" name="Graphique 69" descr="Badge 7 avec un remplissage uni">
            <a:extLst>
              <a:ext uri="{FF2B5EF4-FFF2-40B4-BE49-F238E27FC236}">
                <a16:creationId xmlns:a16="http://schemas.microsoft.com/office/drawing/2014/main" id="{9F1EF626-B195-A02D-2E1C-90BAEF0CEC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76296" y="5565830"/>
            <a:ext cx="457200" cy="457200"/>
          </a:xfrm>
          <a:prstGeom prst="rect">
            <a:avLst/>
          </a:prstGeom>
        </p:spPr>
      </p:pic>
      <p:sp>
        <p:nvSpPr>
          <p:cNvPr id="71" name="ZoneTexte 70">
            <a:extLst>
              <a:ext uri="{FF2B5EF4-FFF2-40B4-BE49-F238E27FC236}">
                <a16:creationId xmlns:a16="http://schemas.microsoft.com/office/drawing/2014/main" id="{9569D4FF-5B13-3CAA-6E74-ADEB28B7EA8A}"/>
              </a:ext>
            </a:extLst>
          </p:cNvPr>
          <p:cNvSpPr txBox="1"/>
          <p:nvPr/>
        </p:nvSpPr>
        <p:spPr>
          <a:xfrm>
            <a:off x="7076085" y="3674441"/>
            <a:ext cx="9710264" cy="276999"/>
          </a:xfrm>
          <a:prstGeom prst="rect">
            <a:avLst/>
          </a:prstGeom>
          <a:noFill/>
        </p:spPr>
        <p:txBody>
          <a:bodyPr wrap="square" rtlCol="0">
            <a:spAutoFit/>
          </a:bodyPr>
          <a:lstStyle/>
          <a:p>
            <a:r>
              <a:rPr lang="fr-FR" sz="1200" dirty="0">
                <a:latin typeface="Montserrat" panose="00000500000000000000" pitchFamily="2" charset="0"/>
              </a:rPr>
              <a:t>Le retrait de 6 points du permis</a:t>
            </a:r>
          </a:p>
        </p:txBody>
      </p:sp>
      <p:sp>
        <p:nvSpPr>
          <p:cNvPr id="72" name="Rectangle : coins arrondis 71">
            <a:extLst>
              <a:ext uri="{FF2B5EF4-FFF2-40B4-BE49-F238E27FC236}">
                <a16:creationId xmlns:a16="http://schemas.microsoft.com/office/drawing/2014/main" id="{652BA47F-B0B1-CBF9-B9F4-0F83CA8D85E2}"/>
              </a:ext>
            </a:extLst>
          </p:cNvPr>
          <p:cNvSpPr/>
          <p:nvPr/>
        </p:nvSpPr>
        <p:spPr>
          <a:xfrm>
            <a:off x="6828435" y="4301517"/>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5" name="Graphique 84" descr="Coche avec un remplissage uni">
            <a:extLst>
              <a:ext uri="{FF2B5EF4-FFF2-40B4-BE49-F238E27FC236}">
                <a16:creationId xmlns:a16="http://schemas.microsoft.com/office/drawing/2014/main" id="{48701B65-5D7B-54C5-2B93-98AA1AD53D4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8430" y="1683730"/>
            <a:ext cx="327086" cy="327086"/>
          </a:xfrm>
          <a:prstGeom prst="rect">
            <a:avLst/>
          </a:prstGeom>
        </p:spPr>
      </p:pic>
      <p:pic>
        <p:nvPicPr>
          <p:cNvPr id="86" name="Graphique 85" descr="Coche avec un remplissage uni">
            <a:extLst>
              <a:ext uri="{FF2B5EF4-FFF2-40B4-BE49-F238E27FC236}">
                <a16:creationId xmlns:a16="http://schemas.microsoft.com/office/drawing/2014/main" id="{84B7AB01-4954-B342-9E08-20E51734349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7192" y="3381502"/>
            <a:ext cx="327086" cy="327086"/>
          </a:xfrm>
          <a:prstGeom prst="rect">
            <a:avLst/>
          </a:prstGeom>
        </p:spPr>
      </p:pic>
      <p:pic>
        <p:nvPicPr>
          <p:cNvPr id="87" name="Graphique 86" descr="Coche avec un remplissage uni">
            <a:extLst>
              <a:ext uri="{FF2B5EF4-FFF2-40B4-BE49-F238E27FC236}">
                <a16:creationId xmlns:a16="http://schemas.microsoft.com/office/drawing/2014/main" id="{AFA27B38-7CF8-E424-C4D3-81ECC8E9ECE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3677" y="4623960"/>
            <a:ext cx="327086" cy="327086"/>
          </a:xfrm>
          <a:prstGeom prst="rect">
            <a:avLst/>
          </a:prstGeom>
        </p:spPr>
      </p:pic>
      <p:pic>
        <p:nvPicPr>
          <p:cNvPr id="88" name="Graphique 87" descr="Coche avec un remplissage uni">
            <a:extLst>
              <a:ext uri="{FF2B5EF4-FFF2-40B4-BE49-F238E27FC236}">
                <a16:creationId xmlns:a16="http://schemas.microsoft.com/office/drawing/2014/main" id="{330706E7-AD8D-ADC7-22BE-A6CB476A34F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0842" y="5635390"/>
            <a:ext cx="327086" cy="327086"/>
          </a:xfrm>
          <a:prstGeom prst="rect">
            <a:avLst/>
          </a:prstGeom>
        </p:spPr>
      </p:pic>
      <p:sp>
        <p:nvSpPr>
          <p:cNvPr id="5" name="Rectangle : coins arrondis 4">
            <a:extLst>
              <a:ext uri="{FF2B5EF4-FFF2-40B4-BE49-F238E27FC236}">
                <a16:creationId xmlns:a16="http://schemas.microsoft.com/office/drawing/2014/main" id="{AD2A3C15-5A21-B3A7-EA71-B394FF08FEF5}"/>
              </a:ext>
            </a:extLst>
          </p:cNvPr>
          <p:cNvSpPr/>
          <p:nvPr/>
        </p:nvSpPr>
        <p:spPr>
          <a:xfrm>
            <a:off x="6748362" y="1723126"/>
            <a:ext cx="255229"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8E67C7A-8DB0-8A23-CF63-3A3EC7A38C2D}"/>
              </a:ext>
            </a:extLst>
          </p:cNvPr>
          <p:cNvSpPr txBox="1"/>
          <p:nvPr/>
        </p:nvSpPr>
        <p:spPr>
          <a:xfrm>
            <a:off x="7003591" y="1722014"/>
            <a:ext cx="4704059" cy="276999"/>
          </a:xfrm>
          <a:prstGeom prst="rect">
            <a:avLst/>
          </a:prstGeom>
          <a:noFill/>
        </p:spPr>
        <p:txBody>
          <a:bodyPr wrap="square" rtlCol="0">
            <a:spAutoFit/>
          </a:bodyPr>
          <a:lstStyle/>
          <a:p>
            <a:r>
              <a:rPr lang="fr-FR" sz="1200" dirty="0">
                <a:latin typeface="Montserrat" panose="00000500000000000000" pitchFamily="2" charset="0"/>
              </a:rPr>
              <a:t>135 euros d’amende</a:t>
            </a:r>
          </a:p>
        </p:txBody>
      </p:sp>
      <p:pic>
        <p:nvPicPr>
          <p:cNvPr id="33" name="Image 32">
            <a:extLst>
              <a:ext uri="{FF2B5EF4-FFF2-40B4-BE49-F238E27FC236}">
                <a16:creationId xmlns:a16="http://schemas.microsoft.com/office/drawing/2014/main" id="{83DBF49B-DA65-55CA-3C73-DAFD5A3920A4}"/>
              </a:ext>
            </a:extLst>
          </p:cNvPr>
          <p:cNvPicPr>
            <a:picLocks noChangeAspect="1"/>
          </p:cNvPicPr>
          <p:nvPr/>
        </p:nvPicPr>
        <p:blipFill>
          <a:blip r:embed="rId19"/>
          <a:stretch>
            <a:fillRect/>
          </a:stretch>
        </p:blipFill>
        <p:spPr>
          <a:xfrm>
            <a:off x="6729646" y="2057749"/>
            <a:ext cx="329213" cy="329213"/>
          </a:xfrm>
          <a:prstGeom prst="rect">
            <a:avLst/>
          </a:prstGeom>
        </p:spPr>
      </p:pic>
      <p:pic>
        <p:nvPicPr>
          <p:cNvPr id="34" name="Image 33">
            <a:extLst>
              <a:ext uri="{FF2B5EF4-FFF2-40B4-BE49-F238E27FC236}">
                <a16:creationId xmlns:a16="http://schemas.microsoft.com/office/drawing/2014/main" id="{10C348F3-1EF8-E686-57F0-CDC2818BCE19}"/>
              </a:ext>
            </a:extLst>
          </p:cNvPr>
          <p:cNvPicPr>
            <a:picLocks noChangeAspect="1"/>
          </p:cNvPicPr>
          <p:nvPr/>
        </p:nvPicPr>
        <p:blipFill>
          <a:blip r:embed="rId19"/>
          <a:stretch>
            <a:fillRect/>
          </a:stretch>
        </p:blipFill>
        <p:spPr>
          <a:xfrm>
            <a:off x="6738057" y="2359757"/>
            <a:ext cx="329213" cy="329213"/>
          </a:xfrm>
          <a:prstGeom prst="rect">
            <a:avLst/>
          </a:prstGeom>
        </p:spPr>
      </p:pic>
      <p:pic>
        <p:nvPicPr>
          <p:cNvPr id="39" name="Image 38">
            <a:extLst>
              <a:ext uri="{FF2B5EF4-FFF2-40B4-BE49-F238E27FC236}">
                <a16:creationId xmlns:a16="http://schemas.microsoft.com/office/drawing/2014/main" id="{9B1E1235-D58D-BAE2-0F16-61A18370BBEB}"/>
              </a:ext>
            </a:extLst>
          </p:cNvPr>
          <p:cNvPicPr>
            <a:picLocks noChangeAspect="1"/>
          </p:cNvPicPr>
          <p:nvPr/>
        </p:nvPicPr>
        <p:blipFill>
          <a:blip r:embed="rId19"/>
          <a:stretch>
            <a:fillRect/>
          </a:stretch>
        </p:blipFill>
        <p:spPr>
          <a:xfrm>
            <a:off x="6715201" y="1698149"/>
            <a:ext cx="329213" cy="329213"/>
          </a:xfrm>
          <a:prstGeom prst="rect">
            <a:avLst/>
          </a:prstGeom>
        </p:spPr>
      </p:pic>
      <p:pic>
        <p:nvPicPr>
          <p:cNvPr id="56" name="Image 55">
            <a:extLst>
              <a:ext uri="{FF2B5EF4-FFF2-40B4-BE49-F238E27FC236}">
                <a16:creationId xmlns:a16="http://schemas.microsoft.com/office/drawing/2014/main" id="{ECCD8D03-587C-D654-349E-634184CC632D}"/>
              </a:ext>
            </a:extLst>
          </p:cNvPr>
          <p:cNvPicPr>
            <a:picLocks noChangeAspect="1"/>
          </p:cNvPicPr>
          <p:nvPr/>
        </p:nvPicPr>
        <p:blipFill>
          <a:blip r:embed="rId19"/>
          <a:stretch>
            <a:fillRect/>
          </a:stretch>
        </p:blipFill>
        <p:spPr>
          <a:xfrm>
            <a:off x="6787653" y="3634848"/>
            <a:ext cx="329213" cy="329213"/>
          </a:xfrm>
          <a:prstGeom prst="rect">
            <a:avLst/>
          </a:prstGeom>
        </p:spPr>
      </p:pic>
      <p:pic>
        <p:nvPicPr>
          <p:cNvPr id="58" name="Image 57">
            <a:extLst>
              <a:ext uri="{FF2B5EF4-FFF2-40B4-BE49-F238E27FC236}">
                <a16:creationId xmlns:a16="http://schemas.microsoft.com/office/drawing/2014/main" id="{88656A0E-12A0-85BF-7AE9-872CD53416DF}"/>
              </a:ext>
            </a:extLst>
          </p:cNvPr>
          <p:cNvPicPr>
            <a:picLocks noChangeAspect="1"/>
          </p:cNvPicPr>
          <p:nvPr/>
        </p:nvPicPr>
        <p:blipFill>
          <a:blip r:embed="rId19"/>
          <a:stretch>
            <a:fillRect/>
          </a:stretch>
        </p:blipFill>
        <p:spPr>
          <a:xfrm>
            <a:off x="6787652" y="3973459"/>
            <a:ext cx="329213" cy="329213"/>
          </a:xfrm>
          <a:prstGeom prst="rect">
            <a:avLst/>
          </a:prstGeom>
        </p:spPr>
      </p:pic>
      <p:pic>
        <p:nvPicPr>
          <p:cNvPr id="59" name="Image 58">
            <a:extLst>
              <a:ext uri="{FF2B5EF4-FFF2-40B4-BE49-F238E27FC236}">
                <a16:creationId xmlns:a16="http://schemas.microsoft.com/office/drawing/2014/main" id="{E4070699-4386-1BF9-18B5-9653EEAFAE54}"/>
              </a:ext>
            </a:extLst>
          </p:cNvPr>
          <p:cNvPicPr>
            <a:picLocks noChangeAspect="1"/>
          </p:cNvPicPr>
          <p:nvPr/>
        </p:nvPicPr>
        <p:blipFill>
          <a:blip r:embed="rId19"/>
          <a:stretch>
            <a:fillRect/>
          </a:stretch>
        </p:blipFill>
        <p:spPr>
          <a:xfrm>
            <a:off x="6795812" y="4237851"/>
            <a:ext cx="329213" cy="329213"/>
          </a:xfrm>
          <a:prstGeom prst="rect">
            <a:avLst/>
          </a:prstGeom>
        </p:spPr>
      </p:pic>
      <p:pic>
        <p:nvPicPr>
          <p:cNvPr id="61" name="Image 60">
            <a:extLst>
              <a:ext uri="{FF2B5EF4-FFF2-40B4-BE49-F238E27FC236}">
                <a16:creationId xmlns:a16="http://schemas.microsoft.com/office/drawing/2014/main" id="{8543E726-615A-979F-C0D2-A9FF1C89968B}"/>
              </a:ext>
            </a:extLst>
          </p:cNvPr>
          <p:cNvPicPr>
            <a:picLocks noChangeAspect="1"/>
          </p:cNvPicPr>
          <p:nvPr/>
        </p:nvPicPr>
        <p:blipFill>
          <a:blip r:embed="rId19"/>
          <a:stretch>
            <a:fillRect/>
          </a:stretch>
        </p:blipFill>
        <p:spPr>
          <a:xfrm>
            <a:off x="8875020" y="5130026"/>
            <a:ext cx="329213" cy="329213"/>
          </a:xfrm>
          <a:prstGeom prst="rect">
            <a:avLst/>
          </a:prstGeom>
        </p:spPr>
      </p:pic>
      <p:pic>
        <p:nvPicPr>
          <p:cNvPr id="63" name="Image 62">
            <a:extLst>
              <a:ext uri="{FF2B5EF4-FFF2-40B4-BE49-F238E27FC236}">
                <a16:creationId xmlns:a16="http://schemas.microsoft.com/office/drawing/2014/main" id="{10ED5068-0CB9-F82C-0DCC-4A177E898DC3}"/>
              </a:ext>
            </a:extLst>
          </p:cNvPr>
          <p:cNvPicPr>
            <a:picLocks noChangeAspect="1"/>
          </p:cNvPicPr>
          <p:nvPr/>
        </p:nvPicPr>
        <p:blipFill>
          <a:blip r:embed="rId19"/>
          <a:stretch>
            <a:fillRect/>
          </a:stretch>
        </p:blipFill>
        <p:spPr>
          <a:xfrm>
            <a:off x="8941830" y="6124548"/>
            <a:ext cx="329213" cy="329213"/>
          </a:xfrm>
          <a:prstGeom prst="rect">
            <a:avLst/>
          </a:prstGeom>
        </p:spPr>
      </p:pic>
    </p:spTree>
    <p:extLst>
      <p:ext uri="{BB962C8B-B14F-4D97-AF65-F5344CB8AC3E}">
        <p14:creationId xmlns:p14="http://schemas.microsoft.com/office/powerpoint/2010/main" val="23900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25">
            <a:extLst>
              <a:ext uri="{FF2B5EF4-FFF2-40B4-BE49-F238E27FC236}">
                <a16:creationId xmlns:a16="http://schemas.microsoft.com/office/drawing/2014/main" id="{BD168325-7B30-3CEE-5838-FA033C9A5350}"/>
              </a:ext>
            </a:extLst>
          </p:cNvPr>
          <p:cNvSpPr/>
          <p:nvPr/>
        </p:nvSpPr>
        <p:spPr>
          <a:xfrm>
            <a:off x="6747700" y="1340130"/>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FD3CAF27-E961-44B8-13EC-2D35F8E70055}"/>
              </a:ext>
            </a:extLst>
          </p:cNvPr>
          <p:cNvSpPr/>
          <p:nvPr/>
        </p:nvSpPr>
        <p:spPr>
          <a:xfrm>
            <a:off x="6140922" y="4605108"/>
            <a:ext cx="5879641"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a:extLst>
              <a:ext uri="{FF2B5EF4-FFF2-40B4-BE49-F238E27FC236}">
                <a16:creationId xmlns:a16="http://schemas.microsoft.com/office/drawing/2014/main" id="{8D0183F4-381F-BFC4-4EF9-02790F04014B}"/>
              </a:ext>
            </a:extLst>
          </p:cNvPr>
          <p:cNvSpPr/>
          <p:nvPr/>
        </p:nvSpPr>
        <p:spPr>
          <a:xfrm>
            <a:off x="6036914" y="3334754"/>
            <a:ext cx="6011544" cy="4688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Rectangle 80">
            <a:extLst>
              <a:ext uri="{FF2B5EF4-FFF2-40B4-BE49-F238E27FC236}">
                <a16:creationId xmlns:a16="http://schemas.microsoft.com/office/drawing/2014/main" id="{1F77E99A-95C3-BB9C-9B9B-DB014326F339}"/>
              </a:ext>
            </a:extLst>
          </p:cNvPr>
          <p:cNvSpPr/>
          <p:nvPr/>
        </p:nvSpPr>
        <p:spPr>
          <a:xfrm>
            <a:off x="5982859" y="2046458"/>
            <a:ext cx="6065599"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Rectangle 76">
            <a:extLst>
              <a:ext uri="{FF2B5EF4-FFF2-40B4-BE49-F238E27FC236}">
                <a16:creationId xmlns:a16="http://schemas.microsoft.com/office/drawing/2014/main" id="{13DE1616-BBCF-26B5-CF35-475697293E3A}"/>
              </a:ext>
            </a:extLst>
          </p:cNvPr>
          <p:cNvSpPr/>
          <p:nvPr/>
        </p:nvSpPr>
        <p:spPr>
          <a:xfrm>
            <a:off x="6012944" y="719720"/>
            <a:ext cx="6040958"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Rectangle 74">
            <a:extLst>
              <a:ext uri="{FF2B5EF4-FFF2-40B4-BE49-F238E27FC236}">
                <a16:creationId xmlns:a16="http://schemas.microsoft.com/office/drawing/2014/main" id="{CCF986D7-DC2F-676C-41E6-739FDB187446}"/>
              </a:ext>
            </a:extLst>
          </p:cNvPr>
          <p:cNvSpPr/>
          <p:nvPr/>
        </p:nvSpPr>
        <p:spPr>
          <a:xfrm>
            <a:off x="-31072" y="3887208"/>
            <a:ext cx="5858206"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73">
            <a:extLst>
              <a:ext uri="{FF2B5EF4-FFF2-40B4-BE49-F238E27FC236}">
                <a16:creationId xmlns:a16="http://schemas.microsoft.com/office/drawing/2014/main" id="{B771F73E-812A-598F-20B0-D43BB17E7567}"/>
              </a:ext>
            </a:extLst>
          </p:cNvPr>
          <p:cNvSpPr/>
          <p:nvPr/>
        </p:nvSpPr>
        <p:spPr>
          <a:xfrm>
            <a:off x="-64183" y="2467534"/>
            <a:ext cx="5891317"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Rectangle 72">
            <a:extLst>
              <a:ext uri="{FF2B5EF4-FFF2-40B4-BE49-F238E27FC236}">
                <a16:creationId xmlns:a16="http://schemas.microsoft.com/office/drawing/2014/main" id="{96460206-6B3B-BA7B-BDF7-8D5A651A899C}"/>
              </a:ext>
            </a:extLst>
          </p:cNvPr>
          <p:cNvSpPr/>
          <p:nvPr/>
        </p:nvSpPr>
        <p:spPr>
          <a:xfrm>
            <a:off x="-11774" y="1147626"/>
            <a:ext cx="5858206" cy="5127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QUIZZ</a:t>
            </a: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ZoneTexte 79">
            <a:extLst>
              <a:ext uri="{FF2B5EF4-FFF2-40B4-BE49-F238E27FC236}">
                <a16:creationId xmlns:a16="http://schemas.microsoft.com/office/drawing/2014/main" id="{0E0C60A5-74B2-660E-E397-D253FF8BE69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3" name="ZoneTexte 2">
            <a:extLst>
              <a:ext uri="{FF2B5EF4-FFF2-40B4-BE49-F238E27FC236}">
                <a16:creationId xmlns:a16="http://schemas.microsoft.com/office/drawing/2014/main" id="{5C47A0EB-6AE5-CAEF-8522-8D7731921080}"/>
              </a:ext>
            </a:extLst>
          </p:cNvPr>
          <p:cNvSpPr txBox="1"/>
          <p:nvPr/>
        </p:nvSpPr>
        <p:spPr>
          <a:xfrm>
            <a:off x="1882925" y="224630"/>
            <a:ext cx="9710264" cy="400110"/>
          </a:xfrm>
          <a:prstGeom prst="rect">
            <a:avLst/>
          </a:prstGeom>
          <a:noFill/>
        </p:spPr>
        <p:txBody>
          <a:bodyPr wrap="square" rtlCol="0">
            <a:spAutoFit/>
          </a:bodyPr>
          <a:lstStyle/>
          <a:p>
            <a:r>
              <a:rPr lang="fr-FR" sz="2000" b="1" dirty="0">
                <a:latin typeface="Montserrat" panose="00000500000000000000" pitchFamily="2" charset="0"/>
              </a:rPr>
              <a:t>Substances psychoactives et conduite: cocktail vrai ou faux?</a:t>
            </a:r>
          </a:p>
        </p:txBody>
      </p:sp>
      <p:sp>
        <p:nvSpPr>
          <p:cNvPr id="4" name="ZoneTexte 3">
            <a:extLst>
              <a:ext uri="{FF2B5EF4-FFF2-40B4-BE49-F238E27FC236}">
                <a16:creationId xmlns:a16="http://schemas.microsoft.com/office/drawing/2014/main" id="{8D09FF8F-E84B-45FF-C7EB-EBEB22AB78DB}"/>
              </a:ext>
            </a:extLst>
          </p:cNvPr>
          <p:cNvSpPr txBox="1"/>
          <p:nvPr/>
        </p:nvSpPr>
        <p:spPr>
          <a:xfrm>
            <a:off x="517302" y="1207091"/>
            <a:ext cx="4479391" cy="461665"/>
          </a:xfrm>
          <a:prstGeom prst="rect">
            <a:avLst/>
          </a:prstGeom>
          <a:noFill/>
        </p:spPr>
        <p:txBody>
          <a:bodyPr wrap="square" rtlCol="0">
            <a:spAutoFit/>
          </a:bodyPr>
          <a:lstStyle/>
          <a:p>
            <a:r>
              <a:rPr lang="fr-FR" sz="1200" dirty="0">
                <a:latin typeface="Montserrat" panose="00000500000000000000" pitchFamily="2" charset="0"/>
              </a:rPr>
              <a:t>Il faudra environ 2 heures à une personne pour éliminer totalement l’équivalent d’un verre de vin de 10cl .</a:t>
            </a:r>
          </a:p>
        </p:txBody>
      </p:sp>
      <p:sp>
        <p:nvSpPr>
          <p:cNvPr id="9" name="ZoneTexte 8">
            <a:extLst>
              <a:ext uri="{FF2B5EF4-FFF2-40B4-BE49-F238E27FC236}">
                <a16:creationId xmlns:a16="http://schemas.microsoft.com/office/drawing/2014/main" id="{9B6ED89E-1F50-9712-ED1E-516BDA5200CF}"/>
              </a:ext>
            </a:extLst>
          </p:cNvPr>
          <p:cNvSpPr txBox="1"/>
          <p:nvPr/>
        </p:nvSpPr>
        <p:spPr>
          <a:xfrm>
            <a:off x="506295" y="2495615"/>
            <a:ext cx="5476564" cy="461665"/>
          </a:xfrm>
          <a:prstGeom prst="rect">
            <a:avLst/>
          </a:prstGeom>
          <a:noFill/>
        </p:spPr>
        <p:txBody>
          <a:bodyPr wrap="square" rtlCol="0">
            <a:spAutoFit/>
          </a:bodyPr>
          <a:lstStyle/>
          <a:p>
            <a:r>
              <a:rPr lang="fr-FR" sz="1200" dirty="0">
                <a:latin typeface="Montserrat" panose="00000500000000000000" pitchFamily="2" charset="0"/>
              </a:rPr>
              <a:t>Avaler une cuillère d’huile permet  d’éliminer l’alcool plus rapidement.</a:t>
            </a:r>
          </a:p>
        </p:txBody>
      </p:sp>
      <p:sp>
        <p:nvSpPr>
          <p:cNvPr id="11" name="Rectangle : coins arrondis 10">
            <a:extLst>
              <a:ext uri="{FF2B5EF4-FFF2-40B4-BE49-F238E27FC236}">
                <a16:creationId xmlns:a16="http://schemas.microsoft.com/office/drawing/2014/main" id="{DC9BECDA-95FF-7967-A496-975F7D4E21D2}"/>
              </a:ext>
            </a:extLst>
          </p:cNvPr>
          <p:cNvSpPr/>
          <p:nvPr/>
        </p:nvSpPr>
        <p:spPr>
          <a:xfrm>
            <a:off x="622078" y="3089440"/>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679A96B-B04B-F346-AAF6-F839C1AB4C69}"/>
              </a:ext>
            </a:extLst>
          </p:cNvPr>
          <p:cNvSpPr txBox="1"/>
          <p:nvPr/>
        </p:nvSpPr>
        <p:spPr>
          <a:xfrm>
            <a:off x="947928" y="3122483"/>
            <a:ext cx="9710264"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13" name="ZoneTexte 12">
            <a:extLst>
              <a:ext uri="{FF2B5EF4-FFF2-40B4-BE49-F238E27FC236}">
                <a16:creationId xmlns:a16="http://schemas.microsoft.com/office/drawing/2014/main" id="{EB34121B-854B-B113-1980-292846C3151B}"/>
              </a:ext>
            </a:extLst>
          </p:cNvPr>
          <p:cNvSpPr txBox="1"/>
          <p:nvPr/>
        </p:nvSpPr>
        <p:spPr>
          <a:xfrm>
            <a:off x="938304" y="3394551"/>
            <a:ext cx="4908128"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14" name="Rectangle : coins arrondis 13">
            <a:extLst>
              <a:ext uri="{FF2B5EF4-FFF2-40B4-BE49-F238E27FC236}">
                <a16:creationId xmlns:a16="http://schemas.microsoft.com/office/drawing/2014/main" id="{AF8FCDB7-6845-E023-6C64-BEF0EFC036CA}"/>
              </a:ext>
            </a:extLst>
          </p:cNvPr>
          <p:cNvSpPr/>
          <p:nvPr/>
        </p:nvSpPr>
        <p:spPr>
          <a:xfrm>
            <a:off x="629531" y="3429957"/>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C869EB2-1452-7090-18F7-1F180E142DAD}"/>
              </a:ext>
            </a:extLst>
          </p:cNvPr>
          <p:cNvSpPr txBox="1"/>
          <p:nvPr/>
        </p:nvSpPr>
        <p:spPr>
          <a:xfrm>
            <a:off x="492458" y="3809074"/>
            <a:ext cx="5272965" cy="492443"/>
          </a:xfrm>
          <a:prstGeom prst="rect">
            <a:avLst/>
          </a:prstGeom>
          <a:noFill/>
        </p:spPr>
        <p:txBody>
          <a:bodyPr wrap="square" rtlCol="0">
            <a:spAutoFit/>
          </a:bodyPr>
          <a:lstStyle/>
          <a:p>
            <a:r>
              <a:rPr lang="fr-FR" sz="1300" dirty="0">
                <a:latin typeface="Montserrat" panose="00000500000000000000" pitchFamily="2" charset="0"/>
              </a:rPr>
              <a:t>Dans chacun de ces verres, il y a la même quantité d’alcool (soit 10 g par verre).</a:t>
            </a:r>
          </a:p>
        </p:txBody>
      </p:sp>
      <p:sp>
        <p:nvSpPr>
          <p:cNvPr id="18" name="Rectangle : coins arrondis 17">
            <a:extLst>
              <a:ext uri="{FF2B5EF4-FFF2-40B4-BE49-F238E27FC236}">
                <a16:creationId xmlns:a16="http://schemas.microsoft.com/office/drawing/2014/main" id="{B0F2E6C8-96D4-820F-D546-4A7612BB5D95}"/>
              </a:ext>
            </a:extLst>
          </p:cNvPr>
          <p:cNvSpPr/>
          <p:nvPr/>
        </p:nvSpPr>
        <p:spPr>
          <a:xfrm>
            <a:off x="662171" y="565562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21C922C0-E8AF-0006-C053-7E21B8F36ADA}"/>
              </a:ext>
            </a:extLst>
          </p:cNvPr>
          <p:cNvSpPr/>
          <p:nvPr/>
        </p:nvSpPr>
        <p:spPr>
          <a:xfrm>
            <a:off x="652789" y="5985927"/>
            <a:ext cx="238368"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51DC6B47-ACCE-EA9E-C10F-6691416F1DA7}"/>
              </a:ext>
            </a:extLst>
          </p:cNvPr>
          <p:cNvSpPr txBox="1"/>
          <p:nvPr/>
        </p:nvSpPr>
        <p:spPr>
          <a:xfrm>
            <a:off x="923849" y="5650909"/>
            <a:ext cx="2530121"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24" name="ZoneTexte 23">
            <a:extLst>
              <a:ext uri="{FF2B5EF4-FFF2-40B4-BE49-F238E27FC236}">
                <a16:creationId xmlns:a16="http://schemas.microsoft.com/office/drawing/2014/main" id="{23B4B9C8-ED80-5842-4475-EE22BBE17FEC}"/>
              </a:ext>
            </a:extLst>
          </p:cNvPr>
          <p:cNvSpPr txBox="1"/>
          <p:nvPr/>
        </p:nvSpPr>
        <p:spPr>
          <a:xfrm>
            <a:off x="923849" y="5941028"/>
            <a:ext cx="2530121"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25" name="ZoneTexte 24">
            <a:extLst>
              <a:ext uri="{FF2B5EF4-FFF2-40B4-BE49-F238E27FC236}">
                <a16:creationId xmlns:a16="http://schemas.microsoft.com/office/drawing/2014/main" id="{57E1384B-6840-7FE5-535A-4500193405C0}"/>
              </a:ext>
            </a:extLst>
          </p:cNvPr>
          <p:cNvSpPr txBox="1"/>
          <p:nvPr/>
        </p:nvSpPr>
        <p:spPr>
          <a:xfrm>
            <a:off x="6568298" y="741389"/>
            <a:ext cx="5024891" cy="276999"/>
          </a:xfrm>
          <a:prstGeom prst="rect">
            <a:avLst/>
          </a:prstGeom>
          <a:noFill/>
        </p:spPr>
        <p:txBody>
          <a:bodyPr wrap="square" rtlCol="0">
            <a:spAutoFit/>
          </a:bodyPr>
          <a:lstStyle/>
          <a:p>
            <a:r>
              <a:rPr lang="fr-FR" sz="1200" dirty="0">
                <a:latin typeface="Montserrat" panose="00000500000000000000" pitchFamily="2" charset="0"/>
              </a:rPr>
              <a:t>En diluant l’alcool, mon alcoolémie sera moins élevée.</a:t>
            </a:r>
          </a:p>
        </p:txBody>
      </p:sp>
      <p:sp>
        <p:nvSpPr>
          <p:cNvPr id="29" name="ZoneTexte 28">
            <a:extLst>
              <a:ext uri="{FF2B5EF4-FFF2-40B4-BE49-F238E27FC236}">
                <a16:creationId xmlns:a16="http://schemas.microsoft.com/office/drawing/2014/main" id="{FD5FFF1A-95A1-1E2E-64A3-BA8E86BB4816}"/>
              </a:ext>
            </a:extLst>
          </p:cNvPr>
          <p:cNvSpPr txBox="1"/>
          <p:nvPr/>
        </p:nvSpPr>
        <p:spPr>
          <a:xfrm>
            <a:off x="7003591" y="1356982"/>
            <a:ext cx="9623614"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32" name="ZoneTexte 31">
            <a:extLst>
              <a:ext uri="{FF2B5EF4-FFF2-40B4-BE49-F238E27FC236}">
                <a16:creationId xmlns:a16="http://schemas.microsoft.com/office/drawing/2014/main" id="{18E4A0F0-CD27-61BE-AF41-A8441D3FC084}"/>
              </a:ext>
            </a:extLst>
          </p:cNvPr>
          <p:cNvSpPr txBox="1"/>
          <p:nvPr/>
        </p:nvSpPr>
        <p:spPr>
          <a:xfrm>
            <a:off x="6468977" y="2038206"/>
            <a:ext cx="5065060" cy="461665"/>
          </a:xfrm>
          <a:prstGeom prst="rect">
            <a:avLst/>
          </a:prstGeom>
          <a:noFill/>
        </p:spPr>
        <p:txBody>
          <a:bodyPr wrap="square" rtlCol="0">
            <a:spAutoFit/>
          </a:bodyPr>
          <a:lstStyle/>
          <a:p>
            <a:r>
              <a:rPr lang="fr-FR" sz="1200" dirty="0">
                <a:latin typeface="Montserrat" panose="00000500000000000000" pitchFamily="2" charset="0"/>
              </a:rPr>
              <a:t>Si je conduis en ayant consommé du cannabis, en cas d’accident, mon assurance me couvrira.</a:t>
            </a:r>
          </a:p>
        </p:txBody>
      </p:sp>
      <p:sp>
        <p:nvSpPr>
          <p:cNvPr id="35" name="Rectangle : coins arrondis 34">
            <a:extLst>
              <a:ext uri="{FF2B5EF4-FFF2-40B4-BE49-F238E27FC236}">
                <a16:creationId xmlns:a16="http://schemas.microsoft.com/office/drawing/2014/main" id="{E190ECB2-4963-E36B-D12B-3E27FBAA38DD}"/>
              </a:ext>
            </a:extLst>
          </p:cNvPr>
          <p:cNvSpPr/>
          <p:nvPr/>
        </p:nvSpPr>
        <p:spPr>
          <a:xfrm>
            <a:off x="6757586" y="2600235"/>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DAEB9D66-E718-B6B7-7181-5A20152489A5}"/>
              </a:ext>
            </a:extLst>
          </p:cNvPr>
          <p:cNvSpPr txBox="1"/>
          <p:nvPr/>
        </p:nvSpPr>
        <p:spPr>
          <a:xfrm>
            <a:off x="7044414" y="2618488"/>
            <a:ext cx="9710264"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37" name="Rectangle : coins arrondis 36">
            <a:extLst>
              <a:ext uri="{FF2B5EF4-FFF2-40B4-BE49-F238E27FC236}">
                <a16:creationId xmlns:a16="http://schemas.microsoft.com/office/drawing/2014/main" id="{190EFFB6-D6B1-8DF9-1F95-4BE63E941ACE}"/>
              </a:ext>
            </a:extLst>
          </p:cNvPr>
          <p:cNvSpPr/>
          <p:nvPr/>
        </p:nvSpPr>
        <p:spPr>
          <a:xfrm>
            <a:off x="6747700" y="298095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61821B95-8B27-BDC5-E1B9-04B6829B1CB7}"/>
              </a:ext>
            </a:extLst>
          </p:cNvPr>
          <p:cNvSpPr/>
          <p:nvPr/>
        </p:nvSpPr>
        <p:spPr>
          <a:xfrm>
            <a:off x="637698" y="174296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AA6A6279-17DB-6DA2-4968-0AA4F044388B}"/>
              </a:ext>
            </a:extLst>
          </p:cNvPr>
          <p:cNvSpPr txBox="1"/>
          <p:nvPr/>
        </p:nvSpPr>
        <p:spPr>
          <a:xfrm>
            <a:off x="924278" y="1734655"/>
            <a:ext cx="1737345"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44" name="ZoneTexte 43">
            <a:extLst>
              <a:ext uri="{FF2B5EF4-FFF2-40B4-BE49-F238E27FC236}">
                <a16:creationId xmlns:a16="http://schemas.microsoft.com/office/drawing/2014/main" id="{180C5F4B-AC74-68ED-9421-248837EDFBA5}"/>
              </a:ext>
            </a:extLst>
          </p:cNvPr>
          <p:cNvSpPr txBox="1"/>
          <p:nvPr/>
        </p:nvSpPr>
        <p:spPr>
          <a:xfrm>
            <a:off x="924278" y="2027607"/>
            <a:ext cx="1085592"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45" name="Rectangle : coins arrondis 44">
            <a:extLst>
              <a:ext uri="{FF2B5EF4-FFF2-40B4-BE49-F238E27FC236}">
                <a16:creationId xmlns:a16="http://schemas.microsoft.com/office/drawing/2014/main" id="{03634916-ADEC-7E9F-E768-41BBAF5DA69D}"/>
              </a:ext>
            </a:extLst>
          </p:cNvPr>
          <p:cNvSpPr/>
          <p:nvPr/>
        </p:nvSpPr>
        <p:spPr>
          <a:xfrm>
            <a:off x="632886" y="2054666"/>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78C76872-014E-7643-07C0-91F8932A65AE}"/>
              </a:ext>
            </a:extLst>
          </p:cNvPr>
          <p:cNvSpPr txBox="1"/>
          <p:nvPr/>
        </p:nvSpPr>
        <p:spPr>
          <a:xfrm>
            <a:off x="6481250" y="3346907"/>
            <a:ext cx="4479391" cy="646331"/>
          </a:xfrm>
          <a:prstGeom prst="rect">
            <a:avLst/>
          </a:prstGeom>
          <a:noFill/>
        </p:spPr>
        <p:txBody>
          <a:bodyPr wrap="square" rtlCol="0">
            <a:spAutoFit/>
          </a:bodyPr>
          <a:lstStyle/>
          <a:p>
            <a:r>
              <a:rPr lang="fr-FR" sz="1200" dirty="0">
                <a:latin typeface="Montserrat" panose="00000500000000000000" pitchFamily="2" charset="0"/>
              </a:rPr>
              <a:t>Cannabis + Alcool = 29 fois plus de risques d’accident mortel.</a:t>
            </a:r>
            <a:br>
              <a:rPr lang="fr-FR" sz="1200" dirty="0">
                <a:latin typeface="Montserrat" panose="00000500000000000000" pitchFamily="2" charset="0"/>
              </a:rPr>
            </a:br>
            <a:endParaRPr lang="fr-FR" sz="1200" dirty="0">
              <a:latin typeface="Montserrat" panose="00000500000000000000" pitchFamily="2" charset="0"/>
            </a:endParaRPr>
          </a:p>
        </p:txBody>
      </p:sp>
      <p:sp>
        <p:nvSpPr>
          <p:cNvPr id="47" name="Rectangle : coins arrondis 46">
            <a:extLst>
              <a:ext uri="{FF2B5EF4-FFF2-40B4-BE49-F238E27FC236}">
                <a16:creationId xmlns:a16="http://schemas.microsoft.com/office/drawing/2014/main" id="{D67E12B4-A342-8404-DACE-E6A858599131}"/>
              </a:ext>
            </a:extLst>
          </p:cNvPr>
          <p:cNvSpPr/>
          <p:nvPr/>
        </p:nvSpPr>
        <p:spPr>
          <a:xfrm>
            <a:off x="6762147" y="3908987"/>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8B6EAA44-35C3-880E-972C-562BB4440381}"/>
              </a:ext>
            </a:extLst>
          </p:cNvPr>
          <p:cNvSpPr txBox="1"/>
          <p:nvPr/>
        </p:nvSpPr>
        <p:spPr>
          <a:xfrm>
            <a:off x="7076085" y="3922204"/>
            <a:ext cx="1205075"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49" name="ZoneTexte 48">
            <a:extLst>
              <a:ext uri="{FF2B5EF4-FFF2-40B4-BE49-F238E27FC236}">
                <a16:creationId xmlns:a16="http://schemas.microsoft.com/office/drawing/2014/main" id="{B3661674-5EDE-1A9A-3362-18232DEE67D8}"/>
              </a:ext>
            </a:extLst>
          </p:cNvPr>
          <p:cNvSpPr txBox="1"/>
          <p:nvPr/>
        </p:nvSpPr>
        <p:spPr>
          <a:xfrm>
            <a:off x="7030428" y="4253649"/>
            <a:ext cx="4908128"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50" name="Rectangle : coins arrondis 49">
            <a:extLst>
              <a:ext uri="{FF2B5EF4-FFF2-40B4-BE49-F238E27FC236}">
                <a16:creationId xmlns:a16="http://schemas.microsoft.com/office/drawing/2014/main" id="{AC4878CF-85CB-B423-E1E6-D5C99FCBB37B}"/>
              </a:ext>
            </a:extLst>
          </p:cNvPr>
          <p:cNvSpPr/>
          <p:nvPr/>
        </p:nvSpPr>
        <p:spPr>
          <a:xfrm>
            <a:off x="6755941" y="4290125"/>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FD72428A-90F3-233F-C4BE-8CA3C0AB5531}"/>
              </a:ext>
            </a:extLst>
          </p:cNvPr>
          <p:cNvSpPr txBox="1"/>
          <p:nvPr/>
        </p:nvSpPr>
        <p:spPr>
          <a:xfrm>
            <a:off x="6566644" y="4588828"/>
            <a:ext cx="5079584" cy="461665"/>
          </a:xfrm>
          <a:prstGeom prst="rect">
            <a:avLst/>
          </a:prstGeom>
          <a:noFill/>
        </p:spPr>
        <p:txBody>
          <a:bodyPr wrap="square" rtlCol="0">
            <a:spAutoFit/>
          </a:bodyPr>
          <a:lstStyle/>
          <a:p>
            <a:r>
              <a:rPr lang="fr-FR" sz="1200" dirty="0">
                <a:latin typeface="Montserrat" panose="00000500000000000000" pitchFamily="2" charset="0"/>
              </a:rPr>
              <a:t>Un médicament vendu sans ordonnance n’altère pas ma capacité à conduire.</a:t>
            </a:r>
          </a:p>
        </p:txBody>
      </p:sp>
      <p:sp>
        <p:nvSpPr>
          <p:cNvPr id="52" name="Rectangle : coins arrondis 51">
            <a:extLst>
              <a:ext uri="{FF2B5EF4-FFF2-40B4-BE49-F238E27FC236}">
                <a16:creationId xmlns:a16="http://schemas.microsoft.com/office/drawing/2014/main" id="{5AE57A38-9A22-E23E-94F1-99243DFC511B}"/>
              </a:ext>
            </a:extLst>
          </p:cNvPr>
          <p:cNvSpPr/>
          <p:nvPr/>
        </p:nvSpPr>
        <p:spPr>
          <a:xfrm>
            <a:off x="6763193" y="5176431"/>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076D854F-9C8D-1F2D-7E77-1113303474AA}"/>
              </a:ext>
            </a:extLst>
          </p:cNvPr>
          <p:cNvSpPr txBox="1"/>
          <p:nvPr/>
        </p:nvSpPr>
        <p:spPr>
          <a:xfrm>
            <a:off x="7076085" y="5181716"/>
            <a:ext cx="9710264"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54" name="ZoneTexte 53">
            <a:extLst>
              <a:ext uri="{FF2B5EF4-FFF2-40B4-BE49-F238E27FC236}">
                <a16:creationId xmlns:a16="http://schemas.microsoft.com/office/drawing/2014/main" id="{91B40A9B-C635-0AFB-7AB3-378C12C48CCB}"/>
              </a:ext>
            </a:extLst>
          </p:cNvPr>
          <p:cNvSpPr txBox="1"/>
          <p:nvPr/>
        </p:nvSpPr>
        <p:spPr>
          <a:xfrm>
            <a:off x="7030428" y="5535678"/>
            <a:ext cx="4908128" cy="276999"/>
          </a:xfrm>
          <a:prstGeom prst="rect">
            <a:avLst/>
          </a:prstGeom>
          <a:noFill/>
        </p:spPr>
        <p:txBody>
          <a:bodyPr wrap="square" rtlCol="0">
            <a:spAutoFit/>
          </a:bodyPr>
          <a:lstStyle/>
          <a:p>
            <a:r>
              <a:rPr lang="fr-FR" sz="1200" dirty="0">
                <a:latin typeface="Montserrat" panose="00000500000000000000" pitchFamily="2" charset="0"/>
              </a:rPr>
              <a:t>Faux</a:t>
            </a:r>
          </a:p>
        </p:txBody>
      </p:sp>
      <p:sp>
        <p:nvSpPr>
          <p:cNvPr id="55" name="Rectangle : coins arrondis 54">
            <a:extLst>
              <a:ext uri="{FF2B5EF4-FFF2-40B4-BE49-F238E27FC236}">
                <a16:creationId xmlns:a16="http://schemas.microsoft.com/office/drawing/2014/main" id="{073C02BB-695F-B08F-3DDC-E4C1011D126C}"/>
              </a:ext>
            </a:extLst>
          </p:cNvPr>
          <p:cNvSpPr/>
          <p:nvPr/>
        </p:nvSpPr>
        <p:spPr>
          <a:xfrm>
            <a:off x="6755941" y="5553652"/>
            <a:ext cx="247650"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Graphique 56" descr="Badge 1 avec un remplissage uni">
            <a:extLst>
              <a:ext uri="{FF2B5EF4-FFF2-40B4-BE49-F238E27FC236}">
                <a16:creationId xmlns:a16="http://schemas.microsoft.com/office/drawing/2014/main" id="{F9BB6717-B80E-B796-744D-6813CBF5A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58" y="1170910"/>
            <a:ext cx="457200" cy="457200"/>
          </a:xfrm>
          <a:prstGeom prst="rect">
            <a:avLst/>
          </a:prstGeom>
        </p:spPr>
      </p:pic>
      <p:pic>
        <p:nvPicPr>
          <p:cNvPr id="60" name="Graphique 59" descr="Badge avec un remplissage uni">
            <a:extLst>
              <a:ext uri="{FF2B5EF4-FFF2-40B4-BE49-F238E27FC236}">
                <a16:creationId xmlns:a16="http://schemas.microsoft.com/office/drawing/2014/main" id="{46959E0D-1E3E-11B1-DA28-58496B5C3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02" y="2474741"/>
            <a:ext cx="457200" cy="457200"/>
          </a:xfrm>
          <a:prstGeom prst="rect">
            <a:avLst/>
          </a:prstGeom>
        </p:spPr>
      </p:pic>
      <p:pic>
        <p:nvPicPr>
          <p:cNvPr id="62" name="Graphique 61" descr="Badge 3 avec un remplissage uni">
            <a:extLst>
              <a:ext uri="{FF2B5EF4-FFF2-40B4-BE49-F238E27FC236}">
                <a16:creationId xmlns:a16="http://schemas.microsoft.com/office/drawing/2014/main" id="{FFE04498-4962-C36B-0744-6F5D1E1DD3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578" y="3898114"/>
            <a:ext cx="457900" cy="457900"/>
          </a:xfrm>
          <a:prstGeom prst="rect">
            <a:avLst/>
          </a:prstGeom>
        </p:spPr>
      </p:pic>
      <p:pic>
        <p:nvPicPr>
          <p:cNvPr id="64" name="Graphique 63" descr="Badge 4 avec un remplissage uni">
            <a:extLst>
              <a:ext uri="{FF2B5EF4-FFF2-40B4-BE49-F238E27FC236}">
                <a16:creationId xmlns:a16="http://schemas.microsoft.com/office/drawing/2014/main" id="{7D209023-17DA-1A7D-123A-C4D24B0CE9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36914" y="737215"/>
            <a:ext cx="457200" cy="457200"/>
          </a:xfrm>
          <a:prstGeom prst="rect">
            <a:avLst/>
          </a:prstGeom>
        </p:spPr>
      </p:pic>
      <p:pic>
        <p:nvPicPr>
          <p:cNvPr id="66" name="Graphique 65" descr="Badge 5 avec un remplissage uni">
            <a:extLst>
              <a:ext uri="{FF2B5EF4-FFF2-40B4-BE49-F238E27FC236}">
                <a16:creationId xmlns:a16="http://schemas.microsoft.com/office/drawing/2014/main" id="{83F95185-B3C9-ACE7-C5D5-1390D43F02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24050" y="2014158"/>
            <a:ext cx="457200" cy="457200"/>
          </a:xfrm>
          <a:prstGeom prst="rect">
            <a:avLst/>
          </a:prstGeom>
        </p:spPr>
      </p:pic>
      <p:pic>
        <p:nvPicPr>
          <p:cNvPr id="68" name="Graphique 67" descr="Badge 6 avec un remplissage uni">
            <a:extLst>
              <a:ext uri="{FF2B5EF4-FFF2-40B4-BE49-F238E27FC236}">
                <a16:creationId xmlns:a16="http://schemas.microsoft.com/office/drawing/2014/main" id="{AA296603-BE8C-C37D-2C51-19959A6102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36914" y="3331829"/>
            <a:ext cx="457200" cy="457200"/>
          </a:xfrm>
          <a:prstGeom prst="rect">
            <a:avLst/>
          </a:prstGeom>
        </p:spPr>
      </p:pic>
      <p:pic>
        <p:nvPicPr>
          <p:cNvPr id="70" name="Graphique 69" descr="Badge 7 avec un remplissage uni">
            <a:extLst>
              <a:ext uri="{FF2B5EF4-FFF2-40B4-BE49-F238E27FC236}">
                <a16:creationId xmlns:a16="http://schemas.microsoft.com/office/drawing/2014/main" id="{9F1EF626-B195-A02D-2E1C-90BAEF0CEC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6000" y="4609269"/>
            <a:ext cx="457200" cy="457200"/>
          </a:xfrm>
          <a:prstGeom prst="rect">
            <a:avLst/>
          </a:prstGeom>
        </p:spPr>
      </p:pic>
      <p:sp>
        <p:nvSpPr>
          <p:cNvPr id="71" name="ZoneTexte 70">
            <a:extLst>
              <a:ext uri="{FF2B5EF4-FFF2-40B4-BE49-F238E27FC236}">
                <a16:creationId xmlns:a16="http://schemas.microsoft.com/office/drawing/2014/main" id="{9569D4FF-5B13-3CAA-6E74-ADEB28B7EA8A}"/>
              </a:ext>
            </a:extLst>
          </p:cNvPr>
          <p:cNvSpPr txBox="1"/>
          <p:nvPr/>
        </p:nvSpPr>
        <p:spPr>
          <a:xfrm>
            <a:off x="7076085" y="2974730"/>
            <a:ext cx="9710264" cy="276999"/>
          </a:xfrm>
          <a:prstGeom prst="rect">
            <a:avLst/>
          </a:prstGeom>
          <a:noFill/>
        </p:spPr>
        <p:txBody>
          <a:bodyPr wrap="square" rtlCol="0">
            <a:spAutoFit/>
          </a:bodyPr>
          <a:lstStyle/>
          <a:p>
            <a:r>
              <a:rPr lang="fr-FR" sz="1200" dirty="0">
                <a:latin typeface="Montserrat" panose="00000500000000000000" pitchFamily="2" charset="0"/>
              </a:rPr>
              <a:t>Faux</a:t>
            </a:r>
          </a:p>
        </p:txBody>
      </p:sp>
      <p:pic>
        <p:nvPicPr>
          <p:cNvPr id="85" name="Graphique 84" descr="Coche avec un remplissage uni">
            <a:extLst>
              <a:ext uri="{FF2B5EF4-FFF2-40B4-BE49-F238E27FC236}">
                <a16:creationId xmlns:a16="http://schemas.microsoft.com/office/drawing/2014/main" id="{48701B65-5D7B-54C5-2B93-98AA1AD53D4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8430" y="1683730"/>
            <a:ext cx="327086" cy="327086"/>
          </a:xfrm>
          <a:prstGeom prst="rect">
            <a:avLst/>
          </a:prstGeom>
        </p:spPr>
      </p:pic>
      <p:pic>
        <p:nvPicPr>
          <p:cNvPr id="86" name="Graphique 85" descr="Coche avec un remplissage uni">
            <a:extLst>
              <a:ext uri="{FF2B5EF4-FFF2-40B4-BE49-F238E27FC236}">
                <a16:creationId xmlns:a16="http://schemas.microsoft.com/office/drawing/2014/main" id="{84B7AB01-4954-B342-9E08-20E51734349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7192" y="3381502"/>
            <a:ext cx="327086" cy="327086"/>
          </a:xfrm>
          <a:prstGeom prst="rect">
            <a:avLst/>
          </a:prstGeom>
        </p:spPr>
      </p:pic>
      <p:sp>
        <p:nvSpPr>
          <p:cNvPr id="5" name="Rectangle : coins arrondis 4">
            <a:extLst>
              <a:ext uri="{FF2B5EF4-FFF2-40B4-BE49-F238E27FC236}">
                <a16:creationId xmlns:a16="http://schemas.microsoft.com/office/drawing/2014/main" id="{AD2A3C15-5A21-B3A7-EA71-B394FF08FEF5}"/>
              </a:ext>
            </a:extLst>
          </p:cNvPr>
          <p:cNvSpPr/>
          <p:nvPr/>
        </p:nvSpPr>
        <p:spPr>
          <a:xfrm>
            <a:off x="6748362" y="1723126"/>
            <a:ext cx="255229" cy="242389"/>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8E67C7A-8DB0-8A23-CF63-3A3EC7A38C2D}"/>
              </a:ext>
            </a:extLst>
          </p:cNvPr>
          <p:cNvSpPr txBox="1"/>
          <p:nvPr/>
        </p:nvSpPr>
        <p:spPr>
          <a:xfrm>
            <a:off x="7003591" y="1722014"/>
            <a:ext cx="4704059" cy="276999"/>
          </a:xfrm>
          <a:prstGeom prst="rect">
            <a:avLst/>
          </a:prstGeom>
          <a:noFill/>
        </p:spPr>
        <p:txBody>
          <a:bodyPr wrap="square" rtlCol="0">
            <a:spAutoFit/>
          </a:bodyPr>
          <a:lstStyle/>
          <a:p>
            <a:r>
              <a:rPr lang="fr-FR" sz="1200" dirty="0">
                <a:latin typeface="Montserrat" panose="00000500000000000000" pitchFamily="2" charset="0"/>
              </a:rPr>
              <a:t>Faux</a:t>
            </a:r>
          </a:p>
        </p:txBody>
      </p:sp>
      <p:pic>
        <p:nvPicPr>
          <p:cNvPr id="10" name="Image 9" descr="Une image contenant texte, boisson, Verrerie, récipients pour boire">
            <a:extLst>
              <a:ext uri="{FF2B5EF4-FFF2-40B4-BE49-F238E27FC236}">
                <a16:creationId xmlns:a16="http://schemas.microsoft.com/office/drawing/2014/main" id="{9AC135CB-019F-3A10-C336-07C9DAD63A7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4814" y="4359122"/>
            <a:ext cx="4964634" cy="1239755"/>
          </a:xfrm>
          <a:prstGeom prst="rect">
            <a:avLst/>
          </a:prstGeom>
        </p:spPr>
      </p:pic>
      <p:pic>
        <p:nvPicPr>
          <p:cNvPr id="20" name="Image 19">
            <a:extLst>
              <a:ext uri="{FF2B5EF4-FFF2-40B4-BE49-F238E27FC236}">
                <a16:creationId xmlns:a16="http://schemas.microsoft.com/office/drawing/2014/main" id="{F0CD01A0-92FB-D626-7029-3B68EA990771}"/>
              </a:ext>
            </a:extLst>
          </p:cNvPr>
          <p:cNvPicPr>
            <a:picLocks noChangeAspect="1"/>
          </p:cNvPicPr>
          <p:nvPr/>
        </p:nvPicPr>
        <p:blipFill>
          <a:blip r:embed="rId20"/>
          <a:stretch>
            <a:fillRect/>
          </a:stretch>
        </p:blipFill>
        <p:spPr>
          <a:xfrm>
            <a:off x="6076680" y="5838454"/>
            <a:ext cx="5971778" cy="457240"/>
          </a:xfrm>
          <a:prstGeom prst="rect">
            <a:avLst/>
          </a:prstGeom>
        </p:spPr>
      </p:pic>
      <p:pic>
        <p:nvPicPr>
          <p:cNvPr id="65" name="Image 64">
            <a:extLst>
              <a:ext uri="{FF2B5EF4-FFF2-40B4-BE49-F238E27FC236}">
                <a16:creationId xmlns:a16="http://schemas.microsoft.com/office/drawing/2014/main" id="{EA5A17EE-03B8-E1F0-5296-E15EB8C162C0}"/>
              </a:ext>
            </a:extLst>
          </p:cNvPr>
          <p:cNvPicPr>
            <a:picLocks noChangeAspect="1"/>
          </p:cNvPicPr>
          <p:nvPr/>
        </p:nvPicPr>
        <p:blipFill>
          <a:blip r:embed="rId21"/>
          <a:stretch>
            <a:fillRect/>
          </a:stretch>
        </p:blipFill>
        <p:spPr>
          <a:xfrm>
            <a:off x="6755941" y="6336573"/>
            <a:ext cx="262151" cy="256054"/>
          </a:xfrm>
          <a:prstGeom prst="rect">
            <a:avLst/>
          </a:prstGeom>
        </p:spPr>
      </p:pic>
      <p:pic>
        <p:nvPicPr>
          <p:cNvPr id="67" name="Image 66">
            <a:extLst>
              <a:ext uri="{FF2B5EF4-FFF2-40B4-BE49-F238E27FC236}">
                <a16:creationId xmlns:a16="http://schemas.microsoft.com/office/drawing/2014/main" id="{D97518E9-8C33-D695-E7B0-CBC77C290955}"/>
              </a:ext>
            </a:extLst>
          </p:cNvPr>
          <p:cNvPicPr>
            <a:picLocks noChangeAspect="1"/>
          </p:cNvPicPr>
          <p:nvPr/>
        </p:nvPicPr>
        <p:blipFill>
          <a:blip r:embed="rId21"/>
          <a:stretch>
            <a:fillRect/>
          </a:stretch>
        </p:blipFill>
        <p:spPr>
          <a:xfrm>
            <a:off x="9483717" y="6336573"/>
            <a:ext cx="262151" cy="256054"/>
          </a:xfrm>
          <a:prstGeom prst="rect">
            <a:avLst/>
          </a:prstGeom>
        </p:spPr>
      </p:pic>
      <p:sp>
        <p:nvSpPr>
          <p:cNvPr id="91" name="Ellipse 90">
            <a:extLst>
              <a:ext uri="{FF2B5EF4-FFF2-40B4-BE49-F238E27FC236}">
                <a16:creationId xmlns:a16="http://schemas.microsoft.com/office/drawing/2014/main" id="{AAA3D88F-57EC-6CC4-6177-254D640F2A0E}"/>
              </a:ext>
            </a:extLst>
          </p:cNvPr>
          <p:cNvSpPr/>
          <p:nvPr/>
        </p:nvSpPr>
        <p:spPr>
          <a:xfrm>
            <a:off x="6153858" y="5872151"/>
            <a:ext cx="347427" cy="36223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8</a:t>
            </a:r>
          </a:p>
        </p:txBody>
      </p:sp>
      <p:sp>
        <p:nvSpPr>
          <p:cNvPr id="92" name="ZoneTexte 91">
            <a:extLst>
              <a:ext uri="{FF2B5EF4-FFF2-40B4-BE49-F238E27FC236}">
                <a16:creationId xmlns:a16="http://schemas.microsoft.com/office/drawing/2014/main" id="{5178DC5A-3AC7-30D1-1527-991DE2862ED3}"/>
              </a:ext>
            </a:extLst>
          </p:cNvPr>
          <p:cNvSpPr txBox="1"/>
          <p:nvPr/>
        </p:nvSpPr>
        <p:spPr>
          <a:xfrm>
            <a:off x="6578462" y="5910164"/>
            <a:ext cx="5442101" cy="276999"/>
          </a:xfrm>
          <a:prstGeom prst="rect">
            <a:avLst/>
          </a:prstGeom>
          <a:noFill/>
        </p:spPr>
        <p:txBody>
          <a:bodyPr wrap="square" rtlCol="0">
            <a:spAutoFit/>
          </a:bodyPr>
          <a:lstStyle/>
          <a:p>
            <a:r>
              <a:rPr lang="fr-FR" sz="1200" dirty="0">
                <a:latin typeface="Montserrat" panose="00000500000000000000" pitchFamily="2" charset="0"/>
              </a:rPr>
              <a:t>Un traitement auquel on est habitué n’a plus d’effet sur la conduite.</a:t>
            </a:r>
          </a:p>
        </p:txBody>
      </p:sp>
      <p:sp>
        <p:nvSpPr>
          <p:cNvPr id="93" name="ZoneTexte 92">
            <a:extLst>
              <a:ext uri="{FF2B5EF4-FFF2-40B4-BE49-F238E27FC236}">
                <a16:creationId xmlns:a16="http://schemas.microsoft.com/office/drawing/2014/main" id="{33E84B4D-52BB-85BD-CD34-CD9318F53973}"/>
              </a:ext>
            </a:extLst>
          </p:cNvPr>
          <p:cNvSpPr txBox="1"/>
          <p:nvPr/>
        </p:nvSpPr>
        <p:spPr>
          <a:xfrm>
            <a:off x="6990512" y="6311806"/>
            <a:ext cx="1085421" cy="276999"/>
          </a:xfrm>
          <a:prstGeom prst="rect">
            <a:avLst/>
          </a:prstGeom>
          <a:noFill/>
        </p:spPr>
        <p:txBody>
          <a:bodyPr wrap="square" rtlCol="0">
            <a:spAutoFit/>
          </a:bodyPr>
          <a:lstStyle/>
          <a:p>
            <a:r>
              <a:rPr lang="fr-FR" sz="1200" dirty="0">
                <a:latin typeface="Montserrat" panose="00000500000000000000" pitchFamily="2" charset="0"/>
              </a:rPr>
              <a:t>Vrai</a:t>
            </a:r>
          </a:p>
        </p:txBody>
      </p:sp>
      <p:sp>
        <p:nvSpPr>
          <p:cNvPr id="94" name="ZoneTexte 93">
            <a:extLst>
              <a:ext uri="{FF2B5EF4-FFF2-40B4-BE49-F238E27FC236}">
                <a16:creationId xmlns:a16="http://schemas.microsoft.com/office/drawing/2014/main" id="{6D85FB40-A564-3FA4-268B-F65CA79CB748}"/>
              </a:ext>
            </a:extLst>
          </p:cNvPr>
          <p:cNvSpPr txBox="1"/>
          <p:nvPr/>
        </p:nvSpPr>
        <p:spPr>
          <a:xfrm>
            <a:off x="9745868" y="6343743"/>
            <a:ext cx="956331" cy="276999"/>
          </a:xfrm>
          <a:prstGeom prst="rect">
            <a:avLst/>
          </a:prstGeom>
          <a:noFill/>
        </p:spPr>
        <p:txBody>
          <a:bodyPr wrap="square" rtlCol="0">
            <a:spAutoFit/>
          </a:bodyPr>
          <a:lstStyle/>
          <a:p>
            <a:r>
              <a:rPr lang="fr-FR" sz="1200" dirty="0">
                <a:latin typeface="Montserrat" panose="00000500000000000000" pitchFamily="2" charset="0"/>
              </a:rPr>
              <a:t>Faux</a:t>
            </a:r>
          </a:p>
        </p:txBody>
      </p:sp>
      <p:pic>
        <p:nvPicPr>
          <p:cNvPr id="95" name="Image 94">
            <a:extLst>
              <a:ext uri="{FF2B5EF4-FFF2-40B4-BE49-F238E27FC236}">
                <a16:creationId xmlns:a16="http://schemas.microsoft.com/office/drawing/2014/main" id="{53D2E389-0756-C1D3-24EF-DE874F546E79}"/>
              </a:ext>
            </a:extLst>
          </p:cNvPr>
          <p:cNvPicPr>
            <a:picLocks noChangeAspect="1"/>
          </p:cNvPicPr>
          <p:nvPr/>
        </p:nvPicPr>
        <p:blipFill>
          <a:blip r:embed="rId22"/>
          <a:stretch>
            <a:fillRect/>
          </a:stretch>
        </p:blipFill>
        <p:spPr>
          <a:xfrm>
            <a:off x="621011" y="5640271"/>
            <a:ext cx="329213" cy="323116"/>
          </a:xfrm>
          <a:prstGeom prst="rect">
            <a:avLst/>
          </a:prstGeom>
        </p:spPr>
      </p:pic>
      <p:pic>
        <p:nvPicPr>
          <p:cNvPr id="96" name="Image 95">
            <a:extLst>
              <a:ext uri="{FF2B5EF4-FFF2-40B4-BE49-F238E27FC236}">
                <a16:creationId xmlns:a16="http://schemas.microsoft.com/office/drawing/2014/main" id="{E070AE48-D4B3-35C5-6E1E-B9D50DC31C3E}"/>
              </a:ext>
            </a:extLst>
          </p:cNvPr>
          <p:cNvPicPr>
            <a:picLocks noChangeAspect="1"/>
          </p:cNvPicPr>
          <p:nvPr/>
        </p:nvPicPr>
        <p:blipFill>
          <a:blip r:embed="rId22"/>
          <a:stretch>
            <a:fillRect/>
          </a:stretch>
        </p:blipFill>
        <p:spPr>
          <a:xfrm>
            <a:off x="6735704" y="1710231"/>
            <a:ext cx="329213" cy="323116"/>
          </a:xfrm>
          <a:prstGeom prst="rect">
            <a:avLst/>
          </a:prstGeom>
        </p:spPr>
      </p:pic>
      <p:pic>
        <p:nvPicPr>
          <p:cNvPr id="97" name="Image 96">
            <a:extLst>
              <a:ext uri="{FF2B5EF4-FFF2-40B4-BE49-F238E27FC236}">
                <a16:creationId xmlns:a16="http://schemas.microsoft.com/office/drawing/2014/main" id="{158EB134-1E23-A2B1-07C3-D6E3FFB73111}"/>
              </a:ext>
            </a:extLst>
          </p:cNvPr>
          <p:cNvPicPr>
            <a:picLocks noChangeAspect="1"/>
          </p:cNvPicPr>
          <p:nvPr/>
        </p:nvPicPr>
        <p:blipFill>
          <a:blip r:embed="rId22"/>
          <a:stretch>
            <a:fillRect/>
          </a:stretch>
        </p:blipFill>
        <p:spPr>
          <a:xfrm>
            <a:off x="6735704" y="2947023"/>
            <a:ext cx="329213" cy="323116"/>
          </a:xfrm>
          <a:prstGeom prst="rect">
            <a:avLst/>
          </a:prstGeom>
        </p:spPr>
      </p:pic>
      <p:pic>
        <p:nvPicPr>
          <p:cNvPr id="98" name="Image 97">
            <a:extLst>
              <a:ext uri="{FF2B5EF4-FFF2-40B4-BE49-F238E27FC236}">
                <a16:creationId xmlns:a16="http://schemas.microsoft.com/office/drawing/2014/main" id="{59C3D5FB-F5FC-3D06-8BB3-CB2BE76F1FE7}"/>
              </a:ext>
            </a:extLst>
          </p:cNvPr>
          <p:cNvPicPr>
            <a:picLocks noChangeAspect="1"/>
          </p:cNvPicPr>
          <p:nvPr/>
        </p:nvPicPr>
        <p:blipFill>
          <a:blip r:embed="rId22"/>
          <a:stretch>
            <a:fillRect/>
          </a:stretch>
        </p:blipFill>
        <p:spPr>
          <a:xfrm>
            <a:off x="6732461" y="3882009"/>
            <a:ext cx="329213" cy="323116"/>
          </a:xfrm>
          <a:prstGeom prst="rect">
            <a:avLst/>
          </a:prstGeom>
        </p:spPr>
      </p:pic>
      <p:pic>
        <p:nvPicPr>
          <p:cNvPr id="99" name="Image 98">
            <a:extLst>
              <a:ext uri="{FF2B5EF4-FFF2-40B4-BE49-F238E27FC236}">
                <a16:creationId xmlns:a16="http://schemas.microsoft.com/office/drawing/2014/main" id="{5B4DE68D-6651-A76B-3D9A-46D676513DED}"/>
              </a:ext>
            </a:extLst>
          </p:cNvPr>
          <p:cNvPicPr>
            <a:picLocks noChangeAspect="1"/>
          </p:cNvPicPr>
          <p:nvPr/>
        </p:nvPicPr>
        <p:blipFill>
          <a:blip r:embed="rId22"/>
          <a:stretch>
            <a:fillRect/>
          </a:stretch>
        </p:blipFill>
        <p:spPr>
          <a:xfrm>
            <a:off x="6747700" y="5514171"/>
            <a:ext cx="329213" cy="323116"/>
          </a:xfrm>
          <a:prstGeom prst="rect">
            <a:avLst/>
          </a:prstGeom>
        </p:spPr>
      </p:pic>
      <p:pic>
        <p:nvPicPr>
          <p:cNvPr id="100" name="Image 99">
            <a:extLst>
              <a:ext uri="{FF2B5EF4-FFF2-40B4-BE49-F238E27FC236}">
                <a16:creationId xmlns:a16="http://schemas.microsoft.com/office/drawing/2014/main" id="{1E477F46-04EC-663D-90EF-606B7E2B4ED2}"/>
              </a:ext>
            </a:extLst>
          </p:cNvPr>
          <p:cNvPicPr>
            <a:picLocks noChangeAspect="1"/>
          </p:cNvPicPr>
          <p:nvPr/>
        </p:nvPicPr>
        <p:blipFill>
          <a:blip r:embed="rId22"/>
          <a:stretch>
            <a:fillRect/>
          </a:stretch>
        </p:blipFill>
        <p:spPr>
          <a:xfrm>
            <a:off x="9483717" y="6311806"/>
            <a:ext cx="329213" cy="323116"/>
          </a:xfrm>
          <a:prstGeom prst="rect">
            <a:avLst/>
          </a:prstGeom>
        </p:spPr>
      </p:pic>
    </p:spTree>
    <p:extLst>
      <p:ext uri="{BB962C8B-B14F-4D97-AF65-F5344CB8AC3E}">
        <p14:creationId xmlns:p14="http://schemas.microsoft.com/office/powerpoint/2010/main" val="37541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AD30A5AD-D635-4C29-9E90-9ADC44994A8C}"/>
              </a:ext>
            </a:extLst>
          </p:cNvPr>
          <p:cNvSpPr txBox="1"/>
          <p:nvPr/>
        </p:nvSpPr>
        <p:spPr>
          <a:xfrm>
            <a:off x="999760" y="2420964"/>
            <a:ext cx="1928184" cy="1169551"/>
          </a:xfrm>
          <a:prstGeom prst="rect">
            <a:avLst/>
          </a:prstGeom>
          <a:noFill/>
        </p:spPr>
        <p:txBody>
          <a:bodyPr wrap="square" rtlCol="0">
            <a:spAutoFit/>
          </a:bodyPr>
          <a:lstStyle/>
          <a:p>
            <a:pPr algn="ctr"/>
            <a:r>
              <a:rPr lang="fr-FR" sz="1400" b="1" dirty="0">
                <a:ln w="0"/>
                <a:solidFill>
                  <a:schemeClr val="bg1"/>
                </a:solidFill>
                <a:effectLst/>
                <a:latin typeface="Montserrat" panose="00000500000000000000" pitchFamily="2" charset="0"/>
              </a:rPr>
              <a:t>Conflits, altercations verbales avec les interlocuteurs externes </a:t>
            </a:r>
          </a:p>
        </p:txBody>
      </p:sp>
      <p:sp>
        <p:nvSpPr>
          <p:cNvPr id="76" name="TextBox 5">
            <a:extLst>
              <a:ext uri="{FF2B5EF4-FFF2-40B4-BE49-F238E27FC236}">
                <a16:creationId xmlns:a16="http://schemas.microsoft.com/office/drawing/2014/main" id="{1618EF3F-FEF5-981F-2570-26E1D8FF4979}"/>
              </a:ext>
            </a:extLst>
          </p:cNvPr>
          <p:cNvSpPr txBox="1"/>
          <p:nvPr/>
        </p:nvSpPr>
        <p:spPr>
          <a:xfrm>
            <a:off x="418601" y="81201"/>
            <a:ext cx="11773399" cy="566117"/>
          </a:xfrm>
          <a:prstGeom prst="rect">
            <a:avLst/>
          </a:prstGeom>
        </p:spPr>
        <p:txBody>
          <a:bodyPr wrap="square" lIns="0" tIns="0" rIns="0" bIns="0" rtlCol="0" anchor="t">
            <a:spAutoFit/>
          </a:bodyPr>
          <a:lstStyle/>
          <a:p>
            <a:pPr>
              <a:lnSpc>
                <a:spcPts val="4667"/>
              </a:lnSpc>
            </a:pPr>
            <a:r>
              <a:rPr lang="en-US" sz="3600" b="1" dirty="0">
                <a:solidFill>
                  <a:schemeClr val="tx1">
                    <a:lumMod val="75000"/>
                    <a:lumOff val="25000"/>
                  </a:schemeClr>
                </a:solidFill>
                <a:latin typeface="Montserrat "/>
              </a:rPr>
              <a:t>Merci de </a:t>
            </a:r>
            <a:r>
              <a:rPr lang="en-US" sz="3600" b="1" dirty="0" err="1">
                <a:solidFill>
                  <a:schemeClr val="tx1">
                    <a:lumMod val="75000"/>
                    <a:lumOff val="25000"/>
                  </a:schemeClr>
                </a:solidFill>
                <a:latin typeface="Montserrat "/>
              </a:rPr>
              <a:t>votre</a:t>
            </a:r>
            <a:r>
              <a:rPr lang="en-US" sz="3600" b="1" dirty="0">
                <a:solidFill>
                  <a:schemeClr val="tx1">
                    <a:lumMod val="75000"/>
                    <a:lumOff val="25000"/>
                  </a:schemeClr>
                </a:solidFill>
                <a:latin typeface="Montserrat "/>
              </a:rPr>
              <a:t> attention</a:t>
            </a:r>
          </a:p>
        </p:txBody>
      </p:sp>
      <p:sp>
        <p:nvSpPr>
          <p:cNvPr id="78" name="AutoShape 14">
            <a:extLst>
              <a:ext uri="{FF2B5EF4-FFF2-40B4-BE49-F238E27FC236}">
                <a16:creationId xmlns:a16="http://schemas.microsoft.com/office/drawing/2014/main" id="{4353FDDF-2570-0755-C5AB-F4B737B281D2}"/>
              </a:ext>
            </a:extLst>
          </p:cNvPr>
          <p:cNvSpPr/>
          <p:nvPr/>
        </p:nvSpPr>
        <p:spPr>
          <a:xfrm>
            <a:off x="469995" y="881956"/>
            <a:ext cx="2724414" cy="122276"/>
          </a:xfrm>
          <a:prstGeom prst="rect">
            <a:avLst/>
          </a:prstGeom>
          <a:solidFill>
            <a:srgbClr val="00B0F0"/>
          </a:solidFill>
        </p:spPr>
        <p:txBody>
          <a:bodyPr/>
          <a:lstStyle/>
          <a:p>
            <a:endParaRPr lang="fr-FR" sz="1200" dirty="0">
              <a:solidFill>
                <a:srgbClr val="00B0F0"/>
              </a:solidFill>
            </a:endParaRPr>
          </a:p>
        </p:txBody>
      </p:sp>
      <p:sp>
        <p:nvSpPr>
          <p:cNvPr id="79" name="Rectangle 78">
            <a:extLst>
              <a:ext uri="{FF2B5EF4-FFF2-40B4-BE49-F238E27FC236}">
                <a16:creationId xmlns:a16="http://schemas.microsoft.com/office/drawing/2014/main" id="{27080D7A-2329-39C9-FE88-57D2C430F80A}"/>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 name="Group 2">
            <a:extLst>
              <a:ext uri="{FF2B5EF4-FFF2-40B4-BE49-F238E27FC236}">
                <a16:creationId xmlns:a16="http://schemas.microsoft.com/office/drawing/2014/main" id="{AAC8AF94-6B0C-4580-C0AA-FF50A7468E07}"/>
              </a:ext>
            </a:extLst>
          </p:cNvPr>
          <p:cNvGrpSpPr>
            <a:grpSpLocks noChangeAspect="1"/>
          </p:cNvGrpSpPr>
          <p:nvPr/>
        </p:nvGrpSpPr>
        <p:grpSpPr>
          <a:xfrm>
            <a:off x="-2327001" y="2570581"/>
            <a:ext cx="5269228" cy="5269228"/>
            <a:chOff x="0" y="0"/>
            <a:chExt cx="1708150" cy="1708150"/>
          </a:xfrm>
          <a:solidFill>
            <a:schemeClr val="accent1"/>
          </a:solidFill>
        </p:grpSpPr>
        <p:sp>
          <p:nvSpPr>
            <p:cNvPr id="3" name="Freeform 3">
              <a:extLst>
                <a:ext uri="{FF2B5EF4-FFF2-40B4-BE49-F238E27FC236}">
                  <a16:creationId xmlns:a16="http://schemas.microsoft.com/office/drawing/2014/main" id="{EE1C9CB3-3D31-6D4B-9880-1058F6A0DC43}"/>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grpFill/>
          </p:spPr>
          <p:txBody>
            <a:bodyPr/>
            <a:lstStyle/>
            <a:p>
              <a:endParaRPr lang="en-US"/>
            </a:p>
          </p:txBody>
        </p:sp>
      </p:grpSp>
      <p:sp>
        <p:nvSpPr>
          <p:cNvPr id="4" name="TextBox 10">
            <a:extLst>
              <a:ext uri="{FF2B5EF4-FFF2-40B4-BE49-F238E27FC236}">
                <a16:creationId xmlns:a16="http://schemas.microsoft.com/office/drawing/2014/main" id="{B51A6AD1-9E47-53F1-5E04-9BE402D94DCF}"/>
              </a:ext>
            </a:extLst>
          </p:cNvPr>
          <p:cNvSpPr txBox="1"/>
          <p:nvPr/>
        </p:nvSpPr>
        <p:spPr>
          <a:xfrm>
            <a:off x="1832202" y="2592117"/>
            <a:ext cx="9561922" cy="1156535"/>
          </a:xfrm>
          <a:prstGeom prst="rect">
            <a:avLst/>
          </a:prstGeom>
        </p:spPr>
        <p:txBody>
          <a:bodyPr wrap="square" lIns="0" tIns="0" rIns="0" bIns="0" rtlCol="0" anchor="t">
            <a:spAutoFit/>
          </a:bodyPr>
          <a:lstStyle/>
          <a:p>
            <a:pPr algn="ctr">
              <a:lnSpc>
                <a:spcPts val="4620"/>
              </a:lnSpc>
            </a:pPr>
            <a:r>
              <a:rPr lang="en-US" sz="3667" spc="33" dirty="0">
                <a:solidFill>
                  <a:srgbClr val="299BE3"/>
                </a:solidFill>
                <a:latin typeface="Montserrat Classic"/>
              </a:rPr>
              <a:t>Suivez-nous sur les reseaux </a:t>
            </a:r>
            <a:r>
              <a:rPr lang="en-US" sz="3667" spc="33" dirty="0" err="1">
                <a:solidFill>
                  <a:srgbClr val="299BE3"/>
                </a:solidFill>
                <a:latin typeface="Montserrat Classic"/>
              </a:rPr>
              <a:t>sociaux</a:t>
            </a:r>
            <a:br>
              <a:rPr lang="en-US" sz="3667" spc="33" dirty="0">
                <a:solidFill>
                  <a:srgbClr val="299BE3"/>
                </a:solidFill>
                <a:latin typeface="Montserrat Classic"/>
              </a:rPr>
            </a:br>
            <a:endParaRPr lang="en-US" sz="3667" spc="33" dirty="0">
              <a:solidFill>
                <a:srgbClr val="299BE3"/>
              </a:solidFill>
              <a:latin typeface="Montserrat Classic"/>
            </a:endParaRPr>
          </a:p>
        </p:txBody>
      </p:sp>
      <p:pic>
        <p:nvPicPr>
          <p:cNvPr id="7" name="Picture 4" descr="linkedin icône - ico,png,icns,Icônes gratuites télécharger">
            <a:extLst>
              <a:ext uri="{FF2B5EF4-FFF2-40B4-BE49-F238E27FC236}">
                <a16:creationId xmlns:a16="http://schemas.microsoft.com/office/drawing/2014/main" id="{DC6B5B25-497C-3D63-6B7C-F9B0686ABC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424" y="3306147"/>
            <a:ext cx="418477" cy="418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outube - Icônes social gratuites">
            <a:extLst>
              <a:ext uri="{FF2B5EF4-FFF2-40B4-BE49-F238E27FC236}">
                <a16:creationId xmlns:a16="http://schemas.microsoft.com/office/drawing/2014/main" id="{8A88DCD7-AD0E-1B85-8F99-B998C3F585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564" y="3247811"/>
            <a:ext cx="549574" cy="54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825CDB4F-1535-E6B4-8727-8805D52A40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927944" y="5906560"/>
            <a:ext cx="1509837" cy="681011"/>
          </a:xfrm>
          <a:prstGeom prst="rect">
            <a:avLst/>
          </a:prstGeom>
        </p:spPr>
      </p:pic>
      <p:sp>
        <p:nvSpPr>
          <p:cNvPr id="11" name="TextBox 9">
            <a:extLst>
              <a:ext uri="{FF2B5EF4-FFF2-40B4-BE49-F238E27FC236}">
                <a16:creationId xmlns:a16="http://schemas.microsoft.com/office/drawing/2014/main" id="{9F9E45BC-B6D2-0E78-FE6E-034CF31E3558}"/>
              </a:ext>
            </a:extLst>
          </p:cNvPr>
          <p:cNvSpPr txBox="1"/>
          <p:nvPr/>
        </p:nvSpPr>
        <p:spPr>
          <a:xfrm>
            <a:off x="4536616" y="6028311"/>
            <a:ext cx="4918029" cy="522900"/>
          </a:xfrm>
          <a:prstGeom prst="rect">
            <a:avLst/>
          </a:prstGeom>
        </p:spPr>
        <p:txBody>
          <a:bodyPr lIns="0" tIns="0" rIns="0" bIns="0" rtlCol="0" anchor="t">
            <a:spAutoFit/>
          </a:bodyPr>
          <a:lstStyle/>
          <a:p>
            <a:pPr algn="just">
              <a:lnSpc>
                <a:spcPts val="1400"/>
              </a:lnSpc>
            </a:pPr>
            <a:r>
              <a:rPr lang="en-US" sz="1000" spc="50" dirty="0">
                <a:solidFill>
                  <a:srgbClr val="35382F"/>
                </a:solidFill>
                <a:latin typeface="Arialle"/>
              </a:rPr>
              <a:t>SSTI33 Service de </a:t>
            </a:r>
            <a:r>
              <a:rPr lang="en-US" sz="1000" spc="50" dirty="0" err="1">
                <a:solidFill>
                  <a:srgbClr val="35382F"/>
                </a:solidFill>
                <a:latin typeface="Arialle"/>
              </a:rPr>
              <a:t>Prévention</a:t>
            </a:r>
            <a:r>
              <a:rPr lang="en-US" sz="1000" spc="50" dirty="0">
                <a:solidFill>
                  <a:srgbClr val="35382F"/>
                </a:solidFill>
                <a:latin typeface="Arialle"/>
              </a:rPr>
              <a:t> et de Santé au Travail Inter-</a:t>
            </a:r>
            <a:r>
              <a:rPr lang="en-US" sz="1000" spc="50" dirty="0" err="1">
                <a:solidFill>
                  <a:srgbClr val="35382F"/>
                </a:solidFill>
                <a:latin typeface="Arialle"/>
              </a:rPr>
              <a:t>Entreprises</a:t>
            </a:r>
            <a:r>
              <a:rPr lang="en-US" sz="1000" spc="50" dirty="0">
                <a:solidFill>
                  <a:srgbClr val="35382F"/>
                </a:solidFill>
                <a:latin typeface="Arialle"/>
              </a:rPr>
              <a:t> </a:t>
            </a:r>
          </a:p>
          <a:p>
            <a:pPr algn="just">
              <a:lnSpc>
                <a:spcPts val="1400"/>
              </a:lnSpc>
            </a:pPr>
            <a:r>
              <a:rPr lang="en-US" sz="1000" spc="50" dirty="0">
                <a:solidFill>
                  <a:srgbClr val="35382F"/>
                </a:solidFill>
                <a:latin typeface="Arialle"/>
              </a:rPr>
              <a:t>262-264 Boulevard du </a:t>
            </a:r>
            <a:r>
              <a:rPr lang="en-US" sz="1000" spc="50" dirty="0" err="1">
                <a:solidFill>
                  <a:srgbClr val="35382F"/>
                </a:solidFill>
                <a:latin typeface="Arialle"/>
              </a:rPr>
              <a:t>Président</a:t>
            </a:r>
            <a:r>
              <a:rPr lang="en-US" sz="1000" spc="50" dirty="0">
                <a:solidFill>
                  <a:srgbClr val="35382F"/>
                </a:solidFill>
                <a:latin typeface="Arialle"/>
              </a:rPr>
              <a:t> Wilson 33001 Bordeaux Cedex</a:t>
            </a:r>
          </a:p>
          <a:p>
            <a:pPr algn="just">
              <a:lnSpc>
                <a:spcPts val="1400"/>
              </a:lnSpc>
            </a:pPr>
            <a:r>
              <a:rPr lang="en-US" sz="1000" spc="50" dirty="0">
                <a:solidFill>
                  <a:srgbClr val="35382F"/>
                </a:solidFill>
                <a:latin typeface="Arialle"/>
              </a:rPr>
              <a:t>05 56 44 10 33 contact@ssti33.fr - www.ssti33.org</a:t>
            </a:r>
          </a:p>
        </p:txBody>
      </p:sp>
    </p:spTree>
    <p:extLst>
      <p:ext uri="{BB962C8B-B14F-4D97-AF65-F5344CB8AC3E}">
        <p14:creationId xmlns:p14="http://schemas.microsoft.com/office/powerpoint/2010/main" val="3572551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327001" y="2570581"/>
            <a:ext cx="5269228" cy="5269228"/>
            <a:chOff x="0" y="0"/>
            <a:chExt cx="1708150" cy="1708150"/>
          </a:xfrm>
          <a:solidFill>
            <a:schemeClr val="accent1"/>
          </a:solidFill>
        </p:grpSpPr>
        <p:sp>
          <p:nvSpPr>
            <p:cNvPr id="3" name="Freeform 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grpFill/>
          </p:spPr>
          <p:txBody>
            <a:bodyPr/>
            <a:lstStyle/>
            <a:p>
              <a:endParaRPr lang="en-US"/>
            </a:p>
          </p:txBody>
        </p:sp>
      </p:grpSp>
      <p:sp>
        <p:nvSpPr>
          <p:cNvPr id="5" name="AutoShape 5"/>
          <p:cNvSpPr/>
          <p:nvPr/>
        </p:nvSpPr>
        <p:spPr>
          <a:xfrm>
            <a:off x="3033219" y="2053670"/>
            <a:ext cx="441859" cy="91387"/>
          </a:xfrm>
          <a:prstGeom prst="rect">
            <a:avLst/>
          </a:prstGeom>
          <a:solidFill>
            <a:schemeClr val="accent1"/>
          </a:solidFill>
        </p:spPr>
        <p:txBody>
          <a:bodyPr/>
          <a:lstStyle/>
          <a:p>
            <a:endParaRPr lang="fr-F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942227" y="5969746"/>
            <a:ext cx="1509837" cy="681011"/>
          </a:xfrm>
          <a:prstGeom prst="rect">
            <a:avLst/>
          </a:prstGeom>
        </p:spPr>
      </p:pic>
      <p:sp>
        <p:nvSpPr>
          <p:cNvPr id="7" name="TextBox 7"/>
          <p:cNvSpPr txBox="1"/>
          <p:nvPr/>
        </p:nvSpPr>
        <p:spPr>
          <a:xfrm>
            <a:off x="3033219" y="1168611"/>
            <a:ext cx="10079455" cy="703782"/>
          </a:xfrm>
          <a:prstGeom prst="rect">
            <a:avLst/>
          </a:prstGeom>
        </p:spPr>
        <p:txBody>
          <a:bodyPr lIns="0" tIns="0" rIns="0" bIns="0" rtlCol="0" anchor="t">
            <a:spAutoFit/>
          </a:bodyPr>
          <a:lstStyle/>
          <a:p>
            <a:pPr>
              <a:lnSpc>
                <a:spcPts val="5880"/>
              </a:lnSpc>
            </a:pPr>
            <a:r>
              <a:rPr lang="en-US" sz="4667" spc="42" dirty="0">
                <a:solidFill>
                  <a:srgbClr val="111B1E"/>
                </a:solidFill>
                <a:latin typeface="Montserrat Classic Bold"/>
              </a:rPr>
              <a:t>Merci de </a:t>
            </a:r>
            <a:r>
              <a:rPr lang="en-US" sz="4667" spc="42" dirty="0" err="1">
                <a:solidFill>
                  <a:srgbClr val="111B1E"/>
                </a:solidFill>
                <a:latin typeface="Montserrat Classic Bold"/>
              </a:rPr>
              <a:t>votre</a:t>
            </a:r>
            <a:r>
              <a:rPr lang="en-US" sz="4667" spc="42" dirty="0">
                <a:solidFill>
                  <a:srgbClr val="111B1E"/>
                </a:solidFill>
                <a:latin typeface="Montserrat Classic Bold"/>
              </a:rPr>
              <a:t> attention</a:t>
            </a:r>
          </a:p>
        </p:txBody>
      </p:sp>
      <p:sp>
        <p:nvSpPr>
          <p:cNvPr id="8" name="TextBox 8"/>
          <p:cNvSpPr txBox="1"/>
          <p:nvPr/>
        </p:nvSpPr>
        <p:spPr>
          <a:xfrm>
            <a:off x="8448546" y="5628424"/>
            <a:ext cx="1539204" cy="166712"/>
          </a:xfrm>
          <a:prstGeom prst="rect">
            <a:avLst/>
          </a:prstGeom>
        </p:spPr>
        <p:txBody>
          <a:bodyPr lIns="0" tIns="0" rIns="0" bIns="0" rtlCol="0" anchor="t">
            <a:spAutoFit/>
          </a:bodyPr>
          <a:lstStyle/>
          <a:p>
            <a:pPr algn="ctr">
              <a:lnSpc>
                <a:spcPts val="1285"/>
              </a:lnSpc>
            </a:pPr>
            <a:endParaRPr sz="1200"/>
          </a:p>
        </p:txBody>
      </p:sp>
      <p:sp>
        <p:nvSpPr>
          <p:cNvPr id="9" name="TextBox 9"/>
          <p:cNvSpPr txBox="1"/>
          <p:nvPr/>
        </p:nvSpPr>
        <p:spPr>
          <a:xfrm>
            <a:off x="4536616" y="6028311"/>
            <a:ext cx="4918029" cy="522900"/>
          </a:xfrm>
          <a:prstGeom prst="rect">
            <a:avLst/>
          </a:prstGeom>
        </p:spPr>
        <p:txBody>
          <a:bodyPr lIns="0" tIns="0" rIns="0" bIns="0" rtlCol="0" anchor="t">
            <a:spAutoFit/>
          </a:bodyPr>
          <a:lstStyle/>
          <a:p>
            <a:pPr algn="just">
              <a:lnSpc>
                <a:spcPts val="1400"/>
              </a:lnSpc>
            </a:pPr>
            <a:r>
              <a:rPr lang="en-US" sz="1000" spc="50" dirty="0">
                <a:solidFill>
                  <a:srgbClr val="35382F"/>
                </a:solidFill>
                <a:latin typeface="Arialle"/>
              </a:rPr>
              <a:t>SSTI33 Service de Santé au Travail Inter-</a:t>
            </a:r>
            <a:r>
              <a:rPr lang="en-US" sz="1000" spc="50" dirty="0" err="1">
                <a:solidFill>
                  <a:srgbClr val="35382F"/>
                </a:solidFill>
                <a:latin typeface="Arialle"/>
              </a:rPr>
              <a:t>Entreprises</a:t>
            </a:r>
            <a:r>
              <a:rPr lang="en-US" sz="1000" spc="50" dirty="0">
                <a:solidFill>
                  <a:srgbClr val="35382F"/>
                </a:solidFill>
                <a:latin typeface="Arialle"/>
              </a:rPr>
              <a:t> </a:t>
            </a:r>
          </a:p>
          <a:p>
            <a:pPr algn="just">
              <a:lnSpc>
                <a:spcPts val="1400"/>
              </a:lnSpc>
            </a:pPr>
            <a:r>
              <a:rPr lang="en-US" sz="1000" spc="50" dirty="0">
                <a:solidFill>
                  <a:srgbClr val="35382F"/>
                </a:solidFill>
                <a:latin typeface="Arialle"/>
              </a:rPr>
              <a:t>262-264 Boulevard du </a:t>
            </a:r>
            <a:r>
              <a:rPr lang="en-US" sz="1000" spc="50" dirty="0" err="1">
                <a:solidFill>
                  <a:srgbClr val="35382F"/>
                </a:solidFill>
                <a:latin typeface="Arialle"/>
              </a:rPr>
              <a:t>Président</a:t>
            </a:r>
            <a:r>
              <a:rPr lang="en-US" sz="1000" spc="50" dirty="0">
                <a:solidFill>
                  <a:srgbClr val="35382F"/>
                </a:solidFill>
                <a:latin typeface="Arialle"/>
              </a:rPr>
              <a:t> Wilson 33001 Bordeaux Cedex</a:t>
            </a:r>
          </a:p>
          <a:p>
            <a:pPr algn="just">
              <a:lnSpc>
                <a:spcPts val="1400"/>
              </a:lnSpc>
            </a:pPr>
            <a:r>
              <a:rPr lang="en-US" sz="1000" spc="50" dirty="0">
                <a:solidFill>
                  <a:srgbClr val="35382F"/>
                </a:solidFill>
                <a:latin typeface="Arialle"/>
              </a:rPr>
              <a:t>05 56 44 10 33 contact@ssti33.fr - www.ssti33.org</a:t>
            </a:r>
          </a:p>
        </p:txBody>
      </p:sp>
      <p:sp>
        <p:nvSpPr>
          <p:cNvPr id="10" name="TextBox 10"/>
          <p:cNvSpPr txBox="1"/>
          <p:nvPr/>
        </p:nvSpPr>
        <p:spPr>
          <a:xfrm>
            <a:off x="1543639" y="3119125"/>
            <a:ext cx="9561922" cy="549574"/>
          </a:xfrm>
          <a:prstGeom prst="rect">
            <a:avLst/>
          </a:prstGeom>
        </p:spPr>
        <p:txBody>
          <a:bodyPr wrap="square" lIns="0" tIns="0" rIns="0" bIns="0" rtlCol="0" anchor="t">
            <a:spAutoFit/>
          </a:bodyPr>
          <a:lstStyle/>
          <a:p>
            <a:pPr algn="ctr">
              <a:lnSpc>
                <a:spcPts val="4620"/>
              </a:lnSpc>
            </a:pPr>
            <a:r>
              <a:rPr lang="en-US" sz="3667" spc="33" dirty="0">
                <a:solidFill>
                  <a:srgbClr val="299BE3"/>
                </a:solidFill>
                <a:latin typeface="Montserrat Classic"/>
              </a:rPr>
              <a:t>www.ssti33.org</a:t>
            </a:r>
          </a:p>
        </p:txBody>
      </p:sp>
      <p:pic>
        <p:nvPicPr>
          <p:cNvPr id="11" name="Picture 7">
            <a:extLst>
              <a:ext uri="{FF2B5EF4-FFF2-40B4-BE49-F238E27FC236}">
                <a16:creationId xmlns:a16="http://schemas.microsoft.com/office/drawing/2014/main" id="{92B211F8-0D98-4DE6-BE0C-20A6B0B57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43251" y="3779980"/>
            <a:ext cx="452749" cy="430677"/>
          </a:xfrm>
          <a:prstGeom prst="rect">
            <a:avLst/>
          </a:prstGeom>
        </p:spPr>
      </p:pic>
      <p:sp>
        <p:nvSpPr>
          <p:cNvPr id="12" name="AutoShape 2" descr="LinkedIn Vector Logo - Download Free SVG Icon | Worldvectorlogo">
            <a:extLst>
              <a:ext uri="{FF2B5EF4-FFF2-40B4-BE49-F238E27FC236}">
                <a16:creationId xmlns:a16="http://schemas.microsoft.com/office/drawing/2014/main" id="{C7C48B76-FAEE-4834-979D-C2F86556D95F}"/>
              </a:ext>
            </a:extLst>
          </p:cNvPr>
          <p:cNvSpPr>
            <a:spLocks noChangeAspect="1" noChangeArrowheads="1"/>
          </p:cNvSpPr>
          <p:nvPr/>
        </p:nvSpPr>
        <p:spPr bwMode="auto">
          <a:xfrm>
            <a:off x="5994400" y="2870200"/>
            <a:ext cx="660400" cy="66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US" sz="1200"/>
          </a:p>
        </p:txBody>
      </p:sp>
      <p:pic>
        <p:nvPicPr>
          <p:cNvPr id="1028" name="Picture 4" descr="linkedin icône - ico,png,icns,Icônes gratuites télécharger">
            <a:extLst>
              <a:ext uri="{FF2B5EF4-FFF2-40B4-BE49-F238E27FC236}">
                <a16:creationId xmlns:a16="http://schemas.microsoft.com/office/drawing/2014/main" id="{26FA3154-F0F1-46BB-BA5B-055C456020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319" y="3792180"/>
            <a:ext cx="418477" cy="41847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texte, clipart&#10;&#10;Description générée automatiquement">
            <a:extLst>
              <a:ext uri="{FF2B5EF4-FFF2-40B4-BE49-F238E27FC236}">
                <a16:creationId xmlns:a16="http://schemas.microsoft.com/office/drawing/2014/main" id="{70BE9B4D-82D0-4806-9C14-D50E7B3A27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1642" y="5918200"/>
            <a:ext cx="1526004" cy="681011"/>
          </a:xfrm>
          <a:prstGeom prst="rect">
            <a:avLst/>
          </a:prstGeom>
        </p:spPr>
      </p:pic>
      <p:sp>
        <p:nvSpPr>
          <p:cNvPr id="4" name="Espace réservé de la date 3">
            <a:extLst>
              <a:ext uri="{FF2B5EF4-FFF2-40B4-BE49-F238E27FC236}">
                <a16:creationId xmlns:a16="http://schemas.microsoft.com/office/drawing/2014/main" id="{B9C0672A-299E-FFD7-8C0E-EEDE97FF44DE}"/>
              </a:ext>
            </a:extLst>
          </p:cNvPr>
          <p:cNvSpPr>
            <a:spLocks noGrp="1"/>
          </p:cNvSpPr>
          <p:nvPr>
            <p:ph type="dt" sz="half" idx="10"/>
          </p:nvPr>
        </p:nvSpPr>
        <p:spPr/>
        <p:txBody>
          <a:bodyPr/>
          <a:lstStyle/>
          <a:p>
            <a:endParaRPr lang="en-US" dirty="0"/>
          </a:p>
        </p:txBody>
      </p:sp>
      <p:sp>
        <p:nvSpPr>
          <p:cNvPr id="13" name="Espace réservé du pied de page 12">
            <a:extLst>
              <a:ext uri="{FF2B5EF4-FFF2-40B4-BE49-F238E27FC236}">
                <a16:creationId xmlns:a16="http://schemas.microsoft.com/office/drawing/2014/main" id="{CDC8F5E8-995B-52E7-3BE1-4693C6AA732B}"/>
              </a:ext>
            </a:extLst>
          </p:cNvPr>
          <p:cNvSpPr>
            <a:spLocks noGrp="1"/>
          </p:cNvSpPr>
          <p:nvPr>
            <p:ph type="ftr" sz="quarter" idx="11"/>
          </p:nvPr>
        </p:nvSpPr>
        <p:spPr/>
        <p:txBody>
          <a:bodyPr/>
          <a:lstStyle/>
          <a:p>
            <a:endParaRPr lang="en-US" dirty="0"/>
          </a:p>
        </p:txBody>
      </p:sp>
      <p:sp>
        <p:nvSpPr>
          <p:cNvPr id="16" name="Espace réservé du numéro de diapositive 15">
            <a:extLst>
              <a:ext uri="{FF2B5EF4-FFF2-40B4-BE49-F238E27FC236}">
                <a16:creationId xmlns:a16="http://schemas.microsoft.com/office/drawing/2014/main" id="{2EB4B44F-652A-85EA-074E-C6C5317467D1}"/>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7810999" cy="547137"/>
          </a:xfrm>
          <a:prstGeom prst="rect">
            <a:avLst/>
          </a:prstGeom>
        </p:spPr>
        <p:txBody>
          <a:bodyPr wrap="square" lIns="0" tIns="0" rIns="0" bIns="0" rtlCol="0" anchor="t">
            <a:spAutoFit/>
          </a:bodyPr>
          <a:lstStyle/>
          <a:p>
            <a:pPr>
              <a:lnSpc>
                <a:spcPts val="4667"/>
              </a:lnSpc>
            </a:pPr>
            <a:r>
              <a:rPr lang="en-US" sz="3000" dirty="0" err="1">
                <a:solidFill>
                  <a:schemeClr val="tx1">
                    <a:lumMod val="75000"/>
                    <a:lumOff val="25000"/>
                  </a:schemeClr>
                </a:solidFill>
                <a:latin typeface="Montserrat Light"/>
              </a:rPr>
              <a:t>Conduites</a:t>
            </a:r>
            <a:r>
              <a:rPr lang="en-US" sz="3000" dirty="0">
                <a:solidFill>
                  <a:schemeClr val="tx1">
                    <a:lumMod val="75000"/>
                    <a:lumOff val="25000"/>
                  </a:schemeClr>
                </a:solidFill>
                <a:latin typeface="Montserrat Light"/>
              </a:rPr>
              <a:t>  </a:t>
            </a:r>
            <a:r>
              <a:rPr lang="en-US" sz="3000" dirty="0" err="1">
                <a:solidFill>
                  <a:schemeClr val="tx1">
                    <a:lumMod val="75000"/>
                    <a:lumOff val="25000"/>
                  </a:schemeClr>
                </a:solidFill>
                <a:latin typeface="Montserrat Light"/>
              </a:rPr>
              <a:t>addictives</a:t>
            </a:r>
            <a:r>
              <a:rPr lang="en-US" sz="3000" dirty="0">
                <a:solidFill>
                  <a:schemeClr val="tx1">
                    <a:lumMod val="75000"/>
                    <a:lumOff val="25000"/>
                  </a:schemeClr>
                </a:solidFill>
                <a:latin typeface="Montserrat Light"/>
              </a:rPr>
              <a:t> </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28" name="TextBox 25">
            <a:extLst>
              <a:ext uri="{FF2B5EF4-FFF2-40B4-BE49-F238E27FC236}">
                <a16:creationId xmlns:a16="http://schemas.microsoft.com/office/drawing/2014/main" id="{9D99B51B-FE8C-7401-DB92-7825311D7F8C}"/>
              </a:ext>
            </a:extLst>
          </p:cNvPr>
          <p:cNvSpPr txBox="1"/>
          <p:nvPr/>
        </p:nvSpPr>
        <p:spPr>
          <a:xfrm>
            <a:off x="5958416" y="3360311"/>
            <a:ext cx="275167" cy="288065"/>
          </a:xfrm>
          <a:prstGeom prst="rect">
            <a:avLst/>
          </a:prstGeom>
        </p:spPr>
        <p:txBody>
          <a:bodyPr lIns="33867" tIns="33867" rIns="33867" bIns="33867" rtlCol="0" anchor="ctr"/>
          <a:lstStyle/>
          <a:p>
            <a:pPr algn="ctr">
              <a:lnSpc>
                <a:spcPts val="1773"/>
              </a:lnSpc>
              <a:spcBef>
                <a:spcPct val="0"/>
              </a:spcBef>
            </a:pPr>
            <a:endParaRPr sz="1200" dirty="0"/>
          </a:p>
        </p:txBody>
      </p:sp>
      <p:sp>
        <p:nvSpPr>
          <p:cNvPr id="30" name="TextBox 25">
            <a:extLst>
              <a:ext uri="{FF2B5EF4-FFF2-40B4-BE49-F238E27FC236}">
                <a16:creationId xmlns:a16="http://schemas.microsoft.com/office/drawing/2014/main" id="{97FD0356-F23B-6F9A-8790-E10D8B184903}"/>
              </a:ext>
            </a:extLst>
          </p:cNvPr>
          <p:cNvSpPr txBox="1"/>
          <p:nvPr/>
        </p:nvSpPr>
        <p:spPr>
          <a:xfrm>
            <a:off x="8396817" y="2919300"/>
            <a:ext cx="275167" cy="288065"/>
          </a:xfrm>
          <a:prstGeom prst="rect">
            <a:avLst/>
          </a:prstGeom>
        </p:spPr>
        <p:txBody>
          <a:bodyPr lIns="33867" tIns="33867" rIns="33867" bIns="33867" rtlCol="0" anchor="ctr"/>
          <a:lstStyle/>
          <a:p>
            <a:pPr algn="ctr">
              <a:lnSpc>
                <a:spcPts val="1773"/>
              </a:lnSpc>
              <a:spcBef>
                <a:spcPct val="0"/>
              </a:spcBef>
            </a:pPr>
            <a:endParaRPr sz="1200" dirty="0"/>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extBox 22">
            <a:extLst>
              <a:ext uri="{FF2B5EF4-FFF2-40B4-BE49-F238E27FC236}">
                <a16:creationId xmlns:a16="http://schemas.microsoft.com/office/drawing/2014/main" id="{50C93D63-F64D-4E63-4466-F2797DF78B1A}"/>
              </a:ext>
            </a:extLst>
          </p:cNvPr>
          <p:cNvSpPr txBox="1"/>
          <p:nvPr/>
        </p:nvSpPr>
        <p:spPr>
          <a:xfrm>
            <a:off x="7089649" y="2944375"/>
            <a:ext cx="3670314" cy="338554"/>
          </a:xfrm>
          <a:prstGeom prst="rect">
            <a:avLst/>
          </a:prstGeom>
          <a:noFill/>
        </p:spPr>
        <p:txBody>
          <a:bodyPr wrap="square" lIns="91440" tIns="45720" rIns="91440" bIns="45720" rtlCol="0" anchor="t">
            <a:spAutoFit/>
          </a:bodyPr>
          <a:lstStyle/>
          <a:p>
            <a:r>
              <a:rPr lang="en-US" altLang="ko-KR" sz="1600">
                <a:solidFill>
                  <a:schemeClr val="bg1"/>
                </a:solidFill>
                <a:ea typeface="+mj-ea"/>
                <a:cs typeface="Arial"/>
              </a:rPr>
              <a:t>Pour 80 547 salaries</a:t>
            </a:r>
          </a:p>
        </p:txBody>
      </p:sp>
      <p:sp>
        <p:nvSpPr>
          <p:cNvPr id="3" name="TextBox 22">
            <a:extLst>
              <a:ext uri="{FF2B5EF4-FFF2-40B4-BE49-F238E27FC236}">
                <a16:creationId xmlns:a16="http://schemas.microsoft.com/office/drawing/2014/main" id="{B1144B78-3D24-5A70-0E48-A2BE511DD366}"/>
              </a:ext>
            </a:extLst>
          </p:cNvPr>
          <p:cNvSpPr txBox="1"/>
          <p:nvPr/>
        </p:nvSpPr>
        <p:spPr>
          <a:xfrm>
            <a:off x="6689322" y="4141271"/>
            <a:ext cx="3670314" cy="338554"/>
          </a:xfrm>
          <a:prstGeom prst="rect">
            <a:avLst/>
          </a:prstGeom>
          <a:noFill/>
        </p:spPr>
        <p:txBody>
          <a:bodyPr wrap="square" lIns="91440" tIns="45720" rIns="91440" bIns="45720" rtlCol="0" anchor="t">
            <a:spAutoFit/>
          </a:bodyPr>
          <a:lstStyle/>
          <a:p>
            <a:r>
              <a:rPr lang="en-US" altLang="ko-KR" sz="1600">
                <a:solidFill>
                  <a:schemeClr val="bg1"/>
                </a:solidFill>
                <a:ea typeface="+mj-ea"/>
                <a:cs typeface="Arial"/>
              </a:rPr>
              <a:t>Pour 18% des</a:t>
            </a:r>
            <a:endParaRPr lang="en-US" altLang="ko-KR" sz="1600">
              <a:solidFill>
                <a:schemeClr val="bg1"/>
              </a:solidFill>
              <a:ea typeface="+mj-ea"/>
              <a:cs typeface="Arial" pitchFamily="34" charset="0"/>
            </a:endParaRPr>
          </a:p>
        </p:txBody>
      </p:sp>
      <p:sp>
        <p:nvSpPr>
          <p:cNvPr id="4" name="TextBox 22">
            <a:extLst>
              <a:ext uri="{FF2B5EF4-FFF2-40B4-BE49-F238E27FC236}">
                <a16:creationId xmlns:a16="http://schemas.microsoft.com/office/drawing/2014/main" id="{1612F152-400E-ADEB-CCC6-5B7A0869E732}"/>
              </a:ext>
            </a:extLst>
          </p:cNvPr>
          <p:cNvSpPr txBox="1"/>
          <p:nvPr/>
        </p:nvSpPr>
        <p:spPr>
          <a:xfrm>
            <a:off x="7089649" y="5245598"/>
            <a:ext cx="3670314" cy="338554"/>
          </a:xfrm>
          <a:prstGeom prst="rect">
            <a:avLst/>
          </a:prstGeom>
          <a:noFill/>
        </p:spPr>
        <p:txBody>
          <a:bodyPr wrap="square" lIns="91440" tIns="45720" rIns="91440" bIns="45720" rtlCol="0" anchor="t">
            <a:spAutoFit/>
          </a:bodyPr>
          <a:lstStyle/>
          <a:p>
            <a:r>
              <a:rPr lang="en-US" altLang="ko-KR" sz="1600">
                <a:solidFill>
                  <a:schemeClr val="bg1"/>
                </a:solidFill>
                <a:ea typeface="+mj-ea"/>
                <a:cs typeface="Arial"/>
              </a:rPr>
              <a:t>Pour 55 % de</a:t>
            </a:r>
            <a:endParaRPr lang="en-US" altLang="ko-KR" sz="1600">
              <a:solidFill>
                <a:schemeClr val="bg1"/>
              </a:solidFill>
              <a:ea typeface="+mj-ea"/>
              <a:cs typeface="Arial" pitchFamily="34" charset="0"/>
            </a:endParaRPr>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graphicFrame>
        <p:nvGraphicFramePr>
          <p:cNvPr id="8" name="ZoneTexte 5">
            <a:extLst>
              <a:ext uri="{FF2B5EF4-FFF2-40B4-BE49-F238E27FC236}">
                <a16:creationId xmlns:a16="http://schemas.microsoft.com/office/drawing/2014/main" id="{94D9AE95-CCFB-840F-8E0B-4075DFF9C1DE}"/>
              </a:ext>
            </a:extLst>
          </p:cNvPr>
          <p:cNvGraphicFramePr/>
          <p:nvPr>
            <p:extLst>
              <p:ext uri="{D42A27DB-BD31-4B8C-83A1-F6EECF244321}">
                <p14:modId xmlns:p14="http://schemas.microsoft.com/office/powerpoint/2010/main" val="1284904075"/>
              </p:ext>
            </p:extLst>
          </p:nvPr>
        </p:nvGraphicFramePr>
        <p:xfrm>
          <a:off x="1432037" y="1726812"/>
          <a:ext cx="9472933" cy="550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hotos Bonhomme Triste, 13 000+ photos de haute qualité ...">
            <a:extLst>
              <a:ext uri="{FF2B5EF4-FFF2-40B4-BE49-F238E27FC236}">
                <a16:creationId xmlns:a16="http://schemas.microsoft.com/office/drawing/2014/main" id="{D72602AE-73FD-FD1C-7CC4-E652428244B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4187" y="1273848"/>
            <a:ext cx="3945413" cy="262946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7810999" cy="547137"/>
          </a:xfrm>
          <a:prstGeom prst="rect">
            <a:avLst/>
          </a:prstGeom>
        </p:spPr>
        <p:txBody>
          <a:bodyPr wrap="square" lIns="0" tIns="0" rIns="0" bIns="0" rtlCol="0" anchor="t">
            <a:spAutoFit/>
          </a:bodyPr>
          <a:lstStyle/>
          <a:p>
            <a:pPr>
              <a:lnSpc>
                <a:spcPts val="4667"/>
              </a:lnSpc>
            </a:pPr>
            <a:r>
              <a:rPr lang="en-US" sz="3000" dirty="0" err="1">
                <a:solidFill>
                  <a:schemeClr val="tx1">
                    <a:lumMod val="75000"/>
                    <a:lumOff val="25000"/>
                  </a:schemeClr>
                </a:solidFill>
                <a:latin typeface="Montserrat Light"/>
              </a:rPr>
              <a:t>Conduites</a:t>
            </a:r>
            <a:r>
              <a:rPr lang="en-US" sz="3000" dirty="0">
                <a:solidFill>
                  <a:schemeClr val="tx1">
                    <a:lumMod val="75000"/>
                    <a:lumOff val="25000"/>
                  </a:schemeClr>
                </a:solidFill>
                <a:latin typeface="Montserrat Light"/>
              </a:rPr>
              <a:t>  </a:t>
            </a:r>
            <a:r>
              <a:rPr lang="en-US" sz="3000" dirty="0" err="1">
                <a:solidFill>
                  <a:schemeClr val="tx1">
                    <a:lumMod val="75000"/>
                    <a:lumOff val="25000"/>
                  </a:schemeClr>
                </a:solidFill>
                <a:latin typeface="Montserrat Light"/>
              </a:rPr>
              <a:t>addictives</a:t>
            </a:r>
            <a:r>
              <a:rPr lang="en-US" sz="3000" dirty="0">
                <a:solidFill>
                  <a:schemeClr val="tx1">
                    <a:lumMod val="75000"/>
                    <a:lumOff val="25000"/>
                  </a:schemeClr>
                </a:solidFill>
                <a:latin typeface="Montserrat Light"/>
              </a:rPr>
              <a:t> </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28" name="TextBox 25">
            <a:extLst>
              <a:ext uri="{FF2B5EF4-FFF2-40B4-BE49-F238E27FC236}">
                <a16:creationId xmlns:a16="http://schemas.microsoft.com/office/drawing/2014/main" id="{9D99B51B-FE8C-7401-DB92-7825311D7F8C}"/>
              </a:ext>
            </a:extLst>
          </p:cNvPr>
          <p:cNvSpPr txBox="1"/>
          <p:nvPr/>
        </p:nvSpPr>
        <p:spPr>
          <a:xfrm>
            <a:off x="5958416" y="3360311"/>
            <a:ext cx="275167" cy="288065"/>
          </a:xfrm>
          <a:prstGeom prst="rect">
            <a:avLst/>
          </a:prstGeom>
        </p:spPr>
        <p:txBody>
          <a:bodyPr lIns="33867" tIns="33867" rIns="33867" bIns="33867" rtlCol="0" anchor="ctr"/>
          <a:lstStyle/>
          <a:p>
            <a:pPr algn="ctr">
              <a:lnSpc>
                <a:spcPts val="1773"/>
              </a:lnSpc>
              <a:spcBef>
                <a:spcPct val="0"/>
              </a:spcBef>
            </a:pPr>
            <a:endParaRPr sz="1200" dirty="0"/>
          </a:p>
        </p:txBody>
      </p:sp>
      <p:sp>
        <p:nvSpPr>
          <p:cNvPr id="30" name="TextBox 25">
            <a:extLst>
              <a:ext uri="{FF2B5EF4-FFF2-40B4-BE49-F238E27FC236}">
                <a16:creationId xmlns:a16="http://schemas.microsoft.com/office/drawing/2014/main" id="{97FD0356-F23B-6F9A-8790-E10D8B184903}"/>
              </a:ext>
            </a:extLst>
          </p:cNvPr>
          <p:cNvSpPr txBox="1"/>
          <p:nvPr/>
        </p:nvSpPr>
        <p:spPr>
          <a:xfrm>
            <a:off x="8396817" y="2919300"/>
            <a:ext cx="275167" cy="288065"/>
          </a:xfrm>
          <a:prstGeom prst="rect">
            <a:avLst/>
          </a:prstGeom>
        </p:spPr>
        <p:txBody>
          <a:bodyPr lIns="33867" tIns="33867" rIns="33867" bIns="33867" rtlCol="0" anchor="ctr"/>
          <a:lstStyle/>
          <a:p>
            <a:pPr algn="ctr">
              <a:lnSpc>
                <a:spcPts val="1773"/>
              </a:lnSpc>
              <a:spcBef>
                <a:spcPct val="0"/>
              </a:spcBef>
            </a:pPr>
            <a:endParaRPr sz="1200" dirty="0"/>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extBox 22">
            <a:extLst>
              <a:ext uri="{FF2B5EF4-FFF2-40B4-BE49-F238E27FC236}">
                <a16:creationId xmlns:a16="http://schemas.microsoft.com/office/drawing/2014/main" id="{50C93D63-F64D-4E63-4466-F2797DF78B1A}"/>
              </a:ext>
            </a:extLst>
          </p:cNvPr>
          <p:cNvSpPr txBox="1"/>
          <p:nvPr/>
        </p:nvSpPr>
        <p:spPr>
          <a:xfrm>
            <a:off x="7089649" y="2944375"/>
            <a:ext cx="3670314" cy="338554"/>
          </a:xfrm>
          <a:prstGeom prst="rect">
            <a:avLst/>
          </a:prstGeom>
          <a:noFill/>
        </p:spPr>
        <p:txBody>
          <a:bodyPr wrap="square" lIns="91440" tIns="45720" rIns="91440" bIns="45720" rtlCol="0" anchor="t">
            <a:spAutoFit/>
          </a:bodyPr>
          <a:lstStyle/>
          <a:p>
            <a:r>
              <a:rPr lang="en-US" altLang="ko-KR" sz="1600">
                <a:solidFill>
                  <a:schemeClr val="bg1"/>
                </a:solidFill>
                <a:ea typeface="+mj-ea"/>
                <a:cs typeface="Arial"/>
              </a:rPr>
              <a:t>Pour 80 547 salaries</a:t>
            </a:r>
          </a:p>
        </p:txBody>
      </p:sp>
      <p:sp>
        <p:nvSpPr>
          <p:cNvPr id="3" name="TextBox 22">
            <a:extLst>
              <a:ext uri="{FF2B5EF4-FFF2-40B4-BE49-F238E27FC236}">
                <a16:creationId xmlns:a16="http://schemas.microsoft.com/office/drawing/2014/main" id="{B1144B78-3D24-5A70-0E48-A2BE511DD366}"/>
              </a:ext>
            </a:extLst>
          </p:cNvPr>
          <p:cNvSpPr txBox="1"/>
          <p:nvPr/>
        </p:nvSpPr>
        <p:spPr>
          <a:xfrm>
            <a:off x="6689322" y="4141271"/>
            <a:ext cx="3670314" cy="338554"/>
          </a:xfrm>
          <a:prstGeom prst="rect">
            <a:avLst/>
          </a:prstGeom>
          <a:noFill/>
        </p:spPr>
        <p:txBody>
          <a:bodyPr wrap="square" lIns="91440" tIns="45720" rIns="91440" bIns="45720" rtlCol="0" anchor="t">
            <a:spAutoFit/>
          </a:bodyPr>
          <a:lstStyle/>
          <a:p>
            <a:r>
              <a:rPr lang="en-US" altLang="ko-KR" sz="1600">
                <a:solidFill>
                  <a:schemeClr val="bg1"/>
                </a:solidFill>
                <a:ea typeface="+mj-ea"/>
                <a:cs typeface="Arial"/>
              </a:rPr>
              <a:t>Pour 18% des</a:t>
            </a:r>
            <a:endParaRPr lang="en-US" altLang="ko-KR" sz="1600">
              <a:solidFill>
                <a:schemeClr val="bg1"/>
              </a:solidFill>
              <a:ea typeface="+mj-ea"/>
              <a:cs typeface="Arial" pitchFamily="34" charset="0"/>
            </a:endParaRPr>
          </a:p>
        </p:txBody>
      </p:sp>
      <p:sp>
        <p:nvSpPr>
          <p:cNvPr id="4" name="TextBox 22">
            <a:extLst>
              <a:ext uri="{FF2B5EF4-FFF2-40B4-BE49-F238E27FC236}">
                <a16:creationId xmlns:a16="http://schemas.microsoft.com/office/drawing/2014/main" id="{1612F152-400E-ADEB-CCC6-5B7A0869E732}"/>
              </a:ext>
            </a:extLst>
          </p:cNvPr>
          <p:cNvSpPr txBox="1"/>
          <p:nvPr/>
        </p:nvSpPr>
        <p:spPr>
          <a:xfrm>
            <a:off x="7089649" y="5245598"/>
            <a:ext cx="3670314" cy="338554"/>
          </a:xfrm>
          <a:prstGeom prst="rect">
            <a:avLst/>
          </a:prstGeom>
          <a:noFill/>
        </p:spPr>
        <p:txBody>
          <a:bodyPr wrap="square" lIns="91440" tIns="45720" rIns="91440" bIns="45720" rtlCol="0" anchor="t">
            <a:spAutoFit/>
          </a:bodyPr>
          <a:lstStyle/>
          <a:p>
            <a:r>
              <a:rPr lang="en-US" altLang="ko-KR" sz="1600">
                <a:solidFill>
                  <a:schemeClr val="bg1"/>
                </a:solidFill>
                <a:ea typeface="+mj-ea"/>
                <a:cs typeface="Arial"/>
              </a:rPr>
              <a:t>Pour 55 % de</a:t>
            </a:r>
            <a:endParaRPr lang="en-US" altLang="ko-KR" sz="1600">
              <a:solidFill>
                <a:schemeClr val="bg1"/>
              </a:solidFill>
              <a:ea typeface="+mj-ea"/>
              <a:cs typeface="Arial" pitchFamily="34" charset="0"/>
            </a:endParaRPr>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7" name="Image 6">
            <a:extLst>
              <a:ext uri="{FF2B5EF4-FFF2-40B4-BE49-F238E27FC236}">
                <a16:creationId xmlns:a16="http://schemas.microsoft.com/office/drawing/2014/main" id="{25C4D97A-0677-FAE7-8939-7ECEC8035A79}"/>
              </a:ext>
            </a:extLst>
          </p:cNvPr>
          <p:cNvPicPr>
            <a:picLocks noChangeAspect="1"/>
          </p:cNvPicPr>
          <p:nvPr/>
        </p:nvPicPr>
        <p:blipFill>
          <a:blip r:embed="rId3"/>
          <a:stretch>
            <a:fillRect/>
          </a:stretch>
        </p:blipFill>
        <p:spPr>
          <a:xfrm>
            <a:off x="418601" y="1546789"/>
            <a:ext cx="8714232" cy="4005089"/>
          </a:xfrm>
          <a:prstGeom prst="rect">
            <a:avLst/>
          </a:prstGeom>
        </p:spPr>
      </p:pic>
      <p:pic>
        <p:nvPicPr>
          <p:cNvPr id="9" name="Image 8" descr="Une image contenant graphiques vectoriels&#10;&#10;Description générée automatiquement">
            <a:extLst>
              <a:ext uri="{FF2B5EF4-FFF2-40B4-BE49-F238E27FC236}">
                <a16:creationId xmlns:a16="http://schemas.microsoft.com/office/drawing/2014/main" id="{39B24D25-5DDA-34D7-71FF-EB2256C34780}"/>
              </a:ext>
            </a:extLst>
          </p:cNvPr>
          <p:cNvPicPr>
            <a:picLocks noChangeAspect="1"/>
          </p:cNvPicPr>
          <p:nvPr/>
        </p:nvPicPr>
        <p:blipFill>
          <a:blip r:embed="rId4"/>
          <a:stretch>
            <a:fillRect/>
          </a:stretch>
        </p:blipFill>
        <p:spPr>
          <a:xfrm>
            <a:off x="9459468" y="260951"/>
            <a:ext cx="2383214" cy="2390381"/>
          </a:xfrm>
          <a:prstGeom prst="rect">
            <a:avLst/>
          </a:prstGeom>
        </p:spPr>
      </p:pic>
      <p:cxnSp>
        <p:nvCxnSpPr>
          <p:cNvPr id="11" name="Connecteur droit 10">
            <a:extLst>
              <a:ext uri="{FF2B5EF4-FFF2-40B4-BE49-F238E27FC236}">
                <a16:creationId xmlns:a16="http://schemas.microsoft.com/office/drawing/2014/main" id="{E56AF0F2-7D1C-4EEA-9199-499DCDEC8D85}"/>
              </a:ext>
            </a:extLst>
          </p:cNvPr>
          <p:cNvCxnSpPr>
            <a:cxnSpLocks/>
          </p:cNvCxnSpPr>
          <p:nvPr/>
        </p:nvCxnSpPr>
        <p:spPr>
          <a:xfrm>
            <a:off x="6823982" y="3841888"/>
            <a:ext cx="0" cy="1057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FF11E5E-8053-DDD6-84BB-E75EFE0FC9D3}"/>
              </a:ext>
            </a:extLst>
          </p:cNvPr>
          <p:cNvCxnSpPr>
            <a:cxnSpLocks/>
          </p:cNvCxnSpPr>
          <p:nvPr/>
        </p:nvCxnSpPr>
        <p:spPr>
          <a:xfrm>
            <a:off x="7166882" y="3841888"/>
            <a:ext cx="0" cy="1057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F7F3B12-F45D-C8F2-E75A-7573AEBF9906}"/>
              </a:ext>
            </a:extLst>
          </p:cNvPr>
          <p:cNvCxnSpPr>
            <a:cxnSpLocks/>
          </p:cNvCxnSpPr>
          <p:nvPr/>
        </p:nvCxnSpPr>
        <p:spPr>
          <a:xfrm>
            <a:off x="6823982" y="3841888"/>
            <a:ext cx="342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F4EEBBC-2E67-DD79-2627-996435EF5420}"/>
              </a:ext>
            </a:extLst>
          </p:cNvPr>
          <p:cNvCxnSpPr>
            <a:cxnSpLocks/>
          </p:cNvCxnSpPr>
          <p:nvPr/>
        </p:nvCxnSpPr>
        <p:spPr>
          <a:xfrm>
            <a:off x="6823982" y="4893016"/>
            <a:ext cx="342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3A2C756-EFE4-BDA9-A091-BE62588144E8}"/>
              </a:ext>
            </a:extLst>
          </p:cNvPr>
          <p:cNvCxnSpPr/>
          <p:nvPr/>
        </p:nvCxnSpPr>
        <p:spPr>
          <a:xfrm>
            <a:off x="3999139" y="2830903"/>
            <a:ext cx="0" cy="2015283"/>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DB88C226-E5E0-D109-9E2E-59BA090EAC6E}"/>
              </a:ext>
            </a:extLst>
          </p:cNvPr>
          <p:cNvCxnSpPr>
            <a:cxnSpLocks/>
          </p:cNvCxnSpPr>
          <p:nvPr/>
        </p:nvCxnSpPr>
        <p:spPr>
          <a:xfrm flipV="1">
            <a:off x="4644118" y="2830903"/>
            <a:ext cx="0" cy="2015283"/>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107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Problématiques des conduites occasionnelles addictives</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8" name="Graphique 1">
            <a:extLst>
              <a:ext uri="{FF2B5EF4-FFF2-40B4-BE49-F238E27FC236}">
                <a16:creationId xmlns:a16="http://schemas.microsoft.com/office/drawing/2014/main" id="{604FAFAF-DB49-3C02-ACAF-2E750E7C990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1244" t="32922" r="9127" b="16284"/>
          <a:stretch/>
        </p:blipFill>
        <p:spPr bwMode="auto">
          <a:xfrm>
            <a:off x="910367" y="2152260"/>
            <a:ext cx="3334118" cy="2988000"/>
          </a:xfrm>
          <a:prstGeom prst="rect">
            <a:avLst/>
          </a:prstGeom>
          <a:ln>
            <a:noFill/>
          </a:ln>
          <a:extLst>
            <a:ext uri="{53640926-AAD7-44D8-BBD7-CCE9431645EC}">
              <a14:shadowObscured xmlns:a14="http://schemas.microsoft.com/office/drawing/2010/main"/>
            </a:ext>
          </a:extLst>
        </p:spPr>
      </p:pic>
      <p:pic>
        <p:nvPicPr>
          <p:cNvPr id="15" name="Image 7" descr="Une image contenant texte, extérieur&#10;&#10;Description générée automatiquement">
            <a:extLst>
              <a:ext uri="{FF2B5EF4-FFF2-40B4-BE49-F238E27FC236}">
                <a16:creationId xmlns:a16="http://schemas.microsoft.com/office/drawing/2014/main" id="{8528F7AF-0408-F26C-E200-6E729BEC1EF8}"/>
              </a:ext>
            </a:extLst>
          </p:cNvPr>
          <p:cNvPicPr>
            <a:picLocks noChangeAspect="1"/>
          </p:cNvPicPr>
          <p:nvPr/>
        </p:nvPicPr>
        <p:blipFill>
          <a:blip r:embed="rId5"/>
          <a:stretch>
            <a:fillRect/>
          </a:stretch>
        </p:blipFill>
        <p:spPr>
          <a:xfrm>
            <a:off x="5595535" y="1919222"/>
            <a:ext cx="5242366" cy="3019555"/>
          </a:xfrm>
          <a:prstGeom prst="rect">
            <a:avLst/>
          </a:prstGeom>
        </p:spPr>
      </p:pic>
      <p:sp>
        <p:nvSpPr>
          <p:cNvPr id="16" name="ZoneTexte 15">
            <a:extLst>
              <a:ext uri="{FF2B5EF4-FFF2-40B4-BE49-F238E27FC236}">
                <a16:creationId xmlns:a16="http://schemas.microsoft.com/office/drawing/2014/main" id="{19B72960-8EA0-769D-77C2-378DCDD249EE}"/>
              </a:ext>
            </a:extLst>
          </p:cNvPr>
          <p:cNvSpPr txBox="1"/>
          <p:nvPr/>
        </p:nvSpPr>
        <p:spPr>
          <a:xfrm>
            <a:off x="7887857" y="6283949"/>
            <a:ext cx="40534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latin typeface="Montserrat" panose="00000500000000000000" pitchFamily="2" charset="0"/>
                <a:cs typeface="Arial"/>
              </a:rPr>
              <a:t>Enquête AFT transport et logistique  janvier 2020</a:t>
            </a:r>
          </a:p>
        </p:txBody>
      </p:sp>
    </p:spTree>
    <p:extLst>
      <p:ext uri="{BB962C8B-B14F-4D97-AF65-F5344CB8AC3E}">
        <p14:creationId xmlns:p14="http://schemas.microsoft.com/office/powerpoint/2010/main" val="24335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Quelques chiffres</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2" name="Image 9">
            <a:extLst>
              <a:ext uri="{FF2B5EF4-FFF2-40B4-BE49-F238E27FC236}">
                <a16:creationId xmlns:a16="http://schemas.microsoft.com/office/drawing/2014/main" id="{BED0E04F-451A-4357-9CE9-CAAAACC06A50}"/>
              </a:ext>
            </a:extLst>
          </p:cNvPr>
          <p:cNvPicPr>
            <a:picLocks noChangeAspect="1"/>
          </p:cNvPicPr>
          <p:nvPr/>
        </p:nvPicPr>
        <p:blipFill>
          <a:blip r:embed="rId3"/>
          <a:stretch>
            <a:fillRect/>
          </a:stretch>
        </p:blipFill>
        <p:spPr>
          <a:xfrm>
            <a:off x="1159936" y="2867069"/>
            <a:ext cx="1317916" cy="1337708"/>
          </a:xfrm>
          <a:prstGeom prst="rect">
            <a:avLst/>
          </a:prstGeom>
        </p:spPr>
      </p:pic>
      <p:pic>
        <p:nvPicPr>
          <p:cNvPr id="3" name="Image 10">
            <a:extLst>
              <a:ext uri="{FF2B5EF4-FFF2-40B4-BE49-F238E27FC236}">
                <a16:creationId xmlns:a16="http://schemas.microsoft.com/office/drawing/2014/main" id="{B6664783-CBEC-0CF7-C3ED-DDC151A48CEC}"/>
              </a:ext>
            </a:extLst>
          </p:cNvPr>
          <p:cNvPicPr>
            <a:picLocks noChangeAspect="1"/>
          </p:cNvPicPr>
          <p:nvPr/>
        </p:nvPicPr>
        <p:blipFill>
          <a:blip r:embed="rId4"/>
          <a:stretch>
            <a:fillRect/>
          </a:stretch>
        </p:blipFill>
        <p:spPr>
          <a:xfrm>
            <a:off x="557134" y="1206217"/>
            <a:ext cx="1372345" cy="1415640"/>
          </a:xfrm>
          <a:prstGeom prst="rect">
            <a:avLst/>
          </a:prstGeom>
        </p:spPr>
      </p:pic>
      <p:pic>
        <p:nvPicPr>
          <p:cNvPr id="4" name="Image 12">
            <a:extLst>
              <a:ext uri="{FF2B5EF4-FFF2-40B4-BE49-F238E27FC236}">
                <a16:creationId xmlns:a16="http://schemas.microsoft.com/office/drawing/2014/main" id="{2DAF82CA-8955-DC0C-5E93-7FFEBB035E14}"/>
              </a:ext>
            </a:extLst>
          </p:cNvPr>
          <p:cNvPicPr>
            <a:picLocks noChangeAspect="1"/>
          </p:cNvPicPr>
          <p:nvPr/>
        </p:nvPicPr>
        <p:blipFill>
          <a:blip r:embed="rId5"/>
          <a:stretch>
            <a:fillRect/>
          </a:stretch>
        </p:blipFill>
        <p:spPr>
          <a:xfrm>
            <a:off x="1915520" y="4662020"/>
            <a:ext cx="1320390" cy="1300598"/>
          </a:xfrm>
          <a:prstGeom prst="rect">
            <a:avLst/>
          </a:prstGeom>
        </p:spPr>
      </p:pic>
      <p:sp>
        <p:nvSpPr>
          <p:cNvPr id="7" name="ZoneTexte 6">
            <a:extLst>
              <a:ext uri="{FF2B5EF4-FFF2-40B4-BE49-F238E27FC236}">
                <a16:creationId xmlns:a16="http://schemas.microsoft.com/office/drawing/2014/main" id="{2EEF4B49-F1F8-CCEA-F071-396CBBD259BA}"/>
              </a:ext>
            </a:extLst>
          </p:cNvPr>
          <p:cNvSpPr txBox="1"/>
          <p:nvPr/>
        </p:nvSpPr>
        <p:spPr>
          <a:xfrm>
            <a:off x="2080042" y="1370021"/>
            <a:ext cx="55590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fr-FR" dirty="0">
                <a:latin typeface="Montserrat" panose="00000500000000000000" pitchFamily="2" charset="0"/>
                <a:cs typeface="Arial"/>
              </a:rPr>
              <a:t>Alcool = </a:t>
            </a:r>
            <a:r>
              <a:rPr lang="fr-FR" b="1" dirty="0">
                <a:latin typeface="Montserrat" panose="00000500000000000000" pitchFamily="2" charset="0"/>
                <a:cs typeface="Arial"/>
              </a:rPr>
              <a:t>10 à 20% des accidents du travail </a:t>
            </a:r>
            <a:endParaRPr lang="fr-FR" b="1" dirty="0">
              <a:latin typeface="Montserrat" panose="00000500000000000000" pitchFamily="2" charset="0"/>
            </a:endParaRPr>
          </a:p>
          <a:p>
            <a:pPr marL="285750" indent="-285750">
              <a:buFont typeface="Wingdings"/>
              <a:buChar char="§"/>
            </a:pPr>
            <a:r>
              <a:rPr lang="fr-FR" b="1" dirty="0">
                <a:latin typeface="Montserrat" panose="00000500000000000000" pitchFamily="2" charset="0"/>
                <a:cs typeface="Arial"/>
              </a:rPr>
              <a:t>13 000 journées de travail perdues/an </a:t>
            </a:r>
            <a:r>
              <a:rPr lang="fr-FR" dirty="0">
                <a:latin typeface="Montserrat" panose="00000500000000000000" pitchFamily="2" charset="0"/>
                <a:cs typeface="Arial"/>
              </a:rPr>
              <a:t>pour absentéisme lié à l'alcool</a:t>
            </a:r>
          </a:p>
        </p:txBody>
      </p:sp>
      <p:sp>
        <p:nvSpPr>
          <p:cNvPr id="9" name="ZoneTexte 8">
            <a:extLst>
              <a:ext uri="{FF2B5EF4-FFF2-40B4-BE49-F238E27FC236}">
                <a16:creationId xmlns:a16="http://schemas.microsoft.com/office/drawing/2014/main" id="{E836B252-032C-CAEE-2503-494B156CEB0A}"/>
              </a:ext>
            </a:extLst>
          </p:cNvPr>
          <p:cNvSpPr txBox="1"/>
          <p:nvPr/>
        </p:nvSpPr>
        <p:spPr>
          <a:xfrm>
            <a:off x="2800979" y="3175747"/>
            <a:ext cx="90329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fr-FR" dirty="0">
                <a:latin typeface="Montserrat" panose="00000500000000000000" pitchFamily="2" charset="0"/>
                <a:cs typeface="Arial"/>
              </a:rPr>
              <a:t>Fumer du cannabis </a:t>
            </a:r>
            <a:r>
              <a:rPr lang="fr-FR" b="1" dirty="0">
                <a:latin typeface="Montserrat" panose="00000500000000000000" pitchFamily="2" charset="0"/>
                <a:cs typeface="Arial"/>
              </a:rPr>
              <a:t>multiplie par 1,8 le risque d'avoir un accident</a:t>
            </a:r>
            <a:br>
              <a:rPr lang="fr-FR" b="1" dirty="0">
                <a:latin typeface="Montserrat" panose="00000500000000000000" pitchFamily="2" charset="0"/>
                <a:cs typeface="Arial"/>
              </a:rPr>
            </a:br>
            <a:r>
              <a:rPr lang="fr-FR" dirty="0">
                <a:latin typeface="Montserrat" panose="00000500000000000000" pitchFamily="2" charset="0"/>
                <a:cs typeface="Arial"/>
              </a:rPr>
              <a:t>mortel sur la route</a:t>
            </a:r>
          </a:p>
          <a:p>
            <a:endParaRPr lang="fr-FR" dirty="0">
              <a:cs typeface="Arial"/>
            </a:endParaRPr>
          </a:p>
        </p:txBody>
      </p:sp>
      <p:sp>
        <p:nvSpPr>
          <p:cNvPr id="11" name="ZoneTexte 10">
            <a:extLst>
              <a:ext uri="{FF2B5EF4-FFF2-40B4-BE49-F238E27FC236}">
                <a16:creationId xmlns:a16="http://schemas.microsoft.com/office/drawing/2014/main" id="{8D3A89B0-32E2-0204-ECFB-4218938D9722}"/>
              </a:ext>
            </a:extLst>
          </p:cNvPr>
          <p:cNvSpPr txBox="1"/>
          <p:nvPr/>
        </p:nvSpPr>
        <p:spPr>
          <a:xfrm>
            <a:off x="3502237" y="4887814"/>
            <a:ext cx="84292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fr-FR" dirty="0">
                <a:latin typeface="Montserrat" panose="00000500000000000000" pitchFamily="2" charset="0"/>
                <a:cs typeface="Arial"/>
              </a:rPr>
              <a:t>Médicaments = </a:t>
            </a:r>
            <a:r>
              <a:rPr lang="fr-FR" b="1" dirty="0">
                <a:latin typeface="Montserrat" panose="00000500000000000000" pitchFamily="2" charset="0"/>
                <a:cs typeface="Arial"/>
              </a:rPr>
              <a:t>3 à 4% des accidents du travail</a:t>
            </a:r>
          </a:p>
          <a:p>
            <a:pPr marL="285750" indent="-285750">
              <a:buFont typeface="Wingdings"/>
              <a:buChar char="§"/>
            </a:pPr>
            <a:r>
              <a:rPr lang="fr-FR" b="1" dirty="0">
                <a:latin typeface="Montserrat" panose="00000500000000000000" pitchFamily="2" charset="0"/>
                <a:cs typeface="Arial"/>
              </a:rPr>
              <a:t>1/3 des médicaments </a:t>
            </a:r>
            <a:r>
              <a:rPr lang="fr-FR" dirty="0">
                <a:latin typeface="Montserrat" panose="00000500000000000000" pitchFamily="2" charset="0"/>
                <a:cs typeface="Arial"/>
              </a:rPr>
              <a:t>commercialisés et </a:t>
            </a:r>
            <a:r>
              <a:rPr lang="fr-FR" b="1" dirty="0">
                <a:latin typeface="Montserrat" panose="00000500000000000000" pitchFamily="2" charset="0"/>
                <a:cs typeface="Arial"/>
              </a:rPr>
              <a:t>1 médicament sur 50 </a:t>
            </a:r>
            <a:br>
              <a:rPr lang="fr-FR" b="1" dirty="0">
                <a:latin typeface="Montserrat" panose="00000500000000000000" pitchFamily="2" charset="0"/>
                <a:cs typeface="Arial"/>
              </a:rPr>
            </a:br>
            <a:r>
              <a:rPr lang="fr-FR" dirty="0">
                <a:latin typeface="Montserrat" panose="00000500000000000000" pitchFamily="2" charset="0"/>
                <a:cs typeface="Arial"/>
              </a:rPr>
              <a:t>et classés comme incompatible avec la conduite (3)</a:t>
            </a:r>
          </a:p>
          <a:p>
            <a:endParaRPr lang="fr-FR" dirty="0">
              <a:cs typeface="Arial"/>
            </a:endParaRPr>
          </a:p>
        </p:txBody>
      </p:sp>
      <p:pic>
        <p:nvPicPr>
          <p:cNvPr id="3074" name="Picture 2">
            <a:extLst>
              <a:ext uri="{FF2B5EF4-FFF2-40B4-BE49-F238E27FC236}">
                <a16:creationId xmlns:a16="http://schemas.microsoft.com/office/drawing/2014/main" id="{3014C4D2-FD7B-856A-09D3-DE4EE8AFDD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249" y="641254"/>
            <a:ext cx="3867150" cy="185737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9407781B-03AD-439D-F335-B91B1623DA0B}"/>
              </a:ext>
            </a:extLst>
          </p:cNvPr>
          <p:cNvSpPr txBox="1"/>
          <p:nvPr/>
        </p:nvSpPr>
        <p:spPr>
          <a:xfrm>
            <a:off x="9323862" y="6272011"/>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00" dirty="0">
                <a:latin typeface="Montserrat" panose="00000500000000000000" pitchFamily="2" charset="0"/>
                <a:cs typeface="Arial"/>
              </a:rPr>
              <a:t> (3) Assurance maladie</a:t>
            </a:r>
          </a:p>
        </p:txBody>
      </p:sp>
    </p:spTree>
    <p:extLst>
      <p:ext uri="{BB962C8B-B14F-4D97-AF65-F5344CB8AC3E}">
        <p14:creationId xmlns:p14="http://schemas.microsoft.com/office/powerpoint/2010/main" val="286529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Definitions d’une addiction</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8" name="Sous-titre 2">
            <a:extLst>
              <a:ext uri="{FF2B5EF4-FFF2-40B4-BE49-F238E27FC236}">
                <a16:creationId xmlns:a16="http://schemas.microsoft.com/office/drawing/2014/main" id="{35BD805D-BBE5-2602-8726-9E1FB0F9C2A4}"/>
              </a:ext>
            </a:extLst>
          </p:cNvPr>
          <p:cNvSpPr txBox="1">
            <a:spLocks/>
          </p:cNvSpPr>
          <p:nvPr/>
        </p:nvSpPr>
        <p:spPr>
          <a:xfrm>
            <a:off x="434411" y="2158778"/>
            <a:ext cx="7234750" cy="4115694"/>
          </a:xfrm>
        </p:spPr>
        <p:txBody>
          <a:bodyPr vert="horz" lIns="91440" tIns="45720" rIns="91440" bIns="45720" rtlCol="0" anchor="t">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342900" defTabSz="914400">
              <a:buFont typeface="Wingdings" panose="020B0604020202020204" pitchFamily="34" charset="0"/>
              <a:buChar char="§"/>
            </a:pPr>
            <a:r>
              <a:rPr lang="en-US" sz="2000" dirty="0">
                <a:latin typeface="Montserrat" panose="00000500000000000000" pitchFamily="2" charset="0"/>
              </a:rPr>
              <a:t>Dépendance </a:t>
            </a: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r>
              <a:rPr lang="en-US" sz="2000" dirty="0">
                <a:latin typeface="Montserrat" panose="00000500000000000000" pitchFamily="2" charset="0"/>
              </a:rPr>
              <a:t>Comportement incontrôlable </a:t>
            </a: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r>
              <a:rPr lang="en-US" sz="2000" dirty="0">
                <a:latin typeface="Montserrat" panose="00000500000000000000" pitchFamily="2" charset="0"/>
              </a:rPr>
              <a:t>Conséquences négatives de son comportement</a:t>
            </a:r>
          </a:p>
          <a:p>
            <a:pPr marL="114300" indent="-342900" defTabSz="914400">
              <a:buFont typeface="Wingdings" panose="020B0604020202020204" pitchFamily="34" charset="0"/>
              <a:buChar char="§"/>
            </a:pP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endParaRPr lang="en-US" sz="2000" dirty="0">
              <a:latin typeface="Montserrat" panose="00000500000000000000" pitchFamily="2" charset="0"/>
              <a:cs typeface="Arial"/>
            </a:endParaRPr>
          </a:p>
          <a:p>
            <a:pPr marL="114300" indent="-342900" defTabSz="914400">
              <a:buFont typeface="Wingdings" panose="020B0604020202020204" pitchFamily="34" charset="0"/>
              <a:buChar char="§"/>
            </a:pPr>
            <a:r>
              <a:rPr lang="en-US" sz="2000" dirty="0">
                <a:solidFill>
                  <a:srgbClr val="FF5050"/>
                </a:solidFill>
                <a:latin typeface="Montserrat" panose="00000500000000000000" pitchFamily="2" charset="0"/>
                <a:cs typeface="Arial"/>
              </a:rPr>
              <a:t>MALADIE CHRONIQUE / Laissez-</a:t>
            </a:r>
            <a:r>
              <a:rPr lang="en-US" sz="2000" dirty="0" err="1">
                <a:solidFill>
                  <a:srgbClr val="FF5050"/>
                </a:solidFill>
                <a:latin typeface="Montserrat" panose="00000500000000000000" pitchFamily="2" charset="0"/>
                <a:cs typeface="Arial"/>
              </a:rPr>
              <a:t>vous</a:t>
            </a:r>
            <a:r>
              <a:rPr lang="en-US" sz="2000" dirty="0">
                <a:solidFill>
                  <a:srgbClr val="FF5050"/>
                </a:solidFill>
                <a:latin typeface="Montserrat" panose="00000500000000000000" pitchFamily="2" charset="0"/>
                <a:cs typeface="Arial"/>
              </a:rPr>
              <a:t> aider</a:t>
            </a:r>
          </a:p>
          <a:p>
            <a:pPr indent="-228600" defTabSz="914400"/>
            <a:endParaRPr lang="en-US" sz="2000" dirty="0">
              <a:latin typeface="Montserrat" panose="00000500000000000000" pitchFamily="2" charset="0"/>
            </a:endParaRPr>
          </a:p>
          <a:p>
            <a:pPr indent="-228600" defTabSz="914400"/>
            <a:endParaRPr lang="en-US" sz="2000" dirty="0">
              <a:latin typeface="Montserrat" panose="00000500000000000000" pitchFamily="2" charset="0"/>
            </a:endParaRPr>
          </a:p>
        </p:txBody>
      </p:sp>
      <p:pic>
        <p:nvPicPr>
          <p:cNvPr id="12" name="Image 7">
            <a:extLst>
              <a:ext uri="{FF2B5EF4-FFF2-40B4-BE49-F238E27FC236}">
                <a16:creationId xmlns:a16="http://schemas.microsoft.com/office/drawing/2014/main" id="{EE0A0C86-BF12-94FA-1C5F-1613C9478163}"/>
              </a:ext>
            </a:extLst>
          </p:cNvPr>
          <p:cNvPicPr>
            <a:picLocks noChangeAspect="1"/>
          </p:cNvPicPr>
          <p:nvPr/>
        </p:nvPicPr>
        <p:blipFill>
          <a:blip r:embed="rId3"/>
          <a:stretch>
            <a:fillRect/>
          </a:stretch>
        </p:blipFill>
        <p:spPr>
          <a:xfrm>
            <a:off x="834390" y="3342994"/>
            <a:ext cx="3765139" cy="2052000"/>
          </a:xfrm>
          <a:prstGeom prst="rect">
            <a:avLst/>
          </a:prstGeom>
        </p:spPr>
      </p:pic>
      <p:pic>
        <p:nvPicPr>
          <p:cNvPr id="15" name="Image 10">
            <a:extLst>
              <a:ext uri="{FF2B5EF4-FFF2-40B4-BE49-F238E27FC236}">
                <a16:creationId xmlns:a16="http://schemas.microsoft.com/office/drawing/2014/main" id="{1D212BCB-A0EC-F697-2B83-19D0279A7E80}"/>
              </a:ext>
            </a:extLst>
          </p:cNvPr>
          <p:cNvPicPr>
            <a:picLocks noChangeAspect="1"/>
          </p:cNvPicPr>
          <p:nvPr/>
        </p:nvPicPr>
        <p:blipFill rotWithShape="1">
          <a:blip r:embed="rId4"/>
          <a:srcRect l="5322" t="2848" r="2512" b="7801"/>
          <a:stretch/>
        </p:blipFill>
        <p:spPr>
          <a:xfrm>
            <a:off x="8298957" y="1773543"/>
            <a:ext cx="3058653" cy="331091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92055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C6E94537-B56C-9318-6DCA-B90E012A0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4535" y="2923400"/>
            <a:ext cx="1088419" cy="1439070"/>
          </a:xfrm>
          <a:prstGeom prst="rect">
            <a:avLst/>
          </a:prstGeom>
        </p:spPr>
      </p:pic>
      <p:pic>
        <p:nvPicPr>
          <p:cNvPr id="21" name="Image 20">
            <a:extLst>
              <a:ext uri="{FF2B5EF4-FFF2-40B4-BE49-F238E27FC236}">
                <a16:creationId xmlns:a16="http://schemas.microsoft.com/office/drawing/2014/main" id="{55DF386B-470B-1636-3C20-CFD51B84E4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7651"/>
          <a:stretch/>
        </p:blipFill>
        <p:spPr>
          <a:xfrm rot="344744">
            <a:off x="5345674" y="2393820"/>
            <a:ext cx="1110086" cy="1059160"/>
          </a:xfrm>
          <a:prstGeom prst="rect">
            <a:avLst/>
          </a:prstGeom>
        </p:spPr>
      </p:pic>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Deux types d’addictions</a:t>
            </a: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sp>
        <p:nvSpPr>
          <p:cNvPr id="2" name="Espace réservé du contenu 2">
            <a:extLst>
              <a:ext uri="{FF2B5EF4-FFF2-40B4-BE49-F238E27FC236}">
                <a16:creationId xmlns:a16="http://schemas.microsoft.com/office/drawing/2014/main" id="{8E7193B6-BE32-D5FB-5153-A687CE930666}"/>
              </a:ext>
            </a:extLst>
          </p:cNvPr>
          <p:cNvSpPr txBox="1">
            <a:spLocks/>
          </p:cNvSpPr>
          <p:nvPr/>
        </p:nvSpPr>
        <p:spPr>
          <a:xfrm>
            <a:off x="2397383" y="1554875"/>
            <a:ext cx="3148980" cy="4608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2000" b="1" dirty="0">
                <a:solidFill>
                  <a:srgbClr val="FF5050"/>
                </a:solidFill>
                <a:latin typeface="Montserrat" panose="00000500000000000000" pitchFamily="2" charset="0"/>
              </a:rPr>
              <a:t>SUBSTANCES</a:t>
            </a:r>
          </a:p>
          <a:p>
            <a:pPr>
              <a:buFont typeface="Wingdings" charset="0"/>
              <a:buChar char="§"/>
            </a:pPr>
            <a:r>
              <a:rPr lang="fr-FR" dirty="0">
                <a:solidFill>
                  <a:schemeClr val="tx1"/>
                </a:solidFill>
                <a:latin typeface="Montserrat" panose="00000500000000000000" pitchFamily="2" charset="0"/>
              </a:rPr>
              <a:t>Alcool  </a:t>
            </a:r>
          </a:p>
          <a:p>
            <a:pPr>
              <a:buFont typeface="Wingdings" charset="0"/>
              <a:buChar char="§"/>
            </a:pPr>
            <a:r>
              <a:rPr lang="fr-FR" dirty="0">
                <a:solidFill>
                  <a:schemeClr val="tx1"/>
                </a:solidFill>
                <a:latin typeface="Montserrat" panose="00000500000000000000" pitchFamily="2" charset="0"/>
              </a:rPr>
              <a:t>Tabac</a:t>
            </a:r>
          </a:p>
          <a:p>
            <a:pPr>
              <a:buFont typeface="Wingdings" charset="0"/>
              <a:buChar char="§"/>
            </a:pPr>
            <a:r>
              <a:rPr lang="fr-FR" dirty="0">
                <a:solidFill>
                  <a:schemeClr val="tx1"/>
                </a:solidFill>
                <a:latin typeface="Montserrat" panose="00000500000000000000" pitchFamily="2" charset="0"/>
              </a:rPr>
              <a:t>Cannabis</a:t>
            </a:r>
          </a:p>
          <a:p>
            <a:pPr>
              <a:buFont typeface="Wingdings" charset="0"/>
              <a:buChar char="§"/>
            </a:pPr>
            <a:r>
              <a:rPr lang="fr-FR" dirty="0">
                <a:solidFill>
                  <a:schemeClr val="tx1"/>
                </a:solidFill>
                <a:latin typeface="Montserrat" panose="00000500000000000000" pitchFamily="2" charset="0"/>
              </a:rPr>
              <a:t>Héroïne</a:t>
            </a:r>
          </a:p>
          <a:p>
            <a:pPr>
              <a:buFont typeface="Wingdings" charset="0"/>
              <a:buChar char="§"/>
            </a:pPr>
            <a:r>
              <a:rPr lang="fr-FR" dirty="0">
                <a:solidFill>
                  <a:schemeClr val="tx1"/>
                </a:solidFill>
                <a:latin typeface="Montserrat" panose="00000500000000000000" pitchFamily="2" charset="0"/>
              </a:rPr>
              <a:t>Cocaïne  </a:t>
            </a:r>
          </a:p>
          <a:p>
            <a:pPr>
              <a:buFont typeface="Wingdings" charset="0"/>
              <a:buChar char="§"/>
            </a:pPr>
            <a:r>
              <a:rPr lang="fr-FR" dirty="0">
                <a:solidFill>
                  <a:schemeClr val="tx1"/>
                </a:solidFill>
                <a:latin typeface="Montserrat" panose="00000500000000000000" pitchFamily="2" charset="0"/>
              </a:rPr>
              <a:t>Ecstasy </a:t>
            </a:r>
          </a:p>
          <a:p>
            <a:pPr>
              <a:buFont typeface="Wingdings" charset="0"/>
              <a:buChar char="§"/>
            </a:pPr>
            <a:r>
              <a:rPr lang="fr-FR" dirty="0">
                <a:solidFill>
                  <a:schemeClr val="tx1"/>
                </a:solidFill>
                <a:latin typeface="Montserrat" panose="00000500000000000000" pitchFamily="2" charset="0"/>
              </a:rPr>
              <a:t>Kétamine</a:t>
            </a:r>
          </a:p>
          <a:p>
            <a:pPr>
              <a:buFont typeface="Wingdings" charset="0"/>
              <a:buChar char="§"/>
            </a:pPr>
            <a:r>
              <a:rPr lang="fr-FR" dirty="0">
                <a:latin typeface="Montserrat" panose="00000500000000000000" pitchFamily="2" charset="0"/>
              </a:rPr>
              <a:t>Médicaments</a:t>
            </a:r>
            <a:endParaRPr lang="fr-FR" dirty="0">
              <a:solidFill>
                <a:schemeClr val="tx1"/>
              </a:solidFill>
              <a:latin typeface="Montserrat" panose="00000500000000000000" pitchFamily="2" charset="0"/>
            </a:endParaRPr>
          </a:p>
          <a:p>
            <a:pPr marL="0" indent="0">
              <a:buClr>
                <a:srgbClr val="FF0000"/>
              </a:buClr>
              <a:buFont typeface="Wingdings 3" charset="2"/>
              <a:buNone/>
            </a:pPr>
            <a:endParaRPr lang="fr-FR" sz="2000" dirty="0">
              <a:solidFill>
                <a:schemeClr val="tx1"/>
              </a:solidFill>
              <a:latin typeface="Montserrat" panose="00000500000000000000" pitchFamily="2" charset="0"/>
            </a:endParaRPr>
          </a:p>
          <a:p>
            <a:pPr marL="0" indent="0">
              <a:buNone/>
            </a:pPr>
            <a:endParaRPr lang="fr-FR" sz="1200" dirty="0">
              <a:latin typeface="Montserrat" panose="00000500000000000000" pitchFamily="2" charset="0"/>
            </a:endParaRPr>
          </a:p>
        </p:txBody>
      </p:sp>
      <p:sp>
        <p:nvSpPr>
          <p:cNvPr id="3" name="Espace réservé du contenu 2">
            <a:extLst>
              <a:ext uri="{FF2B5EF4-FFF2-40B4-BE49-F238E27FC236}">
                <a16:creationId xmlns:a16="http://schemas.microsoft.com/office/drawing/2014/main" id="{5BC9AB11-DF01-DA65-CD7A-EDAE41F9E79D}"/>
              </a:ext>
            </a:extLst>
          </p:cNvPr>
          <p:cNvSpPr txBox="1">
            <a:spLocks/>
          </p:cNvSpPr>
          <p:nvPr/>
        </p:nvSpPr>
        <p:spPr>
          <a:xfrm>
            <a:off x="6305300" y="1166917"/>
            <a:ext cx="3744416" cy="4896544"/>
          </a:xfrm>
          <a:prstGeom prst="rect">
            <a:avLst/>
          </a:prstGeom>
        </p:spPr>
        <p:txBody>
          <a:bodyPr>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fr-FR" dirty="0">
                <a:latin typeface="Calibri" charset="0"/>
                <a:ea typeface="MS PGothic" charset="0"/>
              </a:rPr>
              <a:t>                     </a:t>
            </a:r>
            <a:r>
              <a:rPr lang="fr-FR" sz="2000" b="1" dirty="0">
                <a:solidFill>
                  <a:srgbClr val="FF5050"/>
                </a:solidFill>
                <a:latin typeface="Montserrat" panose="00000500000000000000" pitchFamily="2" charset="0"/>
              </a:rPr>
              <a:t>COMPORTEMENTS</a:t>
            </a:r>
          </a:p>
          <a:p>
            <a:pPr marL="342900" lvl="1" indent="-342900" defTabSz="457200">
              <a:spcBef>
                <a:spcPts val="1000"/>
              </a:spcBef>
              <a:buClr>
                <a:schemeClr val="accent1"/>
              </a:buClr>
              <a:buFont typeface="Wingdings" charset="0"/>
              <a:buChar char="§"/>
              <a:defRPr/>
            </a:pPr>
            <a:r>
              <a:rPr lang="fr-FR" sz="1800" dirty="0">
                <a:latin typeface="Montserrat" panose="00000500000000000000" pitchFamily="2" charset="0"/>
              </a:rPr>
              <a:t>Alimentation</a:t>
            </a:r>
          </a:p>
          <a:p>
            <a:pPr marL="342900" lvl="1" indent="-342900" defTabSz="457200">
              <a:spcBef>
                <a:spcPts val="1000"/>
              </a:spcBef>
              <a:buClr>
                <a:schemeClr val="accent1"/>
              </a:buClr>
              <a:buFont typeface="Wingdings" charset="0"/>
              <a:buChar char="§"/>
              <a:defRPr/>
            </a:pPr>
            <a:r>
              <a:rPr lang="fr-FR" sz="1800" dirty="0">
                <a:latin typeface="Montserrat" panose="00000500000000000000" pitchFamily="2" charset="0"/>
              </a:rPr>
              <a:t>Jeux vidéo</a:t>
            </a:r>
          </a:p>
          <a:p>
            <a:pPr marL="342900" lvl="1" indent="-342900" defTabSz="457200">
              <a:spcBef>
                <a:spcPts val="1000"/>
              </a:spcBef>
              <a:buClr>
                <a:schemeClr val="accent1"/>
              </a:buClr>
              <a:buFont typeface="Wingdings" charset="0"/>
              <a:buChar char="§"/>
              <a:defRPr/>
            </a:pPr>
            <a:r>
              <a:rPr lang="fr-FR" sz="1800" dirty="0">
                <a:latin typeface="Montserrat" panose="00000500000000000000" pitchFamily="2" charset="0"/>
              </a:rPr>
              <a:t>Jeux de hasard et d’argent</a:t>
            </a:r>
          </a:p>
          <a:p>
            <a:pPr marL="342900" lvl="1" indent="-342900" defTabSz="457200">
              <a:spcBef>
                <a:spcPts val="1000"/>
              </a:spcBef>
              <a:buClr>
                <a:schemeClr val="accent1"/>
              </a:buClr>
              <a:buFont typeface="Wingdings" charset="0"/>
              <a:buChar char="§"/>
              <a:defRPr/>
            </a:pPr>
            <a:r>
              <a:rPr lang="fr-FR" sz="1800" dirty="0">
                <a:latin typeface="Montserrat" panose="00000500000000000000" pitchFamily="2" charset="0"/>
              </a:rPr>
              <a:t>Achats compulsifs</a:t>
            </a:r>
          </a:p>
          <a:p>
            <a:pPr marL="342900" lvl="1" indent="-342900" defTabSz="457200">
              <a:spcBef>
                <a:spcPts val="1000"/>
              </a:spcBef>
              <a:buClr>
                <a:schemeClr val="accent1"/>
              </a:buClr>
              <a:buFont typeface="Wingdings" charset="0"/>
              <a:buChar char="§"/>
              <a:defRPr/>
            </a:pPr>
            <a:r>
              <a:rPr lang="fr-FR" sz="1800" dirty="0">
                <a:latin typeface="Montserrat" panose="00000500000000000000" pitchFamily="2" charset="0"/>
              </a:rPr>
              <a:t>Comportement sexuel    </a:t>
            </a:r>
          </a:p>
          <a:p>
            <a:pPr marL="457200" lvl="1" indent="0">
              <a:buFont typeface="Arial" panose="020B0604020202020204" pitchFamily="34" charset="0"/>
              <a:buNone/>
              <a:defRPr/>
            </a:pPr>
            <a:endParaRPr lang="fr-FR" sz="2800" dirty="0">
              <a:latin typeface="Calibri" charset="0"/>
              <a:ea typeface="MS PGothic" charset="0"/>
            </a:endParaRPr>
          </a:p>
          <a:p>
            <a:pPr marL="457200" lvl="1" indent="0">
              <a:buFont typeface="Arial" panose="020B0604020202020204" pitchFamily="34" charset="0"/>
              <a:buNone/>
              <a:defRPr/>
            </a:pPr>
            <a:endParaRPr lang="fr-FR" i="1" dirty="0"/>
          </a:p>
        </p:txBody>
      </p:sp>
      <p:pic>
        <p:nvPicPr>
          <p:cNvPr id="7" name="Image 6">
            <a:extLst>
              <a:ext uri="{FF2B5EF4-FFF2-40B4-BE49-F238E27FC236}">
                <a16:creationId xmlns:a16="http://schemas.microsoft.com/office/drawing/2014/main" id="{18503FE6-2134-22D3-0EC6-4F6385B3E6A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2532" b="13270"/>
          <a:stretch/>
        </p:blipFill>
        <p:spPr>
          <a:xfrm>
            <a:off x="3920095" y="2813345"/>
            <a:ext cx="1016049" cy="996763"/>
          </a:xfrm>
          <a:prstGeom prst="rect">
            <a:avLst/>
          </a:prstGeom>
        </p:spPr>
      </p:pic>
      <p:pic>
        <p:nvPicPr>
          <p:cNvPr id="9" name="Image 8">
            <a:extLst>
              <a:ext uri="{FF2B5EF4-FFF2-40B4-BE49-F238E27FC236}">
                <a16:creationId xmlns:a16="http://schemas.microsoft.com/office/drawing/2014/main" id="{B5B8546E-BAAD-8FC1-7143-AD7198C63D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7695" y="1402607"/>
            <a:ext cx="724044" cy="957306"/>
          </a:xfrm>
          <a:prstGeom prst="rect">
            <a:avLst/>
          </a:prstGeom>
        </p:spPr>
      </p:pic>
      <p:pic>
        <p:nvPicPr>
          <p:cNvPr id="11" name="Image 10">
            <a:extLst>
              <a:ext uri="{FF2B5EF4-FFF2-40B4-BE49-F238E27FC236}">
                <a16:creationId xmlns:a16="http://schemas.microsoft.com/office/drawing/2014/main" id="{C3BB7125-BDB9-87F8-B377-C9C78A924A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6" t="8040" r="-346" b="17129"/>
          <a:stretch/>
        </p:blipFill>
        <p:spPr>
          <a:xfrm>
            <a:off x="4620200" y="4412751"/>
            <a:ext cx="870421" cy="857315"/>
          </a:xfrm>
          <a:prstGeom prst="rect">
            <a:avLst/>
          </a:prstGeom>
        </p:spPr>
      </p:pic>
      <p:pic>
        <p:nvPicPr>
          <p:cNvPr id="13" name="Image 12">
            <a:extLst>
              <a:ext uri="{FF2B5EF4-FFF2-40B4-BE49-F238E27FC236}">
                <a16:creationId xmlns:a16="http://schemas.microsoft.com/office/drawing/2014/main" id="{9A92F4BD-BDAB-93A6-6C32-FB28C124A41E}"/>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2055" y="4249709"/>
            <a:ext cx="931720" cy="1228721"/>
          </a:xfrm>
          <a:prstGeom prst="rect">
            <a:avLst/>
          </a:prstGeom>
        </p:spPr>
      </p:pic>
      <p:pic>
        <p:nvPicPr>
          <p:cNvPr id="16" name="Image 15">
            <a:extLst>
              <a:ext uri="{FF2B5EF4-FFF2-40B4-BE49-F238E27FC236}">
                <a16:creationId xmlns:a16="http://schemas.microsoft.com/office/drawing/2014/main" id="{5D0A3F74-8FBC-154B-3F9F-0F9A6656C3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9046" y="2706151"/>
            <a:ext cx="832232" cy="1098204"/>
          </a:xfrm>
          <a:prstGeom prst="rect">
            <a:avLst/>
          </a:prstGeom>
        </p:spPr>
      </p:pic>
      <p:pic>
        <p:nvPicPr>
          <p:cNvPr id="17" name="Image 16">
            <a:extLst>
              <a:ext uri="{FF2B5EF4-FFF2-40B4-BE49-F238E27FC236}">
                <a16:creationId xmlns:a16="http://schemas.microsoft.com/office/drawing/2014/main" id="{9DC935D5-E0B8-8C70-4248-C4A1597B6583}"/>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0076" y="1756241"/>
            <a:ext cx="969454" cy="996762"/>
          </a:xfrm>
          <a:prstGeom prst="rect">
            <a:avLst/>
          </a:prstGeom>
        </p:spPr>
      </p:pic>
      <p:pic>
        <p:nvPicPr>
          <p:cNvPr id="20" name="Image 19">
            <a:extLst>
              <a:ext uri="{FF2B5EF4-FFF2-40B4-BE49-F238E27FC236}">
                <a16:creationId xmlns:a16="http://schemas.microsoft.com/office/drawing/2014/main" id="{A5BD6DBF-0DEF-793B-E0C8-8EA8E86C2B9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8182" b="19817"/>
          <a:stretch/>
        </p:blipFill>
        <p:spPr>
          <a:xfrm>
            <a:off x="10302175" y="2290960"/>
            <a:ext cx="1012955" cy="830381"/>
          </a:xfrm>
          <a:prstGeom prst="rect">
            <a:avLst/>
          </a:prstGeom>
        </p:spPr>
      </p:pic>
      <p:pic>
        <p:nvPicPr>
          <p:cNvPr id="23" name="Picture 4" descr="Ensemble Rapide De Produit Alimentaire Illustration de Vecteur -  Illustration du plaque, éléments: 39597421">
            <a:extLst>
              <a:ext uri="{FF2B5EF4-FFF2-40B4-BE49-F238E27FC236}">
                <a16:creationId xmlns:a16="http://schemas.microsoft.com/office/drawing/2014/main" id="{8BE7738E-792D-C26E-5D24-1625AE408226}"/>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1386" b="5267"/>
          <a:stretch/>
        </p:blipFill>
        <p:spPr bwMode="auto">
          <a:xfrm>
            <a:off x="9642260" y="1516498"/>
            <a:ext cx="1035251" cy="86283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C1DDC55F-0E4C-9842-5518-8CD73365BBF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1283" b="23744"/>
          <a:stretch/>
        </p:blipFill>
        <p:spPr>
          <a:xfrm>
            <a:off x="1274272" y="2358880"/>
            <a:ext cx="1089243" cy="647670"/>
          </a:xfrm>
          <a:prstGeom prst="rect">
            <a:avLst/>
          </a:prstGeom>
        </p:spPr>
      </p:pic>
      <p:pic>
        <p:nvPicPr>
          <p:cNvPr id="18" name="Image 17">
            <a:extLst>
              <a:ext uri="{FF2B5EF4-FFF2-40B4-BE49-F238E27FC236}">
                <a16:creationId xmlns:a16="http://schemas.microsoft.com/office/drawing/2014/main" id="{E73FEBA1-444C-999C-D35E-E8C76895CDA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7828" b="20385"/>
          <a:stretch/>
        </p:blipFill>
        <p:spPr>
          <a:xfrm>
            <a:off x="1338975" y="1588992"/>
            <a:ext cx="890998" cy="843515"/>
          </a:xfrm>
          <a:prstGeom prst="rect">
            <a:avLst/>
          </a:prstGeom>
        </p:spPr>
      </p:pic>
    </p:spTree>
    <p:extLst>
      <p:ext uri="{BB962C8B-B14F-4D97-AF65-F5344CB8AC3E}">
        <p14:creationId xmlns:p14="http://schemas.microsoft.com/office/powerpoint/2010/main" val="346409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8601" y="234068"/>
            <a:ext cx="11773399" cy="547137"/>
          </a:xfrm>
          <a:prstGeom prst="rect">
            <a:avLst/>
          </a:prstGeom>
        </p:spPr>
        <p:txBody>
          <a:bodyPr wrap="square" lIns="0" tIns="0" rIns="0" bIns="0" rtlCol="0" anchor="t">
            <a:spAutoFit/>
          </a:bodyPr>
          <a:lstStyle/>
          <a:p>
            <a:pPr>
              <a:lnSpc>
                <a:spcPts val="4667"/>
              </a:lnSpc>
            </a:pPr>
            <a:r>
              <a:rPr lang="en-US" sz="3000" dirty="0">
                <a:solidFill>
                  <a:schemeClr val="tx1">
                    <a:lumMod val="75000"/>
                    <a:lumOff val="25000"/>
                  </a:schemeClr>
                </a:solidFill>
                <a:latin typeface="Montserrat Light"/>
              </a:rPr>
              <a:t>Les facteurs de vulnérabilité à </a:t>
            </a:r>
            <a:r>
              <a:rPr lang="en-US" sz="3000" dirty="0" err="1">
                <a:solidFill>
                  <a:schemeClr val="tx1">
                    <a:lumMod val="75000"/>
                    <a:lumOff val="25000"/>
                  </a:schemeClr>
                </a:solidFill>
                <a:latin typeface="Montserrat Light"/>
              </a:rPr>
              <a:t>l’addiction</a:t>
            </a:r>
            <a:endParaRPr lang="en-US" sz="3000" dirty="0">
              <a:solidFill>
                <a:schemeClr val="tx1">
                  <a:lumMod val="75000"/>
                  <a:lumOff val="25000"/>
                </a:schemeClr>
              </a:solidFill>
              <a:latin typeface="Montserrat Light"/>
            </a:endParaRPr>
          </a:p>
        </p:txBody>
      </p:sp>
      <p:sp>
        <p:nvSpPr>
          <p:cNvPr id="14" name="AutoShape 14"/>
          <p:cNvSpPr/>
          <p:nvPr/>
        </p:nvSpPr>
        <p:spPr>
          <a:xfrm>
            <a:off x="456687" y="932573"/>
            <a:ext cx="2724414" cy="122276"/>
          </a:xfrm>
          <a:prstGeom prst="rect">
            <a:avLst/>
          </a:prstGeom>
          <a:solidFill>
            <a:srgbClr val="00B0F0"/>
          </a:solidFill>
        </p:spPr>
        <p:txBody>
          <a:bodyPr/>
          <a:lstStyle/>
          <a:p>
            <a:endParaRPr lang="fr-FR" sz="1200" dirty="0">
              <a:solidFill>
                <a:srgbClr val="00B0F0"/>
              </a:solidFill>
            </a:endParaRPr>
          </a:p>
        </p:txBody>
      </p:sp>
      <p:sp>
        <p:nvSpPr>
          <p:cNvPr id="19" name="Rectangle 18">
            <a:extLst>
              <a:ext uri="{FF2B5EF4-FFF2-40B4-BE49-F238E27FC236}">
                <a16:creationId xmlns:a16="http://schemas.microsoft.com/office/drawing/2014/main" id="{ADCF01F1-8A9B-93AD-0D6A-2304066D00FF}"/>
              </a:ext>
            </a:extLst>
          </p:cNvPr>
          <p:cNvSpPr/>
          <p:nvPr/>
        </p:nvSpPr>
        <p:spPr>
          <a:xfrm>
            <a:off x="0" y="6623932"/>
            <a:ext cx="12192000" cy="242389"/>
          </a:xfrm>
          <a:prstGeom prst="rect">
            <a:avLst/>
          </a:prstGeom>
          <a:solidFill>
            <a:srgbClr val="00B0F0"/>
          </a:solidFill>
          <a:ln>
            <a:solidFill>
              <a:srgbClr val="4AA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7DB0B6EB-98F8-D057-6367-2E4BA12EBF11}"/>
              </a:ext>
            </a:extLst>
          </p:cNvPr>
          <p:cNvSpPr txBox="1"/>
          <p:nvPr/>
        </p:nvSpPr>
        <p:spPr>
          <a:xfrm>
            <a:off x="193963" y="7159364"/>
            <a:ext cx="8275782" cy="230832"/>
          </a:xfrm>
          <a:prstGeom prst="rect">
            <a:avLst/>
          </a:prstGeom>
          <a:noFill/>
        </p:spPr>
        <p:txBody>
          <a:bodyPr wrap="square" rtlCol="0">
            <a:spAutoFit/>
          </a:bodyPr>
          <a:lstStyle/>
          <a:p>
            <a:r>
              <a:rPr lang="en-US" sz="900" dirty="0">
                <a:latin typeface="Montserrat" panose="00000500000000000000" pitchFamily="2" charset="0"/>
              </a:rPr>
              <a:t>SSTI 33 Service de Santé au Travail – Sensibilisation </a:t>
            </a:r>
          </a:p>
        </p:txBody>
      </p:sp>
      <p:sp>
        <p:nvSpPr>
          <p:cNvPr id="10" name="ZoneTexte 9">
            <a:extLst>
              <a:ext uri="{FF2B5EF4-FFF2-40B4-BE49-F238E27FC236}">
                <a16:creationId xmlns:a16="http://schemas.microsoft.com/office/drawing/2014/main" id="{51F20B23-EEB7-6ACD-3B9F-530C8BF2AB2D}"/>
              </a:ext>
            </a:extLst>
          </p:cNvPr>
          <p:cNvSpPr txBox="1"/>
          <p:nvPr/>
        </p:nvSpPr>
        <p:spPr>
          <a:xfrm>
            <a:off x="193963" y="6627168"/>
            <a:ext cx="8275782" cy="230832"/>
          </a:xfrm>
          <a:prstGeom prst="rect">
            <a:avLst/>
          </a:prstGeom>
          <a:noFill/>
        </p:spPr>
        <p:txBody>
          <a:bodyPr wrap="square" rtlCol="0">
            <a:spAutoFit/>
          </a:bodyPr>
          <a:lstStyle/>
          <a:p>
            <a:r>
              <a:rPr lang="en-US" sz="900" dirty="0">
                <a:solidFill>
                  <a:schemeClr val="bg1"/>
                </a:solidFill>
                <a:latin typeface="Montserrat" panose="00000500000000000000" pitchFamily="2" charset="0"/>
              </a:rPr>
              <a:t>SSTI 33 Service de Santé au Travail – Sensibilisation </a:t>
            </a:r>
          </a:p>
        </p:txBody>
      </p:sp>
      <p:pic>
        <p:nvPicPr>
          <p:cNvPr id="8" name="Image 7">
            <a:extLst>
              <a:ext uri="{FF2B5EF4-FFF2-40B4-BE49-F238E27FC236}">
                <a16:creationId xmlns:a16="http://schemas.microsoft.com/office/drawing/2014/main" id="{F63B6E93-0C49-B706-88C1-4EE4E3B7D34A}"/>
              </a:ext>
            </a:extLst>
          </p:cNvPr>
          <p:cNvPicPr>
            <a:picLocks noChangeAspect="1"/>
          </p:cNvPicPr>
          <p:nvPr/>
        </p:nvPicPr>
        <p:blipFill rotWithShape="1">
          <a:blip r:embed="rId3"/>
          <a:srcRect l="26968" t="19150" r="24920" b="44680"/>
          <a:stretch/>
        </p:blipFill>
        <p:spPr>
          <a:xfrm>
            <a:off x="1509408" y="1219200"/>
            <a:ext cx="9173183" cy="4419600"/>
          </a:xfrm>
          <a:prstGeom prst="rect">
            <a:avLst/>
          </a:prstGeom>
        </p:spPr>
      </p:pic>
    </p:spTree>
    <p:extLst>
      <p:ext uri="{BB962C8B-B14F-4D97-AF65-F5344CB8AC3E}">
        <p14:creationId xmlns:p14="http://schemas.microsoft.com/office/powerpoint/2010/main" val="2973645976"/>
      </p:ext>
    </p:extLst>
  </p:cSld>
  <p:clrMapOvr>
    <a:masterClrMapping/>
  </p:clrMapOvr>
</p:sld>
</file>

<file path=ppt/theme/theme1.xml><?xml version="1.0" encoding="utf-8"?>
<a:theme xmlns:a="http://schemas.openxmlformats.org/drawingml/2006/main" name="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60FCB-EBBF-4281-B358-254F3A194872}">
  <ds:schemaRef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440742b3-96fd-45f1-b47f-c799a9d8fc1c"/>
    <ds:schemaRef ds:uri="http://schemas.microsoft.com/office/2006/documentManagement/types"/>
    <ds:schemaRef ds:uri="http://purl.org/dc/elements/1.1/"/>
    <ds:schemaRef ds:uri="http://www.w3.org/XML/1998/namespace"/>
    <ds:schemaRef ds:uri="http://purl.org/dc/terms/"/>
    <ds:schemaRef ds:uri="8d0b0ac5-0d1c-41d9-94b4-e86f374842b7"/>
    <ds:schemaRef ds:uri="ce685436-327e-415b-b06d-9a0f2bb5655f"/>
  </ds:schemaRefs>
</ds:datastoreItem>
</file>

<file path=customXml/itemProps2.xml><?xml version="1.0" encoding="utf-8"?>
<ds:datastoreItem xmlns:ds="http://schemas.openxmlformats.org/officeDocument/2006/customXml" ds:itemID="{E1101D79-9B24-4937-93FA-73B4ECC2A739}">
  <ds:schemaRefs>
    <ds:schemaRef ds:uri="http://schemas.microsoft.com/sharepoint/v3/contenttype/forms"/>
  </ds:schemaRefs>
</ds:datastoreItem>
</file>

<file path=customXml/itemProps3.xml><?xml version="1.0" encoding="utf-8"?>
<ds:datastoreItem xmlns:ds="http://schemas.openxmlformats.org/officeDocument/2006/customXml" ds:itemID="{D3ECF60A-2AD6-443F-931E-2B7F1B731F5B}"/>
</file>

<file path=docProps/app.xml><?xml version="1.0" encoding="utf-8"?>
<Properties xmlns="http://schemas.openxmlformats.org/officeDocument/2006/extended-properties" xmlns:vt="http://schemas.openxmlformats.org/officeDocument/2006/docPropsVTypes">
  <TotalTime>811</TotalTime>
  <Words>3103</Words>
  <Application>Microsoft Office PowerPoint</Application>
  <PresentationFormat>Grand écran</PresentationFormat>
  <Paragraphs>354</Paragraphs>
  <Slides>23</Slides>
  <Notes>20</Notes>
  <HiddenSlides>0</HiddenSlides>
  <MMClips>0</MMClips>
  <ScaleCrop>false</ScaleCrop>
  <HeadingPairs>
    <vt:vector size="6" baseType="variant">
      <vt:variant>
        <vt:lpstr>Polices utilisées</vt:lpstr>
      </vt:variant>
      <vt:variant>
        <vt:i4>17</vt:i4>
      </vt:variant>
      <vt:variant>
        <vt:lpstr>Thème</vt:lpstr>
      </vt:variant>
      <vt:variant>
        <vt:i4>3</vt:i4>
      </vt:variant>
      <vt:variant>
        <vt:lpstr>Titres des diapositives</vt:lpstr>
      </vt:variant>
      <vt:variant>
        <vt:i4>23</vt:i4>
      </vt:variant>
    </vt:vector>
  </HeadingPairs>
  <TitlesOfParts>
    <vt:vector size="43" baseType="lpstr">
      <vt:lpstr>Arial</vt:lpstr>
      <vt:lpstr>Arial Nova Cond</vt:lpstr>
      <vt:lpstr>Arialle</vt:lpstr>
      <vt:lpstr>Bradley Hand ITC</vt:lpstr>
      <vt:lpstr>Calibri</vt:lpstr>
      <vt:lpstr>Dreaming Outloud Pro</vt:lpstr>
      <vt:lpstr>Franklin Gothic Demi</vt:lpstr>
      <vt:lpstr>Montserrat</vt:lpstr>
      <vt:lpstr>Montserrat </vt:lpstr>
      <vt:lpstr>Montserrat Bold</vt:lpstr>
      <vt:lpstr>Montserrat Classic</vt:lpstr>
      <vt:lpstr>Montserrat Classic Bold</vt:lpstr>
      <vt:lpstr>Montserrat Light</vt:lpstr>
      <vt:lpstr>Montserrat Light Bold</vt:lpstr>
      <vt:lpstr>PT Serif</vt:lpstr>
      <vt:lpstr>Wingdings</vt:lpstr>
      <vt:lpstr>Wingdings 3</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Sébastien DUPERY</cp:lastModifiedBy>
  <cp:revision>15</cp:revision>
  <cp:lastPrinted>2021-06-18T07:39:45Z</cp:lastPrinted>
  <dcterms:created xsi:type="dcterms:W3CDTF">2018-04-24T17:14:44Z</dcterms:created>
  <dcterms:modified xsi:type="dcterms:W3CDTF">2023-12-21T07:37:34Z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0x01010040A735923CCB544A8FC22400479B6F60</vt:lpwstr>
  </property>
  <property fmtid="{D5CDD505-2E9C-101B-9397-08002B2CF9AE}" pid="3" name="MediaServiceImageTags">
    <vt:lpwstr/>
  </property>
</Properties>
</file>