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4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1.xml" ContentType="application/vnd.openxmlformats-officedocument.presentationml.notesSlide+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40.xml" ContentType="application/vnd.openxmlformats-officedocument.presentationml.notesSlide+xml"/>
  <Override PartName="/ppt/notesSlides/notesSlide26.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23.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2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1.xml" ContentType="application/vnd.openxmlformats-officedocument.presentationml.notesSlide+xml"/>
  <Override PartName="/ppt/notesSlides/notesSlide14.xml" ContentType="application/vnd.openxmlformats-officedocument.presentationml.notesSlide+xml"/>
  <Override PartName="/ppt/notesSlides/notesSlide42.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24.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27.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257" r:id="rId3"/>
    <p:sldId id="259" r:id="rId4"/>
    <p:sldId id="260" r:id="rId5"/>
    <p:sldId id="261" r:id="rId6"/>
    <p:sldId id="264" r:id="rId7"/>
    <p:sldId id="265" r:id="rId8"/>
    <p:sldId id="414" r:id="rId9"/>
    <p:sldId id="267" r:id="rId10"/>
    <p:sldId id="271" r:id="rId11"/>
    <p:sldId id="272" r:id="rId12"/>
    <p:sldId id="273" r:id="rId13"/>
    <p:sldId id="274" r:id="rId14"/>
    <p:sldId id="268" r:id="rId15"/>
    <p:sldId id="275" r:id="rId16"/>
    <p:sldId id="276" r:id="rId17"/>
    <p:sldId id="277" r:id="rId18"/>
    <p:sldId id="269" r:id="rId19"/>
    <p:sldId id="278" r:id="rId20"/>
    <p:sldId id="280" r:id="rId21"/>
    <p:sldId id="281" r:id="rId22"/>
    <p:sldId id="282" r:id="rId23"/>
    <p:sldId id="283" r:id="rId24"/>
    <p:sldId id="286" r:id="rId25"/>
    <p:sldId id="289" r:id="rId26"/>
    <p:sldId id="290" r:id="rId27"/>
    <p:sldId id="378" r:id="rId28"/>
    <p:sldId id="417" r:id="rId29"/>
    <p:sldId id="287" r:id="rId30"/>
    <p:sldId id="292" r:id="rId31"/>
    <p:sldId id="291" r:id="rId32"/>
    <p:sldId id="294" r:id="rId33"/>
    <p:sldId id="295" r:id="rId34"/>
    <p:sldId id="296" r:id="rId35"/>
    <p:sldId id="297" r:id="rId36"/>
    <p:sldId id="298" r:id="rId37"/>
    <p:sldId id="299" r:id="rId38"/>
    <p:sldId id="304" r:id="rId39"/>
    <p:sldId id="300" r:id="rId40"/>
    <p:sldId id="305" r:id="rId41"/>
    <p:sldId id="284" r:id="rId42"/>
    <p:sldId id="306" r:id="rId43"/>
    <p:sldId id="415" r:id="rId44"/>
    <p:sldId id="307" r:id="rId45"/>
    <p:sldId id="337" r:id="rId46"/>
    <p:sldId id="313" r:id="rId47"/>
    <p:sldId id="314" r:id="rId48"/>
    <p:sldId id="333" r:id="rId49"/>
    <p:sldId id="311" r:id="rId50"/>
    <p:sldId id="315" r:id="rId51"/>
    <p:sldId id="316" r:id="rId52"/>
    <p:sldId id="317" r:id="rId53"/>
    <p:sldId id="318" r:id="rId54"/>
    <p:sldId id="320" r:id="rId55"/>
    <p:sldId id="319" r:id="rId56"/>
    <p:sldId id="285" r:id="rId57"/>
    <p:sldId id="338" r:id="rId58"/>
    <p:sldId id="341" r:id="rId59"/>
    <p:sldId id="416" r:id="rId60"/>
    <p:sldId id="343" r:id="rId61"/>
    <p:sldId id="339" r:id="rId62"/>
    <p:sldId id="340" r:id="rId63"/>
    <p:sldId id="344" r:id="rId64"/>
    <p:sldId id="334" r:id="rId65"/>
    <p:sldId id="323" r:id="rId66"/>
    <p:sldId id="325" r:id="rId67"/>
    <p:sldId id="326" r:id="rId68"/>
    <p:sldId id="327" r:id="rId69"/>
    <p:sldId id="322" r:id="rId70"/>
    <p:sldId id="345" r:id="rId71"/>
    <p:sldId id="346" r:id="rId72"/>
    <p:sldId id="352" r:id="rId73"/>
    <p:sldId id="353" r:id="rId74"/>
    <p:sldId id="354" r:id="rId75"/>
    <p:sldId id="349" r:id="rId76"/>
    <p:sldId id="335" r:id="rId77"/>
    <p:sldId id="328" r:id="rId78"/>
    <p:sldId id="330" r:id="rId79"/>
    <p:sldId id="331" r:id="rId80"/>
    <p:sldId id="332" r:id="rId81"/>
    <p:sldId id="321" r:id="rId82"/>
    <p:sldId id="355" r:id="rId83"/>
    <p:sldId id="361" r:id="rId84"/>
    <p:sldId id="362" r:id="rId85"/>
    <p:sldId id="363" r:id="rId86"/>
    <p:sldId id="364" r:id="rId87"/>
    <p:sldId id="366" r:id="rId88"/>
    <p:sldId id="367" r:id="rId89"/>
    <p:sldId id="368" r:id="rId90"/>
    <p:sldId id="329" r:id="rId91"/>
    <p:sldId id="374" r:id="rId92"/>
    <p:sldId id="375" r:id="rId93"/>
    <p:sldId id="376" r:id="rId94"/>
    <p:sldId id="377" r:id="rId95"/>
    <p:sldId id="270" r:id="rId9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CB3"/>
    <a:srgbClr val="E08C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136" autoAdjust="0"/>
  </p:normalViewPr>
  <p:slideViewPr>
    <p:cSldViewPr snapToGrid="0">
      <p:cViewPr varScale="1">
        <p:scale>
          <a:sx n="78" d="100"/>
          <a:sy n="78" d="100"/>
        </p:scale>
        <p:origin x="178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ustomXml" Target="../customXml/item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36D05-4759-403E-98E0-0CC21CE50240}" type="datetimeFigureOut">
              <a:rPr lang="fr-FR" smtClean="0"/>
              <a:t>20/04/2023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DD4E25-94F9-40C6-B14B-9CDE975D0C43}" type="slidenum">
              <a:rPr lang="fr-FR" smtClean="0"/>
              <a:t>‹N°›</a:t>
            </a:fld>
            <a:endParaRPr lang="fr-FR"/>
          </a:p>
        </p:txBody>
      </p:sp>
    </p:spTree>
    <p:extLst>
      <p:ext uri="{BB962C8B-B14F-4D97-AF65-F5344CB8AC3E}">
        <p14:creationId xmlns:p14="http://schemas.microsoft.com/office/powerpoint/2010/main" val="151550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3</a:t>
            </a:fld>
            <a:endParaRPr lang="fr-FR"/>
          </a:p>
        </p:txBody>
      </p:sp>
    </p:spTree>
    <p:extLst>
      <p:ext uri="{BB962C8B-B14F-4D97-AF65-F5344CB8AC3E}">
        <p14:creationId xmlns:p14="http://schemas.microsoft.com/office/powerpoint/2010/main" val="2875153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Alcoopop</a:t>
            </a:r>
            <a:r>
              <a:rPr lang="fr-FR" baseline="0" dirty="0"/>
              <a:t> : prémix (mélange alcool fort et soda)</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33</a:t>
            </a:fld>
            <a:endParaRPr lang="fr-FR"/>
          </a:p>
        </p:txBody>
      </p:sp>
    </p:spTree>
    <p:extLst>
      <p:ext uri="{BB962C8B-B14F-4D97-AF65-F5344CB8AC3E}">
        <p14:creationId xmlns:p14="http://schemas.microsoft.com/office/powerpoint/2010/main" val="1346937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situations à risques :</a:t>
            </a:r>
          </a:p>
          <a:p>
            <a:r>
              <a:rPr lang="fr-FR" dirty="0"/>
              <a:t> - Enfance, adolescence</a:t>
            </a:r>
          </a:p>
          <a:p>
            <a:r>
              <a:rPr lang="fr-FR" dirty="0"/>
              <a:t> - Grossesse (0 alcool)</a:t>
            </a:r>
          </a:p>
          <a:p>
            <a:r>
              <a:rPr lang="fr-FR" dirty="0"/>
              <a:t> - situation qui requiert vigilance et attention</a:t>
            </a:r>
          </a:p>
          <a:p>
            <a:r>
              <a:rPr lang="fr-FR" dirty="0"/>
              <a:t> - Etats de fatigue, dettes de sommeil, stress</a:t>
            </a:r>
          </a:p>
          <a:p>
            <a:r>
              <a:rPr lang="fr-FR" dirty="0"/>
              <a:t> - Certaines maladies, certains traitements…</a:t>
            </a:r>
          </a:p>
          <a:p>
            <a:endParaRPr lang="fr-FR" dirty="0"/>
          </a:p>
          <a:p>
            <a:r>
              <a:rPr lang="fr-FR" dirty="0"/>
              <a:t>Facteurs de risque et de gravité :</a:t>
            </a:r>
          </a:p>
          <a:p>
            <a:r>
              <a:rPr lang="fr-FR" dirty="0"/>
              <a:t> - Précocité de la consommation</a:t>
            </a:r>
          </a:p>
          <a:p>
            <a:r>
              <a:rPr lang="fr-FR" dirty="0"/>
              <a:t> - Association avec d’autres produits</a:t>
            </a:r>
          </a:p>
          <a:p>
            <a:r>
              <a:rPr lang="fr-FR" dirty="0"/>
              <a:t> - L’alcool majore les effets du cannabis</a:t>
            </a:r>
          </a:p>
          <a:p>
            <a:r>
              <a:rPr lang="fr-FR" dirty="0"/>
              <a:t> - Fréquences et quantités consommées</a:t>
            </a:r>
          </a:p>
          <a:p>
            <a:endParaRPr lang="fr-FR" dirty="0"/>
          </a:p>
          <a:p>
            <a:r>
              <a:rPr lang="fr-FR" dirty="0"/>
              <a:t>S’inquiéter quand :</a:t>
            </a:r>
          </a:p>
          <a:p>
            <a:pPr>
              <a:buFont typeface="Arial" panose="020B0604020202020204" pitchFamily="34" charset="0"/>
              <a:buChar char="•"/>
            </a:pPr>
            <a:r>
              <a:rPr lang="fr-FR" dirty="0"/>
              <a:t>l’usage devient quotidien</a:t>
            </a:r>
          </a:p>
          <a:p>
            <a:pPr>
              <a:buFont typeface="Arial" panose="020B0604020202020204" pitchFamily="34" charset="0"/>
              <a:buChar char="•"/>
            </a:pPr>
            <a:r>
              <a:rPr lang="fr-FR" dirty="0"/>
              <a:t>il y a impossibilité de s’abstenir lors de fêtes, soirées, concerts…..</a:t>
            </a:r>
          </a:p>
          <a:p>
            <a:pPr>
              <a:buFont typeface="Arial" panose="020B0604020202020204" pitchFamily="34" charset="0"/>
              <a:buChar char="•"/>
            </a:pPr>
            <a:r>
              <a:rPr lang="fr-FR" dirty="0"/>
              <a:t>on consomme seul</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34</a:t>
            </a:fld>
            <a:endParaRPr lang="fr-FR"/>
          </a:p>
        </p:txBody>
      </p:sp>
    </p:spTree>
    <p:extLst>
      <p:ext uri="{BB962C8B-B14F-4D97-AF65-F5344CB8AC3E}">
        <p14:creationId xmlns:p14="http://schemas.microsoft.com/office/powerpoint/2010/main" val="828766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38</a:t>
            </a:fld>
            <a:endParaRPr lang="fr-FR"/>
          </a:p>
        </p:txBody>
      </p:sp>
    </p:spTree>
    <p:extLst>
      <p:ext uri="{BB962C8B-B14F-4D97-AF65-F5344CB8AC3E}">
        <p14:creationId xmlns:p14="http://schemas.microsoft.com/office/powerpoint/2010/main" val="1382142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spcAft>
                <a:spcPts val="600"/>
              </a:spcAft>
              <a:buNone/>
            </a:pPr>
            <a:r>
              <a:rPr lang="fr-FR" sz="1200" dirty="0">
                <a:latin typeface="Calibri" panose="020F0502020204030204" pitchFamily="34" charset="0"/>
                <a:cs typeface="Calibri" panose="020F0502020204030204" pitchFamily="34" charset="0"/>
              </a:rPr>
              <a:t>L’alcool est responsable d’1/3 des accidents mortels et les conducteurs sont en majorité des buveurs occasionnels.</a:t>
            </a:r>
          </a:p>
          <a:p>
            <a:pPr marL="0" indent="0">
              <a:spcAft>
                <a:spcPts val="600"/>
              </a:spcAft>
              <a:buNone/>
            </a:pPr>
            <a:br>
              <a:rPr lang="fr-FR" sz="1200" dirty="0">
                <a:latin typeface="Calibri" panose="020F0502020204030204" pitchFamily="34" charset="0"/>
                <a:cs typeface="Calibri" panose="020F0502020204030204" pitchFamily="34" charset="0"/>
              </a:rPr>
            </a:br>
            <a:r>
              <a:rPr lang="fr-FR" sz="1200" dirty="0">
                <a:latin typeface="Calibri"/>
                <a:cs typeface="Calibri"/>
              </a:rPr>
              <a:t>→ </a:t>
            </a:r>
            <a:r>
              <a:rPr lang="fr-FR" sz="1200" dirty="0">
                <a:latin typeface="Calibri" panose="020F0502020204030204" pitchFamily="34" charset="0"/>
                <a:cs typeface="Calibri" panose="020F0502020204030204" pitchFamily="34" charset="0"/>
              </a:rPr>
              <a:t>Ce n’est pas une question de sexe mais de corpulence. </a:t>
            </a:r>
          </a:p>
          <a:p>
            <a:pPr marL="0" indent="0">
              <a:spcAft>
                <a:spcPts val="600"/>
              </a:spcAft>
              <a:buNone/>
            </a:pPr>
            <a:br>
              <a:rPr lang="fr-FR" sz="1200" dirty="0">
                <a:latin typeface="Calibri" panose="020F0502020204030204" pitchFamily="34" charset="0"/>
                <a:cs typeface="Calibri" panose="020F0502020204030204" pitchFamily="34" charset="0"/>
              </a:rPr>
            </a:br>
            <a:r>
              <a:rPr lang="fr-FR" sz="1200" dirty="0">
                <a:latin typeface="Calibri"/>
                <a:cs typeface="Calibri"/>
              </a:rPr>
              <a:t>→ </a:t>
            </a:r>
            <a:r>
              <a:rPr lang="fr-FR" sz="1200" dirty="0">
                <a:latin typeface="Calibri" panose="020F0502020204030204" pitchFamily="34" charset="0"/>
                <a:cs typeface="Calibri" panose="020F0502020204030204" pitchFamily="34" charset="0"/>
              </a:rPr>
              <a:t>Seul le temps permet d’éliminer l’alcool dans le sang. </a:t>
            </a:r>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39</a:t>
            </a:fld>
            <a:endParaRPr lang="fr-FR"/>
          </a:p>
        </p:txBody>
      </p:sp>
    </p:spTree>
    <p:extLst>
      <p:ext uri="{BB962C8B-B14F-4D97-AF65-F5344CB8AC3E}">
        <p14:creationId xmlns:p14="http://schemas.microsoft.com/office/powerpoint/2010/main" val="105658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latin typeface="Times New Roman" pitchFamily="18" charset="0"/>
              </a:rPr>
              <a:t>Boire un verre d’alcool permet de se réchauffer !</a:t>
            </a:r>
            <a:endParaRPr lang="fr-FR" dirty="0">
              <a:latin typeface="Times New Roman" pitchFamily="18" charset="0"/>
            </a:endParaRPr>
          </a:p>
          <a:p>
            <a:r>
              <a:rPr lang="fr-FR" dirty="0">
                <a:latin typeface="Times New Roman" pitchFamily="18" charset="0"/>
              </a:rPr>
              <a:t>Après avoir consommé de l’alcool on peut avoir la sensation d’être réchauffé, mais ce n’est qu’une impression. La consommation d’alcool dilate les vaisseaux sanguins à la surface du corps, ce qui libère de la chaleur. </a:t>
            </a:r>
            <a:r>
              <a:rPr lang="fr-FR" b="1" dirty="0">
                <a:latin typeface="Times New Roman" pitchFamily="18" charset="0"/>
              </a:rPr>
              <a:t>Le consommateur qui a alors l‘impression de se réchauffer peut courir un risque d'hypothermie</a:t>
            </a:r>
            <a:r>
              <a:rPr lang="fr-FR" dirty="0">
                <a:latin typeface="Times New Roman" pitchFamily="18" charset="0"/>
              </a:rPr>
              <a:t> en ne se couvrant pas assez par exemple. La température du corps a en fait baissé (Elle diminue d’un demi degré pour 50 g d’alcool consommé). La sensation de chaleur disparaitra dès que les vaisseaux sanguins ne seront plus dilatés.</a:t>
            </a:r>
            <a:br>
              <a:rPr lang="fr-FR" dirty="0">
                <a:latin typeface="Times New Roman" pitchFamily="18" charset="0"/>
              </a:rPr>
            </a:br>
            <a:endParaRPr lang="fr-FR" dirty="0">
              <a:latin typeface="Times New Roman" pitchFamily="18" charset="0"/>
            </a:endParaRPr>
          </a:p>
          <a:p>
            <a:r>
              <a:rPr lang="fr-FR" b="1" dirty="0">
                <a:latin typeface="Times New Roman" pitchFamily="18" charset="0"/>
              </a:rPr>
              <a:t>Boire un grog ou un vin chaud n’est pas nocif</a:t>
            </a:r>
            <a:endParaRPr lang="fr-FR" dirty="0">
              <a:latin typeface="Times New Roman" pitchFamily="18" charset="0"/>
            </a:endParaRPr>
          </a:p>
          <a:p>
            <a:r>
              <a:rPr lang="fr-FR" dirty="0">
                <a:latin typeface="Times New Roman" pitchFamily="18" charset="0"/>
              </a:rPr>
              <a:t>Lorsque l’alcool est mélangé à une boisson chaude, en plus de la sensation de chaleur, l’alcool peut donner l’impression au consommateur de le désaltérer alors qu’au contraire l’</a:t>
            </a:r>
            <a:r>
              <a:rPr lang="fr-FR" b="1" dirty="0">
                <a:latin typeface="Times New Roman" pitchFamily="18" charset="0"/>
              </a:rPr>
              <a:t>alcool déshydrate en faisant uriner d’avantage.</a:t>
            </a:r>
          </a:p>
          <a:p>
            <a:endParaRPr lang="fr-FR" b="1" dirty="0">
              <a:latin typeface="Times New Roman" pitchFamily="18" charset="0"/>
            </a:endParaRPr>
          </a:p>
          <a:p>
            <a:r>
              <a:rPr lang="fr-FR" b="1" dirty="0">
                <a:latin typeface="Times New Roman" pitchFamily="18" charset="0"/>
              </a:rPr>
              <a:t>L’alcool augmente la force : </a:t>
            </a:r>
            <a:r>
              <a:rPr lang="fr-FR" dirty="0">
                <a:latin typeface="Times New Roman" pitchFamily="18" charset="0"/>
              </a:rPr>
              <a:t>QUAND ON BOIT DE L4ALCOOL? DIMINUTION DES CAPACIT2S C2R2BRALES ET MOTRICES IMMEDIATES</a:t>
            </a:r>
          </a:p>
          <a:p>
            <a:endParaRPr lang="fr-FR" b="1" dirty="0">
              <a:latin typeface="Times New Roman" pitchFamily="18" charset="0"/>
            </a:endParaRPr>
          </a:p>
          <a:p>
            <a:r>
              <a:rPr lang="fr-FR" b="1" dirty="0">
                <a:latin typeface="Times New Roman" pitchFamily="18" charset="0"/>
              </a:rPr>
              <a:t>L’alcool ralentit la digestion et produit une hypersécrétion gastrique</a:t>
            </a:r>
          </a:p>
          <a:p>
            <a:endParaRPr lang="fr-FR" b="1" dirty="0">
              <a:latin typeface="Times New Roman" pitchFamily="18" charset="0"/>
            </a:endParaRPr>
          </a:p>
          <a:p>
            <a:endParaRPr lang="fr-FR" b="1" dirty="0">
              <a:latin typeface="Times New Roman" pitchFamily="18" charset="0"/>
            </a:endParaRPr>
          </a:p>
          <a:p>
            <a:r>
              <a:rPr lang="fr-FR" b="1" dirty="0">
                <a:latin typeface="Times New Roman" pitchFamily="18" charset="0"/>
              </a:rPr>
              <a:t>L’alcool augmente les réflexes</a:t>
            </a:r>
          </a:p>
          <a:p>
            <a:endParaRPr lang="fr-FR" b="1" dirty="0">
              <a:latin typeface="Times New Roman" pitchFamily="18" charset="0"/>
            </a:endParaRPr>
          </a:p>
          <a:p>
            <a:r>
              <a:rPr lang="fr-FR" dirty="0"/>
              <a:t>Absolument pas. Dès les premières prises d'alcool, les capacités de réaction sont altérées. </a:t>
            </a:r>
            <a:br>
              <a:rPr lang="fr-FR" dirty="0"/>
            </a:br>
            <a:r>
              <a:rPr lang="fr-FR" dirty="0"/>
              <a:t>Avec une alcoolémie de 0,80 g/l la distance de freinage d'un véhicule roulant à 100 km/h  est  augmentée de 14 mètres. De plus,  l'inadaptation des gestes et les troubles de la  vision  peuvent être source d'accidents graves.    </a:t>
            </a:r>
            <a:br>
              <a:rPr lang="fr-FR" dirty="0"/>
            </a:br>
            <a:endParaRPr lang="fr-FR" dirty="0">
              <a:latin typeface="Times New Roman" pitchFamily="18" charset="0"/>
            </a:endParaRPr>
          </a:p>
          <a:p>
            <a:pPr marL="172702" indent="-172702">
              <a:buFontTx/>
              <a:buChar char="-"/>
            </a:pPr>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40</a:t>
            </a:fld>
            <a:endParaRPr lang="fr-FR"/>
          </a:p>
        </p:txBody>
      </p:sp>
    </p:spTree>
    <p:extLst>
      <p:ext uri="{BB962C8B-B14F-4D97-AF65-F5344CB8AC3E}">
        <p14:creationId xmlns:p14="http://schemas.microsoft.com/office/powerpoint/2010/main" val="3705621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Plus de 8 millions de décès </a:t>
            </a:r>
          </a:p>
          <a:p>
            <a:r>
              <a:rPr lang="fr-FR" dirty="0"/>
              <a:t>7 millions fumeurs</a:t>
            </a:r>
          </a:p>
          <a:p>
            <a:r>
              <a:rPr lang="fr-FR" dirty="0"/>
              <a:t>1,2 millions non fumeur en 2019 OMS</a:t>
            </a:r>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42</a:t>
            </a:fld>
            <a:endParaRPr lang="fr-FR"/>
          </a:p>
        </p:txBody>
      </p:sp>
    </p:spTree>
    <p:extLst>
      <p:ext uri="{BB962C8B-B14F-4D97-AF65-F5344CB8AC3E}">
        <p14:creationId xmlns:p14="http://schemas.microsoft.com/office/powerpoint/2010/main" val="3016063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Augmentation de 2020 expliquée en partie par une baisse des achats transfrontaliers. </a:t>
            </a:r>
          </a:p>
          <a:p>
            <a:r>
              <a:rPr lang="fr-FR" dirty="0"/>
              <a:t>Pas d’augmentation réelle de la consommation totale. </a:t>
            </a:r>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44</a:t>
            </a:fld>
            <a:endParaRPr lang="fr-FR"/>
          </a:p>
        </p:txBody>
      </p:sp>
    </p:spTree>
    <p:extLst>
      <p:ext uri="{BB962C8B-B14F-4D97-AF65-F5344CB8AC3E}">
        <p14:creationId xmlns:p14="http://schemas.microsoft.com/office/powerpoint/2010/main" val="3554033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45</a:t>
            </a:fld>
            <a:endParaRPr lang="fr-FR"/>
          </a:p>
        </p:txBody>
      </p:sp>
    </p:spTree>
    <p:extLst>
      <p:ext uri="{BB962C8B-B14F-4D97-AF65-F5344CB8AC3E}">
        <p14:creationId xmlns:p14="http://schemas.microsoft.com/office/powerpoint/2010/main" val="1602872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46</a:t>
            </a:fld>
            <a:endParaRPr lang="fr-FR"/>
          </a:p>
        </p:txBody>
      </p:sp>
    </p:spTree>
    <p:extLst>
      <p:ext uri="{BB962C8B-B14F-4D97-AF65-F5344CB8AC3E}">
        <p14:creationId xmlns:p14="http://schemas.microsoft.com/office/powerpoint/2010/main" val="1932906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47</a:t>
            </a:fld>
            <a:endParaRPr lang="fr-FR"/>
          </a:p>
        </p:txBody>
      </p:sp>
    </p:spTree>
    <p:extLst>
      <p:ext uri="{BB962C8B-B14F-4D97-AF65-F5344CB8AC3E}">
        <p14:creationId xmlns:p14="http://schemas.microsoft.com/office/powerpoint/2010/main" val="177968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consommation de substances</a:t>
            </a:r>
            <a:r>
              <a:rPr lang="fr-FR" baseline="0" dirty="0"/>
              <a:t> psychoactives peuvent avoir des effets immédiats sur la perception, l’humeur, le comportement. Effets en fonction des produits, la fréquence et la durée des consommations, les facteurs individuels et environnementaux ont aussi une corrélation avec la consommation.</a:t>
            </a:r>
          </a:p>
          <a:p>
            <a:endParaRPr lang="fr-FR" baseline="0" dirty="0"/>
          </a:p>
          <a:p>
            <a:r>
              <a:rPr lang="fr-FR" baseline="0" dirty="0"/>
              <a:t>Tout ceci entraine des conséquences négatives :</a:t>
            </a:r>
          </a:p>
          <a:p>
            <a:r>
              <a:rPr lang="fr-FR" baseline="0" dirty="0"/>
              <a:t>	sur la vie personnelle, la santé, sur le plan relationnel, sur les activités sociales</a:t>
            </a:r>
          </a:p>
          <a:p>
            <a:r>
              <a:rPr lang="fr-FR" baseline="0" dirty="0"/>
              <a:t>	des risques à court terme (de la violence, risque de surdose, accidents…)</a:t>
            </a:r>
          </a:p>
          <a:p>
            <a:r>
              <a:rPr lang="fr-FR" baseline="0" dirty="0"/>
              <a:t>	des risques à long terme sur la santé (maladies cardio-vasculaires, des cancers…)</a:t>
            </a:r>
          </a:p>
          <a:p>
            <a:r>
              <a:rPr lang="fr-FR" baseline="0" dirty="0"/>
              <a:t>	et conduire à la dépendance</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9</a:t>
            </a:fld>
            <a:endParaRPr lang="fr-FR"/>
          </a:p>
        </p:txBody>
      </p:sp>
    </p:spTree>
    <p:extLst>
      <p:ext uri="{BB962C8B-B14F-4D97-AF65-F5344CB8AC3E}">
        <p14:creationId xmlns:p14="http://schemas.microsoft.com/office/powerpoint/2010/main" val="3887768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49</a:t>
            </a:fld>
            <a:endParaRPr lang="fr-FR"/>
          </a:p>
        </p:txBody>
      </p:sp>
    </p:spTree>
    <p:extLst>
      <p:ext uri="{BB962C8B-B14F-4D97-AF65-F5344CB8AC3E}">
        <p14:creationId xmlns:p14="http://schemas.microsoft.com/office/powerpoint/2010/main" val="815309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50</a:t>
            </a:fld>
            <a:endParaRPr lang="fr-FR"/>
          </a:p>
        </p:txBody>
      </p:sp>
    </p:spTree>
    <p:extLst>
      <p:ext uri="{BB962C8B-B14F-4D97-AF65-F5344CB8AC3E}">
        <p14:creationId xmlns:p14="http://schemas.microsoft.com/office/powerpoint/2010/main" val="1190182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51</a:t>
            </a:fld>
            <a:endParaRPr lang="fr-FR"/>
          </a:p>
        </p:txBody>
      </p:sp>
    </p:spTree>
    <p:extLst>
      <p:ext uri="{BB962C8B-B14F-4D97-AF65-F5344CB8AC3E}">
        <p14:creationId xmlns:p14="http://schemas.microsoft.com/office/powerpoint/2010/main" val="2761811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52</a:t>
            </a:fld>
            <a:endParaRPr lang="fr-FR"/>
          </a:p>
        </p:txBody>
      </p:sp>
    </p:spTree>
    <p:extLst>
      <p:ext uri="{BB962C8B-B14F-4D97-AF65-F5344CB8AC3E}">
        <p14:creationId xmlns:p14="http://schemas.microsoft.com/office/powerpoint/2010/main" val="118857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53</a:t>
            </a:fld>
            <a:endParaRPr lang="fr-FR"/>
          </a:p>
        </p:txBody>
      </p:sp>
    </p:spTree>
    <p:extLst>
      <p:ext uri="{BB962C8B-B14F-4D97-AF65-F5344CB8AC3E}">
        <p14:creationId xmlns:p14="http://schemas.microsoft.com/office/powerpoint/2010/main" val="2527343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54</a:t>
            </a:fld>
            <a:endParaRPr lang="fr-FR"/>
          </a:p>
        </p:txBody>
      </p:sp>
    </p:spTree>
    <p:extLst>
      <p:ext uri="{BB962C8B-B14F-4D97-AF65-F5344CB8AC3E}">
        <p14:creationId xmlns:p14="http://schemas.microsoft.com/office/powerpoint/2010/main" val="88313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55</a:t>
            </a:fld>
            <a:endParaRPr lang="fr-FR"/>
          </a:p>
        </p:txBody>
      </p:sp>
    </p:spTree>
    <p:extLst>
      <p:ext uri="{BB962C8B-B14F-4D97-AF65-F5344CB8AC3E}">
        <p14:creationId xmlns:p14="http://schemas.microsoft.com/office/powerpoint/2010/main" val="2536217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r>
              <a:rPr lang="fr-FR" altLang="fr-FR" dirty="0"/>
              <a:t>THC : </a:t>
            </a:r>
            <a:r>
              <a:rPr lang="fr-FR" altLang="fr-FR" dirty="0" err="1"/>
              <a:t>Tetrahydrocannabinol</a:t>
            </a:r>
            <a:r>
              <a:rPr lang="fr-FR" altLang="fr-FR" dirty="0"/>
              <a:t> c’est la molécule contenue dans le cannabis qui a des effets psychotropes</a:t>
            </a:r>
          </a:p>
          <a:p>
            <a:pPr eaLnBrk="1" hangingPunct="1"/>
            <a:r>
              <a:rPr lang="fr-FR" altLang="fr-FR" dirty="0"/>
              <a:t>CBD : </a:t>
            </a:r>
            <a:r>
              <a:rPr lang="fr-FR" altLang="fr-FR" dirty="0" err="1"/>
              <a:t>Cannabidiol</a:t>
            </a:r>
            <a:endParaRPr lang="fr-FR" alt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ffectLst/>
              </a:rPr>
              <a:t>Dans cet arrêt, la CJUE (cour de justice de l’union européenne) considère qu'en l'état des connaissances scientifiques et sur la base des conventions internationales en vigueur, l'huile de </a:t>
            </a:r>
            <a:r>
              <a:rPr lang="fr-FR" b="1" dirty="0">
                <a:effectLst/>
              </a:rPr>
              <a:t>CBD</a:t>
            </a:r>
            <a:r>
              <a:rPr lang="fr-FR" dirty="0">
                <a:effectLst/>
              </a:rPr>
              <a:t> ne constitue pas un produit stupéfiant.24 nov. 2020</a:t>
            </a:r>
          </a:p>
          <a:p>
            <a:pPr eaLnBrk="1" hangingPunct="1"/>
            <a:r>
              <a:rPr lang="fr-FR" dirty="0"/>
              <a:t>le </a:t>
            </a:r>
            <a:r>
              <a:rPr lang="fr-FR" b="1" dirty="0"/>
              <a:t>CBD</a:t>
            </a:r>
            <a:r>
              <a:rPr lang="fr-FR" dirty="0"/>
              <a:t> ne présente aucun risque de dépendance s'il </a:t>
            </a:r>
            <a:r>
              <a:rPr lang="fr-FR" b="1" dirty="0"/>
              <a:t>est</a:t>
            </a:r>
            <a:r>
              <a:rPr lang="fr-FR" dirty="0"/>
              <a:t> consommé sans THC et sans combustion associée au tabac, comme c'</a:t>
            </a:r>
            <a:r>
              <a:rPr lang="fr-FR" b="1" dirty="0"/>
              <a:t>est</a:t>
            </a:r>
            <a:r>
              <a:rPr lang="fr-FR" dirty="0"/>
              <a:t> le cas dans les huiles de </a:t>
            </a:r>
            <a:r>
              <a:rPr lang="fr-FR" b="1" dirty="0"/>
              <a:t>CBD</a:t>
            </a:r>
            <a:r>
              <a:rPr lang="fr-FR" dirty="0"/>
              <a:t>. Il pourrait même être utile dans le traitement des comportements </a:t>
            </a:r>
            <a:r>
              <a:rPr lang="fr-FR" b="1" dirty="0"/>
              <a:t>addictifs</a:t>
            </a:r>
            <a:r>
              <a:rPr lang="fr-FR" dirty="0"/>
              <a:t> et le sevrage des substances.</a:t>
            </a:r>
            <a:endParaRPr lang="fr-FR" altLang="fr-FR" dirty="0"/>
          </a:p>
          <a:p>
            <a:pPr eaLnBrk="1" hangingPunct="1"/>
            <a:endParaRPr lang="fr-FR" altLang="fr-FR" dirty="0"/>
          </a:p>
          <a:p>
            <a:pPr eaLnBrk="1" hangingPunct="1"/>
            <a:r>
              <a:rPr lang="fr-FR" dirty="0"/>
              <a:t>CBD et THC ont un point commun : ils sont issus du plant de chanvre. Tous deux sont donc des cannabinoïdes, c’est-à-dire des substances chimiques actives qui agissent sur les récepteurs de l’organisme (système nerveux, organes, système immunitaire…). Mais ils sont également opposés sur bien des points. Car, contrairement au tétrahydrocannabinol (THC), le </a:t>
            </a:r>
            <a:r>
              <a:rPr lang="fr-FR" dirty="0" err="1"/>
              <a:t>cannabidiol</a:t>
            </a:r>
            <a:r>
              <a:rPr lang="fr-FR" dirty="0"/>
              <a:t> (CBD) ne rend pas « stone » et ne représente aucun danger pour la santé. </a:t>
            </a:r>
            <a:endParaRPr lang="fr-FR" altLang="fr-FR" dirty="0"/>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57</a:t>
            </a:fld>
            <a:endParaRPr lang="fr-FR"/>
          </a:p>
        </p:txBody>
      </p:sp>
    </p:spTree>
    <p:extLst>
      <p:ext uri="{BB962C8B-B14F-4D97-AF65-F5344CB8AC3E}">
        <p14:creationId xmlns:p14="http://schemas.microsoft.com/office/powerpoint/2010/main" val="754922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58</a:t>
            </a:fld>
            <a:endParaRPr lang="fr-FR"/>
          </a:p>
        </p:txBody>
      </p:sp>
    </p:spTree>
    <p:extLst>
      <p:ext uri="{BB962C8B-B14F-4D97-AF65-F5344CB8AC3E}">
        <p14:creationId xmlns:p14="http://schemas.microsoft.com/office/powerpoint/2010/main" val="61321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61</a:t>
            </a:fld>
            <a:endParaRPr lang="fr-FR"/>
          </a:p>
        </p:txBody>
      </p:sp>
    </p:spTree>
    <p:extLst>
      <p:ext uri="{BB962C8B-B14F-4D97-AF65-F5344CB8AC3E}">
        <p14:creationId xmlns:p14="http://schemas.microsoft.com/office/powerpoint/2010/main" val="48233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a:t>La consommation de SPA agit sur plusieurs zone du cerveau comme le mouvement, elle modifie</a:t>
            </a:r>
            <a:r>
              <a:rPr lang="fr-FR" altLang="fr-FR" baseline="0" dirty="0"/>
              <a:t> les sensations, elle agit sur la vision, la coordination, le jugement, la mémoire et  sur la zone de récompense. C’est pour ça qu’on peut avoir une marche mal assurée, des troubles de la vision, des difficultés à coordonner que ce soit les gestes, les décisions… et avoir des jugements inappropriés sur des situations dangereuses, des problèmes de mémoire (aucun souvenir de la soirée par ex).</a:t>
            </a:r>
          </a:p>
          <a:p>
            <a:endParaRPr lang="fr-FR" alt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dirty="0"/>
              <a:t>Le</a:t>
            </a:r>
            <a:r>
              <a:rPr lang="fr-FR" altLang="fr-FR" baseline="0" dirty="0"/>
              <a:t> mécanisme de la récompense</a:t>
            </a:r>
            <a:r>
              <a:rPr lang="fr-FR" altLang="fr-FR" dirty="0"/>
              <a:t> est programmé et formaté dès l’enfance</a:t>
            </a:r>
            <a:r>
              <a:rPr lang="fr-FR" altLang="fr-FR" baseline="0" dirty="0"/>
              <a:t> en fonction des expériences précoces de plaisir et de déplaisir corporel, puis émotionnel et aussi il est mis en mémoire pour rechercher cette satisfaction et la répéter. Donc sa fonction est la recherche et la régulation des plaisirs naturels et l’évitement de la souffrance,</a:t>
            </a:r>
            <a:endParaRPr lang="fr-FR" altLang="fr-FR" dirty="0"/>
          </a:p>
          <a:p>
            <a:endParaRPr lang="fr-FR" altLang="fr-FR" b="1" dirty="0"/>
          </a:p>
          <a:p>
            <a:r>
              <a:rPr lang="fr-FR" altLang="fr-FR" b="1" dirty="0"/>
              <a:t>Ce mécanisme inclus les régions cérébrales liées au plaisir, à la récompense et à la prise de décision.</a:t>
            </a:r>
          </a:p>
          <a:p>
            <a:endParaRPr lang="fr-FR" altLang="fr-FR" b="1" dirty="0"/>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dirty="0"/>
              <a:t>Ce mécanisme</a:t>
            </a:r>
            <a:r>
              <a:rPr lang="fr-FR" altLang="fr-FR" baseline="0" dirty="0"/>
              <a:t> de la récompense est une r</a:t>
            </a:r>
            <a:r>
              <a:rPr lang="fr-FR" altLang="fr-FR" dirty="0"/>
              <a:t>éponse à un stimulus sensoriel (toucher, vue, faim, soif...), notre cerveau nous pousse à l'action pour satisfaire un besoin. </a:t>
            </a:r>
          </a:p>
          <a:p>
            <a:endParaRPr lang="fr-FR" altLang="fr-FR" b="1" dirty="0"/>
          </a:p>
          <a:p>
            <a:endParaRPr lang="fr-FR" altLang="fr-FR" b="1" dirty="0"/>
          </a:p>
          <a:p>
            <a:endParaRPr lang="fr-FR" altLang="fr-FR" dirty="0"/>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13</a:t>
            </a:fld>
            <a:endParaRPr lang="fr-FR"/>
          </a:p>
        </p:txBody>
      </p:sp>
    </p:spTree>
    <p:extLst>
      <p:ext uri="{BB962C8B-B14F-4D97-AF65-F5344CB8AC3E}">
        <p14:creationId xmlns:p14="http://schemas.microsoft.com/office/powerpoint/2010/main" val="1309361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63</a:t>
            </a:fld>
            <a:endParaRPr lang="fr-FR"/>
          </a:p>
        </p:txBody>
      </p:sp>
    </p:spTree>
    <p:extLst>
      <p:ext uri="{BB962C8B-B14F-4D97-AF65-F5344CB8AC3E}">
        <p14:creationId xmlns:p14="http://schemas.microsoft.com/office/powerpoint/2010/main" val="3550379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65</a:t>
            </a:fld>
            <a:endParaRPr lang="fr-FR"/>
          </a:p>
        </p:txBody>
      </p:sp>
    </p:spTree>
    <p:extLst>
      <p:ext uri="{BB962C8B-B14F-4D97-AF65-F5344CB8AC3E}">
        <p14:creationId xmlns:p14="http://schemas.microsoft.com/office/powerpoint/2010/main" val="191785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66</a:t>
            </a:fld>
            <a:endParaRPr lang="fr-FR"/>
          </a:p>
        </p:txBody>
      </p:sp>
    </p:spTree>
    <p:extLst>
      <p:ext uri="{BB962C8B-B14F-4D97-AF65-F5344CB8AC3E}">
        <p14:creationId xmlns:p14="http://schemas.microsoft.com/office/powerpoint/2010/main" val="3940469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67</a:t>
            </a:fld>
            <a:endParaRPr lang="fr-FR"/>
          </a:p>
        </p:txBody>
      </p:sp>
    </p:spTree>
    <p:extLst>
      <p:ext uri="{BB962C8B-B14F-4D97-AF65-F5344CB8AC3E}">
        <p14:creationId xmlns:p14="http://schemas.microsoft.com/office/powerpoint/2010/main" val="3875794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68</a:t>
            </a:fld>
            <a:endParaRPr lang="fr-FR"/>
          </a:p>
        </p:txBody>
      </p:sp>
    </p:spTree>
    <p:extLst>
      <p:ext uri="{BB962C8B-B14F-4D97-AF65-F5344CB8AC3E}">
        <p14:creationId xmlns:p14="http://schemas.microsoft.com/office/powerpoint/2010/main" val="3601704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70</a:t>
            </a:fld>
            <a:endParaRPr lang="fr-FR"/>
          </a:p>
        </p:txBody>
      </p:sp>
    </p:spTree>
    <p:extLst>
      <p:ext uri="{BB962C8B-B14F-4D97-AF65-F5344CB8AC3E}">
        <p14:creationId xmlns:p14="http://schemas.microsoft.com/office/powerpoint/2010/main" val="3613634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spcBef>
                <a:spcPct val="50000"/>
              </a:spcBef>
              <a:buClr>
                <a:srgbClr val="FF0000"/>
              </a:buClr>
              <a:buNone/>
            </a:pPr>
            <a:r>
              <a:rPr lang="en-GB" altLang="fr-FR" sz="1200" b="1" dirty="0">
                <a:solidFill>
                  <a:schemeClr val="accent4"/>
                </a:solidFill>
              </a:rPr>
              <a:t>Demander de citer des  </a:t>
            </a:r>
            <a:r>
              <a:rPr lang="en-GB" altLang="fr-FR" sz="1200" b="1" dirty="0" err="1">
                <a:solidFill>
                  <a:schemeClr val="accent4"/>
                </a:solidFill>
              </a:rPr>
              <a:t>noms</a:t>
            </a:r>
            <a:r>
              <a:rPr lang="en-GB" altLang="fr-FR" sz="1200" b="1" dirty="0">
                <a:solidFill>
                  <a:schemeClr val="accent4"/>
                </a:solidFill>
              </a:rPr>
              <a:t> de </a:t>
            </a:r>
            <a:r>
              <a:rPr lang="en-GB" altLang="fr-FR" sz="1200" b="1" dirty="0" err="1">
                <a:solidFill>
                  <a:schemeClr val="accent4"/>
                </a:solidFill>
              </a:rPr>
              <a:t>médicaments</a:t>
            </a:r>
            <a:endParaRPr lang="en-GB" altLang="fr-FR" sz="1200" b="1" dirty="0">
              <a:solidFill>
                <a:schemeClr val="accent4"/>
              </a:solidFill>
            </a:endParaRPr>
          </a:p>
          <a:p>
            <a:pPr eaLnBrk="1" hangingPunct="1">
              <a:spcBef>
                <a:spcPct val="50000"/>
              </a:spcBef>
              <a:buClr>
                <a:srgbClr val="FF0000"/>
              </a:buClr>
              <a:buNone/>
            </a:pPr>
            <a:r>
              <a:rPr lang="en-GB" altLang="fr-FR" sz="1200" b="1" dirty="0">
                <a:solidFill>
                  <a:schemeClr val="accent4"/>
                </a:solidFill>
              </a:rPr>
              <a:t>Alprazolam :       </a:t>
            </a:r>
          </a:p>
          <a:p>
            <a:pPr eaLnBrk="1" hangingPunct="1">
              <a:spcBef>
                <a:spcPct val="50000"/>
              </a:spcBef>
              <a:buClr>
                <a:srgbClr val="FF0000"/>
              </a:buClr>
              <a:buNone/>
            </a:pPr>
            <a:r>
              <a:rPr lang="en-GB" altLang="fr-FR" sz="1200" b="1" dirty="0">
                <a:solidFill>
                  <a:schemeClr val="accent4"/>
                </a:solidFill>
              </a:rPr>
              <a:t>  Xanax</a:t>
            </a:r>
            <a:r>
              <a:rPr lang="en-GB" altLang="fr-FR" sz="1200" b="1" dirty="0">
                <a:solidFill>
                  <a:schemeClr val="accent4"/>
                </a:solidFill>
                <a:cs typeface="Times New Roman" pitchFamily="18" charset="0"/>
              </a:rPr>
              <a:t>®                                        </a:t>
            </a:r>
            <a:r>
              <a:rPr lang="en-GB" altLang="fr-FR" sz="1200" b="1" dirty="0" err="1">
                <a:solidFill>
                  <a:schemeClr val="accent4"/>
                </a:solidFill>
              </a:rPr>
              <a:t>Bromazépam</a:t>
            </a:r>
            <a:r>
              <a:rPr lang="en-GB" altLang="fr-FR" sz="1200" b="1" dirty="0">
                <a:solidFill>
                  <a:schemeClr val="accent4"/>
                </a:solidFill>
              </a:rPr>
              <a:t> :      </a:t>
            </a:r>
            <a:r>
              <a:rPr lang="en-GB" altLang="fr-FR" sz="1200" b="1" dirty="0" err="1">
                <a:solidFill>
                  <a:schemeClr val="accent4"/>
                </a:solidFill>
              </a:rPr>
              <a:t>Lexomil</a:t>
            </a:r>
            <a:r>
              <a:rPr lang="en-GB" altLang="fr-FR" sz="1200" b="1" dirty="0">
                <a:solidFill>
                  <a:schemeClr val="accent4"/>
                </a:solidFill>
              </a:rPr>
              <a:t> </a:t>
            </a:r>
            <a:r>
              <a:rPr lang="en-GB" altLang="fr-FR" sz="1200" b="1" dirty="0">
                <a:solidFill>
                  <a:schemeClr val="accent4"/>
                </a:solidFill>
                <a:cs typeface="Times New Roman" pitchFamily="18" charset="0"/>
              </a:rPr>
              <a:t>® </a:t>
            </a:r>
          </a:p>
          <a:p>
            <a:pPr eaLnBrk="1" hangingPunct="1">
              <a:spcBef>
                <a:spcPct val="50000"/>
              </a:spcBef>
              <a:buClr>
                <a:srgbClr val="FF0000"/>
              </a:buClr>
              <a:buNone/>
            </a:pPr>
            <a:r>
              <a:rPr lang="en-GB" altLang="fr-FR" sz="1200" b="1" dirty="0">
                <a:solidFill>
                  <a:schemeClr val="accent4"/>
                </a:solidFill>
              </a:rPr>
              <a:t>Clobazam :           </a:t>
            </a:r>
            <a:r>
              <a:rPr lang="en-GB" altLang="fr-FR" sz="1200" b="1" dirty="0" err="1">
                <a:solidFill>
                  <a:schemeClr val="accent4"/>
                </a:solidFill>
              </a:rPr>
              <a:t>Urbanyl</a:t>
            </a:r>
            <a:r>
              <a:rPr lang="en-GB" altLang="fr-FR" sz="1200" b="1" dirty="0">
                <a:solidFill>
                  <a:schemeClr val="accent4"/>
                </a:solidFill>
              </a:rPr>
              <a:t> </a:t>
            </a:r>
            <a:r>
              <a:rPr lang="en-GB" altLang="fr-FR" sz="1200" b="1" dirty="0">
                <a:solidFill>
                  <a:schemeClr val="accent4"/>
                </a:solidFill>
                <a:cs typeface="Times New Roman" pitchFamily="18" charset="0"/>
              </a:rPr>
              <a:t>®                                      </a:t>
            </a:r>
            <a:r>
              <a:rPr lang="en-GB" altLang="fr-FR" sz="1200" b="1" dirty="0" err="1">
                <a:solidFill>
                  <a:schemeClr val="accent4"/>
                </a:solidFill>
              </a:rPr>
              <a:t>Prazépam</a:t>
            </a:r>
            <a:r>
              <a:rPr lang="en-GB" altLang="fr-FR" sz="1200" b="1" dirty="0">
                <a:solidFill>
                  <a:schemeClr val="accent4"/>
                </a:solidFill>
              </a:rPr>
              <a:t> :           </a:t>
            </a:r>
            <a:r>
              <a:rPr lang="en-GB" altLang="fr-FR" sz="1200" b="1" dirty="0" err="1">
                <a:solidFill>
                  <a:schemeClr val="accent4"/>
                </a:solidFill>
              </a:rPr>
              <a:t>Lysanxia</a:t>
            </a:r>
            <a:r>
              <a:rPr lang="en-GB" altLang="fr-FR" sz="1200" b="1" dirty="0">
                <a:solidFill>
                  <a:schemeClr val="accent4"/>
                </a:solidFill>
              </a:rPr>
              <a:t> </a:t>
            </a:r>
            <a:r>
              <a:rPr lang="en-GB" altLang="fr-FR" sz="1200" b="1" dirty="0">
                <a:solidFill>
                  <a:schemeClr val="accent4"/>
                </a:solidFill>
                <a:cs typeface="Times New Roman" pitchFamily="18" charset="0"/>
              </a:rPr>
              <a:t>®</a:t>
            </a:r>
            <a:endParaRPr lang="en-GB" altLang="fr-FR" sz="1200" b="1" dirty="0">
              <a:solidFill>
                <a:schemeClr val="accent4"/>
              </a:solidFill>
            </a:endParaRPr>
          </a:p>
          <a:p>
            <a:pPr eaLnBrk="1" hangingPunct="1">
              <a:spcBef>
                <a:spcPct val="50000"/>
              </a:spcBef>
              <a:buClr>
                <a:srgbClr val="FF0000"/>
              </a:buClr>
              <a:buNone/>
            </a:pPr>
            <a:r>
              <a:rPr lang="en-GB" altLang="fr-FR" sz="1200" b="1" dirty="0" err="1">
                <a:solidFill>
                  <a:schemeClr val="accent4"/>
                </a:solidFill>
              </a:rPr>
              <a:t>Clorazépate</a:t>
            </a:r>
            <a:r>
              <a:rPr lang="en-GB" altLang="fr-FR" sz="1200" b="1" dirty="0">
                <a:solidFill>
                  <a:schemeClr val="accent4"/>
                </a:solidFill>
              </a:rPr>
              <a:t> :        </a:t>
            </a:r>
            <a:r>
              <a:rPr lang="en-GB" altLang="fr-FR" sz="1200" b="1" dirty="0" err="1">
                <a:solidFill>
                  <a:schemeClr val="accent4"/>
                </a:solidFill>
              </a:rPr>
              <a:t>Tranxène</a:t>
            </a:r>
            <a:r>
              <a:rPr lang="en-GB" altLang="fr-FR" sz="1200" b="1" dirty="0">
                <a:solidFill>
                  <a:schemeClr val="accent4"/>
                </a:solidFill>
              </a:rPr>
              <a:t> </a:t>
            </a:r>
            <a:r>
              <a:rPr lang="en-GB" altLang="fr-FR" sz="1200" b="1" dirty="0">
                <a:solidFill>
                  <a:schemeClr val="accent4"/>
                </a:solidFill>
                <a:cs typeface="Times New Roman" pitchFamily="18" charset="0"/>
              </a:rPr>
              <a:t>®</a:t>
            </a:r>
            <a:r>
              <a:rPr lang="en-GB" altLang="fr-FR" sz="1200" b="1" dirty="0">
                <a:solidFill>
                  <a:schemeClr val="accent4"/>
                </a:solidFill>
              </a:rPr>
              <a:t>, </a:t>
            </a:r>
            <a:r>
              <a:rPr lang="en-GB" altLang="fr-FR" sz="1200" b="1" dirty="0" err="1">
                <a:solidFill>
                  <a:schemeClr val="accent4"/>
                </a:solidFill>
              </a:rPr>
              <a:t>Noctran</a:t>
            </a:r>
            <a:r>
              <a:rPr lang="en-GB" altLang="fr-FR" sz="1200" b="1" dirty="0">
                <a:solidFill>
                  <a:schemeClr val="accent4"/>
                </a:solidFill>
              </a:rPr>
              <a:t> </a:t>
            </a:r>
            <a:r>
              <a:rPr lang="en-GB" altLang="fr-FR" sz="1200" b="1" dirty="0">
                <a:solidFill>
                  <a:schemeClr val="accent4"/>
                </a:solidFill>
                <a:cs typeface="Times New Roman" pitchFamily="18" charset="0"/>
              </a:rPr>
              <a:t>®</a:t>
            </a:r>
            <a:endParaRPr lang="en-GB" altLang="fr-FR" sz="1200" b="1" dirty="0">
              <a:solidFill>
                <a:schemeClr val="accent4"/>
              </a:solidFill>
            </a:endParaRPr>
          </a:p>
          <a:p>
            <a:pPr eaLnBrk="1" hangingPunct="1">
              <a:spcBef>
                <a:spcPct val="50000"/>
              </a:spcBef>
              <a:buClr>
                <a:srgbClr val="FF0000"/>
              </a:buClr>
              <a:buNone/>
            </a:pPr>
            <a:r>
              <a:rPr lang="en-GB" altLang="fr-FR" sz="1200" b="1" dirty="0">
                <a:solidFill>
                  <a:schemeClr val="accent4"/>
                </a:solidFill>
              </a:rPr>
              <a:t>Loprazolam :        </a:t>
            </a:r>
            <a:r>
              <a:rPr lang="en-GB" altLang="fr-FR" sz="1200" b="1" dirty="0" err="1">
                <a:solidFill>
                  <a:schemeClr val="accent4"/>
                </a:solidFill>
              </a:rPr>
              <a:t>Havlane</a:t>
            </a:r>
            <a:r>
              <a:rPr lang="en-GB" altLang="fr-FR" sz="1200" b="1" dirty="0">
                <a:solidFill>
                  <a:schemeClr val="accent4"/>
                </a:solidFill>
              </a:rPr>
              <a:t> </a:t>
            </a:r>
            <a:r>
              <a:rPr lang="en-GB" altLang="fr-FR" sz="1200" b="1" dirty="0">
                <a:solidFill>
                  <a:schemeClr val="accent4"/>
                </a:solidFill>
                <a:cs typeface="Times New Roman" pitchFamily="18" charset="0"/>
              </a:rPr>
              <a:t>®                                     </a:t>
            </a:r>
            <a:r>
              <a:rPr lang="en-GB" altLang="fr-FR" sz="1200" b="1" dirty="0" err="1">
                <a:solidFill>
                  <a:schemeClr val="accent4"/>
                </a:solidFill>
              </a:rPr>
              <a:t>Lorazépam</a:t>
            </a:r>
            <a:r>
              <a:rPr lang="en-GB" altLang="fr-FR" sz="1200" b="1" dirty="0">
                <a:solidFill>
                  <a:schemeClr val="accent4"/>
                </a:solidFill>
              </a:rPr>
              <a:t> :         </a:t>
            </a:r>
            <a:r>
              <a:rPr lang="en-GB" altLang="fr-FR" sz="1200" b="1" dirty="0" err="1">
                <a:solidFill>
                  <a:schemeClr val="accent4"/>
                </a:solidFill>
              </a:rPr>
              <a:t>Temesta</a:t>
            </a:r>
            <a:r>
              <a:rPr lang="en-GB" altLang="fr-FR" sz="1200" b="1" dirty="0">
                <a:solidFill>
                  <a:schemeClr val="accent4"/>
                </a:solidFill>
              </a:rPr>
              <a:t> </a:t>
            </a:r>
            <a:r>
              <a:rPr lang="en-GB" altLang="fr-FR" sz="1200" b="1" dirty="0">
                <a:solidFill>
                  <a:schemeClr val="accent4"/>
                </a:solidFill>
                <a:cs typeface="Times New Roman" pitchFamily="18" charset="0"/>
              </a:rPr>
              <a:t>®</a:t>
            </a:r>
            <a:endParaRPr lang="en-GB" altLang="fr-FR" sz="1200" b="1" dirty="0">
              <a:solidFill>
                <a:schemeClr val="accent4"/>
              </a:solidFill>
            </a:endParaRPr>
          </a:p>
          <a:p>
            <a:pPr eaLnBrk="1" hangingPunct="1">
              <a:spcBef>
                <a:spcPct val="50000"/>
              </a:spcBef>
              <a:buClr>
                <a:srgbClr val="FF0000"/>
              </a:buClr>
              <a:buNone/>
            </a:pPr>
            <a:r>
              <a:rPr lang="en-GB" altLang="fr-FR" sz="1200" b="1" dirty="0" err="1">
                <a:solidFill>
                  <a:schemeClr val="accent4"/>
                </a:solidFill>
              </a:rPr>
              <a:t>Flunitrazépam</a:t>
            </a:r>
            <a:r>
              <a:rPr lang="en-GB" altLang="fr-FR" sz="1200" b="1" dirty="0">
                <a:solidFill>
                  <a:schemeClr val="accent4"/>
                </a:solidFill>
              </a:rPr>
              <a:t> :   Rohypnol </a:t>
            </a:r>
            <a:r>
              <a:rPr lang="en-GB" altLang="fr-FR" sz="1200" b="1" dirty="0">
                <a:solidFill>
                  <a:schemeClr val="accent4"/>
                </a:solidFill>
                <a:cs typeface="Times New Roman" pitchFamily="18" charset="0"/>
              </a:rPr>
              <a:t>®</a:t>
            </a:r>
            <a:r>
              <a:rPr lang="en-GB" altLang="fr-FR" sz="1200" b="1" dirty="0">
                <a:solidFill>
                  <a:schemeClr val="accent4"/>
                </a:solidFill>
              </a:rPr>
              <a:t> </a:t>
            </a:r>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71</a:t>
            </a:fld>
            <a:endParaRPr lang="fr-FR"/>
          </a:p>
        </p:txBody>
      </p:sp>
    </p:spTree>
    <p:extLst>
      <p:ext uri="{BB962C8B-B14F-4D97-AF65-F5344CB8AC3E}">
        <p14:creationId xmlns:p14="http://schemas.microsoft.com/office/powerpoint/2010/main" val="232441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1" i="0" dirty="0">
                <a:solidFill>
                  <a:srgbClr val="202124"/>
                </a:solidFill>
                <a:effectLst/>
                <a:latin typeface="arial" panose="020B0604020202020204" pitchFamily="34" charset="0"/>
              </a:rPr>
              <a:t>Un médicament psychotrope, qu'est ce que c'est ?</a:t>
            </a:r>
            <a:endParaRPr lang="fr-FR" b="0" i="0" dirty="0">
              <a:solidFill>
                <a:srgbClr val="202124"/>
              </a:solidFill>
              <a:effectLst/>
              <a:latin typeface="arial" panose="020B0604020202020204" pitchFamily="34" charset="0"/>
            </a:endParaRPr>
          </a:p>
          <a:p>
            <a:pPr algn="l">
              <a:buFont typeface="Arial" panose="020B0604020202020204" pitchFamily="34" charset="0"/>
              <a:buChar char="•"/>
            </a:pPr>
            <a:r>
              <a:rPr lang="fr-FR" b="0" i="0" dirty="0">
                <a:solidFill>
                  <a:srgbClr val="202124"/>
                </a:solidFill>
                <a:effectLst/>
                <a:latin typeface="arial" panose="020B0604020202020204" pitchFamily="34" charset="0"/>
              </a:rPr>
              <a:t>anxiolytiques (tranquillisants)</a:t>
            </a:r>
          </a:p>
          <a:p>
            <a:pPr algn="l">
              <a:buFont typeface="Arial" panose="020B0604020202020204" pitchFamily="34" charset="0"/>
              <a:buChar char="•"/>
            </a:pPr>
            <a:r>
              <a:rPr lang="fr-FR" b="0" i="0" dirty="0">
                <a:solidFill>
                  <a:srgbClr val="202124"/>
                </a:solidFill>
                <a:effectLst/>
                <a:latin typeface="arial" panose="020B0604020202020204" pitchFamily="34" charset="0"/>
              </a:rPr>
              <a:t>hypnotiques (somnifères)</a:t>
            </a:r>
          </a:p>
          <a:p>
            <a:pPr algn="l">
              <a:buFont typeface="Arial" panose="020B0604020202020204" pitchFamily="34" charset="0"/>
              <a:buChar char="•"/>
            </a:pPr>
            <a:r>
              <a:rPr lang="fr-FR" b="0" i="0" dirty="0">
                <a:solidFill>
                  <a:srgbClr val="202124"/>
                </a:solidFill>
                <a:effectLst/>
                <a:latin typeface="arial" panose="020B0604020202020204" pitchFamily="34" charset="0"/>
              </a:rPr>
              <a:t>antidépresseurs.</a:t>
            </a:r>
          </a:p>
          <a:p>
            <a:pPr algn="l">
              <a:buFont typeface="Arial" panose="020B0604020202020204" pitchFamily="34" charset="0"/>
              <a:buChar char="•"/>
            </a:pPr>
            <a:r>
              <a:rPr lang="fr-FR" b="0" i="0" dirty="0">
                <a:solidFill>
                  <a:srgbClr val="202124"/>
                </a:solidFill>
                <a:effectLst/>
                <a:latin typeface="arial" panose="020B0604020202020204" pitchFamily="34" charset="0"/>
              </a:rPr>
              <a:t>stabilisants de l'humeur (dits aussi régulateurs de l'humeur, thymorégulateurs, ou parfois normothymiques)</a:t>
            </a:r>
          </a:p>
          <a:p>
            <a:pPr algn="l">
              <a:buFont typeface="Arial" panose="020B0604020202020204" pitchFamily="34" charset="0"/>
              <a:buChar char="•"/>
            </a:pPr>
            <a:r>
              <a:rPr lang="fr-FR" b="0" i="0" dirty="0">
                <a:solidFill>
                  <a:srgbClr val="202124"/>
                </a:solidFill>
                <a:effectLst/>
                <a:latin typeface="arial" panose="020B0604020202020204" pitchFamily="34" charset="0"/>
              </a:rPr>
              <a:t>neuroleptiques (dits aussi antipsychotiques)</a:t>
            </a:r>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72</a:t>
            </a:fld>
            <a:endParaRPr lang="fr-FR"/>
          </a:p>
        </p:txBody>
      </p:sp>
    </p:spTree>
    <p:extLst>
      <p:ext uri="{BB962C8B-B14F-4D97-AF65-F5344CB8AC3E}">
        <p14:creationId xmlns:p14="http://schemas.microsoft.com/office/powerpoint/2010/main" val="1527388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73</a:t>
            </a:fld>
            <a:endParaRPr lang="fr-FR"/>
          </a:p>
        </p:txBody>
      </p:sp>
    </p:spTree>
    <p:extLst>
      <p:ext uri="{BB962C8B-B14F-4D97-AF65-F5344CB8AC3E}">
        <p14:creationId xmlns:p14="http://schemas.microsoft.com/office/powerpoint/2010/main" val="686817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r>
              <a:rPr lang="fr-FR" b="1" dirty="0">
                <a:solidFill>
                  <a:srgbClr val="F5B907"/>
                </a:solidFill>
                <a:effectLst/>
              </a:rPr>
              <a:t>Niveau 1 –</a:t>
            </a:r>
            <a:r>
              <a:rPr lang="fr-FR" b="1" dirty="0"/>
              <a:t>La conduite est possible</a:t>
            </a:r>
            <a:r>
              <a:rPr lang="fr-FR" dirty="0"/>
              <a:t>, mais il faut rester vigilant car certains médicaments peuvent parfois entraîner une </a:t>
            </a:r>
            <a:r>
              <a:rPr lang="fr-FR" b="1" dirty="0"/>
              <a:t>somnolence ou des vertiges</a:t>
            </a:r>
            <a:r>
              <a:rPr lang="fr-FR" dirty="0"/>
              <a:t>. </a:t>
            </a:r>
            <a:r>
              <a:rPr lang="fr-FR" b="1" dirty="0"/>
              <a:t>Ne prenez pas la voiture si vous ressentez ces symptômes.</a:t>
            </a:r>
            <a:endParaRPr lang="fr-FR" dirty="0"/>
          </a:p>
          <a:p>
            <a:pPr>
              <a:buFont typeface="Arial" panose="020B0604020202020204" pitchFamily="34" charset="0"/>
              <a:buChar char="•"/>
            </a:pPr>
            <a:r>
              <a:rPr lang="fr-FR" b="1" dirty="0">
                <a:solidFill>
                  <a:srgbClr val="F26B0A"/>
                </a:solidFill>
                <a:effectLst/>
              </a:rPr>
              <a:t>Niveau 2 –</a:t>
            </a:r>
            <a:r>
              <a:rPr lang="fr-FR" b="1" dirty="0"/>
              <a:t>La conduite peut être remise en cause</a:t>
            </a:r>
            <a:r>
              <a:rPr lang="fr-FR" dirty="0"/>
              <a:t>: il est indispensable d’en parler avec un professionnel de santé. </a:t>
            </a:r>
            <a:r>
              <a:rPr lang="fr-FR" b="1" dirty="0"/>
              <a:t>Vérifier votre aptitude</a:t>
            </a:r>
            <a:r>
              <a:rPr lang="fr-FR" dirty="0"/>
              <a:t> </a:t>
            </a:r>
            <a:r>
              <a:rPr lang="fr-FR" b="1" dirty="0"/>
              <a:t>à la conduite avec votre médecin ou votre pharmacien</a:t>
            </a:r>
            <a:endParaRPr lang="fr-FR" dirty="0"/>
          </a:p>
          <a:p>
            <a:pPr>
              <a:buFont typeface="Arial" panose="020B0604020202020204" pitchFamily="34" charset="0"/>
              <a:buChar char="•"/>
            </a:pPr>
            <a:r>
              <a:rPr lang="fr-FR" b="1" dirty="0">
                <a:solidFill>
                  <a:srgbClr val="F50713"/>
                </a:solidFill>
                <a:effectLst/>
              </a:rPr>
              <a:t>Niveau 3 – </a:t>
            </a:r>
            <a:r>
              <a:rPr lang="fr-FR" b="1" dirty="0"/>
              <a:t>Conduire est fortement déconseillé</a:t>
            </a:r>
            <a:r>
              <a:rPr lang="fr-FR" dirty="0"/>
              <a:t>: soit car le médicament fait dormir, soit parce qu’il altère votre vision. </a:t>
            </a:r>
            <a:r>
              <a:rPr lang="fr-FR" b="1" dirty="0"/>
              <a:t>Demandez à votre médecin ou à votre ophtalmologue le délai nécessaire entre l’arrêt du traitement et la possibilité de reprendre le volant.</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74</a:t>
            </a:fld>
            <a:endParaRPr lang="fr-FR"/>
          </a:p>
        </p:txBody>
      </p:sp>
    </p:spTree>
    <p:extLst>
      <p:ext uri="{BB962C8B-B14F-4D97-AF65-F5344CB8AC3E}">
        <p14:creationId xmlns:p14="http://schemas.microsoft.com/office/powerpoint/2010/main" val="63037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a:t>Les SPA ont</a:t>
            </a:r>
            <a:r>
              <a:rPr lang="fr-FR" altLang="fr-FR" baseline="0" dirty="0"/>
              <a:t> des effets :</a:t>
            </a:r>
          </a:p>
          <a:p>
            <a:r>
              <a:rPr lang="fr-FR" altLang="fr-FR" baseline="0" dirty="0"/>
              <a:t>-antalgiques comme la morphine, l’opium, anesthésiants comme l’alcool</a:t>
            </a:r>
          </a:p>
          <a:p>
            <a:r>
              <a:rPr lang="fr-FR" altLang="fr-FR" baseline="0" dirty="0"/>
              <a:t>-antidépresseurs, anxiolytiques</a:t>
            </a:r>
          </a:p>
          <a:p>
            <a:r>
              <a:rPr lang="fr-FR" altLang="fr-FR" baseline="0" dirty="0"/>
              <a:t>-myorelaxants, hypnotiques</a:t>
            </a:r>
          </a:p>
          <a:p>
            <a:r>
              <a:rPr lang="fr-FR" altLang="fr-FR" baseline="0" dirty="0"/>
              <a:t>-anorexigènes (coupe faim) comme les amphétamines, le tabac ou au contraire orexigènes</a:t>
            </a:r>
          </a:p>
          <a:p>
            <a:r>
              <a:rPr lang="fr-FR" altLang="fr-FR" baseline="0" dirty="0"/>
              <a:t>-hypnotiques comme les benzodiazépines, myorelaxantes comme les médicaments qui agissent sur le muscle afin de réduire sa tonicité</a:t>
            </a:r>
            <a:endParaRPr lang="fr-FR" altLang="fr-FR" dirty="0"/>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14</a:t>
            </a:fld>
            <a:endParaRPr lang="fr-FR"/>
          </a:p>
        </p:txBody>
      </p:sp>
    </p:spTree>
    <p:extLst>
      <p:ext uri="{BB962C8B-B14F-4D97-AF65-F5344CB8AC3E}">
        <p14:creationId xmlns:p14="http://schemas.microsoft.com/office/powerpoint/2010/main" val="41993093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77</a:t>
            </a:fld>
            <a:endParaRPr lang="fr-FR"/>
          </a:p>
        </p:txBody>
      </p:sp>
    </p:spTree>
    <p:extLst>
      <p:ext uri="{BB962C8B-B14F-4D97-AF65-F5344CB8AC3E}">
        <p14:creationId xmlns:p14="http://schemas.microsoft.com/office/powerpoint/2010/main" val="2636006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78</a:t>
            </a:fld>
            <a:endParaRPr lang="fr-FR"/>
          </a:p>
        </p:txBody>
      </p:sp>
    </p:spTree>
    <p:extLst>
      <p:ext uri="{BB962C8B-B14F-4D97-AF65-F5344CB8AC3E}">
        <p14:creationId xmlns:p14="http://schemas.microsoft.com/office/powerpoint/2010/main" val="967597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79</a:t>
            </a:fld>
            <a:endParaRPr lang="fr-FR"/>
          </a:p>
        </p:txBody>
      </p:sp>
    </p:spTree>
    <p:extLst>
      <p:ext uri="{BB962C8B-B14F-4D97-AF65-F5344CB8AC3E}">
        <p14:creationId xmlns:p14="http://schemas.microsoft.com/office/powerpoint/2010/main" val="1022876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80</a:t>
            </a:fld>
            <a:endParaRPr lang="fr-FR"/>
          </a:p>
        </p:txBody>
      </p:sp>
    </p:spTree>
    <p:extLst>
      <p:ext uri="{BB962C8B-B14F-4D97-AF65-F5344CB8AC3E}">
        <p14:creationId xmlns:p14="http://schemas.microsoft.com/office/powerpoint/2010/main" val="3452124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Tous les secteurs sont concernés</a:t>
            </a:r>
            <a:r>
              <a:rPr lang="fr-FR" baseline="0" dirty="0"/>
              <a:t> par les pratiques addictives, y compris ceux disposant de postes de sécurité. Les consommations de substances psychoactives dans l’entreprise, sont d’abord l’alcool, les médicaments psychotropes, suivis du cannabis.</a:t>
            </a:r>
          </a:p>
          <a:p>
            <a:r>
              <a:rPr lang="fr-FR" baseline="0" dirty="0"/>
              <a:t>Selon le baromètre santé de 2010 de l’</a:t>
            </a:r>
            <a:r>
              <a:rPr lang="fr-FR" baseline="0" dirty="0" err="1"/>
              <a:t>inpes</a:t>
            </a:r>
            <a:r>
              <a:rPr lang="fr-FR" baseline="0" dirty="0"/>
              <a:t> (institut national de la prévention et d’éducation pour la santé, 16 % des actifs consomment de l’alcool au travail en dehors des repas et en dehors des pots entre collègues.</a:t>
            </a:r>
          </a:p>
          <a:p>
            <a:endParaRPr lang="fr-FR" baseline="0" dirty="0"/>
          </a:p>
          <a:p>
            <a:r>
              <a:rPr lang="fr-FR" baseline="0" dirty="0"/>
              <a:t>D’après une enquête française publiée en 2007, 16,6 % des salariés ont recours à des médicaments psychotropes (somnifères, anxiolytiques ou anti-dépresseurs)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82</a:t>
            </a:fld>
            <a:endParaRPr lang="fr-FR"/>
          </a:p>
        </p:txBody>
      </p:sp>
    </p:spTree>
    <p:extLst>
      <p:ext uri="{BB962C8B-B14F-4D97-AF65-F5344CB8AC3E}">
        <p14:creationId xmlns:p14="http://schemas.microsoft.com/office/powerpoint/2010/main" val="3556170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solidFill>
                  <a:schemeClr val="bg1"/>
                </a:solidFill>
                <a:latin typeface="Lucida Sans" panose="020B0602030504020204" pitchFamily="34" charset="0"/>
                <a:ea typeface="Batang" panose="02030600000101010101" pitchFamily="18" charset="-127"/>
              </a:rPr>
              <a:t>Pr </a:t>
            </a:r>
            <a:r>
              <a:rPr lang="fr-FR" sz="1200" i="1" dirty="0" err="1">
                <a:solidFill>
                  <a:schemeClr val="bg1"/>
                </a:solidFill>
                <a:latin typeface="Lucida Sans" panose="020B0602030504020204" pitchFamily="34" charset="0"/>
                <a:ea typeface="Batang" panose="02030600000101010101" pitchFamily="18" charset="-127"/>
              </a:rPr>
              <a:t>Penneau</a:t>
            </a:r>
            <a:r>
              <a:rPr lang="fr-FR" sz="1200" i="1" dirty="0">
                <a:solidFill>
                  <a:schemeClr val="bg1"/>
                </a:solidFill>
                <a:latin typeface="Lucida Sans" panose="020B0602030504020204" pitchFamily="34" charset="0"/>
                <a:ea typeface="Batang" panose="02030600000101010101" pitchFamily="18" charset="-127"/>
              </a:rPr>
              <a:t> Fontbonne </a:t>
            </a:r>
            <a:endParaRPr lang="fr-FR" sz="1200" dirty="0">
              <a:solidFill>
                <a:schemeClr val="bg1"/>
              </a:solidFill>
              <a:latin typeface="Lucida Sans" panose="020B0602030504020204" pitchFamily="34" charset="0"/>
              <a:ea typeface="Batang" panose="02030600000101010101" pitchFamily="18" charset="-127"/>
            </a:endParaRPr>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83</a:t>
            </a:fld>
            <a:endParaRPr lang="fr-FR"/>
          </a:p>
        </p:txBody>
      </p:sp>
    </p:spTree>
    <p:extLst>
      <p:ext uri="{BB962C8B-B14F-4D97-AF65-F5344CB8AC3E}">
        <p14:creationId xmlns:p14="http://schemas.microsoft.com/office/powerpoint/2010/main" val="1102623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recherche de la performance, répondre aux exigences de productivité, compétitivité </a:t>
            </a:r>
            <a:br>
              <a:rPr lang="fr-FR" dirty="0"/>
            </a:br>
            <a:r>
              <a:rPr lang="fr-FR" dirty="0"/>
              <a:t>Conséquences : « se doper »/ « Workaholisme »</a:t>
            </a:r>
          </a:p>
          <a:p>
            <a:r>
              <a:rPr lang="fr-FR" dirty="0"/>
              <a:t>L’accessibilité des SPA sur le lieu de travail incite à consommer</a:t>
            </a:r>
          </a:p>
          <a:p>
            <a:r>
              <a:rPr lang="fr-FR" dirty="0"/>
              <a:t>Certaines cultures d’entreprise :</a:t>
            </a:r>
          </a:p>
          <a:p>
            <a:pPr lvl="1"/>
            <a:r>
              <a:rPr lang="fr-FR" dirty="0"/>
              <a:t>Pour récompenser (pots internes- signatures de contrat..)</a:t>
            </a:r>
          </a:p>
          <a:p>
            <a:pPr lvl="1"/>
            <a:r>
              <a:rPr lang="fr-FR" dirty="0"/>
              <a:t>Rituels d’intégration ou de socialisation entre collègues (apéros entre collègues, </a:t>
            </a:r>
            <a:r>
              <a:rPr lang="fr-FR" dirty="0" err="1"/>
              <a:t>afterwork</a:t>
            </a:r>
            <a:r>
              <a:rPr lang="fr-FR" dirty="0"/>
              <a:t>…)</a:t>
            </a:r>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84</a:t>
            </a:fld>
            <a:endParaRPr lang="fr-FR"/>
          </a:p>
        </p:txBody>
      </p:sp>
    </p:spTree>
    <p:extLst>
      <p:ext uri="{BB962C8B-B14F-4D97-AF65-F5344CB8AC3E}">
        <p14:creationId xmlns:p14="http://schemas.microsoft.com/office/powerpoint/2010/main" val="3511512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85</a:t>
            </a:fld>
            <a:endParaRPr lang="fr-FR"/>
          </a:p>
        </p:txBody>
      </p:sp>
    </p:spTree>
    <p:extLst>
      <p:ext uri="{BB962C8B-B14F-4D97-AF65-F5344CB8AC3E}">
        <p14:creationId xmlns:p14="http://schemas.microsoft.com/office/powerpoint/2010/main" val="40214025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89</a:t>
            </a:fld>
            <a:endParaRPr lang="fr-FR"/>
          </a:p>
        </p:txBody>
      </p:sp>
    </p:spTree>
    <p:extLst>
      <p:ext uri="{BB962C8B-B14F-4D97-AF65-F5344CB8AC3E}">
        <p14:creationId xmlns:p14="http://schemas.microsoft.com/office/powerpoint/2010/main" val="2275286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90</a:t>
            </a:fld>
            <a:endParaRPr lang="fr-FR"/>
          </a:p>
        </p:txBody>
      </p:sp>
    </p:spTree>
    <p:extLst>
      <p:ext uri="{BB962C8B-B14F-4D97-AF65-F5344CB8AC3E}">
        <p14:creationId xmlns:p14="http://schemas.microsoft.com/office/powerpoint/2010/main" val="3049498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produits stimulant</a:t>
            </a:r>
          </a:p>
          <a:p>
            <a:r>
              <a:rPr lang="fr-FR" dirty="0"/>
              <a:t>Comme la caféine, la nicotine, la cocaïne</a:t>
            </a:r>
          </a:p>
          <a:p>
            <a:r>
              <a:rPr lang="fr-FR" dirty="0"/>
              <a:t>Les amphétamines comme par exemple l’ecstasy qui est une drogue dure</a:t>
            </a:r>
          </a:p>
          <a:p>
            <a:r>
              <a:rPr lang="fr-FR" altLang="fr-FR" dirty="0"/>
              <a:t>Speed</a:t>
            </a:r>
          </a:p>
          <a:p>
            <a:r>
              <a:rPr lang="fr-FR" altLang="fr-FR" dirty="0"/>
              <a:t>Ritaline c’est un</a:t>
            </a:r>
            <a:r>
              <a:rPr lang="fr-FR" dirty="0"/>
              <a:t> médicament psychostimulant puissant</a:t>
            </a:r>
          </a:p>
          <a:p>
            <a:r>
              <a:rPr lang="fr-FR" altLang="fr-FR" dirty="0"/>
              <a:t>Les antidépresseurs </a:t>
            </a:r>
          </a:p>
          <a:p>
            <a:r>
              <a:rPr lang="fr-FR" altLang="fr-FR" dirty="0"/>
              <a:t>Poppers sont des préparations qui contiennent des solvants, et destinés à être inhalés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khat est un arbuste cultivé en Afrique de l’Est et au sud de la péninsule arabique (au Yémen principalement). Les feuilles ont un goût astringent et une odeur aromatique. La mastication des feuilles colore les dents en brun et la langue en vert.</a:t>
            </a:r>
          </a:p>
          <a:p>
            <a:endParaRPr lang="fr-FR" altLang="fr-FR" dirty="0"/>
          </a:p>
          <a:p>
            <a:r>
              <a:rPr lang="fr-FR" altLang="fr-FR" dirty="0"/>
              <a:t>Les produits dépresseur</a:t>
            </a:r>
          </a:p>
          <a:p>
            <a:r>
              <a:rPr lang="fr-FR" altLang="fr-FR" dirty="0"/>
              <a:t>Ces produits qui peuvent être des médicaments ou des drogues qui </a:t>
            </a:r>
            <a:r>
              <a:rPr lang="fr-FR" dirty="0"/>
              <a:t>agissent généralement sur le système nerveux central en engourdissant le cerveau et en ralentissant le fonctionnement du corps. ... </a:t>
            </a:r>
          </a:p>
          <a:p>
            <a:r>
              <a:rPr lang="fr-FR" altLang="fr-FR" dirty="0"/>
              <a:t>Donc déjà l’alcool, les opiacées comme la morphine, codéine, </a:t>
            </a:r>
            <a:r>
              <a:rPr lang="fr-FR" altLang="fr-FR" dirty="0" err="1"/>
              <a:t>héroine</a:t>
            </a:r>
            <a:r>
              <a:rPr lang="fr-FR" altLang="fr-FR" dirty="0"/>
              <a:t> </a:t>
            </a:r>
          </a:p>
          <a:p>
            <a:r>
              <a:rPr lang="fr-FR" altLang="fr-FR" dirty="0"/>
              <a:t>Méthadone et Buprénorphine médicaments pour la dépendance aux opiacées</a:t>
            </a:r>
          </a:p>
          <a:p>
            <a:endParaRPr lang="fr-FR" altLang="fr-FR" dirty="0"/>
          </a:p>
          <a:p>
            <a:r>
              <a:rPr lang="fr-FR" altLang="fr-FR" dirty="0"/>
              <a:t>Ensuite les tranquillisants comme les benzodiazépines (ce sont des médicaments)</a:t>
            </a:r>
          </a:p>
          <a:p>
            <a:endParaRPr lang="fr-FR" altLang="fr-FR" dirty="0"/>
          </a:p>
          <a:p>
            <a:r>
              <a:rPr lang="fr-FR" altLang="fr-FR" dirty="0"/>
              <a:t>Barbituriques médicaments</a:t>
            </a:r>
            <a:r>
              <a:rPr lang="fr-FR" dirty="0"/>
              <a:t> agissant comme dépresseurs du système nerveux central (somnifère, sédatif, hypnotique, tranquillisant)</a:t>
            </a:r>
          </a:p>
          <a:p>
            <a:endParaRPr lang="fr-FR" altLang="fr-FR" dirty="0"/>
          </a:p>
          <a:p>
            <a:r>
              <a:rPr lang="fr-FR" altLang="fr-FR" dirty="0"/>
              <a:t>Les solvants volatils anesthésiants comme :</a:t>
            </a:r>
            <a:endParaRPr lang="fr-FR" dirty="0">
              <a:effectLst/>
            </a:endParaRPr>
          </a:p>
          <a:p>
            <a:pPr eaLnBrk="1" hangingPunct="1">
              <a:spcBef>
                <a:spcPct val="0"/>
              </a:spcBef>
            </a:pPr>
            <a:endParaRPr lang="fr-FR" altLang="fr-FR" dirty="0"/>
          </a:p>
          <a:p>
            <a:r>
              <a:rPr lang="fr-FR" dirty="0"/>
              <a:t>Le GHB (acide </a:t>
            </a:r>
            <a:r>
              <a:rPr lang="fr-FR" dirty="0" err="1"/>
              <a:t>gammahydroxybutyrique</a:t>
            </a:r>
            <a:r>
              <a:rPr lang="fr-FR" dirty="0"/>
              <a:t>) est une drogue de synthèse aux propriétés sédatives et amnésiantes, c’es la drogue du viol</a:t>
            </a:r>
          </a:p>
          <a:p>
            <a:endParaRPr lang="fr-FR" dirty="0"/>
          </a:p>
          <a:p>
            <a:r>
              <a:rPr lang="fr-FR" dirty="0"/>
              <a:t>Kétamine est un produit utilisé en médecine pour anesthésier, en dehors de l’usage médicale c’est une drogue illicite.</a:t>
            </a:r>
          </a:p>
          <a:p>
            <a:endParaRPr lang="fr-FR" dirty="0"/>
          </a:p>
          <a:p>
            <a:r>
              <a:rPr lang="fr-FR" dirty="0"/>
              <a:t>Les produits perturbateurs </a:t>
            </a:r>
          </a:p>
          <a:p>
            <a:r>
              <a:rPr lang="fr-FR" dirty="0"/>
              <a:t>En général, ces </a:t>
            </a:r>
            <a:r>
              <a:rPr lang="fr-FR" b="1" dirty="0"/>
              <a:t>drogues</a:t>
            </a:r>
            <a:r>
              <a:rPr lang="fr-FR" dirty="0"/>
              <a:t> causent de la désorientation (difficulté à se situer dans l'espace ou le temps). </a:t>
            </a:r>
          </a:p>
          <a:p>
            <a:r>
              <a:rPr lang="fr-FR" dirty="0"/>
              <a:t>Le cannabis sous toutes ces formes</a:t>
            </a:r>
          </a:p>
          <a:p>
            <a:r>
              <a:rPr lang="fr-FR" dirty="0"/>
              <a:t>Les hallucinogènes c’est-à-dire que là toutes les zones du cerveau se mélangent</a:t>
            </a:r>
          </a:p>
          <a:p>
            <a:r>
              <a:rPr lang="fr-FR" dirty="0"/>
              <a:t>Comme le LSD puissant hallucinogène</a:t>
            </a:r>
          </a:p>
          <a:p>
            <a:r>
              <a:rPr lang="fr-FR" dirty="0" err="1"/>
              <a:t>Psylocibine</a:t>
            </a:r>
            <a:r>
              <a:rPr lang="fr-FR" dirty="0"/>
              <a:t> : champignon</a:t>
            </a:r>
            <a:r>
              <a:rPr lang="fr-FR" baseline="0" dirty="0"/>
              <a:t> hallucinogène</a:t>
            </a:r>
          </a:p>
          <a:p>
            <a:r>
              <a:rPr lang="fr-FR" baseline="0" dirty="0" err="1"/>
              <a:t>Artane</a:t>
            </a:r>
            <a:r>
              <a:rPr lang="fr-FR" baseline="0" dirty="0"/>
              <a:t> c’est un médicament pour traiter la maladie de parkinson</a:t>
            </a:r>
          </a:p>
          <a:p>
            <a:endParaRPr lang="fr-FR" baseline="0" dirty="0"/>
          </a:p>
          <a:p>
            <a:r>
              <a:rPr lang="fr-FR" altLang="fr-FR" dirty="0"/>
              <a:t>Les listes sont non exhaustives</a:t>
            </a:r>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15</a:t>
            </a:fld>
            <a:endParaRPr lang="fr-FR"/>
          </a:p>
        </p:txBody>
      </p:sp>
    </p:spTree>
    <p:extLst>
      <p:ext uri="{BB962C8B-B14F-4D97-AF65-F5344CB8AC3E}">
        <p14:creationId xmlns:p14="http://schemas.microsoft.com/office/powerpoint/2010/main" val="36610608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94</a:t>
            </a:fld>
            <a:endParaRPr lang="fr-FR"/>
          </a:p>
        </p:txBody>
      </p:sp>
    </p:spTree>
    <p:extLst>
      <p:ext uri="{BB962C8B-B14F-4D97-AF65-F5344CB8AC3E}">
        <p14:creationId xmlns:p14="http://schemas.microsoft.com/office/powerpoint/2010/main" val="415301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18</a:t>
            </a:fld>
            <a:endParaRPr lang="fr-FR"/>
          </a:p>
        </p:txBody>
      </p:sp>
    </p:spTree>
    <p:extLst>
      <p:ext uri="{BB962C8B-B14F-4D97-AF65-F5344CB8AC3E}">
        <p14:creationId xmlns:p14="http://schemas.microsoft.com/office/powerpoint/2010/main" val="4217068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29</a:t>
            </a:fld>
            <a:endParaRPr lang="fr-FR"/>
          </a:p>
        </p:txBody>
      </p:sp>
    </p:spTree>
    <p:extLst>
      <p:ext uri="{BB962C8B-B14F-4D97-AF65-F5344CB8AC3E}">
        <p14:creationId xmlns:p14="http://schemas.microsoft.com/office/powerpoint/2010/main" val="1903678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Alcool : Risques à court terme</a:t>
            </a:r>
          </a:p>
          <a:p>
            <a:r>
              <a:rPr lang="fr-FR" dirty="0"/>
              <a:t>Les effets de l’alcool au niveau du cerveau se manifestent en deux temps :</a:t>
            </a:r>
          </a:p>
          <a:p>
            <a:r>
              <a:rPr lang="fr-FR" b="1" dirty="0"/>
              <a:t>Phase d’excitation : « l’alcool stimule »</a:t>
            </a:r>
          </a:p>
          <a:p>
            <a:pPr>
              <a:buFont typeface="Arial" panose="020B0604020202020204" pitchFamily="34" charset="0"/>
              <a:buChar char="•"/>
            </a:pPr>
            <a:r>
              <a:rPr lang="fr-FR" dirty="0"/>
              <a:t>euphorie : sujet bavard et familier</a:t>
            </a:r>
          </a:p>
          <a:p>
            <a:pPr>
              <a:buFont typeface="Arial" panose="020B0604020202020204" pitchFamily="34" charset="0"/>
              <a:buChar char="•"/>
            </a:pPr>
            <a:r>
              <a:rPr lang="fr-FR" dirty="0"/>
              <a:t>désinhibition : prises de risque</a:t>
            </a:r>
          </a:p>
          <a:p>
            <a:pPr>
              <a:buFont typeface="Arial" panose="020B0604020202020204" pitchFamily="34" charset="0"/>
              <a:buChar char="•"/>
            </a:pPr>
            <a:r>
              <a:rPr lang="fr-FR" dirty="0"/>
              <a:t>possibles violences :</a:t>
            </a:r>
          </a:p>
          <a:p>
            <a:r>
              <a:rPr lang="fr-FR" dirty="0"/>
              <a:t>•    Accidents… (voiture, travail, domicile, loisirs)</a:t>
            </a:r>
            <a:br>
              <a:rPr lang="fr-FR" dirty="0"/>
            </a:br>
            <a:r>
              <a:rPr lang="fr-FR" dirty="0"/>
              <a:t>•    Violences sexuelles, grossesse, IST, Viols</a:t>
            </a:r>
            <a:br>
              <a:rPr lang="fr-FR" dirty="0"/>
            </a:br>
            <a:r>
              <a:rPr lang="fr-FR" dirty="0"/>
              <a:t>•    Rixes, dégradation des locaux et des biens publiques.</a:t>
            </a:r>
            <a:br>
              <a:rPr lang="fr-FR" dirty="0"/>
            </a:br>
            <a:r>
              <a:rPr lang="fr-FR" dirty="0"/>
              <a:t>•    Suicides</a:t>
            </a:r>
            <a:br>
              <a:rPr lang="fr-FR" dirty="0"/>
            </a:br>
            <a:r>
              <a:rPr lang="fr-FR" dirty="0"/>
              <a:t>•    Homicides</a:t>
            </a:r>
          </a:p>
          <a:p>
            <a:r>
              <a:rPr lang="fr-FR" i="1" dirty="0"/>
              <a:t>Le taux moyen retrouvé lors des actes de violence est de : 1,25g/l (5 à 6 verres standards).</a:t>
            </a:r>
            <a:endParaRPr lang="fr-FR" dirty="0"/>
          </a:p>
          <a:p>
            <a:r>
              <a:rPr lang="fr-FR" b="1" dirty="0"/>
              <a:t>Phase de somnolence : « l’alcool sédate »</a:t>
            </a:r>
          </a:p>
          <a:p>
            <a:r>
              <a:rPr lang="fr-FR" b="1" dirty="0"/>
              <a:t>1 à 2g/l = 4 à 10 verres standards</a:t>
            </a:r>
          </a:p>
          <a:p>
            <a:pPr>
              <a:buFont typeface="Arial" panose="020B0604020202020204" pitchFamily="34" charset="0"/>
              <a:buChar char="•"/>
            </a:pPr>
            <a:r>
              <a:rPr lang="fr-FR" dirty="0"/>
              <a:t>troubles de la coordination, instabilité</a:t>
            </a:r>
          </a:p>
          <a:p>
            <a:pPr>
              <a:buFont typeface="Arial" panose="020B0604020202020204" pitchFamily="34" charset="0"/>
              <a:buChar char="•"/>
            </a:pPr>
            <a:r>
              <a:rPr lang="fr-FR" dirty="0"/>
              <a:t>troubles de l’équilibre, de la parole</a:t>
            </a:r>
          </a:p>
          <a:p>
            <a:pPr>
              <a:buFont typeface="Arial" panose="020B0604020202020204" pitchFamily="34" charset="0"/>
              <a:buChar char="•"/>
            </a:pPr>
            <a:r>
              <a:rPr lang="fr-FR" dirty="0"/>
              <a:t>baisse de vigilance, confusion</a:t>
            </a:r>
          </a:p>
          <a:p>
            <a:pPr>
              <a:buFont typeface="Arial" panose="020B0604020202020204" pitchFamily="34" charset="0"/>
              <a:buChar char="•"/>
            </a:pPr>
            <a:r>
              <a:rPr lang="fr-FR" dirty="0"/>
              <a:t>somnolence</a:t>
            </a:r>
          </a:p>
          <a:p>
            <a:r>
              <a:rPr lang="fr-FR" b="1" dirty="0"/>
              <a:t>2 à 3g/l</a:t>
            </a:r>
          </a:p>
          <a:p>
            <a:pPr>
              <a:buFont typeface="Arial" panose="020B0604020202020204" pitchFamily="34" charset="0"/>
              <a:buChar char="•"/>
            </a:pPr>
            <a:r>
              <a:rPr lang="fr-FR" dirty="0"/>
              <a:t>torpeur (abattement – abrutissement) : capacité de réaction quasi inexistante</a:t>
            </a:r>
          </a:p>
          <a:p>
            <a:r>
              <a:rPr lang="fr-FR" b="1" dirty="0"/>
              <a:t>&gt; 3g/l</a:t>
            </a:r>
          </a:p>
          <a:p>
            <a:pPr>
              <a:buFont typeface="Arial" panose="020B0604020202020204" pitchFamily="34" charset="0"/>
              <a:buChar char="•"/>
            </a:pPr>
            <a:r>
              <a:rPr lang="fr-FR" dirty="0"/>
              <a:t>Coma, perte de conscience, atteinte des fonctions vitales comme la respiration et la température (baisse) du corps… , risque de DECES -&gt; HOPITAL.</a:t>
            </a:r>
          </a:p>
          <a:p>
            <a:endParaRPr lang="fr-FR" dirty="0"/>
          </a:p>
          <a:p>
            <a:r>
              <a:rPr lang="fr-FR" dirty="0"/>
              <a:t>Stéatoses qui est réversible avec l’arrêt de la consommation est le stade avant la cirrhose, c’est une maladie grave du foie qui endommage irréversiblement le foie. </a:t>
            </a:r>
          </a:p>
          <a:p>
            <a:r>
              <a:rPr lang="fr-FR" dirty="0"/>
              <a:t>Même à faible dose, l’alcool augmente le risque de cancers, c’est l’éthanol qui est une substance cancérigène, elle favorise les mutations génétiques dans l’ADN et peut augmenter le taux de certaines hormones dans le sang</a:t>
            </a:r>
          </a:p>
          <a:p>
            <a:r>
              <a:rPr lang="fr-FR" dirty="0"/>
              <a:t>Maladies cardio-vasculaires : HTA AVC</a:t>
            </a:r>
          </a:p>
          <a:p>
            <a:r>
              <a:rPr lang="fr-FR" dirty="0"/>
              <a:t>Maladies neurologiques : encéphalopathie ça cause des lésions cérébrales d’origine vasculaire (infarctus cérébral) c’est quoi l’infarctus, c’est la mort du tissu due à une insuffisance d’apport de sang et d’oxygène; ou des hémorragies</a:t>
            </a:r>
          </a:p>
          <a:p>
            <a:r>
              <a:rPr lang="fr-FR" dirty="0"/>
              <a:t>Neuropathie alcoolique désigne l’affection du système nerveux (les symptômes engourdissement, picotements ou sensation de brûlure dans les mains ou les pieds).</a:t>
            </a:r>
          </a:p>
          <a:p>
            <a:r>
              <a:rPr lang="fr-FR" dirty="0"/>
              <a:t>Troubles cognitifs des fonctions cérébrales supérieures : planifier, prendre des décisions, motricité : altération de la marche de l’équilibre, dysfonctionnement de la mémoire épisodique (qu’est ce qu’on a mangé la veille, quel film on a vu la semaine dernière ?) et aussi les capacités de cognition sociales c’est-à-dire la capacité à comprendre et gérer les interactions sociales</a:t>
            </a:r>
          </a:p>
          <a:p>
            <a:r>
              <a:rPr lang="fr-FR" dirty="0"/>
              <a:t>Troubles psychiatriques : anxiété chronique qui conduit à des dépressions </a:t>
            </a:r>
          </a:p>
          <a:p>
            <a:r>
              <a:rPr lang="fr-FR" dirty="0"/>
              <a:t>Délirium tremens est un syndrome aigu et grave causé par le sevrage trop brutal d’un individu souffrant d’alcoolisme (hallucinations, crises convulsives) sans traitement les patients peuvent en mourir</a:t>
            </a:r>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30</a:t>
            </a:fld>
            <a:endParaRPr lang="fr-FR"/>
          </a:p>
        </p:txBody>
      </p:sp>
    </p:spTree>
    <p:extLst>
      <p:ext uri="{BB962C8B-B14F-4D97-AF65-F5344CB8AC3E}">
        <p14:creationId xmlns:p14="http://schemas.microsoft.com/office/powerpoint/2010/main" val="318944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spcBef>
                <a:spcPct val="0"/>
              </a:spcBef>
            </a:pPr>
            <a:r>
              <a:rPr lang="fr-FR" altLang="fr-FR" dirty="0"/>
              <a:t>Cette pyramide de skinner on l’utilise plutôt pour l’alcool par rapport au seuil fixé par l’OMS (organisation mondiale pour la santé) </a:t>
            </a:r>
          </a:p>
          <a:p>
            <a:pPr eaLnBrk="1" hangingPunct="1">
              <a:spcBef>
                <a:spcPct val="0"/>
              </a:spcBef>
            </a:pPr>
            <a:endParaRPr lang="fr-FR" altLang="fr-FR" dirty="0"/>
          </a:p>
          <a:p>
            <a:pPr eaLnBrk="1" hangingPunct="1">
              <a:spcBef>
                <a:spcPct val="0"/>
              </a:spcBef>
            </a:pPr>
            <a:r>
              <a:rPr lang="fr-FR" altLang="fr-FR" dirty="0"/>
              <a:t>1</a:t>
            </a:r>
            <a:r>
              <a:rPr lang="fr-FR" altLang="fr-FR" baseline="30000" dirty="0"/>
              <a:t>er</a:t>
            </a:r>
            <a:r>
              <a:rPr lang="fr-FR" altLang="fr-FR" dirty="0"/>
              <a:t> étage : les abstinents sont ceux qui ne consomment jamais, soit suite à un sevrage, soit par goût, par religion ou rejet de la consommation par rapport à un traumatisme vécu dans la famille, proche…</a:t>
            </a:r>
          </a:p>
          <a:p>
            <a:pPr eaLnBrk="1" hangingPunct="1">
              <a:spcBef>
                <a:spcPct val="0"/>
              </a:spcBef>
            </a:pPr>
            <a:endParaRPr lang="fr-FR" altLang="fr-FR" dirty="0"/>
          </a:p>
          <a:p>
            <a:pPr eaLnBrk="1" hangingPunct="1">
              <a:spcBef>
                <a:spcPct val="0"/>
              </a:spcBef>
            </a:pPr>
            <a:r>
              <a:rPr lang="fr-FR" altLang="fr-FR" dirty="0"/>
              <a:t>Ensuite 2</a:t>
            </a:r>
            <a:r>
              <a:rPr lang="fr-FR" altLang="fr-FR" baseline="30000" dirty="0"/>
              <a:t>ème</a:t>
            </a:r>
            <a:r>
              <a:rPr lang="fr-FR" altLang="fr-FR" dirty="0"/>
              <a:t> étage, ce sont les consommateurs simples ou à faible risque, faible risque parce que, on y reviendra tout à l’heure, même si la consommation est simple, faible, le risque n’est pas à zéro. Donc ce sont les personnes qui consomment occasionnellement, raisonnablement</a:t>
            </a:r>
          </a:p>
          <a:p>
            <a:pPr eaLnBrk="1" hangingPunct="1">
              <a:spcBef>
                <a:spcPct val="0"/>
              </a:spcBef>
            </a:pPr>
            <a:endParaRPr lang="fr-FR" altLang="fr-FR" dirty="0"/>
          </a:p>
          <a:p>
            <a:pPr eaLnBrk="1" hangingPunct="1">
              <a:spcBef>
                <a:spcPct val="0"/>
              </a:spcBef>
            </a:pPr>
            <a:r>
              <a:rPr lang="fr-FR" altLang="fr-FR" dirty="0"/>
              <a:t>Ensuite en jaune, on a les consommateur à risque, usage à risque, les seuils OMS dépassés, c’est une consommation susceptible d’entraîner à +-</a:t>
            </a:r>
            <a:r>
              <a:rPr lang="fr-FR" altLang="fr-FR" baseline="0" dirty="0"/>
              <a:t> long terme des dommages</a:t>
            </a:r>
          </a:p>
          <a:p>
            <a:pPr eaLnBrk="1" hangingPunct="1">
              <a:spcBef>
                <a:spcPct val="0"/>
              </a:spcBef>
            </a:pPr>
            <a:endParaRPr lang="fr-FR" altLang="fr-FR" baseline="0" dirty="0"/>
          </a:p>
          <a:p>
            <a:pPr eaLnBrk="1" hangingPunct="1">
              <a:spcBef>
                <a:spcPct val="0"/>
              </a:spcBef>
            </a:pPr>
            <a:r>
              <a:rPr lang="fr-FR" altLang="fr-FR" baseline="0" dirty="0"/>
              <a:t>Ensuite en orange, les consommateurs à problèmes avec un usage nocif, qui ont déjà des dommages que ce soit au niveau santé, au niveau de leur travail… avec des conduites à risque (véhicules, postes à risque) ou problèmes individuels (consommation d’autres SPA associées/pathologies associées)</a:t>
            </a:r>
          </a:p>
          <a:p>
            <a:pPr eaLnBrk="1" hangingPunct="1">
              <a:spcBef>
                <a:spcPct val="0"/>
              </a:spcBef>
            </a:pPr>
            <a:endParaRPr lang="fr-FR" altLang="fr-FR" baseline="0" dirty="0"/>
          </a:p>
          <a:p>
            <a:pPr eaLnBrk="1" hangingPunct="1">
              <a:spcBef>
                <a:spcPct val="0"/>
              </a:spcBef>
            </a:pPr>
            <a:r>
              <a:rPr lang="fr-FR" altLang="fr-FR" baseline="0" dirty="0"/>
              <a:t>Et enfin les dépendants, c’est la perte de maitrise de la consommation, ce sont gens malades qui nécessitent des soins </a:t>
            </a:r>
            <a:endParaRPr lang="fr-FR" alt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4DD4E25-94F9-40C6-B14B-9CDE975D0C43}" type="slidenum">
              <a:rPr lang="fr-FR" smtClean="0"/>
              <a:t>32</a:t>
            </a:fld>
            <a:endParaRPr lang="fr-FR"/>
          </a:p>
        </p:txBody>
      </p:sp>
    </p:spTree>
    <p:extLst>
      <p:ext uri="{BB962C8B-B14F-4D97-AF65-F5344CB8AC3E}">
        <p14:creationId xmlns:p14="http://schemas.microsoft.com/office/powerpoint/2010/main" val="4021796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1400D-195A-F81B-73E5-5C9FF5E0F18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3B6F435-3F71-577A-3A2D-B01FA9D67D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E7AE9A5-DF5D-50D7-3A22-BC89DB741995}"/>
              </a:ext>
            </a:extLst>
          </p:cNvPr>
          <p:cNvSpPr>
            <a:spLocks noGrp="1"/>
          </p:cNvSpPr>
          <p:nvPr>
            <p:ph type="dt" sz="half" idx="10"/>
          </p:nvPr>
        </p:nvSpPr>
        <p:spPr/>
        <p:txBody>
          <a:bodyPr/>
          <a:lstStyle/>
          <a:p>
            <a:fld id="{72B2DA74-80B9-4FE3-AF06-379DB7D19AAF}" type="datetimeFigureOut">
              <a:rPr lang="fr-FR" smtClean="0"/>
              <a:t>20/04/2023</a:t>
            </a:fld>
            <a:endParaRPr lang="fr-FR"/>
          </a:p>
        </p:txBody>
      </p:sp>
      <p:sp>
        <p:nvSpPr>
          <p:cNvPr id="5" name="Espace réservé du pied de page 4">
            <a:extLst>
              <a:ext uri="{FF2B5EF4-FFF2-40B4-BE49-F238E27FC236}">
                <a16:creationId xmlns:a16="http://schemas.microsoft.com/office/drawing/2014/main" id="{9E1936A5-9480-EF23-B3F0-C03E0FA75E7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777AAB-A29B-556B-81CA-BC78C5DA1E0E}"/>
              </a:ext>
            </a:extLst>
          </p:cNvPr>
          <p:cNvSpPr>
            <a:spLocks noGrp="1"/>
          </p:cNvSpPr>
          <p:nvPr>
            <p:ph type="sldNum" sz="quarter" idx="12"/>
          </p:nvPr>
        </p:nvSpPr>
        <p:spPr/>
        <p:txBody>
          <a:bodyPr/>
          <a:lstStyle/>
          <a:p>
            <a:fld id="{C9540A3F-A098-4D0C-96C7-3C4E146BAAD6}" type="slidenum">
              <a:rPr lang="fr-FR" smtClean="0"/>
              <a:t>‹N°›</a:t>
            </a:fld>
            <a:endParaRPr lang="fr-FR"/>
          </a:p>
        </p:txBody>
      </p:sp>
    </p:spTree>
    <p:extLst>
      <p:ext uri="{BB962C8B-B14F-4D97-AF65-F5344CB8AC3E}">
        <p14:creationId xmlns:p14="http://schemas.microsoft.com/office/powerpoint/2010/main" val="384286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9B1C9A-1DA3-F304-908B-160D7171904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0A26E57-7D0E-AF0E-B398-733FC5718B6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3FD4A5-30D3-9378-BD79-F17AE6CADA37}"/>
              </a:ext>
            </a:extLst>
          </p:cNvPr>
          <p:cNvSpPr>
            <a:spLocks noGrp="1"/>
          </p:cNvSpPr>
          <p:nvPr>
            <p:ph type="dt" sz="half" idx="10"/>
          </p:nvPr>
        </p:nvSpPr>
        <p:spPr/>
        <p:txBody>
          <a:bodyPr/>
          <a:lstStyle/>
          <a:p>
            <a:fld id="{72B2DA74-80B9-4FE3-AF06-379DB7D19AAF}" type="datetimeFigureOut">
              <a:rPr lang="fr-FR" smtClean="0"/>
              <a:t>20/04/2023</a:t>
            </a:fld>
            <a:endParaRPr lang="fr-FR"/>
          </a:p>
        </p:txBody>
      </p:sp>
      <p:sp>
        <p:nvSpPr>
          <p:cNvPr id="5" name="Espace réservé du pied de page 4">
            <a:extLst>
              <a:ext uri="{FF2B5EF4-FFF2-40B4-BE49-F238E27FC236}">
                <a16:creationId xmlns:a16="http://schemas.microsoft.com/office/drawing/2014/main" id="{144F583F-36D0-6293-B6EC-92109D5475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C04ED5-9979-97CD-29DA-3914952A56C4}"/>
              </a:ext>
            </a:extLst>
          </p:cNvPr>
          <p:cNvSpPr>
            <a:spLocks noGrp="1"/>
          </p:cNvSpPr>
          <p:nvPr>
            <p:ph type="sldNum" sz="quarter" idx="12"/>
          </p:nvPr>
        </p:nvSpPr>
        <p:spPr/>
        <p:txBody>
          <a:bodyPr/>
          <a:lstStyle/>
          <a:p>
            <a:fld id="{C9540A3F-A098-4D0C-96C7-3C4E146BAAD6}" type="slidenum">
              <a:rPr lang="fr-FR" smtClean="0"/>
              <a:t>‹N°›</a:t>
            </a:fld>
            <a:endParaRPr lang="fr-FR"/>
          </a:p>
        </p:txBody>
      </p:sp>
    </p:spTree>
    <p:extLst>
      <p:ext uri="{BB962C8B-B14F-4D97-AF65-F5344CB8AC3E}">
        <p14:creationId xmlns:p14="http://schemas.microsoft.com/office/powerpoint/2010/main" val="25550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394B6F3-2065-C43F-7138-D8ECDCC22B7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1AA4E83-2860-1A61-788A-C89E08835CD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0CC0AB-6929-1B6C-E074-48B024B61439}"/>
              </a:ext>
            </a:extLst>
          </p:cNvPr>
          <p:cNvSpPr>
            <a:spLocks noGrp="1"/>
          </p:cNvSpPr>
          <p:nvPr>
            <p:ph type="dt" sz="half" idx="10"/>
          </p:nvPr>
        </p:nvSpPr>
        <p:spPr/>
        <p:txBody>
          <a:bodyPr/>
          <a:lstStyle/>
          <a:p>
            <a:fld id="{72B2DA74-80B9-4FE3-AF06-379DB7D19AAF}" type="datetimeFigureOut">
              <a:rPr lang="fr-FR" smtClean="0"/>
              <a:t>20/04/2023</a:t>
            </a:fld>
            <a:endParaRPr lang="fr-FR"/>
          </a:p>
        </p:txBody>
      </p:sp>
      <p:sp>
        <p:nvSpPr>
          <p:cNvPr id="5" name="Espace réservé du pied de page 4">
            <a:extLst>
              <a:ext uri="{FF2B5EF4-FFF2-40B4-BE49-F238E27FC236}">
                <a16:creationId xmlns:a16="http://schemas.microsoft.com/office/drawing/2014/main" id="{C49375EB-DD6D-9A32-098C-BDAA20670F3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DD904B2-7F02-2EFF-2300-A1FA8B8DBAA0}"/>
              </a:ext>
            </a:extLst>
          </p:cNvPr>
          <p:cNvSpPr>
            <a:spLocks noGrp="1"/>
          </p:cNvSpPr>
          <p:nvPr>
            <p:ph type="sldNum" sz="quarter" idx="12"/>
          </p:nvPr>
        </p:nvSpPr>
        <p:spPr/>
        <p:txBody>
          <a:bodyPr/>
          <a:lstStyle/>
          <a:p>
            <a:fld id="{C9540A3F-A098-4D0C-96C7-3C4E146BAAD6}" type="slidenum">
              <a:rPr lang="fr-FR" smtClean="0"/>
              <a:t>‹N°›</a:t>
            </a:fld>
            <a:endParaRPr lang="fr-FR"/>
          </a:p>
        </p:txBody>
      </p:sp>
    </p:spTree>
    <p:extLst>
      <p:ext uri="{BB962C8B-B14F-4D97-AF65-F5344CB8AC3E}">
        <p14:creationId xmlns:p14="http://schemas.microsoft.com/office/powerpoint/2010/main" val="3770137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675D06-1C25-5081-9140-16B53D2955D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C20EA0F-A5F7-C2BA-49F4-2FC035226D4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B2BCFE-DB41-18A9-8DC8-CE2A5B54EFE4}"/>
              </a:ext>
            </a:extLst>
          </p:cNvPr>
          <p:cNvSpPr>
            <a:spLocks noGrp="1"/>
          </p:cNvSpPr>
          <p:nvPr>
            <p:ph type="dt" sz="half" idx="10"/>
          </p:nvPr>
        </p:nvSpPr>
        <p:spPr/>
        <p:txBody>
          <a:bodyPr/>
          <a:lstStyle/>
          <a:p>
            <a:fld id="{72B2DA74-80B9-4FE3-AF06-379DB7D19AAF}" type="datetimeFigureOut">
              <a:rPr lang="fr-FR" smtClean="0"/>
              <a:t>20/04/2023</a:t>
            </a:fld>
            <a:endParaRPr lang="fr-FR"/>
          </a:p>
        </p:txBody>
      </p:sp>
      <p:sp>
        <p:nvSpPr>
          <p:cNvPr id="5" name="Espace réservé du pied de page 4">
            <a:extLst>
              <a:ext uri="{FF2B5EF4-FFF2-40B4-BE49-F238E27FC236}">
                <a16:creationId xmlns:a16="http://schemas.microsoft.com/office/drawing/2014/main" id="{6615BBED-3AAA-5E91-F985-69DA62D7BD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E5369B-4BFF-34CA-0050-CB07AA2FB2FA}"/>
              </a:ext>
            </a:extLst>
          </p:cNvPr>
          <p:cNvSpPr>
            <a:spLocks noGrp="1"/>
          </p:cNvSpPr>
          <p:nvPr>
            <p:ph type="sldNum" sz="quarter" idx="12"/>
          </p:nvPr>
        </p:nvSpPr>
        <p:spPr/>
        <p:txBody>
          <a:bodyPr/>
          <a:lstStyle/>
          <a:p>
            <a:fld id="{C9540A3F-A098-4D0C-96C7-3C4E146BAAD6}" type="slidenum">
              <a:rPr lang="fr-FR" smtClean="0"/>
              <a:t>‹N°›</a:t>
            </a:fld>
            <a:endParaRPr lang="fr-FR"/>
          </a:p>
        </p:txBody>
      </p:sp>
    </p:spTree>
    <p:extLst>
      <p:ext uri="{BB962C8B-B14F-4D97-AF65-F5344CB8AC3E}">
        <p14:creationId xmlns:p14="http://schemas.microsoft.com/office/powerpoint/2010/main" val="371866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5AD54F-4D51-018B-144E-1ED2F389468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54DCDC8-6BE2-3E32-CF16-3CD0FA0A37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2497296-F704-E746-37AB-330173828142}"/>
              </a:ext>
            </a:extLst>
          </p:cNvPr>
          <p:cNvSpPr>
            <a:spLocks noGrp="1"/>
          </p:cNvSpPr>
          <p:nvPr>
            <p:ph type="dt" sz="half" idx="10"/>
          </p:nvPr>
        </p:nvSpPr>
        <p:spPr/>
        <p:txBody>
          <a:bodyPr/>
          <a:lstStyle/>
          <a:p>
            <a:fld id="{72B2DA74-80B9-4FE3-AF06-379DB7D19AAF}" type="datetimeFigureOut">
              <a:rPr lang="fr-FR" smtClean="0"/>
              <a:t>20/04/2023</a:t>
            </a:fld>
            <a:endParaRPr lang="fr-FR"/>
          </a:p>
        </p:txBody>
      </p:sp>
      <p:sp>
        <p:nvSpPr>
          <p:cNvPr id="5" name="Espace réservé du pied de page 4">
            <a:extLst>
              <a:ext uri="{FF2B5EF4-FFF2-40B4-BE49-F238E27FC236}">
                <a16:creationId xmlns:a16="http://schemas.microsoft.com/office/drawing/2014/main" id="{E7F4643E-EF78-78B8-AE13-7DF2B5AFE7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65802E4-1C13-48D4-0D3B-BDCADBB01DD8}"/>
              </a:ext>
            </a:extLst>
          </p:cNvPr>
          <p:cNvSpPr>
            <a:spLocks noGrp="1"/>
          </p:cNvSpPr>
          <p:nvPr>
            <p:ph type="sldNum" sz="quarter" idx="12"/>
          </p:nvPr>
        </p:nvSpPr>
        <p:spPr/>
        <p:txBody>
          <a:bodyPr/>
          <a:lstStyle/>
          <a:p>
            <a:fld id="{C9540A3F-A098-4D0C-96C7-3C4E146BAAD6}" type="slidenum">
              <a:rPr lang="fr-FR" smtClean="0"/>
              <a:t>‹N°›</a:t>
            </a:fld>
            <a:endParaRPr lang="fr-FR"/>
          </a:p>
        </p:txBody>
      </p:sp>
    </p:spTree>
    <p:extLst>
      <p:ext uri="{BB962C8B-B14F-4D97-AF65-F5344CB8AC3E}">
        <p14:creationId xmlns:p14="http://schemas.microsoft.com/office/powerpoint/2010/main" val="68517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9ADC09-A57C-E3C3-097B-281AFFBDF1C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BE3A4BA-0708-7D10-4293-FD47F06BEE3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5C20360-4F65-2A72-51F4-0595DE414D9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201AC0D-45CF-605D-320B-DFD638A77419}"/>
              </a:ext>
            </a:extLst>
          </p:cNvPr>
          <p:cNvSpPr>
            <a:spLocks noGrp="1"/>
          </p:cNvSpPr>
          <p:nvPr>
            <p:ph type="dt" sz="half" idx="10"/>
          </p:nvPr>
        </p:nvSpPr>
        <p:spPr/>
        <p:txBody>
          <a:bodyPr/>
          <a:lstStyle/>
          <a:p>
            <a:fld id="{72B2DA74-80B9-4FE3-AF06-379DB7D19AAF}" type="datetimeFigureOut">
              <a:rPr lang="fr-FR" smtClean="0"/>
              <a:t>20/04/2023</a:t>
            </a:fld>
            <a:endParaRPr lang="fr-FR"/>
          </a:p>
        </p:txBody>
      </p:sp>
      <p:sp>
        <p:nvSpPr>
          <p:cNvPr id="6" name="Espace réservé du pied de page 5">
            <a:extLst>
              <a:ext uri="{FF2B5EF4-FFF2-40B4-BE49-F238E27FC236}">
                <a16:creationId xmlns:a16="http://schemas.microsoft.com/office/drawing/2014/main" id="{B0F3DCC0-5E27-2C34-0A6B-2D6FA9900C9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630CA4-CFF1-C0D6-1E50-268EDA7EEBB3}"/>
              </a:ext>
            </a:extLst>
          </p:cNvPr>
          <p:cNvSpPr>
            <a:spLocks noGrp="1"/>
          </p:cNvSpPr>
          <p:nvPr>
            <p:ph type="sldNum" sz="quarter" idx="12"/>
          </p:nvPr>
        </p:nvSpPr>
        <p:spPr/>
        <p:txBody>
          <a:bodyPr/>
          <a:lstStyle/>
          <a:p>
            <a:fld id="{C9540A3F-A098-4D0C-96C7-3C4E146BAAD6}" type="slidenum">
              <a:rPr lang="fr-FR" smtClean="0"/>
              <a:t>‹N°›</a:t>
            </a:fld>
            <a:endParaRPr lang="fr-FR"/>
          </a:p>
        </p:txBody>
      </p:sp>
    </p:spTree>
    <p:extLst>
      <p:ext uri="{BB962C8B-B14F-4D97-AF65-F5344CB8AC3E}">
        <p14:creationId xmlns:p14="http://schemas.microsoft.com/office/powerpoint/2010/main" val="3544643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FB863E-EC88-6959-B624-833C4EEB7DD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D5273F5-A00F-674A-15C6-2BF4672CC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EA130C8-AD7B-DACA-8C04-D286C4703FC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BBE0D36-0E36-A387-E542-620E695656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315CB98-1630-E338-D222-093F4C3745E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6981D79-CB8A-C065-8B06-7D6E63360740}"/>
              </a:ext>
            </a:extLst>
          </p:cNvPr>
          <p:cNvSpPr>
            <a:spLocks noGrp="1"/>
          </p:cNvSpPr>
          <p:nvPr>
            <p:ph type="dt" sz="half" idx="10"/>
          </p:nvPr>
        </p:nvSpPr>
        <p:spPr/>
        <p:txBody>
          <a:bodyPr/>
          <a:lstStyle/>
          <a:p>
            <a:fld id="{72B2DA74-80B9-4FE3-AF06-379DB7D19AAF}" type="datetimeFigureOut">
              <a:rPr lang="fr-FR" smtClean="0"/>
              <a:t>20/04/2023</a:t>
            </a:fld>
            <a:endParaRPr lang="fr-FR"/>
          </a:p>
        </p:txBody>
      </p:sp>
      <p:sp>
        <p:nvSpPr>
          <p:cNvPr id="8" name="Espace réservé du pied de page 7">
            <a:extLst>
              <a:ext uri="{FF2B5EF4-FFF2-40B4-BE49-F238E27FC236}">
                <a16:creationId xmlns:a16="http://schemas.microsoft.com/office/drawing/2014/main" id="{0584AF59-2C05-D087-5B83-7C169C85E6F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1C70789-4E0A-D8E5-9290-168E6CE87305}"/>
              </a:ext>
            </a:extLst>
          </p:cNvPr>
          <p:cNvSpPr>
            <a:spLocks noGrp="1"/>
          </p:cNvSpPr>
          <p:nvPr>
            <p:ph type="sldNum" sz="quarter" idx="12"/>
          </p:nvPr>
        </p:nvSpPr>
        <p:spPr/>
        <p:txBody>
          <a:bodyPr/>
          <a:lstStyle/>
          <a:p>
            <a:fld id="{C9540A3F-A098-4D0C-96C7-3C4E146BAAD6}" type="slidenum">
              <a:rPr lang="fr-FR" smtClean="0"/>
              <a:t>‹N°›</a:t>
            </a:fld>
            <a:endParaRPr lang="fr-FR"/>
          </a:p>
        </p:txBody>
      </p:sp>
    </p:spTree>
    <p:extLst>
      <p:ext uri="{BB962C8B-B14F-4D97-AF65-F5344CB8AC3E}">
        <p14:creationId xmlns:p14="http://schemas.microsoft.com/office/powerpoint/2010/main" val="416089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67DBE1-6955-8B97-832A-351690C03E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4A6DC0C-4E46-9DEF-87B7-29F93E042822}"/>
              </a:ext>
            </a:extLst>
          </p:cNvPr>
          <p:cNvSpPr>
            <a:spLocks noGrp="1"/>
          </p:cNvSpPr>
          <p:nvPr>
            <p:ph type="dt" sz="half" idx="10"/>
          </p:nvPr>
        </p:nvSpPr>
        <p:spPr/>
        <p:txBody>
          <a:bodyPr/>
          <a:lstStyle/>
          <a:p>
            <a:fld id="{72B2DA74-80B9-4FE3-AF06-379DB7D19AAF}" type="datetimeFigureOut">
              <a:rPr lang="fr-FR" smtClean="0"/>
              <a:t>20/04/2023</a:t>
            </a:fld>
            <a:endParaRPr lang="fr-FR"/>
          </a:p>
        </p:txBody>
      </p:sp>
      <p:sp>
        <p:nvSpPr>
          <p:cNvPr id="4" name="Espace réservé du pied de page 3">
            <a:extLst>
              <a:ext uri="{FF2B5EF4-FFF2-40B4-BE49-F238E27FC236}">
                <a16:creationId xmlns:a16="http://schemas.microsoft.com/office/drawing/2014/main" id="{EFC90CC2-51A6-AD9E-D597-DF1D714544B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D30F911-454A-7973-05AB-0299E602420C}"/>
              </a:ext>
            </a:extLst>
          </p:cNvPr>
          <p:cNvSpPr>
            <a:spLocks noGrp="1"/>
          </p:cNvSpPr>
          <p:nvPr>
            <p:ph type="sldNum" sz="quarter" idx="12"/>
          </p:nvPr>
        </p:nvSpPr>
        <p:spPr/>
        <p:txBody>
          <a:bodyPr/>
          <a:lstStyle/>
          <a:p>
            <a:fld id="{C9540A3F-A098-4D0C-96C7-3C4E146BAAD6}" type="slidenum">
              <a:rPr lang="fr-FR" smtClean="0"/>
              <a:t>‹N°›</a:t>
            </a:fld>
            <a:endParaRPr lang="fr-FR"/>
          </a:p>
        </p:txBody>
      </p:sp>
    </p:spTree>
    <p:extLst>
      <p:ext uri="{BB962C8B-B14F-4D97-AF65-F5344CB8AC3E}">
        <p14:creationId xmlns:p14="http://schemas.microsoft.com/office/powerpoint/2010/main" val="2216036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50596E3-8395-B70F-AC2F-093B676CA622}"/>
              </a:ext>
            </a:extLst>
          </p:cNvPr>
          <p:cNvSpPr>
            <a:spLocks noGrp="1"/>
          </p:cNvSpPr>
          <p:nvPr>
            <p:ph type="dt" sz="half" idx="10"/>
          </p:nvPr>
        </p:nvSpPr>
        <p:spPr/>
        <p:txBody>
          <a:bodyPr/>
          <a:lstStyle/>
          <a:p>
            <a:fld id="{72B2DA74-80B9-4FE3-AF06-379DB7D19AAF}" type="datetimeFigureOut">
              <a:rPr lang="fr-FR" smtClean="0"/>
              <a:t>20/04/2023</a:t>
            </a:fld>
            <a:endParaRPr lang="fr-FR"/>
          </a:p>
        </p:txBody>
      </p:sp>
      <p:sp>
        <p:nvSpPr>
          <p:cNvPr id="3" name="Espace réservé du pied de page 2">
            <a:extLst>
              <a:ext uri="{FF2B5EF4-FFF2-40B4-BE49-F238E27FC236}">
                <a16:creationId xmlns:a16="http://schemas.microsoft.com/office/drawing/2014/main" id="{DD49FA8D-ABAA-915B-F83C-15E2DAE1403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190E43D-497F-A8E0-E4BF-E47477D4408D}"/>
              </a:ext>
            </a:extLst>
          </p:cNvPr>
          <p:cNvSpPr>
            <a:spLocks noGrp="1"/>
          </p:cNvSpPr>
          <p:nvPr>
            <p:ph type="sldNum" sz="quarter" idx="12"/>
          </p:nvPr>
        </p:nvSpPr>
        <p:spPr/>
        <p:txBody>
          <a:bodyPr/>
          <a:lstStyle/>
          <a:p>
            <a:fld id="{C9540A3F-A098-4D0C-96C7-3C4E146BAAD6}" type="slidenum">
              <a:rPr lang="fr-FR" smtClean="0"/>
              <a:t>‹N°›</a:t>
            </a:fld>
            <a:endParaRPr lang="fr-FR"/>
          </a:p>
        </p:txBody>
      </p:sp>
    </p:spTree>
    <p:extLst>
      <p:ext uri="{BB962C8B-B14F-4D97-AF65-F5344CB8AC3E}">
        <p14:creationId xmlns:p14="http://schemas.microsoft.com/office/powerpoint/2010/main" val="1131793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BED5AC-D5BD-6FC5-5D77-79253D94A89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B637B3D-62C2-F5C9-043A-E68871A30D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83097FE-54E5-9D2E-E2FE-CE2AC0638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D322C5A-D030-7940-311C-12D7B36886E0}"/>
              </a:ext>
            </a:extLst>
          </p:cNvPr>
          <p:cNvSpPr>
            <a:spLocks noGrp="1"/>
          </p:cNvSpPr>
          <p:nvPr>
            <p:ph type="dt" sz="half" idx="10"/>
          </p:nvPr>
        </p:nvSpPr>
        <p:spPr/>
        <p:txBody>
          <a:bodyPr/>
          <a:lstStyle/>
          <a:p>
            <a:fld id="{72B2DA74-80B9-4FE3-AF06-379DB7D19AAF}" type="datetimeFigureOut">
              <a:rPr lang="fr-FR" smtClean="0"/>
              <a:t>20/04/2023</a:t>
            </a:fld>
            <a:endParaRPr lang="fr-FR"/>
          </a:p>
        </p:txBody>
      </p:sp>
      <p:sp>
        <p:nvSpPr>
          <p:cNvPr id="6" name="Espace réservé du pied de page 5">
            <a:extLst>
              <a:ext uri="{FF2B5EF4-FFF2-40B4-BE49-F238E27FC236}">
                <a16:creationId xmlns:a16="http://schemas.microsoft.com/office/drawing/2014/main" id="{72E21F74-B036-8B82-6E80-C096D6EB76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C879EEA-BB6D-7965-CD68-78D53DE4E729}"/>
              </a:ext>
            </a:extLst>
          </p:cNvPr>
          <p:cNvSpPr>
            <a:spLocks noGrp="1"/>
          </p:cNvSpPr>
          <p:nvPr>
            <p:ph type="sldNum" sz="quarter" idx="12"/>
          </p:nvPr>
        </p:nvSpPr>
        <p:spPr/>
        <p:txBody>
          <a:bodyPr/>
          <a:lstStyle/>
          <a:p>
            <a:fld id="{C9540A3F-A098-4D0C-96C7-3C4E146BAAD6}" type="slidenum">
              <a:rPr lang="fr-FR" smtClean="0"/>
              <a:t>‹N°›</a:t>
            </a:fld>
            <a:endParaRPr lang="fr-FR"/>
          </a:p>
        </p:txBody>
      </p:sp>
    </p:spTree>
    <p:extLst>
      <p:ext uri="{BB962C8B-B14F-4D97-AF65-F5344CB8AC3E}">
        <p14:creationId xmlns:p14="http://schemas.microsoft.com/office/powerpoint/2010/main" val="1080566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4C022-32E1-E914-FD01-508DED61A67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213E9BE-0C0E-26EB-99FD-7CA6B70A1C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F6B01B3-1B3C-A528-2D2A-0F9A755534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22A7FCE-B316-62E1-EC2B-39F49352798D}"/>
              </a:ext>
            </a:extLst>
          </p:cNvPr>
          <p:cNvSpPr>
            <a:spLocks noGrp="1"/>
          </p:cNvSpPr>
          <p:nvPr>
            <p:ph type="dt" sz="half" idx="10"/>
          </p:nvPr>
        </p:nvSpPr>
        <p:spPr/>
        <p:txBody>
          <a:bodyPr/>
          <a:lstStyle/>
          <a:p>
            <a:fld id="{72B2DA74-80B9-4FE3-AF06-379DB7D19AAF}" type="datetimeFigureOut">
              <a:rPr lang="fr-FR" smtClean="0"/>
              <a:t>20/04/2023</a:t>
            </a:fld>
            <a:endParaRPr lang="fr-FR"/>
          </a:p>
        </p:txBody>
      </p:sp>
      <p:sp>
        <p:nvSpPr>
          <p:cNvPr id="6" name="Espace réservé du pied de page 5">
            <a:extLst>
              <a:ext uri="{FF2B5EF4-FFF2-40B4-BE49-F238E27FC236}">
                <a16:creationId xmlns:a16="http://schemas.microsoft.com/office/drawing/2014/main" id="{5C4E8A4C-8DB4-9ED5-009C-388D14B1057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9828C39-887A-DFF8-9D65-3D3CBEAD8B19}"/>
              </a:ext>
            </a:extLst>
          </p:cNvPr>
          <p:cNvSpPr>
            <a:spLocks noGrp="1"/>
          </p:cNvSpPr>
          <p:nvPr>
            <p:ph type="sldNum" sz="quarter" idx="12"/>
          </p:nvPr>
        </p:nvSpPr>
        <p:spPr/>
        <p:txBody>
          <a:bodyPr/>
          <a:lstStyle/>
          <a:p>
            <a:fld id="{C9540A3F-A098-4D0C-96C7-3C4E146BAAD6}" type="slidenum">
              <a:rPr lang="fr-FR" smtClean="0"/>
              <a:t>‹N°›</a:t>
            </a:fld>
            <a:endParaRPr lang="fr-FR"/>
          </a:p>
        </p:txBody>
      </p:sp>
    </p:spTree>
    <p:extLst>
      <p:ext uri="{BB962C8B-B14F-4D97-AF65-F5344CB8AC3E}">
        <p14:creationId xmlns:p14="http://schemas.microsoft.com/office/powerpoint/2010/main" val="3859418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9E225CE-6D6D-A821-7498-A9853A53E6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03357F7-41FA-9565-5104-751A13E578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1052436-133F-14DE-E502-EA0375D42B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2DA74-80B9-4FE3-AF06-379DB7D19AAF}" type="datetimeFigureOut">
              <a:rPr lang="fr-FR" smtClean="0"/>
              <a:t>20/04/2023</a:t>
            </a:fld>
            <a:endParaRPr lang="fr-FR"/>
          </a:p>
        </p:txBody>
      </p:sp>
      <p:sp>
        <p:nvSpPr>
          <p:cNvPr id="5" name="Espace réservé du pied de page 4">
            <a:extLst>
              <a:ext uri="{FF2B5EF4-FFF2-40B4-BE49-F238E27FC236}">
                <a16:creationId xmlns:a16="http://schemas.microsoft.com/office/drawing/2014/main" id="{A9214650-507E-A89D-F868-C18A0BCBF0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9A751DE-0BC0-B458-6C5F-409E4C25EE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40A3F-A098-4D0C-96C7-3C4E146BAAD6}" type="slidenum">
              <a:rPr lang="fr-FR" smtClean="0"/>
              <a:t>‹N°›</a:t>
            </a:fld>
            <a:endParaRPr lang="fr-FR"/>
          </a:p>
        </p:txBody>
      </p:sp>
    </p:spTree>
    <p:extLst>
      <p:ext uri="{BB962C8B-B14F-4D97-AF65-F5344CB8AC3E}">
        <p14:creationId xmlns:p14="http://schemas.microsoft.com/office/powerpoint/2010/main" val="2398645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hyperlink" Target="https://fr.wikipedia.org/wiki/Cerveau" TargetMode="Externa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slide" Target="slide3.xml"/><Relationship Id="rId4" Type="http://schemas.openxmlformats.org/officeDocument/2006/relationships/image" Target="../media/image29.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slide" Target="slide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47.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58.xml"/><Relationship Id="rId7" Type="http://schemas.openxmlformats.org/officeDocument/2006/relationships/slide" Target="slide10.xml"/><Relationship Id="rId12" Type="http://schemas.openxmlformats.org/officeDocument/2006/relationships/slide" Target="slide29.xml"/><Relationship Id="rId17" Type="http://schemas.openxmlformats.org/officeDocument/2006/relationships/slide" Target="slide46.xml"/><Relationship Id="rId25" Type="http://schemas.openxmlformats.org/officeDocument/2006/relationships/slide" Target="slide70.xml"/><Relationship Id="rId33" Type="http://schemas.openxmlformats.org/officeDocument/2006/relationships/image" Target="../media/image4.png"/><Relationship Id="rId2" Type="http://schemas.openxmlformats.org/officeDocument/2006/relationships/notesSlide" Target="../notesSlides/notesSlide1.xml"/><Relationship Id="rId16" Type="http://schemas.openxmlformats.org/officeDocument/2006/relationships/slide" Target="slide45.xml"/><Relationship Id="rId20" Type="http://schemas.openxmlformats.org/officeDocument/2006/relationships/slide" Target="slide57.xml"/><Relationship Id="rId29" Type="http://schemas.openxmlformats.org/officeDocument/2006/relationships/slide" Target="slide75.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26.xml"/><Relationship Id="rId24" Type="http://schemas.openxmlformats.org/officeDocument/2006/relationships/slide" Target="slide64.xml"/><Relationship Id="rId32" Type="http://schemas.openxmlformats.org/officeDocument/2006/relationships/image" Target="../media/image3.png"/><Relationship Id="rId5" Type="http://schemas.openxmlformats.org/officeDocument/2006/relationships/slide" Target="slide6.xml"/><Relationship Id="rId15" Type="http://schemas.openxmlformats.org/officeDocument/2006/relationships/slide" Target="slide42.xml"/><Relationship Id="rId23" Type="http://schemas.openxmlformats.org/officeDocument/2006/relationships/slide" Target="slide62.xml"/><Relationship Id="rId28" Type="http://schemas.openxmlformats.org/officeDocument/2006/relationships/slide" Target="slide73.xml"/><Relationship Id="rId10" Type="http://schemas.openxmlformats.org/officeDocument/2006/relationships/slide" Target="slide24.xml"/><Relationship Id="rId19" Type="http://schemas.openxmlformats.org/officeDocument/2006/relationships/slide" Target="slide48.xml"/><Relationship Id="rId31" Type="http://schemas.openxmlformats.org/officeDocument/2006/relationships/slide" Target="slide81.xml"/><Relationship Id="rId4" Type="http://schemas.openxmlformats.org/officeDocument/2006/relationships/slide" Target="slide5.xml"/><Relationship Id="rId9" Type="http://schemas.openxmlformats.org/officeDocument/2006/relationships/slide" Target="slide16.xml"/><Relationship Id="rId14" Type="http://schemas.openxmlformats.org/officeDocument/2006/relationships/slide" Target="slide35.xml"/><Relationship Id="rId22" Type="http://schemas.openxmlformats.org/officeDocument/2006/relationships/slide" Target="slide60.xml"/><Relationship Id="rId27" Type="http://schemas.openxmlformats.org/officeDocument/2006/relationships/slide" Target="slide72.xml"/><Relationship Id="rId30" Type="http://schemas.openxmlformats.org/officeDocument/2006/relationships/slide" Target="slide76.xml"/><Relationship Id="rId8" Type="http://schemas.openxmlformats.org/officeDocument/2006/relationships/slide" Target="slide15.xml"/></Relationships>
</file>

<file path=ppt/slides/_rels/slide3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42.png"/><Relationship Id="rId7" Type="http://schemas.microsoft.com/office/2017/06/relationships/model3d" Target="../media/model3d2.glb"/><Relationship Id="rId12"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microsoft.com/office/2017/06/relationships/model3d" Target="../media/model3d1.glb"/><Relationship Id="rId9" Type="http://schemas.openxmlformats.org/officeDocument/2006/relationships/image" Target="../media/image61.png"/></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slide" Target="slide3.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slide" Target="slide3.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slide" Target="slide3.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slide" Target="slide3.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slide" Target="slide3.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slide" Target="slide3.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slide" Target="slide3.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slide" Target="slide3.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slide" Target="slide3.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slide" Target="slide3.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slide" Target="slide3.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8.png"/><Relationship Id="rId7"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slide" Target="slide3.xml"/></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slide" Target="slide3.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slide" Target="slide3.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slide" Target="slide3.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slide" Target="slide3.xml"/></Relationships>
</file>

<file path=ppt/slides/_rels/slide8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72.png"/><Relationship Id="rId7"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slide" Target="slide3.xml"/><Relationship Id="rId4" Type="http://schemas.openxmlformats.org/officeDocument/2006/relationships/image" Target="../media/image108.png"/><Relationship Id="rId9" Type="http://schemas.openxmlformats.org/officeDocument/2006/relationships/image" Target="../media/image1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7.png"/></Relationships>
</file>

<file path=ppt/slides/_rels/slide9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D896C95-F478-B31F-54DD-A154D10C71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20881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29F4A2A-97DC-47F1-0F58-E09EBB4A7C49}"/>
              </a:ext>
            </a:extLst>
          </p:cNvPr>
          <p:cNvPicPr>
            <a:picLocks noChangeAspect="1"/>
          </p:cNvPicPr>
          <p:nvPr/>
        </p:nvPicPr>
        <p:blipFill>
          <a:blip r:embed="rId2"/>
          <a:stretch>
            <a:fillRect/>
          </a:stretch>
        </p:blipFill>
        <p:spPr>
          <a:xfrm>
            <a:off x="-1" y="0"/>
            <a:ext cx="12192001" cy="6858000"/>
          </a:xfrm>
          <a:prstGeom prst="rect">
            <a:avLst/>
          </a:prstGeom>
        </p:spPr>
      </p:pic>
      <p:sp>
        <p:nvSpPr>
          <p:cNvPr id="7" name="ZoneTexte 6">
            <a:extLst>
              <a:ext uri="{FF2B5EF4-FFF2-40B4-BE49-F238E27FC236}">
                <a16:creationId xmlns:a16="http://schemas.microsoft.com/office/drawing/2014/main" id="{F34A9A94-F5E5-1201-3294-B6FD49E05C8A}"/>
              </a:ext>
            </a:extLst>
          </p:cNvPr>
          <p:cNvSpPr txBox="1"/>
          <p:nvPr/>
        </p:nvSpPr>
        <p:spPr>
          <a:xfrm>
            <a:off x="697375" y="4491505"/>
            <a:ext cx="2404640" cy="954107"/>
          </a:xfrm>
          <a:prstGeom prst="rect">
            <a:avLst/>
          </a:prstGeom>
          <a:noFill/>
        </p:spPr>
        <p:txBody>
          <a:bodyPr wrap="square">
            <a:spAutoFit/>
          </a:bodyPr>
          <a:lstStyle/>
          <a:p>
            <a:pPr algn="ctr"/>
            <a:r>
              <a:rPr lang="fr-FR" sz="2800" b="1" dirty="0">
                <a:solidFill>
                  <a:schemeClr val="bg1"/>
                </a:solidFill>
              </a:rPr>
              <a:t>Phase d’initialisation</a:t>
            </a:r>
          </a:p>
        </p:txBody>
      </p:sp>
      <p:sp>
        <p:nvSpPr>
          <p:cNvPr id="8" name="ZoneTexte 7">
            <a:extLst>
              <a:ext uri="{FF2B5EF4-FFF2-40B4-BE49-F238E27FC236}">
                <a16:creationId xmlns:a16="http://schemas.microsoft.com/office/drawing/2014/main" id="{BE3FE666-9296-5157-AB2A-2C88CF05B7E2}"/>
              </a:ext>
            </a:extLst>
          </p:cNvPr>
          <p:cNvSpPr txBox="1"/>
          <p:nvPr/>
        </p:nvSpPr>
        <p:spPr>
          <a:xfrm>
            <a:off x="3500377" y="4491504"/>
            <a:ext cx="2404640" cy="1384995"/>
          </a:xfrm>
          <a:prstGeom prst="rect">
            <a:avLst/>
          </a:prstGeom>
          <a:noFill/>
        </p:spPr>
        <p:txBody>
          <a:bodyPr wrap="square">
            <a:spAutoFit/>
          </a:bodyPr>
          <a:lstStyle/>
          <a:p>
            <a:pPr algn="ctr"/>
            <a:r>
              <a:rPr lang="fr-FR" sz="2800" b="1" dirty="0">
                <a:solidFill>
                  <a:schemeClr val="bg1"/>
                </a:solidFill>
              </a:rPr>
              <a:t>Phase de répétition du mouvement </a:t>
            </a:r>
          </a:p>
        </p:txBody>
      </p:sp>
      <p:sp>
        <p:nvSpPr>
          <p:cNvPr id="9" name="ZoneTexte 8">
            <a:extLst>
              <a:ext uri="{FF2B5EF4-FFF2-40B4-BE49-F238E27FC236}">
                <a16:creationId xmlns:a16="http://schemas.microsoft.com/office/drawing/2014/main" id="{A92C8872-C5AB-139A-985F-AD24F41C2E4C}"/>
              </a:ext>
            </a:extLst>
          </p:cNvPr>
          <p:cNvSpPr txBox="1"/>
          <p:nvPr/>
        </p:nvSpPr>
        <p:spPr>
          <a:xfrm>
            <a:off x="6303379" y="4491503"/>
            <a:ext cx="2404640" cy="954107"/>
          </a:xfrm>
          <a:prstGeom prst="rect">
            <a:avLst/>
          </a:prstGeom>
          <a:noFill/>
        </p:spPr>
        <p:txBody>
          <a:bodyPr wrap="square">
            <a:spAutoFit/>
          </a:bodyPr>
          <a:lstStyle/>
          <a:p>
            <a:pPr algn="ctr"/>
            <a:r>
              <a:rPr lang="fr-FR" sz="2800" b="1" dirty="0">
                <a:solidFill>
                  <a:schemeClr val="bg1"/>
                </a:solidFill>
              </a:rPr>
              <a:t>Phase de tolérance </a:t>
            </a:r>
          </a:p>
        </p:txBody>
      </p:sp>
      <p:sp>
        <p:nvSpPr>
          <p:cNvPr id="10" name="ZoneTexte 9">
            <a:extLst>
              <a:ext uri="{FF2B5EF4-FFF2-40B4-BE49-F238E27FC236}">
                <a16:creationId xmlns:a16="http://schemas.microsoft.com/office/drawing/2014/main" id="{28BE8246-6DA0-BE69-D606-C6F9D5F92725}"/>
              </a:ext>
            </a:extLst>
          </p:cNvPr>
          <p:cNvSpPr txBox="1"/>
          <p:nvPr/>
        </p:nvSpPr>
        <p:spPr>
          <a:xfrm>
            <a:off x="8708019" y="4491502"/>
            <a:ext cx="3341228" cy="1908215"/>
          </a:xfrm>
          <a:prstGeom prst="rect">
            <a:avLst/>
          </a:prstGeom>
          <a:noFill/>
        </p:spPr>
        <p:txBody>
          <a:bodyPr wrap="square">
            <a:spAutoFit/>
          </a:bodyPr>
          <a:lstStyle/>
          <a:p>
            <a:pPr algn="ctr"/>
            <a:r>
              <a:rPr lang="fr-FR" sz="2800" b="1" dirty="0">
                <a:solidFill>
                  <a:schemeClr val="bg1"/>
                </a:solidFill>
              </a:rPr>
              <a:t>Dépendance</a:t>
            </a:r>
          </a:p>
          <a:p>
            <a:r>
              <a:rPr lang="fr-FR" dirty="0">
                <a:solidFill>
                  <a:schemeClr val="bg1"/>
                </a:solidFill>
              </a:rPr>
              <a:t>- Impossibilité de s’abstenir de consommer</a:t>
            </a:r>
          </a:p>
          <a:p>
            <a:r>
              <a:rPr lang="fr-FR" dirty="0">
                <a:solidFill>
                  <a:schemeClr val="bg1"/>
                </a:solidFill>
              </a:rPr>
              <a:t>- Perdre la liberté de s’abstenir </a:t>
            </a:r>
          </a:p>
          <a:p>
            <a:r>
              <a:rPr lang="fr-FR" dirty="0">
                <a:solidFill>
                  <a:schemeClr val="bg1"/>
                </a:solidFill>
              </a:rPr>
              <a:t>- Une modification de son rapport au monde</a:t>
            </a:r>
          </a:p>
        </p:txBody>
      </p:sp>
      <p:sp>
        <p:nvSpPr>
          <p:cNvPr id="11" name="ZoneTexte 10">
            <a:extLst>
              <a:ext uri="{FF2B5EF4-FFF2-40B4-BE49-F238E27FC236}">
                <a16:creationId xmlns:a16="http://schemas.microsoft.com/office/drawing/2014/main" id="{706D0DF5-1176-3AC2-872C-3A38BA652AB1}"/>
              </a:ext>
            </a:extLst>
          </p:cNvPr>
          <p:cNvSpPr txBox="1"/>
          <p:nvPr/>
        </p:nvSpPr>
        <p:spPr>
          <a:xfrm>
            <a:off x="2147805" y="350214"/>
            <a:ext cx="7896389" cy="923330"/>
          </a:xfrm>
          <a:prstGeom prst="rect">
            <a:avLst/>
          </a:prstGeom>
          <a:noFill/>
        </p:spPr>
        <p:txBody>
          <a:bodyPr wrap="square">
            <a:spAutoFit/>
          </a:bodyPr>
          <a:lstStyle/>
          <a:p>
            <a:pPr lvl="1"/>
            <a:r>
              <a:rPr lang="fr-FR" sz="5400" b="1" dirty="0">
                <a:solidFill>
                  <a:schemeClr val="bg1"/>
                </a:solidFill>
              </a:rPr>
              <a:t>Naissance de l’addiction</a:t>
            </a:r>
          </a:p>
        </p:txBody>
      </p:sp>
      <p:sp>
        <p:nvSpPr>
          <p:cNvPr id="2" name="ZoneTexte 1">
            <a:extLst>
              <a:ext uri="{FF2B5EF4-FFF2-40B4-BE49-F238E27FC236}">
                <a16:creationId xmlns:a16="http://schemas.microsoft.com/office/drawing/2014/main" id="{452C7B70-3943-9119-7003-527BB0D29A4F}"/>
              </a:ext>
            </a:extLst>
          </p:cNvPr>
          <p:cNvSpPr txBox="1"/>
          <p:nvPr/>
        </p:nvSpPr>
        <p:spPr>
          <a:xfrm>
            <a:off x="170727" y="6368939"/>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392283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C05325A-6CF0-3290-99F6-2F6819A727CE}"/>
              </a:ext>
            </a:extLst>
          </p:cNvPr>
          <p:cNvPicPr>
            <a:picLocks noChangeAspect="1"/>
          </p:cNvPicPr>
          <p:nvPr/>
        </p:nvPicPr>
        <p:blipFill>
          <a:blip r:embed="rId2"/>
          <a:stretch>
            <a:fillRect/>
          </a:stretch>
        </p:blipFill>
        <p:spPr>
          <a:xfrm>
            <a:off x="0" y="0"/>
            <a:ext cx="12192000" cy="6869880"/>
          </a:xfrm>
          <a:prstGeom prst="rect">
            <a:avLst/>
          </a:prstGeom>
        </p:spPr>
      </p:pic>
      <p:sp>
        <p:nvSpPr>
          <p:cNvPr id="7" name="ZoneTexte 6">
            <a:extLst>
              <a:ext uri="{FF2B5EF4-FFF2-40B4-BE49-F238E27FC236}">
                <a16:creationId xmlns:a16="http://schemas.microsoft.com/office/drawing/2014/main" id="{3EECE7DD-1604-437F-5597-F7ECB5131054}"/>
              </a:ext>
            </a:extLst>
          </p:cNvPr>
          <p:cNvSpPr txBox="1"/>
          <p:nvPr/>
        </p:nvSpPr>
        <p:spPr>
          <a:xfrm>
            <a:off x="153364" y="695009"/>
            <a:ext cx="6186668" cy="1569660"/>
          </a:xfrm>
          <a:prstGeom prst="rect">
            <a:avLst/>
          </a:prstGeom>
          <a:noFill/>
        </p:spPr>
        <p:txBody>
          <a:bodyPr wrap="square">
            <a:spAutoFit/>
          </a:bodyPr>
          <a:lstStyle/>
          <a:p>
            <a:r>
              <a:rPr lang="fr-FR" sz="4800" b="1" dirty="0">
                <a:solidFill>
                  <a:schemeClr val="bg1"/>
                </a:solidFill>
              </a:rPr>
              <a:t>Il convient de distinguer l’usage... </a:t>
            </a:r>
          </a:p>
        </p:txBody>
      </p:sp>
      <p:sp>
        <p:nvSpPr>
          <p:cNvPr id="9" name="ZoneTexte 8">
            <a:extLst>
              <a:ext uri="{FF2B5EF4-FFF2-40B4-BE49-F238E27FC236}">
                <a16:creationId xmlns:a16="http://schemas.microsoft.com/office/drawing/2014/main" id="{96A72576-3B23-449B-079A-A54C67DC7D5A}"/>
              </a:ext>
            </a:extLst>
          </p:cNvPr>
          <p:cNvSpPr txBox="1"/>
          <p:nvPr/>
        </p:nvSpPr>
        <p:spPr>
          <a:xfrm>
            <a:off x="8937589" y="513120"/>
            <a:ext cx="3221367" cy="2062103"/>
          </a:xfrm>
          <a:prstGeom prst="rect">
            <a:avLst/>
          </a:prstGeom>
          <a:noFill/>
        </p:spPr>
        <p:txBody>
          <a:bodyPr wrap="square">
            <a:spAutoFit/>
          </a:bodyPr>
          <a:lstStyle/>
          <a:p>
            <a:r>
              <a:rPr lang="fr-FR" sz="3200" dirty="0">
                <a:solidFill>
                  <a:srgbClr val="00B050"/>
                </a:solidFill>
              </a:rPr>
              <a:t>L’usage individuellement et socialement réglé</a:t>
            </a:r>
          </a:p>
        </p:txBody>
      </p:sp>
      <p:sp>
        <p:nvSpPr>
          <p:cNvPr id="10" name="ZoneTexte 9">
            <a:extLst>
              <a:ext uri="{FF2B5EF4-FFF2-40B4-BE49-F238E27FC236}">
                <a16:creationId xmlns:a16="http://schemas.microsoft.com/office/drawing/2014/main" id="{C714B6CA-11A7-D077-7D07-7F56F9060135}"/>
              </a:ext>
            </a:extLst>
          </p:cNvPr>
          <p:cNvSpPr txBox="1"/>
          <p:nvPr/>
        </p:nvSpPr>
        <p:spPr>
          <a:xfrm>
            <a:off x="5442538" y="3613256"/>
            <a:ext cx="3374731" cy="3046988"/>
          </a:xfrm>
          <a:prstGeom prst="rect">
            <a:avLst/>
          </a:prstGeom>
          <a:noFill/>
        </p:spPr>
        <p:txBody>
          <a:bodyPr wrap="square">
            <a:spAutoFit/>
          </a:bodyPr>
          <a:lstStyle/>
          <a:p>
            <a:r>
              <a:rPr lang="fr-FR" sz="3200" dirty="0">
                <a:solidFill>
                  <a:srgbClr val="FF0000"/>
                </a:solidFill>
              </a:rPr>
              <a:t>Les seules complications de l’usage simple de substances illicites sont d’ordre pénal ou social</a:t>
            </a:r>
          </a:p>
        </p:txBody>
      </p:sp>
      <p:sp>
        <p:nvSpPr>
          <p:cNvPr id="2" name="ZoneTexte 1">
            <a:extLst>
              <a:ext uri="{FF2B5EF4-FFF2-40B4-BE49-F238E27FC236}">
                <a16:creationId xmlns:a16="http://schemas.microsoft.com/office/drawing/2014/main" id="{6AAF8DF4-CBE4-AFC6-6310-FB875850F29E}"/>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254928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CE182C-5DF1-E551-B686-ECDEBE10A5FC}"/>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EF5A0CB-72E0-08FB-46C5-44C59280761C}"/>
              </a:ext>
            </a:extLst>
          </p:cNvPr>
          <p:cNvSpPr/>
          <p:nvPr/>
        </p:nvSpPr>
        <p:spPr>
          <a:xfrm>
            <a:off x="36383" y="0"/>
            <a:ext cx="12094305" cy="6857999"/>
          </a:xfrm>
          <a:prstGeom prst="rect">
            <a:avLst/>
          </a:prstGeom>
          <a:solidFill>
            <a:srgbClr val="1F9CB3"/>
          </a:solidFill>
          <a:ln w="76200">
            <a:solidFill>
              <a:srgbClr val="1F9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B206C13F-70E0-D444-989A-E093D3B98C94}"/>
              </a:ext>
            </a:extLst>
          </p:cNvPr>
          <p:cNvSpPr txBox="1"/>
          <p:nvPr/>
        </p:nvSpPr>
        <p:spPr>
          <a:xfrm>
            <a:off x="347242" y="313042"/>
            <a:ext cx="7025833" cy="769441"/>
          </a:xfrm>
          <a:prstGeom prst="rect">
            <a:avLst/>
          </a:prstGeom>
          <a:noFill/>
        </p:spPr>
        <p:txBody>
          <a:bodyPr wrap="square">
            <a:spAutoFit/>
          </a:bodyPr>
          <a:lstStyle/>
          <a:p>
            <a:r>
              <a:rPr lang="fr-FR" sz="4400" b="1" dirty="0">
                <a:solidFill>
                  <a:schemeClr val="bg1"/>
                </a:solidFill>
              </a:rPr>
              <a:t>…De l’abus ou usage nocif</a:t>
            </a:r>
          </a:p>
        </p:txBody>
      </p:sp>
      <p:sp>
        <p:nvSpPr>
          <p:cNvPr id="9" name="ZoneTexte 8">
            <a:extLst>
              <a:ext uri="{FF2B5EF4-FFF2-40B4-BE49-F238E27FC236}">
                <a16:creationId xmlns:a16="http://schemas.microsoft.com/office/drawing/2014/main" id="{A813C15B-6CF5-98BD-EB77-0AE3072773B7}"/>
              </a:ext>
            </a:extLst>
          </p:cNvPr>
          <p:cNvSpPr txBox="1"/>
          <p:nvPr/>
        </p:nvSpPr>
        <p:spPr>
          <a:xfrm>
            <a:off x="859424" y="1366346"/>
            <a:ext cx="6186668" cy="1938992"/>
          </a:xfrm>
          <a:prstGeom prst="rect">
            <a:avLst/>
          </a:prstGeom>
          <a:noFill/>
        </p:spPr>
        <p:txBody>
          <a:bodyPr wrap="square">
            <a:spAutoFit/>
          </a:bodyPr>
          <a:lstStyle/>
          <a:p>
            <a:pPr algn="just"/>
            <a:r>
              <a:rPr lang="fr-FR" sz="2400" dirty="0">
                <a:solidFill>
                  <a:schemeClr val="bg1"/>
                </a:solidFill>
              </a:rPr>
              <a:t>est caractérisé par une consommation répétée induisant des dommages dans les domaines somatiques, psychoaffectifs ou sociaux pour le sujet lui-même, son entourage et la société.</a:t>
            </a:r>
          </a:p>
          <a:p>
            <a:endParaRPr lang="fr-FR" sz="2400" dirty="0">
              <a:solidFill>
                <a:schemeClr val="bg1"/>
              </a:solidFill>
            </a:endParaRPr>
          </a:p>
        </p:txBody>
      </p:sp>
      <p:pic>
        <p:nvPicPr>
          <p:cNvPr id="11" name="Image 10">
            <a:extLst>
              <a:ext uri="{FF2B5EF4-FFF2-40B4-BE49-F238E27FC236}">
                <a16:creationId xmlns:a16="http://schemas.microsoft.com/office/drawing/2014/main" id="{594E0D13-EB3D-4929-F587-0E5DDDB7D52F}"/>
              </a:ext>
            </a:extLst>
          </p:cNvPr>
          <p:cNvPicPr>
            <a:picLocks noChangeAspect="1"/>
          </p:cNvPicPr>
          <p:nvPr/>
        </p:nvPicPr>
        <p:blipFill>
          <a:blip r:embed="rId3"/>
          <a:stretch>
            <a:fillRect/>
          </a:stretch>
        </p:blipFill>
        <p:spPr>
          <a:xfrm>
            <a:off x="61312" y="1430253"/>
            <a:ext cx="739690" cy="692973"/>
          </a:xfrm>
          <a:prstGeom prst="rect">
            <a:avLst/>
          </a:prstGeom>
        </p:spPr>
      </p:pic>
      <p:sp>
        <p:nvSpPr>
          <p:cNvPr id="45" name="Rectangle 44">
            <a:extLst>
              <a:ext uri="{FF2B5EF4-FFF2-40B4-BE49-F238E27FC236}">
                <a16:creationId xmlns:a16="http://schemas.microsoft.com/office/drawing/2014/main" id="{F4F10010-88E5-ABFE-7293-E278B3FB83EE}"/>
              </a:ext>
            </a:extLst>
          </p:cNvPr>
          <p:cNvSpPr/>
          <p:nvPr/>
        </p:nvSpPr>
        <p:spPr>
          <a:xfrm>
            <a:off x="7079328" y="5549939"/>
            <a:ext cx="4819187" cy="1336148"/>
          </a:xfrm>
          <a:prstGeom prst="rect">
            <a:avLst/>
          </a:prstGeom>
          <a:solidFill>
            <a:srgbClr val="E08C37"/>
          </a:solidFill>
          <a:ln>
            <a:solidFill>
              <a:srgbClr val="E08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DDDF541E-C5EC-0D1B-BCBD-3DF8DC0E751D}"/>
              </a:ext>
            </a:extLst>
          </p:cNvPr>
          <p:cNvPicPr>
            <a:picLocks noChangeAspect="1"/>
          </p:cNvPicPr>
          <p:nvPr/>
        </p:nvPicPr>
        <p:blipFill>
          <a:blip r:embed="rId4"/>
          <a:stretch>
            <a:fillRect/>
          </a:stretch>
        </p:blipFill>
        <p:spPr>
          <a:xfrm>
            <a:off x="61311" y="3248940"/>
            <a:ext cx="739691" cy="755948"/>
          </a:xfrm>
          <a:prstGeom prst="rect">
            <a:avLst/>
          </a:prstGeom>
        </p:spPr>
      </p:pic>
      <p:pic>
        <p:nvPicPr>
          <p:cNvPr id="15" name="Image 14">
            <a:extLst>
              <a:ext uri="{FF2B5EF4-FFF2-40B4-BE49-F238E27FC236}">
                <a16:creationId xmlns:a16="http://schemas.microsoft.com/office/drawing/2014/main" id="{AE84D2F3-EC5E-76FF-1146-3CE5D26C15BC}"/>
              </a:ext>
            </a:extLst>
          </p:cNvPr>
          <p:cNvPicPr>
            <a:picLocks noChangeAspect="1"/>
          </p:cNvPicPr>
          <p:nvPr/>
        </p:nvPicPr>
        <p:blipFill>
          <a:blip r:embed="rId5"/>
          <a:stretch>
            <a:fillRect/>
          </a:stretch>
        </p:blipFill>
        <p:spPr>
          <a:xfrm>
            <a:off x="36383" y="5065931"/>
            <a:ext cx="789546" cy="755948"/>
          </a:xfrm>
          <a:prstGeom prst="rect">
            <a:avLst/>
          </a:prstGeom>
        </p:spPr>
      </p:pic>
      <p:sp>
        <p:nvSpPr>
          <p:cNvPr id="2" name="ZoneTexte 1">
            <a:extLst>
              <a:ext uri="{FF2B5EF4-FFF2-40B4-BE49-F238E27FC236}">
                <a16:creationId xmlns:a16="http://schemas.microsoft.com/office/drawing/2014/main" id="{4C879609-E15A-327C-66EE-EC13DC381AD4}"/>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6" action="ppaction://hlinksldjump"/>
              </a:rPr>
              <a:t>SOMMAIRE</a:t>
            </a:r>
            <a:endParaRPr lang="fr-FR" sz="1400" b="1" dirty="0">
              <a:highlight>
                <a:srgbClr val="FFFF00"/>
              </a:highlight>
              <a:ea typeface="STCaiyun" panose="020B0503020204020204" pitchFamily="2" charset="-122"/>
            </a:endParaRPr>
          </a:p>
        </p:txBody>
      </p:sp>
      <p:sp>
        <p:nvSpPr>
          <p:cNvPr id="3" name="ZoneTexte 2">
            <a:extLst>
              <a:ext uri="{FF2B5EF4-FFF2-40B4-BE49-F238E27FC236}">
                <a16:creationId xmlns:a16="http://schemas.microsoft.com/office/drawing/2014/main" id="{47266CA8-FF02-3ECB-BBD3-EE9FC55AAD5D}"/>
              </a:ext>
            </a:extLst>
          </p:cNvPr>
          <p:cNvSpPr txBox="1"/>
          <p:nvPr/>
        </p:nvSpPr>
        <p:spPr>
          <a:xfrm>
            <a:off x="825929" y="3191065"/>
            <a:ext cx="5979985" cy="1846659"/>
          </a:xfrm>
          <a:prstGeom prst="rect">
            <a:avLst/>
          </a:prstGeom>
          <a:noFill/>
        </p:spPr>
        <p:txBody>
          <a:bodyPr wrap="square" rtlCol="0">
            <a:spAutoFit/>
          </a:bodyPr>
          <a:lstStyle/>
          <a:p>
            <a:pPr algn="just"/>
            <a:r>
              <a:rPr lang="fr-FR" sz="2400" dirty="0">
                <a:solidFill>
                  <a:schemeClr val="bg1"/>
                </a:solidFill>
              </a:rPr>
              <a:t>ces consommateurs ne demandent pas d'aide en première intention pour leur comportement de consommation mais pour les dommages induits.</a:t>
            </a:r>
          </a:p>
          <a:p>
            <a:endParaRPr lang="fr-FR" dirty="0"/>
          </a:p>
        </p:txBody>
      </p:sp>
      <p:sp>
        <p:nvSpPr>
          <p:cNvPr id="4" name="ZoneTexte 3">
            <a:extLst>
              <a:ext uri="{FF2B5EF4-FFF2-40B4-BE49-F238E27FC236}">
                <a16:creationId xmlns:a16="http://schemas.microsoft.com/office/drawing/2014/main" id="{458402A9-55E1-819A-8E14-18FBB6377091}"/>
              </a:ext>
            </a:extLst>
          </p:cNvPr>
          <p:cNvSpPr txBox="1"/>
          <p:nvPr/>
        </p:nvSpPr>
        <p:spPr>
          <a:xfrm>
            <a:off x="862312" y="4921933"/>
            <a:ext cx="5943602" cy="2215991"/>
          </a:xfrm>
          <a:prstGeom prst="rect">
            <a:avLst/>
          </a:prstGeom>
          <a:noFill/>
        </p:spPr>
        <p:txBody>
          <a:bodyPr wrap="square" rtlCol="0">
            <a:spAutoFit/>
          </a:bodyPr>
          <a:lstStyle/>
          <a:p>
            <a:pPr algn="just"/>
            <a:r>
              <a:rPr lang="fr-FR" sz="2400" dirty="0">
                <a:solidFill>
                  <a:schemeClr val="bg1"/>
                </a:solidFill>
              </a:rPr>
              <a:t>c'est dans le cadre de l'usage nocif que se situe la politique dite de réduction des risques, les risques devant être compris bien au-delà des risques sanitaires et notamment infectieux.</a:t>
            </a:r>
          </a:p>
          <a:p>
            <a:endParaRPr lang="fr-FR" dirty="0"/>
          </a:p>
        </p:txBody>
      </p:sp>
      <p:grpSp>
        <p:nvGrpSpPr>
          <p:cNvPr id="29" name="Group 3">
            <a:extLst>
              <a:ext uri="{FF2B5EF4-FFF2-40B4-BE49-F238E27FC236}">
                <a16:creationId xmlns:a16="http://schemas.microsoft.com/office/drawing/2014/main" id="{1B8987AF-941A-0A84-3DCF-85B2E40B6F35}"/>
              </a:ext>
            </a:extLst>
          </p:cNvPr>
          <p:cNvGrpSpPr>
            <a:grpSpLocks/>
          </p:cNvGrpSpPr>
          <p:nvPr/>
        </p:nvGrpSpPr>
        <p:grpSpPr bwMode="auto">
          <a:xfrm>
            <a:off x="7046090" y="1816925"/>
            <a:ext cx="3361514" cy="3220800"/>
            <a:chOff x="1008" y="288"/>
            <a:chExt cx="3792" cy="3408"/>
          </a:xfrm>
        </p:grpSpPr>
        <p:sp>
          <p:nvSpPr>
            <p:cNvPr id="30" name="AutoShape 4">
              <a:extLst>
                <a:ext uri="{FF2B5EF4-FFF2-40B4-BE49-F238E27FC236}">
                  <a16:creationId xmlns:a16="http://schemas.microsoft.com/office/drawing/2014/main" id="{76831DF5-1A51-DEB8-0366-829A5141F4C0}"/>
                </a:ext>
              </a:extLst>
            </p:cNvPr>
            <p:cNvSpPr>
              <a:spLocks noChangeArrowheads="1"/>
            </p:cNvSpPr>
            <p:nvPr/>
          </p:nvSpPr>
          <p:spPr bwMode="auto">
            <a:xfrm rot="10800000">
              <a:off x="1008" y="3245"/>
              <a:ext cx="3777" cy="44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533 w 21600"/>
                <a:gd name="T13" fmla="*/ 2535 h 21600"/>
                <a:gd name="T14" fmla="*/ 19067 w 21600"/>
                <a:gd name="T15" fmla="*/ 19065 h 21600"/>
              </a:gdLst>
              <a:ahLst/>
              <a:cxnLst>
                <a:cxn ang="T8">
                  <a:pos x="T0" y="T1"/>
                </a:cxn>
                <a:cxn ang="T9">
                  <a:pos x="T2" y="T3"/>
                </a:cxn>
                <a:cxn ang="T10">
                  <a:pos x="T4" y="T5"/>
                </a:cxn>
                <a:cxn ang="T11">
                  <a:pos x="T6" y="T7"/>
                </a:cxn>
              </a:cxnLst>
              <a:rect l="T12" t="T13" r="T14" b="T15"/>
              <a:pathLst>
                <a:path w="21600" h="21600">
                  <a:moveTo>
                    <a:pt x="0" y="0"/>
                  </a:moveTo>
                  <a:lnTo>
                    <a:pt x="1464" y="21600"/>
                  </a:lnTo>
                  <a:lnTo>
                    <a:pt x="20136" y="21600"/>
                  </a:lnTo>
                  <a:lnTo>
                    <a:pt x="21600" y="0"/>
                  </a:lnTo>
                  <a:lnTo>
                    <a:pt x="0" y="0"/>
                  </a:lnTo>
                  <a:close/>
                </a:path>
              </a:pathLst>
            </a:cu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31" name="AutoShape 5">
              <a:extLst>
                <a:ext uri="{FF2B5EF4-FFF2-40B4-BE49-F238E27FC236}">
                  <a16:creationId xmlns:a16="http://schemas.microsoft.com/office/drawing/2014/main" id="{F41B6EC9-B283-75FC-BD14-C2808CA3E686}"/>
                </a:ext>
              </a:extLst>
            </p:cNvPr>
            <p:cNvSpPr>
              <a:spLocks noChangeArrowheads="1"/>
            </p:cNvSpPr>
            <p:nvPr/>
          </p:nvSpPr>
          <p:spPr bwMode="auto">
            <a:xfrm rot="10800000">
              <a:off x="1264" y="2296"/>
              <a:ext cx="3248" cy="94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18 w 21600"/>
                <a:gd name="T13" fmla="*/ 3528 h 21600"/>
                <a:gd name="T14" fmla="*/ 18082 w 21600"/>
                <a:gd name="T15" fmla="*/ 18072 h 21600"/>
              </a:gdLst>
              <a:ahLst/>
              <a:cxnLst>
                <a:cxn ang="T8">
                  <a:pos x="T0" y="T1"/>
                </a:cxn>
                <a:cxn ang="T9">
                  <a:pos x="T2" y="T3"/>
                </a:cxn>
                <a:cxn ang="T10">
                  <a:pos x="T4" y="T5"/>
                </a:cxn>
                <a:cxn ang="T11">
                  <a:pos x="T6" y="T7"/>
                </a:cxn>
              </a:cxnLst>
              <a:rect l="T12" t="T13" r="T14" b="T15"/>
              <a:pathLst>
                <a:path w="21600" h="21600">
                  <a:moveTo>
                    <a:pt x="0" y="0"/>
                  </a:moveTo>
                  <a:lnTo>
                    <a:pt x="3438" y="21600"/>
                  </a:lnTo>
                  <a:lnTo>
                    <a:pt x="18162" y="21600"/>
                  </a:lnTo>
                  <a:lnTo>
                    <a:pt x="21600" y="0"/>
                  </a:lnTo>
                  <a:lnTo>
                    <a:pt x="0" y="0"/>
                  </a:lnTo>
                  <a:close/>
                </a:path>
              </a:pathLst>
            </a:custGeom>
            <a:solidFill>
              <a:srgbClr val="339966"/>
            </a:solidFill>
            <a:ln w="9525">
              <a:solidFill>
                <a:srgbClr val="339966"/>
              </a:solidFill>
              <a:miter lim="800000"/>
              <a:headEnd/>
              <a:tailEnd/>
            </a:ln>
          </p:spPr>
          <p:txBody>
            <a:bodyPr/>
            <a:lstStyle/>
            <a:p>
              <a:endParaRPr lang="fr-FR"/>
            </a:p>
          </p:txBody>
        </p:sp>
        <p:sp>
          <p:nvSpPr>
            <p:cNvPr id="32" name="AutoShape 6">
              <a:extLst>
                <a:ext uri="{FF2B5EF4-FFF2-40B4-BE49-F238E27FC236}">
                  <a16:creationId xmlns:a16="http://schemas.microsoft.com/office/drawing/2014/main" id="{31250418-53B6-8761-99F1-0B40C068F0D5}"/>
                </a:ext>
              </a:extLst>
            </p:cNvPr>
            <p:cNvSpPr>
              <a:spLocks noChangeArrowheads="1"/>
            </p:cNvSpPr>
            <p:nvPr/>
          </p:nvSpPr>
          <p:spPr bwMode="auto">
            <a:xfrm rot="10800000">
              <a:off x="1728" y="1566"/>
              <a:ext cx="2304" cy="7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844 w 21600"/>
                <a:gd name="T13" fmla="*/ 3845 h 21600"/>
                <a:gd name="T14" fmla="*/ 17756 w 21600"/>
                <a:gd name="T15" fmla="*/ 17755 h 21600"/>
              </a:gdLst>
              <a:ahLst/>
              <a:cxnLst>
                <a:cxn ang="T8">
                  <a:pos x="T0" y="T1"/>
                </a:cxn>
                <a:cxn ang="T9">
                  <a:pos x="T2" y="T3"/>
                </a:cxn>
                <a:cxn ang="T10">
                  <a:pos x="T4" y="T5"/>
                </a:cxn>
                <a:cxn ang="T11">
                  <a:pos x="T6" y="T7"/>
                </a:cxn>
              </a:cxnLst>
              <a:rect l="T12" t="T13" r="T14" b="T15"/>
              <a:pathLst>
                <a:path w="21600" h="21600">
                  <a:moveTo>
                    <a:pt x="0" y="0"/>
                  </a:moveTo>
                  <a:lnTo>
                    <a:pt x="4096" y="21600"/>
                  </a:lnTo>
                  <a:lnTo>
                    <a:pt x="17504" y="21600"/>
                  </a:lnTo>
                  <a:lnTo>
                    <a:pt x="21600" y="0"/>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33" name="AutoShape 7">
              <a:extLst>
                <a:ext uri="{FF2B5EF4-FFF2-40B4-BE49-F238E27FC236}">
                  <a16:creationId xmlns:a16="http://schemas.microsoft.com/office/drawing/2014/main" id="{25496397-D427-647A-CAF9-2000281DD45D}"/>
                </a:ext>
              </a:extLst>
            </p:cNvPr>
            <p:cNvSpPr>
              <a:spLocks noChangeArrowheads="1"/>
            </p:cNvSpPr>
            <p:nvPr/>
          </p:nvSpPr>
          <p:spPr bwMode="auto">
            <a:xfrm rot="10800000">
              <a:off x="2112" y="957"/>
              <a:ext cx="1457" cy="6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29 w 21600"/>
                <a:gd name="T13" fmla="*/ 4313 h 21600"/>
                <a:gd name="T14" fmla="*/ 17271 w 21600"/>
                <a:gd name="T15" fmla="*/ 17287 h 21600"/>
              </a:gdLst>
              <a:ahLst/>
              <a:cxnLst>
                <a:cxn ang="T8">
                  <a:pos x="T0" y="T1"/>
                </a:cxn>
                <a:cxn ang="T9">
                  <a:pos x="T2" y="T3"/>
                </a:cxn>
                <a:cxn ang="T10">
                  <a:pos x="T4" y="T5"/>
                </a:cxn>
                <a:cxn ang="T11">
                  <a:pos x="T6" y="T7"/>
                </a:cxn>
              </a:cxnLst>
              <a:rect l="T12" t="T13" r="T14" b="T15"/>
              <a:pathLst>
                <a:path w="21600" h="21600">
                  <a:moveTo>
                    <a:pt x="0" y="0"/>
                  </a:moveTo>
                  <a:lnTo>
                    <a:pt x="5058" y="21600"/>
                  </a:lnTo>
                  <a:lnTo>
                    <a:pt x="16542" y="21600"/>
                  </a:lnTo>
                  <a:lnTo>
                    <a:pt x="21600" y="0"/>
                  </a:lnTo>
                  <a:lnTo>
                    <a:pt x="0" y="0"/>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34" name="AutoShape 8">
              <a:extLst>
                <a:ext uri="{FF2B5EF4-FFF2-40B4-BE49-F238E27FC236}">
                  <a16:creationId xmlns:a16="http://schemas.microsoft.com/office/drawing/2014/main" id="{5723DED8-65DA-0D7A-C6B6-EFC770495967}"/>
                </a:ext>
              </a:extLst>
            </p:cNvPr>
            <p:cNvSpPr>
              <a:spLocks noChangeArrowheads="1"/>
            </p:cNvSpPr>
            <p:nvPr/>
          </p:nvSpPr>
          <p:spPr bwMode="auto">
            <a:xfrm rot="10800000">
              <a:off x="2480" y="288"/>
              <a:ext cx="736" cy="66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90 w 21600"/>
                <a:gd name="T13" fmla="*/ 7200 h 21600"/>
                <a:gd name="T14" fmla="*/ 14410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35" name="Line 9">
              <a:extLst>
                <a:ext uri="{FF2B5EF4-FFF2-40B4-BE49-F238E27FC236}">
                  <a16:creationId xmlns:a16="http://schemas.microsoft.com/office/drawing/2014/main" id="{F8DBB2D4-1363-9C77-B235-81B2DCB59F52}"/>
                </a:ext>
              </a:extLst>
            </p:cNvPr>
            <p:cNvSpPr>
              <a:spLocks noChangeShapeType="1"/>
            </p:cNvSpPr>
            <p:nvPr/>
          </p:nvSpPr>
          <p:spPr bwMode="auto">
            <a:xfrm flipV="1">
              <a:off x="1008" y="3688"/>
              <a:ext cx="377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 name="Line 10">
              <a:extLst>
                <a:ext uri="{FF2B5EF4-FFF2-40B4-BE49-F238E27FC236}">
                  <a16:creationId xmlns:a16="http://schemas.microsoft.com/office/drawing/2014/main" id="{FAE20037-291F-EFDC-3FAF-4040641C83DD}"/>
                </a:ext>
              </a:extLst>
            </p:cNvPr>
            <p:cNvSpPr>
              <a:spLocks noChangeShapeType="1"/>
            </p:cNvSpPr>
            <p:nvPr/>
          </p:nvSpPr>
          <p:spPr bwMode="auto">
            <a:xfrm flipV="1">
              <a:off x="1008" y="288"/>
              <a:ext cx="1824" cy="34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 name="Line 11">
              <a:extLst>
                <a:ext uri="{FF2B5EF4-FFF2-40B4-BE49-F238E27FC236}">
                  <a16:creationId xmlns:a16="http://schemas.microsoft.com/office/drawing/2014/main" id="{F6C76FD6-E014-3299-D2CE-E3B6186E1B1E}"/>
                </a:ext>
              </a:extLst>
            </p:cNvPr>
            <p:cNvSpPr>
              <a:spLocks noChangeShapeType="1"/>
            </p:cNvSpPr>
            <p:nvPr/>
          </p:nvSpPr>
          <p:spPr bwMode="auto">
            <a:xfrm flipH="1" flipV="1">
              <a:off x="2832" y="288"/>
              <a:ext cx="1968" cy="3408"/>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 name="Group 12">
            <a:extLst>
              <a:ext uri="{FF2B5EF4-FFF2-40B4-BE49-F238E27FC236}">
                <a16:creationId xmlns:a16="http://schemas.microsoft.com/office/drawing/2014/main" id="{CEDB9F05-AAD8-DE4A-2108-FE2816FECE02}"/>
              </a:ext>
            </a:extLst>
          </p:cNvPr>
          <p:cNvGrpSpPr>
            <a:grpSpLocks/>
          </p:cNvGrpSpPr>
          <p:nvPr/>
        </p:nvGrpSpPr>
        <p:grpSpPr bwMode="auto">
          <a:xfrm>
            <a:off x="9010518" y="1953366"/>
            <a:ext cx="5809887" cy="2996532"/>
            <a:chOff x="3969" y="1513"/>
            <a:chExt cx="3490" cy="1956"/>
          </a:xfrm>
        </p:grpSpPr>
        <p:sp>
          <p:nvSpPr>
            <p:cNvPr id="39" name="Text Box 13">
              <a:extLst>
                <a:ext uri="{FF2B5EF4-FFF2-40B4-BE49-F238E27FC236}">
                  <a16:creationId xmlns:a16="http://schemas.microsoft.com/office/drawing/2014/main" id="{7EFC5B45-944B-E43C-BC44-DFE5789834EC}"/>
                </a:ext>
              </a:extLst>
            </p:cNvPr>
            <p:cNvSpPr txBox="1">
              <a:spLocks noChangeArrowheads="1"/>
            </p:cNvSpPr>
            <p:nvPr/>
          </p:nvSpPr>
          <p:spPr bwMode="auto">
            <a:xfrm>
              <a:off x="4832" y="3248"/>
              <a:ext cx="1440" cy="221"/>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600" dirty="0">
                  <a:solidFill>
                    <a:schemeClr val="bg1"/>
                  </a:solidFill>
                  <a:effectLst>
                    <a:outerShdw blurRad="38100" dist="38100" dir="2700000" algn="tl">
                      <a:srgbClr val="69676D"/>
                    </a:outerShdw>
                  </a:effectLst>
                  <a:latin typeface="Arial Narrow" pitchFamily="48" charset="0"/>
                  <a:ea typeface="ＭＳ Ｐゴシック" pitchFamily="48" charset="-128"/>
                </a:rPr>
                <a:t>Abstinents </a:t>
              </a:r>
            </a:p>
          </p:txBody>
        </p:sp>
        <p:sp>
          <p:nvSpPr>
            <p:cNvPr id="40" name="Text Box 14">
              <a:extLst>
                <a:ext uri="{FF2B5EF4-FFF2-40B4-BE49-F238E27FC236}">
                  <a16:creationId xmlns:a16="http://schemas.microsoft.com/office/drawing/2014/main" id="{52678BDA-8C52-5169-5796-084AB2DC0FB1}"/>
                </a:ext>
              </a:extLst>
            </p:cNvPr>
            <p:cNvSpPr txBox="1">
              <a:spLocks noChangeArrowheads="1"/>
            </p:cNvSpPr>
            <p:nvPr/>
          </p:nvSpPr>
          <p:spPr bwMode="auto">
            <a:xfrm>
              <a:off x="4579" y="2761"/>
              <a:ext cx="2880" cy="382"/>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600" dirty="0">
                  <a:solidFill>
                    <a:schemeClr val="bg1"/>
                  </a:solidFill>
                  <a:effectLst>
                    <a:outerShdw blurRad="38100" dist="38100" dir="2700000" algn="tl">
                      <a:srgbClr val="69676D"/>
                    </a:outerShdw>
                  </a:effectLst>
                  <a:latin typeface="Arial Narrow" pitchFamily="48" charset="0"/>
                  <a:ea typeface="ＭＳ Ｐゴシック" pitchFamily="48" charset="-128"/>
                </a:rPr>
                <a:t>Consommateurs simples</a:t>
              </a:r>
              <a:br>
                <a:rPr lang="fr-FR" sz="1600" dirty="0">
                  <a:solidFill>
                    <a:schemeClr val="bg1"/>
                  </a:solidFill>
                  <a:effectLst>
                    <a:outerShdw blurRad="38100" dist="38100" dir="2700000" algn="tl">
                      <a:srgbClr val="69676D"/>
                    </a:outerShdw>
                  </a:effectLst>
                  <a:latin typeface="Arial Narrow" pitchFamily="48" charset="0"/>
                  <a:ea typeface="ＭＳ Ｐゴシック" pitchFamily="48" charset="-128"/>
                </a:rPr>
              </a:br>
              <a:r>
                <a:rPr lang="fr-FR" sz="1600" dirty="0">
                  <a:solidFill>
                    <a:schemeClr val="bg1"/>
                  </a:solidFill>
                  <a:effectLst>
                    <a:outerShdw blurRad="38100" dist="38100" dir="2700000" algn="tl">
                      <a:srgbClr val="69676D"/>
                    </a:outerShdw>
                  </a:effectLst>
                  <a:latin typeface="Arial Narrow" pitchFamily="48" charset="0"/>
                  <a:ea typeface="ＭＳ Ｐゴシック" pitchFamily="48" charset="-128"/>
                </a:rPr>
                <a:t>ou à faible risque </a:t>
              </a:r>
            </a:p>
          </p:txBody>
        </p:sp>
        <p:sp>
          <p:nvSpPr>
            <p:cNvPr id="41" name="Text Box 15">
              <a:extLst>
                <a:ext uri="{FF2B5EF4-FFF2-40B4-BE49-F238E27FC236}">
                  <a16:creationId xmlns:a16="http://schemas.microsoft.com/office/drawing/2014/main" id="{098FCD6A-1216-5742-BFEE-C7A0E64C5B3B}"/>
                </a:ext>
              </a:extLst>
            </p:cNvPr>
            <p:cNvSpPr txBox="1">
              <a:spLocks noChangeArrowheads="1"/>
            </p:cNvSpPr>
            <p:nvPr/>
          </p:nvSpPr>
          <p:spPr bwMode="auto">
            <a:xfrm>
              <a:off x="4343" y="2247"/>
              <a:ext cx="2352" cy="382"/>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600" dirty="0">
                  <a:solidFill>
                    <a:schemeClr val="bg1"/>
                  </a:solidFill>
                  <a:effectLst>
                    <a:outerShdw blurRad="38100" dist="38100" dir="2700000" algn="tl">
                      <a:srgbClr val="69676D"/>
                    </a:outerShdw>
                  </a:effectLst>
                  <a:latin typeface="Arial Narrow" pitchFamily="48" charset="0"/>
                  <a:ea typeface="ＭＳ Ｐゴシック" pitchFamily="48" charset="-128"/>
                </a:rPr>
                <a:t>Consommateurs à risques</a:t>
              </a:r>
              <a:br>
                <a:rPr lang="fr-FR" sz="1600" dirty="0">
                  <a:solidFill>
                    <a:schemeClr val="bg1"/>
                  </a:solidFill>
                  <a:effectLst>
                    <a:outerShdw blurRad="38100" dist="38100" dir="2700000" algn="tl">
                      <a:srgbClr val="69676D"/>
                    </a:outerShdw>
                  </a:effectLst>
                  <a:latin typeface="Arial Narrow" pitchFamily="48" charset="0"/>
                  <a:ea typeface="ＭＳ Ｐゴシック" pitchFamily="48" charset="-128"/>
                </a:rPr>
              </a:br>
              <a:r>
                <a:rPr lang="fr-FR" sz="1600" dirty="0">
                  <a:solidFill>
                    <a:schemeClr val="bg1"/>
                  </a:solidFill>
                  <a:effectLst>
                    <a:outerShdw blurRad="38100" dist="38100" dir="2700000" algn="tl">
                      <a:srgbClr val="69676D"/>
                    </a:outerShdw>
                  </a:effectLst>
                  <a:latin typeface="Arial Narrow" pitchFamily="48" charset="0"/>
                  <a:ea typeface="ＭＳ Ｐゴシック" pitchFamily="48" charset="-128"/>
                </a:rPr>
                <a:t>Usage à risque</a:t>
              </a:r>
            </a:p>
          </p:txBody>
        </p:sp>
        <p:sp>
          <p:nvSpPr>
            <p:cNvPr id="42" name="Text Box 16">
              <a:extLst>
                <a:ext uri="{FF2B5EF4-FFF2-40B4-BE49-F238E27FC236}">
                  <a16:creationId xmlns:a16="http://schemas.microsoft.com/office/drawing/2014/main" id="{C0FF61A3-8ADE-27B2-0BCB-BEC402B5B029}"/>
                </a:ext>
              </a:extLst>
            </p:cNvPr>
            <p:cNvSpPr txBox="1">
              <a:spLocks noChangeArrowheads="1"/>
            </p:cNvSpPr>
            <p:nvPr/>
          </p:nvSpPr>
          <p:spPr bwMode="auto">
            <a:xfrm>
              <a:off x="4163" y="1826"/>
              <a:ext cx="2544" cy="368"/>
            </a:xfrm>
            <a:prstGeom prst="rect">
              <a:avLst/>
            </a:prstGeom>
            <a:noFill/>
            <a:ln w="9525">
              <a:noFill/>
              <a:miter lim="800000"/>
              <a:headEnd/>
              <a:tailEnd/>
            </a:ln>
            <a:effectLst/>
          </p:spPr>
          <p:txBody>
            <a:bodyPr>
              <a:spAutoFit/>
            </a:bodyPr>
            <a:lstStyle/>
            <a:p>
              <a:pPr fontAlgn="auto">
                <a:lnSpc>
                  <a:spcPct val="90000"/>
                </a:lnSpc>
                <a:spcAft>
                  <a:spcPts val="0"/>
                </a:spcAft>
                <a:defRPr/>
              </a:pPr>
              <a:r>
                <a:rPr lang="fr-FR" sz="1600" dirty="0">
                  <a:solidFill>
                    <a:schemeClr val="bg1"/>
                  </a:solidFill>
                  <a:effectLst>
                    <a:outerShdw blurRad="38100" dist="38100" dir="2700000" algn="tl">
                      <a:srgbClr val="69676D"/>
                    </a:outerShdw>
                  </a:effectLst>
                  <a:latin typeface="Arial Narrow" pitchFamily="48" charset="0"/>
                  <a:ea typeface="ＭＳ Ｐゴシック" pitchFamily="48" charset="-128"/>
                </a:rPr>
                <a:t>Consommateurs à problèmes      </a:t>
              </a:r>
            </a:p>
            <a:p>
              <a:pPr fontAlgn="auto">
                <a:lnSpc>
                  <a:spcPct val="90000"/>
                </a:lnSpc>
                <a:spcAft>
                  <a:spcPts val="0"/>
                </a:spcAft>
                <a:defRPr/>
              </a:pPr>
              <a:r>
                <a:rPr lang="fr-FR" sz="1600" dirty="0">
                  <a:solidFill>
                    <a:schemeClr val="bg1"/>
                  </a:solidFill>
                  <a:effectLst>
                    <a:outerShdw blurRad="38100" dist="38100" dir="2700000" algn="tl">
                      <a:srgbClr val="69676D"/>
                    </a:outerShdw>
                  </a:effectLst>
                  <a:latin typeface="Arial Narrow" pitchFamily="48" charset="0"/>
                  <a:ea typeface="ＭＳ Ｐゴシック" pitchFamily="48" charset="-128"/>
                </a:rPr>
                <a:t>Usage nocif </a:t>
              </a:r>
              <a:r>
                <a:rPr lang="fr-FR" dirty="0">
                  <a:effectLst>
                    <a:outerShdw blurRad="38100" dist="38100" dir="2700000" algn="tl">
                      <a:srgbClr val="69676D"/>
                    </a:outerShdw>
                  </a:effectLst>
                  <a:latin typeface="Arial Narrow" pitchFamily="48" charset="0"/>
                  <a:ea typeface="ＭＳ Ｐゴシック" pitchFamily="48" charset="-128"/>
                </a:rPr>
                <a:t>	    </a:t>
              </a:r>
            </a:p>
          </p:txBody>
        </p:sp>
        <p:sp>
          <p:nvSpPr>
            <p:cNvPr id="43" name="Text Box 17">
              <a:extLst>
                <a:ext uri="{FF2B5EF4-FFF2-40B4-BE49-F238E27FC236}">
                  <a16:creationId xmlns:a16="http://schemas.microsoft.com/office/drawing/2014/main" id="{3D053F88-8EF2-F295-28EB-6B61490F4C44}"/>
                </a:ext>
              </a:extLst>
            </p:cNvPr>
            <p:cNvSpPr txBox="1">
              <a:spLocks noChangeArrowheads="1"/>
            </p:cNvSpPr>
            <p:nvPr/>
          </p:nvSpPr>
          <p:spPr bwMode="auto">
            <a:xfrm>
              <a:off x="3969" y="1513"/>
              <a:ext cx="1248" cy="221"/>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600" dirty="0">
                  <a:solidFill>
                    <a:schemeClr val="bg1"/>
                  </a:solidFill>
                  <a:effectLst>
                    <a:outerShdw blurRad="38100" dist="38100" dir="2700000" algn="tl">
                      <a:srgbClr val="69676D"/>
                    </a:outerShdw>
                  </a:effectLst>
                  <a:latin typeface="Arial Narrow" pitchFamily="48" charset="0"/>
                  <a:ea typeface="ＭＳ Ｐゴシック" pitchFamily="48" charset="-128"/>
                </a:rPr>
                <a:t>Dépendants</a:t>
              </a:r>
            </a:p>
          </p:txBody>
        </p:sp>
      </p:grpSp>
      <p:sp>
        <p:nvSpPr>
          <p:cNvPr id="44" name="Rectangle 43">
            <a:extLst>
              <a:ext uri="{FF2B5EF4-FFF2-40B4-BE49-F238E27FC236}">
                <a16:creationId xmlns:a16="http://schemas.microsoft.com/office/drawing/2014/main" id="{1DAF0E81-03B2-728A-C0C2-A225F7AB7237}"/>
              </a:ext>
            </a:extLst>
          </p:cNvPr>
          <p:cNvSpPr/>
          <p:nvPr/>
        </p:nvSpPr>
        <p:spPr>
          <a:xfrm>
            <a:off x="7079586" y="-44605"/>
            <a:ext cx="4819187" cy="1608851"/>
          </a:xfrm>
          <a:prstGeom prst="rect">
            <a:avLst/>
          </a:prstGeom>
          <a:solidFill>
            <a:srgbClr val="E08C37"/>
          </a:solidFill>
          <a:ln>
            <a:solidFill>
              <a:srgbClr val="E08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07140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F05482F-5252-3621-E194-4AD22D7DD0D2}"/>
              </a:ext>
            </a:extLst>
          </p:cNvPr>
          <p:cNvPicPr>
            <a:picLocks noChangeAspect="1"/>
          </p:cNvPicPr>
          <p:nvPr/>
        </p:nvPicPr>
        <p:blipFill>
          <a:blip r:embed="rId3"/>
          <a:stretch>
            <a:fillRect/>
          </a:stretch>
        </p:blipFill>
        <p:spPr>
          <a:xfrm>
            <a:off x="0" y="-1"/>
            <a:ext cx="12192000" cy="6851257"/>
          </a:xfrm>
          <a:prstGeom prst="rect">
            <a:avLst/>
          </a:prstGeom>
        </p:spPr>
      </p:pic>
      <p:pic>
        <p:nvPicPr>
          <p:cNvPr id="7" name="Image 6">
            <a:extLst>
              <a:ext uri="{FF2B5EF4-FFF2-40B4-BE49-F238E27FC236}">
                <a16:creationId xmlns:a16="http://schemas.microsoft.com/office/drawing/2014/main" id="{A5A03992-0C0D-1169-6106-1C1B6EEB80C5}"/>
              </a:ext>
            </a:extLst>
          </p:cNvPr>
          <p:cNvPicPr>
            <a:picLocks noChangeAspect="1"/>
          </p:cNvPicPr>
          <p:nvPr/>
        </p:nvPicPr>
        <p:blipFill>
          <a:blip r:embed="rId4"/>
          <a:stretch>
            <a:fillRect/>
          </a:stretch>
        </p:blipFill>
        <p:spPr>
          <a:xfrm>
            <a:off x="6983393" y="1718361"/>
            <a:ext cx="4510268" cy="3414531"/>
          </a:xfrm>
          <a:prstGeom prst="rect">
            <a:avLst/>
          </a:prstGeom>
        </p:spPr>
      </p:pic>
      <p:sp>
        <p:nvSpPr>
          <p:cNvPr id="8" name="Espace réservé du contenu 2">
            <a:extLst>
              <a:ext uri="{FF2B5EF4-FFF2-40B4-BE49-F238E27FC236}">
                <a16:creationId xmlns:a16="http://schemas.microsoft.com/office/drawing/2014/main" id="{DB8153DD-CEC4-00F8-E7C8-36BCB3D24C66}"/>
              </a:ext>
            </a:extLst>
          </p:cNvPr>
          <p:cNvSpPr>
            <a:spLocks noGrp="1"/>
          </p:cNvSpPr>
          <p:nvPr>
            <p:ph idx="1"/>
          </p:nvPr>
        </p:nvSpPr>
        <p:spPr>
          <a:xfrm>
            <a:off x="106398" y="1556310"/>
            <a:ext cx="5792830" cy="3580358"/>
          </a:xfrm>
        </p:spPr>
        <p:txBody>
          <a:bodyPr>
            <a:normAutofit lnSpcReduction="10000"/>
          </a:bodyPr>
          <a:lstStyle/>
          <a:p>
            <a:pPr>
              <a:defRPr/>
            </a:pPr>
            <a:r>
              <a:rPr lang="fr-FR" dirty="0">
                <a:solidFill>
                  <a:srgbClr val="1F9CB3"/>
                </a:solidFill>
              </a:rPr>
              <a:t>Est un système fonctionnel fondamental, situé dans le </a:t>
            </a:r>
            <a:r>
              <a:rPr lang="fr-FR" dirty="0">
                <a:solidFill>
                  <a:srgbClr val="1F9CB3"/>
                </a:solidFill>
                <a:hlinkClick r:id="rId5" tooltip="Cerveau">
                  <a:extLst>
                    <a:ext uri="{A12FA001-AC4F-418D-AE19-62706E023703}">
                      <ahyp:hlinkClr xmlns:ahyp="http://schemas.microsoft.com/office/drawing/2018/hyperlinkcolor" val="tx"/>
                    </a:ext>
                  </a:extLst>
                </a:hlinkClick>
              </a:rPr>
              <a:t>cerveau</a:t>
            </a:r>
            <a:r>
              <a:rPr lang="fr-FR" dirty="0">
                <a:solidFill>
                  <a:srgbClr val="1F9CB3"/>
                </a:solidFill>
              </a:rPr>
              <a:t>, indispensable à la survie</a:t>
            </a:r>
          </a:p>
          <a:p>
            <a:pPr>
              <a:defRPr/>
            </a:pPr>
            <a:r>
              <a:rPr lang="fr-FR" dirty="0">
                <a:solidFill>
                  <a:srgbClr val="1F9CB3"/>
                </a:solidFill>
              </a:rPr>
              <a:t>Programmé et formaté dès l’enfance en fonction des expériences précoces de plaisir et déplaisir corporel, puis émotionnel</a:t>
            </a:r>
          </a:p>
          <a:p>
            <a:pPr>
              <a:defRPr/>
            </a:pPr>
            <a:r>
              <a:rPr lang="fr-FR" dirty="0">
                <a:solidFill>
                  <a:srgbClr val="1F9CB3"/>
                </a:solidFill>
              </a:rPr>
              <a:t>Mise en mémoire pour rechercher cette satisfaction et la répéter</a:t>
            </a:r>
          </a:p>
        </p:txBody>
      </p:sp>
      <p:sp>
        <p:nvSpPr>
          <p:cNvPr id="10" name="ZoneTexte 9">
            <a:extLst>
              <a:ext uri="{FF2B5EF4-FFF2-40B4-BE49-F238E27FC236}">
                <a16:creationId xmlns:a16="http://schemas.microsoft.com/office/drawing/2014/main" id="{F5E4E787-1B5B-7DC5-4FC0-30B486CB93DD}"/>
              </a:ext>
            </a:extLst>
          </p:cNvPr>
          <p:cNvSpPr txBox="1"/>
          <p:nvPr/>
        </p:nvSpPr>
        <p:spPr>
          <a:xfrm>
            <a:off x="388381" y="6744"/>
            <a:ext cx="5228864" cy="1200329"/>
          </a:xfrm>
          <a:prstGeom prst="rect">
            <a:avLst/>
          </a:prstGeom>
          <a:noFill/>
        </p:spPr>
        <p:txBody>
          <a:bodyPr wrap="square">
            <a:spAutoFit/>
          </a:bodyPr>
          <a:lstStyle/>
          <a:p>
            <a:r>
              <a:rPr lang="fr-FR" sz="3600" b="1" dirty="0">
                <a:solidFill>
                  <a:srgbClr val="E08C37"/>
                </a:solidFill>
              </a:rPr>
              <a:t>Le mécanisme de la récompense</a:t>
            </a:r>
            <a:endParaRPr lang="fr-FR" sz="3600" dirty="0">
              <a:solidFill>
                <a:srgbClr val="E08C37"/>
              </a:solidFill>
            </a:endParaRPr>
          </a:p>
        </p:txBody>
      </p:sp>
      <p:sp>
        <p:nvSpPr>
          <p:cNvPr id="11" name="ZoneTexte 10">
            <a:extLst>
              <a:ext uri="{FF2B5EF4-FFF2-40B4-BE49-F238E27FC236}">
                <a16:creationId xmlns:a16="http://schemas.microsoft.com/office/drawing/2014/main" id="{619F21F0-C1A9-A8F9-E6F2-C6C4DB9764B1}"/>
              </a:ext>
            </a:extLst>
          </p:cNvPr>
          <p:cNvSpPr txBox="1"/>
          <p:nvPr/>
        </p:nvSpPr>
        <p:spPr>
          <a:xfrm>
            <a:off x="617316" y="5167875"/>
            <a:ext cx="6142300" cy="1384995"/>
          </a:xfrm>
          <a:prstGeom prst="rect">
            <a:avLst/>
          </a:prstGeom>
          <a:solidFill>
            <a:schemeClr val="bg1">
              <a:lumMod val="85000"/>
            </a:schemeClr>
          </a:solidFill>
        </p:spPr>
        <p:txBody>
          <a:bodyPr wrap="square" rtlCol="0">
            <a:spAutoFit/>
          </a:bodyPr>
          <a:lstStyle/>
          <a:p>
            <a:pPr algn="ctr"/>
            <a:r>
              <a:rPr lang="fr-FR" sz="2800" dirty="0">
                <a:solidFill>
                  <a:srgbClr val="FF0000"/>
                </a:solidFill>
              </a:rPr>
              <a:t>Sa fonction est la recherche et la régulation des plaisirs naturels, et l’évitement de la souffrance. </a:t>
            </a:r>
          </a:p>
        </p:txBody>
      </p:sp>
      <p:sp>
        <p:nvSpPr>
          <p:cNvPr id="2" name="ZoneTexte 1">
            <a:extLst>
              <a:ext uri="{FF2B5EF4-FFF2-40B4-BE49-F238E27FC236}">
                <a16:creationId xmlns:a16="http://schemas.microsoft.com/office/drawing/2014/main" id="{6EDEB7C4-6765-3157-B46A-A7EF99981B96}"/>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6"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83987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9AB7A3F-5371-7C9D-04D2-C53C2E3B7DAE}"/>
              </a:ext>
            </a:extLst>
          </p:cNvPr>
          <p:cNvPicPr>
            <a:picLocks noChangeAspect="1"/>
          </p:cNvPicPr>
          <p:nvPr/>
        </p:nvPicPr>
        <p:blipFill>
          <a:blip r:embed="rId3"/>
          <a:stretch>
            <a:fillRect/>
          </a:stretch>
        </p:blipFill>
        <p:spPr>
          <a:xfrm>
            <a:off x="3703899" y="1847622"/>
            <a:ext cx="8488101" cy="4384211"/>
          </a:xfrm>
          <a:prstGeom prst="rect">
            <a:avLst/>
          </a:prstGeom>
        </p:spPr>
      </p:pic>
      <p:sp>
        <p:nvSpPr>
          <p:cNvPr id="8" name="ZoneTexte 7">
            <a:extLst>
              <a:ext uri="{FF2B5EF4-FFF2-40B4-BE49-F238E27FC236}">
                <a16:creationId xmlns:a16="http://schemas.microsoft.com/office/drawing/2014/main" id="{9A1E9F2A-D9D0-807A-04F3-2FCD85BCFBFE}"/>
              </a:ext>
            </a:extLst>
          </p:cNvPr>
          <p:cNvSpPr txBox="1"/>
          <p:nvPr/>
        </p:nvSpPr>
        <p:spPr>
          <a:xfrm>
            <a:off x="4208098" y="429312"/>
            <a:ext cx="7896389" cy="923330"/>
          </a:xfrm>
          <a:prstGeom prst="rect">
            <a:avLst/>
          </a:prstGeom>
          <a:noFill/>
        </p:spPr>
        <p:txBody>
          <a:bodyPr wrap="square">
            <a:spAutoFit/>
          </a:bodyPr>
          <a:lstStyle/>
          <a:p>
            <a:pPr lvl="1"/>
            <a:r>
              <a:rPr lang="fr-FR" sz="5400" b="1" dirty="0">
                <a:solidFill>
                  <a:srgbClr val="E08C37"/>
                </a:solidFill>
              </a:rPr>
              <a:t>Propriétés des SPA</a:t>
            </a:r>
          </a:p>
        </p:txBody>
      </p:sp>
      <p:sp>
        <p:nvSpPr>
          <p:cNvPr id="11" name="Rectangle 10">
            <a:extLst>
              <a:ext uri="{FF2B5EF4-FFF2-40B4-BE49-F238E27FC236}">
                <a16:creationId xmlns:a16="http://schemas.microsoft.com/office/drawing/2014/main" id="{9DD0FD21-7104-9A53-0125-4579B63DBD22}"/>
              </a:ext>
            </a:extLst>
          </p:cNvPr>
          <p:cNvSpPr/>
          <p:nvPr/>
        </p:nvSpPr>
        <p:spPr>
          <a:xfrm>
            <a:off x="0" y="0"/>
            <a:ext cx="1747777" cy="2963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84F2798B-F872-D36A-69DE-C4C133FE0570}"/>
              </a:ext>
            </a:extLst>
          </p:cNvPr>
          <p:cNvPicPr>
            <a:picLocks noChangeAspect="1"/>
          </p:cNvPicPr>
          <p:nvPr/>
        </p:nvPicPr>
        <p:blipFill>
          <a:blip r:embed="rId4">
            <a:alphaModFix amt="50000"/>
          </a:blip>
          <a:stretch>
            <a:fillRect/>
          </a:stretch>
        </p:blipFill>
        <p:spPr>
          <a:xfrm>
            <a:off x="0" y="-5960"/>
            <a:ext cx="3530278" cy="6863960"/>
          </a:xfrm>
          <a:prstGeom prst="rect">
            <a:avLst/>
          </a:prstGeom>
        </p:spPr>
      </p:pic>
      <p:sp>
        <p:nvSpPr>
          <p:cNvPr id="2" name="ZoneTexte 1">
            <a:extLst>
              <a:ext uri="{FF2B5EF4-FFF2-40B4-BE49-F238E27FC236}">
                <a16:creationId xmlns:a16="http://schemas.microsoft.com/office/drawing/2014/main" id="{13AECCA9-5079-B033-B070-CB779DDA595A}"/>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5"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3109968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D6CF093-DDC9-6AD8-FB6E-443F3ABB7C0E}"/>
              </a:ext>
            </a:extLst>
          </p:cNvPr>
          <p:cNvPicPr>
            <a:picLocks noChangeAspect="1"/>
          </p:cNvPicPr>
          <p:nvPr/>
        </p:nvPicPr>
        <p:blipFill>
          <a:blip r:embed="rId3"/>
          <a:stretch>
            <a:fillRect/>
          </a:stretch>
        </p:blipFill>
        <p:spPr>
          <a:xfrm>
            <a:off x="0" y="0"/>
            <a:ext cx="12192000" cy="6835562"/>
          </a:xfrm>
          <a:prstGeom prst="rect">
            <a:avLst/>
          </a:prstGeom>
        </p:spPr>
      </p:pic>
      <p:sp>
        <p:nvSpPr>
          <p:cNvPr id="6" name="ZoneTexte 5">
            <a:extLst>
              <a:ext uri="{FF2B5EF4-FFF2-40B4-BE49-F238E27FC236}">
                <a16:creationId xmlns:a16="http://schemas.microsoft.com/office/drawing/2014/main" id="{ADBC94C5-A7FE-2A0F-E10B-15F2A5EB7F86}"/>
              </a:ext>
            </a:extLst>
          </p:cNvPr>
          <p:cNvSpPr txBox="1"/>
          <p:nvPr/>
        </p:nvSpPr>
        <p:spPr>
          <a:xfrm>
            <a:off x="231497" y="2060818"/>
            <a:ext cx="4132160" cy="2123658"/>
          </a:xfrm>
          <a:prstGeom prst="rect">
            <a:avLst/>
          </a:prstGeom>
          <a:noFill/>
        </p:spPr>
        <p:txBody>
          <a:bodyPr wrap="square">
            <a:spAutoFit/>
          </a:bodyPr>
          <a:lstStyle/>
          <a:p>
            <a:r>
              <a:rPr lang="fr-FR" sz="4400" b="1" dirty="0">
                <a:solidFill>
                  <a:schemeClr val="bg1"/>
                </a:solidFill>
              </a:rPr>
              <a:t>Classification </a:t>
            </a:r>
            <a:br>
              <a:rPr lang="fr-FR" sz="4400" b="1" dirty="0">
                <a:solidFill>
                  <a:schemeClr val="bg1"/>
                </a:solidFill>
              </a:rPr>
            </a:br>
            <a:r>
              <a:rPr lang="fr-FR" sz="4400" b="1" dirty="0">
                <a:solidFill>
                  <a:schemeClr val="bg1"/>
                </a:solidFill>
              </a:rPr>
              <a:t>des substances psychoactives</a:t>
            </a:r>
          </a:p>
        </p:txBody>
      </p:sp>
      <p:sp>
        <p:nvSpPr>
          <p:cNvPr id="8" name="ZoneTexte 7">
            <a:extLst>
              <a:ext uri="{FF2B5EF4-FFF2-40B4-BE49-F238E27FC236}">
                <a16:creationId xmlns:a16="http://schemas.microsoft.com/office/drawing/2014/main" id="{DBB61C39-5A97-F876-09B4-CC3BBB9C8D10}"/>
              </a:ext>
            </a:extLst>
          </p:cNvPr>
          <p:cNvSpPr txBox="1"/>
          <p:nvPr/>
        </p:nvSpPr>
        <p:spPr>
          <a:xfrm>
            <a:off x="6528122" y="437586"/>
            <a:ext cx="3805176" cy="523220"/>
          </a:xfrm>
          <a:prstGeom prst="rect">
            <a:avLst/>
          </a:prstGeom>
          <a:noFill/>
        </p:spPr>
        <p:txBody>
          <a:bodyPr wrap="square">
            <a:spAutoFit/>
          </a:bodyPr>
          <a:lstStyle/>
          <a:p>
            <a:pPr fontAlgn="auto">
              <a:spcBef>
                <a:spcPts val="0"/>
              </a:spcBef>
              <a:spcAft>
                <a:spcPts val="0"/>
              </a:spcAft>
              <a:defRPr/>
            </a:pPr>
            <a:r>
              <a:rPr lang="fr-FR" sz="2800" b="1" dirty="0">
                <a:solidFill>
                  <a:srgbClr val="E08C37"/>
                </a:solidFill>
                <a:latin typeface="+mn-lt"/>
              </a:rPr>
              <a:t>STIMULANTS</a:t>
            </a:r>
          </a:p>
        </p:txBody>
      </p:sp>
      <p:sp>
        <p:nvSpPr>
          <p:cNvPr id="9" name="ZoneTexte 8">
            <a:extLst>
              <a:ext uri="{FF2B5EF4-FFF2-40B4-BE49-F238E27FC236}">
                <a16:creationId xmlns:a16="http://schemas.microsoft.com/office/drawing/2014/main" id="{0EE0BF64-8702-39DB-84B8-885605576F89}"/>
              </a:ext>
            </a:extLst>
          </p:cNvPr>
          <p:cNvSpPr txBox="1"/>
          <p:nvPr/>
        </p:nvSpPr>
        <p:spPr>
          <a:xfrm>
            <a:off x="6528122" y="2415778"/>
            <a:ext cx="3805176" cy="523220"/>
          </a:xfrm>
          <a:prstGeom prst="rect">
            <a:avLst/>
          </a:prstGeom>
          <a:noFill/>
        </p:spPr>
        <p:txBody>
          <a:bodyPr wrap="square">
            <a:spAutoFit/>
          </a:bodyPr>
          <a:lstStyle/>
          <a:p>
            <a:pPr fontAlgn="auto">
              <a:spcBef>
                <a:spcPts val="0"/>
              </a:spcBef>
              <a:spcAft>
                <a:spcPts val="0"/>
              </a:spcAft>
              <a:defRPr/>
            </a:pPr>
            <a:r>
              <a:rPr lang="fr-FR" sz="2800" b="1" dirty="0">
                <a:solidFill>
                  <a:srgbClr val="E08C37"/>
                </a:solidFill>
              </a:rPr>
              <a:t>DEPRESSEURS </a:t>
            </a:r>
            <a:endParaRPr lang="fr-FR" sz="2800" b="1" dirty="0">
              <a:solidFill>
                <a:srgbClr val="E08C37"/>
              </a:solidFill>
              <a:latin typeface="+mn-lt"/>
            </a:endParaRPr>
          </a:p>
        </p:txBody>
      </p:sp>
      <p:sp>
        <p:nvSpPr>
          <p:cNvPr id="10" name="ZoneTexte 9">
            <a:extLst>
              <a:ext uri="{FF2B5EF4-FFF2-40B4-BE49-F238E27FC236}">
                <a16:creationId xmlns:a16="http://schemas.microsoft.com/office/drawing/2014/main" id="{28BCCC15-D83E-22A6-0069-01E8542E5107}"/>
              </a:ext>
            </a:extLst>
          </p:cNvPr>
          <p:cNvSpPr txBox="1"/>
          <p:nvPr/>
        </p:nvSpPr>
        <p:spPr>
          <a:xfrm>
            <a:off x="6528122" y="4692924"/>
            <a:ext cx="3805176" cy="523220"/>
          </a:xfrm>
          <a:prstGeom prst="rect">
            <a:avLst/>
          </a:prstGeom>
          <a:noFill/>
        </p:spPr>
        <p:txBody>
          <a:bodyPr wrap="square">
            <a:spAutoFit/>
          </a:bodyPr>
          <a:lstStyle/>
          <a:p>
            <a:pPr fontAlgn="auto">
              <a:spcBef>
                <a:spcPts val="0"/>
              </a:spcBef>
              <a:spcAft>
                <a:spcPts val="0"/>
              </a:spcAft>
              <a:defRPr/>
            </a:pPr>
            <a:r>
              <a:rPr lang="fr-FR" sz="2800" b="1" dirty="0">
                <a:solidFill>
                  <a:srgbClr val="E08C37"/>
                </a:solidFill>
              </a:rPr>
              <a:t>PERTURBATEURS</a:t>
            </a:r>
            <a:endParaRPr lang="fr-FR" sz="2800" b="1" dirty="0">
              <a:solidFill>
                <a:srgbClr val="E08C37"/>
              </a:solidFill>
              <a:latin typeface="+mn-lt"/>
            </a:endParaRPr>
          </a:p>
        </p:txBody>
      </p:sp>
      <p:sp>
        <p:nvSpPr>
          <p:cNvPr id="12" name="ZoneTexte 11">
            <a:extLst>
              <a:ext uri="{FF2B5EF4-FFF2-40B4-BE49-F238E27FC236}">
                <a16:creationId xmlns:a16="http://schemas.microsoft.com/office/drawing/2014/main" id="{274F3C53-4FB6-6E7D-1D09-01A20B3126A0}"/>
              </a:ext>
            </a:extLst>
          </p:cNvPr>
          <p:cNvSpPr txBox="1"/>
          <p:nvPr/>
        </p:nvSpPr>
        <p:spPr>
          <a:xfrm>
            <a:off x="6528122" y="926943"/>
            <a:ext cx="5310841" cy="1015663"/>
          </a:xfrm>
          <a:prstGeom prst="rect">
            <a:avLst/>
          </a:prstGeom>
          <a:noFill/>
        </p:spPr>
        <p:txBody>
          <a:bodyPr wrap="square">
            <a:spAutoFit/>
          </a:bodyPr>
          <a:lstStyle/>
          <a:p>
            <a:pPr fontAlgn="auto">
              <a:spcBef>
                <a:spcPts val="0"/>
              </a:spcBef>
              <a:spcAft>
                <a:spcPts val="0"/>
              </a:spcAft>
              <a:defRPr/>
            </a:pPr>
            <a:r>
              <a:rPr lang="fr-FR" sz="2000" b="1" dirty="0">
                <a:solidFill>
                  <a:srgbClr val="1F9CB3"/>
                </a:solidFill>
                <a:latin typeface="+mn-lt"/>
              </a:rPr>
              <a:t>Caféine, Nicotine, Cocaïne (crack), </a:t>
            </a:r>
          </a:p>
          <a:p>
            <a:pPr fontAlgn="auto">
              <a:spcBef>
                <a:spcPts val="0"/>
              </a:spcBef>
              <a:spcAft>
                <a:spcPts val="0"/>
              </a:spcAft>
              <a:defRPr/>
            </a:pPr>
            <a:r>
              <a:rPr lang="fr-FR" sz="2000" b="1" dirty="0">
                <a:solidFill>
                  <a:srgbClr val="1F9CB3"/>
                </a:solidFill>
                <a:latin typeface="+mn-lt"/>
              </a:rPr>
              <a:t>Amphétamines (</a:t>
            </a:r>
            <a:r>
              <a:rPr lang="fr-FR" b="1" dirty="0">
                <a:solidFill>
                  <a:srgbClr val="1F9CB3"/>
                </a:solidFill>
                <a:latin typeface="+mn-lt"/>
              </a:rPr>
              <a:t>Ecstasy, Speed, Ritaline…), </a:t>
            </a:r>
            <a:r>
              <a:rPr lang="fr-FR" sz="2000" b="1" dirty="0">
                <a:solidFill>
                  <a:srgbClr val="1F9CB3"/>
                </a:solidFill>
                <a:latin typeface="+mn-lt"/>
              </a:rPr>
              <a:t>Antidépresseurs</a:t>
            </a:r>
            <a:r>
              <a:rPr lang="fr-FR" sz="2000" b="1" dirty="0">
                <a:solidFill>
                  <a:srgbClr val="1F9CB3"/>
                </a:solidFill>
              </a:rPr>
              <a:t>, Poppers, </a:t>
            </a:r>
            <a:r>
              <a:rPr lang="fr-FR" sz="2000" b="1" dirty="0">
                <a:solidFill>
                  <a:srgbClr val="1F9CB3"/>
                </a:solidFill>
                <a:latin typeface="+mn-lt"/>
              </a:rPr>
              <a:t>Khat</a:t>
            </a:r>
          </a:p>
        </p:txBody>
      </p:sp>
      <p:sp>
        <p:nvSpPr>
          <p:cNvPr id="13" name="ZoneTexte 12">
            <a:extLst>
              <a:ext uri="{FF2B5EF4-FFF2-40B4-BE49-F238E27FC236}">
                <a16:creationId xmlns:a16="http://schemas.microsoft.com/office/drawing/2014/main" id="{1B8FBCDA-8EDF-4F76-FD81-E8ABB8CE82F5}"/>
              </a:ext>
            </a:extLst>
          </p:cNvPr>
          <p:cNvSpPr txBox="1"/>
          <p:nvPr/>
        </p:nvSpPr>
        <p:spPr>
          <a:xfrm>
            <a:off x="6528122" y="2869548"/>
            <a:ext cx="5310841" cy="1631216"/>
          </a:xfrm>
          <a:prstGeom prst="rect">
            <a:avLst/>
          </a:prstGeom>
          <a:noFill/>
        </p:spPr>
        <p:txBody>
          <a:bodyPr wrap="square">
            <a:spAutoFit/>
          </a:bodyPr>
          <a:lstStyle/>
          <a:p>
            <a:pPr fontAlgn="auto">
              <a:spcBef>
                <a:spcPts val="0"/>
              </a:spcBef>
              <a:spcAft>
                <a:spcPts val="0"/>
              </a:spcAft>
              <a:defRPr/>
            </a:pPr>
            <a:r>
              <a:rPr lang="fr-FR" sz="2000" b="1" dirty="0">
                <a:solidFill>
                  <a:srgbClr val="1F9CB3"/>
                </a:solidFill>
                <a:latin typeface="+mn-lt"/>
              </a:rPr>
              <a:t>Alcool, Opiacées </a:t>
            </a:r>
            <a:r>
              <a:rPr lang="fr-FR" sz="2000" b="1" dirty="0">
                <a:solidFill>
                  <a:srgbClr val="1F9CB3"/>
                </a:solidFill>
              </a:rPr>
              <a:t>(</a:t>
            </a:r>
            <a:r>
              <a:rPr lang="fr-FR" sz="2000" b="1" dirty="0">
                <a:solidFill>
                  <a:srgbClr val="1F9CB3"/>
                </a:solidFill>
                <a:latin typeface="+mn-lt"/>
              </a:rPr>
              <a:t>Morphine, Codéine, </a:t>
            </a:r>
          </a:p>
          <a:p>
            <a:pPr fontAlgn="auto">
              <a:spcBef>
                <a:spcPts val="0"/>
              </a:spcBef>
              <a:spcAft>
                <a:spcPts val="0"/>
              </a:spcAft>
              <a:defRPr/>
            </a:pPr>
            <a:r>
              <a:rPr lang="fr-FR" sz="2000" b="1" dirty="0">
                <a:solidFill>
                  <a:srgbClr val="1F9CB3"/>
                </a:solidFill>
                <a:latin typeface="+mn-lt"/>
              </a:rPr>
              <a:t>Héroïne, Méthadone, buprénorphine), </a:t>
            </a:r>
          </a:p>
          <a:p>
            <a:pPr fontAlgn="auto">
              <a:spcBef>
                <a:spcPts val="0"/>
              </a:spcBef>
              <a:spcAft>
                <a:spcPts val="0"/>
              </a:spcAft>
              <a:defRPr/>
            </a:pPr>
            <a:r>
              <a:rPr lang="fr-FR" sz="2000" b="1" dirty="0">
                <a:solidFill>
                  <a:srgbClr val="1F9CB3"/>
                </a:solidFill>
                <a:latin typeface="+mn-lt"/>
              </a:rPr>
              <a:t>Tranquillisants (Benzodiazépines, Barbituriques etc..), Solvants volatils (anesthésiants</a:t>
            </a:r>
            <a:r>
              <a:rPr lang="fr-FR" sz="2000" b="1" dirty="0">
                <a:solidFill>
                  <a:srgbClr val="1F9CB3"/>
                </a:solidFill>
              </a:rPr>
              <a:t>, </a:t>
            </a:r>
            <a:r>
              <a:rPr lang="fr-FR" sz="2000" b="1" dirty="0">
                <a:solidFill>
                  <a:srgbClr val="1F9CB3"/>
                </a:solidFill>
                <a:latin typeface="+mn-lt"/>
              </a:rPr>
              <a:t>GHB, Kétamine…)</a:t>
            </a:r>
          </a:p>
        </p:txBody>
      </p:sp>
      <p:sp>
        <p:nvSpPr>
          <p:cNvPr id="14" name="ZoneTexte 13">
            <a:extLst>
              <a:ext uri="{FF2B5EF4-FFF2-40B4-BE49-F238E27FC236}">
                <a16:creationId xmlns:a16="http://schemas.microsoft.com/office/drawing/2014/main" id="{020CB434-C534-112F-4479-366D259177BA}"/>
              </a:ext>
            </a:extLst>
          </p:cNvPr>
          <p:cNvSpPr txBox="1"/>
          <p:nvPr/>
        </p:nvSpPr>
        <p:spPr>
          <a:xfrm>
            <a:off x="6528122" y="5142146"/>
            <a:ext cx="5310841" cy="707886"/>
          </a:xfrm>
          <a:prstGeom prst="rect">
            <a:avLst/>
          </a:prstGeom>
          <a:noFill/>
        </p:spPr>
        <p:txBody>
          <a:bodyPr wrap="square">
            <a:spAutoFit/>
          </a:bodyPr>
          <a:lstStyle/>
          <a:p>
            <a:pPr fontAlgn="auto">
              <a:spcBef>
                <a:spcPts val="0"/>
              </a:spcBef>
              <a:spcAft>
                <a:spcPts val="0"/>
              </a:spcAft>
              <a:defRPr/>
            </a:pPr>
            <a:r>
              <a:rPr lang="fr-FR" sz="2000" b="1" dirty="0">
                <a:solidFill>
                  <a:srgbClr val="1F9CB3"/>
                </a:solidFill>
                <a:latin typeface="+mn-lt"/>
              </a:rPr>
              <a:t>Cannabis (Herbe; Haschich; Huile…), Hallucinogènes (LSD, </a:t>
            </a:r>
            <a:r>
              <a:rPr lang="fr-FR" sz="2000" b="1" dirty="0" err="1">
                <a:solidFill>
                  <a:srgbClr val="1F9CB3"/>
                </a:solidFill>
                <a:latin typeface="+mn-lt"/>
              </a:rPr>
              <a:t>Psylocibine</a:t>
            </a:r>
            <a:r>
              <a:rPr lang="fr-FR" sz="2000" b="1" dirty="0">
                <a:solidFill>
                  <a:srgbClr val="1F9CB3"/>
                </a:solidFill>
              </a:rPr>
              <a:t>…), </a:t>
            </a:r>
            <a:r>
              <a:rPr lang="fr-FR" sz="2000" b="1" dirty="0" err="1">
                <a:solidFill>
                  <a:srgbClr val="1F9CB3"/>
                </a:solidFill>
                <a:latin typeface="+mn-lt"/>
              </a:rPr>
              <a:t>Artane</a:t>
            </a:r>
            <a:r>
              <a:rPr lang="fr-FR" sz="2000" b="1" dirty="0">
                <a:solidFill>
                  <a:srgbClr val="1F9CB3"/>
                </a:solidFill>
              </a:rPr>
              <a:t>…</a:t>
            </a:r>
            <a:endParaRPr lang="fr-FR" sz="2000" b="1" dirty="0">
              <a:solidFill>
                <a:srgbClr val="1F9CB3"/>
              </a:solidFill>
              <a:latin typeface="+mn-lt"/>
            </a:endParaRPr>
          </a:p>
        </p:txBody>
      </p:sp>
    </p:spTree>
    <p:extLst>
      <p:ext uri="{BB962C8B-B14F-4D97-AF65-F5344CB8AC3E}">
        <p14:creationId xmlns:p14="http://schemas.microsoft.com/office/powerpoint/2010/main" val="242537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F34E31C-FE99-13AC-64F4-477D1AAFC020}"/>
              </a:ext>
            </a:extLst>
          </p:cNvPr>
          <p:cNvPicPr>
            <a:picLocks noChangeAspect="1"/>
          </p:cNvPicPr>
          <p:nvPr/>
        </p:nvPicPr>
        <p:blipFill>
          <a:blip r:embed="rId2"/>
          <a:stretch>
            <a:fillRect/>
          </a:stretch>
        </p:blipFill>
        <p:spPr>
          <a:xfrm>
            <a:off x="0" y="0"/>
            <a:ext cx="4343400" cy="6858000"/>
          </a:xfrm>
          <a:prstGeom prst="rect">
            <a:avLst/>
          </a:prstGeom>
        </p:spPr>
      </p:pic>
      <p:sp>
        <p:nvSpPr>
          <p:cNvPr id="7" name="ZoneTexte 6">
            <a:extLst>
              <a:ext uri="{FF2B5EF4-FFF2-40B4-BE49-F238E27FC236}">
                <a16:creationId xmlns:a16="http://schemas.microsoft.com/office/drawing/2014/main" id="{3FDC7F43-5431-CFC0-7680-5397B186ECEB}"/>
              </a:ext>
            </a:extLst>
          </p:cNvPr>
          <p:cNvSpPr txBox="1"/>
          <p:nvPr/>
        </p:nvSpPr>
        <p:spPr>
          <a:xfrm>
            <a:off x="2993704" y="180639"/>
            <a:ext cx="7046650" cy="1569660"/>
          </a:xfrm>
          <a:prstGeom prst="rect">
            <a:avLst/>
          </a:prstGeom>
          <a:noFill/>
        </p:spPr>
        <p:txBody>
          <a:bodyPr wrap="square">
            <a:spAutoFit/>
          </a:bodyPr>
          <a:lstStyle/>
          <a:p>
            <a:pPr lvl="1" algn="ctr"/>
            <a:r>
              <a:rPr lang="fr-FR" sz="4800" b="1" dirty="0">
                <a:solidFill>
                  <a:srgbClr val="1F9CB3"/>
                </a:solidFill>
              </a:rPr>
              <a:t>TESTEZ VOS CONNAISSANCES</a:t>
            </a:r>
          </a:p>
        </p:txBody>
      </p:sp>
      <p:sp>
        <p:nvSpPr>
          <p:cNvPr id="2" name="ZoneTexte 1">
            <a:extLst>
              <a:ext uri="{FF2B5EF4-FFF2-40B4-BE49-F238E27FC236}">
                <a16:creationId xmlns:a16="http://schemas.microsoft.com/office/drawing/2014/main" id="{703001C4-4DCE-1E7B-4598-F6F42C93E956}"/>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pic>
        <p:nvPicPr>
          <p:cNvPr id="4" name="Image 3">
            <a:extLst>
              <a:ext uri="{FF2B5EF4-FFF2-40B4-BE49-F238E27FC236}">
                <a16:creationId xmlns:a16="http://schemas.microsoft.com/office/drawing/2014/main" id="{6A82CD5B-5FCD-AEE0-25B2-5F92E1FE6BE1}"/>
              </a:ext>
            </a:extLst>
          </p:cNvPr>
          <p:cNvPicPr>
            <a:picLocks noChangeAspect="1"/>
          </p:cNvPicPr>
          <p:nvPr/>
        </p:nvPicPr>
        <p:blipFill>
          <a:blip r:embed="rId4"/>
          <a:stretch>
            <a:fillRect/>
          </a:stretch>
        </p:blipFill>
        <p:spPr>
          <a:xfrm>
            <a:off x="4812880" y="1750299"/>
            <a:ext cx="6559246" cy="3896388"/>
          </a:xfrm>
          <a:prstGeom prst="rect">
            <a:avLst/>
          </a:prstGeom>
        </p:spPr>
      </p:pic>
    </p:spTree>
    <p:extLst>
      <p:ext uri="{BB962C8B-B14F-4D97-AF65-F5344CB8AC3E}">
        <p14:creationId xmlns:p14="http://schemas.microsoft.com/office/powerpoint/2010/main" val="1115219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2"/>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6005332" y="431569"/>
            <a:ext cx="6186668" cy="2308324"/>
          </a:xfrm>
          <a:prstGeom prst="rect">
            <a:avLst/>
          </a:prstGeom>
          <a:noFill/>
        </p:spPr>
        <p:txBody>
          <a:bodyPr wrap="square">
            <a:spAutoFit/>
          </a:bodyPr>
          <a:lstStyle/>
          <a:p>
            <a:pPr eaLnBrk="1" hangingPunct="1"/>
            <a:r>
              <a:rPr lang="fr-FR" altLang="fr-FR" sz="3600" dirty="0">
                <a:solidFill>
                  <a:srgbClr val="1F9CB3"/>
                </a:solidFill>
              </a:rPr>
              <a:t>Classer ces produits en fonction de l’intensité de leurs effets </a:t>
            </a:r>
            <a:r>
              <a:rPr lang="fr-FR" altLang="fr-FR" sz="3600" b="1" i="1" dirty="0">
                <a:solidFill>
                  <a:srgbClr val="1F9CB3"/>
                </a:solidFill>
              </a:rPr>
              <a:t>(pouvoir de modification psychique)</a:t>
            </a:r>
          </a:p>
        </p:txBody>
      </p:sp>
      <p:sp>
        <p:nvSpPr>
          <p:cNvPr id="8" name="ZoneTexte 7">
            <a:extLst>
              <a:ext uri="{FF2B5EF4-FFF2-40B4-BE49-F238E27FC236}">
                <a16:creationId xmlns:a16="http://schemas.microsoft.com/office/drawing/2014/main" id="{95589354-048F-D239-D0E5-21FE0F5AD2D4}"/>
              </a:ext>
            </a:extLst>
          </p:cNvPr>
          <p:cNvSpPr txBox="1"/>
          <p:nvPr/>
        </p:nvSpPr>
        <p:spPr>
          <a:xfrm>
            <a:off x="6180881" y="2739893"/>
            <a:ext cx="5463251" cy="3693319"/>
          </a:xfrm>
          <a:prstGeom prst="rect">
            <a:avLst/>
          </a:prstGeom>
          <a:noFill/>
        </p:spPr>
        <p:txBody>
          <a:bodyPr wrap="square" rtlCol="0">
            <a:spAutoFit/>
          </a:bodyPr>
          <a:lstStyle/>
          <a:p>
            <a:pPr eaLnBrk="1" hangingPunct="1"/>
            <a:r>
              <a:rPr lang="fr-FR" altLang="fr-FR" sz="3600" dirty="0">
                <a:solidFill>
                  <a:srgbClr val="E08C37"/>
                </a:solidFill>
              </a:rPr>
              <a:t>Héroïne</a:t>
            </a:r>
          </a:p>
          <a:p>
            <a:pPr eaLnBrk="1" hangingPunct="1"/>
            <a:r>
              <a:rPr lang="fr-FR" altLang="fr-FR" sz="3600" dirty="0">
                <a:solidFill>
                  <a:srgbClr val="E08C37"/>
                </a:solidFill>
              </a:rPr>
              <a:t>		Cannabis </a:t>
            </a:r>
          </a:p>
          <a:p>
            <a:pPr eaLnBrk="1" hangingPunct="1"/>
            <a:r>
              <a:rPr lang="fr-FR" altLang="fr-FR" sz="3600" dirty="0">
                <a:solidFill>
                  <a:srgbClr val="E08C37"/>
                </a:solidFill>
              </a:rPr>
              <a:t>	Tabac</a:t>
            </a:r>
          </a:p>
          <a:p>
            <a:pPr eaLnBrk="1" hangingPunct="1"/>
            <a:r>
              <a:rPr lang="fr-FR" altLang="fr-FR" sz="3600" dirty="0">
                <a:solidFill>
                  <a:srgbClr val="E08C37"/>
                </a:solidFill>
              </a:rPr>
              <a:t>			Cocaïne</a:t>
            </a:r>
          </a:p>
          <a:p>
            <a:pPr eaLnBrk="1" hangingPunct="1"/>
            <a:r>
              <a:rPr lang="fr-FR" altLang="fr-FR" sz="3600" dirty="0">
                <a:solidFill>
                  <a:srgbClr val="E08C37"/>
                </a:solidFill>
              </a:rPr>
              <a:t>Alcool</a:t>
            </a:r>
          </a:p>
          <a:p>
            <a:pPr algn="ctr" eaLnBrk="1" hangingPunct="1"/>
            <a:r>
              <a:rPr lang="fr-FR" altLang="fr-FR" sz="3600" dirty="0">
                <a:solidFill>
                  <a:srgbClr val="E08C37"/>
                </a:solidFill>
              </a:rPr>
              <a:t>				LSD</a:t>
            </a:r>
            <a:endParaRPr lang="fr-FR" sz="3600" dirty="0">
              <a:solidFill>
                <a:srgbClr val="E08C37"/>
              </a:solidFill>
            </a:endParaRPr>
          </a:p>
          <a:p>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2438804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3AD341-59C5-0B03-06D5-5A92C8EBB8B3}"/>
              </a:ext>
            </a:extLst>
          </p:cNvPr>
          <p:cNvPicPr>
            <a:picLocks noChangeAspect="1"/>
          </p:cNvPicPr>
          <p:nvPr/>
        </p:nvPicPr>
        <p:blipFill>
          <a:blip r:embed="rId3"/>
          <a:stretch>
            <a:fillRect/>
          </a:stretch>
        </p:blipFill>
        <p:spPr>
          <a:xfrm>
            <a:off x="0" y="0"/>
            <a:ext cx="12273025" cy="6852040"/>
          </a:xfrm>
          <a:prstGeom prst="rect">
            <a:avLst/>
          </a:prstGeom>
        </p:spPr>
      </p:pic>
      <p:sp>
        <p:nvSpPr>
          <p:cNvPr id="6" name="ZoneTexte 5">
            <a:extLst>
              <a:ext uri="{FF2B5EF4-FFF2-40B4-BE49-F238E27FC236}">
                <a16:creationId xmlns:a16="http://schemas.microsoft.com/office/drawing/2014/main" id="{50FA39B5-A801-D3BF-88D5-BFCD175CBECA}"/>
              </a:ext>
            </a:extLst>
          </p:cNvPr>
          <p:cNvSpPr txBox="1"/>
          <p:nvPr/>
        </p:nvSpPr>
        <p:spPr>
          <a:xfrm>
            <a:off x="1857736" y="363029"/>
            <a:ext cx="8782555" cy="1446550"/>
          </a:xfrm>
          <a:prstGeom prst="rect">
            <a:avLst/>
          </a:prstGeom>
          <a:noFill/>
        </p:spPr>
        <p:txBody>
          <a:bodyPr wrap="square">
            <a:spAutoFit/>
          </a:bodyPr>
          <a:lstStyle/>
          <a:p>
            <a:pPr algn="ctr"/>
            <a:r>
              <a:rPr lang="fr-FR" sz="4400" b="1" dirty="0">
                <a:solidFill>
                  <a:srgbClr val="1F9CB3"/>
                </a:solidFill>
              </a:rPr>
              <a:t>Réponse : Rapport ROCQUES (1999)</a:t>
            </a:r>
          </a:p>
          <a:p>
            <a:pPr algn="ctr"/>
            <a:r>
              <a:rPr lang="fr-FR" sz="4400" b="1" dirty="0">
                <a:solidFill>
                  <a:srgbClr val="1F9CB3"/>
                </a:solidFill>
              </a:rPr>
              <a:t>Intensité des effets</a:t>
            </a:r>
          </a:p>
        </p:txBody>
      </p:sp>
      <p:cxnSp>
        <p:nvCxnSpPr>
          <p:cNvPr id="8" name="Connecteur droit 7">
            <a:extLst>
              <a:ext uri="{FF2B5EF4-FFF2-40B4-BE49-F238E27FC236}">
                <a16:creationId xmlns:a16="http://schemas.microsoft.com/office/drawing/2014/main" id="{E43C79C7-848F-68D6-BB1C-4E9115943E15}"/>
              </a:ext>
            </a:extLst>
          </p:cNvPr>
          <p:cNvCxnSpPr/>
          <p:nvPr/>
        </p:nvCxnSpPr>
        <p:spPr>
          <a:xfrm>
            <a:off x="1261641" y="5949387"/>
            <a:ext cx="9572263" cy="0"/>
          </a:xfrm>
          <a:prstGeom prst="line">
            <a:avLst/>
          </a:prstGeom>
          <a:ln w="76200">
            <a:solidFill>
              <a:srgbClr val="1F9CB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24FB38E-68F1-C8FF-A63E-A1F45161543F}"/>
              </a:ext>
            </a:extLst>
          </p:cNvPr>
          <p:cNvSpPr/>
          <p:nvPr/>
        </p:nvSpPr>
        <p:spPr>
          <a:xfrm>
            <a:off x="2141316" y="2407534"/>
            <a:ext cx="509287" cy="349555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9485F36-FFED-8259-30F7-8A56450D5B3B}"/>
              </a:ext>
            </a:extLst>
          </p:cNvPr>
          <p:cNvSpPr/>
          <p:nvPr/>
        </p:nvSpPr>
        <p:spPr>
          <a:xfrm>
            <a:off x="3580434" y="2939970"/>
            <a:ext cx="509287" cy="29862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76A70DE-AD4F-A5FD-7FFA-B650C2005B8A}"/>
              </a:ext>
            </a:extLst>
          </p:cNvPr>
          <p:cNvSpPr/>
          <p:nvPr/>
        </p:nvSpPr>
        <p:spPr>
          <a:xfrm>
            <a:off x="5019552" y="3429000"/>
            <a:ext cx="509287" cy="247408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8AF339C-C514-B8A8-AFB9-1256241B6704}"/>
              </a:ext>
            </a:extLst>
          </p:cNvPr>
          <p:cNvSpPr/>
          <p:nvPr/>
        </p:nvSpPr>
        <p:spPr>
          <a:xfrm>
            <a:off x="6518238" y="3727051"/>
            <a:ext cx="509287" cy="21760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4C2E8592-A717-4773-A873-39466FA33245}"/>
              </a:ext>
            </a:extLst>
          </p:cNvPr>
          <p:cNvSpPr/>
          <p:nvPr/>
        </p:nvSpPr>
        <p:spPr>
          <a:xfrm>
            <a:off x="8028977" y="4039566"/>
            <a:ext cx="509287" cy="18866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3607EA5-DFE5-F3BB-D3C6-DF8ABC73E8D5}"/>
              </a:ext>
            </a:extLst>
          </p:cNvPr>
          <p:cNvSpPr/>
          <p:nvPr/>
        </p:nvSpPr>
        <p:spPr>
          <a:xfrm>
            <a:off x="9525964" y="5243337"/>
            <a:ext cx="509287" cy="6597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4D4FA2BF-E5D6-8548-F85B-6E4D724182FD}"/>
              </a:ext>
            </a:extLst>
          </p:cNvPr>
          <p:cNvSpPr txBox="1"/>
          <p:nvPr/>
        </p:nvSpPr>
        <p:spPr>
          <a:xfrm>
            <a:off x="1857736" y="1875102"/>
            <a:ext cx="1076446"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LSD</a:t>
            </a:r>
          </a:p>
        </p:txBody>
      </p:sp>
      <p:sp>
        <p:nvSpPr>
          <p:cNvPr id="17" name="ZoneTexte 16">
            <a:extLst>
              <a:ext uri="{FF2B5EF4-FFF2-40B4-BE49-F238E27FC236}">
                <a16:creationId xmlns:a16="http://schemas.microsoft.com/office/drawing/2014/main" id="{E96D1BCA-1500-192E-7A2E-FBFBA4308650}"/>
              </a:ext>
            </a:extLst>
          </p:cNvPr>
          <p:cNvSpPr txBox="1"/>
          <p:nvPr/>
        </p:nvSpPr>
        <p:spPr>
          <a:xfrm>
            <a:off x="3146379" y="2400695"/>
            <a:ext cx="1379318"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Héroïne</a:t>
            </a:r>
          </a:p>
        </p:txBody>
      </p:sp>
      <p:sp>
        <p:nvSpPr>
          <p:cNvPr id="18" name="ZoneTexte 17">
            <a:extLst>
              <a:ext uri="{FF2B5EF4-FFF2-40B4-BE49-F238E27FC236}">
                <a16:creationId xmlns:a16="http://schemas.microsoft.com/office/drawing/2014/main" id="{DB3BEE1D-A2C8-B7F9-E61C-BDDFB2B83009}"/>
              </a:ext>
            </a:extLst>
          </p:cNvPr>
          <p:cNvSpPr txBox="1"/>
          <p:nvPr/>
        </p:nvSpPr>
        <p:spPr>
          <a:xfrm>
            <a:off x="4655915" y="2886749"/>
            <a:ext cx="1379318"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Cocaïne</a:t>
            </a:r>
          </a:p>
        </p:txBody>
      </p:sp>
      <p:sp>
        <p:nvSpPr>
          <p:cNvPr id="21" name="ZoneTexte 20">
            <a:extLst>
              <a:ext uri="{FF2B5EF4-FFF2-40B4-BE49-F238E27FC236}">
                <a16:creationId xmlns:a16="http://schemas.microsoft.com/office/drawing/2014/main" id="{15F43AA6-8398-4E85-EB8A-7EDD0B665DA4}"/>
              </a:ext>
            </a:extLst>
          </p:cNvPr>
          <p:cNvSpPr txBox="1"/>
          <p:nvPr/>
        </p:nvSpPr>
        <p:spPr>
          <a:xfrm>
            <a:off x="6176058" y="3216706"/>
            <a:ext cx="1231742"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Alcool</a:t>
            </a:r>
          </a:p>
        </p:txBody>
      </p:sp>
      <p:sp>
        <p:nvSpPr>
          <p:cNvPr id="22" name="ZoneTexte 21">
            <a:extLst>
              <a:ext uri="{FF2B5EF4-FFF2-40B4-BE49-F238E27FC236}">
                <a16:creationId xmlns:a16="http://schemas.microsoft.com/office/drawing/2014/main" id="{E5F2D73E-4E24-6E1E-87F5-0B51126B8342}"/>
              </a:ext>
            </a:extLst>
          </p:cNvPr>
          <p:cNvSpPr txBox="1"/>
          <p:nvPr/>
        </p:nvSpPr>
        <p:spPr>
          <a:xfrm>
            <a:off x="7560796" y="3504772"/>
            <a:ext cx="1594779"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Cannabis</a:t>
            </a:r>
          </a:p>
        </p:txBody>
      </p:sp>
      <p:sp>
        <p:nvSpPr>
          <p:cNvPr id="23" name="ZoneTexte 22">
            <a:extLst>
              <a:ext uri="{FF2B5EF4-FFF2-40B4-BE49-F238E27FC236}">
                <a16:creationId xmlns:a16="http://schemas.microsoft.com/office/drawing/2014/main" id="{FAD38521-F82E-0D69-AF9C-BEC9746BD534}"/>
              </a:ext>
            </a:extLst>
          </p:cNvPr>
          <p:cNvSpPr txBox="1"/>
          <p:nvPr/>
        </p:nvSpPr>
        <p:spPr>
          <a:xfrm>
            <a:off x="9118921" y="4708543"/>
            <a:ext cx="1379318"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Tabac</a:t>
            </a:r>
          </a:p>
        </p:txBody>
      </p:sp>
      <p:pic>
        <p:nvPicPr>
          <p:cNvPr id="25" name="Image 24">
            <a:extLst>
              <a:ext uri="{FF2B5EF4-FFF2-40B4-BE49-F238E27FC236}">
                <a16:creationId xmlns:a16="http://schemas.microsoft.com/office/drawing/2014/main" id="{67C8EA0A-E7CB-99DE-6027-FD0EBE8EDDAD}"/>
              </a:ext>
            </a:extLst>
          </p:cNvPr>
          <p:cNvPicPr>
            <a:picLocks noChangeAspect="1"/>
          </p:cNvPicPr>
          <p:nvPr/>
        </p:nvPicPr>
        <p:blipFill>
          <a:blip r:embed="rId4"/>
          <a:stretch>
            <a:fillRect/>
          </a:stretch>
        </p:blipFill>
        <p:spPr>
          <a:xfrm>
            <a:off x="1857736" y="6058503"/>
            <a:ext cx="1052053" cy="721253"/>
          </a:xfrm>
          <a:prstGeom prst="rect">
            <a:avLst/>
          </a:prstGeom>
        </p:spPr>
      </p:pic>
      <p:pic>
        <p:nvPicPr>
          <p:cNvPr id="27" name="Image 26">
            <a:extLst>
              <a:ext uri="{FF2B5EF4-FFF2-40B4-BE49-F238E27FC236}">
                <a16:creationId xmlns:a16="http://schemas.microsoft.com/office/drawing/2014/main" id="{589137B0-84AC-3197-46B5-6517E5F9F8DF}"/>
              </a:ext>
            </a:extLst>
          </p:cNvPr>
          <p:cNvPicPr>
            <a:picLocks noChangeAspect="1"/>
          </p:cNvPicPr>
          <p:nvPr/>
        </p:nvPicPr>
        <p:blipFill>
          <a:blip r:embed="rId5"/>
          <a:stretch>
            <a:fillRect/>
          </a:stretch>
        </p:blipFill>
        <p:spPr>
          <a:xfrm>
            <a:off x="3215932" y="6046917"/>
            <a:ext cx="1238290" cy="707594"/>
          </a:xfrm>
          <a:prstGeom prst="rect">
            <a:avLst/>
          </a:prstGeom>
        </p:spPr>
      </p:pic>
      <p:pic>
        <p:nvPicPr>
          <p:cNvPr id="29" name="Image 28">
            <a:extLst>
              <a:ext uri="{FF2B5EF4-FFF2-40B4-BE49-F238E27FC236}">
                <a16:creationId xmlns:a16="http://schemas.microsoft.com/office/drawing/2014/main" id="{93B06D54-6DB6-EAD0-7E0E-E6928A45C4BB}"/>
              </a:ext>
            </a:extLst>
          </p:cNvPr>
          <p:cNvPicPr>
            <a:picLocks noChangeAspect="1"/>
          </p:cNvPicPr>
          <p:nvPr/>
        </p:nvPicPr>
        <p:blipFill>
          <a:blip r:embed="rId6"/>
          <a:stretch>
            <a:fillRect/>
          </a:stretch>
        </p:blipFill>
        <p:spPr>
          <a:xfrm>
            <a:off x="4760365" y="6062989"/>
            <a:ext cx="1094350" cy="691522"/>
          </a:xfrm>
          <a:prstGeom prst="rect">
            <a:avLst/>
          </a:prstGeom>
        </p:spPr>
      </p:pic>
      <p:pic>
        <p:nvPicPr>
          <p:cNvPr id="31" name="Image 30">
            <a:extLst>
              <a:ext uri="{FF2B5EF4-FFF2-40B4-BE49-F238E27FC236}">
                <a16:creationId xmlns:a16="http://schemas.microsoft.com/office/drawing/2014/main" id="{920EB5D9-4C96-6DC9-7729-2E473A022922}"/>
              </a:ext>
            </a:extLst>
          </p:cNvPr>
          <p:cNvPicPr>
            <a:picLocks noChangeAspect="1"/>
          </p:cNvPicPr>
          <p:nvPr/>
        </p:nvPicPr>
        <p:blipFill>
          <a:blip r:embed="rId7"/>
          <a:stretch>
            <a:fillRect/>
          </a:stretch>
        </p:blipFill>
        <p:spPr>
          <a:xfrm>
            <a:off x="6518238" y="6030412"/>
            <a:ext cx="612067" cy="807219"/>
          </a:xfrm>
          <a:prstGeom prst="rect">
            <a:avLst/>
          </a:prstGeom>
        </p:spPr>
      </p:pic>
      <p:pic>
        <p:nvPicPr>
          <p:cNvPr id="33" name="Image 32">
            <a:extLst>
              <a:ext uri="{FF2B5EF4-FFF2-40B4-BE49-F238E27FC236}">
                <a16:creationId xmlns:a16="http://schemas.microsoft.com/office/drawing/2014/main" id="{2DA0502D-011C-05C8-6E26-45F15E7D47B5}"/>
              </a:ext>
            </a:extLst>
          </p:cNvPr>
          <p:cNvPicPr>
            <a:picLocks noChangeAspect="1"/>
          </p:cNvPicPr>
          <p:nvPr/>
        </p:nvPicPr>
        <p:blipFill>
          <a:blip r:embed="rId8"/>
          <a:stretch>
            <a:fillRect/>
          </a:stretch>
        </p:blipFill>
        <p:spPr>
          <a:xfrm>
            <a:off x="7850855" y="6046917"/>
            <a:ext cx="977854" cy="721254"/>
          </a:xfrm>
          <a:prstGeom prst="rect">
            <a:avLst/>
          </a:prstGeom>
        </p:spPr>
      </p:pic>
      <p:pic>
        <p:nvPicPr>
          <p:cNvPr id="35" name="Image 34">
            <a:extLst>
              <a:ext uri="{FF2B5EF4-FFF2-40B4-BE49-F238E27FC236}">
                <a16:creationId xmlns:a16="http://schemas.microsoft.com/office/drawing/2014/main" id="{7747FD75-25D6-198D-5577-798903221CF0}"/>
              </a:ext>
            </a:extLst>
          </p:cNvPr>
          <p:cNvPicPr>
            <a:picLocks noChangeAspect="1"/>
          </p:cNvPicPr>
          <p:nvPr/>
        </p:nvPicPr>
        <p:blipFill>
          <a:blip r:embed="rId9"/>
          <a:stretch>
            <a:fillRect/>
          </a:stretch>
        </p:blipFill>
        <p:spPr>
          <a:xfrm>
            <a:off x="9391289" y="6176846"/>
            <a:ext cx="942975" cy="514350"/>
          </a:xfrm>
          <a:prstGeom prst="rect">
            <a:avLst/>
          </a:prstGeom>
        </p:spPr>
      </p:pic>
      <p:sp>
        <p:nvSpPr>
          <p:cNvPr id="36" name="ZoneTexte 35">
            <a:extLst>
              <a:ext uri="{FF2B5EF4-FFF2-40B4-BE49-F238E27FC236}">
                <a16:creationId xmlns:a16="http://schemas.microsoft.com/office/drawing/2014/main" id="{DE2738F1-F8A6-C337-47A7-FE21C498CCFC}"/>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10"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1894762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2"/>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6005332" y="431569"/>
            <a:ext cx="6186668" cy="2308324"/>
          </a:xfrm>
          <a:prstGeom prst="rect">
            <a:avLst/>
          </a:prstGeom>
          <a:noFill/>
        </p:spPr>
        <p:txBody>
          <a:bodyPr wrap="square">
            <a:spAutoFit/>
          </a:bodyPr>
          <a:lstStyle/>
          <a:p>
            <a:pPr eaLnBrk="1" hangingPunct="1"/>
            <a:r>
              <a:rPr lang="fr-FR" altLang="fr-FR" sz="3600" dirty="0">
                <a:solidFill>
                  <a:srgbClr val="1F9CB3"/>
                </a:solidFill>
              </a:rPr>
              <a:t>Classer ces produits en fonction de leur dangerosité somatique </a:t>
            </a:r>
            <a:r>
              <a:rPr lang="fr-FR" altLang="fr-FR" sz="3600" b="1" dirty="0">
                <a:solidFill>
                  <a:srgbClr val="1F9CB3"/>
                </a:solidFill>
              </a:rPr>
              <a:t>(capacité à provoquer des atteintes cellulaires)</a:t>
            </a:r>
            <a:endParaRPr lang="fr-FR" altLang="fr-FR" sz="3600" b="1" i="1" dirty="0">
              <a:solidFill>
                <a:srgbClr val="1F9CB3"/>
              </a:solidFill>
            </a:endParaRPr>
          </a:p>
        </p:txBody>
      </p:sp>
      <p:sp>
        <p:nvSpPr>
          <p:cNvPr id="8" name="ZoneTexte 7">
            <a:extLst>
              <a:ext uri="{FF2B5EF4-FFF2-40B4-BE49-F238E27FC236}">
                <a16:creationId xmlns:a16="http://schemas.microsoft.com/office/drawing/2014/main" id="{95589354-048F-D239-D0E5-21FE0F5AD2D4}"/>
              </a:ext>
            </a:extLst>
          </p:cNvPr>
          <p:cNvSpPr txBox="1"/>
          <p:nvPr/>
        </p:nvSpPr>
        <p:spPr>
          <a:xfrm>
            <a:off x="6180881" y="2739893"/>
            <a:ext cx="5463251" cy="3693319"/>
          </a:xfrm>
          <a:prstGeom prst="rect">
            <a:avLst/>
          </a:prstGeom>
          <a:noFill/>
        </p:spPr>
        <p:txBody>
          <a:bodyPr wrap="square" rtlCol="0">
            <a:spAutoFit/>
          </a:bodyPr>
          <a:lstStyle/>
          <a:p>
            <a:pPr eaLnBrk="1" hangingPunct="1"/>
            <a:r>
              <a:rPr lang="fr-FR" altLang="fr-FR" sz="3600" dirty="0">
                <a:solidFill>
                  <a:srgbClr val="E08C37"/>
                </a:solidFill>
              </a:rPr>
              <a:t>Héroïne</a:t>
            </a:r>
          </a:p>
          <a:p>
            <a:pPr eaLnBrk="1" hangingPunct="1"/>
            <a:r>
              <a:rPr lang="fr-FR" altLang="fr-FR" sz="3600" dirty="0">
                <a:solidFill>
                  <a:srgbClr val="E08C37"/>
                </a:solidFill>
              </a:rPr>
              <a:t>		Cannabis </a:t>
            </a:r>
          </a:p>
          <a:p>
            <a:pPr eaLnBrk="1" hangingPunct="1"/>
            <a:r>
              <a:rPr lang="fr-FR" altLang="fr-FR" sz="3600" dirty="0">
                <a:solidFill>
                  <a:srgbClr val="E08C37"/>
                </a:solidFill>
              </a:rPr>
              <a:t>	Tabac</a:t>
            </a:r>
          </a:p>
          <a:p>
            <a:pPr eaLnBrk="1" hangingPunct="1"/>
            <a:r>
              <a:rPr lang="fr-FR" altLang="fr-FR" sz="3600" dirty="0">
                <a:solidFill>
                  <a:srgbClr val="E08C37"/>
                </a:solidFill>
              </a:rPr>
              <a:t>			Cocaïne</a:t>
            </a:r>
          </a:p>
          <a:p>
            <a:pPr eaLnBrk="1" hangingPunct="1"/>
            <a:r>
              <a:rPr lang="fr-FR" altLang="fr-FR" sz="3600" dirty="0">
                <a:solidFill>
                  <a:srgbClr val="E08C37"/>
                </a:solidFill>
              </a:rPr>
              <a:t>Alcool</a:t>
            </a:r>
          </a:p>
          <a:p>
            <a:pPr algn="ctr" eaLnBrk="1" hangingPunct="1"/>
            <a:r>
              <a:rPr lang="fr-FR" altLang="fr-FR" sz="3600" dirty="0">
                <a:solidFill>
                  <a:srgbClr val="E08C37"/>
                </a:solidFill>
              </a:rPr>
              <a:t>				LSD</a:t>
            </a:r>
            <a:endParaRPr lang="fr-FR" sz="3600" dirty="0">
              <a:solidFill>
                <a:srgbClr val="E08C37"/>
              </a:solidFill>
            </a:endParaRPr>
          </a:p>
          <a:p>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1668919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8BE5021-8D7F-B459-2E92-37990E671E93}"/>
              </a:ext>
            </a:extLst>
          </p:cNvPr>
          <p:cNvPicPr>
            <a:picLocks noChangeAspect="1"/>
          </p:cNvPicPr>
          <p:nvPr/>
        </p:nvPicPr>
        <p:blipFill>
          <a:blip r:embed="rId2"/>
          <a:stretch>
            <a:fillRect/>
          </a:stretch>
        </p:blipFill>
        <p:spPr>
          <a:xfrm>
            <a:off x="0" y="-1"/>
            <a:ext cx="12192000" cy="6858001"/>
          </a:xfrm>
          <a:prstGeom prst="rect">
            <a:avLst/>
          </a:prstGeom>
        </p:spPr>
      </p:pic>
      <p:sp>
        <p:nvSpPr>
          <p:cNvPr id="4" name="ZoneTexte 3">
            <a:extLst>
              <a:ext uri="{FF2B5EF4-FFF2-40B4-BE49-F238E27FC236}">
                <a16:creationId xmlns:a16="http://schemas.microsoft.com/office/drawing/2014/main" id="{02B65B1B-381F-723A-F834-3FE78C25DFBD}"/>
              </a:ext>
            </a:extLst>
          </p:cNvPr>
          <p:cNvSpPr txBox="1"/>
          <p:nvPr/>
        </p:nvSpPr>
        <p:spPr>
          <a:xfrm>
            <a:off x="1737360" y="2157984"/>
            <a:ext cx="8759952" cy="3416320"/>
          </a:xfrm>
          <a:prstGeom prst="rect">
            <a:avLst/>
          </a:prstGeom>
          <a:solidFill>
            <a:srgbClr val="1F9CB3"/>
          </a:solidFill>
        </p:spPr>
        <p:txBody>
          <a:bodyPr wrap="square" rtlCol="0">
            <a:spAutoFit/>
          </a:bodyPr>
          <a:lstStyle/>
          <a:p>
            <a:pPr marL="285750" indent="-285750" algn="just">
              <a:buFont typeface="Arial" panose="020B0604020202020204" pitchFamily="34" charset="0"/>
              <a:buChar char="•"/>
            </a:pPr>
            <a:r>
              <a:rPr lang="fr-FR" sz="2400" b="1" dirty="0">
                <a:solidFill>
                  <a:schemeClr val="bg1"/>
                </a:solidFill>
              </a:rPr>
              <a:t>Cette présentation est un support de type « boite à outils ». </a:t>
            </a:r>
          </a:p>
          <a:p>
            <a:pPr algn="just"/>
            <a:endParaRPr lang="fr-FR" sz="2400" b="1" dirty="0">
              <a:solidFill>
                <a:schemeClr val="bg1"/>
              </a:solidFill>
            </a:endParaRPr>
          </a:p>
          <a:p>
            <a:pPr marL="285750" indent="-285750" algn="just">
              <a:buFont typeface="Arial" panose="020B0604020202020204" pitchFamily="34" charset="0"/>
              <a:buChar char="•"/>
            </a:pPr>
            <a:r>
              <a:rPr lang="fr-FR" sz="2400" b="1" dirty="0">
                <a:solidFill>
                  <a:schemeClr val="bg1"/>
                </a:solidFill>
              </a:rPr>
              <a:t>Chacun pourra utiliser les diapositives qui lui paraissent adaptées au public auquel elles sont destinées. </a:t>
            </a:r>
          </a:p>
          <a:p>
            <a:pPr marL="285750" indent="-285750" algn="just">
              <a:buFont typeface="Arial" panose="020B0604020202020204" pitchFamily="34" charset="0"/>
              <a:buChar char="•"/>
            </a:pPr>
            <a:endParaRPr lang="fr-FR" sz="2400" b="1" dirty="0">
              <a:solidFill>
                <a:schemeClr val="bg1"/>
              </a:solidFill>
            </a:endParaRPr>
          </a:p>
          <a:p>
            <a:pPr marL="285750" indent="-285750" algn="just">
              <a:buFont typeface="Arial" panose="020B0604020202020204" pitchFamily="34" charset="0"/>
              <a:buChar char="•"/>
            </a:pPr>
            <a:r>
              <a:rPr lang="fr-FR" sz="2400" b="1" dirty="0">
                <a:solidFill>
                  <a:schemeClr val="bg1"/>
                </a:solidFill>
              </a:rPr>
              <a:t>De même, toute proposition de dispositives ou suggestion sur le sujet seront les bienvenus pour faire évoluer le support. </a:t>
            </a:r>
            <a:r>
              <a:rPr lang="fr-FR" sz="1600" dirty="0">
                <a:solidFill>
                  <a:schemeClr val="bg1"/>
                </a:solidFill>
              </a:rPr>
              <a:t> </a:t>
            </a:r>
          </a:p>
          <a:p>
            <a:pPr marL="285750" indent="-285750" algn="just">
              <a:buFont typeface="Arial" panose="020B0604020202020204" pitchFamily="34" charset="0"/>
              <a:buChar char="•"/>
            </a:pPr>
            <a:endParaRPr lang="fr-FR" sz="1600" dirty="0">
              <a:solidFill>
                <a:schemeClr val="tx2">
                  <a:lumMod val="75000"/>
                </a:schemeClr>
              </a:solidFill>
            </a:endParaRPr>
          </a:p>
          <a:p>
            <a:pPr marL="285750" indent="-285750" algn="just">
              <a:buFont typeface="Arial" panose="020B0604020202020204" pitchFamily="34" charset="0"/>
              <a:buChar char="•"/>
            </a:pPr>
            <a:endParaRPr lang="fr-FR" sz="1600" dirty="0">
              <a:solidFill>
                <a:schemeClr val="tx2">
                  <a:lumMod val="75000"/>
                </a:schemeClr>
              </a:solidFill>
            </a:endParaRPr>
          </a:p>
          <a:p>
            <a:pPr marL="285750" indent="-285750" algn="just">
              <a:buFont typeface="Arial" panose="020B0604020202020204" pitchFamily="34" charset="0"/>
              <a:buChar char="•"/>
            </a:pPr>
            <a:endParaRPr lang="fr-FR" sz="1600" dirty="0">
              <a:solidFill>
                <a:schemeClr val="tx2">
                  <a:lumMod val="75000"/>
                </a:schemeClr>
              </a:solidFill>
            </a:endParaRPr>
          </a:p>
        </p:txBody>
      </p:sp>
    </p:spTree>
    <p:extLst>
      <p:ext uri="{BB962C8B-B14F-4D97-AF65-F5344CB8AC3E}">
        <p14:creationId xmlns:p14="http://schemas.microsoft.com/office/powerpoint/2010/main" val="2453941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3AD341-59C5-0B03-06D5-5A92C8EBB8B3}"/>
              </a:ext>
            </a:extLst>
          </p:cNvPr>
          <p:cNvPicPr>
            <a:picLocks noChangeAspect="1"/>
          </p:cNvPicPr>
          <p:nvPr/>
        </p:nvPicPr>
        <p:blipFill>
          <a:blip r:embed="rId2"/>
          <a:stretch>
            <a:fillRect/>
          </a:stretch>
        </p:blipFill>
        <p:spPr>
          <a:xfrm>
            <a:off x="0" y="0"/>
            <a:ext cx="12273025" cy="6852040"/>
          </a:xfrm>
          <a:prstGeom prst="rect">
            <a:avLst/>
          </a:prstGeom>
        </p:spPr>
      </p:pic>
      <p:sp>
        <p:nvSpPr>
          <p:cNvPr id="6" name="ZoneTexte 5">
            <a:extLst>
              <a:ext uri="{FF2B5EF4-FFF2-40B4-BE49-F238E27FC236}">
                <a16:creationId xmlns:a16="http://schemas.microsoft.com/office/drawing/2014/main" id="{50FA39B5-A801-D3BF-88D5-BFCD175CBECA}"/>
              </a:ext>
            </a:extLst>
          </p:cNvPr>
          <p:cNvSpPr txBox="1"/>
          <p:nvPr/>
        </p:nvSpPr>
        <p:spPr>
          <a:xfrm>
            <a:off x="2022310" y="248941"/>
            <a:ext cx="8577323" cy="1446550"/>
          </a:xfrm>
          <a:prstGeom prst="rect">
            <a:avLst/>
          </a:prstGeom>
          <a:noFill/>
        </p:spPr>
        <p:txBody>
          <a:bodyPr wrap="square">
            <a:spAutoFit/>
          </a:bodyPr>
          <a:lstStyle/>
          <a:p>
            <a:r>
              <a:rPr lang="fr-FR" sz="4400" b="1" dirty="0">
                <a:solidFill>
                  <a:srgbClr val="1F9CB3"/>
                </a:solidFill>
              </a:rPr>
              <a:t>Réponse : Rapport ROCQUES</a:t>
            </a:r>
          </a:p>
          <a:p>
            <a:r>
              <a:rPr lang="fr-FR" sz="4400" b="1" dirty="0">
                <a:solidFill>
                  <a:srgbClr val="1F9CB3"/>
                </a:solidFill>
              </a:rPr>
              <a:t>Toxicité somatique</a:t>
            </a:r>
          </a:p>
        </p:txBody>
      </p:sp>
      <p:cxnSp>
        <p:nvCxnSpPr>
          <p:cNvPr id="8" name="Connecteur droit 7">
            <a:extLst>
              <a:ext uri="{FF2B5EF4-FFF2-40B4-BE49-F238E27FC236}">
                <a16:creationId xmlns:a16="http://schemas.microsoft.com/office/drawing/2014/main" id="{E43C79C7-848F-68D6-BB1C-4E9115943E15}"/>
              </a:ext>
            </a:extLst>
          </p:cNvPr>
          <p:cNvCxnSpPr/>
          <p:nvPr/>
        </p:nvCxnSpPr>
        <p:spPr>
          <a:xfrm>
            <a:off x="1261641" y="5949387"/>
            <a:ext cx="9572263" cy="0"/>
          </a:xfrm>
          <a:prstGeom prst="line">
            <a:avLst/>
          </a:prstGeom>
          <a:ln w="76200">
            <a:solidFill>
              <a:srgbClr val="1F9CB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24FB38E-68F1-C8FF-A63E-A1F45161543F}"/>
              </a:ext>
            </a:extLst>
          </p:cNvPr>
          <p:cNvSpPr/>
          <p:nvPr/>
        </p:nvSpPr>
        <p:spPr>
          <a:xfrm>
            <a:off x="2141316" y="2407534"/>
            <a:ext cx="509287" cy="349555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9485F36-FFED-8259-30F7-8A56450D5B3B}"/>
              </a:ext>
            </a:extLst>
          </p:cNvPr>
          <p:cNvSpPr/>
          <p:nvPr/>
        </p:nvSpPr>
        <p:spPr>
          <a:xfrm>
            <a:off x="3580434" y="2939970"/>
            <a:ext cx="509287" cy="29862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76A70DE-AD4F-A5FD-7FFA-B650C2005B8A}"/>
              </a:ext>
            </a:extLst>
          </p:cNvPr>
          <p:cNvSpPr/>
          <p:nvPr/>
        </p:nvSpPr>
        <p:spPr>
          <a:xfrm>
            <a:off x="5019552" y="3429000"/>
            <a:ext cx="509287" cy="247408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8AF339C-C514-B8A8-AFB9-1256241B6704}"/>
              </a:ext>
            </a:extLst>
          </p:cNvPr>
          <p:cNvSpPr/>
          <p:nvPr/>
        </p:nvSpPr>
        <p:spPr>
          <a:xfrm>
            <a:off x="6518238" y="4039566"/>
            <a:ext cx="509287" cy="186352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4C2E8592-A717-4773-A873-39466FA33245}"/>
              </a:ext>
            </a:extLst>
          </p:cNvPr>
          <p:cNvSpPr/>
          <p:nvPr/>
        </p:nvSpPr>
        <p:spPr>
          <a:xfrm>
            <a:off x="8225749" y="4525700"/>
            <a:ext cx="509287" cy="14005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3607EA5-DFE5-F3BB-D3C6-DF8ABC73E8D5}"/>
              </a:ext>
            </a:extLst>
          </p:cNvPr>
          <p:cNvSpPr/>
          <p:nvPr/>
        </p:nvSpPr>
        <p:spPr>
          <a:xfrm>
            <a:off x="9525964" y="5243337"/>
            <a:ext cx="509287" cy="6597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4D4FA2BF-E5D6-8548-F85B-6E4D724182FD}"/>
              </a:ext>
            </a:extLst>
          </p:cNvPr>
          <p:cNvSpPr txBox="1"/>
          <p:nvPr/>
        </p:nvSpPr>
        <p:spPr>
          <a:xfrm>
            <a:off x="1857736" y="1875102"/>
            <a:ext cx="1076446"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Tabac</a:t>
            </a:r>
          </a:p>
        </p:txBody>
      </p:sp>
      <p:sp>
        <p:nvSpPr>
          <p:cNvPr id="17" name="ZoneTexte 16">
            <a:extLst>
              <a:ext uri="{FF2B5EF4-FFF2-40B4-BE49-F238E27FC236}">
                <a16:creationId xmlns:a16="http://schemas.microsoft.com/office/drawing/2014/main" id="{E96D1BCA-1500-192E-7A2E-FBFBA4308650}"/>
              </a:ext>
            </a:extLst>
          </p:cNvPr>
          <p:cNvSpPr txBox="1"/>
          <p:nvPr/>
        </p:nvSpPr>
        <p:spPr>
          <a:xfrm>
            <a:off x="3146379" y="2400695"/>
            <a:ext cx="1379318"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Alcool</a:t>
            </a:r>
          </a:p>
        </p:txBody>
      </p:sp>
      <p:sp>
        <p:nvSpPr>
          <p:cNvPr id="18" name="ZoneTexte 17">
            <a:extLst>
              <a:ext uri="{FF2B5EF4-FFF2-40B4-BE49-F238E27FC236}">
                <a16:creationId xmlns:a16="http://schemas.microsoft.com/office/drawing/2014/main" id="{DB3BEE1D-A2C8-B7F9-E61C-BDDFB2B83009}"/>
              </a:ext>
            </a:extLst>
          </p:cNvPr>
          <p:cNvSpPr txBox="1"/>
          <p:nvPr/>
        </p:nvSpPr>
        <p:spPr>
          <a:xfrm>
            <a:off x="4655915" y="2886749"/>
            <a:ext cx="1379318"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Cocaïne</a:t>
            </a:r>
          </a:p>
        </p:txBody>
      </p:sp>
      <p:sp>
        <p:nvSpPr>
          <p:cNvPr id="21" name="ZoneTexte 20">
            <a:extLst>
              <a:ext uri="{FF2B5EF4-FFF2-40B4-BE49-F238E27FC236}">
                <a16:creationId xmlns:a16="http://schemas.microsoft.com/office/drawing/2014/main" id="{15F43AA6-8398-4E85-EB8A-7EDD0B665DA4}"/>
              </a:ext>
            </a:extLst>
          </p:cNvPr>
          <p:cNvSpPr txBox="1"/>
          <p:nvPr/>
        </p:nvSpPr>
        <p:spPr>
          <a:xfrm>
            <a:off x="6035233" y="3517649"/>
            <a:ext cx="1674797"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Cannabis</a:t>
            </a:r>
          </a:p>
        </p:txBody>
      </p:sp>
      <p:sp>
        <p:nvSpPr>
          <p:cNvPr id="22" name="ZoneTexte 21">
            <a:extLst>
              <a:ext uri="{FF2B5EF4-FFF2-40B4-BE49-F238E27FC236}">
                <a16:creationId xmlns:a16="http://schemas.microsoft.com/office/drawing/2014/main" id="{E5F2D73E-4E24-6E1E-87F5-0B51126B8342}"/>
              </a:ext>
            </a:extLst>
          </p:cNvPr>
          <p:cNvSpPr txBox="1"/>
          <p:nvPr/>
        </p:nvSpPr>
        <p:spPr>
          <a:xfrm>
            <a:off x="7830855" y="3990906"/>
            <a:ext cx="1594779"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Héroïne</a:t>
            </a:r>
          </a:p>
        </p:txBody>
      </p:sp>
      <p:sp>
        <p:nvSpPr>
          <p:cNvPr id="23" name="ZoneTexte 22">
            <a:extLst>
              <a:ext uri="{FF2B5EF4-FFF2-40B4-BE49-F238E27FC236}">
                <a16:creationId xmlns:a16="http://schemas.microsoft.com/office/drawing/2014/main" id="{FAD38521-F82E-0D69-AF9C-BEC9746BD534}"/>
              </a:ext>
            </a:extLst>
          </p:cNvPr>
          <p:cNvSpPr txBox="1"/>
          <p:nvPr/>
        </p:nvSpPr>
        <p:spPr>
          <a:xfrm>
            <a:off x="9118921" y="4708543"/>
            <a:ext cx="1379318"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LSD</a:t>
            </a:r>
          </a:p>
        </p:txBody>
      </p:sp>
      <p:pic>
        <p:nvPicPr>
          <p:cNvPr id="25" name="Image 24">
            <a:extLst>
              <a:ext uri="{FF2B5EF4-FFF2-40B4-BE49-F238E27FC236}">
                <a16:creationId xmlns:a16="http://schemas.microsoft.com/office/drawing/2014/main" id="{67C8EA0A-E7CB-99DE-6027-FD0EBE8EDDAD}"/>
              </a:ext>
            </a:extLst>
          </p:cNvPr>
          <p:cNvPicPr>
            <a:picLocks noChangeAspect="1"/>
          </p:cNvPicPr>
          <p:nvPr/>
        </p:nvPicPr>
        <p:blipFill>
          <a:blip r:embed="rId3"/>
          <a:stretch>
            <a:fillRect/>
          </a:stretch>
        </p:blipFill>
        <p:spPr>
          <a:xfrm>
            <a:off x="9369524" y="6040086"/>
            <a:ext cx="1052053" cy="721253"/>
          </a:xfrm>
          <a:prstGeom prst="rect">
            <a:avLst/>
          </a:prstGeom>
        </p:spPr>
      </p:pic>
      <p:pic>
        <p:nvPicPr>
          <p:cNvPr id="27" name="Image 26">
            <a:extLst>
              <a:ext uri="{FF2B5EF4-FFF2-40B4-BE49-F238E27FC236}">
                <a16:creationId xmlns:a16="http://schemas.microsoft.com/office/drawing/2014/main" id="{589137B0-84AC-3197-46B5-6517E5F9F8DF}"/>
              </a:ext>
            </a:extLst>
          </p:cNvPr>
          <p:cNvPicPr>
            <a:picLocks noChangeAspect="1"/>
          </p:cNvPicPr>
          <p:nvPr/>
        </p:nvPicPr>
        <p:blipFill>
          <a:blip r:embed="rId4"/>
          <a:stretch>
            <a:fillRect/>
          </a:stretch>
        </p:blipFill>
        <p:spPr>
          <a:xfrm>
            <a:off x="7710030" y="6046916"/>
            <a:ext cx="1238290" cy="707594"/>
          </a:xfrm>
          <a:prstGeom prst="rect">
            <a:avLst/>
          </a:prstGeom>
        </p:spPr>
      </p:pic>
      <p:pic>
        <p:nvPicPr>
          <p:cNvPr id="29" name="Image 28">
            <a:extLst>
              <a:ext uri="{FF2B5EF4-FFF2-40B4-BE49-F238E27FC236}">
                <a16:creationId xmlns:a16="http://schemas.microsoft.com/office/drawing/2014/main" id="{93B06D54-6DB6-EAD0-7E0E-E6928A45C4BB}"/>
              </a:ext>
            </a:extLst>
          </p:cNvPr>
          <p:cNvPicPr>
            <a:picLocks noChangeAspect="1"/>
          </p:cNvPicPr>
          <p:nvPr/>
        </p:nvPicPr>
        <p:blipFill>
          <a:blip r:embed="rId5"/>
          <a:stretch>
            <a:fillRect/>
          </a:stretch>
        </p:blipFill>
        <p:spPr>
          <a:xfrm>
            <a:off x="4760365" y="6062989"/>
            <a:ext cx="1094350" cy="691522"/>
          </a:xfrm>
          <a:prstGeom prst="rect">
            <a:avLst/>
          </a:prstGeom>
        </p:spPr>
      </p:pic>
      <p:pic>
        <p:nvPicPr>
          <p:cNvPr id="31" name="Image 30">
            <a:extLst>
              <a:ext uri="{FF2B5EF4-FFF2-40B4-BE49-F238E27FC236}">
                <a16:creationId xmlns:a16="http://schemas.microsoft.com/office/drawing/2014/main" id="{920EB5D9-4C96-6DC9-7729-2E473A022922}"/>
              </a:ext>
            </a:extLst>
          </p:cNvPr>
          <p:cNvPicPr>
            <a:picLocks noChangeAspect="1"/>
          </p:cNvPicPr>
          <p:nvPr/>
        </p:nvPicPr>
        <p:blipFill>
          <a:blip r:embed="rId6"/>
          <a:stretch>
            <a:fillRect/>
          </a:stretch>
        </p:blipFill>
        <p:spPr>
          <a:xfrm>
            <a:off x="3507872" y="6003934"/>
            <a:ext cx="612067" cy="807219"/>
          </a:xfrm>
          <a:prstGeom prst="rect">
            <a:avLst/>
          </a:prstGeom>
        </p:spPr>
      </p:pic>
      <p:pic>
        <p:nvPicPr>
          <p:cNvPr id="33" name="Image 32">
            <a:extLst>
              <a:ext uri="{FF2B5EF4-FFF2-40B4-BE49-F238E27FC236}">
                <a16:creationId xmlns:a16="http://schemas.microsoft.com/office/drawing/2014/main" id="{2DA0502D-011C-05C8-6E26-45F15E7D47B5}"/>
              </a:ext>
            </a:extLst>
          </p:cNvPr>
          <p:cNvPicPr>
            <a:picLocks noChangeAspect="1"/>
          </p:cNvPicPr>
          <p:nvPr/>
        </p:nvPicPr>
        <p:blipFill>
          <a:blip r:embed="rId7"/>
          <a:stretch>
            <a:fillRect/>
          </a:stretch>
        </p:blipFill>
        <p:spPr>
          <a:xfrm>
            <a:off x="6310972" y="6046916"/>
            <a:ext cx="977854" cy="721254"/>
          </a:xfrm>
          <a:prstGeom prst="rect">
            <a:avLst/>
          </a:prstGeom>
        </p:spPr>
      </p:pic>
      <p:pic>
        <p:nvPicPr>
          <p:cNvPr id="35" name="Image 34">
            <a:extLst>
              <a:ext uri="{FF2B5EF4-FFF2-40B4-BE49-F238E27FC236}">
                <a16:creationId xmlns:a16="http://schemas.microsoft.com/office/drawing/2014/main" id="{7747FD75-25D6-198D-5577-798903221CF0}"/>
              </a:ext>
            </a:extLst>
          </p:cNvPr>
          <p:cNvPicPr>
            <a:picLocks noChangeAspect="1"/>
          </p:cNvPicPr>
          <p:nvPr/>
        </p:nvPicPr>
        <p:blipFill>
          <a:blip r:embed="rId8"/>
          <a:stretch>
            <a:fillRect/>
          </a:stretch>
        </p:blipFill>
        <p:spPr>
          <a:xfrm>
            <a:off x="1924471" y="6152662"/>
            <a:ext cx="942975" cy="514350"/>
          </a:xfrm>
          <a:prstGeom prst="rect">
            <a:avLst/>
          </a:prstGeom>
        </p:spPr>
      </p:pic>
      <p:sp>
        <p:nvSpPr>
          <p:cNvPr id="36" name="ZoneTexte 35">
            <a:extLst>
              <a:ext uri="{FF2B5EF4-FFF2-40B4-BE49-F238E27FC236}">
                <a16:creationId xmlns:a16="http://schemas.microsoft.com/office/drawing/2014/main" id="{DE2738F1-F8A6-C337-47A7-FE21C498CCFC}"/>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9"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665089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2"/>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6005332" y="431569"/>
            <a:ext cx="6186668" cy="1754326"/>
          </a:xfrm>
          <a:prstGeom prst="rect">
            <a:avLst/>
          </a:prstGeom>
          <a:noFill/>
        </p:spPr>
        <p:txBody>
          <a:bodyPr wrap="square">
            <a:spAutoFit/>
          </a:bodyPr>
          <a:lstStyle/>
          <a:p>
            <a:pPr eaLnBrk="1" hangingPunct="1"/>
            <a:r>
              <a:rPr lang="fr-FR" altLang="fr-FR" sz="3600" dirty="0">
                <a:solidFill>
                  <a:srgbClr val="1F9CB3"/>
                </a:solidFill>
              </a:rPr>
              <a:t>Classer ces produits en fonction de leur potentialité à </a:t>
            </a:r>
            <a:r>
              <a:rPr lang="fr-FR" altLang="fr-FR" sz="3600" b="1" dirty="0">
                <a:solidFill>
                  <a:srgbClr val="1F9CB3"/>
                </a:solidFill>
              </a:rPr>
              <a:t>développer une dépendance </a:t>
            </a:r>
            <a:endParaRPr lang="fr-FR" altLang="fr-FR" sz="3600" b="1" i="1" dirty="0">
              <a:solidFill>
                <a:srgbClr val="1F9CB3"/>
              </a:solidFill>
            </a:endParaRPr>
          </a:p>
        </p:txBody>
      </p:sp>
      <p:sp>
        <p:nvSpPr>
          <p:cNvPr id="8" name="ZoneTexte 7">
            <a:extLst>
              <a:ext uri="{FF2B5EF4-FFF2-40B4-BE49-F238E27FC236}">
                <a16:creationId xmlns:a16="http://schemas.microsoft.com/office/drawing/2014/main" id="{95589354-048F-D239-D0E5-21FE0F5AD2D4}"/>
              </a:ext>
            </a:extLst>
          </p:cNvPr>
          <p:cNvSpPr txBox="1"/>
          <p:nvPr/>
        </p:nvSpPr>
        <p:spPr>
          <a:xfrm>
            <a:off x="6180881" y="2739893"/>
            <a:ext cx="5463251" cy="3693319"/>
          </a:xfrm>
          <a:prstGeom prst="rect">
            <a:avLst/>
          </a:prstGeom>
          <a:noFill/>
        </p:spPr>
        <p:txBody>
          <a:bodyPr wrap="square" rtlCol="0">
            <a:spAutoFit/>
          </a:bodyPr>
          <a:lstStyle/>
          <a:p>
            <a:pPr eaLnBrk="1" hangingPunct="1"/>
            <a:r>
              <a:rPr lang="fr-FR" altLang="fr-FR" sz="3600" dirty="0">
                <a:solidFill>
                  <a:srgbClr val="E08C37"/>
                </a:solidFill>
              </a:rPr>
              <a:t>Héroïne</a:t>
            </a:r>
          </a:p>
          <a:p>
            <a:pPr eaLnBrk="1" hangingPunct="1"/>
            <a:r>
              <a:rPr lang="fr-FR" altLang="fr-FR" sz="3600" dirty="0">
                <a:solidFill>
                  <a:srgbClr val="E08C37"/>
                </a:solidFill>
              </a:rPr>
              <a:t>		Cannabis </a:t>
            </a:r>
          </a:p>
          <a:p>
            <a:pPr eaLnBrk="1" hangingPunct="1"/>
            <a:r>
              <a:rPr lang="fr-FR" altLang="fr-FR" sz="3600" dirty="0">
                <a:solidFill>
                  <a:srgbClr val="E08C37"/>
                </a:solidFill>
              </a:rPr>
              <a:t>	Tabac</a:t>
            </a:r>
          </a:p>
          <a:p>
            <a:pPr eaLnBrk="1" hangingPunct="1"/>
            <a:r>
              <a:rPr lang="fr-FR" altLang="fr-FR" sz="3600" dirty="0">
                <a:solidFill>
                  <a:srgbClr val="E08C37"/>
                </a:solidFill>
              </a:rPr>
              <a:t>			Cocaïne</a:t>
            </a:r>
          </a:p>
          <a:p>
            <a:pPr eaLnBrk="1" hangingPunct="1"/>
            <a:r>
              <a:rPr lang="fr-FR" altLang="fr-FR" sz="3600" dirty="0">
                <a:solidFill>
                  <a:srgbClr val="E08C37"/>
                </a:solidFill>
              </a:rPr>
              <a:t>Alcool</a:t>
            </a:r>
          </a:p>
          <a:p>
            <a:pPr algn="ctr" eaLnBrk="1" hangingPunct="1"/>
            <a:r>
              <a:rPr lang="fr-FR" altLang="fr-FR" sz="3600" dirty="0">
                <a:solidFill>
                  <a:srgbClr val="E08C37"/>
                </a:solidFill>
              </a:rPr>
              <a:t>				LSD</a:t>
            </a:r>
            <a:endParaRPr lang="fr-FR" sz="3600" dirty="0">
              <a:solidFill>
                <a:srgbClr val="E08C37"/>
              </a:solidFill>
            </a:endParaRPr>
          </a:p>
          <a:p>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626102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3AD341-59C5-0B03-06D5-5A92C8EBB8B3}"/>
              </a:ext>
            </a:extLst>
          </p:cNvPr>
          <p:cNvPicPr>
            <a:picLocks noChangeAspect="1"/>
          </p:cNvPicPr>
          <p:nvPr/>
        </p:nvPicPr>
        <p:blipFill>
          <a:blip r:embed="rId2"/>
          <a:stretch>
            <a:fillRect/>
          </a:stretch>
        </p:blipFill>
        <p:spPr>
          <a:xfrm>
            <a:off x="0" y="0"/>
            <a:ext cx="12273025" cy="6852040"/>
          </a:xfrm>
          <a:prstGeom prst="rect">
            <a:avLst/>
          </a:prstGeom>
        </p:spPr>
      </p:pic>
      <p:sp>
        <p:nvSpPr>
          <p:cNvPr id="6" name="ZoneTexte 5">
            <a:extLst>
              <a:ext uri="{FF2B5EF4-FFF2-40B4-BE49-F238E27FC236}">
                <a16:creationId xmlns:a16="http://schemas.microsoft.com/office/drawing/2014/main" id="{50FA39B5-A801-D3BF-88D5-BFCD175CBECA}"/>
              </a:ext>
            </a:extLst>
          </p:cNvPr>
          <p:cNvSpPr txBox="1"/>
          <p:nvPr/>
        </p:nvSpPr>
        <p:spPr>
          <a:xfrm>
            <a:off x="1868819" y="413355"/>
            <a:ext cx="7320040" cy="1446550"/>
          </a:xfrm>
          <a:prstGeom prst="rect">
            <a:avLst/>
          </a:prstGeom>
          <a:noFill/>
        </p:spPr>
        <p:txBody>
          <a:bodyPr wrap="square">
            <a:spAutoFit/>
          </a:bodyPr>
          <a:lstStyle/>
          <a:p>
            <a:pPr algn="ctr"/>
            <a:r>
              <a:rPr lang="fr-FR" sz="4400" b="1" dirty="0">
                <a:solidFill>
                  <a:srgbClr val="1F9CB3"/>
                </a:solidFill>
              </a:rPr>
              <a:t>Réponse : Rapport ROCQUES</a:t>
            </a:r>
          </a:p>
          <a:p>
            <a:pPr algn="ctr"/>
            <a:r>
              <a:rPr lang="fr-FR" sz="4400" b="1" dirty="0">
                <a:solidFill>
                  <a:srgbClr val="1F9CB3"/>
                </a:solidFill>
              </a:rPr>
              <a:t>Dépendance</a:t>
            </a:r>
          </a:p>
        </p:txBody>
      </p:sp>
      <p:cxnSp>
        <p:nvCxnSpPr>
          <p:cNvPr id="8" name="Connecteur droit 7">
            <a:extLst>
              <a:ext uri="{FF2B5EF4-FFF2-40B4-BE49-F238E27FC236}">
                <a16:creationId xmlns:a16="http://schemas.microsoft.com/office/drawing/2014/main" id="{E43C79C7-848F-68D6-BB1C-4E9115943E15}"/>
              </a:ext>
            </a:extLst>
          </p:cNvPr>
          <p:cNvCxnSpPr/>
          <p:nvPr/>
        </p:nvCxnSpPr>
        <p:spPr>
          <a:xfrm>
            <a:off x="1261641" y="5949387"/>
            <a:ext cx="9572263" cy="0"/>
          </a:xfrm>
          <a:prstGeom prst="line">
            <a:avLst/>
          </a:prstGeom>
          <a:ln w="76200">
            <a:solidFill>
              <a:srgbClr val="1F9CB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24FB38E-68F1-C8FF-A63E-A1F45161543F}"/>
              </a:ext>
            </a:extLst>
          </p:cNvPr>
          <p:cNvSpPr/>
          <p:nvPr/>
        </p:nvSpPr>
        <p:spPr>
          <a:xfrm>
            <a:off x="2141316" y="2407534"/>
            <a:ext cx="509287" cy="349555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9485F36-FFED-8259-30F7-8A56450D5B3B}"/>
              </a:ext>
            </a:extLst>
          </p:cNvPr>
          <p:cNvSpPr/>
          <p:nvPr/>
        </p:nvSpPr>
        <p:spPr>
          <a:xfrm>
            <a:off x="3580434" y="2430683"/>
            <a:ext cx="509287" cy="349555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76A70DE-AD4F-A5FD-7FFA-B650C2005B8A}"/>
              </a:ext>
            </a:extLst>
          </p:cNvPr>
          <p:cNvSpPr/>
          <p:nvPr/>
        </p:nvSpPr>
        <p:spPr>
          <a:xfrm>
            <a:off x="5019552" y="3429000"/>
            <a:ext cx="509287" cy="247408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8AF339C-C514-B8A8-AFB9-1256241B6704}"/>
              </a:ext>
            </a:extLst>
          </p:cNvPr>
          <p:cNvSpPr/>
          <p:nvPr/>
        </p:nvSpPr>
        <p:spPr>
          <a:xfrm>
            <a:off x="6518238" y="4039566"/>
            <a:ext cx="509287" cy="186352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4C2E8592-A717-4773-A873-39466FA33245}"/>
              </a:ext>
            </a:extLst>
          </p:cNvPr>
          <p:cNvSpPr/>
          <p:nvPr/>
        </p:nvSpPr>
        <p:spPr>
          <a:xfrm>
            <a:off x="8225749" y="4525700"/>
            <a:ext cx="509287" cy="14005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3607EA5-DFE5-F3BB-D3C6-DF8ABC73E8D5}"/>
              </a:ext>
            </a:extLst>
          </p:cNvPr>
          <p:cNvSpPr/>
          <p:nvPr/>
        </p:nvSpPr>
        <p:spPr>
          <a:xfrm>
            <a:off x="9525964" y="5243337"/>
            <a:ext cx="509287" cy="6597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4D4FA2BF-E5D6-8548-F85B-6E4D724182FD}"/>
              </a:ext>
            </a:extLst>
          </p:cNvPr>
          <p:cNvSpPr txBox="1"/>
          <p:nvPr/>
        </p:nvSpPr>
        <p:spPr>
          <a:xfrm>
            <a:off x="1857736" y="1875102"/>
            <a:ext cx="1076446"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Tabac</a:t>
            </a:r>
          </a:p>
        </p:txBody>
      </p:sp>
      <p:sp>
        <p:nvSpPr>
          <p:cNvPr id="17" name="ZoneTexte 16">
            <a:extLst>
              <a:ext uri="{FF2B5EF4-FFF2-40B4-BE49-F238E27FC236}">
                <a16:creationId xmlns:a16="http://schemas.microsoft.com/office/drawing/2014/main" id="{E96D1BCA-1500-192E-7A2E-FBFBA4308650}"/>
              </a:ext>
            </a:extLst>
          </p:cNvPr>
          <p:cNvSpPr txBox="1"/>
          <p:nvPr/>
        </p:nvSpPr>
        <p:spPr>
          <a:xfrm>
            <a:off x="6136512" y="3504771"/>
            <a:ext cx="1379318"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Alcool</a:t>
            </a:r>
          </a:p>
        </p:txBody>
      </p:sp>
      <p:sp>
        <p:nvSpPr>
          <p:cNvPr id="18" name="ZoneTexte 17">
            <a:extLst>
              <a:ext uri="{FF2B5EF4-FFF2-40B4-BE49-F238E27FC236}">
                <a16:creationId xmlns:a16="http://schemas.microsoft.com/office/drawing/2014/main" id="{DB3BEE1D-A2C8-B7F9-E61C-BDDFB2B83009}"/>
              </a:ext>
            </a:extLst>
          </p:cNvPr>
          <p:cNvSpPr txBox="1"/>
          <p:nvPr/>
        </p:nvSpPr>
        <p:spPr>
          <a:xfrm>
            <a:off x="4655915" y="2886749"/>
            <a:ext cx="1379318"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Cocaïne</a:t>
            </a:r>
          </a:p>
        </p:txBody>
      </p:sp>
      <p:sp>
        <p:nvSpPr>
          <p:cNvPr id="21" name="ZoneTexte 20">
            <a:extLst>
              <a:ext uri="{FF2B5EF4-FFF2-40B4-BE49-F238E27FC236}">
                <a16:creationId xmlns:a16="http://schemas.microsoft.com/office/drawing/2014/main" id="{15F43AA6-8398-4E85-EB8A-7EDD0B665DA4}"/>
              </a:ext>
            </a:extLst>
          </p:cNvPr>
          <p:cNvSpPr txBox="1"/>
          <p:nvPr/>
        </p:nvSpPr>
        <p:spPr>
          <a:xfrm>
            <a:off x="7694727" y="4006302"/>
            <a:ext cx="1674797"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Cannabis</a:t>
            </a:r>
          </a:p>
        </p:txBody>
      </p:sp>
      <p:sp>
        <p:nvSpPr>
          <p:cNvPr id="22" name="ZoneTexte 21">
            <a:extLst>
              <a:ext uri="{FF2B5EF4-FFF2-40B4-BE49-F238E27FC236}">
                <a16:creationId xmlns:a16="http://schemas.microsoft.com/office/drawing/2014/main" id="{E5F2D73E-4E24-6E1E-87F5-0B51126B8342}"/>
              </a:ext>
            </a:extLst>
          </p:cNvPr>
          <p:cNvSpPr txBox="1"/>
          <p:nvPr/>
        </p:nvSpPr>
        <p:spPr>
          <a:xfrm>
            <a:off x="3079688" y="1895888"/>
            <a:ext cx="1594779"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Héroïne</a:t>
            </a:r>
          </a:p>
        </p:txBody>
      </p:sp>
      <p:sp>
        <p:nvSpPr>
          <p:cNvPr id="23" name="ZoneTexte 22">
            <a:extLst>
              <a:ext uri="{FF2B5EF4-FFF2-40B4-BE49-F238E27FC236}">
                <a16:creationId xmlns:a16="http://schemas.microsoft.com/office/drawing/2014/main" id="{FAD38521-F82E-0D69-AF9C-BEC9746BD534}"/>
              </a:ext>
            </a:extLst>
          </p:cNvPr>
          <p:cNvSpPr txBox="1"/>
          <p:nvPr/>
        </p:nvSpPr>
        <p:spPr>
          <a:xfrm>
            <a:off x="9118921" y="4708543"/>
            <a:ext cx="1379318" cy="523220"/>
          </a:xfrm>
          <a:prstGeom prst="rect">
            <a:avLst/>
          </a:prstGeom>
          <a:noFill/>
          <a:ln w="28575">
            <a:solidFill>
              <a:srgbClr val="1F9CB3"/>
            </a:solidFill>
          </a:ln>
        </p:spPr>
        <p:txBody>
          <a:bodyPr wrap="square" rtlCol="0">
            <a:spAutoFit/>
          </a:bodyPr>
          <a:lstStyle/>
          <a:p>
            <a:pPr algn="ctr"/>
            <a:r>
              <a:rPr lang="fr-FR" sz="2800" b="1" dirty="0">
                <a:solidFill>
                  <a:srgbClr val="FF0000"/>
                </a:solidFill>
              </a:rPr>
              <a:t>LSD</a:t>
            </a:r>
          </a:p>
        </p:txBody>
      </p:sp>
      <p:pic>
        <p:nvPicPr>
          <p:cNvPr id="25" name="Image 24">
            <a:extLst>
              <a:ext uri="{FF2B5EF4-FFF2-40B4-BE49-F238E27FC236}">
                <a16:creationId xmlns:a16="http://schemas.microsoft.com/office/drawing/2014/main" id="{67C8EA0A-E7CB-99DE-6027-FD0EBE8EDDAD}"/>
              </a:ext>
            </a:extLst>
          </p:cNvPr>
          <p:cNvPicPr>
            <a:picLocks noChangeAspect="1"/>
          </p:cNvPicPr>
          <p:nvPr/>
        </p:nvPicPr>
        <p:blipFill>
          <a:blip r:embed="rId3"/>
          <a:stretch>
            <a:fillRect/>
          </a:stretch>
        </p:blipFill>
        <p:spPr>
          <a:xfrm>
            <a:off x="9369524" y="6040086"/>
            <a:ext cx="1052053" cy="721253"/>
          </a:xfrm>
          <a:prstGeom prst="rect">
            <a:avLst/>
          </a:prstGeom>
        </p:spPr>
      </p:pic>
      <p:pic>
        <p:nvPicPr>
          <p:cNvPr id="27" name="Image 26">
            <a:extLst>
              <a:ext uri="{FF2B5EF4-FFF2-40B4-BE49-F238E27FC236}">
                <a16:creationId xmlns:a16="http://schemas.microsoft.com/office/drawing/2014/main" id="{589137B0-84AC-3197-46B5-6517E5F9F8DF}"/>
              </a:ext>
            </a:extLst>
          </p:cNvPr>
          <p:cNvPicPr>
            <a:picLocks noChangeAspect="1"/>
          </p:cNvPicPr>
          <p:nvPr/>
        </p:nvPicPr>
        <p:blipFill>
          <a:blip r:embed="rId4"/>
          <a:stretch>
            <a:fillRect/>
          </a:stretch>
        </p:blipFill>
        <p:spPr>
          <a:xfrm>
            <a:off x="3174025" y="6046916"/>
            <a:ext cx="1238290" cy="707594"/>
          </a:xfrm>
          <a:prstGeom prst="rect">
            <a:avLst/>
          </a:prstGeom>
        </p:spPr>
      </p:pic>
      <p:pic>
        <p:nvPicPr>
          <p:cNvPr id="29" name="Image 28">
            <a:extLst>
              <a:ext uri="{FF2B5EF4-FFF2-40B4-BE49-F238E27FC236}">
                <a16:creationId xmlns:a16="http://schemas.microsoft.com/office/drawing/2014/main" id="{93B06D54-6DB6-EAD0-7E0E-E6928A45C4BB}"/>
              </a:ext>
            </a:extLst>
          </p:cNvPr>
          <p:cNvPicPr>
            <a:picLocks noChangeAspect="1"/>
          </p:cNvPicPr>
          <p:nvPr/>
        </p:nvPicPr>
        <p:blipFill>
          <a:blip r:embed="rId5"/>
          <a:stretch>
            <a:fillRect/>
          </a:stretch>
        </p:blipFill>
        <p:spPr>
          <a:xfrm>
            <a:off x="4760365" y="6062989"/>
            <a:ext cx="1094350" cy="691522"/>
          </a:xfrm>
          <a:prstGeom prst="rect">
            <a:avLst/>
          </a:prstGeom>
        </p:spPr>
      </p:pic>
      <p:pic>
        <p:nvPicPr>
          <p:cNvPr id="31" name="Image 30">
            <a:extLst>
              <a:ext uri="{FF2B5EF4-FFF2-40B4-BE49-F238E27FC236}">
                <a16:creationId xmlns:a16="http://schemas.microsoft.com/office/drawing/2014/main" id="{920EB5D9-4C96-6DC9-7729-2E473A022922}"/>
              </a:ext>
            </a:extLst>
          </p:cNvPr>
          <p:cNvPicPr>
            <a:picLocks noChangeAspect="1"/>
          </p:cNvPicPr>
          <p:nvPr/>
        </p:nvPicPr>
        <p:blipFill>
          <a:blip r:embed="rId6"/>
          <a:stretch>
            <a:fillRect/>
          </a:stretch>
        </p:blipFill>
        <p:spPr>
          <a:xfrm>
            <a:off x="6490340" y="6056396"/>
            <a:ext cx="612067" cy="807219"/>
          </a:xfrm>
          <a:prstGeom prst="rect">
            <a:avLst/>
          </a:prstGeom>
        </p:spPr>
      </p:pic>
      <p:pic>
        <p:nvPicPr>
          <p:cNvPr id="33" name="Image 32">
            <a:extLst>
              <a:ext uri="{FF2B5EF4-FFF2-40B4-BE49-F238E27FC236}">
                <a16:creationId xmlns:a16="http://schemas.microsoft.com/office/drawing/2014/main" id="{2DA0502D-011C-05C8-6E26-45F15E7D47B5}"/>
              </a:ext>
            </a:extLst>
          </p:cNvPr>
          <p:cNvPicPr>
            <a:picLocks noChangeAspect="1"/>
          </p:cNvPicPr>
          <p:nvPr/>
        </p:nvPicPr>
        <p:blipFill>
          <a:blip r:embed="rId7"/>
          <a:stretch>
            <a:fillRect/>
          </a:stretch>
        </p:blipFill>
        <p:spPr>
          <a:xfrm>
            <a:off x="8017419" y="6056396"/>
            <a:ext cx="977854" cy="721254"/>
          </a:xfrm>
          <a:prstGeom prst="rect">
            <a:avLst/>
          </a:prstGeom>
        </p:spPr>
      </p:pic>
      <p:pic>
        <p:nvPicPr>
          <p:cNvPr id="35" name="Image 34">
            <a:extLst>
              <a:ext uri="{FF2B5EF4-FFF2-40B4-BE49-F238E27FC236}">
                <a16:creationId xmlns:a16="http://schemas.microsoft.com/office/drawing/2014/main" id="{7747FD75-25D6-198D-5577-798903221CF0}"/>
              </a:ext>
            </a:extLst>
          </p:cNvPr>
          <p:cNvPicPr>
            <a:picLocks noChangeAspect="1"/>
          </p:cNvPicPr>
          <p:nvPr/>
        </p:nvPicPr>
        <p:blipFill>
          <a:blip r:embed="rId8"/>
          <a:stretch>
            <a:fillRect/>
          </a:stretch>
        </p:blipFill>
        <p:spPr>
          <a:xfrm>
            <a:off x="1924471" y="6152662"/>
            <a:ext cx="942975" cy="514350"/>
          </a:xfrm>
          <a:prstGeom prst="rect">
            <a:avLst/>
          </a:prstGeom>
        </p:spPr>
      </p:pic>
      <p:sp>
        <p:nvSpPr>
          <p:cNvPr id="36" name="ZoneTexte 35">
            <a:extLst>
              <a:ext uri="{FF2B5EF4-FFF2-40B4-BE49-F238E27FC236}">
                <a16:creationId xmlns:a16="http://schemas.microsoft.com/office/drawing/2014/main" id="{DE2738F1-F8A6-C337-47A7-FE21C498CCFC}"/>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9"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3267556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B88004C-06E1-EAAC-087B-73544DBB8120}"/>
              </a:ext>
            </a:extLst>
          </p:cNvPr>
          <p:cNvPicPr>
            <a:picLocks noChangeAspect="1"/>
          </p:cNvPicPr>
          <p:nvPr/>
        </p:nvPicPr>
        <p:blipFill>
          <a:blip r:embed="rId2"/>
          <a:stretch>
            <a:fillRect/>
          </a:stretch>
        </p:blipFill>
        <p:spPr>
          <a:xfrm>
            <a:off x="-1" y="0"/>
            <a:ext cx="12220755" cy="6858000"/>
          </a:xfrm>
          <a:prstGeom prst="rect">
            <a:avLst/>
          </a:prstGeom>
        </p:spPr>
      </p:pic>
      <p:sp>
        <p:nvSpPr>
          <p:cNvPr id="6" name="ZoneTexte 5">
            <a:extLst>
              <a:ext uri="{FF2B5EF4-FFF2-40B4-BE49-F238E27FC236}">
                <a16:creationId xmlns:a16="http://schemas.microsoft.com/office/drawing/2014/main" id="{C539B934-CD11-D1AA-0545-561641536355}"/>
              </a:ext>
            </a:extLst>
          </p:cNvPr>
          <p:cNvSpPr txBox="1"/>
          <p:nvPr/>
        </p:nvSpPr>
        <p:spPr>
          <a:xfrm>
            <a:off x="8692587" y="4190559"/>
            <a:ext cx="2858947" cy="1107996"/>
          </a:xfrm>
          <a:prstGeom prst="rect">
            <a:avLst/>
          </a:prstGeom>
          <a:noFill/>
        </p:spPr>
        <p:txBody>
          <a:bodyPr wrap="square">
            <a:spAutoFit/>
          </a:bodyPr>
          <a:lstStyle/>
          <a:p>
            <a:r>
              <a:rPr lang="fr-FR" sz="6600" b="1" dirty="0">
                <a:solidFill>
                  <a:schemeClr val="bg1"/>
                </a:solidFill>
              </a:rPr>
              <a:t>L’alcool</a:t>
            </a:r>
          </a:p>
        </p:txBody>
      </p:sp>
    </p:spTree>
    <p:extLst>
      <p:ext uri="{BB962C8B-B14F-4D97-AF65-F5344CB8AC3E}">
        <p14:creationId xmlns:p14="http://schemas.microsoft.com/office/powerpoint/2010/main" val="721153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3AD341-59C5-0B03-06D5-5A92C8EBB8B3}"/>
              </a:ext>
            </a:extLst>
          </p:cNvPr>
          <p:cNvPicPr>
            <a:picLocks noChangeAspect="1"/>
          </p:cNvPicPr>
          <p:nvPr/>
        </p:nvPicPr>
        <p:blipFill>
          <a:blip r:embed="rId2"/>
          <a:stretch>
            <a:fillRect/>
          </a:stretch>
        </p:blipFill>
        <p:spPr>
          <a:xfrm>
            <a:off x="0" y="0"/>
            <a:ext cx="12192000" cy="6852040"/>
          </a:xfrm>
          <a:prstGeom prst="rect">
            <a:avLst/>
          </a:prstGeom>
        </p:spPr>
      </p:pic>
      <p:sp>
        <p:nvSpPr>
          <p:cNvPr id="2" name="ZoneTexte 1">
            <a:extLst>
              <a:ext uri="{FF2B5EF4-FFF2-40B4-BE49-F238E27FC236}">
                <a16:creationId xmlns:a16="http://schemas.microsoft.com/office/drawing/2014/main" id="{58C918FD-53B4-06CA-F930-75FB228BA357}"/>
              </a:ext>
            </a:extLst>
          </p:cNvPr>
          <p:cNvSpPr txBox="1"/>
          <p:nvPr/>
        </p:nvSpPr>
        <p:spPr>
          <a:xfrm>
            <a:off x="3614677" y="249382"/>
            <a:ext cx="5922862" cy="769441"/>
          </a:xfrm>
          <a:prstGeom prst="rect">
            <a:avLst/>
          </a:prstGeom>
          <a:noFill/>
        </p:spPr>
        <p:txBody>
          <a:bodyPr wrap="square">
            <a:spAutoFit/>
          </a:bodyPr>
          <a:lstStyle/>
          <a:p>
            <a:r>
              <a:rPr lang="fr-FR" sz="4400" b="1" dirty="0">
                <a:solidFill>
                  <a:srgbClr val="1F9CB3"/>
                </a:solidFill>
              </a:rPr>
              <a:t>Qu’est ce que l’alcool ?</a:t>
            </a:r>
          </a:p>
        </p:txBody>
      </p:sp>
      <p:sp>
        <p:nvSpPr>
          <p:cNvPr id="4" name="ZoneTexte 3">
            <a:extLst>
              <a:ext uri="{FF2B5EF4-FFF2-40B4-BE49-F238E27FC236}">
                <a16:creationId xmlns:a16="http://schemas.microsoft.com/office/drawing/2014/main" id="{1B124C8F-F85C-2201-D955-AFAA3982E9A0}"/>
              </a:ext>
            </a:extLst>
          </p:cNvPr>
          <p:cNvSpPr txBox="1"/>
          <p:nvPr/>
        </p:nvSpPr>
        <p:spPr>
          <a:xfrm>
            <a:off x="1477701" y="1174728"/>
            <a:ext cx="9877064" cy="3724096"/>
          </a:xfrm>
          <a:prstGeom prst="rect">
            <a:avLst/>
          </a:prstGeom>
          <a:noFill/>
        </p:spPr>
        <p:txBody>
          <a:bodyPr wrap="square">
            <a:spAutoFit/>
          </a:bodyPr>
          <a:lstStyle/>
          <a:p>
            <a:r>
              <a:rPr lang="fr-FR" sz="2800" dirty="0">
                <a:solidFill>
                  <a:srgbClr val="E08C37"/>
                </a:solidFill>
              </a:rPr>
              <a:t>L'alcool est une substance liquide d’origine naturelle (alcool éthylique) obtenue par fermentation de végétaux riches en sucre ou par distillation.</a:t>
            </a:r>
          </a:p>
          <a:p>
            <a:endParaRPr lang="fr-FR" sz="1600" dirty="0"/>
          </a:p>
          <a:p>
            <a:endParaRPr lang="fr-FR" sz="1600" dirty="0"/>
          </a:p>
          <a:p>
            <a:endParaRPr lang="fr-FR" sz="1600" dirty="0"/>
          </a:p>
          <a:p>
            <a:endParaRPr lang="fr-FR" sz="1600" dirty="0"/>
          </a:p>
          <a:p>
            <a:endParaRPr lang="fr-FR" sz="1600" dirty="0"/>
          </a:p>
          <a:p>
            <a:endParaRPr lang="fr-FR" sz="1600" dirty="0"/>
          </a:p>
          <a:p>
            <a:r>
              <a:rPr lang="fr-FR" sz="2800" dirty="0">
                <a:solidFill>
                  <a:srgbClr val="E08C37"/>
                </a:solidFill>
              </a:rPr>
              <a:t>L’alcool entre dans la composition des boissons alcoolisées, qui sont consommées pour leurs effets euphorisants et désinhibants.</a:t>
            </a:r>
          </a:p>
        </p:txBody>
      </p:sp>
      <p:pic>
        <p:nvPicPr>
          <p:cNvPr id="7" name="Image 6">
            <a:extLst>
              <a:ext uri="{FF2B5EF4-FFF2-40B4-BE49-F238E27FC236}">
                <a16:creationId xmlns:a16="http://schemas.microsoft.com/office/drawing/2014/main" id="{AAC5CFC6-949C-0701-FB7A-17ED982529B5}"/>
              </a:ext>
            </a:extLst>
          </p:cNvPr>
          <p:cNvPicPr>
            <a:picLocks noChangeAspect="1"/>
          </p:cNvPicPr>
          <p:nvPr/>
        </p:nvPicPr>
        <p:blipFill>
          <a:blip r:embed="rId3"/>
          <a:stretch>
            <a:fillRect/>
          </a:stretch>
        </p:blipFill>
        <p:spPr>
          <a:xfrm>
            <a:off x="5017954" y="2293248"/>
            <a:ext cx="1832639" cy="1487056"/>
          </a:xfrm>
          <a:prstGeom prst="rect">
            <a:avLst/>
          </a:prstGeom>
        </p:spPr>
      </p:pic>
      <p:pic>
        <p:nvPicPr>
          <p:cNvPr id="9" name="Image 8">
            <a:extLst>
              <a:ext uri="{FF2B5EF4-FFF2-40B4-BE49-F238E27FC236}">
                <a16:creationId xmlns:a16="http://schemas.microsoft.com/office/drawing/2014/main" id="{FEA39B0D-F02E-BE8D-002F-3057D3352CB6}"/>
              </a:ext>
            </a:extLst>
          </p:cNvPr>
          <p:cNvPicPr>
            <a:picLocks noChangeAspect="1"/>
          </p:cNvPicPr>
          <p:nvPr/>
        </p:nvPicPr>
        <p:blipFill>
          <a:blip r:embed="rId4"/>
          <a:stretch>
            <a:fillRect/>
          </a:stretch>
        </p:blipFill>
        <p:spPr>
          <a:xfrm>
            <a:off x="0" y="5310313"/>
            <a:ext cx="3000132" cy="1547687"/>
          </a:xfrm>
          <a:prstGeom prst="rect">
            <a:avLst/>
          </a:prstGeom>
        </p:spPr>
      </p:pic>
      <p:pic>
        <p:nvPicPr>
          <p:cNvPr id="11" name="Image 10">
            <a:extLst>
              <a:ext uri="{FF2B5EF4-FFF2-40B4-BE49-F238E27FC236}">
                <a16:creationId xmlns:a16="http://schemas.microsoft.com/office/drawing/2014/main" id="{F98C93C6-89C4-0293-9187-82A3462DBEBC}"/>
              </a:ext>
            </a:extLst>
          </p:cNvPr>
          <p:cNvPicPr>
            <a:picLocks noChangeAspect="1"/>
          </p:cNvPicPr>
          <p:nvPr/>
        </p:nvPicPr>
        <p:blipFill>
          <a:blip r:embed="rId5"/>
          <a:stretch>
            <a:fillRect/>
          </a:stretch>
        </p:blipFill>
        <p:spPr>
          <a:xfrm>
            <a:off x="3086299" y="5284056"/>
            <a:ext cx="2847975" cy="1600200"/>
          </a:xfrm>
          <a:prstGeom prst="rect">
            <a:avLst/>
          </a:prstGeom>
        </p:spPr>
      </p:pic>
      <p:pic>
        <p:nvPicPr>
          <p:cNvPr id="13" name="Image 12">
            <a:extLst>
              <a:ext uri="{FF2B5EF4-FFF2-40B4-BE49-F238E27FC236}">
                <a16:creationId xmlns:a16="http://schemas.microsoft.com/office/drawing/2014/main" id="{C46B9152-1F1C-3A52-7613-52778510E031}"/>
              </a:ext>
            </a:extLst>
          </p:cNvPr>
          <p:cNvPicPr>
            <a:picLocks noChangeAspect="1"/>
          </p:cNvPicPr>
          <p:nvPr/>
        </p:nvPicPr>
        <p:blipFill>
          <a:blip r:embed="rId6"/>
          <a:stretch>
            <a:fillRect/>
          </a:stretch>
        </p:blipFill>
        <p:spPr>
          <a:xfrm>
            <a:off x="6379616" y="5170002"/>
            <a:ext cx="2640957" cy="1682038"/>
          </a:xfrm>
          <a:prstGeom prst="rect">
            <a:avLst/>
          </a:prstGeom>
        </p:spPr>
      </p:pic>
      <p:pic>
        <p:nvPicPr>
          <p:cNvPr id="15" name="Image 14">
            <a:extLst>
              <a:ext uri="{FF2B5EF4-FFF2-40B4-BE49-F238E27FC236}">
                <a16:creationId xmlns:a16="http://schemas.microsoft.com/office/drawing/2014/main" id="{65A4E697-6512-C254-1E0E-FF7C22931670}"/>
              </a:ext>
            </a:extLst>
          </p:cNvPr>
          <p:cNvPicPr>
            <a:picLocks noChangeAspect="1"/>
          </p:cNvPicPr>
          <p:nvPr/>
        </p:nvPicPr>
        <p:blipFill>
          <a:blip r:embed="rId7"/>
          <a:stretch>
            <a:fillRect/>
          </a:stretch>
        </p:blipFill>
        <p:spPr>
          <a:xfrm>
            <a:off x="9379748" y="5242315"/>
            <a:ext cx="2812252" cy="1609725"/>
          </a:xfrm>
          <a:prstGeom prst="rect">
            <a:avLst/>
          </a:prstGeom>
        </p:spPr>
      </p:pic>
      <p:sp>
        <p:nvSpPr>
          <p:cNvPr id="16" name="ZoneTexte 15">
            <a:extLst>
              <a:ext uri="{FF2B5EF4-FFF2-40B4-BE49-F238E27FC236}">
                <a16:creationId xmlns:a16="http://schemas.microsoft.com/office/drawing/2014/main" id="{6EC2763A-C89F-6EF5-D391-72E2A7553B29}"/>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8"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2014112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72BE18-1346-01D2-3611-852EC6BC5B23}"/>
              </a:ext>
            </a:extLst>
          </p:cNvPr>
          <p:cNvSpPr/>
          <p:nvPr/>
        </p:nvSpPr>
        <p:spPr>
          <a:xfrm>
            <a:off x="0" y="0"/>
            <a:ext cx="4062714" cy="6858000"/>
          </a:xfrm>
          <a:prstGeom prst="rect">
            <a:avLst/>
          </a:prstGeom>
          <a:solidFill>
            <a:srgbClr val="1F9C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5400" b="1" dirty="0">
                <a:solidFill>
                  <a:schemeClr val="bg1"/>
                </a:solidFill>
              </a:rPr>
              <a:t>Trajet de l’alcool dans le corps et temps d’élimination</a:t>
            </a:r>
          </a:p>
        </p:txBody>
      </p:sp>
      <p:pic>
        <p:nvPicPr>
          <p:cNvPr id="5" name="Image 4">
            <a:extLst>
              <a:ext uri="{FF2B5EF4-FFF2-40B4-BE49-F238E27FC236}">
                <a16:creationId xmlns:a16="http://schemas.microsoft.com/office/drawing/2014/main" id="{13426955-7908-A820-FB74-671FD2CC323C}"/>
              </a:ext>
            </a:extLst>
          </p:cNvPr>
          <p:cNvPicPr>
            <a:picLocks noChangeAspect="1"/>
          </p:cNvPicPr>
          <p:nvPr/>
        </p:nvPicPr>
        <p:blipFill>
          <a:blip r:embed="rId2"/>
          <a:stretch>
            <a:fillRect/>
          </a:stretch>
        </p:blipFill>
        <p:spPr>
          <a:xfrm>
            <a:off x="4114967" y="222070"/>
            <a:ext cx="8077033" cy="6387737"/>
          </a:xfrm>
          <a:prstGeom prst="rect">
            <a:avLst/>
          </a:prstGeom>
        </p:spPr>
      </p:pic>
      <p:sp>
        <p:nvSpPr>
          <p:cNvPr id="6" name="Rectangle 5">
            <a:extLst>
              <a:ext uri="{FF2B5EF4-FFF2-40B4-BE49-F238E27FC236}">
                <a16:creationId xmlns:a16="http://schemas.microsoft.com/office/drawing/2014/main" id="{47D3D87E-06E6-EDAB-9118-AD61B3BA4EA6}"/>
              </a:ext>
            </a:extLst>
          </p:cNvPr>
          <p:cNvSpPr/>
          <p:nvPr/>
        </p:nvSpPr>
        <p:spPr>
          <a:xfrm>
            <a:off x="4232366" y="261257"/>
            <a:ext cx="3474720" cy="509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9DD11CF-B676-077A-9D89-2CCC0D04C3D0}"/>
              </a:ext>
            </a:extLst>
          </p:cNvPr>
          <p:cNvSpPr/>
          <p:nvPr/>
        </p:nvSpPr>
        <p:spPr>
          <a:xfrm>
            <a:off x="4114966" y="5956663"/>
            <a:ext cx="2233583" cy="653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74FDDC1-A028-A007-42D2-B542E64080E9}"/>
              </a:ext>
            </a:extLst>
          </p:cNvPr>
          <p:cNvSpPr txBox="1"/>
          <p:nvPr/>
        </p:nvSpPr>
        <p:spPr>
          <a:xfrm>
            <a:off x="303064" y="6129346"/>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3087142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72BE18-1346-01D2-3611-852EC6BC5B23}"/>
              </a:ext>
            </a:extLst>
          </p:cNvPr>
          <p:cNvSpPr/>
          <p:nvPr/>
        </p:nvSpPr>
        <p:spPr>
          <a:xfrm>
            <a:off x="9921240" y="0"/>
            <a:ext cx="2270759" cy="6858000"/>
          </a:xfrm>
          <a:prstGeom prst="rect">
            <a:avLst/>
          </a:prstGeom>
          <a:solidFill>
            <a:srgbClr val="E0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800" b="1" dirty="0">
                <a:solidFill>
                  <a:schemeClr val="bg1"/>
                </a:solidFill>
              </a:rPr>
              <a:t>Chiffres clés de l’alcool en France</a:t>
            </a:r>
          </a:p>
        </p:txBody>
      </p:sp>
      <p:sp>
        <p:nvSpPr>
          <p:cNvPr id="6" name="Rectangle 5">
            <a:extLst>
              <a:ext uri="{FF2B5EF4-FFF2-40B4-BE49-F238E27FC236}">
                <a16:creationId xmlns:a16="http://schemas.microsoft.com/office/drawing/2014/main" id="{47D3D87E-06E6-EDAB-9118-AD61B3BA4EA6}"/>
              </a:ext>
            </a:extLst>
          </p:cNvPr>
          <p:cNvSpPr/>
          <p:nvPr/>
        </p:nvSpPr>
        <p:spPr>
          <a:xfrm>
            <a:off x="4232366" y="261257"/>
            <a:ext cx="3474720" cy="509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9DD11CF-B676-077A-9D89-2CCC0D04C3D0}"/>
              </a:ext>
            </a:extLst>
          </p:cNvPr>
          <p:cNvSpPr/>
          <p:nvPr/>
        </p:nvSpPr>
        <p:spPr>
          <a:xfrm>
            <a:off x="4114966" y="5956663"/>
            <a:ext cx="2233583" cy="653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DF86DA2F-3CCB-4CBA-79A7-85172928D8D6}"/>
              </a:ext>
            </a:extLst>
          </p:cNvPr>
          <p:cNvSpPr txBox="1"/>
          <p:nvPr/>
        </p:nvSpPr>
        <p:spPr>
          <a:xfrm>
            <a:off x="0" y="855307"/>
            <a:ext cx="9814560" cy="5016758"/>
          </a:xfrm>
          <a:prstGeom prst="rect">
            <a:avLst/>
          </a:prstGeom>
          <a:noFill/>
        </p:spPr>
        <p:txBody>
          <a:bodyPr wrap="square">
            <a:spAutoFit/>
          </a:bodyPr>
          <a:lstStyle/>
          <a:p>
            <a:pPr marL="342900" indent="-342900">
              <a:buFont typeface="Wingdings" panose="05000000000000000000" pitchFamily="2" charset="2"/>
              <a:buChar char="v"/>
            </a:pPr>
            <a:r>
              <a:rPr lang="fr-FR" sz="3200" dirty="0">
                <a:solidFill>
                  <a:srgbClr val="1F9CB3"/>
                </a:solidFill>
              </a:rPr>
              <a:t>23,6% des personnes de 18-75 ans dépassaient les repères de consommation en 2017</a:t>
            </a:r>
          </a:p>
          <a:p>
            <a:endParaRPr lang="fr-FR" sz="3200" dirty="0">
              <a:solidFill>
                <a:srgbClr val="1F9CB3"/>
              </a:solidFill>
            </a:endParaRPr>
          </a:p>
          <a:p>
            <a:pPr marL="342900" indent="-342900">
              <a:buFont typeface="Wingdings" panose="05000000000000000000" pitchFamily="2" charset="2"/>
              <a:buChar char="v"/>
            </a:pPr>
            <a:r>
              <a:rPr lang="fr-FR" sz="3200" dirty="0">
                <a:solidFill>
                  <a:srgbClr val="1F9CB3"/>
                </a:solidFill>
              </a:rPr>
              <a:t>11,7 litres par an et par personne de 15 ans et plus</a:t>
            </a:r>
          </a:p>
          <a:p>
            <a:endParaRPr lang="fr-FR" sz="3200" dirty="0">
              <a:solidFill>
                <a:srgbClr val="1F9CB3"/>
              </a:solidFill>
            </a:endParaRPr>
          </a:p>
          <a:p>
            <a:pPr marL="342900" indent="-342900">
              <a:buFont typeface="Wingdings" panose="05000000000000000000" pitchFamily="2" charset="2"/>
              <a:buChar char="v"/>
            </a:pPr>
            <a:r>
              <a:rPr lang="fr-FR" sz="3200" dirty="0">
                <a:solidFill>
                  <a:srgbClr val="1F9CB3"/>
                </a:solidFill>
              </a:rPr>
              <a:t>41 000 décès attribuables à l’alcool par an, dont 30 000 chez les hommes et 11 000 chez les femmes</a:t>
            </a:r>
          </a:p>
          <a:p>
            <a:endParaRPr lang="fr-FR" sz="3200" dirty="0">
              <a:solidFill>
                <a:srgbClr val="1F9CB3"/>
              </a:solidFill>
            </a:endParaRPr>
          </a:p>
          <a:p>
            <a:pPr marL="342900" indent="-342900">
              <a:buFont typeface="Wingdings" panose="05000000000000000000" pitchFamily="2" charset="2"/>
              <a:buChar char="v"/>
            </a:pPr>
            <a:r>
              <a:rPr lang="fr-FR" sz="3200" dirty="0">
                <a:solidFill>
                  <a:srgbClr val="1F9CB3"/>
                </a:solidFill>
              </a:rPr>
              <a:t>16 000 décès par cancer et 9 900 décès par maladie cardiovasculaire chaque année</a:t>
            </a:r>
          </a:p>
        </p:txBody>
      </p:sp>
      <p:sp>
        <p:nvSpPr>
          <p:cNvPr id="12" name="ZoneTexte 11">
            <a:extLst>
              <a:ext uri="{FF2B5EF4-FFF2-40B4-BE49-F238E27FC236}">
                <a16:creationId xmlns:a16="http://schemas.microsoft.com/office/drawing/2014/main" id="{DA194C49-B971-542F-ADA5-85401773C102}"/>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2"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251682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 calcmode="lin" valueType="num">
                                      <p:cBhvr additive="base">
                                        <p:cTn id="2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8B56B56-006C-A651-EB40-0DAFE3A78E9A}"/>
              </a:ext>
            </a:extLst>
          </p:cNvPr>
          <p:cNvSpPr>
            <a:spLocks noGrp="1"/>
          </p:cNvSpPr>
          <p:nvPr>
            <p:ph idx="1"/>
          </p:nvPr>
        </p:nvSpPr>
        <p:spPr>
          <a:xfrm>
            <a:off x="140678" y="365125"/>
            <a:ext cx="9372600" cy="5811838"/>
          </a:xfrm>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Chiffres clés de l’alcool en France</a:t>
            </a:r>
          </a:p>
          <a:p>
            <a:pPr>
              <a:buFont typeface="Wingdings" panose="05000000000000000000" pitchFamily="2" charset="2"/>
              <a:buChar char="v"/>
            </a:pPr>
            <a:r>
              <a:rPr lang="fr-FR" sz="3200" dirty="0">
                <a:solidFill>
                  <a:srgbClr val="1F9CB3"/>
                </a:solidFill>
              </a:rPr>
              <a:t>87% des 18-75 ans consomment de l’alcool au moins une fois par an</a:t>
            </a:r>
          </a:p>
          <a:p>
            <a:pPr>
              <a:buFont typeface="Wingdings" panose="05000000000000000000" pitchFamily="2" charset="2"/>
              <a:buChar char="v"/>
            </a:pPr>
            <a:endParaRPr lang="fr-FR" dirty="0">
              <a:solidFill>
                <a:srgbClr val="1F9CB3"/>
              </a:solidFill>
            </a:endParaRPr>
          </a:p>
          <a:p>
            <a:pPr>
              <a:buFont typeface="Wingdings" panose="05000000000000000000" pitchFamily="2" charset="2"/>
              <a:buChar char="v"/>
            </a:pPr>
            <a:r>
              <a:rPr lang="fr-FR" sz="3200" dirty="0">
                <a:solidFill>
                  <a:srgbClr val="1F9CB3"/>
                </a:solidFill>
              </a:rPr>
              <a:t>26% des 65-75 ans déclarent une consommation quotidienne d’alcool</a:t>
            </a:r>
          </a:p>
          <a:p>
            <a:pPr>
              <a:buFont typeface="Wingdings" panose="05000000000000000000" pitchFamily="2" charset="2"/>
              <a:buChar char="v"/>
            </a:pPr>
            <a:endParaRPr lang="fr-FR" sz="3200" dirty="0">
              <a:solidFill>
                <a:srgbClr val="1F9CB3"/>
              </a:solidFill>
            </a:endParaRPr>
          </a:p>
          <a:p>
            <a:pPr>
              <a:buFont typeface="Wingdings" panose="05000000000000000000" pitchFamily="2" charset="2"/>
              <a:buChar char="v"/>
            </a:pPr>
            <a:r>
              <a:rPr lang="fr-FR" sz="3200" dirty="0">
                <a:solidFill>
                  <a:srgbClr val="1F9CB3"/>
                </a:solidFill>
              </a:rPr>
              <a:t>13,4% des 18-24 ans déclarent au moins 10 ivresses par an</a:t>
            </a:r>
          </a:p>
          <a:p>
            <a:pPr>
              <a:buFont typeface="Wingdings" panose="05000000000000000000" pitchFamily="2" charset="2"/>
              <a:buChar char="v"/>
            </a:pPr>
            <a:endParaRPr lang="fr-FR" sz="3200" dirty="0">
              <a:solidFill>
                <a:srgbClr val="1F9CB3"/>
              </a:solidFill>
            </a:endParaRPr>
          </a:p>
          <a:p>
            <a:pPr>
              <a:buFont typeface="Wingdings" panose="05000000000000000000" pitchFamily="2" charset="2"/>
              <a:buChar char="v"/>
            </a:pPr>
            <a:r>
              <a:rPr lang="fr-FR" sz="3200" dirty="0">
                <a:solidFill>
                  <a:srgbClr val="1F9CB3"/>
                </a:solidFill>
              </a:rPr>
              <a:t>10% des 18-75 ans consomment à eux seuls 58% de l’alcool consommé</a:t>
            </a:r>
          </a:p>
          <a:p>
            <a:endParaRPr lang="fr-FR" dirty="0"/>
          </a:p>
        </p:txBody>
      </p:sp>
      <p:sp>
        <p:nvSpPr>
          <p:cNvPr id="4" name="Rectangle 3">
            <a:extLst>
              <a:ext uri="{FF2B5EF4-FFF2-40B4-BE49-F238E27FC236}">
                <a16:creationId xmlns:a16="http://schemas.microsoft.com/office/drawing/2014/main" id="{F047338F-7457-BD39-71BC-2A2E6CCB20CC}"/>
              </a:ext>
            </a:extLst>
          </p:cNvPr>
          <p:cNvSpPr/>
          <p:nvPr/>
        </p:nvSpPr>
        <p:spPr>
          <a:xfrm>
            <a:off x="9921240" y="0"/>
            <a:ext cx="2270759" cy="6858000"/>
          </a:xfrm>
          <a:prstGeom prst="rect">
            <a:avLst/>
          </a:prstGeom>
          <a:solidFill>
            <a:srgbClr val="E0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800" b="1" dirty="0">
                <a:solidFill>
                  <a:schemeClr val="bg1"/>
                </a:solidFill>
              </a:rPr>
              <a:t>Chiffres clés de l’alcool en France</a:t>
            </a:r>
          </a:p>
        </p:txBody>
      </p:sp>
    </p:spTree>
    <p:extLst>
      <p:ext uri="{BB962C8B-B14F-4D97-AF65-F5344CB8AC3E}">
        <p14:creationId xmlns:p14="http://schemas.microsoft.com/office/powerpoint/2010/main" val="372932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3ECBCC8-FD5A-8A22-7DE9-3B7D9CC1AF96}"/>
              </a:ext>
            </a:extLst>
          </p:cNvPr>
          <p:cNvPicPr>
            <a:picLocks noChangeAspect="1"/>
          </p:cNvPicPr>
          <p:nvPr/>
        </p:nvPicPr>
        <p:blipFill>
          <a:blip r:embed="rId2"/>
          <a:stretch>
            <a:fillRect/>
          </a:stretch>
        </p:blipFill>
        <p:spPr>
          <a:xfrm>
            <a:off x="-1" y="0"/>
            <a:ext cx="12243507" cy="6858000"/>
          </a:xfrm>
          <a:prstGeom prst="rect">
            <a:avLst/>
          </a:prstGeom>
        </p:spPr>
      </p:pic>
      <p:pic>
        <p:nvPicPr>
          <p:cNvPr id="4" name="Image 3">
            <a:extLst>
              <a:ext uri="{FF2B5EF4-FFF2-40B4-BE49-F238E27FC236}">
                <a16:creationId xmlns:a16="http://schemas.microsoft.com/office/drawing/2014/main" id="{B411E458-794C-CC99-144C-0FB8FBDF6BDE}"/>
              </a:ext>
            </a:extLst>
          </p:cNvPr>
          <p:cNvPicPr>
            <a:picLocks noChangeAspect="1"/>
          </p:cNvPicPr>
          <p:nvPr/>
        </p:nvPicPr>
        <p:blipFill rotWithShape="1">
          <a:blip r:embed="rId3"/>
          <a:srcRect l="1928" t="23376" r="5113" b="2784"/>
          <a:stretch/>
        </p:blipFill>
        <p:spPr>
          <a:xfrm>
            <a:off x="793868" y="1425032"/>
            <a:ext cx="10604263" cy="5192129"/>
          </a:xfrm>
          <a:prstGeom prst="rect">
            <a:avLst/>
          </a:prstGeom>
        </p:spPr>
      </p:pic>
      <p:sp>
        <p:nvSpPr>
          <p:cNvPr id="8" name="ZoneTexte 7">
            <a:extLst>
              <a:ext uri="{FF2B5EF4-FFF2-40B4-BE49-F238E27FC236}">
                <a16:creationId xmlns:a16="http://schemas.microsoft.com/office/drawing/2014/main" id="{E318FE5C-5758-1EF6-8CF7-419C4E680F24}"/>
              </a:ext>
            </a:extLst>
          </p:cNvPr>
          <p:cNvSpPr txBox="1"/>
          <p:nvPr/>
        </p:nvSpPr>
        <p:spPr>
          <a:xfrm>
            <a:off x="0" y="76197"/>
            <a:ext cx="12243506" cy="1107996"/>
          </a:xfrm>
          <a:prstGeom prst="rect">
            <a:avLst/>
          </a:prstGeom>
          <a:noFill/>
        </p:spPr>
        <p:txBody>
          <a:bodyPr wrap="square">
            <a:spAutoFit/>
          </a:bodyPr>
          <a:lstStyle/>
          <a:p>
            <a:pPr algn="ctr"/>
            <a:r>
              <a:rPr lang="fr-FR" sz="6600" b="1" dirty="0">
                <a:solidFill>
                  <a:schemeClr val="bg1"/>
                </a:solidFill>
              </a:rPr>
              <a:t>OFDT 2022</a:t>
            </a:r>
          </a:p>
        </p:txBody>
      </p:sp>
    </p:spTree>
    <p:extLst>
      <p:ext uri="{BB962C8B-B14F-4D97-AF65-F5344CB8AC3E}">
        <p14:creationId xmlns:p14="http://schemas.microsoft.com/office/powerpoint/2010/main" val="1735735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F856EEB-814A-3247-F6E6-3DE30AAD4322}"/>
              </a:ext>
            </a:extLst>
          </p:cNvPr>
          <p:cNvPicPr>
            <a:picLocks noChangeAspect="1"/>
          </p:cNvPicPr>
          <p:nvPr/>
        </p:nvPicPr>
        <p:blipFill rotWithShape="1">
          <a:blip r:embed="rId3"/>
          <a:srcRect l="3070" t="65474" r="81453" b="7593"/>
          <a:stretch/>
        </p:blipFill>
        <p:spPr>
          <a:xfrm>
            <a:off x="520551" y="3567337"/>
            <a:ext cx="1748890" cy="1709925"/>
          </a:xfrm>
          <a:prstGeom prst="rect">
            <a:avLst/>
          </a:prstGeom>
        </p:spPr>
      </p:pic>
      <p:pic>
        <p:nvPicPr>
          <p:cNvPr id="5" name="Image 4">
            <a:extLst>
              <a:ext uri="{FF2B5EF4-FFF2-40B4-BE49-F238E27FC236}">
                <a16:creationId xmlns:a16="http://schemas.microsoft.com/office/drawing/2014/main" id="{78FE50DB-2E85-F277-6158-7AABEB0A50E8}"/>
              </a:ext>
            </a:extLst>
          </p:cNvPr>
          <p:cNvPicPr>
            <a:picLocks noChangeAspect="1"/>
          </p:cNvPicPr>
          <p:nvPr/>
        </p:nvPicPr>
        <p:blipFill rotWithShape="1">
          <a:blip r:embed="rId3"/>
          <a:srcRect t="7300" r="78209" b="65767"/>
          <a:stretch/>
        </p:blipFill>
        <p:spPr>
          <a:xfrm>
            <a:off x="51382" y="46664"/>
            <a:ext cx="2532158" cy="1758389"/>
          </a:xfrm>
          <a:prstGeom prst="rect">
            <a:avLst/>
          </a:prstGeom>
        </p:spPr>
      </p:pic>
      <p:pic>
        <p:nvPicPr>
          <p:cNvPr id="4" name="Image 3">
            <a:extLst>
              <a:ext uri="{FF2B5EF4-FFF2-40B4-BE49-F238E27FC236}">
                <a16:creationId xmlns:a16="http://schemas.microsoft.com/office/drawing/2014/main" id="{094761C5-608D-3222-B2B9-3107F0872A96}"/>
              </a:ext>
            </a:extLst>
          </p:cNvPr>
          <p:cNvPicPr>
            <a:picLocks noChangeAspect="1"/>
          </p:cNvPicPr>
          <p:nvPr/>
        </p:nvPicPr>
        <p:blipFill rotWithShape="1">
          <a:blip r:embed="rId3"/>
          <a:srcRect l="57242" t="2860" r="-827" b="7592"/>
          <a:stretch/>
        </p:blipFill>
        <p:spPr>
          <a:xfrm>
            <a:off x="6563858" y="-4040"/>
            <a:ext cx="5720584" cy="6862039"/>
          </a:xfrm>
          <a:prstGeom prst="rect">
            <a:avLst/>
          </a:prstGeom>
        </p:spPr>
      </p:pic>
      <p:pic>
        <p:nvPicPr>
          <p:cNvPr id="2" name="Image 1">
            <a:extLst>
              <a:ext uri="{FF2B5EF4-FFF2-40B4-BE49-F238E27FC236}">
                <a16:creationId xmlns:a16="http://schemas.microsoft.com/office/drawing/2014/main" id="{4DE8FFC7-F633-ED01-5086-27649C8922EE}"/>
              </a:ext>
            </a:extLst>
          </p:cNvPr>
          <p:cNvPicPr>
            <a:picLocks noChangeAspect="1"/>
          </p:cNvPicPr>
          <p:nvPr/>
        </p:nvPicPr>
        <p:blipFill rotWithShape="1">
          <a:blip r:embed="rId3"/>
          <a:srcRect t="37694" r="79831" b="35373"/>
          <a:stretch/>
        </p:blipFill>
        <p:spPr>
          <a:xfrm>
            <a:off x="82210" y="1617503"/>
            <a:ext cx="2279122" cy="1709925"/>
          </a:xfrm>
          <a:prstGeom prst="rect">
            <a:avLst/>
          </a:prstGeom>
        </p:spPr>
      </p:pic>
      <p:sp>
        <p:nvSpPr>
          <p:cNvPr id="6" name="ZoneTexte 5">
            <a:extLst>
              <a:ext uri="{FF2B5EF4-FFF2-40B4-BE49-F238E27FC236}">
                <a16:creationId xmlns:a16="http://schemas.microsoft.com/office/drawing/2014/main" id="{B0B87429-99C8-FCEC-D881-9912E41EA624}"/>
              </a:ext>
            </a:extLst>
          </p:cNvPr>
          <p:cNvSpPr txBox="1"/>
          <p:nvPr/>
        </p:nvSpPr>
        <p:spPr>
          <a:xfrm>
            <a:off x="7446078" y="3184948"/>
            <a:ext cx="3413760" cy="923330"/>
          </a:xfrm>
          <a:prstGeom prst="rect">
            <a:avLst/>
          </a:prstGeom>
          <a:noFill/>
        </p:spPr>
        <p:txBody>
          <a:bodyPr wrap="square" rtlCol="0">
            <a:spAutoFit/>
          </a:bodyPr>
          <a:lstStyle/>
          <a:p>
            <a:r>
              <a:rPr lang="fr-FR" sz="5400" b="1" dirty="0">
                <a:solidFill>
                  <a:schemeClr val="bg1"/>
                </a:solidFill>
              </a:rPr>
              <a:t>Dommages</a:t>
            </a:r>
          </a:p>
        </p:txBody>
      </p:sp>
      <p:sp>
        <p:nvSpPr>
          <p:cNvPr id="7" name="ZoneTexte 6">
            <a:extLst>
              <a:ext uri="{FF2B5EF4-FFF2-40B4-BE49-F238E27FC236}">
                <a16:creationId xmlns:a16="http://schemas.microsoft.com/office/drawing/2014/main" id="{63BA9BA8-4CAD-1A4D-25B1-B498D238D0B6}"/>
              </a:ext>
            </a:extLst>
          </p:cNvPr>
          <p:cNvSpPr txBox="1"/>
          <p:nvPr/>
        </p:nvSpPr>
        <p:spPr>
          <a:xfrm>
            <a:off x="2331141" y="299041"/>
            <a:ext cx="4435419" cy="461665"/>
          </a:xfrm>
          <a:prstGeom prst="rect">
            <a:avLst/>
          </a:prstGeom>
          <a:noFill/>
        </p:spPr>
        <p:txBody>
          <a:bodyPr wrap="square">
            <a:spAutoFit/>
          </a:bodyPr>
          <a:lstStyle/>
          <a:p>
            <a:r>
              <a:rPr lang="fr-FR" sz="2400" b="1" dirty="0">
                <a:solidFill>
                  <a:srgbClr val="1F9CB3"/>
                </a:solidFill>
              </a:rPr>
              <a:t>Dommage pour la santé </a:t>
            </a:r>
          </a:p>
        </p:txBody>
      </p:sp>
      <p:sp>
        <p:nvSpPr>
          <p:cNvPr id="8" name="ZoneTexte 7">
            <a:extLst>
              <a:ext uri="{FF2B5EF4-FFF2-40B4-BE49-F238E27FC236}">
                <a16:creationId xmlns:a16="http://schemas.microsoft.com/office/drawing/2014/main" id="{8C6E5EC0-AA45-92F0-387E-0E2BE513590F}"/>
              </a:ext>
            </a:extLst>
          </p:cNvPr>
          <p:cNvSpPr txBox="1"/>
          <p:nvPr/>
        </p:nvSpPr>
        <p:spPr>
          <a:xfrm>
            <a:off x="2331141" y="1873781"/>
            <a:ext cx="4435419" cy="461665"/>
          </a:xfrm>
          <a:prstGeom prst="rect">
            <a:avLst/>
          </a:prstGeom>
          <a:noFill/>
        </p:spPr>
        <p:txBody>
          <a:bodyPr wrap="square">
            <a:spAutoFit/>
          </a:bodyPr>
          <a:lstStyle/>
          <a:p>
            <a:r>
              <a:rPr lang="fr-FR" sz="2400" b="1" dirty="0">
                <a:solidFill>
                  <a:srgbClr val="1F9CB3"/>
                </a:solidFill>
              </a:rPr>
              <a:t>Prise de risque</a:t>
            </a:r>
          </a:p>
        </p:txBody>
      </p:sp>
      <p:sp>
        <p:nvSpPr>
          <p:cNvPr id="9" name="ZoneTexte 8">
            <a:extLst>
              <a:ext uri="{FF2B5EF4-FFF2-40B4-BE49-F238E27FC236}">
                <a16:creationId xmlns:a16="http://schemas.microsoft.com/office/drawing/2014/main" id="{C0879163-4CFC-442F-DDBA-1E4BF2E64902}"/>
              </a:ext>
            </a:extLst>
          </p:cNvPr>
          <p:cNvSpPr txBox="1"/>
          <p:nvPr/>
        </p:nvSpPr>
        <p:spPr>
          <a:xfrm>
            <a:off x="2271809" y="3179145"/>
            <a:ext cx="4435419" cy="461665"/>
          </a:xfrm>
          <a:prstGeom prst="rect">
            <a:avLst/>
          </a:prstGeom>
          <a:noFill/>
        </p:spPr>
        <p:txBody>
          <a:bodyPr wrap="square">
            <a:spAutoFit/>
          </a:bodyPr>
          <a:lstStyle/>
          <a:p>
            <a:r>
              <a:rPr lang="fr-FR" sz="2400" b="1" dirty="0">
                <a:solidFill>
                  <a:srgbClr val="1F9CB3"/>
                </a:solidFill>
              </a:rPr>
              <a:t>Dommages sociaux</a:t>
            </a:r>
          </a:p>
        </p:txBody>
      </p:sp>
      <p:sp>
        <p:nvSpPr>
          <p:cNvPr id="10" name="ZoneTexte 9">
            <a:extLst>
              <a:ext uri="{FF2B5EF4-FFF2-40B4-BE49-F238E27FC236}">
                <a16:creationId xmlns:a16="http://schemas.microsoft.com/office/drawing/2014/main" id="{F1226581-21F3-99F8-DD4A-E4ABDBC619AD}"/>
              </a:ext>
            </a:extLst>
          </p:cNvPr>
          <p:cNvSpPr txBox="1"/>
          <p:nvPr/>
        </p:nvSpPr>
        <p:spPr>
          <a:xfrm>
            <a:off x="1871397" y="703563"/>
            <a:ext cx="7315779" cy="674031"/>
          </a:xfrm>
          <a:prstGeom prst="rect">
            <a:avLst/>
          </a:prstGeom>
          <a:noFill/>
        </p:spPr>
        <p:txBody>
          <a:bodyPr wrap="square">
            <a:spAutoFit/>
          </a:bodyPr>
          <a:lstStyle/>
          <a:p>
            <a:pPr lvl="1">
              <a:lnSpc>
                <a:spcPct val="90000"/>
              </a:lnSpc>
              <a:spcBef>
                <a:spcPts val="600"/>
              </a:spcBef>
              <a:spcAft>
                <a:spcPts val="600"/>
              </a:spcAft>
              <a:buClrTx/>
            </a:pPr>
            <a:r>
              <a:rPr lang="fr-FR" altLang="fr-FR" sz="2100" dirty="0">
                <a:latin typeface="+mn-lt"/>
              </a:rPr>
              <a:t>Maladies du foie, cancers, maladies cardio-vasculaires, maladies neurologiques, troubles psychiatriques. </a:t>
            </a:r>
          </a:p>
        </p:txBody>
      </p:sp>
      <p:sp>
        <p:nvSpPr>
          <p:cNvPr id="11" name="ZoneTexte 10">
            <a:extLst>
              <a:ext uri="{FF2B5EF4-FFF2-40B4-BE49-F238E27FC236}">
                <a16:creationId xmlns:a16="http://schemas.microsoft.com/office/drawing/2014/main" id="{7CB513B4-E851-E498-98DF-907AFABCF495}"/>
              </a:ext>
            </a:extLst>
          </p:cNvPr>
          <p:cNvSpPr txBox="1"/>
          <p:nvPr/>
        </p:nvSpPr>
        <p:spPr>
          <a:xfrm>
            <a:off x="2331141" y="2308159"/>
            <a:ext cx="5243139" cy="674031"/>
          </a:xfrm>
          <a:prstGeom prst="rect">
            <a:avLst/>
          </a:prstGeom>
          <a:noFill/>
        </p:spPr>
        <p:txBody>
          <a:bodyPr wrap="square">
            <a:spAutoFit/>
          </a:bodyPr>
          <a:lstStyle/>
          <a:p>
            <a:pPr marL="0" lvl="0" indent="0">
              <a:lnSpc>
                <a:spcPct val="90000"/>
              </a:lnSpc>
              <a:spcBef>
                <a:spcPts val="600"/>
              </a:spcBef>
              <a:spcAft>
                <a:spcPts val="600"/>
              </a:spcAft>
              <a:buClrTx/>
              <a:buNone/>
            </a:pPr>
            <a:r>
              <a:rPr lang="fr-FR" altLang="fr-FR" sz="2100" dirty="0">
                <a:solidFill>
                  <a:prstClr val="black"/>
                </a:solidFill>
              </a:rPr>
              <a:t>Conduite, femmes enceintes, binge </a:t>
            </a:r>
            <a:r>
              <a:rPr lang="fr-FR" altLang="fr-FR" sz="2100" dirty="0" err="1">
                <a:solidFill>
                  <a:prstClr val="black"/>
                </a:solidFill>
              </a:rPr>
              <a:t>drinking</a:t>
            </a:r>
            <a:r>
              <a:rPr lang="fr-FR" altLang="fr-FR" sz="2100" dirty="0">
                <a:solidFill>
                  <a:prstClr val="black"/>
                </a:solidFill>
              </a:rPr>
              <a:t>, comportements à risque…</a:t>
            </a:r>
          </a:p>
        </p:txBody>
      </p:sp>
      <p:sp>
        <p:nvSpPr>
          <p:cNvPr id="12" name="ZoneTexte 11">
            <a:extLst>
              <a:ext uri="{FF2B5EF4-FFF2-40B4-BE49-F238E27FC236}">
                <a16:creationId xmlns:a16="http://schemas.microsoft.com/office/drawing/2014/main" id="{DE46EDD2-F412-773D-E1E4-23BC43497027}"/>
              </a:ext>
            </a:extLst>
          </p:cNvPr>
          <p:cNvSpPr txBox="1"/>
          <p:nvPr/>
        </p:nvSpPr>
        <p:spPr>
          <a:xfrm>
            <a:off x="1837179" y="3608584"/>
            <a:ext cx="7315779" cy="2440668"/>
          </a:xfrm>
          <a:prstGeom prst="rect">
            <a:avLst/>
          </a:prstGeom>
          <a:noFill/>
        </p:spPr>
        <p:txBody>
          <a:bodyPr wrap="square">
            <a:spAutoFit/>
          </a:bodyPr>
          <a:lstStyle/>
          <a:p>
            <a:pPr lvl="1"/>
            <a:r>
              <a:rPr lang="fr-FR" altLang="fr-FR" sz="2100" dirty="0"/>
              <a:t>L’alcool est présent dans 30% des </a:t>
            </a:r>
          </a:p>
          <a:p>
            <a:pPr lvl="1"/>
            <a:r>
              <a:rPr lang="fr-FR" altLang="fr-FR" sz="2100" dirty="0"/>
              <a:t>condamnations pour violence, 40% des </a:t>
            </a:r>
          </a:p>
          <a:p>
            <a:pPr lvl="1"/>
            <a:r>
              <a:rPr lang="fr-FR" altLang="fr-FR" sz="2100" dirty="0"/>
              <a:t>violences familiales, 30% des viols et </a:t>
            </a:r>
          </a:p>
          <a:p>
            <a:pPr lvl="1"/>
            <a:r>
              <a:rPr lang="fr-FR" altLang="fr-FR" sz="2100" dirty="0"/>
              <a:t>agressions. </a:t>
            </a:r>
            <a:r>
              <a:rPr lang="fr-FR" sz="2100" dirty="0"/>
              <a:t>Un taux d’alcoolémie supérieur au seuil de 0,5g/l est présent dans </a:t>
            </a:r>
            <a:r>
              <a:rPr lang="fr-FR" sz="2100" b="1" dirty="0"/>
              <a:t>29% des accidents mortels de la route </a:t>
            </a:r>
            <a:r>
              <a:rPr lang="fr-FR" sz="2100" dirty="0"/>
              <a:t>(819 DC en 2016). Coût social de l’alcool : 120 milliards d’euros  </a:t>
            </a:r>
          </a:p>
          <a:p>
            <a:pPr lvl="1">
              <a:lnSpc>
                <a:spcPct val="90000"/>
              </a:lnSpc>
              <a:spcBef>
                <a:spcPts val="600"/>
              </a:spcBef>
              <a:spcAft>
                <a:spcPts val="600"/>
              </a:spcAft>
              <a:buClrTx/>
            </a:pPr>
            <a:endParaRPr lang="fr-FR" altLang="fr-FR" sz="2400" dirty="0">
              <a:latin typeface="+mn-lt"/>
            </a:endParaRPr>
          </a:p>
        </p:txBody>
      </p:sp>
      <p:sp>
        <p:nvSpPr>
          <p:cNvPr id="13" name="ZoneTexte 12">
            <a:extLst>
              <a:ext uri="{FF2B5EF4-FFF2-40B4-BE49-F238E27FC236}">
                <a16:creationId xmlns:a16="http://schemas.microsoft.com/office/drawing/2014/main" id="{A2357E54-7C2E-0D69-F992-2F736112454C}"/>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15" name="ZoneTexte 14">
            <a:extLst>
              <a:ext uri="{FF2B5EF4-FFF2-40B4-BE49-F238E27FC236}">
                <a16:creationId xmlns:a16="http://schemas.microsoft.com/office/drawing/2014/main" id="{E225827F-3E88-FFB7-330C-4DDF974FB29C}"/>
              </a:ext>
            </a:extLst>
          </p:cNvPr>
          <p:cNvSpPr txBox="1"/>
          <p:nvPr/>
        </p:nvSpPr>
        <p:spPr>
          <a:xfrm>
            <a:off x="794436" y="5768978"/>
            <a:ext cx="6141308" cy="784830"/>
          </a:xfrm>
          <a:prstGeom prst="rect">
            <a:avLst/>
          </a:prstGeom>
          <a:noFill/>
        </p:spPr>
        <p:txBody>
          <a:bodyPr wrap="square">
            <a:spAutoFit/>
          </a:bodyPr>
          <a:lstStyle/>
          <a:p>
            <a:r>
              <a:rPr lang="fr-FR" sz="2400" b="1" dirty="0">
                <a:solidFill>
                  <a:srgbClr val="1F9CB3"/>
                </a:solidFill>
              </a:rPr>
              <a:t>Principaux niveaux de consommation</a:t>
            </a:r>
          </a:p>
          <a:p>
            <a:r>
              <a:rPr lang="fr-FR" sz="2100" dirty="0"/>
              <a:t>5 millions de consommateurs  quotidiens</a:t>
            </a:r>
          </a:p>
        </p:txBody>
      </p:sp>
      <p:sp>
        <p:nvSpPr>
          <p:cNvPr id="17" name="ZoneTexte 16">
            <a:extLst>
              <a:ext uri="{FF2B5EF4-FFF2-40B4-BE49-F238E27FC236}">
                <a16:creationId xmlns:a16="http://schemas.microsoft.com/office/drawing/2014/main" id="{81BE09E2-1C45-6746-1C46-10D65F9D8ADE}"/>
              </a:ext>
            </a:extLst>
          </p:cNvPr>
          <p:cNvSpPr txBox="1"/>
          <p:nvPr/>
        </p:nvSpPr>
        <p:spPr>
          <a:xfrm>
            <a:off x="5184594" y="6506419"/>
            <a:ext cx="6141308" cy="261610"/>
          </a:xfrm>
          <a:prstGeom prst="rect">
            <a:avLst/>
          </a:prstGeom>
          <a:noFill/>
        </p:spPr>
        <p:txBody>
          <a:bodyPr wrap="square">
            <a:spAutoFit/>
          </a:bodyPr>
          <a:lstStyle/>
          <a:p>
            <a:r>
              <a:rPr lang="fr-FR" sz="1100" dirty="0"/>
              <a:t>Plan national de mobilisation contre les addictions 2018-2022</a:t>
            </a:r>
          </a:p>
        </p:txBody>
      </p:sp>
    </p:spTree>
    <p:extLst>
      <p:ext uri="{BB962C8B-B14F-4D97-AF65-F5344CB8AC3E}">
        <p14:creationId xmlns:p14="http://schemas.microsoft.com/office/powerpoint/2010/main" val="354030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DE4AD5-B3C2-E50B-F8CA-66A548E4F6F4}"/>
              </a:ext>
            </a:extLst>
          </p:cNvPr>
          <p:cNvSpPr>
            <a:spLocks noGrp="1"/>
          </p:cNvSpPr>
          <p:nvPr>
            <p:ph type="title"/>
          </p:nvPr>
        </p:nvSpPr>
        <p:spPr>
          <a:xfrm>
            <a:off x="-1" y="2210937"/>
            <a:ext cx="5532533" cy="4647063"/>
          </a:xfrm>
          <a:solidFill>
            <a:schemeClr val="bg1"/>
          </a:solidFill>
        </p:spPr>
        <p:txBody>
          <a:bodyPr>
            <a:normAutofit fontScale="90000"/>
          </a:bodyPr>
          <a:lstStyle/>
          <a:p>
            <a:r>
              <a:rPr lang="fr-FR" sz="2200" b="1" dirty="0">
                <a:solidFill>
                  <a:srgbClr val="1F9CB3"/>
                </a:solidFill>
              </a:rPr>
              <a:t>Introduction (Film : Irene ou « la boulette ») </a:t>
            </a:r>
            <a:r>
              <a:rPr lang="fr-FR" sz="1800" b="1" dirty="0">
                <a:solidFill>
                  <a:srgbClr val="E08C37"/>
                </a:solidFill>
              </a:rPr>
              <a:t>=&gt;</a:t>
            </a:r>
            <a:r>
              <a:rPr lang="fr-FR" sz="1800" b="1" dirty="0"/>
              <a:t> </a:t>
            </a:r>
            <a:r>
              <a:rPr lang="fr-FR" sz="1800" b="1" dirty="0">
                <a:solidFill>
                  <a:srgbClr val="E08C37"/>
                </a:solidFill>
                <a:hlinkClick r:id="rId3" action="ppaction://hlinksldjump">
                  <a:extLst>
                    <a:ext uri="{A12FA001-AC4F-418D-AE19-62706E023703}">
                      <ahyp:hlinkClr xmlns:ahyp="http://schemas.microsoft.com/office/drawing/2018/hyperlinkcolor" val="tx"/>
                    </a:ext>
                  </a:extLst>
                </a:hlinkClick>
              </a:rPr>
              <a:t>Lien</a:t>
            </a:r>
            <a:r>
              <a:rPr lang="fr-FR" sz="1800" b="1" dirty="0">
                <a:solidFill>
                  <a:srgbClr val="E08C37"/>
                </a:solidFill>
              </a:rPr>
              <a:t> </a:t>
            </a:r>
            <a:br>
              <a:rPr lang="fr-FR" sz="1800" dirty="0"/>
            </a:br>
            <a:br>
              <a:rPr lang="fr-FR" sz="1800" dirty="0"/>
            </a:br>
            <a:r>
              <a:rPr lang="fr-FR" sz="2200" b="1" dirty="0">
                <a:solidFill>
                  <a:srgbClr val="1F9CB3"/>
                </a:solidFill>
              </a:rPr>
              <a:t>Définitions : addictologie, SPA, notion d’individus…</a:t>
            </a:r>
            <a:br>
              <a:rPr lang="fr-FR" sz="2200" b="1" dirty="0">
                <a:solidFill>
                  <a:srgbClr val="1F9CB3"/>
                </a:solidFill>
              </a:rPr>
            </a:br>
            <a:r>
              <a:rPr lang="fr-FR" sz="2200" b="1" dirty="0">
                <a:solidFill>
                  <a:srgbClr val="E08C37"/>
                </a:solidFill>
              </a:rPr>
              <a:t>=&gt; </a:t>
            </a:r>
            <a:r>
              <a:rPr lang="fr-FR" sz="2200" b="1" dirty="0">
                <a:solidFill>
                  <a:srgbClr val="E08C37"/>
                </a:solidFill>
                <a:hlinkClick r:id="rId4" action="ppaction://hlinksldjump">
                  <a:extLst>
                    <a:ext uri="{A12FA001-AC4F-418D-AE19-62706E023703}">
                      <ahyp:hlinkClr xmlns:ahyp="http://schemas.microsoft.com/office/drawing/2018/hyperlinkcolor" val="tx"/>
                    </a:ext>
                  </a:extLst>
                </a:hlinkClick>
              </a:rPr>
              <a:t>Lien</a:t>
            </a:r>
            <a:br>
              <a:rPr lang="fr-FR" sz="2200" dirty="0"/>
            </a:br>
            <a:br>
              <a:rPr lang="fr-FR" sz="2200" dirty="0"/>
            </a:br>
            <a:r>
              <a:rPr lang="fr-FR" sz="2200" b="1" dirty="0">
                <a:solidFill>
                  <a:srgbClr val="1F9CB3"/>
                </a:solidFill>
              </a:rPr>
              <a:t>L’individu </a:t>
            </a:r>
            <a:r>
              <a:rPr lang="fr-FR" sz="2200" b="1" dirty="0">
                <a:solidFill>
                  <a:srgbClr val="E08C37"/>
                </a:solidFill>
              </a:rPr>
              <a:t>=&gt; </a:t>
            </a:r>
            <a:r>
              <a:rPr lang="fr-FR" sz="2200" b="1" dirty="0">
                <a:solidFill>
                  <a:srgbClr val="E08C37"/>
                </a:solidFill>
                <a:hlinkClick r:id="rId5" action="ppaction://hlinksldjump">
                  <a:extLst>
                    <a:ext uri="{A12FA001-AC4F-418D-AE19-62706E023703}">
                      <ahyp:hlinkClr xmlns:ahyp="http://schemas.microsoft.com/office/drawing/2018/hyperlinkcolor" val="tx"/>
                    </a:ext>
                  </a:extLst>
                </a:hlinkClick>
              </a:rPr>
              <a:t>Lien</a:t>
            </a:r>
            <a:br>
              <a:rPr lang="fr-FR" sz="2200" b="1" dirty="0">
                <a:solidFill>
                  <a:srgbClr val="E08C37"/>
                </a:solidFill>
              </a:rPr>
            </a:br>
            <a:br>
              <a:rPr lang="fr-FR" sz="2200" dirty="0"/>
            </a:br>
            <a:r>
              <a:rPr lang="fr-FR" sz="2200" b="1" dirty="0">
                <a:solidFill>
                  <a:srgbClr val="1F9CB3"/>
                </a:solidFill>
              </a:rPr>
              <a:t>Conséquences </a:t>
            </a:r>
            <a:r>
              <a:rPr lang="fr-FR" sz="2200" b="1" dirty="0">
                <a:solidFill>
                  <a:srgbClr val="E08C37"/>
                </a:solidFill>
              </a:rPr>
              <a:t>=&gt; </a:t>
            </a:r>
            <a:r>
              <a:rPr lang="fr-FR" sz="2200" b="1" dirty="0">
                <a:solidFill>
                  <a:srgbClr val="E08C37"/>
                </a:solidFill>
                <a:hlinkClick r:id="rId6" action="ppaction://hlinksldjump">
                  <a:extLst>
                    <a:ext uri="{A12FA001-AC4F-418D-AE19-62706E023703}">
                      <ahyp:hlinkClr xmlns:ahyp="http://schemas.microsoft.com/office/drawing/2018/hyperlinkcolor" val="tx"/>
                    </a:ext>
                  </a:extLst>
                </a:hlinkClick>
              </a:rPr>
              <a:t>Lien</a:t>
            </a:r>
            <a:br>
              <a:rPr lang="fr-FR" sz="2200" dirty="0"/>
            </a:br>
            <a:br>
              <a:rPr lang="fr-FR" sz="2200" dirty="0"/>
            </a:br>
            <a:r>
              <a:rPr lang="fr-FR" sz="2200" b="1" dirty="0">
                <a:solidFill>
                  <a:srgbClr val="1F9CB3"/>
                </a:solidFill>
              </a:rPr>
              <a:t>L’addiction (naissance et usages) </a:t>
            </a:r>
            <a:r>
              <a:rPr lang="fr-FR" sz="2200" b="1" dirty="0">
                <a:solidFill>
                  <a:srgbClr val="E08C37"/>
                </a:solidFill>
              </a:rPr>
              <a:t>=&gt; </a:t>
            </a:r>
            <a:r>
              <a:rPr lang="fr-FR" sz="2200" b="1" dirty="0">
                <a:solidFill>
                  <a:srgbClr val="E08C37"/>
                </a:solidFill>
                <a:hlinkClick r:id="rId7" action="ppaction://hlinksldjump">
                  <a:extLst>
                    <a:ext uri="{A12FA001-AC4F-418D-AE19-62706E023703}">
                      <ahyp:hlinkClr xmlns:ahyp="http://schemas.microsoft.com/office/drawing/2018/hyperlinkcolor" val="tx"/>
                    </a:ext>
                  </a:extLst>
                </a:hlinkClick>
              </a:rPr>
              <a:t>Lien</a:t>
            </a:r>
            <a:br>
              <a:rPr lang="fr-FR" sz="2200" dirty="0"/>
            </a:br>
            <a:br>
              <a:rPr lang="fr-FR" sz="2200" dirty="0"/>
            </a:br>
            <a:r>
              <a:rPr lang="fr-FR" sz="2200" b="1" dirty="0">
                <a:solidFill>
                  <a:srgbClr val="1F9CB3"/>
                </a:solidFill>
              </a:rPr>
              <a:t>Classification et dangerosité </a:t>
            </a:r>
            <a:r>
              <a:rPr lang="fr-FR" sz="2200" b="1" dirty="0">
                <a:solidFill>
                  <a:srgbClr val="E08C37"/>
                </a:solidFill>
              </a:rPr>
              <a:t>=&gt; </a:t>
            </a:r>
            <a:r>
              <a:rPr lang="fr-FR" sz="2200" b="1" dirty="0">
                <a:solidFill>
                  <a:srgbClr val="E08C37"/>
                </a:solidFill>
                <a:hlinkClick r:id="rId8" action="ppaction://hlinksldjump">
                  <a:extLst>
                    <a:ext uri="{A12FA001-AC4F-418D-AE19-62706E023703}">
                      <ahyp:hlinkClr xmlns:ahyp="http://schemas.microsoft.com/office/drawing/2018/hyperlinkcolor" val="tx"/>
                    </a:ext>
                  </a:extLst>
                </a:hlinkClick>
              </a:rPr>
              <a:t>Lien</a:t>
            </a:r>
            <a:br>
              <a:rPr lang="fr-FR" sz="2200" dirty="0"/>
            </a:br>
            <a:br>
              <a:rPr lang="fr-FR" sz="2200" dirty="0"/>
            </a:br>
            <a:r>
              <a:rPr lang="fr-FR" sz="2200" b="1" dirty="0">
                <a:solidFill>
                  <a:srgbClr val="1F9CB3"/>
                </a:solidFill>
              </a:rPr>
              <a:t>Tester vos connaissances (effets des produits) </a:t>
            </a:r>
            <a:r>
              <a:rPr lang="fr-FR" sz="2200" b="1" dirty="0">
                <a:solidFill>
                  <a:srgbClr val="E08C37"/>
                </a:solidFill>
              </a:rPr>
              <a:t>=&gt; </a:t>
            </a:r>
            <a:r>
              <a:rPr lang="fr-FR" sz="2200" b="1" dirty="0">
                <a:solidFill>
                  <a:srgbClr val="E08C37"/>
                </a:solidFill>
                <a:hlinkClick r:id="rId9" action="ppaction://hlinksldjump">
                  <a:extLst>
                    <a:ext uri="{A12FA001-AC4F-418D-AE19-62706E023703}">
                      <ahyp:hlinkClr xmlns:ahyp="http://schemas.microsoft.com/office/drawing/2018/hyperlinkcolor" val="tx"/>
                    </a:ext>
                  </a:extLst>
                </a:hlinkClick>
              </a:rPr>
              <a:t>Lien</a:t>
            </a:r>
            <a:br>
              <a:rPr lang="fr-FR" sz="1800" b="1" dirty="0">
                <a:solidFill>
                  <a:srgbClr val="E08C37"/>
                </a:solidFill>
              </a:rPr>
            </a:br>
            <a:br>
              <a:rPr lang="fr-FR" sz="1800" b="1" dirty="0">
                <a:solidFill>
                  <a:srgbClr val="E08C37"/>
                </a:solidFill>
              </a:rPr>
            </a:br>
            <a:r>
              <a:rPr lang="fr-FR" sz="2200" b="1" dirty="0">
                <a:solidFill>
                  <a:srgbClr val="1F9CB3"/>
                </a:solidFill>
              </a:rPr>
              <a:t>Alcool : </a:t>
            </a:r>
            <a:br>
              <a:rPr lang="fr-FR" sz="2200" dirty="0"/>
            </a:br>
            <a:r>
              <a:rPr lang="fr-FR" sz="2200" dirty="0"/>
              <a:t>	</a:t>
            </a:r>
            <a:r>
              <a:rPr lang="fr-FR" sz="2200" dirty="0">
                <a:solidFill>
                  <a:srgbClr val="1F9CB3"/>
                </a:solidFill>
              </a:rPr>
              <a:t>- Définition </a:t>
            </a:r>
            <a:r>
              <a:rPr lang="fr-FR" sz="2200" b="1" dirty="0">
                <a:solidFill>
                  <a:srgbClr val="E08C37"/>
                </a:solidFill>
              </a:rPr>
              <a:t>=&gt; </a:t>
            </a:r>
            <a:r>
              <a:rPr lang="fr-FR" sz="2200" b="1" dirty="0">
                <a:solidFill>
                  <a:srgbClr val="E08C37"/>
                </a:solidFill>
                <a:hlinkClick r:id="rId10" action="ppaction://hlinksldjump">
                  <a:extLst>
                    <a:ext uri="{A12FA001-AC4F-418D-AE19-62706E023703}">
                      <ahyp:hlinkClr xmlns:ahyp="http://schemas.microsoft.com/office/drawing/2018/hyperlinkcolor" val="tx"/>
                    </a:ext>
                  </a:extLst>
                </a:hlinkClick>
              </a:rPr>
              <a:t>Lien</a:t>
            </a:r>
            <a:br>
              <a:rPr lang="fr-FR" sz="2200" dirty="0"/>
            </a:br>
            <a:r>
              <a:rPr lang="fr-FR" sz="2200" dirty="0"/>
              <a:t>	</a:t>
            </a:r>
            <a:r>
              <a:rPr lang="fr-FR" sz="2200" dirty="0">
                <a:solidFill>
                  <a:srgbClr val="1F9CB3"/>
                </a:solidFill>
              </a:rPr>
              <a:t>- Chiffres</a:t>
            </a:r>
            <a:r>
              <a:rPr lang="fr-FR" sz="2200" dirty="0"/>
              <a:t> </a:t>
            </a:r>
            <a:r>
              <a:rPr lang="fr-FR" sz="2200" b="1" dirty="0">
                <a:solidFill>
                  <a:srgbClr val="E08C37"/>
                </a:solidFill>
              </a:rPr>
              <a:t>=&gt; </a:t>
            </a:r>
            <a:r>
              <a:rPr lang="fr-FR" sz="2200" b="1" dirty="0">
                <a:solidFill>
                  <a:srgbClr val="E08C37"/>
                </a:solidFill>
                <a:hlinkClick r:id="rId11" action="ppaction://hlinksldjump">
                  <a:extLst>
                    <a:ext uri="{A12FA001-AC4F-418D-AE19-62706E023703}">
                      <ahyp:hlinkClr xmlns:ahyp="http://schemas.microsoft.com/office/drawing/2018/hyperlinkcolor" val="tx"/>
                    </a:ext>
                  </a:extLst>
                </a:hlinkClick>
              </a:rPr>
              <a:t>Lien</a:t>
            </a:r>
            <a:br>
              <a:rPr lang="fr-FR" sz="2200" dirty="0"/>
            </a:br>
            <a:r>
              <a:rPr lang="fr-FR" sz="2200" dirty="0"/>
              <a:t>	</a:t>
            </a:r>
            <a:r>
              <a:rPr lang="fr-FR" sz="2200" dirty="0">
                <a:solidFill>
                  <a:srgbClr val="1F9CB3"/>
                </a:solidFill>
              </a:rPr>
              <a:t>- Dommages / Risques</a:t>
            </a:r>
            <a:r>
              <a:rPr lang="fr-FR" sz="2200" dirty="0"/>
              <a:t> </a:t>
            </a:r>
            <a:r>
              <a:rPr lang="fr-FR" sz="2200" b="1" dirty="0">
                <a:solidFill>
                  <a:srgbClr val="E08C37"/>
                </a:solidFill>
              </a:rPr>
              <a:t>=&gt; </a:t>
            </a:r>
            <a:r>
              <a:rPr lang="fr-FR" sz="2200" b="1" dirty="0">
                <a:solidFill>
                  <a:srgbClr val="E08C37"/>
                </a:solidFill>
                <a:hlinkClick r:id="rId12" action="ppaction://hlinksldjump">
                  <a:extLst>
                    <a:ext uri="{A12FA001-AC4F-418D-AE19-62706E023703}">
                      <ahyp:hlinkClr xmlns:ahyp="http://schemas.microsoft.com/office/drawing/2018/hyperlinkcolor" val="tx"/>
                    </a:ext>
                  </a:extLst>
                </a:hlinkClick>
              </a:rPr>
              <a:t>Lien</a:t>
            </a:r>
            <a:br>
              <a:rPr lang="fr-FR" sz="2200" dirty="0"/>
            </a:br>
            <a:r>
              <a:rPr lang="fr-FR" sz="2200" dirty="0"/>
              <a:t>	</a:t>
            </a:r>
            <a:r>
              <a:rPr lang="fr-FR" sz="2200" dirty="0">
                <a:solidFill>
                  <a:srgbClr val="1F9CB3"/>
                </a:solidFill>
              </a:rPr>
              <a:t>- Sevrage </a:t>
            </a:r>
            <a:r>
              <a:rPr lang="fr-FR" sz="2200" b="1" dirty="0">
                <a:solidFill>
                  <a:srgbClr val="E08C37"/>
                </a:solidFill>
              </a:rPr>
              <a:t>=&gt; </a:t>
            </a:r>
            <a:r>
              <a:rPr lang="fr-FR" sz="2200" b="1" dirty="0">
                <a:solidFill>
                  <a:srgbClr val="E08C37"/>
                </a:solidFill>
                <a:hlinkClick r:id="rId13" action="ppaction://hlinksldjump">
                  <a:extLst>
                    <a:ext uri="{A12FA001-AC4F-418D-AE19-62706E023703}">
                      <ahyp:hlinkClr xmlns:ahyp="http://schemas.microsoft.com/office/drawing/2018/hyperlinkcolor" val="tx"/>
                    </a:ext>
                  </a:extLst>
                </a:hlinkClick>
              </a:rPr>
              <a:t>Lien</a:t>
            </a:r>
            <a:br>
              <a:rPr lang="fr-FR" sz="2200" dirty="0"/>
            </a:br>
            <a:r>
              <a:rPr lang="fr-FR" sz="2200" dirty="0"/>
              <a:t>	</a:t>
            </a:r>
            <a:r>
              <a:rPr lang="fr-FR" sz="2200" dirty="0">
                <a:solidFill>
                  <a:srgbClr val="1F9CB3"/>
                </a:solidFill>
              </a:rPr>
              <a:t>- Testez vos connaissances </a:t>
            </a:r>
            <a:r>
              <a:rPr lang="fr-FR" sz="2200" b="1" dirty="0">
                <a:solidFill>
                  <a:srgbClr val="E08C37"/>
                </a:solidFill>
              </a:rPr>
              <a:t>=&gt; </a:t>
            </a:r>
            <a:r>
              <a:rPr lang="fr-FR" sz="2200" b="1" dirty="0">
                <a:solidFill>
                  <a:srgbClr val="E08C37"/>
                </a:solidFill>
                <a:hlinkClick r:id="rId14" action="ppaction://hlinksldjump">
                  <a:extLst>
                    <a:ext uri="{A12FA001-AC4F-418D-AE19-62706E023703}">
                      <ahyp:hlinkClr xmlns:ahyp="http://schemas.microsoft.com/office/drawing/2018/hyperlinkcolor" val="tx"/>
                    </a:ext>
                  </a:extLst>
                </a:hlinkClick>
              </a:rPr>
              <a:t>Lien</a:t>
            </a:r>
            <a:r>
              <a:rPr lang="fr-FR" sz="2200" b="1" dirty="0">
                <a:solidFill>
                  <a:srgbClr val="E08C37"/>
                </a:solidFill>
              </a:rPr>
              <a:t> </a:t>
            </a:r>
            <a:br>
              <a:rPr lang="fr-FR" sz="2200" b="1" dirty="0">
                <a:solidFill>
                  <a:srgbClr val="E08C37"/>
                </a:solidFill>
              </a:rPr>
            </a:br>
            <a:br>
              <a:rPr lang="fr-FR" sz="1800" dirty="0"/>
            </a:br>
            <a:br>
              <a:rPr lang="fr-FR" sz="1800" dirty="0"/>
            </a:br>
            <a:br>
              <a:rPr lang="fr-FR" sz="1800" dirty="0"/>
            </a:br>
            <a:br>
              <a:rPr lang="fr-FR" sz="1800" dirty="0"/>
            </a:br>
            <a:endParaRPr lang="fr-FR" sz="3600" b="1" dirty="0">
              <a:solidFill>
                <a:srgbClr val="E08C37"/>
              </a:solidFill>
            </a:endParaRPr>
          </a:p>
        </p:txBody>
      </p:sp>
      <p:sp>
        <p:nvSpPr>
          <p:cNvPr id="4" name="Titre 1">
            <a:extLst>
              <a:ext uri="{FF2B5EF4-FFF2-40B4-BE49-F238E27FC236}">
                <a16:creationId xmlns:a16="http://schemas.microsoft.com/office/drawing/2014/main" id="{6033FFA5-8D62-FD17-1AF5-0CDDC1E485F2}"/>
              </a:ext>
            </a:extLst>
          </p:cNvPr>
          <p:cNvSpPr txBox="1">
            <a:spLocks/>
          </p:cNvSpPr>
          <p:nvPr/>
        </p:nvSpPr>
        <p:spPr>
          <a:xfrm>
            <a:off x="6096000" y="736847"/>
            <a:ext cx="6096000" cy="6130031"/>
          </a:xfrm>
          <a:prstGeom prst="rect">
            <a:avLst/>
          </a:prstGeom>
          <a:solidFill>
            <a:schemeClr val="bg1"/>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b="1" dirty="0">
                <a:solidFill>
                  <a:srgbClr val="1F9CB3"/>
                </a:solidFill>
              </a:rPr>
              <a:t>Tabac : </a:t>
            </a:r>
            <a:br>
              <a:rPr lang="fr-FR" sz="1800" dirty="0"/>
            </a:br>
            <a:r>
              <a:rPr lang="fr-FR" sz="1800" dirty="0"/>
              <a:t>	</a:t>
            </a:r>
            <a:r>
              <a:rPr lang="fr-FR" sz="1800" dirty="0">
                <a:solidFill>
                  <a:srgbClr val="1F9CB3"/>
                </a:solidFill>
              </a:rPr>
              <a:t>- Chiffres</a:t>
            </a:r>
            <a:r>
              <a:rPr lang="fr-FR" sz="1800" dirty="0"/>
              <a:t> </a:t>
            </a:r>
            <a:r>
              <a:rPr lang="fr-FR" sz="1800" b="1" dirty="0">
                <a:solidFill>
                  <a:srgbClr val="E08C37"/>
                </a:solidFill>
              </a:rPr>
              <a:t>=&gt; </a:t>
            </a:r>
            <a:r>
              <a:rPr lang="fr-FR" sz="1800" b="1" dirty="0">
                <a:solidFill>
                  <a:srgbClr val="E08C37"/>
                </a:solidFill>
                <a:hlinkClick r:id="rId15" action="ppaction://hlinksldjump">
                  <a:extLst>
                    <a:ext uri="{A12FA001-AC4F-418D-AE19-62706E023703}">
                      <ahyp:hlinkClr xmlns:ahyp="http://schemas.microsoft.com/office/drawing/2018/hyperlinkcolor" val="tx"/>
                    </a:ext>
                  </a:extLst>
                </a:hlinkClick>
              </a:rPr>
              <a:t>Lien</a:t>
            </a:r>
            <a:endParaRPr lang="fr-FR" sz="1800" b="1" dirty="0">
              <a:solidFill>
                <a:srgbClr val="E08C37"/>
              </a:solidFill>
            </a:endParaRPr>
          </a:p>
          <a:p>
            <a:r>
              <a:rPr lang="fr-FR" sz="1800" b="1" dirty="0">
                <a:solidFill>
                  <a:srgbClr val="E08C37"/>
                </a:solidFill>
              </a:rPr>
              <a:t>	</a:t>
            </a:r>
            <a:r>
              <a:rPr lang="fr-FR" sz="1800" dirty="0">
                <a:solidFill>
                  <a:srgbClr val="1F9CB3"/>
                </a:solidFill>
              </a:rPr>
              <a:t>- Composition de la cigarette </a:t>
            </a:r>
            <a:r>
              <a:rPr lang="fr-FR" sz="1800" b="1" dirty="0">
                <a:solidFill>
                  <a:srgbClr val="E08C37"/>
                </a:solidFill>
              </a:rPr>
              <a:t>=&gt; </a:t>
            </a:r>
            <a:r>
              <a:rPr lang="fr-FR" sz="1800" b="1" dirty="0">
                <a:solidFill>
                  <a:srgbClr val="E08C37"/>
                </a:solidFill>
                <a:hlinkClick r:id="rId16" action="ppaction://hlinksldjump">
                  <a:extLst>
                    <a:ext uri="{A12FA001-AC4F-418D-AE19-62706E023703}">
                      <ahyp:hlinkClr xmlns:ahyp="http://schemas.microsoft.com/office/drawing/2018/hyperlinkcolor" val="tx"/>
                    </a:ext>
                  </a:extLst>
                </a:hlinkClick>
              </a:rPr>
              <a:t>Lien</a:t>
            </a:r>
            <a:br>
              <a:rPr lang="fr-FR" sz="1800" dirty="0"/>
            </a:br>
            <a:r>
              <a:rPr lang="fr-FR" sz="1800" dirty="0"/>
              <a:t>	</a:t>
            </a:r>
            <a:r>
              <a:rPr lang="fr-FR" sz="1800" dirty="0">
                <a:solidFill>
                  <a:srgbClr val="1F9CB3"/>
                </a:solidFill>
              </a:rPr>
              <a:t>- Dommages / Risques</a:t>
            </a:r>
            <a:r>
              <a:rPr lang="fr-FR" sz="1800" dirty="0"/>
              <a:t> </a:t>
            </a:r>
            <a:r>
              <a:rPr lang="fr-FR" sz="1800" b="1" dirty="0">
                <a:solidFill>
                  <a:srgbClr val="E08C37"/>
                </a:solidFill>
              </a:rPr>
              <a:t>=&gt; </a:t>
            </a:r>
            <a:r>
              <a:rPr lang="fr-FR" sz="1800" b="1" dirty="0">
                <a:solidFill>
                  <a:srgbClr val="E08C37"/>
                </a:solidFill>
                <a:hlinkClick r:id="rId17" action="ppaction://hlinksldjump">
                  <a:extLst>
                    <a:ext uri="{A12FA001-AC4F-418D-AE19-62706E023703}">
                      <ahyp:hlinkClr xmlns:ahyp="http://schemas.microsoft.com/office/drawing/2018/hyperlinkcolor" val="tx"/>
                    </a:ext>
                  </a:extLst>
                </a:hlinkClick>
              </a:rPr>
              <a:t>Lien</a:t>
            </a:r>
            <a:br>
              <a:rPr lang="fr-FR" sz="1800" dirty="0"/>
            </a:br>
            <a:r>
              <a:rPr lang="fr-FR" sz="1800" dirty="0"/>
              <a:t>	</a:t>
            </a:r>
            <a:r>
              <a:rPr lang="fr-FR" sz="1800" dirty="0">
                <a:solidFill>
                  <a:srgbClr val="1F9CB3"/>
                </a:solidFill>
              </a:rPr>
              <a:t>- Sevrage </a:t>
            </a:r>
            <a:r>
              <a:rPr lang="fr-FR" sz="1800" b="1" dirty="0">
                <a:solidFill>
                  <a:srgbClr val="E08C37"/>
                </a:solidFill>
              </a:rPr>
              <a:t>=&gt; </a:t>
            </a:r>
            <a:r>
              <a:rPr lang="fr-FR" sz="1800" b="1" dirty="0">
                <a:solidFill>
                  <a:srgbClr val="E08C37"/>
                </a:solidFill>
                <a:hlinkClick r:id="rId18" action="ppaction://hlinksldjump">
                  <a:extLst>
                    <a:ext uri="{A12FA001-AC4F-418D-AE19-62706E023703}">
                      <ahyp:hlinkClr xmlns:ahyp="http://schemas.microsoft.com/office/drawing/2018/hyperlinkcolor" val="tx"/>
                    </a:ext>
                  </a:extLst>
                </a:hlinkClick>
              </a:rPr>
              <a:t>Lien</a:t>
            </a:r>
            <a:br>
              <a:rPr lang="fr-FR" sz="1800" dirty="0"/>
            </a:br>
            <a:r>
              <a:rPr lang="fr-FR" sz="1800" dirty="0"/>
              <a:t>	</a:t>
            </a:r>
            <a:r>
              <a:rPr lang="fr-FR" sz="1800" dirty="0">
                <a:solidFill>
                  <a:srgbClr val="1F9CB3"/>
                </a:solidFill>
              </a:rPr>
              <a:t>- Testez vos connaissances </a:t>
            </a:r>
            <a:r>
              <a:rPr lang="fr-FR" sz="1800" b="1" dirty="0">
                <a:solidFill>
                  <a:srgbClr val="E08C37"/>
                </a:solidFill>
              </a:rPr>
              <a:t>=&gt; </a:t>
            </a:r>
            <a:r>
              <a:rPr lang="fr-FR" sz="1800" b="1" dirty="0">
                <a:solidFill>
                  <a:srgbClr val="E08C37"/>
                </a:solidFill>
                <a:hlinkClick r:id="rId19" action="ppaction://hlinksldjump">
                  <a:extLst>
                    <a:ext uri="{A12FA001-AC4F-418D-AE19-62706E023703}">
                      <ahyp:hlinkClr xmlns:ahyp="http://schemas.microsoft.com/office/drawing/2018/hyperlinkcolor" val="tx"/>
                    </a:ext>
                  </a:extLst>
                </a:hlinkClick>
              </a:rPr>
              <a:t>Lien </a:t>
            </a:r>
            <a:endParaRPr lang="fr-FR" sz="1600" dirty="0">
              <a:solidFill>
                <a:srgbClr val="E08C37"/>
              </a:solidFill>
            </a:endParaRPr>
          </a:p>
          <a:p>
            <a:endParaRPr lang="fr-FR" sz="1800" dirty="0"/>
          </a:p>
          <a:p>
            <a:r>
              <a:rPr lang="fr-FR" sz="2300" b="1" dirty="0">
                <a:solidFill>
                  <a:srgbClr val="1F9CB3"/>
                </a:solidFill>
              </a:rPr>
              <a:t>Cannabis : </a:t>
            </a:r>
          </a:p>
          <a:p>
            <a:r>
              <a:rPr lang="fr-FR" sz="1600" dirty="0">
                <a:solidFill>
                  <a:srgbClr val="1F9CB3"/>
                </a:solidFill>
              </a:rPr>
              <a:t>	</a:t>
            </a:r>
            <a:r>
              <a:rPr lang="fr-FR" sz="1800" dirty="0">
                <a:solidFill>
                  <a:srgbClr val="1F9CB3"/>
                </a:solidFill>
              </a:rPr>
              <a:t>- Définition </a:t>
            </a:r>
            <a:r>
              <a:rPr lang="fr-FR" sz="1800" b="1" dirty="0">
                <a:solidFill>
                  <a:srgbClr val="E08C37"/>
                </a:solidFill>
              </a:rPr>
              <a:t>=&gt; </a:t>
            </a:r>
            <a:r>
              <a:rPr lang="fr-FR" sz="1800" b="1" dirty="0">
                <a:solidFill>
                  <a:srgbClr val="E08C37"/>
                </a:solidFill>
                <a:hlinkClick r:id="rId20" action="ppaction://hlinksldjump">
                  <a:extLst>
                    <a:ext uri="{A12FA001-AC4F-418D-AE19-62706E023703}">
                      <ahyp:hlinkClr xmlns:ahyp="http://schemas.microsoft.com/office/drawing/2018/hyperlinkcolor" val="tx"/>
                    </a:ext>
                  </a:extLst>
                </a:hlinkClick>
              </a:rPr>
              <a:t>Lien</a:t>
            </a:r>
            <a:endParaRPr lang="fr-FR" sz="1800" dirty="0">
              <a:solidFill>
                <a:srgbClr val="E08C37"/>
              </a:solidFill>
            </a:endParaRPr>
          </a:p>
          <a:p>
            <a:r>
              <a:rPr lang="fr-FR" sz="1800" dirty="0">
                <a:solidFill>
                  <a:srgbClr val="1F9CB3"/>
                </a:solidFill>
              </a:rPr>
              <a:t>	- Chiffres </a:t>
            </a:r>
            <a:r>
              <a:rPr lang="fr-FR" sz="1800" b="1" dirty="0">
                <a:solidFill>
                  <a:srgbClr val="E08C37"/>
                </a:solidFill>
              </a:rPr>
              <a:t>=&gt; </a:t>
            </a:r>
            <a:r>
              <a:rPr lang="fr-FR" sz="1800" b="1" dirty="0">
                <a:solidFill>
                  <a:srgbClr val="E08C37"/>
                </a:solidFill>
                <a:hlinkClick r:id="rId21" action="ppaction://hlinksldjump">
                  <a:extLst>
                    <a:ext uri="{A12FA001-AC4F-418D-AE19-62706E023703}">
                      <ahyp:hlinkClr xmlns:ahyp="http://schemas.microsoft.com/office/drawing/2018/hyperlinkcolor" val="tx"/>
                    </a:ext>
                  </a:extLst>
                </a:hlinkClick>
              </a:rPr>
              <a:t>Lien</a:t>
            </a:r>
            <a:endParaRPr lang="fr-FR" sz="1800" dirty="0">
              <a:solidFill>
                <a:srgbClr val="E08C37"/>
              </a:solidFill>
            </a:endParaRPr>
          </a:p>
          <a:p>
            <a:r>
              <a:rPr lang="fr-FR" sz="1800" dirty="0">
                <a:solidFill>
                  <a:srgbClr val="1F9CB3"/>
                </a:solidFill>
              </a:rPr>
              <a:t>	- Effets / Dommages </a:t>
            </a:r>
            <a:r>
              <a:rPr lang="fr-FR" sz="1800" b="1" dirty="0">
                <a:solidFill>
                  <a:srgbClr val="E08C37"/>
                </a:solidFill>
              </a:rPr>
              <a:t>=&gt; </a:t>
            </a:r>
            <a:r>
              <a:rPr lang="fr-FR" sz="1800" b="1" dirty="0">
                <a:solidFill>
                  <a:srgbClr val="E08C37"/>
                </a:solidFill>
                <a:hlinkClick r:id="rId22" action="ppaction://hlinksldjump">
                  <a:extLst>
                    <a:ext uri="{A12FA001-AC4F-418D-AE19-62706E023703}">
                      <ahyp:hlinkClr xmlns:ahyp="http://schemas.microsoft.com/office/drawing/2018/hyperlinkcolor" val="tx"/>
                    </a:ext>
                  </a:extLst>
                </a:hlinkClick>
              </a:rPr>
              <a:t>Lien</a:t>
            </a:r>
            <a:endParaRPr lang="fr-FR" sz="1800" dirty="0">
              <a:solidFill>
                <a:srgbClr val="E08C37"/>
              </a:solidFill>
            </a:endParaRPr>
          </a:p>
          <a:p>
            <a:r>
              <a:rPr lang="fr-FR" sz="1800" dirty="0">
                <a:solidFill>
                  <a:srgbClr val="1F9CB3"/>
                </a:solidFill>
              </a:rPr>
              <a:t>	- Dépistage / Cannabis thérapeutique </a:t>
            </a:r>
            <a:r>
              <a:rPr lang="fr-FR" sz="1800" b="1" dirty="0">
                <a:solidFill>
                  <a:srgbClr val="E08C37"/>
                </a:solidFill>
              </a:rPr>
              <a:t>=&gt; </a:t>
            </a:r>
            <a:r>
              <a:rPr lang="fr-FR" sz="1800" b="1" dirty="0">
                <a:solidFill>
                  <a:srgbClr val="E08C37"/>
                </a:solidFill>
                <a:hlinkClick r:id="rId23" action="ppaction://hlinksldjump">
                  <a:extLst>
                    <a:ext uri="{A12FA001-AC4F-418D-AE19-62706E023703}">
                      <ahyp:hlinkClr xmlns:ahyp="http://schemas.microsoft.com/office/drawing/2018/hyperlinkcolor" val="tx"/>
                    </a:ext>
                  </a:extLst>
                </a:hlinkClick>
              </a:rPr>
              <a:t>Lien</a:t>
            </a:r>
            <a:endParaRPr lang="fr-FR" sz="1800" dirty="0">
              <a:solidFill>
                <a:srgbClr val="E08C37"/>
              </a:solidFill>
            </a:endParaRPr>
          </a:p>
          <a:p>
            <a:r>
              <a:rPr lang="fr-FR" sz="1800" dirty="0">
                <a:solidFill>
                  <a:srgbClr val="1F9CB3"/>
                </a:solidFill>
              </a:rPr>
              <a:t>	- Testez vos connaissances </a:t>
            </a:r>
            <a:r>
              <a:rPr lang="fr-FR" sz="1800" b="1" dirty="0">
                <a:solidFill>
                  <a:srgbClr val="E08C37"/>
                </a:solidFill>
              </a:rPr>
              <a:t>=&gt; </a:t>
            </a:r>
            <a:r>
              <a:rPr lang="fr-FR" sz="1800" b="1" dirty="0">
                <a:solidFill>
                  <a:srgbClr val="E08C37"/>
                </a:solidFill>
                <a:hlinkClick r:id="rId24" action="ppaction://hlinksldjump">
                  <a:extLst>
                    <a:ext uri="{A12FA001-AC4F-418D-AE19-62706E023703}">
                      <ahyp:hlinkClr xmlns:ahyp="http://schemas.microsoft.com/office/drawing/2018/hyperlinkcolor" val="tx"/>
                    </a:ext>
                  </a:extLst>
                </a:hlinkClick>
              </a:rPr>
              <a:t>Lien</a:t>
            </a:r>
            <a:endParaRPr lang="fr-FR" sz="1800" b="1" dirty="0">
              <a:solidFill>
                <a:srgbClr val="E08C37"/>
              </a:solidFill>
            </a:endParaRPr>
          </a:p>
          <a:p>
            <a:endParaRPr lang="fr-FR" sz="1600" dirty="0">
              <a:solidFill>
                <a:srgbClr val="1F9CB3"/>
              </a:solidFill>
            </a:endParaRPr>
          </a:p>
          <a:p>
            <a:r>
              <a:rPr lang="fr-FR" sz="2300" b="1" dirty="0">
                <a:solidFill>
                  <a:srgbClr val="1F9CB3"/>
                </a:solidFill>
              </a:rPr>
              <a:t>Médicaments : </a:t>
            </a:r>
          </a:p>
          <a:p>
            <a:r>
              <a:rPr lang="fr-FR" sz="1600" dirty="0">
                <a:solidFill>
                  <a:srgbClr val="1F9CB3"/>
                </a:solidFill>
              </a:rPr>
              <a:t>	- </a:t>
            </a:r>
            <a:r>
              <a:rPr lang="fr-FR" sz="1800" dirty="0">
                <a:solidFill>
                  <a:srgbClr val="1F9CB3"/>
                </a:solidFill>
              </a:rPr>
              <a:t>Consommations addictives </a:t>
            </a:r>
            <a:r>
              <a:rPr lang="fr-FR" sz="1800" b="1" dirty="0">
                <a:solidFill>
                  <a:srgbClr val="E08C37"/>
                </a:solidFill>
              </a:rPr>
              <a:t>=&gt; </a:t>
            </a:r>
            <a:r>
              <a:rPr lang="fr-FR" sz="1800" b="1" dirty="0">
                <a:solidFill>
                  <a:srgbClr val="E08C37"/>
                </a:solidFill>
                <a:hlinkClick r:id="rId25" action="ppaction://hlinksldjump">
                  <a:extLst>
                    <a:ext uri="{A12FA001-AC4F-418D-AE19-62706E023703}">
                      <ahyp:hlinkClr xmlns:ahyp="http://schemas.microsoft.com/office/drawing/2018/hyperlinkcolor" val="tx"/>
                    </a:ext>
                  </a:extLst>
                </a:hlinkClick>
              </a:rPr>
              <a:t>Lien</a:t>
            </a:r>
            <a:endParaRPr lang="fr-FR" sz="1800" dirty="0">
              <a:solidFill>
                <a:srgbClr val="E08C37"/>
              </a:solidFill>
            </a:endParaRPr>
          </a:p>
          <a:p>
            <a:r>
              <a:rPr lang="fr-FR" sz="1800" dirty="0">
                <a:solidFill>
                  <a:srgbClr val="1F9CB3"/>
                </a:solidFill>
              </a:rPr>
              <a:t>	- Chiffres </a:t>
            </a:r>
            <a:r>
              <a:rPr lang="fr-FR" sz="1800" b="1" dirty="0">
                <a:solidFill>
                  <a:srgbClr val="E08C37"/>
                </a:solidFill>
              </a:rPr>
              <a:t>=&gt; </a:t>
            </a:r>
            <a:r>
              <a:rPr lang="fr-FR" sz="1800" b="1" dirty="0">
                <a:solidFill>
                  <a:srgbClr val="E08C37"/>
                </a:solidFill>
                <a:hlinkClick r:id="rId26" action="ppaction://hlinksldjump">
                  <a:extLst>
                    <a:ext uri="{A12FA001-AC4F-418D-AE19-62706E023703}">
                      <ahyp:hlinkClr xmlns:ahyp="http://schemas.microsoft.com/office/drawing/2018/hyperlinkcolor" val="tx"/>
                    </a:ext>
                  </a:extLst>
                </a:hlinkClick>
              </a:rPr>
              <a:t>Lien</a:t>
            </a:r>
            <a:endParaRPr lang="fr-FR" sz="1800" dirty="0">
              <a:solidFill>
                <a:srgbClr val="E08C37"/>
              </a:solidFill>
            </a:endParaRPr>
          </a:p>
          <a:p>
            <a:r>
              <a:rPr lang="fr-FR" sz="1800" dirty="0">
                <a:solidFill>
                  <a:srgbClr val="1F9CB3"/>
                </a:solidFill>
              </a:rPr>
              <a:t>	- Médicaments psychotropes </a:t>
            </a:r>
            <a:r>
              <a:rPr lang="fr-FR" sz="1800" b="1" dirty="0">
                <a:solidFill>
                  <a:srgbClr val="E08C37"/>
                </a:solidFill>
              </a:rPr>
              <a:t>=&gt; </a:t>
            </a:r>
            <a:r>
              <a:rPr lang="fr-FR" sz="1800" b="1" dirty="0">
                <a:solidFill>
                  <a:srgbClr val="E08C37"/>
                </a:solidFill>
                <a:hlinkClick r:id="rId27" action="ppaction://hlinksldjump">
                  <a:extLst>
                    <a:ext uri="{A12FA001-AC4F-418D-AE19-62706E023703}">
                      <ahyp:hlinkClr xmlns:ahyp="http://schemas.microsoft.com/office/drawing/2018/hyperlinkcolor" val="tx"/>
                    </a:ext>
                  </a:extLst>
                </a:hlinkClick>
              </a:rPr>
              <a:t>Lien</a:t>
            </a:r>
            <a:endParaRPr lang="fr-FR" sz="1800" b="1" dirty="0">
              <a:solidFill>
                <a:srgbClr val="E08C37"/>
              </a:solidFill>
            </a:endParaRPr>
          </a:p>
          <a:p>
            <a:r>
              <a:rPr lang="fr-FR" sz="1800" dirty="0">
                <a:solidFill>
                  <a:srgbClr val="1F9CB3"/>
                </a:solidFill>
              </a:rPr>
              <a:t>	- Opiacés </a:t>
            </a:r>
            <a:r>
              <a:rPr lang="fr-FR" sz="1800" b="1" dirty="0">
                <a:solidFill>
                  <a:srgbClr val="E08C37"/>
                </a:solidFill>
              </a:rPr>
              <a:t>=&gt; </a:t>
            </a:r>
            <a:r>
              <a:rPr lang="fr-FR" sz="1800" b="1" dirty="0">
                <a:solidFill>
                  <a:srgbClr val="E08C37"/>
                </a:solidFill>
                <a:hlinkClick r:id="rId28" action="ppaction://hlinksldjump">
                  <a:extLst>
                    <a:ext uri="{A12FA001-AC4F-418D-AE19-62706E023703}">
                      <ahyp:hlinkClr xmlns:ahyp="http://schemas.microsoft.com/office/drawing/2018/hyperlinkcolor" val="tx"/>
                    </a:ext>
                  </a:extLst>
                </a:hlinkClick>
              </a:rPr>
              <a:t>Lien</a:t>
            </a:r>
            <a:endParaRPr lang="fr-FR" sz="1800" b="1" dirty="0">
              <a:solidFill>
                <a:srgbClr val="E08C37"/>
              </a:solidFill>
            </a:endParaRPr>
          </a:p>
          <a:p>
            <a:r>
              <a:rPr lang="fr-FR" sz="1800" dirty="0">
                <a:solidFill>
                  <a:srgbClr val="1F9CB3"/>
                </a:solidFill>
              </a:rPr>
              <a:t>	- Sevrage </a:t>
            </a:r>
            <a:r>
              <a:rPr lang="fr-FR" sz="1800" b="1" dirty="0">
                <a:solidFill>
                  <a:srgbClr val="E08C37"/>
                </a:solidFill>
              </a:rPr>
              <a:t>=&gt; </a:t>
            </a:r>
            <a:r>
              <a:rPr lang="fr-FR" sz="1800" b="1" dirty="0">
                <a:solidFill>
                  <a:srgbClr val="E08C37"/>
                </a:solidFill>
                <a:hlinkClick r:id="rId29" action="ppaction://hlinksldjump">
                  <a:extLst>
                    <a:ext uri="{A12FA001-AC4F-418D-AE19-62706E023703}">
                      <ahyp:hlinkClr xmlns:ahyp="http://schemas.microsoft.com/office/drawing/2018/hyperlinkcolor" val="tx"/>
                    </a:ext>
                  </a:extLst>
                </a:hlinkClick>
              </a:rPr>
              <a:t>Lien</a:t>
            </a:r>
            <a:endParaRPr lang="fr-FR" sz="1800" dirty="0">
              <a:solidFill>
                <a:srgbClr val="E08C37"/>
              </a:solidFill>
            </a:endParaRPr>
          </a:p>
          <a:p>
            <a:r>
              <a:rPr lang="fr-FR" sz="1800" dirty="0">
                <a:solidFill>
                  <a:srgbClr val="1F9CB3"/>
                </a:solidFill>
              </a:rPr>
              <a:t>	- Testez vos connaissances </a:t>
            </a:r>
            <a:r>
              <a:rPr lang="fr-FR" sz="1800" b="1" dirty="0">
                <a:solidFill>
                  <a:srgbClr val="E08C37"/>
                </a:solidFill>
              </a:rPr>
              <a:t>=&gt; </a:t>
            </a:r>
            <a:r>
              <a:rPr lang="fr-FR" sz="1800" b="1" dirty="0">
                <a:solidFill>
                  <a:srgbClr val="E08C37"/>
                </a:solidFill>
                <a:hlinkClick r:id="rId30" action="ppaction://hlinksldjump">
                  <a:extLst>
                    <a:ext uri="{A12FA001-AC4F-418D-AE19-62706E023703}">
                      <ahyp:hlinkClr xmlns:ahyp="http://schemas.microsoft.com/office/drawing/2018/hyperlinkcolor" val="tx"/>
                    </a:ext>
                  </a:extLst>
                </a:hlinkClick>
              </a:rPr>
              <a:t>Lien</a:t>
            </a:r>
            <a:endParaRPr lang="fr-FR" sz="1800" dirty="0">
              <a:solidFill>
                <a:srgbClr val="E08C37"/>
              </a:solidFill>
            </a:endParaRPr>
          </a:p>
          <a:p>
            <a:endParaRPr lang="fr-FR" sz="1600" dirty="0">
              <a:solidFill>
                <a:srgbClr val="1F9CB3"/>
              </a:solidFill>
            </a:endParaRPr>
          </a:p>
          <a:p>
            <a:r>
              <a:rPr lang="fr-FR" sz="2500" b="1" dirty="0">
                <a:solidFill>
                  <a:srgbClr val="1F9CB3"/>
                </a:solidFill>
              </a:rPr>
              <a:t>Pratiques addictives en milieu de travail</a:t>
            </a:r>
          </a:p>
          <a:p>
            <a:r>
              <a:rPr lang="fr-FR" sz="1600" b="1" dirty="0">
                <a:solidFill>
                  <a:srgbClr val="E08C37"/>
                </a:solidFill>
              </a:rPr>
              <a:t>=&gt; </a:t>
            </a:r>
            <a:r>
              <a:rPr lang="fr-FR" sz="1600" b="1" dirty="0">
                <a:solidFill>
                  <a:srgbClr val="E08C37"/>
                </a:solidFill>
                <a:hlinkClick r:id="rId31" action="ppaction://hlinksldjump"/>
              </a:rPr>
              <a:t>Lien</a:t>
            </a:r>
            <a:endParaRPr lang="fr-FR" sz="1600" b="1" dirty="0">
              <a:solidFill>
                <a:srgbClr val="1F9CB3"/>
              </a:solidFill>
            </a:endParaRPr>
          </a:p>
        </p:txBody>
      </p:sp>
      <p:pic>
        <p:nvPicPr>
          <p:cNvPr id="5" name="Image 4">
            <a:extLst>
              <a:ext uri="{FF2B5EF4-FFF2-40B4-BE49-F238E27FC236}">
                <a16:creationId xmlns:a16="http://schemas.microsoft.com/office/drawing/2014/main" id="{030533CA-19C2-FCB8-AE19-37BA1EF52DA0}"/>
              </a:ext>
            </a:extLst>
          </p:cNvPr>
          <p:cNvPicPr>
            <a:picLocks noChangeAspect="1"/>
          </p:cNvPicPr>
          <p:nvPr/>
        </p:nvPicPr>
        <p:blipFill>
          <a:blip r:embed="rId32"/>
          <a:stretch>
            <a:fillRect/>
          </a:stretch>
        </p:blipFill>
        <p:spPr>
          <a:xfrm>
            <a:off x="0" y="0"/>
            <a:ext cx="12192000" cy="736847"/>
          </a:xfrm>
          <a:prstGeom prst="rect">
            <a:avLst/>
          </a:prstGeom>
        </p:spPr>
      </p:pic>
      <p:sp>
        <p:nvSpPr>
          <p:cNvPr id="6" name="ZoneTexte 5">
            <a:extLst>
              <a:ext uri="{FF2B5EF4-FFF2-40B4-BE49-F238E27FC236}">
                <a16:creationId xmlns:a16="http://schemas.microsoft.com/office/drawing/2014/main" id="{7894ADF9-002B-CCD9-AC62-B581E063D5D3}"/>
              </a:ext>
            </a:extLst>
          </p:cNvPr>
          <p:cNvSpPr txBox="1"/>
          <p:nvPr/>
        </p:nvSpPr>
        <p:spPr>
          <a:xfrm>
            <a:off x="399496" y="-21029"/>
            <a:ext cx="2656496" cy="707886"/>
          </a:xfrm>
          <a:prstGeom prst="rect">
            <a:avLst/>
          </a:prstGeom>
          <a:noFill/>
        </p:spPr>
        <p:txBody>
          <a:bodyPr wrap="none" rtlCol="0">
            <a:spAutoFit/>
          </a:bodyPr>
          <a:lstStyle/>
          <a:p>
            <a:r>
              <a:rPr lang="fr-FR" sz="4000" b="1" dirty="0">
                <a:solidFill>
                  <a:schemeClr val="bg1"/>
                </a:solidFill>
              </a:rPr>
              <a:t>SOMMAIRE</a:t>
            </a:r>
          </a:p>
        </p:txBody>
      </p:sp>
      <p:pic>
        <p:nvPicPr>
          <p:cNvPr id="8" name="Image 7">
            <a:extLst>
              <a:ext uri="{FF2B5EF4-FFF2-40B4-BE49-F238E27FC236}">
                <a16:creationId xmlns:a16="http://schemas.microsoft.com/office/drawing/2014/main" id="{3ADAB04F-53BC-C9FB-7BA3-63A968D4F3E2}"/>
              </a:ext>
            </a:extLst>
          </p:cNvPr>
          <p:cNvPicPr>
            <a:picLocks noChangeAspect="1"/>
          </p:cNvPicPr>
          <p:nvPr/>
        </p:nvPicPr>
        <p:blipFill>
          <a:blip r:embed="rId33"/>
          <a:stretch>
            <a:fillRect/>
          </a:stretch>
        </p:blipFill>
        <p:spPr>
          <a:xfrm rot="5400000">
            <a:off x="2753690" y="3685016"/>
            <a:ext cx="6121153" cy="224817"/>
          </a:xfrm>
          <a:prstGeom prst="rect">
            <a:avLst/>
          </a:prstGeom>
        </p:spPr>
      </p:pic>
    </p:spTree>
    <p:extLst>
      <p:ext uri="{BB962C8B-B14F-4D97-AF65-F5344CB8AC3E}">
        <p14:creationId xmlns:p14="http://schemas.microsoft.com/office/powerpoint/2010/main" val="333400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D22A95C-F090-E0C9-6525-F131AF98C6CF}"/>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D7BBB92F-D395-AC02-CAFE-6FAB07DA08DA}"/>
              </a:ext>
            </a:extLst>
          </p:cNvPr>
          <p:cNvSpPr txBox="1"/>
          <p:nvPr/>
        </p:nvSpPr>
        <p:spPr>
          <a:xfrm>
            <a:off x="2328922" y="593258"/>
            <a:ext cx="7951808" cy="1200329"/>
          </a:xfrm>
          <a:prstGeom prst="rect">
            <a:avLst/>
          </a:prstGeom>
          <a:noFill/>
        </p:spPr>
        <p:txBody>
          <a:bodyPr wrap="square">
            <a:spAutoFit/>
          </a:bodyPr>
          <a:lstStyle/>
          <a:p>
            <a:pPr algn="ctr"/>
            <a:r>
              <a:rPr lang="fr-FR" sz="3600" b="1" dirty="0">
                <a:solidFill>
                  <a:schemeClr val="bg1"/>
                </a:solidFill>
              </a:rPr>
              <a:t>DIFFERENTES PHASES LORS DE LA PRISE D’ALCOOL</a:t>
            </a:r>
          </a:p>
        </p:txBody>
      </p:sp>
      <p:pic>
        <p:nvPicPr>
          <p:cNvPr id="9" name="Image 8">
            <a:extLst>
              <a:ext uri="{FF2B5EF4-FFF2-40B4-BE49-F238E27FC236}">
                <a16:creationId xmlns:a16="http://schemas.microsoft.com/office/drawing/2014/main" id="{A6DA692B-A86B-45E6-9051-DF51DDEC1F3F}"/>
              </a:ext>
            </a:extLst>
          </p:cNvPr>
          <p:cNvPicPr>
            <a:picLocks noChangeAspect="1"/>
          </p:cNvPicPr>
          <p:nvPr/>
        </p:nvPicPr>
        <p:blipFill>
          <a:blip r:embed="rId4"/>
          <a:stretch>
            <a:fillRect/>
          </a:stretch>
        </p:blipFill>
        <p:spPr>
          <a:xfrm>
            <a:off x="1911749" y="2910065"/>
            <a:ext cx="2171700" cy="2019300"/>
          </a:xfrm>
          <a:prstGeom prst="rect">
            <a:avLst/>
          </a:prstGeom>
        </p:spPr>
      </p:pic>
      <p:sp>
        <p:nvSpPr>
          <p:cNvPr id="10" name="ZoneTexte 9">
            <a:extLst>
              <a:ext uri="{FF2B5EF4-FFF2-40B4-BE49-F238E27FC236}">
                <a16:creationId xmlns:a16="http://schemas.microsoft.com/office/drawing/2014/main" id="{8D9B1B34-3BB7-480E-4B53-4F0FBFB591AF}"/>
              </a:ext>
            </a:extLst>
          </p:cNvPr>
          <p:cNvSpPr txBox="1"/>
          <p:nvPr/>
        </p:nvSpPr>
        <p:spPr>
          <a:xfrm>
            <a:off x="1789008" y="2375270"/>
            <a:ext cx="2417181" cy="523220"/>
          </a:xfrm>
          <a:prstGeom prst="rect">
            <a:avLst/>
          </a:prstGeom>
          <a:noFill/>
        </p:spPr>
        <p:txBody>
          <a:bodyPr wrap="square" rtlCol="0">
            <a:spAutoFit/>
          </a:bodyPr>
          <a:lstStyle/>
          <a:p>
            <a:pPr algn="ctr"/>
            <a:r>
              <a:rPr lang="fr-FR" sz="2800" b="1" dirty="0"/>
              <a:t>STIMULATION</a:t>
            </a:r>
          </a:p>
        </p:txBody>
      </p:sp>
      <p:pic>
        <p:nvPicPr>
          <p:cNvPr id="12" name="Image 11">
            <a:extLst>
              <a:ext uri="{FF2B5EF4-FFF2-40B4-BE49-F238E27FC236}">
                <a16:creationId xmlns:a16="http://schemas.microsoft.com/office/drawing/2014/main" id="{71A3F907-FBFA-B2FF-940F-702F711F9450}"/>
              </a:ext>
            </a:extLst>
          </p:cNvPr>
          <p:cNvPicPr>
            <a:picLocks noChangeAspect="1"/>
          </p:cNvPicPr>
          <p:nvPr/>
        </p:nvPicPr>
        <p:blipFill>
          <a:blip r:embed="rId5"/>
          <a:stretch>
            <a:fillRect/>
          </a:stretch>
        </p:blipFill>
        <p:spPr>
          <a:xfrm>
            <a:off x="4130715" y="3195815"/>
            <a:ext cx="990600" cy="723900"/>
          </a:xfrm>
          <a:prstGeom prst="rect">
            <a:avLst/>
          </a:prstGeom>
        </p:spPr>
      </p:pic>
      <p:pic>
        <p:nvPicPr>
          <p:cNvPr id="14" name="Image 13">
            <a:extLst>
              <a:ext uri="{FF2B5EF4-FFF2-40B4-BE49-F238E27FC236}">
                <a16:creationId xmlns:a16="http://schemas.microsoft.com/office/drawing/2014/main" id="{35A4786F-1C0D-30C0-D0D8-E5C4EE861659}"/>
              </a:ext>
            </a:extLst>
          </p:cNvPr>
          <p:cNvPicPr>
            <a:picLocks noChangeAspect="1"/>
          </p:cNvPicPr>
          <p:nvPr/>
        </p:nvPicPr>
        <p:blipFill>
          <a:blip r:embed="rId5"/>
          <a:stretch>
            <a:fillRect/>
          </a:stretch>
        </p:blipFill>
        <p:spPr>
          <a:xfrm>
            <a:off x="7349682" y="3195815"/>
            <a:ext cx="990600" cy="723900"/>
          </a:xfrm>
          <a:prstGeom prst="rect">
            <a:avLst/>
          </a:prstGeom>
        </p:spPr>
      </p:pic>
      <p:sp>
        <p:nvSpPr>
          <p:cNvPr id="15" name="ZoneTexte 14">
            <a:extLst>
              <a:ext uri="{FF2B5EF4-FFF2-40B4-BE49-F238E27FC236}">
                <a16:creationId xmlns:a16="http://schemas.microsoft.com/office/drawing/2014/main" id="{C5E77988-66E4-3B5C-53B2-376267FAA67E}"/>
              </a:ext>
            </a:extLst>
          </p:cNvPr>
          <p:cNvSpPr txBox="1"/>
          <p:nvPr/>
        </p:nvSpPr>
        <p:spPr>
          <a:xfrm>
            <a:off x="4944076" y="2039606"/>
            <a:ext cx="2417181" cy="954107"/>
          </a:xfrm>
          <a:prstGeom prst="rect">
            <a:avLst/>
          </a:prstGeom>
          <a:noFill/>
        </p:spPr>
        <p:txBody>
          <a:bodyPr wrap="square" rtlCol="0">
            <a:spAutoFit/>
          </a:bodyPr>
          <a:lstStyle/>
          <a:p>
            <a:pPr algn="ctr"/>
            <a:r>
              <a:rPr lang="fr-FR" sz="2800" b="1" dirty="0"/>
              <a:t>PRISE DE RISQUE</a:t>
            </a:r>
          </a:p>
        </p:txBody>
      </p:sp>
      <p:pic>
        <p:nvPicPr>
          <p:cNvPr id="17" name="Image 16">
            <a:extLst>
              <a:ext uri="{FF2B5EF4-FFF2-40B4-BE49-F238E27FC236}">
                <a16:creationId xmlns:a16="http://schemas.microsoft.com/office/drawing/2014/main" id="{7E36B6B9-384E-CA8A-3E7C-85D7E5D5B8D1}"/>
              </a:ext>
            </a:extLst>
          </p:cNvPr>
          <p:cNvPicPr>
            <a:picLocks noChangeAspect="1"/>
          </p:cNvPicPr>
          <p:nvPr/>
        </p:nvPicPr>
        <p:blipFill>
          <a:blip r:embed="rId6"/>
          <a:stretch>
            <a:fillRect/>
          </a:stretch>
        </p:blipFill>
        <p:spPr>
          <a:xfrm>
            <a:off x="4987902" y="2910065"/>
            <a:ext cx="2417181" cy="2089057"/>
          </a:xfrm>
          <a:prstGeom prst="rect">
            <a:avLst/>
          </a:prstGeom>
        </p:spPr>
      </p:pic>
      <p:sp>
        <p:nvSpPr>
          <p:cNvPr id="18" name="ZoneTexte 17">
            <a:extLst>
              <a:ext uri="{FF2B5EF4-FFF2-40B4-BE49-F238E27FC236}">
                <a16:creationId xmlns:a16="http://schemas.microsoft.com/office/drawing/2014/main" id="{A11431FD-68CD-EAF4-D4E7-BDD3EF6F721C}"/>
              </a:ext>
            </a:extLst>
          </p:cNvPr>
          <p:cNvSpPr txBox="1"/>
          <p:nvPr/>
        </p:nvSpPr>
        <p:spPr>
          <a:xfrm>
            <a:off x="8099144" y="2386845"/>
            <a:ext cx="2417181" cy="523220"/>
          </a:xfrm>
          <a:prstGeom prst="rect">
            <a:avLst/>
          </a:prstGeom>
          <a:noFill/>
        </p:spPr>
        <p:txBody>
          <a:bodyPr wrap="square" rtlCol="0">
            <a:spAutoFit/>
          </a:bodyPr>
          <a:lstStyle/>
          <a:p>
            <a:pPr algn="ctr"/>
            <a:r>
              <a:rPr lang="fr-FR" sz="2800" b="1" dirty="0"/>
              <a:t>SEDATION</a:t>
            </a:r>
          </a:p>
        </p:txBody>
      </p:sp>
      <p:pic>
        <p:nvPicPr>
          <p:cNvPr id="20" name="Image 19">
            <a:extLst>
              <a:ext uri="{FF2B5EF4-FFF2-40B4-BE49-F238E27FC236}">
                <a16:creationId xmlns:a16="http://schemas.microsoft.com/office/drawing/2014/main" id="{1A02C52F-E10F-9391-85AF-DD95CA023D1D}"/>
              </a:ext>
            </a:extLst>
          </p:cNvPr>
          <p:cNvPicPr>
            <a:picLocks noChangeAspect="1"/>
          </p:cNvPicPr>
          <p:nvPr/>
        </p:nvPicPr>
        <p:blipFill>
          <a:blip r:embed="rId7"/>
          <a:stretch>
            <a:fillRect/>
          </a:stretch>
        </p:blipFill>
        <p:spPr>
          <a:xfrm>
            <a:off x="8326605" y="2805890"/>
            <a:ext cx="1954125" cy="2205945"/>
          </a:xfrm>
          <a:prstGeom prst="rect">
            <a:avLst/>
          </a:prstGeom>
        </p:spPr>
      </p:pic>
      <p:sp>
        <p:nvSpPr>
          <p:cNvPr id="21" name="ZoneTexte 20">
            <a:extLst>
              <a:ext uri="{FF2B5EF4-FFF2-40B4-BE49-F238E27FC236}">
                <a16:creationId xmlns:a16="http://schemas.microsoft.com/office/drawing/2014/main" id="{908FE6AC-14D5-9581-65EC-C0C5F1785A87}"/>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8"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3311487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8DAB0C8-F126-EE5C-36F3-08407D6180FE}"/>
              </a:ext>
            </a:extLst>
          </p:cNvPr>
          <p:cNvPicPr>
            <a:picLocks noChangeAspect="1"/>
          </p:cNvPicPr>
          <p:nvPr/>
        </p:nvPicPr>
        <p:blipFill>
          <a:blip r:embed="rId2"/>
          <a:stretch>
            <a:fillRect/>
          </a:stretch>
        </p:blipFill>
        <p:spPr>
          <a:xfrm>
            <a:off x="4924" y="-8395"/>
            <a:ext cx="12187076" cy="6858000"/>
          </a:xfrm>
          <a:prstGeom prst="rect">
            <a:avLst/>
          </a:prstGeom>
        </p:spPr>
      </p:pic>
      <p:sp>
        <p:nvSpPr>
          <p:cNvPr id="6" name="ZoneTexte 5">
            <a:extLst>
              <a:ext uri="{FF2B5EF4-FFF2-40B4-BE49-F238E27FC236}">
                <a16:creationId xmlns:a16="http://schemas.microsoft.com/office/drawing/2014/main" id="{19FD2A39-3A9C-2D0A-AE4A-37A8FEFFDF9F}"/>
              </a:ext>
            </a:extLst>
          </p:cNvPr>
          <p:cNvSpPr txBox="1"/>
          <p:nvPr/>
        </p:nvSpPr>
        <p:spPr>
          <a:xfrm>
            <a:off x="4981799" y="-163287"/>
            <a:ext cx="4118658" cy="1107996"/>
          </a:xfrm>
          <a:prstGeom prst="rect">
            <a:avLst/>
          </a:prstGeom>
          <a:noFill/>
        </p:spPr>
        <p:txBody>
          <a:bodyPr wrap="square">
            <a:spAutoFit/>
          </a:bodyPr>
          <a:lstStyle/>
          <a:p>
            <a:r>
              <a:rPr lang="fr-FR" sz="6600" b="1" dirty="0">
                <a:solidFill>
                  <a:schemeClr val="bg1"/>
                </a:solidFill>
              </a:rPr>
              <a:t>Le sevrage</a:t>
            </a:r>
          </a:p>
        </p:txBody>
      </p:sp>
      <p:sp>
        <p:nvSpPr>
          <p:cNvPr id="7" name="ZoneTexte 6">
            <a:extLst>
              <a:ext uri="{FF2B5EF4-FFF2-40B4-BE49-F238E27FC236}">
                <a16:creationId xmlns:a16="http://schemas.microsoft.com/office/drawing/2014/main" id="{4777CD57-7C7F-8FA7-A60D-C3BA07482CC7}"/>
              </a:ext>
            </a:extLst>
          </p:cNvPr>
          <p:cNvSpPr txBox="1"/>
          <p:nvPr/>
        </p:nvSpPr>
        <p:spPr>
          <a:xfrm>
            <a:off x="3052712" y="918083"/>
            <a:ext cx="8194545" cy="1384995"/>
          </a:xfrm>
          <a:prstGeom prst="rect">
            <a:avLst/>
          </a:prstGeom>
          <a:noFill/>
        </p:spPr>
        <p:txBody>
          <a:bodyPr wrap="square">
            <a:spAutoFit/>
          </a:bodyPr>
          <a:lstStyle/>
          <a:p>
            <a:r>
              <a:rPr lang="fr-FR" sz="2800" dirty="0"/>
              <a:t>Le sevrage alcoolique dure environ sept jours. </a:t>
            </a:r>
          </a:p>
          <a:p>
            <a:r>
              <a:rPr lang="fr-FR" sz="2800" dirty="0"/>
              <a:t>Ses symptômes les plus aigus surviennent six à douze heures après la dernière prise d'alcool. </a:t>
            </a:r>
          </a:p>
        </p:txBody>
      </p:sp>
      <p:sp>
        <p:nvSpPr>
          <p:cNvPr id="8" name="ZoneTexte 7">
            <a:extLst>
              <a:ext uri="{FF2B5EF4-FFF2-40B4-BE49-F238E27FC236}">
                <a16:creationId xmlns:a16="http://schemas.microsoft.com/office/drawing/2014/main" id="{FC1DEA1F-4B0E-9D79-0A58-C4AACC25DEED}"/>
              </a:ext>
            </a:extLst>
          </p:cNvPr>
          <p:cNvSpPr txBox="1"/>
          <p:nvPr/>
        </p:nvSpPr>
        <p:spPr>
          <a:xfrm>
            <a:off x="3191056" y="2457970"/>
            <a:ext cx="4120974" cy="4339650"/>
          </a:xfrm>
          <a:prstGeom prst="rect">
            <a:avLst/>
          </a:prstGeom>
          <a:solidFill>
            <a:schemeClr val="bg1">
              <a:lumMod val="85000"/>
            </a:schemeClr>
          </a:solidFill>
        </p:spPr>
        <p:txBody>
          <a:bodyPr wrap="square">
            <a:spAutoFit/>
          </a:bodyPr>
          <a:lstStyle/>
          <a:p>
            <a:pPr algn="ctr"/>
            <a:r>
              <a:rPr lang="fr-FR" sz="2300" b="1" dirty="0">
                <a:solidFill>
                  <a:srgbClr val="E08C37"/>
                </a:solidFill>
              </a:rPr>
              <a:t>Au niveau physique </a:t>
            </a:r>
          </a:p>
          <a:p>
            <a:pPr marL="342900" indent="-342900">
              <a:buFont typeface="Arial" panose="020B0604020202020204" pitchFamily="34" charset="0"/>
              <a:buChar char="•"/>
            </a:pPr>
            <a:r>
              <a:rPr lang="fr-FR" sz="2300" dirty="0"/>
              <a:t>Hyperactivité sympathique, </a:t>
            </a:r>
          </a:p>
          <a:p>
            <a:pPr marL="342900" indent="-342900">
              <a:buFont typeface="Arial" panose="020B0604020202020204" pitchFamily="34" charset="0"/>
              <a:buChar char="•"/>
            </a:pPr>
            <a:r>
              <a:rPr lang="fr-FR" sz="2300" dirty="0"/>
              <a:t>Augmentation de la transpiration </a:t>
            </a:r>
          </a:p>
          <a:p>
            <a:pPr marL="342900" indent="-342900">
              <a:buFont typeface="Arial" panose="020B0604020202020204" pitchFamily="34" charset="0"/>
              <a:buChar char="•"/>
            </a:pPr>
            <a:r>
              <a:rPr lang="fr-FR" sz="2300" dirty="0"/>
              <a:t>Tachycardie</a:t>
            </a:r>
          </a:p>
          <a:p>
            <a:pPr marL="342900" indent="-342900">
              <a:buFont typeface="Arial" panose="020B0604020202020204" pitchFamily="34" charset="0"/>
              <a:buChar char="•"/>
            </a:pPr>
            <a:r>
              <a:rPr lang="fr-FR" sz="2300" dirty="0"/>
              <a:t>Trémulations (tremblement des extrémités), </a:t>
            </a:r>
          </a:p>
          <a:p>
            <a:pPr marL="342900" indent="-342900">
              <a:buFont typeface="Arial" panose="020B0604020202020204" pitchFamily="34" charset="0"/>
              <a:buChar char="•"/>
            </a:pPr>
            <a:r>
              <a:rPr lang="fr-FR" sz="2300" dirty="0"/>
              <a:t>Parfois nausées ou vomissements</a:t>
            </a:r>
          </a:p>
          <a:p>
            <a:pPr marL="342900" indent="-342900">
              <a:buFont typeface="Arial" panose="020B0604020202020204" pitchFamily="34" charset="0"/>
              <a:buChar char="•"/>
            </a:pPr>
            <a:r>
              <a:rPr lang="fr-FR" sz="2300" dirty="0"/>
              <a:t>Déshydratation</a:t>
            </a:r>
          </a:p>
          <a:p>
            <a:pPr marL="342900" indent="-342900">
              <a:buFont typeface="Arial" panose="020B0604020202020204" pitchFamily="34" charset="0"/>
              <a:buChar char="•"/>
            </a:pPr>
            <a:r>
              <a:rPr lang="fr-FR" sz="2300" dirty="0"/>
              <a:t>Malaises</a:t>
            </a:r>
          </a:p>
          <a:p>
            <a:pPr marL="342900" indent="-342900">
              <a:buFont typeface="Arial" panose="020B0604020202020204" pitchFamily="34" charset="0"/>
              <a:buChar char="•"/>
            </a:pPr>
            <a:r>
              <a:rPr lang="fr-FR" sz="2300" dirty="0"/>
              <a:t>Hypertension artérielle</a:t>
            </a:r>
          </a:p>
        </p:txBody>
      </p:sp>
      <p:sp>
        <p:nvSpPr>
          <p:cNvPr id="9" name="ZoneTexte 8">
            <a:extLst>
              <a:ext uri="{FF2B5EF4-FFF2-40B4-BE49-F238E27FC236}">
                <a16:creationId xmlns:a16="http://schemas.microsoft.com/office/drawing/2014/main" id="{619048E1-0EBA-2A68-5383-3A37FD743637}"/>
              </a:ext>
            </a:extLst>
          </p:cNvPr>
          <p:cNvSpPr txBox="1"/>
          <p:nvPr/>
        </p:nvSpPr>
        <p:spPr>
          <a:xfrm>
            <a:off x="7608043" y="2462247"/>
            <a:ext cx="4120974" cy="4339650"/>
          </a:xfrm>
          <a:prstGeom prst="rect">
            <a:avLst/>
          </a:prstGeom>
          <a:solidFill>
            <a:schemeClr val="bg1">
              <a:lumMod val="85000"/>
            </a:schemeClr>
          </a:solidFill>
        </p:spPr>
        <p:txBody>
          <a:bodyPr wrap="square">
            <a:spAutoFit/>
          </a:bodyPr>
          <a:lstStyle/>
          <a:p>
            <a:pPr algn="ctr"/>
            <a:r>
              <a:rPr lang="fr-FR" sz="2300" b="1" dirty="0">
                <a:solidFill>
                  <a:srgbClr val="E08C37"/>
                </a:solidFill>
              </a:rPr>
              <a:t>Au niveau psychique </a:t>
            </a:r>
          </a:p>
          <a:p>
            <a:r>
              <a:rPr lang="fr-FR" sz="2300" dirty="0"/>
              <a:t>Anxiété,</a:t>
            </a:r>
          </a:p>
          <a:p>
            <a:r>
              <a:rPr lang="fr-FR" sz="2300" dirty="0"/>
              <a:t>Insomnies, </a:t>
            </a:r>
          </a:p>
          <a:p>
            <a:r>
              <a:rPr lang="fr-FR" sz="2300" dirty="0"/>
              <a:t>Pensées obsédantes autour du produit</a:t>
            </a:r>
          </a:p>
          <a:p>
            <a:r>
              <a:rPr lang="fr-FR" sz="2300" dirty="0"/>
              <a:t>Etat dépressif</a:t>
            </a:r>
          </a:p>
          <a:p>
            <a:endParaRPr lang="fr-FR" sz="2300" dirty="0"/>
          </a:p>
          <a:p>
            <a:endParaRPr lang="fr-FR" sz="2300" dirty="0"/>
          </a:p>
          <a:p>
            <a:endParaRPr lang="fr-FR" sz="2300" dirty="0"/>
          </a:p>
          <a:p>
            <a:endParaRPr lang="fr-FR" sz="2300" dirty="0"/>
          </a:p>
          <a:p>
            <a:endParaRPr lang="fr-FR" sz="2300" dirty="0"/>
          </a:p>
          <a:p>
            <a:endParaRPr lang="fr-FR" sz="2300" dirty="0"/>
          </a:p>
        </p:txBody>
      </p:sp>
      <p:sp>
        <p:nvSpPr>
          <p:cNvPr id="10" name="ZoneTexte 9">
            <a:extLst>
              <a:ext uri="{FF2B5EF4-FFF2-40B4-BE49-F238E27FC236}">
                <a16:creationId xmlns:a16="http://schemas.microsoft.com/office/drawing/2014/main" id="{09F1AF60-9134-6D69-F910-BAA8C6A946A9}"/>
              </a:ext>
            </a:extLst>
          </p:cNvPr>
          <p:cNvSpPr txBox="1"/>
          <p:nvPr/>
        </p:nvSpPr>
        <p:spPr>
          <a:xfrm>
            <a:off x="833377" y="6335557"/>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10969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3AD341-59C5-0B03-06D5-5A92C8EBB8B3}"/>
              </a:ext>
            </a:extLst>
          </p:cNvPr>
          <p:cNvPicPr>
            <a:picLocks noChangeAspect="1"/>
          </p:cNvPicPr>
          <p:nvPr/>
        </p:nvPicPr>
        <p:blipFill>
          <a:blip r:embed="rId3"/>
          <a:stretch>
            <a:fillRect/>
          </a:stretch>
        </p:blipFill>
        <p:spPr>
          <a:xfrm>
            <a:off x="0" y="0"/>
            <a:ext cx="12192000" cy="6852040"/>
          </a:xfrm>
          <a:prstGeom prst="rect">
            <a:avLst/>
          </a:prstGeom>
        </p:spPr>
      </p:pic>
      <p:sp>
        <p:nvSpPr>
          <p:cNvPr id="2" name="ZoneTexte 1">
            <a:extLst>
              <a:ext uri="{FF2B5EF4-FFF2-40B4-BE49-F238E27FC236}">
                <a16:creationId xmlns:a16="http://schemas.microsoft.com/office/drawing/2014/main" id="{58C918FD-53B4-06CA-F930-75FB228BA357}"/>
              </a:ext>
            </a:extLst>
          </p:cNvPr>
          <p:cNvSpPr txBox="1"/>
          <p:nvPr/>
        </p:nvSpPr>
        <p:spPr>
          <a:xfrm>
            <a:off x="1643605" y="446152"/>
            <a:ext cx="10081549" cy="707886"/>
          </a:xfrm>
          <a:prstGeom prst="rect">
            <a:avLst/>
          </a:prstGeom>
          <a:noFill/>
        </p:spPr>
        <p:txBody>
          <a:bodyPr wrap="square">
            <a:spAutoFit/>
          </a:bodyPr>
          <a:lstStyle/>
          <a:p>
            <a:r>
              <a:rPr lang="fr-FR" sz="4000" b="1" dirty="0">
                <a:solidFill>
                  <a:srgbClr val="1F9CB3"/>
                </a:solidFill>
              </a:rPr>
              <a:t>Pyramide des usages et des interventions</a:t>
            </a:r>
          </a:p>
        </p:txBody>
      </p:sp>
      <p:sp>
        <p:nvSpPr>
          <p:cNvPr id="16" name="ZoneTexte 15">
            <a:extLst>
              <a:ext uri="{FF2B5EF4-FFF2-40B4-BE49-F238E27FC236}">
                <a16:creationId xmlns:a16="http://schemas.microsoft.com/office/drawing/2014/main" id="{6EC2763A-C89F-6EF5-D391-72E2A7553B29}"/>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pic>
        <p:nvPicPr>
          <p:cNvPr id="6" name="Image 5">
            <a:extLst>
              <a:ext uri="{FF2B5EF4-FFF2-40B4-BE49-F238E27FC236}">
                <a16:creationId xmlns:a16="http://schemas.microsoft.com/office/drawing/2014/main" id="{F5FCFE6C-202C-5C81-E6D1-845A5478CCC5}"/>
              </a:ext>
            </a:extLst>
          </p:cNvPr>
          <p:cNvPicPr>
            <a:picLocks noChangeAspect="1"/>
          </p:cNvPicPr>
          <p:nvPr/>
        </p:nvPicPr>
        <p:blipFill>
          <a:blip r:embed="rId5"/>
          <a:stretch>
            <a:fillRect/>
          </a:stretch>
        </p:blipFill>
        <p:spPr>
          <a:xfrm>
            <a:off x="2567002" y="1148078"/>
            <a:ext cx="6469970" cy="5703962"/>
          </a:xfrm>
          <a:prstGeom prst="rect">
            <a:avLst/>
          </a:prstGeom>
        </p:spPr>
      </p:pic>
    </p:spTree>
    <p:extLst>
      <p:ext uri="{BB962C8B-B14F-4D97-AF65-F5344CB8AC3E}">
        <p14:creationId xmlns:p14="http://schemas.microsoft.com/office/powerpoint/2010/main" val="375400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13A47ED-782B-E750-703A-1CFE7796BBBD}"/>
              </a:ext>
            </a:extLst>
          </p:cNvPr>
          <p:cNvPicPr>
            <a:picLocks noChangeAspect="1"/>
          </p:cNvPicPr>
          <p:nvPr/>
        </p:nvPicPr>
        <p:blipFill>
          <a:blip r:embed="rId3"/>
          <a:stretch>
            <a:fillRect/>
          </a:stretch>
        </p:blipFill>
        <p:spPr>
          <a:xfrm>
            <a:off x="-1" y="0"/>
            <a:ext cx="12243507" cy="6858000"/>
          </a:xfrm>
          <a:prstGeom prst="rect">
            <a:avLst/>
          </a:prstGeom>
        </p:spPr>
      </p:pic>
      <p:pic>
        <p:nvPicPr>
          <p:cNvPr id="6" name="Espace réservé du contenu 3">
            <a:extLst>
              <a:ext uri="{FF2B5EF4-FFF2-40B4-BE49-F238E27FC236}">
                <a16:creationId xmlns:a16="http://schemas.microsoft.com/office/drawing/2014/main" id="{B8141950-A05A-8706-478E-87F28477BE1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35219" y="1828800"/>
            <a:ext cx="7475939" cy="3364173"/>
          </a:xfrm>
        </p:spPr>
      </p:pic>
    </p:spTree>
    <p:extLst>
      <p:ext uri="{BB962C8B-B14F-4D97-AF65-F5344CB8AC3E}">
        <p14:creationId xmlns:p14="http://schemas.microsoft.com/office/powerpoint/2010/main" val="3450551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99FB977-56B4-49C0-F889-8532D5F177FB}"/>
              </a:ext>
            </a:extLst>
          </p:cNvPr>
          <p:cNvPicPr>
            <a:picLocks noChangeAspect="1"/>
          </p:cNvPicPr>
          <p:nvPr/>
        </p:nvPicPr>
        <p:blipFill>
          <a:blip r:embed="rId3"/>
          <a:stretch>
            <a:fillRect/>
          </a:stretch>
        </p:blipFill>
        <p:spPr>
          <a:xfrm>
            <a:off x="0" y="0"/>
            <a:ext cx="12316968" cy="6858000"/>
          </a:xfrm>
          <a:prstGeom prst="rect">
            <a:avLst/>
          </a:prstGeom>
        </p:spPr>
      </p:pic>
      <p:sp>
        <p:nvSpPr>
          <p:cNvPr id="6" name="ZoneTexte 5">
            <a:extLst>
              <a:ext uri="{FF2B5EF4-FFF2-40B4-BE49-F238E27FC236}">
                <a16:creationId xmlns:a16="http://schemas.microsoft.com/office/drawing/2014/main" id="{F4269C88-3DEF-699C-2B91-D03652042691}"/>
              </a:ext>
            </a:extLst>
          </p:cNvPr>
          <p:cNvSpPr txBox="1"/>
          <p:nvPr/>
        </p:nvSpPr>
        <p:spPr>
          <a:xfrm>
            <a:off x="300942" y="126079"/>
            <a:ext cx="7153153" cy="830997"/>
          </a:xfrm>
          <a:prstGeom prst="rect">
            <a:avLst/>
          </a:prstGeom>
          <a:noFill/>
        </p:spPr>
        <p:txBody>
          <a:bodyPr wrap="square">
            <a:spAutoFit/>
          </a:bodyPr>
          <a:lstStyle/>
          <a:p>
            <a:r>
              <a:rPr lang="fr-FR" sz="4800" b="1" dirty="0">
                <a:solidFill>
                  <a:schemeClr val="bg1"/>
                </a:solidFill>
              </a:rPr>
              <a:t>Recommandations OMS</a:t>
            </a:r>
          </a:p>
        </p:txBody>
      </p:sp>
      <p:pic>
        <p:nvPicPr>
          <p:cNvPr id="7" name="Image 6">
            <a:extLst>
              <a:ext uri="{FF2B5EF4-FFF2-40B4-BE49-F238E27FC236}">
                <a16:creationId xmlns:a16="http://schemas.microsoft.com/office/drawing/2014/main" id="{A6C6AC4E-D974-6430-0BF0-6F13B99AA983}"/>
              </a:ext>
            </a:extLst>
          </p:cNvPr>
          <p:cNvPicPr>
            <a:picLocks noChangeAspect="1"/>
          </p:cNvPicPr>
          <p:nvPr/>
        </p:nvPicPr>
        <p:blipFill>
          <a:blip r:embed="rId4"/>
          <a:stretch>
            <a:fillRect/>
          </a:stretch>
        </p:blipFill>
        <p:spPr>
          <a:xfrm>
            <a:off x="1354240" y="1083155"/>
            <a:ext cx="4139878" cy="5575674"/>
          </a:xfrm>
          <a:prstGeom prst="rect">
            <a:avLst/>
          </a:prstGeom>
        </p:spPr>
      </p:pic>
      <p:sp>
        <p:nvSpPr>
          <p:cNvPr id="8" name="ZoneTexte 7">
            <a:extLst>
              <a:ext uri="{FF2B5EF4-FFF2-40B4-BE49-F238E27FC236}">
                <a16:creationId xmlns:a16="http://schemas.microsoft.com/office/drawing/2014/main" id="{65F32CDF-69A6-8FCF-7791-05427125E241}"/>
              </a:ext>
            </a:extLst>
          </p:cNvPr>
          <p:cNvSpPr txBox="1"/>
          <p:nvPr/>
        </p:nvSpPr>
        <p:spPr>
          <a:xfrm>
            <a:off x="7249610" y="5453538"/>
            <a:ext cx="4139878" cy="1323439"/>
          </a:xfrm>
          <a:prstGeom prst="rect">
            <a:avLst/>
          </a:prstGeom>
          <a:noFill/>
        </p:spPr>
        <p:txBody>
          <a:bodyPr wrap="square">
            <a:spAutoFit/>
          </a:bodyPr>
          <a:lstStyle/>
          <a:p>
            <a:pPr marL="285750" indent="-285750">
              <a:buFontTx/>
              <a:buChar char="-"/>
            </a:pPr>
            <a:r>
              <a:rPr lang="fr-FR" sz="2000" dirty="0">
                <a:solidFill>
                  <a:schemeClr val="bg1"/>
                </a:solidFill>
              </a:rPr>
              <a:t>Ce n’est pas l’abus, c’est l’alcool qui est dangereux</a:t>
            </a:r>
          </a:p>
          <a:p>
            <a:pPr marL="285750" indent="-285750">
              <a:buFontTx/>
              <a:buChar char="-"/>
            </a:pPr>
            <a:r>
              <a:rPr lang="fr-FR" sz="2000" dirty="0">
                <a:solidFill>
                  <a:schemeClr val="bg1"/>
                </a:solidFill>
              </a:rPr>
              <a:t>2 jours sans alcool, c’est se rappeler qu’on a le choix</a:t>
            </a:r>
          </a:p>
        </p:txBody>
      </p:sp>
      <p:pic>
        <p:nvPicPr>
          <p:cNvPr id="9" name="Image 8">
            <a:extLst>
              <a:ext uri="{FF2B5EF4-FFF2-40B4-BE49-F238E27FC236}">
                <a16:creationId xmlns:a16="http://schemas.microsoft.com/office/drawing/2014/main" id="{C6789A33-79E2-ED31-0BEB-FD1E57D4181A}"/>
              </a:ext>
            </a:extLst>
          </p:cNvPr>
          <p:cNvPicPr>
            <a:picLocks noChangeAspect="1"/>
          </p:cNvPicPr>
          <p:nvPr/>
        </p:nvPicPr>
        <p:blipFill>
          <a:blip r:embed="rId5"/>
          <a:stretch>
            <a:fillRect/>
          </a:stretch>
        </p:blipFill>
        <p:spPr>
          <a:xfrm>
            <a:off x="8206451" y="1"/>
            <a:ext cx="2326512" cy="1493134"/>
          </a:xfrm>
          <a:prstGeom prst="rect">
            <a:avLst/>
          </a:prstGeom>
        </p:spPr>
      </p:pic>
    </p:spTree>
    <p:extLst>
      <p:ext uri="{BB962C8B-B14F-4D97-AF65-F5344CB8AC3E}">
        <p14:creationId xmlns:p14="http://schemas.microsoft.com/office/powerpoint/2010/main" val="4086191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F34E31C-FE99-13AC-64F4-477D1AAFC020}"/>
              </a:ext>
            </a:extLst>
          </p:cNvPr>
          <p:cNvPicPr>
            <a:picLocks noChangeAspect="1"/>
          </p:cNvPicPr>
          <p:nvPr/>
        </p:nvPicPr>
        <p:blipFill>
          <a:blip r:embed="rId2"/>
          <a:stretch>
            <a:fillRect/>
          </a:stretch>
        </p:blipFill>
        <p:spPr>
          <a:xfrm>
            <a:off x="0" y="0"/>
            <a:ext cx="4343400" cy="6858000"/>
          </a:xfrm>
          <a:prstGeom prst="rect">
            <a:avLst/>
          </a:prstGeom>
        </p:spPr>
      </p:pic>
      <p:sp>
        <p:nvSpPr>
          <p:cNvPr id="7" name="ZoneTexte 6">
            <a:extLst>
              <a:ext uri="{FF2B5EF4-FFF2-40B4-BE49-F238E27FC236}">
                <a16:creationId xmlns:a16="http://schemas.microsoft.com/office/drawing/2014/main" id="{3FDC7F43-5431-CFC0-7680-5397B186ECEB}"/>
              </a:ext>
            </a:extLst>
          </p:cNvPr>
          <p:cNvSpPr txBox="1"/>
          <p:nvPr/>
        </p:nvSpPr>
        <p:spPr>
          <a:xfrm>
            <a:off x="2993704" y="180639"/>
            <a:ext cx="7046650" cy="1569660"/>
          </a:xfrm>
          <a:prstGeom prst="rect">
            <a:avLst/>
          </a:prstGeom>
          <a:noFill/>
        </p:spPr>
        <p:txBody>
          <a:bodyPr wrap="square">
            <a:spAutoFit/>
          </a:bodyPr>
          <a:lstStyle/>
          <a:p>
            <a:pPr lvl="1" algn="ctr"/>
            <a:r>
              <a:rPr lang="fr-FR" sz="4800" b="1" dirty="0">
                <a:solidFill>
                  <a:srgbClr val="1F9CB3"/>
                </a:solidFill>
              </a:rPr>
              <a:t>TESTEZ VOS CONNAISSANCES</a:t>
            </a:r>
          </a:p>
        </p:txBody>
      </p:sp>
      <p:sp>
        <p:nvSpPr>
          <p:cNvPr id="2" name="ZoneTexte 1">
            <a:extLst>
              <a:ext uri="{FF2B5EF4-FFF2-40B4-BE49-F238E27FC236}">
                <a16:creationId xmlns:a16="http://schemas.microsoft.com/office/drawing/2014/main" id="{703001C4-4DCE-1E7B-4598-F6F42C93E956}"/>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pic>
        <p:nvPicPr>
          <p:cNvPr id="4" name="Image 3">
            <a:extLst>
              <a:ext uri="{FF2B5EF4-FFF2-40B4-BE49-F238E27FC236}">
                <a16:creationId xmlns:a16="http://schemas.microsoft.com/office/drawing/2014/main" id="{6A82CD5B-5FCD-AEE0-25B2-5F92E1FE6BE1}"/>
              </a:ext>
            </a:extLst>
          </p:cNvPr>
          <p:cNvPicPr>
            <a:picLocks noChangeAspect="1"/>
          </p:cNvPicPr>
          <p:nvPr/>
        </p:nvPicPr>
        <p:blipFill>
          <a:blip r:embed="rId4"/>
          <a:stretch>
            <a:fillRect/>
          </a:stretch>
        </p:blipFill>
        <p:spPr>
          <a:xfrm>
            <a:off x="4812880" y="1750299"/>
            <a:ext cx="6559246" cy="3896388"/>
          </a:xfrm>
          <a:prstGeom prst="rect">
            <a:avLst/>
          </a:prstGeom>
        </p:spPr>
      </p:pic>
    </p:spTree>
    <p:extLst>
      <p:ext uri="{BB962C8B-B14F-4D97-AF65-F5344CB8AC3E}">
        <p14:creationId xmlns:p14="http://schemas.microsoft.com/office/powerpoint/2010/main" val="3552513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2"/>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924309" y="456037"/>
            <a:ext cx="6186668" cy="1938992"/>
          </a:xfrm>
          <a:prstGeom prst="rect">
            <a:avLst/>
          </a:prstGeom>
          <a:noFill/>
        </p:spPr>
        <p:txBody>
          <a:bodyPr wrap="square">
            <a:spAutoFit/>
          </a:bodyPr>
          <a:lstStyle/>
          <a:p>
            <a:pPr eaLnBrk="1" hangingPunct="1"/>
            <a:r>
              <a:rPr lang="fr-FR" altLang="fr-FR" sz="4000" b="1" dirty="0">
                <a:solidFill>
                  <a:srgbClr val="1F9CB3"/>
                </a:solidFill>
              </a:rPr>
              <a:t>La plupart des accidents dus à l’alcool sont provoqués par : </a:t>
            </a:r>
          </a:p>
        </p:txBody>
      </p:sp>
      <p:sp>
        <p:nvSpPr>
          <p:cNvPr id="8" name="ZoneTexte 7">
            <a:extLst>
              <a:ext uri="{FF2B5EF4-FFF2-40B4-BE49-F238E27FC236}">
                <a16:creationId xmlns:a16="http://schemas.microsoft.com/office/drawing/2014/main" id="{95589354-048F-D239-D0E5-21FE0F5AD2D4}"/>
              </a:ext>
            </a:extLst>
          </p:cNvPr>
          <p:cNvSpPr txBox="1"/>
          <p:nvPr/>
        </p:nvSpPr>
        <p:spPr>
          <a:xfrm>
            <a:off x="6096000" y="2502856"/>
            <a:ext cx="5463251" cy="4247317"/>
          </a:xfrm>
          <a:prstGeom prst="rect">
            <a:avLst/>
          </a:prstGeom>
          <a:noFill/>
        </p:spPr>
        <p:txBody>
          <a:bodyPr wrap="square" rtlCol="0">
            <a:spAutoFit/>
          </a:bodyPr>
          <a:lstStyle/>
          <a:p>
            <a:pPr eaLnBrk="1" hangingPunct="1"/>
            <a:r>
              <a:rPr lang="fr-FR" altLang="fr-FR" sz="3600" dirty="0">
                <a:solidFill>
                  <a:srgbClr val="E08C37"/>
                </a:solidFill>
              </a:rPr>
              <a:t>1. Des personnes alcooliques notoires</a:t>
            </a:r>
          </a:p>
          <a:p>
            <a:pPr eaLnBrk="1" hangingPunct="1"/>
            <a:endParaRPr lang="fr-FR" altLang="fr-FR" sz="3600" dirty="0">
              <a:solidFill>
                <a:srgbClr val="E08C37"/>
              </a:solidFill>
            </a:endParaRPr>
          </a:p>
          <a:p>
            <a:pPr eaLnBrk="1" hangingPunct="1"/>
            <a:r>
              <a:rPr lang="fr-FR" altLang="fr-FR" sz="3600" dirty="0">
                <a:solidFill>
                  <a:srgbClr val="E08C37"/>
                </a:solidFill>
              </a:rPr>
              <a:t>2. Des buveurs occasionnels</a:t>
            </a:r>
          </a:p>
          <a:p>
            <a:pPr eaLnBrk="1" hangingPunct="1"/>
            <a:r>
              <a:rPr lang="fr-FR" altLang="fr-FR" sz="3600" dirty="0">
                <a:solidFill>
                  <a:srgbClr val="E08C37"/>
                </a:solidFill>
              </a:rPr>
              <a:t> </a:t>
            </a:r>
          </a:p>
          <a:p>
            <a:pPr eaLnBrk="1" hangingPunct="1"/>
            <a:r>
              <a:rPr lang="fr-FR" altLang="fr-FR" sz="3600" dirty="0">
                <a:solidFill>
                  <a:srgbClr val="E08C37"/>
                </a:solidFill>
              </a:rPr>
              <a:t>3. Des gens qui ne supportent pas l’alcool </a:t>
            </a:r>
          </a:p>
          <a:p>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2101157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3AD341-59C5-0B03-06D5-5A92C8EBB8B3}"/>
              </a:ext>
            </a:extLst>
          </p:cNvPr>
          <p:cNvPicPr>
            <a:picLocks noChangeAspect="1"/>
          </p:cNvPicPr>
          <p:nvPr/>
        </p:nvPicPr>
        <p:blipFill>
          <a:blip r:embed="rId2"/>
          <a:stretch>
            <a:fillRect/>
          </a:stretch>
        </p:blipFill>
        <p:spPr>
          <a:xfrm>
            <a:off x="0" y="0"/>
            <a:ext cx="12273025" cy="6852040"/>
          </a:xfrm>
          <a:prstGeom prst="rect">
            <a:avLst/>
          </a:prstGeom>
        </p:spPr>
      </p:pic>
      <p:sp>
        <p:nvSpPr>
          <p:cNvPr id="6" name="ZoneTexte 5">
            <a:extLst>
              <a:ext uri="{FF2B5EF4-FFF2-40B4-BE49-F238E27FC236}">
                <a16:creationId xmlns:a16="http://schemas.microsoft.com/office/drawing/2014/main" id="{50FA39B5-A801-D3BF-88D5-BFCD175CBECA}"/>
              </a:ext>
            </a:extLst>
          </p:cNvPr>
          <p:cNvSpPr txBox="1"/>
          <p:nvPr/>
        </p:nvSpPr>
        <p:spPr>
          <a:xfrm>
            <a:off x="3614677" y="446154"/>
            <a:ext cx="5251530" cy="769441"/>
          </a:xfrm>
          <a:prstGeom prst="rect">
            <a:avLst/>
          </a:prstGeom>
          <a:noFill/>
        </p:spPr>
        <p:txBody>
          <a:bodyPr wrap="square">
            <a:spAutoFit/>
          </a:bodyPr>
          <a:lstStyle/>
          <a:p>
            <a:pPr algn="ctr"/>
            <a:r>
              <a:rPr lang="fr-FR" sz="4400" b="1" dirty="0">
                <a:solidFill>
                  <a:srgbClr val="1F9CB3"/>
                </a:solidFill>
              </a:rPr>
              <a:t>Réponse </a:t>
            </a:r>
          </a:p>
        </p:txBody>
      </p:sp>
      <p:sp>
        <p:nvSpPr>
          <p:cNvPr id="36" name="ZoneTexte 35">
            <a:extLst>
              <a:ext uri="{FF2B5EF4-FFF2-40B4-BE49-F238E27FC236}">
                <a16:creationId xmlns:a16="http://schemas.microsoft.com/office/drawing/2014/main" id="{DE2738F1-F8A6-C337-47A7-FE21C498CCFC}"/>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
        <p:nvSpPr>
          <p:cNvPr id="7" name="ZoneTexte 6">
            <a:extLst>
              <a:ext uri="{FF2B5EF4-FFF2-40B4-BE49-F238E27FC236}">
                <a16:creationId xmlns:a16="http://schemas.microsoft.com/office/drawing/2014/main" id="{6BCC10A7-3992-730A-9D05-376A16CCFD36}"/>
              </a:ext>
            </a:extLst>
          </p:cNvPr>
          <p:cNvSpPr txBox="1"/>
          <p:nvPr/>
        </p:nvSpPr>
        <p:spPr>
          <a:xfrm>
            <a:off x="2831696" y="2277370"/>
            <a:ext cx="6817491" cy="769441"/>
          </a:xfrm>
          <a:prstGeom prst="rect">
            <a:avLst/>
          </a:prstGeom>
          <a:noFill/>
        </p:spPr>
        <p:txBody>
          <a:bodyPr wrap="square">
            <a:spAutoFit/>
          </a:bodyPr>
          <a:lstStyle/>
          <a:p>
            <a:r>
              <a:rPr lang="fr-FR" sz="4400" dirty="0">
                <a:solidFill>
                  <a:srgbClr val="E08C37"/>
                </a:solidFill>
              </a:rPr>
              <a:t>2. Des buveurs occasionnels</a:t>
            </a:r>
          </a:p>
        </p:txBody>
      </p:sp>
      <p:pic>
        <p:nvPicPr>
          <p:cNvPr id="19" name="Image 18">
            <a:extLst>
              <a:ext uri="{FF2B5EF4-FFF2-40B4-BE49-F238E27FC236}">
                <a16:creationId xmlns:a16="http://schemas.microsoft.com/office/drawing/2014/main" id="{C1554324-3BC5-6713-866C-781E1CB86FB9}"/>
              </a:ext>
            </a:extLst>
          </p:cNvPr>
          <p:cNvPicPr>
            <a:picLocks noChangeAspect="1"/>
          </p:cNvPicPr>
          <p:nvPr/>
        </p:nvPicPr>
        <p:blipFill>
          <a:blip r:embed="rId4"/>
          <a:stretch>
            <a:fillRect/>
          </a:stretch>
        </p:blipFill>
        <p:spPr>
          <a:xfrm>
            <a:off x="3754293" y="3535759"/>
            <a:ext cx="4475069" cy="2988410"/>
          </a:xfrm>
          <a:prstGeom prst="rect">
            <a:avLst/>
          </a:prstGeom>
        </p:spPr>
      </p:pic>
    </p:spTree>
    <p:extLst>
      <p:ext uri="{BB962C8B-B14F-4D97-AF65-F5344CB8AC3E}">
        <p14:creationId xmlns:p14="http://schemas.microsoft.com/office/powerpoint/2010/main" val="2269409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924309" y="456037"/>
            <a:ext cx="6186668" cy="1323439"/>
          </a:xfrm>
          <a:prstGeom prst="rect">
            <a:avLst/>
          </a:prstGeom>
          <a:noFill/>
        </p:spPr>
        <p:txBody>
          <a:bodyPr wrap="square">
            <a:spAutoFit/>
          </a:bodyPr>
          <a:lstStyle/>
          <a:p>
            <a:pPr eaLnBrk="1" hangingPunct="1"/>
            <a:r>
              <a:rPr lang="fr-FR" altLang="fr-FR" sz="4000" b="1" dirty="0">
                <a:solidFill>
                  <a:srgbClr val="1F9CB3"/>
                </a:solidFill>
              </a:rPr>
              <a:t>Laquelle de ces affirmations est juste ?</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924309" y="1787030"/>
            <a:ext cx="6186668" cy="5109091"/>
          </a:xfrm>
          <a:prstGeom prst="rect">
            <a:avLst/>
          </a:prstGeom>
          <a:noFill/>
        </p:spPr>
        <p:txBody>
          <a:bodyPr wrap="square" rtlCol="0">
            <a:spAutoFit/>
          </a:bodyPr>
          <a:lstStyle/>
          <a:p>
            <a:pPr marL="514350" indent="-514350">
              <a:buAutoNum type="arabicPeriod"/>
            </a:pPr>
            <a:r>
              <a:rPr lang="fr-FR" sz="2800" dirty="0">
                <a:solidFill>
                  <a:srgbClr val="E08C37"/>
                </a:solidFill>
              </a:rPr>
              <a:t>Pour dessouler, il faut boire un café ou prendre une douche .</a:t>
            </a:r>
          </a:p>
          <a:p>
            <a:pPr marL="514350" indent="-514350">
              <a:buAutoNum type="arabicPeriod"/>
            </a:pPr>
            <a:endParaRPr lang="fr-FR" sz="2800" dirty="0">
              <a:solidFill>
                <a:srgbClr val="E08C37"/>
              </a:solidFill>
            </a:endParaRPr>
          </a:p>
          <a:p>
            <a:pPr marL="514350" indent="-514350">
              <a:buAutoNum type="arabicPeriod"/>
            </a:pPr>
            <a:r>
              <a:rPr lang="fr-FR" sz="2800" dirty="0">
                <a:solidFill>
                  <a:srgbClr val="E08C37"/>
                </a:solidFill>
              </a:rPr>
              <a:t>Un tiers des accidents de la route mortels a pour origine l’alcool</a:t>
            </a:r>
          </a:p>
          <a:p>
            <a:pPr marL="514350" indent="-514350">
              <a:buAutoNum type="arabicPeriod"/>
            </a:pPr>
            <a:endParaRPr lang="fr-FR" sz="2800" dirty="0">
              <a:solidFill>
                <a:srgbClr val="E08C37"/>
              </a:solidFill>
            </a:endParaRPr>
          </a:p>
          <a:p>
            <a:pPr marL="514350" indent="-514350">
              <a:buAutoNum type="arabicPeriod"/>
            </a:pPr>
            <a:r>
              <a:rPr lang="fr-FR" sz="2800" dirty="0">
                <a:solidFill>
                  <a:srgbClr val="E08C37"/>
                </a:solidFill>
              </a:rPr>
              <a:t>Il y a moins d’alcool dans un whisky coca que dans un verre de whisky pur</a:t>
            </a:r>
          </a:p>
          <a:p>
            <a:pPr marL="514350" indent="-514350">
              <a:buAutoNum type="arabicPeriod"/>
            </a:pPr>
            <a:endParaRPr lang="fr-FR" sz="2800" dirty="0">
              <a:solidFill>
                <a:srgbClr val="E08C37"/>
              </a:solidFill>
            </a:endParaRPr>
          </a:p>
          <a:p>
            <a:pPr marL="514350" indent="-514350">
              <a:buAutoNum type="arabicPeriod"/>
            </a:pPr>
            <a:r>
              <a:rPr lang="fr-FR" sz="2800" dirty="0">
                <a:solidFill>
                  <a:srgbClr val="E08C37"/>
                </a:solidFill>
              </a:rPr>
              <a:t>Les hommes tiennent mieux l’alcool que les femmes</a:t>
            </a:r>
          </a:p>
          <a:p>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1499866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3AD341-59C5-0B03-06D5-5A92C8EBB8B3}"/>
              </a:ext>
            </a:extLst>
          </p:cNvPr>
          <p:cNvPicPr>
            <a:picLocks noChangeAspect="1"/>
          </p:cNvPicPr>
          <p:nvPr/>
        </p:nvPicPr>
        <p:blipFill>
          <a:blip r:embed="rId3"/>
          <a:stretch>
            <a:fillRect/>
          </a:stretch>
        </p:blipFill>
        <p:spPr>
          <a:xfrm>
            <a:off x="0" y="0"/>
            <a:ext cx="12273025" cy="6852040"/>
          </a:xfrm>
          <a:prstGeom prst="rect">
            <a:avLst/>
          </a:prstGeom>
        </p:spPr>
      </p:pic>
      <p:sp>
        <p:nvSpPr>
          <p:cNvPr id="6" name="ZoneTexte 5">
            <a:extLst>
              <a:ext uri="{FF2B5EF4-FFF2-40B4-BE49-F238E27FC236}">
                <a16:creationId xmlns:a16="http://schemas.microsoft.com/office/drawing/2014/main" id="{50FA39B5-A801-D3BF-88D5-BFCD175CBECA}"/>
              </a:ext>
            </a:extLst>
          </p:cNvPr>
          <p:cNvSpPr txBox="1"/>
          <p:nvPr/>
        </p:nvSpPr>
        <p:spPr>
          <a:xfrm>
            <a:off x="3614677" y="446154"/>
            <a:ext cx="5251530" cy="769441"/>
          </a:xfrm>
          <a:prstGeom prst="rect">
            <a:avLst/>
          </a:prstGeom>
          <a:noFill/>
        </p:spPr>
        <p:txBody>
          <a:bodyPr wrap="square">
            <a:spAutoFit/>
          </a:bodyPr>
          <a:lstStyle/>
          <a:p>
            <a:pPr algn="ctr"/>
            <a:r>
              <a:rPr lang="fr-FR" sz="4400" b="1" dirty="0">
                <a:solidFill>
                  <a:srgbClr val="1F9CB3"/>
                </a:solidFill>
              </a:rPr>
              <a:t>Réponse </a:t>
            </a:r>
          </a:p>
        </p:txBody>
      </p:sp>
      <p:sp>
        <p:nvSpPr>
          <p:cNvPr id="36" name="ZoneTexte 35">
            <a:extLst>
              <a:ext uri="{FF2B5EF4-FFF2-40B4-BE49-F238E27FC236}">
                <a16:creationId xmlns:a16="http://schemas.microsoft.com/office/drawing/2014/main" id="{DE2738F1-F8A6-C337-47A7-FE21C498CCFC}"/>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3" name="ZoneTexte 2">
            <a:extLst>
              <a:ext uri="{FF2B5EF4-FFF2-40B4-BE49-F238E27FC236}">
                <a16:creationId xmlns:a16="http://schemas.microsoft.com/office/drawing/2014/main" id="{D80AA6E6-4566-42FB-1C9A-C64E9D88714C}"/>
              </a:ext>
            </a:extLst>
          </p:cNvPr>
          <p:cNvSpPr txBox="1"/>
          <p:nvPr/>
        </p:nvSpPr>
        <p:spPr>
          <a:xfrm>
            <a:off x="3017645" y="1805082"/>
            <a:ext cx="6794339" cy="1200329"/>
          </a:xfrm>
          <a:prstGeom prst="rect">
            <a:avLst/>
          </a:prstGeom>
          <a:noFill/>
        </p:spPr>
        <p:txBody>
          <a:bodyPr wrap="square">
            <a:spAutoFit/>
          </a:bodyPr>
          <a:lstStyle/>
          <a:p>
            <a:pPr algn="ctr"/>
            <a:r>
              <a:rPr lang="fr-FR" sz="3600" dirty="0">
                <a:solidFill>
                  <a:srgbClr val="E08C37"/>
                </a:solidFill>
              </a:rPr>
              <a:t>2. Un tiers des accidents de la route mortels a pour origine l’alcool</a:t>
            </a:r>
          </a:p>
        </p:txBody>
      </p:sp>
      <p:pic>
        <p:nvPicPr>
          <p:cNvPr id="7" name="Image 6">
            <a:extLst>
              <a:ext uri="{FF2B5EF4-FFF2-40B4-BE49-F238E27FC236}">
                <a16:creationId xmlns:a16="http://schemas.microsoft.com/office/drawing/2014/main" id="{E33C2D66-836E-3108-3BBE-E8664465C187}"/>
              </a:ext>
            </a:extLst>
          </p:cNvPr>
          <p:cNvPicPr>
            <a:picLocks noChangeAspect="1"/>
          </p:cNvPicPr>
          <p:nvPr/>
        </p:nvPicPr>
        <p:blipFill>
          <a:blip r:embed="rId5"/>
          <a:stretch>
            <a:fillRect/>
          </a:stretch>
        </p:blipFill>
        <p:spPr>
          <a:xfrm>
            <a:off x="4074288" y="3394080"/>
            <a:ext cx="4681055" cy="3069291"/>
          </a:xfrm>
          <a:prstGeom prst="rect">
            <a:avLst/>
          </a:prstGeom>
        </p:spPr>
      </p:pic>
    </p:spTree>
    <p:extLst>
      <p:ext uri="{BB962C8B-B14F-4D97-AF65-F5344CB8AC3E}">
        <p14:creationId xmlns:p14="http://schemas.microsoft.com/office/powerpoint/2010/main" val="2813531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F34E31C-FE99-13AC-64F4-477D1AAFC020}"/>
              </a:ext>
            </a:extLst>
          </p:cNvPr>
          <p:cNvPicPr>
            <a:picLocks noChangeAspect="1"/>
          </p:cNvPicPr>
          <p:nvPr/>
        </p:nvPicPr>
        <p:blipFill>
          <a:blip r:embed="rId2"/>
          <a:stretch>
            <a:fillRect/>
          </a:stretch>
        </p:blipFill>
        <p:spPr>
          <a:xfrm>
            <a:off x="0" y="0"/>
            <a:ext cx="4343400" cy="6858000"/>
          </a:xfrm>
          <a:prstGeom prst="rect">
            <a:avLst/>
          </a:prstGeom>
        </p:spPr>
      </p:pic>
      <p:sp>
        <p:nvSpPr>
          <p:cNvPr id="7" name="ZoneTexte 6">
            <a:extLst>
              <a:ext uri="{FF2B5EF4-FFF2-40B4-BE49-F238E27FC236}">
                <a16:creationId xmlns:a16="http://schemas.microsoft.com/office/drawing/2014/main" id="{3FDC7F43-5431-CFC0-7680-5397B186ECEB}"/>
              </a:ext>
            </a:extLst>
          </p:cNvPr>
          <p:cNvSpPr txBox="1"/>
          <p:nvPr/>
        </p:nvSpPr>
        <p:spPr>
          <a:xfrm>
            <a:off x="4567861" y="1708497"/>
            <a:ext cx="7046650" cy="830997"/>
          </a:xfrm>
          <a:prstGeom prst="rect">
            <a:avLst/>
          </a:prstGeom>
          <a:noFill/>
        </p:spPr>
        <p:txBody>
          <a:bodyPr wrap="square">
            <a:spAutoFit/>
          </a:bodyPr>
          <a:lstStyle/>
          <a:p>
            <a:pPr lvl="1"/>
            <a:r>
              <a:rPr lang="fr-FR" sz="4800" b="1" dirty="0">
                <a:solidFill>
                  <a:srgbClr val="1F9CB3"/>
                </a:solidFill>
              </a:rPr>
              <a:t>Irene ou « la boulette » </a:t>
            </a:r>
          </a:p>
        </p:txBody>
      </p:sp>
      <p:pic>
        <p:nvPicPr>
          <p:cNvPr id="9" name="Image 8">
            <a:extLst>
              <a:ext uri="{FF2B5EF4-FFF2-40B4-BE49-F238E27FC236}">
                <a16:creationId xmlns:a16="http://schemas.microsoft.com/office/drawing/2014/main" id="{FFBC75B4-3335-08D8-0B4C-9CC502845CDD}"/>
              </a:ext>
            </a:extLst>
          </p:cNvPr>
          <p:cNvPicPr>
            <a:picLocks noChangeAspect="1"/>
          </p:cNvPicPr>
          <p:nvPr/>
        </p:nvPicPr>
        <p:blipFill>
          <a:blip r:embed="rId3"/>
          <a:stretch>
            <a:fillRect/>
          </a:stretch>
        </p:blipFill>
        <p:spPr>
          <a:xfrm>
            <a:off x="6915150" y="2703319"/>
            <a:ext cx="2352073" cy="1950883"/>
          </a:xfrm>
          <a:prstGeom prst="rect">
            <a:avLst/>
          </a:prstGeom>
        </p:spPr>
      </p:pic>
      <p:sp>
        <p:nvSpPr>
          <p:cNvPr id="2" name="ZoneTexte 1">
            <a:extLst>
              <a:ext uri="{FF2B5EF4-FFF2-40B4-BE49-F238E27FC236}">
                <a16:creationId xmlns:a16="http://schemas.microsoft.com/office/drawing/2014/main" id="{703001C4-4DCE-1E7B-4598-F6F42C93E956}"/>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3165604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13A47ED-782B-E750-703A-1CFE7796BBBD}"/>
              </a:ext>
            </a:extLst>
          </p:cNvPr>
          <p:cNvPicPr>
            <a:picLocks noChangeAspect="1"/>
          </p:cNvPicPr>
          <p:nvPr/>
        </p:nvPicPr>
        <p:blipFill>
          <a:blip r:embed="rId3"/>
          <a:stretch>
            <a:fillRect/>
          </a:stretch>
        </p:blipFill>
        <p:spPr>
          <a:xfrm>
            <a:off x="-1" y="0"/>
            <a:ext cx="12243507" cy="6858000"/>
          </a:xfrm>
          <a:prstGeom prst="rect">
            <a:avLst/>
          </a:prstGeom>
        </p:spPr>
      </p:pic>
      <p:sp>
        <p:nvSpPr>
          <p:cNvPr id="8" name="Ellipse 7">
            <a:extLst>
              <a:ext uri="{FF2B5EF4-FFF2-40B4-BE49-F238E27FC236}">
                <a16:creationId xmlns:a16="http://schemas.microsoft.com/office/drawing/2014/main" id="{597C014E-2490-7ECE-03E0-616C240107C9}"/>
              </a:ext>
            </a:extLst>
          </p:cNvPr>
          <p:cNvSpPr/>
          <p:nvPr/>
        </p:nvSpPr>
        <p:spPr>
          <a:xfrm>
            <a:off x="2442258" y="555585"/>
            <a:ext cx="2009545" cy="1666568"/>
          </a:xfrm>
          <a:prstGeom prst="ellipse">
            <a:avLst/>
          </a:prstGeom>
          <a:solidFill>
            <a:srgbClr val="E08C37"/>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a:t>Un petit verre d’alcool ça réchauffe l’hiver</a:t>
            </a:r>
          </a:p>
        </p:txBody>
      </p:sp>
      <p:sp>
        <p:nvSpPr>
          <p:cNvPr id="9" name="Ellipse 8">
            <a:extLst>
              <a:ext uri="{FF2B5EF4-FFF2-40B4-BE49-F238E27FC236}">
                <a16:creationId xmlns:a16="http://schemas.microsoft.com/office/drawing/2014/main" id="{C158171C-0718-A046-81B0-80F4827B5064}"/>
              </a:ext>
            </a:extLst>
          </p:cNvPr>
          <p:cNvSpPr/>
          <p:nvPr/>
        </p:nvSpPr>
        <p:spPr>
          <a:xfrm>
            <a:off x="1600768" y="3288870"/>
            <a:ext cx="2009545" cy="1666568"/>
          </a:xfrm>
          <a:prstGeom prst="ellipse">
            <a:avLst/>
          </a:prstGeom>
          <a:solidFill>
            <a:srgbClr val="E08C37"/>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a:t>Un verre de vin par jour, c’est bon pour la santé</a:t>
            </a:r>
          </a:p>
        </p:txBody>
      </p:sp>
      <p:sp>
        <p:nvSpPr>
          <p:cNvPr id="11" name="Ellipse 10">
            <a:extLst>
              <a:ext uri="{FF2B5EF4-FFF2-40B4-BE49-F238E27FC236}">
                <a16:creationId xmlns:a16="http://schemas.microsoft.com/office/drawing/2014/main" id="{FB0CA5AC-2A9C-5393-F97B-90F44AFB340F}"/>
              </a:ext>
            </a:extLst>
          </p:cNvPr>
          <p:cNvSpPr/>
          <p:nvPr/>
        </p:nvSpPr>
        <p:spPr>
          <a:xfrm>
            <a:off x="5589516" y="161953"/>
            <a:ext cx="2009545" cy="1771020"/>
          </a:xfrm>
          <a:prstGeom prst="ellipse">
            <a:avLst/>
          </a:prstGeom>
          <a:solidFill>
            <a:srgbClr val="E08C37"/>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fr-FR" b="1" dirty="0">
                <a:solidFill>
                  <a:schemeClr val="tx1"/>
                </a:solidFill>
              </a:rPr>
              <a:t>L’alcool me donne des forces physiques</a:t>
            </a:r>
          </a:p>
        </p:txBody>
      </p:sp>
      <p:sp>
        <p:nvSpPr>
          <p:cNvPr id="12" name="Ellipse 11">
            <a:extLst>
              <a:ext uri="{FF2B5EF4-FFF2-40B4-BE49-F238E27FC236}">
                <a16:creationId xmlns:a16="http://schemas.microsoft.com/office/drawing/2014/main" id="{062D4EEA-8610-6A42-2668-7EEB94DB875F}"/>
              </a:ext>
            </a:extLst>
          </p:cNvPr>
          <p:cNvSpPr/>
          <p:nvPr/>
        </p:nvSpPr>
        <p:spPr>
          <a:xfrm>
            <a:off x="7761106" y="4529980"/>
            <a:ext cx="2161943" cy="2040348"/>
          </a:xfrm>
          <a:prstGeom prst="ellipse">
            <a:avLst/>
          </a:prstGeom>
          <a:solidFill>
            <a:srgbClr val="E08C37"/>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fr-FR" b="1" dirty="0"/>
              <a:t>Le digestif après le repas copieux me permet de digérer plus facilement</a:t>
            </a:r>
          </a:p>
        </p:txBody>
      </p:sp>
      <p:sp>
        <p:nvSpPr>
          <p:cNvPr id="13" name="Ellipse 12">
            <a:extLst>
              <a:ext uri="{FF2B5EF4-FFF2-40B4-BE49-F238E27FC236}">
                <a16:creationId xmlns:a16="http://schemas.microsoft.com/office/drawing/2014/main" id="{FDDE12BD-68CC-E0F0-099D-9C9DD4F98899}"/>
              </a:ext>
            </a:extLst>
          </p:cNvPr>
          <p:cNvSpPr/>
          <p:nvPr/>
        </p:nvSpPr>
        <p:spPr>
          <a:xfrm>
            <a:off x="9240143" y="555585"/>
            <a:ext cx="2066738" cy="1956214"/>
          </a:xfrm>
          <a:prstGeom prst="ellipse">
            <a:avLst/>
          </a:prstGeom>
          <a:solidFill>
            <a:srgbClr val="E08C37"/>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fr-FR" b="1" dirty="0"/>
              <a:t>Une bonne bière fraîche lors des fortes chaleurs, ça désaltère</a:t>
            </a:r>
          </a:p>
        </p:txBody>
      </p:sp>
      <p:sp>
        <p:nvSpPr>
          <p:cNvPr id="14" name="Ellipse 13">
            <a:extLst>
              <a:ext uri="{FF2B5EF4-FFF2-40B4-BE49-F238E27FC236}">
                <a16:creationId xmlns:a16="http://schemas.microsoft.com/office/drawing/2014/main" id="{89C93941-43F4-2F77-8699-435B4A52223B}"/>
              </a:ext>
            </a:extLst>
          </p:cNvPr>
          <p:cNvSpPr/>
          <p:nvPr/>
        </p:nvSpPr>
        <p:spPr>
          <a:xfrm>
            <a:off x="4340792" y="2364434"/>
            <a:ext cx="1780960" cy="1721628"/>
          </a:xfrm>
          <a:prstGeom prst="ellipse">
            <a:avLst/>
          </a:prstGeom>
          <a:solidFill>
            <a:srgbClr val="E08C37"/>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fr-FR" b="1" dirty="0"/>
              <a:t>Quand je bois de l’alcool, je suis plus réactif</a:t>
            </a:r>
          </a:p>
        </p:txBody>
      </p:sp>
      <p:sp>
        <p:nvSpPr>
          <p:cNvPr id="15" name="Ellipse 14">
            <a:extLst>
              <a:ext uri="{FF2B5EF4-FFF2-40B4-BE49-F238E27FC236}">
                <a16:creationId xmlns:a16="http://schemas.microsoft.com/office/drawing/2014/main" id="{6C3B8456-85D0-D293-9113-E37C577C3A38}"/>
              </a:ext>
            </a:extLst>
          </p:cNvPr>
          <p:cNvSpPr/>
          <p:nvPr/>
        </p:nvSpPr>
        <p:spPr>
          <a:xfrm>
            <a:off x="4430895" y="4334680"/>
            <a:ext cx="2473024" cy="2361367"/>
          </a:xfrm>
          <a:prstGeom prst="ellipse">
            <a:avLst/>
          </a:prstGeom>
          <a:solidFill>
            <a:srgbClr val="E08C37"/>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fr-FR" b="1" dirty="0"/>
              <a:t>Manger pendant que je bois de l’alcool me permet d’en ressentir moins les effets </a:t>
            </a:r>
          </a:p>
        </p:txBody>
      </p:sp>
      <p:sp>
        <p:nvSpPr>
          <p:cNvPr id="16" name="Ellipse 15">
            <a:extLst>
              <a:ext uri="{FF2B5EF4-FFF2-40B4-BE49-F238E27FC236}">
                <a16:creationId xmlns:a16="http://schemas.microsoft.com/office/drawing/2014/main" id="{28B9AEB2-A86A-7C4D-DD90-85656375A073}"/>
              </a:ext>
            </a:extLst>
          </p:cNvPr>
          <p:cNvSpPr/>
          <p:nvPr/>
        </p:nvSpPr>
        <p:spPr>
          <a:xfrm>
            <a:off x="7232979" y="2085364"/>
            <a:ext cx="1559617" cy="1435525"/>
          </a:xfrm>
          <a:prstGeom prst="ellipse">
            <a:avLst/>
          </a:prstGeom>
          <a:solidFill>
            <a:srgbClr val="E08C37"/>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a:t>L’alcool me donne du courage</a:t>
            </a:r>
          </a:p>
        </p:txBody>
      </p:sp>
      <mc:AlternateContent xmlns:mc="http://schemas.openxmlformats.org/markup-compatibility/2006">
        <mc:Choice xmlns:am3d="http://schemas.microsoft.com/office/drawing/2017/model3d" Requires="am3d">
          <p:graphicFrame>
            <p:nvGraphicFramePr>
              <p:cNvPr id="18" name="Modèle 3D 17" descr="Emoji pouce vers le haut">
                <a:extLst>
                  <a:ext uri="{FF2B5EF4-FFF2-40B4-BE49-F238E27FC236}">
                    <a16:creationId xmlns:a16="http://schemas.microsoft.com/office/drawing/2014/main" id="{8041EA04-DEE8-DB2B-F637-DE9EE131608C}"/>
                  </a:ext>
                </a:extLst>
              </p:cNvPr>
              <p:cNvGraphicFramePr>
                <a:graphicFrameLocks noChangeAspect="1"/>
              </p:cNvGraphicFramePr>
              <p:nvPr>
                <p:extLst>
                  <p:ext uri="{D42A27DB-BD31-4B8C-83A1-F6EECF244321}">
                    <p14:modId xmlns:p14="http://schemas.microsoft.com/office/powerpoint/2010/main" val="3905913119"/>
                  </p:ext>
                </p:extLst>
              </p:nvPr>
            </p:nvGraphicFramePr>
            <p:xfrm>
              <a:off x="8452939" y="2668089"/>
              <a:ext cx="778275" cy="806115"/>
            </p:xfrm>
            <a:graphic>
              <a:graphicData uri="http://schemas.microsoft.com/office/drawing/2017/model3d">
                <am3d:model3d r:embed="rId4">
                  <am3d:spPr>
                    <a:xfrm>
                      <a:off x="0" y="0"/>
                      <a:ext cx="778275" cy="806115"/>
                    </a:xfrm>
                    <a:prstGeom prst="rect">
                      <a:avLst/>
                    </a:prstGeom>
                  </am3d:spPr>
                  <am3d:camera>
                    <am3d:pos x="0" y="0" z="66308073"/>
                    <am3d:up dx="0" dy="36000000" dz="0"/>
                    <am3d:lookAt x="0" y="0" z="0"/>
                    <am3d:perspective fov="2700000"/>
                  </am3d:camera>
                  <am3d:trans>
                    <am3d:meterPerModelUnit n="101511" d="1000000"/>
                    <am3d:preTrans dx="-824025" dy="-17929067" dz="-2192431"/>
                    <am3d:scale>
                      <am3d:sx n="1000000" d="1000000"/>
                      <am3d:sy n="1000000" d="1000000"/>
                      <am3d:sz n="1000000" d="1000000"/>
                    </am3d:scale>
                    <am3d:rot ax="505744" ay="284906" az="42174"/>
                    <am3d:postTrans dx="0" dy="0" dz="0"/>
                  </am3d:trans>
                  <am3d:raster rName="Office3DRenderer" rVer="16.0.8326">
                    <am3d:blip r:embed="rId5"/>
                  </am3d:raster>
                  <am3d:objViewport viewportSz="11073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Modèle 3D 17" descr="Emoji pouce vers le haut">
                <a:extLst>
                  <a:ext uri="{FF2B5EF4-FFF2-40B4-BE49-F238E27FC236}">
                    <a16:creationId xmlns:a16="http://schemas.microsoft.com/office/drawing/2014/main" id="{8041EA04-DEE8-DB2B-F637-DE9EE131608C}"/>
                  </a:ext>
                </a:extLst>
              </p:cNvPr>
              <p:cNvPicPr>
                <a:picLocks noGrp="1" noRot="1" noChangeAspect="1" noMove="1" noResize="1" noEditPoints="1" noAdjustHandles="1" noChangeArrowheads="1" noChangeShapeType="1" noCrop="1"/>
              </p:cNvPicPr>
              <p:nvPr/>
            </p:nvPicPr>
            <p:blipFill>
              <a:blip r:embed="rId5"/>
              <a:stretch>
                <a:fillRect/>
              </a:stretch>
            </p:blipFill>
            <p:spPr>
              <a:xfrm>
                <a:off x="8452939" y="2668089"/>
                <a:ext cx="778275" cy="8061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Modèle 3D 20" descr="Emoji pouce vers le haut">
                <a:extLst>
                  <a:ext uri="{FF2B5EF4-FFF2-40B4-BE49-F238E27FC236}">
                    <a16:creationId xmlns:a16="http://schemas.microsoft.com/office/drawing/2014/main" id="{568562CA-B08B-43E2-E0C3-CB17B7E184D1}"/>
                  </a:ext>
                </a:extLst>
              </p:cNvPr>
              <p:cNvGraphicFramePr>
                <a:graphicFrameLocks noChangeAspect="1"/>
              </p:cNvGraphicFramePr>
              <p:nvPr>
                <p:extLst>
                  <p:ext uri="{D42A27DB-BD31-4B8C-83A1-F6EECF244321}">
                    <p14:modId xmlns:p14="http://schemas.microsoft.com/office/powerpoint/2010/main" val="2738005274"/>
                  </p:ext>
                </p:extLst>
              </p:nvPr>
            </p:nvGraphicFramePr>
            <p:xfrm>
              <a:off x="6201498" y="5638696"/>
              <a:ext cx="785578" cy="785578"/>
            </p:xfrm>
            <a:graphic>
              <a:graphicData uri="http://schemas.microsoft.com/office/drawing/2017/model3d">
                <am3d:model3d r:embed="rId4">
                  <am3d:spPr>
                    <a:xfrm>
                      <a:off x="0" y="0"/>
                      <a:ext cx="785578" cy="785578"/>
                    </a:xfrm>
                    <a:prstGeom prst="rect">
                      <a:avLst/>
                    </a:prstGeom>
                  </am3d:spPr>
                  <am3d:camera>
                    <am3d:pos x="0" y="0" z="66308073"/>
                    <am3d:up dx="0" dy="36000000" dz="0"/>
                    <am3d:lookAt x="0" y="0" z="0"/>
                    <am3d:perspective fov="2700000"/>
                  </am3d:camera>
                  <am3d:trans>
                    <am3d:meterPerModelUnit n="101511" d="1000000"/>
                    <am3d:preTrans dx="-824025" dy="-17929067" dz="-2192431"/>
                    <am3d:scale>
                      <am3d:sx n="1000000" d="1000000"/>
                      <am3d:sy n="1000000" d="1000000"/>
                      <am3d:sz n="1000000" d="1000000"/>
                    </am3d:scale>
                    <am3d:rot ax="793515" ay="210290" az="49398"/>
                    <am3d:postTrans dx="0" dy="0" dz="0"/>
                  </am3d:trans>
                  <am3d:raster rName="Office3DRenderer" rVer="16.0.8326">
                    <am3d:blip r:embed="rId6"/>
                  </am3d:raster>
                  <am3d:objViewport viewportSz="11073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Modèle 3D 20" descr="Emoji pouce vers le haut">
                <a:extLst>
                  <a:ext uri="{FF2B5EF4-FFF2-40B4-BE49-F238E27FC236}">
                    <a16:creationId xmlns:a16="http://schemas.microsoft.com/office/drawing/2014/main" id="{568562CA-B08B-43E2-E0C3-CB17B7E184D1}"/>
                  </a:ext>
                </a:extLst>
              </p:cNvPr>
              <p:cNvPicPr>
                <a:picLocks noGrp="1" noRot="1" noChangeAspect="1" noMove="1" noResize="1" noEditPoints="1" noAdjustHandles="1" noChangeArrowheads="1" noChangeShapeType="1" noCrop="1"/>
              </p:cNvPicPr>
              <p:nvPr/>
            </p:nvPicPr>
            <p:blipFill>
              <a:blip r:embed="rId6"/>
              <a:stretch>
                <a:fillRect/>
              </a:stretch>
            </p:blipFill>
            <p:spPr>
              <a:xfrm>
                <a:off x="6201498" y="5638696"/>
                <a:ext cx="785578" cy="78557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2" name="Modèle 3D 21" descr="Emoji pouce en bas">
                <a:extLst>
                  <a:ext uri="{FF2B5EF4-FFF2-40B4-BE49-F238E27FC236}">
                    <a16:creationId xmlns:a16="http://schemas.microsoft.com/office/drawing/2014/main" id="{29E4BA14-2F5A-EDDF-BC16-77258F524F67}"/>
                  </a:ext>
                </a:extLst>
              </p:cNvPr>
              <p:cNvGraphicFramePr>
                <a:graphicFrameLocks noChangeAspect="1"/>
              </p:cNvGraphicFramePr>
              <p:nvPr>
                <p:extLst>
                  <p:ext uri="{D42A27DB-BD31-4B8C-83A1-F6EECF244321}">
                    <p14:modId xmlns:p14="http://schemas.microsoft.com/office/powerpoint/2010/main" val="2796628825"/>
                  </p:ext>
                </p:extLst>
              </p:nvPr>
            </p:nvGraphicFramePr>
            <p:xfrm>
              <a:off x="2280168" y="1819093"/>
              <a:ext cx="774531" cy="806116"/>
            </p:xfrm>
            <a:graphic>
              <a:graphicData uri="http://schemas.microsoft.com/office/drawing/2017/model3d">
                <am3d:model3d r:embed="rId7">
                  <am3d:spPr>
                    <a:xfrm>
                      <a:off x="0" y="0"/>
                      <a:ext cx="774531" cy="806116"/>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8"/>
                  </am3d:raster>
                  <am3d:objViewport viewportSz="11668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Modèle 3D 21" descr="Emoji pouce en bas">
                <a:extLst>
                  <a:ext uri="{FF2B5EF4-FFF2-40B4-BE49-F238E27FC236}">
                    <a16:creationId xmlns:a16="http://schemas.microsoft.com/office/drawing/2014/main" id="{29E4BA14-2F5A-EDDF-BC16-77258F524F67}"/>
                  </a:ext>
                </a:extLst>
              </p:cNvPr>
              <p:cNvPicPr>
                <a:picLocks noGrp="1" noRot="1" noChangeAspect="1" noMove="1" noResize="1" noEditPoints="1" noAdjustHandles="1" noChangeArrowheads="1" noChangeShapeType="1" noCrop="1"/>
              </p:cNvPicPr>
              <p:nvPr/>
            </p:nvPicPr>
            <p:blipFill>
              <a:blip r:embed="rId8"/>
              <a:stretch>
                <a:fillRect/>
              </a:stretch>
            </p:blipFill>
            <p:spPr>
              <a:xfrm>
                <a:off x="2280168" y="1819093"/>
                <a:ext cx="774531" cy="80611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Modèle 3D 32" descr="Emoji pouce en bas">
                <a:extLst>
                  <a:ext uri="{FF2B5EF4-FFF2-40B4-BE49-F238E27FC236}">
                    <a16:creationId xmlns:a16="http://schemas.microsoft.com/office/drawing/2014/main" id="{6CBA5EA7-1BE7-E58C-2CC4-92F02095FD9C}"/>
                  </a:ext>
                </a:extLst>
              </p:cNvPr>
              <p:cNvGraphicFramePr>
                <a:graphicFrameLocks noChangeAspect="1"/>
              </p:cNvGraphicFramePr>
              <p:nvPr>
                <p:extLst>
                  <p:ext uri="{D42A27DB-BD31-4B8C-83A1-F6EECF244321}">
                    <p14:modId xmlns:p14="http://schemas.microsoft.com/office/powerpoint/2010/main" val="531348041"/>
                  </p:ext>
                </p:extLst>
              </p:nvPr>
            </p:nvGraphicFramePr>
            <p:xfrm>
              <a:off x="5318356" y="1071738"/>
              <a:ext cx="774528" cy="863287"/>
            </p:xfrm>
            <a:graphic>
              <a:graphicData uri="http://schemas.microsoft.com/office/drawing/2017/model3d">
                <am3d:model3d r:embed="rId7">
                  <am3d:spPr>
                    <a:xfrm>
                      <a:off x="0" y="0"/>
                      <a:ext cx="774528" cy="863287"/>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9"/>
                  </am3d:raster>
                  <am3d:objViewport viewportSz="116686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Modèle 3D 32" descr="Emoji pouce en bas">
                <a:extLst>
                  <a:ext uri="{FF2B5EF4-FFF2-40B4-BE49-F238E27FC236}">
                    <a16:creationId xmlns:a16="http://schemas.microsoft.com/office/drawing/2014/main" id="{6CBA5EA7-1BE7-E58C-2CC4-92F02095FD9C}"/>
                  </a:ext>
                </a:extLst>
              </p:cNvPr>
              <p:cNvPicPr>
                <a:picLocks noGrp="1" noRot="1" noChangeAspect="1" noMove="1" noResize="1" noEditPoints="1" noAdjustHandles="1" noChangeArrowheads="1" noChangeShapeType="1" noCrop="1"/>
              </p:cNvPicPr>
              <p:nvPr/>
            </p:nvPicPr>
            <p:blipFill>
              <a:blip r:embed="rId9"/>
              <a:stretch>
                <a:fillRect/>
              </a:stretch>
            </p:blipFill>
            <p:spPr>
              <a:xfrm>
                <a:off x="5318356" y="1071738"/>
                <a:ext cx="774528" cy="86328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Modèle 3D 33" descr="Emoji pouce en bas">
                <a:extLst>
                  <a:ext uri="{FF2B5EF4-FFF2-40B4-BE49-F238E27FC236}">
                    <a16:creationId xmlns:a16="http://schemas.microsoft.com/office/drawing/2014/main" id="{C9CBBD2D-9879-3478-8D2D-EBD0699CEBC9}"/>
                  </a:ext>
                </a:extLst>
              </p:cNvPr>
              <p:cNvGraphicFramePr>
                <a:graphicFrameLocks noChangeAspect="1"/>
              </p:cNvGraphicFramePr>
              <p:nvPr>
                <p:extLst>
                  <p:ext uri="{D42A27DB-BD31-4B8C-83A1-F6EECF244321}">
                    <p14:modId xmlns:p14="http://schemas.microsoft.com/office/powerpoint/2010/main" val="42121252"/>
                  </p:ext>
                </p:extLst>
              </p:nvPr>
            </p:nvGraphicFramePr>
            <p:xfrm>
              <a:off x="3893244" y="3015629"/>
              <a:ext cx="774529" cy="863286"/>
            </p:xfrm>
            <a:graphic>
              <a:graphicData uri="http://schemas.microsoft.com/office/drawing/2017/model3d">
                <am3d:model3d r:embed="rId7">
                  <am3d:spPr>
                    <a:xfrm>
                      <a:off x="0" y="0"/>
                      <a:ext cx="774529" cy="863286"/>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10"/>
                  </am3d:raster>
                  <am3d:objViewport viewportSz="11668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Modèle 3D 33" descr="Emoji pouce en bas">
                <a:extLst>
                  <a:ext uri="{FF2B5EF4-FFF2-40B4-BE49-F238E27FC236}">
                    <a16:creationId xmlns:a16="http://schemas.microsoft.com/office/drawing/2014/main" id="{C9CBBD2D-9879-3478-8D2D-EBD0699CEBC9}"/>
                  </a:ext>
                </a:extLst>
              </p:cNvPr>
              <p:cNvPicPr>
                <a:picLocks noGrp="1" noRot="1" noChangeAspect="1" noMove="1" noResize="1" noEditPoints="1" noAdjustHandles="1" noChangeArrowheads="1" noChangeShapeType="1" noCrop="1"/>
              </p:cNvPicPr>
              <p:nvPr/>
            </p:nvPicPr>
            <p:blipFill>
              <a:blip r:embed="rId10"/>
              <a:stretch>
                <a:fillRect/>
              </a:stretch>
            </p:blipFill>
            <p:spPr>
              <a:xfrm>
                <a:off x="3893244" y="3015629"/>
                <a:ext cx="774529" cy="86328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Modèle 3D 34" descr="Emoji pouce en bas">
                <a:extLst>
                  <a:ext uri="{FF2B5EF4-FFF2-40B4-BE49-F238E27FC236}">
                    <a16:creationId xmlns:a16="http://schemas.microsoft.com/office/drawing/2014/main" id="{B5BC3915-D757-53F6-FEE4-82F3164EC631}"/>
                  </a:ext>
                </a:extLst>
              </p:cNvPr>
              <p:cNvGraphicFramePr>
                <a:graphicFrameLocks noChangeAspect="1"/>
              </p:cNvGraphicFramePr>
              <p:nvPr>
                <p:extLst>
                  <p:ext uri="{D42A27DB-BD31-4B8C-83A1-F6EECF244321}">
                    <p14:modId xmlns:p14="http://schemas.microsoft.com/office/powerpoint/2010/main" val="4059743311"/>
                  </p:ext>
                </p:extLst>
              </p:nvPr>
            </p:nvGraphicFramePr>
            <p:xfrm>
              <a:off x="1130347" y="3878915"/>
              <a:ext cx="774528" cy="863285"/>
            </p:xfrm>
            <a:graphic>
              <a:graphicData uri="http://schemas.microsoft.com/office/drawing/2017/model3d">
                <am3d:model3d r:embed="rId7">
                  <am3d:spPr>
                    <a:xfrm>
                      <a:off x="0" y="0"/>
                      <a:ext cx="774528" cy="863285"/>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11"/>
                  </am3d:raster>
                  <am3d:objViewport viewportSz="11668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Modèle 3D 34" descr="Emoji pouce en bas">
                <a:extLst>
                  <a:ext uri="{FF2B5EF4-FFF2-40B4-BE49-F238E27FC236}">
                    <a16:creationId xmlns:a16="http://schemas.microsoft.com/office/drawing/2014/main" id="{B5BC3915-D757-53F6-FEE4-82F3164EC631}"/>
                  </a:ext>
                </a:extLst>
              </p:cNvPr>
              <p:cNvPicPr>
                <a:picLocks noGrp="1" noRot="1" noChangeAspect="1" noMove="1" noResize="1" noEditPoints="1" noAdjustHandles="1" noChangeArrowheads="1" noChangeShapeType="1" noCrop="1"/>
              </p:cNvPicPr>
              <p:nvPr/>
            </p:nvPicPr>
            <p:blipFill>
              <a:blip r:embed="rId11"/>
              <a:stretch>
                <a:fillRect/>
              </a:stretch>
            </p:blipFill>
            <p:spPr>
              <a:xfrm>
                <a:off x="1130347" y="3878915"/>
                <a:ext cx="774528" cy="86328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6" name="Modèle 3D 35" descr="Emoji pouce en bas">
                <a:extLst>
                  <a:ext uri="{FF2B5EF4-FFF2-40B4-BE49-F238E27FC236}">
                    <a16:creationId xmlns:a16="http://schemas.microsoft.com/office/drawing/2014/main" id="{AF954C77-00B8-E548-AB7E-7C5439CAC3D3}"/>
                  </a:ext>
                </a:extLst>
              </p:cNvPr>
              <p:cNvGraphicFramePr>
                <a:graphicFrameLocks noChangeAspect="1"/>
              </p:cNvGraphicFramePr>
              <p:nvPr>
                <p:extLst>
                  <p:ext uri="{D42A27DB-BD31-4B8C-83A1-F6EECF244321}">
                    <p14:modId xmlns:p14="http://schemas.microsoft.com/office/powerpoint/2010/main" val="1638843971"/>
                  </p:ext>
                </p:extLst>
              </p:nvPr>
            </p:nvGraphicFramePr>
            <p:xfrm>
              <a:off x="7386009" y="5207053"/>
              <a:ext cx="774529" cy="863286"/>
            </p:xfrm>
            <a:graphic>
              <a:graphicData uri="http://schemas.microsoft.com/office/drawing/2017/model3d">
                <am3d:model3d r:embed="rId7">
                  <am3d:spPr>
                    <a:xfrm>
                      <a:off x="0" y="0"/>
                      <a:ext cx="774529" cy="863286"/>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10"/>
                  </am3d:raster>
                  <am3d:objViewport viewportSz="11668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Modèle 3D 35" descr="Emoji pouce en bas">
                <a:extLst>
                  <a:ext uri="{FF2B5EF4-FFF2-40B4-BE49-F238E27FC236}">
                    <a16:creationId xmlns:a16="http://schemas.microsoft.com/office/drawing/2014/main" id="{AF954C77-00B8-E548-AB7E-7C5439CAC3D3}"/>
                  </a:ext>
                </a:extLst>
              </p:cNvPr>
              <p:cNvPicPr>
                <a:picLocks noGrp="1" noRot="1" noChangeAspect="1" noMove="1" noResize="1" noEditPoints="1" noAdjustHandles="1" noChangeArrowheads="1" noChangeShapeType="1" noCrop="1"/>
              </p:cNvPicPr>
              <p:nvPr/>
            </p:nvPicPr>
            <p:blipFill>
              <a:blip r:embed="rId10"/>
              <a:stretch>
                <a:fillRect/>
              </a:stretch>
            </p:blipFill>
            <p:spPr>
              <a:xfrm>
                <a:off x="7386009" y="5207053"/>
                <a:ext cx="774529" cy="86328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7" name="Modèle 3D 36" descr="Emoji pouce en bas">
                <a:extLst>
                  <a:ext uri="{FF2B5EF4-FFF2-40B4-BE49-F238E27FC236}">
                    <a16:creationId xmlns:a16="http://schemas.microsoft.com/office/drawing/2014/main" id="{1C1DDDFF-27A3-3DC4-3D25-BA7CEF66CB18}"/>
                  </a:ext>
                </a:extLst>
              </p:cNvPr>
              <p:cNvGraphicFramePr>
                <a:graphicFrameLocks noChangeAspect="1"/>
              </p:cNvGraphicFramePr>
              <p:nvPr>
                <p:extLst>
                  <p:ext uri="{D42A27DB-BD31-4B8C-83A1-F6EECF244321}">
                    <p14:modId xmlns:p14="http://schemas.microsoft.com/office/powerpoint/2010/main" val="2703292280"/>
                  </p:ext>
                </p:extLst>
              </p:nvPr>
            </p:nvGraphicFramePr>
            <p:xfrm>
              <a:off x="8852878" y="1103930"/>
              <a:ext cx="774529" cy="863286"/>
            </p:xfrm>
            <a:graphic>
              <a:graphicData uri="http://schemas.microsoft.com/office/drawing/2017/model3d">
                <am3d:model3d r:embed="rId7">
                  <am3d:spPr>
                    <a:xfrm>
                      <a:off x="0" y="0"/>
                      <a:ext cx="774529" cy="863286"/>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10"/>
                  </am3d:raster>
                  <am3d:objViewport viewportSz="11668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Modèle 3D 36" descr="Emoji pouce en bas">
                <a:extLst>
                  <a:ext uri="{FF2B5EF4-FFF2-40B4-BE49-F238E27FC236}">
                    <a16:creationId xmlns:a16="http://schemas.microsoft.com/office/drawing/2014/main" id="{1C1DDDFF-27A3-3DC4-3D25-BA7CEF66CB18}"/>
                  </a:ext>
                </a:extLst>
              </p:cNvPr>
              <p:cNvPicPr>
                <a:picLocks noGrp="1" noRot="1" noChangeAspect="1" noMove="1" noResize="1" noEditPoints="1" noAdjustHandles="1" noChangeArrowheads="1" noChangeShapeType="1" noCrop="1"/>
              </p:cNvPicPr>
              <p:nvPr/>
            </p:nvPicPr>
            <p:blipFill>
              <a:blip r:embed="rId10"/>
              <a:stretch>
                <a:fillRect/>
              </a:stretch>
            </p:blipFill>
            <p:spPr>
              <a:xfrm>
                <a:off x="8852878" y="1103930"/>
                <a:ext cx="774529" cy="863286"/>
              </a:xfrm>
              <a:prstGeom prst="rect">
                <a:avLst/>
              </a:prstGeom>
            </p:spPr>
          </p:pic>
        </mc:Fallback>
      </mc:AlternateContent>
      <p:sp>
        <p:nvSpPr>
          <p:cNvPr id="38" name="ZoneTexte 37">
            <a:extLst>
              <a:ext uri="{FF2B5EF4-FFF2-40B4-BE49-F238E27FC236}">
                <a16:creationId xmlns:a16="http://schemas.microsoft.com/office/drawing/2014/main" id="{E5197B8E-71EB-9F83-9A84-0B56FB183F72}"/>
              </a:ext>
            </a:extLst>
          </p:cNvPr>
          <p:cNvSpPr txBox="1"/>
          <p:nvPr/>
        </p:nvSpPr>
        <p:spPr>
          <a:xfrm>
            <a:off x="219909" y="5144992"/>
            <a:ext cx="2521595" cy="1754326"/>
          </a:xfrm>
          <a:prstGeom prst="rect">
            <a:avLst/>
          </a:prstGeom>
          <a:noFill/>
        </p:spPr>
        <p:txBody>
          <a:bodyPr wrap="square" rtlCol="0">
            <a:spAutoFit/>
          </a:bodyPr>
          <a:lstStyle/>
          <a:p>
            <a:r>
              <a:rPr lang="fr-FR" sz="3600" b="1" dirty="0">
                <a:solidFill>
                  <a:schemeClr val="bg1"/>
                </a:solidFill>
              </a:rPr>
              <a:t>VRAI </a:t>
            </a:r>
          </a:p>
          <a:p>
            <a:r>
              <a:rPr lang="fr-FR" sz="3600" b="1" dirty="0">
                <a:solidFill>
                  <a:schemeClr val="bg1"/>
                </a:solidFill>
              </a:rPr>
              <a:t>ou</a:t>
            </a:r>
          </a:p>
          <a:p>
            <a:r>
              <a:rPr lang="fr-FR" sz="3600" b="1" dirty="0">
                <a:solidFill>
                  <a:schemeClr val="bg1"/>
                </a:solidFill>
              </a:rPr>
              <a:t>FAUX </a:t>
            </a:r>
          </a:p>
        </p:txBody>
      </p:sp>
      <mc:AlternateContent xmlns:mc="http://schemas.openxmlformats.org/markup-compatibility/2006">
        <mc:Choice xmlns:am3d="http://schemas.microsoft.com/office/drawing/2017/model3d" Requires="am3d">
          <p:graphicFrame>
            <p:nvGraphicFramePr>
              <p:cNvPr id="39" name="Modèle 3D 38" descr="Emoji pouce vers le haut">
                <a:extLst>
                  <a:ext uri="{FF2B5EF4-FFF2-40B4-BE49-F238E27FC236}">
                    <a16:creationId xmlns:a16="http://schemas.microsoft.com/office/drawing/2014/main" id="{D7286454-600D-1480-1ADF-DA66DE089C2C}"/>
                  </a:ext>
                </a:extLst>
              </p:cNvPr>
              <p:cNvGraphicFramePr>
                <a:graphicFrameLocks noChangeAspect="1"/>
              </p:cNvGraphicFramePr>
              <p:nvPr>
                <p:extLst>
                  <p:ext uri="{D42A27DB-BD31-4B8C-83A1-F6EECF244321}">
                    <p14:modId xmlns:p14="http://schemas.microsoft.com/office/powerpoint/2010/main" val="1884342792"/>
                  </p:ext>
                </p:extLst>
              </p:nvPr>
            </p:nvGraphicFramePr>
            <p:xfrm>
              <a:off x="1397574" y="5112093"/>
              <a:ext cx="574475" cy="574475"/>
            </p:xfrm>
            <a:graphic>
              <a:graphicData uri="http://schemas.microsoft.com/office/drawing/2017/model3d">
                <am3d:model3d r:embed="rId4">
                  <am3d:spPr>
                    <a:xfrm>
                      <a:off x="0" y="0"/>
                      <a:ext cx="574475" cy="574475"/>
                    </a:xfrm>
                    <a:prstGeom prst="rect">
                      <a:avLst/>
                    </a:prstGeom>
                  </am3d:spPr>
                  <am3d:camera>
                    <am3d:pos x="0" y="0" z="66308073"/>
                    <am3d:up dx="0" dy="36000000" dz="0"/>
                    <am3d:lookAt x="0" y="0" z="0"/>
                    <am3d:perspective fov="2700000"/>
                  </am3d:camera>
                  <am3d:trans>
                    <am3d:meterPerModelUnit n="101511" d="1000000"/>
                    <am3d:preTrans dx="-824025" dy="-17929067" dz="-2192431"/>
                    <am3d:scale>
                      <am3d:sx n="1000000" d="1000000"/>
                      <am3d:sy n="1000000" d="1000000"/>
                      <am3d:sz n="1000000" d="1000000"/>
                    </am3d:scale>
                    <am3d:rot ax="793515" ay="210290" az="49398"/>
                    <am3d:postTrans dx="0" dy="0" dz="0"/>
                  </am3d:trans>
                  <am3d:raster rName="Office3DRenderer" rVer="16.0.8326">
                    <am3d:blip r:embed="rId12"/>
                  </am3d:raster>
                  <am3d:objViewport viewportSz="8098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Modèle 3D 38" descr="Emoji pouce vers le haut">
                <a:extLst>
                  <a:ext uri="{FF2B5EF4-FFF2-40B4-BE49-F238E27FC236}">
                    <a16:creationId xmlns:a16="http://schemas.microsoft.com/office/drawing/2014/main" id="{D7286454-600D-1480-1ADF-DA66DE089C2C}"/>
                  </a:ext>
                </a:extLst>
              </p:cNvPr>
              <p:cNvPicPr>
                <a:picLocks noGrp="1" noRot="1" noChangeAspect="1" noMove="1" noResize="1" noEditPoints="1" noAdjustHandles="1" noChangeArrowheads="1" noChangeShapeType="1" noCrop="1"/>
              </p:cNvPicPr>
              <p:nvPr/>
            </p:nvPicPr>
            <p:blipFill>
              <a:blip r:embed="rId12"/>
              <a:stretch>
                <a:fillRect/>
              </a:stretch>
            </p:blipFill>
            <p:spPr>
              <a:xfrm>
                <a:off x="1397574" y="5112093"/>
                <a:ext cx="574475" cy="57447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2" name="Modèle 3D 41" descr="Emoji pouce en bas">
                <a:extLst>
                  <a:ext uri="{FF2B5EF4-FFF2-40B4-BE49-F238E27FC236}">
                    <a16:creationId xmlns:a16="http://schemas.microsoft.com/office/drawing/2014/main" id="{62749BCC-0C25-3A20-836B-8A0A3322D3C2}"/>
                  </a:ext>
                </a:extLst>
              </p:cNvPr>
              <p:cNvGraphicFramePr>
                <a:graphicFrameLocks noChangeAspect="1"/>
              </p:cNvGraphicFramePr>
              <p:nvPr>
                <p:extLst>
                  <p:ext uri="{D42A27DB-BD31-4B8C-83A1-F6EECF244321}">
                    <p14:modId xmlns:p14="http://schemas.microsoft.com/office/powerpoint/2010/main" val="1154518241"/>
                  </p:ext>
                </p:extLst>
              </p:nvPr>
            </p:nvGraphicFramePr>
            <p:xfrm>
              <a:off x="1503002" y="6254743"/>
              <a:ext cx="520755" cy="580432"/>
            </p:xfrm>
            <a:graphic>
              <a:graphicData uri="http://schemas.microsoft.com/office/drawing/2017/model3d">
                <am3d:model3d r:embed="rId7">
                  <am3d:spPr>
                    <a:xfrm>
                      <a:off x="0" y="0"/>
                      <a:ext cx="520755" cy="580432"/>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13"/>
                  </am3d:raster>
                  <am3d:objViewport viewportSz="7845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Modèle 3D 41" descr="Emoji pouce en bas">
                <a:extLst>
                  <a:ext uri="{FF2B5EF4-FFF2-40B4-BE49-F238E27FC236}">
                    <a16:creationId xmlns:a16="http://schemas.microsoft.com/office/drawing/2014/main" id="{62749BCC-0C25-3A20-836B-8A0A3322D3C2}"/>
                  </a:ext>
                </a:extLst>
              </p:cNvPr>
              <p:cNvPicPr>
                <a:picLocks noGrp="1" noRot="1" noChangeAspect="1" noMove="1" noResize="1" noEditPoints="1" noAdjustHandles="1" noChangeArrowheads="1" noChangeShapeType="1" noCrop="1"/>
              </p:cNvPicPr>
              <p:nvPr/>
            </p:nvPicPr>
            <p:blipFill>
              <a:blip r:embed="rId13"/>
              <a:stretch>
                <a:fillRect/>
              </a:stretch>
            </p:blipFill>
            <p:spPr>
              <a:xfrm>
                <a:off x="1503002" y="6254743"/>
                <a:ext cx="520755" cy="580432"/>
              </a:xfrm>
              <a:prstGeom prst="rect">
                <a:avLst/>
              </a:prstGeom>
            </p:spPr>
          </p:pic>
        </mc:Fallback>
      </mc:AlternateContent>
    </p:spTree>
    <p:extLst>
      <p:ext uri="{BB962C8B-B14F-4D97-AF65-F5344CB8AC3E}">
        <p14:creationId xmlns:p14="http://schemas.microsoft.com/office/powerpoint/2010/main" val="6202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0" presetClass="entr" presetSubtype="12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additive="sum">
                                        <p:cTn id="13" dur="1000" fill="hold"/>
                                        <p:tgtEl>
                                          <p:spTgt spid="2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4" dur="1000" fill="hold"/>
                                        <p:tgtEl>
                                          <p:spTgt spid="2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5" dur="1000" fill="hold"/>
                                        <p:tgtEl>
                                          <p:spTgt spid="2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6" dur="1000" fill="hold"/>
                                        <p:tgtEl>
                                          <p:spTgt spid="2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0" presetClass="entr" presetSubtype="128"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additive="sum">
                                        <p:cTn id="27" dur="1000" fill="hold"/>
                                        <p:tgtEl>
                                          <p:spTgt spid="34"/>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8" dur="1000" fill="hold"/>
                                        <p:tgtEl>
                                          <p:spTgt spid="34"/>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9" dur="1000" fill="hold"/>
                                        <p:tgtEl>
                                          <p:spTgt spid="34"/>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0" dur="1000" fill="hold"/>
                                        <p:tgtEl>
                                          <p:spTgt spid="34"/>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60" presetClass="entr" presetSubtype="12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additive="sum">
                                        <p:cTn id="41" dur="1000" fill="hold"/>
                                        <p:tgtEl>
                                          <p:spTgt spid="18"/>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42" dur="1000" fill="hold"/>
                                        <p:tgtEl>
                                          <p:spTgt spid="18"/>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3" dur="1000" fill="hold"/>
                                        <p:tgtEl>
                                          <p:spTgt spid="18"/>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4" dur="1000" fill="hold"/>
                                        <p:tgtEl>
                                          <p:spTgt spid="18"/>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0" presetClass="entr" presetSubtype="128"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anim calcmode="lin" valueType="num">
                                      <p:cBhvr additive="sum">
                                        <p:cTn id="56" dur="1000" fill="hold"/>
                                        <p:tgtEl>
                                          <p:spTgt spid="3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57" dur="1000" fill="hold"/>
                                        <p:tgtEl>
                                          <p:spTgt spid="3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58" dur="1000" fill="hold"/>
                                        <p:tgtEl>
                                          <p:spTgt spid="3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59" dur="1000" fill="hold"/>
                                        <p:tgtEl>
                                          <p:spTgt spid="3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60" presetClass="entr" presetSubtype="128"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anim calcmode="lin" valueType="num">
                                      <p:cBhvr additive="sum">
                                        <p:cTn id="70" dur="1000" fill="hold"/>
                                        <p:tgtEl>
                                          <p:spTgt spid="37"/>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71" dur="1000" fill="hold"/>
                                        <p:tgtEl>
                                          <p:spTgt spid="37"/>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72" dur="1000" fill="hold"/>
                                        <p:tgtEl>
                                          <p:spTgt spid="37"/>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73" dur="1000" fill="hold"/>
                                        <p:tgtEl>
                                          <p:spTgt spid="37"/>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down)">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60" presetClass="entr" presetSubtype="128"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additive="sum">
                                        <p:cTn id="84" dur="1000" fill="hold"/>
                                        <p:tgtEl>
                                          <p:spTgt spid="2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85" dur="1000" fill="hold"/>
                                        <p:tgtEl>
                                          <p:spTgt spid="2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86" dur="1000" fill="hold"/>
                                        <p:tgtEl>
                                          <p:spTgt spid="2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87" dur="1000" fill="hold"/>
                                        <p:tgtEl>
                                          <p:spTgt spid="2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wipe(down)">
                                      <p:cBhvr>
                                        <p:cTn id="92" dur="500"/>
                                        <p:tgtEl>
                                          <p:spTgt spid="9"/>
                                        </p:tgtEl>
                                      </p:cBhvr>
                                    </p:animEffect>
                                  </p:childTnLst>
                                </p:cTn>
                              </p:par>
                            </p:childTnLst>
                          </p:cTn>
                        </p:par>
                      </p:childTnLst>
                    </p:cTn>
                  </p:par>
                  <p:par>
                    <p:cTn id="93" fill="hold">
                      <p:stCondLst>
                        <p:cond delay="indefinite"/>
                      </p:stCondLst>
                      <p:childTnLst>
                        <p:par>
                          <p:cTn id="94" fill="hold">
                            <p:stCondLst>
                              <p:cond delay="0"/>
                            </p:stCondLst>
                            <p:childTnLst>
                              <p:par>
                                <p:cTn id="95" presetID="60" presetClass="entr" presetSubtype="128" fill="hold"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anim calcmode="lin" valueType="num">
                                      <p:cBhvr additive="sum">
                                        <p:cTn id="98" dur="1000" fill="hold"/>
                                        <p:tgtEl>
                                          <p:spTgt spid="35"/>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9" dur="1000" fill="hold"/>
                                        <p:tgtEl>
                                          <p:spTgt spid="35"/>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0" dur="1000" fill="hold"/>
                                        <p:tgtEl>
                                          <p:spTgt spid="35"/>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1" dur="1000" fill="hold"/>
                                        <p:tgtEl>
                                          <p:spTgt spid="35"/>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ipe(down)">
                                      <p:cBhvr>
                                        <p:cTn id="106" dur="500"/>
                                        <p:tgtEl>
                                          <p:spTgt spid="12"/>
                                        </p:tgtEl>
                                      </p:cBhvr>
                                    </p:animEffect>
                                  </p:childTnLst>
                                </p:cTn>
                              </p:par>
                            </p:childTnLst>
                          </p:cTn>
                        </p:par>
                      </p:childTnLst>
                    </p:cTn>
                  </p:par>
                  <p:par>
                    <p:cTn id="107" fill="hold">
                      <p:stCondLst>
                        <p:cond delay="indefinite"/>
                      </p:stCondLst>
                      <p:childTnLst>
                        <p:par>
                          <p:cTn id="108" fill="hold">
                            <p:stCondLst>
                              <p:cond delay="0"/>
                            </p:stCondLst>
                            <p:childTnLst>
                              <p:par>
                                <p:cTn id="109" presetID="60" presetClass="entr" presetSubtype="128" fill="hold" nodeType="click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fade">
                                      <p:cBhvr>
                                        <p:cTn id="111" dur="1000"/>
                                        <p:tgtEl>
                                          <p:spTgt spid="36"/>
                                        </p:tgtEl>
                                      </p:cBhvr>
                                    </p:animEffect>
                                    <p:anim calcmode="lin" valueType="num">
                                      <p:cBhvr additive="sum">
                                        <p:cTn id="112" dur="1000" fill="hold"/>
                                        <p:tgtEl>
                                          <p:spTgt spid="3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13" dur="1000" fill="hold"/>
                                        <p:tgtEl>
                                          <p:spTgt spid="3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4" dur="1000" fill="hold"/>
                                        <p:tgtEl>
                                          <p:spTgt spid="3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5" dur="1000" fill="hold"/>
                                        <p:tgtEl>
                                          <p:spTgt spid="3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C156FB2-D4E7-A893-294B-EE91C1D5FEDD}"/>
              </a:ext>
            </a:extLst>
          </p:cNvPr>
          <p:cNvPicPr>
            <a:picLocks noChangeAspect="1"/>
          </p:cNvPicPr>
          <p:nvPr/>
        </p:nvPicPr>
        <p:blipFill>
          <a:blip r:embed="rId2"/>
          <a:stretch>
            <a:fillRect/>
          </a:stretch>
        </p:blipFill>
        <p:spPr>
          <a:xfrm>
            <a:off x="0" y="-1"/>
            <a:ext cx="12192000" cy="6856207"/>
          </a:xfrm>
          <a:prstGeom prst="rect">
            <a:avLst/>
          </a:prstGeom>
        </p:spPr>
      </p:pic>
      <p:sp>
        <p:nvSpPr>
          <p:cNvPr id="6" name="ZoneTexte 5">
            <a:extLst>
              <a:ext uri="{FF2B5EF4-FFF2-40B4-BE49-F238E27FC236}">
                <a16:creationId xmlns:a16="http://schemas.microsoft.com/office/drawing/2014/main" id="{E19B80DC-189A-3F6C-CBA4-47827D03241A}"/>
              </a:ext>
            </a:extLst>
          </p:cNvPr>
          <p:cNvSpPr txBox="1"/>
          <p:nvPr/>
        </p:nvSpPr>
        <p:spPr>
          <a:xfrm>
            <a:off x="8530542" y="4132685"/>
            <a:ext cx="3229337" cy="1107996"/>
          </a:xfrm>
          <a:prstGeom prst="rect">
            <a:avLst/>
          </a:prstGeom>
          <a:noFill/>
        </p:spPr>
        <p:txBody>
          <a:bodyPr wrap="square">
            <a:spAutoFit/>
          </a:bodyPr>
          <a:lstStyle/>
          <a:p>
            <a:r>
              <a:rPr lang="fr-FR" sz="6600" b="1" dirty="0">
                <a:solidFill>
                  <a:schemeClr val="bg1"/>
                </a:solidFill>
              </a:rPr>
              <a:t>Le tabac</a:t>
            </a:r>
          </a:p>
        </p:txBody>
      </p:sp>
    </p:spTree>
    <p:extLst>
      <p:ext uri="{BB962C8B-B14F-4D97-AF65-F5344CB8AC3E}">
        <p14:creationId xmlns:p14="http://schemas.microsoft.com/office/powerpoint/2010/main" val="2721069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28F055D-519C-21A1-401E-292ABF5EA7DA}"/>
              </a:ext>
            </a:extLst>
          </p:cNvPr>
          <p:cNvPicPr>
            <a:picLocks noChangeAspect="1"/>
          </p:cNvPicPr>
          <p:nvPr/>
        </p:nvPicPr>
        <p:blipFill>
          <a:blip r:embed="rId3"/>
          <a:stretch>
            <a:fillRect/>
          </a:stretch>
        </p:blipFill>
        <p:spPr>
          <a:xfrm>
            <a:off x="9896354" y="0"/>
            <a:ext cx="2295646" cy="6858000"/>
          </a:xfrm>
          <a:prstGeom prst="rect">
            <a:avLst/>
          </a:prstGeom>
        </p:spPr>
      </p:pic>
      <p:sp>
        <p:nvSpPr>
          <p:cNvPr id="4" name="Rectangle 3">
            <a:extLst>
              <a:ext uri="{FF2B5EF4-FFF2-40B4-BE49-F238E27FC236}">
                <a16:creationId xmlns:a16="http://schemas.microsoft.com/office/drawing/2014/main" id="{2B72BE18-1346-01D2-3611-852EC6BC5B23}"/>
              </a:ext>
            </a:extLst>
          </p:cNvPr>
          <p:cNvSpPr/>
          <p:nvPr/>
        </p:nvSpPr>
        <p:spPr>
          <a:xfrm>
            <a:off x="-14577" y="0"/>
            <a:ext cx="1947549" cy="6858000"/>
          </a:xfrm>
          <a:prstGeom prst="rect">
            <a:avLst/>
          </a:prstGeom>
          <a:solidFill>
            <a:srgbClr val="E0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dirty="0">
                <a:solidFill>
                  <a:schemeClr val="bg1"/>
                </a:solidFill>
              </a:rPr>
              <a:t>Chiffres sur le tabac</a:t>
            </a:r>
          </a:p>
          <a:p>
            <a:r>
              <a:rPr lang="fr-FR" sz="2400" b="1" dirty="0">
                <a:solidFill>
                  <a:schemeClr val="bg1"/>
                </a:solidFill>
              </a:rPr>
              <a:t>(rapport OMS 2019) </a:t>
            </a:r>
          </a:p>
        </p:txBody>
      </p:sp>
      <p:sp>
        <p:nvSpPr>
          <p:cNvPr id="6" name="Rectangle 5">
            <a:extLst>
              <a:ext uri="{FF2B5EF4-FFF2-40B4-BE49-F238E27FC236}">
                <a16:creationId xmlns:a16="http://schemas.microsoft.com/office/drawing/2014/main" id="{47D3D87E-06E6-EDAB-9118-AD61B3BA4EA6}"/>
              </a:ext>
            </a:extLst>
          </p:cNvPr>
          <p:cNvSpPr/>
          <p:nvPr/>
        </p:nvSpPr>
        <p:spPr>
          <a:xfrm>
            <a:off x="4232366" y="261257"/>
            <a:ext cx="3474720" cy="509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9DD11CF-B676-077A-9D89-2CCC0D04C3D0}"/>
              </a:ext>
            </a:extLst>
          </p:cNvPr>
          <p:cNvSpPr/>
          <p:nvPr/>
        </p:nvSpPr>
        <p:spPr>
          <a:xfrm>
            <a:off x="4114966" y="5956663"/>
            <a:ext cx="2233583" cy="653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DF86DA2F-3CCB-4CBA-79A7-85172928D8D6}"/>
              </a:ext>
            </a:extLst>
          </p:cNvPr>
          <p:cNvSpPr txBox="1"/>
          <p:nvPr/>
        </p:nvSpPr>
        <p:spPr>
          <a:xfrm>
            <a:off x="1932972" y="903375"/>
            <a:ext cx="7951807" cy="4893647"/>
          </a:xfrm>
          <a:prstGeom prst="rect">
            <a:avLst/>
          </a:prstGeom>
          <a:noFill/>
        </p:spPr>
        <p:txBody>
          <a:bodyPr wrap="square">
            <a:spAutoFit/>
          </a:bodyPr>
          <a:lstStyle/>
          <a:p>
            <a:pPr marL="342900" indent="-342900">
              <a:buFont typeface="Wingdings" panose="05000000000000000000" pitchFamily="2" charset="2"/>
              <a:buChar char="v"/>
            </a:pPr>
            <a:r>
              <a:rPr lang="fr-FR" sz="2400" dirty="0">
                <a:solidFill>
                  <a:srgbClr val="1F9CB3"/>
                </a:solidFill>
              </a:rPr>
              <a:t>8 millions de décès chaque année dans le monde</a:t>
            </a:r>
          </a:p>
          <a:p>
            <a:r>
              <a:rPr lang="fr-FR" sz="2400" dirty="0">
                <a:solidFill>
                  <a:srgbClr val="1F9CB3"/>
                </a:solidFill>
              </a:rPr>
              <a:t>- plus de 7 millions fumeurs et plus de 1 million de non fumeurs (tabagisme passif) </a:t>
            </a:r>
          </a:p>
          <a:p>
            <a:endParaRPr lang="fr-FR" sz="2400" dirty="0">
              <a:solidFill>
                <a:srgbClr val="1F9CB3"/>
              </a:solidFill>
            </a:endParaRPr>
          </a:p>
          <a:p>
            <a:pPr marL="342900" indent="-342900">
              <a:buFont typeface="Wingdings" panose="05000000000000000000" pitchFamily="2" charset="2"/>
              <a:buChar char="v"/>
            </a:pPr>
            <a:r>
              <a:rPr lang="fr-FR" sz="2400" dirty="0">
                <a:solidFill>
                  <a:srgbClr val="1F9CB3"/>
                </a:solidFill>
              </a:rPr>
              <a:t>Première cause de mortalité évitable en France</a:t>
            </a:r>
          </a:p>
          <a:p>
            <a:pPr marL="342900" indent="-342900">
              <a:buFont typeface="Wingdings" panose="05000000000000000000" pitchFamily="2" charset="2"/>
              <a:buChar char="v"/>
            </a:pPr>
            <a:endParaRPr lang="fr-FR" sz="2400" dirty="0">
              <a:solidFill>
                <a:srgbClr val="1F9CB3"/>
              </a:solidFill>
            </a:endParaRPr>
          </a:p>
          <a:p>
            <a:pPr marL="457200" indent="-457200">
              <a:buFont typeface="Wingdings" panose="05000000000000000000" pitchFamily="2" charset="2"/>
              <a:buChar char="ü"/>
            </a:pPr>
            <a:r>
              <a:rPr lang="fr-FR" sz="2400" dirty="0">
                <a:solidFill>
                  <a:srgbClr val="1F9CB3"/>
                </a:solidFill>
              </a:rPr>
              <a:t>90 % des cancers du poumon imputables au tabac</a:t>
            </a:r>
          </a:p>
          <a:p>
            <a:pPr marL="457200" indent="-457200">
              <a:buFont typeface="Wingdings" panose="05000000000000000000" pitchFamily="2" charset="2"/>
              <a:buChar char="ü"/>
            </a:pPr>
            <a:r>
              <a:rPr lang="fr-FR" sz="2400" dirty="0">
                <a:solidFill>
                  <a:srgbClr val="1F9CB3"/>
                </a:solidFill>
              </a:rPr>
              <a:t>première cause de mortalité par cancer (45000)  </a:t>
            </a:r>
          </a:p>
          <a:p>
            <a:pPr marL="457200" indent="-457200">
              <a:buFont typeface="Wingdings" panose="05000000000000000000" pitchFamily="2" charset="2"/>
              <a:buChar char="ü"/>
            </a:pPr>
            <a:r>
              <a:rPr lang="fr-FR" sz="2400" dirty="0">
                <a:solidFill>
                  <a:srgbClr val="1F9CB3"/>
                </a:solidFill>
              </a:rPr>
              <a:t>75 000 décès prématurés chaque année (13% des DC annuels)</a:t>
            </a:r>
          </a:p>
          <a:p>
            <a:pPr marL="342900" indent="-342900">
              <a:buFont typeface="Wingdings" panose="05000000000000000000" pitchFamily="2" charset="2"/>
              <a:buChar char="v"/>
            </a:pPr>
            <a:endParaRPr lang="fr-FR" sz="2400" dirty="0">
              <a:solidFill>
                <a:srgbClr val="1F9CB3"/>
              </a:solidFill>
            </a:endParaRPr>
          </a:p>
          <a:p>
            <a:pPr marL="342900" indent="-342900">
              <a:buFont typeface="Wingdings" panose="05000000000000000000" pitchFamily="2" charset="2"/>
              <a:buChar char="v"/>
            </a:pPr>
            <a:r>
              <a:rPr lang="fr-FR" sz="2400" dirty="0">
                <a:solidFill>
                  <a:srgbClr val="1F9CB3"/>
                </a:solidFill>
              </a:rPr>
              <a:t>1 fumeur sur 2 (décès imputable au tabac)</a:t>
            </a:r>
          </a:p>
          <a:p>
            <a:endParaRPr lang="fr-FR" sz="2400" dirty="0">
              <a:solidFill>
                <a:srgbClr val="1F9CB3"/>
              </a:solidFill>
            </a:endParaRPr>
          </a:p>
        </p:txBody>
      </p:sp>
      <p:sp>
        <p:nvSpPr>
          <p:cNvPr id="12" name="ZoneTexte 11">
            <a:extLst>
              <a:ext uri="{FF2B5EF4-FFF2-40B4-BE49-F238E27FC236}">
                <a16:creationId xmlns:a16="http://schemas.microsoft.com/office/drawing/2014/main" id="{DA194C49-B971-542F-ADA5-85401773C102}"/>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415818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 calcmode="lin" valueType="num">
                                      <p:cBhvr additive="base">
                                        <p:cTn id="1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anim calcmode="lin" valueType="num">
                                      <p:cBhvr additive="base">
                                        <p:cTn id="2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 calcmode="lin" valueType="num">
                                      <p:cBhvr additive="base">
                                        <p:cTn id="2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xEl>
                                              <p:pRg st="7" end="7"/>
                                            </p:txEl>
                                          </p:spTgt>
                                        </p:tgtEl>
                                        <p:attrNameLst>
                                          <p:attrName>style.visibility</p:attrName>
                                        </p:attrNameLst>
                                      </p:cBhvr>
                                      <p:to>
                                        <p:strVal val="visible"/>
                                      </p:to>
                                    </p:set>
                                    <p:anim calcmode="lin" valueType="num">
                                      <p:cBhvr additive="base">
                                        <p:cTn id="29"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xEl>
                                              <p:pRg st="9" end="9"/>
                                            </p:txEl>
                                          </p:spTgt>
                                        </p:tgtEl>
                                        <p:attrNameLst>
                                          <p:attrName>style.visibility</p:attrName>
                                        </p:attrNameLst>
                                      </p:cBhvr>
                                      <p:to>
                                        <p:strVal val="visible"/>
                                      </p:to>
                                    </p:set>
                                    <p:anim calcmode="lin" valueType="num">
                                      <p:cBhvr additive="base">
                                        <p:cTn id="35"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2CD0C1-5DDE-1EFD-C6F7-5FC4C1F3923A}"/>
              </a:ext>
            </a:extLst>
          </p:cNvPr>
          <p:cNvSpPr/>
          <p:nvPr/>
        </p:nvSpPr>
        <p:spPr>
          <a:xfrm>
            <a:off x="-14577" y="0"/>
            <a:ext cx="1947549" cy="6858000"/>
          </a:xfrm>
          <a:prstGeom prst="rect">
            <a:avLst/>
          </a:prstGeom>
          <a:solidFill>
            <a:srgbClr val="E0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dirty="0">
                <a:solidFill>
                  <a:schemeClr val="bg1"/>
                </a:solidFill>
              </a:rPr>
              <a:t>Chiffres sur le tabac </a:t>
            </a:r>
          </a:p>
        </p:txBody>
      </p:sp>
      <p:pic>
        <p:nvPicPr>
          <p:cNvPr id="3" name="Image 2">
            <a:extLst>
              <a:ext uri="{FF2B5EF4-FFF2-40B4-BE49-F238E27FC236}">
                <a16:creationId xmlns:a16="http://schemas.microsoft.com/office/drawing/2014/main" id="{4D2A847D-42E6-ED89-40CF-C0E4DB49A8EB}"/>
              </a:ext>
            </a:extLst>
          </p:cNvPr>
          <p:cNvPicPr>
            <a:picLocks noChangeAspect="1"/>
          </p:cNvPicPr>
          <p:nvPr/>
        </p:nvPicPr>
        <p:blipFill>
          <a:blip r:embed="rId2"/>
          <a:stretch>
            <a:fillRect/>
          </a:stretch>
        </p:blipFill>
        <p:spPr>
          <a:xfrm>
            <a:off x="9896354" y="0"/>
            <a:ext cx="2295646" cy="6858000"/>
          </a:xfrm>
          <a:prstGeom prst="rect">
            <a:avLst/>
          </a:prstGeom>
        </p:spPr>
      </p:pic>
      <p:sp>
        <p:nvSpPr>
          <p:cNvPr id="5" name="ZoneTexte 4">
            <a:extLst>
              <a:ext uri="{FF2B5EF4-FFF2-40B4-BE49-F238E27FC236}">
                <a16:creationId xmlns:a16="http://schemas.microsoft.com/office/drawing/2014/main" id="{8BDDFCDA-FF64-8C78-F48A-608042E66BA7}"/>
              </a:ext>
            </a:extLst>
          </p:cNvPr>
          <p:cNvSpPr txBox="1"/>
          <p:nvPr/>
        </p:nvSpPr>
        <p:spPr>
          <a:xfrm>
            <a:off x="2079172" y="1687285"/>
            <a:ext cx="6942364" cy="34163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2400" b="0" i="0" u="none" strike="noStrike" kern="1200" cap="none" spc="0" normalizeH="0" baseline="0" noProof="0" dirty="0">
                <a:ln>
                  <a:noFill/>
                </a:ln>
                <a:solidFill>
                  <a:srgbClr val="1F9CB3"/>
                </a:solidFill>
                <a:effectLst/>
                <a:uLnTx/>
                <a:uFillTx/>
                <a:latin typeface="Calibri" panose="020F0502020204030204"/>
                <a:ea typeface="+mn-ea"/>
                <a:cs typeface="+mn-cs"/>
              </a:rPr>
              <a:t>Coût social du tabac: 120 milliards d’euros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2400" b="0" i="0" u="none" strike="noStrike" kern="1200" cap="none" spc="0" normalizeH="0" baseline="0" noProof="0" dirty="0">
              <a:ln>
                <a:noFill/>
              </a:ln>
              <a:solidFill>
                <a:srgbClr val="1F9CB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F9CB3"/>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2400" b="0" i="0" u="none" strike="noStrike" kern="1200" cap="none" spc="0" normalizeH="0" baseline="0" noProof="0" dirty="0">
                <a:ln>
                  <a:noFill/>
                </a:ln>
                <a:solidFill>
                  <a:srgbClr val="1F9CB3"/>
                </a:solidFill>
                <a:effectLst/>
                <a:uLnTx/>
                <a:uFillTx/>
                <a:latin typeface="Calibri" panose="020F0502020204030204"/>
                <a:ea typeface="+mn-ea"/>
                <a:cs typeface="+mn-cs"/>
              </a:rPr>
              <a:t>13 millions de fumeurs quotidiens, 25,5% (santé publique France)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2400" b="0" i="0" u="none" strike="noStrike" kern="1200" cap="none" spc="0" normalizeH="0" baseline="0" noProof="0" dirty="0">
              <a:ln>
                <a:noFill/>
              </a:ln>
              <a:solidFill>
                <a:srgbClr val="1F9CB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F9CB3"/>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2400" b="0" i="0" u="none" strike="noStrike" kern="1200" cap="none" spc="0" normalizeH="0" baseline="0" noProof="0" dirty="0">
                <a:ln>
                  <a:noFill/>
                </a:ln>
                <a:solidFill>
                  <a:srgbClr val="1F9CB3"/>
                </a:solidFill>
                <a:effectLst/>
                <a:uLnTx/>
                <a:uFillTx/>
                <a:latin typeface="Calibri" panose="020F0502020204030204"/>
                <a:ea typeface="+mn-ea"/>
                <a:cs typeface="+mn-cs"/>
              </a:rPr>
              <a:t>Un paquet de tabac de 20 cigarettes (10, 50 euros) est taxé à 84,4%</a:t>
            </a:r>
          </a:p>
        </p:txBody>
      </p:sp>
    </p:spTree>
    <p:extLst>
      <p:ext uri="{BB962C8B-B14F-4D97-AF65-F5344CB8AC3E}">
        <p14:creationId xmlns:p14="http://schemas.microsoft.com/office/powerpoint/2010/main" val="2848377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DD27164-6B59-6BFD-282C-E1E5E0B25485}"/>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EDA7D449-4664-3D2D-185A-BFAC15956D2A}"/>
              </a:ext>
            </a:extLst>
          </p:cNvPr>
          <p:cNvPicPr>
            <a:picLocks noChangeAspect="1"/>
          </p:cNvPicPr>
          <p:nvPr/>
        </p:nvPicPr>
        <p:blipFill>
          <a:blip r:embed="rId4"/>
          <a:stretch>
            <a:fillRect/>
          </a:stretch>
        </p:blipFill>
        <p:spPr>
          <a:xfrm>
            <a:off x="2259158" y="350435"/>
            <a:ext cx="7949712" cy="6157130"/>
          </a:xfrm>
          <a:prstGeom prst="rect">
            <a:avLst/>
          </a:prstGeom>
        </p:spPr>
      </p:pic>
      <p:sp>
        <p:nvSpPr>
          <p:cNvPr id="7" name="ZoneTexte 6">
            <a:extLst>
              <a:ext uri="{FF2B5EF4-FFF2-40B4-BE49-F238E27FC236}">
                <a16:creationId xmlns:a16="http://schemas.microsoft.com/office/drawing/2014/main" id="{BC8A155A-E7CD-7028-488E-C6A008981129}"/>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5"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31089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3AD341-59C5-0B03-06D5-5A92C8EBB8B3}"/>
              </a:ext>
            </a:extLst>
          </p:cNvPr>
          <p:cNvPicPr>
            <a:picLocks noChangeAspect="1"/>
          </p:cNvPicPr>
          <p:nvPr/>
        </p:nvPicPr>
        <p:blipFill>
          <a:blip r:embed="rId3"/>
          <a:stretch>
            <a:fillRect/>
          </a:stretch>
        </p:blipFill>
        <p:spPr>
          <a:xfrm>
            <a:off x="0" y="5960"/>
            <a:ext cx="12192000" cy="6852040"/>
          </a:xfrm>
          <a:prstGeom prst="rect">
            <a:avLst/>
          </a:prstGeom>
        </p:spPr>
      </p:pic>
      <p:sp>
        <p:nvSpPr>
          <p:cNvPr id="2" name="ZoneTexte 1">
            <a:extLst>
              <a:ext uri="{FF2B5EF4-FFF2-40B4-BE49-F238E27FC236}">
                <a16:creationId xmlns:a16="http://schemas.microsoft.com/office/drawing/2014/main" id="{58C918FD-53B4-06CA-F930-75FB228BA357}"/>
              </a:ext>
            </a:extLst>
          </p:cNvPr>
          <p:cNvSpPr txBox="1"/>
          <p:nvPr/>
        </p:nvSpPr>
        <p:spPr>
          <a:xfrm>
            <a:off x="1055224" y="179942"/>
            <a:ext cx="10081549" cy="707886"/>
          </a:xfrm>
          <a:prstGeom prst="rect">
            <a:avLst/>
          </a:prstGeom>
          <a:noFill/>
        </p:spPr>
        <p:txBody>
          <a:bodyPr wrap="square">
            <a:spAutoFit/>
          </a:bodyPr>
          <a:lstStyle/>
          <a:p>
            <a:pPr algn="ctr"/>
            <a:r>
              <a:rPr lang="fr-FR" sz="4000" b="1" dirty="0">
                <a:solidFill>
                  <a:srgbClr val="1F9CB3"/>
                </a:solidFill>
              </a:rPr>
              <a:t>Composition d’une cigarette </a:t>
            </a:r>
          </a:p>
        </p:txBody>
      </p:sp>
      <p:sp>
        <p:nvSpPr>
          <p:cNvPr id="16" name="ZoneTexte 15">
            <a:extLst>
              <a:ext uri="{FF2B5EF4-FFF2-40B4-BE49-F238E27FC236}">
                <a16:creationId xmlns:a16="http://schemas.microsoft.com/office/drawing/2014/main" id="{6EC2763A-C89F-6EF5-D391-72E2A7553B29}"/>
              </a:ext>
            </a:extLst>
          </p:cNvPr>
          <p:cNvSpPr txBox="1"/>
          <p:nvPr/>
        </p:nvSpPr>
        <p:spPr>
          <a:xfrm>
            <a:off x="245333" y="637028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4" name="ZoneTexte 3">
            <a:extLst>
              <a:ext uri="{FF2B5EF4-FFF2-40B4-BE49-F238E27FC236}">
                <a16:creationId xmlns:a16="http://schemas.microsoft.com/office/drawing/2014/main" id="{A5A654E2-2BA4-C10A-1529-5B9335EB5655}"/>
              </a:ext>
            </a:extLst>
          </p:cNvPr>
          <p:cNvSpPr txBox="1"/>
          <p:nvPr/>
        </p:nvSpPr>
        <p:spPr>
          <a:xfrm>
            <a:off x="6342307" y="4580627"/>
            <a:ext cx="5568688" cy="1569660"/>
          </a:xfrm>
          <a:prstGeom prst="rect">
            <a:avLst/>
          </a:prstGeom>
          <a:solidFill>
            <a:schemeClr val="accent2"/>
          </a:solidFill>
        </p:spPr>
        <p:txBody>
          <a:bodyPr wrap="square">
            <a:spAutoFit/>
          </a:bodyPr>
          <a:lstStyle/>
          <a:p>
            <a:r>
              <a:rPr lang="fr-FR" sz="2400" b="1" dirty="0">
                <a:solidFill>
                  <a:schemeClr val="bg1"/>
                </a:solidFill>
              </a:rPr>
              <a:t>La nicotine n'est pas cancérigène, mais c'est elle qui est responsable d'une grande partie de l'addiction à la cigarette : on l'appelle l'addiction chimique.</a:t>
            </a:r>
          </a:p>
        </p:txBody>
      </p:sp>
      <p:pic>
        <p:nvPicPr>
          <p:cNvPr id="8" name="Image 7">
            <a:extLst>
              <a:ext uri="{FF2B5EF4-FFF2-40B4-BE49-F238E27FC236}">
                <a16:creationId xmlns:a16="http://schemas.microsoft.com/office/drawing/2014/main" id="{F54EABF5-06F7-56D3-F7D2-E7316C55C5FB}"/>
              </a:ext>
            </a:extLst>
          </p:cNvPr>
          <p:cNvPicPr>
            <a:picLocks noChangeAspect="1"/>
          </p:cNvPicPr>
          <p:nvPr/>
        </p:nvPicPr>
        <p:blipFill>
          <a:blip r:embed="rId5"/>
          <a:stretch>
            <a:fillRect/>
          </a:stretch>
        </p:blipFill>
        <p:spPr>
          <a:xfrm>
            <a:off x="1464665" y="1013178"/>
            <a:ext cx="4747278" cy="5703252"/>
          </a:xfrm>
          <a:prstGeom prst="rect">
            <a:avLst/>
          </a:prstGeom>
        </p:spPr>
      </p:pic>
      <p:sp>
        <p:nvSpPr>
          <p:cNvPr id="10" name="ZoneTexte 9">
            <a:extLst>
              <a:ext uri="{FF2B5EF4-FFF2-40B4-BE49-F238E27FC236}">
                <a16:creationId xmlns:a16="http://schemas.microsoft.com/office/drawing/2014/main" id="{81F49B3E-1D8B-FFF9-B019-3AA57D12AAA8}"/>
              </a:ext>
            </a:extLst>
          </p:cNvPr>
          <p:cNvSpPr txBox="1"/>
          <p:nvPr/>
        </p:nvSpPr>
        <p:spPr>
          <a:xfrm>
            <a:off x="6342307" y="1395399"/>
            <a:ext cx="5533016" cy="2677656"/>
          </a:xfrm>
          <a:prstGeom prst="rect">
            <a:avLst/>
          </a:prstGeom>
          <a:solidFill>
            <a:srgbClr val="1F9CB3"/>
          </a:solidFill>
        </p:spPr>
        <p:txBody>
          <a:bodyPr wrap="square">
            <a:spAutoFit/>
          </a:bodyPr>
          <a:lstStyle/>
          <a:p>
            <a:r>
              <a:rPr lang="fr-FR" sz="2400" b="1" dirty="0">
                <a:solidFill>
                  <a:schemeClr val="bg1"/>
                </a:solidFill>
              </a:rPr>
              <a:t>Lorsque la cigarette est allumée, elle produit une fumée qualifiée de "véritable usine chimique". La combustion provoque différentes substances toxiques : 4000 substances sont présentes au sein de la fumée de cigarette, dont plus de 40 composants sont cancérigènes.</a:t>
            </a:r>
          </a:p>
        </p:txBody>
      </p:sp>
    </p:spTree>
    <p:extLst>
      <p:ext uri="{BB962C8B-B14F-4D97-AF65-F5344CB8AC3E}">
        <p14:creationId xmlns:p14="http://schemas.microsoft.com/office/powerpoint/2010/main" val="31077295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5897A74-1DAB-07AF-068E-04AC55330780}"/>
              </a:ext>
            </a:extLst>
          </p:cNvPr>
          <p:cNvPicPr>
            <a:picLocks noChangeAspect="1"/>
          </p:cNvPicPr>
          <p:nvPr/>
        </p:nvPicPr>
        <p:blipFill>
          <a:blip r:embed="rId3"/>
          <a:stretch>
            <a:fillRect/>
          </a:stretch>
        </p:blipFill>
        <p:spPr>
          <a:xfrm>
            <a:off x="0" y="-14800"/>
            <a:ext cx="12191999" cy="6887599"/>
          </a:xfrm>
          <a:prstGeom prst="rect">
            <a:avLst/>
          </a:prstGeom>
        </p:spPr>
      </p:pic>
      <p:sp>
        <p:nvSpPr>
          <p:cNvPr id="6" name="ZoneTexte 5">
            <a:extLst>
              <a:ext uri="{FF2B5EF4-FFF2-40B4-BE49-F238E27FC236}">
                <a16:creationId xmlns:a16="http://schemas.microsoft.com/office/drawing/2014/main" id="{721F5F82-3120-233B-E379-DDA4B17032C9}"/>
              </a:ext>
            </a:extLst>
          </p:cNvPr>
          <p:cNvSpPr txBox="1"/>
          <p:nvPr/>
        </p:nvSpPr>
        <p:spPr>
          <a:xfrm>
            <a:off x="9212291" y="2419374"/>
            <a:ext cx="3183038" cy="830997"/>
          </a:xfrm>
          <a:prstGeom prst="rect">
            <a:avLst/>
          </a:prstGeom>
          <a:noFill/>
        </p:spPr>
        <p:txBody>
          <a:bodyPr wrap="square" rtlCol="0">
            <a:spAutoFit/>
          </a:bodyPr>
          <a:lstStyle/>
          <a:p>
            <a:r>
              <a:rPr lang="fr-FR" sz="4800" b="1" dirty="0">
                <a:solidFill>
                  <a:srgbClr val="E08C37"/>
                </a:solidFill>
              </a:rPr>
              <a:t>Dommages</a:t>
            </a:r>
          </a:p>
        </p:txBody>
      </p:sp>
      <p:sp>
        <p:nvSpPr>
          <p:cNvPr id="9" name="ZoneTexte 8">
            <a:extLst>
              <a:ext uri="{FF2B5EF4-FFF2-40B4-BE49-F238E27FC236}">
                <a16:creationId xmlns:a16="http://schemas.microsoft.com/office/drawing/2014/main" id="{34654112-4513-1238-4F25-31EBBA94B0BC}"/>
              </a:ext>
            </a:extLst>
          </p:cNvPr>
          <p:cNvSpPr txBox="1"/>
          <p:nvPr/>
        </p:nvSpPr>
        <p:spPr>
          <a:xfrm>
            <a:off x="2342715" y="665056"/>
            <a:ext cx="6869576" cy="523220"/>
          </a:xfrm>
          <a:prstGeom prst="rect">
            <a:avLst/>
          </a:prstGeom>
          <a:noFill/>
        </p:spPr>
        <p:txBody>
          <a:bodyPr wrap="square">
            <a:spAutoFit/>
          </a:bodyPr>
          <a:lstStyle/>
          <a:p>
            <a:r>
              <a:rPr lang="fr-FR" sz="2800" b="1" dirty="0">
                <a:solidFill>
                  <a:srgbClr val="1F9CB3"/>
                </a:solidFill>
              </a:rPr>
              <a:t>Les dangers du tabac sur la santé en général</a:t>
            </a:r>
          </a:p>
        </p:txBody>
      </p:sp>
      <p:sp>
        <p:nvSpPr>
          <p:cNvPr id="10" name="ZoneTexte 9">
            <a:extLst>
              <a:ext uri="{FF2B5EF4-FFF2-40B4-BE49-F238E27FC236}">
                <a16:creationId xmlns:a16="http://schemas.microsoft.com/office/drawing/2014/main" id="{6CA24B17-BF77-D718-1546-910AF83EBB93}"/>
              </a:ext>
            </a:extLst>
          </p:cNvPr>
          <p:cNvSpPr txBox="1"/>
          <p:nvPr/>
        </p:nvSpPr>
        <p:spPr>
          <a:xfrm>
            <a:off x="2342715" y="2770957"/>
            <a:ext cx="7437893" cy="523220"/>
          </a:xfrm>
          <a:prstGeom prst="rect">
            <a:avLst/>
          </a:prstGeom>
          <a:noFill/>
        </p:spPr>
        <p:txBody>
          <a:bodyPr wrap="square">
            <a:spAutoFit/>
          </a:bodyPr>
          <a:lstStyle/>
          <a:p>
            <a:r>
              <a:rPr lang="fr-FR" sz="2800" b="1" dirty="0">
                <a:solidFill>
                  <a:srgbClr val="1F9CB3"/>
                </a:solidFill>
              </a:rPr>
              <a:t>Les dangers sur la fertilité et la grossesse</a:t>
            </a:r>
          </a:p>
        </p:txBody>
      </p:sp>
      <p:sp>
        <p:nvSpPr>
          <p:cNvPr id="11" name="ZoneTexte 10">
            <a:extLst>
              <a:ext uri="{FF2B5EF4-FFF2-40B4-BE49-F238E27FC236}">
                <a16:creationId xmlns:a16="http://schemas.microsoft.com/office/drawing/2014/main" id="{C81C8203-7C0A-84EE-7C7B-57DDC5201259}"/>
              </a:ext>
            </a:extLst>
          </p:cNvPr>
          <p:cNvSpPr txBox="1"/>
          <p:nvPr/>
        </p:nvSpPr>
        <p:spPr>
          <a:xfrm>
            <a:off x="2342715" y="4662180"/>
            <a:ext cx="6396171" cy="523220"/>
          </a:xfrm>
          <a:prstGeom prst="rect">
            <a:avLst/>
          </a:prstGeom>
          <a:noFill/>
        </p:spPr>
        <p:txBody>
          <a:bodyPr wrap="square">
            <a:spAutoFit/>
          </a:bodyPr>
          <a:lstStyle/>
          <a:p>
            <a:r>
              <a:rPr lang="fr-FR" sz="2800" b="1" dirty="0">
                <a:solidFill>
                  <a:srgbClr val="1F9CB3"/>
                </a:solidFill>
              </a:rPr>
              <a:t>Les dangers du tabac sur l'esthétique</a:t>
            </a:r>
          </a:p>
        </p:txBody>
      </p:sp>
      <p:sp>
        <p:nvSpPr>
          <p:cNvPr id="12" name="ZoneTexte 11">
            <a:extLst>
              <a:ext uri="{FF2B5EF4-FFF2-40B4-BE49-F238E27FC236}">
                <a16:creationId xmlns:a16="http://schemas.microsoft.com/office/drawing/2014/main" id="{F6E008D4-F019-343C-D834-4CF7B78D15D5}"/>
              </a:ext>
            </a:extLst>
          </p:cNvPr>
          <p:cNvSpPr txBox="1"/>
          <p:nvPr/>
        </p:nvSpPr>
        <p:spPr>
          <a:xfrm>
            <a:off x="1896512" y="1118828"/>
            <a:ext cx="7315779" cy="1421928"/>
          </a:xfrm>
          <a:prstGeom prst="rect">
            <a:avLst/>
          </a:prstGeom>
          <a:noFill/>
        </p:spPr>
        <p:txBody>
          <a:bodyPr wrap="square">
            <a:spAutoFit/>
          </a:bodyPr>
          <a:lstStyle/>
          <a:p>
            <a:pPr lvl="1">
              <a:lnSpc>
                <a:spcPct val="90000"/>
              </a:lnSpc>
              <a:spcBef>
                <a:spcPts val="600"/>
              </a:spcBef>
              <a:spcAft>
                <a:spcPts val="600"/>
              </a:spcAft>
              <a:buClrTx/>
            </a:pPr>
            <a:r>
              <a:rPr lang="fr-FR" altLang="fr-FR" sz="2400" dirty="0">
                <a:latin typeface="+mn-lt"/>
              </a:rPr>
              <a:t>Effets cancérigènes (bouche, langue, gorge, bronches, poumon), cardiovasculaires (infarctus, artérites, AVC) et respiratoires (bronchopathies chroniques obstructives, emphysème). </a:t>
            </a:r>
          </a:p>
        </p:txBody>
      </p:sp>
      <p:sp>
        <p:nvSpPr>
          <p:cNvPr id="13" name="ZoneTexte 12">
            <a:extLst>
              <a:ext uri="{FF2B5EF4-FFF2-40B4-BE49-F238E27FC236}">
                <a16:creationId xmlns:a16="http://schemas.microsoft.com/office/drawing/2014/main" id="{445F5780-7A76-F552-5B20-A093DE144C4C}"/>
              </a:ext>
            </a:extLst>
          </p:cNvPr>
          <p:cNvSpPr txBox="1"/>
          <p:nvPr/>
        </p:nvSpPr>
        <p:spPr>
          <a:xfrm>
            <a:off x="1896512" y="3277807"/>
            <a:ext cx="7315779" cy="1089529"/>
          </a:xfrm>
          <a:prstGeom prst="rect">
            <a:avLst/>
          </a:prstGeom>
          <a:noFill/>
        </p:spPr>
        <p:txBody>
          <a:bodyPr wrap="square">
            <a:spAutoFit/>
          </a:bodyPr>
          <a:lstStyle/>
          <a:p>
            <a:pPr lvl="1">
              <a:lnSpc>
                <a:spcPct val="90000"/>
              </a:lnSpc>
              <a:spcBef>
                <a:spcPts val="600"/>
              </a:spcBef>
              <a:spcAft>
                <a:spcPts val="600"/>
              </a:spcAft>
              <a:buClrTx/>
            </a:pPr>
            <a:r>
              <a:rPr lang="fr-FR" altLang="fr-FR" sz="2400" dirty="0">
                <a:latin typeface="+mn-lt"/>
              </a:rPr>
              <a:t>Fumer diminue la fertilité chez la femme comme chez l’homme, et avance l’âge de la ménopause. Le risque de fausse couche est également augmenté. </a:t>
            </a:r>
          </a:p>
        </p:txBody>
      </p:sp>
      <p:sp>
        <p:nvSpPr>
          <p:cNvPr id="14" name="ZoneTexte 13">
            <a:extLst>
              <a:ext uri="{FF2B5EF4-FFF2-40B4-BE49-F238E27FC236}">
                <a16:creationId xmlns:a16="http://schemas.microsoft.com/office/drawing/2014/main" id="{150C69D0-2573-3274-1B24-2CA1D03D0853}"/>
              </a:ext>
            </a:extLst>
          </p:cNvPr>
          <p:cNvSpPr txBox="1"/>
          <p:nvPr/>
        </p:nvSpPr>
        <p:spPr>
          <a:xfrm>
            <a:off x="1896512" y="5103415"/>
            <a:ext cx="7315779" cy="1421928"/>
          </a:xfrm>
          <a:prstGeom prst="rect">
            <a:avLst/>
          </a:prstGeom>
          <a:noFill/>
        </p:spPr>
        <p:txBody>
          <a:bodyPr wrap="square">
            <a:spAutoFit/>
          </a:bodyPr>
          <a:lstStyle/>
          <a:p>
            <a:pPr lvl="1">
              <a:lnSpc>
                <a:spcPct val="90000"/>
              </a:lnSpc>
              <a:spcBef>
                <a:spcPts val="600"/>
              </a:spcBef>
              <a:spcAft>
                <a:spcPts val="600"/>
              </a:spcAft>
              <a:buClrTx/>
            </a:pPr>
            <a:r>
              <a:rPr lang="fr-FR" altLang="fr-FR" sz="2400" dirty="0">
                <a:latin typeface="+mn-lt"/>
              </a:rPr>
              <a:t>Le tabac colore les dents en jaune et favorise les maladies de la gencive. La peau prend un teint terne et se ride plus facilement car le calibre des petits vaisseaux nourriciers de la peau est réduit.</a:t>
            </a:r>
          </a:p>
        </p:txBody>
      </p:sp>
      <p:sp>
        <p:nvSpPr>
          <p:cNvPr id="17" name="ZoneTexte 16">
            <a:extLst>
              <a:ext uri="{FF2B5EF4-FFF2-40B4-BE49-F238E27FC236}">
                <a16:creationId xmlns:a16="http://schemas.microsoft.com/office/drawing/2014/main" id="{5AE9EB92-1173-AAED-8B37-71DFEBBE58CD}"/>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125195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7995996-689D-0360-F292-B7A93E7F3E23}"/>
              </a:ext>
            </a:extLst>
          </p:cNvPr>
          <p:cNvPicPr>
            <a:picLocks noChangeAspect="1"/>
          </p:cNvPicPr>
          <p:nvPr/>
        </p:nvPicPr>
        <p:blipFill>
          <a:blip r:embed="rId3"/>
          <a:stretch>
            <a:fillRect/>
          </a:stretch>
        </p:blipFill>
        <p:spPr>
          <a:xfrm>
            <a:off x="-1" y="0"/>
            <a:ext cx="12213251" cy="6858000"/>
          </a:xfrm>
          <a:prstGeom prst="rect">
            <a:avLst/>
          </a:prstGeom>
        </p:spPr>
      </p:pic>
      <p:pic>
        <p:nvPicPr>
          <p:cNvPr id="6" name="Image 5">
            <a:extLst>
              <a:ext uri="{FF2B5EF4-FFF2-40B4-BE49-F238E27FC236}">
                <a16:creationId xmlns:a16="http://schemas.microsoft.com/office/drawing/2014/main" id="{51280CA8-10A4-F62E-61C4-0E980437673A}"/>
              </a:ext>
            </a:extLst>
          </p:cNvPr>
          <p:cNvPicPr>
            <a:picLocks noChangeAspect="1"/>
          </p:cNvPicPr>
          <p:nvPr/>
        </p:nvPicPr>
        <p:blipFill>
          <a:blip r:embed="rId3"/>
          <a:stretch>
            <a:fillRect/>
          </a:stretch>
        </p:blipFill>
        <p:spPr>
          <a:xfrm>
            <a:off x="-10626" y="-160342"/>
            <a:ext cx="12213251" cy="6858000"/>
          </a:xfrm>
          <a:prstGeom prst="rect">
            <a:avLst/>
          </a:prstGeom>
        </p:spPr>
      </p:pic>
      <p:sp>
        <p:nvSpPr>
          <p:cNvPr id="7" name="ZoneTexte 6">
            <a:extLst>
              <a:ext uri="{FF2B5EF4-FFF2-40B4-BE49-F238E27FC236}">
                <a16:creationId xmlns:a16="http://schemas.microsoft.com/office/drawing/2014/main" id="{06F2D7B1-C6C6-A9D8-BDE4-71C16C59C213}"/>
              </a:ext>
            </a:extLst>
          </p:cNvPr>
          <p:cNvSpPr txBox="1"/>
          <p:nvPr/>
        </p:nvSpPr>
        <p:spPr>
          <a:xfrm>
            <a:off x="5618407" y="-76905"/>
            <a:ext cx="4118658" cy="923330"/>
          </a:xfrm>
          <a:prstGeom prst="rect">
            <a:avLst/>
          </a:prstGeom>
          <a:noFill/>
        </p:spPr>
        <p:txBody>
          <a:bodyPr wrap="square">
            <a:spAutoFit/>
          </a:bodyPr>
          <a:lstStyle/>
          <a:p>
            <a:r>
              <a:rPr lang="fr-FR" sz="5400" b="1" dirty="0">
                <a:solidFill>
                  <a:schemeClr val="bg1"/>
                </a:solidFill>
              </a:rPr>
              <a:t>Le sevrage</a:t>
            </a:r>
          </a:p>
        </p:txBody>
      </p:sp>
      <p:sp>
        <p:nvSpPr>
          <p:cNvPr id="8" name="ZoneTexte 7">
            <a:extLst>
              <a:ext uri="{FF2B5EF4-FFF2-40B4-BE49-F238E27FC236}">
                <a16:creationId xmlns:a16="http://schemas.microsoft.com/office/drawing/2014/main" id="{88411093-B417-ADBE-C29E-4F84A0024B35}"/>
              </a:ext>
            </a:extLst>
          </p:cNvPr>
          <p:cNvSpPr txBox="1"/>
          <p:nvPr/>
        </p:nvSpPr>
        <p:spPr>
          <a:xfrm>
            <a:off x="3839791" y="929658"/>
            <a:ext cx="6824399" cy="2000548"/>
          </a:xfrm>
          <a:prstGeom prst="rect">
            <a:avLst/>
          </a:prstGeom>
          <a:noFill/>
        </p:spPr>
        <p:txBody>
          <a:bodyPr wrap="square">
            <a:spAutoFit/>
          </a:bodyPr>
          <a:lstStyle/>
          <a:p>
            <a:pPr marL="342900" indent="-342900">
              <a:buFont typeface="Arial" panose="020B0604020202020204" pitchFamily="34" charset="0"/>
              <a:buChar char="•"/>
            </a:pPr>
            <a:r>
              <a:rPr lang="fr-FR" sz="2400" dirty="0"/>
              <a:t>Le sevrage tabagique dure de quelques jours à quelques semaines. </a:t>
            </a:r>
          </a:p>
          <a:p>
            <a:pPr marL="342900" indent="-342900">
              <a:buFont typeface="Arial" panose="020B0604020202020204" pitchFamily="34" charset="0"/>
              <a:buChar char="•"/>
            </a:pPr>
            <a:r>
              <a:rPr lang="fr-FR" sz="2400" dirty="0"/>
              <a:t>Le sevrage de nicotine dure environ 15 jours à 3 semaines, en fonction des individus</a:t>
            </a:r>
          </a:p>
          <a:p>
            <a:endParaRPr lang="fr-FR" sz="2800" dirty="0"/>
          </a:p>
        </p:txBody>
      </p:sp>
      <p:sp>
        <p:nvSpPr>
          <p:cNvPr id="9" name="ZoneTexte 8">
            <a:extLst>
              <a:ext uri="{FF2B5EF4-FFF2-40B4-BE49-F238E27FC236}">
                <a16:creationId xmlns:a16="http://schemas.microsoft.com/office/drawing/2014/main" id="{12347239-018D-D075-DB4E-27FE0100D25E}"/>
              </a:ext>
            </a:extLst>
          </p:cNvPr>
          <p:cNvSpPr txBox="1"/>
          <p:nvPr/>
        </p:nvSpPr>
        <p:spPr>
          <a:xfrm>
            <a:off x="3839791" y="2930206"/>
            <a:ext cx="8194545" cy="2569934"/>
          </a:xfrm>
          <a:prstGeom prst="rect">
            <a:avLst/>
          </a:prstGeom>
          <a:solidFill>
            <a:schemeClr val="bg1">
              <a:lumMod val="85000"/>
            </a:schemeClr>
          </a:solidFill>
        </p:spPr>
        <p:txBody>
          <a:bodyPr wrap="square">
            <a:spAutoFit/>
          </a:bodyPr>
          <a:lstStyle/>
          <a:p>
            <a:pPr algn="ctr"/>
            <a:r>
              <a:rPr lang="fr-FR" sz="2300" b="1" dirty="0">
                <a:solidFill>
                  <a:srgbClr val="E08C37"/>
                </a:solidFill>
              </a:rPr>
              <a:t>Les symptômes les plus fréquents sont</a:t>
            </a:r>
          </a:p>
          <a:p>
            <a:pPr marL="342900" indent="-342900">
              <a:buFont typeface="Arial" panose="020B0604020202020204" pitchFamily="34" charset="0"/>
              <a:buChar char="•"/>
            </a:pPr>
            <a:r>
              <a:rPr lang="fr-FR" sz="2300" dirty="0"/>
              <a:t>troubles du sommeil (insomnie,  sommeil agité),</a:t>
            </a:r>
          </a:p>
          <a:p>
            <a:pPr marL="342900" indent="-342900">
              <a:buFont typeface="Arial" panose="020B0604020202020204" pitchFamily="34" charset="0"/>
              <a:buChar char="•"/>
            </a:pPr>
            <a:r>
              <a:rPr lang="fr-FR" sz="2300" dirty="0"/>
              <a:t>irritabilité</a:t>
            </a:r>
          </a:p>
          <a:p>
            <a:pPr marL="342900" indent="-342900">
              <a:buFont typeface="Arial" panose="020B0604020202020204" pitchFamily="34" charset="0"/>
              <a:buChar char="•"/>
            </a:pPr>
            <a:r>
              <a:rPr lang="fr-FR" sz="2300" dirty="0"/>
              <a:t>anxiété</a:t>
            </a:r>
          </a:p>
          <a:p>
            <a:pPr marL="342900" indent="-342900">
              <a:buFont typeface="Arial" panose="020B0604020202020204" pitchFamily="34" charset="0"/>
              <a:buChar char="•"/>
            </a:pPr>
            <a:r>
              <a:rPr lang="fr-FR" sz="2300" dirty="0"/>
              <a:t>humeurs dépressives</a:t>
            </a:r>
          </a:p>
          <a:p>
            <a:pPr marL="342900" indent="-342900">
              <a:buFont typeface="Arial" panose="020B0604020202020204" pitchFamily="34" charset="0"/>
              <a:buChar char="•"/>
            </a:pPr>
            <a:r>
              <a:rPr lang="fr-FR" sz="2300" dirty="0"/>
              <a:t>hyperactivité</a:t>
            </a:r>
          </a:p>
          <a:p>
            <a:pPr marL="342900" indent="-342900">
              <a:buFont typeface="Arial" panose="020B0604020202020204" pitchFamily="34" charset="0"/>
              <a:buChar char="•"/>
            </a:pPr>
            <a:r>
              <a:rPr lang="fr-FR" sz="2300" dirty="0"/>
              <a:t>augmentation de l'appétit</a:t>
            </a:r>
          </a:p>
        </p:txBody>
      </p:sp>
      <p:sp>
        <p:nvSpPr>
          <p:cNvPr id="10" name="ZoneTexte 9">
            <a:extLst>
              <a:ext uri="{FF2B5EF4-FFF2-40B4-BE49-F238E27FC236}">
                <a16:creationId xmlns:a16="http://schemas.microsoft.com/office/drawing/2014/main" id="{FEFBE96E-4E7F-F58D-B324-3958CBC3795B}"/>
              </a:ext>
            </a:extLst>
          </p:cNvPr>
          <p:cNvSpPr txBox="1"/>
          <p:nvPr/>
        </p:nvSpPr>
        <p:spPr>
          <a:xfrm>
            <a:off x="682906" y="63898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3" name="ZoneTexte 2">
            <a:extLst>
              <a:ext uri="{FF2B5EF4-FFF2-40B4-BE49-F238E27FC236}">
                <a16:creationId xmlns:a16="http://schemas.microsoft.com/office/drawing/2014/main" id="{99D64EF1-049E-D2F5-5A74-936E239A7E2D}"/>
              </a:ext>
            </a:extLst>
          </p:cNvPr>
          <p:cNvSpPr txBox="1"/>
          <p:nvPr/>
        </p:nvSpPr>
        <p:spPr>
          <a:xfrm>
            <a:off x="6144213" y="6189826"/>
            <a:ext cx="3347427" cy="400110"/>
          </a:xfrm>
          <a:prstGeom prst="rect">
            <a:avLst/>
          </a:prstGeom>
          <a:solidFill>
            <a:schemeClr val="accent2"/>
          </a:solidFill>
        </p:spPr>
        <p:txBody>
          <a:bodyPr wrap="square">
            <a:spAutoFit/>
          </a:bodyPr>
          <a:lstStyle/>
          <a:p>
            <a:pPr algn="ctr"/>
            <a:r>
              <a:rPr lang="fr-FR" sz="2000" b="1" dirty="0">
                <a:solidFill>
                  <a:schemeClr val="bg1"/>
                </a:solidFill>
              </a:rPr>
              <a:t>Traitement de substitution</a:t>
            </a:r>
          </a:p>
        </p:txBody>
      </p:sp>
    </p:spTree>
    <p:extLst>
      <p:ext uri="{BB962C8B-B14F-4D97-AF65-F5344CB8AC3E}">
        <p14:creationId xmlns:p14="http://schemas.microsoft.com/office/powerpoint/2010/main" val="16931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F34E31C-FE99-13AC-64F4-477D1AAFC020}"/>
              </a:ext>
            </a:extLst>
          </p:cNvPr>
          <p:cNvPicPr>
            <a:picLocks noChangeAspect="1"/>
          </p:cNvPicPr>
          <p:nvPr/>
        </p:nvPicPr>
        <p:blipFill>
          <a:blip r:embed="rId2"/>
          <a:stretch>
            <a:fillRect/>
          </a:stretch>
        </p:blipFill>
        <p:spPr>
          <a:xfrm>
            <a:off x="0" y="0"/>
            <a:ext cx="4343400" cy="6858000"/>
          </a:xfrm>
          <a:prstGeom prst="rect">
            <a:avLst/>
          </a:prstGeom>
        </p:spPr>
      </p:pic>
      <p:sp>
        <p:nvSpPr>
          <p:cNvPr id="7" name="ZoneTexte 6">
            <a:extLst>
              <a:ext uri="{FF2B5EF4-FFF2-40B4-BE49-F238E27FC236}">
                <a16:creationId xmlns:a16="http://schemas.microsoft.com/office/drawing/2014/main" id="{3FDC7F43-5431-CFC0-7680-5397B186ECEB}"/>
              </a:ext>
            </a:extLst>
          </p:cNvPr>
          <p:cNvSpPr txBox="1"/>
          <p:nvPr/>
        </p:nvSpPr>
        <p:spPr>
          <a:xfrm>
            <a:off x="2993704" y="180639"/>
            <a:ext cx="7046650" cy="1569660"/>
          </a:xfrm>
          <a:prstGeom prst="rect">
            <a:avLst/>
          </a:prstGeom>
          <a:noFill/>
        </p:spPr>
        <p:txBody>
          <a:bodyPr wrap="square">
            <a:spAutoFit/>
          </a:bodyPr>
          <a:lstStyle/>
          <a:p>
            <a:pPr lvl="1" algn="ctr"/>
            <a:r>
              <a:rPr lang="fr-FR" sz="4800" b="1" dirty="0">
                <a:solidFill>
                  <a:srgbClr val="1F9CB3"/>
                </a:solidFill>
              </a:rPr>
              <a:t>TESTEZ VOS CONNAISSANCES</a:t>
            </a:r>
          </a:p>
        </p:txBody>
      </p:sp>
      <p:sp>
        <p:nvSpPr>
          <p:cNvPr id="2" name="ZoneTexte 1">
            <a:extLst>
              <a:ext uri="{FF2B5EF4-FFF2-40B4-BE49-F238E27FC236}">
                <a16:creationId xmlns:a16="http://schemas.microsoft.com/office/drawing/2014/main" id="{703001C4-4DCE-1E7B-4598-F6F42C93E956}"/>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pic>
        <p:nvPicPr>
          <p:cNvPr id="4" name="Image 3">
            <a:extLst>
              <a:ext uri="{FF2B5EF4-FFF2-40B4-BE49-F238E27FC236}">
                <a16:creationId xmlns:a16="http://schemas.microsoft.com/office/drawing/2014/main" id="{6A82CD5B-5FCD-AEE0-25B2-5F92E1FE6BE1}"/>
              </a:ext>
            </a:extLst>
          </p:cNvPr>
          <p:cNvPicPr>
            <a:picLocks noChangeAspect="1"/>
          </p:cNvPicPr>
          <p:nvPr/>
        </p:nvPicPr>
        <p:blipFill>
          <a:blip r:embed="rId4"/>
          <a:stretch>
            <a:fillRect/>
          </a:stretch>
        </p:blipFill>
        <p:spPr>
          <a:xfrm>
            <a:off x="4812880" y="1750299"/>
            <a:ext cx="6559246" cy="3896388"/>
          </a:xfrm>
          <a:prstGeom prst="rect">
            <a:avLst/>
          </a:prstGeom>
        </p:spPr>
      </p:pic>
    </p:spTree>
    <p:extLst>
      <p:ext uri="{BB962C8B-B14F-4D97-AF65-F5344CB8AC3E}">
        <p14:creationId xmlns:p14="http://schemas.microsoft.com/office/powerpoint/2010/main" val="1528224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663644"/>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39113" y="1570442"/>
            <a:ext cx="6186668" cy="954107"/>
          </a:xfrm>
          <a:prstGeom prst="rect">
            <a:avLst/>
          </a:prstGeom>
          <a:noFill/>
        </p:spPr>
        <p:txBody>
          <a:bodyPr wrap="square" rtlCol="0">
            <a:spAutoFit/>
          </a:bodyPr>
          <a:lstStyle/>
          <a:p>
            <a:r>
              <a:rPr lang="fr-FR" sz="2800" dirty="0">
                <a:solidFill>
                  <a:srgbClr val="E08C37"/>
                </a:solidFill>
              </a:rPr>
              <a:t>En France, le tabagisme est la première cause de mortalité évitable ?</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pic>
        <p:nvPicPr>
          <p:cNvPr id="3" name="Image 2">
            <a:extLst>
              <a:ext uri="{FF2B5EF4-FFF2-40B4-BE49-F238E27FC236}">
                <a16:creationId xmlns:a16="http://schemas.microsoft.com/office/drawing/2014/main" id="{4902C0C0-9951-FADE-F8D7-EA751F6C0F74}"/>
              </a:ext>
            </a:extLst>
          </p:cNvPr>
          <p:cNvPicPr>
            <a:picLocks noChangeAspect="1"/>
          </p:cNvPicPr>
          <p:nvPr/>
        </p:nvPicPr>
        <p:blipFill>
          <a:blip r:embed="rId5"/>
          <a:stretch>
            <a:fillRect/>
          </a:stretch>
        </p:blipFill>
        <p:spPr>
          <a:xfrm>
            <a:off x="5739113" y="3125223"/>
            <a:ext cx="6452887" cy="1325876"/>
          </a:xfrm>
          <a:prstGeom prst="rect">
            <a:avLst/>
          </a:prstGeom>
        </p:spPr>
      </p:pic>
    </p:spTree>
    <p:extLst>
      <p:ext uri="{BB962C8B-B14F-4D97-AF65-F5344CB8AC3E}">
        <p14:creationId xmlns:p14="http://schemas.microsoft.com/office/powerpoint/2010/main" val="39049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2281923-F6E6-85B1-906F-3BDBA788E0D6}"/>
              </a:ext>
            </a:extLst>
          </p:cNvPr>
          <p:cNvPicPr>
            <a:picLocks noChangeAspect="1"/>
          </p:cNvPicPr>
          <p:nvPr/>
        </p:nvPicPr>
        <p:blipFill>
          <a:blip r:embed="rId2"/>
          <a:stretch>
            <a:fillRect/>
          </a:stretch>
        </p:blipFill>
        <p:spPr>
          <a:xfrm>
            <a:off x="0" y="0"/>
            <a:ext cx="12192000" cy="6875800"/>
          </a:xfrm>
          <a:prstGeom prst="rect">
            <a:avLst/>
          </a:prstGeom>
        </p:spPr>
      </p:pic>
      <p:sp>
        <p:nvSpPr>
          <p:cNvPr id="6" name="ZoneTexte 5">
            <a:extLst>
              <a:ext uri="{FF2B5EF4-FFF2-40B4-BE49-F238E27FC236}">
                <a16:creationId xmlns:a16="http://schemas.microsoft.com/office/drawing/2014/main" id="{7EAB9D7C-D79D-C893-4B95-1AC7BDA3286A}"/>
              </a:ext>
            </a:extLst>
          </p:cNvPr>
          <p:cNvSpPr txBox="1"/>
          <p:nvPr/>
        </p:nvSpPr>
        <p:spPr>
          <a:xfrm>
            <a:off x="8093938" y="124010"/>
            <a:ext cx="2523755" cy="584775"/>
          </a:xfrm>
          <a:prstGeom prst="rect">
            <a:avLst/>
          </a:prstGeom>
          <a:noFill/>
        </p:spPr>
        <p:txBody>
          <a:bodyPr wrap="square" rtlCol="0">
            <a:spAutoFit/>
          </a:bodyPr>
          <a:lstStyle/>
          <a:p>
            <a:r>
              <a:rPr lang="fr-FR" sz="3200" b="1" dirty="0">
                <a:solidFill>
                  <a:schemeClr val="bg1"/>
                </a:solidFill>
              </a:rPr>
              <a:t>L’addictologie</a:t>
            </a:r>
          </a:p>
        </p:txBody>
      </p:sp>
      <p:sp>
        <p:nvSpPr>
          <p:cNvPr id="7" name="ZoneTexte 6">
            <a:extLst>
              <a:ext uri="{FF2B5EF4-FFF2-40B4-BE49-F238E27FC236}">
                <a16:creationId xmlns:a16="http://schemas.microsoft.com/office/drawing/2014/main" id="{2D080FD7-8B02-90EB-7ED9-14B9284DAB65}"/>
              </a:ext>
            </a:extLst>
          </p:cNvPr>
          <p:cNvSpPr txBox="1"/>
          <p:nvPr/>
        </p:nvSpPr>
        <p:spPr>
          <a:xfrm>
            <a:off x="159798" y="3437900"/>
            <a:ext cx="6096000" cy="584775"/>
          </a:xfrm>
          <a:prstGeom prst="rect">
            <a:avLst/>
          </a:prstGeom>
          <a:noFill/>
        </p:spPr>
        <p:txBody>
          <a:bodyPr wrap="square" rtlCol="0">
            <a:spAutoFit/>
          </a:bodyPr>
          <a:lstStyle/>
          <a:p>
            <a:pPr lvl="0"/>
            <a:r>
              <a:rPr lang="fr-FR" sz="3200" b="1" dirty="0">
                <a:solidFill>
                  <a:schemeClr val="bg1"/>
                </a:solidFill>
              </a:rPr>
              <a:t>Les substances psychoactives (SPA)  </a:t>
            </a:r>
          </a:p>
        </p:txBody>
      </p:sp>
      <p:sp>
        <p:nvSpPr>
          <p:cNvPr id="9" name="ZoneTexte 8">
            <a:extLst>
              <a:ext uri="{FF2B5EF4-FFF2-40B4-BE49-F238E27FC236}">
                <a16:creationId xmlns:a16="http://schemas.microsoft.com/office/drawing/2014/main" id="{8843E6FA-A8D0-C73E-C5AC-B440EE356B0B}"/>
              </a:ext>
            </a:extLst>
          </p:cNvPr>
          <p:cNvSpPr txBox="1"/>
          <p:nvPr/>
        </p:nvSpPr>
        <p:spPr>
          <a:xfrm>
            <a:off x="6411898" y="832795"/>
            <a:ext cx="5599589" cy="2246769"/>
          </a:xfrm>
          <a:prstGeom prst="rect">
            <a:avLst/>
          </a:prstGeom>
          <a:noFill/>
        </p:spPr>
        <p:txBody>
          <a:bodyPr wrap="square">
            <a:spAutoFit/>
          </a:bodyPr>
          <a:lstStyle/>
          <a:p>
            <a:pPr marL="285750" lvl="0" indent="-285750">
              <a:buFont typeface="Arial" panose="020B0604020202020204" pitchFamily="34" charset="0"/>
              <a:buChar char="•"/>
            </a:pPr>
            <a:r>
              <a:rPr lang="fr-FR" sz="2000" dirty="0">
                <a:solidFill>
                  <a:schemeClr val="bg1"/>
                </a:solidFill>
              </a:rPr>
              <a:t>S’intéresse aux addictions</a:t>
            </a:r>
          </a:p>
          <a:p>
            <a:pPr marL="285750" lvl="0" indent="-285750">
              <a:buFont typeface="Arial" panose="020B0604020202020204" pitchFamily="34" charset="0"/>
              <a:buChar char="•"/>
            </a:pPr>
            <a:r>
              <a:rPr lang="fr-FR" sz="2000" dirty="0">
                <a:solidFill>
                  <a:schemeClr val="bg1"/>
                </a:solidFill>
              </a:rPr>
              <a:t>L'addiction désigne l'asservissement d'un sujet à une substance ou une activité dont il a contracté l'habitude par un usage plus ou moins répété. </a:t>
            </a:r>
          </a:p>
          <a:p>
            <a:pPr marL="285750" lvl="0" indent="-285750">
              <a:buFont typeface="Arial" panose="020B0604020202020204" pitchFamily="34" charset="0"/>
              <a:buChar char="•"/>
            </a:pPr>
            <a:r>
              <a:rPr lang="fr-FR" sz="2000" dirty="0">
                <a:solidFill>
                  <a:schemeClr val="bg1"/>
                </a:solidFill>
              </a:rPr>
              <a:t>Impossibilité de contrôler un comportement de consommation en dépit de la connaissance de ses conséquences négatives.</a:t>
            </a:r>
          </a:p>
        </p:txBody>
      </p:sp>
      <p:sp>
        <p:nvSpPr>
          <p:cNvPr id="10" name="ZoneTexte 9">
            <a:extLst>
              <a:ext uri="{FF2B5EF4-FFF2-40B4-BE49-F238E27FC236}">
                <a16:creationId xmlns:a16="http://schemas.microsoft.com/office/drawing/2014/main" id="{AA0095BE-B838-3802-D350-08E5486AAB4F}"/>
              </a:ext>
            </a:extLst>
          </p:cNvPr>
          <p:cNvSpPr txBox="1"/>
          <p:nvPr/>
        </p:nvSpPr>
        <p:spPr>
          <a:xfrm>
            <a:off x="252275" y="4050399"/>
            <a:ext cx="5843725" cy="2246769"/>
          </a:xfrm>
          <a:prstGeom prst="rect">
            <a:avLst/>
          </a:prstGeom>
          <a:noFill/>
        </p:spPr>
        <p:txBody>
          <a:bodyPr wrap="square">
            <a:spAutoFit/>
          </a:bodyPr>
          <a:lstStyle/>
          <a:p>
            <a:pPr marL="285750" lvl="0" indent="-285750">
              <a:buFont typeface="Arial" panose="020B0604020202020204" pitchFamily="34" charset="0"/>
              <a:buChar char="•"/>
            </a:pPr>
            <a:r>
              <a:rPr lang="fr-FR" sz="2000" dirty="0">
                <a:solidFill>
                  <a:schemeClr val="bg1"/>
                </a:solidFill>
              </a:rPr>
              <a:t>Sont des produits naturels ou synthétiques (alcool, tabac, médicaments, drogues...) dont l’usage peut être légal ou non. Elles sont consommées en vue de modifier l’état de conscience et ont un potentiel d’usage nocif ou de dépendance. Elles agissent sur le cerveau en entraînant des désordres psychologiques et comportementaux.</a:t>
            </a:r>
          </a:p>
        </p:txBody>
      </p:sp>
      <p:sp>
        <p:nvSpPr>
          <p:cNvPr id="2" name="ZoneTexte 1">
            <a:extLst>
              <a:ext uri="{FF2B5EF4-FFF2-40B4-BE49-F238E27FC236}">
                <a16:creationId xmlns:a16="http://schemas.microsoft.com/office/drawing/2014/main" id="{25E93246-8B72-9A01-474D-D0E9BBFE19AE}"/>
              </a:ext>
            </a:extLst>
          </p:cNvPr>
          <p:cNvSpPr txBox="1"/>
          <p:nvPr/>
        </p:nvSpPr>
        <p:spPr>
          <a:xfrm>
            <a:off x="252275" y="6427997"/>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116088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additive="base">
                                        <p:cTn id="3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663644"/>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39113" y="1570442"/>
            <a:ext cx="6186668" cy="954107"/>
          </a:xfrm>
          <a:prstGeom prst="rect">
            <a:avLst/>
          </a:prstGeom>
          <a:noFill/>
        </p:spPr>
        <p:txBody>
          <a:bodyPr wrap="square" rtlCol="0">
            <a:spAutoFit/>
          </a:bodyPr>
          <a:lstStyle/>
          <a:p>
            <a:r>
              <a:rPr lang="fr-FR" sz="2800" dirty="0">
                <a:solidFill>
                  <a:srgbClr val="E08C37"/>
                </a:solidFill>
              </a:rPr>
              <a:t>Le cancer du poumon n'apparaît pas avant l'âge de 50 ans.</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pic>
        <p:nvPicPr>
          <p:cNvPr id="4" name="Image 3">
            <a:extLst>
              <a:ext uri="{FF2B5EF4-FFF2-40B4-BE49-F238E27FC236}">
                <a16:creationId xmlns:a16="http://schemas.microsoft.com/office/drawing/2014/main" id="{7352EAAC-3A86-F464-DBAE-A271008272E9}"/>
              </a:ext>
            </a:extLst>
          </p:cNvPr>
          <p:cNvPicPr>
            <a:picLocks noChangeAspect="1"/>
          </p:cNvPicPr>
          <p:nvPr/>
        </p:nvPicPr>
        <p:blipFill>
          <a:blip r:embed="rId5"/>
          <a:stretch>
            <a:fillRect/>
          </a:stretch>
        </p:blipFill>
        <p:spPr>
          <a:xfrm>
            <a:off x="5658960" y="2922548"/>
            <a:ext cx="6533040" cy="1768726"/>
          </a:xfrm>
          <a:prstGeom prst="rect">
            <a:avLst/>
          </a:prstGeom>
        </p:spPr>
      </p:pic>
    </p:spTree>
    <p:extLst>
      <p:ext uri="{BB962C8B-B14F-4D97-AF65-F5344CB8AC3E}">
        <p14:creationId xmlns:p14="http://schemas.microsoft.com/office/powerpoint/2010/main" val="161222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663644"/>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39113" y="1570442"/>
            <a:ext cx="6186668" cy="954107"/>
          </a:xfrm>
          <a:prstGeom prst="rect">
            <a:avLst/>
          </a:prstGeom>
          <a:noFill/>
        </p:spPr>
        <p:txBody>
          <a:bodyPr wrap="square" rtlCol="0">
            <a:spAutoFit/>
          </a:bodyPr>
          <a:lstStyle/>
          <a:p>
            <a:r>
              <a:rPr lang="fr-FR" sz="2800" dirty="0">
                <a:solidFill>
                  <a:srgbClr val="E08C37"/>
                </a:solidFill>
              </a:rPr>
              <a:t>Au travail, je peux fumer dans mon bureau car il est individuel.</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pic>
        <p:nvPicPr>
          <p:cNvPr id="4" name="Image 3">
            <a:extLst>
              <a:ext uri="{FF2B5EF4-FFF2-40B4-BE49-F238E27FC236}">
                <a16:creationId xmlns:a16="http://schemas.microsoft.com/office/drawing/2014/main" id="{C5FC76C1-8C0C-5AE4-2954-63E386C3FC12}"/>
              </a:ext>
            </a:extLst>
          </p:cNvPr>
          <p:cNvPicPr>
            <a:picLocks noChangeAspect="1"/>
          </p:cNvPicPr>
          <p:nvPr/>
        </p:nvPicPr>
        <p:blipFill>
          <a:blip r:embed="rId5"/>
          <a:stretch>
            <a:fillRect/>
          </a:stretch>
        </p:blipFill>
        <p:spPr>
          <a:xfrm>
            <a:off x="5648203" y="2723461"/>
            <a:ext cx="6420351" cy="3260650"/>
          </a:xfrm>
          <a:prstGeom prst="rect">
            <a:avLst/>
          </a:prstGeom>
        </p:spPr>
      </p:pic>
    </p:spTree>
    <p:extLst>
      <p:ext uri="{BB962C8B-B14F-4D97-AF65-F5344CB8AC3E}">
        <p14:creationId xmlns:p14="http://schemas.microsoft.com/office/powerpoint/2010/main" val="115844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663644"/>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39113" y="1570442"/>
            <a:ext cx="6186668" cy="1384995"/>
          </a:xfrm>
          <a:prstGeom prst="rect">
            <a:avLst/>
          </a:prstGeom>
          <a:noFill/>
        </p:spPr>
        <p:txBody>
          <a:bodyPr wrap="square" rtlCol="0">
            <a:spAutoFit/>
          </a:bodyPr>
          <a:lstStyle/>
          <a:p>
            <a:r>
              <a:rPr lang="fr-FR" sz="2800" dirty="0">
                <a:solidFill>
                  <a:srgbClr val="E08C37"/>
                </a:solidFill>
              </a:rPr>
              <a:t>Fumer sur son lieu de travail peut augmenter le risque d'exposition à des substances toxiques.</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pic>
        <p:nvPicPr>
          <p:cNvPr id="4" name="Image 3">
            <a:extLst>
              <a:ext uri="{FF2B5EF4-FFF2-40B4-BE49-F238E27FC236}">
                <a16:creationId xmlns:a16="http://schemas.microsoft.com/office/drawing/2014/main" id="{1E28EAE7-DD76-CB0F-3281-8759F2DEEA5C}"/>
              </a:ext>
            </a:extLst>
          </p:cNvPr>
          <p:cNvPicPr>
            <a:picLocks noChangeAspect="1"/>
          </p:cNvPicPr>
          <p:nvPr/>
        </p:nvPicPr>
        <p:blipFill>
          <a:blip r:embed="rId5"/>
          <a:stretch>
            <a:fillRect/>
          </a:stretch>
        </p:blipFill>
        <p:spPr>
          <a:xfrm>
            <a:off x="5739113" y="3154349"/>
            <a:ext cx="6268185" cy="1741742"/>
          </a:xfrm>
          <a:prstGeom prst="rect">
            <a:avLst/>
          </a:prstGeom>
        </p:spPr>
      </p:pic>
    </p:spTree>
    <p:extLst>
      <p:ext uri="{BB962C8B-B14F-4D97-AF65-F5344CB8AC3E}">
        <p14:creationId xmlns:p14="http://schemas.microsoft.com/office/powerpoint/2010/main" val="49683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663644"/>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39113" y="1570442"/>
            <a:ext cx="6186668" cy="954107"/>
          </a:xfrm>
          <a:prstGeom prst="rect">
            <a:avLst/>
          </a:prstGeom>
          <a:noFill/>
        </p:spPr>
        <p:txBody>
          <a:bodyPr wrap="square" rtlCol="0">
            <a:spAutoFit/>
          </a:bodyPr>
          <a:lstStyle/>
          <a:p>
            <a:r>
              <a:rPr lang="fr-FR" sz="2800" dirty="0">
                <a:solidFill>
                  <a:srgbClr val="E08C37"/>
                </a:solidFill>
              </a:rPr>
              <a:t>Enceinte, on peut fumer quelques cigarettes par jour.</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pic>
        <p:nvPicPr>
          <p:cNvPr id="4" name="Image 3">
            <a:extLst>
              <a:ext uri="{FF2B5EF4-FFF2-40B4-BE49-F238E27FC236}">
                <a16:creationId xmlns:a16="http://schemas.microsoft.com/office/drawing/2014/main" id="{5FFCBB4D-C516-8CE4-86E3-0BD3FB2219AB}"/>
              </a:ext>
            </a:extLst>
          </p:cNvPr>
          <p:cNvPicPr>
            <a:picLocks noChangeAspect="1"/>
          </p:cNvPicPr>
          <p:nvPr/>
        </p:nvPicPr>
        <p:blipFill>
          <a:blip r:embed="rId5"/>
          <a:stretch>
            <a:fillRect/>
          </a:stretch>
        </p:blipFill>
        <p:spPr>
          <a:xfrm>
            <a:off x="5739113" y="2769760"/>
            <a:ext cx="6334644" cy="2288377"/>
          </a:xfrm>
          <a:prstGeom prst="rect">
            <a:avLst/>
          </a:prstGeom>
        </p:spPr>
      </p:pic>
    </p:spTree>
    <p:extLst>
      <p:ext uri="{BB962C8B-B14F-4D97-AF65-F5344CB8AC3E}">
        <p14:creationId xmlns:p14="http://schemas.microsoft.com/office/powerpoint/2010/main" val="370997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172573"/>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12106" y="905231"/>
            <a:ext cx="6186668" cy="1815882"/>
          </a:xfrm>
          <a:prstGeom prst="rect">
            <a:avLst/>
          </a:prstGeom>
          <a:noFill/>
        </p:spPr>
        <p:txBody>
          <a:bodyPr wrap="square" rtlCol="0">
            <a:spAutoFit/>
          </a:bodyPr>
          <a:lstStyle/>
          <a:p>
            <a:r>
              <a:rPr lang="fr-FR" sz="2800" dirty="0">
                <a:solidFill>
                  <a:srgbClr val="E08C37"/>
                </a:solidFill>
              </a:rPr>
              <a:t>Quand on fume plus d'un paquet par jour, arrêter brutalement risque de provoquer une augmentation du rythme cardiaque.</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pic>
        <p:nvPicPr>
          <p:cNvPr id="3" name="Image 2">
            <a:extLst>
              <a:ext uri="{FF2B5EF4-FFF2-40B4-BE49-F238E27FC236}">
                <a16:creationId xmlns:a16="http://schemas.microsoft.com/office/drawing/2014/main" id="{54AEE773-F07C-CC3D-E4F2-470E354EAFD8}"/>
              </a:ext>
            </a:extLst>
          </p:cNvPr>
          <p:cNvPicPr>
            <a:picLocks noChangeAspect="1"/>
          </p:cNvPicPr>
          <p:nvPr/>
        </p:nvPicPr>
        <p:blipFill>
          <a:blip r:embed="rId5"/>
          <a:stretch>
            <a:fillRect/>
          </a:stretch>
        </p:blipFill>
        <p:spPr>
          <a:xfrm>
            <a:off x="5692813" y="2745884"/>
            <a:ext cx="6211903" cy="3110905"/>
          </a:xfrm>
          <a:prstGeom prst="rect">
            <a:avLst/>
          </a:prstGeom>
        </p:spPr>
      </p:pic>
    </p:spTree>
    <p:extLst>
      <p:ext uri="{BB962C8B-B14F-4D97-AF65-F5344CB8AC3E}">
        <p14:creationId xmlns:p14="http://schemas.microsoft.com/office/powerpoint/2010/main" val="400602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663644"/>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39113" y="1570442"/>
            <a:ext cx="6186668" cy="1384995"/>
          </a:xfrm>
          <a:prstGeom prst="rect">
            <a:avLst/>
          </a:prstGeom>
          <a:noFill/>
        </p:spPr>
        <p:txBody>
          <a:bodyPr wrap="square" rtlCol="0">
            <a:spAutoFit/>
          </a:bodyPr>
          <a:lstStyle/>
          <a:p>
            <a:r>
              <a:rPr lang="fr-FR" sz="2800" dirty="0">
                <a:solidFill>
                  <a:srgbClr val="E08C37"/>
                </a:solidFill>
              </a:rPr>
              <a:t>Je suis un "petit fumeur", ce ne sont pas 4 cigarettes par jour qui vont me faire du mal.</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pic>
        <p:nvPicPr>
          <p:cNvPr id="4" name="Image 3">
            <a:extLst>
              <a:ext uri="{FF2B5EF4-FFF2-40B4-BE49-F238E27FC236}">
                <a16:creationId xmlns:a16="http://schemas.microsoft.com/office/drawing/2014/main" id="{7E4D13A8-F5DF-21D1-C815-7D5FEB3C156F}"/>
              </a:ext>
            </a:extLst>
          </p:cNvPr>
          <p:cNvPicPr>
            <a:picLocks noChangeAspect="1"/>
          </p:cNvPicPr>
          <p:nvPr/>
        </p:nvPicPr>
        <p:blipFill>
          <a:blip r:embed="rId5"/>
          <a:stretch>
            <a:fillRect/>
          </a:stretch>
        </p:blipFill>
        <p:spPr>
          <a:xfrm>
            <a:off x="5739112" y="3154349"/>
            <a:ext cx="5969003" cy="1290329"/>
          </a:xfrm>
          <a:prstGeom prst="rect">
            <a:avLst/>
          </a:prstGeom>
        </p:spPr>
      </p:pic>
    </p:spTree>
    <p:extLst>
      <p:ext uri="{BB962C8B-B14F-4D97-AF65-F5344CB8AC3E}">
        <p14:creationId xmlns:p14="http://schemas.microsoft.com/office/powerpoint/2010/main" val="344734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377EA49-7053-3289-0DC8-8071BBCA9010}"/>
              </a:ext>
            </a:extLst>
          </p:cNvPr>
          <p:cNvPicPr>
            <a:picLocks noChangeAspect="1"/>
          </p:cNvPicPr>
          <p:nvPr/>
        </p:nvPicPr>
        <p:blipFill>
          <a:blip r:embed="rId2"/>
          <a:stretch>
            <a:fillRect/>
          </a:stretch>
        </p:blipFill>
        <p:spPr>
          <a:xfrm>
            <a:off x="0" y="0"/>
            <a:ext cx="12192000" cy="6861611"/>
          </a:xfrm>
          <a:prstGeom prst="rect">
            <a:avLst/>
          </a:prstGeom>
        </p:spPr>
      </p:pic>
      <p:sp>
        <p:nvSpPr>
          <p:cNvPr id="6" name="ZoneTexte 5">
            <a:extLst>
              <a:ext uri="{FF2B5EF4-FFF2-40B4-BE49-F238E27FC236}">
                <a16:creationId xmlns:a16="http://schemas.microsoft.com/office/drawing/2014/main" id="{C384DAFA-BD79-AECB-4960-39385048C5D0}"/>
              </a:ext>
            </a:extLst>
          </p:cNvPr>
          <p:cNvSpPr txBox="1"/>
          <p:nvPr/>
        </p:nvSpPr>
        <p:spPr>
          <a:xfrm>
            <a:off x="8484244" y="3646549"/>
            <a:ext cx="3229337" cy="1938992"/>
          </a:xfrm>
          <a:prstGeom prst="rect">
            <a:avLst/>
          </a:prstGeom>
          <a:noFill/>
        </p:spPr>
        <p:txBody>
          <a:bodyPr wrap="square">
            <a:spAutoFit/>
          </a:bodyPr>
          <a:lstStyle/>
          <a:p>
            <a:r>
              <a:rPr lang="fr-FR" sz="6000" b="1" dirty="0">
                <a:solidFill>
                  <a:schemeClr val="bg1"/>
                </a:solidFill>
              </a:rPr>
              <a:t>Le cannabis</a:t>
            </a:r>
          </a:p>
        </p:txBody>
      </p:sp>
    </p:spTree>
    <p:extLst>
      <p:ext uri="{BB962C8B-B14F-4D97-AF65-F5344CB8AC3E}">
        <p14:creationId xmlns:p14="http://schemas.microsoft.com/office/powerpoint/2010/main" val="1282272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3AD341-59C5-0B03-06D5-5A92C8EBB8B3}"/>
              </a:ext>
            </a:extLst>
          </p:cNvPr>
          <p:cNvPicPr>
            <a:picLocks noChangeAspect="1"/>
          </p:cNvPicPr>
          <p:nvPr/>
        </p:nvPicPr>
        <p:blipFill>
          <a:blip r:embed="rId3"/>
          <a:stretch>
            <a:fillRect/>
          </a:stretch>
        </p:blipFill>
        <p:spPr>
          <a:xfrm>
            <a:off x="0" y="0"/>
            <a:ext cx="12192000" cy="6852040"/>
          </a:xfrm>
          <a:prstGeom prst="rect">
            <a:avLst/>
          </a:prstGeom>
        </p:spPr>
      </p:pic>
      <p:sp>
        <p:nvSpPr>
          <p:cNvPr id="2" name="ZoneTexte 1">
            <a:extLst>
              <a:ext uri="{FF2B5EF4-FFF2-40B4-BE49-F238E27FC236}">
                <a16:creationId xmlns:a16="http://schemas.microsoft.com/office/drawing/2014/main" id="{58C918FD-53B4-06CA-F930-75FB228BA357}"/>
              </a:ext>
            </a:extLst>
          </p:cNvPr>
          <p:cNvSpPr txBox="1"/>
          <p:nvPr/>
        </p:nvSpPr>
        <p:spPr>
          <a:xfrm>
            <a:off x="2756848" y="112902"/>
            <a:ext cx="6780691" cy="769441"/>
          </a:xfrm>
          <a:prstGeom prst="rect">
            <a:avLst/>
          </a:prstGeom>
          <a:noFill/>
        </p:spPr>
        <p:txBody>
          <a:bodyPr wrap="square">
            <a:spAutoFit/>
          </a:bodyPr>
          <a:lstStyle/>
          <a:p>
            <a:r>
              <a:rPr lang="fr-FR" sz="4400" b="1" dirty="0">
                <a:solidFill>
                  <a:srgbClr val="1F9CB3"/>
                </a:solidFill>
              </a:rPr>
              <a:t>Qu’est ce que le cannabis?</a:t>
            </a:r>
          </a:p>
        </p:txBody>
      </p:sp>
      <p:sp>
        <p:nvSpPr>
          <p:cNvPr id="16" name="ZoneTexte 15">
            <a:extLst>
              <a:ext uri="{FF2B5EF4-FFF2-40B4-BE49-F238E27FC236}">
                <a16:creationId xmlns:a16="http://schemas.microsoft.com/office/drawing/2014/main" id="{6EC2763A-C89F-6EF5-D391-72E2A7553B29}"/>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4" name="ZoneTexte 3">
            <a:extLst>
              <a:ext uri="{FF2B5EF4-FFF2-40B4-BE49-F238E27FC236}">
                <a16:creationId xmlns:a16="http://schemas.microsoft.com/office/drawing/2014/main" id="{1B124C8F-F85C-2201-D955-AFAA3982E9A0}"/>
              </a:ext>
            </a:extLst>
          </p:cNvPr>
          <p:cNvSpPr txBox="1"/>
          <p:nvPr/>
        </p:nvSpPr>
        <p:spPr>
          <a:xfrm>
            <a:off x="0" y="804173"/>
            <a:ext cx="12192000" cy="5940088"/>
          </a:xfrm>
          <a:prstGeom prst="rect">
            <a:avLst/>
          </a:prstGeom>
          <a:solidFill>
            <a:schemeClr val="bg1"/>
          </a:solidFill>
        </p:spPr>
        <p:txBody>
          <a:bodyPr wrap="square">
            <a:spAutoFit/>
          </a:bodyPr>
          <a:lstStyle/>
          <a:p>
            <a:r>
              <a:rPr lang="fr-FR" sz="2800" dirty="0">
                <a:solidFill>
                  <a:srgbClr val="E08C37"/>
                </a:solidFill>
              </a:rPr>
              <a:t>Le cannabis (ou chanvre) est une plante originaire des régions équatoriales, présente dans la plupart des régions du globe.</a:t>
            </a:r>
          </a:p>
          <a:p>
            <a:endParaRPr lang="fr-FR" sz="2800" dirty="0">
              <a:solidFill>
                <a:srgbClr val="E08C37"/>
              </a:solidFill>
            </a:endParaRPr>
          </a:p>
          <a:p>
            <a:r>
              <a:rPr lang="fr-FR" sz="2800" dirty="0">
                <a:solidFill>
                  <a:srgbClr val="E08C37"/>
                </a:solidFill>
              </a:rPr>
              <a:t>Parmi les diverses espèces de cannabis qui existent, il faut distinguer en premier lieu </a:t>
            </a:r>
            <a:r>
              <a:rPr lang="fr-FR" sz="2800" b="1" dirty="0">
                <a:solidFill>
                  <a:srgbClr val="E08C37"/>
                </a:solidFill>
              </a:rPr>
              <a:t>les espèces destinées à l’industrie </a:t>
            </a:r>
            <a:r>
              <a:rPr lang="fr-FR" sz="2800" dirty="0">
                <a:solidFill>
                  <a:srgbClr val="E08C37"/>
                </a:solidFill>
              </a:rPr>
              <a:t>(contenant peu de THC) dont la production est encadrée par l’Etat.</a:t>
            </a:r>
            <a:endParaRPr lang="fr-FR" sz="1600" dirty="0"/>
          </a:p>
          <a:p>
            <a:endParaRPr lang="fr-FR" sz="1600" dirty="0"/>
          </a:p>
          <a:p>
            <a:r>
              <a:rPr lang="fr-FR" sz="2800" dirty="0">
                <a:solidFill>
                  <a:srgbClr val="E08C37"/>
                </a:solidFill>
              </a:rPr>
              <a:t>Deuxièmement, </a:t>
            </a:r>
            <a:r>
              <a:rPr lang="fr-FR" sz="2800" b="1" dirty="0">
                <a:solidFill>
                  <a:srgbClr val="E08C37"/>
                </a:solidFill>
              </a:rPr>
              <a:t>les espèces consommées </a:t>
            </a:r>
            <a:r>
              <a:rPr lang="fr-FR" sz="2800" dirty="0">
                <a:solidFill>
                  <a:srgbClr val="E08C37"/>
                </a:solidFill>
              </a:rPr>
              <a:t>pour leurs effets psychotropes (</a:t>
            </a:r>
            <a:r>
              <a:rPr lang="fr-FR" sz="2800" u="sng" dirty="0">
                <a:solidFill>
                  <a:srgbClr val="E08C37"/>
                </a:solidFill>
              </a:rPr>
              <a:t>soit mélange d’herbes </a:t>
            </a:r>
            <a:r>
              <a:rPr lang="fr-FR" sz="2800" dirty="0">
                <a:solidFill>
                  <a:srgbClr val="E08C37"/>
                </a:solidFill>
              </a:rPr>
              <a:t>: herbe, ganja, marijuana, </a:t>
            </a:r>
            <a:r>
              <a:rPr lang="fr-FR" sz="2800" dirty="0" err="1">
                <a:solidFill>
                  <a:srgbClr val="E08C37"/>
                </a:solidFill>
              </a:rPr>
              <a:t>beu</a:t>
            </a:r>
            <a:r>
              <a:rPr lang="fr-FR" sz="2800" dirty="0">
                <a:solidFill>
                  <a:srgbClr val="E08C37"/>
                </a:solidFill>
              </a:rPr>
              <a:t>, </a:t>
            </a:r>
            <a:r>
              <a:rPr lang="fr-FR" sz="2800" dirty="0" err="1">
                <a:solidFill>
                  <a:srgbClr val="E08C37"/>
                </a:solidFill>
              </a:rPr>
              <a:t>weed</a:t>
            </a:r>
            <a:r>
              <a:rPr lang="fr-FR" sz="2800" dirty="0">
                <a:solidFill>
                  <a:srgbClr val="E08C37"/>
                </a:solidFill>
              </a:rPr>
              <a:t>… / </a:t>
            </a:r>
            <a:r>
              <a:rPr lang="fr-FR" sz="2800" u="sng" dirty="0">
                <a:solidFill>
                  <a:srgbClr val="E08C37"/>
                </a:solidFill>
              </a:rPr>
              <a:t>soit résine </a:t>
            </a:r>
            <a:r>
              <a:rPr lang="fr-FR" sz="2800" dirty="0">
                <a:solidFill>
                  <a:srgbClr val="E08C37"/>
                </a:solidFill>
              </a:rPr>
              <a:t>: haschisch ou shit ou </a:t>
            </a:r>
            <a:r>
              <a:rPr lang="fr-FR" sz="2800" dirty="0" err="1">
                <a:solidFill>
                  <a:srgbClr val="E08C37"/>
                </a:solidFill>
              </a:rPr>
              <a:t>chichon</a:t>
            </a:r>
            <a:r>
              <a:rPr lang="fr-FR" sz="2800" dirty="0">
                <a:solidFill>
                  <a:srgbClr val="E08C37"/>
                </a:solidFill>
              </a:rPr>
              <a:t>). </a:t>
            </a:r>
          </a:p>
          <a:p>
            <a:endParaRPr lang="fr-FR" sz="2800" dirty="0">
              <a:solidFill>
                <a:srgbClr val="E08C37"/>
              </a:solidFill>
            </a:endParaRPr>
          </a:p>
          <a:p>
            <a:r>
              <a:rPr lang="fr-FR" sz="2800" b="1" dirty="0">
                <a:solidFill>
                  <a:srgbClr val="E08C37"/>
                </a:solidFill>
              </a:rPr>
              <a:t>Qu'est-ce que le THC ?</a:t>
            </a:r>
          </a:p>
          <a:p>
            <a:r>
              <a:rPr lang="fr-FR" sz="2800" dirty="0">
                <a:solidFill>
                  <a:srgbClr val="E08C37"/>
                </a:solidFill>
              </a:rPr>
              <a:t>Connu sous son sigle THC, le tétrahydrocannabinol est l'une des molécules contenues dans le cannabis connus pour ses effets psychotropes.</a:t>
            </a:r>
            <a:endParaRPr lang="fr-FR" sz="1600" dirty="0"/>
          </a:p>
        </p:txBody>
      </p:sp>
    </p:spTree>
    <p:extLst>
      <p:ext uri="{BB962C8B-B14F-4D97-AF65-F5344CB8AC3E}">
        <p14:creationId xmlns:p14="http://schemas.microsoft.com/office/powerpoint/2010/main" val="51185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72BE18-1346-01D2-3611-852EC6BC5B23}"/>
              </a:ext>
            </a:extLst>
          </p:cNvPr>
          <p:cNvSpPr/>
          <p:nvPr/>
        </p:nvSpPr>
        <p:spPr>
          <a:xfrm>
            <a:off x="-14577" y="0"/>
            <a:ext cx="1735343" cy="6858000"/>
          </a:xfrm>
          <a:prstGeom prst="rect">
            <a:avLst/>
          </a:prstGeom>
          <a:solidFill>
            <a:srgbClr val="E0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bg1"/>
                </a:solidFill>
              </a:rPr>
              <a:t>Chiffres</a:t>
            </a:r>
          </a:p>
        </p:txBody>
      </p:sp>
      <p:sp>
        <p:nvSpPr>
          <p:cNvPr id="6" name="Rectangle 5">
            <a:extLst>
              <a:ext uri="{FF2B5EF4-FFF2-40B4-BE49-F238E27FC236}">
                <a16:creationId xmlns:a16="http://schemas.microsoft.com/office/drawing/2014/main" id="{47D3D87E-06E6-EDAB-9118-AD61B3BA4EA6}"/>
              </a:ext>
            </a:extLst>
          </p:cNvPr>
          <p:cNvSpPr/>
          <p:nvPr/>
        </p:nvSpPr>
        <p:spPr>
          <a:xfrm>
            <a:off x="4232366" y="261257"/>
            <a:ext cx="3474720" cy="509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9DD11CF-B676-077A-9D89-2CCC0D04C3D0}"/>
              </a:ext>
            </a:extLst>
          </p:cNvPr>
          <p:cNvSpPr/>
          <p:nvPr/>
        </p:nvSpPr>
        <p:spPr>
          <a:xfrm>
            <a:off x="4114966" y="5956663"/>
            <a:ext cx="2233583" cy="653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DF86DA2F-3CCB-4CBA-79A7-85172928D8D6}"/>
              </a:ext>
            </a:extLst>
          </p:cNvPr>
          <p:cNvSpPr txBox="1"/>
          <p:nvPr/>
        </p:nvSpPr>
        <p:spPr>
          <a:xfrm>
            <a:off x="1967696" y="1536174"/>
            <a:ext cx="7951807" cy="3785652"/>
          </a:xfrm>
          <a:prstGeom prst="rect">
            <a:avLst/>
          </a:prstGeom>
          <a:noFill/>
        </p:spPr>
        <p:txBody>
          <a:bodyPr wrap="square">
            <a:spAutoFit/>
          </a:bodyPr>
          <a:lstStyle/>
          <a:p>
            <a:pPr marL="342900" indent="-342900">
              <a:buFont typeface="Wingdings" panose="05000000000000000000" pitchFamily="2" charset="2"/>
              <a:buChar char="v"/>
            </a:pPr>
            <a:r>
              <a:rPr lang="fr-FR" sz="2400" dirty="0">
                <a:solidFill>
                  <a:srgbClr val="1F9CB3"/>
                </a:solidFill>
              </a:rPr>
              <a:t>Le cannabis est la substance illicite la plus consommée en France</a:t>
            </a:r>
          </a:p>
          <a:p>
            <a:pPr marL="342900" indent="-342900">
              <a:buFont typeface="Wingdings" panose="05000000000000000000" pitchFamily="2" charset="2"/>
              <a:buChar char="v"/>
            </a:pPr>
            <a:endParaRPr lang="fr-FR" sz="2400" dirty="0">
              <a:solidFill>
                <a:srgbClr val="1F9CB3"/>
              </a:solidFill>
            </a:endParaRPr>
          </a:p>
          <a:p>
            <a:pPr marL="342900" indent="-342900">
              <a:buFont typeface="Wingdings" panose="05000000000000000000" pitchFamily="2" charset="2"/>
              <a:buChar char="v"/>
            </a:pPr>
            <a:r>
              <a:rPr lang="fr-FR" sz="2400" dirty="0">
                <a:solidFill>
                  <a:srgbClr val="1F9CB3"/>
                </a:solidFill>
              </a:rPr>
              <a:t>La France est l’un des pays les plus concernés en Europe (2°rang pour l’usage dans le mois)</a:t>
            </a:r>
          </a:p>
          <a:p>
            <a:endParaRPr lang="fr-FR" sz="2400" dirty="0">
              <a:solidFill>
                <a:srgbClr val="1F9CB3"/>
              </a:solidFill>
            </a:endParaRPr>
          </a:p>
          <a:p>
            <a:pPr marL="342900" indent="-342900">
              <a:buFont typeface="Wingdings" panose="05000000000000000000" pitchFamily="2" charset="2"/>
              <a:buChar char="v"/>
            </a:pPr>
            <a:r>
              <a:rPr lang="fr-FR" sz="2400" dirty="0">
                <a:solidFill>
                  <a:srgbClr val="1F9CB3"/>
                </a:solidFill>
              </a:rPr>
              <a:t> Le risque  d’être  responsable  d’un  accident  mortel  est  multiplié  par  29  en  cas  de  consommation conjointe d’alcool et de cannabis</a:t>
            </a:r>
          </a:p>
          <a:p>
            <a:endParaRPr lang="fr-FR" sz="2400" dirty="0">
              <a:solidFill>
                <a:srgbClr val="1F9CB3"/>
              </a:solidFill>
            </a:endParaRPr>
          </a:p>
        </p:txBody>
      </p:sp>
      <p:sp>
        <p:nvSpPr>
          <p:cNvPr id="12" name="ZoneTexte 11">
            <a:extLst>
              <a:ext uri="{FF2B5EF4-FFF2-40B4-BE49-F238E27FC236}">
                <a16:creationId xmlns:a16="http://schemas.microsoft.com/office/drawing/2014/main" id="{DA194C49-B971-542F-ADA5-85401773C102}"/>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pic>
        <p:nvPicPr>
          <p:cNvPr id="5" name="Image 4">
            <a:extLst>
              <a:ext uri="{FF2B5EF4-FFF2-40B4-BE49-F238E27FC236}">
                <a16:creationId xmlns:a16="http://schemas.microsoft.com/office/drawing/2014/main" id="{65C7C910-1797-E75A-1904-9A68FA5FC2AF}"/>
              </a:ext>
            </a:extLst>
          </p:cNvPr>
          <p:cNvPicPr>
            <a:picLocks noChangeAspect="1"/>
          </p:cNvPicPr>
          <p:nvPr/>
        </p:nvPicPr>
        <p:blipFill>
          <a:blip r:embed="rId4"/>
          <a:stretch>
            <a:fillRect/>
          </a:stretch>
        </p:blipFill>
        <p:spPr>
          <a:xfrm>
            <a:off x="10166434" y="0"/>
            <a:ext cx="2003743" cy="6858000"/>
          </a:xfrm>
          <a:prstGeom prst="rect">
            <a:avLst/>
          </a:prstGeom>
        </p:spPr>
      </p:pic>
    </p:spTree>
    <p:extLst>
      <p:ext uri="{BB962C8B-B14F-4D97-AF65-F5344CB8AC3E}">
        <p14:creationId xmlns:p14="http://schemas.microsoft.com/office/powerpoint/2010/main" val="281513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3DE332-E807-E303-5685-5F3A5590BDFF}"/>
              </a:ext>
            </a:extLst>
          </p:cNvPr>
          <p:cNvSpPr/>
          <p:nvPr/>
        </p:nvSpPr>
        <p:spPr>
          <a:xfrm>
            <a:off x="-14577" y="0"/>
            <a:ext cx="1735343" cy="6858000"/>
          </a:xfrm>
          <a:prstGeom prst="rect">
            <a:avLst/>
          </a:prstGeom>
          <a:solidFill>
            <a:srgbClr val="E0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bg1"/>
                </a:solidFill>
              </a:rPr>
              <a:t>Chiffres</a:t>
            </a:r>
          </a:p>
        </p:txBody>
      </p:sp>
      <p:pic>
        <p:nvPicPr>
          <p:cNvPr id="3" name="Image 2">
            <a:extLst>
              <a:ext uri="{FF2B5EF4-FFF2-40B4-BE49-F238E27FC236}">
                <a16:creationId xmlns:a16="http://schemas.microsoft.com/office/drawing/2014/main" id="{B11C8943-7D4B-5959-1020-0868292C982E}"/>
              </a:ext>
            </a:extLst>
          </p:cNvPr>
          <p:cNvPicPr>
            <a:picLocks noChangeAspect="1"/>
          </p:cNvPicPr>
          <p:nvPr/>
        </p:nvPicPr>
        <p:blipFill>
          <a:blip r:embed="rId2"/>
          <a:stretch>
            <a:fillRect/>
          </a:stretch>
        </p:blipFill>
        <p:spPr>
          <a:xfrm>
            <a:off x="10166434" y="0"/>
            <a:ext cx="2003743" cy="6858000"/>
          </a:xfrm>
          <a:prstGeom prst="rect">
            <a:avLst/>
          </a:prstGeom>
        </p:spPr>
      </p:pic>
      <p:sp>
        <p:nvSpPr>
          <p:cNvPr id="5" name="ZoneTexte 4">
            <a:extLst>
              <a:ext uri="{FF2B5EF4-FFF2-40B4-BE49-F238E27FC236}">
                <a16:creationId xmlns:a16="http://schemas.microsoft.com/office/drawing/2014/main" id="{F5A20F7F-9A88-D324-D7B2-90BCB7104A46}"/>
              </a:ext>
            </a:extLst>
          </p:cNvPr>
          <p:cNvSpPr txBox="1"/>
          <p:nvPr/>
        </p:nvSpPr>
        <p:spPr>
          <a:xfrm>
            <a:off x="2024743" y="1677297"/>
            <a:ext cx="7326085" cy="35034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2400" b="0" i="0" u="none" strike="noStrike" kern="1200" cap="none" spc="0" normalizeH="0" baseline="0" noProof="0" dirty="0">
                <a:ln>
                  <a:noFill/>
                </a:ln>
                <a:solidFill>
                  <a:srgbClr val="1F9CB3"/>
                </a:solidFill>
                <a:effectLst/>
                <a:uLnTx/>
                <a:uFillTx/>
                <a:latin typeface="Calibri" panose="020F0502020204030204"/>
                <a:ea typeface="+mn-ea"/>
                <a:cs typeface="+mn-cs"/>
              </a:rPr>
              <a:t>En 2020, plus de 5 hommes sur 10 ont déjà consommé du cannabis au cours de leur vie (55%) contre moins de 4 femmes sur 10 (38%)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F9CB3"/>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2400" b="0" i="0" u="none" strike="noStrike" kern="1200" cap="none" spc="0" normalizeH="0" baseline="0" noProof="0" dirty="0">
                <a:ln>
                  <a:noFill/>
                </a:ln>
                <a:solidFill>
                  <a:srgbClr val="1F9CB3"/>
                </a:solidFill>
                <a:effectLst/>
                <a:uLnTx/>
                <a:uFillTx/>
                <a:latin typeface="Calibri" panose="020F0502020204030204"/>
                <a:ea typeface="+mn-ea"/>
                <a:cs typeface="+mn-cs"/>
              </a:rPr>
              <a:t>La plupart des usagers l’ont fumé sous forme de joint (94%), loin devant le vapotage ou la vaporisation (2,3%), l’ingestion alimentaire de produits dérivés du cannabis ou en infusion (2,2%) ou l’usage du narguilé ou du bang (moins de 1%).</a:t>
            </a:r>
          </a:p>
        </p:txBody>
      </p:sp>
    </p:spTree>
    <p:extLst>
      <p:ext uri="{BB962C8B-B14F-4D97-AF65-F5344CB8AC3E}">
        <p14:creationId xmlns:p14="http://schemas.microsoft.com/office/powerpoint/2010/main" val="3415487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821D714-8D8C-5BD3-C621-0DC6BB8F1EE4}"/>
              </a:ext>
            </a:extLst>
          </p:cNvPr>
          <p:cNvPicPr>
            <a:picLocks noChangeAspect="1"/>
          </p:cNvPicPr>
          <p:nvPr/>
        </p:nvPicPr>
        <p:blipFill>
          <a:blip r:embed="rId2"/>
          <a:stretch>
            <a:fillRect/>
          </a:stretch>
        </p:blipFill>
        <p:spPr>
          <a:xfrm>
            <a:off x="0" y="-1"/>
            <a:ext cx="12192000" cy="6803571"/>
          </a:xfrm>
          <a:prstGeom prst="rect">
            <a:avLst/>
          </a:prstGeom>
        </p:spPr>
      </p:pic>
      <p:sp>
        <p:nvSpPr>
          <p:cNvPr id="6" name="ZoneTexte 5">
            <a:extLst>
              <a:ext uri="{FF2B5EF4-FFF2-40B4-BE49-F238E27FC236}">
                <a16:creationId xmlns:a16="http://schemas.microsoft.com/office/drawing/2014/main" id="{ED4CC339-E662-6350-C417-05981588B11E}"/>
              </a:ext>
            </a:extLst>
          </p:cNvPr>
          <p:cNvSpPr txBox="1"/>
          <p:nvPr/>
        </p:nvSpPr>
        <p:spPr>
          <a:xfrm>
            <a:off x="173413" y="270314"/>
            <a:ext cx="3457553" cy="923330"/>
          </a:xfrm>
          <a:prstGeom prst="rect">
            <a:avLst/>
          </a:prstGeom>
          <a:noFill/>
        </p:spPr>
        <p:txBody>
          <a:bodyPr wrap="square">
            <a:spAutoFit/>
          </a:bodyPr>
          <a:lstStyle/>
          <a:p>
            <a:pPr lvl="1"/>
            <a:r>
              <a:rPr lang="fr-FR" sz="5400" b="1" dirty="0">
                <a:solidFill>
                  <a:schemeClr val="bg1"/>
                </a:solidFill>
              </a:rPr>
              <a:t>L’individu</a:t>
            </a:r>
          </a:p>
        </p:txBody>
      </p:sp>
      <p:sp>
        <p:nvSpPr>
          <p:cNvPr id="7" name="Espace réservé du contenu 1">
            <a:extLst>
              <a:ext uri="{FF2B5EF4-FFF2-40B4-BE49-F238E27FC236}">
                <a16:creationId xmlns:a16="http://schemas.microsoft.com/office/drawing/2014/main" id="{9B359AF0-3D1D-0604-F416-4AD076DEA724}"/>
              </a:ext>
            </a:extLst>
          </p:cNvPr>
          <p:cNvSpPr>
            <a:spLocks noGrp="1"/>
          </p:cNvSpPr>
          <p:nvPr>
            <p:ph idx="1"/>
          </p:nvPr>
        </p:nvSpPr>
        <p:spPr>
          <a:xfrm>
            <a:off x="621437" y="1725309"/>
            <a:ext cx="8593584" cy="5376825"/>
          </a:xfrm>
        </p:spPr>
        <p:txBody>
          <a:bodyPr>
            <a:normAutofit fontScale="92500" lnSpcReduction="10000"/>
          </a:bodyPr>
          <a:lstStyle/>
          <a:p>
            <a:r>
              <a:rPr lang="fr-FR" dirty="0">
                <a:solidFill>
                  <a:srgbClr val="1F9CB3"/>
                </a:solidFill>
              </a:rPr>
              <a:t>La consommation d’un produit psychoactif naît de la rencontre d’un homme avec sa personnalité, d’un produit, dans un contexte donné. </a:t>
            </a:r>
          </a:p>
          <a:p>
            <a:pPr marL="0" indent="0">
              <a:buNone/>
            </a:pPr>
            <a:r>
              <a:rPr lang="fr-FR" dirty="0"/>
              <a:t>			</a:t>
            </a:r>
          </a:p>
          <a:p>
            <a:pPr marL="0" indent="0">
              <a:buNone/>
            </a:pPr>
            <a:r>
              <a:rPr lang="fr-FR" dirty="0"/>
              <a:t>			</a:t>
            </a:r>
          </a:p>
          <a:p>
            <a:pPr marL="0" indent="0">
              <a:buNone/>
            </a:pPr>
            <a:endParaRPr lang="fr-FR" dirty="0"/>
          </a:p>
          <a:p>
            <a:endParaRPr lang="fr-FR" dirty="0"/>
          </a:p>
          <a:p>
            <a:pPr marL="0" indent="0">
              <a:buNone/>
            </a:pPr>
            <a:r>
              <a:rPr lang="fr-FR" dirty="0"/>
              <a:t>         				  	</a:t>
            </a:r>
          </a:p>
          <a:p>
            <a:endParaRPr lang="fr-FR" dirty="0"/>
          </a:p>
          <a:p>
            <a:r>
              <a:rPr lang="fr-FR" dirty="0">
                <a:solidFill>
                  <a:srgbClr val="1F9CB3"/>
                </a:solidFill>
              </a:rPr>
              <a:t>Pour comprendre, il faut s’intéresser à l’homme dans sa totalité. Les raisons de consommer diffèrent selon chaque personne, et elles sont liées à son histoire, à son état de santé et à son environnement familial et social. </a:t>
            </a:r>
          </a:p>
          <a:p>
            <a:endParaRPr lang="fr-FR" dirty="0"/>
          </a:p>
        </p:txBody>
      </p:sp>
      <p:pic>
        <p:nvPicPr>
          <p:cNvPr id="8" name="Image 7">
            <a:extLst>
              <a:ext uri="{FF2B5EF4-FFF2-40B4-BE49-F238E27FC236}">
                <a16:creationId xmlns:a16="http://schemas.microsoft.com/office/drawing/2014/main" id="{A67DBFC5-95D9-8DA0-2E63-8585E9F040C1}"/>
              </a:ext>
            </a:extLst>
          </p:cNvPr>
          <p:cNvPicPr>
            <a:picLocks noChangeAspect="1"/>
          </p:cNvPicPr>
          <p:nvPr/>
        </p:nvPicPr>
        <p:blipFill>
          <a:blip r:embed="rId3"/>
          <a:stretch>
            <a:fillRect/>
          </a:stretch>
        </p:blipFill>
        <p:spPr>
          <a:xfrm>
            <a:off x="2550466" y="2797747"/>
            <a:ext cx="4729223" cy="2537805"/>
          </a:xfrm>
          <a:prstGeom prst="rect">
            <a:avLst/>
          </a:prstGeom>
        </p:spPr>
      </p:pic>
      <p:sp>
        <p:nvSpPr>
          <p:cNvPr id="2" name="ZoneTexte 1">
            <a:extLst>
              <a:ext uri="{FF2B5EF4-FFF2-40B4-BE49-F238E27FC236}">
                <a16:creationId xmlns:a16="http://schemas.microsoft.com/office/drawing/2014/main" id="{C7AD2A4A-856E-C895-1267-B0B47E8D2797}"/>
              </a:ext>
            </a:extLst>
          </p:cNvPr>
          <p:cNvSpPr txBox="1"/>
          <p:nvPr/>
        </p:nvSpPr>
        <p:spPr>
          <a:xfrm>
            <a:off x="10176862" y="6400799"/>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132429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992782E-D5A3-0364-F01F-F894F8F385AA}"/>
              </a:ext>
            </a:extLst>
          </p:cNvPr>
          <p:cNvPicPr>
            <a:picLocks noChangeAspect="1"/>
          </p:cNvPicPr>
          <p:nvPr/>
        </p:nvPicPr>
        <p:blipFill>
          <a:blip r:embed="rId2"/>
          <a:stretch>
            <a:fillRect/>
          </a:stretch>
        </p:blipFill>
        <p:spPr>
          <a:xfrm>
            <a:off x="0" y="-27264"/>
            <a:ext cx="12192000" cy="6885264"/>
          </a:xfrm>
          <a:prstGeom prst="rect">
            <a:avLst/>
          </a:prstGeom>
        </p:spPr>
      </p:pic>
      <p:sp>
        <p:nvSpPr>
          <p:cNvPr id="7" name="ZoneTexte 6">
            <a:extLst>
              <a:ext uri="{FF2B5EF4-FFF2-40B4-BE49-F238E27FC236}">
                <a16:creationId xmlns:a16="http://schemas.microsoft.com/office/drawing/2014/main" id="{F34A9A94-F5E5-1201-3294-B6FD49E05C8A}"/>
              </a:ext>
            </a:extLst>
          </p:cNvPr>
          <p:cNvSpPr txBox="1"/>
          <p:nvPr/>
        </p:nvSpPr>
        <p:spPr>
          <a:xfrm>
            <a:off x="974008" y="3734594"/>
            <a:ext cx="2580961" cy="2677656"/>
          </a:xfrm>
          <a:prstGeom prst="rect">
            <a:avLst/>
          </a:prstGeom>
          <a:noFill/>
        </p:spPr>
        <p:txBody>
          <a:bodyPr wrap="square">
            <a:spAutoFit/>
          </a:bodyPr>
          <a:lstStyle/>
          <a:p>
            <a:r>
              <a:rPr lang="fr-FR" sz="2800" dirty="0">
                <a:solidFill>
                  <a:schemeClr val="bg1"/>
                </a:solidFill>
              </a:rPr>
              <a:t>Effets au bout de 15 à 20 minutes après inhalation, entre 4 à 6 heures en cas d’ingestion</a:t>
            </a:r>
          </a:p>
        </p:txBody>
      </p:sp>
      <p:sp>
        <p:nvSpPr>
          <p:cNvPr id="8" name="ZoneTexte 7">
            <a:extLst>
              <a:ext uri="{FF2B5EF4-FFF2-40B4-BE49-F238E27FC236}">
                <a16:creationId xmlns:a16="http://schemas.microsoft.com/office/drawing/2014/main" id="{BE3FE666-9296-5157-AB2A-2C88CF05B7E2}"/>
              </a:ext>
            </a:extLst>
          </p:cNvPr>
          <p:cNvSpPr txBox="1"/>
          <p:nvPr/>
        </p:nvSpPr>
        <p:spPr>
          <a:xfrm>
            <a:off x="3653253" y="3727562"/>
            <a:ext cx="2404640" cy="3108543"/>
          </a:xfrm>
          <a:prstGeom prst="rect">
            <a:avLst/>
          </a:prstGeom>
          <a:noFill/>
        </p:spPr>
        <p:txBody>
          <a:bodyPr wrap="square">
            <a:spAutoFit/>
          </a:bodyPr>
          <a:lstStyle/>
          <a:p>
            <a:r>
              <a:rPr lang="fr-FR" sz="2800" dirty="0">
                <a:solidFill>
                  <a:schemeClr val="bg1"/>
                </a:solidFill>
              </a:rPr>
              <a:t>Effets vont de l’envie de rire à l’euphorie, d’une sensation de bien-être à la somnolence</a:t>
            </a:r>
          </a:p>
        </p:txBody>
      </p:sp>
      <p:sp>
        <p:nvSpPr>
          <p:cNvPr id="9" name="ZoneTexte 8">
            <a:extLst>
              <a:ext uri="{FF2B5EF4-FFF2-40B4-BE49-F238E27FC236}">
                <a16:creationId xmlns:a16="http://schemas.microsoft.com/office/drawing/2014/main" id="{A92C8872-C5AB-139A-985F-AD24F41C2E4C}"/>
              </a:ext>
            </a:extLst>
          </p:cNvPr>
          <p:cNvSpPr txBox="1"/>
          <p:nvPr/>
        </p:nvSpPr>
        <p:spPr>
          <a:xfrm>
            <a:off x="6508099" y="3746154"/>
            <a:ext cx="2404640" cy="2677656"/>
          </a:xfrm>
          <a:prstGeom prst="rect">
            <a:avLst/>
          </a:prstGeom>
          <a:noFill/>
        </p:spPr>
        <p:txBody>
          <a:bodyPr wrap="square">
            <a:spAutoFit/>
          </a:bodyPr>
          <a:lstStyle/>
          <a:p>
            <a:r>
              <a:rPr lang="fr-FR" sz="2800" dirty="0">
                <a:solidFill>
                  <a:schemeClr val="bg1"/>
                </a:solidFill>
              </a:rPr>
              <a:t>Effets immédiats de réduire la concentration et de ralentir les réflexes.</a:t>
            </a:r>
          </a:p>
        </p:txBody>
      </p:sp>
      <p:sp>
        <p:nvSpPr>
          <p:cNvPr id="10" name="ZoneTexte 9">
            <a:extLst>
              <a:ext uri="{FF2B5EF4-FFF2-40B4-BE49-F238E27FC236}">
                <a16:creationId xmlns:a16="http://schemas.microsoft.com/office/drawing/2014/main" id="{28BE8246-6DA0-BE69-D606-C6F9D5F92725}"/>
              </a:ext>
            </a:extLst>
          </p:cNvPr>
          <p:cNvSpPr txBox="1"/>
          <p:nvPr/>
        </p:nvSpPr>
        <p:spPr>
          <a:xfrm>
            <a:off x="9035393" y="3737197"/>
            <a:ext cx="2769920" cy="2246769"/>
          </a:xfrm>
          <a:prstGeom prst="rect">
            <a:avLst/>
          </a:prstGeom>
          <a:noFill/>
        </p:spPr>
        <p:txBody>
          <a:bodyPr wrap="square">
            <a:spAutoFit/>
          </a:bodyPr>
          <a:lstStyle/>
          <a:p>
            <a:r>
              <a:rPr lang="fr-FR" sz="2800" dirty="0">
                <a:solidFill>
                  <a:schemeClr val="bg1"/>
                </a:solidFill>
              </a:rPr>
              <a:t>La consommation peut provoquer des « </a:t>
            </a:r>
            <a:r>
              <a:rPr lang="fr-FR" sz="2800" dirty="0" err="1">
                <a:solidFill>
                  <a:schemeClr val="bg1"/>
                </a:solidFill>
              </a:rPr>
              <a:t>bad</a:t>
            </a:r>
            <a:r>
              <a:rPr lang="fr-FR" sz="2800" dirty="0">
                <a:solidFill>
                  <a:schemeClr val="bg1"/>
                </a:solidFill>
              </a:rPr>
              <a:t> trips » voire des états hallucinatoi</a:t>
            </a:r>
            <a:r>
              <a:rPr lang="fr-FR" sz="2800" b="1" dirty="0">
                <a:solidFill>
                  <a:schemeClr val="bg1"/>
                </a:solidFill>
              </a:rPr>
              <a:t>res </a:t>
            </a:r>
            <a:endParaRPr lang="fr-FR" dirty="0">
              <a:solidFill>
                <a:schemeClr val="bg1"/>
              </a:solidFill>
            </a:endParaRPr>
          </a:p>
        </p:txBody>
      </p:sp>
      <p:sp>
        <p:nvSpPr>
          <p:cNvPr id="11" name="ZoneTexte 10">
            <a:extLst>
              <a:ext uri="{FF2B5EF4-FFF2-40B4-BE49-F238E27FC236}">
                <a16:creationId xmlns:a16="http://schemas.microsoft.com/office/drawing/2014/main" id="{706D0DF5-1176-3AC2-872C-3A38BA652AB1}"/>
              </a:ext>
            </a:extLst>
          </p:cNvPr>
          <p:cNvSpPr txBox="1"/>
          <p:nvPr/>
        </p:nvSpPr>
        <p:spPr>
          <a:xfrm>
            <a:off x="3102015" y="350214"/>
            <a:ext cx="7896389" cy="923330"/>
          </a:xfrm>
          <a:prstGeom prst="rect">
            <a:avLst/>
          </a:prstGeom>
          <a:noFill/>
        </p:spPr>
        <p:txBody>
          <a:bodyPr wrap="square">
            <a:spAutoFit/>
          </a:bodyPr>
          <a:lstStyle/>
          <a:p>
            <a:pPr lvl="1"/>
            <a:r>
              <a:rPr lang="fr-FR" sz="5400" b="1" dirty="0">
                <a:solidFill>
                  <a:schemeClr val="bg1"/>
                </a:solidFill>
              </a:rPr>
              <a:t>Effet du cannabis</a:t>
            </a:r>
          </a:p>
        </p:txBody>
      </p:sp>
      <p:sp>
        <p:nvSpPr>
          <p:cNvPr id="2" name="ZoneTexte 1">
            <a:extLst>
              <a:ext uri="{FF2B5EF4-FFF2-40B4-BE49-F238E27FC236}">
                <a16:creationId xmlns:a16="http://schemas.microsoft.com/office/drawing/2014/main" id="{452C7B70-3943-9119-7003-527BB0D29A4F}"/>
              </a:ext>
            </a:extLst>
          </p:cNvPr>
          <p:cNvSpPr txBox="1"/>
          <p:nvPr/>
        </p:nvSpPr>
        <p:spPr>
          <a:xfrm>
            <a:off x="102487" y="6437179"/>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87647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7B55CC2-4CB0-DDD7-D1D8-7C546F52D8C7}"/>
              </a:ext>
            </a:extLst>
          </p:cNvPr>
          <p:cNvPicPr>
            <a:picLocks noChangeAspect="1"/>
          </p:cNvPicPr>
          <p:nvPr/>
        </p:nvPicPr>
        <p:blipFill>
          <a:blip r:embed="rId3"/>
          <a:stretch>
            <a:fillRect/>
          </a:stretch>
        </p:blipFill>
        <p:spPr>
          <a:xfrm>
            <a:off x="0" y="0"/>
            <a:ext cx="12192000" cy="6958010"/>
          </a:xfrm>
          <a:prstGeom prst="rect">
            <a:avLst/>
          </a:prstGeom>
        </p:spPr>
      </p:pic>
      <p:sp>
        <p:nvSpPr>
          <p:cNvPr id="6" name="ZoneTexte 5">
            <a:extLst>
              <a:ext uri="{FF2B5EF4-FFF2-40B4-BE49-F238E27FC236}">
                <a16:creationId xmlns:a16="http://schemas.microsoft.com/office/drawing/2014/main" id="{721F5F82-3120-233B-E379-DDA4B17032C9}"/>
              </a:ext>
            </a:extLst>
          </p:cNvPr>
          <p:cNvSpPr txBox="1"/>
          <p:nvPr/>
        </p:nvSpPr>
        <p:spPr>
          <a:xfrm>
            <a:off x="9212238" y="4894196"/>
            <a:ext cx="3015967" cy="2062103"/>
          </a:xfrm>
          <a:prstGeom prst="rect">
            <a:avLst/>
          </a:prstGeom>
          <a:solidFill>
            <a:srgbClr val="1F9CB3"/>
          </a:solidFill>
        </p:spPr>
        <p:txBody>
          <a:bodyPr wrap="square" rtlCol="0">
            <a:spAutoFit/>
          </a:bodyPr>
          <a:lstStyle/>
          <a:p>
            <a:r>
              <a:rPr lang="fr-FR" sz="3200" b="1" dirty="0">
                <a:solidFill>
                  <a:schemeClr val="bg1"/>
                </a:solidFill>
              </a:rPr>
              <a:t>Dangers liés à une consommation régulière</a:t>
            </a:r>
          </a:p>
        </p:txBody>
      </p:sp>
      <p:sp>
        <p:nvSpPr>
          <p:cNvPr id="9" name="ZoneTexte 8">
            <a:extLst>
              <a:ext uri="{FF2B5EF4-FFF2-40B4-BE49-F238E27FC236}">
                <a16:creationId xmlns:a16="http://schemas.microsoft.com/office/drawing/2014/main" id="{34654112-4513-1238-4F25-31EBBA94B0BC}"/>
              </a:ext>
            </a:extLst>
          </p:cNvPr>
          <p:cNvSpPr txBox="1"/>
          <p:nvPr/>
        </p:nvSpPr>
        <p:spPr>
          <a:xfrm>
            <a:off x="2329071" y="665056"/>
            <a:ext cx="6869576" cy="523220"/>
          </a:xfrm>
          <a:prstGeom prst="rect">
            <a:avLst/>
          </a:prstGeom>
          <a:noFill/>
        </p:spPr>
        <p:txBody>
          <a:bodyPr wrap="square">
            <a:spAutoFit/>
          </a:bodyPr>
          <a:lstStyle/>
          <a:p>
            <a:r>
              <a:rPr lang="fr-FR" sz="2800" b="1" dirty="0">
                <a:solidFill>
                  <a:srgbClr val="1F9CB3"/>
                </a:solidFill>
              </a:rPr>
              <a:t>Les dangers du cannabis sur la santé </a:t>
            </a:r>
          </a:p>
        </p:txBody>
      </p:sp>
      <p:sp>
        <p:nvSpPr>
          <p:cNvPr id="10" name="ZoneTexte 9">
            <a:extLst>
              <a:ext uri="{FF2B5EF4-FFF2-40B4-BE49-F238E27FC236}">
                <a16:creationId xmlns:a16="http://schemas.microsoft.com/office/drawing/2014/main" id="{6CA24B17-BF77-D718-1546-910AF83EBB93}"/>
              </a:ext>
            </a:extLst>
          </p:cNvPr>
          <p:cNvSpPr txBox="1"/>
          <p:nvPr/>
        </p:nvSpPr>
        <p:spPr>
          <a:xfrm>
            <a:off x="2356367" y="2770957"/>
            <a:ext cx="7437893" cy="523220"/>
          </a:xfrm>
          <a:prstGeom prst="rect">
            <a:avLst/>
          </a:prstGeom>
          <a:noFill/>
        </p:spPr>
        <p:txBody>
          <a:bodyPr wrap="square">
            <a:spAutoFit/>
          </a:bodyPr>
          <a:lstStyle/>
          <a:p>
            <a:r>
              <a:rPr lang="fr-FR" sz="2800" b="1" dirty="0">
                <a:solidFill>
                  <a:srgbClr val="1F9CB3"/>
                </a:solidFill>
              </a:rPr>
              <a:t>Troubles psychiatriques </a:t>
            </a:r>
          </a:p>
        </p:txBody>
      </p:sp>
      <p:sp>
        <p:nvSpPr>
          <p:cNvPr id="11" name="ZoneTexte 10">
            <a:extLst>
              <a:ext uri="{FF2B5EF4-FFF2-40B4-BE49-F238E27FC236}">
                <a16:creationId xmlns:a16="http://schemas.microsoft.com/office/drawing/2014/main" id="{C81C8203-7C0A-84EE-7C7B-57DDC5201259}"/>
              </a:ext>
            </a:extLst>
          </p:cNvPr>
          <p:cNvSpPr txBox="1"/>
          <p:nvPr/>
        </p:nvSpPr>
        <p:spPr>
          <a:xfrm>
            <a:off x="2329067" y="4798660"/>
            <a:ext cx="6396171" cy="523220"/>
          </a:xfrm>
          <a:prstGeom prst="rect">
            <a:avLst/>
          </a:prstGeom>
          <a:noFill/>
        </p:spPr>
        <p:txBody>
          <a:bodyPr wrap="square">
            <a:spAutoFit/>
          </a:bodyPr>
          <a:lstStyle/>
          <a:p>
            <a:r>
              <a:rPr lang="fr-FR" sz="2800" b="1" dirty="0">
                <a:solidFill>
                  <a:srgbClr val="1F9CB3"/>
                </a:solidFill>
              </a:rPr>
              <a:t>Risques sociaux </a:t>
            </a:r>
          </a:p>
        </p:txBody>
      </p:sp>
      <p:sp>
        <p:nvSpPr>
          <p:cNvPr id="12" name="ZoneTexte 11">
            <a:extLst>
              <a:ext uri="{FF2B5EF4-FFF2-40B4-BE49-F238E27FC236}">
                <a16:creationId xmlns:a16="http://schemas.microsoft.com/office/drawing/2014/main" id="{F6E008D4-F019-343C-D834-4CF7B78D15D5}"/>
              </a:ext>
            </a:extLst>
          </p:cNvPr>
          <p:cNvSpPr txBox="1"/>
          <p:nvPr/>
        </p:nvSpPr>
        <p:spPr>
          <a:xfrm>
            <a:off x="1869220" y="1132476"/>
            <a:ext cx="7315779" cy="646331"/>
          </a:xfrm>
          <a:prstGeom prst="rect">
            <a:avLst/>
          </a:prstGeom>
          <a:noFill/>
        </p:spPr>
        <p:txBody>
          <a:bodyPr wrap="square">
            <a:spAutoFit/>
          </a:bodyPr>
          <a:lstStyle/>
          <a:p>
            <a:pPr lvl="1">
              <a:lnSpc>
                <a:spcPct val="90000"/>
              </a:lnSpc>
              <a:spcBef>
                <a:spcPts val="600"/>
              </a:spcBef>
              <a:spcAft>
                <a:spcPts val="600"/>
              </a:spcAft>
              <a:buClrTx/>
            </a:pPr>
            <a:r>
              <a:rPr lang="fr-FR" altLang="fr-FR" sz="2000" dirty="0">
                <a:latin typeface="+mn-lt"/>
              </a:rPr>
              <a:t>Les fumées de cannabis inhalées présentent un pouvoir cancérigène</a:t>
            </a:r>
          </a:p>
        </p:txBody>
      </p:sp>
      <p:sp>
        <p:nvSpPr>
          <p:cNvPr id="13" name="ZoneTexte 12">
            <a:extLst>
              <a:ext uri="{FF2B5EF4-FFF2-40B4-BE49-F238E27FC236}">
                <a16:creationId xmlns:a16="http://schemas.microsoft.com/office/drawing/2014/main" id="{445F5780-7A76-F552-5B20-A093DE144C4C}"/>
              </a:ext>
            </a:extLst>
          </p:cNvPr>
          <p:cNvSpPr txBox="1"/>
          <p:nvPr/>
        </p:nvSpPr>
        <p:spPr>
          <a:xfrm>
            <a:off x="1896516" y="3277807"/>
            <a:ext cx="7315779" cy="923330"/>
          </a:xfrm>
          <a:prstGeom prst="rect">
            <a:avLst/>
          </a:prstGeom>
          <a:noFill/>
        </p:spPr>
        <p:txBody>
          <a:bodyPr wrap="square">
            <a:spAutoFit/>
          </a:bodyPr>
          <a:lstStyle/>
          <a:p>
            <a:pPr lvl="1">
              <a:lnSpc>
                <a:spcPct val="90000"/>
              </a:lnSpc>
              <a:spcBef>
                <a:spcPts val="600"/>
              </a:spcBef>
              <a:spcAft>
                <a:spcPts val="600"/>
              </a:spcAft>
              <a:buClrTx/>
            </a:pPr>
            <a:r>
              <a:rPr lang="fr-FR" altLang="fr-FR" sz="2000" dirty="0">
                <a:latin typeface="+mn-lt"/>
              </a:rPr>
              <a:t>Apparition ou aggravation de troubles existants comme anxiété, panique, dépression, schizophrénie et psychose cannabique (bouffée délirante)</a:t>
            </a:r>
          </a:p>
        </p:txBody>
      </p:sp>
      <p:sp>
        <p:nvSpPr>
          <p:cNvPr id="14" name="ZoneTexte 13">
            <a:extLst>
              <a:ext uri="{FF2B5EF4-FFF2-40B4-BE49-F238E27FC236}">
                <a16:creationId xmlns:a16="http://schemas.microsoft.com/office/drawing/2014/main" id="{150C69D0-2573-3274-1B24-2CA1D03D0853}"/>
              </a:ext>
            </a:extLst>
          </p:cNvPr>
          <p:cNvSpPr txBox="1"/>
          <p:nvPr/>
        </p:nvSpPr>
        <p:spPr>
          <a:xfrm>
            <a:off x="1869213" y="5239895"/>
            <a:ext cx="7165605" cy="1477328"/>
          </a:xfrm>
          <a:prstGeom prst="rect">
            <a:avLst/>
          </a:prstGeom>
          <a:noFill/>
        </p:spPr>
        <p:txBody>
          <a:bodyPr wrap="square">
            <a:spAutoFit/>
          </a:bodyPr>
          <a:lstStyle/>
          <a:p>
            <a:pPr lvl="1">
              <a:lnSpc>
                <a:spcPct val="90000"/>
              </a:lnSpc>
              <a:spcBef>
                <a:spcPts val="600"/>
              </a:spcBef>
              <a:spcAft>
                <a:spcPts val="600"/>
              </a:spcAft>
              <a:buClrTx/>
            </a:pPr>
            <a:r>
              <a:rPr lang="fr-FR" altLang="fr-FR" sz="2000" dirty="0">
                <a:latin typeface="+mn-lt"/>
              </a:rPr>
              <a:t>Difficultés de concentration (scolaires et professionnelles) problèmes de mémoire, difficultés d’apprentissage, difficultés de conduire de façon sécuritaire ou de faire fonctionner un équipement (machines…), isolement social, risques judiciaires (illicite). </a:t>
            </a:r>
          </a:p>
        </p:txBody>
      </p:sp>
      <p:sp>
        <p:nvSpPr>
          <p:cNvPr id="17" name="ZoneTexte 16">
            <a:extLst>
              <a:ext uri="{FF2B5EF4-FFF2-40B4-BE49-F238E27FC236}">
                <a16:creationId xmlns:a16="http://schemas.microsoft.com/office/drawing/2014/main" id="{5AE9EB92-1173-AAED-8B37-71DFEBBE58CD}"/>
              </a:ext>
            </a:extLst>
          </p:cNvPr>
          <p:cNvSpPr txBox="1"/>
          <p:nvPr/>
        </p:nvSpPr>
        <p:spPr>
          <a:xfrm>
            <a:off x="11011328" y="6520409"/>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194758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barn(inVertical)">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additive="base">
                                        <p:cTn id="2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7995996-689D-0360-F292-B7A93E7F3E23}"/>
              </a:ext>
            </a:extLst>
          </p:cNvPr>
          <p:cNvPicPr>
            <a:picLocks noChangeAspect="1"/>
          </p:cNvPicPr>
          <p:nvPr/>
        </p:nvPicPr>
        <p:blipFill>
          <a:blip r:embed="rId2"/>
          <a:stretch>
            <a:fillRect/>
          </a:stretch>
        </p:blipFill>
        <p:spPr>
          <a:xfrm>
            <a:off x="-1" y="0"/>
            <a:ext cx="12213251" cy="6858000"/>
          </a:xfrm>
          <a:prstGeom prst="rect">
            <a:avLst/>
          </a:prstGeom>
        </p:spPr>
      </p:pic>
      <p:pic>
        <p:nvPicPr>
          <p:cNvPr id="6" name="Image 5">
            <a:extLst>
              <a:ext uri="{FF2B5EF4-FFF2-40B4-BE49-F238E27FC236}">
                <a16:creationId xmlns:a16="http://schemas.microsoft.com/office/drawing/2014/main" id="{51280CA8-10A4-F62E-61C4-0E980437673A}"/>
              </a:ext>
            </a:extLst>
          </p:cNvPr>
          <p:cNvPicPr>
            <a:picLocks noChangeAspect="1"/>
          </p:cNvPicPr>
          <p:nvPr/>
        </p:nvPicPr>
        <p:blipFill>
          <a:blip r:embed="rId2"/>
          <a:stretch>
            <a:fillRect/>
          </a:stretch>
        </p:blipFill>
        <p:spPr>
          <a:xfrm>
            <a:off x="0" y="0"/>
            <a:ext cx="12213251" cy="6858000"/>
          </a:xfrm>
          <a:prstGeom prst="rect">
            <a:avLst/>
          </a:prstGeom>
        </p:spPr>
      </p:pic>
      <p:sp>
        <p:nvSpPr>
          <p:cNvPr id="7" name="ZoneTexte 6">
            <a:extLst>
              <a:ext uri="{FF2B5EF4-FFF2-40B4-BE49-F238E27FC236}">
                <a16:creationId xmlns:a16="http://schemas.microsoft.com/office/drawing/2014/main" id="{06F2D7B1-C6C6-A9D8-BDE4-71C16C59C213}"/>
              </a:ext>
            </a:extLst>
          </p:cNvPr>
          <p:cNvSpPr txBox="1"/>
          <p:nvPr/>
        </p:nvSpPr>
        <p:spPr>
          <a:xfrm>
            <a:off x="5836773" y="-76905"/>
            <a:ext cx="4118658" cy="923330"/>
          </a:xfrm>
          <a:prstGeom prst="rect">
            <a:avLst/>
          </a:prstGeom>
          <a:noFill/>
        </p:spPr>
        <p:txBody>
          <a:bodyPr wrap="square">
            <a:spAutoFit/>
          </a:bodyPr>
          <a:lstStyle/>
          <a:p>
            <a:r>
              <a:rPr lang="fr-FR" sz="5400" b="1" dirty="0">
                <a:solidFill>
                  <a:schemeClr val="bg1"/>
                </a:solidFill>
              </a:rPr>
              <a:t>Dépistage</a:t>
            </a:r>
          </a:p>
        </p:txBody>
      </p:sp>
      <p:sp>
        <p:nvSpPr>
          <p:cNvPr id="8" name="ZoneTexte 7">
            <a:extLst>
              <a:ext uri="{FF2B5EF4-FFF2-40B4-BE49-F238E27FC236}">
                <a16:creationId xmlns:a16="http://schemas.microsoft.com/office/drawing/2014/main" id="{88411093-B417-ADBE-C29E-4F84A0024B35}"/>
              </a:ext>
            </a:extLst>
          </p:cNvPr>
          <p:cNvSpPr txBox="1"/>
          <p:nvPr/>
        </p:nvSpPr>
        <p:spPr>
          <a:xfrm>
            <a:off x="3839791" y="929658"/>
            <a:ext cx="8352209" cy="3785652"/>
          </a:xfrm>
          <a:prstGeom prst="rect">
            <a:avLst/>
          </a:prstGeom>
          <a:noFill/>
        </p:spPr>
        <p:txBody>
          <a:bodyPr wrap="square">
            <a:spAutoFit/>
          </a:bodyPr>
          <a:lstStyle/>
          <a:p>
            <a:pPr marL="0" indent="0">
              <a:buNone/>
            </a:pPr>
            <a:r>
              <a:rPr lang="fr-FR" sz="2400" dirty="0">
                <a:solidFill>
                  <a:schemeClr val="tx1"/>
                </a:solidFill>
              </a:rPr>
              <a:t>Demi-vie : 4 jours</a:t>
            </a:r>
          </a:p>
          <a:p>
            <a:pPr marL="0" indent="0">
              <a:buNone/>
            </a:pPr>
            <a:endParaRPr lang="fr-FR" sz="2400" dirty="0">
              <a:solidFill>
                <a:schemeClr val="tx1"/>
              </a:solidFill>
            </a:endParaRPr>
          </a:p>
          <a:p>
            <a:pPr marL="0" indent="0">
              <a:buNone/>
            </a:pPr>
            <a:r>
              <a:rPr lang="fr-FR" sz="2400" dirty="0">
                <a:solidFill>
                  <a:schemeClr val="tx1"/>
                </a:solidFill>
              </a:rPr>
              <a:t>Après la prise de cannabis</a:t>
            </a:r>
          </a:p>
          <a:p>
            <a:pPr marL="457200" indent="-457200">
              <a:buFont typeface="Arial" panose="020B0604020202020204" pitchFamily="34" charset="0"/>
              <a:buChar char="•"/>
            </a:pPr>
            <a:r>
              <a:rPr lang="fr-FR" sz="2400" dirty="0">
                <a:solidFill>
                  <a:schemeClr val="tx1"/>
                </a:solidFill>
              </a:rPr>
              <a:t>Sang : positivité 24 h</a:t>
            </a:r>
          </a:p>
          <a:p>
            <a:pPr marL="457200" indent="-457200">
              <a:buFont typeface="Arial" panose="020B0604020202020204" pitchFamily="34" charset="0"/>
              <a:buChar char="•"/>
            </a:pPr>
            <a:r>
              <a:rPr lang="fr-FR" sz="2400" dirty="0">
                <a:solidFill>
                  <a:schemeClr val="tx1"/>
                </a:solidFill>
              </a:rPr>
              <a:t>Salive : positivité de 2 à 10 h</a:t>
            </a:r>
          </a:p>
          <a:p>
            <a:pPr marL="457200" indent="-457200">
              <a:buFont typeface="Arial" panose="020B0604020202020204" pitchFamily="34" charset="0"/>
              <a:buChar char="•"/>
            </a:pPr>
            <a:r>
              <a:rPr lang="fr-FR" sz="2400" dirty="0">
                <a:solidFill>
                  <a:schemeClr val="tx1"/>
                </a:solidFill>
              </a:rPr>
              <a:t>Urine : positivité de 1 j à 70 j</a:t>
            </a:r>
          </a:p>
          <a:p>
            <a:pPr marL="0" indent="0">
              <a:buNone/>
            </a:pPr>
            <a:endParaRPr lang="fr-FR" sz="2400" b="1" dirty="0">
              <a:solidFill>
                <a:schemeClr val="tx1"/>
              </a:solidFill>
            </a:endParaRPr>
          </a:p>
          <a:p>
            <a:pPr marL="0" indent="0">
              <a:buNone/>
            </a:pPr>
            <a:r>
              <a:rPr lang="fr-FR" sz="2400" b="1" dirty="0">
                <a:solidFill>
                  <a:schemeClr val="tx1"/>
                </a:solidFill>
              </a:rPr>
              <a:t>Aucun test ne permet d’affirmer qu’une personne est sous l’influence de cannabis au moment du prélèvement</a:t>
            </a:r>
          </a:p>
          <a:p>
            <a:pPr marL="0" indent="0">
              <a:buNone/>
            </a:pPr>
            <a:r>
              <a:rPr lang="fr-FR" sz="2400" b="1" dirty="0">
                <a:solidFill>
                  <a:schemeClr val="tx1"/>
                </a:solidFill>
              </a:rPr>
              <a:t>Le test est un outil diagnostic</a:t>
            </a:r>
          </a:p>
        </p:txBody>
      </p:sp>
      <p:sp>
        <p:nvSpPr>
          <p:cNvPr id="10" name="ZoneTexte 9">
            <a:extLst>
              <a:ext uri="{FF2B5EF4-FFF2-40B4-BE49-F238E27FC236}">
                <a16:creationId xmlns:a16="http://schemas.microsoft.com/office/drawing/2014/main" id="{FEFBE96E-4E7F-F58D-B324-3958CBC3795B}"/>
              </a:ext>
            </a:extLst>
          </p:cNvPr>
          <p:cNvSpPr txBox="1"/>
          <p:nvPr/>
        </p:nvSpPr>
        <p:spPr>
          <a:xfrm>
            <a:off x="682906" y="63898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pic>
        <p:nvPicPr>
          <p:cNvPr id="3" name="Image 2">
            <a:extLst>
              <a:ext uri="{FF2B5EF4-FFF2-40B4-BE49-F238E27FC236}">
                <a16:creationId xmlns:a16="http://schemas.microsoft.com/office/drawing/2014/main" id="{5A1BF5D9-5B05-8137-62A2-950F6E0DDEB0}"/>
              </a:ext>
            </a:extLst>
          </p:cNvPr>
          <p:cNvPicPr>
            <a:picLocks noChangeAspect="1"/>
          </p:cNvPicPr>
          <p:nvPr/>
        </p:nvPicPr>
        <p:blipFill>
          <a:blip r:embed="rId4"/>
          <a:stretch>
            <a:fillRect/>
          </a:stretch>
        </p:blipFill>
        <p:spPr>
          <a:xfrm>
            <a:off x="-18909" y="0"/>
            <a:ext cx="3679786" cy="6858000"/>
          </a:xfrm>
          <a:prstGeom prst="rect">
            <a:avLst/>
          </a:prstGeom>
        </p:spPr>
      </p:pic>
      <p:pic>
        <p:nvPicPr>
          <p:cNvPr id="11" name="Image 10">
            <a:extLst>
              <a:ext uri="{FF2B5EF4-FFF2-40B4-BE49-F238E27FC236}">
                <a16:creationId xmlns:a16="http://schemas.microsoft.com/office/drawing/2014/main" id="{FC45446D-6DAB-30E1-CD1B-63CE1FA96F33}"/>
              </a:ext>
            </a:extLst>
          </p:cNvPr>
          <p:cNvPicPr>
            <a:picLocks noChangeAspect="1"/>
          </p:cNvPicPr>
          <p:nvPr/>
        </p:nvPicPr>
        <p:blipFill>
          <a:blip r:embed="rId5"/>
          <a:stretch>
            <a:fillRect/>
          </a:stretch>
        </p:blipFill>
        <p:spPr>
          <a:xfrm>
            <a:off x="5581934" y="4792215"/>
            <a:ext cx="4507315" cy="1921259"/>
          </a:xfrm>
          <a:prstGeom prst="rect">
            <a:avLst/>
          </a:prstGeom>
        </p:spPr>
      </p:pic>
    </p:spTree>
    <p:extLst>
      <p:ext uri="{BB962C8B-B14F-4D97-AF65-F5344CB8AC3E}">
        <p14:creationId xmlns:p14="http://schemas.microsoft.com/office/powerpoint/2010/main" val="22912913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DD27164-6B59-6BFD-282C-E1E5E0B25485}"/>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BC8A155A-E7CD-7028-488E-C6A008981129}"/>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2" name="Espace réservé du contenu 4">
            <a:extLst>
              <a:ext uri="{FF2B5EF4-FFF2-40B4-BE49-F238E27FC236}">
                <a16:creationId xmlns:a16="http://schemas.microsoft.com/office/drawing/2014/main" id="{0C98A09B-1643-58B9-D8B2-5C6E096D9306}"/>
              </a:ext>
            </a:extLst>
          </p:cNvPr>
          <p:cNvSpPr>
            <a:spLocks noGrp="1"/>
          </p:cNvSpPr>
          <p:nvPr>
            <p:ph idx="1"/>
          </p:nvPr>
        </p:nvSpPr>
        <p:spPr>
          <a:xfrm>
            <a:off x="1801504" y="1687277"/>
            <a:ext cx="9239534" cy="4503062"/>
          </a:xfrm>
          <a:solidFill>
            <a:schemeClr val="bg1">
              <a:lumMod val="95000"/>
            </a:schemeClr>
          </a:solidFill>
        </p:spPr>
        <p:txBody>
          <a:bodyPr>
            <a:normAutofit lnSpcReduction="10000"/>
          </a:bodyPr>
          <a:lstStyle/>
          <a:p>
            <a:r>
              <a:rPr lang="fr-FR" dirty="0">
                <a:solidFill>
                  <a:srgbClr val="1F9CB3"/>
                </a:solidFill>
              </a:rPr>
              <a:t>La </a:t>
            </a:r>
            <a:r>
              <a:rPr lang="fr-FR" b="1" dirty="0">
                <a:solidFill>
                  <a:srgbClr val="1F9CB3"/>
                </a:solidFill>
              </a:rPr>
              <a:t>France</a:t>
            </a:r>
            <a:r>
              <a:rPr lang="fr-FR" dirty="0">
                <a:solidFill>
                  <a:srgbClr val="1F9CB3"/>
                </a:solidFill>
              </a:rPr>
              <a:t> a commencé le 26 mars 2021 l'expérimentation du </a:t>
            </a:r>
            <a:r>
              <a:rPr lang="fr-FR" b="1" dirty="0">
                <a:solidFill>
                  <a:srgbClr val="1F9CB3"/>
                </a:solidFill>
              </a:rPr>
              <a:t>cannabis</a:t>
            </a:r>
            <a:r>
              <a:rPr lang="fr-FR" dirty="0">
                <a:solidFill>
                  <a:srgbClr val="1F9CB3"/>
                </a:solidFill>
              </a:rPr>
              <a:t> médical ou "</a:t>
            </a:r>
            <a:r>
              <a:rPr lang="fr-FR" b="1" dirty="0">
                <a:solidFill>
                  <a:srgbClr val="1F9CB3"/>
                </a:solidFill>
              </a:rPr>
              <a:t>thérapeutique</a:t>
            </a:r>
            <a:r>
              <a:rPr lang="fr-FR" dirty="0">
                <a:solidFill>
                  <a:srgbClr val="1F9CB3"/>
                </a:solidFill>
              </a:rPr>
              <a:t>" pour 3 000 patients souffrant de maladies graves (épilepsie, douleurs neuropathiques, sclérose en plaques…).</a:t>
            </a:r>
          </a:p>
          <a:p>
            <a:endParaRPr lang="fr-FR" dirty="0">
              <a:solidFill>
                <a:srgbClr val="1F9CB3"/>
              </a:solidFill>
            </a:endParaRPr>
          </a:p>
          <a:p>
            <a:r>
              <a:rPr lang="fr-FR" dirty="0">
                <a:solidFill>
                  <a:srgbClr val="1F9CB3"/>
                </a:solidFill>
              </a:rPr>
              <a:t>Cette expérimentation, dont le cadre est défini par le ministère de la Santé, la mise en œuvre et le pilotage opérationnel réalisés par l’ANSM, permettra de juger de l’opportunité de généraliser l’usage des médicaments à base de cannabis en France. Une évaluation sera menée avec des résultats attendus pour septembre 2023.</a:t>
            </a:r>
          </a:p>
        </p:txBody>
      </p:sp>
      <p:sp>
        <p:nvSpPr>
          <p:cNvPr id="4" name="ZoneTexte 3">
            <a:extLst>
              <a:ext uri="{FF2B5EF4-FFF2-40B4-BE49-F238E27FC236}">
                <a16:creationId xmlns:a16="http://schemas.microsoft.com/office/drawing/2014/main" id="{9D6C42ED-DEDA-47F4-8882-32139CCA9FDD}"/>
              </a:ext>
            </a:extLst>
          </p:cNvPr>
          <p:cNvSpPr txBox="1"/>
          <p:nvPr/>
        </p:nvSpPr>
        <p:spPr>
          <a:xfrm>
            <a:off x="1665024" y="84406"/>
            <a:ext cx="9662615" cy="1569660"/>
          </a:xfrm>
          <a:prstGeom prst="rect">
            <a:avLst/>
          </a:prstGeom>
          <a:noFill/>
        </p:spPr>
        <p:txBody>
          <a:bodyPr wrap="square">
            <a:spAutoFit/>
          </a:bodyPr>
          <a:lstStyle/>
          <a:p>
            <a:r>
              <a:rPr lang="fr-FR" sz="4800" b="1" dirty="0">
                <a:solidFill>
                  <a:schemeClr val="bg1"/>
                </a:solidFill>
              </a:rPr>
              <a:t>Quid du cannabis thérapeutique en France ?</a:t>
            </a:r>
          </a:p>
        </p:txBody>
      </p:sp>
    </p:spTree>
    <p:extLst>
      <p:ext uri="{BB962C8B-B14F-4D97-AF65-F5344CB8AC3E}">
        <p14:creationId xmlns:p14="http://schemas.microsoft.com/office/powerpoint/2010/main" val="42489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F34E31C-FE99-13AC-64F4-477D1AAFC020}"/>
              </a:ext>
            </a:extLst>
          </p:cNvPr>
          <p:cNvPicPr>
            <a:picLocks noChangeAspect="1"/>
          </p:cNvPicPr>
          <p:nvPr/>
        </p:nvPicPr>
        <p:blipFill>
          <a:blip r:embed="rId2"/>
          <a:stretch>
            <a:fillRect/>
          </a:stretch>
        </p:blipFill>
        <p:spPr>
          <a:xfrm>
            <a:off x="0" y="0"/>
            <a:ext cx="4343400" cy="6858000"/>
          </a:xfrm>
          <a:prstGeom prst="rect">
            <a:avLst/>
          </a:prstGeom>
        </p:spPr>
      </p:pic>
      <p:sp>
        <p:nvSpPr>
          <p:cNvPr id="7" name="ZoneTexte 6">
            <a:extLst>
              <a:ext uri="{FF2B5EF4-FFF2-40B4-BE49-F238E27FC236}">
                <a16:creationId xmlns:a16="http://schemas.microsoft.com/office/drawing/2014/main" id="{3FDC7F43-5431-CFC0-7680-5397B186ECEB}"/>
              </a:ext>
            </a:extLst>
          </p:cNvPr>
          <p:cNvSpPr txBox="1"/>
          <p:nvPr/>
        </p:nvSpPr>
        <p:spPr>
          <a:xfrm>
            <a:off x="2993704" y="180639"/>
            <a:ext cx="7046650" cy="1569660"/>
          </a:xfrm>
          <a:prstGeom prst="rect">
            <a:avLst/>
          </a:prstGeom>
          <a:noFill/>
        </p:spPr>
        <p:txBody>
          <a:bodyPr wrap="square">
            <a:spAutoFit/>
          </a:bodyPr>
          <a:lstStyle/>
          <a:p>
            <a:pPr lvl="1" algn="ctr"/>
            <a:r>
              <a:rPr lang="fr-FR" sz="4800" b="1" dirty="0">
                <a:solidFill>
                  <a:srgbClr val="1F9CB3"/>
                </a:solidFill>
              </a:rPr>
              <a:t>TESTEZ VOS CONNAISSANCES</a:t>
            </a:r>
          </a:p>
        </p:txBody>
      </p:sp>
      <p:sp>
        <p:nvSpPr>
          <p:cNvPr id="2" name="ZoneTexte 1">
            <a:extLst>
              <a:ext uri="{FF2B5EF4-FFF2-40B4-BE49-F238E27FC236}">
                <a16:creationId xmlns:a16="http://schemas.microsoft.com/office/drawing/2014/main" id="{703001C4-4DCE-1E7B-4598-F6F42C93E956}"/>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pic>
        <p:nvPicPr>
          <p:cNvPr id="4" name="Image 3">
            <a:extLst>
              <a:ext uri="{FF2B5EF4-FFF2-40B4-BE49-F238E27FC236}">
                <a16:creationId xmlns:a16="http://schemas.microsoft.com/office/drawing/2014/main" id="{6A82CD5B-5FCD-AEE0-25B2-5F92E1FE6BE1}"/>
              </a:ext>
            </a:extLst>
          </p:cNvPr>
          <p:cNvPicPr>
            <a:picLocks noChangeAspect="1"/>
          </p:cNvPicPr>
          <p:nvPr/>
        </p:nvPicPr>
        <p:blipFill>
          <a:blip r:embed="rId4"/>
          <a:stretch>
            <a:fillRect/>
          </a:stretch>
        </p:blipFill>
        <p:spPr>
          <a:xfrm>
            <a:off x="4812880" y="1750299"/>
            <a:ext cx="6559246" cy="3896388"/>
          </a:xfrm>
          <a:prstGeom prst="rect">
            <a:avLst/>
          </a:prstGeom>
        </p:spPr>
      </p:pic>
    </p:spTree>
    <p:extLst>
      <p:ext uri="{BB962C8B-B14F-4D97-AF65-F5344CB8AC3E}">
        <p14:creationId xmlns:p14="http://schemas.microsoft.com/office/powerpoint/2010/main" val="2441743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172573"/>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12106" y="905231"/>
            <a:ext cx="6186668" cy="954107"/>
          </a:xfrm>
          <a:prstGeom prst="rect">
            <a:avLst/>
          </a:prstGeom>
          <a:noFill/>
        </p:spPr>
        <p:txBody>
          <a:bodyPr wrap="square" rtlCol="0">
            <a:spAutoFit/>
          </a:bodyPr>
          <a:lstStyle/>
          <a:p>
            <a:r>
              <a:rPr lang="fr-FR" sz="2800" dirty="0">
                <a:solidFill>
                  <a:srgbClr val="E08C37"/>
                </a:solidFill>
              </a:rPr>
              <a:t>Fumer un joint aide à résoudre ses problèmes</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4" name="ZoneTexte 3">
            <a:extLst>
              <a:ext uri="{FF2B5EF4-FFF2-40B4-BE49-F238E27FC236}">
                <a16:creationId xmlns:a16="http://schemas.microsoft.com/office/drawing/2014/main" id="{361C4003-A01A-F9F0-1222-12CA6D06B64B}"/>
              </a:ext>
            </a:extLst>
          </p:cNvPr>
          <p:cNvSpPr txBox="1"/>
          <p:nvPr/>
        </p:nvSpPr>
        <p:spPr>
          <a:xfrm>
            <a:off x="5851005" y="2801147"/>
            <a:ext cx="6367040" cy="3416320"/>
          </a:xfrm>
          <a:prstGeom prst="rect">
            <a:avLst/>
          </a:prstGeom>
          <a:noFill/>
        </p:spPr>
        <p:txBody>
          <a:bodyPr wrap="square">
            <a:spAutoFit/>
          </a:bodyPr>
          <a:lstStyle/>
          <a:p>
            <a:r>
              <a:rPr lang="fr-FR" sz="2400" dirty="0">
                <a:solidFill>
                  <a:srgbClr val="92D050"/>
                </a:solidFill>
              </a:rPr>
              <a:t>Le cannabis apporte une sensation d'euphorie, d'apaisement et de détente et une légère somnolence. Il entraine l'oubli des soucis et la relaxation.</a:t>
            </a:r>
          </a:p>
          <a:p>
            <a:r>
              <a:rPr lang="fr-FR" sz="2400" dirty="0">
                <a:solidFill>
                  <a:srgbClr val="92D050"/>
                </a:solidFill>
              </a:rPr>
              <a:t>Il ne permet que "d'oublier" les problèmes pendant le temps de son action et en aucun cas de les résoudre. Dès que l'effet du cannabis s'est estompé, comme pour toutes les drogues, les problèmes ressurgissent.</a:t>
            </a:r>
          </a:p>
        </p:txBody>
      </p:sp>
      <p:pic>
        <p:nvPicPr>
          <p:cNvPr id="10" name="Image 9">
            <a:extLst>
              <a:ext uri="{FF2B5EF4-FFF2-40B4-BE49-F238E27FC236}">
                <a16:creationId xmlns:a16="http://schemas.microsoft.com/office/drawing/2014/main" id="{1A6562FF-3D16-0975-B2E2-7CB82EE9734C}"/>
              </a:ext>
            </a:extLst>
          </p:cNvPr>
          <p:cNvPicPr>
            <a:picLocks noChangeAspect="1"/>
          </p:cNvPicPr>
          <p:nvPr/>
        </p:nvPicPr>
        <p:blipFill>
          <a:blip r:embed="rId5"/>
          <a:stretch>
            <a:fillRect/>
          </a:stretch>
        </p:blipFill>
        <p:spPr>
          <a:xfrm>
            <a:off x="5831712" y="2006560"/>
            <a:ext cx="1538513" cy="757422"/>
          </a:xfrm>
          <a:prstGeom prst="rect">
            <a:avLst/>
          </a:prstGeom>
        </p:spPr>
      </p:pic>
    </p:spTree>
    <p:extLst>
      <p:ext uri="{BB962C8B-B14F-4D97-AF65-F5344CB8AC3E}">
        <p14:creationId xmlns:p14="http://schemas.microsoft.com/office/powerpoint/2010/main" val="209848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172573"/>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12106" y="905231"/>
            <a:ext cx="6186668" cy="523220"/>
          </a:xfrm>
          <a:prstGeom prst="rect">
            <a:avLst/>
          </a:prstGeom>
          <a:noFill/>
        </p:spPr>
        <p:txBody>
          <a:bodyPr wrap="square" rtlCol="0">
            <a:spAutoFit/>
          </a:bodyPr>
          <a:lstStyle/>
          <a:p>
            <a:r>
              <a:rPr lang="fr-FR" sz="2800" dirty="0">
                <a:solidFill>
                  <a:srgbClr val="E08C37"/>
                </a:solidFill>
              </a:rPr>
              <a:t>Le Cannabis est une "drogue douce" </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4" name="ZoneTexte 3">
            <a:extLst>
              <a:ext uri="{FF2B5EF4-FFF2-40B4-BE49-F238E27FC236}">
                <a16:creationId xmlns:a16="http://schemas.microsoft.com/office/drawing/2014/main" id="{361C4003-A01A-F9F0-1222-12CA6D06B64B}"/>
              </a:ext>
            </a:extLst>
          </p:cNvPr>
          <p:cNvSpPr txBox="1"/>
          <p:nvPr/>
        </p:nvSpPr>
        <p:spPr>
          <a:xfrm>
            <a:off x="5739113" y="2481491"/>
            <a:ext cx="6367040" cy="3785652"/>
          </a:xfrm>
          <a:prstGeom prst="rect">
            <a:avLst/>
          </a:prstGeom>
          <a:noFill/>
        </p:spPr>
        <p:txBody>
          <a:bodyPr wrap="square">
            <a:spAutoFit/>
          </a:bodyPr>
          <a:lstStyle/>
          <a:p>
            <a:r>
              <a:rPr lang="fr-FR" sz="2400" dirty="0">
                <a:solidFill>
                  <a:srgbClr val="92D050"/>
                </a:solidFill>
              </a:rPr>
              <a:t>Le terme "drogue douce" est un terme de marketing inventé pour banaliser l’usage du cannabis, produit d'accroche aux stupéfiants pour les jeunes.</a:t>
            </a:r>
          </a:p>
          <a:p>
            <a:r>
              <a:rPr lang="fr-FR" sz="2400" dirty="0">
                <a:solidFill>
                  <a:srgbClr val="92D050"/>
                </a:solidFill>
              </a:rPr>
              <a:t>Même si la majorité des consommateurs de cannabis ne s'adonne pas à d'autres drogues (hormis l'alcool et le tabac) et ne pratique pas "l'escalade" vers des drogues dites "dures", presque tous les consommateurs des autres drogues ont commencé par le cannabis.</a:t>
            </a:r>
          </a:p>
        </p:txBody>
      </p:sp>
      <p:pic>
        <p:nvPicPr>
          <p:cNvPr id="10" name="Image 9">
            <a:extLst>
              <a:ext uri="{FF2B5EF4-FFF2-40B4-BE49-F238E27FC236}">
                <a16:creationId xmlns:a16="http://schemas.microsoft.com/office/drawing/2014/main" id="{1A6562FF-3D16-0975-B2E2-7CB82EE9734C}"/>
              </a:ext>
            </a:extLst>
          </p:cNvPr>
          <p:cNvPicPr>
            <a:picLocks noChangeAspect="1"/>
          </p:cNvPicPr>
          <p:nvPr/>
        </p:nvPicPr>
        <p:blipFill>
          <a:blip r:embed="rId5"/>
          <a:stretch>
            <a:fillRect/>
          </a:stretch>
        </p:blipFill>
        <p:spPr>
          <a:xfrm>
            <a:off x="5739113" y="1576260"/>
            <a:ext cx="1538513" cy="757422"/>
          </a:xfrm>
          <a:prstGeom prst="rect">
            <a:avLst/>
          </a:prstGeom>
        </p:spPr>
      </p:pic>
    </p:spTree>
    <p:extLst>
      <p:ext uri="{BB962C8B-B14F-4D97-AF65-F5344CB8AC3E}">
        <p14:creationId xmlns:p14="http://schemas.microsoft.com/office/powerpoint/2010/main" val="300585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172573"/>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12106" y="905231"/>
            <a:ext cx="6186668" cy="954107"/>
          </a:xfrm>
          <a:prstGeom prst="rect">
            <a:avLst/>
          </a:prstGeom>
          <a:noFill/>
        </p:spPr>
        <p:txBody>
          <a:bodyPr wrap="square" rtlCol="0">
            <a:spAutoFit/>
          </a:bodyPr>
          <a:lstStyle/>
          <a:p>
            <a:r>
              <a:rPr lang="fr-FR" sz="2800" dirty="0">
                <a:solidFill>
                  <a:srgbClr val="E08C37"/>
                </a:solidFill>
              </a:rPr>
              <a:t>Consommer du cannabis (ou du shit) n’empêche pas de conduire </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4" name="ZoneTexte 3">
            <a:extLst>
              <a:ext uri="{FF2B5EF4-FFF2-40B4-BE49-F238E27FC236}">
                <a16:creationId xmlns:a16="http://schemas.microsoft.com/office/drawing/2014/main" id="{361C4003-A01A-F9F0-1222-12CA6D06B64B}"/>
              </a:ext>
            </a:extLst>
          </p:cNvPr>
          <p:cNvSpPr txBox="1"/>
          <p:nvPr/>
        </p:nvSpPr>
        <p:spPr>
          <a:xfrm>
            <a:off x="5739113" y="2724551"/>
            <a:ext cx="6367040" cy="2308324"/>
          </a:xfrm>
          <a:prstGeom prst="rect">
            <a:avLst/>
          </a:prstGeom>
          <a:noFill/>
        </p:spPr>
        <p:txBody>
          <a:bodyPr wrap="square">
            <a:spAutoFit/>
          </a:bodyPr>
          <a:lstStyle/>
          <a:p>
            <a:r>
              <a:rPr lang="fr-FR" sz="2400" dirty="0">
                <a:solidFill>
                  <a:srgbClr val="92D050"/>
                </a:solidFill>
              </a:rPr>
              <a:t>La consommation de cannabis conduit à la perturbation de certaines notions : distance, temps, perte de vigilance, la mémoire est perturbée, la concentration intellectuelle difficile, le contrôle des mouvements est moins assuré. C'est l'ivresse cannabique.</a:t>
            </a:r>
          </a:p>
        </p:txBody>
      </p:sp>
      <p:pic>
        <p:nvPicPr>
          <p:cNvPr id="6" name="Image 5">
            <a:extLst>
              <a:ext uri="{FF2B5EF4-FFF2-40B4-BE49-F238E27FC236}">
                <a16:creationId xmlns:a16="http://schemas.microsoft.com/office/drawing/2014/main" id="{84E86080-4C54-6BB5-BC50-A6725C2D0288}"/>
              </a:ext>
            </a:extLst>
          </p:cNvPr>
          <p:cNvPicPr>
            <a:picLocks noChangeAspect="1"/>
          </p:cNvPicPr>
          <p:nvPr/>
        </p:nvPicPr>
        <p:blipFill>
          <a:blip r:embed="rId5"/>
          <a:stretch>
            <a:fillRect/>
          </a:stretch>
        </p:blipFill>
        <p:spPr>
          <a:xfrm>
            <a:off x="5739113" y="1890634"/>
            <a:ext cx="1538513" cy="757422"/>
          </a:xfrm>
          <a:prstGeom prst="rect">
            <a:avLst/>
          </a:prstGeom>
        </p:spPr>
      </p:pic>
    </p:spTree>
    <p:extLst>
      <p:ext uri="{BB962C8B-B14F-4D97-AF65-F5344CB8AC3E}">
        <p14:creationId xmlns:p14="http://schemas.microsoft.com/office/powerpoint/2010/main" val="90359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172573"/>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12106" y="905231"/>
            <a:ext cx="6186668" cy="954107"/>
          </a:xfrm>
          <a:prstGeom prst="rect">
            <a:avLst/>
          </a:prstGeom>
          <a:noFill/>
        </p:spPr>
        <p:txBody>
          <a:bodyPr wrap="square" rtlCol="0">
            <a:spAutoFit/>
          </a:bodyPr>
          <a:lstStyle/>
          <a:p>
            <a:r>
              <a:rPr lang="fr-FR" sz="2800" dirty="0">
                <a:solidFill>
                  <a:srgbClr val="E08C37"/>
                </a:solidFill>
              </a:rPr>
              <a:t>Je ne fume que de l'herbe, c'est naturel et pas toxique </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4" name="ZoneTexte 3">
            <a:extLst>
              <a:ext uri="{FF2B5EF4-FFF2-40B4-BE49-F238E27FC236}">
                <a16:creationId xmlns:a16="http://schemas.microsoft.com/office/drawing/2014/main" id="{361C4003-A01A-F9F0-1222-12CA6D06B64B}"/>
              </a:ext>
            </a:extLst>
          </p:cNvPr>
          <p:cNvSpPr txBox="1"/>
          <p:nvPr/>
        </p:nvSpPr>
        <p:spPr>
          <a:xfrm>
            <a:off x="5739113" y="2724551"/>
            <a:ext cx="6367040" cy="3416320"/>
          </a:xfrm>
          <a:prstGeom prst="rect">
            <a:avLst/>
          </a:prstGeom>
          <a:noFill/>
        </p:spPr>
        <p:txBody>
          <a:bodyPr wrap="square">
            <a:spAutoFit/>
          </a:bodyPr>
          <a:lstStyle/>
          <a:p>
            <a:r>
              <a:rPr lang="fr-FR" sz="2400" dirty="0">
                <a:solidFill>
                  <a:srgbClr val="92D050"/>
                </a:solidFill>
              </a:rPr>
              <a:t>Cette plante, contient un principe actif, le </a:t>
            </a:r>
            <a:r>
              <a:rPr lang="fr-FR" sz="2400" dirty="0" err="1">
                <a:solidFill>
                  <a:srgbClr val="92D050"/>
                </a:solidFill>
              </a:rPr>
              <a:t>TetraHydroCannabinol</a:t>
            </a:r>
            <a:r>
              <a:rPr lang="fr-FR" sz="2400" dirty="0">
                <a:solidFill>
                  <a:srgbClr val="92D050"/>
                </a:solidFill>
              </a:rPr>
              <a:t> (THC), qui a été découvert en 1964. Le THC à l'état pur est un hallucinogène particulièrement actif et nocif. Le THC se trouve dans les tiges, les feuilles et plus encore dans les fleurs des plants femelles.</a:t>
            </a:r>
          </a:p>
          <a:p>
            <a:endParaRPr lang="fr-FR" sz="2400" dirty="0">
              <a:solidFill>
                <a:srgbClr val="92D050"/>
              </a:solidFill>
            </a:endParaRPr>
          </a:p>
          <a:p>
            <a:r>
              <a:rPr lang="fr-FR" sz="2400" dirty="0">
                <a:solidFill>
                  <a:srgbClr val="92D050"/>
                </a:solidFill>
              </a:rPr>
              <a:t>La nocivité du cannabis et de ses dérivés est liée au taux de THC qu'ils contiennent.</a:t>
            </a:r>
          </a:p>
        </p:txBody>
      </p:sp>
      <p:pic>
        <p:nvPicPr>
          <p:cNvPr id="6" name="Image 5">
            <a:extLst>
              <a:ext uri="{FF2B5EF4-FFF2-40B4-BE49-F238E27FC236}">
                <a16:creationId xmlns:a16="http://schemas.microsoft.com/office/drawing/2014/main" id="{84E86080-4C54-6BB5-BC50-A6725C2D0288}"/>
              </a:ext>
            </a:extLst>
          </p:cNvPr>
          <p:cNvPicPr>
            <a:picLocks noChangeAspect="1"/>
          </p:cNvPicPr>
          <p:nvPr/>
        </p:nvPicPr>
        <p:blipFill>
          <a:blip r:embed="rId5"/>
          <a:stretch>
            <a:fillRect/>
          </a:stretch>
        </p:blipFill>
        <p:spPr>
          <a:xfrm>
            <a:off x="5739113" y="1890634"/>
            <a:ext cx="1538513" cy="757422"/>
          </a:xfrm>
          <a:prstGeom prst="rect">
            <a:avLst/>
          </a:prstGeom>
        </p:spPr>
      </p:pic>
    </p:spTree>
    <p:extLst>
      <p:ext uri="{BB962C8B-B14F-4D97-AF65-F5344CB8AC3E}">
        <p14:creationId xmlns:p14="http://schemas.microsoft.com/office/powerpoint/2010/main" val="245833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215AF6-6DDF-A743-6C23-73FE97B790FA}"/>
              </a:ext>
            </a:extLst>
          </p:cNvPr>
          <p:cNvPicPr>
            <a:picLocks noChangeAspect="1"/>
          </p:cNvPicPr>
          <p:nvPr/>
        </p:nvPicPr>
        <p:blipFill>
          <a:blip r:embed="rId2"/>
          <a:stretch>
            <a:fillRect/>
          </a:stretch>
        </p:blipFill>
        <p:spPr>
          <a:xfrm>
            <a:off x="0" y="1701"/>
            <a:ext cx="12192000" cy="6886981"/>
          </a:xfrm>
          <a:prstGeom prst="rect">
            <a:avLst/>
          </a:prstGeom>
        </p:spPr>
      </p:pic>
      <p:sp>
        <p:nvSpPr>
          <p:cNvPr id="4" name="Rectangle 3">
            <a:extLst>
              <a:ext uri="{FF2B5EF4-FFF2-40B4-BE49-F238E27FC236}">
                <a16:creationId xmlns:a16="http://schemas.microsoft.com/office/drawing/2014/main" id="{179927C8-3AFD-2B68-D361-440ECBC79E72}"/>
              </a:ext>
            </a:extLst>
          </p:cNvPr>
          <p:cNvSpPr/>
          <p:nvPr/>
        </p:nvSpPr>
        <p:spPr>
          <a:xfrm>
            <a:off x="7176305" y="3715472"/>
            <a:ext cx="4398380" cy="2963119"/>
          </a:xfrm>
          <a:prstGeom prst="rect">
            <a:avLst/>
          </a:prstGeom>
          <a:solidFill>
            <a:srgbClr val="1F9C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7C260590-2197-A15B-4C3F-DBED3B9FF932}"/>
              </a:ext>
            </a:extLst>
          </p:cNvPr>
          <p:cNvSpPr txBox="1"/>
          <p:nvPr/>
        </p:nvSpPr>
        <p:spPr>
          <a:xfrm>
            <a:off x="7409727" y="4234741"/>
            <a:ext cx="3931536" cy="1569660"/>
          </a:xfrm>
          <a:prstGeom prst="rect">
            <a:avLst/>
          </a:prstGeom>
          <a:noFill/>
        </p:spPr>
        <p:txBody>
          <a:bodyPr wrap="square">
            <a:spAutoFit/>
          </a:bodyPr>
          <a:lstStyle/>
          <a:p>
            <a:r>
              <a:rPr lang="fr-FR" sz="4800" b="1" dirty="0">
                <a:solidFill>
                  <a:schemeClr val="bg1"/>
                </a:solidFill>
              </a:rPr>
              <a:t>Les médicaments</a:t>
            </a:r>
          </a:p>
        </p:txBody>
      </p:sp>
    </p:spTree>
    <p:extLst>
      <p:ext uri="{BB962C8B-B14F-4D97-AF65-F5344CB8AC3E}">
        <p14:creationId xmlns:p14="http://schemas.microsoft.com/office/powerpoint/2010/main" val="266042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5F418B2-691D-F3EF-2EA2-165204C7890F}"/>
              </a:ext>
            </a:extLst>
          </p:cNvPr>
          <p:cNvPicPr>
            <a:picLocks noChangeAspect="1"/>
          </p:cNvPicPr>
          <p:nvPr/>
        </p:nvPicPr>
        <p:blipFill>
          <a:blip r:embed="rId2"/>
          <a:stretch>
            <a:fillRect/>
          </a:stretch>
        </p:blipFill>
        <p:spPr>
          <a:xfrm>
            <a:off x="0" y="-1"/>
            <a:ext cx="12192000" cy="6912429"/>
          </a:xfrm>
          <a:prstGeom prst="rect">
            <a:avLst/>
          </a:prstGeom>
        </p:spPr>
      </p:pic>
      <p:sp>
        <p:nvSpPr>
          <p:cNvPr id="6" name="ZoneTexte 5">
            <a:extLst>
              <a:ext uri="{FF2B5EF4-FFF2-40B4-BE49-F238E27FC236}">
                <a16:creationId xmlns:a16="http://schemas.microsoft.com/office/drawing/2014/main" id="{0B297810-2B87-B973-3683-508E3D4E38CA}"/>
              </a:ext>
            </a:extLst>
          </p:cNvPr>
          <p:cNvSpPr txBox="1"/>
          <p:nvPr/>
        </p:nvSpPr>
        <p:spPr>
          <a:xfrm>
            <a:off x="2147805" y="350214"/>
            <a:ext cx="7896389" cy="923330"/>
          </a:xfrm>
          <a:prstGeom prst="rect">
            <a:avLst/>
          </a:prstGeom>
          <a:noFill/>
        </p:spPr>
        <p:txBody>
          <a:bodyPr wrap="square">
            <a:spAutoFit/>
          </a:bodyPr>
          <a:lstStyle/>
          <a:p>
            <a:pPr lvl="1"/>
            <a:r>
              <a:rPr lang="fr-FR" sz="5400" b="1" dirty="0">
                <a:solidFill>
                  <a:srgbClr val="1F9CB3"/>
                </a:solidFill>
              </a:rPr>
              <a:t>L’individu : ses attentes </a:t>
            </a:r>
          </a:p>
        </p:txBody>
      </p:sp>
      <p:sp>
        <p:nvSpPr>
          <p:cNvPr id="8" name="ZoneTexte 7">
            <a:extLst>
              <a:ext uri="{FF2B5EF4-FFF2-40B4-BE49-F238E27FC236}">
                <a16:creationId xmlns:a16="http://schemas.microsoft.com/office/drawing/2014/main" id="{E9BAD431-1892-2A87-454B-EEDBA2DDD688}"/>
              </a:ext>
            </a:extLst>
          </p:cNvPr>
          <p:cNvSpPr txBox="1"/>
          <p:nvPr/>
        </p:nvSpPr>
        <p:spPr>
          <a:xfrm>
            <a:off x="2550110" y="2065822"/>
            <a:ext cx="2128422" cy="646331"/>
          </a:xfrm>
          <a:prstGeom prst="rect">
            <a:avLst/>
          </a:prstGeom>
          <a:noFill/>
        </p:spPr>
        <p:txBody>
          <a:bodyPr wrap="square">
            <a:spAutoFit/>
          </a:bodyPr>
          <a:lstStyle/>
          <a:p>
            <a:r>
              <a:rPr lang="fr-FR" sz="3600" b="1" dirty="0">
                <a:solidFill>
                  <a:schemeClr val="bg1"/>
                </a:solidFill>
                <a:latin typeface="Calibri" panose="020F0502020204030204" pitchFamily="34" charset="0"/>
              </a:rPr>
              <a:t>Imitation</a:t>
            </a:r>
            <a:endParaRPr lang="fr-FR" sz="3600" dirty="0">
              <a:solidFill>
                <a:schemeClr val="bg1"/>
              </a:solidFill>
            </a:endParaRPr>
          </a:p>
        </p:txBody>
      </p:sp>
      <p:sp>
        <p:nvSpPr>
          <p:cNvPr id="9" name="ZoneTexte 8">
            <a:extLst>
              <a:ext uri="{FF2B5EF4-FFF2-40B4-BE49-F238E27FC236}">
                <a16:creationId xmlns:a16="http://schemas.microsoft.com/office/drawing/2014/main" id="{A5D2204D-7641-4AF8-C7AB-184E6825AAAA}"/>
              </a:ext>
            </a:extLst>
          </p:cNvPr>
          <p:cNvSpPr txBox="1"/>
          <p:nvPr/>
        </p:nvSpPr>
        <p:spPr>
          <a:xfrm>
            <a:off x="7563774" y="2072951"/>
            <a:ext cx="2508682" cy="646331"/>
          </a:xfrm>
          <a:prstGeom prst="rect">
            <a:avLst/>
          </a:prstGeom>
          <a:noFill/>
        </p:spPr>
        <p:txBody>
          <a:bodyPr wrap="square">
            <a:spAutoFit/>
          </a:bodyPr>
          <a:lstStyle/>
          <a:p>
            <a:r>
              <a:rPr lang="fr-FR" sz="3600" b="1" dirty="0">
                <a:solidFill>
                  <a:schemeClr val="bg1"/>
                </a:solidFill>
                <a:latin typeface="Calibri" panose="020F0502020204030204" pitchFamily="34" charset="0"/>
              </a:rPr>
              <a:t>Valorisation</a:t>
            </a:r>
            <a:endParaRPr lang="fr-FR" sz="3600" dirty="0">
              <a:solidFill>
                <a:schemeClr val="bg1"/>
              </a:solidFill>
            </a:endParaRPr>
          </a:p>
        </p:txBody>
      </p:sp>
      <p:sp>
        <p:nvSpPr>
          <p:cNvPr id="11" name="ZoneTexte 10">
            <a:extLst>
              <a:ext uri="{FF2B5EF4-FFF2-40B4-BE49-F238E27FC236}">
                <a16:creationId xmlns:a16="http://schemas.microsoft.com/office/drawing/2014/main" id="{D4806089-DE0B-AA03-C09C-3EBC822261AA}"/>
              </a:ext>
            </a:extLst>
          </p:cNvPr>
          <p:cNvSpPr txBox="1"/>
          <p:nvPr/>
        </p:nvSpPr>
        <p:spPr>
          <a:xfrm>
            <a:off x="2147805" y="4331106"/>
            <a:ext cx="3042822" cy="646331"/>
          </a:xfrm>
          <a:prstGeom prst="rect">
            <a:avLst/>
          </a:prstGeom>
          <a:noFill/>
        </p:spPr>
        <p:txBody>
          <a:bodyPr wrap="square">
            <a:spAutoFit/>
          </a:bodyPr>
          <a:lstStyle/>
          <a:p>
            <a:r>
              <a:rPr lang="fr-FR" sz="3600" b="1" dirty="0">
                <a:solidFill>
                  <a:schemeClr val="bg1"/>
                </a:solidFill>
                <a:latin typeface="Calibri" panose="020F0502020204030204" pitchFamily="34" charset="0"/>
              </a:rPr>
              <a:t>Compensation</a:t>
            </a:r>
            <a:endParaRPr lang="fr-FR" sz="3600" dirty="0">
              <a:solidFill>
                <a:schemeClr val="bg1"/>
              </a:solidFill>
            </a:endParaRPr>
          </a:p>
        </p:txBody>
      </p:sp>
      <p:sp>
        <p:nvSpPr>
          <p:cNvPr id="12" name="ZoneTexte 11">
            <a:extLst>
              <a:ext uri="{FF2B5EF4-FFF2-40B4-BE49-F238E27FC236}">
                <a16:creationId xmlns:a16="http://schemas.microsoft.com/office/drawing/2014/main" id="{E097E26C-47E9-C3B0-D965-3D22086E2190}"/>
              </a:ext>
            </a:extLst>
          </p:cNvPr>
          <p:cNvSpPr txBox="1"/>
          <p:nvPr/>
        </p:nvSpPr>
        <p:spPr>
          <a:xfrm>
            <a:off x="7391697" y="4319293"/>
            <a:ext cx="3108664" cy="646331"/>
          </a:xfrm>
          <a:prstGeom prst="rect">
            <a:avLst/>
          </a:prstGeom>
          <a:noFill/>
        </p:spPr>
        <p:txBody>
          <a:bodyPr wrap="square">
            <a:spAutoFit/>
          </a:bodyPr>
          <a:lstStyle/>
          <a:p>
            <a:r>
              <a:rPr lang="fr-FR" sz="3600" b="1" dirty="0">
                <a:solidFill>
                  <a:schemeClr val="bg1"/>
                </a:solidFill>
                <a:latin typeface="Calibri" panose="020F0502020204030204" pitchFamily="34" charset="0"/>
              </a:rPr>
              <a:t>Transgression</a:t>
            </a:r>
            <a:endParaRPr lang="fr-FR" sz="3600" dirty="0">
              <a:solidFill>
                <a:schemeClr val="bg1"/>
              </a:solidFill>
            </a:endParaRPr>
          </a:p>
        </p:txBody>
      </p:sp>
      <p:sp>
        <p:nvSpPr>
          <p:cNvPr id="14" name="ZoneTexte 13">
            <a:extLst>
              <a:ext uri="{FF2B5EF4-FFF2-40B4-BE49-F238E27FC236}">
                <a16:creationId xmlns:a16="http://schemas.microsoft.com/office/drawing/2014/main" id="{E5DD6511-9A8F-2132-35C1-F50CD434A72F}"/>
              </a:ext>
            </a:extLst>
          </p:cNvPr>
          <p:cNvSpPr txBox="1"/>
          <p:nvPr/>
        </p:nvSpPr>
        <p:spPr>
          <a:xfrm>
            <a:off x="1100830" y="2712153"/>
            <a:ext cx="4864963" cy="707886"/>
          </a:xfrm>
          <a:prstGeom prst="rect">
            <a:avLst/>
          </a:prstGeom>
          <a:noFill/>
        </p:spPr>
        <p:txBody>
          <a:bodyPr wrap="square">
            <a:spAutoFit/>
          </a:bodyPr>
          <a:lstStyle/>
          <a:p>
            <a:pPr marL="342900" indent="-342900">
              <a:spcBef>
                <a:spcPts val="1200"/>
              </a:spcBef>
              <a:defRPr/>
            </a:pPr>
            <a:r>
              <a:rPr lang="fr-FR" sz="2000" dirty="0">
                <a:solidFill>
                  <a:schemeClr val="bg1"/>
                </a:solidFill>
                <a:latin typeface="Calibri" panose="020F0502020204030204" pitchFamily="34" charset="0"/>
              </a:rPr>
              <a:t>     Social, culturel, familial, amical, sport, groupes de pairs, collègues de travail…</a:t>
            </a:r>
          </a:p>
        </p:txBody>
      </p:sp>
      <p:sp>
        <p:nvSpPr>
          <p:cNvPr id="15" name="ZoneTexte 14">
            <a:extLst>
              <a:ext uri="{FF2B5EF4-FFF2-40B4-BE49-F238E27FC236}">
                <a16:creationId xmlns:a16="http://schemas.microsoft.com/office/drawing/2014/main" id="{EB936B1E-3A00-528C-8F7F-80049F716A7E}"/>
              </a:ext>
            </a:extLst>
          </p:cNvPr>
          <p:cNvSpPr txBox="1"/>
          <p:nvPr/>
        </p:nvSpPr>
        <p:spPr>
          <a:xfrm>
            <a:off x="6337177" y="2624856"/>
            <a:ext cx="4864963" cy="1661993"/>
          </a:xfrm>
          <a:prstGeom prst="rect">
            <a:avLst/>
          </a:prstGeom>
          <a:noFill/>
        </p:spPr>
        <p:txBody>
          <a:bodyPr wrap="square">
            <a:spAutoFit/>
          </a:bodyPr>
          <a:lstStyle/>
          <a:p>
            <a:pPr marL="342900" indent="-342900">
              <a:spcBef>
                <a:spcPts val="1200"/>
              </a:spcBef>
              <a:defRPr/>
            </a:pPr>
            <a:r>
              <a:rPr lang="fr-FR" sz="2400" dirty="0">
                <a:solidFill>
                  <a:schemeClr val="bg1"/>
                </a:solidFill>
                <a:latin typeface="Calibri" panose="020F0502020204030204" pitchFamily="34" charset="0"/>
              </a:rPr>
              <a:t>     </a:t>
            </a:r>
            <a:r>
              <a:rPr lang="fr-FR" sz="2000" dirty="0">
                <a:solidFill>
                  <a:schemeClr val="bg1"/>
                </a:solidFill>
                <a:latin typeface="Calibri" panose="020F0502020204030204" pitchFamily="34" charset="0"/>
              </a:rPr>
              <a:t>Se surpasser, gagner, créativité, performance, réussite, compétition, dopage, stimulation d’équipe, booster</a:t>
            </a:r>
            <a:r>
              <a:rPr lang="fr-FR" sz="2400" dirty="0">
                <a:solidFill>
                  <a:schemeClr val="bg1"/>
                </a:solidFill>
                <a:latin typeface="Calibri" panose="020F0502020204030204" pitchFamily="34" charset="0"/>
              </a:rPr>
              <a:t>…</a:t>
            </a:r>
          </a:p>
          <a:p>
            <a:pPr marL="342900" indent="-342900">
              <a:spcBef>
                <a:spcPts val="1200"/>
              </a:spcBef>
              <a:defRPr/>
            </a:pPr>
            <a:endParaRPr lang="fr-FR" sz="2400" dirty="0">
              <a:solidFill>
                <a:schemeClr val="bg1"/>
              </a:solidFill>
              <a:latin typeface="Calibri" panose="020F0502020204030204" pitchFamily="34" charset="0"/>
            </a:endParaRPr>
          </a:p>
        </p:txBody>
      </p:sp>
      <p:sp>
        <p:nvSpPr>
          <p:cNvPr id="16" name="ZoneTexte 15">
            <a:extLst>
              <a:ext uri="{FF2B5EF4-FFF2-40B4-BE49-F238E27FC236}">
                <a16:creationId xmlns:a16="http://schemas.microsoft.com/office/drawing/2014/main" id="{DEE5FD31-83AC-64C9-61FA-D35345B55FE7}"/>
              </a:ext>
            </a:extLst>
          </p:cNvPr>
          <p:cNvSpPr txBox="1"/>
          <p:nvPr/>
        </p:nvSpPr>
        <p:spPr>
          <a:xfrm>
            <a:off x="1095652" y="5011143"/>
            <a:ext cx="4864963" cy="1477328"/>
          </a:xfrm>
          <a:prstGeom prst="rect">
            <a:avLst/>
          </a:prstGeom>
          <a:noFill/>
        </p:spPr>
        <p:txBody>
          <a:bodyPr wrap="square">
            <a:spAutoFit/>
          </a:bodyPr>
          <a:lstStyle/>
          <a:p>
            <a:pPr marL="342900" indent="-342900">
              <a:spcBef>
                <a:spcPts val="1200"/>
              </a:spcBef>
              <a:defRPr/>
            </a:pPr>
            <a:r>
              <a:rPr lang="fr-FR" sz="2000" dirty="0">
                <a:solidFill>
                  <a:schemeClr val="bg1"/>
                </a:solidFill>
                <a:latin typeface="Calibri" panose="020F0502020204030204" pitchFamily="34" charset="0"/>
              </a:rPr>
              <a:t>      Béquille, médicament, dormir, oublier, calmer, soigner, tenir, détendre, rassurer, s’adapter, gérer le stress…</a:t>
            </a:r>
          </a:p>
          <a:p>
            <a:pPr marL="342900" indent="-342900">
              <a:spcBef>
                <a:spcPts val="1200"/>
              </a:spcBef>
              <a:defRPr/>
            </a:pPr>
            <a:endParaRPr lang="fr-FR" sz="2000" dirty="0">
              <a:solidFill>
                <a:schemeClr val="bg1"/>
              </a:solidFill>
              <a:latin typeface="Calibri" panose="020F0502020204030204" pitchFamily="34" charset="0"/>
            </a:endParaRPr>
          </a:p>
        </p:txBody>
      </p:sp>
      <p:sp>
        <p:nvSpPr>
          <p:cNvPr id="17" name="ZoneTexte 16">
            <a:extLst>
              <a:ext uri="{FF2B5EF4-FFF2-40B4-BE49-F238E27FC236}">
                <a16:creationId xmlns:a16="http://schemas.microsoft.com/office/drawing/2014/main" id="{12D42E3E-FCDD-F6F8-07FF-872D1DD5FD39}"/>
              </a:ext>
            </a:extLst>
          </p:cNvPr>
          <p:cNvSpPr txBox="1"/>
          <p:nvPr/>
        </p:nvSpPr>
        <p:spPr>
          <a:xfrm>
            <a:off x="6385633" y="5041921"/>
            <a:ext cx="4864963" cy="707886"/>
          </a:xfrm>
          <a:prstGeom prst="rect">
            <a:avLst/>
          </a:prstGeom>
          <a:noFill/>
        </p:spPr>
        <p:txBody>
          <a:bodyPr wrap="square">
            <a:spAutoFit/>
          </a:bodyPr>
          <a:lstStyle/>
          <a:p>
            <a:pPr marL="342900" indent="-342900">
              <a:spcBef>
                <a:spcPts val="1200"/>
              </a:spcBef>
              <a:defRPr/>
            </a:pPr>
            <a:r>
              <a:rPr lang="fr-FR" sz="2000" dirty="0">
                <a:solidFill>
                  <a:schemeClr val="bg1"/>
                </a:solidFill>
                <a:latin typeface="Calibri" panose="020F0502020204030204" pitchFamily="34" charset="0"/>
              </a:rPr>
              <a:t>      Interdit moral, légal, pulsions, délire, opposer, contredire, agressivité…</a:t>
            </a:r>
          </a:p>
        </p:txBody>
      </p:sp>
      <p:sp>
        <p:nvSpPr>
          <p:cNvPr id="2" name="ZoneTexte 1">
            <a:extLst>
              <a:ext uri="{FF2B5EF4-FFF2-40B4-BE49-F238E27FC236}">
                <a16:creationId xmlns:a16="http://schemas.microsoft.com/office/drawing/2014/main" id="{78BA122F-0844-314E-2020-3D7C06F9F0D4}"/>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62314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4" grpId="0"/>
      <p:bldP spid="15" grpId="0"/>
      <p:bldP spid="16"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3AD341-59C5-0B03-06D5-5A92C8EBB8B3}"/>
              </a:ext>
            </a:extLst>
          </p:cNvPr>
          <p:cNvPicPr>
            <a:picLocks noChangeAspect="1"/>
          </p:cNvPicPr>
          <p:nvPr/>
        </p:nvPicPr>
        <p:blipFill>
          <a:blip r:embed="rId3"/>
          <a:stretch>
            <a:fillRect/>
          </a:stretch>
        </p:blipFill>
        <p:spPr>
          <a:xfrm>
            <a:off x="0" y="0"/>
            <a:ext cx="12192000" cy="6852040"/>
          </a:xfrm>
          <a:prstGeom prst="rect">
            <a:avLst/>
          </a:prstGeom>
        </p:spPr>
      </p:pic>
      <p:sp>
        <p:nvSpPr>
          <p:cNvPr id="2" name="ZoneTexte 1">
            <a:extLst>
              <a:ext uri="{FF2B5EF4-FFF2-40B4-BE49-F238E27FC236}">
                <a16:creationId xmlns:a16="http://schemas.microsoft.com/office/drawing/2014/main" id="{58C918FD-53B4-06CA-F930-75FB228BA357}"/>
              </a:ext>
            </a:extLst>
          </p:cNvPr>
          <p:cNvSpPr txBox="1"/>
          <p:nvPr/>
        </p:nvSpPr>
        <p:spPr>
          <a:xfrm>
            <a:off x="2296886" y="36700"/>
            <a:ext cx="7240653" cy="1446550"/>
          </a:xfrm>
          <a:prstGeom prst="rect">
            <a:avLst/>
          </a:prstGeom>
          <a:noFill/>
        </p:spPr>
        <p:txBody>
          <a:bodyPr wrap="square">
            <a:spAutoFit/>
          </a:bodyPr>
          <a:lstStyle/>
          <a:p>
            <a:pPr algn="ctr"/>
            <a:r>
              <a:rPr lang="fr-FR" sz="4400" b="1" dirty="0">
                <a:solidFill>
                  <a:srgbClr val="1F9CB3"/>
                </a:solidFill>
              </a:rPr>
              <a:t>Les consommations addictives de médicaments</a:t>
            </a:r>
          </a:p>
        </p:txBody>
      </p:sp>
      <p:sp>
        <p:nvSpPr>
          <p:cNvPr id="16" name="ZoneTexte 15">
            <a:extLst>
              <a:ext uri="{FF2B5EF4-FFF2-40B4-BE49-F238E27FC236}">
                <a16:creationId xmlns:a16="http://schemas.microsoft.com/office/drawing/2014/main" id="{6EC2763A-C89F-6EF5-D391-72E2A7553B29}"/>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pic>
        <p:nvPicPr>
          <p:cNvPr id="6" name="Image 5">
            <a:extLst>
              <a:ext uri="{FF2B5EF4-FFF2-40B4-BE49-F238E27FC236}">
                <a16:creationId xmlns:a16="http://schemas.microsoft.com/office/drawing/2014/main" id="{1A2BB12B-A4ED-8621-F8AF-1A8B6CD8CC3E}"/>
              </a:ext>
            </a:extLst>
          </p:cNvPr>
          <p:cNvPicPr>
            <a:picLocks noChangeAspect="1"/>
          </p:cNvPicPr>
          <p:nvPr/>
        </p:nvPicPr>
        <p:blipFill>
          <a:blip r:embed="rId5"/>
          <a:stretch>
            <a:fillRect/>
          </a:stretch>
        </p:blipFill>
        <p:spPr>
          <a:xfrm rot="19694320">
            <a:off x="285335" y="2530786"/>
            <a:ext cx="1417210" cy="1487319"/>
          </a:xfrm>
          <a:prstGeom prst="rect">
            <a:avLst/>
          </a:prstGeom>
        </p:spPr>
      </p:pic>
      <p:sp>
        <p:nvSpPr>
          <p:cNvPr id="4" name="ZoneTexte 3">
            <a:extLst>
              <a:ext uri="{FF2B5EF4-FFF2-40B4-BE49-F238E27FC236}">
                <a16:creationId xmlns:a16="http://schemas.microsoft.com/office/drawing/2014/main" id="{1B124C8F-F85C-2201-D955-AFAA3982E9A0}"/>
              </a:ext>
            </a:extLst>
          </p:cNvPr>
          <p:cNvSpPr txBox="1"/>
          <p:nvPr/>
        </p:nvSpPr>
        <p:spPr>
          <a:xfrm>
            <a:off x="1910686" y="1440861"/>
            <a:ext cx="8816454" cy="4832092"/>
          </a:xfrm>
          <a:prstGeom prst="rect">
            <a:avLst/>
          </a:prstGeom>
          <a:solidFill>
            <a:schemeClr val="bg1"/>
          </a:solidFill>
        </p:spPr>
        <p:txBody>
          <a:bodyPr wrap="square">
            <a:spAutoFit/>
          </a:bodyPr>
          <a:lstStyle/>
          <a:p>
            <a:r>
              <a:rPr lang="fr-FR" sz="2800" dirty="0">
                <a:solidFill>
                  <a:srgbClr val="E08C37"/>
                </a:solidFill>
              </a:rPr>
              <a:t>On peut considérer que la prise de médicament vire à l’addiction lorsque :</a:t>
            </a:r>
          </a:p>
          <a:p>
            <a:endParaRPr lang="fr-FR" sz="2800" dirty="0">
              <a:solidFill>
                <a:srgbClr val="E08C37"/>
              </a:solidFill>
            </a:endParaRPr>
          </a:p>
          <a:p>
            <a:r>
              <a:rPr lang="fr-FR" sz="2800" dirty="0">
                <a:solidFill>
                  <a:srgbClr val="E08C37"/>
                </a:solidFill>
              </a:rPr>
              <a:t>L’augmentation des souffrances entraîne une escalade médicamenteuse qui échappe au contrôle du malade</a:t>
            </a:r>
          </a:p>
          <a:p>
            <a:endParaRPr lang="fr-FR" sz="2800" dirty="0">
              <a:solidFill>
                <a:srgbClr val="E08C37"/>
              </a:solidFill>
            </a:endParaRPr>
          </a:p>
          <a:p>
            <a:r>
              <a:rPr lang="fr-FR" sz="2800" dirty="0">
                <a:solidFill>
                  <a:srgbClr val="E08C37"/>
                </a:solidFill>
              </a:rPr>
              <a:t>La surconsommation est volontaire</a:t>
            </a:r>
          </a:p>
          <a:p>
            <a:endParaRPr lang="fr-FR" sz="2800" dirty="0">
              <a:solidFill>
                <a:srgbClr val="E08C37"/>
              </a:solidFill>
            </a:endParaRPr>
          </a:p>
          <a:p>
            <a:r>
              <a:rPr lang="fr-FR" sz="2800" dirty="0">
                <a:solidFill>
                  <a:srgbClr val="E08C37"/>
                </a:solidFill>
              </a:rPr>
              <a:t>L’usage de ces médicaments est détourné de leur but thérapeutique par des consommateurs en quête de sensations</a:t>
            </a:r>
          </a:p>
        </p:txBody>
      </p:sp>
      <p:pic>
        <p:nvPicPr>
          <p:cNvPr id="8" name="Image 7">
            <a:extLst>
              <a:ext uri="{FF2B5EF4-FFF2-40B4-BE49-F238E27FC236}">
                <a16:creationId xmlns:a16="http://schemas.microsoft.com/office/drawing/2014/main" id="{653D9A0D-8005-C0F9-61F3-60E1E8E8CAE7}"/>
              </a:ext>
            </a:extLst>
          </p:cNvPr>
          <p:cNvPicPr>
            <a:picLocks noChangeAspect="1"/>
          </p:cNvPicPr>
          <p:nvPr/>
        </p:nvPicPr>
        <p:blipFill>
          <a:blip r:embed="rId6"/>
          <a:stretch>
            <a:fillRect/>
          </a:stretch>
        </p:blipFill>
        <p:spPr>
          <a:xfrm>
            <a:off x="360172" y="4688836"/>
            <a:ext cx="1457325" cy="1524000"/>
          </a:xfrm>
          <a:prstGeom prst="rect">
            <a:avLst/>
          </a:prstGeom>
        </p:spPr>
      </p:pic>
      <p:pic>
        <p:nvPicPr>
          <p:cNvPr id="10" name="Image 9">
            <a:extLst>
              <a:ext uri="{FF2B5EF4-FFF2-40B4-BE49-F238E27FC236}">
                <a16:creationId xmlns:a16="http://schemas.microsoft.com/office/drawing/2014/main" id="{EC2CE58D-19A6-0B83-5B60-817A1281E6EA}"/>
              </a:ext>
            </a:extLst>
          </p:cNvPr>
          <p:cNvPicPr>
            <a:picLocks noChangeAspect="1"/>
          </p:cNvPicPr>
          <p:nvPr/>
        </p:nvPicPr>
        <p:blipFill>
          <a:blip r:embed="rId7"/>
          <a:stretch>
            <a:fillRect/>
          </a:stretch>
        </p:blipFill>
        <p:spPr>
          <a:xfrm>
            <a:off x="10400141" y="2623237"/>
            <a:ext cx="1487059" cy="1123808"/>
          </a:xfrm>
          <a:prstGeom prst="rect">
            <a:avLst/>
          </a:prstGeom>
        </p:spPr>
      </p:pic>
      <p:pic>
        <p:nvPicPr>
          <p:cNvPr id="12" name="Image 11">
            <a:extLst>
              <a:ext uri="{FF2B5EF4-FFF2-40B4-BE49-F238E27FC236}">
                <a16:creationId xmlns:a16="http://schemas.microsoft.com/office/drawing/2014/main" id="{59F4CDC4-2640-7F00-3C3F-FCA5F7527EC9}"/>
              </a:ext>
            </a:extLst>
          </p:cNvPr>
          <p:cNvPicPr>
            <a:picLocks noChangeAspect="1"/>
          </p:cNvPicPr>
          <p:nvPr/>
        </p:nvPicPr>
        <p:blipFill>
          <a:blip r:embed="rId8"/>
          <a:stretch>
            <a:fillRect/>
          </a:stretch>
        </p:blipFill>
        <p:spPr>
          <a:xfrm>
            <a:off x="10338807" y="4693362"/>
            <a:ext cx="1609725" cy="1381125"/>
          </a:xfrm>
          <a:prstGeom prst="rect">
            <a:avLst/>
          </a:prstGeom>
        </p:spPr>
      </p:pic>
    </p:spTree>
    <p:extLst>
      <p:ext uri="{BB962C8B-B14F-4D97-AF65-F5344CB8AC3E}">
        <p14:creationId xmlns:p14="http://schemas.microsoft.com/office/powerpoint/2010/main" val="158827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arn(inVertic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arn(inVertical)">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72BE18-1346-01D2-3611-852EC6BC5B23}"/>
              </a:ext>
            </a:extLst>
          </p:cNvPr>
          <p:cNvSpPr/>
          <p:nvPr/>
        </p:nvSpPr>
        <p:spPr>
          <a:xfrm>
            <a:off x="-14577" y="0"/>
            <a:ext cx="1735343" cy="6858000"/>
          </a:xfrm>
          <a:prstGeom prst="rect">
            <a:avLst/>
          </a:prstGeom>
          <a:solidFill>
            <a:srgbClr val="E0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bg1"/>
                </a:solidFill>
              </a:rPr>
              <a:t>Chiffres</a:t>
            </a:r>
          </a:p>
        </p:txBody>
      </p:sp>
      <p:sp>
        <p:nvSpPr>
          <p:cNvPr id="6" name="Rectangle 5">
            <a:extLst>
              <a:ext uri="{FF2B5EF4-FFF2-40B4-BE49-F238E27FC236}">
                <a16:creationId xmlns:a16="http://schemas.microsoft.com/office/drawing/2014/main" id="{47D3D87E-06E6-EDAB-9118-AD61B3BA4EA6}"/>
              </a:ext>
            </a:extLst>
          </p:cNvPr>
          <p:cNvSpPr/>
          <p:nvPr/>
        </p:nvSpPr>
        <p:spPr>
          <a:xfrm>
            <a:off x="4232366" y="261257"/>
            <a:ext cx="3474720" cy="509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9DD11CF-B676-077A-9D89-2CCC0D04C3D0}"/>
              </a:ext>
            </a:extLst>
          </p:cNvPr>
          <p:cNvSpPr/>
          <p:nvPr/>
        </p:nvSpPr>
        <p:spPr>
          <a:xfrm>
            <a:off x="4114966" y="5956663"/>
            <a:ext cx="2233583" cy="653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DF86DA2F-3CCB-4CBA-79A7-85172928D8D6}"/>
              </a:ext>
            </a:extLst>
          </p:cNvPr>
          <p:cNvSpPr txBox="1"/>
          <p:nvPr/>
        </p:nvSpPr>
        <p:spPr>
          <a:xfrm>
            <a:off x="3061670" y="1185957"/>
            <a:ext cx="7951807" cy="4524315"/>
          </a:xfrm>
          <a:prstGeom prst="rect">
            <a:avLst/>
          </a:prstGeom>
          <a:noFill/>
        </p:spPr>
        <p:txBody>
          <a:bodyPr wrap="square">
            <a:spAutoFit/>
          </a:bodyPr>
          <a:lstStyle/>
          <a:p>
            <a:pPr marL="342900" indent="-342900">
              <a:buFont typeface="Wingdings" panose="05000000000000000000" pitchFamily="2" charset="2"/>
              <a:buChar char="v"/>
            </a:pPr>
            <a:r>
              <a:rPr lang="fr-FR" sz="2400" dirty="0">
                <a:solidFill>
                  <a:srgbClr val="1F9CB3"/>
                </a:solidFill>
              </a:rPr>
              <a:t>En 2017 21% des 15 ans et plus ont été remboursé d’au moins un médicament psychotropes au cours de l’année soit plus d’1 jeune sur 5 </a:t>
            </a:r>
          </a:p>
          <a:p>
            <a:endParaRPr lang="fr-FR" sz="2400" dirty="0">
              <a:solidFill>
                <a:srgbClr val="1F9CB3"/>
              </a:solidFill>
            </a:endParaRPr>
          </a:p>
          <a:p>
            <a:pPr marL="342900" indent="-342900">
              <a:buFont typeface="Wingdings" panose="05000000000000000000" pitchFamily="2" charset="2"/>
              <a:buChar char="v"/>
            </a:pPr>
            <a:r>
              <a:rPr lang="fr-FR" sz="2400" dirty="0">
                <a:solidFill>
                  <a:srgbClr val="1F9CB3"/>
                </a:solidFill>
              </a:rPr>
              <a:t>En 2015, les français occupaient la deuxième place parmi 8 pays européens (Allemagne, Danemark, Espagne, Italie, Norvège, Royaume-Uni, Suède) pour la consommation de benzodiazépines. </a:t>
            </a:r>
          </a:p>
          <a:p>
            <a:endParaRPr lang="fr-FR" sz="2400" dirty="0">
              <a:solidFill>
                <a:srgbClr val="1F9CB3"/>
              </a:solidFill>
            </a:endParaRPr>
          </a:p>
          <a:p>
            <a:pPr marL="342900" indent="-342900">
              <a:buFont typeface="Wingdings" panose="05000000000000000000" pitchFamily="2" charset="2"/>
              <a:buChar char="v"/>
            </a:pPr>
            <a:r>
              <a:rPr lang="fr-FR" sz="2400" dirty="0">
                <a:solidFill>
                  <a:srgbClr val="1F9CB3"/>
                </a:solidFill>
              </a:rPr>
              <a:t> En 2017: 21% de la population a bénéficié d’un remboursement pour un médicament psychotrope au moins une fois dans l’année. </a:t>
            </a:r>
          </a:p>
        </p:txBody>
      </p:sp>
      <p:sp>
        <p:nvSpPr>
          <p:cNvPr id="12" name="ZoneTexte 11">
            <a:extLst>
              <a:ext uri="{FF2B5EF4-FFF2-40B4-BE49-F238E27FC236}">
                <a16:creationId xmlns:a16="http://schemas.microsoft.com/office/drawing/2014/main" id="{DA194C49-B971-542F-ADA5-85401773C102}"/>
              </a:ext>
            </a:extLst>
          </p:cNvPr>
          <p:cNvSpPr txBox="1"/>
          <p:nvPr/>
        </p:nvSpPr>
        <p:spPr>
          <a:xfrm>
            <a:off x="1993822" y="630203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pic>
        <p:nvPicPr>
          <p:cNvPr id="3" name="Image 2">
            <a:extLst>
              <a:ext uri="{FF2B5EF4-FFF2-40B4-BE49-F238E27FC236}">
                <a16:creationId xmlns:a16="http://schemas.microsoft.com/office/drawing/2014/main" id="{726A9248-39BF-C30D-57E9-AD8A78748C90}"/>
              </a:ext>
            </a:extLst>
          </p:cNvPr>
          <p:cNvPicPr>
            <a:picLocks noChangeAspect="1"/>
          </p:cNvPicPr>
          <p:nvPr/>
        </p:nvPicPr>
        <p:blipFill>
          <a:blip r:embed="rId4"/>
          <a:stretch>
            <a:fillRect/>
          </a:stretch>
        </p:blipFill>
        <p:spPr>
          <a:xfrm>
            <a:off x="10568493" y="3951514"/>
            <a:ext cx="1579191" cy="2906486"/>
          </a:xfrm>
          <a:prstGeom prst="rect">
            <a:avLst/>
          </a:prstGeom>
        </p:spPr>
      </p:pic>
      <p:pic>
        <p:nvPicPr>
          <p:cNvPr id="9" name="Image 8">
            <a:extLst>
              <a:ext uri="{FF2B5EF4-FFF2-40B4-BE49-F238E27FC236}">
                <a16:creationId xmlns:a16="http://schemas.microsoft.com/office/drawing/2014/main" id="{AAC1F161-328E-3528-0546-05C8763F431C}"/>
              </a:ext>
            </a:extLst>
          </p:cNvPr>
          <p:cNvPicPr>
            <a:picLocks noChangeAspect="1"/>
          </p:cNvPicPr>
          <p:nvPr/>
        </p:nvPicPr>
        <p:blipFill>
          <a:blip r:embed="rId5"/>
          <a:stretch>
            <a:fillRect/>
          </a:stretch>
        </p:blipFill>
        <p:spPr>
          <a:xfrm>
            <a:off x="1786081" y="72577"/>
            <a:ext cx="2899682" cy="1113380"/>
          </a:xfrm>
          <a:prstGeom prst="rect">
            <a:avLst/>
          </a:prstGeom>
        </p:spPr>
      </p:pic>
    </p:spTree>
    <p:extLst>
      <p:ext uri="{BB962C8B-B14F-4D97-AF65-F5344CB8AC3E}">
        <p14:creationId xmlns:p14="http://schemas.microsoft.com/office/powerpoint/2010/main" val="344525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down)">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wipe(down)">
                                      <p:cBhvr>
                                        <p:cTn id="1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72BE18-1346-01D2-3611-852EC6BC5B23}"/>
              </a:ext>
            </a:extLst>
          </p:cNvPr>
          <p:cNvSpPr/>
          <p:nvPr/>
        </p:nvSpPr>
        <p:spPr>
          <a:xfrm>
            <a:off x="0" y="0"/>
            <a:ext cx="3048000" cy="6858000"/>
          </a:xfrm>
          <a:prstGeom prst="rect">
            <a:avLst/>
          </a:prstGeom>
          <a:solidFill>
            <a:srgbClr val="1F9C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b="1" dirty="0">
              <a:solidFill>
                <a:schemeClr val="bg1"/>
              </a:solidFill>
            </a:endParaRPr>
          </a:p>
        </p:txBody>
      </p:sp>
      <p:sp>
        <p:nvSpPr>
          <p:cNvPr id="6" name="Rectangle 5">
            <a:extLst>
              <a:ext uri="{FF2B5EF4-FFF2-40B4-BE49-F238E27FC236}">
                <a16:creationId xmlns:a16="http://schemas.microsoft.com/office/drawing/2014/main" id="{47D3D87E-06E6-EDAB-9118-AD61B3BA4EA6}"/>
              </a:ext>
            </a:extLst>
          </p:cNvPr>
          <p:cNvSpPr/>
          <p:nvPr/>
        </p:nvSpPr>
        <p:spPr>
          <a:xfrm>
            <a:off x="4232366" y="261257"/>
            <a:ext cx="3474720" cy="509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9DD11CF-B676-077A-9D89-2CCC0D04C3D0}"/>
              </a:ext>
            </a:extLst>
          </p:cNvPr>
          <p:cNvSpPr/>
          <p:nvPr/>
        </p:nvSpPr>
        <p:spPr>
          <a:xfrm>
            <a:off x="4114966" y="5956663"/>
            <a:ext cx="2233583" cy="653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74FDDC1-A028-A007-42D2-B542E64080E9}"/>
              </a:ext>
            </a:extLst>
          </p:cNvPr>
          <p:cNvSpPr txBox="1"/>
          <p:nvPr/>
        </p:nvSpPr>
        <p:spPr>
          <a:xfrm>
            <a:off x="10961914" y="6470599"/>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pic>
        <p:nvPicPr>
          <p:cNvPr id="3" name="Image 2">
            <a:extLst>
              <a:ext uri="{FF2B5EF4-FFF2-40B4-BE49-F238E27FC236}">
                <a16:creationId xmlns:a16="http://schemas.microsoft.com/office/drawing/2014/main" id="{1C4CD0A6-1F53-57D7-EB32-B9A047BCE7A5}"/>
              </a:ext>
            </a:extLst>
          </p:cNvPr>
          <p:cNvPicPr>
            <a:picLocks noChangeAspect="1"/>
          </p:cNvPicPr>
          <p:nvPr/>
        </p:nvPicPr>
        <p:blipFill>
          <a:blip r:embed="rId4"/>
          <a:stretch>
            <a:fillRect/>
          </a:stretch>
        </p:blipFill>
        <p:spPr>
          <a:xfrm>
            <a:off x="0" y="4484914"/>
            <a:ext cx="3044947" cy="2373086"/>
          </a:xfrm>
          <a:prstGeom prst="rect">
            <a:avLst/>
          </a:prstGeom>
        </p:spPr>
      </p:pic>
      <p:sp>
        <p:nvSpPr>
          <p:cNvPr id="8" name="ZoneTexte 7">
            <a:extLst>
              <a:ext uri="{FF2B5EF4-FFF2-40B4-BE49-F238E27FC236}">
                <a16:creationId xmlns:a16="http://schemas.microsoft.com/office/drawing/2014/main" id="{BFDC49D6-02CF-3672-0475-C928A438A6CA}"/>
              </a:ext>
            </a:extLst>
          </p:cNvPr>
          <p:cNvSpPr txBox="1"/>
          <p:nvPr/>
        </p:nvSpPr>
        <p:spPr>
          <a:xfrm>
            <a:off x="193023" y="1932894"/>
            <a:ext cx="2658899" cy="1077218"/>
          </a:xfrm>
          <a:prstGeom prst="rect">
            <a:avLst/>
          </a:prstGeom>
          <a:noFill/>
        </p:spPr>
        <p:txBody>
          <a:bodyPr wrap="square" rtlCol="0">
            <a:spAutoFit/>
          </a:bodyPr>
          <a:lstStyle/>
          <a:p>
            <a:r>
              <a:rPr lang="fr-FR" sz="3200" b="1" dirty="0">
                <a:solidFill>
                  <a:schemeClr val="bg1"/>
                </a:solidFill>
              </a:rPr>
              <a:t>Médicaments psychotropes </a:t>
            </a:r>
            <a:endParaRPr lang="fr-FR" sz="2000" b="1" dirty="0">
              <a:solidFill>
                <a:schemeClr val="bg1"/>
              </a:solidFill>
            </a:endParaRPr>
          </a:p>
        </p:txBody>
      </p:sp>
      <p:sp>
        <p:nvSpPr>
          <p:cNvPr id="11" name="ZoneTexte 10">
            <a:extLst>
              <a:ext uri="{FF2B5EF4-FFF2-40B4-BE49-F238E27FC236}">
                <a16:creationId xmlns:a16="http://schemas.microsoft.com/office/drawing/2014/main" id="{C47968FD-3531-5E21-324C-4297A22A3CA4}"/>
              </a:ext>
            </a:extLst>
          </p:cNvPr>
          <p:cNvSpPr txBox="1"/>
          <p:nvPr/>
        </p:nvSpPr>
        <p:spPr>
          <a:xfrm>
            <a:off x="3295617" y="164297"/>
            <a:ext cx="8561614" cy="2246769"/>
          </a:xfrm>
          <a:prstGeom prst="rect">
            <a:avLst/>
          </a:prstGeom>
          <a:noFill/>
        </p:spPr>
        <p:txBody>
          <a:bodyPr wrap="square">
            <a:spAutoFit/>
          </a:bodyPr>
          <a:lstStyle/>
          <a:p>
            <a:pPr algn="l"/>
            <a:r>
              <a:rPr lang="fr-FR" sz="2000" b="1" i="0" dirty="0">
                <a:solidFill>
                  <a:srgbClr val="1F9CB3"/>
                </a:solidFill>
                <a:effectLst/>
              </a:rPr>
              <a:t>Un médicament psychotrope, qu'est ce que c'est ?</a:t>
            </a:r>
            <a:endParaRPr lang="fr-FR" sz="2000" b="0" i="0" dirty="0">
              <a:solidFill>
                <a:srgbClr val="1F9CB3"/>
              </a:solidFill>
              <a:effectLst/>
            </a:endParaRPr>
          </a:p>
          <a:p>
            <a:pPr algn="l">
              <a:buFont typeface="Arial" panose="020B0604020202020204" pitchFamily="34" charset="0"/>
              <a:buChar char="•"/>
            </a:pPr>
            <a:r>
              <a:rPr lang="fr-FR" sz="2000" b="0" i="0" dirty="0">
                <a:solidFill>
                  <a:srgbClr val="1F9CB3"/>
                </a:solidFill>
                <a:effectLst/>
              </a:rPr>
              <a:t>anxiolytiques (tranquillisants)</a:t>
            </a:r>
          </a:p>
          <a:p>
            <a:pPr algn="l">
              <a:buFont typeface="Arial" panose="020B0604020202020204" pitchFamily="34" charset="0"/>
              <a:buChar char="•"/>
            </a:pPr>
            <a:r>
              <a:rPr lang="fr-FR" sz="2000" b="0" i="0" dirty="0">
                <a:solidFill>
                  <a:srgbClr val="1F9CB3"/>
                </a:solidFill>
                <a:effectLst/>
              </a:rPr>
              <a:t>hypnotiques (somnifères)</a:t>
            </a:r>
          </a:p>
          <a:p>
            <a:pPr algn="l">
              <a:buFont typeface="Arial" panose="020B0604020202020204" pitchFamily="34" charset="0"/>
              <a:buChar char="•"/>
            </a:pPr>
            <a:r>
              <a:rPr lang="fr-FR" sz="2000" b="0" i="0" dirty="0">
                <a:solidFill>
                  <a:srgbClr val="1F9CB3"/>
                </a:solidFill>
                <a:effectLst/>
              </a:rPr>
              <a:t>antidépresseurs.</a:t>
            </a:r>
          </a:p>
          <a:p>
            <a:pPr algn="l">
              <a:buFont typeface="Arial" panose="020B0604020202020204" pitchFamily="34" charset="0"/>
              <a:buChar char="•"/>
            </a:pPr>
            <a:r>
              <a:rPr lang="fr-FR" sz="2000" b="0" i="0" dirty="0">
                <a:solidFill>
                  <a:srgbClr val="1F9CB3"/>
                </a:solidFill>
                <a:effectLst/>
              </a:rPr>
              <a:t>stabilisants de l'humeur (dits aussi régulateurs de l'humeur, thymorégulateurs, ou parfois normothymiques)</a:t>
            </a:r>
          </a:p>
          <a:p>
            <a:pPr algn="l">
              <a:buFont typeface="Arial" panose="020B0604020202020204" pitchFamily="34" charset="0"/>
              <a:buChar char="•"/>
            </a:pPr>
            <a:r>
              <a:rPr lang="fr-FR" sz="2000" b="0" i="0" dirty="0">
                <a:solidFill>
                  <a:srgbClr val="1F9CB3"/>
                </a:solidFill>
                <a:effectLst/>
              </a:rPr>
              <a:t>neuroleptiques (dits aussi antipsychotiques)</a:t>
            </a:r>
          </a:p>
        </p:txBody>
      </p:sp>
      <p:sp>
        <p:nvSpPr>
          <p:cNvPr id="15" name="ZoneTexte 14">
            <a:extLst>
              <a:ext uri="{FF2B5EF4-FFF2-40B4-BE49-F238E27FC236}">
                <a16:creationId xmlns:a16="http://schemas.microsoft.com/office/drawing/2014/main" id="{11CFF0AA-80BC-7CAF-BB4A-C4882D7849DB}"/>
              </a:ext>
            </a:extLst>
          </p:cNvPr>
          <p:cNvSpPr txBox="1"/>
          <p:nvPr/>
        </p:nvSpPr>
        <p:spPr>
          <a:xfrm>
            <a:off x="3314699" y="2470193"/>
            <a:ext cx="8605157" cy="1631216"/>
          </a:xfrm>
          <a:prstGeom prst="rect">
            <a:avLst/>
          </a:prstGeom>
          <a:noFill/>
        </p:spPr>
        <p:txBody>
          <a:bodyPr wrap="square">
            <a:spAutoFit/>
          </a:bodyPr>
          <a:lstStyle/>
          <a:p>
            <a:r>
              <a:rPr lang="fr-FR" sz="2000" b="1" dirty="0">
                <a:solidFill>
                  <a:srgbClr val="1F9CB3"/>
                </a:solidFill>
              </a:rPr>
              <a:t>C'est quoi un effet psychotrope ?</a:t>
            </a:r>
          </a:p>
          <a:p>
            <a:r>
              <a:rPr lang="fr-FR" sz="2000" dirty="0">
                <a:solidFill>
                  <a:srgbClr val="1F9CB3"/>
                </a:solidFill>
              </a:rPr>
              <a:t>D'une manière générale, un psychotrope est une substance chimique qui agit sur le psychisme. Un terme qui désigne donc à la fois les drogues et les médicaments. Mais dans ce dernier cas, le psychotrope est utilisé pour augmenter ou diminuer l'humeur d'un individu, c'est à dire pour la « normaliser ».</a:t>
            </a:r>
          </a:p>
        </p:txBody>
      </p:sp>
      <p:sp>
        <p:nvSpPr>
          <p:cNvPr id="17" name="ZoneTexte 16">
            <a:extLst>
              <a:ext uri="{FF2B5EF4-FFF2-40B4-BE49-F238E27FC236}">
                <a16:creationId xmlns:a16="http://schemas.microsoft.com/office/drawing/2014/main" id="{6DC980ED-1F93-EC21-D024-0EC24D9C38AA}"/>
              </a:ext>
            </a:extLst>
          </p:cNvPr>
          <p:cNvSpPr txBox="1"/>
          <p:nvPr/>
        </p:nvSpPr>
        <p:spPr>
          <a:xfrm>
            <a:off x="3295617" y="4223831"/>
            <a:ext cx="8561613" cy="2554545"/>
          </a:xfrm>
          <a:prstGeom prst="rect">
            <a:avLst/>
          </a:prstGeom>
          <a:noFill/>
        </p:spPr>
        <p:txBody>
          <a:bodyPr wrap="square">
            <a:spAutoFit/>
          </a:bodyPr>
          <a:lstStyle/>
          <a:p>
            <a:r>
              <a:rPr lang="fr-FR" sz="2000" b="1" dirty="0">
                <a:solidFill>
                  <a:srgbClr val="1F9CB3"/>
                </a:solidFill>
              </a:rPr>
              <a:t>Pour les benzodiazépines </a:t>
            </a:r>
          </a:p>
          <a:p>
            <a:r>
              <a:rPr lang="fr-FR" sz="2000" u="sng" dirty="0">
                <a:solidFill>
                  <a:srgbClr val="1F9CB3"/>
                </a:solidFill>
              </a:rPr>
              <a:t>Principaux risques liés à l’usage aigu </a:t>
            </a:r>
            <a:r>
              <a:rPr lang="fr-FR" sz="2000" dirty="0">
                <a:solidFill>
                  <a:srgbClr val="1F9CB3"/>
                </a:solidFill>
              </a:rPr>
              <a:t>: diminution de la vigilance, risque d’accidents, fatigue…</a:t>
            </a:r>
          </a:p>
          <a:p>
            <a:r>
              <a:rPr lang="fr-FR" sz="2000" u="sng" dirty="0">
                <a:solidFill>
                  <a:srgbClr val="1F9CB3"/>
                </a:solidFill>
              </a:rPr>
              <a:t>Principaux risques liés à l’usage chronique </a:t>
            </a:r>
            <a:r>
              <a:rPr lang="fr-FR" sz="2000" dirty="0">
                <a:solidFill>
                  <a:srgbClr val="1F9CB3"/>
                </a:solidFill>
              </a:rPr>
              <a:t>: il existe une suspicion de troubles cognitifs induits par les benzodiazépines. Des auteurs français ont retrouvé récemment une augmentation du risque de démence type Maladie d’Alzheimer en cas d’usage prolongé de benzodiazépines, mais ces résultats sont encore débattus sur le plan international</a:t>
            </a:r>
          </a:p>
        </p:txBody>
      </p:sp>
    </p:spTree>
    <p:extLst>
      <p:ext uri="{BB962C8B-B14F-4D97-AF65-F5344CB8AC3E}">
        <p14:creationId xmlns:p14="http://schemas.microsoft.com/office/powerpoint/2010/main" val="49312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72BE18-1346-01D2-3611-852EC6BC5B23}"/>
              </a:ext>
            </a:extLst>
          </p:cNvPr>
          <p:cNvSpPr/>
          <p:nvPr/>
        </p:nvSpPr>
        <p:spPr>
          <a:xfrm>
            <a:off x="9144000" y="0"/>
            <a:ext cx="3048000" cy="6858000"/>
          </a:xfrm>
          <a:prstGeom prst="rect">
            <a:avLst/>
          </a:prstGeom>
          <a:solidFill>
            <a:srgbClr val="1F9C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b="1" dirty="0">
              <a:solidFill>
                <a:schemeClr val="bg1"/>
              </a:solidFill>
            </a:endParaRPr>
          </a:p>
        </p:txBody>
      </p:sp>
      <p:sp>
        <p:nvSpPr>
          <p:cNvPr id="6" name="Rectangle 5">
            <a:extLst>
              <a:ext uri="{FF2B5EF4-FFF2-40B4-BE49-F238E27FC236}">
                <a16:creationId xmlns:a16="http://schemas.microsoft.com/office/drawing/2014/main" id="{47D3D87E-06E6-EDAB-9118-AD61B3BA4EA6}"/>
              </a:ext>
            </a:extLst>
          </p:cNvPr>
          <p:cNvSpPr/>
          <p:nvPr/>
        </p:nvSpPr>
        <p:spPr>
          <a:xfrm>
            <a:off x="4232366" y="261257"/>
            <a:ext cx="3474720" cy="509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9DD11CF-B676-077A-9D89-2CCC0D04C3D0}"/>
              </a:ext>
            </a:extLst>
          </p:cNvPr>
          <p:cNvSpPr/>
          <p:nvPr/>
        </p:nvSpPr>
        <p:spPr>
          <a:xfrm>
            <a:off x="4114966" y="5956663"/>
            <a:ext cx="2233583" cy="653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74FDDC1-A028-A007-42D2-B542E64080E9}"/>
              </a:ext>
            </a:extLst>
          </p:cNvPr>
          <p:cNvSpPr txBox="1"/>
          <p:nvPr/>
        </p:nvSpPr>
        <p:spPr>
          <a:xfrm>
            <a:off x="10961914" y="6470599"/>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sp>
        <p:nvSpPr>
          <p:cNvPr id="8" name="ZoneTexte 7">
            <a:extLst>
              <a:ext uri="{FF2B5EF4-FFF2-40B4-BE49-F238E27FC236}">
                <a16:creationId xmlns:a16="http://schemas.microsoft.com/office/drawing/2014/main" id="{BFDC49D6-02CF-3672-0475-C928A438A6CA}"/>
              </a:ext>
            </a:extLst>
          </p:cNvPr>
          <p:cNvSpPr txBox="1"/>
          <p:nvPr/>
        </p:nvSpPr>
        <p:spPr>
          <a:xfrm>
            <a:off x="9338548" y="3879929"/>
            <a:ext cx="2658899" cy="1077218"/>
          </a:xfrm>
          <a:prstGeom prst="rect">
            <a:avLst/>
          </a:prstGeom>
          <a:noFill/>
        </p:spPr>
        <p:txBody>
          <a:bodyPr wrap="square" rtlCol="0">
            <a:spAutoFit/>
          </a:bodyPr>
          <a:lstStyle/>
          <a:p>
            <a:r>
              <a:rPr lang="fr-FR" sz="3200" b="1" dirty="0">
                <a:solidFill>
                  <a:schemeClr val="bg1"/>
                </a:solidFill>
              </a:rPr>
              <a:t>Antalgiques = Opiacés </a:t>
            </a:r>
            <a:endParaRPr lang="fr-FR" sz="2000" b="1" dirty="0">
              <a:solidFill>
                <a:schemeClr val="bg1"/>
              </a:solidFill>
            </a:endParaRPr>
          </a:p>
        </p:txBody>
      </p:sp>
      <p:sp>
        <p:nvSpPr>
          <p:cNvPr id="11" name="ZoneTexte 10">
            <a:extLst>
              <a:ext uri="{FF2B5EF4-FFF2-40B4-BE49-F238E27FC236}">
                <a16:creationId xmlns:a16="http://schemas.microsoft.com/office/drawing/2014/main" id="{C47968FD-3531-5E21-324C-4297A22A3CA4}"/>
              </a:ext>
            </a:extLst>
          </p:cNvPr>
          <p:cNvSpPr txBox="1"/>
          <p:nvPr/>
        </p:nvSpPr>
        <p:spPr>
          <a:xfrm>
            <a:off x="194552" y="355106"/>
            <a:ext cx="8561614" cy="1631216"/>
          </a:xfrm>
          <a:prstGeom prst="rect">
            <a:avLst/>
          </a:prstGeom>
          <a:noFill/>
        </p:spPr>
        <p:txBody>
          <a:bodyPr wrap="square">
            <a:spAutoFit/>
          </a:bodyPr>
          <a:lstStyle/>
          <a:p>
            <a:pPr algn="l"/>
            <a:r>
              <a:rPr lang="fr-FR" sz="2000" b="1" i="0" dirty="0">
                <a:solidFill>
                  <a:srgbClr val="1F9CB3"/>
                </a:solidFill>
                <a:effectLst/>
              </a:rPr>
              <a:t>Que sont les opiacés? </a:t>
            </a:r>
            <a:endParaRPr lang="fr-FR" sz="2000" b="0" i="0" dirty="0">
              <a:solidFill>
                <a:srgbClr val="1F9CB3"/>
              </a:solidFill>
              <a:effectLst/>
            </a:endParaRPr>
          </a:p>
          <a:p>
            <a:pPr algn="l"/>
            <a:r>
              <a:rPr lang="fr-FR" sz="2000" b="0" i="0" dirty="0">
                <a:solidFill>
                  <a:srgbClr val="1F9CB3"/>
                </a:solidFill>
                <a:effectLst/>
              </a:rPr>
              <a:t>Les opiacés (opium, morphine, codéine) constituent des dérivés naturels du pavot, alors que les opioïdes sont des composés semi-synthétiques (héroïne, buprénorphine) ou synthétiques (fentanyl), dont les propriétés analgésiques sont beaucoup plus puissantes.</a:t>
            </a:r>
          </a:p>
        </p:txBody>
      </p:sp>
      <p:sp>
        <p:nvSpPr>
          <p:cNvPr id="15" name="ZoneTexte 14">
            <a:extLst>
              <a:ext uri="{FF2B5EF4-FFF2-40B4-BE49-F238E27FC236}">
                <a16:creationId xmlns:a16="http://schemas.microsoft.com/office/drawing/2014/main" id="{11CFF0AA-80BC-7CAF-BB4A-C4882D7849DB}"/>
              </a:ext>
            </a:extLst>
          </p:cNvPr>
          <p:cNvSpPr txBox="1"/>
          <p:nvPr/>
        </p:nvSpPr>
        <p:spPr>
          <a:xfrm>
            <a:off x="151009" y="2274082"/>
            <a:ext cx="8605157" cy="1631216"/>
          </a:xfrm>
          <a:prstGeom prst="rect">
            <a:avLst/>
          </a:prstGeom>
          <a:noFill/>
        </p:spPr>
        <p:txBody>
          <a:bodyPr wrap="square">
            <a:spAutoFit/>
          </a:bodyPr>
          <a:lstStyle/>
          <a:p>
            <a:r>
              <a:rPr lang="fr-FR" sz="2000" b="1" dirty="0">
                <a:solidFill>
                  <a:srgbClr val="1F9CB3"/>
                </a:solidFill>
              </a:rPr>
              <a:t>Quels sont les effets ?</a:t>
            </a:r>
          </a:p>
          <a:p>
            <a:r>
              <a:rPr lang="fr-FR" sz="2000" dirty="0">
                <a:solidFill>
                  <a:srgbClr val="1F9CB3"/>
                </a:solidFill>
              </a:rPr>
              <a:t>Les substances sont appelées « psychoactives », car elles agissent dans les zones du cerveau responsables du contrôle de la douleur. Les opioïdes produisent un effet analgésique et peuvent provoquer de l'euphorie. Un mauvais usage des opioïdes peut comporter des risques pour la santé.</a:t>
            </a:r>
          </a:p>
        </p:txBody>
      </p:sp>
      <p:sp>
        <p:nvSpPr>
          <p:cNvPr id="17" name="ZoneTexte 16">
            <a:extLst>
              <a:ext uri="{FF2B5EF4-FFF2-40B4-BE49-F238E27FC236}">
                <a16:creationId xmlns:a16="http://schemas.microsoft.com/office/drawing/2014/main" id="{6DC980ED-1F93-EC21-D024-0EC24D9C38AA}"/>
              </a:ext>
            </a:extLst>
          </p:cNvPr>
          <p:cNvSpPr txBox="1"/>
          <p:nvPr/>
        </p:nvSpPr>
        <p:spPr>
          <a:xfrm>
            <a:off x="151009" y="4193058"/>
            <a:ext cx="8561613" cy="1938992"/>
          </a:xfrm>
          <a:prstGeom prst="rect">
            <a:avLst/>
          </a:prstGeom>
          <a:noFill/>
        </p:spPr>
        <p:txBody>
          <a:bodyPr wrap="square">
            <a:spAutoFit/>
          </a:bodyPr>
          <a:lstStyle/>
          <a:p>
            <a:r>
              <a:rPr lang="fr-FR" sz="2000" b="1" dirty="0">
                <a:solidFill>
                  <a:srgbClr val="1F9CB3"/>
                </a:solidFill>
              </a:rPr>
              <a:t>Quels sont les risques ? </a:t>
            </a:r>
          </a:p>
          <a:p>
            <a:r>
              <a:rPr lang="fr-FR" sz="2000" dirty="0">
                <a:solidFill>
                  <a:srgbClr val="1F9CB3"/>
                </a:solidFill>
              </a:rPr>
              <a:t>Le problème principal est celui de la dépendance et de l’addiction.</a:t>
            </a:r>
          </a:p>
          <a:p>
            <a:r>
              <a:rPr lang="fr-FR" sz="2000" dirty="0">
                <a:solidFill>
                  <a:srgbClr val="1F9CB3"/>
                </a:solidFill>
              </a:rPr>
              <a:t>On distingue : les troubles liés à l’usage des opiacés : intoxication aiguë et syndrome de sevrage et  les troubles induits par les opiacés (trouble psychotique, trouble anxieux, syndrome confusionnel, dysfonction sexuelle, trouble du sommeil).</a:t>
            </a:r>
          </a:p>
        </p:txBody>
      </p:sp>
      <p:pic>
        <p:nvPicPr>
          <p:cNvPr id="5" name="Image 4">
            <a:extLst>
              <a:ext uri="{FF2B5EF4-FFF2-40B4-BE49-F238E27FC236}">
                <a16:creationId xmlns:a16="http://schemas.microsoft.com/office/drawing/2014/main" id="{113E274D-D9AF-3D7F-2230-D81D3290EBA0}"/>
              </a:ext>
            </a:extLst>
          </p:cNvPr>
          <p:cNvPicPr>
            <a:picLocks noChangeAspect="1"/>
          </p:cNvPicPr>
          <p:nvPr/>
        </p:nvPicPr>
        <p:blipFill>
          <a:blip r:embed="rId4"/>
          <a:stretch>
            <a:fillRect/>
          </a:stretch>
        </p:blipFill>
        <p:spPr>
          <a:xfrm>
            <a:off x="9143998" y="-17234"/>
            <a:ext cx="3048001" cy="2574514"/>
          </a:xfrm>
          <a:prstGeom prst="rect">
            <a:avLst/>
          </a:prstGeom>
        </p:spPr>
      </p:pic>
    </p:spTree>
    <p:extLst>
      <p:ext uri="{BB962C8B-B14F-4D97-AF65-F5344CB8AC3E}">
        <p14:creationId xmlns:p14="http://schemas.microsoft.com/office/powerpoint/2010/main" val="5542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F6E008D4-F019-343C-D834-4CF7B78D15D5}"/>
              </a:ext>
            </a:extLst>
          </p:cNvPr>
          <p:cNvSpPr txBox="1"/>
          <p:nvPr/>
        </p:nvSpPr>
        <p:spPr>
          <a:xfrm>
            <a:off x="4291172" y="567832"/>
            <a:ext cx="5007788" cy="1323439"/>
          </a:xfrm>
          <a:prstGeom prst="rect">
            <a:avLst/>
          </a:prstGeom>
          <a:noFill/>
        </p:spPr>
        <p:txBody>
          <a:bodyPr wrap="square">
            <a:spAutoFit/>
          </a:bodyPr>
          <a:lstStyle/>
          <a:p>
            <a:pPr algn="just"/>
            <a:r>
              <a:rPr lang="fr-FR" sz="2000" dirty="0">
                <a:solidFill>
                  <a:srgbClr val="1F9CB3"/>
                </a:solidFill>
              </a:rPr>
              <a:t>Certains médicaments contre le rhume ou la toux peuvent entrainer une somnolence, certains contre l’HTA peuvent entrainer des vertiges…</a:t>
            </a:r>
          </a:p>
        </p:txBody>
      </p:sp>
      <p:sp>
        <p:nvSpPr>
          <p:cNvPr id="13" name="ZoneTexte 12">
            <a:extLst>
              <a:ext uri="{FF2B5EF4-FFF2-40B4-BE49-F238E27FC236}">
                <a16:creationId xmlns:a16="http://schemas.microsoft.com/office/drawing/2014/main" id="{445F5780-7A76-F552-5B20-A093DE144C4C}"/>
              </a:ext>
            </a:extLst>
          </p:cNvPr>
          <p:cNvSpPr txBox="1"/>
          <p:nvPr/>
        </p:nvSpPr>
        <p:spPr>
          <a:xfrm>
            <a:off x="3839490" y="2951552"/>
            <a:ext cx="5221541" cy="923330"/>
          </a:xfrm>
          <a:prstGeom prst="rect">
            <a:avLst/>
          </a:prstGeom>
          <a:noFill/>
        </p:spPr>
        <p:txBody>
          <a:bodyPr wrap="square">
            <a:spAutoFit/>
          </a:bodyPr>
          <a:lstStyle/>
          <a:p>
            <a:pPr lvl="1">
              <a:lnSpc>
                <a:spcPct val="90000"/>
              </a:lnSpc>
              <a:spcBef>
                <a:spcPts val="600"/>
              </a:spcBef>
              <a:spcAft>
                <a:spcPts val="600"/>
              </a:spcAft>
              <a:buClrTx/>
            </a:pPr>
            <a:r>
              <a:rPr lang="fr-FR" altLang="fr-FR" sz="2000" dirty="0">
                <a:solidFill>
                  <a:srgbClr val="1F9CB3"/>
                </a:solidFill>
                <a:latin typeface="+mn-lt"/>
              </a:rPr>
              <a:t>Antidépresseurs, antidouleurs (codéine, morphine…),tranquillisants, médicaments du diabète, </a:t>
            </a:r>
            <a:r>
              <a:rPr lang="fr-FR" altLang="fr-FR" sz="2000" dirty="0">
                <a:solidFill>
                  <a:srgbClr val="1F9CB3"/>
                </a:solidFill>
              </a:rPr>
              <a:t>anti-allergique </a:t>
            </a:r>
            <a:endParaRPr lang="fr-FR" altLang="fr-FR" sz="2000" dirty="0">
              <a:solidFill>
                <a:srgbClr val="1F9CB3"/>
              </a:solidFill>
              <a:latin typeface="+mn-lt"/>
            </a:endParaRPr>
          </a:p>
        </p:txBody>
      </p:sp>
      <p:sp>
        <p:nvSpPr>
          <p:cNvPr id="14" name="ZoneTexte 13">
            <a:extLst>
              <a:ext uri="{FF2B5EF4-FFF2-40B4-BE49-F238E27FC236}">
                <a16:creationId xmlns:a16="http://schemas.microsoft.com/office/drawing/2014/main" id="{150C69D0-2573-3274-1B24-2CA1D03D0853}"/>
              </a:ext>
            </a:extLst>
          </p:cNvPr>
          <p:cNvSpPr txBox="1"/>
          <p:nvPr/>
        </p:nvSpPr>
        <p:spPr>
          <a:xfrm>
            <a:off x="4291172" y="5210347"/>
            <a:ext cx="5231951" cy="707886"/>
          </a:xfrm>
          <a:prstGeom prst="rect">
            <a:avLst/>
          </a:prstGeom>
          <a:noFill/>
        </p:spPr>
        <p:txBody>
          <a:bodyPr wrap="square">
            <a:spAutoFit/>
          </a:bodyPr>
          <a:lstStyle/>
          <a:p>
            <a:r>
              <a:rPr lang="fr-FR" sz="2000" dirty="0">
                <a:solidFill>
                  <a:srgbClr val="1F9CB3"/>
                </a:solidFill>
              </a:rPr>
              <a:t>Certains tranquillisants, neuroleptiques, des collyres, les anesthésiants…</a:t>
            </a:r>
          </a:p>
        </p:txBody>
      </p:sp>
      <p:pic>
        <p:nvPicPr>
          <p:cNvPr id="4" name="Image 3">
            <a:extLst>
              <a:ext uri="{FF2B5EF4-FFF2-40B4-BE49-F238E27FC236}">
                <a16:creationId xmlns:a16="http://schemas.microsoft.com/office/drawing/2014/main" id="{2FC1E577-F691-789F-844B-96605DB043DA}"/>
              </a:ext>
            </a:extLst>
          </p:cNvPr>
          <p:cNvPicPr>
            <a:picLocks noChangeAspect="1"/>
          </p:cNvPicPr>
          <p:nvPr/>
        </p:nvPicPr>
        <p:blipFill>
          <a:blip r:embed="rId3"/>
          <a:stretch>
            <a:fillRect/>
          </a:stretch>
        </p:blipFill>
        <p:spPr>
          <a:xfrm>
            <a:off x="9285194" y="0"/>
            <a:ext cx="2936351" cy="6855250"/>
          </a:xfrm>
          <a:prstGeom prst="rect">
            <a:avLst/>
          </a:prstGeom>
        </p:spPr>
      </p:pic>
      <p:sp>
        <p:nvSpPr>
          <p:cNvPr id="17" name="ZoneTexte 16">
            <a:extLst>
              <a:ext uri="{FF2B5EF4-FFF2-40B4-BE49-F238E27FC236}">
                <a16:creationId xmlns:a16="http://schemas.microsoft.com/office/drawing/2014/main" id="{5AE9EB92-1173-AAED-8B37-71DFEBBE58CD}"/>
              </a:ext>
            </a:extLst>
          </p:cNvPr>
          <p:cNvSpPr txBox="1"/>
          <p:nvPr/>
        </p:nvSpPr>
        <p:spPr>
          <a:xfrm>
            <a:off x="11138704" y="6392364"/>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pic>
        <p:nvPicPr>
          <p:cNvPr id="7" name="Image 6">
            <a:extLst>
              <a:ext uri="{FF2B5EF4-FFF2-40B4-BE49-F238E27FC236}">
                <a16:creationId xmlns:a16="http://schemas.microsoft.com/office/drawing/2014/main" id="{7A0BCD3E-4F0E-6EA6-6502-4D3224D488B0}"/>
              </a:ext>
            </a:extLst>
          </p:cNvPr>
          <p:cNvPicPr>
            <a:picLocks noChangeAspect="1"/>
          </p:cNvPicPr>
          <p:nvPr/>
        </p:nvPicPr>
        <p:blipFill>
          <a:blip r:embed="rId5"/>
          <a:stretch>
            <a:fillRect/>
          </a:stretch>
        </p:blipFill>
        <p:spPr>
          <a:xfrm>
            <a:off x="183477" y="325917"/>
            <a:ext cx="3883532" cy="1807430"/>
          </a:xfrm>
          <a:prstGeom prst="rect">
            <a:avLst/>
          </a:prstGeom>
        </p:spPr>
      </p:pic>
      <p:pic>
        <p:nvPicPr>
          <p:cNvPr id="15" name="Image 14">
            <a:extLst>
              <a:ext uri="{FF2B5EF4-FFF2-40B4-BE49-F238E27FC236}">
                <a16:creationId xmlns:a16="http://schemas.microsoft.com/office/drawing/2014/main" id="{A780C10F-6C09-B774-71E9-0D87E2653EA2}"/>
              </a:ext>
            </a:extLst>
          </p:cNvPr>
          <p:cNvPicPr>
            <a:picLocks noChangeAspect="1"/>
          </p:cNvPicPr>
          <p:nvPr/>
        </p:nvPicPr>
        <p:blipFill>
          <a:blip r:embed="rId6"/>
          <a:stretch>
            <a:fillRect/>
          </a:stretch>
        </p:blipFill>
        <p:spPr>
          <a:xfrm>
            <a:off x="220831" y="2552004"/>
            <a:ext cx="3846178" cy="1737220"/>
          </a:xfrm>
          <a:prstGeom prst="rect">
            <a:avLst/>
          </a:prstGeom>
        </p:spPr>
      </p:pic>
      <p:pic>
        <p:nvPicPr>
          <p:cNvPr id="18" name="Image 17">
            <a:extLst>
              <a:ext uri="{FF2B5EF4-FFF2-40B4-BE49-F238E27FC236}">
                <a16:creationId xmlns:a16="http://schemas.microsoft.com/office/drawing/2014/main" id="{82F15A65-4482-3AEC-B34F-FF4C1CEA92ED}"/>
              </a:ext>
            </a:extLst>
          </p:cNvPr>
          <p:cNvPicPr>
            <a:picLocks noChangeAspect="1"/>
          </p:cNvPicPr>
          <p:nvPr/>
        </p:nvPicPr>
        <p:blipFill>
          <a:blip r:embed="rId7"/>
          <a:stretch>
            <a:fillRect/>
          </a:stretch>
        </p:blipFill>
        <p:spPr>
          <a:xfrm>
            <a:off x="233084" y="4771455"/>
            <a:ext cx="3833925" cy="1542124"/>
          </a:xfrm>
          <a:prstGeom prst="rect">
            <a:avLst/>
          </a:prstGeom>
        </p:spPr>
      </p:pic>
      <p:sp>
        <p:nvSpPr>
          <p:cNvPr id="20" name="ZoneTexte 19">
            <a:extLst>
              <a:ext uri="{FF2B5EF4-FFF2-40B4-BE49-F238E27FC236}">
                <a16:creationId xmlns:a16="http://schemas.microsoft.com/office/drawing/2014/main" id="{42E5475E-90FA-9467-454E-2E98D14BAABB}"/>
              </a:ext>
            </a:extLst>
          </p:cNvPr>
          <p:cNvSpPr txBox="1"/>
          <p:nvPr/>
        </p:nvSpPr>
        <p:spPr>
          <a:xfrm>
            <a:off x="718457" y="6392364"/>
            <a:ext cx="9685043" cy="369332"/>
          </a:xfrm>
          <a:prstGeom prst="rect">
            <a:avLst/>
          </a:prstGeom>
          <a:solidFill>
            <a:srgbClr val="FFFF00"/>
          </a:solidFill>
        </p:spPr>
        <p:txBody>
          <a:bodyPr wrap="square">
            <a:spAutoFit/>
          </a:bodyPr>
          <a:lstStyle/>
          <a:p>
            <a:pPr>
              <a:spcAft>
                <a:spcPts val="600"/>
              </a:spcAft>
            </a:pPr>
            <a:r>
              <a:rPr lang="fr-FR" sz="1800" u="sng" dirty="0">
                <a:cs typeface="Calibri" panose="020F0502020204030204" pitchFamily="34" charset="0"/>
              </a:rPr>
              <a:t>Constat :</a:t>
            </a:r>
            <a:r>
              <a:rPr lang="fr-FR" sz="1800" dirty="0">
                <a:cs typeface="Calibri" panose="020F0502020204030204" pitchFamily="34" charset="0"/>
              </a:rPr>
              <a:t> </a:t>
            </a:r>
            <a:r>
              <a:rPr lang="fr-FR" sz="1800" dirty="0">
                <a:solidFill>
                  <a:srgbClr val="FF0000"/>
                </a:solidFill>
                <a:cs typeface="Calibri" panose="020F0502020204030204" pitchFamily="34" charset="0"/>
              </a:rPr>
              <a:t>1 conducteur sur 10 </a:t>
            </a:r>
            <a:r>
              <a:rPr lang="fr-FR" sz="1800" dirty="0">
                <a:solidFill>
                  <a:prstClr val="black"/>
                </a:solidFill>
                <a:cs typeface="Calibri" panose="020F0502020204030204" pitchFamily="34" charset="0"/>
              </a:rPr>
              <a:t>conduit sous l’influence d’un composé chimique médicamenteux.</a:t>
            </a:r>
          </a:p>
        </p:txBody>
      </p:sp>
    </p:spTree>
    <p:extLst>
      <p:ext uri="{BB962C8B-B14F-4D97-AF65-F5344CB8AC3E}">
        <p14:creationId xmlns:p14="http://schemas.microsoft.com/office/powerpoint/2010/main" val="278554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7995996-689D-0360-F292-B7A93E7F3E23}"/>
              </a:ext>
            </a:extLst>
          </p:cNvPr>
          <p:cNvPicPr>
            <a:picLocks noChangeAspect="1"/>
          </p:cNvPicPr>
          <p:nvPr/>
        </p:nvPicPr>
        <p:blipFill>
          <a:blip r:embed="rId2"/>
          <a:stretch>
            <a:fillRect/>
          </a:stretch>
        </p:blipFill>
        <p:spPr>
          <a:xfrm>
            <a:off x="259" y="-5873"/>
            <a:ext cx="12213251" cy="6858000"/>
          </a:xfrm>
          <a:prstGeom prst="rect">
            <a:avLst/>
          </a:prstGeom>
        </p:spPr>
      </p:pic>
      <p:pic>
        <p:nvPicPr>
          <p:cNvPr id="12" name="Image 11">
            <a:extLst>
              <a:ext uri="{FF2B5EF4-FFF2-40B4-BE49-F238E27FC236}">
                <a16:creationId xmlns:a16="http://schemas.microsoft.com/office/drawing/2014/main" id="{6D97F5C4-4CB9-0693-42C2-7E0397C3E07D}"/>
              </a:ext>
            </a:extLst>
          </p:cNvPr>
          <p:cNvPicPr>
            <a:picLocks noChangeAspect="1"/>
          </p:cNvPicPr>
          <p:nvPr/>
        </p:nvPicPr>
        <p:blipFill>
          <a:blip r:embed="rId3"/>
          <a:stretch>
            <a:fillRect/>
          </a:stretch>
        </p:blipFill>
        <p:spPr>
          <a:xfrm>
            <a:off x="0" y="-13427"/>
            <a:ext cx="3645965" cy="6858000"/>
          </a:xfrm>
          <a:prstGeom prst="rect">
            <a:avLst/>
          </a:prstGeom>
        </p:spPr>
      </p:pic>
      <p:sp>
        <p:nvSpPr>
          <p:cNvPr id="7" name="ZoneTexte 6">
            <a:extLst>
              <a:ext uri="{FF2B5EF4-FFF2-40B4-BE49-F238E27FC236}">
                <a16:creationId xmlns:a16="http://schemas.microsoft.com/office/drawing/2014/main" id="{06F2D7B1-C6C6-A9D8-BDE4-71C16C59C213}"/>
              </a:ext>
            </a:extLst>
          </p:cNvPr>
          <p:cNvSpPr txBox="1"/>
          <p:nvPr/>
        </p:nvSpPr>
        <p:spPr>
          <a:xfrm>
            <a:off x="3719995" y="-66977"/>
            <a:ext cx="6936907" cy="861774"/>
          </a:xfrm>
          <a:prstGeom prst="rect">
            <a:avLst/>
          </a:prstGeom>
          <a:noFill/>
        </p:spPr>
        <p:txBody>
          <a:bodyPr wrap="square">
            <a:spAutoFit/>
          </a:bodyPr>
          <a:lstStyle/>
          <a:p>
            <a:r>
              <a:rPr lang="fr-FR" sz="5000" b="1" dirty="0">
                <a:solidFill>
                  <a:schemeClr val="bg1"/>
                </a:solidFill>
              </a:rPr>
              <a:t>Sevrage </a:t>
            </a:r>
            <a:r>
              <a:rPr lang="fr-FR" sz="4400" b="1" i="0" dirty="0">
                <a:solidFill>
                  <a:schemeClr val="bg1"/>
                </a:solidFill>
                <a:effectLst/>
                <a:latin typeface="arial" panose="020B0604020202020204" pitchFamily="34" charset="0"/>
              </a:rPr>
              <a:t>médicamenteux</a:t>
            </a:r>
            <a:endParaRPr lang="fr-FR" sz="5000" b="1" dirty="0">
              <a:solidFill>
                <a:schemeClr val="bg1"/>
              </a:solidFill>
            </a:endParaRPr>
          </a:p>
        </p:txBody>
      </p:sp>
      <p:sp>
        <p:nvSpPr>
          <p:cNvPr id="8" name="ZoneTexte 7">
            <a:extLst>
              <a:ext uri="{FF2B5EF4-FFF2-40B4-BE49-F238E27FC236}">
                <a16:creationId xmlns:a16="http://schemas.microsoft.com/office/drawing/2014/main" id="{88411093-B417-ADBE-C29E-4F84A0024B35}"/>
              </a:ext>
            </a:extLst>
          </p:cNvPr>
          <p:cNvSpPr txBox="1"/>
          <p:nvPr/>
        </p:nvSpPr>
        <p:spPr>
          <a:xfrm>
            <a:off x="3601316" y="1041433"/>
            <a:ext cx="8352209" cy="2677656"/>
          </a:xfrm>
          <a:prstGeom prst="rect">
            <a:avLst/>
          </a:prstGeom>
          <a:noFill/>
        </p:spPr>
        <p:txBody>
          <a:bodyPr wrap="square">
            <a:spAutoFit/>
          </a:bodyPr>
          <a:lstStyle/>
          <a:p>
            <a:pPr algn="l"/>
            <a:r>
              <a:rPr lang="fr-FR" sz="2400" b="1" i="0" dirty="0">
                <a:solidFill>
                  <a:schemeClr val="bg1"/>
                </a:solidFill>
                <a:effectLst/>
              </a:rPr>
              <a:t>Quels sont les symptômes d'un sevrage médicamenteux ?</a:t>
            </a:r>
          </a:p>
          <a:p>
            <a:pPr algn="l"/>
            <a:r>
              <a:rPr lang="fr-FR" sz="2400" b="0" i="0" dirty="0">
                <a:solidFill>
                  <a:schemeClr val="bg1"/>
                </a:solidFill>
                <a:effectLst/>
              </a:rPr>
              <a:t>Outre l'anxiété et les problèmes de sommeil, d'autres </a:t>
            </a:r>
            <a:r>
              <a:rPr lang="fr-FR" sz="2400" b="1" i="0" dirty="0">
                <a:solidFill>
                  <a:schemeClr val="bg1"/>
                </a:solidFill>
                <a:effectLst/>
              </a:rPr>
              <a:t>symptômes</a:t>
            </a:r>
            <a:r>
              <a:rPr lang="fr-FR" sz="2400" b="0" i="0" dirty="0">
                <a:solidFill>
                  <a:schemeClr val="bg1"/>
                </a:solidFill>
                <a:effectLst/>
              </a:rPr>
              <a:t> de </a:t>
            </a:r>
            <a:r>
              <a:rPr lang="fr-FR" sz="2400" b="1" i="0" dirty="0">
                <a:solidFill>
                  <a:schemeClr val="bg1"/>
                </a:solidFill>
                <a:effectLst/>
              </a:rPr>
              <a:t>sevrage sont</a:t>
            </a:r>
            <a:r>
              <a:rPr lang="fr-FR" sz="2400" b="0" i="0" dirty="0">
                <a:solidFill>
                  <a:schemeClr val="bg1"/>
                </a:solidFill>
                <a:effectLst/>
              </a:rPr>
              <a:t> possibles: agitation, sensibilité accrue à la lumière et au bruit, troubles sensoriels des nerfs (p. ex. picotements), crampes et contractions musculaires, troubles du sommeil, vertiges, états de confusion, etc.</a:t>
            </a:r>
          </a:p>
          <a:p>
            <a:pPr marL="0" indent="0">
              <a:buNone/>
            </a:pPr>
            <a:endParaRPr lang="fr-FR" sz="2400" b="1" dirty="0">
              <a:solidFill>
                <a:schemeClr val="tx1"/>
              </a:solidFill>
            </a:endParaRPr>
          </a:p>
        </p:txBody>
      </p:sp>
      <p:sp>
        <p:nvSpPr>
          <p:cNvPr id="10" name="ZoneTexte 9">
            <a:extLst>
              <a:ext uri="{FF2B5EF4-FFF2-40B4-BE49-F238E27FC236}">
                <a16:creationId xmlns:a16="http://schemas.microsoft.com/office/drawing/2014/main" id="{FEFBE96E-4E7F-F58D-B324-3958CBC3795B}"/>
              </a:ext>
            </a:extLst>
          </p:cNvPr>
          <p:cNvSpPr txBox="1"/>
          <p:nvPr/>
        </p:nvSpPr>
        <p:spPr>
          <a:xfrm>
            <a:off x="10656902" y="6400797"/>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4" name="ZoneTexte 3">
            <a:extLst>
              <a:ext uri="{FF2B5EF4-FFF2-40B4-BE49-F238E27FC236}">
                <a16:creationId xmlns:a16="http://schemas.microsoft.com/office/drawing/2014/main" id="{D66C37FB-F3DB-7930-08B5-BA420A1E5747}"/>
              </a:ext>
            </a:extLst>
          </p:cNvPr>
          <p:cNvSpPr txBox="1"/>
          <p:nvPr/>
        </p:nvSpPr>
        <p:spPr>
          <a:xfrm>
            <a:off x="3719995" y="3719089"/>
            <a:ext cx="8114853" cy="3046988"/>
          </a:xfrm>
          <a:prstGeom prst="rect">
            <a:avLst/>
          </a:prstGeom>
          <a:noFill/>
        </p:spPr>
        <p:txBody>
          <a:bodyPr wrap="square">
            <a:spAutoFit/>
          </a:bodyPr>
          <a:lstStyle/>
          <a:p>
            <a:r>
              <a:rPr lang="fr-FR" sz="2400" b="1" i="0" dirty="0">
                <a:solidFill>
                  <a:schemeClr val="bg1"/>
                </a:solidFill>
                <a:effectLst/>
              </a:rPr>
              <a:t>Comment bien arrêter un traitement ?</a:t>
            </a:r>
          </a:p>
          <a:p>
            <a:r>
              <a:rPr lang="fr-FR" sz="2400" dirty="0">
                <a:solidFill>
                  <a:schemeClr val="bg1"/>
                </a:solidFill>
              </a:rPr>
              <a:t>L</a:t>
            </a:r>
            <a:r>
              <a:rPr lang="fr-FR" sz="2400" i="0" dirty="0">
                <a:solidFill>
                  <a:schemeClr val="bg1"/>
                </a:solidFill>
                <a:effectLst/>
              </a:rPr>
              <a:t>'arrêt d'un traitement de plusieurs mois doit parfois se faire progressivement, en diminuant les doses par paliers successifs. C'est souvent le cas pour les médicaments susceptibles d'entraîner une dépendance physique (médicaments hypnotiques, médicaments contre l'anxiété, etc.). Dans tous les cas, l’accompagnement d’un médecin est nécessaire. </a:t>
            </a:r>
            <a:endParaRPr lang="fr-FR" sz="2400" dirty="0">
              <a:solidFill>
                <a:schemeClr val="bg1"/>
              </a:solidFill>
            </a:endParaRPr>
          </a:p>
        </p:txBody>
      </p:sp>
    </p:spTree>
    <p:extLst>
      <p:ext uri="{BB962C8B-B14F-4D97-AF65-F5344CB8AC3E}">
        <p14:creationId xmlns:p14="http://schemas.microsoft.com/office/powerpoint/2010/main" val="81223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F34E31C-FE99-13AC-64F4-477D1AAFC020}"/>
              </a:ext>
            </a:extLst>
          </p:cNvPr>
          <p:cNvPicPr>
            <a:picLocks noChangeAspect="1"/>
          </p:cNvPicPr>
          <p:nvPr/>
        </p:nvPicPr>
        <p:blipFill>
          <a:blip r:embed="rId2"/>
          <a:stretch>
            <a:fillRect/>
          </a:stretch>
        </p:blipFill>
        <p:spPr>
          <a:xfrm>
            <a:off x="0" y="0"/>
            <a:ext cx="4343400" cy="6858000"/>
          </a:xfrm>
          <a:prstGeom prst="rect">
            <a:avLst/>
          </a:prstGeom>
        </p:spPr>
      </p:pic>
      <p:sp>
        <p:nvSpPr>
          <p:cNvPr id="7" name="ZoneTexte 6">
            <a:extLst>
              <a:ext uri="{FF2B5EF4-FFF2-40B4-BE49-F238E27FC236}">
                <a16:creationId xmlns:a16="http://schemas.microsoft.com/office/drawing/2014/main" id="{3FDC7F43-5431-CFC0-7680-5397B186ECEB}"/>
              </a:ext>
            </a:extLst>
          </p:cNvPr>
          <p:cNvSpPr txBox="1"/>
          <p:nvPr/>
        </p:nvSpPr>
        <p:spPr>
          <a:xfrm>
            <a:off x="2993704" y="180639"/>
            <a:ext cx="7046650" cy="1569660"/>
          </a:xfrm>
          <a:prstGeom prst="rect">
            <a:avLst/>
          </a:prstGeom>
          <a:noFill/>
        </p:spPr>
        <p:txBody>
          <a:bodyPr wrap="square">
            <a:spAutoFit/>
          </a:bodyPr>
          <a:lstStyle/>
          <a:p>
            <a:pPr lvl="1" algn="ctr"/>
            <a:r>
              <a:rPr lang="fr-FR" sz="4800" b="1" dirty="0">
                <a:solidFill>
                  <a:srgbClr val="1F9CB3"/>
                </a:solidFill>
              </a:rPr>
              <a:t>TESTEZ VOS CONNAISSANCES</a:t>
            </a:r>
          </a:p>
        </p:txBody>
      </p:sp>
      <p:sp>
        <p:nvSpPr>
          <p:cNvPr id="2" name="ZoneTexte 1">
            <a:extLst>
              <a:ext uri="{FF2B5EF4-FFF2-40B4-BE49-F238E27FC236}">
                <a16:creationId xmlns:a16="http://schemas.microsoft.com/office/drawing/2014/main" id="{703001C4-4DCE-1E7B-4598-F6F42C93E956}"/>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3" action="ppaction://hlinksldjump"/>
              </a:rPr>
              <a:t>SOMMAIRE</a:t>
            </a:r>
            <a:endParaRPr lang="fr-FR" sz="1400" b="1" dirty="0">
              <a:highlight>
                <a:srgbClr val="FFFF00"/>
              </a:highlight>
              <a:ea typeface="STCaiyun" panose="020B0503020204020204" pitchFamily="2" charset="-122"/>
            </a:endParaRPr>
          </a:p>
        </p:txBody>
      </p:sp>
      <p:pic>
        <p:nvPicPr>
          <p:cNvPr id="4" name="Image 3">
            <a:extLst>
              <a:ext uri="{FF2B5EF4-FFF2-40B4-BE49-F238E27FC236}">
                <a16:creationId xmlns:a16="http://schemas.microsoft.com/office/drawing/2014/main" id="{6A82CD5B-5FCD-AEE0-25B2-5F92E1FE6BE1}"/>
              </a:ext>
            </a:extLst>
          </p:cNvPr>
          <p:cNvPicPr>
            <a:picLocks noChangeAspect="1"/>
          </p:cNvPicPr>
          <p:nvPr/>
        </p:nvPicPr>
        <p:blipFill>
          <a:blip r:embed="rId4"/>
          <a:stretch>
            <a:fillRect/>
          </a:stretch>
        </p:blipFill>
        <p:spPr>
          <a:xfrm>
            <a:off x="4812880" y="1750299"/>
            <a:ext cx="6559246" cy="3896388"/>
          </a:xfrm>
          <a:prstGeom prst="rect">
            <a:avLst/>
          </a:prstGeom>
        </p:spPr>
      </p:pic>
    </p:spTree>
    <p:extLst>
      <p:ext uri="{BB962C8B-B14F-4D97-AF65-F5344CB8AC3E}">
        <p14:creationId xmlns:p14="http://schemas.microsoft.com/office/powerpoint/2010/main" val="2704110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172573"/>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12106" y="905231"/>
            <a:ext cx="6186668" cy="954107"/>
          </a:xfrm>
          <a:prstGeom prst="rect">
            <a:avLst/>
          </a:prstGeom>
          <a:noFill/>
        </p:spPr>
        <p:txBody>
          <a:bodyPr wrap="square" rtlCol="0">
            <a:spAutoFit/>
          </a:bodyPr>
          <a:lstStyle/>
          <a:p>
            <a:r>
              <a:rPr lang="fr-FR" sz="2800" dirty="0">
                <a:solidFill>
                  <a:srgbClr val="E08C37"/>
                </a:solidFill>
              </a:rPr>
              <a:t>Antidépresseurs et anxiolytiques, c'est pareil ?</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4" name="ZoneTexte 3">
            <a:extLst>
              <a:ext uri="{FF2B5EF4-FFF2-40B4-BE49-F238E27FC236}">
                <a16:creationId xmlns:a16="http://schemas.microsoft.com/office/drawing/2014/main" id="{361C4003-A01A-F9F0-1222-12CA6D06B64B}"/>
              </a:ext>
            </a:extLst>
          </p:cNvPr>
          <p:cNvSpPr txBox="1"/>
          <p:nvPr/>
        </p:nvSpPr>
        <p:spPr>
          <a:xfrm>
            <a:off x="5739113" y="2724551"/>
            <a:ext cx="6367040" cy="1569660"/>
          </a:xfrm>
          <a:prstGeom prst="rect">
            <a:avLst/>
          </a:prstGeom>
          <a:noFill/>
        </p:spPr>
        <p:txBody>
          <a:bodyPr wrap="square">
            <a:spAutoFit/>
          </a:bodyPr>
          <a:lstStyle/>
          <a:p>
            <a:r>
              <a:rPr lang="fr-FR" sz="2400" dirty="0">
                <a:solidFill>
                  <a:srgbClr val="92D050"/>
                </a:solidFill>
              </a:rPr>
              <a:t>Il y a une confusion entre deux grandes familles de psychotropes : les antidépresseurs qui aident à soigner la dépression et les anxiolytiques dont le rôle est de calmer les angoisses à court terme. </a:t>
            </a:r>
          </a:p>
        </p:txBody>
      </p:sp>
      <p:pic>
        <p:nvPicPr>
          <p:cNvPr id="6" name="Image 5">
            <a:extLst>
              <a:ext uri="{FF2B5EF4-FFF2-40B4-BE49-F238E27FC236}">
                <a16:creationId xmlns:a16="http://schemas.microsoft.com/office/drawing/2014/main" id="{84E86080-4C54-6BB5-BC50-A6725C2D0288}"/>
              </a:ext>
            </a:extLst>
          </p:cNvPr>
          <p:cNvPicPr>
            <a:picLocks noChangeAspect="1"/>
          </p:cNvPicPr>
          <p:nvPr/>
        </p:nvPicPr>
        <p:blipFill>
          <a:blip r:embed="rId5"/>
          <a:stretch>
            <a:fillRect/>
          </a:stretch>
        </p:blipFill>
        <p:spPr>
          <a:xfrm>
            <a:off x="5739113" y="1890634"/>
            <a:ext cx="1538513" cy="757422"/>
          </a:xfrm>
          <a:prstGeom prst="rect">
            <a:avLst/>
          </a:prstGeom>
        </p:spPr>
      </p:pic>
    </p:spTree>
    <p:extLst>
      <p:ext uri="{BB962C8B-B14F-4D97-AF65-F5344CB8AC3E}">
        <p14:creationId xmlns:p14="http://schemas.microsoft.com/office/powerpoint/2010/main" val="10259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172573"/>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12106" y="905231"/>
            <a:ext cx="6186668" cy="523220"/>
          </a:xfrm>
          <a:prstGeom prst="rect">
            <a:avLst/>
          </a:prstGeom>
          <a:noFill/>
        </p:spPr>
        <p:txBody>
          <a:bodyPr wrap="square" rtlCol="0">
            <a:spAutoFit/>
          </a:bodyPr>
          <a:lstStyle/>
          <a:p>
            <a:r>
              <a:rPr lang="fr-FR" sz="2800" dirty="0">
                <a:solidFill>
                  <a:srgbClr val="E08C37"/>
                </a:solidFill>
              </a:rPr>
              <a:t>Les antidépresseurs rendent accro ?</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4" name="ZoneTexte 3">
            <a:extLst>
              <a:ext uri="{FF2B5EF4-FFF2-40B4-BE49-F238E27FC236}">
                <a16:creationId xmlns:a16="http://schemas.microsoft.com/office/drawing/2014/main" id="{361C4003-A01A-F9F0-1222-12CA6D06B64B}"/>
              </a:ext>
            </a:extLst>
          </p:cNvPr>
          <p:cNvSpPr txBox="1"/>
          <p:nvPr/>
        </p:nvSpPr>
        <p:spPr>
          <a:xfrm>
            <a:off x="5739113" y="2724551"/>
            <a:ext cx="6367040" cy="3416320"/>
          </a:xfrm>
          <a:prstGeom prst="rect">
            <a:avLst/>
          </a:prstGeom>
          <a:noFill/>
        </p:spPr>
        <p:txBody>
          <a:bodyPr wrap="square">
            <a:spAutoFit/>
          </a:bodyPr>
          <a:lstStyle/>
          <a:p>
            <a:r>
              <a:rPr lang="fr-FR" sz="2400" dirty="0">
                <a:solidFill>
                  <a:srgbClr val="92D050"/>
                </a:solidFill>
              </a:rPr>
              <a:t>S'il est vrai qu'il est difficile de se sevrer des anxiolytiques, l'arrêt des antidépresseurs pose moins de problème. De fait, les médicaments antidépresseurs ne créent pas de dépendance physique. Toutefois, il peut être difficile d'envisager d'arrêter de prendre un antidépresseur, surtout après une longue période de traitement. Dans tous les cas, l'arrêt doit être progressif et préparé avec le médecin. </a:t>
            </a:r>
          </a:p>
        </p:txBody>
      </p:sp>
      <p:pic>
        <p:nvPicPr>
          <p:cNvPr id="6" name="Image 5">
            <a:extLst>
              <a:ext uri="{FF2B5EF4-FFF2-40B4-BE49-F238E27FC236}">
                <a16:creationId xmlns:a16="http://schemas.microsoft.com/office/drawing/2014/main" id="{84E86080-4C54-6BB5-BC50-A6725C2D0288}"/>
              </a:ext>
            </a:extLst>
          </p:cNvPr>
          <p:cNvPicPr>
            <a:picLocks noChangeAspect="1"/>
          </p:cNvPicPr>
          <p:nvPr/>
        </p:nvPicPr>
        <p:blipFill>
          <a:blip r:embed="rId5"/>
          <a:stretch>
            <a:fillRect/>
          </a:stretch>
        </p:blipFill>
        <p:spPr>
          <a:xfrm>
            <a:off x="5739113" y="1890634"/>
            <a:ext cx="1538513" cy="757422"/>
          </a:xfrm>
          <a:prstGeom prst="rect">
            <a:avLst/>
          </a:prstGeom>
        </p:spPr>
      </p:pic>
    </p:spTree>
    <p:extLst>
      <p:ext uri="{BB962C8B-B14F-4D97-AF65-F5344CB8AC3E}">
        <p14:creationId xmlns:p14="http://schemas.microsoft.com/office/powerpoint/2010/main" val="173887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172573"/>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12106" y="905231"/>
            <a:ext cx="6186668" cy="523220"/>
          </a:xfrm>
          <a:prstGeom prst="rect">
            <a:avLst/>
          </a:prstGeom>
          <a:noFill/>
        </p:spPr>
        <p:txBody>
          <a:bodyPr wrap="square" rtlCol="0">
            <a:spAutoFit/>
          </a:bodyPr>
          <a:lstStyle/>
          <a:p>
            <a:r>
              <a:rPr lang="fr-FR" sz="2800" dirty="0">
                <a:solidFill>
                  <a:srgbClr val="E08C37"/>
                </a:solidFill>
              </a:rPr>
              <a:t>Les benzodiazépines rendent accros.</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4" name="ZoneTexte 3">
            <a:extLst>
              <a:ext uri="{FF2B5EF4-FFF2-40B4-BE49-F238E27FC236}">
                <a16:creationId xmlns:a16="http://schemas.microsoft.com/office/drawing/2014/main" id="{361C4003-A01A-F9F0-1222-12CA6D06B64B}"/>
              </a:ext>
            </a:extLst>
          </p:cNvPr>
          <p:cNvSpPr txBox="1"/>
          <p:nvPr/>
        </p:nvSpPr>
        <p:spPr>
          <a:xfrm>
            <a:off x="5739113" y="2724551"/>
            <a:ext cx="6367040" cy="1938992"/>
          </a:xfrm>
          <a:prstGeom prst="rect">
            <a:avLst/>
          </a:prstGeom>
          <a:noFill/>
        </p:spPr>
        <p:txBody>
          <a:bodyPr wrap="square">
            <a:spAutoFit/>
          </a:bodyPr>
          <a:lstStyle/>
          <a:p>
            <a:r>
              <a:rPr lang="fr-FR" sz="2400" dirty="0">
                <a:solidFill>
                  <a:srgbClr val="92D050"/>
                </a:solidFill>
              </a:rPr>
              <a:t>Comme pour d’autres substances addictives, la prise de benzodiazépines mène à une tolérance – augmenter la dose pour avoir le même effet – et des symptômes de sevrage (état de manque) font leur apparition lors de l’arrêt du traitement.</a:t>
            </a:r>
          </a:p>
        </p:txBody>
      </p:sp>
      <p:pic>
        <p:nvPicPr>
          <p:cNvPr id="3" name="Image 2">
            <a:extLst>
              <a:ext uri="{FF2B5EF4-FFF2-40B4-BE49-F238E27FC236}">
                <a16:creationId xmlns:a16="http://schemas.microsoft.com/office/drawing/2014/main" id="{4B52ED88-C035-3DCE-A456-2E269A3081D7}"/>
              </a:ext>
            </a:extLst>
          </p:cNvPr>
          <p:cNvPicPr>
            <a:picLocks noChangeAspect="1"/>
          </p:cNvPicPr>
          <p:nvPr/>
        </p:nvPicPr>
        <p:blipFill>
          <a:blip r:embed="rId5"/>
          <a:stretch>
            <a:fillRect/>
          </a:stretch>
        </p:blipFill>
        <p:spPr>
          <a:xfrm>
            <a:off x="5845878" y="1740722"/>
            <a:ext cx="1171575" cy="533400"/>
          </a:xfrm>
          <a:prstGeom prst="rect">
            <a:avLst/>
          </a:prstGeom>
        </p:spPr>
      </p:pic>
    </p:spTree>
    <p:extLst>
      <p:ext uri="{BB962C8B-B14F-4D97-AF65-F5344CB8AC3E}">
        <p14:creationId xmlns:p14="http://schemas.microsoft.com/office/powerpoint/2010/main" val="1560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692E636-6B5E-6FBB-9AF9-06F23EDE5676}"/>
              </a:ext>
            </a:extLst>
          </p:cNvPr>
          <p:cNvPicPr>
            <a:picLocks noChangeAspect="1"/>
          </p:cNvPicPr>
          <p:nvPr/>
        </p:nvPicPr>
        <p:blipFill>
          <a:blip r:embed="rId2"/>
          <a:stretch>
            <a:fillRect/>
          </a:stretch>
        </p:blipFill>
        <p:spPr>
          <a:xfrm>
            <a:off x="0" y="98297"/>
            <a:ext cx="12192000" cy="6803359"/>
          </a:xfrm>
          <a:prstGeom prst="rect">
            <a:avLst/>
          </a:prstGeom>
        </p:spPr>
      </p:pic>
      <p:sp>
        <p:nvSpPr>
          <p:cNvPr id="6" name="ZoneTexte 5">
            <a:extLst>
              <a:ext uri="{FF2B5EF4-FFF2-40B4-BE49-F238E27FC236}">
                <a16:creationId xmlns:a16="http://schemas.microsoft.com/office/drawing/2014/main" id="{2BD8FF9C-97F7-10E2-E21F-AF7074D58F07}"/>
              </a:ext>
            </a:extLst>
          </p:cNvPr>
          <p:cNvSpPr txBox="1"/>
          <p:nvPr/>
        </p:nvSpPr>
        <p:spPr>
          <a:xfrm>
            <a:off x="24384" y="1782181"/>
            <a:ext cx="3343656" cy="1446550"/>
          </a:xfrm>
          <a:prstGeom prst="rect">
            <a:avLst/>
          </a:prstGeom>
          <a:noFill/>
        </p:spPr>
        <p:txBody>
          <a:bodyPr wrap="square">
            <a:spAutoFit/>
          </a:bodyPr>
          <a:lstStyle/>
          <a:p>
            <a:r>
              <a:rPr lang="fr-FR" sz="4400" b="1" dirty="0"/>
              <a:t>Types d’addictions</a:t>
            </a:r>
          </a:p>
        </p:txBody>
      </p:sp>
      <p:pic>
        <p:nvPicPr>
          <p:cNvPr id="8" name="Image 7">
            <a:extLst>
              <a:ext uri="{FF2B5EF4-FFF2-40B4-BE49-F238E27FC236}">
                <a16:creationId xmlns:a16="http://schemas.microsoft.com/office/drawing/2014/main" id="{4A2C75B1-4811-BA07-2381-42ACE6EE32EF}"/>
              </a:ext>
            </a:extLst>
          </p:cNvPr>
          <p:cNvPicPr>
            <a:picLocks noChangeAspect="1"/>
          </p:cNvPicPr>
          <p:nvPr/>
        </p:nvPicPr>
        <p:blipFill>
          <a:blip r:embed="rId3"/>
          <a:stretch>
            <a:fillRect/>
          </a:stretch>
        </p:blipFill>
        <p:spPr>
          <a:xfrm>
            <a:off x="0" y="3932933"/>
            <a:ext cx="3032102" cy="2968723"/>
          </a:xfrm>
          <a:prstGeom prst="rect">
            <a:avLst/>
          </a:prstGeom>
        </p:spPr>
      </p:pic>
      <p:sp>
        <p:nvSpPr>
          <p:cNvPr id="9" name="ZoneTexte 8">
            <a:extLst>
              <a:ext uri="{FF2B5EF4-FFF2-40B4-BE49-F238E27FC236}">
                <a16:creationId xmlns:a16="http://schemas.microsoft.com/office/drawing/2014/main" id="{353A4B7C-BCFA-263A-E3EF-2EFDAD33363C}"/>
              </a:ext>
            </a:extLst>
          </p:cNvPr>
          <p:cNvSpPr txBox="1"/>
          <p:nvPr/>
        </p:nvSpPr>
        <p:spPr>
          <a:xfrm>
            <a:off x="7912608" y="761"/>
            <a:ext cx="3508248" cy="1077218"/>
          </a:xfrm>
          <a:prstGeom prst="rect">
            <a:avLst/>
          </a:prstGeom>
          <a:noFill/>
        </p:spPr>
        <p:txBody>
          <a:bodyPr wrap="square">
            <a:spAutoFit/>
          </a:bodyPr>
          <a:lstStyle/>
          <a:p>
            <a:pPr algn="ctr"/>
            <a:r>
              <a:rPr lang="fr-FR" sz="3200" b="1" dirty="0">
                <a:solidFill>
                  <a:srgbClr val="1F9CB3"/>
                </a:solidFill>
              </a:rPr>
              <a:t>Addictions comportementales</a:t>
            </a:r>
          </a:p>
        </p:txBody>
      </p:sp>
      <p:sp>
        <p:nvSpPr>
          <p:cNvPr id="10" name="ZoneTexte 9">
            <a:extLst>
              <a:ext uri="{FF2B5EF4-FFF2-40B4-BE49-F238E27FC236}">
                <a16:creationId xmlns:a16="http://schemas.microsoft.com/office/drawing/2014/main" id="{2B4561CE-A88A-7855-E0B0-B5D151F3A7C8}"/>
              </a:ext>
            </a:extLst>
          </p:cNvPr>
          <p:cNvSpPr txBox="1"/>
          <p:nvPr/>
        </p:nvSpPr>
        <p:spPr>
          <a:xfrm>
            <a:off x="3368040" y="761"/>
            <a:ext cx="3343656" cy="1077218"/>
          </a:xfrm>
          <a:prstGeom prst="rect">
            <a:avLst/>
          </a:prstGeom>
          <a:noFill/>
        </p:spPr>
        <p:txBody>
          <a:bodyPr wrap="square">
            <a:spAutoFit/>
          </a:bodyPr>
          <a:lstStyle/>
          <a:p>
            <a:pPr algn="ctr"/>
            <a:r>
              <a:rPr lang="fr-FR" sz="3200" b="1" dirty="0">
                <a:solidFill>
                  <a:srgbClr val="E08C37"/>
                </a:solidFill>
              </a:rPr>
              <a:t>Addictions avec produit</a:t>
            </a:r>
          </a:p>
        </p:txBody>
      </p:sp>
      <p:sp>
        <p:nvSpPr>
          <p:cNvPr id="12" name="ZoneTexte 11">
            <a:extLst>
              <a:ext uri="{FF2B5EF4-FFF2-40B4-BE49-F238E27FC236}">
                <a16:creationId xmlns:a16="http://schemas.microsoft.com/office/drawing/2014/main" id="{527D9818-A06D-0AE9-08BE-7D63D11B44EA}"/>
              </a:ext>
            </a:extLst>
          </p:cNvPr>
          <p:cNvSpPr txBox="1"/>
          <p:nvPr/>
        </p:nvSpPr>
        <p:spPr>
          <a:xfrm>
            <a:off x="3960876" y="1699504"/>
            <a:ext cx="2157984" cy="4339650"/>
          </a:xfrm>
          <a:prstGeom prst="rect">
            <a:avLst/>
          </a:prstGeom>
          <a:noFill/>
        </p:spPr>
        <p:txBody>
          <a:bodyPr wrap="square">
            <a:spAutoFit/>
          </a:bodyPr>
          <a:lstStyle/>
          <a:p>
            <a:pPr>
              <a:buFont typeface="Wingdings" panose="05000000000000000000" pitchFamily="2" charset="2"/>
              <a:buChar char="§"/>
              <a:defRPr/>
            </a:pPr>
            <a:r>
              <a:rPr lang="fr-FR" sz="2400" b="1" dirty="0">
                <a:solidFill>
                  <a:schemeClr val="bg1"/>
                </a:solidFill>
              </a:rPr>
              <a:t>Réglementées: Alcool, tabac</a:t>
            </a:r>
          </a:p>
          <a:p>
            <a:pPr>
              <a:defRPr/>
            </a:pPr>
            <a:endParaRPr lang="fr-FR" sz="2400" b="1" dirty="0">
              <a:solidFill>
                <a:schemeClr val="bg1"/>
              </a:solidFill>
            </a:endParaRPr>
          </a:p>
          <a:p>
            <a:pPr>
              <a:buFont typeface="Wingdings" panose="05000000000000000000" pitchFamily="2" charset="2"/>
              <a:buChar char="§"/>
              <a:defRPr/>
            </a:pPr>
            <a:r>
              <a:rPr lang="fr-FR" sz="2400" b="1" dirty="0">
                <a:solidFill>
                  <a:schemeClr val="bg1"/>
                </a:solidFill>
              </a:rPr>
              <a:t>Prescrites: médicaments</a:t>
            </a:r>
          </a:p>
          <a:p>
            <a:pPr>
              <a:defRPr/>
            </a:pPr>
            <a:endParaRPr lang="fr-FR" sz="2400" b="1" dirty="0">
              <a:solidFill>
                <a:schemeClr val="bg1"/>
              </a:solidFill>
            </a:endParaRPr>
          </a:p>
          <a:p>
            <a:pPr>
              <a:buFont typeface="Wingdings" panose="05000000000000000000" pitchFamily="2" charset="2"/>
              <a:buChar char="§"/>
              <a:defRPr/>
            </a:pPr>
            <a:r>
              <a:rPr lang="fr-FR" sz="2400" b="1" dirty="0">
                <a:solidFill>
                  <a:schemeClr val="bg1"/>
                </a:solidFill>
              </a:rPr>
              <a:t>Interdites: drogues illicites</a:t>
            </a:r>
          </a:p>
          <a:p>
            <a:pPr>
              <a:defRPr/>
            </a:pPr>
            <a:endParaRPr lang="fr-FR" sz="1000" dirty="0">
              <a:solidFill>
                <a:schemeClr val="bg1"/>
              </a:solidFill>
            </a:endParaRPr>
          </a:p>
          <a:p>
            <a:pPr>
              <a:defRPr/>
            </a:pPr>
            <a:endParaRPr lang="fr-FR" sz="1000" dirty="0">
              <a:solidFill>
                <a:schemeClr val="bg1"/>
              </a:solidFill>
            </a:endParaRPr>
          </a:p>
          <a:p>
            <a:pPr>
              <a:defRPr/>
            </a:pPr>
            <a:endParaRPr lang="fr-FR" sz="1000" dirty="0">
              <a:solidFill>
                <a:schemeClr val="bg1"/>
              </a:solidFill>
            </a:endParaRPr>
          </a:p>
          <a:p>
            <a:pPr algn="ctr">
              <a:defRPr/>
            </a:pPr>
            <a:r>
              <a:rPr lang="fr-FR" i="1" dirty="0">
                <a:solidFill>
                  <a:schemeClr val="bg1"/>
                </a:solidFill>
              </a:rPr>
              <a:t>Présence parfois d’une </a:t>
            </a:r>
            <a:r>
              <a:rPr lang="fr-FR" i="1" dirty="0" err="1">
                <a:solidFill>
                  <a:schemeClr val="bg1"/>
                </a:solidFill>
              </a:rPr>
              <a:t>polyconsommation</a:t>
            </a:r>
            <a:endParaRPr lang="fr-FR" i="1" dirty="0">
              <a:solidFill>
                <a:schemeClr val="bg1"/>
              </a:solidFill>
            </a:endParaRPr>
          </a:p>
        </p:txBody>
      </p:sp>
      <p:sp>
        <p:nvSpPr>
          <p:cNvPr id="14" name="ZoneTexte 13">
            <a:extLst>
              <a:ext uri="{FF2B5EF4-FFF2-40B4-BE49-F238E27FC236}">
                <a16:creationId xmlns:a16="http://schemas.microsoft.com/office/drawing/2014/main" id="{B055C62F-1FA8-3D10-9566-9A5845B9BC9E}"/>
              </a:ext>
            </a:extLst>
          </p:cNvPr>
          <p:cNvSpPr txBox="1"/>
          <p:nvPr/>
        </p:nvSpPr>
        <p:spPr>
          <a:xfrm>
            <a:off x="8532114" y="1622813"/>
            <a:ext cx="2257806" cy="4893647"/>
          </a:xfrm>
          <a:prstGeom prst="rect">
            <a:avLst/>
          </a:prstGeom>
          <a:noFill/>
        </p:spPr>
        <p:txBody>
          <a:bodyPr wrap="square">
            <a:spAutoFit/>
          </a:bodyPr>
          <a:lstStyle/>
          <a:p>
            <a:pPr marL="285750" indent="-285750">
              <a:buFont typeface="Wingdings" panose="05000000000000000000" pitchFamily="2" charset="2"/>
              <a:buChar char="§"/>
              <a:defRPr/>
            </a:pPr>
            <a:r>
              <a:rPr lang="fr-FR" sz="2400" b="1" dirty="0">
                <a:solidFill>
                  <a:schemeClr val="bg1"/>
                </a:solidFill>
              </a:rPr>
              <a:t>Nouvelles technologies ou écrans</a:t>
            </a:r>
          </a:p>
          <a:p>
            <a:pPr>
              <a:defRPr/>
            </a:pPr>
            <a:r>
              <a:rPr lang="fr-FR" sz="2400" b="1" dirty="0">
                <a:solidFill>
                  <a:schemeClr val="bg1"/>
                </a:solidFill>
              </a:rPr>
              <a:t> </a:t>
            </a:r>
          </a:p>
          <a:p>
            <a:pPr marL="285750" indent="-285750">
              <a:buFont typeface="Wingdings" panose="05000000000000000000" pitchFamily="2" charset="2"/>
              <a:buChar char="§"/>
              <a:defRPr/>
            </a:pPr>
            <a:r>
              <a:rPr lang="fr-FR" sz="2400" b="1" dirty="0">
                <a:solidFill>
                  <a:schemeClr val="bg1"/>
                </a:solidFill>
              </a:rPr>
              <a:t>Jeux</a:t>
            </a:r>
          </a:p>
          <a:p>
            <a:pPr marL="171450" indent="-171450">
              <a:buFont typeface="Wingdings" panose="05000000000000000000" pitchFamily="2" charset="2"/>
              <a:buChar char="§"/>
              <a:defRPr/>
            </a:pPr>
            <a:endParaRPr lang="fr-FR" sz="2400" b="1" dirty="0">
              <a:solidFill>
                <a:schemeClr val="bg1"/>
              </a:solidFill>
            </a:endParaRPr>
          </a:p>
          <a:p>
            <a:pPr marL="285750" indent="-285750">
              <a:buFont typeface="Wingdings" panose="05000000000000000000" pitchFamily="2" charset="2"/>
              <a:buChar char="§"/>
              <a:defRPr/>
            </a:pPr>
            <a:r>
              <a:rPr lang="fr-FR" sz="2400" b="1" dirty="0">
                <a:solidFill>
                  <a:schemeClr val="bg1"/>
                </a:solidFill>
              </a:rPr>
              <a:t>Sport</a:t>
            </a:r>
          </a:p>
          <a:p>
            <a:pPr>
              <a:defRPr/>
            </a:pPr>
            <a:endParaRPr lang="fr-FR" sz="2400" b="1" dirty="0">
              <a:solidFill>
                <a:schemeClr val="bg1"/>
              </a:solidFill>
            </a:endParaRPr>
          </a:p>
          <a:p>
            <a:pPr marL="285750" indent="-285750">
              <a:buFont typeface="Wingdings" panose="05000000000000000000" pitchFamily="2" charset="2"/>
              <a:buChar char="§"/>
              <a:defRPr/>
            </a:pPr>
            <a:r>
              <a:rPr lang="fr-FR" sz="2400" b="1" dirty="0">
                <a:solidFill>
                  <a:schemeClr val="bg1"/>
                </a:solidFill>
              </a:rPr>
              <a:t>Alimentation</a:t>
            </a:r>
          </a:p>
          <a:p>
            <a:pPr>
              <a:defRPr/>
            </a:pPr>
            <a:endParaRPr lang="fr-FR" sz="2400" b="1" dirty="0">
              <a:solidFill>
                <a:schemeClr val="bg1"/>
              </a:solidFill>
            </a:endParaRPr>
          </a:p>
          <a:p>
            <a:pPr marL="285750" indent="-285750">
              <a:buFont typeface="Wingdings" panose="05000000000000000000" pitchFamily="2" charset="2"/>
              <a:buChar char="§"/>
              <a:defRPr/>
            </a:pPr>
            <a:r>
              <a:rPr lang="fr-FR" sz="2400" b="1" dirty="0">
                <a:solidFill>
                  <a:schemeClr val="bg1"/>
                </a:solidFill>
              </a:rPr>
              <a:t>Sexe</a:t>
            </a:r>
          </a:p>
          <a:p>
            <a:pPr marL="171450" indent="-171450">
              <a:buFont typeface="Wingdings" panose="05000000000000000000" pitchFamily="2" charset="2"/>
              <a:buChar char="§"/>
              <a:defRPr/>
            </a:pPr>
            <a:endParaRPr lang="fr-FR" sz="2400" b="1" dirty="0">
              <a:solidFill>
                <a:schemeClr val="bg1"/>
              </a:solidFill>
            </a:endParaRPr>
          </a:p>
          <a:p>
            <a:pPr marL="285750" indent="-285750">
              <a:buFont typeface="Wingdings" panose="05000000000000000000" pitchFamily="2" charset="2"/>
              <a:buChar char="§"/>
              <a:defRPr/>
            </a:pPr>
            <a:r>
              <a:rPr lang="fr-FR" sz="2400" b="1" dirty="0">
                <a:solidFill>
                  <a:schemeClr val="bg1"/>
                </a:solidFill>
              </a:rPr>
              <a:t>Travail, …</a:t>
            </a:r>
          </a:p>
        </p:txBody>
      </p:sp>
      <p:sp>
        <p:nvSpPr>
          <p:cNvPr id="17" name="ZoneTexte 16">
            <a:extLst>
              <a:ext uri="{FF2B5EF4-FFF2-40B4-BE49-F238E27FC236}">
                <a16:creationId xmlns:a16="http://schemas.microsoft.com/office/drawing/2014/main" id="{EB8F762E-8754-765A-FE61-C477B62466C0}"/>
              </a:ext>
            </a:extLst>
          </p:cNvPr>
          <p:cNvSpPr txBox="1"/>
          <p:nvPr/>
        </p:nvSpPr>
        <p:spPr>
          <a:xfrm>
            <a:off x="11064934"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452856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B0B5AA-6053-9448-0293-DF4EB13E346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1D7FF4F-3908-6749-A683-146A925EBE57}"/>
              </a:ext>
            </a:extLst>
          </p:cNvPr>
          <p:cNvSpPr txBox="1"/>
          <p:nvPr/>
        </p:nvSpPr>
        <p:spPr>
          <a:xfrm>
            <a:off x="5739113" y="172573"/>
            <a:ext cx="6186668" cy="707886"/>
          </a:xfrm>
          <a:prstGeom prst="rect">
            <a:avLst/>
          </a:prstGeom>
          <a:noFill/>
        </p:spPr>
        <p:txBody>
          <a:bodyPr wrap="square">
            <a:spAutoFit/>
          </a:bodyPr>
          <a:lstStyle/>
          <a:p>
            <a:pPr eaLnBrk="1" hangingPunct="1"/>
            <a:r>
              <a:rPr lang="fr-FR" altLang="fr-FR" sz="4000" b="1" dirty="0">
                <a:solidFill>
                  <a:srgbClr val="1F9CB3"/>
                </a:solidFill>
              </a:rPr>
              <a:t>Vrai ou faux</a:t>
            </a:r>
          </a:p>
        </p:txBody>
      </p:sp>
      <p:sp>
        <p:nvSpPr>
          <p:cNvPr id="8" name="ZoneTexte 7">
            <a:extLst>
              <a:ext uri="{FF2B5EF4-FFF2-40B4-BE49-F238E27FC236}">
                <a16:creationId xmlns:a16="http://schemas.microsoft.com/office/drawing/2014/main" id="{95589354-048F-D239-D0E5-21FE0F5AD2D4}"/>
              </a:ext>
            </a:extLst>
          </p:cNvPr>
          <p:cNvSpPr txBox="1"/>
          <p:nvPr/>
        </p:nvSpPr>
        <p:spPr>
          <a:xfrm>
            <a:off x="5712106" y="905231"/>
            <a:ext cx="6186668" cy="954107"/>
          </a:xfrm>
          <a:prstGeom prst="rect">
            <a:avLst/>
          </a:prstGeom>
          <a:noFill/>
        </p:spPr>
        <p:txBody>
          <a:bodyPr wrap="square" rtlCol="0">
            <a:spAutoFit/>
          </a:bodyPr>
          <a:lstStyle/>
          <a:p>
            <a:r>
              <a:rPr lang="fr-FR" sz="2800" dirty="0">
                <a:solidFill>
                  <a:srgbClr val="E08C37"/>
                </a:solidFill>
              </a:rPr>
              <a:t>Les benzodiazépines ont des effets sur la conduite d’un véhicule.</a:t>
            </a:r>
            <a:endParaRPr lang="fr-FR" dirty="0"/>
          </a:p>
        </p:txBody>
      </p:sp>
      <p:sp>
        <p:nvSpPr>
          <p:cNvPr id="9" name="ZoneTexte 8">
            <a:extLst>
              <a:ext uri="{FF2B5EF4-FFF2-40B4-BE49-F238E27FC236}">
                <a16:creationId xmlns:a16="http://schemas.microsoft.com/office/drawing/2014/main" id="{9B2F072A-39FE-0198-2282-B1E94BDB03A3}"/>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4" name="ZoneTexte 3">
            <a:extLst>
              <a:ext uri="{FF2B5EF4-FFF2-40B4-BE49-F238E27FC236}">
                <a16:creationId xmlns:a16="http://schemas.microsoft.com/office/drawing/2014/main" id="{361C4003-A01A-F9F0-1222-12CA6D06B64B}"/>
              </a:ext>
            </a:extLst>
          </p:cNvPr>
          <p:cNvSpPr txBox="1"/>
          <p:nvPr/>
        </p:nvSpPr>
        <p:spPr>
          <a:xfrm>
            <a:off x="5739113" y="2724551"/>
            <a:ext cx="6367040" cy="1200329"/>
          </a:xfrm>
          <a:prstGeom prst="rect">
            <a:avLst/>
          </a:prstGeom>
          <a:noFill/>
        </p:spPr>
        <p:txBody>
          <a:bodyPr wrap="square">
            <a:spAutoFit/>
          </a:bodyPr>
          <a:lstStyle/>
          <a:p>
            <a:r>
              <a:rPr lang="fr-FR" sz="2400" dirty="0">
                <a:solidFill>
                  <a:srgbClr val="92D050"/>
                </a:solidFill>
              </a:rPr>
              <a:t>Ils diminuent la concentration et prolongent le temps de réaction d’où un risque de provoquer un accident.</a:t>
            </a:r>
          </a:p>
        </p:txBody>
      </p:sp>
      <p:pic>
        <p:nvPicPr>
          <p:cNvPr id="3" name="Image 2">
            <a:extLst>
              <a:ext uri="{FF2B5EF4-FFF2-40B4-BE49-F238E27FC236}">
                <a16:creationId xmlns:a16="http://schemas.microsoft.com/office/drawing/2014/main" id="{4B52ED88-C035-3DCE-A456-2E269A3081D7}"/>
              </a:ext>
            </a:extLst>
          </p:cNvPr>
          <p:cNvPicPr>
            <a:picLocks noChangeAspect="1"/>
          </p:cNvPicPr>
          <p:nvPr/>
        </p:nvPicPr>
        <p:blipFill>
          <a:blip r:embed="rId5"/>
          <a:stretch>
            <a:fillRect/>
          </a:stretch>
        </p:blipFill>
        <p:spPr>
          <a:xfrm>
            <a:off x="5739113" y="2025244"/>
            <a:ext cx="1171575" cy="533400"/>
          </a:xfrm>
          <a:prstGeom prst="rect">
            <a:avLst/>
          </a:prstGeom>
        </p:spPr>
      </p:pic>
    </p:spTree>
    <p:extLst>
      <p:ext uri="{BB962C8B-B14F-4D97-AF65-F5344CB8AC3E}">
        <p14:creationId xmlns:p14="http://schemas.microsoft.com/office/powerpoint/2010/main" val="221835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384DAFA-BD79-AECB-4960-39385048C5D0}"/>
              </a:ext>
            </a:extLst>
          </p:cNvPr>
          <p:cNvSpPr txBox="1"/>
          <p:nvPr/>
        </p:nvSpPr>
        <p:spPr>
          <a:xfrm>
            <a:off x="8507393" y="3264584"/>
            <a:ext cx="3229337" cy="3046988"/>
          </a:xfrm>
          <a:prstGeom prst="rect">
            <a:avLst/>
          </a:prstGeom>
          <a:noFill/>
        </p:spPr>
        <p:txBody>
          <a:bodyPr wrap="square">
            <a:spAutoFit/>
          </a:bodyPr>
          <a:lstStyle/>
          <a:p>
            <a:r>
              <a:rPr lang="fr-FR" sz="4800" b="1" dirty="0">
                <a:solidFill>
                  <a:schemeClr val="bg1"/>
                </a:solidFill>
              </a:rPr>
              <a:t>Pratiques addictives en milieu du travail</a:t>
            </a:r>
          </a:p>
        </p:txBody>
      </p:sp>
      <p:pic>
        <p:nvPicPr>
          <p:cNvPr id="3" name="Image 2">
            <a:extLst>
              <a:ext uri="{FF2B5EF4-FFF2-40B4-BE49-F238E27FC236}">
                <a16:creationId xmlns:a16="http://schemas.microsoft.com/office/drawing/2014/main" id="{EB34F7FB-B439-FA88-BB72-58EDABF59155}"/>
              </a:ext>
            </a:extLst>
          </p:cNvPr>
          <p:cNvPicPr>
            <a:picLocks noChangeAspect="1"/>
          </p:cNvPicPr>
          <p:nvPr/>
        </p:nvPicPr>
        <p:blipFill>
          <a:blip r:embed="rId2"/>
          <a:stretch>
            <a:fillRect/>
          </a:stretch>
        </p:blipFill>
        <p:spPr>
          <a:xfrm>
            <a:off x="0" y="0"/>
            <a:ext cx="12192000" cy="6860537"/>
          </a:xfrm>
          <a:prstGeom prst="rect">
            <a:avLst/>
          </a:prstGeom>
        </p:spPr>
      </p:pic>
      <p:sp>
        <p:nvSpPr>
          <p:cNvPr id="4" name="Rectangle 3">
            <a:extLst>
              <a:ext uri="{FF2B5EF4-FFF2-40B4-BE49-F238E27FC236}">
                <a16:creationId xmlns:a16="http://schemas.microsoft.com/office/drawing/2014/main" id="{179927C8-3AFD-2B68-D361-440ECBC79E72}"/>
              </a:ext>
            </a:extLst>
          </p:cNvPr>
          <p:cNvSpPr/>
          <p:nvPr/>
        </p:nvSpPr>
        <p:spPr>
          <a:xfrm>
            <a:off x="7812911" y="3264584"/>
            <a:ext cx="3761773" cy="3414008"/>
          </a:xfrm>
          <a:prstGeom prst="rect">
            <a:avLst/>
          </a:prstGeom>
          <a:solidFill>
            <a:srgbClr val="1F9C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7C260590-2197-A15B-4C3F-DBED3B9FF932}"/>
              </a:ext>
            </a:extLst>
          </p:cNvPr>
          <p:cNvSpPr txBox="1"/>
          <p:nvPr/>
        </p:nvSpPr>
        <p:spPr>
          <a:xfrm>
            <a:off x="8345347" y="3072348"/>
            <a:ext cx="3229337" cy="3785652"/>
          </a:xfrm>
          <a:prstGeom prst="rect">
            <a:avLst/>
          </a:prstGeom>
          <a:noFill/>
        </p:spPr>
        <p:txBody>
          <a:bodyPr wrap="square">
            <a:spAutoFit/>
          </a:bodyPr>
          <a:lstStyle/>
          <a:p>
            <a:r>
              <a:rPr lang="fr-FR" sz="6000" b="1" dirty="0">
                <a:solidFill>
                  <a:schemeClr val="bg1"/>
                </a:solidFill>
              </a:rPr>
              <a:t>Pratique addictive en milieu de travail </a:t>
            </a:r>
          </a:p>
        </p:txBody>
      </p:sp>
    </p:spTree>
    <p:extLst>
      <p:ext uri="{BB962C8B-B14F-4D97-AF65-F5344CB8AC3E}">
        <p14:creationId xmlns:p14="http://schemas.microsoft.com/office/powerpoint/2010/main" val="27053887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3AD341-59C5-0B03-06D5-5A92C8EBB8B3}"/>
              </a:ext>
            </a:extLst>
          </p:cNvPr>
          <p:cNvPicPr>
            <a:picLocks noChangeAspect="1"/>
          </p:cNvPicPr>
          <p:nvPr/>
        </p:nvPicPr>
        <p:blipFill>
          <a:blip r:embed="rId3"/>
          <a:stretch>
            <a:fillRect/>
          </a:stretch>
        </p:blipFill>
        <p:spPr>
          <a:xfrm>
            <a:off x="0" y="0"/>
            <a:ext cx="12192000" cy="6852040"/>
          </a:xfrm>
          <a:prstGeom prst="rect">
            <a:avLst/>
          </a:prstGeom>
        </p:spPr>
      </p:pic>
      <p:sp>
        <p:nvSpPr>
          <p:cNvPr id="2" name="ZoneTexte 1">
            <a:extLst>
              <a:ext uri="{FF2B5EF4-FFF2-40B4-BE49-F238E27FC236}">
                <a16:creationId xmlns:a16="http://schemas.microsoft.com/office/drawing/2014/main" id="{58C918FD-53B4-06CA-F930-75FB228BA357}"/>
              </a:ext>
            </a:extLst>
          </p:cNvPr>
          <p:cNvSpPr txBox="1"/>
          <p:nvPr/>
        </p:nvSpPr>
        <p:spPr>
          <a:xfrm>
            <a:off x="1360713" y="378648"/>
            <a:ext cx="9612086" cy="646331"/>
          </a:xfrm>
          <a:prstGeom prst="rect">
            <a:avLst/>
          </a:prstGeom>
          <a:noFill/>
        </p:spPr>
        <p:txBody>
          <a:bodyPr wrap="square">
            <a:spAutoFit/>
          </a:bodyPr>
          <a:lstStyle/>
          <a:p>
            <a:r>
              <a:rPr lang="fr-FR" sz="3600" b="1" dirty="0">
                <a:solidFill>
                  <a:srgbClr val="1F9CB3"/>
                </a:solidFill>
              </a:rPr>
              <a:t>Généralités les addictions en milieu de travail </a:t>
            </a:r>
          </a:p>
        </p:txBody>
      </p:sp>
      <p:sp>
        <p:nvSpPr>
          <p:cNvPr id="16" name="ZoneTexte 15">
            <a:extLst>
              <a:ext uri="{FF2B5EF4-FFF2-40B4-BE49-F238E27FC236}">
                <a16:creationId xmlns:a16="http://schemas.microsoft.com/office/drawing/2014/main" id="{6EC2763A-C89F-6EF5-D391-72E2A7553B29}"/>
              </a:ext>
            </a:extLst>
          </p:cNvPr>
          <p:cNvSpPr txBox="1"/>
          <p:nvPr/>
        </p:nvSpPr>
        <p:spPr>
          <a:xfrm>
            <a:off x="10833904" y="6370281"/>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4" name="ZoneTexte 3">
            <a:extLst>
              <a:ext uri="{FF2B5EF4-FFF2-40B4-BE49-F238E27FC236}">
                <a16:creationId xmlns:a16="http://schemas.microsoft.com/office/drawing/2014/main" id="{1B124C8F-F85C-2201-D955-AFAA3982E9A0}"/>
              </a:ext>
            </a:extLst>
          </p:cNvPr>
          <p:cNvSpPr txBox="1"/>
          <p:nvPr/>
        </p:nvSpPr>
        <p:spPr>
          <a:xfrm>
            <a:off x="0" y="1450088"/>
            <a:ext cx="12192000" cy="5262979"/>
          </a:xfrm>
          <a:prstGeom prst="rect">
            <a:avLst/>
          </a:prstGeom>
          <a:solidFill>
            <a:schemeClr val="bg1"/>
          </a:solidFill>
        </p:spPr>
        <p:txBody>
          <a:bodyPr wrap="square">
            <a:spAutoFit/>
          </a:bodyPr>
          <a:lstStyle/>
          <a:p>
            <a:pPr marL="457200" indent="-457200">
              <a:buFont typeface="Arial" panose="020B0604020202020204" pitchFamily="34" charset="0"/>
              <a:buChar char="•"/>
            </a:pPr>
            <a:r>
              <a:rPr lang="fr-FR" sz="2400" dirty="0">
                <a:solidFill>
                  <a:srgbClr val="E08C37"/>
                </a:solidFill>
              </a:rPr>
              <a:t>La consommation de substances psychoactives peut modifier le comportement d’un salarié sur le lieu de travail, même si la consommation se fait dans sa sphère privée.</a:t>
            </a:r>
          </a:p>
          <a:p>
            <a:endParaRPr lang="fr-FR" sz="2400" dirty="0">
              <a:solidFill>
                <a:srgbClr val="E08C37"/>
              </a:solidFill>
            </a:endParaRPr>
          </a:p>
          <a:p>
            <a:pPr marL="457200" indent="-457200">
              <a:buFont typeface="Arial" panose="020B0604020202020204" pitchFamily="34" charset="0"/>
              <a:buChar char="•"/>
            </a:pPr>
            <a:r>
              <a:rPr lang="fr-FR" sz="2400" dirty="0">
                <a:solidFill>
                  <a:srgbClr val="E08C37"/>
                </a:solidFill>
              </a:rPr>
              <a:t>Risques au travail pour le salarié, pour ses collègues, ou pour des tiers</a:t>
            </a:r>
          </a:p>
          <a:p>
            <a:endParaRPr lang="fr-FR" sz="2400" dirty="0">
              <a:solidFill>
                <a:srgbClr val="E08C37"/>
              </a:solidFill>
            </a:endParaRPr>
          </a:p>
          <a:p>
            <a:pPr marL="457200" indent="-457200">
              <a:buFont typeface="Arial" panose="020B0604020202020204" pitchFamily="34" charset="0"/>
              <a:buChar char="•"/>
            </a:pPr>
            <a:r>
              <a:rPr lang="fr-FR" sz="2400" dirty="0">
                <a:solidFill>
                  <a:srgbClr val="E08C37"/>
                </a:solidFill>
              </a:rPr>
              <a:t>Tout type de métiers et toute catégorie professionnelle sont concernés même si dans certains, la culture de consommation est plus marquée.</a:t>
            </a:r>
            <a:br>
              <a:rPr lang="fr-FR" sz="2400" dirty="0">
                <a:solidFill>
                  <a:srgbClr val="E08C37"/>
                </a:solidFill>
              </a:rPr>
            </a:br>
            <a:r>
              <a:rPr lang="fr-FR" sz="2400" dirty="0">
                <a:solidFill>
                  <a:srgbClr val="E08C37"/>
                </a:solidFill>
              </a:rPr>
              <a:t>Le chômage est une catégorie avec une forte prévalence de consommation.</a:t>
            </a:r>
          </a:p>
          <a:p>
            <a:endParaRPr lang="fr-FR" sz="2400" dirty="0">
              <a:solidFill>
                <a:srgbClr val="E08C37"/>
              </a:solidFill>
            </a:endParaRPr>
          </a:p>
          <a:p>
            <a:pPr marL="457200" indent="-457200">
              <a:buFont typeface="Arial" panose="020B0604020202020204" pitchFamily="34" charset="0"/>
              <a:buChar char="•"/>
            </a:pPr>
            <a:r>
              <a:rPr lang="fr-FR" sz="2400" dirty="0">
                <a:solidFill>
                  <a:srgbClr val="E08C37"/>
                </a:solidFill>
              </a:rPr>
              <a:t>Obligation de sécurité pour l’employeur</a:t>
            </a:r>
          </a:p>
          <a:p>
            <a:endParaRPr lang="fr-FR" sz="2400" dirty="0">
              <a:solidFill>
                <a:srgbClr val="E08C37"/>
              </a:solidFill>
            </a:endParaRPr>
          </a:p>
          <a:p>
            <a:pPr marL="457200" indent="-457200">
              <a:buFont typeface="Arial" panose="020B0604020202020204" pitchFamily="34" charset="0"/>
              <a:buChar char="•"/>
            </a:pPr>
            <a:r>
              <a:rPr lang="fr-FR" sz="2400" dirty="0">
                <a:solidFill>
                  <a:srgbClr val="E08C37"/>
                </a:solidFill>
              </a:rPr>
              <a:t>Possibilité d’actions dans l’entreprise :</a:t>
            </a:r>
          </a:p>
          <a:p>
            <a:r>
              <a:rPr lang="fr-FR" sz="2400" dirty="0">
                <a:solidFill>
                  <a:srgbClr val="E08C37"/>
                </a:solidFill>
              </a:rPr>
              <a:t>	- Action collective, préventive</a:t>
            </a:r>
          </a:p>
          <a:p>
            <a:r>
              <a:rPr lang="fr-FR" sz="2400" dirty="0">
                <a:solidFill>
                  <a:srgbClr val="E08C37"/>
                </a:solidFill>
              </a:rPr>
              <a:t>	- Actions individuelles face à une problématique</a:t>
            </a:r>
          </a:p>
        </p:txBody>
      </p:sp>
      <p:sp>
        <p:nvSpPr>
          <p:cNvPr id="3" name="ZoneTexte 2">
            <a:extLst>
              <a:ext uri="{FF2B5EF4-FFF2-40B4-BE49-F238E27FC236}">
                <a16:creationId xmlns:a16="http://schemas.microsoft.com/office/drawing/2014/main" id="{A38684AA-8EB6-0761-7801-57981624DC3B}"/>
              </a:ext>
            </a:extLst>
          </p:cNvPr>
          <p:cNvSpPr txBox="1"/>
          <p:nvPr/>
        </p:nvSpPr>
        <p:spPr>
          <a:xfrm>
            <a:off x="10845478" y="6377650"/>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211969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anim calcmode="lin" valueType="num">
                                      <p:cBhvr additive="base">
                                        <p:cTn id="3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anim calcmode="lin" valueType="num">
                                      <p:cBhvr additive="base">
                                        <p:cTn id="3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CEE781D-DABF-39DA-D4A1-3A0189BFCCF7}"/>
              </a:ext>
            </a:extLst>
          </p:cNvPr>
          <p:cNvPicPr>
            <a:picLocks noChangeAspect="1"/>
          </p:cNvPicPr>
          <p:nvPr/>
        </p:nvPicPr>
        <p:blipFill>
          <a:blip r:embed="rId3"/>
          <a:stretch>
            <a:fillRect/>
          </a:stretch>
        </p:blipFill>
        <p:spPr>
          <a:xfrm>
            <a:off x="-1" y="-83127"/>
            <a:ext cx="12286319" cy="6858000"/>
          </a:xfrm>
          <a:prstGeom prst="rect">
            <a:avLst/>
          </a:prstGeom>
        </p:spPr>
      </p:pic>
      <p:sp>
        <p:nvSpPr>
          <p:cNvPr id="6" name="ZoneTexte 5">
            <a:extLst>
              <a:ext uri="{FF2B5EF4-FFF2-40B4-BE49-F238E27FC236}">
                <a16:creationId xmlns:a16="http://schemas.microsoft.com/office/drawing/2014/main" id="{C7F95161-27D8-A2D5-283F-4C5C53C5178D}"/>
              </a:ext>
            </a:extLst>
          </p:cNvPr>
          <p:cNvSpPr txBox="1"/>
          <p:nvPr/>
        </p:nvSpPr>
        <p:spPr>
          <a:xfrm>
            <a:off x="268837" y="3960879"/>
            <a:ext cx="3229337" cy="1815882"/>
          </a:xfrm>
          <a:prstGeom prst="rect">
            <a:avLst/>
          </a:prstGeom>
          <a:noFill/>
        </p:spPr>
        <p:txBody>
          <a:bodyPr wrap="square">
            <a:spAutoFit/>
          </a:bodyPr>
          <a:lstStyle/>
          <a:p>
            <a:pPr algn="ctr"/>
            <a:r>
              <a:rPr lang="fr-FR" sz="4000" b="1" dirty="0">
                <a:solidFill>
                  <a:schemeClr val="bg1"/>
                </a:solidFill>
                <a:ea typeface="Batang" panose="02030600000101010101" pitchFamily="18" charset="-127"/>
              </a:rPr>
              <a:t>Importation</a:t>
            </a:r>
            <a:r>
              <a:rPr lang="fr-FR" sz="2800" dirty="0">
                <a:solidFill>
                  <a:schemeClr val="bg1"/>
                </a:solidFill>
                <a:ea typeface="Batang" panose="02030600000101010101" pitchFamily="18" charset="-127"/>
              </a:rPr>
              <a:t> </a:t>
            </a:r>
            <a:r>
              <a:rPr lang="fr-FR" sz="2400" dirty="0">
                <a:solidFill>
                  <a:schemeClr val="bg1"/>
                </a:solidFill>
                <a:ea typeface="Batang" panose="02030600000101010101" pitchFamily="18" charset="-127"/>
              </a:rPr>
              <a:t>Consommation dans la vie privée débordant à terme sur le travail…</a:t>
            </a:r>
            <a:endParaRPr lang="fr-FR" sz="2400" b="1" dirty="0">
              <a:solidFill>
                <a:schemeClr val="bg1"/>
              </a:solidFill>
            </a:endParaRPr>
          </a:p>
        </p:txBody>
      </p:sp>
      <p:sp>
        <p:nvSpPr>
          <p:cNvPr id="8" name="ZoneTexte 7">
            <a:extLst>
              <a:ext uri="{FF2B5EF4-FFF2-40B4-BE49-F238E27FC236}">
                <a16:creationId xmlns:a16="http://schemas.microsoft.com/office/drawing/2014/main" id="{98E4D888-5EC4-8DFF-C41D-97916E36AEF7}"/>
              </a:ext>
            </a:extLst>
          </p:cNvPr>
          <p:cNvSpPr txBox="1"/>
          <p:nvPr/>
        </p:nvSpPr>
        <p:spPr>
          <a:xfrm>
            <a:off x="1284514" y="0"/>
            <a:ext cx="11114314" cy="923330"/>
          </a:xfrm>
          <a:prstGeom prst="rect">
            <a:avLst/>
          </a:prstGeom>
          <a:noFill/>
        </p:spPr>
        <p:txBody>
          <a:bodyPr wrap="square">
            <a:spAutoFit/>
          </a:bodyPr>
          <a:lstStyle/>
          <a:p>
            <a:r>
              <a:rPr lang="fr-FR" sz="5400" b="1" dirty="0">
                <a:solidFill>
                  <a:schemeClr val="bg1"/>
                </a:solidFill>
              </a:rPr>
              <a:t>Des modalités de consommation</a:t>
            </a:r>
            <a:endParaRPr lang="fr-FR" sz="5400" dirty="0">
              <a:solidFill>
                <a:schemeClr val="bg1"/>
              </a:solidFill>
            </a:endParaRPr>
          </a:p>
        </p:txBody>
      </p:sp>
      <p:sp>
        <p:nvSpPr>
          <p:cNvPr id="9" name="ZoneTexte 8">
            <a:extLst>
              <a:ext uri="{FF2B5EF4-FFF2-40B4-BE49-F238E27FC236}">
                <a16:creationId xmlns:a16="http://schemas.microsoft.com/office/drawing/2014/main" id="{A1388EB3-92EE-2CDA-D824-A25D448208EF}"/>
              </a:ext>
            </a:extLst>
          </p:cNvPr>
          <p:cNvSpPr txBox="1"/>
          <p:nvPr/>
        </p:nvSpPr>
        <p:spPr>
          <a:xfrm>
            <a:off x="4158343" y="3960879"/>
            <a:ext cx="4201886" cy="3046988"/>
          </a:xfrm>
          <a:prstGeom prst="rect">
            <a:avLst/>
          </a:prstGeom>
          <a:noFill/>
        </p:spPr>
        <p:txBody>
          <a:bodyPr wrap="square">
            <a:spAutoFit/>
          </a:bodyPr>
          <a:lstStyle/>
          <a:p>
            <a:pPr algn="ctr"/>
            <a:r>
              <a:rPr lang="fr-FR" sz="4000" b="1" dirty="0">
                <a:solidFill>
                  <a:schemeClr val="bg1"/>
                </a:solidFill>
                <a:ea typeface="Batang" panose="02030600000101010101" pitchFamily="18" charset="-127"/>
              </a:rPr>
              <a:t>Acquisition</a:t>
            </a:r>
            <a:r>
              <a:rPr lang="fr-FR" sz="2800" dirty="0">
                <a:solidFill>
                  <a:schemeClr val="bg1"/>
                </a:solidFill>
                <a:ea typeface="Batang" panose="02030600000101010101" pitchFamily="18" charset="-127"/>
              </a:rPr>
              <a:t> </a:t>
            </a:r>
          </a:p>
          <a:p>
            <a:pPr algn="ctr"/>
            <a:r>
              <a:rPr lang="fr-FR" sz="2800" dirty="0">
                <a:solidFill>
                  <a:schemeClr val="bg1"/>
                </a:solidFill>
                <a:ea typeface="Batang" panose="02030600000101010101" pitchFamily="18" charset="-127"/>
              </a:rPr>
              <a:t>A </a:t>
            </a:r>
            <a:r>
              <a:rPr lang="fr-FR" sz="2400" dirty="0">
                <a:solidFill>
                  <a:schemeClr val="bg1"/>
                </a:solidFill>
                <a:ea typeface="Batang" panose="02030600000101010101" pitchFamily="18" charset="-127"/>
              </a:rPr>
              <a:t>l’occasion de « pots », repas d’affaires, faisant partie intégrante de la culture du métier en facilitant le lien social ou la production… </a:t>
            </a:r>
          </a:p>
          <a:p>
            <a:pPr algn="ctr"/>
            <a:endParaRPr lang="fr-FR" sz="2800" b="1" dirty="0">
              <a:solidFill>
                <a:schemeClr val="bg1"/>
              </a:solidFill>
            </a:endParaRPr>
          </a:p>
        </p:txBody>
      </p:sp>
      <p:sp>
        <p:nvSpPr>
          <p:cNvPr id="10" name="ZoneTexte 9">
            <a:extLst>
              <a:ext uri="{FF2B5EF4-FFF2-40B4-BE49-F238E27FC236}">
                <a16:creationId xmlns:a16="http://schemas.microsoft.com/office/drawing/2014/main" id="{5F69D6EB-D862-BAE6-D661-522D86D5F8F7}"/>
              </a:ext>
            </a:extLst>
          </p:cNvPr>
          <p:cNvSpPr txBox="1"/>
          <p:nvPr/>
        </p:nvSpPr>
        <p:spPr>
          <a:xfrm>
            <a:off x="8607294" y="3960879"/>
            <a:ext cx="3229337" cy="2862322"/>
          </a:xfrm>
          <a:prstGeom prst="rect">
            <a:avLst/>
          </a:prstGeom>
          <a:noFill/>
        </p:spPr>
        <p:txBody>
          <a:bodyPr wrap="square">
            <a:spAutoFit/>
          </a:bodyPr>
          <a:lstStyle/>
          <a:p>
            <a:pPr algn="ctr"/>
            <a:r>
              <a:rPr lang="fr-FR" sz="4000" b="1" dirty="0">
                <a:solidFill>
                  <a:schemeClr val="bg1"/>
                </a:solidFill>
                <a:ea typeface="Batang" panose="02030600000101010101" pitchFamily="18" charset="-127"/>
              </a:rPr>
              <a:t>Adaptation</a:t>
            </a:r>
            <a:r>
              <a:rPr lang="fr-FR" sz="2800" dirty="0">
                <a:solidFill>
                  <a:schemeClr val="bg1"/>
                </a:solidFill>
                <a:ea typeface="Batang" panose="02030600000101010101" pitchFamily="18" charset="-127"/>
              </a:rPr>
              <a:t> Automédication pour tenir au travail, dopage pour être performant. </a:t>
            </a:r>
          </a:p>
          <a:p>
            <a:pPr algn="ctr"/>
            <a:endParaRPr lang="fr-FR" sz="2800" b="1" dirty="0">
              <a:solidFill>
                <a:schemeClr val="bg1"/>
              </a:solidFill>
            </a:endParaRPr>
          </a:p>
        </p:txBody>
      </p:sp>
      <p:sp>
        <p:nvSpPr>
          <p:cNvPr id="11" name="ZoneTexte 10">
            <a:extLst>
              <a:ext uri="{FF2B5EF4-FFF2-40B4-BE49-F238E27FC236}">
                <a16:creationId xmlns:a16="http://schemas.microsoft.com/office/drawing/2014/main" id="{5DDDD542-406C-6DD5-5CCF-5FE883D3FFA0}"/>
              </a:ext>
            </a:extLst>
          </p:cNvPr>
          <p:cNvSpPr txBox="1"/>
          <p:nvPr/>
        </p:nvSpPr>
        <p:spPr>
          <a:xfrm>
            <a:off x="11233022" y="6290565"/>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4" action="ppaction://hlinksldjump"/>
              </a:rPr>
              <a:t>SOMMAIRE</a:t>
            </a:r>
            <a:endParaRPr lang="fr-FR" sz="1400" b="1" dirty="0">
              <a:highlight>
                <a:srgbClr val="FFFF00"/>
              </a:highlight>
              <a:ea typeface="STCaiyun" panose="020B0503020204020204" pitchFamily="2" charset="-122"/>
            </a:endParaRPr>
          </a:p>
        </p:txBody>
      </p:sp>
      <p:sp>
        <p:nvSpPr>
          <p:cNvPr id="3" name="ZoneTexte 2">
            <a:extLst>
              <a:ext uri="{FF2B5EF4-FFF2-40B4-BE49-F238E27FC236}">
                <a16:creationId xmlns:a16="http://schemas.microsoft.com/office/drawing/2014/main" id="{77CCFC14-D359-42AD-B4DD-FF5D868B79E5}"/>
              </a:ext>
            </a:extLst>
          </p:cNvPr>
          <p:cNvSpPr txBox="1"/>
          <p:nvPr/>
        </p:nvSpPr>
        <p:spPr>
          <a:xfrm>
            <a:off x="5222175" y="809385"/>
            <a:ext cx="6276108" cy="261610"/>
          </a:xfrm>
          <a:prstGeom prst="rect">
            <a:avLst/>
          </a:prstGeom>
          <a:noFill/>
        </p:spPr>
        <p:txBody>
          <a:bodyPr wrap="square">
            <a:spAutoFit/>
          </a:bodyPr>
          <a:lstStyle/>
          <a:p>
            <a:r>
              <a:rPr lang="fr-FR" sz="1100" i="1" dirty="0">
                <a:solidFill>
                  <a:schemeClr val="bg1"/>
                </a:solidFill>
                <a:latin typeface="Lucida Sans" panose="020B0602030504020204" pitchFamily="34" charset="0"/>
                <a:ea typeface="Batang" panose="02030600000101010101" pitchFamily="18" charset="-127"/>
              </a:rPr>
              <a:t>Pr </a:t>
            </a:r>
            <a:r>
              <a:rPr lang="fr-FR" sz="1100" i="1" dirty="0" err="1">
                <a:solidFill>
                  <a:schemeClr val="bg1"/>
                </a:solidFill>
                <a:latin typeface="Lucida Sans" panose="020B0602030504020204" pitchFamily="34" charset="0"/>
                <a:ea typeface="Batang" panose="02030600000101010101" pitchFamily="18" charset="-127"/>
              </a:rPr>
              <a:t>Penneau</a:t>
            </a:r>
            <a:r>
              <a:rPr lang="fr-FR" sz="1100" i="1" dirty="0">
                <a:solidFill>
                  <a:schemeClr val="bg1"/>
                </a:solidFill>
                <a:latin typeface="Lucida Sans" panose="020B0602030504020204" pitchFamily="34" charset="0"/>
                <a:ea typeface="Batang" panose="02030600000101010101" pitchFamily="18" charset="-127"/>
              </a:rPr>
              <a:t> Fontbonne </a:t>
            </a:r>
            <a:endParaRPr lang="fr-FR" sz="1100" dirty="0">
              <a:solidFill>
                <a:schemeClr val="bg1"/>
              </a:solidFill>
              <a:latin typeface="Lucida Sans" panose="020B0602030504020204" pitchFamily="34" charset="0"/>
              <a:ea typeface="Batang" panose="02030600000101010101" pitchFamily="18" charset="-127"/>
            </a:endParaRPr>
          </a:p>
        </p:txBody>
      </p:sp>
    </p:spTree>
    <p:extLst>
      <p:ext uri="{BB962C8B-B14F-4D97-AF65-F5344CB8AC3E}">
        <p14:creationId xmlns:p14="http://schemas.microsoft.com/office/powerpoint/2010/main" val="217100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circle(in)">
                                      <p:cBhvr>
                                        <p:cTn id="15" dur="20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circle(in)">
                                      <p:cBhvr>
                                        <p:cTn id="20"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10CF7B7-4B83-043A-0AA3-6B0CBEB14243}"/>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4F67FC5C-4537-EFFA-A0E8-5DFC48B2BC98}"/>
              </a:ext>
            </a:extLst>
          </p:cNvPr>
          <p:cNvSpPr txBox="1"/>
          <p:nvPr/>
        </p:nvSpPr>
        <p:spPr>
          <a:xfrm>
            <a:off x="0" y="963777"/>
            <a:ext cx="6172200" cy="1200329"/>
          </a:xfrm>
          <a:prstGeom prst="rect">
            <a:avLst/>
          </a:prstGeom>
          <a:noFill/>
        </p:spPr>
        <p:txBody>
          <a:bodyPr wrap="square">
            <a:spAutoFit/>
          </a:bodyPr>
          <a:lstStyle/>
          <a:p>
            <a:r>
              <a:rPr lang="fr-FR" sz="3600" b="1" kern="0" dirty="0">
                <a:solidFill>
                  <a:schemeClr val="bg1"/>
                </a:solidFill>
                <a:cs typeface="Calibri" panose="020F0502020204030204" pitchFamily="34" charset="0"/>
              </a:rPr>
              <a:t>Existe-il un lien entre consommation et travail ?</a:t>
            </a:r>
            <a:endParaRPr lang="fr-FR" sz="3600" dirty="0">
              <a:solidFill>
                <a:schemeClr val="bg1"/>
              </a:solidFill>
            </a:endParaRPr>
          </a:p>
        </p:txBody>
      </p:sp>
      <p:sp>
        <p:nvSpPr>
          <p:cNvPr id="9" name="ZoneTexte 8">
            <a:extLst>
              <a:ext uri="{FF2B5EF4-FFF2-40B4-BE49-F238E27FC236}">
                <a16:creationId xmlns:a16="http://schemas.microsoft.com/office/drawing/2014/main" id="{F420F8B4-E159-4E68-1668-787FAA127E8A}"/>
              </a:ext>
            </a:extLst>
          </p:cNvPr>
          <p:cNvSpPr txBox="1"/>
          <p:nvPr/>
        </p:nvSpPr>
        <p:spPr>
          <a:xfrm>
            <a:off x="9212036" y="11274"/>
            <a:ext cx="2566307" cy="584775"/>
          </a:xfrm>
          <a:prstGeom prst="rect">
            <a:avLst/>
          </a:prstGeom>
          <a:noFill/>
        </p:spPr>
        <p:txBody>
          <a:bodyPr wrap="square">
            <a:spAutoFit/>
          </a:bodyPr>
          <a:lstStyle/>
          <a:p>
            <a:pPr>
              <a:buNone/>
            </a:pPr>
            <a:r>
              <a:rPr lang="fr-FR" sz="3200" b="1" dirty="0">
                <a:latin typeface="Calibri" panose="020F0502020204030204" pitchFamily="34" charset="0"/>
                <a:cs typeface="Calibri" panose="020F0502020204030204" pitchFamily="34" charset="0"/>
              </a:rPr>
              <a:t>Circonstances</a:t>
            </a:r>
          </a:p>
        </p:txBody>
      </p:sp>
      <p:sp>
        <p:nvSpPr>
          <p:cNvPr id="10" name="ZoneTexte 9">
            <a:extLst>
              <a:ext uri="{FF2B5EF4-FFF2-40B4-BE49-F238E27FC236}">
                <a16:creationId xmlns:a16="http://schemas.microsoft.com/office/drawing/2014/main" id="{B6A6D9BB-D496-2B0F-823E-1C21E9BAD1FA}"/>
              </a:ext>
            </a:extLst>
          </p:cNvPr>
          <p:cNvSpPr txBox="1"/>
          <p:nvPr/>
        </p:nvSpPr>
        <p:spPr>
          <a:xfrm>
            <a:off x="5739493" y="3609456"/>
            <a:ext cx="2566307" cy="584775"/>
          </a:xfrm>
          <a:prstGeom prst="rect">
            <a:avLst/>
          </a:prstGeom>
          <a:noFill/>
        </p:spPr>
        <p:txBody>
          <a:bodyPr wrap="square">
            <a:spAutoFit/>
          </a:bodyPr>
          <a:lstStyle/>
          <a:p>
            <a:pPr>
              <a:buNone/>
            </a:pPr>
            <a:r>
              <a:rPr lang="fr-FR" sz="3200" b="1" dirty="0">
                <a:latin typeface="Calibri" panose="020F0502020204030204" pitchFamily="34" charset="0"/>
                <a:cs typeface="Calibri" panose="020F0502020204030204" pitchFamily="34" charset="0"/>
              </a:rPr>
              <a:t>Contraintes</a:t>
            </a:r>
          </a:p>
        </p:txBody>
      </p:sp>
      <p:sp>
        <p:nvSpPr>
          <p:cNvPr id="11" name="ZoneTexte 10">
            <a:extLst>
              <a:ext uri="{FF2B5EF4-FFF2-40B4-BE49-F238E27FC236}">
                <a16:creationId xmlns:a16="http://schemas.microsoft.com/office/drawing/2014/main" id="{034056F3-EC3A-263B-DFE0-C664CAC58184}"/>
              </a:ext>
            </a:extLst>
          </p:cNvPr>
          <p:cNvSpPr txBox="1"/>
          <p:nvPr/>
        </p:nvSpPr>
        <p:spPr>
          <a:xfrm>
            <a:off x="8733059" y="520235"/>
            <a:ext cx="3295653" cy="2585323"/>
          </a:xfrm>
          <a:prstGeom prst="rect">
            <a:avLst/>
          </a:prstGeom>
          <a:noFill/>
        </p:spPr>
        <p:txBody>
          <a:bodyPr wrap="square">
            <a:spAutoFit/>
          </a:bodyPr>
          <a:lstStyle/>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Le stress</a:t>
            </a: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Les exigences liées au poste de sécurité</a:t>
            </a: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Certains rythmes de travail dont le travail posté</a:t>
            </a: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La non consommation peut parfois être une cause d’exclusion)</a:t>
            </a: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Les repas d’affaire….</a:t>
            </a:r>
          </a:p>
        </p:txBody>
      </p:sp>
      <p:sp>
        <p:nvSpPr>
          <p:cNvPr id="12" name="ZoneTexte 11">
            <a:extLst>
              <a:ext uri="{FF2B5EF4-FFF2-40B4-BE49-F238E27FC236}">
                <a16:creationId xmlns:a16="http://schemas.microsoft.com/office/drawing/2014/main" id="{1355A261-598B-E1D0-0506-B9783169F01C}"/>
              </a:ext>
            </a:extLst>
          </p:cNvPr>
          <p:cNvSpPr txBox="1"/>
          <p:nvPr/>
        </p:nvSpPr>
        <p:spPr>
          <a:xfrm>
            <a:off x="5374819" y="4316142"/>
            <a:ext cx="3295653" cy="1477328"/>
          </a:xfrm>
          <a:prstGeom prst="rect">
            <a:avLst/>
          </a:prstGeom>
          <a:noFill/>
        </p:spPr>
        <p:txBody>
          <a:bodyPr wrap="square">
            <a:spAutoFit/>
          </a:bodyPr>
          <a:lstStyle/>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Le travail en plein air</a:t>
            </a: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Les postures pénibles</a:t>
            </a: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Le port de charges lourdes</a:t>
            </a: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Les déplacements longs, fatigants ou rapides</a:t>
            </a:r>
          </a:p>
        </p:txBody>
      </p:sp>
    </p:spTree>
    <p:extLst>
      <p:ext uri="{BB962C8B-B14F-4D97-AF65-F5344CB8AC3E}">
        <p14:creationId xmlns:p14="http://schemas.microsoft.com/office/powerpoint/2010/main" val="292574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62519D5-CEEA-5F91-46C8-EAC0DDC81EA1}"/>
              </a:ext>
            </a:extLst>
          </p:cNvPr>
          <p:cNvPicPr>
            <a:picLocks noChangeAspect="1"/>
          </p:cNvPicPr>
          <p:nvPr/>
        </p:nvPicPr>
        <p:blipFill>
          <a:blip r:embed="rId3"/>
          <a:stretch>
            <a:fillRect/>
          </a:stretch>
        </p:blipFill>
        <p:spPr>
          <a:xfrm>
            <a:off x="0" y="-1"/>
            <a:ext cx="12192000" cy="6869043"/>
          </a:xfrm>
          <a:prstGeom prst="rect">
            <a:avLst/>
          </a:prstGeom>
        </p:spPr>
      </p:pic>
      <p:sp>
        <p:nvSpPr>
          <p:cNvPr id="7" name="ZoneTexte 6">
            <a:extLst>
              <a:ext uri="{FF2B5EF4-FFF2-40B4-BE49-F238E27FC236}">
                <a16:creationId xmlns:a16="http://schemas.microsoft.com/office/drawing/2014/main" id="{93B0515D-6AFE-A7E1-C421-A7B372035BAE}"/>
              </a:ext>
            </a:extLst>
          </p:cNvPr>
          <p:cNvSpPr txBox="1"/>
          <p:nvPr/>
        </p:nvSpPr>
        <p:spPr>
          <a:xfrm>
            <a:off x="1094014" y="3962791"/>
            <a:ext cx="2095500" cy="1384995"/>
          </a:xfrm>
          <a:prstGeom prst="rect">
            <a:avLst/>
          </a:prstGeom>
          <a:noFill/>
        </p:spPr>
        <p:txBody>
          <a:bodyPr wrap="square">
            <a:spAutoFit/>
          </a:bodyPr>
          <a:lstStyle/>
          <a:p>
            <a:pPr algn="ctr"/>
            <a:r>
              <a:rPr lang="fr-FR" sz="2800" b="1" dirty="0">
                <a:solidFill>
                  <a:srgbClr val="E08C37"/>
                </a:solidFill>
              </a:rPr>
              <a:t>Diminue la vigilance et les réflexes</a:t>
            </a:r>
          </a:p>
        </p:txBody>
      </p:sp>
      <p:sp>
        <p:nvSpPr>
          <p:cNvPr id="9" name="ZoneTexte 8">
            <a:extLst>
              <a:ext uri="{FF2B5EF4-FFF2-40B4-BE49-F238E27FC236}">
                <a16:creationId xmlns:a16="http://schemas.microsoft.com/office/drawing/2014/main" id="{707C1D7C-01A8-3E4F-D0E3-BA0E72504746}"/>
              </a:ext>
            </a:extLst>
          </p:cNvPr>
          <p:cNvSpPr txBox="1"/>
          <p:nvPr/>
        </p:nvSpPr>
        <p:spPr>
          <a:xfrm>
            <a:off x="3352799" y="4008958"/>
            <a:ext cx="2743201" cy="2677656"/>
          </a:xfrm>
          <a:prstGeom prst="rect">
            <a:avLst/>
          </a:prstGeom>
          <a:noFill/>
        </p:spPr>
        <p:txBody>
          <a:bodyPr wrap="square">
            <a:spAutoFit/>
          </a:bodyPr>
          <a:lstStyle/>
          <a:p>
            <a:pPr algn="ctr"/>
            <a:r>
              <a:rPr lang="fr-FR" sz="2800" b="1" dirty="0">
                <a:solidFill>
                  <a:srgbClr val="E08C37"/>
                </a:solidFill>
              </a:rPr>
              <a:t>Modifie les capacités de raisonnement, le champ de vision, la perception du risque</a:t>
            </a:r>
          </a:p>
        </p:txBody>
      </p:sp>
      <p:sp>
        <p:nvSpPr>
          <p:cNvPr id="11" name="ZoneTexte 10">
            <a:extLst>
              <a:ext uri="{FF2B5EF4-FFF2-40B4-BE49-F238E27FC236}">
                <a16:creationId xmlns:a16="http://schemas.microsoft.com/office/drawing/2014/main" id="{AF430C99-4ACB-25E2-5A9C-E397E64D7E9C}"/>
              </a:ext>
            </a:extLst>
          </p:cNvPr>
          <p:cNvSpPr txBox="1"/>
          <p:nvPr/>
        </p:nvSpPr>
        <p:spPr>
          <a:xfrm>
            <a:off x="6259285" y="4008958"/>
            <a:ext cx="2525486" cy="1815882"/>
          </a:xfrm>
          <a:prstGeom prst="rect">
            <a:avLst/>
          </a:prstGeom>
          <a:noFill/>
        </p:spPr>
        <p:txBody>
          <a:bodyPr wrap="square">
            <a:spAutoFit/>
          </a:bodyPr>
          <a:lstStyle/>
          <a:p>
            <a:pPr algn="ctr"/>
            <a:r>
              <a:rPr lang="fr-FR" sz="2800" b="1" dirty="0">
                <a:solidFill>
                  <a:srgbClr val="E08C37"/>
                </a:solidFill>
              </a:rPr>
              <a:t>Harcèlement, violence, stress</a:t>
            </a:r>
          </a:p>
          <a:p>
            <a:pPr algn="ctr"/>
            <a:r>
              <a:rPr lang="fr-FR" sz="2800" b="1" dirty="0">
                <a:solidFill>
                  <a:srgbClr val="E08C37"/>
                </a:solidFill>
              </a:rPr>
              <a:t>de décisions erronées</a:t>
            </a:r>
          </a:p>
        </p:txBody>
      </p:sp>
      <p:sp>
        <p:nvSpPr>
          <p:cNvPr id="12" name="ZoneTexte 11">
            <a:extLst>
              <a:ext uri="{FF2B5EF4-FFF2-40B4-BE49-F238E27FC236}">
                <a16:creationId xmlns:a16="http://schemas.microsoft.com/office/drawing/2014/main" id="{D124090F-1CC5-3C06-6F19-704B5A2E86BB}"/>
              </a:ext>
            </a:extLst>
          </p:cNvPr>
          <p:cNvSpPr txBox="1"/>
          <p:nvPr/>
        </p:nvSpPr>
        <p:spPr>
          <a:xfrm>
            <a:off x="8915400" y="4017221"/>
            <a:ext cx="2525486" cy="2246769"/>
          </a:xfrm>
          <a:prstGeom prst="rect">
            <a:avLst/>
          </a:prstGeom>
          <a:noFill/>
        </p:spPr>
        <p:txBody>
          <a:bodyPr wrap="square">
            <a:spAutoFit/>
          </a:bodyPr>
          <a:lstStyle/>
          <a:p>
            <a:pPr algn="ctr"/>
            <a:r>
              <a:rPr lang="fr-FR" sz="2800" b="1" dirty="0">
                <a:solidFill>
                  <a:srgbClr val="E08C37"/>
                </a:solidFill>
              </a:rPr>
              <a:t>Peut être à l’origine d’accident de travail ou de trajet</a:t>
            </a:r>
          </a:p>
        </p:txBody>
      </p:sp>
      <p:sp>
        <p:nvSpPr>
          <p:cNvPr id="14" name="ZoneTexte 13">
            <a:extLst>
              <a:ext uri="{FF2B5EF4-FFF2-40B4-BE49-F238E27FC236}">
                <a16:creationId xmlns:a16="http://schemas.microsoft.com/office/drawing/2014/main" id="{A50D7B32-E9C1-BF5B-33F2-C829607BE312}"/>
              </a:ext>
            </a:extLst>
          </p:cNvPr>
          <p:cNvSpPr txBox="1"/>
          <p:nvPr/>
        </p:nvSpPr>
        <p:spPr>
          <a:xfrm>
            <a:off x="2525485" y="186775"/>
            <a:ext cx="7467599" cy="1323439"/>
          </a:xfrm>
          <a:prstGeom prst="rect">
            <a:avLst/>
          </a:prstGeom>
          <a:noFill/>
        </p:spPr>
        <p:txBody>
          <a:bodyPr wrap="square">
            <a:spAutoFit/>
          </a:bodyPr>
          <a:lstStyle/>
          <a:p>
            <a:pPr algn="ctr"/>
            <a:r>
              <a:rPr lang="fr-FR" sz="4000" b="1" kern="0" dirty="0">
                <a:solidFill>
                  <a:srgbClr val="1F9CB3"/>
                </a:solidFill>
                <a:cs typeface="Calibri" panose="020F0502020204030204" pitchFamily="34" charset="0"/>
              </a:rPr>
              <a:t>Les conséquences des addictions en milieu de travail</a:t>
            </a:r>
            <a:endParaRPr lang="fr-FR" sz="4000" dirty="0">
              <a:solidFill>
                <a:srgbClr val="1F9CB3"/>
              </a:solidFill>
            </a:endParaRPr>
          </a:p>
        </p:txBody>
      </p:sp>
    </p:spTree>
    <p:extLst>
      <p:ext uri="{BB962C8B-B14F-4D97-AF65-F5344CB8AC3E}">
        <p14:creationId xmlns:p14="http://schemas.microsoft.com/office/powerpoint/2010/main" val="61157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97119F3-F279-F098-A144-EC27C794D5E2}"/>
              </a:ext>
            </a:extLst>
          </p:cNvPr>
          <p:cNvPicPr>
            <a:picLocks noChangeAspect="1"/>
          </p:cNvPicPr>
          <p:nvPr/>
        </p:nvPicPr>
        <p:blipFill>
          <a:blip r:embed="rId2"/>
          <a:stretch>
            <a:fillRect/>
          </a:stretch>
        </p:blipFill>
        <p:spPr>
          <a:xfrm>
            <a:off x="0" y="0"/>
            <a:ext cx="12206796" cy="6858000"/>
          </a:xfrm>
          <a:prstGeom prst="rect">
            <a:avLst/>
          </a:prstGeom>
        </p:spPr>
      </p:pic>
      <p:sp>
        <p:nvSpPr>
          <p:cNvPr id="7" name="ZoneTexte 6">
            <a:extLst>
              <a:ext uri="{FF2B5EF4-FFF2-40B4-BE49-F238E27FC236}">
                <a16:creationId xmlns:a16="http://schemas.microsoft.com/office/drawing/2014/main" id="{02144084-950E-5CA4-AB93-72BAF70D3FE1}"/>
              </a:ext>
            </a:extLst>
          </p:cNvPr>
          <p:cNvSpPr txBox="1"/>
          <p:nvPr/>
        </p:nvSpPr>
        <p:spPr>
          <a:xfrm>
            <a:off x="3894364" y="82033"/>
            <a:ext cx="4106635" cy="707886"/>
          </a:xfrm>
          <a:prstGeom prst="rect">
            <a:avLst/>
          </a:prstGeom>
          <a:noFill/>
        </p:spPr>
        <p:txBody>
          <a:bodyPr wrap="square">
            <a:spAutoFit/>
          </a:bodyPr>
          <a:lstStyle/>
          <a:p>
            <a:r>
              <a:rPr lang="fr-FR" sz="4000" b="1" dirty="0">
                <a:solidFill>
                  <a:schemeClr val="bg1"/>
                </a:solidFill>
              </a:rPr>
              <a:t>Règlementation</a:t>
            </a:r>
            <a:endParaRPr lang="fr-FR" sz="4000" dirty="0">
              <a:solidFill>
                <a:schemeClr val="bg1"/>
              </a:solidFill>
            </a:endParaRPr>
          </a:p>
        </p:txBody>
      </p:sp>
      <p:sp>
        <p:nvSpPr>
          <p:cNvPr id="9" name="ZoneTexte 8">
            <a:extLst>
              <a:ext uri="{FF2B5EF4-FFF2-40B4-BE49-F238E27FC236}">
                <a16:creationId xmlns:a16="http://schemas.microsoft.com/office/drawing/2014/main" id="{4336FE2D-64D0-BCA3-3D03-B26530E2B10B}"/>
              </a:ext>
            </a:extLst>
          </p:cNvPr>
          <p:cNvSpPr txBox="1"/>
          <p:nvPr/>
        </p:nvSpPr>
        <p:spPr>
          <a:xfrm>
            <a:off x="87086" y="871952"/>
            <a:ext cx="11952514" cy="5539978"/>
          </a:xfrm>
          <a:prstGeom prst="rect">
            <a:avLst/>
          </a:prstGeom>
          <a:noFill/>
        </p:spPr>
        <p:txBody>
          <a:bodyPr wrap="square">
            <a:spAutoFit/>
          </a:bodyPr>
          <a:lstStyle/>
          <a:p>
            <a:pPr marL="342900" indent="-342900">
              <a:spcBef>
                <a:spcPts val="600"/>
              </a:spcBef>
              <a:spcAft>
                <a:spcPts val="600"/>
              </a:spcAft>
            </a:pPr>
            <a:r>
              <a:rPr lang="fr-FR" sz="3600" b="1" dirty="0">
                <a:solidFill>
                  <a:schemeClr val="bg1"/>
                </a:solidFill>
                <a:cs typeface="Calibri" panose="020F0502020204030204" pitchFamily="34" charset="0"/>
              </a:rPr>
              <a:t>Code du travail</a:t>
            </a:r>
          </a:p>
          <a:p>
            <a:pPr marL="342900" indent="-342900">
              <a:spcBef>
                <a:spcPts val="600"/>
              </a:spcBef>
            </a:pPr>
            <a:r>
              <a:rPr lang="fr-FR" sz="2400" b="1" i="1" dirty="0">
                <a:solidFill>
                  <a:schemeClr val="bg1"/>
                </a:solidFill>
                <a:cs typeface="Calibri" panose="020F0502020204030204" pitchFamily="34" charset="0"/>
              </a:rPr>
              <a:t>L 4121-1</a:t>
            </a:r>
          </a:p>
          <a:p>
            <a:pPr marL="342900" indent="-342900">
              <a:spcBef>
                <a:spcPts val="600"/>
              </a:spcBef>
            </a:pPr>
            <a:r>
              <a:rPr lang="fr-FR" sz="2400" b="1" dirty="0">
                <a:solidFill>
                  <a:schemeClr val="bg1"/>
                </a:solidFill>
                <a:cs typeface="Calibri" panose="020F0502020204030204" pitchFamily="34" charset="0"/>
              </a:rPr>
              <a:t>	L’employeur prend les mesures nécessaires pour préserver la santé physique et mentale  des travailleurs</a:t>
            </a:r>
          </a:p>
          <a:p>
            <a:pPr marL="342900" indent="-342900">
              <a:spcBef>
                <a:spcPts val="600"/>
              </a:spcBef>
            </a:pPr>
            <a:r>
              <a:rPr lang="fr-FR" sz="2400" b="1" i="1" dirty="0">
                <a:solidFill>
                  <a:schemeClr val="bg1"/>
                </a:solidFill>
                <a:cs typeface="Calibri" panose="020F0502020204030204" pitchFamily="34" charset="0"/>
              </a:rPr>
              <a:t>L 4622-2 (modifié par loi n°2012-954 du 6 août 2012 – art 7)</a:t>
            </a:r>
          </a:p>
          <a:p>
            <a:pPr marL="342900" indent="-342900">
              <a:spcBef>
                <a:spcPts val="600"/>
              </a:spcBef>
            </a:pPr>
            <a:r>
              <a:rPr lang="fr-FR" sz="2400" b="1" dirty="0">
                <a:solidFill>
                  <a:schemeClr val="bg1"/>
                </a:solidFill>
                <a:cs typeface="Calibri" panose="020F0502020204030204" pitchFamily="34" charset="0"/>
              </a:rPr>
              <a:t>	Rôle des SPST dans la prévention d’alcool et drogues</a:t>
            </a:r>
          </a:p>
          <a:p>
            <a:pPr marL="342900" indent="-342900">
              <a:spcBef>
                <a:spcPts val="600"/>
              </a:spcBef>
            </a:pPr>
            <a:r>
              <a:rPr lang="fr-FR" sz="2400" b="1" i="1" dirty="0">
                <a:solidFill>
                  <a:schemeClr val="bg1"/>
                </a:solidFill>
                <a:cs typeface="Calibri" panose="020F0502020204030204" pitchFamily="34" charset="0"/>
              </a:rPr>
              <a:t>R 4228-20 </a:t>
            </a:r>
          </a:p>
          <a:p>
            <a:pPr marL="342900" indent="-342900">
              <a:spcBef>
                <a:spcPts val="600"/>
              </a:spcBef>
            </a:pPr>
            <a:r>
              <a:rPr lang="fr-FR" sz="2400" b="1" dirty="0">
                <a:solidFill>
                  <a:schemeClr val="bg1"/>
                </a:solidFill>
                <a:cs typeface="Calibri" panose="020F0502020204030204" pitchFamily="34" charset="0"/>
              </a:rPr>
              <a:t>	Tolérance sur la consommation de certaines boissons (vin, bière, poiré, cidre)</a:t>
            </a:r>
          </a:p>
          <a:p>
            <a:pPr lvl="1">
              <a:spcBef>
                <a:spcPts val="600"/>
              </a:spcBef>
              <a:spcAft>
                <a:spcPts val="600"/>
              </a:spcAft>
              <a:buNone/>
            </a:pPr>
            <a:r>
              <a:rPr lang="fr-FR" sz="2800" b="1" dirty="0">
                <a:solidFill>
                  <a:schemeClr val="bg1"/>
                </a:solidFill>
                <a:cs typeface="Calibri" panose="020F0502020204030204" pitchFamily="34" charset="0"/>
              </a:rPr>
              <a:t>MAIS </a:t>
            </a:r>
            <a:endParaRPr lang="fr-FR" sz="2400" b="1" dirty="0">
              <a:solidFill>
                <a:schemeClr val="bg1"/>
              </a:solidFill>
              <a:cs typeface="Calibri" panose="020F0502020204030204" pitchFamily="34" charset="0"/>
            </a:endParaRPr>
          </a:p>
          <a:p>
            <a:pPr marL="342900" indent="-342900">
              <a:spcAft>
                <a:spcPts val="600"/>
              </a:spcAft>
            </a:pPr>
            <a:r>
              <a:rPr lang="fr-FR" sz="2400" b="1" i="1" dirty="0">
                <a:solidFill>
                  <a:schemeClr val="bg1"/>
                </a:solidFill>
                <a:cs typeface="Calibri" panose="020F0502020204030204" pitchFamily="34" charset="0"/>
              </a:rPr>
              <a:t>R 4228-21</a:t>
            </a:r>
          </a:p>
          <a:p>
            <a:pPr marL="342900" indent="-342900">
              <a:spcAft>
                <a:spcPts val="600"/>
              </a:spcAft>
            </a:pPr>
            <a:r>
              <a:rPr lang="fr-FR" sz="2400" b="1" dirty="0">
                <a:solidFill>
                  <a:schemeClr val="bg1"/>
                </a:solidFill>
                <a:cs typeface="Calibri" panose="020F0502020204030204" pitchFamily="34" charset="0"/>
              </a:rPr>
              <a:t>	Il est interdit de laisser entrer ou séjourner dans les lieux de travail des personnes en état d’ivresse</a:t>
            </a:r>
          </a:p>
        </p:txBody>
      </p:sp>
    </p:spTree>
    <p:extLst>
      <p:ext uri="{BB962C8B-B14F-4D97-AF65-F5344CB8AC3E}">
        <p14:creationId xmlns:p14="http://schemas.microsoft.com/office/powerpoint/2010/main" val="20983202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97119F3-F279-F098-A144-EC27C794D5E2}"/>
              </a:ext>
            </a:extLst>
          </p:cNvPr>
          <p:cNvPicPr>
            <a:picLocks noChangeAspect="1"/>
          </p:cNvPicPr>
          <p:nvPr/>
        </p:nvPicPr>
        <p:blipFill>
          <a:blip r:embed="rId2"/>
          <a:stretch>
            <a:fillRect/>
          </a:stretch>
        </p:blipFill>
        <p:spPr>
          <a:xfrm>
            <a:off x="0" y="0"/>
            <a:ext cx="12206796" cy="6858000"/>
          </a:xfrm>
          <a:prstGeom prst="rect">
            <a:avLst/>
          </a:prstGeom>
        </p:spPr>
      </p:pic>
      <p:sp>
        <p:nvSpPr>
          <p:cNvPr id="7" name="ZoneTexte 6">
            <a:extLst>
              <a:ext uri="{FF2B5EF4-FFF2-40B4-BE49-F238E27FC236}">
                <a16:creationId xmlns:a16="http://schemas.microsoft.com/office/drawing/2014/main" id="{02144084-950E-5CA4-AB93-72BAF70D3FE1}"/>
              </a:ext>
            </a:extLst>
          </p:cNvPr>
          <p:cNvSpPr txBox="1"/>
          <p:nvPr/>
        </p:nvSpPr>
        <p:spPr>
          <a:xfrm>
            <a:off x="3894364" y="82033"/>
            <a:ext cx="4106635" cy="707886"/>
          </a:xfrm>
          <a:prstGeom prst="rect">
            <a:avLst/>
          </a:prstGeom>
          <a:noFill/>
        </p:spPr>
        <p:txBody>
          <a:bodyPr wrap="square">
            <a:spAutoFit/>
          </a:bodyPr>
          <a:lstStyle/>
          <a:p>
            <a:r>
              <a:rPr lang="fr-FR" sz="4000" b="1" dirty="0">
                <a:solidFill>
                  <a:schemeClr val="bg1"/>
                </a:solidFill>
              </a:rPr>
              <a:t>Règlementation</a:t>
            </a:r>
            <a:endParaRPr lang="fr-FR" sz="4000" dirty="0">
              <a:solidFill>
                <a:schemeClr val="bg1"/>
              </a:solidFill>
            </a:endParaRPr>
          </a:p>
        </p:txBody>
      </p:sp>
      <p:sp>
        <p:nvSpPr>
          <p:cNvPr id="9" name="ZoneTexte 8">
            <a:extLst>
              <a:ext uri="{FF2B5EF4-FFF2-40B4-BE49-F238E27FC236}">
                <a16:creationId xmlns:a16="http://schemas.microsoft.com/office/drawing/2014/main" id="{4336FE2D-64D0-BCA3-3D03-B26530E2B10B}"/>
              </a:ext>
            </a:extLst>
          </p:cNvPr>
          <p:cNvSpPr txBox="1"/>
          <p:nvPr/>
        </p:nvSpPr>
        <p:spPr>
          <a:xfrm>
            <a:off x="87086" y="871952"/>
            <a:ext cx="11952514" cy="4847481"/>
          </a:xfrm>
          <a:prstGeom prst="rect">
            <a:avLst/>
          </a:prstGeom>
          <a:noFill/>
        </p:spPr>
        <p:txBody>
          <a:bodyPr wrap="square">
            <a:spAutoFit/>
          </a:bodyPr>
          <a:lstStyle/>
          <a:p>
            <a:pPr marL="342900" indent="-342900">
              <a:spcBef>
                <a:spcPts val="600"/>
              </a:spcBef>
              <a:spcAft>
                <a:spcPts val="600"/>
              </a:spcAft>
            </a:pPr>
            <a:r>
              <a:rPr lang="fr-FR" sz="3600" b="1" dirty="0">
                <a:solidFill>
                  <a:schemeClr val="bg1"/>
                </a:solidFill>
                <a:cs typeface="Calibri" panose="020F0502020204030204" pitchFamily="34" charset="0"/>
              </a:rPr>
              <a:t>Code pénal</a:t>
            </a:r>
          </a:p>
          <a:p>
            <a:pPr marL="342900" indent="-342900">
              <a:spcBef>
                <a:spcPts val="600"/>
              </a:spcBef>
            </a:pPr>
            <a:r>
              <a:rPr lang="fr-FR" sz="2400" b="1" dirty="0">
                <a:solidFill>
                  <a:schemeClr val="bg1"/>
                </a:solidFill>
                <a:cs typeface="Calibri" panose="020F0502020204030204" pitchFamily="34" charset="0"/>
              </a:rPr>
              <a:t>Article 222-37 du Code pénal et article L3421-1 du CSP</a:t>
            </a:r>
          </a:p>
          <a:p>
            <a:pPr marL="342900" indent="-342900">
              <a:spcBef>
                <a:spcPts val="600"/>
              </a:spcBef>
            </a:pPr>
            <a:r>
              <a:rPr lang="fr-FR" sz="2400" b="1" dirty="0">
                <a:solidFill>
                  <a:schemeClr val="bg1"/>
                </a:solidFill>
                <a:cs typeface="Calibri" panose="020F0502020204030204" pitchFamily="34" charset="0"/>
              </a:rPr>
              <a:t>	Interdiction des stupéfiants (détention, consommation)</a:t>
            </a:r>
          </a:p>
          <a:p>
            <a:pPr marL="342900" indent="-342900">
              <a:spcBef>
                <a:spcPts val="600"/>
              </a:spcBef>
            </a:pPr>
            <a:endParaRPr lang="fr-FR" sz="2400" b="1" i="1" dirty="0">
              <a:solidFill>
                <a:schemeClr val="bg1"/>
              </a:solidFill>
              <a:cs typeface="Calibri" panose="020F0502020204030204" pitchFamily="34" charset="0"/>
            </a:endParaRPr>
          </a:p>
          <a:p>
            <a:pPr marL="342900" indent="-342900">
              <a:spcBef>
                <a:spcPts val="600"/>
              </a:spcBef>
              <a:spcAft>
                <a:spcPts val="600"/>
              </a:spcAft>
            </a:pPr>
            <a:r>
              <a:rPr lang="fr-FR" sz="3600" b="1" dirty="0">
                <a:solidFill>
                  <a:schemeClr val="bg1"/>
                </a:solidFill>
                <a:cs typeface="Calibri" panose="020F0502020204030204" pitchFamily="34" charset="0"/>
              </a:rPr>
              <a:t>Code de la route</a:t>
            </a:r>
          </a:p>
          <a:p>
            <a:pPr marL="342900" indent="-342900">
              <a:spcBef>
                <a:spcPts val="600"/>
              </a:spcBef>
            </a:pPr>
            <a:r>
              <a:rPr lang="fr-FR" sz="2400" b="1" dirty="0">
                <a:solidFill>
                  <a:schemeClr val="bg1"/>
                </a:solidFill>
                <a:cs typeface="Calibri" panose="020F0502020204030204" pitchFamily="34" charset="0"/>
              </a:rPr>
              <a:t>	Interdiction de  conduire en ayant fait usage de stupéfiants</a:t>
            </a:r>
          </a:p>
          <a:p>
            <a:pPr marL="342900" indent="-342900">
              <a:spcBef>
                <a:spcPts val="600"/>
              </a:spcBef>
            </a:pPr>
            <a:r>
              <a:rPr lang="fr-FR" sz="2400" b="1" dirty="0">
                <a:solidFill>
                  <a:schemeClr val="bg1"/>
                </a:solidFill>
                <a:cs typeface="Calibri" panose="020F0502020204030204" pitchFamily="34" charset="0"/>
              </a:rPr>
              <a:t>	Interdiction de conduire un véhicule de transport en commun avec une alcoolémie (</a:t>
            </a:r>
            <a:r>
              <a:rPr lang="fr-FR" sz="2400" b="1" dirty="0">
                <a:solidFill>
                  <a:schemeClr val="bg1"/>
                </a:solidFill>
                <a:cs typeface="Calibri" panose="020F0502020204030204" pitchFamily="34" charset="0"/>
                <a:sym typeface="Symbol"/>
              </a:rPr>
              <a:t></a:t>
            </a:r>
            <a:r>
              <a:rPr lang="fr-FR" sz="2400" b="1" dirty="0">
                <a:solidFill>
                  <a:srgbClr val="1F9CB3"/>
                </a:solidFill>
                <a:cs typeface="Calibri" panose="020F0502020204030204" pitchFamily="34" charset="0"/>
                <a:sym typeface="Symbol"/>
              </a:rPr>
              <a:t> </a:t>
            </a:r>
            <a:r>
              <a:rPr lang="fr-FR" sz="2400" b="1" dirty="0">
                <a:solidFill>
                  <a:schemeClr val="bg1"/>
                </a:solidFill>
                <a:cs typeface="Calibri" panose="020F0502020204030204" pitchFamily="34" charset="0"/>
              </a:rPr>
              <a:t>0,2 gr/l; pour les autres véhicules, l’alcoolémie ne doit pas être </a:t>
            </a:r>
            <a:r>
              <a:rPr lang="fr-FR" sz="2400" b="1" dirty="0">
                <a:solidFill>
                  <a:schemeClr val="bg1"/>
                </a:solidFill>
                <a:cs typeface="Calibri" panose="020F0502020204030204" pitchFamily="34" charset="0"/>
                <a:sym typeface="Symbol"/>
              </a:rPr>
              <a:t></a:t>
            </a:r>
            <a:r>
              <a:rPr lang="fr-FR" sz="2400" b="1" dirty="0">
                <a:solidFill>
                  <a:schemeClr val="bg1"/>
                </a:solidFill>
                <a:cs typeface="Calibri" panose="020F0502020204030204" pitchFamily="34" charset="0"/>
              </a:rPr>
              <a:t> 0,5 gr/l)</a:t>
            </a:r>
          </a:p>
          <a:p>
            <a:pPr marL="342900" indent="-342900">
              <a:spcBef>
                <a:spcPts val="600"/>
              </a:spcBef>
            </a:pPr>
            <a:r>
              <a:rPr lang="fr-FR" sz="2400" b="1" dirty="0">
                <a:solidFill>
                  <a:schemeClr val="bg1"/>
                </a:solidFill>
                <a:cs typeface="Calibri" panose="020F0502020204030204" pitchFamily="34" charset="0"/>
              </a:rPr>
              <a:t>	Dispositif éthylotest anti-démarrage sur les véhicules de transports en commun d’enfants (obligation de l’utiliser)</a:t>
            </a:r>
          </a:p>
        </p:txBody>
      </p:sp>
    </p:spTree>
    <p:extLst>
      <p:ext uri="{BB962C8B-B14F-4D97-AF65-F5344CB8AC3E}">
        <p14:creationId xmlns:p14="http://schemas.microsoft.com/office/powerpoint/2010/main" val="33948412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833529-0D3C-5B19-C2BB-F1BBDF3C6BB6}"/>
              </a:ext>
            </a:extLst>
          </p:cNvPr>
          <p:cNvPicPr>
            <a:picLocks noChangeAspect="1"/>
          </p:cNvPicPr>
          <p:nvPr/>
        </p:nvPicPr>
        <p:blipFill>
          <a:blip r:embed="rId2"/>
          <a:stretch>
            <a:fillRect/>
          </a:stretch>
        </p:blipFill>
        <p:spPr>
          <a:xfrm>
            <a:off x="0" y="0"/>
            <a:ext cx="12193353" cy="6858000"/>
          </a:xfrm>
          <a:prstGeom prst="rect">
            <a:avLst/>
          </a:prstGeom>
        </p:spPr>
      </p:pic>
      <p:sp>
        <p:nvSpPr>
          <p:cNvPr id="6" name="ZoneTexte 5">
            <a:extLst>
              <a:ext uri="{FF2B5EF4-FFF2-40B4-BE49-F238E27FC236}">
                <a16:creationId xmlns:a16="http://schemas.microsoft.com/office/drawing/2014/main" id="{AF6EF3E0-D863-5483-BF7A-2BB3D3E278EF}"/>
              </a:ext>
            </a:extLst>
          </p:cNvPr>
          <p:cNvSpPr txBox="1"/>
          <p:nvPr/>
        </p:nvSpPr>
        <p:spPr>
          <a:xfrm>
            <a:off x="370115" y="1074509"/>
            <a:ext cx="11952514" cy="4708981"/>
          </a:xfrm>
          <a:prstGeom prst="rect">
            <a:avLst/>
          </a:prstGeom>
          <a:noFill/>
        </p:spPr>
        <p:txBody>
          <a:bodyPr wrap="square">
            <a:spAutoFit/>
          </a:bodyPr>
          <a:lstStyle/>
          <a:p>
            <a:pPr marL="342900" indent="-342900">
              <a:spcBef>
                <a:spcPts val="600"/>
              </a:spcBef>
              <a:spcAft>
                <a:spcPts val="600"/>
              </a:spcAft>
            </a:pPr>
            <a:r>
              <a:rPr lang="fr-FR" sz="3600" b="1" dirty="0">
                <a:solidFill>
                  <a:schemeClr val="bg1"/>
                </a:solidFill>
                <a:cs typeface="Calibri" panose="020F0502020204030204" pitchFamily="34" charset="0"/>
              </a:rPr>
              <a:t>Règlement intérieur </a:t>
            </a:r>
          </a:p>
          <a:p>
            <a:pPr marL="342900" indent="-342900">
              <a:spcBef>
                <a:spcPts val="600"/>
              </a:spcBef>
              <a:buFont typeface="Arial" panose="020B0604020202020204" pitchFamily="34" charset="0"/>
              <a:buChar char="•"/>
            </a:pPr>
            <a:r>
              <a:rPr lang="fr-FR" sz="2800" b="1" dirty="0">
                <a:solidFill>
                  <a:schemeClr val="bg1"/>
                </a:solidFill>
                <a:cs typeface="Calibri" panose="020F0502020204030204" pitchFamily="34" charset="0"/>
              </a:rPr>
              <a:t>Document de référence concernant la prévention de la consommation des SPA</a:t>
            </a:r>
          </a:p>
          <a:p>
            <a:pPr marL="342900" indent="-342900">
              <a:spcBef>
                <a:spcPts val="600"/>
              </a:spcBef>
              <a:buFont typeface="Arial" panose="020B0604020202020204" pitchFamily="34" charset="0"/>
              <a:buChar char="•"/>
            </a:pPr>
            <a:r>
              <a:rPr lang="fr-FR" sz="2800" b="1" dirty="0">
                <a:solidFill>
                  <a:schemeClr val="bg1"/>
                </a:solidFill>
                <a:cs typeface="Calibri" panose="020F0502020204030204" pitchFamily="34" charset="0"/>
              </a:rPr>
              <a:t>Dans le respect des libertés individuelles</a:t>
            </a:r>
          </a:p>
          <a:p>
            <a:pPr marL="342900" indent="-342900">
              <a:spcBef>
                <a:spcPts val="600"/>
              </a:spcBef>
              <a:buFont typeface="Arial" panose="020B0604020202020204" pitchFamily="34" charset="0"/>
              <a:buChar char="•"/>
            </a:pPr>
            <a:r>
              <a:rPr lang="fr-FR" sz="2800" b="1" dirty="0">
                <a:solidFill>
                  <a:schemeClr val="bg1"/>
                </a:solidFill>
                <a:cs typeface="Calibri" panose="020F0502020204030204" pitchFamily="34" charset="0"/>
              </a:rPr>
              <a:t>Mesures d’interdiction de consommation</a:t>
            </a:r>
          </a:p>
          <a:p>
            <a:pPr marL="342900" indent="-342900">
              <a:spcBef>
                <a:spcPts val="600"/>
              </a:spcBef>
              <a:buFont typeface="Arial" panose="020B0604020202020204" pitchFamily="34" charset="0"/>
              <a:buChar char="•"/>
            </a:pPr>
            <a:r>
              <a:rPr lang="fr-FR" sz="2800" b="1" dirty="0">
                <a:solidFill>
                  <a:schemeClr val="bg1"/>
                </a:solidFill>
                <a:cs typeface="Calibri" panose="020F0502020204030204" pitchFamily="34" charset="0"/>
              </a:rPr>
              <a:t>Gestion des pots d’entreprise</a:t>
            </a:r>
          </a:p>
          <a:p>
            <a:pPr marL="342900" indent="-342900">
              <a:spcBef>
                <a:spcPts val="600"/>
              </a:spcBef>
              <a:buFont typeface="Arial" panose="020B0604020202020204" pitchFamily="34" charset="0"/>
              <a:buChar char="•"/>
            </a:pPr>
            <a:r>
              <a:rPr lang="fr-FR" sz="2800" b="1" dirty="0">
                <a:solidFill>
                  <a:schemeClr val="bg1"/>
                </a:solidFill>
                <a:cs typeface="Calibri" panose="020F0502020204030204" pitchFamily="34" charset="0"/>
              </a:rPr>
              <a:t>Contrôle d’alcoolémie sur le lieu de travail/postes de sécurité</a:t>
            </a:r>
          </a:p>
          <a:p>
            <a:pPr marL="342900" indent="-342900">
              <a:spcBef>
                <a:spcPts val="600"/>
              </a:spcBef>
              <a:buFont typeface="Arial" panose="020B0604020202020204" pitchFamily="34" charset="0"/>
              <a:buChar char="•"/>
            </a:pPr>
            <a:r>
              <a:rPr lang="fr-FR" sz="2800" b="1" dirty="0">
                <a:solidFill>
                  <a:schemeClr val="bg1"/>
                </a:solidFill>
                <a:cs typeface="Calibri" panose="020F0502020204030204" pitchFamily="34" charset="0"/>
              </a:rPr>
              <a:t>Tests salivaires de cannabis (conseil d’état 5 décembre 2016)</a:t>
            </a:r>
          </a:p>
          <a:p>
            <a:pPr marL="342900" indent="-342900">
              <a:spcBef>
                <a:spcPts val="600"/>
              </a:spcBef>
              <a:buFont typeface="Arial" panose="020B0604020202020204" pitchFamily="34" charset="0"/>
              <a:buChar char="•"/>
            </a:pPr>
            <a:r>
              <a:rPr lang="fr-FR" sz="2800" b="1" dirty="0">
                <a:solidFill>
                  <a:schemeClr val="bg1"/>
                </a:solidFill>
                <a:cs typeface="Calibri" panose="020F0502020204030204" pitchFamily="34" charset="0"/>
              </a:rPr>
              <a:t>Fouille des vestiaires</a:t>
            </a:r>
            <a:endParaRPr lang="fr-FR" sz="2400" b="1" dirty="0">
              <a:solidFill>
                <a:schemeClr val="bg1"/>
              </a:solidFill>
              <a:cs typeface="Calibri" panose="020F0502020204030204" pitchFamily="34" charset="0"/>
            </a:endParaRPr>
          </a:p>
        </p:txBody>
      </p:sp>
      <p:sp>
        <p:nvSpPr>
          <p:cNvPr id="7" name="ZoneTexte 6">
            <a:extLst>
              <a:ext uri="{FF2B5EF4-FFF2-40B4-BE49-F238E27FC236}">
                <a16:creationId xmlns:a16="http://schemas.microsoft.com/office/drawing/2014/main" id="{69084637-3A21-1A75-EAD3-C67EF3EA1F67}"/>
              </a:ext>
            </a:extLst>
          </p:cNvPr>
          <p:cNvSpPr txBox="1"/>
          <p:nvPr/>
        </p:nvSpPr>
        <p:spPr>
          <a:xfrm>
            <a:off x="4210050" y="82033"/>
            <a:ext cx="4106635" cy="707886"/>
          </a:xfrm>
          <a:prstGeom prst="rect">
            <a:avLst/>
          </a:prstGeom>
          <a:noFill/>
        </p:spPr>
        <p:txBody>
          <a:bodyPr wrap="square">
            <a:spAutoFit/>
          </a:bodyPr>
          <a:lstStyle/>
          <a:p>
            <a:r>
              <a:rPr lang="fr-FR" sz="4000" b="1" dirty="0">
                <a:solidFill>
                  <a:schemeClr val="bg1"/>
                </a:solidFill>
              </a:rPr>
              <a:t>Règlementation</a:t>
            </a:r>
            <a:endParaRPr lang="fr-FR" sz="4000" dirty="0">
              <a:solidFill>
                <a:schemeClr val="bg1"/>
              </a:solidFill>
            </a:endParaRPr>
          </a:p>
        </p:txBody>
      </p:sp>
    </p:spTree>
    <p:extLst>
      <p:ext uri="{BB962C8B-B14F-4D97-AF65-F5344CB8AC3E}">
        <p14:creationId xmlns:p14="http://schemas.microsoft.com/office/powerpoint/2010/main" val="35907460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7995996-689D-0360-F292-B7A93E7F3E23}"/>
              </a:ext>
            </a:extLst>
          </p:cNvPr>
          <p:cNvPicPr>
            <a:picLocks noChangeAspect="1"/>
          </p:cNvPicPr>
          <p:nvPr/>
        </p:nvPicPr>
        <p:blipFill>
          <a:blip r:embed="rId3"/>
          <a:stretch>
            <a:fillRect/>
          </a:stretch>
        </p:blipFill>
        <p:spPr>
          <a:xfrm>
            <a:off x="259" y="-5873"/>
            <a:ext cx="12213251" cy="6858000"/>
          </a:xfrm>
          <a:prstGeom prst="rect">
            <a:avLst/>
          </a:prstGeom>
        </p:spPr>
      </p:pic>
      <p:sp>
        <p:nvSpPr>
          <p:cNvPr id="7" name="ZoneTexte 6">
            <a:extLst>
              <a:ext uri="{FF2B5EF4-FFF2-40B4-BE49-F238E27FC236}">
                <a16:creationId xmlns:a16="http://schemas.microsoft.com/office/drawing/2014/main" id="{06F2D7B1-C6C6-A9D8-BDE4-71C16C59C213}"/>
              </a:ext>
            </a:extLst>
          </p:cNvPr>
          <p:cNvSpPr txBox="1"/>
          <p:nvPr/>
        </p:nvSpPr>
        <p:spPr>
          <a:xfrm>
            <a:off x="3719995" y="-66977"/>
            <a:ext cx="6936907" cy="1569660"/>
          </a:xfrm>
          <a:prstGeom prst="rect">
            <a:avLst/>
          </a:prstGeom>
          <a:noFill/>
        </p:spPr>
        <p:txBody>
          <a:bodyPr wrap="square">
            <a:spAutoFit/>
          </a:bodyPr>
          <a:lstStyle/>
          <a:p>
            <a:r>
              <a:rPr lang="fr-FR" sz="3200" b="1" dirty="0">
                <a:solidFill>
                  <a:schemeClr val="bg1"/>
                </a:solidFill>
              </a:rPr>
              <a:t>Conduite à tenir devant un trouble du comportement d’un collègue/collaborateur</a:t>
            </a:r>
          </a:p>
        </p:txBody>
      </p:sp>
      <p:sp>
        <p:nvSpPr>
          <p:cNvPr id="8" name="ZoneTexte 7">
            <a:extLst>
              <a:ext uri="{FF2B5EF4-FFF2-40B4-BE49-F238E27FC236}">
                <a16:creationId xmlns:a16="http://schemas.microsoft.com/office/drawing/2014/main" id="{88411093-B417-ADBE-C29E-4F84A0024B35}"/>
              </a:ext>
            </a:extLst>
          </p:cNvPr>
          <p:cNvSpPr txBox="1"/>
          <p:nvPr/>
        </p:nvSpPr>
        <p:spPr>
          <a:xfrm>
            <a:off x="4638674" y="1735399"/>
            <a:ext cx="7494655" cy="5155257"/>
          </a:xfrm>
          <a:prstGeom prst="rect">
            <a:avLst/>
          </a:prstGeom>
          <a:noFill/>
        </p:spPr>
        <p:txBody>
          <a:bodyPr wrap="square">
            <a:spAutoFit/>
          </a:bodyPr>
          <a:lstStyle/>
          <a:p>
            <a:pPr>
              <a:spcBef>
                <a:spcPts val="1200"/>
              </a:spcBef>
              <a:spcAft>
                <a:spcPts val="600"/>
              </a:spcAft>
            </a:pPr>
            <a:r>
              <a:rPr lang="fr-FR" sz="2400" b="1" dirty="0">
                <a:solidFill>
                  <a:schemeClr val="bg1"/>
                </a:solidFill>
              </a:rPr>
              <a:t>Protéger le salarié</a:t>
            </a:r>
          </a:p>
          <a:p>
            <a:pPr>
              <a:spcBef>
                <a:spcPts val="1200"/>
              </a:spcBef>
              <a:spcAft>
                <a:spcPts val="600"/>
              </a:spcAft>
            </a:pPr>
            <a:r>
              <a:rPr lang="fr-FR" sz="2400" b="1" dirty="0">
                <a:solidFill>
                  <a:schemeClr val="bg1"/>
                </a:solidFill>
              </a:rPr>
              <a:t>Alerter l’employeur </a:t>
            </a:r>
            <a:r>
              <a:rPr lang="fr-FR" sz="2400" dirty="0">
                <a:solidFill>
                  <a:schemeClr val="bg1"/>
                </a:solidFill>
              </a:rPr>
              <a:t>: l’alerte ne doit pas être perçue comme une délation, mais comme un moyen d’éviter un accident ou l’aggravation de l’état de santé du salarié</a:t>
            </a:r>
          </a:p>
          <a:p>
            <a:pPr marL="0" indent="0">
              <a:spcBef>
                <a:spcPts val="1200"/>
              </a:spcBef>
              <a:spcAft>
                <a:spcPts val="600"/>
              </a:spcAft>
              <a:buNone/>
            </a:pPr>
            <a:r>
              <a:rPr lang="fr-FR" sz="2400" dirty="0">
                <a:solidFill>
                  <a:schemeClr val="bg1"/>
                </a:solidFill>
              </a:rPr>
              <a:t>Un trouble de la vigilance (ou état d’ébriété) peut être dû à un problème de santé (hypoglycémie, AVC…) sans rapport avec la consommation de SPA</a:t>
            </a:r>
          </a:p>
          <a:p>
            <a:pPr>
              <a:spcBef>
                <a:spcPts val="1200"/>
              </a:spcBef>
              <a:spcAft>
                <a:spcPts val="600"/>
              </a:spcAft>
            </a:pPr>
            <a:r>
              <a:rPr lang="fr-FR" sz="2400" b="1" dirty="0">
                <a:solidFill>
                  <a:schemeClr val="bg1"/>
                </a:solidFill>
              </a:rPr>
              <a:t>Respect de la vie privée </a:t>
            </a:r>
            <a:r>
              <a:rPr lang="fr-FR" sz="2400" dirty="0">
                <a:solidFill>
                  <a:schemeClr val="bg1"/>
                </a:solidFill>
              </a:rPr>
              <a:t>du travailleur et absence de jugement de valeur sur son comportement</a:t>
            </a:r>
          </a:p>
          <a:p>
            <a:pPr>
              <a:spcBef>
                <a:spcPts val="1200"/>
              </a:spcBef>
              <a:spcAft>
                <a:spcPts val="600"/>
              </a:spcAft>
            </a:pPr>
            <a:r>
              <a:rPr lang="fr-FR" sz="2400" b="1" dirty="0">
                <a:solidFill>
                  <a:schemeClr val="bg1"/>
                </a:solidFill>
              </a:rPr>
              <a:t>Le médecin du travail </a:t>
            </a:r>
            <a:r>
              <a:rPr lang="fr-FR" sz="2400" dirty="0">
                <a:solidFill>
                  <a:schemeClr val="bg1"/>
                </a:solidFill>
              </a:rPr>
              <a:t>est un interlocuteur privilégié</a:t>
            </a:r>
          </a:p>
          <a:p>
            <a:pPr marL="0" indent="0">
              <a:buNone/>
            </a:pPr>
            <a:endParaRPr lang="fr-FR" sz="2400" b="1" dirty="0">
              <a:solidFill>
                <a:schemeClr val="tx1"/>
              </a:solidFill>
            </a:endParaRPr>
          </a:p>
        </p:txBody>
      </p:sp>
      <p:pic>
        <p:nvPicPr>
          <p:cNvPr id="3" name="Image 2">
            <a:extLst>
              <a:ext uri="{FF2B5EF4-FFF2-40B4-BE49-F238E27FC236}">
                <a16:creationId xmlns:a16="http://schemas.microsoft.com/office/drawing/2014/main" id="{7302EDF9-9999-B4E4-8855-CA50C21C26A2}"/>
              </a:ext>
            </a:extLst>
          </p:cNvPr>
          <p:cNvPicPr>
            <a:picLocks noChangeAspect="1"/>
          </p:cNvPicPr>
          <p:nvPr/>
        </p:nvPicPr>
        <p:blipFill>
          <a:blip r:embed="rId4"/>
          <a:stretch>
            <a:fillRect/>
          </a:stretch>
        </p:blipFill>
        <p:spPr>
          <a:xfrm>
            <a:off x="-1" y="-5873"/>
            <a:ext cx="3639815" cy="6961844"/>
          </a:xfrm>
          <a:prstGeom prst="rect">
            <a:avLst/>
          </a:prstGeom>
        </p:spPr>
      </p:pic>
      <p:sp>
        <p:nvSpPr>
          <p:cNvPr id="10" name="ZoneTexte 9">
            <a:extLst>
              <a:ext uri="{FF2B5EF4-FFF2-40B4-BE49-F238E27FC236}">
                <a16:creationId xmlns:a16="http://schemas.microsoft.com/office/drawing/2014/main" id="{FEFBE96E-4E7F-F58D-B324-3958CBC3795B}"/>
              </a:ext>
            </a:extLst>
          </p:cNvPr>
          <p:cNvSpPr txBox="1"/>
          <p:nvPr/>
        </p:nvSpPr>
        <p:spPr>
          <a:xfrm>
            <a:off x="273556" y="6442384"/>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5" action="ppaction://hlinksldjump"/>
              </a:rPr>
              <a:t>SOMMAIRE</a:t>
            </a:r>
            <a:endParaRPr lang="fr-FR" sz="1400" b="1" dirty="0">
              <a:highlight>
                <a:srgbClr val="FFFF00"/>
              </a:highlight>
              <a:ea typeface="STCaiyun" panose="020B0503020204020204" pitchFamily="2" charset="-122"/>
            </a:endParaRPr>
          </a:p>
        </p:txBody>
      </p:sp>
      <p:pic>
        <p:nvPicPr>
          <p:cNvPr id="9" name="Image 8">
            <a:extLst>
              <a:ext uri="{FF2B5EF4-FFF2-40B4-BE49-F238E27FC236}">
                <a16:creationId xmlns:a16="http://schemas.microsoft.com/office/drawing/2014/main" id="{5A6945D1-E5E7-BD4C-BDAA-08B27B13A6D4}"/>
              </a:ext>
            </a:extLst>
          </p:cNvPr>
          <p:cNvPicPr>
            <a:picLocks noChangeAspect="1"/>
          </p:cNvPicPr>
          <p:nvPr/>
        </p:nvPicPr>
        <p:blipFill>
          <a:blip r:embed="rId6"/>
          <a:stretch>
            <a:fillRect/>
          </a:stretch>
        </p:blipFill>
        <p:spPr>
          <a:xfrm>
            <a:off x="3980190" y="1735399"/>
            <a:ext cx="578303" cy="525126"/>
          </a:xfrm>
          <a:prstGeom prst="rect">
            <a:avLst/>
          </a:prstGeom>
        </p:spPr>
      </p:pic>
      <p:pic>
        <p:nvPicPr>
          <p:cNvPr id="13" name="Image 12">
            <a:extLst>
              <a:ext uri="{FF2B5EF4-FFF2-40B4-BE49-F238E27FC236}">
                <a16:creationId xmlns:a16="http://schemas.microsoft.com/office/drawing/2014/main" id="{CF27D360-8AE4-0114-7396-07E9F341560C}"/>
              </a:ext>
            </a:extLst>
          </p:cNvPr>
          <p:cNvPicPr>
            <a:picLocks noChangeAspect="1"/>
          </p:cNvPicPr>
          <p:nvPr/>
        </p:nvPicPr>
        <p:blipFill>
          <a:blip r:embed="rId7"/>
          <a:stretch>
            <a:fillRect/>
          </a:stretch>
        </p:blipFill>
        <p:spPr>
          <a:xfrm>
            <a:off x="3976426" y="2343401"/>
            <a:ext cx="582067" cy="553811"/>
          </a:xfrm>
          <a:prstGeom prst="rect">
            <a:avLst/>
          </a:prstGeom>
        </p:spPr>
      </p:pic>
      <p:pic>
        <p:nvPicPr>
          <p:cNvPr id="15" name="Image 14">
            <a:extLst>
              <a:ext uri="{FF2B5EF4-FFF2-40B4-BE49-F238E27FC236}">
                <a16:creationId xmlns:a16="http://schemas.microsoft.com/office/drawing/2014/main" id="{438C331F-3FAC-F2D1-41A7-8FC26A2D2B2B}"/>
              </a:ext>
            </a:extLst>
          </p:cNvPr>
          <p:cNvPicPr>
            <a:picLocks noChangeAspect="1"/>
          </p:cNvPicPr>
          <p:nvPr/>
        </p:nvPicPr>
        <p:blipFill>
          <a:blip r:embed="rId8"/>
          <a:stretch>
            <a:fillRect/>
          </a:stretch>
        </p:blipFill>
        <p:spPr>
          <a:xfrm>
            <a:off x="3932516" y="4974772"/>
            <a:ext cx="669885" cy="695324"/>
          </a:xfrm>
          <a:prstGeom prst="rect">
            <a:avLst/>
          </a:prstGeom>
        </p:spPr>
      </p:pic>
      <p:pic>
        <p:nvPicPr>
          <p:cNvPr id="17" name="Image 16">
            <a:extLst>
              <a:ext uri="{FF2B5EF4-FFF2-40B4-BE49-F238E27FC236}">
                <a16:creationId xmlns:a16="http://schemas.microsoft.com/office/drawing/2014/main" id="{82CB9F5B-0F96-F4E9-562A-776C9010D76C}"/>
              </a:ext>
            </a:extLst>
          </p:cNvPr>
          <p:cNvPicPr>
            <a:picLocks noChangeAspect="1"/>
          </p:cNvPicPr>
          <p:nvPr/>
        </p:nvPicPr>
        <p:blipFill>
          <a:blip r:embed="rId9"/>
          <a:stretch>
            <a:fillRect/>
          </a:stretch>
        </p:blipFill>
        <p:spPr>
          <a:xfrm>
            <a:off x="4004681" y="5852909"/>
            <a:ext cx="542925" cy="685800"/>
          </a:xfrm>
          <a:prstGeom prst="rect">
            <a:avLst/>
          </a:prstGeom>
        </p:spPr>
      </p:pic>
    </p:spTree>
    <p:extLst>
      <p:ext uri="{BB962C8B-B14F-4D97-AF65-F5344CB8AC3E}">
        <p14:creationId xmlns:p14="http://schemas.microsoft.com/office/powerpoint/2010/main" val="133202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0C1A4F4-8F2E-36C0-0BD5-46323F6DBDD7}"/>
              </a:ext>
            </a:extLst>
          </p:cNvPr>
          <p:cNvPicPr>
            <a:picLocks noChangeAspect="1"/>
          </p:cNvPicPr>
          <p:nvPr/>
        </p:nvPicPr>
        <p:blipFill>
          <a:blip r:embed="rId3"/>
          <a:stretch>
            <a:fillRect/>
          </a:stretch>
        </p:blipFill>
        <p:spPr>
          <a:xfrm>
            <a:off x="0" y="89101"/>
            <a:ext cx="12192000" cy="6830786"/>
          </a:xfrm>
          <a:prstGeom prst="rect">
            <a:avLst/>
          </a:prstGeom>
        </p:spPr>
      </p:pic>
      <p:sp>
        <p:nvSpPr>
          <p:cNvPr id="10" name="Rectangle 9">
            <a:extLst>
              <a:ext uri="{FF2B5EF4-FFF2-40B4-BE49-F238E27FC236}">
                <a16:creationId xmlns:a16="http://schemas.microsoft.com/office/drawing/2014/main" id="{95F1CF57-5892-3C07-3E4C-1DA9327D1D5C}"/>
              </a:ext>
            </a:extLst>
          </p:cNvPr>
          <p:cNvSpPr/>
          <p:nvPr/>
        </p:nvSpPr>
        <p:spPr>
          <a:xfrm>
            <a:off x="0" y="0"/>
            <a:ext cx="5787342" cy="2150904"/>
          </a:xfrm>
          <a:prstGeom prst="rect">
            <a:avLst/>
          </a:prstGeom>
          <a:solidFill>
            <a:srgbClr val="1F9C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6D9986EB-0EC9-0D47-CC13-529C82664E8D}"/>
              </a:ext>
            </a:extLst>
          </p:cNvPr>
          <p:cNvSpPr txBox="1"/>
          <p:nvPr/>
        </p:nvSpPr>
        <p:spPr>
          <a:xfrm>
            <a:off x="150471" y="352177"/>
            <a:ext cx="5787342" cy="1446550"/>
          </a:xfrm>
          <a:prstGeom prst="rect">
            <a:avLst/>
          </a:prstGeom>
          <a:noFill/>
        </p:spPr>
        <p:txBody>
          <a:bodyPr wrap="square" rtlCol="0">
            <a:spAutoFit/>
          </a:bodyPr>
          <a:lstStyle/>
          <a:p>
            <a:r>
              <a:rPr lang="fr-FR" sz="4400" b="1" dirty="0">
                <a:solidFill>
                  <a:schemeClr val="bg1"/>
                </a:solidFill>
              </a:rPr>
              <a:t>Conséquences des consommations de SPA </a:t>
            </a:r>
          </a:p>
        </p:txBody>
      </p:sp>
      <p:pic>
        <p:nvPicPr>
          <p:cNvPr id="13" name="Image 12">
            <a:extLst>
              <a:ext uri="{FF2B5EF4-FFF2-40B4-BE49-F238E27FC236}">
                <a16:creationId xmlns:a16="http://schemas.microsoft.com/office/drawing/2014/main" id="{FA6FA03A-5A35-DBD3-FFF5-B7A4E357D2BA}"/>
              </a:ext>
            </a:extLst>
          </p:cNvPr>
          <p:cNvPicPr>
            <a:picLocks noChangeAspect="1"/>
          </p:cNvPicPr>
          <p:nvPr/>
        </p:nvPicPr>
        <p:blipFill>
          <a:blip r:embed="rId4"/>
          <a:stretch>
            <a:fillRect/>
          </a:stretch>
        </p:blipFill>
        <p:spPr>
          <a:xfrm>
            <a:off x="5783484" y="10972"/>
            <a:ext cx="6408516" cy="2150905"/>
          </a:xfrm>
          <a:prstGeom prst="rect">
            <a:avLst/>
          </a:prstGeom>
        </p:spPr>
      </p:pic>
      <p:sp>
        <p:nvSpPr>
          <p:cNvPr id="14" name="Rectangle 13">
            <a:extLst>
              <a:ext uri="{FF2B5EF4-FFF2-40B4-BE49-F238E27FC236}">
                <a16:creationId xmlns:a16="http://schemas.microsoft.com/office/drawing/2014/main" id="{99F4094B-0B39-DA28-FC79-7ABCB9C8A916}"/>
              </a:ext>
            </a:extLst>
          </p:cNvPr>
          <p:cNvSpPr/>
          <p:nvPr/>
        </p:nvSpPr>
        <p:spPr>
          <a:xfrm>
            <a:off x="3256344" y="2295089"/>
            <a:ext cx="2839656" cy="1200328"/>
          </a:xfrm>
          <a:prstGeom prst="rect">
            <a:avLst/>
          </a:prstGeom>
          <a:solidFill>
            <a:srgbClr val="E0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3CE94281-0E1E-8973-E3F5-B6F95E8EEBDF}"/>
              </a:ext>
            </a:extLst>
          </p:cNvPr>
          <p:cNvSpPr txBox="1"/>
          <p:nvPr/>
        </p:nvSpPr>
        <p:spPr>
          <a:xfrm>
            <a:off x="3296855" y="2452089"/>
            <a:ext cx="2787570" cy="923330"/>
          </a:xfrm>
          <a:prstGeom prst="rect">
            <a:avLst/>
          </a:prstGeom>
          <a:noFill/>
        </p:spPr>
        <p:txBody>
          <a:bodyPr wrap="square" rtlCol="0">
            <a:spAutoFit/>
          </a:bodyPr>
          <a:lstStyle/>
          <a:p>
            <a:pPr algn="ctr"/>
            <a:r>
              <a:rPr lang="fr-FR" b="1" dirty="0">
                <a:solidFill>
                  <a:schemeClr val="bg1"/>
                </a:solidFill>
              </a:rPr>
              <a:t>Effets selon les substances, la fréquence et la durée des consommations</a:t>
            </a:r>
          </a:p>
        </p:txBody>
      </p:sp>
      <p:sp>
        <p:nvSpPr>
          <p:cNvPr id="19" name="Rectangle 18">
            <a:extLst>
              <a:ext uri="{FF2B5EF4-FFF2-40B4-BE49-F238E27FC236}">
                <a16:creationId xmlns:a16="http://schemas.microsoft.com/office/drawing/2014/main" id="{C8B08D13-2134-0F26-E89C-5CEA6F42B042}"/>
              </a:ext>
            </a:extLst>
          </p:cNvPr>
          <p:cNvSpPr/>
          <p:nvPr/>
        </p:nvSpPr>
        <p:spPr>
          <a:xfrm>
            <a:off x="416688" y="3935231"/>
            <a:ext cx="2839656" cy="1200328"/>
          </a:xfrm>
          <a:prstGeom prst="rect">
            <a:avLst/>
          </a:prstGeom>
          <a:solidFill>
            <a:srgbClr val="E0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CF3EAF3A-A65D-C2D5-6E99-8BB4895D3886}"/>
              </a:ext>
            </a:extLst>
          </p:cNvPr>
          <p:cNvSpPr/>
          <p:nvPr/>
        </p:nvSpPr>
        <p:spPr>
          <a:xfrm>
            <a:off x="6084425" y="3910201"/>
            <a:ext cx="2839656" cy="1200328"/>
          </a:xfrm>
          <a:prstGeom prst="rect">
            <a:avLst/>
          </a:prstGeom>
          <a:solidFill>
            <a:srgbClr val="E0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a16="http://schemas.microsoft.com/office/drawing/2014/main" id="{7FA19F7F-EA8E-07FF-7F44-11D625737927}"/>
              </a:ext>
            </a:extLst>
          </p:cNvPr>
          <p:cNvSpPr/>
          <p:nvPr/>
        </p:nvSpPr>
        <p:spPr>
          <a:xfrm>
            <a:off x="3296855" y="5568571"/>
            <a:ext cx="2839656" cy="1200328"/>
          </a:xfrm>
          <a:prstGeom prst="rect">
            <a:avLst/>
          </a:prstGeom>
          <a:solidFill>
            <a:srgbClr val="E0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5FFA6FA3-F5EE-4966-F2FF-81D71636F6A1}"/>
              </a:ext>
            </a:extLst>
          </p:cNvPr>
          <p:cNvSpPr txBox="1"/>
          <p:nvPr/>
        </p:nvSpPr>
        <p:spPr>
          <a:xfrm>
            <a:off x="376177" y="4073730"/>
            <a:ext cx="2920678" cy="646331"/>
          </a:xfrm>
          <a:prstGeom prst="rect">
            <a:avLst/>
          </a:prstGeom>
          <a:noFill/>
        </p:spPr>
        <p:txBody>
          <a:bodyPr wrap="square" rtlCol="0">
            <a:spAutoFit/>
          </a:bodyPr>
          <a:lstStyle/>
          <a:p>
            <a:pPr algn="ctr"/>
            <a:r>
              <a:rPr lang="fr-FR" b="1" dirty="0">
                <a:solidFill>
                  <a:schemeClr val="bg1"/>
                </a:solidFill>
              </a:rPr>
              <a:t>Risques à court terme </a:t>
            </a:r>
            <a:r>
              <a:rPr lang="fr-FR" sz="1800" dirty="0">
                <a:solidFill>
                  <a:schemeClr val="bg1"/>
                </a:solidFill>
              </a:rPr>
              <a:t>(violence/surdose/accidents)</a:t>
            </a:r>
          </a:p>
        </p:txBody>
      </p:sp>
      <p:sp>
        <p:nvSpPr>
          <p:cNvPr id="23" name="ZoneTexte 22">
            <a:extLst>
              <a:ext uri="{FF2B5EF4-FFF2-40B4-BE49-F238E27FC236}">
                <a16:creationId xmlns:a16="http://schemas.microsoft.com/office/drawing/2014/main" id="{A53C3358-3138-F0BC-A845-0FBDEB5AD302}"/>
              </a:ext>
            </a:extLst>
          </p:cNvPr>
          <p:cNvSpPr txBox="1"/>
          <p:nvPr/>
        </p:nvSpPr>
        <p:spPr>
          <a:xfrm>
            <a:off x="3348941" y="5742284"/>
            <a:ext cx="2787570" cy="923330"/>
          </a:xfrm>
          <a:prstGeom prst="rect">
            <a:avLst/>
          </a:prstGeom>
          <a:noFill/>
        </p:spPr>
        <p:txBody>
          <a:bodyPr wrap="square" rtlCol="0">
            <a:spAutoFit/>
          </a:bodyPr>
          <a:lstStyle/>
          <a:p>
            <a:pPr algn="ctr"/>
            <a:r>
              <a:rPr lang="fr-FR" b="1" dirty="0">
                <a:solidFill>
                  <a:schemeClr val="bg1"/>
                </a:solidFill>
              </a:rPr>
              <a:t>Impact sur vie personnelle/santé/</a:t>
            </a:r>
          </a:p>
          <a:p>
            <a:pPr algn="ctr"/>
            <a:r>
              <a:rPr lang="fr-FR" b="1" dirty="0">
                <a:solidFill>
                  <a:schemeClr val="bg1"/>
                </a:solidFill>
              </a:rPr>
              <a:t>relation/activités</a:t>
            </a:r>
          </a:p>
        </p:txBody>
      </p:sp>
      <p:sp>
        <p:nvSpPr>
          <p:cNvPr id="24" name="ZoneTexte 23">
            <a:extLst>
              <a:ext uri="{FF2B5EF4-FFF2-40B4-BE49-F238E27FC236}">
                <a16:creationId xmlns:a16="http://schemas.microsoft.com/office/drawing/2014/main" id="{1AEBC7D9-4753-C2BA-10C3-F33B83585DF8}"/>
              </a:ext>
            </a:extLst>
          </p:cNvPr>
          <p:cNvSpPr txBox="1"/>
          <p:nvPr/>
        </p:nvSpPr>
        <p:spPr>
          <a:xfrm>
            <a:off x="6096000" y="4038849"/>
            <a:ext cx="2787570" cy="923330"/>
          </a:xfrm>
          <a:prstGeom prst="rect">
            <a:avLst/>
          </a:prstGeom>
          <a:noFill/>
        </p:spPr>
        <p:txBody>
          <a:bodyPr wrap="square" rtlCol="0">
            <a:spAutoFit/>
          </a:bodyPr>
          <a:lstStyle/>
          <a:p>
            <a:pPr algn="ctr"/>
            <a:r>
              <a:rPr lang="fr-FR" b="1" dirty="0">
                <a:solidFill>
                  <a:schemeClr val="bg1"/>
                </a:solidFill>
              </a:rPr>
              <a:t>Risques à long terme </a:t>
            </a:r>
          </a:p>
          <a:p>
            <a:pPr algn="ctr"/>
            <a:r>
              <a:rPr lang="fr-FR" sz="1800" dirty="0">
                <a:solidFill>
                  <a:schemeClr val="bg1"/>
                </a:solidFill>
              </a:rPr>
              <a:t>(Cancers, maladies cardio-vasculaires)</a:t>
            </a:r>
          </a:p>
        </p:txBody>
      </p:sp>
      <p:cxnSp>
        <p:nvCxnSpPr>
          <p:cNvPr id="26" name="Connecteur droit avec flèche 25">
            <a:extLst>
              <a:ext uri="{FF2B5EF4-FFF2-40B4-BE49-F238E27FC236}">
                <a16:creationId xmlns:a16="http://schemas.microsoft.com/office/drawing/2014/main" id="{6A323D78-DDFF-F69D-404D-1BC419876D8E}"/>
              </a:ext>
            </a:extLst>
          </p:cNvPr>
          <p:cNvCxnSpPr/>
          <p:nvPr/>
        </p:nvCxnSpPr>
        <p:spPr>
          <a:xfrm flipH="1">
            <a:off x="3402957" y="3611301"/>
            <a:ext cx="1273215" cy="717631"/>
          </a:xfrm>
          <a:prstGeom prst="straightConnector1">
            <a:avLst/>
          </a:prstGeom>
          <a:ln w="57150">
            <a:solidFill>
              <a:srgbClr val="1F9CB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840E57EB-54B3-43C2-67D3-CBB516214BF3}"/>
              </a:ext>
            </a:extLst>
          </p:cNvPr>
          <p:cNvCxnSpPr>
            <a:cxnSpLocks/>
          </p:cNvCxnSpPr>
          <p:nvPr/>
        </p:nvCxnSpPr>
        <p:spPr>
          <a:xfrm>
            <a:off x="4822785" y="3611301"/>
            <a:ext cx="1115028" cy="732626"/>
          </a:xfrm>
          <a:prstGeom prst="straightConnector1">
            <a:avLst/>
          </a:prstGeom>
          <a:ln w="57150">
            <a:solidFill>
              <a:srgbClr val="1F9CB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58458ADE-770C-72C4-653E-4EDF876D429D}"/>
              </a:ext>
            </a:extLst>
          </p:cNvPr>
          <p:cNvCxnSpPr>
            <a:cxnSpLocks/>
          </p:cNvCxnSpPr>
          <p:nvPr/>
        </p:nvCxnSpPr>
        <p:spPr>
          <a:xfrm>
            <a:off x="1836516" y="5274058"/>
            <a:ext cx="1207626" cy="721628"/>
          </a:xfrm>
          <a:prstGeom prst="straightConnector1">
            <a:avLst/>
          </a:prstGeom>
          <a:ln w="57150">
            <a:solidFill>
              <a:srgbClr val="1F9CB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F33ED15F-4623-5BD2-D565-220399B5729E}"/>
              </a:ext>
            </a:extLst>
          </p:cNvPr>
          <p:cNvCxnSpPr/>
          <p:nvPr/>
        </p:nvCxnSpPr>
        <p:spPr>
          <a:xfrm flipH="1">
            <a:off x="6344855" y="5268607"/>
            <a:ext cx="1273215" cy="717631"/>
          </a:xfrm>
          <a:prstGeom prst="straightConnector1">
            <a:avLst/>
          </a:prstGeom>
          <a:ln w="57150">
            <a:solidFill>
              <a:srgbClr val="1F9CB3"/>
            </a:solidFill>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810555F2-68D6-8376-8B72-E2CAF421AD3B}"/>
              </a:ext>
            </a:extLst>
          </p:cNvPr>
          <p:cNvSpPr txBox="1"/>
          <p:nvPr/>
        </p:nvSpPr>
        <p:spPr>
          <a:xfrm>
            <a:off x="10313042" y="6511725"/>
            <a:ext cx="1053296" cy="307777"/>
          </a:xfrm>
          <a:prstGeom prst="rect">
            <a:avLst/>
          </a:prstGeom>
          <a:solidFill>
            <a:srgbClr val="FFFF00"/>
          </a:solidFill>
        </p:spPr>
        <p:txBody>
          <a:bodyPr wrap="square" rtlCol="0">
            <a:spAutoFit/>
          </a:bodyPr>
          <a:lstStyle/>
          <a:p>
            <a:r>
              <a:rPr lang="fr-FR" sz="1400" b="1" dirty="0">
                <a:highlight>
                  <a:srgbClr val="FFFF00"/>
                </a:highlight>
                <a:ea typeface="STCaiyun" panose="020B0503020204020204" pitchFamily="2" charset="-122"/>
                <a:hlinkClick r:id="rId5" action="ppaction://hlinksldjump"/>
              </a:rPr>
              <a:t>SOMMAIRE</a:t>
            </a:r>
            <a:endParaRPr lang="fr-FR" sz="1400" b="1" dirty="0">
              <a:highlight>
                <a:srgbClr val="FFFF00"/>
              </a:highlight>
              <a:ea typeface="STCaiyun" panose="020B0503020204020204" pitchFamily="2" charset="-122"/>
            </a:endParaRPr>
          </a:p>
        </p:txBody>
      </p:sp>
    </p:spTree>
    <p:extLst>
      <p:ext uri="{BB962C8B-B14F-4D97-AF65-F5344CB8AC3E}">
        <p14:creationId xmlns:p14="http://schemas.microsoft.com/office/powerpoint/2010/main" val="28763476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393EC6-7806-724B-54F1-A0467746F732}"/>
              </a:ext>
            </a:extLst>
          </p:cNvPr>
          <p:cNvPicPr>
            <a:picLocks noChangeAspect="1"/>
          </p:cNvPicPr>
          <p:nvPr/>
        </p:nvPicPr>
        <p:blipFill>
          <a:blip r:embed="rId3"/>
          <a:stretch>
            <a:fillRect/>
          </a:stretch>
        </p:blipFill>
        <p:spPr>
          <a:xfrm>
            <a:off x="0" y="744"/>
            <a:ext cx="12192000" cy="6858000"/>
          </a:xfrm>
          <a:prstGeom prst="rect">
            <a:avLst/>
          </a:prstGeom>
        </p:spPr>
      </p:pic>
      <p:sp>
        <p:nvSpPr>
          <p:cNvPr id="6" name="ZoneTexte 5">
            <a:extLst>
              <a:ext uri="{FF2B5EF4-FFF2-40B4-BE49-F238E27FC236}">
                <a16:creationId xmlns:a16="http://schemas.microsoft.com/office/drawing/2014/main" id="{422CBB55-65D1-B216-74EC-E49B43B961B0}"/>
              </a:ext>
            </a:extLst>
          </p:cNvPr>
          <p:cNvSpPr txBox="1"/>
          <p:nvPr/>
        </p:nvSpPr>
        <p:spPr>
          <a:xfrm>
            <a:off x="266769" y="538741"/>
            <a:ext cx="3229337" cy="1323439"/>
          </a:xfrm>
          <a:prstGeom prst="rect">
            <a:avLst/>
          </a:prstGeom>
          <a:noFill/>
        </p:spPr>
        <p:txBody>
          <a:bodyPr wrap="square">
            <a:spAutoFit/>
          </a:bodyPr>
          <a:lstStyle/>
          <a:p>
            <a:r>
              <a:rPr lang="fr-FR" altLang="fr-FR" sz="4000" b="1" dirty="0">
                <a:solidFill>
                  <a:schemeClr val="bg1"/>
                </a:solidFill>
              </a:rPr>
              <a:t>Service d’addictologie</a:t>
            </a:r>
            <a:endParaRPr lang="fr-FR" sz="4000" b="1" dirty="0">
              <a:solidFill>
                <a:schemeClr val="bg1"/>
              </a:solidFill>
            </a:endParaRPr>
          </a:p>
        </p:txBody>
      </p:sp>
      <p:sp>
        <p:nvSpPr>
          <p:cNvPr id="2" name="Rectangle à coins arrondis 3">
            <a:extLst>
              <a:ext uri="{FF2B5EF4-FFF2-40B4-BE49-F238E27FC236}">
                <a16:creationId xmlns:a16="http://schemas.microsoft.com/office/drawing/2014/main" id="{046197A0-F32D-6C3C-FFD4-0664C097DB6F}"/>
              </a:ext>
            </a:extLst>
          </p:cNvPr>
          <p:cNvSpPr/>
          <p:nvPr/>
        </p:nvSpPr>
        <p:spPr>
          <a:xfrm>
            <a:off x="1631437" y="2847922"/>
            <a:ext cx="2232992" cy="1008112"/>
          </a:xfrm>
          <a:prstGeom prst="roundRect">
            <a:avLst/>
          </a:prstGeom>
          <a:solidFill>
            <a:schemeClr val="accent2">
              <a:lumMod val="50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t>Service prévention</a:t>
            </a:r>
          </a:p>
        </p:txBody>
      </p:sp>
      <p:sp>
        <p:nvSpPr>
          <p:cNvPr id="3" name="Rectangle à coins arrondis 9">
            <a:extLst>
              <a:ext uri="{FF2B5EF4-FFF2-40B4-BE49-F238E27FC236}">
                <a16:creationId xmlns:a16="http://schemas.microsoft.com/office/drawing/2014/main" id="{0E4BC74D-1B74-8907-E92D-288C010BCA7E}"/>
              </a:ext>
            </a:extLst>
          </p:cNvPr>
          <p:cNvSpPr/>
          <p:nvPr/>
        </p:nvSpPr>
        <p:spPr>
          <a:xfrm>
            <a:off x="1631437" y="4242050"/>
            <a:ext cx="2232992" cy="936104"/>
          </a:xfrm>
          <a:prstGeom prst="roundRect">
            <a:avLst/>
          </a:prstGeom>
          <a:solidFill>
            <a:schemeClr val="accent2">
              <a:lumMod val="7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t>CJC</a:t>
            </a:r>
          </a:p>
          <a:p>
            <a:pPr algn="ctr">
              <a:defRPr/>
            </a:pPr>
            <a:r>
              <a:rPr lang="fr-FR" sz="2000" b="1" dirty="0"/>
              <a:t>Consultations jeunes</a:t>
            </a:r>
          </a:p>
        </p:txBody>
      </p:sp>
      <p:sp>
        <p:nvSpPr>
          <p:cNvPr id="4" name="Rectangle à coins arrondis 11">
            <a:extLst>
              <a:ext uri="{FF2B5EF4-FFF2-40B4-BE49-F238E27FC236}">
                <a16:creationId xmlns:a16="http://schemas.microsoft.com/office/drawing/2014/main" id="{3189BB1E-842F-BD73-1A57-62067CD6AA2B}"/>
              </a:ext>
            </a:extLst>
          </p:cNvPr>
          <p:cNvSpPr/>
          <p:nvPr/>
        </p:nvSpPr>
        <p:spPr>
          <a:xfrm>
            <a:off x="1631437" y="5695844"/>
            <a:ext cx="2232992" cy="1008112"/>
          </a:xfrm>
          <a:prstGeom prst="roundRect">
            <a:avLst/>
          </a:prstGeom>
          <a:solidFill>
            <a:srgbClr val="E08C37"/>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t>Aide à l’entourage</a:t>
            </a:r>
          </a:p>
        </p:txBody>
      </p:sp>
      <p:sp>
        <p:nvSpPr>
          <p:cNvPr id="7" name="Accolade fermante 6">
            <a:extLst>
              <a:ext uri="{FF2B5EF4-FFF2-40B4-BE49-F238E27FC236}">
                <a16:creationId xmlns:a16="http://schemas.microsoft.com/office/drawing/2014/main" id="{E093B89B-4641-87DD-8EF4-08A3C986C1F4}"/>
              </a:ext>
            </a:extLst>
          </p:cNvPr>
          <p:cNvSpPr/>
          <p:nvPr/>
        </p:nvSpPr>
        <p:spPr>
          <a:xfrm>
            <a:off x="3951512" y="2847922"/>
            <a:ext cx="740228" cy="3856034"/>
          </a:xfrm>
          <a:prstGeom prst="rightBrace">
            <a:avLst>
              <a:gd name="adj1" fmla="val 8333"/>
              <a:gd name="adj2" fmla="val 50282"/>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14">
            <a:extLst>
              <a:ext uri="{FF2B5EF4-FFF2-40B4-BE49-F238E27FC236}">
                <a16:creationId xmlns:a16="http://schemas.microsoft.com/office/drawing/2014/main" id="{402D0670-00A9-B2F9-5D58-A232D6BEE86F}"/>
              </a:ext>
            </a:extLst>
          </p:cNvPr>
          <p:cNvSpPr txBox="1">
            <a:spLocks noChangeArrowheads="1"/>
          </p:cNvSpPr>
          <p:nvPr/>
        </p:nvSpPr>
        <p:spPr bwMode="auto">
          <a:xfrm>
            <a:off x="4778823" y="3072348"/>
            <a:ext cx="36036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fr-FR" sz="2400" b="1" dirty="0">
                <a:solidFill>
                  <a:schemeClr val="bg1"/>
                </a:solidFill>
                <a:latin typeface="Arial" charset="0"/>
                <a:cs typeface="Arial" charset="0"/>
              </a:rPr>
              <a:t>P</a:t>
            </a:r>
          </a:p>
          <a:p>
            <a:pPr eaLnBrk="1" hangingPunct="1">
              <a:spcBef>
                <a:spcPct val="0"/>
              </a:spcBef>
              <a:buFontTx/>
              <a:buNone/>
            </a:pPr>
            <a:r>
              <a:rPr lang="fr-FR" altLang="fr-FR" sz="2400" b="1" dirty="0">
                <a:solidFill>
                  <a:schemeClr val="bg1"/>
                </a:solidFill>
                <a:latin typeface="Arial" charset="0"/>
                <a:cs typeface="Arial" charset="0"/>
              </a:rPr>
              <a:t>R</a:t>
            </a:r>
          </a:p>
          <a:p>
            <a:pPr eaLnBrk="1" hangingPunct="1">
              <a:spcBef>
                <a:spcPct val="0"/>
              </a:spcBef>
              <a:buFontTx/>
              <a:buNone/>
            </a:pPr>
            <a:r>
              <a:rPr lang="fr-FR" altLang="fr-FR" sz="2400" b="1" dirty="0">
                <a:solidFill>
                  <a:schemeClr val="bg1"/>
                </a:solidFill>
                <a:latin typeface="Arial" charset="0"/>
                <a:cs typeface="Arial" charset="0"/>
              </a:rPr>
              <a:t>E</a:t>
            </a:r>
          </a:p>
          <a:p>
            <a:pPr eaLnBrk="1" hangingPunct="1">
              <a:spcBef>
                <a:spcPct val="0"/>
              </a:spcBef>
              <a:buFontTx/>
              <a:buNone/>
            </a:pPr>
            <a:r>
              <a:rPr lang="fr-FR" altLang="fr-FR" sz="2400" b="1" dirty="0">
                <a:solidFill>
                  <a:schemeClr val="bg1"/>
                </a:solidFill>
                <a:latin typeface="Arial" charset="0"/>
                <a:cs typeface="Arial" charset="0"/>
              </a:rPr>
              <a:t>V</a:t>
            </a:r>
          </a:p>
          <a:p>
            <a:pPr eaLnBrk="1" hangingPunct="1">
              <a:spcBef>
                <a:spcPct val="0"/>
              </a:spcBef>
              <a:buFontTx/>
              <a:buNone/>
            </a:pPr>
            <a:r>
              <a:rPr lang="fr-FR" altLang="fr-FR" sz="2400" b="1" dirty="0">
                <a:solidFill>
                  <a:schemeClr val="bg1"/>
                </a:solidFill>
                <a:latin typeface="Arial" charset="0"/>
                <a:cs typeface="Arial" charset="0"/>
              </a:rPr>
              <a:t>E</a:t>
            </a:r>
          </a:p>
          <a:p>
            <a:pPr eaLnBrk="1" hangingPunct="1">
              <a:spcBef>
                <a:spcPct val="0"/>
              </a:spcBef>
              <a:buFontTx/>
              <a:buNone/>
            </a:pPr>
            <a:r>
              <a:rPr lang="fr-FR" altLang="fr-FR" sz="2400" b="1" dirty="0">
                <a:solidFill>
                  <a:schemeClr val="bg1"/>
                </a:solidFill>
                <a:latin typeface="Arial" charset="0"/>
                <a:cs typeface="Arial" charset="0"/>
              </a:rPr>
              <a:t>N</a:t>
            </a:r>
          </a:p>
          <a:p>
            <a:pPr eaLnBrk="1" hangingPunct="1">
              <a:spcBef>
                <a:spcPct val="0"/>
              </a:spcBef>
              <a:buFontTx/>
              <a:buNone/>
            </a:pPr>
            <a:r>
              <a:rPr lang="fr-FR" altLang="fr-FR" sz="2400" b="1" dirty="0">
                <a:solidFill>
                  <a:schemeClr val="bg1"/>
                </a:solidFill>
                <a:latin typeface="Arial" charset="0"/>
                <a:cs typeface="Arial" charset="0"/>
              </a:rPr>
              <a:t>T</a:t>
            </a:r>
          </a:p>
          <a:p>
            <a:pPr eaLnBrk="1" hangingPunct="1">
              <a:spcBef>
                <a:spcPct val="0"/>
              </a:spcBef>
              <a:buFontTx/>
              <a:buNone/>
            </a:pPr>
            <a:r>
              <a:rPr lang="fr-FR" altLang="fr-FR" sz="2400" b="1" dirty="0">
                <a:solidFill>
                  <a:schemeClr val="bg1"/>
                </a:solidFill>
                <a:latin typeface="Arial" charset="0"/>
                <a:cs typeface="Arial" charset="0"/>
              </a:rPr>
              <a:t> I</a:t>
            </a:r>
          </a:p>
          <a:p>
            <a:pPr eaLnBrk="1" hangingPunct="1">
              <a:spcBef>
                <a:spcPct val="0"/>
              </a:spcBef>
              <a:buFontTx/>
              <a:buNone/>
            </a:pPr>
            <a:r>
              <a:rPr lang="fr-FR" altLang="fr-FR" sz="2400" b="1" dirty="0">
                <a:solidFill>
                  <a:schemeClr val="bg1"/>
                </a:solidFill>
                <a:latin typeface="Arial" charset="0"/>
                <a:cs typeface="Arial" charset="0"/>
              </a:rPr>
              <a:t>O</a:t>
            </a:r>
          </a:p>
          <a:p>
            <a:pPr eaLnBrk="1" hangingPunct="1">
              <a:spcBef>
                <a:spcPct val="0"/>
              </a:spcBef>
              <a:buFontTx/>
              <a:buNone/>
            </a:pPr>
            <a:r>
              <a:rPr lang="fr-FR" altLang="fr-FR" sz="2400" b="1" dirty="0">
                <a:solidFill>
                  <a:schemeClr val="bg1"/>
                </a:solidFill>
                <a:latin typeface="Arial" charset="0"/>
                <a:cs typeface="Arial" charset="0"/>
              </a:rPr>
              <a:t>N</a:t>
            </a:r>
          </a:p>
        </p:txBody>
      </p:sp>
      <p:sp>
        <p:nvSpPr>
          <p:cNvPr id="19" name="Rectangle à coins arrondis 12">
            <a:extLst>
              <a:ext uri="{FF2B5EF4-FFF2-40B4-BE49-F238E27FC236}">
                <a16:creationId xmlns:a16="http://schemas.microsoft.com/office/drawing/2014/main" id="{CD450ABC-B482-4CA6-207E-3738AF69FDF7}"/>
              </a:ext>
            </a:extLst>
          </p:cNvPr>
          <p:cNvSpPr/>
          <p:nvPr/>
        </p:nvSpPr>
        <p:spPr>
          <a:xfrm>
            <a:off x="6600055" y="3127833"/>
            <a:ext cx="2293573" cy="945133"/>
          </a:xfrm>
          <a:prstGeom prst="roundRect">
            <a:avLst/>
          </a:prstGeom>
          <a:solidFill>
            <a:schemeClr val="accent6">
              <a:lumMod val="50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t>CSAPA</a:t>
            </a:r>
          </a:p>
          <a:p>
            <a:pPr algn="ctr">
              <a:defRPr/>
            </a:pPr>
            <a:r>
              <a:rPr lang="fr-FR" sz="2000" b="1" dirty="0"/>
              <a:t>Service  d’</a:t>
            </a:r>
            <a:r>
              <a:rPr lang="fr-FR" sz="2000" b="1" dirty="0" err="1"/>
              <a:t>addictologie</a:t>
            </a:r>
            <a:endParaRPr lang="fr-FR" sz="2000" b="1" dirty="0"/>
          </a:p>
        </p:txBody>
      </p:sp>
      <p:sp>
        <p:nvSpPr>
          <p:cNvPr id="20" name="Rectangle à coins arrondis 8">
            <a:extLst>
              <a:ext uri="{FF2B5EF4-FFF2-40B4-BE49-F238E27FC236}">
                <a16:creationId xmlns:a16="http://schemas.microsoft.com/office/drawing/2014/main" id="{959C1C9C-23F8-9A2B-D032-0C95F3444D98}"/>
              </a:ext>
            </a:extLst>
          </p:cNvPr>
          <p:cNvSpPr/>
          <p:nvPr/>
        </p:nvSpPr>
        <p:spPr>
          <a:xfrm>
            <a:off x="6600056" y="4725144"/>
            <a:ext cx="2293572" cy="1008112"/>
          </a:xfrm>
          <a:prstGeom prst="roundRect">
            <a:avLst/>
          </a:prstGeom>
          <a:solidFill>
            <a:schemeClr val="accent6">
              <a:lumMod val="7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t>CAARUD</a:t>
            </a:r>
          </a:p>
          <a:p>
            <a:pPr algn="ctr">
              <a:defRPr/>
            </a:pPr>
            <a:r>
              <a:rPr lang="fr-FR" sz="2000" b="1" dirty="0"/>
              <a:t>Réduction des risques</a:t>
            </a:r>
          </a:p>
        </p:txBody>
      </p:sp>
      <p:sp>
        <p:nvSpPr>
          <p:cNvPr id="21" name="Accolade fermante 20">
            <a:extLst>
              <a:ext uri="{FF2B5EF4-FFF2-40B4-BE49-F238E27FC236}">
                <a16:creationId xmlns:a16="http://schemas.microsoft.com/office/drawing/2014/main" id="{3438657F-17D4-F221-9D14-46DF3729279A}"/>
              </a:ext>
            </a:extLst>
          </p:cNvPr>
          <p:cNvSpPr/>
          <p:nvPr/>
        </p:nvSpPr>
        <p:spPr>
          <a:xfrm>
            <a:off x="8773875" y="2847922"/>
            <a:ext cx="740228" cy="3106564"/>
          </a:xfrm>
          <a:prstGeom prst="rightBrace">
            <a:avLst>
              <a:gd name="adj1" fmla="val 8333"/>
              <a:gd name="adj2" fmla="val 50282"/>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14">
            <a:extLst>
              <a:ext uri="{FF2B5EF4-FFF2-40B4-BE49-F238E27FC236}">
                <a16:creationId xmlns:a16="http://schemas.microsoft.com/office/drawing/2014/main" id="{0D86B295-AAC8-FBA9-899B-3C191C8F4ADB}"/>
              </a:ext>
            </a:extLst>
          </p:cNvPr>
          <p:cNvSpPr txBox="1">
            <a:spLocks noChangeArrowheads="1"/>
          </p:cNvSpPr>
          <p:nvPr/>
        </p:nvSpPr>
        <p:spPr bwMode="auto">
          <a:xfrm>
            <a:off x="9569655" y="3431708"/>
            <a:ext cx="360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2400" b="1" dirty="0">
                <a:solidFill>
                  <a:schemeClr val="bg1"/>
                </a:solidFill>
                <a:latin typeface="Arial" charset="0"/>
                <a:cs typeface="Arial" charset="0"/>
              </a:rPr>
              <a:t>Soins</a:t>
            </a:r>
          </a:p>
        </p:txBody>
      </p:sp>
    </p:spTree>
    <p:extLst>
      <p:ext uri="{BB962C8B-B14F-4D97-AF65-F5344CB8AC3E}">
        <p14:creationId xmlns:p14="http://schemas.microsoft.com/office/powerpoint/2010/main" val="2639977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C5E84DC-B89C-F2FB-7FF4-8AABB1FE5D12}"/>
              </a:ext>
            </a:extLst>
          </p:cNvPr>
          <p:cNvPicPr>
            <a:picLocks noChangeAspect="1"/>
          </p:cNvPicPr>
          <p:nvPr/>
        </p:nvPicPr>
        <p:blipFill>
          <a:blip r:embed="rId2"/>
          <a:stretch>
            <a:fillRect/>
          </a:stretch>
        </p:blipFill>
        <p:spPr>
          <a:xfrm>
            <a:off x="0" y="0"/>
            <a:ext cx="12192001" cy="6858000"/>
          </a:xfrm>
          <a:prstGeom prst="rect">
            <a:avLst/>
          </a:prstGeom>
        </p:spPr>
      </p:pic>
      <p:pic>
        <p:nvPicPr>
          <p:cNvPr id="6" name="Image 5">
            <a:extLst>
              <a:ext uri="{FF2B5EF4-FFF2-40B4-BE49-F238E27FC236}">
                <a16:creationId xmlns:a16="http://schemas.microsoft.com/office/drawing/2014/main" id="{ECB5031D-CF86-C7D9-AA8B-D38E2A05EB0D}"/>
              </a:ext>
            </a:extLst>
          </p:cNvPr>
          <p:cNvPicPr>
            <a:picLocks noChangeAspect="1"/>
          </p:cNvPicPr>
          <p:nvPr/>
        </p:nvPicPr>
        <p:blipFill>
          <a:blip r:embed="rId3"/>
          <a:stretch>
            <a:fillRect/>
          </a:stretch>
        </p:blipFill>
        <p:spPr>
          <a:xfrm>
            <a:off x="0" y="0"/>
            <a:ext cx="2268744" cy="2057400"/>
          </a:xfrm>
          <a:prstGeom prst="rect">
            <a:avLst/>
          </a:prstGeom>
        </p:spPr>
      </p:pic>
      <p:sp>
        <p:nvSpPr>
          <p:cNvPr id="7" name="Text Box 10">
            <a:extLst>
              <a:ext uri="{FF2B5EF4-FFF2-40B4-BE49-F238E27FC236}">
                <a16:creationId xmlns:a16="http://schemas.microsoft.com/office/drawing/2014/main" id="{7ADED75B-8DF3-C84F-34CE-D3873882497C}"/>
              </a:ext>
            </a:extLst>
          </p:cNvPr>
          <p:cNvSpPr txBox="1">
            <a:spLocks noChangeArrowheads="1"/>
          </p:cNvSpPr>
          <p:nvPr/>
        </p:nvSpPr>
        <p:spPr bwMode="auto">
          <a:xfrm>
            <a:off x="2486249" y="342900"/>
            <a:ext cx="8115300" cy="1714500"/>
          </a:xfrm>
          <a:prstGeom prst="rect">
            <a:avLst/>
          </a:prstGeom>
          <a:solidFill>
            <a:srgbClr val="E08C37"/>
          </a:solidFill>
          <a:ln>
            <a:noFill/>
          </a:ln>
        </p:spPr>
        <p:txBody>
          <a:bodyPr vert="horz" wrap="square" lIns="91440" tIns="45720" rIns="91440" bIns="45720" numCol="1" anchor="t" anchorCtr="0" compatLnSpc="1">
            <a:prstTxWarp prst="textNoShape">
              <a:avLst/>
            </a:prstTxWarp>
          </a:bodyPr>
          <a:lstStyle>
            <a:lvl1pPr fontAlgn="base">
              <a:spcBef>
                <a:spcPct val="0"/>
              </a:spcBef>
              <a:spcAft>
                <a:spcPct val="0"/>
              </a:spcAft>
              <a:tabLst>
                <a:tab pos="449263" algn="r"/>
              </a:tabLst>
              <a:defRPr>
                <a:solidFill>
                  <a:schemeClr val="tx1"/>
                </a:solidFill>
                <a:latin typeface="Arial" pitchFamily="34" charset="0"/>
                <a:cs typeface="Arial" pitchFamily="34" charset="0"/>
              </a:defRPr>
            </a:lvl1pPr>
            <a:lvl2pPr fontAlgn="base">
              <a:spcBef>
                <a:spcPct val="0"/>
              </a:spcBef>
              <a:spcAft>
                <a:spcPct val="0"/>
              </a:spcAft>
              <a:tabLst>
                <a:tab pos="449263" algn="r"/>
              </a:tabLst>
              <a:defRPr>
                <a:solidFill>
                  <a:schemeClr val="tx1"/>
                </a:solidFill>
                <a:latin typeface="Arial" pitchFamily="34" charset="0"/>
                <a:cs typeface="Arial" pitchFamily="34" charset="0"/>
              </a:defRPr>
            </a:lvl2pPr>
            <a:lvl3pPr fontAlgn="base">
              <a:spcBef>
                <a:spcPct val="0"/>
              </a:spcBef>
              <a:spcAft>
                <a:spcPct val="0"/>
              </a:spcAft>
              <a:tabLst>
                <a:tab pos="449263" algn="r"/>
              </a:tabLst>
              <a:defRPr>
                <a:solidFill>
                  <a:schemeClr val="tx1"/>
                </a:solidFill>
                <a:latin typeface="Arial" pitchFamily="34" charset="0"/>
                <a:cs typeface="Arial" pitchFamily="34" charset="0"/>
              </a:defRPr>
            </a:lvl3pPr>
            <a:lvl4pPr fontAlgn="base">
              <a:spcBef>
                <a:spcPct val="0"/>
              </a:spcBef>
              <a:spcAft>
                <a:spcPct val="0"/>
              </a:spcAft>
              <a:tabLst>
                <a:tab pos="449263" algn="r"/>
              </a:tabLst>
              <a:defRPr>
                <a:solidFill>
                  <a:schemeClr val="tx1"/>
                </a:solidFill>
                <a:latin typeface="Arial" pitchFamily="34" charset="0"/>
                <a:cs typeface="Arial" pitchFamily="34" charset="0"/>
              </a:defRPr>
            </a:lvl4pPr>
            <a:lvl5pPr fontAlgn="base">
              <a:spcBef>
                <a:spcPct val="0"/>
              </a:spcBef>
              <a:spcAft>
                <a:spcPct val="0"/>
              </a:spcAft>
              <a:tabLst>
                <a:tab pos="449263" algn="r"/>
              </a:tabLst>
              <a:defRPr>
                <a:solidFill>
                  <a:schemeClr val="tx1"/>
                </a:solidFill>
                <a:latin typeface="Arial" pitchFamily="34" charset="0"/>
                <a:cs typeface="Arial" pitchFamily="34" charset="0"/>
              </a:defRPr>
            </a:lvl5pPr>
            <a:lvl6pPr fontAlgn="base">
              <a:spcBef>
                <a:spcPct val="0"/>
              </a:spcBef>
              <a:spcAft>
                <a:spcPct val="0"/>
              </a:spcAft>
              <a:tabLst>
                <a:tab pos="449263" algn="r"/>
              </a:tabLst>
              <a:defRPr>
                <a:solidFill>
                  <a:schemeClr val="tx1"/>
                </a:solidFill>
                <a:latin typeface="Arial" pitchFamily="34" charset="0"/>
                <a:cs typeface="Arial" pitchFamily="34" charset="0"/>
              </a:defRPr>
            </a:lvl6pPr>
            <a:lvl7pPr fontAlgn="base">
              <a:spcBef>
                <a:spcPct val="0"/>
              </a:spcBef>
              <a:spcAft>
                <a:spcPct val="0"/>
              </a:spcAft>
              <a:tabLst>
                <a:tab pos="449263" algn="r"/>
              </a:tabLst>
              <a:defRPr>
                <a:solidFill>
                  <a:schemeClr val="tx1"/>
                </a:solidFill>
                <a:latin typeface="Arial" pitchFamily="34" charset="0"/>
                <a:cs typeface="Arial" pitchFamily="34" charset="0"/>
              </a:defRPr>
            </a:lvl7pPr>
            <a:lvl8pPr fontAlgn="base">
              <a:spcBef>
                <a:spcPct val="0"/>
              </a:spcBef>
              <a:spcAft>
                <a:spcPct val="0"/>
              </a:spcAft>
              <a:tabLst>
                <a:tab pos="449263" algn="r"/>
              </a:tabLst>
              <a:defRPr>
                <a:solidFill>
                  <a:schemeClr val="tx1"/>
                </a:solidFill>
                <a:latin typeface="Arial" pitchFamily="34" charset="0"/>
                <a:cs typeface="Arial" pitchFamily="34" charset="0"/>
              </a:defRPr>
            </a:lvl8pPr>
            <a:lvl9pPr fontAlgn="base">
              <a:spcBef>
                <a:spcPct val="0"/>
              </a:spcBef>
              <a:spcAft>
                <a:spcPct val="0"/>
              </a:spcAft>
              <a:tabLst>
                <a:tab pos="449263" algn="r"/>
              </a:tabLst>
              <a:defRPr>
                <a:solidFill>
                  <a:schemeClr val="tx1"/>
                </a:solidFill>
                <a:latin typeface="Arial" pitchFamily="34" charset="0"/>
                <a:cs typeface="Arial" pitchFamily="34" charset="0"/>
              </a:defRPr>
            </a:lvl9pPr>
          </a:lstStyle>
          <a:p>
            <a:pPr algn="ctr"/>
            <a:r>
              <a:rPr lang="fr-FR" altLang="fr-FR" sz="2400" b="1" dirty="0">
                <a:solidFill>
                  <a:schemeClr val="bg1"/>
                </a:solidFill>
                <a:ea typeface="Times"/>
                <a:cs typeface="Times New Roman" pitchFamily="18" charset="0"/>
              </a:rPr>
              <a:t>RESEAU ADDICTOLOGIE NORD FRANCHE-COMTE</a:t>
            </a:r>
            <a:endParaRPr lang="fr-FR" altLang="fr-FR" sz="2400" b="1" dirty="0">
              <a:solidFill>
                <a:schemeClr val="bg1"/>
              </a:solidFill>
            </a:endParaRPr>
          </a:p>
          <a:p>
            <a:pPr algn="ctr" eaLnBrk="0" hangingPunct="0"/>
            <a:endParaRPr lang="fr-FR" altLang="fr-FR" sz="1200" dirty="0">
              <a:ea typeface="Times"/>
              <a:cs typeface="Times New Roman" pitchFamily="18" charset="0"/>
            </a:endParaRPr>
          </a:p>
          <a:p>
            <a:pPr algn="ctr" eaLnBrk="0" hangingPunct="0"/>
            <a:r>
              <a:rPr lang="fr-FR" altLang="fr-FR" sz="1600" dirty="0">
                <a:ea typeface="Times"/>
                <a:cs typeface="Times New Roman" pitchFamily="18" charset="0"/>
              </a:rPr>
              <a:t>Regroupement de professionnels intéressés par le champ des addictions</a:t>
            </a:r>
            <a:endParaRPr lang="fr-FR" altLang="fr-FR" sz="1000" dirty="0"/>
          </a:p>
          <a:p>
            <a:pPr algn="ctr" eaLnBrk="0" hangingPunct="0"/>
            <a:r>
              <a:rPr lang="fr-FR" altLang="fr-FR" sz="1600" dirty="0">
                <a:ea typeface="Times"/>
                <a:cs typeface="Times New Roman" pitchFamily="18" charset="0"/>
              </a:rPr>
              <a:t>Le réseau est géré par ALTAU </a:t>
            </a:r>
            <a:endParaRPr lang="fr-FR" altLang="fr-FR" sz="1000" dirty="0"/>
          </a:p>
          <a:p>
            <a:pPr algn="ctr" eaLnBrk="0" hangingPunct="0"/>
            <a:r>
              <a:rPr lang="fr-FR" altLang="fr-FR" sz="1600" dirty="0">
                <a:ea typeface="Times"/>
                <a:cs typeface="Times New Roman" pitchFamily="18" charset="0"/>
              </a:rPr>
              <a:t>Ses actions sont coordonnées par un comité de pilotage composé de représentants de chaque corps de métiers adhérents au réseau</a:t>
            </a:r>
            <a:endParaRPr lang="fr-FR" altLang="fr-FR" sz="2400" dirty="0"/>
          </a:p>
        </p:txBody>
      </p:sp>
      <p:sp>
        <p:nvSpPr>
          <p:cNvPr id="8" name="Text Box 9">
            <a:extLst>
              <a:ext uri="{FF2B5EF4-FFF2-40B4-BE49-F238E27FC236}">
                <a16:creationId xmlns:a16="http://schemas.microsoft.com/office/drawing/2014/main" id="{4CA059E2-10D8-956D-BA95-4984DAFDD314}"/>
              </a:ext>
            </a:extLst>
          </p:cNvPr>
          <p:cNvSpPr txBox="1">
            <a:spLocks noChangeArrowheads="1"/>
          </p:cNvSpPr>
          <p:nvPr/>
        </p:nvSpPr>
        <p:spPr bwMode="auto">
          <a:xfrm>
            <a:off x="1994936" y="2699655"/>
            <a:ext cx="1828801" cy="3864428"/>
          </a:xfrm>
          <a:prstGeom prst="rect">
            <a:avLst/>
          </a:prstGeom>
          <a:solidFill>
            <a:srgbClr val="E08C37"/>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ltLang="fr-FR" sz="1400" b="1" dirty="0">
                <a:solidFill>
                  <a:schemeClr val="bg1"/>
                </a:solidFill>
                <a:latin typeface="Arial" pitchFamily="34" charset="0"/>
                <a:ea typeface="Times"/>
                <a:cs typeface="Times New Roman" pitchFamily="18" charset="0"/>
              </a:rPr>
              <a:t>    </a:t>
            </a:r>
            <a:r>
              <a:rPr lang="fr-FR" altLang="fr-FR" sz="1400" b="1" u="sng" dirty="0">
                <a:solidFill>
                  <a:schemeClr val="bg1"/>
                </a:solidFill>
                <a:latin typeface="Arial" pitchFamily="34" charset="0"/>
                <a:ea typeface="Times"/>
                <a:cs typeface="Times New Roman" pitchFamily="18" charset="0"/>
              </a:rPr>
              <a:t>POLE VILLE</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endParaRPr lang="fr-FR" altLang="fr-FR" sz="1400" b="1" dirty="0">
              <a:solidFill>
                <a:schemeClr val="bg1"/>
              </a:solidFill>
              <a:latin typeface="Arial" pitchFamily="34" charset="0"/>
              <a:ea typeface="Times"/>
              <a:cs typeface="Times New Roman" pitchFamily="18" charset="0"/>
            </a:endParaRPr>
          </a:p>
          <a:p>
            <a:pPr eaLnBrk="0" fontAlgn="base" hangingPunct="0">
              <a:spcBef>
                <a:spcPct val="0"/>
              </a:spcBef>
              <a:spcAft>
                <a:spcPct val="0"/>
              </a:spcAft>
            </a:pPr>
            <a:r>
              <a:rPr lang="fr-FR" altLang="fr-FR" sz="1400" b="1" dirty="0">
                <a:solidFill>
                  <a:schemeClr val="bg1"/>
                </a:solidFill>
                <a:latin typeface="Arial" pitchFamily="34" charset="0"/>
                <a:ea typeface="Times"/>
                <a:cs typeface="Times New Roman" pitchFamily="18" charset="0"/>
              </a:rPr>
              <a:t>- Médecins libéraux</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r>
              <a:rPr lang="fr-FR" altLang="fr-FR" sz="1400" b="1" dirty="0">
                <a:solidFill>
                  <a:schemeClr val="bg1"/>
                </a:solidFill>
                <a:latin typeface="Arial" pitchFamily="34" charset="0"/>
                <a:ea typeface="Times"/>
                <a:cs typeface="Times New Roman" pitchFamily="18" charset="0"/>
              </a:rPr>
              <a:t>- Pharmaciens</a:t>
            </a:r>
            <a:endParaRPr lang="fr-FR" altLang="fr-FR" dirty="0">
              <a:solidFill>
                <a:schemeClr val="bg1"/>
              </a:solidFill>
              <a:latin typeface="Arial" pitchFamily="34" charset="0"/>
              <a:cs typeface="Arial" pitchFamily="34" charset="0"/>
            </a:endParaRPr>
          </a:p>
        </p:txBody>
      </p:sp>
      <p:sp>
        <p:nvSpPr>
          <p:cNvPr id="9" name="Text Box 8">
            <a:extLst>
              <a:ext uri="{FF2B5EF4-FFF2-40B4-BE49-F238E27FC236}">
                <a16:creationId xmlns:a16="http://schemas.microsoft.com/office/drawing/2014/main" id="{D3C60B1F-DE14-5BA5-BBC3-99B26394EC63}"/>
              </a:ext>
            </a:extLst>
          </p:cNvPr>
          <p:cNvSpPr txBox="1">
            <a:spLocks noChangeArrowheads="1"/>
          </p:cNvSpPr>
          <p:nvPr/>
        </p:nvSpPr>
        <p:spPr bwMode="auto">
          <a:xfrm>
            <a:off x="3941884" y="2688768"/>
            <a:ext cx="2628900" cy="3864428"/>
          </a:xfrm>
          <a:prstGeom prst="rect">
            <a:avLst/>
          </a:prstGeom>
          <a:solidFill>
            <a:srgbClr val="E08C37"/>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tabLst>
                <a:tab pos="269875" algn="l"/>
              </a:tabLst>
              <a:defRPr>
                <a:solidFill>
                  <a:schemeClr val="tx1"/>
                </a:solidFill>
                <a:latin typeface="Arial" pitchFamily="34" charset="0"/>
                <a:cs typeface="Arial" pitchFamily="34" charset="0"/>
              </a:defRPr>
            </a:lvl1pPr>
            <a:lvl2pPr fontAlgn="base">
              <a:spcBef>
                <a:spcPct val="0"/>
              </a:spcBef>
              <a:spcAft>
                <a:spcPct val="0"/>
              </a:spcAft>
              <a:tabLst>
                <a:tab pos="269875" algn="l"/>
              </a:tabLst>
              <a:defRPr>
                <a:solidFill>
                  <a:schemeClr val="tx1"/>
                </a:solidFill>
                <a:latin typeface="Arial" pitchFamily="34" charset="0"/>
                <a:cs typeface="Arial" pitchFamily="34" charset="0"/>
              </a:defRPr>
            </a:lvl2pPr>
            <a:lvl3pPr fontAlgn="base">
              <a:spcBef>
                <a:spcPct val="0"/>
              </a:spcBef>
              <a:spcAft>
                <a:spcPct val="0"/>
              </a:spcAft>
              <a:tabLst>
                <a:tab pos="269875" algn="l"/>
              </a:tabLst>
              <a:defRPr>
                <a:solidFill>
                  <a:schemeClr val="tx1"/>
                </a:solidFill>
                <a:latin typeface="Arial" pitchFamily="34" charset="0"/>
                <a:cs typeface="Arial" pitchFamily="34" charset="0"/>
              </a:defRPr>
            </a:lvl3pPr>
            <a:lvl4pPr fontAlgn="base">
              <a:spcBef>
                <a:spcPct val="0"/>
              </a:spcBef>
              <a:spcAft>
                <a:spcPct val="0"/>
              </a:spcAft>
              <a:tabLst>
                <a:tab pos="269875" algn="l"/>
              </a:tabLst>
              <a:defRPr>
                <a:solidFill>
                  <a:schemeClr val="tx1"/>
                </a:solidFill>
                <a:latin typeface="Arial" pitchFamily="34" charset="0"/>
                <a:cs typeface="Arial" pitchFamily="34" charset="0"/>
              </a:defRPr>
            </a:lvl4pPr>
            <a:lvl5pPr fontAlgn="base">
              <a:spcBef>
                <a:spcPct val="0"/>
              </a:spcBef>
              <a:spcAft>
                <a:spcPct val="0"/>
              </a:spcAft>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algn="ctr"/>
            <a:r>
              <a:rPr lang="fr-FR" altLang="fr-FR" sz="1400" b="1" u="sng" dirty="0">
                <a:solidFill>
                  <a:schemeClr val="bg1"/>
                </a:solidFill>
                <a:ea typeface="Times"/>
                <a:cs typeface="Times New Roman" pitchFamily="18" charset="0"/>
              </a:rPr>
              <a:t>POLE HOSPITALIER</a:t>
            </a:r>
            <a:endParaRPr lang="fr-FR" altLang="fr-FR" sz="800" dirty="0">
              <a:solidFill>
                <a:schemeClr val="bg1"/>
              </a:solidFill>
            </a:endParaRPr>
          </a:p>
          <a:p>
            <a:pPr eaLnBrk="0" hangingPunct="0"/>
            <a:endParaRPr lang="fr-FR" altLang="fr-FR" b="1" dirty="0">
              <a:solidFill>
                <a:schemeClr val="bg1"/>
              </a:solidFill>
              <a:ea typeface="Times"/>
              <a:cs typeface="Times New Roman" pitchFamily="18" charset="0"/>
            </a:endParaRPr>
          </a:p>
          <a:p>
            <a:pPr eaLnBrk="0" hangingPunct="0"/>
            <a:r>
              <a:rPr lang="fr-FR" altLang="fr-FR" sz="1400" b="1" dirty="0">
                <a:solidFill>
                  <a:schemeClr val="bg1"/>
                </a:solidFill>
                <a:ea typeface="Times"/>
                <a:cs typeface="Times New Roman" pitchFamily="18" charset="0"/>
              </a:rPr>
              <a:t>-Centre Hospitalier Belfort Montbéliard </a:t>
            </a:r>
          </a:p>
          <a:p>
            <a:pPr eaLnBrk="0" hangingPunct="0"/>
            <a:r>
              <a:rPr lang="fr-FR" altLang="fr-FR" sz="1200" dirty="0">
                <a:solidFill>
                  <a:schemeClr val="bg1"/>
                </a:solidFill>
                <a:ea typeface="Times"/>
                <a:cs typeface="Times New Roman" pitchFamily="18" charset="0"/>
              </a:rPr>
              <a:t>(ELSA, UCSA, Urgences</a:t>
            </a:r>
            <a:r>
              <a:rPr lang="fr-FR" altLang="fr-FR" sz="1400" b="1" dirty="0">
                <a:solidFill>
                  <a:schemeClr val="bg1"/>
                </a:solidFill>
                <a:ea typeface="Times"/>
                <a:cs typeface="Times New Roman" pitchFamily="18" charset="0"/>
              </a:rPr>
              <a:t> </a:t>
            </a:r>
            <a:r>
              <a:rPr lang="fr-FR" altLang="fr-FR" sz="1200" dirty="0">
                <a:solidFill>
                  <a:schemeClr val="bg1"/>
                </a:solidFill>
                <a:ea typeface="Times"/>
                <a:cs typeface="Times New Roman" pitchFamily="18" charset="0"/>
              </a:rPr>
              <a:t> Gastro-</a:t>
            </a:r>
            <a:r>
              <a:rPr lang="fr-FR" altLang="fr-FR" sz="1200" dirty="0" err="1">
                <a:solidFill>
                  <a:schemeClr val="bg1"/>
                </a:solidFill>
                <a:ea typeface="Times"/>
                <a:cs typeface="Times New Roman" pitchFamily="18" charset="0"/>
              </a:rPr>
              <a:t>Hépatho</a:t>
            </a:r>
            <a:r>
              <a:rPr lang="fr-FR" altLang="fr-FR" sz="1200" dirty="0">
                <a:solidFill>
                  <a:schemeClr val="bg1"/>
                </a:solidFill>
                <a:ea typeface="Times"/>
                <a:cs typeface="Times New Roman" pitchFamily="18" charset="0"/>
              </a:rPr>
              <a:t>, Maladies Infectieuses)</a:t>
            </a:r>
          </a:p>
          <a:p>
            <a:pPr eaLnBrk="0" hangingPunct="0"/>
            <a:endParaRPr lang="fr-FR" altLang="fr-FR" sz="800" dirty="0">
              <a:solidFill>
                <a:schemeClr val="bg1"/>
              </a:solidFill>
            </a:endParaRPr>
          </a:p>
          <a:p>
            <a:pPr eaLnBrk="0" hangingPunct="0"/>
            <a:r>
              <a:rPr lang="fr-FR" altLang="fr-FR" sz="1400" b="1" dirty="0">
                <a:solidFill>
                  <a:schemeClr val="bg1"/>
                </a:solidFill>
                <a:ea typeface="Times"/>
                <a:cs typeface="Times New Roman" pitchFamily="18" charset="0"/>
              </a:rPr>
              <a:t>-Association Hospitalière de Franche</a:t>
            </a:r>
            <a:r>
              <a:rPr lang="fr-FR" altLang="fr-FR" sz="1200" b="1" dirty="0">
                <a:solidFill>
                  <a:schemeClr val="bg1"/>
                </a:solidFill>
                <a:ea typeface="Times"/>
                <a:cs typeface="Times New Roman" pitchFamily="18" charset="0"/>
              </a:rPr>
              <a:t> - </a:t>
            </a:r>
            <a:r>
              <a:rPr lang="fr-FR" altLang="fr-FR" sz="1400" b="1" dirty="0">
                <a:solidFill>
                  <a:schemeClr val="bg1"/>
                </a:solidFill>
                <a:ea typeface="Times"/>
                <a:cs typeface="Times New Roman" pitchFamily="18" charset="0"/>
              </a:rPr>
              <a:t>Comté     </a:t>
            </a:r>
          </a:p>
          <a:p>
            <a:pPr eaLnBrk="0" hangingPunct="0"/>
            <a:r>
              <a:rPr lang="fr-FR" altLang="fr-FR" sz="1200" dirty="0">
                <a:solidFill>
                  <a:schemeClr val="bg1"/>
                </a:solidFill>
                <a:ea typeface="Times"/>
                <a:cs typeface="Times New Roman" pitchFamily="18" charset="0"/>
              </a:rPr>
              <a:t>(CPG    Héricourt)</a:t>
            </a:r>
          </a:p>
          <a:p>
            <a:pPr eaLnBrk="0" hangingPunct="0"/>
            <a:endParaRPr lang="fr-FR" altLang="fr-FR" sz="800" dirty="0">
              <a:solidFill>
                <a:schemeClr val="bg1"/>
              </a:solidFill>
            </a:endParaRPr>
          </a:p>
          <a:p>
            <a:pPr eaLnBrk="0" hangingPunct="0"/>
            <a:r>
              <a:rPr lang="fr-FR" altLang="fr-FR" sz="1400" b="1" dirty="0">
                <a:solidFill>
                  <a:schemeClr val="bg1"/>
                </a:solidFill>
                <a:ea typeface="Times"/>
                <a:cs typeface="Times New Roman" pitchFamily="18" charset="0"/>
              </a:rPr>
              <a:t>-Unité d’Addictologie et de</a:t>
            </a:r>
            <a:r>
              <a:rPr lang="fr-FR" altLang="fr-FR" sz="800" dirty="0">
                <a:solidFill>
                  <a:schemeClr val="bg1"/>
                </a:solidFill>
              </a:rPr>
              <a:t> </a:t>
            </a:r>
            <a:r>
              <a:rPr lang="fr-FR" altLang="fr-FR" sz="1400" b="1" dirty="0">
                <a:solidFill>
                  <a:schemeClr val="bg1"/>
                </a:solidFill>
                <a:ea typeface="Times"/>
                <a:cs typeface="Times New Roman" pitchFamily="18" charset="0"/>
              </a:rPr>
              <a:t>Psychologie Médicale </a:t>
            </a:r>
          </a:p>
          <a:p>
            <a:pPr eaLnBrk="0" hangingPunct="0"/>
            <a:r>
              <a:rPr lang="fr-FR" altLang="fr-FR" sz="1200" dirty="0">
                <a:solidFill>
                  <a:schemeClr val="bg1"/>
                </a:solidFill>
                <a:ea typeface="Times"/>
                <a:cs typeface="Times New Roman" pitchFamily="18" charset="0"/>
              </a:rPr>
              <a:t>(Lure)</a:t>
            </a:r>
          </a:p>
          <a:p>
            <a:pPr eaLnBrk="0" hangingPunct="0"/>
            <a:endParaRPr lang="fr-FR" altLang="fr-FR" sz="800" dirty="0">
              <a:solidFill>
                <a:schemeClr val="bg1"/>
              </a:solidFill>
            </a:endParaRPr>
          </a:p>
          <a:p>
            <a:pPr eaLnBrk="0" hangingPunct="0"/>
            <a:r>
              <a:rPr lang="fr-FR" altLang="fr-FR" sz="1400" b="1" dirty="0">
                <a:solidFill>
                  <a:schemeClr val="bg1"/>
                </a:solidFill>
                <a:ea typeface="Times"/>
                <a:cs typeface="Times New Roman" pitchFamily="18" charset="0"/>
              </a:rPr>
              <a:t>-Réseau Périnatalité </a:t>
            </a:r>
            <a:r>
              <a:rPr lang="fr-FR" altLang="fr-FR" sz="1400" b="1" dirty="0" err="1">
                <a:solidFill>
                  <a:schemeClr val="bg1"/>
                </a:solidFill>
                <a:ea typeface="Times"/>
                <a:cs typeface="Times New Roman" pitchFamily="18" charset="0"/>
              </a:rPr>
              <a:t>FrancheComté</a:t>
            </a:r>
            <a:endParaRPr lang="fr-FR" altLang="fr-FR" dirty="0">
              <a:solidFill>
                <a:schemeClr val="bg1"/>
              </a:solidFill>
            </a:endParaRPr>
          </a:p>
        </p:txBody>
      </p:sp>
      <p:sp>
        <p:nvSpPr>
          <p:cNvPr id="10" name="Text Box 7">
            <a:extLst>
              <a:ext uri="{FF2B5EF4-FFF2-40B4-BE49-F238E27FC236}">
                <a16:creationId xmlns:a16="http://schemas.microsoft.com/office/drawing/2014/main" id="{982B526A-458F-7BB3-7F17-30CB94FE5151}"/>
              </a:ext>
            </a:extLst>
          </p:cNvPr>
          <p:cNvSpPr txBox="1">
            <a:spLocks noChangeArrowheads="1"/>
          </p:cNvSpPr>
          <p:nvPr/>
        </p:nvSpPr>
        <p:spPr bwMode="auto">
          <a:xfrm>
            <a:off x="6712178" y="2683779"/>
            <a:ext cx="1943100" cy="3869419"/>
          </a:xfrm>
          <a:prstGeom prst="rect">
            <a:avLst/>
          </a:prstGeom>
          <a:solidFill>
            <a:srgbClr val="E08C37"/>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ltLang="fr-FR" sz="1400" b="1" u="sng" dirty="0">
                <a:solidFill>
                  <a:schemeClr val="bg1"/>
                </a:solidFill>
                <a:latin typeface="Arial" pitchFamily="34" charset="0"/>
                <a:ea typeface="Times"/>
                <a:cs typeface="Times New Roman" pitchFamily="18" charset="0"/>
              </a:rPr>
              <a:t>POLE SPECIALISE</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endParaRPr lang="fr-FR" altLang="fr-FR" sz="1400" b="1" dirty="0">
              <a:solidFill>
                <a:schemeClr val="bg1"/>
              </a:solidFill>
              <a:latin typeface="Arial" pitchFamily="34" charset="0"/>
              <a:ea typeface="Times"/>
              <a:cs typeface="Times New Roman" pitchFamily="18" charset="0"/>
            </a:endParaRPr>
          </a:p>
          <a:p>
            <a:pPr eaLnBrk="0" fontAlgn="base" hangingPunct="0">
              <a:spcBef>
                <a:spcPct val="0"/>
              </a:spcBef>
              <a:spcAft>
                <a:spcPct val="0"/>
              </a:spcAft>
            </a:pPr>
            <a:r>
              <a:rPr lang="fr-FR" altLang="fr-FR" sz="1400" b="1" dirty="0">
                <a:solidFill>
                  <a:schemeClr val="bg1"/>
                </a:solidFill>
                <a:latin typeface="Arial" pitchFamily="34" charset="0"/>
                <a:ea typeface="Times"/>
                <a:cs typeface="Times New Roman" pitchFamily="18" charset="0"/>
              </a:rPr>
              <a:t>-ALTAU</a:t>
            </a:r>
          </a:p>
          <a:p>
            <a:pPr eaLnBrk="0" fontAlgn="base" hangingPunct="0">
              <a:spcBef>
                <a:spcPct val="0"/>
              </a:spcBef>
              <a:spcAft>
                <a:spcPct val="0"/>
              </a:spcAft>
            </a:pPr>
            <a:r>
              <a:rPr lang="fr-FR" altLang="fr-FR" sz="1200" dirty="0">
                <a:solidFill>
                  <a:schemeClr val="bg1"/>
                </a:solidFill>
                <a:latin typeface="Arial" pitchFamily="34" charset="0"/>
                <a:ea typeface="Times"/>
                <a:cs typeface="Times New Roman" pitchFamily="18" charset="0"/>
              </a:rPr>
              <a:t>CSAPA et CAARUD  spécialisé toxicomanie</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r>
              <a:rPr lang="fr-FR" altLang="fr-FR" sz="1200" dirty="0">
                <a:solidFill>
                  <a:schemeClr val="bg1"/>
                </a:solidFill>
                <a:latin typeface="Arial" pitchFamily="34" charset="0"/>
                <a:ea typeface="Times"/>
                <a:cs typeface="Times New Roman" pitchFamily="18" charset="0"/>
              </a:rPr>
              <a:t>(Montbéliard- Belfort - Héricourt)</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r>
              <a:rPr lang="fr-FR" altLang="fr-FR" sz="1400" b="1" dirty="0">
                <a:solidFill>
                  <a:schemeClr val="bg1"/>
                </a:solidFill>
                <a:latin typeface="Arial" pitchFamily="34" charset="0"/>
                <a:ea typeface="Times"/>
                <a:cs typeface="Times New Roman" pitchFamily="18" charset="0"/>
              </a:rPr>
              <a:t>-CDAG </a:t>
            </a:r>
          </a:p>
          <a:p>
            <a:pPr eaLnBrk="0" fontAlgn="base" hangingPunct="0">
              <a:spcBef>
                <a:spcPct val="0"/>
              </a:spcBef>
              <a:spcAft>
                <a:spcPct val="0"/>
              </a:spcAft>
            </a:pPr>
            <a:r>
              <a:rPr lang="fr-FR" altLang="fr-FR" sz="1200" dirty="0">
                <a:solidFill>
                  <a:schemeClr val="bg1"/>
                </a:solidFill>
                <a:latin typeface="Arial" pitchFamily="34" charset="0"/>
                <a:ea typeface="Times"/>
                <a:cs typeface="Times New Roman" pitchFamily="18" charset="0"/>
              </a:rPr>
              <a:t>Centre de Dépistage Anonyme et Gratuit de Montbéliard</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r>
              <a:rPr lang="fr-FR" altLang="fr-FR" sz="1400" b="1" dirty="0">
                <a:solidFill>
                  <a:schemeClr val="bg1"/>
                </a:solidFill>
                <a:latin typeface="Arial" pitchFamily="34" charset="0"/>
                <a:ea typeface="Times"/>
                <a:cs typeface="Times New Roman" pitchFamily="18" charset="0"/>
              </a:rPr>
              <a:t>-EQUINOXE</a:t>
            </a:r>
          </a:p>
          <a:p>
            <a:pPr eaLnBrk="0" fontAlgn="base" hangingPunct="0">
              <a:spcBef>
                <a:spcPct val="0"/>
              </a:spcBef>
              <a:spcAft>
                <a:spcPct val="0"/>
              </a:spcAft>
            </a:pPr>
            <a:r>
              <a:rPr lang="fr-FR" altLang="fr-FR" sz="1200" dirty="0">
                <a:solidFill>
                  <a:schemeClr val="bg1"/>
                </a:solidFill>
                <a:latin typeface="Arial" pitchFamily="34" charset="0"/>
                <a:ea typeface="Times"/>
                <a:cs typeface="Times New Roman" pitchFamily="18" charset="0"/>
              </a:rPr>
              <a:t>CSAPA spécialisé alcoologie</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r>
              <a:rPr lang="fr-FR" altLang="fr-FR" sz="1200" dirty="0">
                <a:solidFill>
                  <a:schemeClr val="bg1"/>
                </a:solidFill>
                <a:latin typeface="Arial" pitchFamily="34" charset="0"/>
                <a:ea typeface="Times"/>
                <a:cs typeface="Times New Roman" pitchFamily="18" charset="0"/>
              </a:rPr>
              <a:t>(Montbéliard)</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r>
              <a:rPr lang="fr-FR" altLang="fr-FR" sz="1400" b="1" dirty="0">
                <a:solidFill>
                  <a:schemeClr val="bg1"/>
                </a:solidFill>
                <a:latin typeface="Arial" pitchFamily="34" charset="0"/>
                <a:ea typeface="Times"/>
                <a:cs typeface="Times New Roman" pitchFamily="18" charset="0"/>
              </a:rPr>
              <a:t>-ANPAA 90</a:t>
            </a:r>
          </a:p>
          <a:p>
            <a:pPr eaLnBrk="0" fontAlgn="base" hangingPunct="0">
              <a:spcBef>
                <a:spcPct val="0"/>
              </a:spcBef>
              <a:spcAft>
                <a:spcPct val="0"/>
              </a:spcAft>
            </a:pPr>
            <a:r>
              <a:rPr lang="fr-FR" altLang="fr-FR" sz="1200" dirty="0">
                <a:solidFill>
                  <a:schemeClr val="bg1"/>
                </a:solidFill>
                <a:latin typeface="Arial" pitchFamily="34" charset="0"/>
                <a:ea typeface="Times"/>
                <a:cs typeface="Times New Roman" pitchFamily="18" charset="0"/>
              </a:rPr>
              <a:t>CSAPA spécialisé alcoologie</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r>
              <a:rPr lang="fr-FR" altLang="fr-FR" sz="1200" dirty="0">
                <a:solidFill>
                  <a:schemeClr val="bg1"/>
                </a:solidFill>
                <a:latin typeface="Arial" pitchFamily="34" charset="0"/>
                <a:ea typeface="Times"/>
                <a:cs typeface="Times New Roman" pitchFamily="18" charset="0"/>
              </a:rPr>
              <a:t>(Belfort)</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endParaRPr lang="fr-FR" altLang="fr-FR" dirty="0">
              <a:latin typeface="Arial" pitchFamily="34" charset="0"/>
              <a:cs typeface="Arial" pitchFamily="34" charset="0"/>
            </a:endParaRPr>
          </a:p>
        </p:txBody>
      </p:sp>
      <p:sp>
        <p:nvSpPr>
          <p:cNvPr id="11" name="Text Box 6">
            <a:extLst>
              <a:ext uri="{FF2B5EF4-FFF2-40B4-BE49-F238E27FC236}">
                <a16:creationId xmlns:a16="http://schemas.microsoft.com/office/drawing/2014/main" id="{2BE98C10-04C7-6D3D-6A1A-A84F313AA59D}"/>
              </a:ext>
            </a:extLst>
          </p:cNvPr>
          <p:cNvSpPr txBox="1">
            <a:spLocks noChangeArrowheads="1"/>
          </p:cNvSpPr>
          <p:nvPr/>
        </p:nvSpPr>
        <p:spPr bwMode="auto">
          <a:xfrm>
            <a:off x="8799964" y="2694664"/>
            <a:ext cx="2042206" cy="3880304"/>
          </a:xfrm>
          <a:prstGeom prst="rect">
            <a:avLst/>
          </a:prstGeom>
          <a:solidFill>
            <a:srgbClr val="E08C37"/>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fr-FR" altLang="fr-FR" sz="1400" b="1" u="sng" dirty="0">
                <a:solidFill>
                  <a:schemeClr val="bg1"/>
                </a:solidFill>
                <a:latin typeface="Arial" pitchFamily="34" charset="0"/>
                <a:ea typeface="Times"/>
                <a:cs typeface="Times New Roman" pitchFamily="18" charset="0"/>
              </a:rPr>
              <a:t>AUTRES STRUCTURES</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endParaRPr lang="fr-FR" altLang="fr-FR" sz="1400" b="1" dirty="0">
              <a:solidFill>
                <a:schemeClr val="bg1"/>
              </a:solidFill>
              <a:latin typeface="Arial" pitchFamily="34" charset="0"/>
              <a:ea typeface="Times"/>
              <a:cs typeface="Times New Roman" pitchFamily="18" charset="0"/>
            </a:endParaRPr>
          </a:p>
          <a:p>
            <a:pPr eaLnBrk="0" fontAlgn="base" hangingPunct="0">
              <a:spcBef>
                <a:spcPct val="0"/>
              </a:spcBef>
              <a:spcAft>
                <a:spcPct val="0"/>
              </a:spcAft>
            </a:pPr>
            <a:r>
              <a:rPr lang="fr-FR" altLang="fr-FR" sz="1400" b="1" dirty="0">
                <a:solidFill>
                  <a:schemeClr val="bg1"/>
                </a:solidFill>
                <a:latin typeface="Arial" pitchFamily="34" charset="0"/>
                <a:ea typeface="Times"/>
                <a:cs typeface="Times New Roman" pitchFamily="18" charset="0"/>
              </a:rPr>
              <a:t>-CAP EMPLOI </a:t>
            </a:r>
          </a:p>
          <a:p>
            <a:pPr eaLnBrk="0" fontAlgn="base" hangingPunct="0">
              <a:spcBef>
                <a:spcPct val="0"/>
              </a:spcBef>
              <a:spcAft>
                <a:spcPct val="0"/>
              </a:spcAft>
            </a:pPr>
            <a:r>
              <a:rPr lang="fr-FR" altLang="fr-FR" sz="1200" dirty="0">
                <a:solidFill>
                  <a:schemeClr val="bg1"/>
                </a:solidFill>
                <a:latin typeface="Arial" pitchFamily="34" charset="0"/>
                <a:ea typeface="Times"/>
                <a:cs typeface="Times New Roman" pitchFamily="18" charset="0"/>
              </a:rPr>
              <a:t>Entreprise d’insertion		</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r>
              <a:rPr lang="fr-FR" altLang="fr-FR" sz="1400" b="1" dirty="0">
                <a:solidFill>
                  <a:schemeClr val="bg1"/>
                </a:solidFill>
                <a:latin typeface="Arial" pitchFamily="34" charset="0"/>
                <a:ea typeface="Times"/>
                <a:cs typeface="Times New Roman" pitchFamily="18" charset="0"/>
              </a:rPr>
              <a:t>-ADDSEA</a:t>
            </a:r>
          </a:p>
          <a:p>
            <a:pPr eaLnBrk="0" fontAlgn="base" hangingPunct="0">
              <a:spcBef>
                <a:spcPct val="0"/>
              </a:spcBef>
              <a:spcAft>
                <a:spcPct val="0"/>
              </a:spcAft>
            </a:pPr>
            <a:r>
              <a:rPr lang="fr-FR" altLang="fr-FR" sz="1200" dirty="0">
                <a:solidFill>
                  <a:schemeClr val="bg1"/>
                </a:solidFill>
                <a:latin typeface="Arial" pitchFamily="34" charset="0"/>
                <a:ea typeface="Times"/>
                <a:cs typeface="Times New Roman" pitchFamily="18" charset="0"/>
              </a:rPr>
              <a:t>Prévention spécialisée		</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r>
              <a:rPr lang="fr-FR" altLang="fr-FR" sz="1400" b="1" dirty="0">
                <a:solidFill>
                  <a:schemeClr val="bg1"/>
                </a:solidFill>
                <a:latin typeface="Arial" pitchFamily="34" charset="0"/>
                <a:ea typeface="Times"/>
                <a:cs typeface="Times New Roman" pitchFamily="18" charset="0"/>
              </a:rPr>
              <a:t>- ECOLE DE LA DEUXIEME CHANCE </a:t>
            </a:r>
            <a:r>
              <a:rPr lang="fr-FR" altLang="fr-FR" sz="1200" b="1" dirty="0">
                <a:solidFill>
                  <a:schemeClr val="bg1"/>
                </a:solidFill>
                <a:latin typeface="Arial" pitchFamily="34" charset="0"/>
                <a:ea typeface="Times"/>
                <a:cs typeface="Times New Roman" pitchFamily="18" charset="0"/>
              </a:rPr>
              <a:t>du Territoire de Belfort	</a:t>
            </a:r>
            <a:endParaRPr lang="fr-FR" altLang="fr-FR" sz="800" b="1" dirty="0">
              <a:solidFill>
                <a:schemeClr val="bg1"/>
              </a:solidFill>
              <a:latin typeface="Arial" pitchFamily="34" charset="0"/>
              <a:cs typeface="Arial" pitchFamily="34" charset="0"/>
            </a:endParaRPr>
          </a:p>
          <a:p>
            <a:pPr eaLnBrk="0" fontAlgn="base" hangingPunct="0">
              <a:spcBef>
                <a:spcPct val="0"/>
              </a:spcBef>
              <a:spcAft>
                <a:spcPct val="0"/>
              </a:spcAft>
            </a:pPr>
            <a:endParaRPr lang="fr-FR" altLang="fr-FR" sz="1400" b="1" dirty="0">
              <a:solidFill>
                <a:schemeClr val="bg1"/>
              </a:solidFill>
              <a:latin typeface="Arial" pitchFamily="34" charset="0"/>
              <a:ea typeface="Times"/>
              <a:cs typeface="Times New Roman" pitchFamily="18" charset="0"/>
            </a:endParaRPr>
          </a:p>
          <a:p>
            <a:pPr eaLnBrk="0" fontAlgn="base" hangingPunct="0">
              <a:spcBef>
                <a:spcPct val="0"/>
              </a:spcBef>
              <a:spcAft>
                <a:spcPct val="0"/>
              </a:spcAft>
            </a:pPr>
            <a:r>
              <a:rPr lang="fr-FR" altLang="fr-FR" sz="1400" b="1" dirty="0">
                <a:solidFill>
                  <a:schemeClr val="bg1"/>
                </a:solidFill>
                <a:latin typeface="Arial" pitchFamily="34" charset="0"/>
                <a:ea typeface="Times"/>
                <a:cs typeface="Times New Roman" pitchFamily="18" charset="0"/>
              </a:rPr>
              <a:t>-GEM </a:t>
            </a:r>
          </a:p>
          <a:p>
            <a:pPr eaLnBrk="0" fontAlgn="base" hangingPunct="0">
              <a:spcBef>
                <a:spcPct val="0"/>
              </a:spcBef>
              <a:spcAft>
                <a:spcPct val="0"/>
              </a:spcAft>
            </a:pPr>
            <a:r>
              <a:rPr lang="fr-FR" altLang="fr-FR" sz="1400" dirty="0">
                <a:solidFill>
                  <a:schemeClr val="bg1"/>
                </a:solidFill>
                <a:latin typeface="Arial" pitchFamily="34" charset="0"/>
                <a:ea typeface="Times"/>
                <a:cs typeface="Times New Roman" pitchFamily="18" charset="0"/>
              </a:rPr>
              <a:t>G</a:t>
            </a:r>
            <a:r>
              <a:rPr lang="fr-FR" altLang="fr-FR" sz="1100" dirty="0">
                <a:solidFill>
                  <a:schemeClr val="bg1"/>
                </a:solidFill>
                <a:latin typeface="Arial" pitchFamily="34" charset="0"/>
                <a:ea typeface="Times"/>
                <a:cs typeface="Times New Roman" pitchFamily="18" charset="0"/>
              </a:rPr>
              <a:t>roupe  d’entraide mutuelle  (Montbéliard et Belfort)</a:t>
            </a:r>
            <a:endParaRPr lang="fr-FR" altLang="fr-FR" sz="800" dirty="0">
              <a:solidFill>
                <a:schemeClr val="bg1"/>
              </a:solidFill>
              <a:latin typeface="Arial" pitchFamily="34" charset="0"/>
              <a:cs typeface="Arial" pitchFamily="34" charset="0"/>
            </a:endParaRPr>
          </a:p>
          <a:p>
            <a:pPr eaLnBrk="0" fontAlgn="base" hangingPunct="0">
              <a:spcBef>
                <a:spcPct val="0"/>
              </a:spcBef>
              <a:spcAft>
                <a:spcPct val="0"/>
              </a:spcAft>
            </a:pPr>
            <a:endParaRPr lang="fr-FR" altLang="fr-FR" sz="1400" b="1" dirty="0">
              <a:solidFill>
                <a:schemeClr val="bg1"/>
              </a:solidFill>
              <a:latin typeface="Arial" pitchFamily="34" charset="0"/>
              <a:ea typeface="Times"/>
              <a:cs typeface="Times New Roman" pitchFamily="18" charset="0"/>
            </a:endParaRPr>
          </a:p>
          <a:p>
            <a:pPr eaLnBrk="0" fontAlgn="base" hangingPunct="0">
              <a:spcBef>
                <a:spcPct val="0"/>
              </a:spcBef>
              <a:spcAft>
                <a:spcPct val="0"/>
              </a:spcAft>
            </a:pPr>
            <a:r>
              <a:rPr lang="fr-FR" altLang="fr-FR" sz="1400" b="1" dirty="0">
                <a:solidFill>
                  <a:schemeClr val="bg1"/>
                </a:solidFill>
                <a:latin typeface="Arial" pitchFamily="34" charset="0"/>
                <a:ea typeface="Times"/>
                <a:cs typeface="Times New Roman" pitchFamily="18" charset="0"/>
              </a:rPr>
              <a:t>-CHRS </a:t>
            </a:r>
            <a:r>
              <a:rPr lang="fr-FR" altLang="fr-FR" sz="1100" dirty="0">
                <a:solidFill>
                  <a:schemeClr val="bg1"/>
                </a:solidFill>
                <a:latin typeface="Arial" pitchFamily="34" charset="0"/>
                <a:ea typeface="Times"/>
                <a:cs typeface="Times New Roman" pitchFamily="18" charset="0"/>
              </a:rPr>
              <a:t>de Montbéliard</a:t>
            </a:r>
            <a:r>
              <a:rPr lang="fr-FR" altLang="fr-FR" sz="1400" b="1" dirty="0">
                <a:solidFill>
                  <a:schemeClr val="bg1"/>
                </a:solidFill>
                <a:latin typeface="Arial" pitchFamily="34" charset="0"/>
                <a:ea typeface="Times"/>
                <a:cs typeface="Times New Roman" pitchFamily="18" charset="0"/>
              </a:rPr>
              <a:t> </a:t>
            </a:r>
            <a:endParaRPr lang="fr-FR" altLang="fr-FR" dirty="0">
              <a:solidFill>
                <a:schemeClr val="bg1"/>
              </a:solidFill>
              <a:latin typeface="Arial" pitchFamily="34" charset="0"/>
              <a:cs typeface="Arial" pitchFamily="34" charset="0"/>
            </a:endParaRPr>
          </a:p>
        </p:txBody>
      </p:sp>
      <p:cxnSp>
        <p:nvCxnSpPr>
          <p:cNvPr id="13" name="Connecteur droit avec flèche 12">
            <a:extLst>
              <a:ext uri="{FF2B5EF4-FFF2-40B4-BE49-F238E27FC236}">
                <a16:creationId xmlns:a16="http://schemas.microsoft.com/office/drawing/2014/main" id="{23BD7341-BC2D-09EE-283D-8636FFEED630}"/>
              </a:ext>
            </a:extLst>
          </p:cNvPr>
          <p:cNvCxnSpPr>
            <a:cxnSpLocks/>
          </p:cNvCxnSpPr>
          <p:nvPr/>
        </p:nvCxnSpPr>
        <p:spPr>
          <a:xfrm>
            <a:off x="2917371" y="2057400"/>
            <a:ext cx="0" cy="62048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B260F192-060D-2579-AAE7-6E39296725B0}"/>
              </a:ext>
            </a:extLst>
          </p:cNvPr>
          <p:cNvCxnSpPr>
            <a:cxnSpLocks/>
          </p:cNvCxnSpPr>
          <p:nvPr/>
        </p:nvCxnSpPr>
        <p:spPr>
          <a:xfrm>
            <a:off x="5180132" y="2046515"/>
            <a:ext cx="0" cy="63137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10C502B0-7885-603A-EB9F-F45C9F613B61}"/>
              </a:ext>
            </a:extLst>
          </p:cNvPr>
          <p:cNvCxnSpPr>
            <a:cxnSpLocks/>
          </p:cNvCxnSpPr>
          <p:nvPr/>
        </p:nvCxnSpPr>
        <p:spPr>
          <a:xfrm>
            <a:off x="7651070" y="2057400"/>
            <a:ext cx="0" cy="62048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7A588703-4149-0D1E-E19D-3DD4EFAEB492}"/>
              </a:ext>
            </a:extLst>
          </p:cNvPr>
          <p:cNvCxnSpPr>
            <a:cxnSpLocks/>
          </p:cNvCxnSpPr>
          <p:nvPr/>
        </p:nvCxnSpPr>
        <p:spPr>
          <a:xfrm>
            <a:off x="9874931" y="2057400"/>
            <a:ext cx="0" cy="62048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254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C5E84DC-B89C-F2FB-7FF4-8AABB1FE5D12}"/>
              </a:ext>
            </a:extLst>
          </p:cNvPr>
          <p:cNvPicPr>
            <a:picLocks noChangeAspect="1"/>
          </p:cNvPicPr>
          <p:nvPr/>
        </p:nvPicPr>
        <p:blipFill>
          <a:blip r:embed="rId2"/>
          <a:stretch>
            <a:fillRect/>
          </a:stretch>
        </p:blipFill>
        <p:spPr>
          <a:xfrm>
            <a:off x="-1" y="0"/>
            <a:ext cx="12192001" cy="6858000"/>
          </a:xfrm>
          <a:prstGeom prst="rect">
            <a:avLst/>
          </a:prstGeom>
        </p:spPr>
      </p:pic>
      <p:sp>
        <p:nvSpPr>
          <p:cNvPr id="2" name="Rectangle 1028">
            <a:extLst>
              <a:ext uri="{FF2B5EF4-FFF2-40B4-BE49-F238E27FC236}">
                <a16:creationId xmlns:a16="http://schemas.microsoft.com/office/drawing/2014/main" id="{12B717DF-B8DB-3950-3E93-F408C306F86C}"/>
              </a:ext>
            </a:extLst>
          </p:cNvPr>
          <p:cNvSpPr>
            <a:spLocks noChangeArrowheads="1"/>
          </p:cNvSpPr>
          <p:nvPr/>
        </p:nvSpPr>
        <p:spPr bwMode="auto">
          <a:xfrm>
            <a:off x="4654550" y="859972"/>
            <a:ext cx="4424136" cy="1217272"/>
          </a:xfrm>
          <a:prstGeom prst="rect">
            <a:avLst/>
          </a:prstGeom>
          <a:solidFill>
            <a:srgbClr val="E08C37"/>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flatTx/>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fr-FR" altLang="fr-FR" sz="2400" b="1" dirty="0">
                <a:solidFill>
                  <a:schemeClr val="bg1"/>
                </a:solidFill>
                <a:latin typeface="+mn-lt"/>
              </a:rPr>
              <a:t>R.E.P.I.T 70</a:t>
            </a:r>
          </a:p>
          <a:p>
            <a:pPr algn="ctr" eaLnBrk="1" hangingPunct="1">
              <a:defRPr/>
            </a:pPr>
            <a:r>
              <a:rPr lang="fr-FR" altLang="fr-FR" sz="2400" b="1" dirty="0">
                <a:solidFill>
                  <a:schemeClr val="bg1"/>
                </a:solidFill>
                <a:latin typeface="+mn-lt"/>
              </a:rPr>
              <a:t>Réseau Ville Hôpital Toxicomanie</a:t>
            </a:r>
          </a:p>
        </p:txBody>
      </p:sp>
      <p:sp>
        <p:nvSpPr>
          <p:cNvPr id="3" name="Rectangle 1029">
            <a:extLst>
              <a:ext uri="{FF2B5EF4-FFF2-40B4-BE49-F238E27FC236}">
                <a16:creationId xmlns:a16="http://schemas.microsoft.com/office/drawing/2014/main" id="{F5760358-688F-92BF-A65F-A73E570669A8}"/>
              </a:ext>
            </a:extLst>
          </p:cNvPr>
          <p:cNvSpPr>
            <a:spLocks noChangeArrowheads="1"/>
          </p:cNvSpPr>
          <p:nvPr/>
        </p:nvSpPr>
        <p:spPr bwMode="auto">
          <a:xfrm>
            <a:off x="1843088" y="3221434"/>
            <a:ext cx="2811462" cy="823913"/>
          </a:xfrm>
          <a:prstGeom prst="rect">
            <a:avLst/>
          </a:prstGeom>
          <a:solidFill>
            <a:srgbClr val="E08C37"/>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flatTx/>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fr-FR" altLang="fr-FR" dirty="0">
              <a:solidFill>
                <a:schemeClr val="bg1"/>
              </a:solidFill>
              <a:latin typeface="Tahoma" pitchFamily="34" charset="0"/>
            </a:endParaRPr>
          </a:p>
          <a:p>
            <a:pPr algn="ctr" eaLnBrk="1" hangingPunct="1">
              <a:defRPr/>
            </a:pPr>
            <a:r>
              <a:rPr lang="fr-FR" altLang="fr-FR" sz="2400" b="1" dirty="0" err="1">
                <a:solidFill>
                  <a:schemeClr val="bg1"/>
                </a:solidFill>
                <a:latin typeface="+mn-lt"/>
              </a:rPr>
              <a:t>A.N.P.A.A-L’Escale</a:t>
            </a:r>
            <a:endParaRPr lang="fr-FR" altLang="fr-FR" sz="2400" b="1" dirty="0">
              <a:solidFill>
                <a:schemeClr val="bg1"/>
              </a:solidFill>
              <a:latin typeface="+mn-lt"/>
            </a:endParaRPr>
          </a:p>
          <a:p>
            <a:pPr algn="ctr" eaLnBrk="1" hangingPunct="1">
              <a:defRPr/>
            </a:pPr>
            <a:r>
              <a:rPr lang="fr-FR" altLang="fr-FR" sz="2400" b="1" dirty="0">
                <a:solidFill>
                  <a:schemeClr val="bg1"/>
                </a:solidFill>
                <a:latin typeface="+mn-lt"/>
              </a:rPr>
              <a:t>CSAPA et CAARUD</a:t>
            </a:r>
          </a:p>
          <a:p>
            <a:pPr algn="ctr" eaLnBrk="1" hangingPunct="1">
              <a:defRPr/>
            </a:pPr>
            <a:endParaRPr lang="fr-FR" altLang="fr-FR" dirty="0">
              <a:latin typeface="Tahoma" pitchFamily="34" charset="0"/>
            </a:endParaRPr>
          </a:p>
        </p:txBody>
      </p:sp>
      <p:sp>
        <p:nvSpPr>
          <p:cNvPr id="4" name="Oval 1033">
            <a:extLst>
              <a:ext uri="{FF2B5EF4-FFF2-40B4-BE49-F238E27FC236}">
                <a16:creationId xmlns:a16="http://schemas.microsoft.com/office/drawing/2014/main" id="{8E4ED147-7C5B-B1E8-F7F4-29DC960813A0}"/>
              </a:ext>
            </a:extLst>
          </p:cNvPr>
          <p:cNvSpPr>
            <a:spLocks noChangeArrowheads="1"/>
          </p:cNvSpPr>
          <p:nvPr/>
        </p:nvSpPr>
        <p:spPr bwMode="auto">
          <a:xfrm>
            <a:off x="6012769" y="3102654"/>
            <a:ext cx="1607911" cy="1070429"/>
          </a:xfrm>
          <a:prstGeom prst="ellipse">
            <a:avLst/>
          </a:prstGeom>
          <a:solidFill>
            <a:schemeClr val="accent2">
              <a:lumMod val="60000"/>
              <a:lumOff val="40000"/>
            </a:scheme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3600" b="1">
                <a:solidFill>
                  <a:schemeClr val="bg1"/>
                </a:solidFill>
                <a:latin typeface="+mn-lt"/>
                <a:cs typeface="Arial" charset="0"/>
              </a:rPr>
              <a:t>E.L.S.A</a:t>
            </a:r>
          </a:p>
        </p:txBody>
      </p:sp>
      <p:sp>
        <p:nvSpPr>
          <p:cNvPr id="7" name="Rectangle 1030">
            <a:extLst>
              <a:ext uri="{FF2B5EF4-FFF2-40B4-BE49-F238E27FC236}">
                <a16:creationId xmlns:a16="http://schemas.microsoft.com/office/drawing/2014/main" id="{8EC11D7D-6FB0-9E95-D725-08065872FBF7}"/>
              </a:ext>
            </a:extLst>
          </p:cNvPr>
          <p:cNvSpPr>
            <a:spLocks noChangeArrowheads="1"/>
          </p:cNvSpPr>
          <p:nvPr/>
        </p:nvSpPr>
        <p:spPr bwMode="auto">
          <a:xfrm>
            <a:off x="9078686" y="3231752"/>
            <a:ext cx="2854325" cy="823913"/>
          </a:xfrm>
          <a:prstGeom prst="rect">
            <a:avLst/>
          </a:prstGeom>
          <a:solidFill>
            <a:srgbClr val="E08C37"/>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flatTx/>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fr-FR" altLang="fr-FR" sz="2000" dirty="0">
                <a:solidFill>
                  <a:schemeClr val="bg1"/>
                </a:solidFill>
                <a:latin typeface="+mn-lt"/>
              </a:rPr>
              <a:t> </a:t>
            </a:r>
            <a:r>
              <a:rPr lang="fr-FR" altLang="fr-FR" sz="2400" b="1" dirty="0">
                <a:solidFill>
                  <a:schemeClr val="bg1"/>
                </a:solidFill>
                <a:latin typeface="+mn-lt"/>
              </a:rPr>
              <a:t>ALTAU Le Relais</a:t>
            </a:r>
          </a:p>
          <a:p>
            <a:pPr algn="ctr" eaLnBrk="1" hangingPunct="1">
              <a:defRPr/>
            </a:pPr>
            <a:r>
              <a:rPr lang="fr-FR" altLang="fr-FR" sz="2400" b="1" dirty="0">
                <a:solidFill>
                  <a:schemeClr val="bg1"/>
                </a:solidFill>
                <a:latin typeface="+mn-lt"/>
              </a:rPr>
              <a:t> CSAPA et CAARUD</a:t>
            </a:r>
          </a:p>
        </p:txBody>
      </p:sp>
      <p:sp>
        <p:nvSpPr>
          <p:cNvPr id="9" name="Oval 1032">
            <a:extLst>
              <a:ext uri="{FF2B5EF4-FFF2-40B4-BE49-F238E27FC236}">
                <a16:creationId xmlns:a16="http://schemas.microsoft.com/office/drawing/2014/main" id="{70ADF55E-106C-0F6D-8AF4-E524003BD861}"/>
              </a:ext>
            </a:extLst>
          </p:cNvPr>
          <p:cNvSpPr>
            <a:spLocks noChangeArrowheads="1"/>
          </p:cNvSpPr>
          <p:nvPr/>
        </p:nvSpPr>
        <p:spPr bwMode="auto">
          <a:xfrm>
            <a:off x="7848601" y="5210173"/>
            <a:ext cx="3276600" cy="1304925"/>
          </a:xfrm>
          <a:prstGeom prst="ellipse">
            <a:avLst/>
          </a:prstGeom>
          <a:solidFill>
            <a:srgbClr val="E08C37"/>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flatTx/>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fr-FR" altLang="fr-FR" sz="2400" b="1" dirty="0">
                <a:solidFill>
                  <a:schemeClr val="bg1"/>
                </a:solidFill>
                <a:latin typeface="+mn-lt"/>
              </a:rPr>
              <a:t>Unité d’addictologie et de</a:t>
            </a:r>
          </a:p>
          <a:p>
            <a:pPr algn="ctr" eaLnBrk="1" hangingPunct="1">
              <a:defRPr/>
            </a:pPr>
            <a:r>
              <a:rPr lang="fr-FR" altLang="fr-FR" sz="2400" b="1" dirty="0">
                <a:solidFill>
                  <a:schemeClr val="bg1"/>
                </a:solidFill>
                <a:latin typeface="+mn-lt"/>
              </a:rPr>
              <a:t>Psychologie médicale</a:t>
            </a:r>
          </a:p>
          <a:p>
            <a:pPr algn="ctr" eaLnBrk="1" hangingPunct="1">
              <a:defRPr/>
            </a:pPr>
            <a:r>
              <a:rPr lang="fr-FR" altLang="fr-FR" sz="2400" b="1" dirty="0">
                <a:solidFill>
                  <a:schemeClr val="bg1"/>
                </a:solidFill>
                <a:latin typeface="+mn-lt"/>
              </a:rPr>
              <a:t>C.H.I LURE</a:t>
            </a:r>
          </a:p>
        </p:txBody>
      </p:sp>
      <p:sp>
        <p:nvSpPr>
          <p:cNvPr id="10" name="Oval 1031">
            <a:extLst>
              <a:ext uri="{FF2B5EF4-FFF2-40B4-BE49-F238E27FC236}">
                <a16:creationId xmlns:a16="http://schemas.microsoft.com/office/drawing/2014/main" id="{48BD7740-06CA-08FB-968C-8BFDC90741CC}"/>
              </a:ext>
            </a:extLst>
          </p:cNvPr>
          <p:cNvSpPr>
            <a:spLocks noChangeArrowheads="1"/>
          </p:cNvSpPr>
          <p:nvPr/>
        </p:nvSpPr>
        <p:spPr bwMode="auto">
          <a:xfrm>
            <a:off x="2507569" y="5131876"/>
            <a:ext cx="3505200" cy="1304925"/>
          </a:xfrm>
          <a:prstGeom prst="ellipse">
            <a:avLst/>
          </a:prstGeom>
          <a:solidFill>
            <a:srgbClr val="E08C37"/>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flatTx/>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fr-FR" altLang="fr-FR" sz="2400" b="1" dirty="0">
                <a:solidFill>
                  <a:schemeClr val="bg1"/>
                </a:solidFill>
                <a:latin typeface="+mn-lt"/>
              </a:rPr>
              <a:t>Service d’addictologie</a:t>
            </a:r>
          </a:p>
          <a:p>
            <a:pPr algn="ctr" eaLnBrk="1" hangingPunct="1">
              <a:defRPr/>
            </a:pPr>
            <a:r>
              <a:rPr lang="fr-FR" altLang="fr-FR" sz="2400" b="1" dirty="0">
                <a:solidFill>
                  <a:schemeClr val="bg1"/>
                </a:solidFill>
                <a:latin typeface="+mn-lt"/>
              </a:rPr>
              <a:t>CHS St Remy </a:t>
            </a:r>
            <a:r>
              <a:rPr lang="fr-FR" altLang="fr-FR" sz="2400" b="1" dirty="0" err="1">
                <a:solidFill>
                  <a:schemeClr val="bg1"/>
                </a:solidFill>
                <a:latin typeface="+mn-lt"/>
              </a:rPr>
              <a:t>Pav</a:t>
            </a:r>
            <a:r>
              <a:rPr lang="fr-FR" altLang="fr-FR" sz="2400" b="1" dirty="0">
                <a:solidFill>
                  <a:schemeClr val="bg1"/>
                </a:solidFill>
                <a:latin typeface="+mn-lt"/>
              </a:rPr>
              <a:t> VERLAINE</a:t>
            </a:r>
          </a:p>
        </p:txBody>
      </p:sp>
      <p:pic>
        <p:nvPicPr>
          <p:cNvPr id="11" name="Image 10">
            <a:extLst>
              <a:ext uri="{FF2B5EF4-FFF2-40B4-BE49-F238E27FC236}">
                <a16:creationId xmlns:a16="http://schemas.microsoft.com/office/drawing/2014/main" id="{89CE2EFF-7B8A-CBF3-C7C0-6A3EE82697AA}"/>
              </a:ext>
            </a:extLst>
          </p:cNvPr>
          <p:cNvPicPr>
            <a:picLocks noChangeAspect="1"/>
          </p:cNvPicPr>
          <p:nvPr/>
        </p:nvPicPr>
        <p:blipFill>
          <a:blip r:embed="rId3"/>
          <a:stretch>
            <a:fillRect/>
          </a:stretch>
        </p:blipFill>
        <p:spPr>
          <a:xfrm>
            <a:off x="-1" y="0"/>
            <a:ext cx="2427514" cy="2077243"/>
          </a:xfrm>
          <a:prstGeom prst="rect">
            <a:avLst/>
          </a:prstGeom>
        </p:spPr>
      </p:pic>
    </p:spTree>
    <p:extLst>
      <p:ext uri="{BB962C8B-B14F-4D97-AF65-F5344CB8AC3E}">
        <p14:creationId xmlns:p14="http://schemas.microsoft.com/office/powerpoint/2010/main" val="38498018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C5E84DC-B89C-F2FB-7FF4-8AABB1FE5D12}"/>
              </a:ext>
            </a:extLst>
          </p:cNvPr>
          <p:cNvPicPr>
            <a:picLocks noChangeAspect="1"/>
          </p:cNvPicPr>
          <p:nvPr/>
        </p:nvPicPr>
        <p:blipFill>
          <a:blip r:embed="rId2"/>
          <a:stretch>
            <a:fillRect/>
          </a:stretch>
        </p:blipFill>
        <p:spPr>
          <a:xfrm>
            <a:off x="-1" y="0"/>
            <a:ext cx="12192001" cy="6858000"/>
          </a:xfrm>
          <a:prstGeom prst="rect">
            <a:avLst/>
          </a:prstGeom>
        </p:spPr>
      </p:pic>
      <p:pic>
        <p:nvPicPr>
          <p:cNvPr id="3" name="Picture 2" descr="Organismes du département JURA, services publics du jura">
            <a:extLst>
              <a:ext uri="{FF2B5EF4-FFF2-40B4-BE49-F238E27FC236}">
                <a16:creationId xmlns:a16="http://schemas.microsoft.com/office/drawing/2014/main" id="{78257732-25AD-073F-1419-DF928A624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079172"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173AF855-B57A-786E-21E7-8E490A5127F3}"/>
              </a:ext>
            </a:extLst>
          </p:cNvPr>
          <p:cNvPicPr>
            <a:picLocks noChangeAspect="1"/>
          </p:cNvPicPr>
          <p:nvPr/>
        </p:nvPicPr>
        <p:blipFill>
          <a:blip r:embed="rId4"/>
          <a:stretch>
            <a:fillRect/>
          </a:stretch>
        </p:blipFill>
        <p:spPr>
          <a:xfrm>
            <a:off x="2285997" y="89489"/>
            <a:ext cx="9742715" cy="6545564"/>
          </a:xfrm>
          <a:prstGeom prst="rect">
            <a:avLst/>
          </a:prstGeom>
        </p:spPr>
      </p:pic>
    </p:spTree>
    <p:extLst>
      <p:ext uri="{BB962C8B-B14F-4D97-AF65-F5344CB8AC3E}">
        <p14:creationId xmlns:p14="http://schemas.microsoft.com/office/powerpoint/2010/main" val="17946134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C5E84DC-B89C-F2FB-7FF4-8AABB1FE5D12}"/>
              </a:ext>
            </a:extLst>
          </p:cNvPr>
          <p:cNvPicPr>
            <a:picLocks noChangeAspect="1"/>
          </p:cNvPicPr>
          <p:nvPr/>
        </p:nvPicPr>
        <p:blipFill>
          <a:blip r:embed="rId3"/>
          <a:stretch>
            <a:fillRect/>
          </a:stretch>
        </p:blipFill>
        <p:spPr>
          <a:xfrm>
            <a:off x="-1" y="0"/>
            <a:ext cx="12192001" cy="6858000"/>
          </a:xfrm>
          <a:prstGeom prst="rect">
            <a:avLst/>
          </a:prstGeom>
        </p:spPr>
      </p:pic>
      <p:pic>
        <p:nvPicPr>
          <p:cNvPr id="3" name="Picture 2" descr="Organismes du département JURA, services publics du jura">
            <a:extLst>
              <a:ext uri="{FF2B5EF4-FFF2-40B4-BE49-F238E27FC236}">
                <a16:creationId xmlns:a16="http://schemas.microsoft.com/office/drawing/2014/main" id="{78257732-25AD-073F-1419-DF928A624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2079172"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6BD0E88F-23E4-C986-ED3D-63DBE3A8DF92}"/>
              </a:ext>
            </a:extLst>
          </p:cNvPr>
          <p:cNvPicPr>
            <a:picLocks noChangeAspect="1"/>
          </p:cNvPicPr>
          <p:nvPr/>
        </p:nvPicPr>
        <p:blipFill>
          <a:blip r:embed="rId5"/>
          <a:stretch>
            <a:fillRect/>
          </a:stretch>
        </p:blipFill>
        <p:spPr>
          <a:xfrm>
            <a:off x="2586542" y="0"/>
            <a:ext cx="9115603" cy="6834932"/>
          </a:xfrm>
          <a:prstGeom prst="rect">
            <a:avLst/>
          </a:prstGeom>
        </p:spPr>
      </p:pic>
      <p:sp>
        <p:nvSpPr>
          <p:cNvPr id="6" name="ZoneTexte 5">
            <a:extLst>
              <a:ext uri="{FF2B5EF4-FFF2-40B4-BE49-F238E27FC236}">
                <a16:creationId xmlns:a16="http://schemas.microsoft.com/office/drawing/2014/main" id="{8A2B2325-1D60-E1E4-91FC-436B2EBA8866}"/>
              </a:ext>
            </a:extLst>
          </p:cNvPr>
          <p:cNvSpPr txBox="1"/>
          <p:nvPr/>
        </p:nvSpPr>
        <p:spPr>
          <a:xfrm>
            <a:off x="3047999" y="3417466"/>
            <a:ext cx="6096000" cy="369332"/>
          </a:xfrm>
          <a:prstGeom prst="rect">
            <a:avLst/>
          </a:prstGeom>
          <a:noFill/>
        </p:spPr>
        <p:txBody>
          <a:bodyPr wrap="square">
            <a:spAutoFit/>
          </a:bodyPr>
          <a:lstStyle/>
          <a:p>
            <a:r>
              <a:rPr lang="fr-FR" sz="1800" dirty="0">
                <a:latin typeface="Times New Roman" panose="02020603050405020304" pitchFamily="18" charset="0"/>
                <a:cs typeface="Times New Roman" panose="02020603050405020304" pitchFamily="18" charset="0"/>
              </a:rPr>
              <a:t>www.groupement-addictions.fr</a:t>
            </a:r>
            <a:endParaRPr lang="fr-FR" dirty="0"/>
          </a:p>
        </p:txBody>
      </p:sp>
    </p:spTree>
    <p:extLst>
      <p:ext uri="{BB962C8B-B14F-4D97-AF65-F5344CB8AC3E}">
        <p14:creationId xmlns:p14="http://schemas.microsoft.com/office/powerpoint/2010/main" val="27726004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3B557A1-D6C2-5984-86FA-C5FC573BED80}"/>
              </a:ext>
            </a:extLst>
          </p:cNvPr>
          <p:cNvPicPr>
            <a:picLocks noChangeAspect="1"/>
          </p:cNvPicPr>
          <p:nvPr/>
        </p:nvPicPr>
        <p:blipFill>
          <a:blip r:embed="rId2"/>
          <a:stretch>
            <a:fillRect/>
          </a:stretch>
        </p:blipFill>
        <p:spPr>
          <a:xfrm>
            <a:off x="-1" y="0"/>
            <a:ext cx="12216239" cy="6858000"/>
          </a:xfrm>
          <a:prstGeom prst="rect">
            <a:avLst/>
          </a:prstGeom>
        </p:spPr>
      </p:pic>
      <p:sp>
        <p:nvSpPr>
          <p:cNvPr id="4" name="ZoneTexte 3">
            <a:extLst>
              <a:ext uri="{FF2B5EF4-FFF2-40B4-BE49-F238E27FC236}">
                <a16:creationId xmlns:a16="http://schemas.microsoft.com/office/drawing/2014/main" id="{C8A880B7-2243-4402-DF6A-E3E9A0B34594}"/>
              </a:ext>
            </a:extLst>
          </p:cNvPr>
          <p:cNvSpPr txBox="1"/>
          <p:nvPr/>
        </p:nvSpPr>
        <p:spPr>
          <a:xfrm>
            <a:off x="4741763" y="428258"/>
            <a:ext cx="7203310" cy="2800767"/>
          </a:xfrm>
          <a:prstGeom prst="rect">
            <a:avLst/>
          </a:prstGeom>
          <a:noFill/>
        </p:spPr>
        <p:txBody>
          <a:bodyPr wrap="square">
            <a:spAutoFit/>
          </a:bodyPr>
          <a:lstStyle/>
          <a:p>
            <a:r>
              <a:rPr lang="fr-FR" sz="8800" b="1" dirty="0">
                <a:solidFill>
                  <a:schemeClr val="bg1"/>
                </a:solidFill>
              </a:rPr>
              <a:t>Merci pour votre attention</a:t>
            </a:r>
            <a:endParaRPr lang="fr-FR" sz="5400" b="1" dirty="0">
              <a:solidFill>
                <a:schemeClr val="bg1"/>
              </a:solidFill>
            </a:endParaRPr>
          </a:p>
        </p:txBody>
      </p:sp>
    </p:spTree>
    <p:extLst>
      <p:ext uri="{BB962C8B-B14F-4D97-AF65-F5344CB8AC3E}">
        <p14:creationId xmlns:p14="http://schemas.microsoft.com/office/powerpoint/2010/main" val="191440056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A735923CCB544A8FC22400479B6F60" ma:contentTypeVersion="18" ma:contentTypeDescription="Crée un document." ma:contentTypeScope="" ma:versionID="757babe44d31f0f82025b607016ae765">
  <xsd:schema xmlns:xsd="http://www.w3.org/2001/XMLSchema" xmlns:xs="http://www.w3.org/2001/XMLSchema" xmlns:p="http://schemas.microsoft.com/office/2006/metadata/properties" xmlns:ns2="8d0b0ac5-0d1c-41d9-94b4-e86f374842b7" xmlns:ns3="ce685436-327e-415b-b06d-9a0f2bb5655f" targetNamespace="http://schemas.microsoft.com/office/2006/metadata/properties" ma:root="true" ma:fieldsID="989ed70ff94beecc5b4bf27f4ad4eb0d" ns2:_="" ns3:_="">
    <xsd:import namespace="8d0b0ac5-0d1c-41d9-94b4-e86f374842b7"/>
    <xsd:import namespace="ce685436-327e-415b-b06d-9a0f2bb565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0b0ac5-0d1c-41d9-94b4-e86f374842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4bf61e71-71de-474e-85fa-8e7095b4be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685436-327e-415b-b06d-9a0f2bb5655f"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68dfca8e-a50c-4c5a-b2bd-3eaad65dc888}" ma:internalName="TaxCatchAll" ma:showField="CatchAllData" ma:web="ce685436-327e-415b-b06d-9a0f2bb565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F4FC94-61CF-4E3F-A8D8-68FF6F808012}"/>
</file>

<file path=customXml/itemProps2.xml><?xml version="1.0" encoding="utf-8"?>
<ds:datastoreItem xmlns:ds="http://schemas.openxmlformats.org/officeDocument/2006/customXml" ds:itemID="{C74FD33E-3AE1-4395-87F6-2CEFAC758E0A}"/>
</file>

<file path=docProps/app.xml><?xml version="1.0" encoding="utf-8"?>
<Properties xmlns="http://schemas.openxmlformats.org/officeDocument/2006/extended-properties" xmlns:vt="http://schemas.openxmlformats.org/officeDocument/2006/docPropsVTypes">
  <TotalTime>2514</TotalTime>
  <Words>7247</Words>
  <Application>Microsoft Office PowerPoint</Application>
  <PresentationFormat>Grand écran</PresentationFormat>
  <Paragraphs>883</Paragraphs>
  <Slides>95</Slides>
  <Notes>50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95</vt:i4>
      </vt:variant>
    </vt:vector>
  </HeadingPairs>
  <TitlesOfParts>
    <vt:vector size="105" baseType="lpstr">
      <vt:lpstr>Arial</vt:lpstr>
      <vt:lpstr>Arial</vt:lpstr>
      <vt:lpstr>Arial Narrow</vt:lpstr>
      <vt:lpstr>Calibri</vt:lpstr>
      <vt:lpstr>Calibri Light</vt:lpstr>
      <vt:lpstr>Lucida Sans</vt:lpstr>
      <vt:lpstr>Tahoma</vt:lpstr>
      <vt:lpstr>Times New Roman</vt:lpstr>
      <vt:lpstr>Wingdings</vt:lpstr>
      <vt:lpstr>Thème Office</vt:lpstr>
      <vt:lpstr>Présentation PowerPoint</vt:lpstr>
      <vt:lpstr>Présentation PowerPoint</vt:lpstr>
      <vt:lpstr>Introduction (Film : Irene ou « la boulette ») =&gt; Lien   Définitions : addictologie, SPA, notion d’individus… =&gt; Lien  L’individu =&gt; Lien  Conséquences =&gt; Lien  L’addiction (naissance et usages) =&gt; Lien  Classification et dangerosité =&gt; Lien  Tester vos connaissances (effets des produits) =&gt; Lien  Alcool :   - Définition =&gt; Lien  - Chiffres =&gt; Lien  - Dommages / Risques =&gt; Lien  - Sevrage =&gt; Lien  - Testez vos connaissances =&gt; Lien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Julien BREUILLARD</dc:creator>
  <cp:lastModifiedBy>Melanie LEBLANC</cp:lastModifiedBy>
  <cp:revision>35</cp:revision>
  <dcterms:created xsi:type="dcterms:W3CDTF">2022-09-26T09:09:27Z</dcterms:created>
  <dcterms:modified xsi:type="dcterms:W3CDTF">2023-04-20T09:04:01Z</dcterms:modified>
</cp:coreProperties>
</file>