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Masters/slideMaster1.xml" ContentType="application/vnd.openxmlformats-officedocument.presentationml.slideMaster+xml"/>
  <Override PartName="/ppt/notesSlides/notesSlide4.xml" ContentType="application/vnd.openxmlformats-officedocument.presentationml.notesSlide+xml"/>
  <Override PartName="/ppt/notesSlides/notesSlide14.xml" ContentType="application/vnd.openxmlformats-officedocument.presentationml.notesSlide+xml"/>
  <Override PartName="/ppt/notesSlides/notesSlide25.xml" ContentType="application/vnd.openxmlformats-officedocument.presentationml.notesSlide+xml"/>
  <Override PartName="/ppt/notesSlides/notesSlide8.xml" ContentType="application/vnd.openxmlformats-officedocument.presentationml.notesSlide+xml"/>
  <Override PartName="/ppt/notesSlides/notesSlide24.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0.xml" ContentType="application/vnd.openxmlformats-officedocument.presentationml.notesSlide+xml"/>
  <Override PartName="/ppt/notesSlides/notesSlide5.xml" ContentType="application/vnd.openxmlformats-officedocument.presentationml.notesSlide+xml"/>
  <Override PartName="/ppt/notesSlides/notesSlide12.xml" ContentType="application/vnd.openxmlformats-officedocument.presentationml.notesSlide+xml"/>
  <Override PartName="/ppt/notesSlides/notesSlide1.xml" ContentType="application/vnd.openxmlformats-officedocument.presentationml.notesSlide+xml"/>
  <Override PartName="/ppt/notesSlides/notesSlide9.xml" ContentType="application/vnd.openxmlformats-officedocument.presentationml.notesSlide+xml"/>
  <Override PartName="/ppt/notesSlides/notesSlide2.xml" ContentType="application/vnd.openxmlformats-officedocument.presentationml.notesSlide+xml"/>
  <Override PartName="/ppt/notesSlides/notesSlide11.xml" ContentType="application/vnd.openxmlformats-officedocument.presentationml.notesSlide+xml"/>
  <Override PartName="/ppt/notesSlides/notesSlide13.xml" ContentType="application/vnd.openxmlformats-officedocument.presentationml.notesSlide+xml"/>
  <Override PartName="/ppt/notesSlides/notesSlide3.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23.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5"/>
  </p:notesMasterIdLst>
  <p:sldIdLst>
    <p:sldId id="256" r:id="rId2"/>
    <p:sldId id="257" r:id="rId3"/>
    <p:sldId id="259" r:id="rId4"/>
    <p:sldId id="260" r:id="rId5"/>
    <p:sldId id="378" r:id="rId6"/>
    <p:sldId id="261" r:id="rId7"/>
    <p:sldId id="268" r:id="rId8"/>
    <p:sldId id="275" r:id="rId9"/>
    <p:sldId id="264" r:id="rId10"/>
    <p:sldId id="265" r:id="rId11"/>
    <p:sldId id="267" r:id="rId12"/>
    <p:sldId id="271" r:id="rId13"/>
    <p:sldId id="272" r:id="rId14"/>
    <p:sldId id="273" r:id="rId15"/>
    <p:sldId id="412" r:id="rId16"/>
    <p:sldId id="274" r:id="rId17"/>
    <p:sldId id="414" r:id="rId18"/>
    <p:sldId id="283" r:id="rId19"/>
    <p:sldId id="276" r:id="rId20"/>
    <p:sldId id="277" r:id="rId21"/>
    <p:sldId id="269" r:id="rId22"/>
    <p:sldId id="278" r:id="rId23"/>
    <p:sldId id="280" r:id="rId24"/>
    <p:sldId id="281" r:id="rId25"/>
    <p:sldId id="282" r:id="rId26"/>
    <p:sldId id="321" r:id="rId27"/>
    <p:sldId id="415" r:id="rId28"/>
    <p:sldId id="355" r:id="rId29"/>
    <p:sldId id="390" r:id="rId30"/>
    <p:sldId id="416" r:id="rId31"/>
    <p:sldId id="361" r:id="rId32"/>
    <p:sldId id="362" r:id="rId33"/>
    <p:sldId id="363" r:id="rId34"/>
    <p:sldId id="417" r:id="rId35"/>
    <p:sldId id="409" r:id="rId36"/>
    <p:sldId id="430" r:id="rId37"/>
    <p:sldId id="431" r:id="rId38"/>
    <p:sldId id="323" r:id="rId39"/>
    <p:sldId id="324" r:id="rId40"/>
    <p:sldId id="432" r:id="rId41"/>
    <p:sldId id="433" r:id="rId42"/>
    <p:sldId id="434" r:id="rId43"/>
    <p:sldId id="429" r:id="rId44"/>
    <p:sldId id="438" r:id="rId45"/>
    <p:sldId id="407" r:id="rId46"/>
    <p:sldId id="439" r:id="rId47"/>
    <p:sldId id="331" r:id="rId48"/>
    <p:sldId id="364" r:id="rId49"/>
    <p:sldId id="418" r:id="rId50"/>
    <p:sldId id="366" r:id="rId51"/>
    <p:sldId id="419" r:id="rId52"/>
    <p:sldId id="435" r:id="rId53"/>
    <p:sldId id="436" r:id="rId54"/>
    <p:sldId id="437" r:id="rId55"/>
    <p:sldId id="441" r:id="rId56"/>
    <p:sldId id="442" r:id="rId57"/>
    <p:sldId id="443" r:id="rId58"/>
    <p:sldId id="420" r:id="rId59"/>
    <p:sldId id="421" r:id="rId60"/>
    <p:sldId id="422" r:id="rId61"/>
    <p:sldId id="423" r:id="rId62"/>
    <p:sldId id="424" r:id="rId63"/>
    <p:sldId id="425" r:id="rId64"/>
    <p:sldId id="426" r:id="rId65"/>
    <p:sldId id="427" r:id="rId66"/>
    <p:sldId id="329" r:id="rId67"/>
    <p:sldId id="374" r:id="rId68"/>
    <p:sldId id="375" r:id="rId69"/>
    <p:sldId id="376" r:id="rId70"/>
    <p:sldId id="377" r:id="rId71"/>
    <p:sldId id="411" r:id="rId72"/>
    <p:sldId id="440" r:id="rId73"/>
    <p:sldId id="270" r:id="rId7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9CB3"/>
    <a:srgbClr val="E08C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4246" autoAdjust="0"/>
  </p:normalViewPr>
  <p:slideViewPr>
    <p:cSldViewPr snapToGrid="0">
      <p:cViewPr>
        <p:scale>
          <a:sx n="47" d="100"/>
          <a:sy n="47" d="100"/>
        </p:scale>
        <p:origin x="1987" y="2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customXml" Target="../customXml/item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81"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E36D05-4759-403E-98E0-0CC21CE50240}" type="datetimeFigureOut">
              <a:rPr lang="fr-FR" smtClean="0"/>
              <a:t>20/04/2023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DD4E25-94F9-40C6-B14B-9CDE975D0C43}" type="slidenum">
              <a:rPr lang="fr-FR" smtClean="0"/>
              <a:t>‹N°›</a:t>
            </a:fld>
            <a:endParaRPr lang="fr-FR"/>
          </a:p>
        </p:txBody>
      </p:sp>
    </p:spTree>
    <p:extLst>
      <p:ext uri="{BB962C8B-B14F-4D97-AF65-F5344CB8AC3E}">
        <p14:creationId xmlns:p14="http://schemas.microsoft.com/office/powerpoint/2010/main" val="1515504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4DD4E25-94F9-40C6-B14B-9CDE975D0C43}" type="slidenum">
              <a:rPr lang="fr-FR" smtClean="0"/>
              <a:t>3</a:t>
            </a:fld>
            <a:endParaRPr lang="fr-FR"/>
          </a:p>
        </p:txBody>
      </p:sp>
    </p:spTree>
    <p:extLst>
      <p:ext uri="{BB962C8B-B14F-4D97-AF65-F5344CB8AC3E}">
        <p14:creationId xmlns:p14="http://schemas.microsoft.com/office/powerpoint/2010/main" val="28751535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4DD4E25-94F9-40C6-B14B-9CDE975D0C43}" type="slidenum">
              <a:rPr lang="fr-FR" smtClean="0"/>
              <a:t>30</a:t>
            </a:fld>
            <a:endParaRPr lang="fr-FR"/>
          </a:p>
        </p:txBody>
      </p:sp>
    </p:spTree>
    <p:extLst>
      <p:ext uri="{BB962C8B-B14F-4D97-AF65-F5344CB8AC3E}">
        <p14:creationId xmlns:p14="http://schemas.microsoft.com/office/powerpoint/2010/main" val="343636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i="1" dirty="0">
                <a:solidFill>
                  <a:schemeClr val="bg1"/>
                </a:solidFill>
                <a:latin typeface="Lucida Sans" panose="020B0602030504020204" pitchFamily="34" charset="0"/>
                <a:ea typeface="Batang" panose="02030600000101010101" pitchFamily="18" charset="-127"/>
              </a:rPr>
              <a:t>Pr </a:t>
            </a:r>
            <a:r>
              <a:rPr lang="fr-FR" sz="1200" i="1" dirty="0" err="1">
                <a:solidFill>
                  <a:schemeClr val="bg1"/>
                </a:solidFill>
                <a:latin typeface="Lucida Sans" panose="020B0602030504020204" pitchFamily="34" charset="0"/>
                <a:ea typeface="Batang" panose="02030600000101010101" pitchFamily="18" charset="-127"/>
              </a:rPr>
              <a:t>Penneau</a:t>
            </a:r>
            <a:r>
              <a:rPr lang="fr-FR" sz="1200" i="1" dirty="0">
                <a:solidFill>
                  <a:schemeClr val="bg1"/>
                </a:solidFill>
                <a:latin typeface="Lucida Sans" panose="020B0602030504020204" pitchFamily="34" charset="0"/>
                <a:ea typeface="Batang" panose="02030600000101010101" pitchFamily="18" charset="-127"/>
              </a:rPr>
              <a:t> Fontbonne </a:t>
            </a:r>
            <a:endParaRPr lang="fr-FR" sz="1200" dirty="0">
              <a:solidFill>
                <a:schemeClr val="bg1"/>
              </a:solidFill>
              <a:latin typeface="Lucida Sans" panose="020B0602030504020204" pitchFamily="34" charset="0"/>
              <a:ea typeface="Batang" panose="02030600000101010101" pitchFamily="18" charset="-127"/>
            </a:endParaRPr>
          </a:p>
          <a:p>
            <a:endParaRPr lang="fr-FR" dirty="0"/>
          </a:p>
        </p:txBody>
      </p:sp>
      <p:sp>
        <p:nvSpPr>
          <p:cNvPr id="4" name="Espace réservé du numéro de diapositive 3"/>
          <p:cNvSpPr>
            <a:spLocks noGrp="1"/>
          </p:cNvSpPr>
          <p:nvPr>
            <p:ph type="sldNum" sz="quarter" idx="5"/>
          </p:nvPr>
        </p:nvSpPr>
        <p:spPr/>
        <p:txBody>
          <a:bodyPr/>
          <a:lstStyle/>
          <a:p>
            <a:fld id="{84DD4E25-94F9-40C6-B14B-9CDE975D0C43}" type="slidenum">
              <a:rPr lang="fr-FR" smtClean="0"/>
              <a:t>31</a:t>
            </a:fld>
            <a:endParaRPr lang="fr-FR"/>
          </a:p>
        </p:txBody>
      </p:sp>
    </p:spTree>
    <p:extLst>
      <p:ext uri="{BB962C8B-B14F-4D97-AF65-F5344CB8AC3E}">
        <p14:creationId xmlns:p14="http://schemas.microsoft.com/office/powerpoint/2010/main" val="22584800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La recherche de la performance, répondre aux exigences de productivité, compétitivité </a:t>
            </a:r>
            <a:br>
              <a:rPr lang="fr-FR" dirty="0"/>
            </a:br>
            <a:r>
              <a:rPr lang="fr-FR" dirty="0"/>
              <a:t>Conséquences : « se doper »/ « Workaholisme »</a:t>
            </a:r>
          </a:p>
          <a:p>
            <a:r>
              <a:rPr lang="fr-FR" dirty="0"/>
              <a:t>L’accessibilité des SPA sur le lieu de travail incite à consommer</a:t>
            </a:r>
          </a:p>
          <a:p>
            <a:r>
              <a:rPr lang="fr-FR" dirty="0"/>
              <a:t>Certaines cultures d’entreprise :</a:t>
            </a:r>
          </a:p>
          <a:p>
            <a:pPr lvl="1"/>
            <a:r>
              <a:rPr lang="fr-FR" dirty="0"/>
              <a:t>Pour récompenser (pots internes- signatures de contrat..)</a:t>
            </a:r>
          </a:p>
          <a:p>
            <a:pPr lvl="1"/>
            <a:r>
              <a:rPr lang="fr-FR" dirty="0"/>
              <a:t>Rituels d’intégration ou de socialisation entre collègues (apéros entre collègues, </a:t>
            </a:r>
            <a:r>
              <a:rPr lang="fr-FR" dirty="0" err="1"/>
              <a:t>afterwork</a:t>
            </a:r>
            <a:r>
              <a:rPr lang="fr-FR" dirty="0"/>
              <a:t>…)</a:t>
            </a:r>
          </a:p>
          <a:p>
            <a:endParaRPr lang="fr-FR" dirty="0"/>
          </a:p>
        </p:txBody>
      </p:sp>
      <p:sp>
        <p:nvSpPr>
          <p:cNvPr id="4" name="Espace réservé du numéro de diapositive 3"/>
          <p:cNvSpPr>
            <a:spLocks noGrp="1"/>
          </p:cNvSpPr>
          <p:nvPr>
            <p:ph type="sldNum" sz="quarter" idx="5"/>
          </p:nvPr>
        </p:nvSpPr>
        <p:spPr/>
        <p:txBody>
          <a:bodyPr/>
          <a:lstStyle/>
          <a:p>
            <a:fld id="{84DD4E25-94F9-40C6-B14B-9CDE975D0C43}" type="slidenum">
              <a:rPr lang="fr-FR" smtClean="0"/>
              <a:t>32</a:t>
            </a:fld>
            <a:endParaRPr lang="fr-FR"/>
          </a:p>
        </p:txBody>
      </p:sp>
    </p:spTree>
    <p:extLst>
      <p:ext uri="{BB962C8B-B14F-4D97-AF65-F5344CB8AC3E}">
        <p14:creationId xmlns:p14="http://schemas.microsoft.com/office/powerpoint/2010/main" val="19482809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4DD4E25-94F9-40C6-B14B-9CDE975D0C43}" type="slidenum">
              <a:rPr lang="fr-FR" smtClean="0"/>
              <a:t>33</a:t>
            </a:fld>
            <a:endParaRPr lang="fr-FR"/>
          </a:p>
        </p:txBody>
      </p:sp>
    </p:spTree>
    <p:extLst>
      <p:ext uri="{BB962C8B-B14F-4D97-AF65-F5344CB8AC3E}">
        <p14:creationId xmlns:p14="http://schemas.microsoft.com/office/powerpoint/2010/main" val="34594369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Repérer : Il s’agit pour vous d’observer de manière objective des signes susceptibles de mettre en péril la sécurité d’un salarié ou d’un tiers, sans jugement de valeur sur la personne. Les troubles du comportement sont une alerte qui doit inciter l’entourage professionnel à agir. Ces signes peuvent varier selon les personnes et leurs situations. </a:t>
            </a:r>
          </a:p>
        </p:txBody>
      </p:sp>
      <p:sp>
        <p:nvSpPr>
          <p:cNvPr id="4" name="Espace réservé du numéro de diapositive 3"/>
          <p:cNvSpPr>
            <a:spLocks noGrp="1"/>
          </p:cNvSpPr>
          <p:nvPr>
            <p:ph type="sldNum" sz="quarter" idx="5"/>
          </p:nvPr>
        </p:nvSpPr>
        <p:spPr/>
        <p:txBody>
          <a:bodyPr/>
          <a:lstStyle/>
          <a:p>
            <a:fld id="{84DD4E25-94F9-40C6-B14B-9CDE975D0C43}" type="slidenum">
              <a:rPr lang="fr-FR" smtClean="0"/>
              <a:t>37</a:t>
            </a:fld>
            <a:endParaRPr lang="fr-FR"/>
          </a:p>
        </p:txBody>
      </p:sp>
    </p:spTree>
    <p:extLst>
      <p:ext uri="{BB962C8B-B14F-4D97-AF65-F5344CB8AC3E}">
        <p14:creationId xmlns:p14="http://schemas.microsoft.com/office/powerpoint/2010/main" val="38263325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C82C4CE1-F6C5-4C32-A5E2-003443B2588D}" type="slidenum">
              <a:rPr lang="fr-FR" smtClean="0"/>
              <a:pPr>
                <a:defRPr/>
              </a:pPr>
              <a:t>38</a:t>
            </a:fld>
            <a:endParaRPr lang="fr-FR"/>
          </a:p>
        </p:txBody>
      </p:sp>
    </p:spTree>
    <p:extLst>
      <p:ext uri="{BB962C8B-B14F-4D97-AF65-F5344CB8AC3E}">
        <p14:creationId xmlns:p14="http://schemas.microsoft.com/office/powerpoint/2010/main" val="40182538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6018" name="Rectangle 9"/>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E0AB767F-C1AE-4214-9413-09350CBBD5BA}" type="slidenum">
              <a:rPr lang="fr-FR" altLang="fr-FR">
                <a:solidFill>
                  <a:prstClr val="black"/>
                </a:solidFill>
              </a:rPr>
              <a:pPr eaLnBrk="1" hangingPunct="1">
                <a:spcBef>
                  <a:spcPct val="0"/>
                </a:spcBef>
              </a:pPr>
              <a:t>39</a:t>
            </a:fld>
            <a:endParaRPr lang="fr-FR" altLang="fr-FR">
              <a:solidFill>
                <a:prstClr val="black"/>
              </a:solidFill>
            </a:endParaRPr>
          </a:p>
        </p:txBody>
      </p:sp>
      <p:sp>
        <p:nvSpPr>
          <p:cNvPr id="86019" name="Text Box 1"/>
          <p:cNvSpPr txBox="1">
            <a:spLocks noChangeArrowheads="1"/>
          </p:cNvSpPr>
          <p:nvPr/>
        </p:nvSpPr>
        <p:spPr bwMode="auto">
          <a:xfrm>
            <a:off x="1008063" y="671513"/>
            <a:ext cx="4902200" cy="3355975"/>
          </a:xfrm>
          <a:prstGeom prst="rect">
            <a:avLst/>
          </a:prstGeom>
          <a:solidFill>
            <a:srgbClr val="FFFFFF"/>
          </a:solidFill>
          <a:ln w="9525">
            <a:solidFill>
              <a:srgbClr val="000000"/>
            </a:solidFill>
            <a:miter lim="800000"/>
            <a:headEnd/>
            <a:tailEnd/>
          </a:ln>
        </p:spPr>
        <p:txBody>
          <a:bodyPr wrap="none" anchor="ct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buClrTx/>
              <a:buFontTx/>
              <a:buNone/>
            </a:pPr>
            <a:endParaRPr kumimoji="0" lang="fr-FR" altLang="fr-FR" sz="2400" b="0">
              <a:solidFill>
                <a:prstClr val="black"/>
              </a:solidFill>
            </a:endParaRPr>
          </a:p>
        </p:txBody>
      </p:sp>
      <p:sp>
        <p:nvSpPr>
          <p:cNvPr id="86020" name="Rectangle 2"/>
          <p:cNvSpPr>
            <a:spLocks noGrp="1" noChangeArrowheads="1"/>
          </p:cNvSpPr>
          <p:nvPr>
            <p:ph type="body"/>
          </p:nvPr>
        </p:nvSpPr>
        <p:spPr>
          <a:xfrm>
            <a:off x="685802" y="4343401"/>
            <a:ext cx="5484813" cy="41989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a:p>
        </p:txBody>
      </p:sp>
    </p:spTree>
    <p:extLst>
      <p:ext uri="{BB962C8B-B14F-4D97-AF65-F5344CB8AC3E}">
        <p14:creationId xmlns:p14="http://schemas.microsoft.com/office/powerpoint/2010/main" val="29331496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C82C4CE1-F6C5-4C32-A5E2-003443B2588D}" type="slidenum">
              <a:rPr lang="fr-FR" smtClean="0"/>
              <a:pPr>
                <a:defRPr/>
              </a:pPr>
              <a:t>40</a:t>
            </a:fld>
            <a:endParaRPr lang="fr-FR"/>
          </a:p>
        </p:txBody>
      </p:sp>
    </p:spTree>
    <p:extLst>
      <p:ext uri="{BB962C8B-B14F-4D97-AF65-F5344CB8AC3E}">
        <p14:creationId xmlns:p14="http://schemas.microsoft.com/office/powerpoint/2010/main" val="28251119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La prise en compte des risques liés aux pratiques</a:t>
            </a:r>
            <a:r>
              <a:rPr lang="fr-FR" baseline="0" dirty="0"/>
              <a:t> addictives est bénéfique non seulement pour la santé et la sécurité des salariés mais aussi pour la sécurité des tiers : clients, travailleurs d’entreprises extérieures, usagers de la route et aussi pour l’image de l’entreprise.</a:t>
            </a:r>
          </a:p>
          <a:p>
            <a:endParaRPr lang="fr-FR" baseline="0" dirty="0"/>
          </a:p>
          <a:p>
            <a:r>
              <a:rPr lang="fr-FR" baseline="0" dirty="0"/>
              <a:t>La réduction des risques par une démarche de prévention collective associée à la prise en charge des cas individuels.</a:t>
            </a:r>
          </a:p>
          <a:p>
            <a:endParaRPr lang="fr-FR" baseline="0" dirty="0"/>
          </a:p>
          <a:p>
            <a:r>
              <a:rPr lang="fr-FR" baseline="0" dirty="0"/>
              <a:t>Les actions de prévention concernent l’ensembles des travailleurs de l’entreprise et pas seulement ceux qui sont en difficulté ou affectés à certains postes.</a:t>
            </a:r>
          </a:p>
          <a:p>
            <a:endParaRPr lang="fr-FR" baseline="0" dirty="0"/>
          </a:p>
          <a:p>
            <a:r>
              <a:rPr lang="fr-FR" baseline="0" dirty="0"/>
              <a:t>Le choix des objectifs de cette démarche, sa mise en œuvre et son suivi nécessitent la mise en place d’un comité de pilotage avec des moyens et des outils.</a:t>
            </a:r>
          </a:p>
          <a:p>
            <a:endParaRPr lang="fr-FR" baseline="0" dirty="0"/>
          </a:p>
          <a:p>
            <a:r>
              <a:rPr lang="fr-FR" baseline="0" dirty="0"/>
              <a:t>L’élaboration de la démarche de prévention doit se faire dans un esprit de concertation, d’accompagnement et de soutien.</a:t>
            </a:r>
          </a:p>
          <a:p>
            <a:endParaRPr lang="fr-FR" baseline="0" dirty="0"/>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84DD4E25-94F9-40C6-B14B-9CDE975D0C43}" type="slidenum">
              <a:rPr lang="fr-FR" smtClean="0"/>
              <a:t>44</a:t>
            </a:fld>
            <a:endParaRPr lang="fr-FR"/>
          </a:p>
        </p:txBody>
      </p:sp>
    </p:spTree>
    <p:extLst>
      <p:ext uri="{BB962C8B-B14F-4D97-AF65-F5344CB8AC3E}">
        <p14:creationId xmlns:p14="http://schemas.microsoft.com/office/powerpoint/2010/main" val="3521950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aseline="0" dirty="0"/>
              <a:t>Constitution d’un groupe de travail, comité de pilotage dans lequel un intervenant du </a:t>
            </a:r>
            <a:r>
              <a:rPr lang="fr-FR" baseline="0" dirty="0" err="1"/>
              <a:t>sst</a:t>
            </a:r>
            <a:r>
              <a:rPr lang="fr-FR" baseline="0" dirty="0"/>
              <a:t> ou réseau addictions pourra en faire partie</a:t>
            </a:r>
          </a:p>
          <a:p>
            <a:endParaRPr lang="fr-FR" baseline="0" dirty="0"/>
          </a:p>
          <a:p>
            <a:r>
              <a:rPr lang="fr-FR" baseline="0" dirty="0"/>
              <a:t>ce COPIL devra élaborer la démarche de prévention collective, c’est-à-dire : </a:t>
            </a:r>
          </a:p>
          <a:p>
            <a:r>
              <a:rPr lang="fr-FR" baseline="0" dirty="0"/>
              <a:t>	- définir les objectifs</a:t>
            </a:r>
          </a:p>
          <a:p>
            <a:r>
              <a:rPr lang="fr-FR" baseline="0" dirty="0"/>
              <a:t>	- former chaque salarié sur les risques, pour la santé et la sécurité, la réglementation en vigueur, </a:t>
            </a:r>
          </a:p>
          <a:p>
            <a:r>
              <a:rPr lang="fr-FR" baseline="0" dirty="0"/>
              <a:t>	- établir la procédure à suivre face à un salarié dans l’incapacité d’assurer son travail en toute sécurité,</a:t>
            </a:r>
          </a:p>
          <a:p>
            <a:r>
              <a:rPr lang="fr-FR" baseline="0" dirty="0"/>
              <a:t>	- informer les salariés sur le rôle du </a:t>
            </a:r>
            <a:r>
              <a:rPr lang="fr-FR" baseline="0" dirty="0" err="1"/>
              <a:t>sst</a:t>
            </a:r>
            <a:r>
              <a:rPr lang="fr-FR" baseline="0" dirty="0"/>
              <a:t>, des services sociaux, de l’encadrement, des représentants du personnel et sur les aides possibles en dehors de l’entreprise (médecin traitant, numéros de tél, site internet…)</a:t>
            </a:r>
          </a:p>
          <a:p>
            <a:endParaRPr lang="fr-FR" baseline="0" dirty="0"/>
          </a:p>
          <a:p>
            <a:r>
              <a:rPr lang="fr-FR" baseline="0" dirty="0"/>
              <a:t>Actions de prévention : </a:t>
            </a:r>
          </a:p>
          <a:p>
            <a:r>
              <a:rPr lang="fr-FR" baseline="0" dirty="0"/>
              <a:t>	- les pots d’entreprise, </a:t>
            </a:r>
          </a:p>
          <a:p>
            <a:r>
              <a:rPr lang="fr-FR" baseline="0" dirty="0"/>
              <a:t>	- améliorer les conditions de travail qui peuvent favoriser le consommation des PSA, </a:t>
            </a:r>
          </a:p>
          <a:p>
            <a:r>
              <a:rPr lang="fr-FR" baseline="0" dirty="0"/>
              <a:t>	- définir les signaux et indicateurs d’alerte (absentéisme, retard, diminution de la qualité…). </a:t>
            </a:r>
          </a:p>
          <a:p>
            <a:r>
              <a:rPr lang="fr-FR" baseline="0" dirty="0"/>
              <a:t>	- Faire la liste des postes de sureté et de sécurité pour lesquels un test de dépistage de drogue sera fait, la liste des postes pour lesquels un alcootest sera pratiqué. </a:t>
            </a:r>
          </a:p>
          <a:p>
            <a:r>
              <a:rPr lang="fr-FR" baseline="0" dirty="0"/>
              <a:t>	- Revoir le RI (le faire, le </a:t>
            </a:r>
            <a:r>
              <a:rPr lang="fr-FR" baseline="0" dirty="0" err="1"/>
              <a:t>complèter</a:t>
            </a:r>
            <a:r>
              <a:rPr lang="fr-FR" baseline="0" dirty="0"/>
              <a:t>) ou rédiger un règlement interne pour les – de 20 sal qui précise les modalité de ces alcootests.</a:t>
            </a:r>
          </a:p>
          <a:p>
            <a:endParaRPr lang="fr-FR" baseline="0" dirty="0"/>
          </a:p>
          <a:p>
            <a:r>
              <a:rPr lang="fr-FR" baseline="0" dirty="0"/>
              <a:t>Instauration d’un dialogue social avec présentation de ce projet au CHSCT ou aux DP.</a:t>
            </a:r>
          </a:p>
          <a:p>
            <a:endParaRPr lang="fr-FR" baseline="0" dirty="0"/>
          </a:p>
          <a:p>
            <a:r>
              <a:rPr lang="fr-FR" baseline="0" dirty="0"/>
              <a:t>Réévaluer les risques pour revoir les actions pour améliorer  </a:t>
            </a:r>
          </a:p>
          <a:p>
            <a:endParaRPr lang="fr-FR" baseline="0" dirty="0"/>
          </a:p>
          <a:p>
            <a:endParaRPr lang="fr-FR" baseline="0" dirty="0"/>
          </a:p>
          <a:p>
            <a:endParaRPr lang="fr-FR" baseline="0" dirty="0"/>
          </a:p>
          <a:p>
            <a:r>
              <a:rPr lang="fr-FR" baseline="0" dirty="0"/>
              <a:t>	- , qui devra être formé sur les PSA, pour les petites entreprises, regroupement de plusieurs entreprises pour des actions coordonnées (formations interentreprises)</a:t>
            </a:r>
          </a:p>
          <a:p>
            <a:endParaRPr lang="fr-FR"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fr-FR" dirty="0"/>
              <a:t>on doit faire un constat,</a:t>
            </a:r>
            <a:r>
              <a:rPr lang="fr-FR" baseline="0" dirty="0"/>
              <a:t> un état des lieux comme par exemple ce document</a:t>
            </a:r>
          </a:p>
          <a:p>
            <a:endParaRPr lang="fr-FR" dirty="0"/>
          </a:p>
          <a:p>
            <a:endParaRPr lang="fr-FR" dirty="0"/>
          </a:p>
        </p:txBody>
      </p:sp>
      <p:sp>
        <p:nvSpPr>
          <p:cNvPr id="4" name="Espace réservé du numéro de diapositive 3"/>
          <p:cNvSpPr>
            <a:spLocks noGrp="1"/>
          </p:cNvSpPr>
          <p:nvPr>
            <p:ph type="sldNum" sz="quarter" idx="10"/>
          </p:nvPr>
        </p:nvSpPr>
        <p:spPr/>
        <p:txBody>
          <a:bodyPr/>
          <a:lstStyle/>
          <a:p>
            <a:pPr>
              <a:defRPr/>
            </a:pPr>
            <a:fld id="{C82C4CE1-F6C5-4C32-A5E2-003443B2588D}" type="slidenum">
              <a:rPr lang="fr-FR" smtClean="0"/>
              <a:pPr>
                <a:defRPr/>
              </a:pPr>
              <a:t>45</a:t>
            </a:fld>
            <a:endParaRPr lang="fr-FR"/>
          </a:p>
        </p:txBody>
      </p:sp>
    </p:spTree>
    <p:extLst>
      <p:ext uri="{BB962C8B-B14F-4D97-AF65-F5344CB8AC3E}">
        <p14:creationId xmlns:p14="http://schemas.microsoft.com/office/powerpoint/2010/main" val="31948242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4DD4E25-94F9-40C6-B14B-9CDE975D0C43}" type="slidenum">
              <a:rPr lang="fr-FR" smtClean="0"/>
              <a:t>4</a:t>
            </a:fld>
            <a:endParaRPr lang="fr-FR"/>
          </a:p>
        </p:txBody>
      </p:sp>
    </p:spTree>
    <p:extLst>
      <p:ext uri="{BB962C8B-B14F-4D97-AF65-F5344CB8AC3E}">
        <p14:creationId xmlns:p14="http://schemas.microsoft.com/office/powerpoint/2010/main" val="18733746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1" dirty="0">
                <a:solidFill>
                  <a:srgbClr val="EC7C30"/>
                </a:solidFill>
                <a:latin typeface="Arial" panose="020B0604020202020204" pitchFamily="34" charset="0"/>
              </a:rPr>
              <a:t>Pratiques culturelles et socialisantes </a:t>
            </a:r>
            <a:r>
              <a:rPr lang="fr-FR" sz="1200" dirty="0">
                <a:solidFill>
                  <a:srgbClr val="000000"/>
                </a:solidFill>
                <a:latin typeface="Arial" panose="020B0604020202020204" pitchFamily="34" charset="0"/>
              </a:rPr>
              <a:t>(genre du métier, habitudes conviviales-pots fréquents en entreprise, relation hiérarchique, bizutage, support de communication non verbale, image de marque, réseau, démarche commerciale-signature ou reconduction de contrats de commandes, cohésion d’équipe-déplacements en équipe loin du domicile-salons privés voire séminaire, âge, ancienneté) 	</a:t>
            </a:r>
          </a:p>
          <a:p>
            <a:endParaRPr lang="fr-FR" sz="1200" b="1" dirty="0">
              <a:solidFill>
                <a:srgbClr val="FFFFFF"/>
              </a:solidFill>
              <a:latin typeface="Arial" panose="020B0604020202020204" pitchFamily="34" charset="0"/>
            </a:endParaRPr>
          </a:p>
          <a:p>
            <a:r>
              <a:rPr lang="fr-FR" sz="1200" b="1" dirty="0">
                <a:solidFill>
                  <a:srgbClr val="EC7C30"/>
                </a:solidFill>
                <a:latin typeface="Arial" panose="020B0604020202020204" pitchFamily="34" charset="0"/>
              </a:rPr>
              <a:t>Disponibilité et offre des produits liées au milieu professionnel </a:t>
            </a:r>
            <a:r>
              <a:rPr lang="fr-FR" sz="1200" dirty="0">
                <a:solidFill>
                  <a:srgbClr val="000000"/>
                </a:solidFill>
                <a:latin typeface="Arial" panose="020B0604020202020204" pitchFamily="34" charset="0"/>
              </a:rPr>
              <a:t>(offre d'alcool sur le lieu de travail, métiers de production, de vente ou de contrôle liés aux produits psychoactifs métiers de la santé...) 	</a:t>
            </a:r>
          </a:p>
          <a:p>
            <a:endParaRPr lang="fr-FR" sz="1200" b="1" dirty="0">
              <a:solidFill>
                <a:srgbClr val="EC7C30"/>
              </a:solidFill>
              <a:latin typeface="Arial" panose="020B0604020202020204" pitchFamily="34" charset="0"/>
            </a:endParaRPr>
          </a:p>
          <a:p>
            <a:r>
              <a:rPr lang="fr-FR" sz="1200" b="1" dirty="0">
                <a:solidFill>
                  <a:srgbClr val="EC7C30"/>
                </a:solidFill>
                <a:latin typeface="Arial" panose="020B0604020202020204" pitchFamily="34" charset="0"/>
              </a:rPr>
              <a:t>Précarité professionnelle </a:t>
            </a:r>
            <a:r>
              <a:rPr lang="fr-FR" sz="1200" dirty="0">
                <a:solidFill>
                  <a:srgbClr val="000000"/>
                </a:solidFill>
                <a:latin typeface="Arial" panose="020B0604020202020204" pitchFamily="34" charset="0"/>
              </a:rPr>
              <a:t>(statut, rémunération, image de marque du métier, évolution professionnelle, reclassement, formation, projet d'entreprise peu clair) 	</a:t>
            </a:r>
          </a:p>
          <a:p>
            <a:endParaRPr lang="fr-FR" sz="1200" b="1" dirty="0">
              <a:solidFill>
                <a:srgbClr val="EC7C30"/>
              </a:solidFill>
              <a:latin typeface="Arial" panose="020B0604020202020204" pitchFamily="34" charset="0"/>
            </a:endParaRPr>
          </a:p>
          <a:p>
            <a:r>
              <a:rPr lang="fr-FR" sz="1200" b="1" dirty="0">
                <a:solidFill>
                  <a:srgbClr val="EC7C30"/>
                </a:solidFill>
                <a:latin typeface="Arial" panose="020B0604020202020204" pitchFamily="34" charset="0"/>
              </a:rPr>
              <a:t>Tensions psychiques </a:t>
            </a:r>
            <a:r>
              <a:rPr lang="fr-FR" sz="1200" dirty="0">
                <a:solidFill>
                  <a:srgbClr val="000000"/>
                </a:solidFill>
                <a:latin typeface="Arial" panose="020B0604020202020204" pitchFamily="34" charset="0"/>
              </a:rPr>
              <a:t>(relations conflictuelles non réglées, souffrance, isolement, </a:t>
            </a:r>
            <a:r>
              <a:rPr lang="fr-FR" sz="1200" dirty="0" err="1">
                <a:solidFill>
                  <a:srgbClr val="000000"/>
                </a:solidFill>
                <a:latin typeface="Arial" panose="020B0604020202020204" pitchFamily="34" charset="0"/>
              </a:rPr>
              <a:t>désoeuvrement</a:t>
            </a:r>
            <a:r>
              <a:rPr lang="fr-FR" sz="1200" dirty="0">
                <a:solidFill>
                  <a:srgbClr val="000000"/>
                </a:solidFill>
                <a:latin typeface="Arial" panose="020B0604020202020204" pitchFamily="34" charset="0"/>
              </a:rPr>
              <a:t>-ennui-temps d’attente, anxiété, vigilance, activités interrompues, charge émotionnelle, manque d'expérience, mésestime de soi, exclusion, surinvestissement-charge de travail importante non anticipée-excès de responsabilités, manque de reconnaissance, âge, perte du bon sens ou représentation négative du travail, injonction contradictoire, écueil éthique, usure mentale, répétition des taches, peur au travail) 	</a:t>
            </a:r>
          </a:p>
          <a:p>
            <a:endParaRPr lang="fr-FR" sz="1200" b="1" dirty="0">
              <a:solidFill>
                <a:srgbClr val="EC7C30"/>
              </a:solidFill>
              <a:latin typeface="Arial" panose="020B0604020202020204" pitchFamily="34" charset="0"/>
            </a:endParaRPr>
          </a:p>
          <a:p>
            <a:r>
              <a:rPr lang="fr-FR" sz="1200" b="1" dirty="0">
                <a:solidFill>
                  <a:srgbClr val="EC7C30"/>
                </a:solidFill>
                <a:latin typeface="Arial" panose="020B0604020202020204" pitchFamily="34" charset="0"/>
              </a:rPr>
              <a:t>Pauvreté des liaisons sociales </a:t>
            </a:r>
            <a:r>
              <a:rPr lang="fr-FR" sz="1200" dirty="0">
                <a:solidFill>
                  <a:srgbClr val="000000"/>
                </a:solidFill>
                <a:latin typeface="Arial" panose="020B0604020202020204" pitchFamily="34" charset="0"/>
              </a:rPr>
              <a:t>(absence de reconnaissance, manque de soutien d’écoute, isolement, relations hiérarchiques atomisées, opacité managériale, manque de soutien syndical, délitement du collectif (intégration, entraide), manque de temps de transmission, manque de réunion de travail, absence de supervision, absence de débats professionnels, absence d’évolution professionnelle, absence ou excès de contrôle exclusion, désinsertion sociale..) 	</a:t>
            </a:r>
          </a:p>
          <a:p>
            <a:endParaRPr lang="fr-FR" sz="1200" b="1" dirty="0">
              <a:solidFill>
                <a:srgbClr val="EC7C30"/>
              </a:solidFill>
              <a:latin typeface="Arial" panose="020B0604020202020204" pitchFamily="34" charset="0"/>
            </a:endParaRPr>
          </a:p>
          <a:p>
            <a:r>
              <a:rPr lang="fr-FR" sz="1200" b="1" dirty="0">
                <a:solidFill>
                  <a:srgbClr val="EC7C30"/>
                </a:solidFill>
                <a:latin typeface="Arial" panose="020B0604020202020204" pitchFamily="34" charset="0"/>
              </a:rPr>
              <a:t>Tensions physiques </a:t>
            </a:r>
            <a:r>
              <a:rPr lang="fr-FR" sz="1200" dirty="0">
                <a:solidFill>
                  <a:srgbClr val="000000"/>
                </a:solidFill>
                <a:latin typeface="Arial" panose="020B0604020202020204" pitchFamily="34" charset="0"/>
              </a:rPr>
              <a:t>(temps de travail, horaires atypiques-travail de nuit-horaires décalées-longues journées de plus de 10 heures, gardes, activité répétitive, intensité des gestes, bruit, odeurs, chaleur, douleur, TMS, âge) </a:t>
            </a:r>
            <a:endParaRPr lang="fr-FR" dirty="0"/>
          </a:p>
        </p:txBody>
      </p:sp>
      <p:sp>
        <p:nvSpPr>
          <p:cNvPr id="4" name="Espace réservé du numéro de diapositive 3"/>
          <p:cNvSpPr>
            <a:spLocks noGrp="1"/>
          </p:cNvSpPr>
          <p:nvPr>
            <p:ph type="sldNum" sz="quarter" idx="10"/>
          </p:nvPr>
        </p:nvSpPr>
        <p:spPr/>
        <p:txBody>
          <a:bodyPr/>
          <a:lstStyle/>
          <a:p>
            <a:pPr>
              <a:defRPr/>
            </a:pPr>
            <a:fld id="{C82C4CE1-F6C5-4C32-A5E2-003443B2588D}" type="slidenum">
              <a:rPr lang="fr-FR" smtClean="0"/>
              <a:pPr>
                <a:defRPr/>
              </a:pPr>
              <a:t>46</a:t>
            </a:fld>
            <a:endParaRPr lang="fr-FR"/>
          </a:p>
        </p:txBody>
      </p:sp>
    </p:spTree>
    <p:extLst>
      <p:ext uri="{BB962C8B-B14F-4D97-AF65-F5344CB8AC3E}">
        <p14:creationId xmlns:p14="http://schemas.microsoft.com/office/powerpoint/2010/main" val="26194931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Article L 4121-1 : L’employeur est responsable de la sécurité</a:t>
            </a:r>
            <a:r>
              <a:rPr lang="fr-FR" baseline="0" dirty="0"/>
              <a:t> et de la santé physique et mentale des travailleurs</a:t>
            </a:r>
          </a:p>
          <a:p>
            <a:endParaRPr lang="fr-FR" baseline="0" dirty="0"/>
          </a:p>
          <a:p>
            <a:r>
              <a:rPr lang="fr-FR" baseline="0" dirty="0"/>
              <a:t>Article R. 4224-16 : L’employeur prend, après avis du médecin du travail, les disposition nécessaires pour assurer les premiers secours aux accidentés et aux malades. A ce titre, il doit définir, après avis du m du w, les conditions de prise en charge d’un travailleur hors d’état de se protéger. Dans ce cadre, ce salarié doit être retiré de tout poste dangereux.</a:t>
            </a:r>
            <a:endParaRPr lang="fr-FR" dirty="0"/>
          </a:p>
          <a:p>
            <a:endParaRPr lang="fr-FR" dirty="0"/>
          </a:p>
        </p:txBody>
      </p:sp>
      <p:sp>
        <p:nvSpPr>
          <p:cNvPr id="4" name="Espace réservé du numéro de diapositive 3"/>
          <p:cNvSpPr>
            <a:spLocks noGrp="1"/>
          </p:cNvSpPr>
          <p:nvPr>
            <p:ph type="sldNum" sz="quarter" idx="5"/>
          </p:nvPr>
        </p:nvSpPr>
        <p:spPr/>
        <p:txBody>
          <a:bodyPr/>
          <a:lstStyle/>
          <a:p>
            <a:fld id="{84DD4E25-94F9-40C6-B14B-9CDE975D0C43}" type="slidenum">
              <a:rPr lang="fr-FR" smtClean="0"/>
              <a:t>61</a:t>
            </a:fld>
            <a:endParaRPr lang="fr-FR"/>
          </a:p>
        </p:txBody>
      </p:sp>
    </p:spTree>
    <p:extLst>
      <p:ext uri="{BB962C8B-B14F-4D97-AF65-F5344CB8AC3E}">
        <p14:creationId xmlns:p14="http://schemas.microsoft.com/office/powerpoint/2010/main" val="5547896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Article L 4121-1 : L’employeur est responsable de la sécurité</a:t>
            </a:r>
            <a:r>
              <a:rPr lang="fr-FR" baseline="0" dirty="0"/>
              <a:t> et de la santé physique et mentale des travailleurs</a:t>
            </a:r>
          </a:p>
          <a:p>
            <a:endParaRPr lang="fr-FR" baseline="0" dirty="0"/>
          </a:p>
          <a:p>
            <a:r>
              <a:rPr lang="fr-FR" baseline="0" dirty="0"/>
              <a:t>Article R. 4224-16 : L’employeur prend, après avis du médecin du travail, les disposition nécessaires pour assurer les premiers secours aux accidentés et aux malades. A ce titre, il doit définir, après avis du m du w, les conditions de prise en charge d’un travailleur hors d’état de se protéger. Dans ce cadre, ce salarié doit être retiré de tout poste dangereux.</a:t>
            </a:r>
            <a:endParaRPr lang="fr-FR" dirty="0"/>
          </a:p>
          <a:p>
            <a:endParaRPr lang="fr-FR" dirty="0"/>
          </a:p>
        </p:txBody>
      </p:sp>
      <p:sp>
        <p:nvSpPr>
          <p:cNvPr id="4" name="Espace réservé du numéro de diapositive 3"/>
          <p:cNvSpPr>
            <a:spLocks noGrp="1"/>
          </p:cNvSpPr>
          <p:nvPr>
            <p:ph type="sldNum" sz="quarter" idx="5"/>
          </p:nvPr>
        </p:nvSpPr>
        <p:spPr/>
        <p:txBody>
          <a:bodyPr/>
          <a:lstStyle/>
          <a:p>
            <a:fld id="{84DD4E25-94F9-40C6-B14B-9CDE975D0C43}" type="slidenum">
              <a:rPr lang="fr-FR" smtClean="0"/>
              <a:t>62</a:t>
            </a:fld>
            <a:endParaRPr lang="fr-FR"/>
          </a:p>
        </p:txBody>
      </p:sp>
    </p:spTree>
    <p:extLst>
      <p:ext uri="{BB962C8B-B14F-4D97-AF65-F5344CB8AC3E}">
        <p14:creationId xmlns:p14="http://schemas.microsoft.com/office/powerpoint/2010/main" val="3418563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Article L 4121-1 : L’employeur est responsable de la sécurité</a:t>
            </a:r>
            <a:r>
              <a:rPr lang="fr-FR" baseline="0" dirty="0"/>
              <a:t> et de la santé physique et mentale des travailleurs</a:t>
            </a:r>
          </a:p>
          <a:p>
            <a:endParaRPr lang="fr-FR" baseline="0" dirty="0"/>
          </a:p>
          <a:p>
            <a:r>
              <a:rPr lang="fr-FR" baseline="0" dirty="0"/>
              <a:t>Article R. 4224-16 : L’employeur prend, après avis du médecin du travail, les disposition nécessaires pour assurer les premiers secours aux accidentés et aux malades. A ce titre, il doit définir, après avis du m du w, les conditions de prise en charge d’un travailleur hors d’état de se protéger. Dans ce cadre, ce salarié doit être retiré de tout poste dangereux.</a:t>
            </a:r>
            <a:endParaRPr lang="fr-FR" dirty="0"/>
          </a:p>
          <a:p>
            <a:endParaRPr lang="fr-FR" dirty="0"/>
          </a:p>
        </p:txBody>
      </p:sp>
      <p:sp>
        <p:nvSpPr>
          <p:cNvPr id="4" name="Espace réservé du numéro de diapositive 3"/>
          <p:cNvSpPr>
            <a:spLocks noGrp="1"/>
          </p:cNvSpPr>
          <p:nvPr>
            <p:ph type="sldNum" sz="quarter" idx="5"/>
          </p:nvPr>
        </p:nvSpPr>
        <p:spPr/>
        <p:txBody>
          <a:bodyPr/>
          <a:lstStyle/>
          <a:p>
            <a:fld id="{84DD4E25-94F9-40C6-B14B-9CDE975D0C43}" type="slidenum">
              <a:rPr lang="fr-FR" smtClean="0"/>
              <a:t>63</a:t>
            </a:fld>
            <a:endParaRPr lang="fr-FR"/>
          </a:p>
        </p:txBody>
      </p:sp>
    </p:spTree>
    <p:extLst>
      <p:ext uri="{BB962C8B-B14F-4D97-AF65-F5344CB8AC3E}">
        <p14:creationId xmlns:p14="http://schemas.microsoft.com/office/powerpoint/2010/main" val="37619035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4DD4E25-94F9-40C6-B14B-9CDE975D0C43}" type="slidenum">
              <a:rPr lang="fr-FR" smtClean="0"/>
              <a:t>64</a:t>
            </a:fld>
            <a:endParaRPr lang="fr-FR"/>
          </a:p>
        </p:txBody>
      </p:sp>
    </p:spTree>
    <p:extLst>
      <p:ext uri="{BB962C8B-B14F-4D97-AF65-F5344CB8AC3E}">
        <p14:creationId xmlns:p14="http://schemas.microsoft.com/office/powerpoint/2010/main" val="42371920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4DD4E25-94F9-40C6-B14B-9CDE975D0C43}" type="slidenum">
              <a:rPr lang="fr-FR" smtClean="0"/>
              <a:t>65</a:t>
            </a:fld>
            <a:endParaRPr lang="fr-FR"/>
          </a:p>
        </p:txBody>
      </p:sp>
    </p:spTree>
    <p:extLst>
      <p:ext uri="{BB962C8B-B14F-4D97-AF65-F5344CB8AC3E}">
        <p14:creationId xmlns:p14="http://schemas.microsoft.com/office/powerpoint/2010/main" val="1834405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4DD4E25-94F9-40C6-B14B-9CDE975D0C43}" type="slidenum">
              <a:rPr lang="fr-FR" smtClean="0"/>
              <a:t>70</a:t>
            </a:fld>
            <a:endParaRPr lang="fr-FR"/>
          </a:p>
        </p:txBody>
      </p:sp>
    </p:spTree>
    <p:extLst>
      <p:ext uri="{BB962C8B-B14F-4D97-AF65-F5344CB8AC3E}">
        <p14:creationId xmlns:p14="http://schemas.microsoft.com/office/powerpoint/2010/main" val="31391892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4DD4E25-94F9-40C6-B14B-9CDE975D0C43}" type="slidenum">
              <a:rPr lang="fr-FR" smtClean="0"/>
              <a:t>71</a:t>
            </a:fld>
            <a:endParaRPr lang="fr-FR"/>
          </a:p>
        </p:txBody>
      </p:sp>
    </p:spTree>
    <p:extLst>
      <p:ext uri="{BB962C8B-B14F-4D97-AF65-F5344CB8AC3E}">
        <p14:creationId xmlns:p14="http://schemas.microsoft.com/office/powerpoint/2010/main" val="21421098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4DD4E25-94F9-40C6-B14B-9CDE975D0C43}" type="slidenum">
              <a:rPr lang="fr-FR" smtClean="0"/>
              <a:t>72</a:t>
            </a:fld>
            <a:endParaRPr lang="fr-FR"/>
          </a:p>
        </p:txBody>
      </p:sp>
    </p:spTree>
    <p:extLst>
      <p:ext uri="{BB962C8B-B14F-4D97-AF65-F5344CB8AC3E}">
        <p14:creationId xmlns:p14="http://schemas.microsoft.com/office/powerpoint/2010/main" val="15080959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4DD4E25-94F9-40C6-B14B-9CDE975D0C43}" type="slidenum">
              <a:rPr lang="fr-FR" smtClean="0"/>
              <a:t>5</a:t>
            </a:fld>
            <a:endParaRPr lang="fr-FR"/>
          </a:p>
        </p:txBody>
      </p:sp>
    </p:spTree>
    <p:extLst>
      <p:ext uri="{BB962C8B-B14F-4D97-AF65-F5344CB8AC3E}">
        <p14:creationId xmlns:p14="http://schemas.microsoft.com/office/powerpoint/2010/main" val="5059635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ltLang="fr-FR" dirty="0"/>
              <a:t>Les SPA ont</a:t>
            </a:r>
            <a:r>
              <a:rPr lang="fr-FR" altLang="fr-FR" baseline="0" dirty="0"/>
              <a:t> des effets :</a:t>
            </a:r>
          </a:p>
          <a:p>
            <a:r>
              <a:rPr lang="fr-FR" altLang="fr-FR" baseline="0" dirty="0"/>
              <a:t>-antalgiques comme la morphine, l’opium, anesthésiants comme l’alcool</a:t>
            </a:r>
          </a:p>
          <a:p>
            <a:r>
              <a:rPr lang="fr-FR" altLang="fr-FR" baseline="0" dirty="0"/>
              <a:t>-antidépresseurs, anxiolytiques</a:t>
            </a:r>
          </a:p>
          <a:p>
            <a:r>
              <a:rPr lang="fr-FR" altLang="fr-FR" baseline="0" dirty="0"/>
              <a:t>-myorelaxants, hypnotiques</a:t>
            </a:r>
          </a:p>
          <a:p>
            <a:r>
              <a:rPr lang="fr-FR" altLang="fr-FR" baseline="0" dirty="0"/>
              <a:t>-anorexigènes (coupe faim) comme les amphétamines, le tabac ou au contraire orexigènes</a:t>
            </a:r>
          </a:p>
          <a:p>
            <a:r>
              <a:rPr lang="fr-FR" altLang="fr-FR" baseline="0" dirty="0"/>
              <a:t>-hypnotiques comme les benzodiazépines, myorelaxantes comme les médicaments qui agissent sur le muscle afin de réduire sa tonicité</a:t>
            </a:r>
            <a:endParaRPr lang="fr-FR" altLang="fr-FR" dirty="0"/>
          </a:p>
          <a:p>
            <a:endParaRPr lang="fr-FR" dirty="0"/>
          </a:p>
        </p:txBody>
      </p:sp>
      <p:sp>
        <p:nvSpPr>
          <p:cNvPr id="4" name="Espace réservé du numéro de diapositive 3"/>
          <p:cNvSpPr>
            <a:spLocks noGrp="1"/>
          </p:cNvSpPr>
          <p:nvPr>
            <p:ph type="sldNum" sz="quarter" idx="5"/>
          </p:nvPr>
        </p:nvSpPr>
        <p:spPr/>
        <p:txBody>
          <a:bodyPr/>
          <a:lstStyle/>
          <a:p>
            <a:fld id="{84DD4E25-94F9-40C6-B14B-9CDE975D0C43}" type="slidenum">
              <a:rPr lang="fr-FR" smtClean="0"/>
              <a:t>7</a:t>
            </a:fld>
            <a:endParaRPr lang="fr-FR"/>
          </a:p>
        </p:txBody>
      </p:sp>
    </p:spTree>
    <p:extLst>
      <p:ext uri="{BB962C8B-B14F-4D97-AF65-F5344CB8AC3E}">
        <p14:creationId xmlns:p14="http://schemas.microsoft.com/office/powerpoint/2010/main" val="41993093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Les produits stimulant</a:t>
            </a:r>
          </a:p>
          <a:p>
            <a:r>
              <a:rPr lang="fr-FR" dirty="0"/>
              <a:t>Comme la caféine, la nicotine, la cocaïne</a:t>
            </a:r>
          </a:p>
          <a:p>
            <a:r>
              <a:rPr lang="fr-FR" dirty="0"/>
              <a:t>Les amphétamines comme par exemple l’ecstasy qui est une drogue dure</a:t>
            </a:r>
          </a:p>
          <a:p>
            <a:r>
              <a:rPr lang="fr-FR" altLang="fr-FR" dirty="0"/>
              <a:t>Speed</a:t>
            </a:r>
          </a:p>
          <a:p>
            <a:r>
              <a:rPr lang="fr-FR" altLang="fr-FR" dirty="0"/>
              <a:t>Ritaline c’est un</a:t>
            </a:r>
            <a:r>
              <a:rPr lang="fr-FR" dirty="0"/>
              <a:t> médicament psychostimulant puissant</a:t>
            </a:r>
          </a:p>
          <a:p>
            <a:r>
              <a:rPr lang="fr-FR" altLang="fr-FR" dirty="0"/>
              <a:t>Les antidépresseurs </a:t>
            </a:r>
          </a:p>
          <a:p>
            <a:r>
              <a:rPr lang="fr-FR" altLang="fr-FR" dirty="0"/>
              <a:t>Poppers sont des préparations qui contiennent des solvants, et destinés à être inhalés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Le khat est un arbuste cultivé en Afrique de l’Est et au sud de la péninsule arabique (au Yémen principalement). Les feuilles ont un goût astringent et une odeur aromatique. La mastication des feuilles colore les dents en brun et la langue en vert.</a:t>
            </a:r>
          </a:p>
          <a:p>
            <a:endParaRPr lang="fr-FR" altLang="fr-FR" dirty="0"/>
          </a:p>
          <a:p>
            <a:r>
              <a:rPr lang="fr-FR" altLang="fr-FR" dirty="0"/>
              <a:t>Les produits dépresseur</a:t>
            </a:r>
          </a:p>
          <a:p>
            <a:r>
              <a:rPr lang="fr-FR" altLang="fr-FR" dirty="0"/>
              <a:t>Ces produits qui peuvent être des médicaments ou des drogues qui </a:t>
            </a:r>
            <a:r>
              <a:rPr lang="fr-FR" dirty="0"/>
              <a:t>agissent généralement sur le système nerveux central en engourdissant le cerveau et en ralentissant le fonctionnement du corps. ... </a:t>
            </a:r>
          </a:p>
          <a:p>
            <a:r>
              <a:rPr lang="fr-FR" altLang="fr-FR" dirty="0"/>
              <a:t>Donc déjà l’alcool, les opiacées comme la morphine, codéine, </a:t>
            </a:r>
            <a:r>
              <a:rPr lang="fr-FR" altLang="fr-FR" dirty="0" err="1"/>
              <a:t>héroine</a:t>
            </a:r>
            <a:r>
              <a:rPr lang="fr-FR" altLang="fr-FR" dirty="0"/>
              <a:t> </a:t>
            </a:r>
          </a:p>
          <a:p>
            <a:r>
              <a:rPr lang="fr-FR" altLang="fr-FR" dirty="0"/>
              <a:t>Méthadone et Buprénorphine médicaments pour la dépendance aux opiacées</a:t>
            </a:r>
          </a:p>
          <a:p>
            <a:endParaRPr lang="fr-FR" altLang="fr-FR" dirty="0"/>
          </a:p>
          <a:p>
            <a:r>
              <a:rPr lang="fr-FR" altLang="fr-FR" dirty="0"/>
              <a:t>Ensuite les tranquillisants comme les benzodiazépines (ce sont des médicaments)</a:t>
            </a:r>
          </a:p>
          <a:p>
            <a:endParaRPr lang="fr-FR" altLang="fr-FR" dirty="0"/>
          </a:p>
          <a:p>
            <a:r>
              <a:rPr lang="fr-FR" altLang="fr-FR" dirty="0"/>
              <a:t>Barbituriques médicaments</a:t>
            </a:r>
            <a:r>
              <a:rPr lang="fr-FR" dirty="0"/>
              <a:t> agissant comme dépresseurs du système nerveux central (somnifère, sédatif, hypnotique, tranquillisant)</a:t>
            </a:r>
          </a:p>
          <a:p>
            <a:endParaRPr lang="fr-FR" altLang="fr-FR" dirty="0"/>
          </a:p>
          <a:p>
            <a:r>
              <a:rPr lang="fr-FR" altLang="fr-FR" dirty="0"/>
              <a:t>Les solvants volatils anesthésiants comme :</a:t>
            </a:r>
            <a:endParaRPr lang="fr-FR" dirty="0">
              <a:effectLst/>
            </a:endParaRPr>
          </a:p>
          <a:p>
            <a:pPr eaLnBrk="1" hangingPunct="1">
              <a:spcBef>
                <a:spcPct val="0"/>
              </a:spcBef>
            </a:pPr>
            <a:endParaRPr lang="fr-FR" altLang="fr-FR" dirty="0"/>
          </a:p>
          <a:p>
            <a:r>
              <a:rPr lang="fr-FR" dirty="0"/>
              <a:t>Le GHB (acide </a:t>
            </a:r>
            <a:r>
              <a:rPr lang="fr-FR" dirty="0" err="1"/>
              <a:t>gammahydroxybutyrique</a:t>
            </a:r>
            <a:r>
              <a:rPr lang="fr-FR" dirty="0"/>
              <a:t>) est une drogue de synthèse aux propriétés sédatives et amnésiantes, c’es la drogue du viol</a:t>
            </a:r>
          </a:p>
          <a:p>
            <a:endParaRPr lang="fr-FR" dirty="0"/>
          </a:p>
          <a:p>
            <a:r>
              <a:rPr lang="fr-FR" dirty="0"/>
              <a:t>Kétamine est un produit utilisé en médecine pour anesthésier, en dehors de l’usage médicale c’est une drogue illicite.</a:t>
            </a:r>
          </a:p>
          <a:p>
            <a:endParaRPr lang="fr-FR" dirty="0"/>
          </a:p>
          <a:p>
            <a:r>
              <a:rPr lang="fr-FR" dirty="0"/>
              <a:t>Les produits perturbateurs </a:t>
            </a:r>
          </a:p>
          <a:p>
            <a:r>
              <a:rPr lang="fr-FR" dirty="0"/>
              <a:t>En général, ces </a:t>
            </a:r>
            <a:r>
              <a:rPr lang="fr-FR" b="1" dirty="0"/>
              <a:t>drogues</a:t>
            </a:r>
            <a:r>
              <a:rPr lang="fr-FR" dirty="0"/>
              <a:t> causent de la désorientation (difficulté à se situer dans l'espace ou le temps). </a:t>
            </a:r>
          </a:p>
          <a:p>
            <a:r>
              <a:rPr lang="fr-FR" dirty="0"/>
              <a:t>Le cannabis sous toutes ces formes</a:t>
            </a:r>
          </a:p>
          <a:p>
            <a:r>
              <a:rPr lang="fr-FR" dirty="0"/>
              <a:t>Les hallucinogènes c’est-à-dire que là toutes les zones du cerveau se mélangent</a:t>
            </a:r>
          </a:p>
          <a:p>
            <a:r>
              <a:rPr lang="fr-FR" dirty="0"/>
              <a:t>Comme le LSD puissant hallucinogène</a:t>
            </a:r>
          </a:p>
          <a:p>
            <a:r>
              <a:rPr lang="fr-FR" dirty="0" err="1"/>
              <a:t>Psylocibine</a:t>
            </a:r>
            <a:r>
              <a:rPr lang="fr-FR" dirty="0"/>
              <a:t> : champignon</a:t>
            </a:r>
            <a:r>
              <a:rPr lang="fr-FR" baseline="0" dirty="0"/>
              <a:t> hallucinogène</a:t>
            </a:r>
          </a:p>
          <a:p>
            <a:r>
              <a:rPr lang="fr-FR" baseline="0" dirty="0" err="1"/>
              <a:t>Artane</a:t>
            </a:r>
            <a:r>
              <a:rPr lang="fr-FR" baseline="0" dirty="0"/>
              <a:t> c’est un médicament pour traiter la maladie de parkinson</a:t>
            </a:r>
          </a:p>
          <a:p>
            <a:endParaRPr lang="fr-FR" baseline="0" dirty="0"/>
          </a:p>
          <a:p>
            <a:r>
              <a:rPr lang="fr-FR" altLang="fr-FR" dirty="0"/>
              <a:t>Les listes sont non exhaustives</a:t>
            </a:r>
            <a:endParaRPr lang="fr-FR" dirty="0"/>
          </a:p>
        </p:txBody>
      </p:sp>
      <p:sp>
        <p:nvSpPr>
          <p:cNvPr id="4" name="Espace réservé du numéro de diapositive 3"/>
          <p:cNvSpPr>
            <a:spLocks noGrp="1"/>
          </p:cNvSpPr>
          <p:nvPr>
            <p:ph type="sldNum" sz="quarter" idx="5"/>
          </p:nvPr>
        </p:nvSpPr>
        <p:spPr/>
        <p:txBody>
          <a:bodyPr/>
          <a:lstStyle/>
          <a:p>
            <a:fld id="{84DD4E25-94F9-40C6-B14B-9CDE975D0C43}" type="slidenum">
              <a:rPr lang="fr-FR" smtClean="0"/>
              <a:t>8</a:t>
            </a:fld>
            <a:endParaRPr lang="fr-FR"/>
          </a:p>
        </p:txBody>
      </p:sp>
    </p:spTree>
    <p:extLst>
      <p:ext uri="{BB962C8B-B14F-4D97-AF65-F5344CB8AC3E}">
        <p14:creationId xmlns:p14="http://schemas.microsoft.com/office/powerpoint/2010/main" val="36610608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La consommation de substances</a:t>
            </a:r>
            <a:r>
              <a:rPr lang="fr-FR" baseline="0" dirty="0"/>
              <a:t> psychoactives peuvent avoir des effets immédiats sur la perception, l’humeur, le comportement. Effets en fonction des produits, la fréquence et la durée des consommations, les facteurs individuels et environnementaux ont aussi une corrélation avec la consommation.</a:t>
            </a:r>
          </a:p>
          <a:p>
            <a:endParaRPr lang="fr-FR" baseline="0" dirty="0"/>
          </a:p>
          <a:p>
            <a:r>
              <a:rPr lang="fr-FR" baseline="0" dirty="0"/>
              <a:t>Tout ceci entraine des conséquences négatives :</a:t>
            </a:r>
          </a:p>
          <a:p>
            <a:r>
              <a:rPr lang="fr-FR" baseline="0" dirty="0"/>
              <a:t>	sur la vie personnelle, la santé, sur le plan relationnel, sur les activités sociales</a:t>
            </a:r>
          </a:p>
          <a:p>
            <a:r>
              <a:rPr lang="fr-FR" baseline="0" dirty="0"/>
              <a:t>	des risques à court terme (de la violence, risque de surdose, accidents…)</a:t>
            </a:r>
          </a:p>
          <a:p>
            <a:r>
              <a:rPr lang="fr-FR" baseline="0" dirty="0"/>
              <a:t>	des risques à long terme sur la santé (maladies cardio-vasculaires, des cancers…)</a:t>
            </a:r>
          </a:p>
          <a:p>
            <a:r>
              <a:rPr lang="fr-FR" baseline="0" dirty="0"/>
              <a:t>	et conduire à la dépendance</a:t>
            </a:r>
            <a:endParaRPr lang="fr-FR" dirty="0"/>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84DD4E25-94F9-40C6-B14B-9CDE975D0C43}" type="slidenum">
              <a:rPr lang="fr-FR" smtClean="0"/>
              <a:t>11</a:t>
            </a:fld>
            <a:endParaRPr lang="fr-FR"/>
          </a:p>
        </p:txBody>
      </p:sp>
    </p:spTree>
    <p:extLst>
      <p:ext uri="{BB962C8B-B14F-4D97-AF65-F5344CB8AC3E}">
        <p14:creationId xmlns:p14="http://schemas.microsoft.com/office/powerpoint/2010/main" val="38877681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ltLang="fr-FR" sz="1200" dirty="0"/>
              <a:t>Exemple des Inuits et Indiens d’Amérique</a:t>
            </a:r>
          </a:p>
          <a:p>
            <a:r>
              <a:rPr lang="fr-FR" altLang="fr-FR" sz="1200" dirty="0"/>
              <a:t>-Parmi </a:t>
            </a:r>
            <a:r>
              <a:rPr lang="fr-FR" altLang="fr-FR" sz="1200" b="1" dirty="0"/>
              <a:t>ces gènes</a:t>
            </a:r>
            <a:r>
              <a:rPr lang="fr-FR" altLang="fr-FR" sz="1200" dirty="0"/>
              <a:t>, certains sont impliqués dans le système dopaminergique. Ainsi, l’allèle A1 du gène du récepteur à la dopamine DRD2 semble constituer, au moins pour certains, un facteur de risque d’addiction via la " recherche d’expériences " au sens large et des comportements impulsifs ou compulsifs.</a:t>
            </a:r>
          </a:p>
          <a:p>
            <a:r>
              <a:rPr lang="fr-FR" altLang="fr-FR" sz="1200" dirty="0"/>
              <a:t>Ces variations génétiques expliquent aussi en partie la </a:t>
            </a:r>
            <a:r>
              <a:rPr lang="fr-FR" altLang="fr-FR" sz="1200" b="1" dirty="0"/>
              <a:t>variabilité des effets ressentis par chacun face à une drogue</a:t>
            </a:r>
            <a:r>
              <a:rPr lang="fr-FR" altLang="fr-FR" sz="1200" dirty="0"/>
              <a:t>. Des sensations agréables et des effets positifs sur le fonctionnement psychique</a:t>
            </a:r>
            <a:r>
              <a:rPr lang="fr-FR" altLang="fr-FR" sz="1200" b="1" dirty="0"/>
              <a:t> </a:t>
            </a:r>
            <a:r>
              <a:rPr lang="fr-FR" altLang="fr-FR" sz="1200" dirty="0"/>
              <a:t>(désinhibition, oubli des problèmes, amélioration des performances…) sont une incitation à renouveler l’expérience. Une </a:t>
            </a:r>
            <a:r>
              <a:rPr lang="fr-FR" altLang="fr-FR" sz="1200" b="1" dirty="0"/>
              <a:t>tolérance spontanée élevée</a:t>
            </a:r>
            <a:r>
              <a:rPr lang="fr-FR" altLang="fr-FR" sz="1200" dirty="0"/>
              <a:t> avec des effets positifs et modérés est également favorable à l’émergence d’une addiction.</a:t>
            </a:r>
          </a:p>
          <a:p>
            <a:r>
              <a:rPr lang="fr-FR" altLang="fr-FR" sz="1200" dirty="0"/>
              <a:t>-Sur </a:t>
            </a:r>
            <a:r>
              <a:rPr lang="fr-FR" altLang="fr-FR" sz="1200" b="1" dirty="0"/>
              <a:t>le plan des comportements</a:t>
            </a:r>
            <a:r>
              <a:rPr lang="fr-FR" altLang="fr-FR" sz="1200" dirty="0"/>
              <a:t>, les personnes montrant de l’</a:t>
            </a:r>
            <a:r>
              <a:rPr lang="fr-FR" altLang="fr-FR" sz="1200" b="1" dirty="0"/>
              <a:t>anxiété</a:t>
            </a:r>
            <a:r>
              <a:rPr lang="fr-FR" altLang="fr-FR" sz="1200" dirty="0"/>
              <a:t>, un caractère </a:t>
            </a:r>
            <a:r>
              <a:rPr lang="fr-FR" altLang="fr-FR" sz="1200" b="1" dirty="0"/>
              <a:t>introverti</a:t>
            </a:r>
            <a:r>
              <a:rPr lang="fr-FR" altLang="fr-FR" sz="1200" dirty="0"/>
              <a:t> ou encore une </a:t>
            </a:r>
            <a:r>
              <a:rPr lang="fr-FR" altLang="fr-FR" sz="1200" b="1" dirty="0"/>
              <a:t>tendance dépressive</a:t>
            </a:r>
            <a:r>
              <a:rPr lang="fr-FR" altLang="fr-FR" sz="1200" dirty="0"/>
              <a:t>, chez qui les psychotropes (en particulier l’alcool) vont améliorer le fonctionnement psychique, ont un risque accru de dépendance. C’est également le cas chez des personnes </a:t>
            </a:r>
            <a:r>
              <a:rPr lang="fr-FR" altLang="fr-FR" sz="1200" b="1" dirty="0"/>
              <a:t>avides de sensations fortes</a:t>
            </a:r>
            <a:r>
              <a:rPr lang="fr-FR" altLang="fr-FR" sz="1200" dirty="0"/>
              <a:t>.</a:t>
            </a:r>
          </a:p>
          <a:p>
            <a:r>
              <a:rPr lang="fr-FR" altLang="fr-FR" sz="1200" dirty="0"/>
              <a:t>-Enfin, </a:t>
            </a:r>
            <a:r>
              <a:rPr lang="fr-FR" altLang="fr-FR" sz="1200" b="1" dirty="0"/>
              <a:t>l’âge de début de consommation </a:t>
            </a:r>
            <a:r>
              <a:rPr lang="fr-FR" altLang="fr-FR" sz="1200" dirty="0"/>
              <a:t>joue également un rôle. L’initiation précoce est responsable d’une vulnérabilité accrue. Commencer à consommer de l’alcool au début de l’adolescence multiplie par dix le risque de devenir </a:t>
            </a:r>
            <a:r>
              <a:rPr lang="fr-FR" altLang="fr-FR" sz="1200" dirty="0" err="1"/>
              <a:t>alcoolo-dépendant</a:t>
            </a:r>
            <a:r>
              <a:rPr lang="fr-FR" altLang="fr-FR" sz="1200" dirty="0"/>
              <a:t> à l’âge adulte, par rapport à une initiation plus tardive vers l’âge de 20 ans.</a:t>
            </a:r>
          </a:p>
          <a:p>
            <a:endParaRPr lang="fr-FR" dirty="0"/>
          </a:p>
        </p:txBody>
      </p:sp>
      <p:sp>
        <p:nvSpPr>
          <p:cNvPr id="4" name="Espace réservé du numéro de diapositive 3"/>
          <p:cNvSpPr>
            <a:spLocks noGrp="1"/>
          </p:cNvSpPr>
          <p:nvPr>
            <p:ph type="sldNum" sz="quarter" idx="5"/>
          </p:nvPr>
        </p:nvSpPr>
        <p:spPr/>
        <p:txBody>
          <a:bodyPr/>
          <a:lstStyle/>
          <a:p>
            <a:fld id="{84DD4E25-94F9-40C6-B14B-9CDE975D0C43}" type="slidenum">
              <a:rPr lang="fr-FR" smtClean="0"/>
              <a:t>15</a:t>
            </a:fld>
            <a:endParaRPr lang="fr-FR"/>
          </a:p>
        </p:txBody>
      </p:sp>
    </p:spTree>
    <p:extLst>
      <p:ext uri="{BB962C8B-B14F-4D97-AF65-F5344CB8AC3E}">
        <p14:creationId xmlns:p14="http://schemas.microsoft.com/office/powerpoint/2010/main" val="6223738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ltLang="fr-FR" dirty="0"/>
              <a:t>La consommation de SPA agit sur plusieurs zone du cerveau comme le mouvement, elle modifie</a:t>
            </a:r>
            <a:r>
              <a:rPr lang="fr-FR" altLang="fr-FR" baseline="0" dirty="0"/>
              <a:t> les sensations, elle agit sur la vision, la coordination, le jugement, la mémoire et  sur la zone de récompense. C’est pour ça qu’on peut avoir une marche mal assurée, des troubles de la vision, des difficultés à coordonner que ce soit les gestes, les décisions… et avoir des jugements inappropriés sur des situations dangereuses, des problèmes de mémoire (aucun souvenir de la soirée par ex).</a:t>
            </a:r>
          </a:p>
          <a:p>
            <a:endParaRPr lang="fr-FR" altLang="fr-FR" dirty="0"/>
          </a:p>
          <a:p>
            <a:pPr marL="0" marR="0" indent="0" algn="l" defTabSz="914400" rtl="0" eaLnBrk="1" fontAlgn="auto" latinLnBrk="0" hangingPunct="1">
              <a:lnSpc>
                <a:spcPct val="100000"/>
              </a:lnSpc>
              <a:spcBef>
                <a:spcPts val="0"/>
              </a:spcBef>
              <a:spcAft>
                <a:spcPts val="0"/>
              </a:spcAft>
              <a:buClrTx/>
              <a:buSzTx/>
              <a:buFontTx/>
              <a:buNone/>
              <a:tabLst/>
              <a:defRPr/>
            </a:pPr>
            <a:r>
              <a:rPr lang="fr-FR" altLang="fr-FR" dirty="0"/>
              <a:t>Le</a:t>
            </a:r>
            <a:r>
              <a:rPr lang="fr-FR" altLang="fr-FR" baseline="0" dirty="0"/>
              <a:t> mécanisme de la récompense</a:t>
            </a:r>
            <a:r>
              <a:rPr lang="fr-FR" altLang="fr-FR" dirty="0"/>
              <a:t> est programmé et formaté dès l’enfance</a:t>
            </a:r>
            <a:r>
              <a:rPr lang="fr-FR" altLang="fr-FR" baseline="0" dirty="0"/>
              <a:t> en fonction des expériences précoces de plaisir et de déplaisir corporel, puis émotionnel et aussi il est mis en mémoire pour rechercher cette satisfaction et la répéter. Donc sa fonction est la recherche et la régulation des plaisirs naturels et l’évitement de la souffrance,</a:t>
            </a:r>
            <a:endParaRPr lang="fr-FR" altLang="fr-FR" dirty="0"/>
          </a:p>
          <a:p>
            <a:endParaRPr lang="fr-FR" altLang="fr-FR" b="1" dirty="0"/>
          </a:p>
          <a:p>
            <a:r>
              <a:rPr lang="fr-FR" altLang="fr-FR" b="1" dirty="0"/>
              <a:t>Ce mécanisme inclus les régions cérébrales liées au plaisir, à la récompense et à la prise de décision.</a:t>
            </a:r>
          </a:p>
          <a:p>
            <a:endParaRPr lang="fr-FR" altLang="fr-FR" b="1" dirty="0"/>
          </a:p>
          <a:p>
            <a:pPr marL="0" marR="0" indent="0" algn="l" defTabSz="914400" rtl="0" eaLnBrk="1" fontAlgn="auto" latinLnBrk="0" hangingPunct="1">
              <a:lnSpc>
                <a:spcPct val="100000"/>
              </a:lnSpc>
              <a:spcBef>
                <a:spcPts val="0"/>
              </a:spcBef>
              <a:spcAft>
                <a:spcPts val="0"/>
              </a:spcAft>
              <a:buClrTx/>
              <a:buSzTx/>
              <a:buFontTx/>
              <a:buNone/>
              <a:tabLst/>
              <a:defRPr/>
            </a:pPr>
            <a:r>
              <a:rPr lang="fr-FR" altLang="fr-FR" dirty="0"/>
              <a:t>Ce mécanisme</a:t>
            </a:r>
            <a:r>
              <a:rPr lang="fr-FR" altLang="fr-FR" baseline="0" dirty="0"/>
              <a:t> de la récompense est une r</a:t>
            </a:r>
            <a:r>
              <a:rPr lang="fr-FR" altLang="fr-FR" dirty="0"/>
              <a:t>éponse à un stimulus sensoriel (toucher, vue, faim, soif...), notre cerveau nous pousse à l'action pour satisfaire un besoin. </a:t>
            </a:r>
          </a:p>
          <a:p>
            <a:endParaRPr lang="fr-FR" altLang="fr-FR" b="1" dirty="0"/>
          </a:p>
          <a:p>
            <a:endParaRPr lang="fr-FR" altLang="fr-FR" b="1" dirty="0"/>
          </a:p>
          <a:p>
            <a:endParaRPr lang="fr-FR" altLang="fr-FR" dirty="0"/>
          </a:p>
          <a:p>
            <a:endParaRPr lang="fr-FR" dirty="0"/>
          </a:p>
        </p:txBody>
      </p:sp>
      <p:sp>
        <p:nvSpPr>
          <p:cNvPr id="4" name="Espace réservé du numéro de diapositive 3"/>
          <p:cNvSpPr>
            <a:spLocks noGrp="1"/>
          </p:cNvSpPr>
          <p:nvPr>
            <p:ph type="sldNum" sz="quarter" idx="5"/>
          </p:nvPr>
        </p:nvSpPr>
        <p:spPr/>
        <p:txBody>
          <a:bodyPr/>
          <a:lstStyle/>
          <a:p>
            <a:fld id="{84DD4E25-94F9-40C6-B14B-9CDE975D0C43}" type="slidenum">
              <a:rPr lang="fr-FR" smtClean="0"/>
              <a:t>16</a:t>
            </a:fld>
            <a:endParaRPr lang="fr-FR"/>
          </a:p>
        </p:txBody>
      </p:sp>
    </p:spTree>
    <p:extLst>
      <p:ext uri="{BB962C8B-B14F-4D97-AF65-F5344CB8AC3E}">
        <p14:creationId xmlns:p14="http://schemas.microsoft.com/office/powerpoint/2010/main" val="13093614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Tous les secteurs sont concernés</a:t>
            </a:r>
            <a:r>
              <a:rPr lang="fr-FR" baseline="0" dirty="0"/>
              <a:t> par les pratiques addictives, y compris ceux disposant de postes de sécurité. Les consommations de substances psychoactives dans l’entreprise, sont d’abord l’alcool, les médicaments psychotropes, suivis du cannabis.</a:t>
            </a:r>
          </a:p>
          <a:p>
            <a:r>
              <a:rPr lang="fr-FR" baseline="0" dirty="0"/>
              <a:t>Selon le baromètre santé de 2010 de l’</a:t>
            </a:r>
            <a:r>
              <a:rPr lang="fr-FR" baseline="0" dirty="0" err="1"/>
              <a:t>inpes</a:t>
            </a:r>
            <a:r>
              <a:rPr lang="fr-FR" baseline="0" dirty="0"/>
              <a:t> (institut national de la prévention et d’éducation pour la santé, 16 % des actifs consomment de l’alcool au travail en dehors des repas et en dehors des pots entre collègues.</a:t>
            </a:r>
          </a:p>
          <a:p>
            <a:endParaRPr lang="fr-FR" baseline="0" dirty="0"/>
          </a:p>
          <a:p>
            <a:r>
              <a:rPr lang="fr-FR" baseline="0" dirty="0"/>
              <a:t>D’après une enquête française publiée en 2007, 16,6 % des salariés ont recours à des médicaments psychotropes (somnifères, anxiolytiques ou anti-dépresseurs)</a:t>
            </a:r>
            <a:endParaRPr lang="fr-FR" dirty="0"/>
          </a:p>
          <a:p>
            <a:endParaRPr lang="fr-FR" dirty="0"/>
          </a:p>
        </p:txBody>
      </p:sp>
      <p:sp>
        <p:nvSpPr>
          <p:cNvPr id="4" name="Espace réservé du numéro de diapositive 3"/>
          <p:cNvSpPr>
            <a:spLocks noGrp="1"/>
          </p:cNvSpPr>
          <p:nvPr>
            <p:ph type="sldNum" sz="quarter" idx="5"/>
          </p:nvPr>
        </p:nvSpPr>
        <p:spPr/>
        <p:txBody>
          <a:bodyPr/>
          <a:lstStyle/>
          <a:p>
            <a:fld id="{84DD4E25-94F9-40C6-B14B-9CDE975D0C43}" type="slidenum">
              <a:rPr lang="fr-FR" smtClean="0"/>
              <a:t>28</a:t>
            </a:fld>
            <a:endParaRPr lang="fr-FR"/>
          </a:p>
        </p:txBody>
      </p:sp>
    </p:spTree>
    <p:extLst>
      <p:ext uri="{BB962C8B-B14F-4D97-AF65-F5344CB8AC3E}">
        <p14:creationId xmlns:p14="http://schemas.microsoft.com/office/powerpoint/2010/main" val="21600119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41400D-195A-F81B-73E5-5C9FF5E0F18E}"/>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43B6F435-3F71-577A-3A2D-B01FA9D67D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3E7AE9A5-DF5D-50D7-3A22-BC89DB741995}"/>
              </a:ext>
            </a:extLst>
          </p:cNvPr>
          <p:cNvSpPr>
            <a:spLocks noGrp="1"/>
          </p:cNvSpPr>
          <p:nvPr>
            <p:ph type="dt" sz="half" idx="10"/>
          </p:nvPr>
        </p:nvSpPr>
        <p:spPr/>
        <p:txBody>
          <a:bodyPr/>
          <a:lstStyle/>
          <a:p>
            <a:fld id="{72B2DA74-80B9-4FE3-AF06-379DB7D19AAF}" type="datetimeFigureOut">
              <a:rPr lang="fr-FR" smtClean="0"/>
              <a:t>20/04/2023</a:t>
            </a:fld>
            <a:endParaRPr lang="fr-FR"/>
          </a:p>
        </p:txBody>
      </p:sp>
      <p:sp>
        <p:nvSpPr>
          <p:cNvPr id="5" name="Espace réservé du pied de page 4">
            <a:extLst>
              <a:ext uri="{FF2B5EF4-FFF2-40B4-BE49-F238E27FC236}">
                <a16:creationId xmlns:a16="http://schemas.microsoft.com/office/drawing/2014/main" id="{9E1936A5-9480-EF23-B3F0-C03E0FA75E7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7777AAB-A29B-556B-81CA-BC78C5DA1E0E}"/>
              </a:ext>
            </a:extLst>
          </p:cNvPr>
          <p:cNvSpPr>
            <a:spLocks noGrp="1"/>
          </p:cNvSpPr>
          <p:nvPr>
            <p:ph type="sldNum" sz="quarter" idx="12"/>
          </p:nvPr>
        </p:nvSpPr>
        <p:spPr/>
        <p:txBody>
          <a:bodyPr/>
          <a:lstStyle/>
          <a:p>
            <a:fld id="{C9540A3F-A098-4D0C-96C7-3C4E146BAAD6}" type="slidenum">
              <a:rPr lang="fr-FR" smtClean="0"/>
              <a:t>‹N°›</a:t>
            </a:fld>
            <a:endParaRPr lang="fr-FR"/>
          </a:p>
        </p:txBody>
      </p:sp>
    </p:spTree>
    <p:extLst>
      <p:ext uri="{BB962C8B-B14F-4D97-AF65-F5344CB8AC3E}">
        <p14:creationId xmlns:p14="http://schemas.microsoft.com/office/powerpoint/2010/main" val="3842865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9B1C9A-1DA3-F304-908B-160D71719047}"/>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50A26E57-7D0E-AF0E-B398-733FC5718B6F}"/>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93FD4A5-30D3-9378-BD79-F17AE6CADA37}"/>
              </a:ext>
            </a:extLst>
          </p:cNvPr>
          <p:cNvSpPr>
            <a:spLocks noGrp="1"/>
          </p:cNvSpPr>
          <p:nvPr>
            <p:ph type="dt" sz="half" idx="10"/>
          </p:nvPr>
        </p:nvSpPr>
        <p:spPr/>
        <p:txBody>
          <a:bodyPr/>
          <a:lstStyle/>
          <a:p>
            <a:fld id="{72B2DA74-80B9-4FE3-AF06-379DB7D19AAF}" type="datetimeFigureOut">
              <a:rPr lang="fr-FR" smtClean="0"/>
              <a:t>20/04/2023</a:t>
            </a:fld>
            <a:endParaRPr lang="fr-FR"/>
          </a:p>
        </p:txBody>
      </p:sp>
      <p:sp>
        <p:nvSpPr>
          <p:cNvPr id="5" name="Espace réservé du pied de page 4">
            <a:extLst>
              <a:ext uri="{FF2B5EF4-FFF2-40B4-BE49-F238E27FC236}">
                <a16:creationId xmlns:a16="http://schemas.microsoft.com/office/drawing/2014/main" id="{144F583F-36D0-6293-B6EC-92109D54757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BC04ED5-9979-97CD-29DA-3914952A56C4}"/>
              </a:ext>
            </a:extLst>
          </p:cNvPr>
          <p:cNvSpPr>
            <a:spLocks noGrp="1"/>
          </p:cNvSpPr>
          <p:nvPr>
            <p:ph type="sldNum" sz="quarter" idx="12"/>
          </p:nvPr>
        </p:nvSpPr>
        <p:spPr/>
        <p:txBody>
          <a:bodyPr/>
          <a:lstStyle/>
          <a:p>
            <a:fld id="{C9540A3F-A098-4D0C-96C7-3C4E146BAAD6}" type="slidenum">
              <a:rPr lang="fr-FR" smtClean="0"/>
              <a:t>‹N°›</a:t>
            </a:fld>
            <a:endParaRPr lang="fr-FR"/>
          </a:p>
        </p:txBody>
      </p:sp>
    </p:spTree>
    <p:extLst>
      <p:ext uri="{BB962C8B-B14F-4D97-AF65-F5344CB8AC3E}">
        <p14:creationId xmlns:p14="http://schemas.microsoft.com/office/powerpoint/2010/main" val="25550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E394B6F3-2065-C43F-7138-D8ECDCC22B7F}"/>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91AA4E83-2860-1A61-788A-C89E08835CD1}"/>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E0CC0AB-6929-1B6C-E074-48B024B61439}"/>
              </a:ext>
            </a:extLst>
          </p:cNvPr>
          <p:cNvSpPr>
            <a:spLocks noGrp="1"/>
          </p:cNvSpPr>
          <p:nvPr>
            <p:ph type="dt" sz="half" idx="10"/>
          </p:nvPr>
        </p:nvSpPr>
        <p:spPr/>
        <p:txBody>
          <a:bodyPr/>
          <a:lstStyle/>
          <a:p>
            <a:fld id="{72B2DA74-80B9-4FE3-AF06-379DB7D19AAF}" type="datetimeFigureOut">
              <a:rPr lang="fr-FR" smtClean="0"/>
              <a:t>20/04/2023</a:t>
            </a:fld>
            <a:endParaRPr lang="fr-FR"/>
          </a:p>
        </p:txBody>
      </p:sp>
      <p:sp>
        <p:nvSpPr>
          <p:cNvPr id="5" name="Espace réservé du pied de page 4">
            <a:extLst>
              <a:ext uri="{FF2B5EF4-FFF2-40B4-BE49-F238E27FC236}">
                <a16:creationId xmlns:a16="http://schemas.microsoft.com/office/drawing/2014/main" id="{C49375EB-DD6D-9A32-098C-BDAA20670F3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DD904B2-7F02-2EFF-2300-A1FA8B8DBAA0}"/>
              </a:ext>
            </a:extLst>
          </p:cNvPr>
          <p:cNvSpPr>
            <a:spLocks noGrp="1"/>
          </p:cNvSpPr>
          <p:nvPr>
            <p:ph type="sldNum" sz="quarter" idx="12"/>
          </p:nvPr>
        </p:nvSpPr>
        <p:spPr/>
        <p:txBody>
          <a:bodyPr/>
          <a:lstStyle/>
          <a:p>
            <a:fld id="{C9540A3F-A098-4D0C-96C7-3C4E146BAAD6}" type="slidenum">
              <a:rPr lang="fr-FR" smtClean="0"/>
              <a:t>‹N°›</a:t>
            </a:fld>
            <a:endParaRPr lang="fr-FR"/>
          </a:p>
        </p:txBody>
      </p:sp>
    </p:spTree>
    <p:extLst>
      <p:ext uri="{BB962C8B-B14F-4D97-AF65-F5344CB8AC3E}">
        <p14:creationId xmlns:p14="http://schemas.microsoft.com/office/powerpoint/2010/main" val="37701377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re et texte">
    <p:spTree>
      <p:nvGrpSpPr>
        <p:cNvPr id="1" name=""/>
        <p:cNvGrpSpPr/>
        <p:nvPr/>
      </p:nvGrpSpPr>
      <p:grpSpPr>
        <a:xfrm>
          <a:off x="0" y="0"/>
          <a:ext cx="0" cy="0"/>
          <a:chOff x="0" y="0"/>
          <a:chExt cx="0" cy="0"/>
        </a:xfrm>
      </p:grpSpPr>
      <p:sp>
        <p:nvSpPr>
          <p:cNvPr id="7" name="Rectangle 7"/>
          <p:cNvSpPr>
            <a:spLocks noGrp="1"/>
          </p:cNvSpPr>
          <p:nvPr>
            <p:ph type="body"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9" name="Title 8"/>
          <p:cNvSpPr>
            <a:spLocks noGrp="1"/>
          </p:cNvSpPr>
          <p:nvPr>
            <p:ph type="title"/>
          </p:nvPr>
        </p:nvSpPr>
        <p:spPr>
          <a:xfrm>
            <a:off x="623392" y="188641"/>
            <a:ext cx="10972800" cy="981303"/>
          </a:xfrm>
          <a:prstGeom prst="rect">
            <a:avLst/>
          </a:prstGeom>
        </p:spPr>
        <p:txBody>
          <a:bodyPr anchor="b" anchorCtr="0">
            <a:normAutofit/>
          </a:bodyPr>
          <a:lstStyle/>
          <a:p>
            <a:pPr algn="l"/>
            <a:r>
              <a:rPr lang="fr-FR"/>
              <a:t>Cliquez pour modifier le style du titre</a:t>
            </a:r>
          </a:p>
        </p:txBody>
      </p:sp>
      <p:sp>
        <p:nvSpPr>
          <p:cNvPr id="8" name="Date Placeholder 7"/>
          <p:cNvSpPr>
            <a:spLocks noGrp="1"/>
          </p:cNvSpPr>
          <p:nvPr>
            <p:ph type="dt" sz="half" idx="10"/>
          </p:nvPr>
        </p:nvSpPr>
        <p:spPr>
          <a:xfrm>
            <a:off x="609600" y="6356351"/>
            <a:ext cx="2844800" cy="365125"/>
          </a:xfrm>
          <a:prstGeom prst="rect">
            <a:avLst/>
          </a:prstGeom>
        </p:spPr>
        <p:txBody>
          <a:bodyPr/>
          <a:lstStyle/>
          <a:p>
            <a:fld id="{A0D199FF-AAE8-4AAC-B0A9-189D3AC8137B}" type="datetimeFigureOut">
              <a:rPr lang="fr-FR" smtClean="0"/>
              <a:pPr/>
              <a:t>20/04/2023</a:t>
            </a:fld>
            <a:endParaRPr lang="fr-FR"/>
          </a:p>
        </p:txBody>
      </p:sp>
      <p:sp>
        <p:nvSpPr>
          <p:cNvPr id="10" name="Slide Number Placeholder 9"/>
          <p:cNvSpPr>
            <a:spLocks noGrp="1"/>
          </p:cNvSpPr>
          <p:nvPr>
            <p:ph type="sldNum" sz="quarter" idx="11"/>
          </p:nvPr>
        </p:nvSpPr>
        <p:spPr>
          <a:xfrm>
            <a:off x="8737600" y="6356351"/>
            <a:ext cx="2844800" cy="365125"/>
          </a:xfrm>
          <a:prstGeom prst="rect">
            <a:avLst/>
          </a:prstGeom>
        </p:spPr>
        <p:txBody>
          <a:bodyPr/>
          <a:lstStyle/>
          <a:p>
            <a:pPr>
              <a:defRPr/>
            </a:pPr>
            <a:fld id="{39E080E9-1D8F-465B-9394-462C6AF05EA6}" type="slidenum">
              <a:rPr lang="fr-FR" smtClean="0"/>
              <a:pPr>
                <a:defRPr/>
              </a:pPr>
              <a:t>‹N°›</a:t>
            </a:fld>
            <a:r>
              <a:rPr lang="fr-FR"/>
              <a:t>1</a:t>
            </a:r>
          </a:p>
        </p:txBody>
      </p:sp>
      <p:sp>
        <p:nvSpPr>
          <p:cNvPr id="11" name="Footer Placeholder 10"/>
          <p:cNvSpPr>
            <a:spLocks noGrp="1"/>
          </p:cNvSpPr>
          <p:nvPr>
            <p:ph type="ftr" sz="quarter" idx="12"/>
          </p:nvPr>
        </p:nvSpPr>
        <p:spPr>
          <a:xfrm>
            <a:off x="4165600" y="6356351"/>
            <a:ext cx="3860800" cy="365125"/>
          </a:xfrm>
          <a:prstGeom prst="rect">
            <a:avLst/>
          </a:prstGeom>
        </p:spPr>
        <p:txBody>
          <a:bodyPr/>
          <a:lstStyle/>
          <a:p>
            <a:endParaRPr lang="fr-FR"/>
          </a:p>
        </p:txBody>
      </p:sp>
    </p:spTree>
    <p:extLst>
      <p:ext uri="{BB962C8B-B14F-4D97-AF65-F5344CB8AC3E}">
        <p14:creationId xmlns:p14="http://schemas.microsoft.com/office/powerpoint/2010/main" val="60584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2675D06-1C25-5081-9140-16B53D2955DE}"/>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EC20EA0F-A5F7-C2BA-49F4-2FC035226D48}"/>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4B2BCFE-DB41-18A9-8DC8-CE2A5B54EFE4}"/>
              </a:ext>
            </a:extLst>
          </p:cNvPr>
          <p:cNvSpPr>
            <a:spLocks noGrp="1"/>
          </p:cNvSpPr>
          <p:nvPr>
            <p:ph type="dt" sz="half" idx="10"/>
          </p:nvPr>
        </p:nvSpPr>
        <p:spPr/>
        <p:txBody>
          <a:bodyPr/>
          <a:lstStyle/>
          <a:p>
            <a:fld id="{72B2DA74-80B9-4FE3-AF06-379DB7D19AAF}" type="datetimeFigureOut">
              <a:rPr lang="fr-FR" smtClean="0"/>
              <a:t>20/04/2023</a:t>
            </a:fld>
            <a:endParaRPr lang="fr-FR"/>
          </a:p>
        </p:txBody>
      </p:sp>
      <p:sp>
        <p:nvSpPr>
          <p:cNvPr id="5" name="Espace réservé du pied de page 4">
            <a:extLst>
              <a:ext uri="{FF2B5EF4-FFF2-40B4-BE49-F238E27FC236}">
                <a16:creationId xmlns:a16="http://schemas.microsoft.com/office/drawing/2014/main" id="{6615BBED-3AAA-5E91-F985-69DA62D7BD2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4E5369B-4BFF-34CA-0050-CB07AA2FB2FA}"/>
              </a:ext>
            </a:extLst>
          </p:cNvPr>
          <p:cNvSpPr>
            <a:spLocks noGrp="1"/>
          </p:cNvSpPr>
          <p:nvPr>
            <p:ph type="sldNum" sz="quarter" idx="12"/>
          </p:nvPr>
        </p:nvSpPr>
        <p:spPr/>
        <p:txBody>
          <a:bodyPr/>
          <a:lstStyle/>
          <a:p>
            <a:fld id="{C9540A3F-A098-4D0C-96C7-3C4E146BAAD6}" type="slidenum">
              <a:rPr lang="fr-FR" smtClean="0"/>
              <a:t>‹N°›</a:t>
            </a:fld>
            <a:endParaRPr lang="fr-FR"/>
          </a:p>
        </p:txBody>
      </p:sp>
    </p:spTree>
    <p:extLst>
      <p:ext uri="{BB962C8B-B14F-4D97-AF65-F5344CB8AC3E}">
        <p14:creationId xmlns:p14="http://schemas.microsoft.com/office/powerpoint/2010/main" val="37186638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D5AD54F-4D51-018B-144E-1ED2F389468C}"/>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E54DCDC8-6BE2-3E32-CF16-3CD0FA0A372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92497296-F704-E746-37AB-330173828142}"/>
              </a:ext>
            </a:extLst>
          </p:cNvPr>
          <p:cNvSpPr>
            <a:spLocks noGrp="1"/>
          </p:cNvSpPr>
          <p:nvPr>
            <p:ph type="dt" sz="half" idx="10"/>
          </p:nvPr>
        </p:nvSpPr>
        <p:spPr/>
        <p:txBody>
          <a:bodyPr/>
          <a:lstStyle/>
          <a:p>
            <a:fld id="{72B2DA74-80B9-4FE3-AF06-379DB7D19AAF}" type="datetimeFigureOut">
              <a:rPr lang="fr-FR" smtClean="0"/>
              <a:t>20/04/2023</a:t>
            </a:fld>
            <a:endParaRPr lang="fr-FR"/>
          </a:p>
        </p:txBody>
      </p:sp>
      <p:sp>
        <p:nvSpPr>
          <p:cNvPr id="5" name="Espace réservé du pied de page 4">
            <a:extLst>
              <a:ext uri="{FF2B5EF4-FFF2-40B4-BE49-F238E27FC236}">
                <a16:creationId xmlns:a16="http://schemas.microsoft.com/office/drawing/2014/main" id="{E7F4643E-EF78-78B8-AE13-7DF2B5AFE79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65802E4-1C13-48D4-0D3B-BDCADBB01DD8}"/>
              </a:ext>
            </a:extLst>
          </p:cNvPr>
          <p:cNvSpPr>
            <a:spLocks noGrp="1"/>
          </p:cNvSpPr>
          <p:nvPr>
            <p:ph type="sldNum" sz="quarter" idx="12"/>
          </p:nvPr>
        </p:nvSpPr>
        <p:spPr/>
        <p:txBody>
          <a:bodyPr/>
          <a:lstStyle/>
          <a:p>
            <a:fld id="{C9540A3F-A098-4D0C-96C7-3C4E146BAAD6}" type="slidenum">
              <a:rPr lang="fr-FR" smtClean="0"/>
              <a:t>‹N°›</a:t>
            </a:fld>
            <a:endParaRPr lang="fr-FR"/>
          </a:p>
        </p:txBody>
      </p:sp>
    </p:spTree>
    <p:extLst>
      <p:ext uri="{BB962C8B-B14F-4D97-AF65-F5344CB8AC3E}">
        <p14:creationId xmlns:p14="http://schemas.microsoft.com/office/powerpoint/2010/main" val="685173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F9ADC09-A57C-E3C3-097B-281AFFBDF1C9}"/>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EBE3A4BA-0708-7D10-4293-FD47F06BEE39}"/>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25C20360-4F65-2A72-51F4-0595DE414D9D}"/>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7201AC0D-45CF-605D-320B-DFD638A77419}"/>
              </a:ext>
            </a:extLst>
          </p:cNvPr>
          <p:cNvSpPr>
            <a:spLocks noGrp="1"/>
          </p:cNvSpPr>
          <p:nvPr>
            <p:ph type="dt" sz="half" idx="10"/>
          </p:nvPr>
        </p:nvSpPr>
        <p:spPr/>
        <p:txBody>
          <a:bodyPr/>
          <a:lstStyle/>
          <a:p>
            <a:fld id="{72B2DA74-80B9-4FE3-AF06-379DB7D19AAF}" type="datetimeFigureOut">
              <a:rPr lang="fr-FR" smtClean="0"/>
              <a:t>20/04/2023</a:t>
            </a:fld>
            <a:endParaRPr lang="fr-FR"/>
          </a:p>
        </p:txBody>
      </p:sp>
      <p:sp>
        <p:nvSpPr>
          <p:cNvPr id="6" name="Espace réservé du pied de page 5">
            <a:extLst>
              <a:ext uri="{FF2B5EF4-FFF2-40B4-BE49-F238E27FC236}">
                <a16:creationId xmlns:a16="http://schemas.microsoft.com/office/drawing/2014/main" id="{B0F3DCC0-5E27-2C34-0A6B-2D6FA9900C9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61630CA4-CFF1-C0D6-1E50-268EDA7EEBB3}"/>
              </a:ext>
            </a:extLst>
          </p:cNvPr>
          <p:cNvSpPr>
            <a:spLocks noGrp="1"/>
          </p:cNvSpPr>
          <p:nvPr>
            <p:ph type="sldNum" sz="quarter" idx="12"/>
          </p:nvPr>
        </p:nvSpPr>
        <p:spPr/>
        <p:txBody>
          <a:bodyPr/>
          <a:lstStyle/>
          <a:p>
            <a:fld id="{C9540A3F-A098-4D0C-96C7-3C4E146BAAD6}" type="slidenum">
              <a:rPr lang="fr-FR" smtClean="0"/>
              <a:t>‹N°›</a:t>
            </a:fld>
            <a:endParaRPr lang="fr-FR"/>
          </a:p>
        </p:txBody>
      </p:sp>
    </p:spTree>
    <p:extLst>
      <p:ext uri="{BB962C8B-B14F-4D97-AF65-F5344CB8AC3E}">
        <p14:creationId xmlns:p14="http://schemas.microsoft.com/office/powerpoint/2010/main" val="3544643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DFB863E-EC88-6959-B624-833C4EEB7DD7}"/>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2D5273F5-A00F-674A-15C6-2BF4672CC2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4EA130C8-AD7B-DACA-8C04-D286C4703FC8}"/>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EBBE0D36-0E36-A387-E542-620E6956566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3315CB98-1630-E338-D222-093F4C3745E6}"/>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B6981D79-CB8A-C065-8B06-7D6E63360740}"/>
              </a:ext>
            </a:extLst>
          </p:cNvPr>
          <p:cNvSpPr>
            <a:spLocks noGrp="1"/>
          </p:cNvSpPr>
          <p:nvPr>
            <p:ph type="dt" sz="half" idx="10"/>
          </p:nvPr>
        </p:nvSpPr>
        <p:spPr/>
        <p:txBody>
          <a:bodyPr/>
          <a:lstStyle/>
          <a:p>
            <a:fld id="{72B2DA74-80B9-4FE3-AF06-379DB7D19AAF}" type="datetimeFigureOut">
              <a:rPr lang="fr-FR" smtClean="0"/>
              <a:t>20/04/2023</a:t>
            </a:fld>
            <a:endParaRPr lang="fr-FR"/>
          </a:p>
        </p:txBody>
      </p:sp>
      <p:sp>
        <p:nvSpPr>
          <p:cNvPr id="8" name="Espace réservé du pied de page 7">
            <a:extLst>
              <a:ext uri="{FF2B5EF4-FFF2-40B4-BE49-F238E27FC236}">
                <a16:creationId xmlns:a16="http://schemas.microsoft.com/office/drawing/2014/main" id="{0584AF59-2C05-D087-5B83-7C169C85E6F1}"/>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01C70789-4E0A-D8E5-9290-168E6CE87305}"/>
              </a:ext>
            </a:extLst>
          </p:cNvPr>
          <p:cNvSpPr>
            <a:spLocks noGrp="1"/>
          </p:cNvSpPr>
          <p:nvPr>
            <p:ph type="sldNum" sz="quarter" idx="12"/>
          </p:nvPr>
        </p:nvSpPr>
        <p:spPr/>
        <p:txBody>
          <a:bodyPr/>
          <a:lstStyle/>
          <a:p>
            <a:fld id="{C9540A3F-A098-4D0C-96C7-3C4E146BAAD6}" type="slidenum">
              <a:rPr lang="fr-FR" smtClean="0"/>
              <a:t>‹N°›</a:t>
            </a:fld>
            <a:endParaRPr lang="fr-FR"/>
          </a:p>
        </p:txBody>
      </p:sp>
    </p:spTree>
    <p:extLst>
      <p:ext uri="{BB962C8B-B14F-4D97-AF65-F5344CB8AC3E}">
        <p14:creationId xmlns:p14="http://schemas.microsoft.com/office/powerpoint/2010/main" val="41608903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467DBE1-6955-8B97-832A-351690C03E82}"/>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C4A6DC0C-4E46-9DEF-87B7-29F93E042822}"/>
              </a:ext>
            </a:extLst>
          </p:cNvPr>
          <p:cNvSpPr>
            <a:spLocks noGrp="1"/>
          </p:cNvSpPr>
          <p:nvPr>
            <p:ph type="dt" sz="half" idx="10"/>
          </p:nvPr>
        </p:nvSpPr>
        <p:spPr/>
        <p:txBody>
          <a:bodyPr/>
          <a:lstStyle/>
          <a:p>
            <a:fld id="{72B2DA74-80B9-4FE3-AF06-379DB7D19AAF}" type="datetimeFigureOut">
              <a:rPr lang="fr-FR" smtClean="0"/>
              <a:t>20/04/2023</a:t>
            </a:fld>
            <a:endParaRPr lang="fr-FR"/>
          </a:p>
        </p:txBody>
      </p:sp>
      <p:sp>
        <p:nvSpPr>
          <p:cNvPr id="4" name="Espace réservé du pied de page 3">
            <a:extLst>
              <a:ext uri="{FF2B5EF4-FFF2-40B4-BE49-F238E27FC236}">
                <a16:creationId xmlns:a16="http://schemas.microsoft.com/office/drawing/2014/main" id="{EFC90CC2-51A6-AD9E-D597-DF1D714544BE}"/>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AD30F911-454A-7973-05AB-0299E602420C}"/>
              </a:ext>
            </a:extLst>
          </p:cNvPr>
          <p:cNvSpPr>
            <a:spLocks noGrp="1"/>
          </p:cNvSpPr>
          <p:nvPr>
            <p:ph type="sldNum" sz="quarter" idx="12"/>
          </p:nvPr>
        </p:nvSpPr>
        <p:spPr/>
        <p:txBody>
          <a:bodyPr/>
          <a:lstStyle/>
          <a:p>
            <a:fld id="{C9540A3F-A098-4D0C-96C7-3C4E146BAAD6}" type="slidenum">
              <a:rPr lang="fr-FR" smtClean="0"/>
              <a:t>‹N°›</a:t>
            </a:fld>
            <a:endParaRPr lang="fr-FR"/>
          </a:p>
        </p:txBody>
      </p:sp>
    </p:spTree>
    <p:extLst>
      <p:ext uri="{BB962C8B-B14F-4D97-AF65-F5344CB8AC3E}">
        <p14:creationId xmlns:p14="http://schemas.microsoft.com/office/powerpoint/2010/main" val="2216036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650596E3-8395-B70F-AC2F-093B676CA622}"/>
              </a:ext>
            </a:extLst>
          </p:cNvPr>
          <p:cNvSpPr>
            <a:spLocks noGrp="1"/>
          </p:cNvSpPr>
          <p:nvPr>
            <p:ph type="dt" sz="half" idx="10"/>
          </p:nvPr>
        </p:nvSpPr>
        <p:spPr/>
        <p:txBody>
          <a:bodyPr/>
          <a:lstStyle/>
          <a:p>
            <a:fld id="{72B2DA74-80B9-4FE3-AF06-379DB7D19AAF}" type="datetimeFigureOut">
              <a:rPr lang="fr-FR" smtClean="0"/>
              <a:t>20/04/2023</a:t>
            </a:fld>
            <a:endParaRPr lang="fr-FR"/>
          </a:p>
        </p:txBody>
      </p:sp>
      <p:sp>
        <p:nvSpPr>
          <p:cNvPr id="3" name="Espace réservé du pied de page 2">
            <a:extLst>
              <a:ext uri="{FF2B5EF4-FFF2-40B4-BE49-F238E27FC236}">
                <a16:creationId xmlns:a16="http://schemas.microsoft.com/office/drawing/2014/main" id="{DD49FA8D-ABAA-915B-F83C-15E2DAE1403E}"/>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A190E43D-497F-A8E0-E4BF-E47477D4408D}"/>
              </a:ext>
            </a:extLst>
          </p:cNvPr>
          <p:cNvSpPr>
            <a:spLocks noGrp="1"/>
          </p:cNvSpPr>
          <p:nvPr>
            <p:ph type="sldNum" sz="quarter" idx="12"/>
          </p:nvPr>
        </p:nvSpPr>
        <p:spPr/>
        <p:txBody>
          <a:bodyPr/>
          <a:lstStyle/>
          <a:p>
            <a:fld id="{C9540A3F-A098-4D0C-96C7-3C4E146BAAD6}" type="slidenum">
              <a:rPr lang="fr-FR" smtClean="0"/>
              <a:t>‹N°›</a:t>
            </a:fld>
            <a:endParaRPr lang="fr-FR"/>
          </a:p>
        </p:txBody>
      </p:sp>
    </p:spTree>
    <p:extLst>
      <p:ext uri="{BB962C8B-B14F-4D97-AF65-F5344CB8AC3E}">
        <p14:creationId xmlns:p14="http://schemas.microsoft.com/office/powerpoint/2010/main" val="1131793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BED5AC-D5BD-6FC5-5D77-79253D94A895}"/>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0B637B3D-62C2-F5C9-043A-E68871A30D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383097FE-54E5-9D2E-E2FE-CE2AC0638B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8D322C5A-D030-7940-311C-12D7B36886E0}"/>
              </a:ext>
            </a:extLst>
          </p:cNvPr>
          <p:cNvSpPr>
            <a:spLocks noGrp="1"/>
          </p:cNvSpPr>
          <p:nvPr>
            <p:ph type="dt" sz="half" idx="10"/>
          </p:nvPr>
        </p:nvSpPr>
        <p:spPr/>
        <p:txBody>
          <a:bodyPr/>
          <a:lstStyle/>
          <a:p>
            <a:fld id="{72B2DA74-80B9-4FE3-AF06-379DB7D19AAF}" type="datetimeFigureOut">
              <a:rPr lang="fr-FR" smtClean="0"/>
              <a:t>20/04/2023</a:t>
            </a:fld>
            <a:endParaRPr lang="fr-FR"/>
          </a:p>
        </p:txBody>
      </p:sp>
      <p:sp>
        <p:nvSpPr>
          <p:cNvPr id="6" name="Espace réservé du pied de page 5">
            <a:extLst>
              <a:ext uri="{FF2B5EF4-FFF2-40B4-BE49-F238E27FC236}">
                <a16:creationId xmlns:a16="http://schemas.microsoft.com/office/drawing/2014/main" id="{72E21F74-B036-8B82-6E80-C096D6EB761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4C879EEA-BB6D-7965-CD68-78D53DE4E729}"/>
              </a:ext>
            </a:extLst>
          </p:cNvPr>
          <p:cNvSpPr>
            <a:spLocks noGrp="1"/>
          </p:cNvSpPr>
          <p:nvPr>
            <p:ph type="sldNum" sz="quarter" idx="12"/>
          </p:nvPr>
        </p:nvSpPr>
        <p:spPr/>
        <p:txBody>
          <a:bodyPr/>
          <a:lstStyle/>
          <a:p>
            <a:fld id="{C9540A3F-A098-4D0C-96C7-3C4E146BAAD6}" type="slidenum">
              <a:rPr lang="fr-FR" smtClean="0"/>
              <a:t>‹N°›</a:t>
            </a:fld>
            <a:endParaRPr lang="fr-FR"/>
          </a:p>
        </p:txBody>
      </p:sp>
    </p:spTree>
    <p:extLst>
      <p:ext uri="{BB962C8B-B14F-4D97-AF65-F5344CB8AC3E}">
        <p14:creationId xmlns:p14="http://schemas.microsoft.com/office/powerpoint/2010/main" val="1080566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E4C022-32E1-E914-FD01-508DED61A67C}"/>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8213E9BE-0C0E-26EB-99FD-7CA6B70A1CE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2F6B01B3-1B3C-A528-2D2A-0F9A755534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B22A7FCE-B316-62E1-EC2B-39F49352798D}"/>
              </a:ext>
            </a:extLst>
          </p:cNvPr>
          <p:cNvSpPr>
            <a:spLocks noGrp="1"/>
          </p:cNvSpPr>
          <p:nvPr>
            <p:ph type="dt" sz="half" idx="10"/>
          </p:nvPr>
        </p:nvSpPr>
        <p:spPr/>
        <p:txBody>
          <a:bodyPr/>
          <a:lstStyle/>
          <a:p>
            <a:fld id="{72B2DA74-80B9-4FE3-AF06-379DB7D19AAF}" type="datetimeFigureOut">
              <a:rPr lang="fr-FR" smtClean="0"/>
              <a:t>20/04/2023</a:t>
            </a:fld>
            <a:endParaRPr lang="fr-FR"/>
          </a:p>
        </p:txBody>
      </p:sp>
      <p:sp>
        <p:nvSpPr>
          <p:cNvPr id="6" name="Espace réservé du pied de page 5">
            <a:extLst>
              <a:ext uri="{FF2B5EF4-FFF2-40B4-BE49-F238E27FC236}">
                <a16:creationId xmlns:a16="http://schemas.microsoft.com/office/drawing/2014/main" id="{5C4E8A4C-8DB4-9ED5-009C-388D14B1057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09828C39-887A-DFF8-9D65-3D3CBEAD8B19}"/>
              </a:ext>
            </a:extLst>
          </p:cNvPr>
          <p:cNvSpPr>
            <a:spLocks noGrp="1"/>
          </p:cNvSpPr>
          <p:nvPr>
            <p:ph type="sldNum" sz="quarter" idx="12"/>
          </p:nvPr>
        </p:nvSpPr>
        <p:spPr/>
        <p:txBody>
          <a:bodyPr/>
          <a:lstStyle/>
          <a:p>
            <a:fld id="{C9540A3F-A098-4D0C-96C7-3C4E146BAAD6}" type="slidenum">
              <a:rPr lang="fr-FR" smtClean="0"/>
              <a:t>‹N°›</a:t>
            </a:fld>
            <a:endParaRPr lang="fr-FR"/>
          </a:p>
        </p:txBody>
      </p:sp>
    </p:spTree>
    <p:extLst>
      <p:ext uri="{BB962C8B-B14F-4D97-AF65-F5344CB8AC3E}">
        <p14:creationId xmlns:p14="http://schemas.microsoft.com/office/powerpoint/2010/main" val="38594183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C9E225CE-6D6D-A821-7498-A9853A53E6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603357F7-41FA-9565-5104-751A13E578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1052436-133F-14DE-E502-EA0375D42B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B2DA74-80B9-4FE3-AF06-379DB7D19AAF}" type="datetimeFigureOut">
              <a:rPr lang="fr-FR" smtClean="0"/>
              <a:t>20/04/2023</a:t>
            </a:fld>
            <a:endParaRPr lang="fr-FR"/>
          </a:p>
        </p:txBody>
      </p:sp>
      <p:sp>
        <p:nvSpPr>
          <p:cNvPr id="5" name="Espace réservé du pied de page 4">
            <a:extLst>
              <a:ext uri="{FF2B5EF4-FFF2-40B4-BE49-F238E27FC236}">
                <a16:creationId xmlns:a16="http://schemas.microsoft.com/office/drawing/2014/main" id="{A9214650-507E-A89D-F868-C18A0BCBF0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49A751DE-0BC0-B458-6C5F-409E4C25EE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540A3F-A098-4D0C-96C7-3C4E146BAAD6}" type="slidenum">
              <a:rPr lang="fr-FR" smtClean="0"/>
              <a:t>‹N°›</a:t>
            </a:fld>
            <a:endParaRPr lang="fr-FR"/>
          </a:p>
        </p:txBody>
      </p:sp>
    </p:spTree>
    <p:extLst>
      <p:ext uri="{BB962C8B-B14F-4D97-AF65-F5344CB8AC3E}">
        <p14:creationId xmlns:p14="http://schemas.microsoft.com/office/powerpoint/2010/main" val="23986451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hyperlink" Target="https://fr.wikipedia.org/wiki/Cerveau" TargetMode="Externa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slide" Target="slide3.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slide" Target="slide3.xml"/></Relationships>
</file>

<file path=ppt/slides/_rels/slide1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 Id="rId9" Type="http://schemas.openxmlformats.org/officeDocument/2006/relationships/slide" Target="slide3.xml"/></Relationships>
</file>

<file path=ppt/slides/_rels/slide2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 Id="rId9" Type="http://schemas.openxmlformats.org/officeDocument/2006/relationships/slide" Target="slide3.xml"/></Relationships>
</file>

<file path=ppt/slides/_rels/slide2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 Id="rId9" Type="http://schemas.openxmlformats.org/officeDocument/2006/relationships/slide" Target="slide3.xml"/></Relationships>
</file>

<file path=ppt/slides/_rels/slide2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42.png"/><Relationship Id="rId1" Type="http://schemas.openxmlformats.org/officeDocument/2006/relationships/slideLayout" Target="../slideLayouts/slideLayout2.xml"/><Relationship Id="rId5" Type="http://schemas.openxmlformats.org/officeDocument/2006/relationships/image" Target="../media/image44.svg"/><Relationship Id="rId4" Type="http://schemas.openxmlformats.org/officeDocument/2006/relationships/image" Target="../media/image43.png"/></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slide" Target="slide26.xml"/><Relationship Id="rId18" Type="http://schemas.openxmlformats.org/officeDocument/2006/relationships/slide" Target="slide58.xml"/><Relationship Id="rId3" Type="http://schemas.openxmlformats.org/officeDocument/2006/relationships/slide" Target="slide4.xml"/><Relationship Id="rId7" Type="http://schemas.openxmlformats.org/officeDocument/2006/relationships/slide" Target="slide11.xml"/><Relationship Id="rId12" Type="http://schemas.openxmlformats.org/officeDocument/2006/relationships/image" Target="../media/image4.png"/><Relationship Id="rId17" Type="http://schemas.openxmlformats.org/officeDocument/2006/relationships/slide" Target="slide52.xml"/><Relationship Id="rId2" Type="http://schemas.openxmlformats.org/officeDocument/2006/relationships/notesSlide" Target="../notesSlides/notesSlide1.xml"/><Relationship Id="rId16" Type="http://schemas.openxmlformats.org/officeDocument/2006/relationships/slide" Target="slide48.xml"/><Relationship Id="rId20" Type="http://schemas.openxmlformats.org/officeDocument/2006/relationships/slide" Target="slide71.xml"/><Relationship Id="rId1" Type="http://schemas.openxmlformats.org/officeDocument/2006/relationships/slideLayout" Target="../slideLayouts/slideLayout2.xml"/><Relationship Id="rId6" Type="http://schemas.openxmlformats.org/officeDocument/2006/relationships/slide" Target="slide9.xml"/><Relationship Id="rId11" Type="http://schemas.openxmlformats.org/officeDocument/2006/relationships/image" Target="../media/image3.png"/><Relationship Id="rId5" Type="http://schemas.openxmlformats.org/officeDocument/2006/relationships/slide" Target="slide6.xml"/><Relationship Id="rId15" Type="http://schemas.openxmlformats.org/officeDocument/2006/relationships/slide" Target="slide43.xml"/><Relationship Id="rId10" Type="http://schemas.openxmlformats.org/officeDocument/2006/relationships/slide" Target="slide18.xml"/><Relationship Id="rId19" Type="http://schemas.openxmlformats.org/officeDocument/2006/relationships/slide" Target="slide66.xml"/><Relationship Id="rId4" Type="http://schemas.openxmlformats.org/officeDocument/2006/relationships/slide" Target="slide5.xml"/><Relationship Id="rId9" Type="http://schemas.openxmlformats.org/officeDocument/2006/relationships/slide" Target="slide17.xml"/><Relationship Id="rId14" Type="http://schemas.openxmlformats.org/officeDocument/2006/relationships/slide" Target="slide35.xml"/></Relationships>
</file>

<file path=ppt/slides/_rels/slide3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3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slide" Target="slide3.xml"/><Relationship Id="rId2" Type="http://schemas.openxmlformats.org/officeDocument/2006/relationships/image" Target="../media/image53.png"/><Relationship Id="rId1" Type="http://schemas.openxmlformats.org/officeDocument/2006/relationships/slideLayout" Target="../slideLayouts/slideLayout7.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3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59.png"/></Relationships>
</file>

<file path=ppt/slides/_rels/slide3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s://youtu.be/Dg2WcOHQjUI" TargetMode="External"/><Relationship Id="rId3" Type="http://schemas.openxmlformats.org/officeDocument/2006/relationships/hyperlink" Target="https://youtu.be/y7IBo0pkTC0" TargetMode="External"/><Relationship Id="rId7" Type="http://schemas.openxmlformats.org/officeDocument/2006/relationships/hyperlink" Target="https://www.youtube.com/watch?v=OH0prpRN2nE"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youtu.be/mmzl-4lbVHY" TargetMode="External"/><Relationship Id="rId5" Type="http://schemas.openxmlformats.org/officeDocument/2006/relationships/slide" Target="slide3.xml"/><Relationship Id="rId10" Type="http://schemas.openxmlformats.org/officeDocument/2006/relationships/image" Target="../media/image3.png"/><Relationship Id="rId4" Type="http://schemas.openxmlformats.org/officeDocument/2006/relationships/image" Target="../media/image5.png"/><Relationship Id="rId9"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45.png"/><Relationship Id="rId1" Type="http://schemas.openxmlformats.org/officeDocument/2006/relationships/slideLayout" Target="../slideLayouts/slideLayout7.xml"/><Relationship Id="rId4" Type="http://schemas.openxmlformats.org/officeDocument/2006/relationships/image" Target="../media/image63.png"/></Relationships>
</file>

<file path=ppt/slides/_rels/slide4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slide" Target="slide3.xml"/></Relationships>
</file>

<file path=ppt/slides/_rels/slide4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hyperlink" Target="../L_alcool_sur_les_lieux_de_travail.pdf"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67.png"/><Relationship Id="rId4" Type="http://schemas.openxmlformats.org/officeDocument/2006/relationships/slide" Target="slide3.xml"/></Relationships>
</file>

<file path=ppt/slides/_rels/slide4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slide" Target="slide3.xml"/></Relationships>
</file>

<file path=ppt/slides/_rels/slide50.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slide" Target="slide3.xml"/><Relationship Id="rId1" Type="http://schemas.openxmlformats.org/officeDocument/2006/relationships/slideLayout" Target="../slideLayouts/slideLayout2.xml"/><Relationship Id="rId5" Type="http://schemas.openxmlformats.org/officeDocument/2006/relationships/image" Target="../media/image72.png"/><Relationship Id="rId4" Type="http://schemas.openxmlformats.org/officeDocument/2006/relationships/image" Target="../media/image71.png"/></Relationships>
</file>

<file path=ppt/slides/_rels/slide59.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slide" Target="slide3.xml"/><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slide" Target="slide3.xml"/><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6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6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s>
</file>

<file path=ppt/slides/_rels/slide6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77.png"/></Relationships>
</file>

<file path=ppt/slides/_rels/slide6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79.png"/><Relationship Id="rId4" Type="http://schemas.openxmlformats.org/officeDocument/2006/relationships/image" Target="../media/image78.png"/></Relationships>
</file>

<file path=ppt/slides/_rels/slide6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79.png"/><Relationship Id="rId4" Type="http://schemas.openxmlformats.org/officeDocument/2006/relationships/image" Target="../media/image78.png"/></Relationships>
</file>

<file path=ppt/slides/_rels/slide66.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1.png"/><Relationship Id="rId1" Type="http://schemas.openxmlformats.org/officeDocument/2006/relationships/slideLayout" Target="../slideLayouts/slideLayout2.xml"/><Relationship Id="rId4" Type="http://schemas.openxmlformats.org/officeDocument/2006/relationships/image" Target="../media/image85.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image" Target="../media/image11.png"/></Relationships>
</file>

<file path=ppt/slides/_rels/slide70.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86.png"/><Relationship Id="rId4" Type="http://schemas.openxmlformats.org/officeDocument/2006/relationships/image" Target="../media/image84.png"/></Relationships>
</file>

<file path=ppt/slides/_rels/slide71.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88.png"/></Relationships>
</file>

<file path=ppt/slides/_rels/slide72.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88.png"/></Relationships>
</file>

<file path=ppt/slides/_rels/slide73.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slide" Target="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0D896C95-F478-B31F-54DD-A154D10C71BD}"/>
              </a:ext>
            </a:extLst>
          </p:cNvPr>
          <p:cNvPicPr>
            <a:picLocks noChangeAspect="1"/>
          </p:cNvPicPr>
          <p:nvPr/>
        </p:nvPicPr>
        <p:blipFill>
          <a:blip r:embed="rId2"/>
          <a:stretch>
            <a:fillRect/>
          </a:stretch>
        </p:blipFill>
        <p:spPr>
          <a:xfrm>
            <a:off x="0" y="0"/>
            <a:ext cx="12192000" cy="6858000"/>
          </a:xfrm>
          <a:prstGeom prst="rect">
            <a:avLst/>
          </a:prstGeom>
        </p:spPr>
      </p:pic>
      <p:sp>
        <p:nvSpPr>
          <p:cNvPr id="2" name="ZoneTexte 1">
            <a:extLst>
              <a:ext uri="{FF2B5EF4-FFF2-40B4-BE49-F238E27FC236}">
                <a16:creationId xmlns:a16="http://schemas.microsoft.com/office/drawing/2014/main" id="{0AA58C46-F048-6A62-BBD6-1826C041F6D3}"/>
              </a:ext>
            </a:extLst>
          </p:cNvPr>
          <p:cNvSpPr txBox="1"/>
          <p:nvPr/>
        </p:nvSpPr>
        <p:spPr>
          <a:xfrm>
            <a:off x="5899231" y="5165732"/>
            <a:ext cx="5976394" cy="1323439"/>
          </a:xfrm>
          <a:prstGeom prst="rect">
            <a:avLst/>
          </a:prstGeom>
          <a:noFill/>
        </p:spPr>
        <p:txBody>
          <a:bodyPr wrap="square" rtlCol="0">
            <a:spAutoFit/>
          </a:bodyPr>
          <a:lstStyle/>
          <a:p>
            <a:r>
              <a:rPr lang="fr-FR" sz="4000" b="1" dirty="0">
                <a:solidFill>
                  <a:srgbClr val="E08C37"/>
                </a:solidFill>
              </a:rPr>
              <a:t>A DESTINATION DES ENCADRANTS </a:t>
            </a:r>
          </a:p>
        </p:txBody>
      </p:sp>
    </p:spTree>
    <p:extLst>
      <p:ext uri="{BB962C8B-B14F-4D97-AF65-F5344CB8AC3E}">
        <p14:creationId xmlns:p14="http://schemas.microsoft.com/office/powerpoint/2010/main" val="720881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25F418B2-691D-F3EF-2EA2-165204C7890F}"/>
              </a:ext>
            </a:extLst>
          </p:cNvPr>
          <p:cNvPicPr>
            <a:picLocks noChangeAspect="1"/>
          </p:cNvPicPr>
          <p:nvPr/>
        </p:nvPicPr>
        <p:blipFill>
          <a:blip r:embed="rId2"/>
          <a:stretch>
            <a:fillRect/>
          </a:stretch>
        </p:blipFill>
        <p:spPr>
          <a:xfrm>
            <a:off x="0" y="-1"/>
            <a:ext cx="12192000" cy="6912429"/>
          </a:xfrm>
          <a:prstGeom prst="rect">
            <a:avLst/>
          </a:prstGeom>
        </p:spPr>
      </p:pic>
      <p:sp>
        <p:nvSpPr>
          <p:cNvPr id="6" name="ZoneTexte 5">
            <a:extLst>
              <a:ext uri="{FF2B5EF4-FFF2-40B4-BE49-F238E27FC236}">
                <a16:creationId xmlns:a16="http://schemas.microsoft.com/office/drawing/2014/main" id="{0B297810-2B87-B973-3683-508E3D4E38CA}"/>
              </a:ext>
            </a:extLst>
          </p:cNvPr>
          <p:cNvSpPr txBox="1"/>
          <p:nvPr/>
        </p:nvSpPr>
        <p:spPr>
          <a:xfrm>
            <a:off x="2147805" y="350214"/>
            <a:ext cx="7896389" cy="923330"/>
          </a:xfrm>
          <a:prstGeom prst="rect">
            <a:avLst/>
          </a:prstGeom>
          <a:noFill/>
        </p:spPr>
        <p:txBody>
          <a:bodyPr wrap="square">
            <a:spAutoFit/>
          </a:bodyPr>
          <a:lstStyle/>
          <a:p>
            <a:pPr lvl="1"/>
            <a:r>
              <a:rPr lang="fr-FR" sz="5400" b="1" dirty="0">
                <a:solidFill>
                  <a:srgbClr val="1F9CB3"/>
                </a:solidFill>
              </a:rPr>
              <a:t>L’individu : ses attentes </a:t>
            </a:r>
          </a:p>
        </p:txBody>
      </p:sp>
      <p:sp>
        <p:nvSpPr>
          <p:cNvPr id="8" name="ZoneTexte 7">
            <a:extLst>
              <a:ext uri="{FF2B5EF4-FFF2-40B4-BE49-F238E27FC236}">
                <a16:creationId xmlns:a16="http://schemas.microsoft.com/office/drawing/2014/main" id="{E9BAD431-1892-2A87-454B-EEDBA2DDD688}"/>
              </a:ext>
            </a:extLst>
          </p:cNvPr>
          <p:cNvSpPr txBox="1"/>
          <p:nvPr/>
        </p:nvSpPr>
        <p:spPr>
          <a:xfrm>
            <a:off x="2550110" y="2065822"/>
            <a:ext cx="2128422" cy="646331"/>
          </a:xfrm>
          <a:prstGeom prst="rect">
            <a:avLst/>
          </a:prstGeom>
          <a:noFill/>
        </p:spPr>
        <p:txBody>
          <a:bodyPr wrap="square">
            <a:spAutoFit/>
          </a:bodyPr>
          <a:lstStyle/>
          <a:p>
            <a:r>
              <a:rPr lang="fr-FR" sz="3600" b="1" dirty="0">
                <a:solidFill>
                  <a:schemeClr val="bg1"/>
                </a:solidFill>
                <a:latin typeface="Calibri" panose="020F0502020204030204" pitchFamily="34" charset="0"/>
              </a:rPr>
              <a:t>Imitation</a:t>
            </a:r>
            <a:endParaRPr lang="fr-FR" sz="3600" dirty="0">
              <a:solidFill>
                <a:schemeClr val="bg1"/>
              </a:solidFill>
            </a:endParaRPr>
          </a:p>
        </p:txBody>
      </p:sp>
      <p:sp>
        <p:nvSpPr>
          <p:cNvPr id="9" name="ZoneTexte 8">
            <a:extLst>
              <a:ext uri="{FF2B5EF4-FFF2-40B4-BE49-F238E27FC236}">
                <a16:creationId xmlns:a16="http://schemas.microsoft.com/office/drawing/2014/main" id="{A5D2204D-7641-4AF8-C7AB-184E6825AAAA}"/>
              </a:ext>
            </a:extLst>
          </p:cNvPr>
          <p:cNvSpPr txBox="1"/>
          <p:nvPr/>
        </p:nvSpPr>
        <p:spPr>
          <a:xfrm>
            <a:off x="7563774" y="2072951"/>
            <a:ext cx="2508682" cy="646331"/>
          </a:xfrm>
          <a:prstGeom prst="rect">
            <a:avLst/>
          </a:prstGeom>
          <a:noFill/>
        </p:spPr>
        <p:txBody>
          <a:bodyPr wrap="square">
            <a:spAutoFit/>
          </a:bodyPr>
          <a:lstStyle/>
          <a:p>
            <a:r>
              <a:rPr lang="fr-FR" sz="3600" b="1" dirty="0">
                <a:solidFill>
                  <a:schemeClr val="bg1"/>
                </a:solidFill>
                <a:latin typeface="Calibri" panose="020F0502020204030204" pitchFamily="34" charset="0"/>
              </a:rPr>
              <a:t>Valorisation</a:t>
            </a:r>
            <a:endParaRPr lang="fr-FR" sz="3600" dirty="0">
              <a:solidFill>
                <a:schemeClr val="bg1"/>
              </a:solidFill>
            </a:endParaRPr>
          </a:p>
        </p:txBody>
      </p:sp>
      <p:sp>
        <p:nvSpPr>
          <p:cNvPr id="11" name="ZoneTexte 10">
            <a:extLst>
              <a:ext uri="{FF2B5EF4-FFF2-40B4-BE49-F238E27FC236}">
                <a16:creationId xmlns:a16="http://schemas.microsoft.com/office/drawing/2014/main" id="{D4806089-DE0B-AA03-C09C-3EBC822261AA}"/>
              </a:ext>
            </a:extLst>
          </p:cNvPr>
          <p:cNvSpPr txBox="1"/>
          <p:nvPr/>
        </p:nvSpPr>
        <p:spPr>
          <a:xfrm>
            <a:off x="2147805" y="4331106"/>
            <a:ext cx="3042822" cy="646331"/>
          </a:xfrm>
          <a:prstGeom prst="rect">
            <a:avLst/>
          </a:prstGeom>
          <a:noFill/>
        </p:spPr>
        <p:txBody>
          <a:bodyPr wrap="square">
            <a:spAutoFit/>
          </a:bodyPr>
          <a:lstStyle/>
          <a:p>
            <a:r>
              <a:rPr lang="fr-FR" sz="3600" b="1" dirty="0">
                <a:solidFill>
                  <a:schemeClr val="bg1"/>
                </a:solidFill>
                <a:latin typeface="Calibri" panose="020F0502020204030204" pitchFamily="34" charset="0"/>
              </a:rPr>
              <a:t>Compensation</a:t>
            </a:r>
            <a:endParaRPr lang="fr-FR" sz="3600" dirty="0">
              <a:solidFill>
                <a:schemeClr val="bg1"/>
              </a:solidFill>
            </a:endParaRPr>
          </a:p>
        </p:txBody>
      </p:sp>
      <p:sp>
        <p:nvSpPr>
          <p:cNvPr id="12" name="ZoneTexte 11">
            <a:extLst>
              <a:ext uri="{FF2B5EF4-FFF2-40B4-BE49-F238E27FC236}">
                <a16:creationId xmlns:a16="http://schemas.microsoft.com/office/drawing/2014/main" id="{E097E26C-47E9-C3B0-D965-3D22086E2190}"/>
              </a:ext>
            </a:extLst>
          </p:cNvPr>
          <p:cNvSpPr txBox="1"/>
          <p:nvPr/>
        </p:nvSpPr>
        <p:spPr>
          <a:xfrm>
            <a:off x="7391697" y="4319293"/>
            <a:ext cx="3108664" cy="646331"/>
          </a:xfrm>
          <a:prstGeom prst="rect">
            <a:avLst/>
          </a:prstGeom>
          <a:noFill/>
        </p:spPr>
        <p:txBody>
          <a:bodyPr wrap="square">
            <a:spAutoFit/>
          </a:bodyPr>
          <a:lstStyle/>
          <a:p>
            <a:r>
              <a:rPr lang="fr-FR" sz="3600" b="1" dirty="0">
                <a:solidFill>
                  <a:schemeClr val="bg1"/>
                </a:solidFill>
                <a:latin typeface="Calibri" panose="020F0502020204030204" pitchFamily="34" charset="0"/>
              </a:rPr>
              <a:t>Transgression</a:t>
            </a:r>
            <a:endParaRPr lang="fr-FR" sz="3600" dirty="0">
              <a:solidFill>
                <a:schemeClr val="bg1"/>
              </a:solidFill>
            </a:endParaRPr>
          </a:p>
        </p:txBody>
      </p:sp>
      <p:sp>
        <p:nvSpPr>
          <p:cNvPr id="14" name="ZoneTexte 13">
            <a:extLst>
              <a:ext uri="{FF2B5EF4-FFF2-40B4-BE49-F238E27FC236}">
                <a16:creationId xmlns:a16="http://schemas.microsoft.com/office/drawing/2014/main" id="{E5DD6511-9A8F-2132-35C1-F50CD434A72F}"/>
              </a:ext>
            </a:extLst>
          </p:cNvPr>
          <p:cNvSpPr txBox="1"/>
          <p:nvPr/>
        </p:nvSpPr>
        <p:spPr>
          <a:xfrm>
            <a:off x="1100830" y="2712153"/>
            <a:ext cx="4864963" cy="707886"/>
          </a:xfrm>
          <a:prstGeom prst="rect">
            <a:avLst/>
          </a:prstGeom>
          <a:noFill/>
        </p:spPr>
        <p:txBody>
          <a:bodyPr wrap="square">
            <a:spAutoFit/>
          </a:bodyPr>
          <a:lstStyle/>
          <a:p>
            <a:pPr marL="342900" indent="-342900">
              <a:spcBef>
                <a:spcPts val="1200"/>
              </a:spcBef>
              <a:defRPr/>
            </a:pPr>
            <a:r>
              <a:rPr lang="fr-FR" sz="2000" dirty="0">
                <a:solidFill>
                  <a:schemeClr val="bg1"/>
                </a:solidFill>
                <a:latin typeface="Calibri" panose="020F0502020204030204" pitchFamily="34" charset="0"/>
              </a:rPr>
              <a:t>     Social, culturel, familial, amical, sport, groupes de pairs, collègues de travail…</a:t>
            </a:r>
          </a:p>
        </p:txBody>
      </p:sp>
      <p:sp>
        <p:nvSpPr>
          <p:cNvPr id="15" name="ZoneTexte 14">
            <a:extLst>
              <a:ext uri="{FF2B5EF4-FFF2-40B4-BE49-F238E27FC236}">
                <a16:creationId xmlns:a16="http://schemas.microsoft.com/office/drawing/2014/main" id="{EB936B1E-3A00-528C-8F7F-80049F716A7E}"/>
              </a:ext>
            </a:extLst>
          </p:cNvPr>
          <p:cNvSpPr txBox="1"/>
          <p:nvPr/>
        </p:nvSpPr>
        <p:spPr>
          <a:xfrm>
            <a:off x="6337177" y="2624856"/>
            <a:ext cx="4864963" cy="1661993"/>
          </a:xfrm>
          <a:prstGeom prst="rect">
            <a:avLst/>
          </a:prstGeom>
          <a:noFill/>
        </p:spPr>
        <p:txBody>
          <a:bodyPr wrap="square">
            <a:spAutoFit/>
          </a:bodyPr>
          <a:lstStyle/>
          <a:p>
            <a:pPr marL="342900" indent="-342900">
              <a:spcBef>
                <a:spcPts val="1200"/>
              </a:spcBef>
              <a:defRPr/>
            </a:pPr>
            <a:r>
              <a:rPr lang="fr-FR" sz="2400" dirty="0">
                <a:solidFill>
                  <a:schemeClr val="bg1"/>
                </a:solidFill>
                <a:latin typeface="Calibri" panose="020F0502020204030204" pitchFamily="34" charset="0"/>
              </a:rPr>
              <a:t>     </a:t>
            </a:r>
            <a:r>
              <a:rPr lang="fr-FR" sz="2000" dirty="0">
                <a:solidFill>
                  <a:schemeClr val="bg1"/>
                </a:solidFill>
                <a:latin typeface="Calibri" panose="020F0502020204030204" pitchFamily="34" charset="0"/>
              </a:rPr>
              <a:t>Se surpasser, gagner, créativité, performance, réussite, compétition, dopage, stimulation d’équipe, booster</a:t>
            </a:r>
            <a:r>
              <a:rPr lang="fr-FR" sz="2400" dirty="0">
                <a:solidFill>
                  <a:schemeClr val="bg1"/>
                </a:solidFill>
                <a:latin typeface="Calibri" panose="020F0502020204030204" pitchFamily="34" charset="0"/>
              </a:rPr>
              <a:t>…</a:t>
            </a:r>
          </a:p>
          <a:p>
            <a:pPr marL="342900" indent="-342900">
              <a:spcBef>
                <a:spcPts val="1200"/>
              </a:spcBef>
              <a:defRPr/>
            </a:pPr>
            <a:endParaRPr lang="fr-FR" sz="2400" dirty="0">
              <a:solidFill>
                <a:schemeClr val="bg1"/>
              </a:solidFill>
              <a:latin typeface="Calibri" panose="020F0502020204030204" pitchFamily="34" charset="0"/>
            </a:endParaRPr>
          </a:p>
        </p:txBody>
      </p:sp>
      <p:sp>
        <p:nvSpPr>
          <p:cNvPr id="16" name="ZoneTexte 15">
            <a:extLst>
              <a:ext uri="{FF2B5EF4-FFF2-40B4-BE49-F238E27FC236}">
                <a16:creationId xmlns:a16="http://schemas.microsoft.com/office/drawing/2014/main" id="{DEE5FD31-83AC-64C9-61FA-D35345B55FE7}"/>
              </a:ext>
            </a:extLst>
          </p:cNvPr>
          <p:cNvSpPr txBox="1"/>
          <p:nvPr/>
        </p:nvSpPr>
        <p:spPr>
          <a:xfrm>
            <a:off x="1095652" y="5011143"/>
            <a:ext cx="4864963" cy="1477328"/>
          </a:xfrm>
          <a:prstGeom prst="rect">
            <a:avLst/>
          </a:prstGeom>
          <a:noFill/>
        </p:spPr>
        <p:txBody>
          <a:bodyPr wrap="square">
            <a:spAutoFit/>
          </a:bodyPr>
          <a:lstStyle/>
          <a:p>
            <a:pPr marL="342900" indent="-342900">
              <a:spcBef>
                <a:spcPts val="1200"/>
              </a:spcBef>
              <a:defRPr/>
            </a:pPr>
            <a:r>
              <a:rPr lang="fr-FR" sz="2000" dirty="0">
                <a:solidFill>
                  <a:schemeClr val="bg1"/>
                </a:solidFill>
                <a:latin typeface="Calibri" panose="020F0502020204030204" pitchFamily="34" charset="0"/>
              </a:rPr>
              <a:t>      Béquille, médicament, dormir, oublier, calmer, soigner, tenir, détendre, rassurer, s’adapter, gérer le stress…</a:t>
            </a:r>
          </a:p>
          <a:p>
            <a:pPr marL="342900" indent="-342900">
              <a:spcBef>
                <a:spcPts val="1200"/>
              </a:spcBef>
              <a:defRPr/>
            </a:pPr>
            <a:endParaRPr lang="fr-FR" sz="2000" dirty="0">
              <a:solidFill>
                <a:schemeClr val="bg1"/>
              </a:solidFill>
              <a:latin typeface="Calibri" panose="020F0502020204030204" pitchFamily="34" charset="0"/>
            </a:endParaRPr>
          </a:p>
        </p:txBody>
      </p:sp>
      <p:sp>
        <p:nvSpPr>
          <p:cNvPr id="17" name="ZoneTexte 16">
            <a:extLst>
              <a:ext uri="{FF2B5EF4-FFF2-40B4-BE49-F238E27FC236}">
                <a16:creationId xmlns:a16="http://schemas.microsoft.com/office/drawing/2014/main" id="{12D42E3E-FCDD-F6F8-07FF-872D1DD5FD39}"/>
              </a:ext>
            </a:extLst>
          </p:cNvPr>
          <p:cNvSpPr txBox="1"/>
          <p:nvPr/>
        </p:nvSpPr>
        <p:spPr>
          <a:xfrm>
            <a:off x="6385633" y="5041921"/>
            <a:ext cx="4864963" cy="707886"/>
          </a:xfrm>
          <a:prstGeom prst="rect">
            <a:avLst/>
          </a:prstGeom>
          <a:noFill/>
        </p:spPr>
        <p:txBody>
          <a:bodyPr wrap="square">
            <a:spAutoFit/>
          </a:bodyPr>
          <a:lstStyle/>
          <a:p>
            <a:pPr marL="342900" indent="-342900">
              <a:spcBef>
                <a:spcPts val="1200"/>
              </a:spcBef>
              <a:defRPr/>
            </a:pPr>
            <a:r>
              <a:rPr lang="fr-FR" sz="2000" dirty="0">
                <a:solidFill>
                  <a:schemeClr val="bg1"/>
                </a:solidFill>
                <a:latin typeface="Calibri" panose="020F0502020204030204" pitchFamily="34" charset="0"/>
              </a:rPr>
              <a:t>      Interdit moral, légal, pulsions, délire, opposer, contredire, agressivité…</a:t>
            </a:r>
          </a:p>
        </p:txBody>
      </p:sp>
      <p:sp>
        <p:nvSpPr>
          <p:cNvPr id="2" name="ZoneTexte 1">
            <a:extLst>
              <a:ext uri="{FF2B5EF4-FFF2-40B4-BE49-F238E27FC236}">
                <a16:creationId xmlns:a16="http://schemas.microsoft.com/office/drawing/2014/main" id="{78BA122F-0844-314E-2020-3D7C06F9F0D4}"/>
              </a:ext>
            </a:extLst>
          </p:cNvPr>
          <p:cNvSpPr txBox="1"/>
          <p:nvPr/>
        </p:nvSpPr>
        <p:spPr>
          <a:xfrm>
            <a:off x="10845478" y="6377650"/>
            <a:ext cx="1053296" cy="307777"/>
          </a:xfrm>
          <a:prstGeom prst="rect">
            <a:avLst/>
          </a:prstGeom>
          <a:solidFill>
            <a:srgbClr val="FFFF00"/>
          </a:solidFill>
        </p:spPr>
        <p:txBody>
          <a:bodyPr wrap="square" rtlCol="0">
            <a:spAutoFit/>
          </a:bodyPr>
          <a:lstStyle/>
          <a:p>
            <a:r>
              <a:rPr lang="fr-FR" sz="1400" b="1" dirty="0">
                <a:highlight>
                  <a:srgbClr val="FFFF00"/>
                </a:highlight>
                <a:ea typeface="STCaiyun" panose="020B0503020204020204" pitchFamily="2" charset="-122"/>
                <a:hlinkClick r:id="rId3" action="ppaction://hlinksldjump"/>
              </a:rPr>
              <a:t>SOMMAIRE</a:t>
            </a:r>
            <a:endParaRPr lang="fr-FR" sz="1400" b="1" dirty="0">
              <a:highlight>
                <a:srgbClr val="FFFF00"/>
              </a:highlight>
              <a:ea typeface="STCaiyun" panose="020B0503020204020204" pitchFamily="2" charset="-122"/>
            </a:endParaRPr>
          </a:p>
        </p:txBody>
      </p:sp>
    </p:spTree>
    <p:extLst>
      <p:ext uri="{BB962C8B-B14F-4D97-AF65-F5344CB8AC3E}">
        <p14:creationId xmlns:p14="http://schemas.microsoft.com/office/powerpoint/2010/main" val="62314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ppt_x"/>
                                          </p:val>
                                        </p:tav>
                                        <p:tav tm="100000">
                                          <p:val>
                                            <p:strVal val="#ppt_x"/>
                                          </p:val>
                                        </p:tav>
                                      </p:tavLst>
                                    </p:anim>
                                    <p:anim calcmode="lin" valueType="num">
                                      <p:cBhvr additive="base">
                                        <p:cTn id="2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additive="base">
                                        <p:cTn id="41" dur="500" fill="hold"/>
                                        <p:tgtEl>
                                          <p:spTgt spid="17"/>
                                        </p:tgtEl>
                                        <p:attrNameLst>
                                          <p:attrName>ppt_x</p:attrName>
                                        </p:attrNameLst>
                                      </p:cBhvr>
                                      <p:tavLst>
                                        <p:tav tm="0">
                                          <p:val>
                                            <p:strVal val="#ppt_x"/>
                                          </p:val>
                                        </p:tav>
                                        <p:tav tm="100000">
                                          <p:val>
                                            <p:strVal val="#ppt_x"/>
                                          </p:val>
                                        </p:tav>
                                      </p:tavLst>
                                    </p:anim>
                                    <p:anim calcmode="lin" valueType="num">
                                      <p:cBhvr additive="base">
                                        <p:cTn id="4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P spid="12" grpId="0"/>
      <p:bldP spid="14" grpId="0"/>
      <p:bldP spid="15" grpId="0"/>
      <p:bldP spid="16"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70C1A4F4-8F2E-36C0-0BD5-46323F6DBDD7}"/>
              </a:ext>
            </a:extLst>
          </p:cNvPr>
          <p:cNvPicPr>
            <a:picLocks noChangeAspect="1"/>
          </p:cNvPicPr>
          <p:nvPr/>
        </p:nvPicPr>
        <p:blipFill>
          <a:blip r:embed="rId3"/>
          <a:stretch>
            <a:fillRect/>
          </a:stretch>
        </p:blipFill>
        <p:spPr>
          <a:xfrm>
            <a:off x="0" y="89101"/>
            <a:ext cx="12192000" cy="6830786"/>
          </a:xfrm>
          <a:prstGeom prst="rect">
            <a:avLst/>
          </a:prstGeom>
        </p:spPr>
      </p:pic>
      <p:sp>
        <p:nvSpPr>
          <p:cNvPr id="10" name="Rectangle 9">
            <a:extLst>
              <a:ext uri="{FF2B5EF4-FFF2-40B4-BE49-F238E27FC236}">
                <a16:creationId xmlns:a16="http://schemas.microsoft.com/office/drawing/2014/main" id="{95F1CF57-5892-3C07-3E4C-1DA9327D1D5C}"/>
              </a:ext>
            </a:extLst>
          </p:cNvPr>
          <p:cNvSpPr/>
          <p:nvPr/>
        </p:nvSpPr>
        <p:spPr>
          <a:xfrm>
            <a:off x="0" y="0"/>
            <a:ext cx="5787342" cy="2150904"/>
          </a:xfrm>
          <a:prstGeom prst="rect">
            <a:avLst/>
          </a:prstGeom>
          <a:solidFill>
            <a:srgbClr val="1F9C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a:extLst>
              <a:ext uri="{FF2B5EF4-FFF2-40B4-BE49-F238E27FC236}">
                <a16:creationId xmlns:a16="http://schemas.microsoft.com/office/drawing/2014/main" id="{6D9986EB-0EC9-0D47-CC13-529C82664E8D}"/>
              </a:ext>
            </a:extLst>
          </p:cNvPr>
          <p:cNvSpPr txBox="1"/>
          <p:nvPr/>
        </p:nvSpPr>
        <p:spPr>
          <a:xfrm>
            <a:off x="150471" y="352177"/>
            <a:ext cx="5787342" cy="1446550"/>
          </a:xfrm>
          <a:prstGeom prst="rect">
            <a:avLst/>
          </a:prstGeom>
          <a:noFill/>
        </p:spPr>
        <p:txBody>
          <a:bodyPr wrap="square" rtlCol="0">
            <a:spAutoFit/>
          </a:bodyPr>
          <a:lstStyle/>
          <a:p>
            <a:r>
              <a:rPr lang="fr-FR" sz="4400" b="1" dirty="0">
                <a:solidFill>
                  <a:schemeClr val="bg1"/>
                </a:solidFill>
              </a:rPr>
              <a:t>Conséquences des consommations de SPA </a:t>
            </a:r>
          </a:p>
        </p:txBody>
      </p:sp>
      <p:pic>
        <p:nvPicPr>
          <p:cNvPr id="13" name="Image 12">
            <a:extLst>
              <a:ext uri="{FF2B5EF4-FFF2-40B4-BE49-F238E27FC236}">
                <a16:creationId xmlns:a16="http://schemas.microsoft.com/office/drawing/2014/main" id="{FA6FA03A-5A35-DBD3-FFF5-B7A4E357D2BA}"/>
              </a:ext>
            </a:extLst>
          </p:cNvPr>
          <p:cNvPicPr>
            <a:picLocks noChangeAspect="1"/>
          </p:cNvPicPr>
          <p:nvPr/>
        </p:nvPicPr>
        <p:blipFill>
          <a:blip r:embed="rId4"/>
          <a:stretch>
            <a:fillRect/>
          </a:stretch>
        </p:blipFill>
        <p:spPr>
          <a:xfrm>
            <a:off x="5783484" y="10972"/>
            <a:ext cx="6408516" cy="2150905"/>
          </a:xfrm>
          <a:prstGeom prst="rect">
            <a:avLst/>
          </a:prstGeom>
        </p:spPr>
      </p:pic>
      <p:sp>
        <p:nvSpPr>
          <p:cNvPr id="14" name="Rectangle 13">
            <a:extLst>
              <a:ext uri="{FF2B5EF4-FFF2-40B4-BE49-F238E27FC236}">
                <a16:creationId xmlns:a16="http://schemas.microsoft.com/office/drawing/2014/main" id="{99F4094B-0B39-DA28-FC79-7ABCB9C8A916}"/>
              </a:ext>
            </a:extLst>
          </p:cNvPr>
          <p:cNvSpPr/>
          <p:nvPr/>
        </p:nvSpPr>
        <p:spPr>
          <a:xfrm>
            <a:off x="3256344" y="2295089"/>
            <a:ext cx="2839656" cy="1200328"/>
          </a:xfrm>
          <a:prstGeom prst="rect">
            <a:avLst/>
          </a:prstGeom>
          <a:solidFill>
            <a:srgbClr val="E08C3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8" name="ZoneTexte 17">
            <a:extLst>
              <a:ext uri="{FF2B5EF4-FFF2-40B4-BE49-F238E27FC236}">
                <a16:creationId xmlns:a16="http://schemas.microsoft.com/office/drawing/2014/main" id="{3CE94281-0E1E-8973-E3F5-B6F95E8EEBDF}"/>
              </a:ext>
            </a:extLst>
          </p:cNvPr>
          <p:cNvSpPr txBox="1"/>
          <p:nvPr/>
        </p:nvSpPr>
        <p:spPr>
          <a:xfrm>
            <a:off x="3296855" y="2452089"/>
            <a:ext cx="2787570" cy="923330"/>
          </a:xfrm>
          <a:prstGeom prst="rect">
            <a:avLst/>
          </a:prstGeom>
          <a:noFill/>
        </p:spPr>
        <p:txBody>
          <a:bodyPr wrap="square" rtlCol="0">
            <a:spAutoFit/>
          </a:bodyPr>
          <a:lstStyle/>
          <a:p>
            <a:pPr algn="ctr"/>
            <a:r>
              <a:rPr lang="fr-FR" b="1" dirty="0">
                <a:solidFill>
                  <a:schemeClr val="bg1"/>
                </a:solidFill>
              </a:rPr>
              <a:t>Effets selon les substances, la fréquence et la durée des consommations</a:t>
            </a:r>
          </a:p>
        </p:txBody>
      </p:sp>
      <p:sp>
        <p:nvSpPr>
          <p:cNvPr id="19" name="Rectangle 18">
            <a:extLst>
              <a:ext uri="{FF2B5EF4-FFF2-40B4-BE49-F238E27FC236}">
                <a16:creationId xmlns:a16="http://schemas.microsoft.com/office/drawing/2014/main" id="{C8B08D13-2134-0F26-E89C-5CEA6F42B042}"/>
              </a:ext>
            </a:extLst>
          </p:cNvPr>
          <p:cNvSpPr/>
          <p:nvPr/>
        </p:nvSpPr>
        <p:spPr>
          <a:xfrm>
            <a:off x="416688" y="3935231"/>
            <a:ext cx="2839656" cy="1200328"/>
          </a:xfrm>
          <a:prstGeom prst="rect">
            <a:avLst/>
          </a:prstGeom>
          <a:solidFill>
            <a:srgbClr val="E08C3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0" name="Rectangle 19">
            <a:extLst>
              <a:ext uri="{FF2B5EF4-FFF2-40B4-BE49-F238E27FC236}">
                <a16:creationId xmlns:a16="http://schemas.microsoft.com/office/drawing/2014/main" id="{CF3EAF3A-A65D-C2D5-6E99-8BB4895D3886}"/>
              </a:ext>
            </a:extLst>
          </p:cNvPr>
          <p:cNvSpPr/>
          <p:nvPr/>
        </p:nvSpPr>
        <p:spPr>
          <a:xfrm>
            <a:off x="6084425" y="3910201"/>
            <a:ext cx="2839656" cy="1200328"/>
          </a:xfrm>
          <a:prstGeom prst="rect">
            <a:avLst/>
          </a:prstGeom>
          <a:solidFill>
            <a:srgbClr val="E08C3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1" name="Rectangle 20">
            <a:extLst>
              <a:ext uri="{FF2B5EF4-FFF2-40B4-BE49-F238E27FC236}">
                <a16:creationId xmlns:a16="http://schemas.microsoft.com/office/drawing/2014/main" id="{7FA19F7F-EA8E-07FF-7F44-11D625737927}"/>
              </a:ext>
            </a:extLst>
          </p:cNvPr>
          <p:cNvSpPr/>
          <p:nvPr/>
        </p:nvSpPr>
        <p:spPr>
          <a:xfrm>
            <a:off x="3296855" y="5568571"/>
            <a:ext cx="2839656" cy="1200328"/>
          </a:xfrm>
          <a:prstGeom prst="rect">
            <a:avLst/>
          </a:prstGeom>
          <a:solidFill>
            <a:srgbClr val="E08C3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2" name="ZoneTexte 21">
            <a:extLst>
              <a:ext uri="{FF2B5EF4-FFF2-40B4-BE49-F238E27FC236}">
                <a16:creationId xmlns:a16="http://schemas.microsoft.com/office/drawing/2014/main" id="{5FFA6FA3-F5EE-4966-F2FF-81D71636F6A1}"/>
              </a:ext>
            </a:extLst>
          </p:cNvPr>
          <p:cNvSpPr txBox="1"/>
          <p:nvPr/>
        </p:nvSpPr>
        <p:spPr>
          <a:xfrm>
            <a:off x="376177" y="4073730"/>
            <a:ext cx="2920678" cy="646331"/>
          </a:xfrm>
          <a:prstGeom prst="rect">
            <a:avLst/>
          </a:prstGeom>
          <a:noFill/>
        </p:spPr>
        <p:txBody>
          <a:bodyPr wrap="square" rtlCol="0">
            <a:spAutoFit/>
          </a:bodyPr>
          <a:lstStyle/>
          <a:p>
            <a:pPr algn="ctr"/>
            <a:r>
              <a:rPr lang="fr-FR" b="1" dirty="0">
                <a:solidFill>
                  <a:schemeClr val="bg1"/>
                </a:solidFill>
              </a:rPr>
              <a:t>Risques à court terme </a:t>
            </a:r>
            <a:r>
              <a:rPr lang="fr-FR" sz="1800" dirty="0">
                <a:solidFill>
                  <a:schemeClr val="bg1"/>
                </a:solidFill>
              </a:rPr>
              <a:t>(violence/surdose/accidents)</a:t>
            </a:r>
          </a:p>
        </p:txBody>
      </p:sp>
      <p:sp>
        <p:nvSpPr>
          <p:cNvPr id="23" name="ZoneTexte 22">
            <a:extLst>
              <a:ext uri="{FF2B5EF4-FFF2-40B4-BE49-F238E27FC236}">
                <a16:creationId xmlns:a16="http://schemas.microsoft.com/office/drawing/2014/main" id="{A53C3358-3138-F0BC-A845-0FBDEB5AD302}"/>
              </a:ext>
            </a:extLst>
          </p:cNvPr>
          <p:cNvSpPr txBox="1"/>
          <p:nvPr/>
        </p:nvSpPr>
        <p:spPr>
          <a:xfrm>
            <a:off x="3348941" y="5742284"/>
            <a:ext cx="2787570" cy="923330"/>
          </a:xfrm>
          <a:prstGeom prst="rect">
            <a:avLst/>
          </a:prstGeom>
          <a:noFill/>
        </p:spPr>
        <p:txBody>
          <a:bodyPr wrap="square" rtlCol="0">
            <a:spAutoFit/>
          </a:bodyPr>
          <a:lstStyle/>
          <a:p>
            <a:pPr algn="ctr"/>
            <a:r>
              <a:rPr lang="fr-FR" b="1" dirty="0">
                <a:solidFill>
                  <a:schemeClr val="bg1"/>
                </a:solidFill>
              </a:rPr>
              <a:t>Impact sur vie personnelle/santé/</a:t>
            </a:r>
          </a:p>
          <a:p>
            <a:pPr algn="ctr"/>
            <a:r>
              <a:rPr lang="fr-FR" b="1" dirty="0">
                <a:solidFill>
                  <a:schemeClr val="bg1"/>
                </a:solidFill>
              </a:rPr>
              <a:t>relation/activités</a:t>
            </a:r>
          </a:p>
        </p:txBody>
      </p:sp>
      <p:sp>
        <p:nvSpPr>
          <p:cNvPr id="24" name="ZoneTexte 23">
            <a:extLst>
              <a:ext uri="{FF2B5EF4-FFF2-40B4-BE49-F238E27FC236}">
                <a16:creationId xmlns:a16="http://schemas.microsoft.com/office/drawing/2014/main" id="{1AEBC7D9-4753-C2BA-10C3-F33B83585DF8}"/>
              </a:ext>
            </a:extLst>
          </p:cNvPr>
          <p:cNvSpPr txBox="1"/>
          <p:nvPr/>
        </p:nvSpPr>
        <p:spPr>
          <a:xfrm>
            <a:off x="6096000" y="4038849"/>
            <a:ext cx="2787570" cy="923330"/>
          </a:xfrm>
          <a:prstGeom prst="rect">
            <a:avLst/>
          </a:prstGeom>
          <a:noFill/>
        </p:spPr>
        <p:txBody>
          <a:bodyPr wrap="square" rtlCol="0">
            <a:spAutoFit/>
          </a:bodyPr>
          <a:lstStyle/>
          <a:p>
            <a:pPr algn="ctr"/>
            <a:r>
              <a:rPr lang="fr-FR" b="1" dirty="0">
                <a:solidFill>
                  <a:schemeClr val="bg1"/>
                </a:solidFill>
              </a:rPr>
              <a:t>Risques à long terme </a:t>
            </a:r>
          </a:p>
          <a:p>
            <a:pPr algn="ctr"/>
            <a:r>
              <a:rPr lang="fr-FR" sz="1800" dirty="0">
                <a:solidFill>
                  <a:schemeClr val="bg1"/>
                </a:solidFill>
              </a:rPr>
              <a:t>(Cancers, maladies cardio-vasculaires)</a:t>
            </a:r>
          </a:p>
        </p:txBody>
      </p:sp>
      <p:cxnSp>
        <p:nvCxnSpPr>
          <p:cNvPr id="26" name="Connecteur droit avec flèche 25">
            <a:extLst>
              <a:ext uri="{FF2B5EF4-FFF2-40B4-BE49-F238E27FC236}">
                <a16:creationId xmlns:a16="http://schemas.microsoft.com/office/drawing/2014/main" id="{6A323D78-DDFF-F69D-404D-1BC419876D8E}"/>
              </a:ext>
            </a:extLst>
          </p:cNvPr>
          <p:cNvCxnSpPr/>
          <p:nvPr/>
        </p:nvCxnSpPr>
        <p:spPr>
          <a:xfrm flipH="1">
            <a:off x="3402957" y="3611301"/>
            <a:ext cx="1273215" cy="717631"/>
          </a:xfrm>
          <a:prstGeom prst="straightConnector1">
            <a:avLst/>
          </a:prstGeom>
          <a:ln w="57150">
            <a:solidFill>
              <a:srgbClr val="1F9CB3"/>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onnecteur droit avec flèche 26">
            <a:extLst>
              <a:ext uri="{FF2B5EF4-FFF2-40B4-BE49-F238E27FC236}">
                <a16:creationId xmlns:a16="http://schemas.microsoft.com/office/drawing/2014/main" id="{840E57EB-54B3-43C2-67D3-CBB516214BF3}"/>
              </a:ext>
            </a:extLst>
          </p:cNvPr>
          <p:cNvCxnSpPr>
            <a:cxnSpLocks/>
          </p:cNvCxnSpPr>
          <p:nvPr/>
        </p:nvCxnSpPr>
        <p:spPr>
          <a:xfrm>
            <a:off x="4822785" y="3611301"/>
            <a:ext cx="1115028" cy="732626"/>
          </a:xfrm>
          <a:prstGeom prst="straightConnector1">
            <a:avLst/>
          </a:prstGeom>
          <a:ln w="57150">
            <a:solidFill>
              <a:srgbClr val="1F9CB3"/>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onnecteur droit avec flèche 29">
            <a:extLst>
              <a:ext uri="{FF2B5EF4-FFF2-40B4-BE49-F238E27FC236}">
                <a16:creationId xmlns:a16="http://schemas.microsoft.com/office/drawing/2014/main" id="{58458ADE-770C-72C4-653E-4EDF876D429D}"/>
              </a:ext>
            </a:extLst>
          </p:cNvPr>
          <p:cNvCxnSpPr>
            <a:cxnSpLocks/>
          </p:cNvCxnSpPr>
          <p:nvPr/>
        </p:nvCxnSpPr>
        <p:spPr>
          <a:xfrm>
            <a:off x="1836516" y="5274058"/>
            <a:ext cx="1207626" cy="721628"/>
          </a:xfrm>
          <a:prstGeom prst="straightConnector1">
            <a:avLst/>
          </a:prstGeom>
          <a:ln w="57150">
            <a:solidFill>
              <a:srgbClr val="1F9CB3"/>
            </a:solidFill>
            <a:tailEnd type="triangle"/>
          </a:ln>
        </p:spPr>
        <p:style>
          <a:lnRef idx="1">
            <a:schemeClr val="accent1"/>
          </a:lnRef>
          <a:fillRef idx="0">
            <a:schemeClr val="accent1"/>
          </a:fillRef>
          <a:effectRef idx="0">
            <a:schemeClr val="accent1"/>
          </a:effectRef>
          <a:fontRef idx="minor">
            <a:schemeClr val="tx1"/>
          </a:fontRef>
        </p:style>
      </p:cxnSp>
      <p:cxnSp>
        <p:nvCxnSpPr>
          <p:cNvPr id="32" name="Connecteur droit avec flèche 31">
            <a:extLst>
              <a:ext uri="{FF2B5EF4-FFF2-40B4-BE49-F238E27FC236}">
                <a16:creationId xmlns:a16="http://schemas.microsoft.com/office/drawing/2014/main" id="{F33ED15F-4623-5BD2-D565-220399B5729E}"/>
              </a:ext>
            </a:extLst>
          </p:cNvPr>
          <p:cNvCxnSpPr/>
          <p:nvPr/>
        </p:nvCxnSpPr>
        <p:spPr>
          <a:xfrm flipH="1">
            <a:off x="6344855" y="5268607"/>
            <a:ext cx="1273215" cy="717631"/>
          </a:xfrm>
          <a:prstGeom prst="straightConnector1">
            <a:avLst/>
          </a:prstGeom>
          <a:ln w="57150">
            <a:solidFill>
              <a:srgbClr val="1F9CB3"/>
            </a:solidFill>
            <a:tailEnd type="triangle"/>
          </a:ln>
        </p:spPr>
        <p:style>
          <a:lnRef idx="1">
            <a:schemeClr val="accent1"/>
          </a:lnRef>
          <a:fillRef idx="0">
            <a:schemeClr val="accent1"/>
          </a:fillRef>
          <a:effectRef idx="0">
            <a:schemeClr val="accent1"/>
          </a:effectRef>
          <a:fontRef idx="minor">
            <a:schemeClr val="tx1"/>
          </a:fontRef>
        </p:style>
      </p:cxnSp>
      <p:sp>
        <p:nvSpPr>
          <p:cNvPr id="2" name="ZoneTexte 1">
            <a:extLst>
              <a:ext uri="{FF2B5EF4-FFF2-40B4-BE49-F238E27FC236}">
                <a16:creationId xmlns:a16="http://schemas.microsoft.com/office/drawing/2014/main" id="{810555F2-68D6-8376-8B72-E2CAF421AD3B}"/>
              </a:ext>
            </a:extLst>
          </p:cNvPr>
          <p:cNvSpPr txBox="1"/>
          <p:nvPr/>
        </p:nvSpPr>
        <p:spPr>
          <a:xfrm>
            <a:off x="10313042" y="6511725"/>
            <a:ext cx="1053296" cy="307777"/>
          </a:xfrm>
          <a:prstGeom prst="rect">
            <a:avLst/>
          </a:prstGeom>
          <a:solidFill>
            <a:srgbClr val="FFFF00"/>
          </a:solidFill>
        </p:spPr>
        <p:txBody>
          <a:bodyPr wrap="square" rtlCol="0">
            <a:spAutoFit/>
          </a:bodyPr>
          <a:lstStyle/>
          <a:p>
            <a:r>
              <a:rPr lang="fr-FR" sz="1400" b="1" dirty="0">
                <a:highlight>
                  <a:srgbClr val="FFFF00"/>
                </a:highlight>
                <a:ea typeface="STCaiyun" panose="020B0503020204020204" pitchFamily="2" charset="-122"/>
                <a:hlinkClick r:id="rId5" action="ppaction://hlinksldjump"/>
              </a:rPr>
              <a:t>SOMMAIRE</a:t>
            </a:r>
            <a:endParaRPr lang="fr-FR" sz="1400" b="1" dirty="0">
              <a:highlight>
                <a:srgbClr val="FFFF00"/>
              </a:highlight>
              <a:ea typeface="STCaiyun" panose="020B0503020204020204" pitchFamily="2" charset="-122"/>
            </a:endParaRPr>
          </a:p>
        </p:txBody>
      </p:sp>
    </p:spTree>
    <p:extLst>
      <p:ext uri="{BB962C8B-B14F-4D97-AF65-F5344CB8AC3E}">
        <p14:creationId xmlns:p14="http://schemas.microsoft.com/office/powerpoint/2010/main" val="28763476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E29F4A2A-97DC-47F1-0F58-E09EBB4A7C49}"/>
              </a:ext>
            </a:extLst>
          </p:cNvPr>
          <p:cNvPicPr>
            <a:picLocks noChangeAspect="1"/>
          </p:cNvPicPr>
          <p:nvPr/>
        </p:nvPicPr>
        <p:blipFill>
          <a:blip r:embed="rId2"/>
          <a:stretch>
            <a:fillRect/>
          </a:stretch>
        </p:blipFill>
        <p:spPr>
          <a:xfrm>
            <a:off x="-1" y="0"/>
            <a:ext cx="12192001" cy="6858000"/>
          </a:xfrm>
          <a:prstGeom prst="rect">
            <a:avLst/>
          </a:prstGeom>
        </p:spPr>
      </p:pic>
      <p:sp>
        <p:nvSpPr>
          <p:cNvPr id="7" name="ZoneTexte 6">
            <a:extLst>
              <a:ext uri="{FF2B5EF4-FFF2-40B4-BE49-F238E27FC236}">
                <a16:creationId xmlns:a16="http://schemas.microsoft.com/office/drawing/2014/main" id="{F34A9A94-F5E5-1201-3294-B6FD49E05C8A}"/>
              </a:ext>
            </a:extLst>
          </p:cNvPr>
          <p:cNvSpPr txBox="1"/>
          <p:nvPr/>
        </p:nvSpPr>
        <p:spPr>
          <a:xfrm>
            <a:off x="697375" y="4491505"/>
            <a:ext cx="2404640" cy="954107"/>
          </a:xfrm>
          <a:prstGeom prst="rect">
            <a:avLst/>
          </a:prstGeom>
          <a:noFill/>
        </p:spPr>
        <p:txBody>
          <a:bodyPr wrap="square">
            <a:spAutoFit/>
          </a:bodyPr>
          <a:lstStyle/>
          <a:p>
            <a:pPr algn="ctr"/>
            <a:r>
              <a:rPr lang="fr-FR" sz="2800" b="1" dirty="0">
                <a:solidFill>
                  <a:schemeClr val="bg1"/>
                </a:solidFill>
              </a:rPr>
              <a:t>Phase d’initialisation</a:t>
            </a:r>
          </a:p>
        </p:txBody>
      </p:sp>
      <p:sp>
        <p:nvSpPr>
          <p:cNvPr id="8" name="ZoneTexte 7">
            <a:extLst>
              <a:ext uri="{FF2B5EF4-FFF2-40B4-BE49-F238E27FC236}">
                <a16:creationId xmlns:a16="http://schemas.microsoft.com/office/drawing/2014/main" id="{BE3FE666-9296-5157-AB2A-2C88CF05B7E2}"/>
              </a:ext>
            </a:extLst>
          </p:cNvPr>
          <p:cNvSpPr txBox="1"/>
          <p:nvPr/>
        </p:nvSpPr>
        <p:spPr>
          <a:xfrm>
            <a:off x="3500377" y="4491504"/>
            <a:ext cx="2404640" cy="1384995"/>
          </a:xfrm>
          <a:prstGeom prst="rect">
            <a:avLst/>
          </a:prstGeom>
          <a:noFill/>
        </p:spPr>
        <p:txBody>
          <a:bodyPr wrap="square">
            <a:spAutoFit/>
          </a:bodyPr>
          <a:lstStyle/>
          <a:p>
            <a:pPr algn="ctr"/>
            <a:r>
              <a:rPr lang="fr-FR" sz="2800" b="1" dirty="0">
                <a:solidFill>
                  <a:schemeClr val="bg1"/>
                </a:solidFill>
              </a:rPr>
              <a:t>Phase de répétition du mouvement </a:t>
            </a:r>
          </a:p>
        </p:txBody>
      </p:sp>
      <p:sp>
        <p:nvSpPr>
          <p:cNvPr id="9" name="ZoneTexte 8">
            <a:extLst>
              <a:ext uri="{FF2B5EF4-FFF2-40B4-BE49-F238E27FC236}">
                <a16:creationId xmlns:a16="http://schemas.microsoft.com/office/drawing/2014/main" id="{A92C8872-C5AB-139A-985F-AD24F41C2E4C}"/>
              </a:ext>
            </a:extLst>
          </p:cNvPr>
          <p:cNvSpPr txBox="1"/>
          <p:nvPr/>
        </p:nvSpPr>
        <p:spPr>
          <a:xfrm>
            <a:off x="6303379" y="4491503"/>
            <a:ext cx="2404640" cy="954107"/>
          </a:xfrm>
          <a:prstGeom prst="rect">
            <a:avLst/>
          </a:prstGeom>
          <a:noFill/>
        </p:spPr>
        <p:txBody>
          <a:bodyPr wrap="square">
            <a:spAutoFit/>
          </a:bodyPr>
          <a:lstStyle/>
          <a:p>
            <a:pPr algn="ctr"/>
            <a:r>
              <a:rPr lang="fr-FR" sz="2800" b="1" dirty="0">
                <a:solidFill>
                  <a:schemeClr val="bg1"/>
                </a:solidFill>
              </a:rPr>
              <a:t>Phase de tolérance</a:t>
            </a:r>
          </a:p>
        </p:txBody>
      </p:sp>
      <p:sp>
        <p:nvSpPr>
          <p:cNvPr id="10" name="ZoneTexte 9">
            <a:extLst>
              <a:ext uri="{FF2B5EF4-FFF2-40B4-BE49-F238E27FC236}">
                <a16:creationId xmlns:a16="http://schemas.microsoft.com/office/drawing/2014/main" id="{28BE8246-6DA0-BE69-D606-C6F9D5F92725}"/>
              </a:ext>
            </a:extLst>
          </p:cNvPr>
          <p:cNvSpPr txBox="1"/>
          <p:nvPr/>
        </p:nvSpPr>
        <p:spPr>
          <a:xfrm>
            <a:off x="9089985" y="4491502"/>
            <a:ext cx="2959262" cy="2185214"/>
          </a:xfrm>
          <a:prstGeom prst="rect">
            <a:avLst/>
          </a:prstGeom>
          <a:noFill/>
        </p:spPr>
        <p:txBody>
          <a:bodyPr wrap="square">
            <a:spAutoFit/>
          </a:bodyPr>
          <a:lstStyle/>
          <a:p>
            <a:pPr algn="ctr"/>
            <a:r>
              <a:rPr lang="fr-FR" sz="2800" b="1" dirty="0">
                <a:solidFill>
                  <a:schemeClr val="bg1"/>
                </a:solidFill>
              </a:rPr>
              <a:t>Dépendance </a:t>
            </a:r>
          </a:p>
          <a:p>
            <a:r>
              <a:rPr lang="fr-FR" dirty="0">
                <a:solidFill>
                  <a:schemeClr val="bg1"/>
                </a:solidFill>
              </a:rPr>
              <a:t>- Impossibilité de s’abstenir de consommer</a:t>
            </a:r>
          </a:p>
          <a:p>
            <a:r>
              <a:rPr lang="fr-FR" dirty="0">
                <a:solidFill>
                  <a:schemeClr val="bg1"/>
                </a:solidFill>
              </a:rPr>
              <a:t>- Perdre  la liberté de s’abstenir </a:t>
            </a:r>
          </a:p>
          <a:p>
            <a:r>
              <a:rPr lang="fr-FR" dirty="0">
                <a:solidFill>
                  <a:schemeClr val="bg1"/>
                </a:solidFill>
              </a:rPr>
              <a:t>- Une modification de son rapport au monde</a:t>
            </a:r>
          </a:p>
        </p:txBody>
      </p:sp>
      <p:sp>
        <p:nvSpPr>
          <p:cNvPr id="11" name="ZoneTexte 10">
            <a:extLst>
              <a:ext uri="{FF2B5EF4-FFF2-40B4-BE49-F238E27FC236}">
                <a16:creationId xmlns:a16="http://schemas.microsoft.com/office/drawing/2014/main" id="{706D0DF5-1176-3AC2-872C-3A38BA652AB1}"/>
              </a:ext>
            </a:extLst>
          </p:cNvPr>
          <p:cNvSpPr txBox="1"/>
          <p:nvPr/>
        </p:nvSpPr>
        <p:spPr>
          <a:xfrm>
            <a:off x="2147805" y="350214"/>
            <a:ext cx="7896389" cy="923330"/>
          </a:xfrm>
          <a:prstGeom prst="rect">
            <a:avLst/>
          </a:prstGeom>
          <a:noFill/>
        </p:spPr>
        <p:txBody>
          <a:bodyPr wrap="square">
            <a:spAutoFit/>
          </a:bodyPr>
          <a:lstStyle/>
          <a:p>
            <a:pPr lvl="1"/>
            <a:r>
              <a:rPr lang="fr-FR" sz="5400" b="1" dirty="0">
                <a:solidFill>
                  <a:schemeClr val="bg1"/>
                </a:solidFill>
              </a:rPr>
              <a:t>Naissance de l’addiction</a:t>
            </a:r>
          </a:p>
        </p:txBody>
      </p:sp>
      <p:sp>
        <p:nvSpPr>
          <p:cNvPr id="2" name="ZoneTexte 1">
            <a:extLst>
              <a:ext uri="{FF2B5EF4-FFF2-40B4-BE49-F238E27FC236}">
                <a16:creationId xmlns:a16="http://schemas.microsoft.com/office/drawing/2014/main" id="{452C7B70-3943-9119-7003-527BB0D29A4F}"/>
              </a:ext>
            </a:extLst>
          </p:cNvPr>
          <p:cNvSpPr txBox="1"/>
          <p:nvPr/>
        </p:nvSpPr>
        <p:spPr>
          <a:xfrm>
            <a:off x="170727" y="6368939"/>
            <a:ext cx="1053296" cy="307777"/>
          </a:xfrm>
          <a:prstGeom prst="rect">
            <a:avLst/>
          </a:prstGeom>
          <a:solidFill>
            <a:srgbClr val="FFFF00"/>
          </a:solidFill>
        </p:spPr>
        <p:txBody>
          <a:bodyPr wrap="square" rtlCol="0">
            <a:spAutoFit/>
          </a:bodyPr>
          <a:lstStyle/>
          <a:p>
            <a:r>
              <a:rPr lang="fr-FR" sz="1400" b="1" dirty="0">
                <a:highlight>
                  <a:srgbClr val="FFFF00"/>
                </a:highlight>
                <a:ea typeface="STCaiyun" panose="020B0503020204020204" pitchFamily="2" charset="-122"/>
                <a:hlinkClick r:id="rId3" action="ppaction://hlinksldjump"/>
              </a:rPr>
              <a:t>SOMMAIRE</a:t>
            </a:r>
            <a:endParaRPr lang="fr-FR" sz="1400" b="1" dirty="0">
              <a:highlight>
                <a:srgbClr val="FFFF00"/>
              </a:highlight>
              <a:ea typeface="STCaiyun" panose="020B0503020204020204" pitchFamily="2" charset="-122"/>
            </a:endParaRPr>
          </a:p>
        </p:txBody>
      </p:sp>
    </p:spTree>
    <p:extLst>
      <p:ext uri="{BB962C8B-B14F-4D97-AF65-F5344CB8AC3E}">
        <p14:creationId xmlns:p14="http://schemas.microsoft.com/office/powerpoint/2010/main" val="3922831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2C05325A-6CF0-3290-99F6-2F6819A727CE}"/>
              </a:ext>
            </a:extLst>
          </p:cNvPr>
          <p:cNvPicPr>
            <a:picLocks noChangeAspect="1"/>
          </p:cNvPicPr>
          <p:nvPr/>
        </p:nvPicPr>
        <p:blipFill>
          <a:blip r:embed="rId2"/>
          <a:stretch>
            <a:fillRect/>
          </a:stretch>
        </p:blipFill>
        <p:spPr>
          <a:xfrm>
            <a:off x="0" y="0"/>
            <a:ext cx="12192000" cy="6869880"/>
          </a:xfrm>
          <a:prstGeom prst="rect">
            <a:avLst/>
          </a:prstGeom>
        </p:spPr>
      </p:pic>
      <p:sp>
        <p:nvSpPr>
          <p:cNvPr id="7" name="ZoneTexte 6">
            <a:extLst>
              <a:ext uri="{FF2B5EF4-FFF2-40B4-BE49-F238E27FC236}">
                <a16:creationId xmlns:a16="http://schemas.microsoft.com/office/drawing/2014/main" id="{3EECE7DD-1604-437F-5597-F7ECB5131054}"/>
              </a:ext>
            </a:extLst>
          </p:cNvPr>
          <p:cNvSpPr txBox="1"/>
          <p:nvPr/>
        </p:nvSpPr>
        <p:spPr>
          <a:xfrm>
            <a:off x="153364" y="695009"/>
            <a:ext cx="6186668" cy="1569660"/>
          </a:xfrm>
          <a:prstGeom prst="rect">
            <a:avLst/>
          </a:prstGeom>
          <a:noFill/>
        </p:spPr>
        <p:txBody>
          <a:bodyPr wrap="square">
            <a:spAutoFit/>
          </a:bodyPr>
          <a:lstStyle/>
          <a:p>
            <a:r>
              <a:rPr lang="fr-FR" sz="4800" b="1" dirty="0">
                <a:solidFill>
                  <a:schemeClr val="bg1"/>
                </a:solidFill>
              </a:rPr>
              <a:t>Il convient de distinguer l’usage... </a:t>
            </a:r>
          </a:p>
        </p:txBody>
      </p:sp>
      <p:sp>
        <p:nvSpPr>
          <p:cNvPr id="9" name="ZoneTexte 8">
            <a:extLst>
              <a:ext uri="{FF2B5EF4-FFF2-40B4-BE49-F238E27FC236}">
                <a16:creationId xmlns:a16="http://schemas.microsoft.com/office/drawing/2014/main" id="{96A72576-3B23-449B-079A-A54C67DC7D5A}"/>
              </a:ext>
            </a:extLst>
          </p:cNvPr>
          <p:cNvSpPr txBox="1"/>
          <p:nvPr/>
        </p:nvSpPr>
        <p:spPr>
          <a:xfrm>
            <a:off x="8937589" y="513120"/>
            <a:ext cx="3221367" cy="2062103"/>
          </a:xfrm>
          <a:prstGeom prst="rect">
            <a:avLst/>
          </a:prstGeom>
          <a:noFill/>
        </p:spPr>
        <p:txBody>
          <a:bodyPr wrap="square">
            <a:spAutoFit/>
          </a:bodyPr>
          <a:lstStyle/>
          <a:p>
            <a:r>
              <a:rPr lang="fr-FR" sz="3200" dirty="0">
                <a:solidFill>
                  <a:srgbClr val="00B050"/>
                </a:solidFill>
              </a:rPr>
              <a:t>L’usage individuellement et socialement réglé</a:t>
            </a:r>
          </a:p>
        </p:txBody>
      </p:sp>
      <p:sp>
        <p:nvSpPr>
          <p:cNvPr id="10" name="ZoneTexte 9">
            <a:extLst>
              <a:ext uri="{FF2B5EF4-FFF2-40B4-BE49-F238E27FC236}">
                <a16:creationId xmlns:a16="http://schemas.microsoft.com/office/drawing/2014/main" id="{C714B6CA-11A7-D077-7D07-7F56F9060135}"/>
              </a:ext>
            </a:extLst>
          </p:cNvPr>
          <p:cNvSpPr txBox="1"/>
          <p:nvPr/>
        </p:nvSpPr>
        <p:spPr>
          <a:xfrm>
            <a:off x="5442538" y="3613256"/>
            <a:ext cx="3374731" cy="3046988"/>
          </a:xfrm>
          <a:prstGeom prst="rect">
            <a:avLst/>
          </a:prstGeom>
          <a:noFill/>
        </p:spPr>
        <p:txBody>
          <a:bodyPr wrap="square">
            <a:spAutoFit/>
          </a:bodyPr>
          <a:lstStyle/>
          <a:p>
            <a:r>
              <a:rPr lang="fr-FR" sz="3200" dirty="0">
                <a:solidFill>
                  <a:srgbClr val="FF0000"/>
                </a:solidFill>
              </a:rPr>
              <a:t>Les seules complications de l’usage simple de substances illicites sont d’ordre pénal ou social</a:t>
            </a:r>
          </a:p>
        </p:txBody>
      </p:sp>
      <p:sp>
        <p:nvSpPr>
          <p:cNvPr id="2" name="ZoneTexte 1">
            <a:extLst>
              <a:ext uri="{FF2B5EF4-FFF2-40B4-BE49-F238E27FC236}">
                <a16:creationId xmlns:a16="http://schemas.microsoft.com/office/drawing/2014/main" id="{6AAF8DF4-CBE4-AFC6-6310-FB875850F29E}"/>
              </a:ext>
            </a:extLst>
          </p:cNvPr>
          <p:cNvSpPr txBox="1"/>
          <p:nvPr/>
        </p:nvSpPr>
        <p:spPr>
          <a:xfrm>
            <a:off x="10845478" y="6377650"/>
            <a:ext cx="1053296" cy="307777"/>
          </a:xfrm>
          <a:prstGeom prst="rect">
            <a:avLst/>
          </a:prstGeom>
          <a:solidFill>
            <a:srgbClr val="FFFF00"/>
          </a:solidFill>
        </p:spPr>
        <p:txBody>
          <a:bodyPr wrap="square" rtlCol="0">
            <a:spAutoFit/>
          </a:bodyPr>
          <a:lstStyle/>
          <a:p>
            <a:r>
              <a:rPr lang="fr-FR" sz="1400" b="1" dirty="0">
                <a:highlight>
                  <a:srgbClr val="FFFF00"/>
                </a:highlight>
                <a:ea typeface="STCaiyun" panose="020B0503020204020204" pitchFamily="2" charset="-122"/>
                <a:hlinkClick r:id="rId3" action="ppaction://hlinksldjump"/>
              </a:rPr>
              <a:t>SOMMAIRE</a:t>
            </a:r>
            <a:endParaRPr lang="fr-FR" sz="1400" b="1" dirty="0">
              <a:highlight>
                <a:srgbClr val="FFFF00"/>
              </a:highlight>
              <a:ea typeface="STCaiyun" panose="020B0503020204020204" pitchFamily="2" charset="-122"/>
            </a:endParaRPr>
          </a:p>
        </p:txBody>
      </p:sp>
    </p:spTree>
    <p:extLst>
      <p:ext uri="{BB962C8B-B14F-4D97-AF65-F5344CB8AC3E}">
        <p14:creationId xmlns:p14="http://schemas.microsoft.com/office/powerpoint/2010/main" val="254928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66CE182C-5DF1-E551-B686-ECDEBE10A5FC}"/>
              </a:ext>
            </a:extLst>
          </p:cNvPr>
          <p:cNvPicPr>
            <a:picLocks noChangeAspect="1"/>
          </p:cNvPicPr>
          <p:nvPr/>
        </p:nvPicPr>
        <p:blipFill>
          <a:blip r:embed="rId2"/>
          <a:stretch>
            <a:fillRect/>
          </a:stretch>
        </p:blipFill>
        <p:spPr>
          <a:xfrm>
            <a:off x="0" y="0"/>
            <a:ext cx="12192000" cy="6858000"/>
          </a:xfrm>
          <a:prstGeom prst="rect">
            <a:avLst/>
          </a:prstGeom>
        </p:spPr>
      </p:pic>
      <p:sp>
        <p:nvSpPr>
          <p:cNvPr id="43" name="Rectangle 42">
            <a:extLst>
              <a:ext uri="{FF2B5EF4-FFF2-40B4-BE49-F238E27FC236}">
                <a16:creationId xmlns:a16="http://schemas.microsoft.com/office/drawing/2014/main" id="{6DB7F983-8C33-370B-249C-C58C2D63C621}"/>
              </a:ext>
            </a:extLst>
          </p:cNvPr>
          <p:cNvSpPr/>
          <p:nvPr/>
        </p:nvSpPr>
        <p:spPr>
          <a:xfrm>
            <a:off x="36383" y="0"/>
            <a:ext cx="12094305" cy="6857999"/>
          </a:xfrm>
          <a:prstGeom prst="rect">
            <a:avLst/>
          </a:prstGeom>
          <a:solidFill>
            <a:srgbClr val="1F9CB3"/>
          </a:solidFill>
          <a:ln w="76200">
            <a:solidFill>
              <a:srgbClr val="1F9C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B206C13F-70E0-D444-989A-E093D3B98C94}"/>
              </a:ext>
            </a:extLst>
          </p:cNvPr>
          <p:cNvSpPr txBox="1"/>
          <p:nvPr/>
        </p:nvSpPr>
        <p:spPr>
          <a:xfrm>
            <a:off x="347242" y="313042"/>
            <a:ext cx="7025833" cy="769441"/>
          </a:xfrm>
          <a:prstGeom prst="rect">
            <a:avLst/>
          </a:prstGeom>
          <a:noFill/>
        </p:spPr>
        <p:txBody>
          <a:bodyPr wrap="square">
            <a:spAutoFit/>
          </a:bodyPr>
          <a:lstStyle/>
          <a:p>
            <a:r>
              <a:rPr lang="fr-FR" sz="4400" b="1" dirty="0">
                <a:solidFill>
                  <a:schemeClr val="bg1"/>
                </a:solidFill>
              </a:rPr>
              <a:t>…De l’abus ou usage nocif</a:t>
            </a:r>
          </a:p>
        </p:txBody>
      </p:sp>
      <p:sp>
        <p:nvSpPr>
          <p:cNvPr id="9" name="ZoneTexte 8">
            <a:extLst>
              <a:ext uri="{FF2B5EF4-FFF2-40B4-BE49-F238E27FC236}">
                <a16:creationId xmlns:a16="http://schemas.microsoft.com/office/drawing/2014/main" id="{A813C15B-6CF5-98BD-EB77-0AE3072773B7}"/>
              </a:ext>
            </a:extLst>
          </p:cNvPr>
          <p:cNvSpPr txBox="1"/>
          <p:nvPr/>
        </p:nvSpPr>
        <p:spPr>
          <a:xfrm>
            <a:off x="859424" y="1366346"/>
            <a:ext cx="6186668" cy="1938992"/>
          </a:xfrm>
          <a:prstGeom prst="rect">
            <a:avLst/>
          </a:prstGeom>
          <a:noFill/>
        </p:spPr>
        <p:txBody>
          <a:bodyPr wrap="square">
            <a:spAutoFit/>
          </a:bodyPr>
          <a:lstStyle/>
          <a:p>
            <a:pPr algn="just"/>
            <a:r>
              <a:rPr lang="fr-FR" sz="2400" dirty="0">
                <a:solidFill>
                  <a:schemeClr val="bg1"/>
                </a:solidFill>
              </a:rPr>
              <a:t>est caractérisé par une consommation répétée induisant des dommages dans les domaines somatiques, psychoaffectifs ou sociaux pour le sujet lui-même, son entourage et la société.</a:t>
            </a:r>
          </a:p>
          <a:p>
            <a:endParaRPr lang="fr-FR" sz="2400" dirty="0">
              <a:solidFill>
                <a:schemeClr val="bg1"/>
              </a:solidFill>
            </a:endParaRPr>
          </a:p>
        </p:txBody>
      </p:sp>
      <p:pic>
        <p:nvPicPr>
          <p:cNvPr id="11" name="Image 10">
            <a:extLst>
              <a:ext uri="{FF2B5EF4-FFF2-40B4-BE49-F238E27FC236}">
                <a16:creationId xmlns:a16="http://schemas.microsoft.com/office/drawing/2014/main" id="{594E0D13-EB3D-4929-F587-0E5DDDB7D52F}"/>
              </a:ext>
            </a:extLst>
          </p:cNvPr>
          <p:cNvPicPr>
            <a:picLocks noChangeAspect="1"/>
          </p:cNvPicPr>
          <p:nvPr/>
        </p:nvPicPr>
        <p:blipFill>
          <a:blip r:embed="rId3"/>
          <a:stretch>
            <a:fillRect/>
          </a:stretch>
        </p:blipFill>
        <p:spPr>
          <a:xfrm>
            <a:off x="61312" y="1430253"/>
            <a:ext cx="739690" cy="692973"/>
          </a:xfrm>
          <a:prstGeom prst="rect">
            <a:avLst/>
          </a:prstGeom>
        </p:spPr>
      </p:pic>
      <p:pic>
        <p:nvPicPr>
          <p:cNvPr id="13" name="Image 12">
            <a:extLst>
              <a:ext uri="{FF2B5EF4-FFF2-40B4-BE49-F238E27FC236}">
                <a16:creationId xmlns:a16="http://schemas.microsoft.com/office/drawing/2014/main" id="{DDDF541E-C5EC-0D1B-BCBD-3DF8DC0E751D}"/>
              </a:ext>
            </a:extLst>
          </p:cNvPr>
          <p:cNvPicPr>
            <a:picLocks noChangeAspect="1"/>
          </p:cNvPicPr>
          <p:nvPr/>
        </p:nvPicPr>
        <p:blipFill>
          <a:blip r:embed="rId4"/>
          <a:stretch>
            <a:fillRect/>
          </a:stretch>
        </p:blipFill>
        <p:spPr>
          <a:xfrm>
            <a:off x="61311" y="3248940"/>
            <a:ext cx="739691" cy="755948"/>
          </a:xfrm>
          <a:prstGeom prst="rect">
            <a:avLst/>
          </a:prstGeom>
        </p:spPr>
      </p:pic>
      <p:pic>
        <p:nvPicPr>
          <p:cNvPr id="15" name="Image 14">
            <a:extLst>
              <a:ext uri="{FF2B5EF4-FFF2-40B4-BE49-F238E27FC236}">
                <a16:creationId xmlns:a16="http://schemas.microsoft.com/office/drawing/2014/main" id="{AE84D2F3-EC5E-76FF-1146-3CE5D26C15BC}"/>
              </a:ext>
            </a:extLst>
          </p:cNvPr>
          <p:cNvPicPr>
            <a:picLocks noChangeAspect="1"/>
          </p:cNvPicPr>
          <p:nvPr/>
        </p:nvPicPr>
        <p:blipFill>
          <a:blip r:embed="rId5"/>
          <a:stretch>
            <a:fillRect/>
          </a:stretch>
        </p:blipFill>
        <p:spPr>
          <a:xfrm>
            <a:off x="36383" y="5065931"/>
            <a:ext cx="789546" cy="755948"/>
          </a:xfrm>
          <a:prstGeom prst="rect">
            <a:avLst/>
          </a:prstGeom>
        </p:spPr>
      </p:pic>
      <p:sp>
        <p:nvSpPr>
          <p:cNvPr id="2" name="ZoneTexte 1">
            <a:extLst>
              <a:ext uri="{FF2B5EF4-FFF2-40B4-BE49-F238E27FC236}">
                <a16:creationId xmlns:a16="http://schemas.microsoft.com/office/drawing/2014/main" id="{4C879609-E15A-327C-66EE-EC13DC381AD4}"/>
              </a:ext>
            </a:extLst>
          </p:cNvPr>
          <p:cNvSpPr txBox="1"/>
          <p:nvPr/>
        </p:nvSpPr>
        <p:spPr>
          <a:xfrm>
            <a:off x="10845478" y="6377650"/>
            <a:ext cx="1053296" cy="307777"/>
          </a:xfrm>
          <a:prstGeom prst="rect">
            <a:avLst/>
          </a:prstGeom>
          <a:solidFill>
            <a:srgbClr val="FFFF00"/>
          </a:solidFill>
        </p:spPr>
        <p:txBody>
          <a:bodyPr wrap="square" rtlCol="0">
            <a:spAutoFit/>
          </a:bodyPr>
          <a:lstStyle/>
          <a:p>
            <a:r>
              <a:rPr lang="fr-FR" sz="1400" b="1" dirty="0">
                <a:highlight>
                  <a:srgbClr val="FFFF00"/>
                </a:highlight>
                <a:ea typeface="STCaiyun" panose="020B0503020204020204" pitchFamily="2" charset="-122"/>
                <a:hlinkClick r:id="rId6" action="ppaction://hlinksldjump"/>
              </a:rPr>
              <a:t>SOMMAIRE</a:t>
            </a:r>
            <a:endParaRPr lang="fr-FR" sz="1400" b="1" dirty="0">
              <a:highlight>
                <a:srgbClr val="FFFF00"/>
              </a:highlight>
              <a:ea typeface="STCaiyun" panose="020B0503020204020204" pitchFamily="2" charset="-122"/>
            </a:endParaRPr>
          </a:p>
        </p:txBody>
      </p:sp>
      <p:sp>
        <p:nvSpPr>
          <p:cNvPr id="3" name="ZoneTexte 2">
            <a:extLst>
              <a:ext uri="{FF2B5EF4-FFF2-40B4-BE49-F238E27FC236}">
                <a16:creationId xmlns:a16="http://schemas.microsoft.com/office/drawing/2014/main" id="{47266CA8-FF02-3ECB-BBD3-EE9FC55AAD5D}"/>
              </a:ext>
            </a:extLst>
          </p:cNvPr>
          <p:cNvSpPr txBox="1"/>
          <p:nvPr/>
        </p:nvSpPr>
        <p:spPr>
          <a:xfrm>
            <a:off x="825929" y="3191065"/>
            <a:ext cx="5979985" cy="1846659"/>
          </a:xfrm>
          <a:prstGeom prst="rect">
            <a:avLst/>
          </a:prstGeom>
          <a:noFill/>
        </p:spPr>
        <p:txBody>
          <a:bodyPr wrap="square" rtlCol="0">
            <a:spAutoFit/>
          </a:bodyPr>
          <a:lstStyle/>
          <a:p>
            <a:pPr algn="just"/>
            <a:r>
              <a:rPr lang="fr-FR" sz="2400" dirty="0">
                <a:solidFill>
                  <a:schemeClr val="bg1"/>
                </a:solidFill>
              </a:rPr>
              <a:t>ces consommateurs ne demandent pas d'aide en première intention pour leur comportement de consommation mais pour les dommages induits.</a:t>
            </a:r>
          </a:p>
          <a:p>
            <a:endParaRPr lang="fr-FR" dirty="0"/>
          </a:p>
        </p:txBody>
      </p:sp>
      <p:sp>
        <p:nvSpPr>
          <p:cNvPr id="4" name="ZoneTexte 3">
            <a:extLst>
              <a:ext uri="{FF2B5EF4-FFF2-40B4-BE49-F238E27FC236}">
                <a16:creationId xmlns:a16="http://schemas.microsoft.com/office/drawing/2014/main" id="{458402A9-55E1-819A-8E14-18FBB6377091}"/>
              </a:ext>
            </a:extLst>
          </p:cNvPr>
          <p:cNvSpPr txBox="1"/>
          <p:nvPr/>
        </p:nvSpPr>
        <p:spPr>
          <a:xfrm>
            <a:off x="862312" y="4921933"/>
            <a:ext cx="5943602" cy="2215991"/>
          </a:xfrm>
          <a:prstGeom prst="rect">
            <a:avLst/>
          </a:prstGeom>
          <a:noFill/>
        </p:spPr>
        <p:txBody>
          <a:bodyPr wrap="square" rtlCol="0">
            <a:spAutoFit/>
          </a:bodyPr>
          <a:lstStyle/>
          <a:p>
            <a:pPr algn="just"/>
            <a:r>
              <a:rPr lang="fr-FR" sz="2400" dirty="0">
                <a:solidFill>
                  <a:schemeClr val="bg1"/>
                </a:solidFill>
              </a:rPr>
              <a:t>c'est dans le cadre de l'usage nocif que se situe la politique dite de réduction des risques, les risques devant être compris bien au delà des risques sanitaires et notamment infectieux.</a:t>
            </a:r>
          </a:p>
          <a:p>
            <a:endParaRPr lang="fr-FR" dirty="0"/>
          </a:p>
        </p:txBody>
      </p:sp>
      <p:grpSp>
        <p:nvGrpSpPr>
          <p:cNvPr id="8" name="Group 3">
            <a:extLst>
              <a:ext uri="{FF2B5EF4-FFF2-40B4-BE49-F238E27FC236}">
                <a16:creationId xmlns:a16="http://schemas.microsoft.com/office/drawing/2014/main" id="{0BAAD871-182A-7D5F-8DF9-28F4518E22C4}"/>
              </a:ext>
            </a:extLst>
          </p:cNvPr>
          <p:cNvGrpSpPr>
            <a:grpSpLocks/>
          </p:cNvGrpSpPr>
          <p:nvPr/>
        </p:nvGrpSpPr>
        <p:grpSpPr bwMode="auto">
          <a:xfrm>
            <a:off x="7046090" y="1816925"/>
            <a:ext cx="3361514" cy="3220800"/>
            <a:chOff x="1008" y="288"/>
            <a:chExt cx="3792" cy="3408"/>
          </a:xfrm>
        </p:grpSpPr>
        <p:sp>
          <p:nvSpPr>
            <p:cNvPr id="10" name="AutoShape 4">
              <a:extLst>
                <a:ext uri="{FF2B5EF4-FFF2-40B4-BE49-F238E27FC236}">
                  <a16:creationId xmlns:a16="http://schemas.microsoft.com/office/drawing/2014/main" id="{39A4834F-D1C1-D626-2114-C287A203D88F}"/>
                </a:ext>
              </a:extLst>
            </p:cNvPr>
            <p:cNvSpPr>
              <a:spLocks noChangeArrowheads="1"/>
            </p:cNvSpPr>
            <p:nvPr/>
          </p:nvSpPr>
          <p:spPr bwMode="auto">
            <a:xfrm rot="10800000">
              <a:off x="1008" y="3245"/>
              <a:ext cx="3777" cy="44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533 w 21600"/>
                <a:gd name="T13" fmla="*/ 2535 h 21600"/>
                <a:gd name="T14" fmla="*/ 19067 w 21600"/>
                <a:gd name="T15" fmla="*/ 19065 h 21600"/>
              </a:gdLst>
              <a:ahLst/>
              <a:cxnLst>
                <a:cxn ang="T8">
                  <a:pos x="T0" y="T1"/>
                </a:cxn>
                <a:cxn ang="T9">
                  <a:pos x="T2" y="T3"/>
                </a:cxn>
                <a:cxn ang="T10">
                  <a:pos x="T4" y="T5"/>
                </a:cxn>
                <a:cxn ang="T11">
                  <a:pos x="T6" y="T7"/>
                </a:cxn>
              </a:cxnLst>
              <a:rect l="T12" t="T13" r="T14" b="T15"/>
              <a:pathLst>
                <a:path w="21600" h="21600">
                  <a:moveTo>
                    <a:pt x="0" y="0"/>
                  </a:moveTo>
                  <a:lnTo>
                    <a:pt x="1464" y="21600"/>
                  </a:lnTo>
                  <a:lnTo>
                    <a:pt x="20136" y="21600"/>
                  </a:lnTo>
                  <a:lnTo>
                    <a:pt x="21600" y="0"/>
                  </a:lnTo>
                  <a:lnTo>
                    <a:pt x="0" y="0"/>
                  </a:lnTo>
                  <a:close/>
                </a:path>
              </a:pathLst>
            </a:cu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2" name="AutoShape 5">
              <a:extLst>
                <a:ext uri="{FF2B5EF4-FFF2-40B4-BE49-F238E27FC236}">
                  <a16:creationId xmlns:a16="http://schemas.microsoft.com/office/drawing/2014/main" id="{9EBFCFA5-B379-A838-DF66-B7C95826C3EC}"/>
                </a:ext>
              </a:extLst>
            </p:cNvPr>
            <p:cNvSpPr>
              <a:spLocks noChangeArrowheads="1"/>
            </p:cNvSpPr>
            <p:nvPr/>
          </p:nvSpPr>
          <p:spPr bwMode="auto">
            <a:xfrm rot="10800000">
              <a:off x="1264" y="2296"/>
              <a:ext cx="3248" cy="94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518 w 21600"/>
                <a:gd name="T13" fmla="*/ 3528 h 21600"/>
                <a:gd name="T14" fmla="*/ 18082 w 21600"/>
                <a:gd name="T15" fmla="*/ 18072 h 21600"/>
              </a:gdLst>
              <a:ahLst/>
              <a:cxnLst>
                <a:cxn ang="T8">
                  <a:pos x="T0" y="T1"/>
                </a:cxn>
                <a:cxn ang="T9">
                  <a:pos x="T2" y="T3"/>
                </a:cxn>
                <a:cxn ang="T10">
                  <a:pos x="T4" y="T5"/>
                </a:cxn>
                <a:cxn ang="T11">
                  <a:pos x="T6" y="T7"/>
                </a:cxn>
              </a:cxnLst>
              <a:rect l="T12" t="T13" r="T14" b="T15"/>
              <a:pathLst>
                <a:path w="21600" h="21600">
                  <a:moveTo>
                    <a:pt x="0" y="0"/>
                  </a:moveTo>
                  <a:lnTo>
                    <a:pt x="3438" y="21600"/>
                  </a:lnTo>
                  <a:lnTo>
                    <a:pt x="18162" y="21600"/>
                  </a:lnTo>
                  <a:lnTo>
                    <a:pt x="21600" y="0"/>
                  </a:lnTo>
                  <a:lnTo>
                    <a:pt x="0" y="0"/>
                  </a:lnTo>
                  <a:close/>
                </a:path>
              </a:pathLst>
            </a:custGeom>
            <a:solidFill>
              <a:srgbClr val="339966"/>
            </a:solidFill>
            <a:ln w="9525">
              <a:solidFill>
                <a:srgbClr val="339966"/>
              </a:solidFill>
              <a:miter lim="800000"/>
              <a:headEnd/>
              <a:tailEnd/>
            </a:ln>
          </p:spPr>
          <p:txBody>
            <a:bodyPr/>
            <a:lstStyle/>
            <a:p>
              <a:endParaRPr lang="fr-FR"/>
            </a:p>
          </p:txBody>
        </p:sp>
        <p:sp>
          <p:nvSpPr>
            <p:cNvPr id="14" name="AutoShape 6">
              <a:extLst>
                <a:ext uri="{FF2B5EF4-FFF2-40B4-BE49-F238E27FC236}">
                  <a16:creationId xmlns:a16="http://schemas.microsoft.com/office/drawing/2014/main" id="{BB26E99A-44DD-13D3-D15A-30B8E30579ED}"/>
                </a:ext>
              </a:extLst>
            </p:cNvPr>
            <p:cNvSpPr>
              <a:spLocks noChangeArrowheads="1"/>
            </p:cNvSpPr>
            <p:nvPr/>
          </p:nvSpPr>
          <p:spPr bwMode="auto">
            <a:xfrm rot="10800000">
              <a:off x="1728" y="1566"/>
              <a:ext cx="2304" cy="7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844 w 21600"/>
                <a:gd name="T13" fmla="*/ 3845 h 21600"/>
                <a:gd name="T14" fmla="*/ 17756 w 21600"/>
                <a:gd name="T15" fmla="*/ 17755 h 21600"/>
              </a:gdLst>
              <a:ahLst/>
              <a:cxnLst>
                <a:cxn ang="T8">
                  <a:pos x="T0" y="T1"/>
                </a:cxn>
                <a:cxn ang="T9">
                  <a:pos x="T2" y="T3"/>
                </a:cxn>
                <a:cxn ang="T10">
                  <a:pos x="T4" y="T5"/>
                </a:cxn>
                <a:cxn ang="T11">
                  <a:pos x="T6" y="T7"/>
                </a:cxn>
              </a:cxnLst>
              <a:rect l="T12" t="T13" r="T14" b="T15"/>
              <a:pathLst>
                <a:path w="21600" h="21600">
                  <a:moveTo>
                    <a:pt x="0" y="0"/>
                  </a:moveTo>
                  <a:lnTo>
                    <a:pt x="4096" y="21600"/>
                  </a:lnTo>
                  <a:lnTo>
                    <a:pt x="17504" y="21600"/>
                  </a:lnTo>
                  <a:lnTo>
                    <a:pt x="21600" y="0"/>
                  </a:lnTo>
                  <a:lnTo>
                    <a:pt x="0" y="0"/>
                  </a:lnTo>
                  <a:close/>
                </a:path>
              </a:pathLst>
            </a:cu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6" name="AutoShape 7">
              <a:extLst>
                <a:ext uri="{FF2B5EF4-FFF2-40B4-BE49-F238E27FC236}">
                  <a16:creationId xmlns:a16="http://schemas.microsoft.com/office/drawing/2014/main" id="{F518B4CC-F38E-94AD-1F25-9644825E6993}"/>
                </a:ext>
              </a:extLst>
            </p:cNvPr>
            <p:cNvSpPr>
              <a:spLocks noChangeArrowheads="1"/>
            </p:cNvSpPr>
            <p:nvPr/>
          </p:nvSpPr>
          <p:spPr bwMode="auto">
            <a:xfrm rot="10800000">
              <a:off x="2112" y="957"/>
              <a:ext cx="1457" cy="66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329 w 21600"/>
                <a:gd name="T13" fmla="*/ 4313 h 21600"/>
                <a:gd name="T14" fmla="*/ 17271 w 21600"/>
                <a:gd name="T15" fmla="*/ 17287 h 21600"/>
              </a:gdLst>
              <a:ahLst/>
              <a:cxnLst>
                <a:cxn ang="T8">
                  <a:pos x="T0" y="T1"/>
                </a:cxn>
                <a:cxn ang="T9">
                  <a:pos x="T2" y="T3"/>
                </a:cxn>
                <a:cxn ang="T10">
                  <a:pos x="T4" y="T5"/>
                </a:cxn>
                <a:cxn ang="T11">
                  <a:pos x="T6" y="T7"/>
                </a:cxn>
              </a:cxnLst>
              <a:rect l="T12" t="T13" r="T14" b="T15"/>
              <a:pathLst>
                <a:path w="21600" h="21600">
                  <a:moveTo>
                    <a:pt x="0" y="0"/>
                  </a:moveTo>
                  <a:lnTo>
                    <a:pt x="5058" y="21600"/>
                  </a:lnTo>
                  <a:lnTo>
                    <a:pt x="16542" y="21600"/>
                  </a:lnTo>
                  <a:lnTo>
                    <a:pt x="21600" y="0"/>
                  </a:lnTo>
                  <a:lnTo>
                    <a:pt x="0" y="0"/>
                  </a:lnTo>
                  <a:close/>
                </a:path>
              </a:pathLst>
            </a:cu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7" name="AutoShape 8">
              <a:extLst>
                <a:ext uri="{FF2B5EF4-FFF2-40B4-BE49-F238E27FC236}">
                  <a16:creationId xmlns:a16="http://schemas.microsoft.com/office/drawing/2014/main" id="{AEE701C7-C944-2916-DC6C-096BAB50C41F}"/>
                </a:ext>
              </a:extLst>
            </p:cNvPr>
            <p:cNvSpPr>
              <a:spLocks noChangeArrowheads="1"/>
            </p:cNvSpPr>
            <p:nvPr/>
          </p:nvSpPr>
          <p:spPr bwMode="auto">
            <a:xfrm rot="10800000">
              <a:off x="2480" y="288"/>
              <a:ext cx="736" cy="66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7190 w 21600"/>
                <a:gd name="T13" fmla="*/ 7200 h 21600"/>
                <a:gd name="T14" fmla="*/ 14410 w 21600"/>
                <a:gd name="T15" fmla="*/ 14400 h 21600"/>
              </a:gdLst>
              <a:ahLst/>
              <a:cxnLst>
                <a:cxn ang="T8">
                  <a:pos x="T0" y="T1"/>
                </a:cxn>
                <a:cxn ang="T9">
                  <a:pos x="T2" y="T3"/>
                </a:cxn>
                <a:cxn ang="T10">
                  <a:pos x="T4" y="T5"/>
                </a:cxn>
                <a:cxn ang="T11">
                  <a:pos x="T6" y="T7"/>
                </a:cxn>
              </a:cxnLst>
              <a:rect l="T12" t="T13" r="T14" b="T15"/>
              <a:pathLst>
                <a:path w="21600" h="21600">
                  <a:moveTo>
                    <a:pt x="0" y="0"/>
                  </a:moveTo>
                  <a:lnTo>
                    <a:pt x="10800" y="21600"/>
                  </a:lnTo>
                  <a:lnTo>
                    <a:pt x="21600" y="0"/>
                  </a:lnTo>
                  <a:lnTo>
                    <a:pt x="0" y="0"/>
                  </a:lnTo>
                  <a:close/>
                </a:path>
              </a:pathLst>
            </a:cu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8" name="Line 9">
              <a:extLst>
                <a:ext uri="{FF2B5EF4-FFF2-40B4-BE49-F238E27FC236}">
                  <a16:creationId xmlns:a16="http://schemas.microsoft.com/office/drawing/2014/main" id="{22A2ACE1-1F2F-3935-EA5C-64EA8CC3D8B0}"/>
                </a:ext>
              </a:extLst>
            </p:cNvPr>
            <p:cNvSpPr>
              <a:spLocks noChangeShapeType="1"/>
            </p:cNvSpPr>
            <p:nvPr/>
          </p:nvSpPr>
          <p:spPr bwMode="auto">
            <a:xfrm flipV="1">
              <a:off x="1008" y="3688"/>
              <a:ext cx="3777" cy="0"/>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9" name="Line 10">
              <a:extLst>
                <a:ext uri="{FF2B5EF4-FFF2-40B4-BE49-F238E27FC236}">
                  <a16:creationId xmlns:a16="http://schemas.microsoft.com/office/drawing/2014/main" id="{DF0B77E3-C4E1-C82D-AAA0-F0E133A1958C}"/>
                </a:ext>
              </a:extLst>
            </p:cNvPr>
            <p:cNvSpPr>
              <a:spLocks noChangeShapeType="1"/>
            </p:cNvSpPr>
            <p:nvPr/>
          </p:nvSpPr>
          <p:spPr bwMode="auto">
            <a:xfrm flipV="1">
              <a:off x="1008" y="288"/>
              <a:ext cx="1824" cy="3400"/>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0" name="Line 11">
              <a:extLst>
                <a:ext uri="{FF2B5EF4-FFF2-40B4-BE49-F238E27FC236}">
                  <a16:creationId xmlns:a16="http://schemas.microsoft.com/office/drawing/2014/main" id="{2F207C67-3F8E-C8DF-AFC4-0889B836D137}"/>
                </a:ext>
              </a:extLst>
            </p:cNvPr>
            <p:cNvSpPr>
              <a:spLocks noChangeShapeType="1"/>
            </p:cNvSpPr>
            <p:nvPr/>
          </p:nvSpPr>
          <p:spPr bwMode="auto">
            <a:xfrm flipH="1" flipV="1">
              <a:off x="2832" y="288"/>
              <a:ext cx="1968" cy="3408"/>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grpSp>
      <p:grpSp>
        <p:nvGrpSpPr>
          <p:cNvPr id="21" name="Group 12">
            <a:extLst>
              <a:ext uri="{FF2B5EF4-FFF2-40B4-BE49-F238E27FC236}">
                <a16:creationId xmlns:a16="http://schemas.microsoft.com/office/drawing/2014/main" id="{8079AFD9-62DC-BEAE-F579-F4BA17F86D3A}"/>
              </a:ext>
            </a:extLst>
          </p:cNvPr>
          <p:cNvGrpSpPr>
            <a:grpSpLocks/>
          </p:cNvGrpSpPr>
          <p:nvPr/>
        </p:nvGrpSpPr>
        <p:grpSpPr bwMode="auto">
          <a:xfrm>
            <a:off x="9010518" y="1953366"/>
            <a:ext cx="5809887" cy="2996532"/>
            <a:chOff x="3969" y="1513"/>
            <a:chExt cx="3490" cy="1956"/>
          </a:xfrm>
        </p:grpSpPr>
        <p:sp>
          <p:nvSpPr>
            <p:cNvPr id="22" name="Text Box 13">
              <a:extLst>
                <a:ext uri="{FF2B5EF4-FFF2-40B4-BE49-F238E27FC236}">
                  <a16:creationId xmlns:a16="http://schemas.microsoft.com/office/drawing/2014/main" id="{F097C909-FB73-C914-48C1-07E64106990F}"/>
                </a:ext>
              </a:extLst>
            </p:cNvPr>
            <p:cNvSpPr txBox="1">
              <a:spLocks noChangeArrowheads="1"/>
            </p:cNvSpPr>
            <p:nvPr/>
          </p:nvSpPr>
          <p:spPr bwMode="auto">
            <a:xfrm>
              <a:off x="4832" y="3248"/>
              <a:ext cx="1440" cy="221"/>
            </a:xfrm>
            <a:prstGeom prst="rect">
              <a:avLst/>
            </a:prstGeom>
            <a:noFill/>
            <a:ln w="9525">
              <a:noFill/>
              <a:miter lim="800000"/>
              <a:headEnd/>
              <a:tailEnd/>
            </a:ln>
            <a:effectLst/>
          </p:spPr>
          <p:txBody>
            <a:bodyPr>
              <a:spAutoFit/>
            </a:bodyPr>
            <a:lstStyle/>
            <a:p>
              <a:pPr fontAlgn="auto">
                <a:spcBef>
                  <a:spcPct val="50000"/>
                </a:spcBef>
                <a:spcAft>
                  <a:spcPts val="0"/>
                </a:spcAft>
                <a:defRPr/>
              </a:pPr>
              <a:r>
                <a:rPr lang="fr-FR" sz="1600" dirty="0">
                  <a:solidFill>
                    <a:schemeClr val="bg1"/>
                  </a:solidFill>
                  <a:effectLst>
                    <a:outerShdw blurRad="38100" dist="38100" dir="2700000" algn="tl">
                      <a:srgbClr val="69676D"/>
                    </a:outerShdw>
                  </a:effectLst>
                  <a:latin typeface="Arial Narrow" pitchFamily="48" charset="0"/>
                  <a:ea typeface="ＭＳ Ｐゴシック" pitchFamily="48" charset="-128"/>
                </a:rPr>
                <a:t>Abstinents </a:t>
              </a:r>
            </a:p>
          </p:txBody>
        </p:sp>
        <p:sp>
          <p:nvSpPr>
            <p:cNvPr id="23" name="Text Box 14">
              <a:extLst>
                <a:ext uri="{FF2B5EF4-FFF2-40B4-BE49-F238E27FC236}">
                  <a16:creationId xmlns:a16="http://schemas.microsoft.com/office/drawing/2014/main" id="{C5F79A48-738D-B3BD-4E14-81C6BB034C9A}"/>
                </a:ext>
              </a:extLst>
            </p:cNvPr>
            <p:cNvSpPr txBox="1">
              <a:spLocks noChangeArrowheads="1"/>
            </p:cNvSpPr>
            <p:nvPr/>
          </p:nvSpPr>
          <p:spPr bwMode="auto">
            <a:xfrm>
              <a:off x="4579" y="2761"/>
              <a:ext cx="2880" cy="382"/>
            </a:xfrm>
            <a:prstGeom prst="rect">
              <a:avLst/>
            </a:prstGeom>
            <a:noFill/>
            <a:ln w="9525">
              <a:noFill/>
              <a:miter lim="800000"/>
              <a:headEnd/>
              <a:tailEnd/>
            </a:ln>
            <a:effectLst/>
          </p:spPr>
          <p:txBody>
            <a:bodyPr>
              <a:spAutoFit/>
            </a:bodyPr>
            <a:lstStyle/>
            <a:p>
              <a:pPr fontAlgn="auto">
                <a:spcBef>
                  <a:spcPct val="50000"/>
                </a:spcBef>
                <a:spcAft>
                  <a:spcPts val="0"/>
                </a:spcAft>
                <a:defRPr/>
              </a:pPr>
              <a:r>
                <a:rPr lang="fr-FR" sz="1600" dirty="0">
                  <a:solidFill>
                    <a:schemeClr val="bg1"/>
                  </a:solidFill>
                  <a:effectLst>
                    <a:outerShdw blurRad="38100" dist="38100" dir="2700000" algn="tl">
                      <a:srgbClr val="69676D"/>
                    </a:outerShdw>
                  </a:effectLst>
                  <a:latin typeface="Arial Narrow" pitchFamily="48" charset="0"/>
                  <a:ea typeface="ＭＳ Ｐゴシック" pitchFamily="48" charset="-128"/>
                </a:rPr>
                <a:t>Consommateurs simples</a:t>
              </a:r>
              <a:br>
                <a:rPr lang="fr-FR" sz="1600" dirty="0">
                  <a:solidFill>
                    <a:schemeClr val="bg1"/>
                  </a:solidFill>
                  <a:effectLst>
                    <a:outerShdw blurRad="38100" dist="38100" dir="2700000" algn="tl">
                      <a:srgbClr val="69676D"/>
                    </a:outerShdw>
                  </a:effectLst>
                  <a:latin typeface="Arial Narrow" pitchFamily="48" charset="0"/>
                  <a:ea typeface="ＭＳ Ｐゴシック" pitchFamily="48" charset="-128"/>
                </a:rPr>
              </a:br>
              <a:r>
                <a:rPr lang="fr-FR" sz="1600" dirty="0">
                  <a:solidFill>
                    <a:schemeClr val="bg1"/>
                  </a:solidFill>
                  <a:effectLst>
                    <a:outerShdw blurRad="38100" dist="38100" dir="2700000" algn="tl">
                      <a:srgbClr val="69676D"/>
                    </a:outerShdw>
                  </a:effectLst>
                  <a:latin typeface="Arial Narrow" pitchFamily="48" charset="0"/>
                  <a:ea typeface="ＭＳ Ｐゴシック" pitchFamily="48" charset="-128"/>
                </a:rPr>
                <a:t>ou à faible risque </a:t>
              </a:r>
            </a:p>
          </p:txBody>
        </p:sp>
        <p:sp>
          <p:nvSpPr>
            <p:cNvPr id="24" name="Text Box 15">
              <a:extLst>
                <a:ext uri="{FF2B5EF4-FFF2-40B4-BE49-F238E27FC236}">
                  <a16:creationId xmlns:a16="http://schemas.microsoft.com/office/drawing/2014/main" id="{DFB64804-C3B2-1D23-41BF-B5C97AA66C67}"/>
                </a:ext>
              </a:extLst>
            </p:cNvPr>
            <p:cNvSpPr txBox="1">
              <a:spLocks noChangeArrowheads="1"/>
            </p:cNvSpPr>
            <p:nvPr/>
          </p:nvSpPr>
          <p:spPr bwMode="auto">
            <a:xfrm>
              <a:off x="4343" y="2247"/>
              <a:ext cx="2352" cy="382"/>
            </a:xfrm>
            <a:prstGeom prst="rect">
              <a:avLst/>
            </a:prstGeom>
            <a:noFill/>
            <a:ln w="9525">
              <a:noFill/>
              <a:miter lim="800000"/>
              <a:headEnd/>
              <a:tailEnd/>
            </a:ln>
            <a:effectLst/>
          </p:spPr>
          <p:txBody>
            <a:bodyPr>
              <a:spAutoFit/>
            </a:bodyPr>
            <a:lstStyle/>
            <a:p>
              <a:pPr fontAlgn="auto">
                <a:spcBef>
                  <a:spcPct val="50000"/>
                </a:spcBef>
                <a:spcAft>
                  <a:spcPts val="0"/>
                </a:spcAft>
                <a:defRPr/>
              </a:pPr>
              <a:r>
                <a:rPr lang="fr-FR" sz="1600" dirty="0">
                  <a:solidFill>
                    <a:schemeClr val="bg1"/>
                  </a:solidFill>
                  <a:effectLst>
                    <a:outerShdw blurRad="38100" dist="38100" dir="2700000" algn="tl">
                      <a:srgbClr val="69676D"/>
                    </a:outerShdw>
                  </a:effectLst>
                  <a:latin typeface="Arial Narrow" pitchFamily="48" charset="0"/>
                  <a:ea typeface="ＭＳ Ｐゴシック" pitchFamily="48" charset="-128"/>
                </a:rPr>
                <a:t>Consommateurs à risques</a:t>
              </a:r>
              <a:br>
                <a:rPr lang="fr-FR" sz="1600" dirty="0">
                  <a:solidFill>
                    <a:schemeClr val="bg1"/>
                  </a:solidFill>
                  <a:effectLst>
                    <a:outerShdw blurRad="38100" dist="38100" dir="2700000" algn="tl">
                      <a:srgbClr val="69676D"/>
                    </a:outerShdw>
                  </a:effectLst>
                  <a:latin typeface="Arial Narrow" pitchFamily="48" charset="0"/>
                  <a:ea typeface="ＭＳ Ｐゴシック" pitchFamily="48" charset="-128"/>
                </a:rPr>
              </a:br>
              <a:r>
                <a:rPr lang="fr-FR" sz="1600" dirty="0">
                  <a:solidFill>
                    <a:schemeClr val="bg1"/>
                  </a:solidFill>
                  <a:effectLst>
                    <a:outerShdw blurRad="38100" dist="38100" dir="2700000" algn="tl">
                      <a:srgbClr val="69676D"/>
                    </a:outerShdw>
                  </a:effectLst>
                  <a:latin typeface="Arial Narrow" pitchFamily="48" charset="0"/>
                  <a:ea typeface="ＭＳ Ｐゴシック" pitchFamily="48" charset="-128"/>
                </a:rPr>
                <a:t>Usage à risque</a:t>
              </a:r>
            </a:p>
          </p:txBody>
        </p:sp>
        <p:sp>
          <p:nvSpPr>
            <p:cNvPr id="25" name="Text Box 16">
              <a:extLst>
                <a:ext uri="{FF2B5EF4-FFF2-40B4-BE49-F238E27FC236}">
                  <a16:creationId xmlns:a16="http://schemas.microsoft.com/office/drawing/2014/main" id="{151C9694-7CE6-D09C-B013-2EF84B8849A7}"/>
                </a:ext>
              </a:extLst>
            </p:cNvPr>
            <p:cNvSpPr txBox="1">
              <a:spLocks noChangeArrowheads="1"/>
            </p:cNvSpPr>
            <p:nvPr/>
          </p:nvSpPr>
          <p:spPr bwMode="auto">
            <a:xfrm>
              <a:off x="4163" y="1826"/>
              <a:ext cx="2544" cy="368"/>
            </a:xfrm>
            <a:prstGeom prst="rect">
              <a:avLst/>
            </a:prstGeom>
            <a:noFill/>
            <a:ln w="9525">
              <a:noFill/>
              <a:miter lim="800000"/>
              <a:headEnd/>
              <a:tailEnd/>
            </a:ln>
            <a:effectLst/>
          </p:spPr>
          <p:txBody>
            <a:bodyPr>
              <a:spAutoFit/>
            </a:bodyPr>
            <a:lstStyle/>
            <a:p>
              <a:pPr fontAlgn="auto">
                <a:lnSpc>
                  <a:spcPct val="90000"/>
                </a:lnSpc>
                <a:spcAft>
                  <a:spcPts val="0"/>
                </a:spcAft>
                <a:defRPr/>
              </a:pPr>
              <a:r>
                <a:rPr lang="fr-FR" sz="1600" dirty="0">
                  <a:solidFill>
                    <a:schemeClr val="bg1"/>
                  </a:solidFill>
                  <a:effectLst>
                    <a:outerShdw blurRad="38100" dist="38100" dir="2700000" algn="tl">
                      <a:srgbClr val="69676D"/>
                    </a:outerShdw>
                  </a:effectLst>
                  <a:latin typeface="Arial Narrow" pitchFamily="48" charset="0"/>
                  <a:ea typeface="ＭＳ Ｐゴシック" pitchFamily="48" charset="-128"/>
                </a:rPr>
                <a:t>Consommateurs à problèmes      </a:t>
              </a:r>
            </a:p>
            <a:p>
              <a:pPr fontAlgn="auto">
                <a:lnSpc>
                  <a:spcPct val="90000"/>
                </a:lnSpc>
                <a:spcAft>
                  <a:spcPts val="0"/>
                </a:spcAft>
                <a:defRPr/>
              </a:pPr>
              <a:r>
                <a:rPr lang="fr-FR" sz="1600" dirty="0">
                  <a:solidFill>
                    <a:schemeClr val="bg1"/>
                  </a:solidFill>
                  <a:effectLst>
                    <a:outerShdw blurRad="38100" dist="38100" dir="2700000" algn="tl">
                      <a:srgbClr val="69676D"/>
                    </a:outerShdw>
                  </a:effectLst>
                  <a:latin typeface="Arial Narrow" pitchFamily="48" charset="0"/>
                  <a:ea typeface="ＭＳ Ｐゴシック" pitchFamily="48" charset="-128"/>
                </a:rPr>
                <a:t>Usage nocif </a:t>
              </a:r>
              <a:r>
                <a:rPr lang="fr-FR" dirty="0">
                  <a:effectLst>
                    <a:outerShdw blurRad="38100" dist="38100" dir="2700000" algn="tl">
                      <a:srgbClr val="69676D"/>
                    </a:outerShdw>
                  </a:effectLst>
                  <a:latin typeface="Arial Narrow" pitchFamily="48" charset="0"/>
                  <a:ea typeface="ＭＳ Ｐゴシック" pitchFamily="48" charset="-128"/>
                </a:rPr>
                <a:t>	    </a:t>
              </a:r>
            </a:p>
          </p:txBody>
        </p:sp>
        <p:sp>
          <p:nvSpPr>
            <p:cNvPr id="26" name="Text Box 17">
              <a:extLst>
                <a:ext uri="{FF2B5EF4-FFF2-40B4-BE49-F238E27FC236}">
                  <a16:creationId xmlns:a16="http://schemas.microsoft.com/office/drawing/2014/main" id="{C0D6F971-3D44-EB15-F69D-8D3CF61638CD}"/>
                </a:ext>
              </a:extLst>
            </p:cNvPr>
            <p:cNvSpPr txBox="1">
              <a:spLocks noChangeArrowheads="1"/>
            </p:cNvSpPr>
            <p:nvPr/>
          </p:nvSpPr>
          <p:spPr bwMode="auto">
            <a:xfrm>
              <a:off x="3969" y="1513"/>
              <a:ext cx="1248" cy="221"/>
            </a:xfrm>
            <a:prstGeom prst="rect">
              <a:avLst/>
            </a:prstGeom>
            <a:noFill/>
            <a:ln w="9525">
              <a:noFill/>
              <a:miter lim="800000"/>
              <a:headEnd/>
              <a:tailEnd/>
            </a:ln>
            <a:effectLst/>
          </p:spPr>
          <p:txBody>
            <a:bodyPr>
              <a:spAutoFit/>
            </a:bodyPr>
            <a:lstStyle/>
            <a:p>
              <a:pPr fontAlgn="auto">
                <a:spcBef>
                  <a:spcPct val="50000"/>
                </a:spcBef>
                <a:spcAft>
                  <a:spcPts val="0"/>
                </a:spcAft>
                <a:defRPr/>
              </a:pPr>
              <a:r>
                <a:rPr lang="fr-FR" sz="1600" dirty="0">
                  <a:solidFill>
                    <a:schemeClr val="bg1"/>
                  </a:solidFill>
                  <a:effectLst>
                    <a:outerShdw blurRad="38100" dist="38100" dir="2700000" algn="tl">
                      <a:srgbClr val="69676D"/>
                    </a:outerShdw>
                  </a:effectLst>
                  <a:latin typeface="Arial Narrow" pitchFamily="48" charset="0"/>
                  <a:ea typeface="ＭＳ Ｐゴシック" pitchFamily="48" charset="-128"/>
                </a:rPr>
                <a:t>Dépendants</a:t>
              </a:r>
            </a:p>
          </p:txBody>
        </p:sp>
      </p:grpSp>
      <p:sp>
        <p:nvSpPr>
          <p:cNvPr id="44" name="Rectangle 43">
            <a:extLst>
              <a:ext uri="{FF2B5EF4-FFF2-40B4-BE49-F238E27FC236}">
                <a16:creationId xmlns:a16="http://schemas.microsoft.com/office/drawing/2014/main" id="{0D42A83C-C117-89E8-2289-812C5CFC69DA}"/>
              </a:ext>
            </a:extLst>
          </p:cNvPr>
          <p:cNvSpPr/>
          <p:nvPr/>
        </p:nvSpPr>
        <p:spPr>
          <a:xfrm>
            <a:off x="7079328" y="5549939"/>
            <a:ext cx="4819187" cy="1336148"/>
          </a:xfrm>
          <a:prstGeom prst="rect">
            <a:avLst/>
          </a:prstGeom>
          <a:solidFill>
            <a:srgbClr val="E08C37"/>
          </a:solidFill>
          <a:ln>
            <a:solidFill>
              <a:srgbClr val="E08C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Rectangle 44">
            <a:extLst>
              <a:ext uri="{FF2B5EF4-FFF2-40B4-BE49-F238E27FC236}">
                <a16:creationId xmlns:a16="http://schemas.microsoft.com/office/drawing/2014/main" id="{37F493F6-E3E1-B61E-3177-459FB7893CAF}"/>
              </a:ext>
            </a:extLst>
          </p:cNvPr>
          <p:cNvSpPr/>
          <p:nvPr/>
        </p:nvSpPr>
        <p:spPr>
          <a:xfrm>
            <a:off x="7079586" y="-44605"/>
            <a:ext cx="4819187" cy="1608851"/>
          </a:xfrm>
          <a:prstGeom prst="rect">
            <a:avLst/>
          </a:prstGeom>
          <a:solidFill>
            <a:srgbClr val="E08C37"/>
          </a:solidFill>
          <a:ln>
            <a:solidFill>
              <a:srgbClr val="E08C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2071400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505A3F71-AA8F-D2DB-B953-BB2B9EA6EE96}"/>
              </a:ext>
            </a:extLst>
          </p:cNvPr>
          <p:cNvPicPr>
            <a:picLocks noChangeAspect="1"/>
          </p:cNvPicPr>
          <p:nvPr/>
        </p:nvPicPr>
        <p:blipFill>
          <a:blip r:embed="rId3"/>
          <a:stretch>
            <a:fillRect/>
          </a:stretch>
        </p:blipFill>
        <p:spPr>
          <a:xfrm>
            <a:off x="-1" y="0"/>
            <a:ext cx="12280605" cy="6858000"/>
          </a:xfrm>
          <a:prstGeom prst="rect">
            <a:avLst/>
          </a:prstGeom>
        </p:spPr>
      </p:pic>
      <p:sp>
        <p:nvSpPr>
          <p:cNvPr id="7" name="ZoneTexte 6">
            <a:extLst>
              <a:ext uri="{FF2B5EF4-FFF2-40B4-BE49-F238E27FC236}">
                <a16:creationId xmlns:a16="http://schemas.microsoft.com/office/drawing/2014/main" id="{AD650F75-B963-E30D-C432-CEECD769D43A}"/>
              </a:ext>
            </a:extLst>
          </p:cNvPr>
          <p:cNvSpPr txBox="1"/>
          <p:nvPr/>
        </p:nvSpPr>
        <p:spPr>
          <a:xfrm>
            <a:off x="185197" y="2705725"/>
            <a:ext cx="3923816" cy="1446550"/>
          </a:xfrm>
          <a:prstGeom prst="rect">
            <a:avLst/>
          </a:prstGeom>
          <a:noFill/>
        </p:spPr>
        <p:txBody>
          <a:bodyPr wrap="square">
            <a:spAutoFit/>
          </a:bodyPr>
          <a:lstStyle/>
          <a:p>
            <a:r>
              <a:rPr lang="fr-FR" sz="4400" b="1" dirty="0">
                <a:solidFill>
                  <a:schemeClr val="bg1"/>
                </a:solidFill>
              </a:rPr>
              <a:t>L’INDIVIDU  : </a:t>
            </a:r>
            <a:br>
              <a:rPr lang="fr-FR" sz="4400" b="1" dirty="0">
                <a:solidFill>
                  <a:schemeClr val="bg1"/>
                </a:solidFill>
              </a:rPr>
            </a:br>
            <a:r>
              <a:rPr lang="fr-FR" sz="4400" b="1" dirty="0">
                <a:solidFill>
                  <a:schemeClr val="bg1"/>
                </a:solidFill>
              </a:rPr>
              <a:t>sa vulnérabilité</a:t>
            </a:r>
          </a:p>
        </p:txBody>
      </p:sp>
      <p:sp>
        <p:nvSpPr>
          <p:cNvPr id="9" name="ZoneTexte 8">
            <a:extLst>
              <a:ext uri="{FF2B5EF4-FFF2-40B4-BE49-F238E27FC236}">
                <a16:creationId xmlns:a16="http://schemas.microsoft.com/office/drawing/2014/main" id="{BF94D9D1-E556-3B62-FB97-815F292A3396}"/>
              </a:ext>
            </a:extLst>
          </p:cNvPr>
          <p:cNvSpPr txBox="1"/>
          <p:nvPr/>
        </p:nvSpPr>
        <p:spPr>
          <a:xfrm>
            <a:off x="6565740" y="857849"/>
            <a:ext cx="4939495" cy="1323439"/>
          </a:xfrm>
          <a:prstGeom prst="rect">
            <a:avLst/>
          </a:prstGeom>
          <a:noFill/>
        </p:spPr>
        <p:txBody>
          <a:bodyPr wrap="square">
            <a:spAutoFit/>
          </a:bodyPr>
          <a:lstStyle/>
          <a:p>
            <a:r>
              <a:rPr lang="fr-FR" sz="2400" cap="small" spc="-133" dirty="0">
                <a:latin typeface="Calibri" panose="020F0502020204030204" pitchFamily="34" charset="0"/>
                <a:cs typeface="Verdana"/>
              </a:rPr>
              <a:t>s</a:t>
            </a:r>
            <a:r>
              <a:rPr lang="fr-FR" sz="2000" dirty="0">
                <a:latin typeface="Calibri" panose="020F0502020204030204" pitchFamily="34" charset="0"/>
              </a:rPr>
              <a:t>elon nos gènes, nous ne sommes pas égaux devant l’effet </a:t>
            </a:r>
            <a:r>
              <a:rPr lang="fr-FR" sz="2000" dirty="0" err="1">
                <a:latin typeface="Calibri" panose="020F0502020204030204" pitchFamily="34" charset="0"/>
              </a:rPr>
              <a:t>psycho-actif</a:t>
            </a:r>
            <a:r>
              <a:rPr lang="fr-FR" sz="2000" dirty="0">
                <a:latin typeface="Calibri" panose="020F0502020204030204" pitchFamily="34" charset="0"/>
              </a:rPr>
              <a:t>, le pouvoir addictogène et la toxicité biologique du produit</a:t>
            </a:r>
            <a:endParaRPr lang="fr-FR" sz="2000" dirty="0"/>
          </a:p>
        </p:txBody>
      </p:sp>
      <p:sp>
        <p:nvSpPr>
          <p:cNvPr id="14" name="ZoneTexte 13">
            <a:extLst>
              <a:ext uri="{FF2B5EF4-FFF2-40B4-BE49-F238E27FC236}">
                <a16:creationId xmlns:a16="http://schemas.microsoft.com/office/drawing/2014/main" id="{B367D46F-7C9E-CC20-080C-A0DF3E3E7513}"/>
              </a:ext>
            </a:extLst>
          </p:cNvPr>
          <p:cNvSpPr txBox="1"/>
          <p:nvPr/>
        </p:nvSpPr>
        <p:spPr>
          <a:xfrm>
            <a:off x="6229594" y="3039137"/>
            <a:ext cx="5275641" cy="1200329"/>
          </a:xfrm>
          <a:prstGeom prst="rect">
            <a:avLst/>
          </a:prstGeom>
          <a:noFill/>
        </p:spPr>
        <p:txBody>
          <a:bodyPr wrap="square">
            <a:spAutoFit/>
          </a:bodyPr>
          <a:lstStyle/>
          <a:p>
            <a:pPr marL="342900" indent="11113" algn="just">
              <a:spcBef>
                <a:spcPts val="1200"/>
              </a:spcBef>
              <a:defRPr/>
            </a:pPr>
            <a:r>
              <a:rPr lang="fr-FR" sz="1800" dirty="0">
                <a:latin typeface="Calibri" panose="020F0502020204030204" pitchFamily="34" charset="0"/>
              </a:rPr>
              <a:t>Seuils de stimulations et seuils de sensibilité des circuits de la récompense différents selon l’exposition au stress et aux conflits durant la vie (périnatal, enfance, adolescence, âge adulte)</a:t>
            </a:r>
          </a:p>
        </p:txBody>
      </p:sp>
      <p:sp>
        <p:nvSpPr>
          <p:cNvPr id="16" name="ZoneTexte 15">
            <a:extLst>
              <a:ext uri="{FF2B5EF4-FFF2-40B4-BE49-F238E27FC236}">
                <a16:creationId xmlns:a16="http://schemas.microsoft.com/office/drawing/2014/main" id="{CE531D74-DF28-2F6F-4EB1-C05BCD074254}"/>
              </a:ext>
            </a:extLst>
          </p:cNvPr>
          <p:cNvSpPr txBox="1"/>
          <p:nvPr/>
        </p:nvSpPr>
        <p:spPr>
          <a:xfrm>
            <a:off x="6565740" y="5159465"/>
            <a:ext cx="4797204" cy="1015663"/>
          </a:xfrm>
          <a:prstGeom prst="rect">
            <a:avLst/>
          </a:prstGeom>
          <a:noFill/>
        </p:spPr>
        <p:txBody>
          <a:bodyPr wrap="square">
            <a:spAutoFit/>
          </a:bodyPr>
          <a:lstStyle/>
          <a:p>
            <a:r>
              <a:rPr lang="fr-FR" sz="2000" dirty="0">
                <a:latin typeface="Calibri" panose="020F0502020204030204" pitchFamily="34" charset="0"/>
              </a:rPr>
              <a:t>Intervient à l’initiation, à la répétition de la consommation, à l’installation et au maintien de la dépendance</a:t>
            </a:r>
            <a:endParaRPr lang="fr-FR" sz="2000" dirty="0"/>
          </a:p>
        </p:txBody>
      </p:sp>
      <p:sp>
        <p:nvSpPr>
          <p:cNvPr id="17" name="ZoneTexte 16">
            <a:extLst>
              <a:ext uri="{FF2B5EF4-FFF2-40B4-BE49-F238E27FC236}">
                <a16:creationId xmlns:a16="http://schemas.microsoft.com/office/drawing/2014/main" id="{80C4D139-C040-4E6C-8B22-CA55ED9C5E1B}"/>
              </a:ext>
            </a:extLst>
          </p:cNvPr>
          <p:cNvSpPr txBox="1"/>
          <p:nvPr/>
        </p:nvSpPr>
        <p:spPr>
          <a:xfrm>
            <a:off x="10845478" y="6377650"/>
            <a:ext cx="1053296" cy="307777"/>
          </a:xfrm>
          <a:prstGeom prst="rect">
            <a:avLst/>
          </a:prstGeom>
          <a:solidFill>
            <a:srgbClr val="FFFF00"/>
          </a:solidFill>
        </p:spPr>
        <p:txBody>
          <a:bodyPr wrap="square" rtlCol="0">
            <a:spAutoFit/>
          </a:bodyPr>
          <a:lstStyle/>
          <a:p>
            <a:r>
              <a:rPr lang="fr-FR" sz="1400" b="1" dirty="0">
                <a:highlight>
                  <a:srgbClr val="FFFF00"/>
                </a:highlight>
                <a:ea typeface="STCaiyun" panose="020B0503020204020204" pitchFamily="2" charset="-122"/>
                <a:hlinkClick r:id="rId4" action="ppaction://hlinksldjump"/>
              </a:rPr>
              <a:t>SOMMAIRE</a:t>
            </a:r>
            <a:endParaRPr lang="fr-FR" sz="1400" b="1" dirty="0">
              <a:highlight>
                <a:srgbClr val="FFFF00"/>
              </a:highlight>
              <a:ea typeface="STCaiyun" panose="020B0503020204020204" pitchFamily="2" charset="-122"/>
            </a:endParaRPr>
          </a:p>
        </p:txBody>
      </p:sp>
    </p:spTree>
    <p:extLst>
      <p:ext uri="{BB962C8B-B14F-4D97-AF65-F5344CB8AC3E}">
        <p14:creationId xmlns:p14="http://schemas.microsoft.com/office/powerpoint/2010/main" val="2220937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BF05482F-5252-3621-E194-4AD22D7DD0D2}"/>
              </a:ext>
            </a:extLst>
          </p:cNvPr>
          <p:cNvPicPr>
            <a:picLocks noChangeAspect="1"/>
          </p:cNvPicPr>
          <p:nvPr/>
        </p:nvPicPr>
        <p:blipFill>
          <a:blip r:embed="rId3"/>
          <a:stretch>
            <a:fillRect/>
          </a:stretch>
        </p:blipFill>
        <p:spPr>
          <a:xfrm>
            <a:off x="0" y="-1"/>
            <a:ext cx="12192000" cy="6851257"/>
          </a:xfrm>
          <a:prstGeom prst="rect">
            <a:avLst/>
          </a:prstGeom>
        </p:spPr>
      </p:pic>
      <p:pic>
        <p:nvPicPr>
          <p:cNvPr id="7" name="Image 6">
            <a:extLst>
              <a:ext uri="{FF2B5EF4-FFF2-40B4-BE49-F238E27FC236}">
                <a16:creationId xmlns:a16="http://schemas.microsoft.com/office/drawing/2014/main" id="{A5A03992-0C0D-1169-6106-1C1B6EEB80C5}"/>
              </a:ext>
            </a:extLst>
          </p:cNvPr>
          <p:cNvPicPr>
            <a:picLocks noChangeAspect="1"/>
          </p:cNvPicPr>
          <p:nvPr/>
        </p:nvPicPr>
        <p:blipFill>
          <a:blip r:embed="rId4"/>
          <a:stretch>
            <a:fillRect/>
          </a:stretch>
        </p:blipFill>
        <p:spPr>
          <a:xfrm>
            <a:off x="6983393" y="1718361"/>
            <a:ext cx="4510268" cy="3414531"/>
          </a:xfrm>
          <a:prstGeom prst="rect">
            <a:avLst/>
          </a:prstGeom>
        </p:spPr>
      </p:pic>
      <p:sp>
        <p:nvSpPr>
          <p:cNvPr id="8" name="Espace réservé du contenu 2">
            <a:extLst>
              <a:ext uri="{FF2B5EF4-FFF2-40B4-BE49-F238E27FC236}">
                <a16:creationId xmlns:a16="http://schemas.microsoft.com/office/drawing/2014/main" id="{DB8153DD-CEC4-00F8-E7C8-36BCB3D24C66}"/>
              </a:ext>
            </a:extLst>
          </p:cNvPr>
          <p:cNvSpPr>
            <a:spLocks noGrp="1"/>
          </p:cNvSpPr>
          <p:nvPr>
            <p:ph idx="1"/>
          </p:nvPr>
        </p:nvSpPr>
        <p:spPr>
          <a:xfrm>
            <a:off x="106398" y="1556310"/>
            <a:ext cx="5792830" cy="3580358"/>
          </a:xfrm>
        </p:spPr>
        <p:txBody>
          <a:bodyPr>
            <a:normAutofit lnSpcReduction="10000"/>
          </a:bodyPr>
          <a:lstStyle/>
          <a:p>
            <a:pPr>
              <a:defRPr/>
            </a:pPr>
            <a:r>
              <a:rPr lang="fr-FR" dirty="0">
                <a:solidFill>
                  <a:srgbClr val="1F9CB3"/>
                </a:solidFill>
              </a:rPr>
              <a:t>Est un système fonctionnel fondamental, situé dans le </a:t>
            </a:r>
            <a:r>
              <a:rPr lang="fr-FR" dirty="0">
                <a:solidFill>
                  <a:srgbClr val="1F9CB3"/>
                </a:solidFill>
                <a:hlinkClick r:id="rId5" tooltip="Cerveau">
                  <a:extLst>
                    <a:ext uri="{A12FA001-AC4F-418D-AE19-62706E023703}">
                      <ahyp:hlinkClr xmlns:ahyp="http://schemas.microsoft.com/office/drawing/2018/hyperlinkcolor" val="tx"/>
                    </a:ext>
                  </a:extLst>
                </a:hlinkClick>
              </a:rPr>
              <a:t>cerveau</a:t>
            </a:r>
            <a:r>
              <a:rPr lang="fr-FR" dirty="0">
                <a:solidFill>
                  <a:srgbClr val="1F9CB3"/>
                </a:solidFill>
              </a:rPr>
              <a:t>, indispensable à la survie</a:t>
            </a:r>
          </a:p>
          <a:p>
            <a:pPr>
              <a:defRPr/>
            </a:pPr>
            <a:r>
              <a:rPr lang="fr-FR" dirty="0">
                <a:solidFill>
                  <a:srgbClr val="1F9CB3"/>
                </a:solidFill>
              </a:rPr>
              <a:t>Programmé et formaté dès l’enfance en fonction des expériences précoces de plaisir et déplaisir corporel, puis émotionnel</a:t>
            </a:r>
          </a:p>
          <a:p>
            <a:pPr>
              <a:defRPr/>
            </a:pPr>
            <a:r>
              <a:rPr lang="fr-FR" dirty="0">
                <a:solidFill>
                  <a:srgbClr val="1F9CB3"/>
                </a:solidFill>
              </a:rPr>
              <a:t>Mise en mémoire pour rechercher cette satisfaction et la répéter</a:t>
            </a:r>
          </a:p>
        </p:txBody>
      </p:sp>
      <p:sp>
        <p:nvSpPr>
          <p:cNvPr id="10" name="ZoneTexte 9">
            <a:extLst>
              <a:ext uri="{FF2B5EF4-FFF2-40B4-BE49-F238E27FC236}">
                <a16:creationId xmlns:a16="http://schemas.microsoft.com/office/drawing/2014/main" id="{F5E4E787-1B5B-7DC5-4FC0-30B486CB93DD}"/>
              </a:ext>
            </a:extLst>
          </p:cNvPr>
          <p:cNvSpPr txBox="1"/>
          <p:nvPr/>
        </p:nvSpPr>
        <p:spPr>
          <a:xfrm>
            <a:off x="388381" y="6744"/>
            <a:ext cx="5228864" cy="1200329"/>
          </a:xfrm>
          <a:prstGeom prst="rect">
            <a:avLst/>
          </a:prstGeom>
          <a:noFill/>
        </p:spPr>
        <p:txBody>
          <a:bodyPr wrap="square">
            <a:spAutoFit/>
          </a:bodyPr>
          <a:lstStyle/>
          <a:p>
            <a:r>
              <a:rPr lang="fr-FR" sz="3600" b="1" dirty="0">
                <a:solidFill>
                  <a:srgbClr val="E08C37"/>
                </a:solidFill>
              </a:rPr>
              <a:t>Le mécanisme de la récompense</a:t>
            </a:r>
            <a:endParaRPr lang="fr-FR" sz="3600" dirty="0">
              <a:solidFill>
                <a:srgbClr val="E08C37"/>
              </a:solidFill>
            </a:endParaRPr>
          </a:p>
        </p:txBody>
      </p:sp>
      <p:sp>
        <p:nvSpPr>
          <p:cNvPr id="11" name="ZoneTexte 10">
            <a:extLst>
              <a:ext uri="{FF2B5EF4-FFF2-40B4-BE49-F238E27FC236}">
                <a16:creationId xmlns:a16="http://schemas.microsoft.com/office/drawing/2014/main" id="{619F21F0-C1A9-A8F9-E6F2-C6C4DB9764B1}"/>
              </a:ext>
            </a:extLst>
          </p:cNvPr>
          <p:cNvSpPr txBox="1"/>
          <p:nvPr/>
        </p:nvSpPr>
        <p:spPr>
          <a:xfrm>
            <a:off x="617316" y="5167875"/>
            <a:ext cx="6142300" cy="1384995"/>
          </a:xfrm>
          <a:prstGeom prst="rect">
            <a:avLst/>
          </a:prstGeom>
          <a:solidFill>
            <a:schemeClr val="bg1">
              <a:lumMod val="85000"/>
            </a:schemeClr>
          </a:solidFill>
        </p:spPr>
        <p:txBody>
          <a:bodyPr wrap="square" rtlCol="0">
            <a:spAutoFit/>
          </a:bodyPr>
          <a:lstStyle/>
          <a:p>
            <a:pPr algn="ctr"/>
            <a:r>
              <a:rPr lang="fr-FR" sz="2800" dirty="0">
                <a:solidFill>
                  <a:srgbClr val="FF0000"/>
                </a:solidFill>
              </a:rPr>
              <a:t>Sa fonction est la recherche et la régulation des plaisirs naturels, et l’évitement de la souffrance. </a:t>
            </a:r>
          </a:p>
        </p:txBody>
      </p:sp>
      <p:sp>
        <p:nvSpPr>
          <p:cNvPr id="2" name="ZoneTexte 1">
            <a:extLst>
              <a:ext uri="{FF2B5EF4-FFF2-40B4-BE49-F238E27FC236}">
                <a16:creationId xmlns:a16="http://schemas.microsoft.com/office/drawing/2014/main" id="{6EDEB7C4-6765-3157-B46A-A7EF99981B96}"/>
              </a:ext>
            </a:extLst>
          </p:cNvPr>
          <p:cNvSpPr txBox="1"/>
          <p:nvPr/>
        </p:nvSpPr>
        <p:spPr>
          <a:xfrm>
            <a:off x="10845478" y="6377650"/>
            <a:ext cx="1053296" cy="307777"/>
          </a:xfrm>
          <a:prstGeom prst="rect">
            <a:avLst/>
          </a:prstGeom>
          <a:solidFill>
            <a:srgbClr val="FFFF00"/>
          </a:solidFill>
        </p:spPr>
        <p:txBody>
          <a:bodyPr wrap="square" rtlCol="0">
            <a:spAutoFit/>
          </a:bodyPr>
          <a:lstStyle/>
          <a:p>
            <a:r>
              <a:rPr lang="fr-FR" sz="1400" b="1" dirty="0">
                <a:highlight>
                  <a:srgbClr val="FFFF00"/>
                </a:highlight>
                <a:ea typeface="STCaiyun" panose="020B0503020204020204" pitchFamily="2" charset="-122"/>
                <a:hlinkClick r:id="rId6" action="ppaction://hlinksldjump"/>
              </a:rPr>
              <a:t>SOMMAIRE</a:t>
            </a:r>
            <a:endParaRPr lang="fr-FR" sz="1400" b="1" dirty="0">
              <a:highlight>
                <a:srgbClr val="FFFF00"/>
              </a:highlight>
              <a:ea typeface="STCaiyun" panose="020B0503020204020204" pitchFamily="2" charset="-122"/>
            </a:endParaRPr>
          </a:p>
        </p:txBody>
      </p:sp>
    </p:spTree>
    <p:extLst>
      <p:ext uri="{BB962C8B-B14F-4D97-AF65-F5344CB8AC3E}">
        <p14:creationId xmlns:p14="http://schemas.microsoft.com/office/powerpoint/2010/main" val="839871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C692E636-6B5E-6FBB-9AF9-06F23EDE5676}"/>
              </a:ext>
            </a:extLst>
          </p:cNvPr>
          <p:cNvPicPr>
            <a:picLocks noChangeAspect="1"/>
          </p:cNvPicPr>
          <p:nvPr/>
        </p:nvPicPr>
        <p:blipFill>
          <a:blip r:embed="rId2"/>
          <a:stretch>
            <a:fillRect/>
          </a:stretch>
        </p:blipFill>
        <p:spPr>
          <a:xfrm>
            <a:off x="0" y="98297"/>
            <a:ext cx="12192000" cy="6803359"/>
          </a:xfrm>
          <a:prstGeom prst="rect">
            <a:avLst/>
          </a:prstGeom>
        </p:spPr>
      </p:pic>
      <p:sp>
        <p:nvSpPr>
          <p:cNvPr id="6" name="ZoneTexte 5">
            <a:extLst>
              <a:ext uri="{FF2B5EF4-FFF2-40B4-BE49-F238E27FC236}">
                <a16:creationId xmlns:a16="http://schemas.microsoft.com/office/drawing/2014/main" id="{2BD8FF9C-97F7-10E2-E21F-AF7074D58F07}"/>
              </a:ext>
            </a:extLst>
          </p:cNvPr>
          <p:cNvSpPr txBox="1"/>
          <p:nvPr/>
        </p:nvSpPr>
        <p:spPr>
          <a:xfrm>
            <a:off x="24384" y="1782181"/>
            <a:ext cx="3343656" cy="1446550"/>
          </a:xfrm>
          <a:prstGeom prst="rect">
            <a:avLst/>
          </a:prstGeom>
          <a:noFill/>
        </p:spPr>
        <p:txBody>
          <a:bodyPr wrap="square">
            <a:spAutoFit/>
          </a:bodyPr>
          <a:lstStyle/>
          <a:p>
            <a:r>
              <a:rPr lang="fr-FR" sz="4400" b="1" dirty="0"/>
              <a:t>Types d’addictions</a:t>
            </a:r>
          </a:p>
        </p:txBody>
      </p:sp>
      <p:pic>
        <p:nvPicPr>
          <p:cNvPr id="8" name="Image 7">
            <a:extLst>
              <a:ext uri="{FF2B5EF4-FFF2-40B4-BE49-F238E27FC236}">
                <a16:creationId xmlns:a16="http://schemas.microsoft.com/office/drawing/2014/main" id="{4A2C75B1-4811-BA07-2381-42ACE6EE32EF}"/>
              </a:ext>
            </a:extLst>
          </p:cNvPr>
          <p:cNvPicPr>
            <a:picLocks noChangeAspect="1"/>
          </p:cNvPicPr>
          <p:nvPr/>
        </p:nvPicPr>
        <p:blipFill>
          <a:blip r:embed="rId3"/>
          <a:stretch>
            <a:fillRect/>
          </a:stretch>
        </p:blipFill>
        <p:spPr>
          <a:xfrm>
            <a:off x="0" y="3932933"/>
            <a:ext cx="3032102" cy="2968723"/>
          </a:xfrm>
          <a:prstGeom prst="rect">
            <a:avLst/>
          </a:prstGeom>
        </p:spPr>
      </p:pic>
      <p:sp>
        <p:nvSpPr>
          <p:cNvPr id="9" name="ZoneTexte 8">
            <a:extLst>
              <a:ext uri="{FF2B5EF4-FFF2-40B4-BE49-F238E27FC236}">
                <a16:creationId xmlns:a16="http://schemas.microsoft.com/office/drawing/2014/main" id="{353A4B7C-BCFA-263A-E3EF-2EFDAD33363C}"/>
              </a:ext>
            </a:extLst>
          </p:cNvPr>
          <p:cNvSpPr txBox="1"/>
          <p:nvPr/>
        </p:nvSpPr>
        <p:spPr>
          <a:xfrm>
            <a:off x="7912608" y="761"/>
            <a:ext cx="3508248" cy="1077218"/>
          </a:xfrm>
          <a:prstGeom prst="rect">
            <a:avLst/>
          </a:prstGeom>
          <a:noFill/>
        </p:spPr>
        <p:txBody>
          <a:bodyPr wrap="square">
            <a:spAutoFit/>
          </a:bodyPr>
          <a:lstStyle/>
          <a:p>
            <a:pPr algn="ctr"/>
            <a:r>
              <a:rPr lang="fr-FR" sz="3200" b="1" dirty="0">
                <a:solidFill>
                  <a:srgbClr val="1F9CB3"/>
                </a:solidFill>
              </a:rPr>
              <a:t>Addictions comportementales</a:t>
            </a:r>
          </a:p>
        </p:txBody>
      </p:sp>
      <p:sp>
        <p:nvSpPr>
          <p:cNvPr id="10" name="ZoneTexte 9">
            <a:extLst>
              <a:ext uri="{FF2B5EF4-FFF2-40B4-BE49-F238E27FC236}">
                <a16:creationId xmlns:a16="http://schemas.microsoft.com/office/drawing/2014/main" id="{2B4561CE-A88A-7855-E0B0-B5D151F3A7C8}"/>
              </a:ext>
            </a:extLst>
          </p:cNvPr>
          <p:cNvSpPr txBox="1"/>
          <p:nvPr/>
        </p:nvSpPr>
        <p:spPr>
          <a:xfrm>
            <a:off x="3368040" y="761"/>
            <a:ext cx="3343656" cy="1077218"/>
          </a:xfrm>
          <a:prstGeom prst="rect">
            <a:avLst/>
          </a:prstGeom>
          <a:noFill/>
        </p:spPr>
        <p:txBody>
          <a:bodyPr wrap="square">
            <a:spAutoFit/>
          </a:bodyPr>
          <a:lstStyle/>
          <a:p>
            <a:pPr algn="ctr"/>
            <a:r>
              <a:rPr lang="fr-FR" sz="3200" b="1" dirty="0">
                <a:solidFill>
                  <a:srgbClr val="E08C37"/>
                </a:solidFill>
              </a:rPr>
              <a:t>Addictions avec produit</a:t>
            </a:r>
          </a:p>
        </p:txBody>
      </p:sp>
      <p:sp>
        <p:nvSpPr>
          <p:cNvPr id="12" name="ZoneTexte 11">
            <a:extLst>
              <a:ext uri="{FF2B5EF4-FFF2-40B4-BE49-F238E27FC236}">
                <a16:creationId xmlns:a16="http://schemas.microsoft.com/office/drawing/2014/main" id="{527D9818-A06D-0AE9-08BE-7D63D11B44EA}"/>
              </a:ext>
            </a:extLst>
          </p:cNvPr>
          <p:cNvSpPr txBox="1"/>
          <p:nvPr/>
        </p:nvSpPr>
        <p:spPr>
          <a:xfrm>
            <a:off x="3960876" y="1699504"/>
            <a:ext cx="2157984" cy="4339650"/>
          </a:xfrm>
          <a:prstGeom prst="rect">
            <a:avLst/>
          </a:prstGeom>
          <a:noFill/>
        </p:spPr>
        <p:txBody>
          <a:bodyPr wrap="square">
            <a:spAutoFit/>
          </a:bodyPr>
          <a:lstStyle/>
          <a:p>
            <a:pPr>
              <a:buFont typeface="Wingdings" panose="05000000000000000000" pitchFamily="2" charset="2"/>
              <a:buChar char="§"/>
              <a:defRPr/>
            </a:pPr>
            <a:r>
              <a:rPr lang="fr-FR" sz="2400" b="1" dirty="0">
                <a:solidFill>
                  <a:schemeClr val="bg1"/>
                </a:solidFill>
              </a:rPr>
              <a:t>Réglementées: Alcool, tabac</a:t>
            </a:r>
          </a:p>
          <a:p>
            <a:pPr>
              <a:defRPr/>
            </a:pPr>
            <a:endParaRPr lang="fr-FR" sz="2400" b="1" dirty="0">
              <a:solidFill>
                <a:schemeClr val="bg1"/>
              </a:solidFill>
            </a:endParaRPr>
          </a:p>
          <a:p>
            <a:pPr>
              <a:buFont typeface="Wingdings" panose="05000000000000000000" pitchFamily="2" charset="2"/>
              <a:buChar char="§"/>
              <a:defRPr/>
            </a:pPr>
            <a:r>
              <a:rPr lang="fr-FR" sz="2400" b="1" dirty="0">
                <a:solidFill>
                  <a:schemeClr val="bg1"/>
                </a:solidFill>
              </a:rPr>
              <a:t>Prescrites: médicaments</a:t>
            </a:r>
          </a:p>
          <a:p>
            <a:pPr>
              <a:defRPr/>
            </a:pPr>
            <a:endParaRPr lang="fr-FR" sz="2400" b="1" dirty="0">
              <a:solidFill>
                <a:schemeClr val="bg1"/>
              </a:solidFill>
            </a:endParaRPr>
          </a:p>
          <a:p>
            <a:pPr>
              <a:buFont typeface="Wingdings" panose="05000000000000000000" pitchFamily="2" charset="2"/>
              <a:buChar char="§"/>
              <a:defRPr/>
            </a:pPr>
            <a:r>
              <a:rPr lang="fr-FR" sz="2400" b="1" dirty="0">
                <a:solidFill>
                  <a:schemeClr val="bg1"/>
                </a:solidFill>
              </a:rPr>
              <a:t>Interdites: drogues illicites</a:t>
            </a:r>
          </a:p>
          <a:p>
            <a:pPr>
              <a:defRPr/>
            </a:pPr>
            <a:endParaRPr lang="fr-FR" sz="1000" dirty="0">
              <a:solidFill>
                <a:schemeClr val="bg1"/>
              </a:solidFill>
            </a:endParaRPr>
          </a:p>
          <a:p>
            <a:pPr>
              <a:defRPr/>
            </a:pPr>
            <a:endParaRPr lang="fr-FR" sz="1000" dirty="0">
              <a:solidFill>
                <a:schemeClr val="bg1"/>
              </a:solidFill>
            </a:endParaRPr>
          </a:p>
          <a:p>
            <a:pPr>
              <a:defRPr/>
            </a:pPr>
            <a:endParaRPr lang="fr-FR" sz="1000" dirty="0">
              <a:solidFill>
                <a:schemeClr val="bg1"/>
              </a:solidFill>
            </a:endParaRPr>
          </a:p>
          <a:p>
            <a:pPr algn="ctr">
              <a:defRPr/>
            </a:pPr>
            <a:r>
              <a:rPr lang="fr-FR" i="1" dirty="0">
                <a:solidFill>
                  <a:schemeClr val="bg1"/>
                </a:solidFill>
              </a:rPr>
              <a:t>Présence parfois d’une </a:t>
            </a:r>
            <a:r>
              <a:rPr lang="fr-FR" i="1" dirty="0" err="1">
                <a:solidFill>
                  <a:schemeClr val="bg1"/>
                </a:solidFill>
              </a:rPr>
              <a:t>polyconsommation</a:t>
            </a:r>
            <a:endParaRPr lang="fr-FR" i="1" dirty="0">
              <a:solidFill>
                <a:schemeClr val="bg1"/>
              </a:solidFill>
            </a:endParaRPr>
          </a:p>
        </p:txBody>
      </p:sp>
      <p:sp>
        <p:nvSpPr>
          <p:cNvPr id="14" name="ZoneTexte 13">
            <a:extLst>
              <a:ext uri="{FF2B5EF4-FFF2-40B4-BE49-F238E27FC236}">
                <a16:creationId xmlns:a16="http://schemas.microsoft.com/office/drawing/2014/main" id="{B055C62F-1FA8-3D10-9566-9A5845B9BC9E}"/>
              </a:ext>
            </a:extLst>
          </p:cNvPr>
          <p:cNvSpPr txBox="1"/>
          <p:nvPr/>
        </p:nvSpPr>
        <p:spPr>
          <a:xfrm>
            <a:off x="8532114" y="1622813"/>
            <a:ext cx="2257806" cy="4893647"/>
          </a:xfrm>
          <a:prstGeom prst="rect">
            <a:avLst/>
          </a:prstGeom>
          <a:noFill/>
        </p:spPr>
        <p:txBody>
          <a:bodyPr wrap="square">
            <a:spAutoFit/>
          </a:bodyPr>
          <a:lstStyle/>
          <a:p>
            <a:pPr marL="285750" indent="-285750">
              <a:buFont typeface="Wingdings" panose="05000000000000000000" pitchFamily="2" charset="2"/>
              <a:buChar char="§"/>
              <a:defRPr/>
            </a:pPr>
            <a:r>
              <a:rPr lang="fr-FR" sz="2400" b="1" dirty="0">
                <a:solidFill>
                  <a:schemeClr val="bg1"/>
                </a:solidFill>
              </a:rPr>
              <a:t>Nouvelles technologies ou écrans</a:t>
            </a:r>
          </a:p>
          <a:p>
            <a:pPr>
              <a:defRPr/>
            </a:pPr>
            <a:r>
              <a:rPr lang="fr-FR" sz="2400" b="1" dirty="0">
                <a:solidFill>
                  <a:schemeClr val="bg1"/>
                </a:solidFill>
              </a:rPr>
              <a:t> </a:t>
            </a:r>
          </a:p>
          <a:p>
            <a:pPr marL="285750" indent="-285750">
              <a:buFont typeface="Wingdings" panose="05000000000000000000" pitchFamily="2" charset="2"/>
              <a:buChar char="§"/>
              <a:defRPr/>
            </a:pPr>
            <a:r>
              <a:rPr lang="fr-FR" sz="2400" b="1" dirty="0">
                <a:solidFill>
                  <a:schemeClr val="bg1"/>
                </a:solidFill>
              </a:rPr>
              <a:t>Jeux</a:t>
            </a:r>
          </a:p>
          <a:p>
            <a:pPr marL="171450" indent="-171450">
              <a:buFont typeface="Wingdings" panose="05000000000000000000" pitchFamily="2" charset="2"/>
              <a:buChar char="§"/>
              <a:defRPr/>
            </a:pPr>
            <a:endParaRPr lang="fr-FR" sz="2400" b="1" dirty="0">
              <a:solidFill>
                <a:schemeClr val="bg1"/>
              </a:solidFill>
            </a:endParaRPr>
          </a:p>
          <a:p>
            <a:pPr marL="285750" indent="-285750">
              <a:buFont typeface="Wingdings" panose="05000000000000000000" pitchFamily="2" charset="2"/>
              <a:buChar char="§"/>
              <a:defRPr/>
            </a:pPr>
            <a:r>
              <a:rPr lang="fr-FR" sz="2400" b="1" dirty="0">
                <a:solidFill>
                  <a:schemeClr val="bg1"/>
                </a:solidFill>
              </a:rPr>
              <a:t>Sport</a:t>
            </a:r>
          </a:p>
          <a:p>
            <a:pPr>
              <a:defRPr/>
            </a:pPr>
            <a:endParaRPr lang="fr-FR" sz="2400" b="1" dirty="0">
              <a:solidFill>
                <a:schemeClr val="bg1"/>
              </a:solidFill>
            </a:endParaRPr>
          </a:p>
          <a:p>
            <a:pPr marL="285750" indent="-285750">
              <a:buFont typeface="Wingdings" panose="05000000000000000000" pitchFamily="2" charset="2"/>
              <a:buChar char="§"/>
              <a:defRPr/>
            </a:pPr>
            <a:r>
              <a:rPr lang="fr-FR" sz="2400" b="1" dirty="0">
                <a:solidFill>
                  <a:schemeClr val="bg1"/>
                </a:solidFill>
              </a:rPr>
              <a:t>Alimentation</a:t>
            </a:r>
          </a:p>
          <a:p>
            <a:pPr>
              <a:defRPr/>
            </a:pPr>
            <a:endParaRPr lang="fr-FR" sz="2400" b="1" dirty="0">
              <a:solidFill>
                <a:schemeClr val="bg1"/>
              </a:solidFill>
            </a:endParaRPr>
          </a:p>
          <a:p>
            <a:pPr marL="285750" indent="-285750">
              <a:buFont typeface="Wingdings" panose="05000000000000000000" pitchFamily="2" charset="2"/>
              <a:buChar char="§"/>
              <a:defRPr/>
            </a:pPr>
            <a:r>
              <a:rPr lang="fr-FR" sz="2400" b="1" dirty="0">
                <a:solidFill>
                  <a:schemeClr val="bg1"/>
                </a:solidFill>
              </a:rPr>
              <a:t>Sexe</a:t>
            </a:r>
          </a:p>
          <a:p>
            <a:pPr marL="171450" indent="-171450">
              <a:buFont typeface="Wingdings" panose="05000000000000000000" pitchFamily="2" charset="2"/>
              <a:buChar char="§"/>
              <a:defRPr/>
            </a:pPr>
            <a:endParaRPr lang="fr-FR" sz="2400" b="1" dirty="0">
              <a:solidFill>
                <a:schemeClr val="bg1"/>
              </a:solidFill>
            </a:endParaRPr>
          </a:p>
          <a:p>
            <a:pPr marL="285750" indent="-285750">
              <a:buFont typeface="Wingdings" panose="05000000000000000000" pitchFamily="2" charset="2"/>
              <a:buChar char="§"/>
              <a:defRPr/>
            </a:pPr>
            <a:r>
              <a:rPr lang="fr-FR" sz="2400" b="1" dirty="0">
                <a:solidFill>
                  <a:schemeClr val="bg1"/>
                </a:solidFill>
              </a:rPr>
              <a:t>Travail, …</a:t>
            </a:r>
          </a:p>
        </p:txBody>
      </p:sp>
      <p:sp>
        <p:nvSpPr>
          <p:cNvPr id="17" name="ZoneTexte 16">
            <a:extLst>
              <a:ext uri="{FF2B5EF4-FFF2-40B4-BE49-F238E27FC236}">
                <a16:creationId xmlns:a16="http://schemas.microsoft.com/office/drawing/2014/main" id="{EB8F762E-8754-765A-FE61-C477B62466C0}"/>
              </a:ext>
            </a:extLst>
          </p:cNvPr>
          <p:cNvSpPr txBox="1"/>
          <p:nvPr/>
        </p:nvSpPr>
        <p:spPr>
          <a:xfrm>
            <a:off x="11064934" y="6377650"/>
            <a:ext cx="1053296" cy="307777"/>
          </a:xfrm>
          <a:prstGeom prst="rect">
            <a:avLst/>
          </a:prstGeom>
          <a:solidFill>
            <a:srgbClr val="FFFF00"/>
          </a:solidFill>
        </p:spPr>
        <p:txBody>
          <a:bodyPr wrap="square" rtlCol="0">
            <a:spAutoFit/>
          </a:bodyPr>
          <a:lstStyle/>
          <a:p>
            <a:r>
              <a:rPr lang="fr-FR" sz="1400" b="1" dirty="0">
                <a:highlight>
                  <a:srgbClr val="FFFF00"/>
                </a:highlight>
                <a:ea typeface="STCaiyun" panose="020B0503020204020204" pitchFamily="2" charset="-122"/>
                <a:hlinkClick r:id="rId4" action="ppaction://hlinksldjump"/>
              </a:rPr>
              <a:t>SOMMAIRE</a:t>
            </a:r>
            <a:endParaRPr lang="fr-FR" sz="1400" b="1" dirty="0">
              <a:highlight>
                <a:srgbClr val="FFFF00"/>
              </a:highlight>
              <a:ea typeface="STCaiyun" panose="020B0503020204020204" pitchFamily="2" charset="-122"/>
            </a:endParaRPr>
          </a:p>
        </p:txBody>
      </p:sp>
    </p:spTree>
    <p:extLst>
      <p:ext uri="{BB962C8B-B14F-4D97-AF65-F5344CB8AC3E}">
        <p14:creationId xmlns:p14="http://schemas.microsoft.com/office/powerpoint/2010/main" val="4528563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C539B934-CD11-D1AA-0545-561641536355}"/>
              </a:ext>
            </a:extLst>
          </p:cNvPr>
          <p:cNvSpPr txBox="1"/>
          <p:nvPr/>
        </p:nvSpPr>
        <p:spPr>
          <a:xfrm>
            <a:off x="8692587" y="4190559"/>
            <a:ext cx="2858947" cy="1569660"/>
          </a:xfrm>
          <a:prstGeom prst="rect">
            <a:avLst/>
          </a:prstGeom>
          <a:noFill/>
        </p:spPr>
        <p:txBody>
          <a:bodyPr wrap="square">
            <a:spAutoFit/>
          </a:bodyPr>
          <a:lstStyle/>
          <a:p>
            <a:r>
              <a:rPr lang="fr-FR" sz="3200" b="1" dirty="0">
                <a:solidFill>
                  <a:schemeClr val="bg1"/>
                </a:solidFill>
              </a:rPr>
              <a:t>VIDEO présentation des produits </a:t>
            </a:r>
          </a:p>
        </p:txBody>
      </p:sp>
      <p:pic>
        <p:nvPicPr>
          <p:cNvPr id="3" name="Image 2">
            <a:extLst>
              <a:ext uri="{FF2B5EF4-FFF2-40B4-BE49-F238E27FC236}">
                <a16:creationId xmlns:a16="http://schemas.microsoft.com/office/drawing/2014/main" id="{4ACDDF0C-8B33-5763-34B3-83C13D5940F0}"/>
              </a:ext>
            </a:extLst>
          </p:cNvPr>
          <p:cNvPicPr>
            <a:picLocks noChangeAspect="1"/>
          </p:cNvPicPr>
          <p:nvPr/>
        </p:nvPicPr>
        <p:blipFill>
          <a:blip r:embed="rId2"/>
          <a:stretch>
            <a:fillRect/>
          </a:stretch>
        </p:blipFill>
        <p:spPr>
          <a:xfrm>
            <a:off x="0" y="0"/>
            <a:ext cx="12192000" cy="6853020"/>
          </a:xfrm>
          <a:prstGeom prst="rect">
            <a:avLst/>
          </a:prstGeom>
        </p:spPr>
      </p:pic>
      <p:sp>
        <p:nvSpPr>
          <p:cNvPr id="4" name="ZoneTexte 3">
            <a:extLst>
              <a:ext uri="{FF2B5EF4-FFF2-40B4-BE49-F238E27FC236}">
                <a16:creationId xmlns:a16="http://schemas.microsoft.com/office/drawing/2014/main" id="{DE3F121C-32F0-16AA-F74D-E606FAF10DF1}"/>
              </a:ext>
            </a:extLst>
          </p:cNvPr>
          <p:cNvSpPr txBox="1"/>
          <p:nvPr/>
        </p:nvSpPr>
        <p:spPr>
          <a:xfrm>
            <a:off x="185197" y="511165"/>
            <a:ext cx="3923816" cy="1446550"/>
          </a:xfrm>
          <a:prstGeom prst="rect">
            <a:avLst/>
          </a:prstGeom>
          <a:noFill/>
        </p:spPr>
        <p:txBody>
          <a:bodyPr wrap="square">
            <a:spAutoFit/>
          </a:bodyPr>
          <a:lstStyle/>
          <a:p>
            <a:r>
              <a:rPr lang="fr-FR" sz="4400" b="1" dirty="0">
                <a:solidFill>
                  <a:schemeClr val="bg1"/>
                </a:solidFill>
              </a:rPr>
              <a:t>CLASSIFICATION DES PRODUITS </a:t>
            </a:r>
          </a:p>
        </p:txBody>
      </p:sp>
      <p:pic>
        <p:nvPicPr>
          <p:cNvPr id="8" name="Image 7">
            <a:extLst>
              <a:ext uri="{FF2B5EF4-FFF2-40B4-BE49-F238E27FC236}">
                <a16:creationId xmlns:a16="http://schemas.microsoft.com/office/drawing/2014/main" id="{4FCCEB12-F0DB-7618-6CBA-6D0692186B6E}"/>
              </a:ext>
            </a:extLst>
          </p:cNvPr>
          <p:cNvPicPr>
            <a:picLocks noChangeAspect="1"/>
          </p:cNvPicPr>
          <p:nvPr/>
        </p:nvPicPr>
        <p:blipFill>
          <a:blip r:embed="rId3"/>
          <a:stretch>
            <a:fillRect/>
          </a:stretch>
        </p:blipFill>
        <p:spPr>
          <a:xfrm>
            <a:off x="7777905" y="2488158"/>
            <a:ext cx="2623585" cy="2104797"/>
          </a:xfrm>
          <a:prstGeom prst="rect">
            <a:avLst/>
          </a:prstGeom>
        </p:spPr>
      </p:pic>
      <p:sp>
        <p:nvSpPr>
          <p:cNvPr id="9" name="ZoneTexte 8">
            <a:extLst>
              <a:ext uri="{FF2B5EF4-FFF2-40B4-BE49-F238E27FC236}">
                <a16:creationId xmlns:a16="http://schemas.microsoft.com/office/drawing/2014/main" id="{F2F90723-96AC-05C0-62DC-476D46FA13D2}"/>
              </a:ext>
            </a:extLst>
          </p:cNvPr>
          <p:cNvSpPr txBox="1"/>
          <p:nvPr/>
        </p:nvSpPr>
        <p:spPr>
          <a:xfrm>
            <a:off x="10845478" y="6377650"/>
            <a:ext cx="1053296" cy="307777"/>
          </a:xfrm>
          <a:prstGeom prst="rect">
            <a:avLst/>
          </a:prstGeom>
          <a:solidFill>
            <a:srgbClr val="FFFF00"/>
          </a:solidFill>
        </p:spPr>
        <p:txBody>
          <a:bodyPr wrap="square" rtlCol="0">
            <a:spAutoFit/>
          </a:bodyPr>
          <a:lstStyle/>
          <a:p>
            <a:r>
              <a:rPr lang="fr-FR" sz="1400" b="1" dirty="0">
                <a:highlight>
                  <a:srgbClr val="FFFF00"/>
                </a:highlight>
                <a:ea typeface="STCaiyun" panose="020B0503020204020204" pitchFamily="2" charset="-122"/>
                <a:hlinkClick r:id="rId4" action="ppaction://hlinksldjump"/>
              </a:rPr>
              <a:t>SOMMAIRE</a:t>
            </a:r>
            <a:endParaRPr lang="fr-FR" sz="1400" b="1" dirty="0">
              <a:highlight>
                <a:srgbClr val="FFFF00"/>
              </a:highlight>
              <a:ea typeface="STCaiyun" panose="020B0503020204020204" pitchFamily="2" charset="-122"/>
            </a:endParaRPr>
          </a:p>
        </p:txBody>
      </p:sp>
    </p:spTree>
    <p:extLst>
      <p:ext uri="{BB962C8B-B14F-4D97-AF65-F5344CB8AC3E}">
        <p14:creationId xmlns:p14="http://schemas.microsoft.com/office/powerpoint/2010/main" val="7211536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CF34E31C-FE99-13AC-64F4-477D1AAFC020}"/>
              </a:ext>
            </a:extLst>
          </p:cNvPr>
          <p:cNvPicPr>
            <a:picLocks noChangeAspect="1"/>
          </p:cNvPicPr>
          <p:nvPr/>
        </p:nvPicPr>
        <p:blipFill>
          <a:blip r:embed="rId2"/>
          <a:stretch>
            <a:fillRect/>
          </a:stretch>
        </p:blipFill>
        <p:spPr>
          <a:xfrm>
            <a:off x="0" y="0"/>
            <a:ext cx="4343400" cy="6858000"/>
          </a:xfrm>
          <a:prstGeom prst="rect">
            <a:avLst/>
          </a:prstGeom>
        </p:spPr>
      </p:pic>
      <p:sp>
        <p:nvSpPr>
          <p:cNvPr id="7" name="ZoneTexte 6">
            <a:extLst>
              <a:ext uri="{FF2B5EF4-FFF2-40B4-BE49-F238E27FC236}">
                <a16:creationId xmlns:a16="http://schemas.microsoft.com/office/drawing/2014/main" id="{3FDC7F43-5431-CFC0-7680-5397B186ECEB}"/>
              </a:ext>
            </a:extLst>
          </p:cNvPr>
          <p:cNvSpPr txBox="1"/>
          <p:nvPr/>
        </p:nvSpPr>
        <p:spPr>
          <a:xfrm>
            <a:off x="2993704" y="180639"/>
            <a:ext cx="7046650" cy="1569660"/>
          </a:xfrm>
          <a:prstGeom prst="rect">
            <a:avLst/>
          </a:prstGeom>
          <a:noFill/>
        </p:spPr>
        <p:txBody>
          <a:bodyPr wrap="square">
            <a:spAutoFit/>
          </a:bodyPr>
          <a:lstStyle/>
          <a:p>
            <a:pPr lvl="1" algn="ctr"/>
            <a:r>
              <a:rPr lang="fr-FR" sz="4800" b="1" dirty="0">
                <a:solidFill>
                  <a:srgbClr val="1F9CB3"/>
                </a:solidFill>
              </a:rPr>
              <a:t>TESTEZ VOS CONNAISSANCES</a:t>
            </a:r>
          </a:p>
        </p:txBody>
      </p:sp>
      <p:sp>
        <p:nvSpPr>
          <p:cNvPr id="2" name="ZoneTexte 1">
            <a:extLst>
              <a:ext uri="{FF2B5EF4-FFF2-40B4-BE49-F238E27FC236}">
                <a16:creationId xmlns:a16="http://schemas.microsoft.com/office/drawing/2014/main" id="{703001C4-4DCE-1E7B-4598-F6F42C93E956}"/>
              </a:ext>
            </a:extLst>
          </p:cNvPr>
          <p:cNvSpPr txBox="1"/>
          <p:nvPr/>
        </p:nvSpPr>
        <p:spPr>
          <a:xfrm>
            <a:off x="10845478" y="6377650"/>
            <a:ext cx="1053296" cy="307777"/>
          </a:xfrm>
          <a:prstGeom prst="rect">
            <a:avLst/>
          </a:prstGeom>
          <a:solidFill>
            <a:srgbClr val="FFFF00"/>
          </a:solidFill>
        </p:spPr>
        <p:txBody>
          <a:bodyPr wrap="square" rtlCol="0">
            <a:spAutoFit/>
          </a:bodyPr>
          <a:lstStyle/>
          <a:p>
            <a:r>
              <a:rPr lang="fr-FR" sz="1400" b="1" dirty="0">
                <a:highlight>
                  <a:srgbClr val="FFFF00"/>
                </a:highlight>
                <a:ea typeface="STCaiyun" panose="020B0503020204020204" pitchFamily="2" charset="-122"/>
                <a:hlinkClick r:id="rId3" action="ppaction://hlinksldjump"/>
              </a:rPr>
              <a:t>SOMMAIRE</a:t>
            </a:r>
            <a:endParaRPr lang="fr-FR" sz="1400" b="1" dirty="0">
              <a:highlight>
                <a:srgbClr val="FFFF00"/>
              </a:highlight>
              <a:ea typeface="STCaiyun" panose="020B0503020204020204" pitchFamily="2" charset="-122"/>
            </a:endParaRPr>
          </a:p>
        </p:txBody>
      </p:sp>
      <p:pic>
        <p:nvPicPr>
          <p:cNvPr id="4" name="Image 3">
            <a:extLst>
              <a:ext uri="{FF2B5EF4-FFF2-40B4-BE49-F238E27FC236}">
                <a16:creationId xmlns:a16="http://schemas.microsoft.com/office/drawing/2014/main" id="{6A82CD5B-5FCD-AEE0-25B2-5F92E1FE6BE1}"/>
              </a:ext>
            </a:extLst>
          </p:cNvPr>
          <p:cNvPicPr>
            <a:picLocks noChangeAspect="1"/>
          </p:cNvPicPr>
          <p:nvPr/>
        </p:nvPicPr>
        <p:blipFill>
          <a:blip r:embed="rId4"/>
          <a:stretch>
            <a:fillRect/>
          </a:stretch>
        </p:blipFill>
        <p:spPr>
          <a:xfrm>
            <a:off x="4812880" y="1750299"/>
            <a:ext cx="6559246" cy="3896388"/>
          </a:xfrm>
          <a:prstGeom prst="rect">
            <a:avLst/>
          </a:prstGeom>
        </p:spPr>
      </p:pic>
    </p:spTree>
    <p:extLst>
      <p:ext uri="{BB962C8B-B14F-4D97-AF65-F5344CB8AC3E}">
        <p14:creationId xmlns:p14="http://schemas.microsoft.com/office/powerpoint/2010/main" val="11152197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D8BE5021-8D7F-B459-2E92-37990E671E93}"/>
              </a:ext>
            </a:extLst>
          </p:cNvPr>
          <p:cNvPicPr>
            <a:picLocks noChangeAspect="1"/>
          </p:cNvPicPr>
          <p:nvPr/>
        </p:nvPicPr>
        <p:blipFill>
          <a:blip r:embed="rId2"/>
          <a:stretch>
            <a:fillRect/>
          </a:stretch>
        </p:blipFill>
        <p:spPr>
          <a:xfrm>
            <a:off x="0" y="-1"/>
            <a:ext cx="12192000" cy="6858001"/>
          </a:xfrm>
          <a:prstGeom prst="rect">
            <a:avLst/>
          </a:prstGeom>
        </p:spPr>
      </p:pic>
      <p:sp>
        <p:nvSpPr>
          <p:cNvPr id="2" name="ZoneTexte 1">
            <a:extLst>
              <a:ext uri="{FF2B5EF4-FFF2-40B4-BE49-F238E27FC236}">
                <a16:creationId xmlns:a16="http://schemas.microsoft.com/office/drawing/2014/main" id="{0C7011BE-C728-ED85-3897-2C6F89DBF1E1}"/>
              </a:ext>
            </a:extLst>
          </p:cNvPr>
          <p:cNvSpPr txBox="1"/>
          <p:nvPr/>
        </p:nvSpPr>
        <p:spPr>
          <a:xfrm>
            <a:off x="1737360" y="2157984"/>
            <a:ext cx="8759952" cy="3416320"/>
          </a:xfrm>
          <a:prstGeom prst="rect">
            <a:avLst/>
          </a:prstGeom>
          <a:solidFill>
            <a:srgbClr val="1F9CB3"/>
          </a:solidFill>
        </p:spPr>
        <p:txBody>
          <a:bodyPr wrap="square" rtlCol="0">
            <a:spAutoFit/>
          </a:bodyPr>
          <a:lstStyle/>
          <a:p>
            <a:pPr marL="285750" indent="-285750" algn="just">
              <a:buFont typeface="Arial" panose="020B0604020202020204" pitchFamily="34" charset="0"/>
              <a:buChar char="•"/>
            </a:pPr>
            <a:r>
              <a:rPr lang="fr-FR" sz="2400" b="1" dirty="0">
                <a:solidFill>
                  <a:schemeClr val="bg1"/>
                </a:solidFill>
              </a:rPr>
              <a:t>Cette présentation est un support de type « boite à outils ». </a:t>
            </a:r>
          </a:p>
          <a:p>
            <a:pPr algn="just"/>
            <a:endParaRPr lang="fr-FR" sz="2400" b="1" dirty="0">
              <a:solidFill>
                <a:schemeClr val="bg1"/>
              </a:solidFill>
            </a:endParaRPr>
          </a:p>
          <a:p>
            <a:pPr marL="285750" indent="-285750" algn="just">
              <a:buFont typeface="Arial" panose="020B0604020202020204" pitchFamily="34" charset="0"/>
              <a:buChar char="•"/>
            </a:pPr>
            <a:r>
              <a:rPr lang="fr-FR" sz="2400" b="1" dirty="0">
                <a:solidFill>
                  <a:schemeClr val="bg1"/>
                </a:solidFill>
              </a:rPr>
              <a:t>Chacun pourra utiliser les diapositives qui lui paraissent adaptées au public auquel elles sont destinées. </a:t>
            </a:r>
          </a:p>
          <a:p>
            <a:pPr marL="285750" indent="-285750" algn="just">
              <a:buFont typeface="Arial" panose="020B0604020202020204" pitchFamily="34" charset="0"/>
              <a:buChar char="•"/>
            </a:pPr>
            <a:endParaRPr lang="fr-FR" sz="2400" b="1" dirty="0">
              <a:solidFill>
                <a:schemeClr val="bg1"/>
              </a:solidFill>
            </a:endParaRPr>
          </a:p>
          <a:p>
            <a:pPr marL="285750" indent="-285750" algn="just">
              <a:buFont typeface="Arial" panose="020B0604020202020204" pitchFamily="34" charset="0"/>
              <a:buChar char="•"/>
            </a:pPr>
            <a:r>
              <a:rPr lang="fr-FR" sz="2400" b="1" dirty="0">
                <a:solidFill>
                  <a:schemeClr val="bg1"/>
                </a:solidFill>
              </a:rPr>
              <a:t>De même, toute proposition de dispositives ou suggestion sur le sujet seront les bienvenus pour faire évoluer le support. </a:t>
            </a:r>
            <a:r>
              <a:rPr lang="fr-FR" sz="1600" dirty="0">
                <a:solidFill>
                  <a:schemeClr val="bg1"/>
                </a:solidFill>
              </a:rPr>
              <a:t> </a:t>
            </a:r>
          </a:p>
          <a:p>
            <a:pPr marL="285750" indent="-285750" algn="just">
              <a:buFont typeface="Arial" panose="020B0604020202020204" pitchFamily="34" charset="0"/>
              <a:buChar char="•"/>
            </a:pPr>
            <a:endParaRPr lang="fr-FR" sz="1600" dirty="0">
              <a:solidFill>
                <a:schemeClr val="tx2">
                  <a:lumMod val="75000"/>
                </a:schemeClr>
              </a:solidFill>
            </a:endParaRPr>
          </a:p>
          <a:p>
            <a:pPr marL="285750" indent="-285750" algn="just">
              <a:buFont typeface="Arial" panose="020B0604020202020204" pitchFamily="34" charset="0"/>
              <a:buChar char="•"/>
            </a:pPr>
            <a:endParaRPr lang="fr-FR" sz="1600" dirty="0">
              <a:solidFill>
                <a:schemeClr val="tx2">
                  <a:lumMod val="75000"/>
                </a:schemeClr>
              </a:solidFill>
            </a:endParaRPr>
          </a:p>
          <a:p>
            <a:pPr marL="285750" indent="-285750" algn="just">
              <a:buFont typeface="Arial" panose="020B0604020202020204" pitchFamily="34" charset="0"/>
              <a:buChar char="•"/>
            </a:pPr>
            <a:endParaRPr lang="fr-FR" sz="1600" dirty="0">
              <a:solidFill>
                <a:schemeClr val="tx2">
                  <a:lumMod val="75000"/>
                </a:schemeClr>
              </a:solidFill>
            </a:endParaRPr>
          </a:p>
        </p:txBody>
      </p:sp>
    </p:spTree>
    <p:extLst>
      <p:ext uri="{BB962C8B-B14F-4D97-AF65-F5344CB8AC3E}">
        <p14:creationId xmlns:p14="http://schemas.microsoft.com/office/powerpoint/2010/main" val="24539417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FBB0B5AA-6053-9448-0293-DF4EB13E3466}"/>
              </a:ext>
            </a:extLst>
          </p:cNvPr>
          <p:cNvPicPr>
            <a:picLocks noChangeAspect="1"/>
          </p:cNvPicPr>
          <p:nvPr/>
        </p:nvPicPr>
        <p:blipFill>
          <a:blip r:embed="rId2"/>
          <a:stretch>
            <a:fillRect/>
          </a:stretch>
        </p:blipFill>
        <p:spPr>
          <a:xfrm>
            <a:off x="0" y="0"/>
            <a:ext cx="12192000" cy="6858000"/>
          </a:xfrm>
          <a:prstGeom prst="rect">
            <a:avLst/>
          </a:prstGeom>
        </p:spPr>
      </p:pic>
      <p:sp>
        <p:nvSpPr>
          <p:cNvPr id="7" name="ZoneTexte 6">
            <a:extLst>
              <a:ext uri="{FF2B5EF4-FFF2-40B4-BE49-F238E27FC236}">
                <a16:creationId xmlns:a16="http://schemas.microsoft.com/office/drawing/2014/main" id="{41D7FF4F-3908-6749-A683-146A925EBE57}"/>
              </a:ext>
            </a:extLst>
          </p:cNvPr>
          <p:cNvSpPr txBox="1"/>
          <p:nvPr/>
        </p:nvSpPr>
        <p:spPr>
          <a:xfrm>
            <a:off x="6005332" y="431569"/>
            <a:ext cx="6186668" cy="2308324"/>
          </a:xfrm>
          <a:prstGeom prst="rect">
            <a:avLst/>
          </a:prstGeom>
          <a:noFill/>
        </p:spPr>
        <p:txBody>
          <a:bodyPr wrap="square">
            <a:spAutoFit/>
          </a:bodyPr>
          <a:lstStyle/>
          <a:p>
            <a:pPr eaLnBrk="1" hangingPunct="1"/>
            <a:r>
              <a:rPr lang="fr-FR" altLang="fr-FR" sz="3600" dirty="0">
                <a:solidFill>
                  <a:srgbClr val="1F9CB3"/>
                </a:solidFill>
              </a:rPr>
              <a:t>Classer ces produits en fonction de l’intensité de leurs effets </a:t>
            </a:r>
            <a:r>
              <a:rPr lang="fr-FR" altLang="fr-FR" sz="3600" b="1" i="1" dirty="0">
                <a:solidFill>
                  <a:srgbClr val="1F9CB3"/>
                </a:solidFill>
              </a:rPr>
              <a:t>(pouvoir de modification psychique)</a:t>
            </a:r>
          </a:p>
        </p:txBody>
      </p:sp>
      <p:sp>
        <p:nvSpPr>
          <p:cNvPr id="8" name="ZoneTexte 7">
            <a:extLst>
              <a:ext uri="{FF2B5EF4-FFF2-40B4-BE49-F238E27FC236}">
                <a16:creationId xmlns:a16="http://schemas.microsoft.com/office/drawing/2014/main" id="{95589354-048F-D239-D0E5-21FE0F5AD2D4}"/>
              </a:ext>
            </a:extLst>
          </p:cNvPr>
          <p:cNvSpPr txBox="1"/>
          <p:nvPr/>
        </p:nvSpPr>
        <p:spPr>
          <a:xfrm>
            <a:off x="6180881" y="2739893"/>
            <a:ext cx="5463251" cy="3693319"/>
          </a:xfrm>
          <a:prstGeom prst="rect">
            <a:avLst/>
          </a:prstGeom>
          <a:noFill/>
        </p:spPr>
        <p:txBody>
          <a:bodyPr wrap="square" rtlCol="0">
            <a:spAutoFit/>
          </a:bodyPr>
          <a:lstStyle/>
          <a:p>
            <a:pPr eaLnBrk="1" hangingPunct="1"/>
            <a:r>
              <a:rPr lang="fr-FR" altLang="fr-FR" sz="3600" dirty="0">
                <a:solidFill>
                  <a:srgbClr val="E08C37"/>
                </a:solidFill>
              </a:rPr>
              <a:t>Héroïne</a:t>
            </a:r>
          </a:p>
          <a:p>
            <a:pPr eaLnBrk="1" hangingPunct="1"/>
            <a:r>
              <a:rPr lang="fr-FR" altLang="fr-FR" sz="3600" dirty="0">
                <a:solidFill>
                  <a:srgbClr val="E08C37"/>
                </a:solidFill>
              </a:rPr>
              <a:t>		Cannabis </a:t>
            </a:r>
          </a:p>
          <a:p>
            <a:pPr eaLnBrk="1" hangingPunct="1"/>
            <a:r>
              <a:rPr lang="fr-FR" altLang="fr-FR" sz="3600" dirty="0">
                <a:solidFill>
                  <a:srgbClr val="E08C37"/>
                </a:solidFill>
              </a:rPr>
              <a:t>	Tabac</a:t>
            </a:r>
          </a:p>
          <a:p>
            <a:pPr eaLnBrk="1" hangingPunct="1"/>
            <a:r>
              <a:rPr lang="fr-FR" altLang="fr-FR" sz="3600" dirty="0">
                <a:solidFill>
                  <a:srgbClr val="E08C37"/>
                </a:solidFill>
              </a:rPr>
              <a:t>			Cocaïne</a:t>
            </a:r>
          </a:p>
          <a:p>
            <a:pPr eaLnBrk="1" hangingPunct="1"/>
            <a:r>
              <a:rPr lang="fr-FR" altLang="fr-FR" sz="3600" dirty="0">
                <a:solidFill>
                  <a:srgbClr val="E08C37"/>
                </a:solidFill>
              </a:rPr>
              <a:t>Alcool</a:t>
            </a:r>
          </a:p>
          <a:p>
            <a:pPr algn="ctr" eaLnBrk="1" hangingPunct="1"/>
            <a:r>
              <a:rPr lang="fr-FR" altLang="fr-FR" sz="3600" dirty="0">
                <a:solidFill>
                  <a:srgbClr val="E08C37"/>
                </a:solidFill>
              </a:rPr>
              <a:t>				LSD</a:t>
            </a:r>
            <a:endParaRPr lang="fr-FR" sz="3600" dirty="0">
              <a:solidFill>
                <a:srgbClr val="E08C37"/>
              </a:solidFill>
            </a:endParaRPr>
          </a:p>
          <a:p>
            <a:endParaRPr lang="fr-FR" dirty="0"/>
          </a:p>
        </p:txBody>
      </p:sp>
      <p:sp>
        <p:nvSpPr>
          <p:cNvPr id="9" name="ZoneTexte 8">
            <a:extLst>
              <a:ext uri="{FF2B5EF4-FFF2-40B4-BE49-F238E27FC236}">
                <a16:creationId xmlns:a16="http://schemas.microsoft.com/office/drawing/2014/main" id="{9B2F072A-39FE-0198-2282-B1E94BDB03A3}"/>
              </a:ext>
            </a:extLst>
          </p:cNvPr>
          <p:cNvSpPr txBox="1"/>
          <p:nvPr/>
        </p:nvSpPr>
        <p:spPr>
          <a:xfrm>
            <a:off x="10845478" y="6377650"/>
            <a:ext cx="1053296" cy="307777"/>
          </a:xfrm>
          <a:prstGeom prst="rect">
            <a:avLst/>
          </a:prstGeom>
          <a:solidFill>
            <a:srgbClr val="FFFF00"/>
          </a:solidFill>
        </p:spPr>
        <p:txBody>
          <a:bodyPr wrap="square" rtlCol="0">
            <a:spAutoFit/>
          </a:bodyPr>
          <a:lstStyle/>
          <a:p>
            <a:r>
              <a:rPr lang="fr-FR" sz="1400" b="1" dirty="0">
                <a:highlight>
                  <a:srgbClr val="FFFF00"/>
                </a:highlight>
                <a:ea typeface="STCaiyun" panose="020B0503020204020204" pitchFamily="2" charset="-122"/>
                <a:hlinkClick r:id="rId3" action="ppaction://hlinksldjump"/>
              </a:rPr>
              <a:t>SOMMAIRE</a:t>
            </a:r>
            <a:endParaRPr lang="fr-FR" sz="1400" b="1" dirty="0">
              <a:highlight>
                <a:srgbClr val="FFFF00"/>
              </a:highlight>
              <a:ea typeface="STCaiyun" panose="020B0503020204020204" pitchFamily="2" charset="-122"/>
            </a:endParaRPr>
          </a:p>
        </p:txBody>
      </p:sp>
    </p:spTree>
    <p:extLst>
      <p:ext uri="{BB962C8B-B14F-4D97-AF65-F5344CB8AC3E}">
        <p14:creationId xmlns:p14="http://schemas.microsoft.com/office/powerpoint/2010/main" val="24388045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4A3AD341-59C5-0B03-06D5-5A92C8EBB8B3}"/>
              </a:ext>
            </a:extLst>
          </p:cNvPr>
          <p:cNvPicPr>
            <a:picLocks noChangeAspect="1"/>
          </p:cNvPicPr>
          <p:nvPr/>
        </p:nvPicPr>
        <p:blipFill>
          <a:blip r:embed="rId2"/>
          <a:stretch>
            <a:fillRect/>
          </a:stretch>
        </p:blipFill>
        <p:spPr>
          <a:xfrm>
            <a:off x="0" y="0"/>
            <a:ext cx="12273025" cy="6852040"/>
          </a:xfrm>
          <a:prstGeom prst="rect">
            <a:avLst/>
          </a:prstGeom>
        </p:spPr>
      </p:pic>
      <p:sp>
        <p:nvSpPr>
          <p:cNvPr id="6" name="ZoneTexte 5">
            <a:extLst>
              <a:ext uri="{FF2B5EF4-FFF2-40B4-BE49-F238E27FC236}">
                <a16:creationId xmlns:a16="http://schemas.microsoft.com/office/drawing/2014/main" id="{50FA39B5-A801-D3BF-88D5-BFCD175CBECA}"/>
              </a:ext>
            </a:extLst>
          </p:cNvPr>
          <p:cNvSpPr txBox="1"/>
          <p:nvPr/>
        </p:nvSpPr>
        <p:spPr>
          <a:xfrm>
            <a:off x="1376019" y="450289"/>
            <a:ext cx="9343505" cy="1446550"/>
          </a:xfrm>
          <a:prstGeom prst="rect">
            <a:avLst/>
          </a:prstGeom>
          <a:noFill/>
        </p:spPr>
        <p:txBody>
          <a:bodyPr wrap="square">
            <a:spAutoFit/>
          </a:bodyPr>
          <a:lstStyle/>
          <a:p>
            <a:pPr algn="ctr"/>
            <a:r>
              <a:rPr lang="fr-FR" sz="4400" b="1" dirty="0">
                <a:solidFill>
                  <a:srgbClr val="1F9CB3"/>
                </a:solidFill>
              </a:rPr>
              <a:t>Réponse : Rapport ROCQUES (1999)</a:t>
            </a:r>
          </a:p>
          <a:p>
            <a:pPr algn="ctr"/>
            <a:r>
              <a:rPr lang="fr-FR" sz="4400" b="1" dirty="0">
                <a:solidFill>
                  <a:srgbClr val="1F9CB3"/>
                </a:solidFill>
              </a:rPr>
              <a:t>Intensité des effets</a:t>
            </a:r>
          </a:p>
        </p:txBody>
      </p:sp>
      <p:cxnSp>
        <p:nvCxnSpPr>
          <p:cNvPr id="8" name="Connecteur droit 7">
            <a:extLst>
              <a:ext uri="{FF2B5EF4-FFF2-40B4-BE49-F238E27FC236}">
                <a16:creationId xmlns:a16="http://schemas.microsoft.com/office/drawing/2014/main" id="{E43C79C7-848F-68D6-BB1C-4E9115943E15}"/>
              </a:ext>
            </a:extLst>
          </p:cNvPr>
          <p:cNvCxnSpPr/>
          <p:nvPr/>
        </p:nvCxnSpPr>
        <p:spPr>
          <a:xfrm>
            <a:off x="1261641" y="5949387"/>
            <a:ext cx="9572263" cy="0"/>
          </a:xfrm>
          <a:prstGeom prst="line">
            <a:avLst/>
          </a:prstGeom>
          <a:ln w="76200">
            <a:solidFill>
              <a:srgbClr val="1F9CB3"/>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E24FB38E-68F1-C8FF-A63E-A1F45161543F}"/>
              </a:ext>
            </a:extLst>
          </p:cNvPr>
          <p:cNvSpPr/>
          <p:nvPr/>
        </p:nvSpPr>
        <p:spPr>
          <a:xfrm>
            <a:off x="2141316" y="2407534"/>
            <a:ext cx="509287" cy="3495555"/>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a:extLst>
              <a:ext uri="{FF2B5EF4-FFF2-40B4-BE49-F238E27FC236}">
                <a16:creationId xmlns:a16="http://schemas.microsoft.com/office/drawing/2014/main" id="{99485F36-FFED-8259-30F7-8A56450D5B3B}"/>
              </a:ext>
            </a:extLst>
          </p:cNvPr>
          <p:cNvSpPr/>
          <p:nvPr/>
        </p:nvSpPr>
        <p:spPr>
          <a:xfrm>
            <a:off x="3580434" y="2939970"/>
            <a:ext cx="509287" cy="298626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376A70DE-AD4F-A5FD-7FFA-B650C2005B8A}"/>
              </a:ext>
            </a:extLst>
          </p:cNvPr>
          <p:cNvSpPr/>
          <p:nvPr/>
        </p:nvSpPr>
        <p:spPr>
          <a:xfrm>
            <a:off x="5019552" y="3429000"/>
            <a:ext cx="509287" cy="247408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C8AF339C-C514-B8A8-AFB9-1256241B6704}"/>
              </a:ext>
            </a:extLst>
          </p:cNvPr>
          <p:cNvSpPr/>
          <p:nvPr/>
        </p:nvSpPr>
        <p:spPr>
          <a:xfrm>
            <a:off x="6518238" y="3727051"/>
            <a:ext cx="509287" cy="2176037"/>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a:extLst>
              <a:ext uri="{FF2B5EF4-FFF2-40B4-BE49-F238E27FC236}">
                <a16:creationId xmlns:a16="http://schemas.microsoft.com/office/drawing/2014/main" id="{4C2E8592-A717-4773-A873-39466FA33245}"/>
              </a:ext>
            </a:extLst>
          </p:cNvPr>
          <p:cNvSpPr/>
          <p:nvPr/>
        </p:nvSpPr>
        <p:spPr>
          <a:xfrm>
            <a:off x="8028977" y="4039566"/>
            <a:ext cx="509287" cy="188667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23607EA5-DFE5-F3BB-D3C6-DF8ABC73E8D5}"/>
              </a:ext>
            </a:extLst>
          </p:cNvPr>
          <p:cNvSpPr/>
          <p:nvPr/>
        </p:nvSpPr>
        <p:spPr>
          <a:xfrm>
            <a:off x="9525964" y="5243337"/>
            <a:ext cx="509287" cy="65975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a:extLst>
              <a:ext uri="{FF2B5EF4-FFF2-40B4-BE49-F238E27FC236}">
                <a16:creationId xmlns:a16="http://schemas.microsoft.com/office/drawing/2014/main" id="{4D4FA2BF-E5D6-8548-F85B-6E4D724182FD}"/>
              </a:ext>
            </a:extLst>
          </p:cNvPr>
          <p:cNvSpPr txBox="1"/>
          <p:nvPr/>
        </p:nvSpPr>
        <p:spPr>
          <a:xfrm>
            <a:off x="1857736" y="1875102"/>
            <a:ext cx="1076446" cy="523220"/>
          </a:xfrm>
          <a:prstGeom prst="rect">
            <a:avLst/>
          </a:prstGeom>
          <a:noFill/>
          <a:ln w="28575">
            <a:solidFill>
              <a:srgbClr val="1F9CB3"/>
            </a:solidFill>
          </a:ln>
        </p:spPr>
        <p:txBody>
          <a:bodyPr wrap="square" rtlCol="0">
            <a:spAutoFit/>
          </a:bodyPr>
          <a:lstStyle/>
          <a:p>
            <a:pPr algn="ctr"/>
            <a:r>
              <a:rPr lang="fr-FR" sz="2800" b="1" dirty="0">
                <a:solidFill>
                  <a:srgbClr val="FF0000"/>
                </a:solidFill>
              </a:rPr>
              <a:t>LSD</a:t>
            </a:r>
          </a:p>
        </p:txBody>
      </p:sp>
      <p:sp>
        <p:nvSpPr>
          <p:cNvPr id="17" name="ZoneTexte 16">
            <a:extLst>
              <a:ext uri="{FF2B5EF4-FFF2-40B4-BE49-F238E27FC236}">
                <a16:creationId xmlns:a16="http://schemas.microsoft.com/office/drawing/2014/main" id="{E96D1BCA-1500-192E-7A2E-FBFBA4308650}"/>
              </a:ext>
            </a:extLst>
          </p:cNvPr>
          <p:cNvSpPr txBox="1"/>
          <p:nvPr/>
        </p:nvSpPr>
        <p:spPr>
          <a:xfrm>
            <a:off x="3146379" y="2400695"/>
            <a:ext cx="1379318" cy="523220"/>
          </a:xfrm>
          <a:prstGeom prst="rect">
            <a:avLst/>
          </a:prstGeom>
          <a:noFill/>
          <a:ln w="28575">
            <a:solidFill>
              <a:srgbClr val="1F9CB3"/>
            </a:solidFill>
          </a:ln>
        </p:spPr>
        <p:txBody>
          <a:bodyPr wrap="square" rtlCol="0">
            <a:spAutoFit/>
          </a:bodyPr>
          <a:lstStyle/>
          <a:p>
            <a:pPr algn="ctr"/>
            <a:r>
              <a:rPr lang="fr-FR" sz="2800" b="1" dirty="0">
                <a:solidFill>
                  <a:srgbClr val="FF0000"/>
                </a:solidFill>
              </a:rPr>
              <a:t>Héroïne</a:t>
            </a:r>
          </a:p>
        </p:txBody>
      </p:sp>
      <p:sp>
        <p:nvSpPr>
          <p:cNvPr id="18" name="ZoneTexte 17">
            <a:extLst>
              <a:ext uri="{FF2B5EF4-FFF2-40B4-BE49-F238E27FC236}">
                <a16:creationId xmlns:a16="http://schemas.microsoft.com/office/drawing/2014/main" id="{DB3BEE1D-A2C8-B7F9-E61C-BDDFB2B83009}"/>
              </a:ext>
            </a:extLst>
          </p:cNvPr>
          <p:cNvSpPr txBox="1"/>
          <p:nvPr/>
        </p:nvSpPr>
        <p:spPr>
          <a:xfrm>
            <a:off x="4655915" y="2886749"/>
            <a:ext cx="1379318" cy="523220"/>
          </a:xfrm>
          <a:prstGeom prst="rect">
            <a:avLst/>
          </a:prstGeom>
          <a:noFill/>
          <a:ln w="28575">
            <a:solidFill>
              <a:srgbClr val="1F9CB3"/>
            </a:solidFill>
          </a:ln>
        </p:spPr>
        <p:txBody>
          <a:bodyPr wrap="square" rtlCol="0">
            <a:spAutoFit/>
          </a:bodyPr>
          <a:lstStyle/>
          <a:p>
            <a:pPr algn="ctr"/>
            <a:r>
              <a:rPr lang="fr-FR" sz="2800" b="1" dirty="0">
                <a:solidFill>
                  <a:srgbClr val="FF0000"/>
                </a:solidFill>
              </a:rPr>
              <a:t>Cocaïne</a:t>
            </a:r>
          </a:p>
        </p:txBody>
      </p:sp>
      <p:sp>
        <p:nvSpPr>
          <p:cNvPr id="21" name="ZoneTexte 20">
            <a:extLst>
              <a:ext uri="{FF2B5EF4-FFF2-40B4-BE49-F238E27FC236}">
                <a16:creationId xmlns:a16="http://schemas.microsoft.com/office/drawing/2014/main" id="{15F43AA6-8398-4E85-EB8A-7EDD0B665DA4}"/>
              </a:ext>
            </a:extLst>
          </p:cNvPr>
          <p:cNvSpPr txBox="1"/>
          <p:nvPr/>
        </p:nvSpPr>
        <p:spPr>
          <a:xfrm>
            <a:off x="6176058" y="3216706"/>
            <a:ext cx="1231742" cy="523220"/>
          </a:xfrm>
          <a:prstGeom prst="rect">
            <a:avLst/>
          </a:prstGeom>
          <a:noFill/>
          <a:ln w="28575">
            <a:solidFill>
              <a:srgbClr val="1F9CB3"/>
            </a:solidFill>
          </a:ln>
        </p:spPr>
        <p:txBody>
          <a:bodyPr wrap="square" rtlCol="0">
            <a:spAutoFit/>
          </a:bodyPr>
          <a:lstStyle/>
          <a:p>
            <a:pPr algn="ctr"/>
            <a:r>
              <a:rPr lang="fr-FR" sz="2800" b="1" dirty="0">
                <a:solidFill>
                  <a:srgbClr val="FF0000"/>
                </a:solidFill>
              </a:rPr>
              <a:t>Alcool</a:t>
            </a:r>
          </a:p>
        </p:txBody>
      </p:sp>
      <p:sp>
        <p:nvSpPr>
          <p:cNvPr id="22" name="ZoneTexte 21">
            <a:extLst>
              <a:ext uri="{FF2B5EF4-FFF2-40B4-BE49-F238E27FC236}">
                <a16:creationId xmlns:a16="http://schemas.microsoft.com/office/drawing/2014/main" id="{E5F2D73E-4E24-6E1E-87F5-0B51126B8342}"/>
              </a:ext>
            </a:extLst>
          </p:cNvPr>
          <p:cNvSpPr txBox="1"/>
          <p:nvPr/>
        </p:nvSpPr>
        <p:spPr>
          <a:xfrm>
            <a:off x="7560796" y="3504772"/>
            <a:ext cx="1594779" cy="523220"/>
          </a:xfrm>
          <a:prstGeom prst="rect">
            <a:avLst/>
          </a:prstGeom>
          <a:noFill/>
          <a:ln w="28575">
            <a:solidFill>
              <a:srgbClr val="1F9CB3"/>
            </a:solidFill>
          </a:ln>
        </p:spPr>
        <p:txBody>
          <a:bodyPr wrap="square" rtlCol="0">
            <a:spAutoFit/>
          </a:bodyPr>
          <a:lstStyle/>
          <a:p>
            <a:pPr algn="ctr"/>
            <a:r>
              <a:rPr lang="fr-FR" sz="2800" b="1" dirty="0">
                <a:solidFill>
                  <a:srgbClr val="FF0000"/>
                </a:solidFill>
              </a:rPr>
              <a:t>Cannabis</a:t>
            </a:r>
          </a:p>
        </p:txBody>
      </p:sp>
      <p:sp>
        <p:nvSpPr>
          <p:cNvPr id="23" name="ZoneTexte 22">
            <a:extLst>
              <a:ext uri="{FF2B5EF4-FFF2-40B4-BE49-F238E27FC236}">
                <a16:creationId xmlns:a16="http://schemas.microsoft.com/office/drawing/2014/main" id="{FAD38521-F82E-0D69-AF9C-BEC9746BD534}"/>
              </a:ext>
            </a:extLst>
          </p:cNvPr>
          <p:cNvSpPr txBox="1"/>
          <p:nvPr/>
        </p:nvSpPr>
        <p:spPr>
          <a:xfrm>
            <a:off x="9118921" y="4708543"/>
            <a:ext cx="1379318" cy="523220"/>
          </a:xfrm>
          <a:prstGeom prst="rect">
            <a:avLst/>
          </a:prstGeom>
          <a:noFill/>
          <a:ln w="28575">
            <a:solidFill>
              <a:srgbClr val="1F9CB3"/>
            </a:solidFill>
          </a:ln>
        </p:spPr>
        <p:txBody>
          <a:bodyPr wrap="square" rtlCol="0">
            <a:spAutoFit/>
          </a:bodyPr>
          <a:lstStyle/>
          <a:p>
            <a:pPr algn="ctr"/>
            <a:r>
              <a:rPr lang="fr-FR" sz="2800" b="1" dirty="0">
                <a:solidFill>
                  <a:srgbClr val="FF0000"/>
                </a:solidFill>
              </a:rPr>
              <a:t>Tabac</a:t>
            </a:r>
          </a:p>
        </p:txBody>
      </p:sp>
      <p:pic>
        <p:nvPicPr>
          <p:cNvPr id="25" name="Image 24">
            <a:extLst>
              <a:ext uri="{FF2B5EF4-FFF2-40B4-BE49-F238E27FC236}">
                <a16:creationId xmlns:a16="http://schemas.microsoft.com/office/drawing/2014/main" id="{67C8EA0A-E7CB-99DE-6027-FD0EBE8EDDAD}"/>
              </a:ext>
            </a:extLst>
          </p:cNvPr>
          <p:cNvPicPr>
            <a:picLocks noChangeAspect="1"/>
          </p:cNvPicPr>
          <p:nvPr/>
        </p:nvPicPr>
        <p:blipFill>
          <a:blip r:embed="rId3"/>
          <a:stretch>
            <a:fillRect/>
          </a:stretch>
        </p:blipFill>
        <p:spPr>
          <a:xfrm>
            <a:off x="1857736" y="6058503"/>
            <a:ext cx="1052053" cy="721253"/>
          </a:xfrm>
          <a:prstGeom prst="rect">
            <a:avLst/>
          </a:prstGeom>
        </p:spPr>
      </p:pic>
      <p:pic>
        <p:nvPicPr>
          <p:cNvPr id="27" name="Image 26">
            <a:extLst>
              <a:ext uri="{FF2B5EF4-FFF2-40B4-BE49-F238E27FC236}">
                <a16:creationId xmlns:a16="http://schemas.microsoft.com/office/drawing/2014/main" id="{589137B0-84AC-3197-46B5-6517E5F9F8DF}"/>
              </a:ext>
            </a:extLst>
          </p:cNvPr>
          <p:cNvPicPr>
            <a:picLocks noChangeAspect="1"/>
          </p:cNvPicPr>
          <p:nvPr/>
        </p:nvPicPr>
        <p:blipFill>
          <a:blip r:embed="rId4"/>
          <a:stretch>
            <a:fillRect/>
          </a:stretch>
        </p:blipFill>
        <p:spPr>
          <a:xfrm>
            <a:off x="3215932" y="6046917"/>
            <a:ext cx="1238290" cy="707594"/>
          </a:xfrm>
          <a:prstGeom prst="rect">
            <a:avLst/>
          </a:prstGeom>
        </p:spPr>
      </p:pic>
      <p:pic>
        <p:nvPicPr>
          <p:cNvPr id="29" name="Image 28">
            <a:extLst>
              <a:ext uri="{FF2B5EF4-FFF2-40B4-BE49-F238E27FC236}">
                <a16:creationId xmlns:a16="http://schemas.microsoft.com/office/drawing/2014/main" id="{93B06D54-6DB6-EAD0-7E0E-E6928A45C4BB}"/>
              </a:ext>
            </a:extLst>
          </p:cNvPr>
          <p:cNvPicPr>
            <a:picLocks noChangeAspect="1"/>
          </p:cNvPicPr>
          <p:nvPr/>
        </p:nvPicPr>
        <p:blipFill>
          <a:blip r:embed="rId5"/>
          <a:stretch>
            <a:fillRect/>
          </a:stretch>
        </p:blipFill>
        <p:spPr>
          <a:xfrm>
            <a:off x="4760365" y="6062989"/>
            <a:ext cx="1094350" cy="691522"/>
          </a:xfrm>
          <a:prstGeom prst="rect">
            <a:avLst/>
          </a:prstGeom>
        </p:spPr>
      </p:pic>
      <p:pic>
        <p:nvPicPr>
          <p:cNvPr id="31" name="Image 30">
            <a:extLst>
              <a:ext uri="{FF2B5EF4-FFF2-40B4-BE49-F238E27FC236}">
                <a16:creationId xmlns:a16="http://schemas.microsoft.com/office/drawing/2014/main" id="{920EB5D9-4C96-6DC9-7729-2E473A022922}"/>
              </a:ext>
            </a:extLst>
          </p:cNvPr>
          <p:cNvPicPr>
            <a:picLocks noChangeAspect="1"/>
          </p:cNvPicPr>
          <p:nvPr/>
        </p:nvPicPr>
        <p:blipFill>
          <a:blip r:embed="rId6"/>
          <a:stretch>
            <a:fillRect/>
          </a:stretch>
        </p:blipFill>
        <p:spPr>
          <a:xfrm>
            <a:off x="6518238" y="6030412"/>
            <a:ext cx="612067" cy="807219"/>
          </a:xfrm>
          <a:prstGeom prst="rect">
            <a:avLst/>
          </a:prstGeom>
        </p:spPr>
      </p:pic>
      <p:pic>
        <p:nvPicPr>
          <p:cNvPr id="33" name="Image 32">
            <a:extLst>
              <a:ext uri="{FF2B5EF4-FFF2-40B4-BE49-F238E27FC236}">
                <a16:creationId xmlns:a16="http://schemas.microsoft.com/office/drawing/2014/main" id="{2DA0502D-011C-05C8-6E26-45F15E7D47B5}"/>
              </a:ext>
            </a:extLst>
          </p:cNvPr>
          <p:cNvPicPr>
            <a:picLocks noChangeAspect="1"/>
          </p:cNvPicPr>
          <p:nvPr/>
        </p:nvPicPr>
        <p:blipFill>
          <a:blip r:embed="rId7"/>
          <a:stretch>
            <a:fillRect/>
          </a:stretch>
        </p:blipFill>
        <p:spPr>
          <a:xfrm>
            <a:off x="7850855" y="6046917"/>
            <a:ext cx="977854" cy="721254"/>
          </a:xfrm>
          <a:prstGeom prst="rect">
            <a:avLst/>
          </a:prstGeom>
        </p:spPr>
      </p:pic>
      <p:pic>
        <p:nvPicPr>
          <p:cNvPr id="35" name="Image 34">
            <a:extLst>
              <a:ext uri="{FF2B5EF4-FFF2-40B4-BE49-F238E27FC236}">
                <a16:creationId xmlns:a16="http://schemas.microsoft.com/office/drawing/2014/main" id="{7747FD75-25D6-198D-5577-798903221CF0}"/>
              </a:ext>
            </a:extLst>
          </p:cNvPr>
          <p:cNvPicPr>
            <a:picLocks noChangeAspect="1"/>
          </p:cNvPicPr>
          <p:nvPr/>
        </p:nvPicPr>
        <p:blipFill>
          <a:blip r:embed="rId8"/>
          <a:stretch>
            <a:fillRect/>
          </a:stretch>
        </p:blipFill>
        <p:spPr>
          <a:xfrm>
            <a:off x="9391289" y="6176846"/>
            <a:ext cx="942975" cy="514350"/>
          </a:xfrm>
          <a:prstGeom prst="rect">
            <a:avLst/>
          </a:prstGeom>
        </p:spPr>
      </p:pic>
      <p:sp>
        <p:nvSpPr>
          <p:cNvPr id="36" name="ZoneTexte 35">
            <a:extLst>
              <a:ext uri="{FF2B5EF4-FFF2-40B4-BE49-F238E27FC236}">
                <a16:creationId xmlns:a16="http://schemas.microsoft.com/office/drawing/2014/main" id="{DE2738F1-F8A6-C337-47A7-FE21C498CCFC}"/>
              </a:ext>
            </a:extLst>
          </p:cNvPr>
          <p:cNvSpPr txBox="1"/>
          <p:nvPr/>
        </p:nvSpPr>
        <p:spPr>
          <a:xfrm>
            <a:off x="10845478" y="6377650"/>
            <a:ext cx="1053296" cy="307777"/>
          </a:xfrm>
          <a:prstGeom prst="rect">
            <a:avLst/>
          </a:prstGeom>
          <a:solidFill>
            <a:srgbClr val="FFFF00"/>
          </a:solidFill>
        </p:spPr>
        <p:txBody>
          <a:bodyPr wrap="square" rtlCol="0">
            <a:spAutoFit/>
          </a:bodyPr>
          <a:lstStyle/>
          <a:p>
            <a:r>
              <a:rPr lang="fr-FR" sz="1400" b="1" dirty="0">
                <a:highlight>
                  <a:srgbClr val="FFFF00"/>
                </a:highlight>
                <a:ea typeface="STCaiyun" panose="020B0503020204020204" pitchFamily="2" charset="-122"/>
                <a:hlinkClick r:id="rId9" action="ppaction://hlinksldjump"/>
              </a:rPr>
              <a:t>SOMMAIRE</a:t>
            </a:r>
            <a:endParaRPr lang="fr-FR" sz="1400" b="1" dirty="0">
              <a:highlight>
                <a:srgbClr val="FFFF00"/>
              </a:highlight>
              <a:ea typeface="STCaiyun" panose="020B0503020204020204" pitchFamily="2" charset="-122"/>
            </a:endParaRPr>
          </a:p>
        </p:txBody>
      </p:sp>
    </p:spTree>
    <p:extLst>
      <p:ext uri="{BB962C8B-B14F-4D97-AF65-F5344CB8AC3E}">
        <p14:creationId xmlns:p14="http://schemas.microsoft.com/office/powerpoint/2010/main" val="18947623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FBB0B5AA-6053-9448-0293-DF4EB13E3466}"/>
              </a:ext>
            </a:extLst>
          </p:cNvPr>
          <p:cNvPicPr>
            <a:picLocks noChangeAspect="1"/>
          </p:cNvPicPr>
          <p:nvPr/>
        </p:nvPicPr>
        <p:blipFill>
          <a:blip r:embed="rId2"/>
          <a:stretch>
            <a:fillRect/>
          </a:stretch>
        </p:blipFill>
        <p:spPr>
          <a:xfrm>
            <a:off x="0" y="0"/>
            <a:ext cx="12192000" cy="6858000"/>
          </a:xfrm>
          <a:prstGeom prst="rect">
            <a:avLst/>
          </a:prstGeom>
        </p:spPr>
      </p:pic>
      <p:sp>
        <p:nvSpPr>
          <p:cNvPr id="7" name="ZoneTexte 6">
            <a:extLst>
              <a:ext uri="{FF2B5EF4-FFF2-40B4-BE49-F238E27FC236}">
                <a16:creationId xmlns:a16="http://schemas.microsoft.com/office/drawing/2014/main" id="{41D7FF4F-3908-6749-A683-146A925EBE57}"/>
              </a:ext>
            </a:extLst>
          </p:cNvPr>
          <p:cNvSpPr txBox="1"/>
          <p:nvPr/>
        </p:nvSpPr>
        <p:spPr>
          <a:xfrm>
            <a:off x="6005332" y="431569"/>
            <a:ext cx="6186668" cy="2308324"/>
          </a:xfrm>
          <a:prstGeom prst="rect">
            <a:avLst/>
          </a:prstGeom>
          <a:noFill/>
        </p:spPr>
        <p:txBody>
          <a:bodyPr wrap="square">
            <a:spAutoFit/>
          </a:bodyPr>
          <a:lstStyle/>
          <a:p>
            <a:pPr eaLnBrk="1" hangingPunct="1"/>
            <a:r>
              <a:rPr lang="fr-FR" altLang="fr-FR" sz="3600" dirty="0">
                <a:solidFill>
                  <a:srgbClr val="1F9CB3"/>
                </a:solidFill>
              </a:rPr>
              <a:t>Classer ces produits en fonction de leur dangerosité somatique </a:t>
            </a:r>
            <a:r>
              <a:rPr lang="fr-FR" altLang="fr-FR" sz="3600" b="1" dirty="0">
                <a:solidFill>
                  <a:srgbClr val="1F9CB3"/>
                </a:solidFill>
              </a:rPr>
              <a:t>(capacité à provoquer des atteintes cellulaires)</a:t>
            </a:r>
            <a:endParaRPr lang="fr-FR" altLang="fr-FR" sz="3600" b="1" i="1" dirty="0">
              <a:solidFill>
                <a:srgbClr val="1F9CB3"/>
              </a:solidFill>
            </a:endParaRPr>
          </a:p>
        </p:txBody>
      </p:sp>
      <p:sp>
        <p:nvSpPr>
          <p:cNvPr id="8" name="ZoneTexte 7">
            <a:extLst>
              <a:ext uri="{FF2B5EF4-FFF2-40B4-BE49-F238E27FC236}">
                <a16:creationId xmlns:a16="http://schemas.microsoft.com/office/drawing/2014/main" id="{95589354-048F-D239-D0E5-21FE0F5AD2D4}"/>
              </a:ext>
            </a:extLst>
          </p:cNvPr>
          <p:cNvSpPr txBox="1"/>
          <p:nvPr/>
        </p:nvSpPr>
        <p:spPr>
          <a:xfrm>
            <a:off x="6180881" y="2739893"/>
            <a:ext cx="5463251" cy="3693319"/>
          </a:xfrm>
          <a:prstGeom prst="rect">
            <a:avLst/>
          </a:prstGeom>
          <a:noFill/>
        </p:spPr>
        <p:txBody>
          <a:bodyPr wrap="square" rtlCol="0">
            <a:spAutoFit/>
          </a:bodyPr>
          <a:lstStyle/>
          <a:p>
            <a:pPr eaLnBrk="1" hangingPunct="1"/>
            <a:r>
              <a:rPr lang="fr-FR" altLang="fr-FR" sz="3600" dirty="0">
                <a:solidFill>
                  <a:srgbClr val="E08C37"/>
                </a:solidFill>
              </a:rPr>
              <a:t>Héroïne</a:t>
            </a:r>
          </a:p>
          <a:p>
            <a:pPr eaLnBrk="1" hangingPunct="1"/>
            <a:r>
              <a:rPr lang="fr-FR" altLang="fr-FR" sz="3600" dirty="0">
                <a:solidFill>
                  <a:srgbClr val="E08C37"/>
                </a:solidFill>
              </a:rPr>
              <a:t>		Cannabis </a:t>
            </a:r>
          </a:p>
          <a:p>
            <a:pPr eaLnBrk="1" hangingPunct="1"/>
            <a:r>
              <a:rPr lang="fr-FR" altLang="fr-FR" sz="3600" dirty="0">
                <a:solidFill>
                  <a:srgbClr val="E08C37"/>
                </a:solidFill>
              </a:rPr>
              <a:t>	Tabac</a:t>
            </a:r>
          </a:p>
          <a:p>
            <a:pPr eaLnBrk="1" hangingPunct="1"/>
            <a:r>
              <a:rPr lang="fr-FR" altLang="fr-FR" sz="3600" dirty="0">
                <a:solidFill>
                  <a:srgbClr val="E08C37"/>
                </a:solidFill>
              </a:rPr>
              <a:t>			Cocaïne</a:t>
            </a:r>
          </a:p>
          <a:p>
            <a:pPr eaLnBrk="1" hangingPunct="1"/>
            <a:r>
              <a:rPr lang="fr-FR" altLang="fr-FR" sz="3600" dirty="0">
                <a:solidFill>
                  <a:srgbClr val="E08C37"/>
                </a:solidFill>
              </a:rPr>
              <a:t>Alcool</a:t>
            </a:r>
          </a:p>
          <a:p>
            <a:pPr algn="ctr" eaLnBrk="1" hangingPunct="1"/>
            <a:r>
              <a:rPr lang="fr-FR" altLang="fr-FR" sz="3600" dirty="0">
                <a:solidFill>
                  <a:srgbClr val="E08C37"/>
                </a:solidFill>
              </a:rPr>
              <a:t>				LSD</a:t>
            </a:r>
            <a:endParaRPr lang="fr-FR" sz="3600" dirty="0">
              <a:solidFill>
                <a:srgbClr val="E08C37"/>
              </a:solidFill>
            </a:endParaRPr>
          </a:p>
          <a:p>
            <a:endParaRPr lang="fr-FR" dirty="0"/>
          </a:p>
        </p:txBody>
      </p:sp>
      <p:sp>
        <p:nvSpPr>
          <p:cNvPr id="9" name="ZoneTexte 8">
            <a:extLst>
              <a:ext uri="{FF2B5EF4-FFF2-40B4-BE49-F238E27FC236}">
                <a16:creationId xmlns:a16="http://schemas.microsoft.com/office/drawing/2014/main" id="{9B2F072A-39FE-0198-2282-B1E94BDB03A3}"/>
              </a:ext>
            </a:extLst>
          </p:cNvPr>
          <p:cNvSpPr txBox="1"/>
          <p:nvPr/>
        </p:nvSpPr>
        <p:spPr>
          <a:xfrm>
            <a:off x="10845478" y="6377650"/>
            <a:ext cx="1053296" cy="307777"/>
          </a:xfrm>
          <a:prstGeom prst="rect">
            <a:avLst/>
          </a:prstGeom>
          <a:solidFill>
            <a:srgbClr val="FFFF00"/>
          </a:solidFill>
        </p:spPr>
        <p:txBody>
          <a:bodyPr wrap="square" rtlCol="0">
            <a:spAutoFit/>
          </a:bodyPr>
          <a:lstStyle/>
          <a:p>
            <a:r>
              <a:rPr lang="fr-FR" sz="1400" b="1" dirty="0">
                <a:highlight>
                  <a:srgbClr val="FFFF00"/>
                </a:highlight>
                <a:ea typeface="STCaiyun" panose="020B0503020204020204" pitchFamily="2" charset="-122"/>
                <a:hlinkClick r:id="rId3" action="ppaction://hlinksldjump"/>
              </a:rPr>
              <a:t>SOMMAIRE</a:t>
            </a:r>
            <a:endParaRPr lang="fr-FR" sz="1400" b="1" dirty="0">
              <a:highlight>
                <a:srgbClr val="FFFF00"/>
              </a:highlight>
              <a:ea typeface="STCaiyun" panose="020B0503020204020204" pitchFamily="2" charset="-122"/>
            </a:endParaRPr>
          </a:p>
        </p:txBody>
      </p:sp>
    </p:spTree>
    <p:extLst>
      <p:ext uri="{BB962C8B-B14F-4D97-AF65-F5344CB8AC3E}">
        <p14:creationId xmlns:p14="http://schemas.microsoft.com/office/powerpoint/2010/main" val="16689195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4A3AD341-59C5-0B03-06D5-5A92C8EBB8B3}"/>
              </a:ext>
            </a:extLst>
          </p:cNvPr>
          <p:cNvPicPr>
            <a:picLocks noChangeAspect="1"/>
          </p:cNvPicPr>
          <p:nvPr/>
        </p:nvPicPr>
        <p:blipFill>
          <a:blip r:embed="rId2"/>
          <a:stretch>
            <a:fillRect/>
          </a:stretch>
        </p:blipFill>
        <p:spPr>
          <a:xfrm>
            <a:off x="0" y="0"/>
            <a:ext cx="12273025" cy="6852040"/>
          </a:xfrm>
          <a:prstGeom prst="rect">
            <a:avLst/>
          </a:prstGeom>
        </p:spPr>
      </p:pic>
      <p:sp>
        <p:nvSpPr>
          <p:cNvPr id="6" name="ZoneTexte 5">
            <a:extLst>
              <a:ext uri="{FF2B5EF4-FFF2-40B4-BE49-F238E27FC236}">
                <a16:creationId xmlns:a16="http://schemas.microsoft.com/office/drawing/2014/main" id="{50FA39B5-A801-D3BF-88D5-BFCD175CBECA}"/>
              </a:ext>
            </a:extLst>
          </p:cNvPr>
          <p:cNvSpPr txBox="1"/>
          <p:nvPr/>
        </p:nvSpPr>
        <p:spPr>
          <a:xfrm>
            <a:off x="1513267" y="-313045"/>
            <a:ext cx="9165465" cy="2123658"/>
          </a:xfrm>
          <a:prstGeom prst="rect">
            <a:avLst/>
          </a:prstGeom>
          <a:noFill/>
        </p:spPr>
        <p:txBody>
          <a:bodyPr wrap="square">
            <a:spAutoFit/>
          </a:bodyPr>
          <a:lstStyle/>
          <a:p>
            <a:pPr algn="ctr"/>
            <a:endParaRPr lang="fr-FR" sz="4400" b="1" dirty="0">
              <a:solidFill>
                <a:srgbClr val="1F9CB3"/>
              </a:solidFill>
            </a:endParaRPr>
          </a:p>
          <a:p>
            <a:pPr algn="ctr"/>
            <a:r>
              <a:rPr lang="fr-FR" sz="4400" b="1" dirty="0">
                <a:solidFill>
                  <a:srgbClr val="1F9CB3"/>
                </a:solidFill>
              </a:rPr>
              <a:t>Réponse : Rapport ROCQUES</a:t>
            </a:r>
          </a:p>
          <a:p>
            <a:pPr algn="ctr"/>
            <a:r>
              <a:rPr lang="fr-FR" sz="4400" b="1" dirty="0">
                <a:solidFill>
                  <a:srgbClr val="1F9CB3"/>
                </a:solidFill>
              </a:rPr>
              <a:t>Toxicité somatique</a:t>
            </a:r>
          </a:p>
        </p:txBody>
      </p:sp>
      <p:cxnSp>
        <p:nvCxnSpPr>
          <p:cNvPr id="8" name="Connecteur droit 7">
            <a:extLst>
              <a:ext uri="{FF2B5EF4-FFF2-40B4-BE49-F238E27FC236}">
                <a16:creationId xmlns:a16="http://schemas.microsoft.com/office/drawing/2014/main" id="{E43C79C7-848F-68D6-BB1C-4E9115943E15}"/>
              </a:ext>
            </a:extLst>
          </p:cNvPr>
          <p:cNvCxnSpPr/>
          <p:nvPr/>
        </p:nvCxnSpPr>
        <p:spPr>
          <a:xfrm>
            <a:off x="1261641" y="5949387"/>
            <a:ext cx="9572263" cy="0"/>
          </a:xfrm>
          <a:prstGeom prst="line">
            <a:avLst/>
          </a:prstGeom>
          <a:ln w="76200">
            <a:solidFill>
              <a:srgbClr val="1F9CB3"/>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E24FB38E-68F1-C8FF-A63E-A1F45161543F}"/>
              </a:ext>
            </a:extLst>
          </p:cNvPr>
          <p:cNvSpPr/>
          <p:nvPr/>
        </p:nvSpPr>
        <p:spPr>
          <a:xfrm>
            <a:off x="2141316" y="2407534"/>
            <a:ext cx="509287" cy="3495555"/>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a:extLst>
              <a:ext uri="{FF2B5EF4-FFF2-40B4-BE49-F238E27FC236}">
                <a16:creationId xmlns:a16="http://schemas.microsoft.com/office/drawing/2014/main" id="{99485F36-FFED-8259-30F7-8A56450D5B3B}"/>
              </a:ext>
            </a:extLst>
          </p:cNvPr>
          <p:cNvSpPr/>
          <p:nvPr/>
        </p:nvSpPr>
        <p:spPr>
          <a:xfrm>
            <a:off x="3580434" y="2939970"/>
            <a:ext cx="509287" cy="298626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376A70DE-AD4F-A5FD-7FFA-B650C2005B8A}"/>
              </a:ext>
            </a:extLst>
          </p:cNvPr>
          <p:cNvSpPr/>
          <p:nvPr/>
        </p:nvSpPr>
        <p:spPr>
          <a:xfrm>
            <a:off x="5019552" y="3429000"/>
            <a:ext cx="509287" cy="247408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C8AF339C-C514-B8A8-AFB9-1256241B6704}"/>
              </a:ext>
            </a:extLst>
          </p:cNvPr>
          <p:cNvSpPr/>
          <p:nvPr/>
        </p:nvSpPr>
        <p:spPr>
          <a:xfrm>
            <a:off x="6518238" y="4039566"/>
            <a:ext cx="509287" cy="186352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a:extLst>
              <a:ext uri="{FF2B5EF4-FFF2-40B4-BE49-F238E27FC236}">
                <a16:creationId xmlns:a16="http://schemas.microsoft.com/office/drawing/2014/main" id="{4C2E8592-A717-4773-A873-39466FA33245}"/>
              </a:ext>
            </a:extLst>
          </p:cNvPr>
          <p:cNvSpPr/>
          <p:nvPr/>
        </p:nvSpPr>
        <p:spPr>
          <a:xfrm>
            <a:off x="8225749" y="4525700"/>
            <a:ext cx="509287" cy="1400537"/>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23607EA5-DFE5-F3BB-D3C6-DF8ABC73E8D5}"/>
              </a:ext>
            </a:extLst>
          </p:cNvPr>
          <p:cNvSpPr/>
          <p:nvPr/>
        </p:nvSpPr>
        <p:spPr>
          <a:xfrm>
            <a:off x="9525964" y="5243337"/>
            <a:ext cx="509287" cy="65975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a:extLst>
              <a:ext uri="{FF2B5EF4-FFF2-40B4-BE49-F238E27FC236}">
                <a16:creationId xmlns:a16="http://schemas.microsoft.com/office/drawing/2014/main" id="{4D4FA2BF-E5D6-8548-F85B-6E4D724182FD}"/>
              </a:ext>
            </a:extLst>
          </p:cNvPr>
          <p:cNvSpPr txBox="1"/>
          <p:nvPr/>
        </p:nvSpPr>
        <p:spPr>
          <a:xfrm>
            <a:off x="1857736" y="1875102"/>
            <a:ext cx="1076446" cy="523220"/>
          </a:xfrm>
          <a:prstGeom prst="rect">
            <a:avLst/>
          </a:prstGeom>
          <a:noFill/>
          <a:ln w="28575">
            <a:solidFill>
              <a:srgbClr val="1F9CB3"/>
            </a:solidFill>
          </a:ln>
        </p:spPr>
        <p:txBody>
          <a:bodyPr wrap="square" rtlCol="0">
            <a:spAutoFit/>
          </a:bodyPr>
          <a:lstStyle/>
          <a:p>
            <a:pPr algn="ctr"/>
            <a:r>
              <a:rPr lang="fr-FR" sz="2800" b="1" dirty="0">
                <a:solidFill>
                  <a:srgbClr val="FF0000"/>
                </a:solidFill>
              </a:rPr>
              <a:t>Tabac</a:t>
            </a:r>
          </a:p>
        </p:txBody>
      </p:sp>
      <p:sp>
        <p:nvSpPr>
          <p:cNvPr id="17" name="ZoneTexte 16">
            <a:extLst>
              <a:ext uri="{FF2B5EF4-FFF2-40B4-BE49-F238E27FC236}">
                <a16:creationId xmlns:a16="http://schemas.microsoft.com/office/drawing/2014/main" id="{E96D1BCA-1500-192E-7A2E-FBFBA4308650}"/>
              </a:ext>
            </a:extLst>
          </p:cNvPr>
          <p:cNvSpPr txBox="1"/>
          <p:nvPr/>
        </p:nvSpPr>
        <p:spPr>
          <a:xfrm>
            <a:off x="3146379" y="2400695"/>
            <a:ext cx="1379318" cy="523220"/>
          </a:xfrm>
          <a:prstGeom prst="rect">
            <a:avLst/>
          </a:prstGeom>
          <a:noFill/>
          <a:ln w="28575">
            <a:solidFill>
              <a:srgbClr val="1F9CB3"/>
            </a:solidFill>
          </a:ln>
        </p:spPr>
        <p:txBody>
          <a:bodyPr wrap="square" rtlCol="0">
            <a:spAutoFit/>
          </a:bodyPr>
          <a:lstStyle/>
          <a:p>
            <a:pPr algn="ctr"/>
            <a:r>
              <a:rPr lang="fr-FR" sz="2800" b="1" dirty="0">
                <a:solidFill>
                  <a:srgbClr val="FF0000"/>
                </a:solidFill>
              </a:rPr>
              <a:t>Alcool</a:t>
            </a:r>
          </a:p>
        </p:txBody>
      </p:sp>
      <p:sp>
        <p:nvSpPr>
          <p:cNvPr id="18" name="ZoneTexte 17">
            <a:extLst>
              <a:ext uri="{FF2B5EF4-FFF2-40B4-BE49-F238E27FC236}">
                <a16:creationId xmlns:a16="http://schemas.microsoft.com/office/drawing/2014/main" id="{DB3BEE1D-A2C8-B7F9-E61C-BDDFB2B83009}"/>
              </a:ext>
            </a:extLst>
          </p:cNvPr>
          <p:cNvSpPr txBox="1"/>
          <p:nvPr/>
        </p:nvSpPr>
        <p:spPr>
          <a:xfrm>
            <a:off x="4655915" y="2886749"/>
            <a:ext cx="1379318" cy="523220"/>
          </a:xfrm>
          <a:prstGeom prst="rect">
            <a:avLst/>
          </a:prstGeom>
          <a:noFill/>
          <a:ln w="28575">
            <a:solidFill>
              <a:srgbClr val="1F9CB3"/>
            </a:solidFill>
          </a:ln>
        </p:spPr>
        <p:txBody>
          <a:bodyPr wrap="square" rtlCol="0">
            <a:spAutoFit/>
          </a:bodyPr>
          <a:lstStyle/>
          <a:p>
            <a:pPr algn="ctr"/>
            <a:r>
              <a:rPr lang="fr-FR" sz="2800" b="1" dirty="0">
                <a:solidFill>
                  <a:srgbClr val="FF0000"/>
                </a:solidFill>
              </a:rPr>
              <a:t>Cocaïne</a:t>
            </a:r>
          </a:p>
        </p:txBody>
      </p:sp>
      <p:sp>
        <p:nvSpPr>
          <p:cNvPr id="21" name="ZoneTexte 20">
            <a:extLst>
              <a:ext uri="{FF2B5EF4-FFF2-40B4-BE49-F238E27FC236}">
                <a16:creationId xmlns:a16="http://schemas.microsoft.com/office/drawing/2014/main" id="{15F43AA6-8398-4E85-EB8A-7EDD0B665DA4}"/>
              </a:ext>
            </a:extLst>
          </p:cNvPr>
          <p:cNvSpPr txBox="1"/>
          <p:nvPr/>
        </p:nvSpPr>
        <p:spPr>
          <a:xfrm>
            <a:off x="6035233" y="3517649"/>
            <a:ext cx="1674797" cy="523220"/>
          </a:xfrm>
          <a:prstGeom prst="rect">
            <a:avLst/>
          </a:prstGeom>
          <a:noFill/>
          <a:ln w="28575">
            <a:solidFill>
              <a:srgbClr val="1F9CB3"/>
            </a:solidFill>
          </a:ln>
        </p:spPr>
        <p:txBody>
          <a:bodyPr wrap="square" rtlCol="0">
            <a:spAutoFit/>
          </a:bodyPr>
          <a:lstStyle/>
          <a:p>
            <a:pPr algn="ctr"/>
            <a:r>
              <a:rPr lang="fr-FR" sz="2800" b="1" dirty="0">
                <a:solidFill>
                  <a:srgbClr val="FF0000"/>
                </a:solidFill>
              </a:rPr>
              <a:t>Cannabis</a:t>
            </a:r>
          </a:p>
        </p:txBody>
      </p:sp>
      <p:sp>
        <p:nvSpPr>
          <p:cNvPr id="22" name="ZoneTexte 21">
            <a:extLst>
              <a:ext uri="{FF2B5EF4-FFF2-40B4-BE49-F238E27FC236}">
                <a16:creationId xmlns:a16="http://schemas.microsoft.com/office/drawing/2014/main" id="{E5F2D73E-4E24-6E1E-87F5-0B51126B8342}"/>
              </a:ext>
            </a:extLst>
          </p:cNvPr>
          <p:cNvSpPr txBox="1"/>
          <p:nvPr/>
        </p:nvSpPr>
        <p:spPr>
          <a:xfrm>
            <a:off x="7830855" y="3990906"/>
            <a:ext cx="1594779" cy="523220"/>
          </a:xfrm>
          <a:prstGeom prst="rect">
            <a:avLst/>
          </a:prstGeom>
          <a:noFill/>
          <a:ln w="28575">
            <a:solidFill>
              <a:srgbClr val="1F9CB3"/>
            </a:solidFill>
          </a:ln>
        </p:spPr>
        <p:txBody>
          <a:bodyPr wrap="square" rtlCol="0">
            <a:spAutoFit/>
          </a:bodyPr>
          <a:lstStyle/>
          <a:p>
            <a:pPr algn="ctr"/>
            <a:r>
              <a:rPr lang="fr-FR" sz="2800" b="1" dirty="0">
                <a:solidFill>
                  <a:srgbClr val="FF0000"/>
                </a:solidFill>
              </a:rPr>
              <a:t>Héroïne</a:t>
            </a:r>
          </a:p>
        </p:txBody>
      </p:sp>
      <p:sp>
        <p:nvSpPr>
          <p:cNvPr id="23" name="ZoneTexte 22">
            <a:extLst>
              <a:ext uri="{FF2B5EF4-FFF2-40B4-BE49-F238E27FC236}">
                <a16:creationId xmlns:a16="http://schemas.microsoft.com/office/drawing/2014/main" id="{FAD38521-F82E-0D69-AF9C-BEC9746BD534}"/>
              </a:ext>
            </a:extLst>
          </p:cNvPr>
          <p:cNvSpPr txBox="1"/>
          <p:nvPr/>
        </p:nvSpPr>
        <p:spPr>
          <a:xfrm>
            <a:off x="9118921" y="4708543"/>
            <a:ext cx="1379318" cy="523220"/>
          </a:xfrm>
          <a:prstGeom prst="rect">
            <a:avLst/>
          </a:prstGeom>
          <a:noFill/>
          <a:ln w="28575">
            <a:solidFill>
              <a:srgbClr val="1F9CB3"/>
            </a:solidFill>
          </a:ln>
        </p:spPr>
        <p:txBody>
          <a:bodyPr wrap="square" rtlCol="0">
            <a:spAutoFit/>
          </a:bodyPr>
          <a:lstStyle/>
          <a:p>
            <a:pPr algn="ctr"/>
            <a:r>
              <a:rPr lang="fr-FR" sz="2800" b="1" dirty="0">
                <a:solidFill>
                  <a:srgbClr val="FF0000"/>
                </a:solidFill>
              </a:rPr>
              <a:t>LSD</a:t>
            </a:r>
          </a:p>
        </p:txBody>
      </p:sp>
      <p:pic>
        <p:nvPicPr>
          <p:cNvPr id="25" name="Image 24">
            <a:extLst>
              <a:ext uri="{FF2B5EF4-FFF2-40B4-BE49-F238E27FC236}">
                <a16:creationId xmlns:a16="http://schemas.microsoft.com/office/drawing/2014/main" id="{67C8EA0A-E7CB-99DE-6027-FD0EBE8EDDAD}"/>
              </a:ext>
            </a:extLst>
          </p:cNvPr>
          <p:cNvPicPr>
            <a:picLocks noChangeAspect="1"/>
          </p:cNvPicPr>
          <p:nvPr/>
        </p:nvPicPr>
        <p:blipFill>
          <a:blip r:embed="rId3"/>
          <a:stretch>
            <a:fillRect/>
          </a:stretch>
        </p:blipFill>
        <p:spPr>
          <a:xfrm>
            <a:off x="9369524" y="6040086"/>
            <a:ext cx="1052053" cy="721253"/>
          </a:xfrm>
          <a:prstGeom prst="rect">
            <a:avLst/>
          </a:prstGeom>
        </p:spPr>
      </p:pic>
      <p:pic>
        <p:nvPicPr>
          <p:cNvPr id="27" name="Image 26">
            <a:extLst>
              <a:ext uri="{FF2B5EF4-FFF2-40B4-BE49-F238E27FC236}">
                <a16:creationId xmlns:a16="http://schemas.microsoft.com/office/drawing/2014/main" id="{589137B0-84AC-3197-46B5-6517E5F9F8DF}"/>
              </a:ext>
            </a:extLst>
          </p:cNvPr>
          <p:cNvPicPr>
            <a:picLocks noChangeAspect="1"/>
          </p:cNvPicPr>
          <p:nvPr/>
        </p:nvPicPr>
        <p:blipFill>
          <a:blip r:embed="rId4"/>
          <a:stretch>
            <a:fillRect/>
          </a:stretch>
        </p:blipFill>
        <p:spPr>
          <a:xfrm>
            <a:off x="7710030" y="6046916"/>
            <a:ext cx="1238290" cy="707594"/>
          </a:xfrm>
          <a:prstGeom prst="rect">
            <a:avLst/>
          </a:prstGeom>
        </p:spPr>
      </p:pic>
      <p:pic>
        <p:nvPicPr>
          <p:cNvPr id="29" name="Image 28">
            <a:extLst>
              <a:ext uri="{FF2B5EF4-FFF2-40B4-BE49-F238E27FC236}">
                <a16:creationId xmlns:a16="http://schemas.microsoft.com/office/drawing/2014/main" id="{93B06D54-6DB6-EAD0-7E0E-E6928A45C4BB}"/>
              </a:ext>
            </a:extLst>
          </p:cNvPr>
          <p:cNvPicPr>
            <a:picLocks noChangeAspect="1"/>
          </p:cNvPicPr>
          <p:nvPr/>
        </p:nvPicPr>
        <p:blipFill>
          <a:blip r:embed="rId5"/>
          <a:stretch>
            <a:fillRect/>
          </a:stretch>
        </p:blipFill>
        <p:spPr>
          <a:xfrm>
            <a:off x="4760365" y="6062989"/>
            <a:ext cx="1094350" cy="691522"/>
          </a:xfrm>
          <a:prstGeom prst="rect">
            <a:avLst/>
          </a:prstGeom>
        </p:spPr>
      </p:pic>
      <p:pic>
        <p:nvPicPr>
          <p:cNvPr id="31" name="Image 30">
            <a:extLst>
              <a:ext uri="{FF2B5EF4-FFF2-40B4-BE49-F238E27FC236}">
                <a16:creationId xmlns:a16="http://schemas.microsoft.com/office/drawing/2014/main" id="{920EB5D9-4C96-6DC9-7729-2E473A022922}"/>
              </a:ext>
            </a:extLst>
          </p:cNvPr>
          <p:cNvPicPr>
            <a:picLocks noChangeAspect="1"/>
          </p:cNvPicPr>
          <p:nvPr/>
        </p:nvPicPr>
        <p:blipFill>
          <a:blip r:embed="rId6"/>
          <a:stretch>
            <a:fillRect/>
          </a:stretch>
        </p:blipFill>
        <p:spPr>
          <a:xfrm>
            <a:off x="3507872" y="6003934"/>
            <a:ext cx="612067" cy="807219"/>
          </a:xfrm>
          <a:prstGeom prst="rect">
            <a:avLst/>
          </a:prstGeom>
        </p:spPr>
      </p:pic>
      <p:pic>
        <p:nvPicPr>
          <p:cNvPr id="33" name="Image 32">
            <a:extLst>
              <a:ext uri="{FF2B5EF4-FFF2-40B4-BE49-F238E27FC236}">
                <a16:creationId xmlns:a16="http://schemas.microsoft.com/office/drawing/2014/main" id="{2DA0502D-011C-05C8-6E26-45F15E7D47B5}"/>
              </a:ext>
            </a:extLst>
          </p:cNvPr>
          <p:cNvPicPr>
            <a:picLocks noChangeAspect="1"/>
          </p:cNvPicPr>
          <p:nvPr/>
        </p:nvPicPr>
        <p:blipFill>
          <a:blip r:embed="rId7"/>
          <a:stretch>
            <a:fillRect/>
          </a:stretch>
        </p:blipFill>
        <p:spPr>
          <a:xfrm>
            <a:off x="6310972" y="6046916"/>
            <a:ext cx="977854" cy="721254"/>
          </a:xfrm>
          <a:prstGeom prst="rect">
            <a:avLst/>
          </a:prstGeom>
        </p:spPr>
      </p:pic>
      <p:pic>
        <p:nvPicPr>
          <p:cNvPr id="35" name="Image 34">
            <a:extLst>
              <a:ext uri="{FF2B5EF4-FFF2-40B4-BE49-F238E27FC236}">
                <a16:creationId xmlns:a16="http://schemas.microsoft.com/office/drawing/2014/main" id="{7747FD75-25D6-198D-5577-798903221CF0}"/>
              </a:ext>
            </a:extLst>
          </p:cNvPr>
          <p:cNvPicPr>
            <a:picLocks noChangeAspect="1"/>
          </p:cNvPicPr>
          <p:nvPr/>
        </p:nvPicPr>
        <p:blipFill>
          <a:blip r:embed="rId8"/>
          <a:stretch>
            <a:fillRect/>
          </a:stretch>
        </p:blipFill>
        <p:spPr>
          <a:xfrm>
            <a:off x="1924471" y="6152662"/>
            <a:ext cx="942975" cy="514350"/>
          </a:xfrm>
          <a:prstGeom prst="rect">
            <a:avLst/>
          </a:prstGeom>
        </p:spPr>
      </p:pic>
      <p:sp>
        <p:nvSpPr>
          <p:cNvPr id="36" name="ZoneTexte 35">
            <a:extLst>
              <a:ext uri="{FF2B5EF4-FFF2-40B4-BE49-F238E27FC236}">
                <a16:creationId xmlns:a16="http://schemas.microsoft.com/office/drawing/2014/main" id="{DE2738F1-F8A6-C337-47A7-FE21C498CCFC}"/>
              </a:ext>
            </a:extLst>
          </p:cNvPr>
          <p:cNvSpPr txBox="1"/>
          <p:nvPr/>
        </p:nvSpPr>
        <p:spPr>
          <a:xfrm>
            <a:off x="10845478" y="6377650"/>
            <a:ext cx="1053296" cy="307777"/>
          </a:xfrm>
          <a:prstGeom prst="rect">
            <a:avLst/>
          </a:prstGeom>
          <a:solidFill>
            <a:srgbClr val="FFFF00"/>
          </a:solidFill>
        </p:spPr>
        <p:txBody>
          <a:bodyPr wrap="square" rtlCol="0">
            <a:spAutoFit/>
          </a:bodyPr>
          <a:lstStyle/>
          <a:p>
            <a:r>
              <a:rPr lang="fr-FR" sz="1400" b="1" dirty="0">
                <a:highlight>
                  <a:srgbClr val="FFFF00"/>
                </a:highlight>
                <a:ea typeface="STCaiyun" panose="020B0503020204020204" pitchFamily="2" charset="-122"/>
                <a:hlinkClick r:id="rId9" action="ppaction://hlinksldjump"/>
              </a:rPr>
              <a:t>SOMMAIRE</a:t>
            </a:r>
            <a:endParaRPr lang="fr-FR" sz="1400" b="1" dirty="0">
              <a:highlight>
                <a:srgbClr val="FFFF00"/>
              </a:highlight>
              <a:ea typeface="STCaiyun" panose="020B0503020204020204" pitchFamily="2" charset="-122"/>
            </a:endParaRPr>
          </a:p>
        </p:txBody>
      </p:sp>
    </p:spTree>
    <p:extLst>
      <p:ext uri="{BB962C8B-B14F-4D97-AF65-F5344CB8AC3E}">
        <p14:creationId xmlns:p14="http://schemas.microsoft.com/office/powerpoint/2010/main" val="6650898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FBB0B5AA-6053-9448-0293-DF4EB13E3466}"/>
              </a:ext>
            </a:extLst>
          </p:cNvPr>
          <p:cNvPicPr>
            <a:picLocks noChangeAspect="1"/>
          </p:cNvPicPr>
          <p:nvPr/>
        </p:nvPicPr>
        <p:blipFill>
          <a:blip r:embed="rId2"/>
          <a:stretch>
            <a:fillRect/>
          </a:stretch>
        </p:blipFill>
        <p:spPr>
          <a:xfrm>
            <a:off x="0" y="0"/>
            <a:ext cx="12192000" cy="6858000"/>
          </a:xfrm>
          <a:prstGeom prst="rect">
            <a:avLst/>
          </a:prstGeom>
        </p:spPr>
      </p:pic>
      <p:sp>
        <p:nvSpPr>
          <p:cNvPr id="7" name="ZoneTexte 6">
            <a:extLst>
              <a:ext uri="{FF2B5EF4-FFF2-40B4-BE49-F238E27FC236}">
                <a16:creationId xmlns:a16="http://schemas.microsoft.com/office/drawing/2014/main" id="{41D7FF4F-3908-6749-A683-146A925EBE57}"/>
              </a:ext>
            </a:extLst>
          </p:cNvPr>
          <p:cNvSpPr txBox="1"/>
          <p:nvPr/>
        </p:nvSpPr>
        <p:spPr>
          <a:xfrm>
            <a:off x="6005332" y="431569"/>
            <a:ext cx="6186668" cy="1754326"/>
          </a:xfrm>
          <a:prstGeom prst="rect">
            <a:avLst/>
          </a:prstGeom>
          <a:noFill/>
        </p:spPr>
        <p:txBody>
          <a:bodyPr wrap="square">
            <a:spAutoFit/>
          </a:bodyPr>
          <a:lstStyle/>
          <a:p>
            <a:pPr eaLnBrk="1" hangingPunct="1"/>
            <a:r>
              <a:rPr lang="fr-FR" altLang="fr-FR" sz="3600" dirty="0">
                <a:solidFill>
                  <a:srgbClr val="1F9CB3"/>
                </a:solidFill>
              </a:rPr>
              <a:t>Classer ces produits en fonction de leur potentialité à </a:t>
            </a:r>
            <a:r>
              <a:rPr lang="fr-FR" altLang="fr-FR" sz="3600" b="1" dirty="0">
                <a:solidFill>
                  <a:srgbClr val="1F9CB3"/>
                </a:solidFill>
              </a:rPr>
              <a:t>développer une dépendance </a:t>
            </a:r>
            <a:endParaRPr lang="fr-FR" altLang="fr-FR" sz="3600" b="1" i="1" dirty="0">
              <a:solidFill>
                <a:srgbClr val="1F9CB3"/>
              </a:solidFill>
            </a:endParaRPr>
          </a:p>
        </p:txBody>
      </p:sp>
      <p:sp>
        <p:nvSpPr>
          <p:cNvPr id="8" name="ZoneTexte 7">
            <a:extLst>
              <a:ext uri="{FF2B5EF4-FFF2-40B4-BE49-F238E27FC236}">
                <a16:creationId xmlns:a16="http://schemas.microsoft.com/office/drawing/2014/main" id="{95589354-048F-D239-D0E5-21FE0F5AD2D4}"/>
              </a:ext>
            </a:extLst>
          </p:cNvPr>
          <p:cNvSpPr txBox="1"/>
          <p:nvPr/>
        </p:nvSpPr>
        <p:spPr>
          <a:xfrm>
            <a:off x="6180881" y="2739893"/>
            <a:ext cx="5463251" cy="3693319"/>
          </a:xfrm>
          <a:prstGeom prst="rect">
            <a:avLst/>
          </a:prstGeom>
          <a:noFill/>
        </p:spPr>
        <p:txBody>
          <a:bodyPr wrap="square" rtlCol="0">
            <a:spAutoFit/>
          </a:bodyPr>
          <a:lstStyle/>
          <a:p>
            <a:pPr eaLnBrk="1" hangingPunct="1"/>
            <a:r>
              <a:rPr lang="fr-FR" altLang="fr-FR" sz="3600" dirty="0">
                <a:solidFill>
                  <a:srgbClr val="E08C37"/>
                </a:solidFill>
              </a:rPr>
              <a:t>Héroïne</a:t>
            </a:r>
          </a:p>
          <a:p>
            <a:pPr eaLnBrk="1" hangingPunct="1"/>
            <a:r>
              <a:rPr lang="fr-FR" altLang="fr-FR" sz="3600" dirty="0">
                <a:solidFill>
                  <a:srgbClr val="E08C37"/>
                </a:solidFill>
              </a:rPr>
              <a:t>		Cannabis </a:t>
            </a:r>
          </a:p>
          <a:p>
            <a:pPr eaLnBrk="1" hangingPunct="1"/>
            <a:r>
              <a:rPr lang="fr-FR" altLang="fr-FR" sz="3600" dirty="0">
                <a:solidFill>
                  <a:srgbClr val="E08C37"/>
                </a:solidFill>
              </a:rPr>
              <a:t>	Tabac</a:t>
            </a:r>
          </a:p>
          <a:p>
            <a:pPr eaLnBrk="1" hangingPunct="1"/>
            <a:r>
              <a:rPr lang="fr-FR" altLang="fr-FR" sz="3600" dirty="0">
                <a:solidFill>
                  <a:srgbClr val="E08C37"/>
                </a:solidFill>
              </a:rPr>
              <a:t>			Cocaïne</a:t>
            </a:r>
          </a:p>
          <a:p>
            <a:pPr eaLnBrk="1" hangingPunct="1"/>
            <a:r>
              <a:rPr lang="fr-FR" altLang="fr-FR" sz="3600" dirty="0">
                <a:solidFill>
                  <a:srgbClr val="E08C37"/>
                </a:solidFill>
              </a:rPr>
              <a:t>Alcool</a:t>
            </a:r>
          </a:p>
          <a:p>
            <a:pPr algn="ctr" eaLnBrk="1" hangingPunct="1"/>
            <a:r>
              <a:rPr lang="fr-FR" altLang="fr-FR" sz="3600" dirty="0">
                <a:solidFill>
                  <a:srgbClr val="E08C37"/>
                </a:solidFill>
              </a:rPr>
              <a:t>				LSD</a:t>
            </a:r>
            <a:endParaRPr lang="fr-FR" sz="3600" dirty="0">
              <a:solidFill>
                <a:srgbClr val="E08C37"/>
              </a:solidFill>
            </a:endParaRPr>
          </a:p>
          <a:p>
            <a:endParaRPr lang="fr-FR" dirty="0"/>
          </a:p>
        </p:txBody>
      </p:sp>
      <p:sp>
        <p:nvSpPr>
          <p:cNvPr id="9" name="ZoneTexte 8">
            <a:extLst>
              <a:ext uri="{FF2B5EF4-FFF2-40B4-BE49-F238E27FC236}">
                <a16:creationId xmlns:a16="http://schemas.microsoft.com/office/drawing/2014/main" id="{9B2F072A-39FE-0198-2282-B1E94BDB03A3}"/>
              </a:ext>
            </a:extLst>
          </p:cNvPr>
          <p:cNvSpPr txBox="1"/>
          <p:nvPr/>
        </p:nvSpPr>
        <p:spPr>
          <a:xfrm>
            <a:off x="10845478" y="6377650"/>
            <a:ext cx="1053296" cy="307777"/>
          </a:xfrm>
          <a:prstGeom prst="rect">
            <a:avLst/>
          </a:prstGeom>
          <a:solidFill>
            <a:srgbClr val="FFFF00"/>
          </a:solidFill>
        </p:spPr>
        <p:txBody>
          <a:bodyPr wrap="square" rtlCol="0">
            <a:spAutoFit/>
          </a:bodyPr>
          <a:lstStyle/>
          <a:p>
            <a:r>
              <a:rPr lang="fr-FR" sz="1400" b="1" dirty="0">
                <a:highlight>
                  <a:srgbClr val="FFFF00"/>
                </a:highlight>
                <a:ea typeface="STCaiyun" panose="020B0503020204020204" pitchFamily="2" charset="-122"/>
                <a:hlinkClick r:id="rId3" action="ppaction://hlinksldjump"/>
              </a:rPr>
              <a:t>SOMMAIRE</a:t>
            </a:r>
            <a:endParaRPr lang="fr-FR" sz="1400" b="1" dirty="0">
              <a:highlight>
                <a:srgbClr val="FFFF00"/>
              </a:highlight>
              <a:ea typeface="STCaiyun" panose="020B0503020204020204" pitchFamily="2" charset="-122"/>
            </a:endParaRPr>
          </a:p>
        </p:txBody>
      </p:sp>
    </p:spTree>
    <p:extLst>
      <p:ext uri="{BB962C8B-B14F-4D97-AF65-F5344CB8AC3E}">
        <p14:creationId xmlns:p14="http://schemas.microsoft.com/office/powerpoint/2010/main" val="6261023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4A3AD341-59C5-0B03-06D5-5A92C8EBB8B3}"/>
              </a:ext>
            </a:extLst>
          </p:cNvPr>
          <p:cNvPicPr>
            <a:picLocks noChangeAspect="1"/>
          </p:cNvPicPr>
          <p:nvPr/>
        </p:nvPicPr>
        <p:blipFill>
          <a:blip r:embed="rId2"/>
          <a:stretch>
            <a:fillRect/>
          </a:stretch>
        </p:blipFill>
        <p:spPr>
          <a:xfrm>
            <a:off x="0" y="0"/>
            <a:ext cx="12273025" cy="6852040"/>
          </a:xfrm>
          <a:prstGeom prst="rect">
            <a:avLst/>
          </a:prstGeom>
        </p:spPr>
      </p:pic>
      <p:sp>
        <p:nvSpPr>
          <p:cNvPr id="6" name="ZoneTexte 5">
            <a:extLst>
              <a:ext uri="{FF2B5EF4-FFF2-40B4-BE49-F238E27FC236}">
                <a16:creationId xmlns:a16="http://schemas.microsoft.com/office/drawing/2014/main" id="{50FA39B5-A801-D3BF-88D5-BFCD175CBECA}"/>
              </a:ext>
            </a:extLst>
          </p:cNvPr>
          <p:cNvSpPr txBox="1"/>
          <p:nvPr/>
        </p:nvSpPr>
        <p:spPr>
          <a:xfrm>
            <a:off x="2797613" y="294632"/>
            <a:ext cx="7441250" cy="1446550"/>
          </a:xfrm>
          <a:prstGeom prst="rect">
            <a:avLst/>
          </a:prstGeom>
          <a:noFill/>
        </p:spPr>
        <p:txBody>
          <a:bodyPr wrap="square">
            <a:spAutoFit/>
          </a:bodyPr>
          <a:lstStyle/>
          <a:p>
            <a:pPr algn="ctr"/>
            <a:r>
              <a:rPr lang="fr-FR" sz="4400" b="1" dirty="0">
                <a:solidFill>
                  <a:srgbClr val="1F9CB3"/>
                </a:solidFill>
              </a:rPr>
              <a:t>Réponse : Rapport ROCQUES</a:t>
            </a:r>
          </a:p>
          <a:p>
            <a:pPr algn="ctr"/>
            <a:r>
              <a:rPr lang="fr-FR" sz="4400" b="1" dirty="0">
                <a:solidFill>
                  <a:srgbClr val="1F9CB3"/>
                </a:solidFill>
              </a:rPr>
              <a:t>Dépendance</a:t>
            </a:r>
          </a:p>
        </p:txBody>
      </p:sp>
      <p:cxnSp>
        <p:nvCxnSpPr>
          <p:cNvPr id="8" name="Connecteur droit 7">
            <a:extLst>
              <a:ext uri="{FF2B5EF4-FFF2-40B4-BE49-F238E27FC236}">
                <a16:creationId xmlns:a16="http://schemas.microsoft.com/office/drawing/2014/main" id="{E43C79C7-848F-68D6-BB1C-4E9115943E15}"/>
              </a:ext>
            </a:extLst>
          </p:cNvPr>
          <p:cNvCxnSpPr/>
          <p:nvPr/>
        </p:nvCxnSpPr>
        <p:spPr>
          <a:xfrm>
            <a:off x="1261641" y="5949387"/>
            <a:ext cx="9572263" cy="0"/>
          </a:xfrm>
          <a:prstGeom prst="line">
            <a:avLst/>
          </a:prstGeom>
          <a:ln w="76200">
            <a:solidFill>
              <a:srgbClr val="1F9CB3"/>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E24FB38E-68F1-C8FF-A63E-A1F45161543F}"/>
              </a:ext>
            </a:extLst>
          </p:cNvPr>
          <p:cNvSpPr/>
          <p:nvPr/>
        </p:nvSpPr>
        <p:spPr>
          <a:xfrm>
            <a:off x="2141316" y="2407534"/>
            <a:ext cx="509287" cy="3495555"/>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a:extLst>
              <a:ext uri="{FF2B5EF4-FFF2-40B4-BE49-F238E27FC236}">
                <a16:creationId xmlns:a16="http://schemas.microsoft.com/office/drawing/2014/main" id="{99485F36-FFED-8259-30F7-8A56450D5B3B}"/>
              </a:ext>
            </a:extLst>
          </p:cNvPr>
          <p:cNvSpPr/>
          <p:nvPr/>
        </p:nvSpPr>
        <p:spPr>
          <a:xfrm>
            <a:off x="3580434" y="2430683"/>
            <a:ext cx="509287" cy="3495555"/>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376A70DE-AD4F-A5FD-7FFA-B650C2005B8A}"/>
              </a:ext>
            </a:extLst>
          </p:cNvPr>
          <p:cNvSpPr/>
          <p:nvPr/>
        </p:nvSpPr>
        <p:spPr>
          <a:xfrm>
            <a:off x="5019552" y="3429000"/>
            <a:ext cx="509287" cy="247408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C8AF339C-C514-B8A8-AFB9-1256241B6704}"/>
              </a:ext>
            </a:extLst>
          </p:cNvPr>
          <p:cNvSpPr/>
          <p:nvPr/>
        </p:nvSpPr>
        <p:spPr>
          <a:xfrm>
            <a:off x="6518238" y="4039566"/>
            <a:ext cx="509287" cy="186352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a:extLst>
              <a:ext uri="{FF2B5EF4-FFF2-40B4-BE49-F238E27FC236}">
                <a16:creationId xmlns:a16="http://schemas.microsoft.com/office/drawing/2014/main" id="{4C2E8592-A717-4773-A873-39466FA33245}"/>
              </a:ext>
            </a:extLst>
          </p:cNvPr>
          <p:cNvSpPr/>
          <p:nvPr/>
        </p:nvSpPr>
        <p:spPr>
          <a:xfrm>
            <a:off x="8225749" y="4525700"/>
            <a:ext cx="509287" cy="1400537"/>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23607EA5-DFE5-F3BB-D3C6-DF8ABC73E8D5}"/>
              </a:ext>
            </a:extLst>
          </p:cNvPr>
          <p:cNvSpPr/>
          <p:nvPr/>
        </p:nvSpPr>
        <p:spPr>
          <a:xfrm>
            <a:off x="9525964" y="5243337"/>
            <a:ext cx="509287" cy="65975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a:extLst>
              <a:ext uri="{FF2B5EF4-FFF2-40B4-BE49-F238E27FC236}">
                <a16:creationId xmlns:a16="http://schemas.microsoft.com/office/drawing/2014/main" id="{4D4FA2BF-E5D6-8548-F85B-6E4D724182FD}"/>
              </a:ext>
            </a:extLst>
          </p:cNvPr>
          <p:cNvSpPr txBox="1"/>
          <p:nvPr/>
        </p:nvSpPr>
        <p:spPr>
          <a:xfrm>
            <a:off x="1857736" y="1875102"/>
            <a:ext cx="1076446" cy="523220"/>
          </a:xfrm>
          <a:prstGeom prst="rect">
            <a:avLst/>
          </a:prstGeom>
          <a:noFill/>
          <a:ln w="28575">
            <a:solidFill>
              <a:srgbClr val="1F9CB3"/>
            </a:solidFill>
          </a:ln>
        </p:spPr>
        <p:txBody>
          <a:bodyPr wrap="square" rtlCol="0">
            <a:spAutoFit/>
          </a:bodyPr>
          <a:lstStyle/>
          <a:p>
            <a:pPr algn="ctr"/>
            <a:r>
              <a:rPr lang="fr-FR" sz="2800" b="1" dirty="0">
                <a:solidFill>
                  <a:srgbClr val="FF0000"/>
                </a:solidFill>
              </a:rPr>
              <a:t>Tabac</a:t>
            </a:r>
          </a:p>
        </p:txBody>
      </p:sp>
      <p:sp>
        <p:nvSpPr>
          <p:cNvPr id="17" name="ZoneTexte 16">
            <a:extLst>
              <a:ext uri="{FF2B5EF4-FFF2-40B4-BE49-F238E27FC236}">
                <a16:creationId xmlns:a16="http://schemas.microsoft.com/office/drawing/2014/main" id="{E96D1BCA-1500-192E-7A2E-FBFBA4308650}"/>
              </a:ext>
            </a:extLst>
          </p:cNvPr>
          <p:cNvSpPr txBox="1"/>
          <p:nvPr/>
        </p:nvSpPr>
        <p:spPr>
          <a:xfrm>
            <a:off x="6136512" y="3504771"/>
            <a:ext cx="1379318" cy="523220"/>
          </a:xfrm>
          <a:prstGeom prst="rect">
            <a:avLst/>
          </a:prstGeom>
          <a:noFill/>
          <a:ln w="28575">
            <a:solidFill>
              <a:srgbClr val="1F9CB3"/>
            </a:solidFill>
          </a:ln>
        </p:spPr>
        <p:txBody>
          <a:bodyPr wrap="square" rtlCol="0">
            <a:spAutoFit/>
          </a:bodyPr>
          <a:lstStyle/>
          <a:p>
            <a:pPr algn="ctr"/>
            <a:r>
              <a:rPr lang="fr-FR" sz="2800" b="1" dirty="0">
                <a:solidFill>
                  <a:srgbClr val="FF0000"/>
                </a:solidFill>
              </a:rPr>
              <a:t>Alcool</a:t>
            </a:r>
          </a:p>
        </p:txBody>
      </p:sp>
      <p:sp>
        <p:nvSpPr>
          <p:cNvPr id="18" name="ZoneTexte 17">
            <a:extLst>
              <a:ext uri="{FF2B5EF4-FFF2-40B4-BE49-F238E27FC236}">
                <a16:creationId xmlns:a16="http://schemas.microsoft.com/office/drawing/2014/main" id="{DB3BEE1D-A2C8-B7F9-E61C-BDDFB2B83009}"/>
              </a:ext>
            </a:extLst>
          </p:cNvPr>
          <p:cNvSpPr txBox="1"/>
          <p:nvPr/>
        </p:nvSpPr>
        <p:spPr>
          <a:xfrm>
            <a:off x="4655915" y="2886749"/>
            <a:ext cx="1379318" cy="523220"/>
          </a:xfrm>
          <a:prstGeom prst="rect">
            <a:avLst/>
          </a:prstGeom>
          <a:noFill/>
          <a:ln w="28575">
            <a:solidFill>
              <a:srgbClr val="1F9CB3"/>
            </a:solidFill>
          </a:ln>
        </p:spPr>
        <p:txBody>
          <a:bodyPr wrap="square" rtlCol="0">
            <a:spAutoFit/>
          </a:bodyPr>
          <a:lstStyle/>
          <a:p>
            <a:pPr algn="ctr"/>
            <a:r>
              <a:rPr lang="fr-FR" sz="2800" b="1" dirty="0">
                <a:solidFill>
                  <a:srgbClr val="FF0000"/>
                </a:solidFill>
              </a:rPr>
              <a:t>Cocaïne</a:t>
            </a:r>
          </a:p>
        </p:txBody>
      </p:sp>
      <p:sp>
        <p:nvSpPr>
          <p:cNvPr id="21" name="ZoneTexte 20">
            <a:extLst>
              <a:ext uri="{FF2B5EF4-FFF2-40B4-BE49-F238E27FC236}">
                <a16:creationId xmlns:a16="http://schemas.microsoft.com/office/drawing/2014/main" id="{15F43AA6-8398-4E85-EB8A-7EDD0B665DA4}"/>
              </a:ext>
            </a:extLst>
          </p:cNvPr>
          <p:cNvSpPr txBox="1"/>
          <p:nvPr/>
        </p:nvSpPr>
        <p:spPr>
          <a:xfrm>
            <a:off x="7694727" y="4006302"/>
            <a:ext cx="1674797" cy="523220"/>
          </a:xfrm>
          <a:prstGeom prst="rect">
            <a:avLst/>
          </a:prstGeom>
          <a:noFill/>
          <a:ln w="28575">
            <a:solidFill>
              <a:srgbClr val="1F9CB3"/>
            </a:solidFill>
          </a:ln>
        </p:spPr>
        <p:txBody>
          <a:bodyPr wrap="square" rtlCol="0">
            <a:spAutoFit/>
          </a:bodyPr>
          <a:lstStyle/>
          <a:p>
            <a:pPr algn="ctr"/>
            <a:r>
              <a:rPr lang="fr-FR" sz="2800" b="1" dirty="0">
                <a:solidFill>
                  <a:srgbClr val="FF0000"/>
                </a:solidFill>
              </a:rPr>
              <a:t>Cannabis</a:t>
            </a:r>
          </a:p>
        </p:txBody>
      </p:sp>
      <p:sp>
        <p:nvSpPr>
          <p:cNvPr id="22" name="ZoneTexte 21">
            <a:extLst>
              <a:ext uri="{FF2B5EF4-FFF2-40B4-BE49-F238E27FC236}">
                <a16:creationId xmlns:a16="http://schemas.microsoft.com/office/drawing/2014/main" id="{E5F2D73E-4E24-6E1E-87F5-0B51126B8342}"/>
              </a:ext>
            </a:extLst>
          </p:cNvPr>
          <p:cNvSpPr txBox="1"/>
          <p:nvPr/>
        </p:nvSpPr>
        <p:spPr>
          <a:xfrm>
            <a:off x="3079688" y="1895888"/>
            <a:ext cx="1594779" cy="523220"/>
          </a:xfrm>
          <a:prstGeom prst="rect">
            <a:avLst/>
          </a:prstGeom>
          <a:noFill/>
          <a:ln w="28575">
            <a:solidFill>
              <a:srgbClr val="1F9CB3"/>
            </a:solidFill>
          </a:ln>
        </p:spPr>
        <p:txBody>
          <a:bodyPr wrap="square" rtlCol="0">
            <a:spAutoFit/>
          </a:bodyPr>
          <a:lstStyle/>
          <a:p>
            <a:pPr algn="ctr"/>
            <a:r>
              <a:rPr lang="fr-FR" sz="2800" b="1" dirty="0">
                <a:solidFill>
                  <a:srgbClr val="FF0000"/>
                </a:solidFill>
              </a:rPr>
              <a:t>Héroïne</a:t>
            </a:r>
          </a:p>
        </p:txBody>
      </p:sp>
      <p:sp>
        <p:nvSpPr>
          <p:cNvPr id="23" name="ZoneTexte 22">
            <a:extLst>
              <a:ext uri="{FF2B5EF4-FFF2-40B4-BE49-F238E27FC236}">
                <a16:creationId xmlns:a16="http://schemas.microsoft.com/office/drawing/2014/main" id="{FAD38521-F82E-0D69-AF9C-BEC9746BD534}"/>
              </a:ext>
            </a:extLst>
          </p:cNvPr>
          <p:cNvSpPr txBox="1"/>
          <p:nvPr/>
        </p:nvSpPr>
        <p:spPr>
          <a:xfrm>
            <a:off x="9118921" y="4708543"/>
            <a:ext cx="1379318" cy="523220"/>
          </a:xfrm>
          <a:prstGeom prst="rect">
            <a:avLst/>
          </a:prstGeom>
          <a:noFill/>
          <a:ln w="28575">
            <a:solidFill>
              <a:srgbClr val="1F9CB3"/>
            </a:solidFill>
          </a:ln>
        </p:spPr>
        <p:txBody>
          <a:bodyPr wrap="square" rtlCol="0">
            <a:spAutoFit/>
          </a:bodyPr>
          <a:lstStyle/>
          <a:p>
            <a:pPr algn="ctr"/>
            <a:r>
              <a:rPr lang="fr-FR" sz="2800" b="1" dirty="0">
                <a:solidFill>
                  <a:srgbClr val="FF0000"/>
                </a:solidFill>
              </a:rPr>
              <a:t>LSD</a:t>
            </a:r>
          </a:p>
        </p:txBody>
      </p:sp>
      <p:pic>
        <p:nvPicPr>
          <p:cNvPr id="25" name="Image 24">
            <a:extLst>
              <a:ext uri="{FF2B5EF4-FFF2-40B4-BE49-F238E27FC236}">
                <a16:creationId xmlns:a16="http://schemas.microsoft.com/office/drawing/2014/main" id="{67C8EA0A-E7CB-99DE-6027-FD0EBE8EDDAD}"/>
              </a:ext>
            </a:extLst>
          </p:cNvPr>
          <p:cNvPicPr>
            <a:picLocks noChangeAspect="1"/>
          </p:cNvPicPr>
          <p:nvPr/>
        </p:nvPicPr>
        <p:blipFill>
          <a:blip r:embed="rId3"/>
          <a:stretch>
            <a:fillRect/>
          </a:stretch>
        </p:blipFill>
        <p:spPr>
          <a:xfrm>
            <a:off x="9369524" y="6040086"/>
            <a:ext cx="1052053" cy="721253"/>
          </a:xfrm>
          <a:prstGeom prst="rect">
            <a:avLst/>
          </a:prstGeom>
        </p:spPr>
      </p:pic>
      <p:pic>
        <p:nvPicPr>
          <p:cNvPr id="27" name="Image 26">
            <a:extLst>
              <a:ext uri="{FF2B5EF4-FFF2-40B4-BE49-F238E27FC236}">
                <a16:creationId xmlns:a16="http://schemas.microsoft.com/office/drawing/2014/main" id="{589137B0-84AC-3197-46B5-6517E5F9F8DF}"/>
              </a:ext>
            </a:extLst>
          </p:cNvPr>
          <p:cNvPicPr>
            <a:picLocks noChangeAspect="1"/>
          </p:cNvPicPr>
          <p:nvPr/>
        </p:nvPicPr>
        <p:blipFill>
          <a:blip r:embed="rId4"/>
          <a:stretch>
            <a:fillRect/>
          </a:stretch>
        </p:blipFill>
        <p:spPr>
          <a:xfrm>
            <a:off x="3174025" y="6046916"/>
            <a:ext cx="1238290" cy="707594"/>
          </a:xfrm>
          <a:prstGeom prst="rect">
            <a:avLst/>
          </a:prstGeom>
        </p:spPr>
      </p:pic>
      <p:pic>
        <p:nvPicPr>
          <p:cNvPr id="29" name="Image 28">
            <a:extLst>
              <a:ext uri="{FF2B5EF4-FFF2-40B4-BE49-F238E27FC236}">
                <a16:creationId xmlns:a16="http://schemas.microsoft.com/office/drawing/2014/main" id="{93B06D54-6DB6-EAD0-7E0E-E6928A45C4BB}"/>
              </a:ext>
            </a:extLst>
          </p:cNvPr>
          <p:cNvPicPr>
            <a:picLocks noChangeAspect="1"/>
          </p:cNvPicPr>
          <p:nvPr/>
        </p:nvPicPr>
        <p:blipFill>
          <a:blip r:embed="rId5"/>
          <a:stretch>
            <a:fillRect/>
          </a:stretch>
        </p:blipFill>
        <p:spPr>
          <a:xfrm>
            <a:off x="4760365" y="6062989"/>
            <a:ext cx="1094350" cy="691522"/>
          </a:xfrm>
          <a:prstGeom prst="rect">
            <a:avLst/>
          </a:prstGeom>
        </p:spPr>
      </p:pic>
      <p:pic>
        <p:nvPicPr>
          <p:cNvPr id="31" name="Image 30">
            <a:extLst>
              <a:ext uri="{FF2B5EF4-FFF2-40B4-BE49-F238E27FC236}">
                <a16:creationId xmlns:a16="http://schemas.microsoft.com/office/drawing/2014/main" id="{920EB5D9-4C96-6DC9-7729-2E473A022922}"/>
              </a:ext>
            </a:extLst>
          </p:cNvPr>
          <p:cNvPicPr>
            <a:picLocks noChangeAspect="1"/>
          </p:cNvPicPr>
          <p:nvPr/>
        </p:nvPicPr>
        <p:blipFill>
          <a:blip r:embed="rId6"/>
          <a:stretch>
            <a:fillRect/>
          </a:stretch>
        </p:blipFill>
        <p:spPr>
          <a:xfrm>
            <a:off x="6490340" y="6056396"/>
            <a:ext cx="612067" cy="807219"/>
          </a:xfrm>
          <a:prstGeom prst="rect">
            <a:avLst/>
          </a:prstGeom>
        </p:spPr>
      </p:pic>
      <p:pic>
        <p:nvPicPr>
          <p:cNvPr id="33" name="Image 32">
            <a:extLst>
              <a:ext uri="{FF2B5EF4-FFF2-40B4-BE49-F238E27FC236}">
                <a16:creationId xmlns:a16="http://schemas.microsoft.com/office/drawing/2014/main" id="{2DA0502D-011C-05C8-6E26-45F15E7D47B5}"/>
              </a:ext>
            </a:extLst>
          </p:cNvPr>
          <p:cNvPicPr>
            <a:picLocks noChangeAspect="1"/>
          </p:cNvPicPr>
          <p:nvPr/>
        </p:nvPicPr>
        <p:blipFill>
          <a:blip r:embed="rId7"/>
          <a:stretch>
            <a:fillRect/>
          </a:stretch>
        </p:blipFill>
        <p:spPr>
          <a:xfrm>
            <a:off x="8017419" y="6056396"/>
            <a:ext cx="977854" cy="721254"/>
          </a:xfrm>
          <a:prstGeom prst="rect">
            <a:avLst/>
          </a:prstGeom>
        </p:spPr>
      </p:pic>
      <p:pic>
        <p:nvPicPr>
          <p:cNvPr id="35" name="Image 34">
            <a:extLst>
              <a:ext uri="{FF2B5EF4-FFF2-40B4-BE49-F238E27FC236}">
                <a16:creationId xmlns:a16="http://schemas.microsoft.com/office/drawing/2014/main" id="{7747FD75-25D6-198D-5577-798903221CF0}"/>
              </a:ext>
            </a:extLst>
          </p:cNvPr>
          <p:cNvPicPr>
            <a:picLocks noChangeAspect="1"/>
          </p:cNvPicPr>
          <p:nvPr/>
        </p:nvPicPr>
        <p:blipFill>
          <a:blip r:embed="rId8"/>
          <a:stretch>
            <a:fillRect/>
          </a:stretch>
        </p:blipFill>
        <p:spPr>
          <a:xfrm>
            <a:off x="1924471" y="6152662"/>
            <a:ext cx="942975" cy="514350"/>
          </a:xfrm>
          <a:prstGeom prst="rect">
            <a:avLst/>
          </a:prstGeom>
        </p:spPr>
      </p:pic>
      <p:sp>
        <p:nvSpPr>
          <p:cNvPr id="36" name="ZoneTexte 35">
            <a:extLst>
              <a:ext uri="{FF2B5EF4-FFF2-40B4-BE49-F238E27FC236}">
                <a16:creationId xmlns:a16="http://schemas.microsoft.com/office/drawing/2014/main" id="{DE2738F1-F8A6-C337-47A7-FE21C498CCFC}"/>
              </a:ext>
            </a:extLst>
          </p:cNvPr>
          <p:cNvSpPr txBox="1"/>
          <p:nvPr/>
        </p:nvSpPr>
        <p:spPr>
          <a:xfrm>
            <a:off x="10833904" y="6370281"/>
            <a:ext cx="1053296" cy="307777"/>
          </a:xfrm>
          <a:prstGeom prst="rect">
            <a:avLst/>
          </a:prstGeom>
          <a:solidFill>
            <a:srgbClr val="FFFF00"/>
          </a:solidFill>
        </p:spPr>
        <p:txBody>
          <a:bodyPr wrap="square" rtlCol="0">
            <a:spAutoFit/>
          </a:bodyPr>
          <a:lstStyle/>
          <a:p>
            <a:r>
              <a:rPr lang="fr-FR" sz="1400" b="1" dirty="0">
                <a:highlight>
                  <a:srgbClr val="FFFF00"/>
                </a:highlight>
                <a:ea typeface="STCaiyun" panose="020B0503020204020204" pitchFamily="2" charset="-122"/>
                <a:hlinkClick r:id="rId9" action="ppaction://hlinksldjump"/>
              </a:rPr>
              <a:t>SOMMAIRE</a:t>
            </a:r>
            <a:endParaRPr lang="fr-FR" sz="1400" b="1" dirty="0">
              <a:highlight>
                <a:srgbClr val="FFFF00"/>
              </a:highlight>
              <a:ea typeface="STCaiyun" panose="020B0503020204020204" pitchFamily="2" charset="-122"/>
            </a:endParaRPr>
          </a:p>
        </p:txBody>
      </p:sp>
    </p:spTree>
    <p:extLst>
      <p:ext uri="{BB962C8B-B14F-4D97-AF65-F5344CB8AC3E}">
        <p14:creationId xmlns:p14="http://schemas.microsoft.com/office/powerpoint/2010/main" val="32675565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C384DAFA-BD79-AECB-4960-39385048C5D0}"/>
              </a:ext>
            </a:extLst>
          </p:cNvPr>
          <p:cNvSpPr txBox="1"/>
          <p:nvPr/>
        </p:nvSpPr>
        <p:spPr>
          <a:xfrm>
            <a:off x="8507393" y="3264584"/>
            <a:ext cx="3229337" cy="3046988"/>
          </a:xfrm>
          <a:prstGeom prst="rect">
            <a:avLst/>
          </a:prstGeom>
          <a:noFill/>
        </p:spPr>
        <p:txBody>
          <a:bodyPr wrap="square">
            <a:spAutoFit/>
          </a:bodyPr>
          <a:lstStyle/>
          <a:p>
            <a:r>
              <a:rPr lang="fr-FR" sz="4800" b="1" dirty="0">
                <a:solidFill>
                  <a:schemeClr val="bg1"/>
                </a:solidFill>
              </a:rPr>
              <a:t>Pratiques addictives en milieu du travail</a:t>
            </a:r>
          </a:p>
        </p:txBody>
      </p:sp>
      <p:pic>
        <p:nvPicPr>
          <p:cNvPr id="3" name="Image 2">
            <a:extLst>
              <a:ext uri="{FF2B5EF4-FFF2-40B4-BE49-F238E27FC236}">
                <a16:creationId xmlns:a16="http://schemas.microsoft.com/office/drawing/2014/main" id="{EB34F7FB-B439-FA88-BB72-58EDABF59155}"/>
              </a:ext>
            </a:extLst>
          </p:cNvPr>
          <p:cNvPicPr>
            <a:picLocks noChangeAspect="1"/>
          </p:cNvPicPr>
          <p:nvPr/>
        </p:nvPicPr>
        <p:blipFill>
          <a:blip r:embed="rId2"/>
          <a:stretch>
            <a:fillRect/>
          </a:stretch>
        </p:blipFill>
        <p:spPr>
          <a:xfrm>
            <a:off x="0" y="0"/>
            <a:ext cx="12192000" cy="6860537"/>
          </a:xfrm>
          <a:prstGeom prst="rect">
            <a:avLst/>
          </a:prstGeom>
        </p:spPr>
      </p:pic>
      <p:sp>
        <p:nvSpPr>
          <p:cNvPr id="4" name="Rectangle 3">
            <a:extLst>
              <a:ext uri="{FF2B5EF4-FFF2-40B4-BE49-F238E27FC236}">
                <a16:creationId xmlns:a16="http://schemas.microsoft.com/office/drawing/2014/main" id="{179927C8-3AFD-2B68-D361-440ECBC79E72}"/>
              </a:ext>
            </a:extLst>
          </p:cNvPr>
          <p:cNvSpPr/>
          <p:nvPr/>
        </p:nvSpPr>
        <p:spPr>
          <a:xfrm>
            <a:off x="7812911" y="3264584"/>
            <a:ext cx="3761773" cy="3414008"/>
          </a:xfrm>
          <a:prstGeom prst="rect">
            <a:avLst/>
          </a:prstGeom>
          <a:solidFill>
            <a:srgbClr val="1F9C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7C260590-2197-A15B-4C3F-DBED3B9FF932}"/>
              </a:ext>
            </a:extLst>
          </p:cNvPr>
          <p:cNvSpPr txBox="1"/>
          <p:nvPr/>
        </p:nvSpPr>
        <p:spPr>
          <a:xfrm>
            <a:off x="8052123" y="3449250"/>
            <a:ext cx="3229337" cy="2862322"/>
          </a:xfrm>
          <a:prstGeom prst="rect">
            <a:avLst/>
          </a:prstGeom>
          <a:noFill/>
        </p:spPr>
        <p:txBody>
          <a:bodyPr wrap="square">
            <a:spAutoFit/>
          </a:bodyPr>
          <a:lstStyle/>
          <a:p>
            <a:r>
              <a:rPr lang="fr-FR" sz="6000" b="1" dirty="0">
                <a:solidFill>
                  <a:schemeClr val="bg1"/>
                </a:solidFill>
              </a:rPr>
              <a:t>Pratique addictive au travail </a:t>
            </a:r>
          </a:p>
        </p:txBody>
      </p:sp>
    </p:spTree>
    <p:extLst>
      <p:ext uri="{BB962C8B-B14F-4D97-AF65-F5344CB8AC3E}">
        <p14:creationId xmlns:p14="http://schemas.microsoft.com/office/powerpoint/2010/main" val="27053887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F038B9CA-861D-1013-1491-18A26B92AEEE}"/>
              </a:ext>
            </a:extLst>
          </p:cNvPr>
          <p:cNvPicPr>
            <a:picLocks noChangeAspect="1"/>
          </p:cNvPicPr>
          <p:nvPr/>
        </p:nvPicPr>
        <p:blipFill>
          <a:blip r:embed="rId2"/>
          <a:stretch>
            <a:fillRect/>
          </a:stretch>
        </p:blipFill>
        <p:spPr>
          <a:xfrm>
            <a:off x="0" y="0"/>
            <a:ext cx="12192000" cy="6858000"/>
          </a:xfrm>
          <a:prstGeom prst="rect">
            <a:avLst/>
          </a:prstGeom>
        </p:spPr>
      </p:pic>
      <p:sp>
        <p:nvSpPr>
          <p:cNvPr id="7" name="ZoneTexte 6">
            <a:extLst>
              <a:ext uri="{FF2B5EF4-FFF2-40B4-BE49-F238E27FC236}">
                <a16:creationId xmlns:a16="http://schemas.microsoft.com/office/drawing/2014/main" id="{79374A81-8D51-AEFB-2961-6AF98E8C6BDE}"/>
              </a:ext>
            </a:extLst>
          </p:cNvPr>
          <p:cNvSpPr txBox="1"/>
          <p:nvPr/>
        </p:nvSpPr>
        <p:spPr>
          <a:xfrm>
            <a:off x="950976" y="2199304"/>
            <a:ext cx="10668000" cy="2123658"/>
          </a:xfrm>
          <a:prstGeom prst="rect">
            <a:avLst/>
          </a:prstGeom>
          <a:noFill/>
        </p:spPr>
        <p:txBody>
          <a:bodyPr wrap="square" rtlCol="0">
            <a:spAutoFit/>
          </a:bodyPr>
          <a:lstStyle/>
          <a:p>
            <a:pPr algn="ctr"/>
            <a:r>
              <a:rPr lang="fr-FR" sz="4400" dirty="0">
                <a:solidFill>
                  <a:schemeClr val="bg1"/>
                </a:solidFill>
              </a:rPr>
              <a:t>85% des dirigeants d’entreprises affirment être préoccupés par les questions de toxicomanies et leurs impacts au travail. </a:t>
            </a:r>
          </a:p>
        </p:txBody>
      </p:sp>
      <p:sp>
        <p:nvSpPr>
          <p:cNvPr id="8" name="ZoneTexte 7">
            <a:extLst>
              <a:ext uri="{FF2B5EF4-FFF2-40B4-BE49-F238E27FC236}">
                <a16:creationId xmlns:a16="http://schemas.microsoft.com/office/drawing/2014/main" id="{71CB23C2-A06E-6F4D-217E-95C91B2CAAC3}"/>
              </a:ext>
            </a:extLst>
          </p:cNvPr>
          <p:cNvSpPr txBox="1"/>
          <p:nvPr/>
        </p:nvSpPr>
        <p:spPr>
          <a:xfrm>
            <a:off x="292608" y="6149588"/>
            <a:ext cx="9144000" cy="369332"/>
          </a:xfrm>
          <a:prstGeom prst="rect">
            <a:avLst/>
          </a:prstGeom>
          <a:noFill/>
        </p:spPr>
        <p:txBody>
          <a:bodyPr wrap="square" rtlCol="0">
            <a:spAutoFit/>
          </a:bodyPr>
          <a:lstStyle/>
          <a:p>
            <a:r>
              <a:rPr lang="fr-FR" i="1" dirty="0">
                <a:solidFill>
                  <a:schemeClr val="bg1"/>
                </a:solidFill>
              </a:rPr>
              <a:t>Source : enquête BVA – MILDECA/SIG 2014, Note d’analyse OFDT,  2015 </a:t>
            </a:r>
          </a:p>
        </p:txBody>
      </p:sp>
      <p:sp>
        <p:nvSpPr>
          <p:cNvPr id="10" name="ZoneTexte 9">
            <a:extLst>
              <a:ext uri="{FF2B5EF4-FFF2-40B4-BE49-F238E27FC236}">
                <a16:creationId xmlns:a16="http://schemas.microsoft.com/office/drawing/2014/main" id="{563DCD43-5986-ACB6-F150-7C21646BDE48}"/>
              </a:ext>
            </a:extLst>
          </p:cNvPr>
          <p:cNvSpPr txBox="1"/>
          <p:nvPr/>
        </p:nvSpPr>
        <p:spPr>
          <a:xfrm>
            <a:off x="10845478" y="6377650"/>
            <a:ext cx="1053296" cy="307777"/>
          </a:xfrm>
          <a:prstGeom prst="rect">
            <a:avLst/>
          </a:prstGeom>
          <a:solidFill>
            <a:srgbClr val="FFFF00"/>
          </a:solidFill>
        </p:spPr>
        <p:txBody>
          <a:bodyPr wrap="square" rtlCol="0">
            <a:spAutoFit/>
          </a:bodyPr>
          <a:lstStyle/>
          <a:p>
            <a:r>
              <a:rPr lang="fr-FR" sz="1400" b="1" dirty="0">
                <a:highlight>
                  <a:srgbClr val="FFFF00"/>
                </a:highlight>
                <a:ea typeface="STCaiyun" panose="020B0503020204020204" pitchFamily="2" charset="-122"/>
                <a:hlinkClick r:id="rId3" action="ppaction://hlinksldjump"/>
              </a:rPr>
              <a:t>SOMMAIRE</a:t>
            </a:r>
            <a:endParaRPr lang="fr-FR" sz="1400" b="1" dirty="0">
              <a:highlight>
                <a:srgbClr val="FFFF00"/>
              </a:highlight>
              <a:ea typeface="STCaiyun" panose="020B0503020204020204" pitchFamily="2" charset="-122"/>
            </a:endParaRPr>
          </a:p>
        </p:txBody>
      </p:sp>
      <p:pic>
        <p:nvPicPr>
          <p:cNvPr id="12" name="Graphique 11" descr="Guillemet ouvert avec un remplissage uni">
            <a:extLst>
              <a:ext uri="{FF2B5EF4-FFF2-40B4-BE49-F238E27FC236}">
                <a16:creationId xmlns:a16="http://schemas.microsoft.com/office/drawing/2014/main" id="{0E814F3D-6DAA-969D-6D6D-6EDEC604F30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3024" y="2008632"/>
            <a:ext cx="914400" cy="914400"/>
          </a:xfrm>
          <a:prstGeom prst="rect">
            <a:avLst/>
          </a:prstGeom>
        </p:spPr>
      </p:pic>
      <p:pic>
        <p:nvPicPr>
          <p:cNvPr id="13" name="Graphique 12" descr="Guillemet ouvert avec un remplissage uni">
            <a:extLst>
              <a:ext uri="{FF2B5EF4-FFF2-40B4-BE49-F238E27FC236}">
                <a16:creationId xmlns:a16="http://schemas.microsoft.com/office/drawing/2014/main" id="{2648F994-8D64-C7F4-E7DC-B1D9E833A20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800000">
            <a:off x="10704576" y="3261133"/>
            <a:ext cx="914400" cy="914400"/>
          </a:xfrm>
          <a:prstGeom prst="rect">
            <a:avLst/>
          </a:prstGeom>
        </p:spPr>
      </p:pic>
    </p:spTree>
    <p:extLst>
      <p:ext uri="{BB962C8B-B14F-4D97-AF65-F5344CB8AC3E}">
        <p14:creationId xmlns:p14="http://schemas.microsoft.com/office/powerpoint/2010/main" val="28894968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4A3AD341-59C5-0B03-06D5-5A92C8EBB8B3}"/>
              </a:ext>
            </a:extLst>
          </p:cNvPr>
          <p:cNvPicPr>
            <a:picLocks noChangeAspect="1"/>
          </p:cNvPicPr>
          <p:nvPr/>
        </p:nvPicPr>
        <p:blipFill>
          <a:blip r:embed="rId3"/>
          <a:stretch>
            <a:fillRect/>
          </a:stretch>
        </p:blipFill>
        <p:spPr>
          <a:xfrm>
            <a:off x="0" y="0"/>
            <a:ext cx="12192000" cy="6852040"/>
          </a:xfrm>
          <a:prstGeom prst="rect">
            <a:avLst/>
          </a:prstGeom>
        </p:spPr>
      </p:pic>
      <p:sp>
        <p:nvSpPr>
          <p:cNvPr id="2" name="ZoneTexte 1">
            <a:extLst>
              <a:ext uri="{FF2B5EF4-FFF2-40B4-BE49-F238E27FC236}">
                <a16:creationId xmlns:a16="http://schemas.microsoft.com/office/drawing/2014/main" id="{58C918FD-53B4-06CA-F930-75FB228BA357}"/>
              </a:ext>
            </a:extLst>
          </p:cNvPr>
          <p:cNvSpPr txBox="1"/>
          <p:nvPr/>
        </p:nvSpPr>
        <p:spPr>
          <a:xfrm>
            <a:off x="1360713" y="378648"/>
            <a:ext cx="9612086" cy="646331"/>
          </a:xfrm>
          <a:prstGeom prst="rect">
            <a:avLst/>
          </a:prstGeom>
          <a:noFill/>
        </p:spPr>
        <p:txBody>
          <a:bodyPr wrap="square">
            <a:spAutoFit/>
          </a:bodyPr>
          <a:lstStyle/>
          <a:p>
            <a:r>
              <a:rPr lang="fr-FR" sz="3600" b="1" dirty="0">
                <a:solidFill>
                  <a:srgbClr val="1F9CB3"/>
                </a:solidFill>
              </a:rPr>
              <a:t>Généralités sur les pratiques addictives au travail </a:t>
            </a:r>
          </a:p>
        </p:txBody>
      </p:sp>
      <p:sp>
        <p:nvSpPr>
          <p:cNvPr id="16" name="ZoneTexte 15">
            <a:extLst>
              <a:ext uri="{FF2B5EF4-FFF2-40B4-BE49-F238E27FC236}">
                <a16:creationId xmlns:a16="http://schemas.microsoft.com/office/drawing/2014/main" id="{6EC2763A-C89F-6EF5-D391-72E2A7553B29}"/>
              </a:ext>
            </a:extLst>
          </p:cNvPr>
          <p:cNvSpPr txBox="1"/>
          <p:nvPr/>
        </p:nvSpPr>
        <p:spPr>
          <a:xfrm>
            <a:off x="10833904" y="6370281"/>
            <a:ext cx="1053296" cy="307777"/>
          </a:xfrm>
          <a:prstGeom prst="rect">
            <a:avLst/>
          </a:prstGeom>
          <a:solidFill>
            <a:srgbClr val="FFFF00"/>
          </a:solidFill>
        </p:spPr>
        <p:txBody>
          <a:bodyPr wrap="square" rtlCol="0">
            <a:spAutoFit/>
          </a:bodyPr>
          <a:lstStyle/>
          <a:p>
            <a:r>
              <a:rPr lang="fr-FR" sz="1400" b="1" dirty="0">
                <a:highlight>
                  <a:srgbClr val="FFFF00"/>
                </a:highlight>
                <a:ea typeface="STCaiyun" panose="020B0503020204020204" pitchFamily="2" charset="-122"/>
                <a:hlinkClick r:id="rId4" action="ppaction://hlinksldjump"/>
              </a:rPr>
              <a:t>SOMMAIRE</a:t>
            </a:r>
            <a:endParaRPr lang="fr-FR" sz="1400" b="1" dirty="0">
              <a:highlight>
                <a:srgbClr val="FFFF00"/>
              </a:highlight>
              <a:ea typeface="STCaiyun" panose="020B0503020204020204" pitchFamily="2" charset="-122"/>
            </a:endParaRPr>
          </a:p>
        </p:txBody>
      </p:sp>
      <p:sp>
        <p:nvSpPr>
          <p:cNvPr id="4" name="ZoneTexte 3">
            <a:extLst>
              <a:ext uri="{FF2B5EF4-FFF2-40B4-BE49-F238E27FC236}">
                <a16:creationId xmlns:a16="http://schemas.microsoft.com/office/drawing/2014/main" id="{1B124C8F-F85C-2201-D955-AFAA3982E9A0}"/>
              </a:ext>
            </a:extLst>
          </p:cNvPr>
          <p:cNvSpPr txBox="1"/>
          <p:nvPr/>
        </p:nvSpPr>
        <p:spPr>
          <a:xfrm>
            <a:off x="0" y="1450088"/>
            <a:ext cx="12192000" cy="5262979"/>
          </a:xfrm>
          <a:prstGeom prst="rect">
            <a:avLst/>
          </a:prstGeom>
          <a:solidFill>
            <a:schemeClr val="bg1"/>
          </a:solidFill>
        </p:spPr>
        <p:txBody>
          <a:bodyPr wrap="square">
            <a:spAutoFit/>
          </a:bodyPr>
          <a:lstStyle/>
          <a:p>
            <a:pPr marL="457200" indent="-457200">
              <a:buFont typeface="Arial" panose="020B0604020202020204" pitchFamily="34" charset="0"/>
              <a:buChar char="•"/>
            </a:pPr>
            <a:r>
              <a:rPr lang="fr-FR" sz="2400" dirty="0">
                <a:solidFill>
                  <a:srgbClr val="E08C37"/>
                </a:solidFill>
              </a:rPr>
              <a:t>La consommation de substances psychoactives peut modifier le comportement d’un salarié sur le lieu de travail, même si la consommation se fait dans sa sphère privée.</a:t>
            </a:r>
          </a:p>
          <a:p>
            <a:endParaRPr lang="fr-FR" sz="2400" dirty="0">
              <a:solidFill>
                <a:srgbClr val="E08C37"/>
              </a:solidFill>
            </a:endParaRPr>
          </a:p>
          <a:p>
            <a:pPr marL="457200" indent="-457200">
              <a:buFont typeface="Arial" panose="020B0604020202020204" pitchFamily="34" charset="0"/>
              <a:buChar char="•"/>
            </a:pPr>
            <a:r>
              <a:rPr lang="fr-FR" sz="2400" dirty="0">
                <a:solidFill>
                  <a:srgbClr val="E08C37"/>
                </a:solidFill>
              </a:rPr>
              <a:t>Risques au travail pour le salarié, pour ses collègues, ou pour des tiers</a:t>
            </a:r>
          </a:p>
          <a:p>
            <a:endParaRPr lang="fr-FR" sz="2400" dirty="0">
              <a:solidFill>
                <a:srgbClr val="E08C37"/>
              </a:solidFill>
            </a:endParaRPr>
          </a:p>
          <a:p>
            <a:pPr marL="457200" indent="-457200">
              <a:buFont typeface="Arial" panose="020B0604020202020204" pitchFamily="34" charset="0"/>
              <a:buChar char="•"/>
            </a:pPr>
            <a:r>
              <a:rPr lang="fr-FR" sz="2400" dirty="0">
                <a:solidFill>
                  <a:srgbClr val="E08C37"/>
                </a:solidFill>
              </a:rPr>
              <a:t>Tout type de métiers et toute catégorie professionnelle sont concernés même si dans certains, la culture de consommation est plus marquée.</a:t>
            </a:r>
            <a:br>
              <a:rPr lang="fr-FR" sz="2400" dirty="0">
                <a:solidFill>
                  <a:srgbClr val="E08C37"/>
                </a:solidFill>
              </a:rPr>
            </a:br>
            <a:r>
              <a:rPr lang="fr-FR" sz="2400" dirty="0">
                <a:solidFill>
                  <a:srgbClr val="E08C37"/>
                </a:solidFill>
              </a:rPr>
              <a:t>Le chômage est une catégorie avec une forte prévalence de consommation.</a:t>
            </a:r>
          </a:p>
          <a:p>
            <a:endParaRPr lang="fr-FR" sz="2400" dirty="0">
              <a:solidFill>
                <a:srgbClr val="E08C37"/>
              </a:solidFill>
            </a:endParaRPr>
          </a:p>
          <a:p>
            <a:pPr marL="457200" indent="-457200">
              <a:buFont typeface="Arial" panose="020B0604020202020204" pitchFamily="34" charset="0"/>
              <a:buChar char="•"/>
            </a:pPr>
            <a:r>
              <a:rPr lang="fr-FR" sz="2400" dirty="0">
                <a:solidFill>
                  <a:srgbClr val="E08C37"/>
                </a:solidFill>
              </a:rPr>
              <a:t>Obligation de sécurité pour l’employeur</a:t>
            </a:r>
          </a:p>
          <a:p>
            <a:endParaRPr lang="fr-FR" sz="2400" dirty="0">
              <a:solidFill>
                <a:srgbClr val="E08C37"/>
              </a:solidFill>
            </a:endParaRPr>
          </a:p>
          <a:p>
            <a:pPr marL="457200" indent="-457200">
              <a:buFont typeface="Arial" panose="020B0604020202020204" pitchFamily="34" charset="0"/>
              <a:buChar char="•"/>
            </a:pPr>
            <a:r>
              <a:rPr lang="fr-FR" sz="2400" dirty="0">
                <a:solidFill>
                  <a:srgbClr val="E08C37"/>
                </a:solidFill>
              </a:rPr>
              <a:t>Possibilité d’actions dans l’entreprise :</a:t>
            </a:r>
          </a:p>
          <a:p>
            <a:r>
              <a:rPr lang="fr-FR" sz="2400" dirty="0">
                <a:solidFill>
                  <a:srgbClr val="E08C37"/>
                </a:solidFill>
              </a:rPr>
              <a:t>	- Action collective, préventive</a:t>
            </a:r>
          </a:p>
          <a:p>
            <a:r>
              <a:rPr lang="fr-FR" sz="2400" dirty="0">
                <a:solidFill>
                  <a:srgbClr val="E08C37"/>
                </a:solidFill>
              </a:rPr>
              <a:t>	- Actions individuelles face à une problématique</a:t>
            </a:r>
          </a:p>
        </p:txBody>
      </p:sp>
      <p:sp>
        <p:nvSpPr>
          <p:cNvPr id="3" name="ZoneTexte 2">
            <a:extLst>
              <a:ext uri="{FF2B5EF4-FFF2-40B4-BE49-F238E27FC236}">
                <a16:creationId xmlns:a16="http://schemas.microsoft.com/office/drawing/2014/main" id="{A38684AA-8EB6-0761-7801-57981624DC3B}"/>
              </a:ext>
            </a:extLst>
          </p:cNvPr>
          <p:cNvSpPr txBox="1"/>
          <p:nvPr/>
        </p:nvSpPr>
        <p:spPr>
          <a:xfrm>
            <a:off x="10845478" y="6377650"/>
            <a:ext cx="1053296" cy="307777"/>
          </a:xfrm>
          <a:prstGeom prst="rect">
            <a:avLst/>
          </a:prstGeom>
          <a:solidFill>
            <a:srgbClr val="FFFF00"/>
          </a:solidFill>
        </p:spPr>
        <p:txBody>
          <a:bodyPr wrap="square" rtlCol="0">
            <a:spAutoFit/>
          </a:bodyPr>
          <a:lstStyle/>
          <a:p>
            <a:r>
              <a:rPr lang="fr-FR" sz="1400" b="1" dirty="0">
                <a:highlight>
                  <a:srgbClr val="FFFF00"/>
                </a:highlight>
                <a:ea typeface="STCaiyun" panose="020B0503020204020204" pitchFamily="2" charset="-122"/>
                <a:hlinkClick r:id="rId4" action="ppaction://hlinksldjump"/>
              </a:rPr>
              <a:t>SOMMAIRE</a:t>
            </a:r>
            <a:endParaRPr lang="fr-FR" sz="1400" b="1" dirty="0">
              <a:highlight>
                <a:srgbClr val="FFFF00"/>
              </a:highlight>
              <a:ea typeface="STCaiyun" panose="020B0503020204020204" pitchFamily="2" charset="-122"/>
            </a:endParaRPr>
          </a:p>
        </p:txBody>
      </p:sp>
    </p:spTree>
    <p:extLst>
      <p:ext uri="{BB962C8B-B14F-4D97-AF65-F5344CB8AC3E}">
        <p14:creationId xmlns:p14="http://schemas.microsoft.com/office/powerpoint/2010/main" val="361399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 calcmode="lin" valueType="num">
                                      <p:cBhvr additive="base">
                                        <p:cTn id="2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anim calcmode="lin" valueType="num">
                                      <p:cBhvr additive="base">
                                        <p:cTn id="31"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8" end="8"/>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
                                            <p:txEl>
                                              <p:pRg st="9" end="9"/>
                                            </p:txEl>
                                          </p:spTgt>
                                        </p:tgtEl>
                                        <p:attrNameLst>
                                          <p:attrName>style.visibility</p:attrName>
                                        </p:attrNameLst>
                                      </p:cBhvr>
                                      <p:to>
                                        <p:strVal val="visible"/>
                                      </p:to>
                                    </p:set>
                                    <p:anim calcmode="lin" valueType="num">
                                      <p:cBhvr additive="base">
                                        <p:cTn id="35"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9" end="9"/>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
                                            <p:txEl>
                                              <p:pRg st="10" end="10"/>
                                            </p:txEl>
                                          </p:spTgt>
                                        </p:tgtEl>
                                        <p:attrNameLst>
                                          <p:attrName>style.visibility</p:attrName>
                                        </p:attrNameLst>
                                      </p:cBhvr>
                                      <p:to>
                                        <p:strVal val="visible"/>
                                      </p:to>
                                    </p:set>
                                    <p:anim calcmode="lin" valueType="num">
                                      <p:cBhvr additive="base">
                                        <p:cTn id="39"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6E062090-5CB0-4232-C865-46DCE59A0BEB}"/>
              </a:ext>
            </a:extLst>
          </p:cNvPr>
          <p:cNvPicPr>
            <a:picLocks noChangeAspect="1"/>
          </p:cNvPicPr>
          <p:nvPr/>
        </p:nvPicPr>
        <p:blipFill>
          <a:blip r:embed="rId2"/>
          <a:stretch>
            <a:fillRect/>
          </a:stretch>
        </p:blipFill>
        <p:spPr>
          <a:xfrm>
            <a:off x="-44302" y="0"/>
            <a:ext cx="12236302" cy="6864096"/>
          </a:xfrm>
          <a:prstGeom prst="rect">
            <a:avLst/>
          </a:prstGeom>
        </p:spPr>
      </p:pic>
      <p:pic>
        <p:nvPicPr>
          <p:cNvPr id="3" name="Image 2">
            <a:extLst>
              <a:ext uri="{FF2B5EF4-FFF2-40B4-BE49-F238E27FC236}">
                <a16:creationId xmlns:a16="http://schemas.microsoft.com/office/drawing/2014/main" id="{43CB9293-A82B-40AC-B555-5C6D88957A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9895" y="390145"/>
            <a:ext cx="8974361" cy="5864434"/>
          </a:xfrm>
          <a:prstGeom prst="rect">
            <a:avLst/>
          </a:prstGeom>
        </p:spPr>
      </p:pic>
    </p:spTree>
    <p:extLst>
      <p:ext uri="{BB962C8B-B14F-4D97-AF65-F5344CB8AC3E}">
        <p14:creationId xmlns:p14="http://schemas.microsoft.com/office/powerpoint/2010/main" val="24238474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FDE4AD5-B3C2-E50B-F8CA-66A548E4F6F4}"/>
              </a:ext>
            </a:extLst>
          </p:cNvPr>
          <p:cNvSpPr>
            <a:spLocks noGrp="1"/>
          </p:cNvSpPr>
          <p:nvPr>
            <p:ph type="title"/>
          </p:nvPr>
        </p:nvSpPr>
        <p:spPr>
          <a:xfrm>
            <a:off x="84662" y="1741037"/>
            <a:ext cx="5532533" cy="4647063"/>
          </a:xfrm>
          <a:solidFill>
            <a:schemeClr val="bg1"/>
          </a:solidFill>
        </p:spPr>
        <p:txBody>
          <a:bodyPr>
            <a:normAutofit fontScale="90000"/>
          </a:bodyPr>
          <a:lstStyle/>
          <a:p>
            <a:r>
              <a:rPr lang="fr-FR" sz="2700" b="1" dirty="0">
                <a:solidFill>
                  <a:srgbClr val="1F9CB3"/>
                </a:solidFill>
              </a:rPr>
              <a:t>Films INRS + Nuggets </a:t>
            </a:r>
            <a:r>
              <a:rPr lang="fr-FR" sz="2700" b="1" dirty="0">
                <a:solidFill>
                  <a:srgbClr val="E08C37"/>
                </a:solidFill>
              </a:rPr>
              <a:t>=&gt;</a:t>
            </a:r>
            <a:r>
              <a:rPr lang="fr-FR" sz="2700" b="1" dirty="0"/>
              <a:t> </a:t>
            </a:r>
            <a:r>
              <a:rPr lang="fr-FR" sz="2700" b="1" dirty="0">
                <a:solidFill>
                  <a:srgbClr val="E08C37"/>
                </a:solidFill>
                <a:hlinkClick r:id="rId3" action="ppaction://hlinksldjump">
                  <a:extLst>
                    <a:ext uri="{A12FA001-AC4F-418D-AE19-62706E023703}">
                      <ahyp:hlinkClr xmlns:ahyp="http://schemas.microsoft.com/office/drawing/2018/hyperlinkcolor" val="tx"/>
                    </a:ext>
                  </a:extLst>
                </a:hlinkClick>
              </a:rPr>
              <a:t>Lien</a:t>
            </a:r>
            <a:r>
              <a:rPr lang="fr-FR" sz="2700" b="1" dirty="0">
                <a:solidFill>
                  <a:srgbClr val="E08C37"/>
                </a:solidFill>
              </a:rPr>
              <a:t> </a:t>
            </a:r>
            <a:br>
              <a:rPr lang="fr-FR" sz="2700" b="1" dirty="0">
                <a:solidFill>
                  <a:srgbClr val="E08C37"/>
                </a:solidFill>
              </a:rPr>
            </a:br>
            <a:br>
              <a:rPr lang="fr-FR" sz="2700" b="1" dirty="0">
                <a:solidFill>
                  <a:srgbClr val="E08C37"/>
                </a:solidFill>
              </a:rPr>
            </a:br>
            <a:r>
              <a:rPr lang="fr-FR" sz="2700" b="1" dirty="0">
                <a:solidFill>
                  <a:srgbClr val="1F9CB3"/>
                </a:solidFill>
              </a:rPr>
              <a:t>Missions des SPST </a:t>
            </a:r>
            <a:r>
              <a:rPr lang="fr-FR" sz="2700" b="1" dirty="0">
                <a:solidFill>
                  <a:srgbClr val="E08C37"/>
                </a:solidFill>
              </a:rPr>
              <a:t>=&gt; </a:t>
            </a:r>
            <a:r>
              <a:rPr lang="fr-FR" sz="2700" b="1" dirty="0">
                <a:solidFill>
                  <a:srgbClr val="E08C37"/>
                </a:solidFill>
                <a:hlinkClick r:id="rId4" action="ppaction://hlinksldjump">
                  <a:extLst>
                    <a:ext uri="{A12FA001-AC4F-418D-AE19-62706E023703}">
                      <ahyp:hlinkClr xmlns:ahyp="http://schemas.microsoft.com/office/drawing/2018/hyperlinkcolor" val="tx"/>
                    </a:ext>
                  </a:extLst>
                </a:hlinkClick>
              </a:rPr>
              <a:t>Lien</a:t>
            </a:r>
            <a:br>
              <a:rPr lang="fr-FR" sz="2000" dirty="0"/>
            </a:br>
            <a:br>
              <a:rPr lang="fr-FR" sz="2000" dirty="0"/>
            </a:br>
            <a:r>
              <a:rPr lang="fr-FR" sz="2700" b="1" dirty="0">
                <a:solidFill>
                  <a:srgbClr val="1F9CB3"/>
                </a:solidFill>
              </a:rPr>
              <a:t>Définitions : addictologie et substances psychoactives </a:t>
            </a:r>
            <a:r>
              <a:rPr lang="fr-FR" sz="2700" b="1" dirty="0">
                <a:solidFill>
                  <a:srgbClr val="E08C37"/>
                </a:solidFill>
              </a:rPr>
              <a:t>=&gt; </a:t>
            </a:r>
            <a:r>
              <a:rPr lang="fr-FR" sz="2700" b="1" dirty="0">
                <a:solidFill>
                  <a:srgbClr val="E08C37"/>
                </a:solidFill>
                <a:hlinkClick r:id="rId5" action="ppaction://hlinksldjump">
                  <a:extLst>
                    <a:ext uri="{A12FA001-AC4F-418D-AE19-62706E023703}">
                      <ahyp:hlinkClr xmlns:ahyp="http://schemas.microsoft.com/office/drawing/2018/hyperlinkcolor" val="tx"/>
                    </a:ext>
                  </a:extLst>
                </a:hlinkClick>
              </a:rPr>
              <a:t>Lien</a:t>
            </a:r>
            <a:br>
              <a:rPr lang="fr-FR" sz="2700" dirty="0"/>
            </a:br>
            <a:br>
              <a:rPr lang="fr-FR" sz="2700" dirty="0"/>
            </a:br>
            <a:r>
              <a:rPr lang="fr-FR" sz="2700" b="1" dirty="0">
                <a:solidFill>
                  <a:srgbClr val="1F9CB3"/>
                </a:solidFill>
              </a:rPr>
              <a:t>L’individu </a:t>
            </a:r>
            <a:r>
              <a:rPr lang="fr-FR" sz="2700" b="1" dirty="0">
                <a:solidFill>
                  <a:srgbClr val="E08C37"/>
                </a:solidFill>
              </a:rPr>
              <a:t>=&gt; </a:t>
            </a:r>
            <a:r>
              <a:rPr lang="fr-FR" sz="2700" b="1" dirty="0">
                <a:solidFill>
                  <a:srgbClr val="E08C37"/>
                </a:solidFill>
                <a:hlinkClick r:id="rId6" action="ppaction://hlinksldjump">
                  <a:extLst>
                    <a:ext uri="{A12FA001-AC4F-418D-AE19-62706E023703}">
                      <ahyp:hlinkClr xmlns:ahyp="http://schemas.microsoft.com/office/drawing/2018/hyperlinkcolor" val="tx"/>
                    </a:ext>
                  </a:extLst>
                </a:hlinkClick>
              </a:rPr>
              <a:t>Lien</a:t>
            </a:r>
            <a:br>
              <a:rPr lang="fr-FR" sz="2700" b="1" dirty="0">
                <a:solidFill>
                  <a:srgbClr val="E08C37"/>
                </a:solidFill>
              </a:rPr>
            </a:br>
            <a:br>
              <a:rPr lang="fr-FR" sz="2700" dirty="0"/>
            </a:br>
            <a:r>
              <a:rPr lang="fr-FR" sz="2700" b="1" dirty="0">
                <a:solidFill>
                  <a:srgbClr val="1F9CB3"/>
                </a:solidFill>
              </a:rPr>
              <a:t>Conséquences </a:t>
            </a:r>
            <a:r>
              <a:rPr lang="fr-FR" sz="2700" b="1" dirty="0">
                <a:solidFill>
                  <a:srgbClr val="E08C37"/>
                </a:solidFill>
              </a:rPr>
              <a:t>=&gt; </a:t>
            </a:r>
            <a:r>
              <a:rPr lang="fr-FR" sz="2700" b="1" dirty="0">
                <a:solidFill>
                  <a:srgbClr val="E08C37"/>
                </a:solidFill>
                <a:hlinkClick r:id="rId7" action="ppaction://hlinksldjump">
                  <a:extLst>
                    <a:ext uri="{A12FA001-AC4F-418D-AE19-62706E023703}">
                      <ahyp:hlinkClr xmlns:ahyp="http://schemas.microsoft.com/office/drawing/2018/hyperlinkcolor" val="tx"/>
                    </a:ext>
                  </a:extLst>
                </a:hlinkClick>
              </a:rPr>
              <a:t>Lien</a:t>
            </a:r>
            <a:br>
              <a:rPr lang="fr-FR" sz="2700" dirty="0"/>
            </a:br>
            <a:br>
              <a:rPr lang="fr-FR" sz="2700" dirty="0"/>
            </a:br>
            <a:r>
              <a:rPr lang="fr-FR" sz="2700" b="1" dirty="0">
                <a:solidFill>
                  <a:srgbClr val="1F9CB3"/>
                </a:solidFill>
              </a:rPr>
              <a:t>L’addiction (naissance et usages) </a:t>
            </a:r>
            <a:r>
              <a:rPr lang="fr-FR" sz="2700" b="1" dirty="0">
                <a:solidFill>
                  <a:srgbClr val="E08C37"/>
                </a:solidFill>
              </a:rPr>
              <a:t>=&gt; </a:t>
            </a:r>
            <a:r>
              <a:rPr lang="fr-FR" sz="2700" b="1" dirty="0">
                <a:solidFill>
                  <a:srgbClr val="E08C37"/>
                </a:solidFill>
                <a:hlinkClick r:id="rId8" action="ppaction://hlinksldjump">
                  <a:extLst>
                    <a:ext uri="{A12FA001-AC4F-418D-AE19-62706E023703}">
                      <ahyp:hlinkClr xmlns:ahyp="http://schemas.microsoft.com/office/drawing/2018/hyperlinkcolor" val="tx"/>
                    </a:ext>
                  </a:extLst>
                </a:hlinkClick>
              </a:rPr>
              <a:t>Lien</a:t>
            </a:r>
            <a:br>
              <a:rPr lang="fr-FR" sz="2700" dirty="0"/>
            </a:br>
            <a:br>
              <a:rPr lang="fr-FR" sz="2700" dirty="0"/>
            </a:br>
            <a:r>
              <a:rPr lang="fr-FR" sz="2700" b="1" dirty="0">
                <a:solidFill>
                  <a:srgbClr val="1F9CB3"/>
                </a:solidFill>
              </a:rPr>
              <a:t>Types d’addiction </a:t>
            </a:r>
            <a:r>
              <a:rPr lang="fr-FR" sz="2700" b="1" dirty="0">
                <a:solidFill>
                  <a:srgbClr val="E08C37"/>
                </a:solidFill>
              </a:rPr>
              <a:t>=&gt; </a:t>
            </a:r>
            <a:r>
              <a:rPr lang="fr-FR" sz="2700" b="1" dirty="0">
                <a:solidFill>
                  <a:srgbClr val="E08C37"/>
                </a:solidFill>
                <a:hlinkClick r:id="rId9" action="ppaction://hlinksldjump">
                  <a:extLst>
                    <a:ext uri="{A12FA001-AC4F-418D-AE19-62706E023703}">
                      <ahyp:hlinkClr xmlns:ahyp="http://schemas.microsoft.com/office/drawing/2018/hyperlinkcolor" val="tx"/>
                    </a:ext>
                  </a:extLst>
                </a:hlinkClick>
              </a:rPr>
              <a:t>Lien</a:t>
            </a:r>
            <a:br>
              <a:rPr lang="fr-FR" sz="2700" dirty="0"/>
            </a:br>
            <a:br>
              <a:rPr lang="fr-FR" sz="2700" dirty="0"/>
            </a:br>
            <a:r>
              <a:rPr lang="fr-FR" sz="2700" b="1" dirty="0">
                <a:solidFill>
                  <a:srgbClr val="1F9CB3"/>
                </a:solidFill>
              </a:rPr>
              <a:t>Classement des produits </a:t>
            </a:r>
            <a:r>
              <a:rPr lang="fr-FR" sz="2700" b="1" dirty="0">
                <a:solidFill>
                  <a:srgbClr val="E08C37"/>
                </a:solidFill>
              </a:rPr>
              <a:t>=&gt; </a:t>
            </a:r>
            <a:r>
              <a:rPr lang="fr-FR" sz="2700" b="1" dirty="0">
                <a:solidFill>
                  <a:srgbClr val="E08C37"/>
                </a:solidFill>
                <a:hlinkClick r:id="rId10" action="ppaction://hlinksldjump">
                  <a:extLst>
                    <a:ext uri="{A12FA001-AC4F-418D-AE19-62706E023703}">
                      <ahyp:hlinkClr xmlns:ahyp="http://schemas.microsoft.com/office/drawing/2018/hyperlinkcolor" val="tx"/>
                    </a:ext>
                  </a:extLst>
                </a:hlinkClick>
              </a:rPr>
              <a:t>Lien</a:t>
            </a:r>
            <a:br>
              <a:rPr lang="fr-FR" sz="1800" b="1" dirty="0">
                <a:solidFill>
                  <a:srgbClr val="E08C37"/>
                </a:solidFill>
              </a:rPr>
            </a:br>
            <a:br>
              <a:rPr lang="fr-FR" sz="1800" b="1" dirty="0">
                <a:solidFill>
                  <a:srgbClr val="E08C37"/>
                </a:solidFill>
              </a:rPr>
            </a:br>
            <a:endParaRPr lang="fr-FR" sz="3600" b="1" dirty="0">
              <a:solidFill>
                <a:srgbClr val="E08C37"/>
              </a:solidFill>
            </a:endParaRPr>
          </a:p>
        </p:txBody>
      </p:sp>
      <p:sp>
        <p:nvSpPr>
          <p:cNvPr id="4" name="Titre 1">
            <a:extLst>
              <a:ext uri="{FF2B5EF4-FFF2-40B4-BE49-F238E27FC236}">
                <a16:creationId xmlns:a16="http://schemas.microsoft.com/office/drawing/2014/main" id="{6033FFA5-8D62-FD17-1AF5-0CDDC1E485F2}"/>
              </a:ext>
            </a:extLst>
          </p:cNvPr>
          <p:cNvSpPr txBox="1">
            <a:spLocks/>
          </p:cNvSpPr>
          <p:nvPr/>
        </p:nvSpPr>
        <p:spPr>
          <a:xfrm>
            <a:off x="6011337" y="686857"/>
            <a:ext cx="6096000" cy="6130031"/>
          </a:xfrm>
          <a:prstGeom prst="rect">
            <a:avLst/>
          </a:prstGeom>
          <a:solidFill>
            <a:schemeClr val="bg1"/>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indent="-285750">
              <a:buFont typeface="Symbol" panose="05050102010706020507" pitchFamily="18" charset="2"/>
              <a:buChar char="Þ"/>
            </a:pPr>
            <a:endParaRPr lang="fr-FR" sz="1600" b="1" dirty="0">
              <a:solidFill>
                <a:srgbClr val="1F9CB3"/>
              </a:solidFill>
            </a:endParaRPr>
          </a:p>
        </p:txBody>
      </p:sp>
      <p:pic>
        <p:nvPicPr>
          <p:cNvPr id="5" name="Image 4">
            <a:extLst>
              <a:ext uri="{FF2B5EF4-FFF2-40B4-BE49-F238E27FC236}">
                <a16:creationId xmlns:a16="http://schemas.microsoft.com/office/drawing/2014/main" id="{030533CA-19C2-FCB8-AE19-37BA1EF52DA0}"/>
              </a:ext>
            </a:extLst>
          </p:cNvPr>
          <p:cNvPicPr>
            <a:picLocks noChangeAspect="1"/>
          </p:cNvPicPr>
          <p:nvPr/>
        </p:nvPicPr>
        <p:blipFill>
          <a:blip r:embed="rId11"/>
          <a:stretch>
            <a:fillRect/>
          </a:stretch>
        </p:blipFill>
        <p:spPr>
          <a:xfrm>
            <a:off x="0" y="0"/>
            <a:ext cx="12192000" cy="736847"/>
          </a:xfrm>
          <a:prstGeom prst="rect">
            <a:avLst/>
          </a:prstGeom>
        </p:spPr>
      </p:pic>
      <p:sp>
        <p:nvSpPr>
          <p:cNvPr id="6" name="ZoneTexte 5">
            <a:extLst>
              <a:ext uri="{FF2B5EF4-FFF2-40B4-BE49-F238E27FC236}">
                <a16:creationId xmlns:a16="http://schemas.microsoft.com/office/drawing/2014/main" id="{7894ADF9-002B-CCD9-AC62-B581E063D5D3}"/>
              </a:ext>
            </a:extLst>
          </p:cNvPr>
          <p:cNvSpPr txBox="1"/>
          <p:nvPr/>
        </p:nvSpPr>
        <p:spPr>
          <a:xfrm>
            <a:off x="399496" y="-21029"/>
            <a:ext cx="2656496" cy="707886"/>
          </a:xfrm>
          <a:prstGeom prst="rect">
            <a:avLst/>
          </a:prstGeom>
          <a:noFill/>
        </p:spPr>
        <p:txBody>
          <a:bodyPr wrap="none" rtlCol="0">
            <a:spAutoFit/>
          </a:bodyPr>
          <a:lstStyle/>
          <a:p>
            <a:r>
              <a:rPr lang="fr-FR" sz="4000" b="1" dirty="0">
                <a:solidFill>
                  <a:schemeClr val="bg1"/>
                </a:solidFill>
              </a:rPr>
              <a:t>SOMMAIRE</a:t>
            </a:r>
          </a:p>
        </p:txBody>
      </p:sp>
      <p:pic>
        <p:nvPicPr>
          <p:cNvPr id="8" name="Image 7">
            <a:extLst>
              <a:ext uri="{FF2B5EF4-FFF2-40B4-BE49-F238E27FC236}">
                <a16:creationId xmlns:a16="http://schemas.microsoft.com/office/drawing/2014/main" id="{3ADAB04F-53BC-C9FB-7BA3-63A968D4F3E2}"/>
              </a:ext>
            </a:extLst>
          </p:cNvPr>
          <p:cNvPicPr>
            <a:picLocks noChangeAspect="1"/>
          </p:cNvPicPr>
          <p:nvPr/>
        </p:nvPicPr>
        <p:blipFill>
          <a:blip r:embed="rId12"/>
          <a:stretch>
            <a:fillRect/>
          </a:stretch>
        </p:blipFill>
        <p:spPr>
          <a:xfrm rot="5400000">
            <a:off x="2753690" y="3685016"/>
            <a:ext cx="6121153" cy="224817"/>
          </a:xfrm>
          <a:prstGeom prst="rect">
            <a:avLst/>
          </a:prstGeom>
        </p:spPr>
      </p:pic>
      <p:sp>
        <p:nvSpPr>
          <p:cNvPr id="3" name="Titre 1">
            <a:extLst>
              <a:ext uri="{FF2B5EF4-FFF2-40B4-BE49-F238E27FC236}">
                <a16:creationId xmlns:a16="http://schemas.microsoft.com/office/drawing/2014/main" id="{6CA41059-E3E6-4278-8E9A-5D1D1766F505}"/>
              </a:ext>
            </a:extLst>
          </p:cNvPr>
          <p:cNvSpPr txBox="1">
            <a:spLocks/>
          </p:cNvSpPr>
          <p:nvPr/>
        </p:nvSpPr>
        <p:spPr>
          <a:xfrm>
            <a:off x="6115753" y="993629"/>
            <a:ext cx="5532533" cy="5516485"/>
          </a:xfrm>
          <a:prstGeom prst="rect">
            <a:avLst/>
          </a:prstGeom>
          <a:solidFill>
            <a:schemeClr val="bg1"/>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500" b="1" dirty="0">
                <a:solidFill>
                  <a:srgbClr val="1F9CB3"/>
                </a:solidFill>
              </a:rPr>
              <a:t>Pratique addictive au travail </a:t>
            </a:r>
            <a:r>
              <a:rPr lang="fr-FR" sz="2500" b="1" dirty="0">
                <a:solidFill>
                  <a:srgbClr val="E08C37"/>
                </a:solidFill>
              </a:rPr>
              <a:t>=&gt;</a:t>
            </a:r>
            <a:r>
              <a:rPr lang="fr-FR" sz="2500" b="1" dirty="0"/>
              <a:t> </a:t>
            </a:r>
            <a:r>
              <a:rPr lang="fr-FR" sz="2500" b="1" dirty="0">
                <a:solidFill>
                  <a:srgbClr val="E08C37"/>
                </a:solidFill>
                <a:hlinkClick r:id="rId13" action="ppaction://hlinksldjump">
                  <a:extLst>
                    <a:ext uri="{A12FA001-AC4F-418D-AE19-62706E023703}">
                      <ahyp:hlinkClr xmlns:ahyp="http://schemas.microsoft.com/office/drawing/2018/hyperlinkcolor" val="tx"/>
                    </a:ext>
                  </a:extLst>
                </a:hlinkClick>
              </a:rPr>
              <a:t>Lien </a:t>
            </a:r>
            <a:br>
              <a:rPr lang="fr-FR" sz="2500" b="1" dirty="0">
                <a:solidFill>
                  <a:srgbClr val="E08C37"/>
                </a:solidFill>
              </a:rPr>
            </a:br>
            <a:br>
              <a:rPr lang="fr-FR" sz="2500" b="1" dirty="0">
                <a:solidFill>
                  <a:srgbClr val="E08C37"/>
                </a:solidFill>
              </a:rPr>
            </a:br>
            <a:r>
              <a:rPr lang="fr-FR" sz="2500" b="1" dirty="0">
                <a:solidFill>
                  <a:srgbClr val="1F9CB3"/>
                </a:solidFill>
              </a:rPr>
              <a:t>Approche individuelle </a:t>
            </a:r>
            <a:r>
              <a:rPr lang="fr-FR" sz="2500" b="1" dirty="0">
                <a:solidFill>
                  <a:srgbClr val="E08C37"/>
                </a:solidFill>
              </a:rPr>
              <a:t>=&gt; </a:t>
            </a:r>
            <a:r>
              <a:rPr lang="fr-FR" sz="2500" b="1" dirty="0">
                <a:solidFill>
                  <a:srgbClr val="E08C37"/>
                </a:solidFill>
                <a:hlinkClick r:id="rId14" action="ppaction://hlinksldjump">
                  <a:extLst>
                    <a:ext uri="{A12FA001-AC4F-418D-AE19-62706E023703}">
                      <ahyp:hlinkClr xmlns:ahyp="http://schemas.microsoft.com/office/drawing/2018/hyperlinkcolor" val="tx"/>
                    </a:ext>
                  </a:extLst>
                </a:hlinkClick>
              </a:rPr>
              <a:t>Lien</a:t>
            </a:r>
            <a:br>
              <a:rPr lang="fr-FR" sz="2500" dirty="0"/>
            </a:br>
            <a:br>
              <a:rPr lang="fr-FR" sz="2500" dirty="0"/>
            </a:br>
            <a:r>
              <a:rPr lang="fr-FR" sz="2500" b="1" dirty="0">
                <a:solidFill>
                  <a:srgbClr val="1F9CB3"/>
                </a:solidFill>
              </a:rPr>
              <a:t>Approche collective </a:t>
            </a:r>
            <a:r>
              <a:rPr lang="fr-FR" sz="2500" b="1" dirty="0">
                <a:solidFill>
                  <a:srgbClr val="E08C37"/>
                </a:solidFill>
              </a:rPr>
              <a:t>=&gt; </a:t>
            </a:r>
            <a:r>
              <a:rPr lang="fr-FR" sz="2500" b="1" dirty="0">
                <a:solidFill>
                  <a:srgbClr val="E08C37"/>
                </a:solidFill>
                <a:hlinkClick r:id="rId15" action="ppaction://hlinksldjump">
                  <a:extLst>
                    <a:ext uri="{A12FA001-AC4F-418D-AE19-62706E023703}">
                      <ahyp:hlinkClr xmlns:ahyp="http://schemas.microsoft.com/office/drawing/2018/hyperlinkcolor" val="tx"/>
                    </a:ext>
                  </a:extLst>
                </a:hlinkClick>
              </a:rPr>
              <a:t>Lien</a:t>
            </a:r>
            <a:br>
              <a:rPr lang="fr-FR" sz="2500" dirty="0"/>
            </a:br>
            <a:br>
              <a:rPr lang="fr-FR" sz="2500" dirty="0"/>
            </a:br>
            <a:r>
              <a:rPr lang="fr-FR" sz="2500" b="1" dirty="0">
                <a:solidFill>
                  <a:srgbClr val="1F9CB3"/>
                </a:solidFill>
              </a:rPr>
              <a:t>Réglementation </a:t>
            </a:r>
            <a:r>
              <a:rPr lang="fr-FR" sz="2500" b="1" dirty="0">
                <a:solidFill>
                  <a:srgbClr val="E08C37"/>
                </a:solidFill>
              </a:rPr>
              <a:t>=&gt; </a:t>
            </a:r>
            <a:r>
              <a:rPr lang="fr-FR" sz="2500" b="1" dirty="0">
                <a:solidFill>
                  <a:srgbClr val="E08C37"/>
                </a:solidFill>
                <a:hlinkClick r:id="rId16" action="ppaction://hlinksldjump">
                  <a:extLst>
                    <a:ext uri="{A12FA001-AC4F-418D-AE19-62706E023703}">
                      <ahyp:hlinkClr xmlns:ahyp="http://schemas.microsoft.com/office/drawing/2018/hyperlinkcolor" val="tx"/>
                    </a:ext>
                  </a:extLst>
                </a:hlinkClick>
              </a:rPr>
              <a:t>Lien</a:t>
            </a:r>
            <a:br>
              <a:rPr lang="fr-FR" sz="2500" b="1" dirty="0">
                <a:solidFill>
                  <a:srgbClr val="E08C37"/>
                </a:solidFill>
              </a:rPr>
            </a:br>
            <a:br>
              <a:rPr lang="fr-FR" sz="2500" dirty="0"/>
            </a:br>
            <a:r>
              <a:rPr lang="fr-FR" sz="2500" b="1" dirty="0">
                <a:solidFill>
                  <a:srgbClr val="1F9CB3"/>
                </a:solidFill>
              </a:rPr>
              <a:t>Jurisprudence </a:t>
            </a:r>
            <a:r>
              <a:rPr lang="fr-FR" sz="2500" b="1" dirty="0">
                <a:solidFill>
                  <a:srgbClr val="E08C37"/>
                </a:solidFill>
              </a:rPr>
              <a:t>=&gt; </a:t>
            </a:r>
            <a:r>
              <a:rPr lang="fr-FR" sz="2500" b="1" dirty="0">
                <a:solidFill>
                  <a:srgbClr val="E08C37"/>
                </a:solidFill>
                <a:hlinkClick r:id="rId17" action="ppaction://hlinksldjump">
                  <a:extLst>
                    <a:ext uri="{A12FA001-AC4F-418D-AE19-62706E023703}">
                      <ahyp:hlinkClr xmlns:ahyp="http://schemas.microsoft.com/office/drawing/2018/hyperlinkcolor" val="tx"/>
                    </a:ext>
                  </a:extLst>
                </a:hlinkClick>
              </a:rPr>
              <a:t>Lien</a:t>
            </a:r>
            <a:br>
              <a:rPr lang="fr-FR" sz="2500" dirty="0"/>
            </a:br>
            <a:br>
              <a:rPr lang="fr-FR" sz="2500" dirty="0"/>
            </a:br>
            <a:r>
              <a:rPr lang="fr-FR" sz="2500" b="1" dirty="0">
                <a:solidFill>
                  <a:srgbClr val="1F9CB3"/>
                </a:solidFill>
              </a:rPr>
              <a:t>Outils à disposition des employeurs </a:t>
            </a:r>
            <a:r>
              <a:rPr lang="fr-FR" sz="2500" b="1" dirty="0">
                <a:solidFill>
                  <a:srgbClr val="E08C37"/>
                </a:solidFill>
              </a:rPr>
              <a:t>=&gt; </a:t>
            </a:r>
            <a:r>
              <a:rPr lang="fr-FR" sz="2500" b="1" dirty="0">
                <a:solidFill>
                  <a:srgbClr val="E08C37"/>
                </a:solidFill>
                <a:hlinkClick r:id="rId18" action="ppaction://hlinksldjump">
                  <a:extLst>
                    <a:ext uri="{A12FA001-AC4F-418D-AE19-62706E023703}">
                      <ahyp:hlinkClr xmlns:ahyp="http://schemas.microsoft.com/office/drawing/2018/hyperlinkcolor" val="tx"/>
                    </a:ext>
                  </a:extLst>
                </a:hlinkClick>
              </a:rPr>
              <a:t>Lien</a:t>
            </a:r>
            <a:br>
              <a:rPr lang="fr-FR" sz="2500" dirty="0"/>
            </a:br>
            <a:br>
              <a:rPr lang="fr-FR" sz="2500" dirty="0"/>
            </a:br>
            <a:r>
              <a:rPr lang="fr-FR" sz="2500" b="1" dirty="0">
                <a:solidFill>
                  <a:srgbClr val="1F9CB3"/>
                </a:solidFill>
              </a:rPr>
              <a:t>Contacts </a:t>
            </a:r>
            <a:r>
              <a:rPr lang="fr-FR" sz="2500" b="1" dirty="0">
                <a:solidFill>
                  <a:srgbClr val="E08C37"/>
                </a:solidFill>
              </a:rPr>
              <a:t>=&gt; </a:t>
            </a:r>
            <a:r>
              <a:rPr lang="fr-FR" sz="2500" b="1" dirty="0">
                <a:solidFill>
                  <a:srgbClr val="E08C37"/>
                </a:solidFill>
                <a:hlinkClick r:id="rId19" action="ppaction://hlinksldjump">
                  <a:extLst>
                    <a:ext uri="{A12FA001-AC4F-418D-AE19-62706E023703}">
                      <ahyp:hlinkClr xmlns:ahyp="http://schemas.microsoft.com/office/drawing/2018/hyperlinkcolor" val="tx"/>
                    </a:ext>
                  </a:extLst>
                </a:hlinkClick>
              </a:rPr>
              <a:t>Lien</a:t>
            </a:r>
            <a:br>
              <a:rPr lang="fr-FR" sz="2500" dirty="0"/>
            </a:br>
            <a:br>
              <a:rPr lang="fr-FR" sz="2500" dirty="0"/>
            </a:br>
            <a:r>
              <a:rPr lang="fr-FR" sz="2500" b="1" dirty="0">
                <a:solidFill>
                  <a:srgbClr val="1F9CB3"/>
                </a:solidFill>
              </a:rPr>
              <a:t>Cas pratiques </a:t>
            </a:r>
            <a:r>
              <a:rPr lang="fr-FR" sz="2500" b="1" dirty="0">
                <a:solidFill>
                  <a:srgbClr val="E08C37"/>
                </a:solidFill>
              </a:rPr>
              <a:t>=&gt; </a:t>
            </a:r>
            <a:r>
              <a:rPr lang="fr-FR" sz="2500" b="1" dirty="0">
                <a:solidFill>
                  <a:srgbClr val="E08C37"/>
                </a:solidFill>
                <a:hlinkClick r:id="rId20" action="ppaction://hlinksldjump">
                  <a:extLst>
                    <a:ext uri="{A12FA001-AC4F-418D-AE19-62706E023703}">
                      <ahyp:hlinkClr xmlns:ahyp="http://schemas.microsoft.com/office/drawing/2018/hyperlinkcolor" val="tx"/>
                    </a:ext>
                  </a:extLst>
                </a:hlinkClick>
              </a:rPr>
              <a:t>Lien</a:t>
            </a:r>
            <a:endParaRPr lang="fr-FR" sz="3600" b="1" dirty="0">
              <a:solidFill>
                <a:srgbClr val="E08C37"/>
              </a:solidFill>
            </a:endParaRPr>
          </a:p>
        </p:txBody>
      </p:sp>
    </p:spTree>
    <p:extLst>
      <p:ext uri="{BB962C8B-B14F-4D97-AF65-F5344CB8AC3E}">
        <p14:creationId xmlns:p14="http://schemas.microsoft.com/office/powerpoint/2010/main" val="3334009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F65BBB77-9E2A-E27D-ACAE-8DDDC705D214}"/>
              </a:ext>
            </a:extLst>
          </p:cNvPr>
          <p:cNvPicPr>
            <a:picLocks noChangeAspect="1"/>
          </p:cNvPicPr>
          <p:nvPr/>
        </p:nvPicPr>
        <p:blipFill>
          <a:blip r:embed="rId3"/>
          <a:stretch>
            <a:fillRect/>
          </a:stretch>
        </p:blipFill>
        <p:spPr>
          <a:xfrm>
            <a:off x="0" y="0"/>
            <a:ext cx="12192000" cy="6858000"/>
          </a:xfrm>
          <a:prstGeom prst="rect">
            <a:avLst/>
          </a:prstGeom>
        </p:spPr>
      </p:pic>
      <p:sp>
        <p:nvSpPr>
          <p:cNvPr id="5" name="ZoneTexte 4">
            <a:extLst>
              <a:ext uri="{FF2B5EF4-FFF2-40B4-BE49-F238E27FC236}">
                <a16:creationId xmlns:a16="http://schemas.microsoft.com/office/drawing/2014/main" id="{948DFA34-61A5-99BE-6128-3708F4E6905A}"/>
              </a:ext>
            </a:extLst>
          </p:cNvPr>
          <p:cNvSpPr txBox="1"/>
          <p:nvPr/>
        </p:nvSpPr>
        <p:spPr>
          <a:xfrm>
            <a:off x="731524" y="2413337"/>
            <a:ext cx="5010912" cy="2554545"/>
          </a:xfrm>
          <a:prstGeom prst="rect">
            <a:avLst/>
          </a:prstGeom>
          <a:noFill/>
        </p:spPr>
        <p:txBody>
          <a:bodyPr wrap="square">
            <a:spAutoFit/>
          </a:bodyPr>
          <a:lstStyle/>
          <a:p>
            <a:pPr algn="just"/>
            <a:r>
              <a:rPr lang="fr-FR" sz="2000" dirty="0">
                <a:solidFill>
                  <a:srgbClr val="1F9CB3"/>
                </a:solidFill>
              </a:rPr>
              <a:t>A partir des risques que les conduites addictives peuvent faire peser sur la sécurité en milieu professionnel et sur les performances des organisations. Ces préoccupations restent importantes, notamment pour certains secteurs d’activité comme les transports où les questions de sécurité se posent de façon aigues. </a:t>
            </a:r>
          </a:p>
        </p:txBody>
      </p:sp>
      <p:sp>
        <p:nvSpPr>
          <p:cNvPr id="6" name="ZoneTexte 5">
            <a:extLst>
              <a:ext uri="{FF2B5EF4-FFF2-40B4-BE49-F238E27FC236}">
                <a16:creationId xmlns:a16="http://schemas.microsoft.com/office/drawing/2014/main" id="{8BA7DF78-AB5B-9194-C639-0863E9958A31}"/>
              </a:ext>
            </a:extLst>
          </p:cNvPr>
          <p:cNvSpPr txBox="1"/>
          <p:nvPr/>
        </p:nvSpPr>
        <p:spPr>
          <a:xfrm>
            <a:off x="6449564" y="2247197"/>
            <a:ext cx="5010912" cy="2862322"/>
          </a:xfrm>
          <a:prstGeom prst="rect">
            <a:avLst/>
          </a:prstGeom>
          <a:noFill/>
        </p:spPr>
        <p:txBody>
          <a:bodyPr wrap="square">
            <a:spAutoFit/>
          </a:bodyPr>
          <a:lstStyle/>
          <a:p>
            <a:pPr algn="just"/>
            <a:r>
              <a:rPr lang="fr-FR" sz="1800" dirty="0">
                <a:solidFill>
                  <a:srgbClr val="1F9CB3"/>
                </a:solidFill>
              </a:rPr>
              <a:t>Les problèmes des conduites addictives en milieu professionnel ne se réduisent cependant plus aujourd’hui à ces seules dimensions. Une seconde approche, plus actuelle et de portée plus générale, aborde le travail en tant que déterminant de la santé des salariés, elle-même facteur de sécurité et de performance des organisations, et s’intéresse ainsi aux liens entre conduites addictives et travail (organisation du travail, management, culture d’entreprise). </a:t>
            </a:r>
          </a:p>
        </p:txBody>
      </p:sp>
      <p:sp>
        <p:nvSpPr>
          <p:cNvPr id="8" name="ZoneTexte 7">
            <a:extLst>
              <a:ext uri="{FF2B5EF4-FFF2-40B4-BE49-F238E27FC236}">
                <a16:creationId xmlns:a16="http://schemas.microsoft.com/office/drawing/2014/main" id="{0C57B345-4538-12ED-9B4A-7696880FC866}"/>
              </a:ext>
            </a:extLst>
          </p:cNvPr>
          <p:cNvSpPr txBox="1"/>
          <p:nvPr/>
        </p:nvSpPr>
        <p:spPr>
          <a:xfrm>
            <a:off x="1511808" y="1662422"/>
            <a:ext cx="3840480" cy="584775"/>
          </a:xfrm>
          <a:prstGeom prst="rect">
            <a:avLst/>
          </a:prstGeom>
          <a:noFill/>
        </p:spPr>
        <p:txBody>
          <a:bodyPr wrap="square">
            <a:spAutoFit/>
          </a:bodyPr>
          <a:lstStyle/>
          <a:p>
            <a:r>
              <a:rPr lang="fr-FR" sz="3200" b="1" dirty="0">
                <a:solidFill>
                  <a:srgbClr val="E08C37"/>
                </a:solidFill>
              </a:rPr>
              <a:t>Approche sécuritaire</a:t>
            </a:r>
            <a:endParaRPr lang="fr-FR" sz="3200" dirty="0">
              <a:solidFill>
                <a:srgbClr val="E08C37"/>
              </a:solidFill>
            </a:endParaRPr>
          </a:p>
        </p:txBody>
      </p:sp>
      <p:sp>
        <p:nvSpPr>
          <p:cNvPr id="9" name="ZoneTexte 8">
            <a:extLst>
              <a:ext uri="{FF2B5EF4-FFF2-40B4-BE49-F238E27FC236}">
                <a16:creationId xmlns:a16="http://schemas.microsoft.com/office/drawing/2014/main" id="{6565E57D-B9F5-2E1A-C7ED-CB7C69AC1213}"/>
              </a:ext>
            </a:extLst>
          </p:cNvPr>
          <p:cNvSpPr txBox="1"/>
          <p:nvPr/>
        </p:nvSpPr>
        <p:spPr>
          <a:xfrm>
            <a:off x="7266432" y="1650760"/>
            <a:ext cx="3840480" cy="584775"/>
          </a:xfrm>
          <a:prstGeom prst="rect">
            <a:avLst/>
          </a:prstGeom>
          <a:noFill/>
        </p:spPr>
        <p:txBody>
          <a:bodyPr wrap="square">
            <a:spAutoFit/>
          </a:bodyPr>
          <a:lstStyle/>
          <a:p>
            <a:r>
              <a:rPr lang="fr-FR" sz="3200" b="1" dirty="0">
                <a:solidFill>
                  <a:srgbClr val="E08C37"/>
                </a:solidFill>
              </a:rPr>
              <a:t>Approche globale</a:t>
            </a:r>
            <a:endParaRPr lang="fr-FR" sz="3200" dirty="0">
              <a:solidFill>
                <a:srgbClr val="E08C37"/>
              </a:solidFill>
            </a:endParaRPr>
          </a:p>
        </p:txBody>
      </p:sp>
      <p:sp>
        <p:nvSpPr>
          <p:cNvPr id="11" name="ZoneTexte 10">
            <a:extLst>
              <a:ext uri="{FF2B5EF4-FFF2-40B4-BE49-F238E27FC236}">
                <a16:creationId xmlns:a16="http://schemas.microsoft.com/office/drawing/2014/main" id="{F6A764F0-7868-7BBC-AF7A-5BFDA046C634}"/>
              </a:ext>
            </a:extLst>
          </p:cNvPr>
          <p:cNvSpPr txBox="1"/>
          <p:nvPr/>
        </p:nvSpPr>
        <p:spPr>
          <a:xfrm>
            <a:off x="3090672" y="5454413"/>
            <a:ext cx="6096000" cy="1200329"/>
          </a:xfrm>
          <a:prstGeom prst="rect">
            <a:avLst/>
          </a:prstGeom>
          <a:noFill/>
        </p:spPr>
        <p:txBody>
          <a:bodyPr wrap="square">
            <a:spAutoFit/>
          </a:bodyPr>
          <a:lstStyle/>
          <a:p>
            <a:pPr algn="ctr"/>
            <a:r>
              <a:rPr lang="fr-FR" sz="2400" b="1" dirty="0">
                <a:solidFill>
                  <a:schemeClr val="tx1"/>
                </a:solidFill>
              </a:rPr>
              <a:t>Ces deux approches sont en fait deux éclairages complémentaires d’un même phénomène et ne doivent pas être opposées.</a:t>
            </a:r>
          </a:p>
        </p:txBody>
      </p:sp>
      <p:sp>
        <p:nvSpPr>
          <p:cNvPr id="13" name="ZoneTexte 12">
            <a:extLst>
              <a:ext uri="{FF2B5EF4-FFF2-40B4-BE49-F238E27FC236}">
                <a16:creationId xmlns:a16="http://schemas.microsoft.com/office/drawing/2014/main" id="{78168851-BBB6-4110-38F1-851546721A0D}"/>
              </a:ext>
            </a:extLst>
          </p:cNvPr>
          <p:cNvSpPr txBox="1"/>
          <p:nvPr/>
        </p:nvSpPr>
        <p:spPr>
          <a:xfrm>
            <a:off x="2456688" y="95717"/>
            <a:ext cx="7589520" cy="1323439"/>
          </a:xfrm>
          <a:prstGeom prst="rect">
            <a:avLst/>
          </a:prstGeom>
          <a:noFill/>
        </p:spPr>
        <p:txBody>
          <a:bodyPr wrap="square">
            <a:spAutoFit/>
          </a:bodyPr>
          <a:lstStyle/>
          <a:p>
            <a:pPr algn="ctr"/>
            <a:r>
              <a:rPr lang="fr-FR" sz="4000" b="1" dirty="0">
                <a:solidFill>
                  <a:schemeClr val="bg1"/>
                </a:solidFill>
              </a:rPr>
              <a:t>Approches sur l’usage de SPA et le milieu professionnel</a:t>
            </a:r>
            <a:endParaRPr lang="fr-FR" sz="4000" dirty="0">
              <a:solidFill>
                <a:schemeClr val="bg1"/>
              </a:solidFill>
            </a:endParaRPr>
          </a:p>
        </p:txBody>
      </p:sp>
    </p:spTree>
    <p:extLst>
      <p:ext uri="{BB962C8B-B14F-4D97-AF65-F5344CB8AC3E}">
        <p14:creationId xmlns:p14="http://schemas.microsoft.com/office/powerpoint/2010/main" val="3482204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barn(inVertical)">
                                      <p:cBhvr>
                                        <p:cTn id="24" dur="500"/>
                                        <p:tgtEl>
                                          <p:spTgt spid="6">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circle(in)">
                                      <p:cBhvr>
                                        <p:cTn id="29"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5CEE781D-DABF-39DA-D4A1-3A0189BFCCF7}"/>
              </a:ext>
            </a:extLst>
          </p:cNvPr>
          <p:cNvPicPr>
            <a:picLocks noChangeAspect="1"/>
          </p:cNvPicPr>
          <p:nvPr/>
        </p:nvPicPr>
        <p:blipFill>
          <a:blip r:embed="rId3"/>
          <a:stretch>
            <a:fillRect/>
          </a:stretch>
        </p:blipFill>
        <p:spPr>
          <a:xfrm>
            <a:off x="-1" y="0"/>
            <a:ext cx="12286319" cy="6858000"/>
          </a:xfrm>
          <a:prstGeom prst="rect">
            <a:avLst/>
          </a:prstGeom>
        </p:spPr>
      </p:pic>
      <p:sp>
        <p:nvSpPr>
          <p:cNvPr id="6" name="ZoneTexte 5">
            <a:extLst>
              <a:ext uri="{FF2B5EF4-FFF2-40B4-BE49-F238E27FC236}">
                <a16:creationId xmlns:a16="http://schemas.microsoft.com/office/drawing/2014/main" id="{C7F95161-27D8-A2D5-283F-4C5C53C5178D}"/>
              </a:ext>
            </a:extLst>
          </p:cNvPr>
          <p:cNvSpPr txBox="1"/>
          <p:nvPr/>
        </p:nvSpPr>
        <p:spPr>
          <a:xfrm>
            <a:off x="268837" y="3960879"/>
            <a:ext cx="3229337" cy="1815882"/>
          </a:xfrm>
          <a:prstGeom prst="rect">
            <a:avLst/>
          </a:prstGeom>
          <a:noFill/>
        </p:spPr>
        <p:txBody>
          <a:bodyPr wrap="square">
            <a:spAutoFit/>
          </a:bodyPr>
          <a:lstStyle/>
          <a:p>
            <a:pPr algn="ctr"/>
            <a:r>
              <a:rPr lang="fr-FR" sz="4000" b="1" dirty="0">
                <a:solidFill>
                  <a:schemeClr val="bg1"/>
                </a:solidFill>
                <a:ea typeface="Batang" panose="02030600000101010101" pitchFamily="18" charset="-127"/>
              </a:rPr>
              <a:t>Importation</a:t>
            </a:r>
            <a:r>
              <a:rPr lang="fr-FR" sz="2800" dirty="0">
                <a:solidFill>
                  <a:schemeClr val="bg1"/>
                </a:solidFill>
                <a:ea typeface="Batang" panose="02030600000101010101" pitchFamily="18" charset="-127"/>
              </a:rPr>
              <a:t> </a:t>
            </a:r>
            <a:r>
              <a:rPr lang="fr-FR" sz="2400" dirty="0">
                <a:solidFill>
                  <a:schemeClr val="bg1"/>
                </a:solidFill>
                <a:ea typeface="Batang" panose="02030600000101010101" pitchFamily="18" charset="-127"/>
              </a:rPr>
              <a:t>Consommation dans la vie privée débordant à terme sur le travail…</a:t>
            </a:r>
            <a:endParaRPr lang="fr-FR" sz="2400" b="1" dirty="0">
              <a:solidFill>
                <a:schemeClr val="bg1"/>
              </a:solidFill>
            </a:endParaRPr>
          </a:p>
        </p:txBody>
      </p:sp>
      <p:sp>
        <p:nvSpPr>
          <p:cNvPr id="8" name="ZoneTexte 7">
            <a:extLst>
              <a:ext uri="{FF2B5EF4-FFF2-40B4-BE49-F238E27FC236}">
                <a16:creationId xmlns:a16="http://schemas.microsoft.com/office/drawing/2014/main" id="{98E4D888-5EC4-8DFF-C41D-97916E36AEF7}"/>
              </a:ext>
            </a:extLst>
          </p:cNvPr>
          <p:cNvSpPr txBox="1"/>
          <p:nvPr/>
        </p:nvSpPr>
        <p:spPr>
          <a:xfrm>
            <a:off x="1284514" y="0"/>
            <a:ext cx="11114314" cy="923330"/>
          </a:xfrm>
          <a:prstGeom prst="rect">
            <a:avLst/>
          </a:prstGeom>
          <a:noFill/>
        </p:spPr>
        <p:txBody>
          <a:bodyPr wrap="square">
            <a:spAutoFit/>
          </a:bodyPr>
          <a:lstStyle/>
          <a:p>
            <a:r>
              <a:rPr lang="fr-FR" sz="5400" b="1" dirty="0">
                <a:solidFill>
                  <a:schemeClr val="bg1"/>
                </a:solidFill>
              </a:rPr>
              <a:t>Des modalités de consommation</a:t>
            </a:r>
            <a:endParaRPr lang="fr-FR" sz="5400" dirty="0">
              <a:solidFill>
                <a:schemeClr val="bg1"/>
              </a:solidFill>
            </a:endParaRPr>
          </a:p>
        </p:txBody>
      </p:sp>
      <p:sp>
        <p:nvSpPr>
          <p:cNvPr id="9" name="ZoneTexte 8">
            <a:extLst>
              <a:ext uri="{FF2B5EF4-FFF2-40B4-BE49-F238E27FC236}">
                <a16:creationId xmlns:a16="http://schemas.microsoft.com/office/drawing/2014/main" id="{A1388EB3-92EE-2CDA-D824-A25D448208EF}"/>
              </a:ext>
            </a:extLst>
          </p:cNvPr>
          <p:cNvSpPr txBox="1"/>
          <p:nvPr/>
        </p:nvSpPr>
        <p:spPr>
          <a:xfrm>
            <a:off x="4158343" y="3960879"/>
            <a:ext cx="4201886" cy="3046988"/>
          </a:xfrm>
          <a:prstGeom prst="rect">
            <a:avLst/>
          </a:prstGeom>
          <a:noFill/>
        </p:spPr>
        <p:txBody>
          <a:bodyPr wrap="square">
            <a:spAutoFit/>
          </a:bodyPr>
          <a:lstStyle/>
          <a:p>
            <a:pPr algn="ctr"/>
            <a:r>
              <a:rPr lang="fr-FR" sz="4000" b="1" dirty="0">
                <a:solidFill>
                  <a:schemeClr val="bg1"/>
                </a:solidFill>
                <a:ea typeface="Batang" panose="02030600000101010101" pitchFamily="18" charset="-127"/>
              </a:rPr>
              <a:t>Acquisition</a:t>
            </a:r>
            <a:r>
              <a:rPr lang="fr-FR" sz="2800" dirty="0">
                <a:solidFill>
                  <a:schemeClr val="bg1"/>
                </a:solidFill>
                <a:ea typeface="Batang" panose="02030600000101010101" pitchFamily="18" charset="-127"/>
              </a:rPr>
              <a:t> </a:t>
            </a:r>
          </a:p>
          <a:p>
            <a:pPr algn="ctr"/>
            <a:r>
              <a:rPr lang="fr-FR" sz="2800" dirty="0">
                <a:solidFill>
                  <a:schemeClr val="bg1"/>
                </a:solidFill>
                <a:ea typeface="Batang" panose="02030600000101010101" pitchFamily="18" charset="-127"/>
              </a:rPr>
              <a:t>A </a:t>
            </a:r>
            <a:r>
              <a:rPr lang="fr-FR" sz="2400" dirty="0">
                <a:solidFill>
                  <a:schemeClr val="bg1"/>
                </a:solidFill>
                <a:ea typeface="Batang" panose="02030600000101010101" pitchFamily="18" charset="-127"/>
              </a:rPr>
              <a:t>l’occasion de « pots », repas d’affaires, faisant partie intégrante de la culture du métier en facilitant le lien social ou la production… </a:t>
            </a:r>
          </a:p>
          <a:p>
            <a:pPr algn="ctr"/>
            <a:endParaRPr lang="fr-FR" sz="2800" b="1" dirty="0">
              <a:solidFill>
                <a:schemeClr val="bg1"/>
              </a:solidFill>
            </a:endParaRPr>
          </a:p>
        </p:txBody>
      </p:sp>
      <p:sp>
        <p:nvSpPr>
          <p:cNvPr id="10" name="ZoneTexte 9">
            <a:extLst>
              <a:ext uri="{FF2B5EF4-FFF2-40B4-BE49-F238E27FC236}">
                <a16:creationId xmlns:a16="http://schemas.microsoft.com/office/drawing/2014/main" id="{5F69D6EB-D862-BAE6-D661-522D86D5F8F7}"/>
              </a:ext>
            </a:extLst>
          </p:cNvPr>
          <p:cNvSpPr txBox="1"/>
          <p:nvPr/>
        </p:nvSpPr>
        <p:spPr>
          <a:xfrm>
            <a:off x="8607294" y="3960879"/>
            <a:ext cx="3229337" cy="2862322"/>
          </a:xfrm>
          <a:prstGeom prst="rect">
            <a:avLst/>
          </a:prstGeom>
          <a:noFill/>
        </p:spPr>
        <p:txBody>
          <a:bodyPr wrap="square">
            <a:spAutoFit/>
          </a:bodyPr>
          <a:lstStyle/>
          <a:p>
            <a:pPr algn="ctr"/>
            <a:r>
              <a:rPr lang="fr-FR" sz="4000" b="1" dirty="0">
                <a:solidFill>
                  <a:schemeClr val="bg1"/>
                </a:solidFill>
                <a:ea typeface="Batang" panose="02030600000101010101" pitchFamily="18" charset="-127"/>
              </a:rPr>
              <a:t>Adaptation</a:t>
            </a:r>
            <a:r>
              <a:rPr lang="fr-FR" sz="2800" dirty="0">
                <a:solidFill>
                  <a:schemeClr val="bg1"/>
                </a:solidFill>
                <a:ea typeface="Batang" panose="02030600000101010101" pitchFamily="18" charset="-127"/>
              </a:rPr>
              <a:t> Automédication pour tenir au travail, dopage pour être performant. </a:t>
            </a:r>
          </a:p>
          <a:p>
            <a:pPr algn="ctr"/>
            <a:endParaRPr lang="fr-FR" sz="2800" b="1" dirty="0">
              <a:solidFill>
                <a:schemeClr val="bg1"/>
              </a:solidFill>
            </a:endParaRPr>
          </a:p>
        </p:txBody>
      </p:sp>
      <p:sp>
        <p:nvSpPr>
          <p:cNvPr id="11" name="ZoneTexte 10">
            <a:extLst>
              <a:ext uri="{FF2B5EF4-FFF2-40B4-BE49-F238E27FC236}">
                <a16:creationId xmlns:a16="http://schemas.microsoft.com/office/drawing/2014/main" id="{5DDDD542-406C-6DD5-5CCF-5FE883D3FFA0}"/>
              </a:ext>
            </a:extLst>
          </p:cNvPr>
          <p:cNvSpPr txBox="1"/>
          <p:nvPr/>
        </p:nvSpPr>
        <p:spPr>
          <a:xfrm>
            <a:off x="11233022" y="6290565"/>
            <a:ext cx="1053296" cy="307777"/>
          </a:xfrm>
          <a:prstGeom prst="rect">
            <a:avLst/>
          </a:prstGeom>
          <a:solidFill>
            <a:srgbClr val="FFFF00"/>
          </a:solidFill>
        </p:spPr>
        <p:txBody>
          <a:bodyPr wrap="square" rtlCol="0">
            <a:spAutoFit/>
          </a:bodyPr>
          <a:lstStyle/>
          <a:p>
            <a:r>
              <a:rPr lang="fr-FR" sz="1400" b="1" dirty="0">
                <a:highlight>
                  <a:srgbClr val="FFFF00"/>
                </a:highlight>
                <a:ea typeface="STCaiyun" panose="020B0503020204020204" pitchFamily="2" charset="-122"/>
                <a:hlinkClick r:id="rId4" action="ppaction://hlinksldjump"/>
              </a:rPr>
              <a:t>SOMMAIRE</a:t>
            </a:r>
            <a:endParaRPr lang="fr-FR" sz="1400" b="1" dirty="0">
              <a:highlight>
                <a:srgbClr val="FFFF00"/>
              </a:highlight>
              <a:ea typeface="STCaiyun" panose="020B0503020204020204" pitchFamily="2" charset="-122"/>
            </a:endParaRPr>
          </a:p>
        </p:txBody>
      </p:sp>
    </p:spTree>
    <p:extLst>
      <p:ext uri="{BB962C8B-B14F-4D97-AF65-F5344CB8AC3E}">
        <p14:creationId xmlns:p14="http://schemas.microsoft.com/office/powerpoint/2010/main" val="333305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circle(in)">
                                      <p:cBhvr>
                                        <p:cTn id="12" dur="2000"/>
                                        <p:tgtEl>
                                          <p:spTgt spid="9">
                                            <p:txEl>
                                              <p:pRg st="0" end="0"/>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animEffect transition="in" filter="circle(in)">
                                      <p:cBhvr>
                                        <p:cTn id="15" dur="2000"/>
                                        <p:tgtEl>
                                          <p:spTgt spid="9">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10">
                                            <p:txEl>
                                              <p:pRg st="0" end="0"/>
                                            </p:txEl>
                                          </p:spTgt>
                                        </p:tgtEl>
                                        <p:attrNameLst>
                                          <p:attrName>style.visibility</p:attrName>
                                        </p:attrNameLst>
                                      </p:cBhvr>
                                      <p:to>
                                        <p:strVal val="visible"/>
                                      </p:to>
                                    </p:set>
                                    <p:animEffect transition="in" filter="circle(in)">
                                      <p:cBhvr>
                                        <p:cTn id="20" dur="2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F10CF7B7-4B83-043A-0AA3-6B0CBEB14243}"/>
              </a:ext>
            </a:extLst>
          </p:cNvPr>
          <p:cNvPicPr>
            <a:picLocks noChangeAspect="1"/>
          </p:cNvPicPr>
          <p:nvPr/>
        </p:nvPicPr>
        <p:blipFill>
          <a:blip r:embed="rId3"/>
          <a:stretch>
            <a:fillRect/>
          </a:stretch>
        </p:blipFill>
        <p:spPr>
          <a:xfrm>
            <a:off x="0" y="0"/>
            <a:ext cx="12192000" cy="6858000"/>
          </a:xfrm>
          <a:prstGeom prst="rect">
            <a:avLst/>
          </a:prstGeom>
        </p:spPr>
      </p:pic>
      <p:sp>
        <p:nvSpPr>
          <p:cNvPr id="7" name="ZoneTexte 6">
            <a:extLst>
              <a:ext uri="{FF2B5EF4-FFF2-40B4-BE49-F238E27FC236}">
                <a16:creationId xmlns:a16="http://schemas.microsoft.com/office/drawing/2014/main" id="{4F67FC5C-4537-EFFA-A0E8-5DFC48B2BC98}"/>
              </a:ext>
            </a:extLst>
          </p:cNvPr>
          <p:cNvSpPr txBox="1"/>
          <p:nvPr/>
        </p:nvSpPr>
        <p:spPr>
          <a:xfrm>
            <a:off x="0" y="963777"/>
            <a:ext cx="6172200" cy="1200329"/>
          </a:xfrm>
          <a:prstGeom prst="rect">
            <a:avLst/>
          </a:prstGeom>
          <a:noFill/>
        </p:spPr>
        <p:txBody>
          <a:bodyPr wrap="square">
            <a:spAutoFit/>
          </a:bodyPr>
          <a:lstStyle/>
          <a:p>
            <a:r>
              <a:rPr lang="fr-FR" sz="3600" b="1" kern="0" dirty="0">
                <a:solidFill>
                  <a:schemeClr val="bg1"/>
                </a:solidFill>
                <a:cs typeface="Calibri" panose="020F0502020204030204" pitchFamily="34" charset="0"/>
              </a:rPr>
              <a:t>Existe-il un lien entre consommation et travail ?</a:t>
            </a:r>
            <a:endParaRPr lang="fr-FR" sz="3600" dirty="0">
              <a:solidFill>
                <a:schemeClr val="bg1"/>
              </a:solidFill>
            </a:endParaRPr>
          </a:p>
        </p:txBody>
      </p:sp>
      <p:sp>
        <p:nvSpPr>
          <p:cNvPr id="9" name="ZoneTexte 8">
            <a:extLst>
              <a:ext uri="{FF2B5EF4-FFF2-40B4-BE49-F238E27FC236}">
                <a16:creationId xmlns:a16="http://schemas.microsoft.com/office/drawing/2014/main" id="{F420F8B4-E159-4E68-1668-787FAA127E8A}"/>
              </a:ext>
            </a:extLst>
          </p:cNvPr>
          <p:cNvSpPr txBox="1"/>
          <p:nvPr/>
        </p:nvSpPr>
        <p:spPr>
          <a:xfrm>
            <a:off x="9212036" y="11274"/>
            <a:ext cx="2566307" cy="584775"/>
          </a:xfrm>
          <a:prstGeom prst="rect">
            <a:avLst/>
          </a:prstGeom>
          <a:noFill/>
        </p:spPr>
        <p:txBody>
          <a:bodyPr wrap="square">
            <a:spAutoFit/>
          </a:bodyPr>
          <a:lstStyle/>
          <a:p>
            <a:pPr>
              <a:buNone/>
            </a:pPr>
            <a:r>
              <a:rPr lang="fr-FR" sz="3200" b="1" dirty="0">
                <a:solidFill>
                  <a:srgbClr val="E08C37"/>
                </a:solidFill>
                <a:latin typeface="Calibri" panose="020F0502020204030204" pitchFamily="34" charset="0"/>
                <a:cs typeface="Calibri" panose="020F0502020204030204" pitchFamily="34" charset="0"/>
              </a:rPr>
              <a:t>Circonstances</a:t>
            </a:r>
          </a:p>
        </p:txBody>
      </p:sp>
      <p:sp>
        <p:nvSpPr>
          <p:cNvPr id="10" name="ZoneTexte 9">
            <a:extLst>
              <a:ext uri="{FF2B5EF4-FFF2-40B4-BE49-F238E27FC236}">
                <a16:creationId xmlns:a16="http://schemas.microsoft.com/office/drawing/2014/main" id="{B6A6D9BB-D496-2B0F-823E-1C21E9BAD1FA}"/>
              </a:ext>
            </a:extLst>
          </p:cNvPr>
          <p:cNvSpPr txBox="1"/>
          <p:nvPr/>
        </p:nvSpPr>
        <p:spPr>
          <a:xfrm>
            <a:off x="5897989" y="3581683"/>
            <a:ext cx="2566307" cy="584775"/>
          </a:xfrm>
          <a:prstGeom prst="rect">
            <a:avLst/>
          </a:prstGeom>
          <a:noFill/>
        </p:spPr>
        <p:txBody>
          <a:bodyPr wrap="square">
            <a:spAutoFit/>
          </a:bodyPr>
          <a:lstStyle/>
          <a:p>
            <a:pPr>
              <a:buNone/>
            </a:pPr>
            <a:r>
              <a:rPr lang="fr-FR" sz="3200" b="1" dirty="0">
                <a:solidFill>
                  <a:srgbClr val="E08C37"/>
                </a:solidFill>
                <a:latin typeface="Calibri" panose="020F0502020204030204" pitchFamily="34" charset="0"/>
                <a:cs typeface="Calibri" panose="020F0502020204030204" pitchFamily="34" charset="0"/>
              </a:rPr>
              <a:t>Contraintes</a:t>
            </a:r>
          </a:p>
        </p:txBody>
      </p:sp>
      <p:sp>
        <p:nvSpPr>
          <p:cNvPr id="11" name="ZoneTexte 10">
            <a:extLst>
              <a:ext uri="{FF2B5EF4-FFF2-40B4-BE49-F238E27FC236}">
                <a16:creationId xmlns:a16="http://schemas.microsoft.com/office/drawing/2014/main" id="{034056F3-EC3A-263B-DFE0-C664CAC58184}"/>
              </a:ext>
            </a:extLst>
          </p:cNvPr>
          <p:cNvSpPr txBox="1"/>
          <p:nvPr/>
        </p:nvSpPr>
        <p:spPr>
          <a:xfrm>
            <a:off x="8733059" y="520235"/>
            <a:ext cx="3295653" cy="2831544"/>
          </a:xfrm>
          <a:prstGeom prst="rect">
            <a:avLst/>
          </a:prstGeom>
          <a:noFill/>
        </p:spPr>
        <p:txBody>
          <a:bodyPr wrap="square">
            <a:spAutoFit/>
          </a:bodyPr>
          <a:lstStyle/>
          <a:p>
            <a:pPr marL="285750" indent="-285750">
              <a:buFont typeface="Arial" panose="020B0604020202020204" pitchFamily="34" charset="0"/>
              <a:buChar char="•"/>
            </a:pPr>
            <a:r>
              <a:rPr lang="fr-FR" dirty="0">
                <a:solidFill>
                  <a:srgbClr val="1F9CB3"/>
                </a:solidFill>
                <a:latin typeface="Calibri" panose="020F0502020204030204" pitchFamily="34" charset="0"/>
                <a:cs typeface="Calibri" panose="020F0502020204030204" pitchFamily="34" charset="0"/>
              </a:rPr>
              <a:t>Le stress</a:t>
            </a:r>
          </a:p>
          <a:p>
            <a:pPr marL="285750" indent="-285750">
              <a:buFont typeface="Arial" panose="020B0604020202020204" pitchFamily="34" charset="0"/>
              <a:buChar char="•"/>
            </a:pPr>
            <a:r>
              <a:rPr lang="fr-FR" dirty="0">
                <a:solidFill>
                  <a:srgbClr val="1F9CB3"/>
                </a:solidFill>
                <a:latin typeface="Calibri" panose="020F0502020204030204" pitchFamily="34" charset="0"/>
                <a:cs typeface="Calibri" panose="020F0502020204030204" pitchFamily="34" charset="0"/>
              </a:rPr>
              <a:t>Les exigences liées au poste de sécurité</a:t>
            </a:r>
          </a:p>
          <a:p>
            <a:pPr marL="285750" indent="-285750">
              <a:buFont typeface="Arial" panose="020B0604020202020204" pitchFamily="34" charset="0"/>
              <a:buChar char="•"/>
            </a:pPr>
            <a:r>
              <a:rPr lang="fr-FR" dirty="0">
                <a:solidFill>
                  <a:srgbClr val="1F9CB3"/>
                </a:solidFill>
                <a:latin typeface="Calibri" panose="020F0502020204030204" pitchFamily="34" charset="0"/>
                <a:cs typeface="Calibri" panose="020F0502020204030204" pitchFamily="34" charset="0"/>
              </a:rPr>
              <a:t>Certains rythmes de travail dont le travail posté</a:t>
            </a:r>
          </a:p>
          <a:p>
            <a:pPr marL="285750" indent="-285750">
              <a:buFont typeface="Arial" panose="020B0604020202020204" pitchFamily="34" charset="0"/>
              <a:buChar char="•"/>
            </a:pPr>
            <a:r>
              <a:rPr lang="fr-FR" dirty="0">
                <a:solidFill>
                  <a:srgbClr val="1F9CB3"/>
                </a:solidFill>
                <a:latin typeface="Calibri" panose="020F0502020204030204" pitchFamily="34" charset="0"/>
                <a:cs typeface="Calibri" panose="020F0502020204030204" pitchFamily="34" charset="0"/>
              </a:rPr>
              <a:t>La non consommation peut parfois être une cause d’exclusion)</a:t>
            </a:r>
          </a:p>
          <a:p>
            <a:pPr marL="285750" indent="-285750">
              <a:buFont typeface="Arial" panose="020B0604020202020204" pitchFamily="34" charset="0"/>
              <a:buChar char="•"/>
            </a:pPr>
            <a:r>
              <a:rPr lang="fr-FR" dirty="0">
                <a:solidFill>
                  <a:srgbClr val="1F9CB3"/>
                </a:solidFill>
                <a:latin typeface="Calibri" panose="020F0502020204030204" pitchFamily="34" charset="0"/>
                <a:cs typeface="Calibri" panose="020F0502020204030204" pitchFamily="34" charset="0"/>
              </a:rPr>
              <a:t>Les repas d’affaire….</a:t>
            </a:r>
          </a:p>
          <a:p>
            <a:pPr algn="r"/>
            <a:r>
              <a:rPr lang="fr-FR" sz="1400" dirty="0">
                <a:solidFill>
                  <a:srgbClr val="1F9CB3"/>
                </a:solidFill>
                <a:latin typeface="Calibri" panose="020F0502020204030204" pitchFamily="34" charset="0"/>
                <a:cs typeface="Calibri" panose="020F0502020204030204" pitchFamily="34" charset="0"/>
              </a:rPr>
              <a:t>	INSERM 2003</a:t>
            </a:r>
          </a:p>
        </p:txBody>
      </p:sp>
      <p:sp>
        <p:nvSpPr>
          <p:cNvPr id="12" name="ZoneTexte 11">
            <a:extLst>
              <a:ext uri="{FF2B5EF4-FFF2-40B4-BE49-F238E27FC236}">
                <a16:creationId xmlns:a16="http://schemas.microsoft.com/office/drawing/2014/main" id="{1355A261-598B-E1D0-0506-B9783169F01C}"/>
              </a:ext>
            </a:extLst>
          </p:cNvPr>
          <p:cNvSpPr txBox="1"/>
          <p:nvPr/>
        </p:nvSpPr>
        <p:spPr>
          <a:xfrm>
            <a:off x="5374819" y="4173401"/>
            <a:ext cx="3295653" cy="2339102"/>
          </a:xfrm>
          <a:prstGeom prst="rect">
            <a:avLst/>
          </a:prstGeom>
          <a:noFill/>
        </p:spPr>
        <p:txBody>
          <a:bodyPr wrap="square">
            <a:spAutoFit/>
          </a:bodyPr>
          <a:lstStyle/>
          <a:p>
            <a:pPr marL="285750" indent="-285750">
              <a:buFont typeface="Arial" panose="020B0604020202020204" pitchFamily="34" charset="0"/>
              <a:buChar char="•"/>
            </a:pPr>
            <a:r>
              <a:rPr lang="fr-FR" sz="2200" dirty="0">
                <a:solidFill>
                  <a:srgbClr val="1F9CB3"/>
                </a:solidFill>
                <a:latin typeface="Calibri" panose="020F0502020204030204" pitchFamily="34" charset="0"/>
                <a:cs typeface="Calibri" panose="020F0502020204030204" pitchFamily="34" charset="0"/>
              </a:rPr>
              <a:t>Le travail en plein air</a:t>
            </a:r>
          </a:p>
          <a:p>
            <a:pPr marL="285750" indent="-285750">
              <a:buFont typeface="Arial" panose="020B0604020202020204" pitchFamily="34" charset="0"/>
              <a:buChar char="•"/>
            </a:pPr>
            <a:r>
              <a:rPr lang="fr-FR" sz="2200" dirty="0">
                <a:solidFill>
                  <a:srgbClr val="1F9CB3"/>
                </a:solidFill>
                <a:latin typeface="Calibri" panose="020F0502020204030204" pitchFamily="34" charset="0"/>
                <a:cs typeface="Calibri" panose="020F0502020204030204" pitchFamily="34" charset="0"/>
              </a:rPr>
              <a:t>Les postures pénibles</a:t>
            </a:r>
          </a:p>
          <a:p>
            <a:pPr marL="285750" indent="-285750">
              <a:buFont typeface="Arial" panose="020B0604020202020204" pitchFamily="34" charset="0"/>
              <a:buChar char="•"/>
            </a:pPr>
            <a:r>
              <a:rPr lang="fr-FR" sz="2200" dirty="0">
                <a:solidFill>
                  <a:srgbClr val="1F9CB3"/>
                </a:solidFill>
                <a:latin typeface="Calibri" panose="020F0502020204030204" pitchFamily="34" charset="0"/>
                <a:cs typeface="Calibri" panose="020F0502020204030204" pitchFamily="34" charset="0"/>
              </a:rPr>
              <a:t>Le port de charges lourdes</a:t>
            </a:r>
          </a:p>
          <a:p>
            <a:pPr marL="285750" indent="-285750">
              <a:buFont typeface="Arial" panose="020B0604020202020204" pitchFamily="34" charset="0"/>
              <a:buChar char="•"/>
            </a:pPr>
            <a:r>
              <a:rPr lang="fr-FR" sz="2200" dirty="0">
                <a:solidFill>
                  <a:srgbClr val="1F9CB3"/>
                </a:solidFill>
                <a:latin typeface="Calibri" panose="020F0502020204030204" pitchFamily="34" charset="0"/>
                <a:cs typeface="Calibri" panose="020F0502020204030204" pitchFamily="34" charset="0"/>
              </a:rPr>
              <a:t>Les déplacements longs, fatigants ou rapides</a:t>
            </a:r>
          </a:p>
          <a:p>
            <a:pPr algn="r"/>
            <a:r>
              <a:rPr lang="fr-FR" sz="1400" dirty="0">
                <a:solidFill>
                  <a:srgbClr val="1F9CB3"/>
                </a:solidFill>
                <a:latin typeface="Calibri" panose="020F0502020204030204" pitchFamily="34" charset="0"/>
                <a:cs typeface="Calibri" panose="020F0502020204030204" pitchFamily="34" charset="0"/>
              </a:rPr>
              <a:t>COHORTE GAZEL</a:t>
            </a:r>
          </a:p>
        </p:txBody>
      </p:sp>
    </p:spTree>
    <p:extLst>
      <p:ext uri="{BB962C8B-B14F-4D97-AF65-F5344CB8AC3E}">
        <p14:creationId xmlns:p14="http://schemas.microsoft.com/office/powerpoint/2010/main" val="2064700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E62519D5-CEEA-5F91-46C8-EAC0DDC81EA1}"/>
              </a:ext>
            </a:extLst>
          </p:cNvPr>
          <p:cNvPicPr>
            <a:picLocks noChangeAspect="1"/>
          </p:cNvPicPr>
          <p:nvPr/>
        </p:nvPicPr>
        <p:blipFill>
          <a:blip r:embed="rId3"/>
          <a:stretch>
            <a:fillRect/>
          </a:stretch>
        </p:blipFill>
        <p:spPr>
          <a:xfrm>
            <a:off x="0" y="-1"/>
            <a:ext cx="12192000" cy="6869043"/>
          </a:xfrm>
          <a:prstGeom prst="rect">
            <a:avLst/>
          </a:prstGeom>
        </p:spPr>
      </p:pic>
      <p:sp>
        <p:nvSpPr>
          <p:cNvPr id="7" name="ZoneTexte 6">
            <a:extLst>
              <a:ext uri="{FF2B5EF4-FFF2-40B4-BE49-F238E27FC236}">
                <a16:creationId xmlns:a16="http://schemas.microsoft.com/office/drawing/2014/main" id="{93B0515D-6AFE-A7E1-C421-A7B372035BAE}"/>
              </a:ext>
            </a:extLst>
          </p:cNvPr>
          <p:cNvSpPr txBox="1"/>
          <p:nvPr/>
        </p:nvSpPr>
        <p:spPr>
          <a:xfrm>
            <a:off x="1094014" y="3962791"/>
            <a:ext cx="2095500" cy="1384995"/>
          </a:xfrm>
          <a:prstGeom prst="rect">
            <a:avLst/>
          </a:prstGeom>
          <a:noFill/>
        </p:spPr>
        <p:txBody>
          <a:bodyPr wrap="square">
            <a:spAutoFit/>
          </a:bodyPr>
          <a:lstStyle/>
          <a:p>
            <a:pPr algn="ctr"/>
            <a:r>
              <a:rPr lang="fr-FR" sz="2800" b="1" dirty="0">
                <a:solidFill>
                  <a:srgbClr val="E08C37"/>
                </a:solidFill>
              </a:rPr>
              <a:t>Diminue la vigilance et les réflexes</a:t>
            </a:r>
          </a:p>
        </p:txBody>
      </p:sp>
      <p:sp>
        <p:nvSpPr>
          <p:cNvPr id="9" name="ZoneTexte 8">
            <a:extLst>
              <a:ext uri="{FF2B5EF4-FFF2-40B4-BE49-F238E27FC236}">
                <a16:creationId xmlns:a16="http://schemas.microsoft.com/office/drawing/2014/main" id="{707C1D7C-01A8-3E4F-D0E3-BA0E72504746}"/>
              </a:ext>
            </a:extLst>
          </p:cNvPr>
          <p:cNvSpPr txBox="1"/>
          <p:nvPr/>
        </p:nvSpPr>
        <p:spPr>
          <a:xfrm>
            <a:off x="3352799" y="4008958"/>
            <a:ext cx="2743201" cy="2677656"/>
          </a:xfrm>
          <a:prstGeom prst="rect">
            <a:avLst/>
          </a:prstGeom>
          <a:noFill/>
        </p:spPr>
        <p:txBody>
          <a:bodyPr wrap="square">
            <a:spAutoFit/>
          </a:bodyPr>
          <a:lstStyle/>
          <a:p>
            <a:pPr algn="ctr"/>
            <a:r>
              <a:rPr lang="fr-FR" sz="2800" b="1" dirty="0">
                <a:solidFill>
                  <a:srgbClr val="E08C37"/>
                </a:solidFill>
              </a:rPr>
              <a:t>Modifie les capacités de raisonnement, le champ de vision, la perception du risque</a:t>
            </a:r>
          </a:p>
        </p:txBody>
      </p:sp>
      <p:sp>
        <p:nvSpPr>
          <p:cNvPr id="11" name="ZoneTexte 10">
            <a:extLst>
              <a:ext uri="{FF2B5EF4-FFF2-40B4-BE49-F238E27FC236}">
                <a16:creationId xmlns:a16="http://schemas.microsoft.com/office/drawing/2014/main" id="{AF430C99-4ACB-25E2-5A9C-E397E64D7E9C}"/>
              </a:ext>
            </a:extLst>
          </p:cNvPr>
          <p:cNvSpPr txBox="1"/>
          <p:nvPr/>
        </p:nvSpPr>
        <p:spPr>
          <a:xfrm>
            <a:off x="6259285" y="4008958"/>
            <a:ext cx="2525486" cy="1815882"/>
          </a:xfrm>
          <a:prstGeom prst="rect">
            <a:avLst/>
          </a:prstGeom>
          <a:noFill/>
        </p:spPr>
        <p:txBody>
          <a:bodyPr wrap="square">
            <a:spAutoFit/>
          </a:bodyPr>
          <a:lstStyle/>
          <a:p>
            <a:pPr algn="ctr"/>
            <a:r>
              <a:rPr lang="fr-FR" sz="2800" b="1" dirty="0">
                <a:solidFill>
                  <a:srgbClr val="E08C37"/>
                </a:solidFill>
              </a:rPr>
              <a:t>Harcèlement, violence, stress</a:t>
            </a:r>
          </a:p>
          <a:p>
            <a:pPr algn="ctr"/>
            <a:r>
              <a:rPr lang="fr-FR" sz="2800" b="1" dirty="0">
                <a:solidFill>
                  <a:srgbClr val="E08C37"/>
                </a:solidFill>
              </a:rPr>
              <a:t>de décisions erronées</a:t>
            </a:r>
          </a:p>
        </p:txBody>
      </p:sp>
      <p:sp>
        <p:nvSpPr>
          <p:cNvPr id="12" name="ZoneTexte 11">
            <a:extLst>
              <a:ext uri="{FF2B5EF4-FFF2-40B4-BE49-F238E27FC236}">
                <a16:creationId xmlns:a16="http://schemas.microsoft.com/office/drawing/2014/main" id="{D124090F-1CC5-3C06-6F19-704B5A2E86BB}"/>
              </a:ext>
            </a:extLst>
          </p:cNvPr>
          <p:cNvSpPr txBox="1"/>
          <p:nvPr/>
        </p:nvSpPr>
        <p:spPr>
          <a:xfrm>
            <a:off x="8915400" y="4017221"/>
            <a:ext cx="2525486" cy="2246769"/>
          </a:xfrm>
          <a:prstGeom prst="rect">
            <a:avLst/>
          </a:prstGeom>
          <a:noFill/>
        </p:spPr>
        <p:txBody>
          <a:bodyPr wrap="square">
            <a:spAutoFit/>
          </a:bodyPr>
          <a:lstStyle/>
          <a:p>
            <a:pPr algn="ctr"/>
            <a:r>
              <a:rPr lang="fr-FR" sz="2800" b="1" dirty="0">
                <a:solidFill>
                  <a:srgbClr val="E08C37"/>
                </a:solidFill>
              </a:rPr>
              <a:t>Peut être à l’origine d’accident de travail ou de trajet</a:t>
            </a:r>
          </a:p>
        </p:txBody>
      </p:sp>
      <p:sp>
        <p:nvSpPr>
          <p:cNvPr id="14" name="ZoneTexte 13">
            <a:extLst>
              <a:ext uri="{FF2B5EF4-FFF2-40B4-BE49-F238E27FC236}">
                <a16:creationId xmlns:a16="http://schemas.microsoft.com/office/drawing/2014/main" id="{A50D7B32-E9C1-BF5B-33F2-C829607BE312}"/>
              </a:ext>
            </a:extLst>
          </p:cNvPr>
          <p:cNvSpPr txBox="1"/>
          <p:nvPr/>
        </p:nvSpPr>
        <p:spPr>
          <a:xfrm>
            <a:off x="2525485" y="186775"/>
            <a:ext cx="7467599" cy="1323439"/>
          </a:xfrm>
          <a:prstGeom prst="rect">
            <a:avLst/>
          </a:prstGeom>
          <a:noFill/>
        </p:spPr>
        <p:txBody>
          <a:bodyPr wrap="square">
            <a:spAutoFit/>
          </a:bodyPr>
          <a:lstStyle/>
          <a:p>
            <a:pPr algn="ctr"/>
            <a:r>
              <a:rPr lang="fr-FR" sz="4000" b="1" kern="0" dirty="0">
                <a:solidFill>
                  <a:srgbClr val="1F9CB3"/>
                </a:solidFill>
                <a:cs typeface="Calibri" panose="020F0502020204030204" pitchFamily="34" charset="0"/>
              </a:rPr>
              <a:t>Les conséquences des addictions en milieu de travail</a:t>
            </a:r>
            <a:endParaRPr lang="fr-FR" sz="4000" dirty="0">
              <a:solidFill>
                <a:srgbClr val="1F9CB3"/>
              </a:solidFill>
            </a:endParaRPr>
          </a:p>
        </p:txBody>
      </p:sp>
    </p:spTree>
    <p:extLst>
      <p:ext uri="{BB962C8B-B14F-4D97-AF65-F5344CB8AC3E}">
        <p14:creationId xmlns:p14="http://schemas.microsoft.com/office/powerpoint/2010/main" val="2839580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6E062090-5CB0-4232-C865-46DCE59A0BEB}"/>
              </a:ext>
            </a:extLst>
          </p:cNvPr>
          <p:cNvPicPr>
            <a:picLocks noChangeAspect="1"/>
          </p:cNvPicPr>
          <p:nvPr/>
        </p:nvPicPr>
        <p:blipFill>
          <a:blip r:embed="rId2"/>
          <a:stretch>
            <a:fillRect/>
          </a:stretch>
        </p:blipFill>
        <p:spPr>
          <a:xfrm>
            <a:off x="-44302" y="0"/>
            <a:ext cx="12236302" cy="6864096"/>
          </a:xfrm>
          <a:prstGeom prst="rect">
            <a:avLst/>
          </a:prstGeom>
        </p:spPr>
      </p:pic>
      <p:pic>
        <p:nvPicPr>
          <p:cNvPr id="2" name="Picture 2" descr="http://www.ipubli.inserm.fr/bitstream/handle/10608/220/com01.jpg">
            <a:extLst>
              <a:ext uri="{FF2B5EF4-FFF2-40B4-BE49-F238E27FC236}">
                <a16:creationId xmlns:a16="http://schemas.microsoft.com/office/drawing/2014/main" id="{0DBAE1BA-6C17-BE9F-7829-0EA6BC4AE0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1070" y="1560576"/>
            <a:ext cx="8249860" cy="5200486"/>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C6A43072-B1FC-3D83-B06F-CA32F4E1665C}"/>
              </a:ext>
            </a:extLst>
          </p:cNvPr>
          <p:cNvSpPr txBox="1"/>
          <p:nvPr/>
        </p:nvSpPr>
        <p:spPr>
          <a:xfrm>
            <a:off x="2292096" y="241679"/>
            <a:ext cx="9253728" cy="1077218"/>
          </a:xfrm>
          <a:prstGeom prst="rect">
            <a:avLst/>
          </a:prstGeom>
          <a:noFill/>
        </p:spPr>
        <p:txBody>
          <a:bodyPr wrap="square" rtlCol="0">
            <a:spAutoFit/>
          </a:bodyPr>
          <a:lstStyle/>
          <a:p>
            <a:r>
              <a:rPr lang="fr-FR" sz="3200" b="1" dirty="0">
                <a:solidFill>
                  <a:srgbClr val="E08C37"/>
                </a:solidFill>
                <a:latin typeface="Calibri" panose="020F0502020204030204" pitchFamily="34" charset="0"/>
                <a:cs typeface="Calibri" panose="020F0502020204030204" pitchFamily="34" charset="0"/>
              </a:rPr>
              <a:t>Risque d’accident mortel en fonction de la vitesse et de la consommation d’alcool et de cannabis (Inserm)</a:t>
            </a:r>
          </a:p>
        </p:txBody>
      </p:sp>
    </p:spTree>
    <p:extLst>
      <p:ext uri="{BB962C8B-B14F-4D97-AF65-F5344CB8AC3E}">
        <p14:creationId xmlns:p14="http://schemas.microsoft.com/office/powerpoint/2010/main" val="8560357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F252B5D3-453B-018B-A9D1-18C206526572}"/>
              </a:ext>
            </a:extLst>
          </p:cNvPr>
          <p:cNvSpPr>
            <a:spLocks noGrp="1"/>
          </p:cNvSpPr>
          <p:nvPr>
            <p:ph type="title"/>
          </p:nvPr>
        </p:nvSpPr>
        <p:spPr/>
        <p:txBody>
          <a:bodyPr/>
          <a:lstStyle/>
          <a:p>
            <a:endParaRPr lang="fr-FR"/>
          </a:p>
        </p:txBody>
      </p:sp>
      <p:pic>
        <p:nvPicPr>
          <p:cNvPr id="6" name="Image 5">
            <a:extLst>
              <a:ext uri="{FF2B5EF4-FFF2-40B4-BE49-F238E27FC236}">
                <a16:creationId xmlns:a16="http://schemas.microsoft.com/office/drawing/2014/main" id="{39CCC8C9-E430-6F9F-DC14-EEC0BB20C9D6}"/>
              </a:ext>
            </a:extLst>
          </p:cNvPr>
          <p:cNvPicPr>
            <a:picLocks noChangeAspect="1"/>
          </p:cNvPicPr>
          <p:nvPr/>
        </p:nvPicPr>
        <p:blipFill>
          <a:blip r:embed="rId2"/>
          <a:stretch>
            <a:fillRect/>
          </a:stretch>
        </p:blipFill>
        <p:spPr>
          <a:xfrm>
            <a:off x="0" y="0"/>
            <a:ext cx="12192000" cy="6854052"/>
          </a:xfrm>
          <a:prstGeom prst="rect">
            <a:avLst/>
          </a:prstGeom>
        </p:spPr>
      </p:pic>
      <p:sp>
        <p:nvSpPr>
          <p:cNvPr id="7" name="ZoneTexte 6">
            <a:extLst>
              <a:ext uri="{FF2B5EF4-FFF2-40B4-BE49-F238E27FC236}">
                <a16:creationId xmlns:a16="http://schemas.microsoft.com/office/drawing/2014/main" id="{B5E21E55-B002-A71C-6FA7-DDAFB03D263A}"/>
              </a:ext>
            </a:extLst>
          </p:cNvPr>
          <p:cNvSpPr txBox="1"/>
          <p:nvPr/>
        </p:nvSpPr>
        <p:spPr>
          <a:xfrm>
            <a:off x="6622796" y="2410738"/>
            <a:ext cx="4731004" cy="1754326"/>
          </a:xfrm>
          <a:prstGeom prst="rect">
            <a:avLst/>
          </a:prstGeom>
          <a:noFill/>
        </p:spPr>
        <p:txBody>
          <a:bodyPr wrap="square" rtlCol="0">
            <a:spAutoFit/>
          </a:bodyPr>
          <a:lstStyle/>
          <a:p>
            <a:pPr algn="ctr"/>
            <a:r>
              <a:rPr lang="fr-FR" sz="5400" b="1" dirty="0">
                <a:solidFill>
                  <a:schemeClr val="bg1"/>
                </a:solidFill>
                <a:latin typeface="Calibri" panose="020F0502020204030204" pitchFamily="34" charset="0"/>
                <a:cs typeface="Calibri" panose="020F0502020204030204" pitchFamily="34" charset="0"/>
              </a:rPr>
              <a:t>APPROCHE INDIVIDUELLE</a:t>
            </a:r>
          </a:p>
        </p:txBody>
      </p:sp>
    </p:spTree>
    <p:extLst>
      <p:ext uri="{BB962C8B-B14F-4D97-AF65-F5344CB8AC3E}">
        <p14:creationId xmlns:p14="http://schemas.microsoft.com/office/powerpoint/2010/main" val="31786395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2DBEC205-62B8-20B7-C63E-2CE9E3ED47FD}"/>
              </a:ext>
            </a:extLst>
          </p:cNvPr>
          <p:cNvPicPr>
            <a:picLocks noChangeAspect="1"/>
          </p:cNvPicPr>
          <p:nvPr/>
        </p:nvPicPr>
        <p:blipFill>
          <a:blip r:embed="rId2"/>
          <a:stretch>
            <a:fillRect/>
          </a:stretch>
        </p:blipFill>
        <p:spPr>
          <a:xfrm>
            <a:off x="10887075" y="4714875"/>
            <a:ext cx="1304925" cy="2143125"/>
          </a:xfrm>
          <a:prstGeom prst="rect">
            <a:avLst/>
          </a:prstGeom>
        </p:spPr>
      </p:pic>
      <p:pic>
        <p:nvPicPr>
          <p:cNvPr id="5" name="Picture 7">
            <a:extLst>
              <a:ext uri="{FF2B5EF4-FFF2-40B4-BE49-F238E27FC236}">
                <a16:creationId xmlns:a16="http://schemas.microsoft.com/office/drawing/2014/main" id="{789FA42F-8B9C-89BB-544A-ABEC35E937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3941" y="325315"/>
            <a:ext cx="7878118" cy="1846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a:extLst>
              <a:ext uri="{FF2B5EF4-FFF2-40B4-BE49-F238E27FC236}">
                <a16:creationId xmlns:a16="http://schemas.microsoft.com/office/drawing/2014/main" id="{27297A8F-9B78-AD75-DDEF-1E9FA8E8B8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3941" y="2171818"/>
            <a:ext cx="7878118" cy="2244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a:extLst>
              <a:ext uri="{FF2B5EF4-FFF2-40B4-BE49-F238E27FC236}">
                <a16:creationId xmlns:a16="http://schemas.microsoft.com/office/drawing/2014/main" id="{6315B4D3-A788-A327-2353-E9C66EC997D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a:xfrm>
            <a:off x="3553941" y="4378402"/>
            <a:ext cx="7876059" cy="1782251"/>
          </a:xfrm>
          <a:prstGeom prst="rect">
            <a:avLst/>
          </a:prstGeom>
          <a:noFill/>
        </p:spPr>
      </p:pic>
      <p:sp>
        <p:nvSpPr>
          <p:cNvPr id="8" name="Rectangle 7">
            <a:extLst>
              <a:ext uri="{FF2B5EF4-FFF2-40B4-BE49-F238E27FC236}">
                <a16:creationId xmlns:a16="http://schemas.microsoft.com/office/drawing/2014/main" id="{7313C5EA-1035-CB73-9AB3-30F9FC98EE4A}"/>
              </a:ext>
            </a:extLst>
          </p:cNvPr>
          <p:cNvSpPr/>
          <p:nvPr/>
        </p:nvSpPr>
        <p:spPr>
          <a:xfrm>
            <a:off x="0" y="0"/>
            <a:ext cx="3240024" cy="4013200"/>
          </a:xfrm>
          <a:prstGeom prst="rect">
            <a:avLst/>
          </a:prstGeom>
          <a:solidFill>
            <a:srgbClr val="1F9C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3436BD72-3591-A6A3-C771-73733606A12B}"/>
              </a:ext>
            </a:extLst>
          </p:cNvPr>
          <p:cNvSpPr txBox="1">
            <a:spLocks/>
          </p:cNvSpPr>
          <p:nvPr/>
        </p:nvSpPr>
        <p:spPr>
          <a:xfrm>
            <a:off x="152401" y="175254"/>
            <a:ext cx="2755899" cy="73938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fr-FR" sz="3600" b="1" cap="small" dirty="0">
                <a:solidFill>
                  <a:schemeClr val="bg1"/>
                </a:solidFill>
                <a:latin typeface="+mn-lt"/>
              </a:rPr>
              <a:t>Parcours d’une personne dépendante à une SPA et relations de travail</a:t>
            </a:r>
          </a:p>
        </p:txBody>
      </p:sp>
      <p:pic>
        <p:nvPicPr>
          <p:cNvPr id="12" name="Image 11">
            <a:extLst>
              <a:ext uri="{FF2B5EF4-FFF2-40B4-BE49-F238E27FC236}">
                <a16:creationId xmlns:a16="http://schemas.microsoft.com/office/drawing/2014/main" id="{2A8AAE08-8E21-E90F-D8D4-346F8EC250B7}"/>
              </a:ext>
            </a:extLst>
          </p:cNvPr>
          <p:cNvPicPr>
            <a:picLocks noChangeAspect="1"/>
          </p:cNvPicPr>
          <p:nvPr/>
        </p:nvPicPr>
        <p:blipFill>
          <a:blip r:embed="rId6"/>
          <a:stretch>
            <a:fillRect/>
          </a:stretch>
        </p:blipFill>
        <p:spPr>
          <a:xfrm>
            <a:off x="419862" y="4103819"/>
            <a:ext cx="2488438" cy="2578927"/>
          </a:xfrm>
          <a:prstGeom prst="rect">
            <a:avLst/>
          </a:prstGeom>
        </p:spPr>
      </p:pic>
      <p:sp>
        <p:nvSpPr>
          <p:cNvPr id="15" name="ZoneTexte 14">
            <a:extLst>
              <a:ext uri="{FF2B5EF4-FFF2-40B4-BE49-F238E27FC236}">
                <a16:creationId xmlns:a16="http://schemas.microsoft.com/office/drawing/2014/main" id="{B0B87436-568F-5207-D152-DCDA605EB87D}"/>
              </a:ext>
            </a:extLst>
          </p:cNvPr>
          <p:cNvSpPr txBox="1"/>
          <p:nvPr/>
        </p:nvSpPr>
        <p:spPr>
          <a:xfrm>
            <a:off x="152401" y="6465588"/>
            <a:ext cx="1053296" cy="307777"/>
          </a:xfrm>
          <a:prstGeom prst="rect">
            <a:avLst/>
          </a:prstGeom>
          <a:solidFill>
            <a:srgbClr val="FFFF00"/>
          </a:solidFill>
        </p:spPr>
        <p:txBody>
          <a:bodyPr wrap="square" rtlCol="0">
            <a:spAutoFit/>
          </a:bodyPr>
          <a:lstStyle/>
          <a:p>
            <a:r>
              <a:rPr lang="fr-FR" sz="1400" b="1" dirty="0">
                <a:highlight>
                  <a:srgbClr val="FFFF00"/>
                </a:highlight>
                <a:ea typeface="STCaiyun" panose="020B0503020204020204" pitchFamily="2" charset="-122"/>
                <a:hlinkClick r:id="rId7" action="ppaction://hlinksldjump"/>
              </a:rPr>
              <a:t>SOMMAIRE</a:t>
            </a:r>
            <a:endParaRPr lang="fr-FR" sz="1400" b="1" dirty="0">
              <a:highlight>
                <a:srgbClr val="FFFF00"/>
              </a:highlight>
              <a:ea typeface="STCaiyun" panose="020B0503020204020204" pitchFamily="2" charset="-122"/>
            </a:endParaRPr>
          </a:p>
        </p:txBody>
      </p:sp>
    </p:spTree>
    <p:extLst>
      <p:ext uri="{BB962C8B-B14F-4D97-AF65-F5344CB8AC3E}">
        <p14:creationId xmlns:p14="http://schemas.microsoft.com/office/powerpoint/2010/main" val="1402762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E61BAE27-3C7C-B283-039C-DC89435D7D1C}"/>
              </a:ext>
            </a:extLst>
          </p:cNvPr>
          <p:cNvPicPr>
            <a:picLocks noChangeAspect="1"/>
          </p:cNvPicPr>
          <p:nvPr/>
        </p:nvPicPr>
        <p:blipFill>
          <a:blip r:embed="rId3"/>
          <a:stretch>
            <a:fillRect/>
          </a:stretch>
        </p:blipFill>
        <p:spPr>
          <a:xfrm>
            <a:off x="0" y="0"/>
            <a:ext cx="12192000" cy="6858000"/>
          </a:xfrm>
          <a:prstGeom prst="rect">
            <a:avLst/>
          </a:prstGeom>
        </p:spPr>
      </p:pic>
      <p:sp>
        <p:nvSpPr>
          <p:cNvPr id="4" name="ZoneTexte 3">
            <a:extLst>
              <a:ext uri="{FF2B5EF4-FFF2-40B4-BE49-F238E27FC236}">
                <a16:creationId xmlns:a16="http://schemas.microsoft.com/office/drawing/2014/main" id="{ADF40400-D3CD-700F-7243-88DE0338BC2B}"/>
              </a:ext>
            </a:extLst>
          </p:cNvPr>
          <p:cNvSpPr txBox="1"/>
          <p:nvPr/>
        </p:nvSpPr>
        <p:spPr>
          <a:xfrm>
            <a:off x="2038095" y="315238"/>
            <a:ext cx="6273923" cy="646331"/>
          </a:xfrm>
          <a:prstGeom prst="rect">
            <a:avLst/>
          </a:prstGeom>
          <a:noFill/>
        </p:spPr>
        <p:txBody>
          <a:bodyPr wrap="square" rtlCol="0">
            <a:spAutoFit/>
          </a:bodyPr>
          <a:lstStyle/>
          <a:p>
            <a:r>
              <a:rPr lang="fr-FR" sz="3600" b="1" dirty="0">
                <a:solidFill>
                  <a:srgbClr val="1F9CB3"/>
                </a:solidFill>
                <a:latin typeface="Calibri" panose="020F0502020204030204" pitchFamily="34" charset="0"/>
                <a:cs typeface="Calibri" panose="020F0502020204030204" pitchFamily="34" charset="0"/>
              </a:rPr>
              <a:t>REPERER les signaux d’alerte </a:t>
            </a:r>
          </a:p>
        </p:txBody>
      </p:sp>
      <p:sp>
        <p:nvSpPr>
          <p:cNvPr id="5" name="ZoneTexte 4">
            <a:extLst>
              <a:ext uri="{FF2B5EF4-FFF2-40B4-BE49-F238E27FC236}">
                <a16:creationId xmlns:a16="http://schemas.microsoft.com/office/drawing/2014/main" id="{2B109B26-BF2F-4D0F-C521-2801B8F3B811}"/>
              </a:ext>
            </a:extLst>
          </p:cNvPr>
          <p:cNvSpPr txBox="1"/>
          <p:nvPr/>
        </p:nvSpPr>
        <p:spPr>
          <a:xfrm>
            <a:off x="1822195" y="3985538"/>
            <a:ext cx="6273923" cy="646331"/>
          </a:xfrm>
          <a:prstGeom prst="rect">
            <a:avLst/>
          </a:prstGeom>
          <a:noFill/>
        </p:spPr>
        <p:txBody>
          <a:bodyPr wrap="square" rtlCol="0">
            <a:spAutoFit/>
          </a:bodyPr>
          <a:lstStyle/>
          <a:p>
            <a:pPr algn="ctr"/>
            <a:r>
              <a:rPr lang="fr-FR" sz="3600" b="1" dirty="0">
                <a:solidFill>
                  <a:srgbClr val="1F9CB3"/>
                </a:solidFill>
                <a:latin typeface="Calibri" panose="020F0502020204030204" pitchFamily="34" charset="0"/>
                <a:cs typeface="Calibri" panose="020F0502020204030204" pitchFamily="34" charset="0"/>
              </a:rPr>
              <a:t>GERER les situations à risques</a:t>
            </a:r>
          </a:p>
        </p:txBody>
      </p:sp>
      <p:sp>
        <p:nvSpPr>
          <p:cNvPr id="6" name="ZoneTexte 5">
            <a:extLst>
              <a:ext uri="{FF2B5EF4-FFF2-40B4-BE49-F238E27FC236}">
                <a16:creationId xmlns:a16="http://schemas.microsoft.com/office/drawing/2014/main" id="{A2655141-986B-1DDF-0C9C-1434464CF14A}"/>
              </a:ext>
            </a:extLst>
          </p:cNvPr>
          <p:cNvSpPr txBox="1"/>
          <p:nvPr/>
        </p:nvSpPr>
        <p:spPr>
          <a:xfrm>
            <a:off x="1822196" y="5725438"/>
            <a:ext cx="7017004" cy="646331"/>
          </a:xfrm>
          <a:prstGeom prst="rect">
            <a:avLst/>
          </a:prstGeom>
          <a:noFill/>
        </p:spPr>
        <p:txBody>
          <a:bodyPr wrap="square" rtlCol="0">
            <a:spAutoFit/>
          </a:bodyPr>
          <a:lstStyle/>
          <a:p>
            <a:r>
              <a:rPr lang="fr-FR" sz="3600" b="1" dirty="0">
                <a:solidFill>
                  <a:srgbClr val="1F9CB3"/>
                </a:solidFill>
                <a:latin typeface="Calibri" panose="020F0502020204030204" pitchFamily="34" charset="0"/>
                <a:cs typeface="Calibri" panose="020F0502020204030204" pitchFamily="34" charset="0"/>
              </a:rPr>
              <a:t>ORIENTER vers des structures d’aide </a:t>
            </a:r>
          </a:p>
        </p:txBody>
      </p:sp>
      <p:sp>
        <p:nvSpPr>
          <p:cNvPr id="8" name="Rectangle 7">
            <a:extLst>
              <a:ext uri="{FF2B5EF4-FFF2-40B4-BE49-F238E27FC236}">
                <a16:creationId xmlns:a16="http://schemas.microsoft.com/office/drawing/2014/main" id="{0A56254E-8992-F772-B460-2DE7234B9190}"/>
              </a:ext>
            </a:extLst>
          </p:cNvPr>
          <p:cNvSpPr/>
          <p:nvPr/>
        </p:nvSpPr>
        <p:spPr>
          <a:xfrm>
            <a:off x="1048150" y="1133764"/>
            <a:ext cx="3218396" cy="20520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SIGNES PHYSIQUES INHABITUELS </a:t>
            </a:r>
          </a:p>
          <a:p>
            <a:pPr marL="285750" indent="-285750">
              <a:buFont typeface="Arial" panose="020B0604020202020204" pitchFamily="34" charset="0"/>
              <a:buChar char="•"/>
            </a:pPr>
            <a:r>
              <a:rPr lang="fr-FR" dirty="0"/>
              <a:t>Haleine alcoolisé</a:t>
            </a:r>
          </a:p>
          <a:p>
            <a:pPr marL="285750" indent="-285750">
              <a:buFont typeface="Arial" panose="020B0604020202020204" pitchFamily="34" charset="0"/>
              <a:buChar char="•"/>
            </a:pPr>
            <a:r>
              <a:rPr lang="fr-FR" dirty="0"/>
              <a:t>Visage congestionné </a:t>
            </a:r>
          </a:p>
          <a:p>
            <a:pPr marL="285750" indent="-285750">
              <a:buFont typeface="Arial" panose="020B0604020202020204" pitchFamily="34" charset="0"/>
              <a:buChar char="•"/>
            </a:pPr>
            <a:r>
              <a:rPr lang="fr-FR" dirty="0"/>
              <a:t>Dégradation de l’état général </a:t>
            </a:r>
          </a:p>
          <a:p>
            <a:pPr marL="285750" indent="-285750">
              <a:buFont typeface="Arial" panose="020B0604020202020204" pitchFamily="34" charset="0"/>
              <a:buChar char="•"/>
            </a:pPr>
            <a:r>
              <a:rPr lang="fr-FR" dirty="0"/>
              <a:t>Blessures à répétition </a:t>
            </a:r>
          </a:p>
        </p:txBody>
      </p:sp>
      <p:sp>
        <p:nvSpPr>
          <p:cNvPr id="9" name="Rectangle 8">
            <a:extLst>
              <a:ext uri="{FF2B5EF4-FFF2-40B4-BE49-F238E27FC236}">
                <a16:creationId xmlns:a16="http://schemas.microsoft.com/office/drawing/2014/main" id="{8D822F9E-C860-E36B-0EA7-CB91154D112B}"/>
              </a:ext>
            </a:extLst>
          </p:cNvPr>
          <p:cNvSpPr/>
          <p:nvPr/>
        </p:nvSpPr>
        <p:spPr>
          <a:xfrm>
            <a:off x="4552764" y="1133764"/>
            <a:ext cx="3372691" cy="20520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MODIFICATION DU COMPORTEMENT </a:t>
            </a:r>
          </a:p>
          <a:p>
            <a:pPr marL="285750" indent="-285750">
              <a:buFont typeface="Arial" panose="020B0604020202020204" pitchFamily="34" charset="0"/>
              <a:buChar char="•"/>
            </a:pPr>
            <a:r>
              <a:rPr lang="fr-FR" dirty="0"/>
              <a:t>Somnolence</a:t>
            </a:r>
          </a:p>
          <a:p>
            <a:pPr marL="285750" indent="-285750">
              <a:buFont typeface="Arial" panose="020B0604020202020204" pitchFamily="34" charset="0"/>
              <a:buChar char="•"/>
            </a:pPr>
            <a:r>
              <a:rPr lang="fr-FR" dirty="0"/>
              <a:t>Démarche hésitante  </a:t>
            </a:r>
          </a:p>
          <a:p>
            <a:pPr marL="285750" indent="-285750">
              <a:buFont typeface="Arial" panose="020B0604020202020204" pitchFamily="34" charset="0"/>
              <a:buChar char="•"/>
            </a:pPr>
            <a:r>
              <a:rPr lang="fr-FR" dirty="0"/>
              <a:t>Irritabilité, agressivité </a:t>
            </a:r>
          </a:p>
          <a:p>
            <a:pPr marL="285750" indent="-285750">
              <a:buFont typeface="Arial" panose="020B0604020202020204" pitchFamily="34" charset="0"/>
              <a:buChar char="•"/>
            </a:pPr>
            <a:r>
              <a:rPr lang="fr-FR" dirty="0"/>
              <a:t>Anxiété, panique, troubles humeurs… </a:t>
            </a:r>
          </a:p>
        </p:txBody>
      </p:sp>
      <p:sp>
        <p:nvSpPr>
          <p:cNvPr id="10" name="Rectangle 9">
            <a:extLst>
              <a:ext uri="{FF2B5EF4-FFF2-40B4-BE49-F238E27FC236}">
                <a16:creationId xmlns:a16="http://schemas.microsoft.com/office/drawing/2014/main" id="{C4D26334-C59D-DF61-1344-59B3BD4C72BB}"/>
              </a:ext>
            </a:extLst>
          </p:cNvPr>
          <p:cNvSpPr/>
          <p:nvPr/>
        </p:nvSpPr>
        <p:spPr>
          <a:xfrm>
            <a:off x="8160803" y="1133764"/>
            <a:ext cx="3218396" cy="20520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INCIDENCE SUR LE TRAVAIL </a:t>
            </a:r>
          </a:p>
          <a:p>
            <a:pPr marL="285750" indent="-285750">
              <a:buFont typeface="Arial" panose="020B0604020202020204" pitchFamily="34" charset="0"/>
              <a:buChar char="•"/>
            </a:pPr>
            <a:r>
              <a:rPr lang="fr-FR" dirty="0"/>
              <a:t>Absentéisme </a:t>
            </a:r>
          </a:p>
          <a:p>
            <a:pPr marL="285750" indent="-285750">
              <a:buFont typeface="Arial" panose="020B0604020202020204" pitchFamily="34" charset="0"/>
              <a:buChar char="•"/>
            </a:pPr>
            <a:r>
              <a:rPr lang="fr-FR" dirty="0"/>
              <a:t>Retard </a:t>
            </a:r>
          </a:p>
          <a:p>
            <a:pPr marL="285750" indent="-285750">
              <a:buFont typeface="Arial" panose="020B0604020202020204" pitchFamily="34" charset="0"/>
              <a:buChar char="•"/>
            </a:pPr>
            <a:r>
              <a:rPr lang="fr-FR" dirty="0"/>
              <a:t>Conflits</a:t>
            </a:r>
          </a:p>
          <a:p>
            <a:pPr marL="285750" indent="-285750">
              <a:buFont typeface="Arial" panose="020B0604020202020204" pitchFamily="34" charset="0"/>
              <a:buChar char="•"/>
            </a:pPr>
            <a:r>
              <a:rPr lang="fr-FR" dirty="0"/>
              <a:t>Isolement </a:t>
            </a:r>
          </a:p>
          <a:p>
            <a:pPr marL="285750" indent="-285750">
              <a:buFont typeface="Arial" panose="020B0604020202020204" pitchFamily="34" charset="0"/>
              <a:buChar char="•"/>
            </a:pPr>
            <a:r>
              <a:rPr lang="fr-FR" dirty="0"/>
              <a:t>Accidents… </a:t>
            </a:r>
          </a:p>
        </p:txBody>
      </p:sp>
      <p:pic>
        <p:nvPicPr>
          <p:cNvPr id="2" name="Image 1">
            <a:extLst>
              <a:ext uri="{FF2B5EF4-FFF2-40B4-BE49-F238E27FC236}">
                <a16:creationId xmlns:a16="http://schemas.microsoft.com/office/drawing/2014/main" id="{D98FCA2D-D2F6-BF7F-A31D-50D820D540EA}"/>
              </a:ext>
            </a:extLst>
          </p:cNvPr>
          <p:cNvPicPr>
            <a:picLocks noChangeAspect="1"/>
          </p:cNvPicPr>
          <p:nvPr/>
        </p:nvPicPr>
        <p:blipFill>
          <a:blip r:embed="rId4"/>
          <a:stretch>
            <a:fillRect/>
          </a:stretch>
        </p:blipFill>
        <p:spPr>
          <a:xfrm>
            <a:off x="11126759" y="5724236"/>
            <a:ext cx="898986" cy="1024543"/>
          </a:xfrm>
          <a:prstGeom prst="rect">
            <a:avLst/>
          </a:prstGeom>
        </p:spPr>
      </p:pic>
    </p:spTree>
    <p:extLst>
      <p:ext uri="{BB962C8B-B14F-4D97-AF65-F5344CB8AC3E}">
        <p14:creationId xmlns:p14="http://schemas.microsoft.com/office/powerpoint/2010/main" val="3875097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additive="base">
                                        <p:cTn id="34" dur="500" fill="hold"/>
                                        <p:tgtEl>
                                          <p:spTgt spid="5"/>
                                        </p:tgtEl>
                                        <p:attrNameLst>
                                          <p:attrName>ppt_x</p:attrName>
                                        </p:attrNameLst>
                                      </p:cBhvr>
                                      <p:tavLst>
                                        <p:tav tm="0">
                                          <p:val>
                                            <p:strVal val="#ppt_x"/>
                                          </p:val>
                                        </p:tav>
                                        <p:tav tm="100000">
                                          <p:val>
                                            <p:strVal val="#ppt_x"/>
                                          </p:val>
                                        </p:tav>
                                      </p:tavLst>
                                    </p:anim>
                                    <p:anim calcmode="lin" valueType="num">
                                      <p:cBhvr additive="base">
                                        <p:cTn id="3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additive="base">
                                        <p:cTn id="40" dur="500" fill="hold"/>
                                        <p:tgtEl>
                                          <p:spTgt spid="6"/>
                                        </p:tgtEl>
                                        <p:attrNameLst>
                                          <p:attrName>ppt_x</p:attrName>
                                        </p:attrNameLst>
                                      </p:cBhvr>
                                      <p:tavLst>
                                        <p:tav tm="0">
                                          <p:val>
                                            <p:strVal val="#ppt_x"/>
                                          </p:val>
                                        </p:tav>
                                        <p:tav tm="100000">
                                          <p:val>
                                            <p:strVal val="#ppt_x"/>
                                          </p:val>
                                        </p:tav>
                                      </p:tavLst>
                                    </p:anim>
                                    <p:anim calcmode="lin" valueType="num">
                                      <p:cBhvr additive="base">
                                        <p:cTn id="4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animBg="1"/>
      <p:bldP spid="9" grpId="0" animBg="1"/>
      <p:bldP spid="1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7A76F87B-E36F-B792-F1DA-69E358C42AD0}"/>
              </a:ext>
            </a:extLst>
          </p:cNvPr>
          <p:cNvPicPr>
            <a:picLocks noChangeAspect="1"/>
          </p:cNvPicPr>
          <p:nvPr/>
        </p:nvPicPr>
        <p:blipFill>
          <a:blip r:embed="rId3"/>
          <a:stretch>
            <a:fillRect/>
          </a:stretch>
        </p:blipFill>
        <p:spPr>
          <a:xfrm>
            <a:off x="0" y="-9365"/>
            <a:ext cx="12191999" cy="6876730"/>
          </a:xfrm>
          <a:prstGeom prst="rect">
            <a:avLst/>
          </a:prstGeom>
        </p:spPr>
      </p:pic>
      <p:sp>
        <p:nvSpPr>
          <p:cNvPr id="2" name="Espace réservé du texte 1"/>
          <p:cNvSpPr>
            <a:spLocks noGrp="1"/>
          </p:cNvSpPr>
          <p:nvPr>
            <p:ph type="body" idx="1"/>
          </p:nvPr>
        </p:nvSpPr>
        <p:spPr>
          <a:xfrm>
            <a:off x="9079513" y="4646176"/>
            <a:ext cx="2311400" cy="4525963"/>
          </a:xfrm>
        </p:spPr>
        <p:txBody>
          <a:bodyPr>
            <a:normAutofit/>
          </a:bodyPr>
          <a:lstStyle/>
          <a:p>
            <a:pPr marL="0" indent="0">
              <a:buNone/>
            </a:pPr>
            <a:r>
              <a:rPr lang="fr-FR" sz="2000" dirty="0">
                <a:solidFill>
                  <a:srgbClr val="1F9CB3"/>
                </a:solidFill>
              </a:rPr>
              <a:t>Respect de la vie privée du travailleur et absence de jugement de valeur sur son comportement</a:t>
            </a:r>
            <a:endParaRPr lang="fr-FR" dirty="0">
              <a:solidFill>
                <a:schemeClr val="tx1"/>
              </a:solidFill>
            </a:endParaRPr>
          </a:p>
        </p:txBody>
      </p:sp>
      <p:sp>
        <p:nvSpPr>
          <p:cNvPr id="3" name="Titre 2"/>
          <p:cNvSpPr>
            <a:spLocks noGrp="1"/>
          </p:cNvSpPr>
          <p:nvPr>
            <p:ph type="title"/>
          </p:nvPr>
        </p:nvSpPr>
        <p:spPr>
          <a:xfrm>
            <a:off x="2273300" y="841946"/>
            <a:ext cx="7947844" cy="853556"/>
          </a:xfrm>
        </p:spPr>
        <p:txBody>
          <a:bodyPr>
            <a:noAutofit/>
          </a:bodyPr>
          <a:lstStyle/>
          <a:p>
            <a:pPr algn="ctr"/>
            <a:r>
              <a:rPr lang="fr-FR" sz="3500" b="1" dirty="0">
                <a:solidFill>
                  <a:srgbClr val="E08C37"/>
                </a:solidFill>
                <a:latin typeface="Calibri" panose="020F0502020204030204" pitchFamily="34" charset="0"/>
              </a:rPr>
              <a:t>Protocole d’intervention face à une personne dans l’incapacité d’assurer son poste de travail</a:t>
            </a:r>
          </a:p>
        </p:txBody>
      </p:sp>
      <p:sp>
        <p:nvSpPr>
          <p:cNvPr id="6" name="ZoneTexte 5">
            <a:extLst>
              <a:ext uri="{FF2B5EF4-FFF2-40B4-BE49-F238E27FC236}">
                <a16:creationId xmlns:a16="http://schemas.microsoft.com/office/drawing/2014/main" id="{7C8CD620-70FD-3921-F1B5-ADE3B8045784}"/>
              </a:ext>
            </a:extLst>
          </p:cNvPr>
          <p:cNvSpPr txBox="1"/>
          <p:nvPr/>
        </p:nvSpPr>
        <p:spPr>
          <a:xfrm>
            <a:off x="1117600" y="4306421"/>
            <a:ext cx="2311400" cy="2831544"/>
          </a:xfrm>
          <a:prstGeom prst="rect">
            <a:avLst/>
          </a:prstGeom>
          <a:noFill/>
        </p:spPr>
        <p:txBody>
          <a:bodyPr wrap="square" rtlCol="0">
            <a:spAutoFit/>
          </a:bodyPr>
          <a:lstStyle/>
          <a:p>
            <a:r>
              <a:rPr lang="fr-FR" sz="2000" dirty="0">
                <a:solidFill>
                  <a:srgbClr val="1F9CB3"/>
                </a:solidFill>
              </a:rPr>
              <a:t>L’alerte ne doit pas être perçue comme une délation, mais comme un moyen d’éviter un accident ou l’aggravation de l’état de santé du salarié</a:t>
            </a:r>
          </a:p>
          <a:p>
            <a:endParaRPr lang="fr-FR" dirty="0"/>
          </a:p>
        </p:txBody>
      </p:sp>
      <p:sp>
        <p:nvSpPr>
          <p:cNvPr id="7" name="ZoneTexte 6">
            <a:extLst>
              <a:ext uri="{FF2B5EF4-FFF2-40B4-BE49-F238E27FC236}">
                <a16:creationId xmlns:a16="http://schemas.microsoft.com/office/drawing/2014/main" id="{99E3AA0B-407E-83CC-B72A-3B5886B51A9C}"/>
              </a:ext>
            </a:extLst>
          </p:cNvPr>
          <p:cNvSpPr txBox="1"/>
          <p:nvPr/>
        </p:nvSpPr>
        <p:spPr>
          <a:xfrm>
            <a:off x="3606800" y="4646176"/>
            <a:ext cx="2311400" cy="677108"/>
          </a:xfrm>
          <a:prstGeom prst="rect">
            <a:avLst/>
          </a:prstGeom>
          <a:noFill/>
        </p:spPr>
        <p:txBody>
          <a:bodyPr wrap="square" rtlCol="0">
            <a:spAutoFit/>
          </a:bodyPr>
          <a:lstStyle/>
          <a:p>
            <a:r>
              <a:rPr lang="fr-FR" sz="2000" dirty="0">
                <a:solidFill>
                  <a:srgbClr val="1F9CB3"/>
                </a:solidFill>
              </a:rPr>
              <a:t>De toute activité</a:t>
            </a:r>
          </a:p>
          <a:p>
            <a:endParaRPr lang="fr-FR" dirty="0"/>
          </a:p>
        </p:txBody>
      </p:sp>
      <p:sp>
        <p:nvSpPr>
          <p:cNvPr id="8" name="ZoneTexte 7">
            <a:extLst>
              <a:ext uri="{FF2B5EF4-FFF2-40B4-BE49-F238E27FC236}">
                <a16:creationId xmlns:a16="http://schemas.microsoft.com/office/drawing/2014/main" id="{8F202435-6F2D-18B3-90E7-113B35A2E30A}"/>
              </a:ext>
            </a:extLst>
          </p:cNvPr>
          <p:cNvSpPr txBox="1"/>
          <p:nvPr/>
        </p:nvSpPr>
        <p:spPr>
          <a:xfrm>
            <a:off x="854236" y="3835766"/>
            <a:ext cx="2752564" cy="400110"/>
          </a:xfrm>
          <a:prstGeom prst="rect">
            <a:avLst/>
          </a:prstGeom>
          <a:noFill/>
        </p:spPr>
        <p:txBody>
          <a:bodyPr wrap="square" rtlCol="0">
            <a:spAutoFit/>
          </a:bodyPr>
          <a:lstStyle/>
          <a:p>
            <a:r>
              <a:rPr lang="fr-FR" sz="2000" b="1" dirty="0">
                <a:solidFill>
                  <a:srgbClr val="1F9CB3"/>
                </a:solidFill>
              </a:rPr>
              <a:t>ALERTER L’EMPLOYEUR</a:t>
            </a:r>
            <a:endParaRPr lang="fr-FR" dirty="0"/>
          </a:p>
        </p:txBody>
      </p:sp>
      <p:sp>
        <p:nvSpPr>
          <p:cNvPr id="9" name="ZoneTexte 8">
            <a:extLst>
              <a:ext uri="{FF2B5EF4-FFF2-40B4-BE49-F238E27FC236}">
                <a16:creationId xmlns:a16="http://schemas.microsoft.com/office/drawing/2014/main" id="{1AC3823D-71CD-EB80-6F79-7574574ECB6B}"/>
              </a:ext>
            </a:extLst>
          </p:cNvPr>
          <p:cNvSpPr txBox="1"/>
          <p:nvPr/>
        </p:nvSpPr>
        <p:spPr>
          <a:xfrm>
            <a:off x="3418458" y="3824029"/>
            <a:ext cx="2752564" cy="707886"/>
          </a:xfrm>
          <a:prstGeom prst="rect">
            <a:avLst/>
          </a:prstGeom>
          <a:noFill/>
        </p:spPr>
        <p:txBody>
          <a:bodyPr wrap="square" rtlCol="0">
            <a:spAutoFit/>
          </a:bodyPr>
          <a:lstStyle/>
          <a:p>
            <a:pPr algn="ctr"/>
            <a:r>
              <a:rPr lang="fr-FR" sz="2000" b="1" dirty="0">
                <a:solidFill>
                  <a:srgbClr val="1F9CB3"/>
                </a:solidFill>
              </a:rPr>
              <a:t>RETRAIT DE LA PERSONNE</a:t>
            </a:r>
            <a:endParaRPr lang="fr-FR" dirty="0"/>
          </a:p>
        </p:txBody>
      </p:sp>
      <p:sp>
        <p:nvSpPr>
          <p:cNvPr id="10" name="ZoneTexte 9">
            <a:extLst>
              <a:ext uri="{FF2B5EF4-FFF2-40B4-BE49-F238E27FC236}">
                <a16:creationId xmlns:a16="http://schemas.microsoft.com/office/drawing/2014/main" id="{F124C9C7-6C7C-CC98-B9FE-F30E018BC3A3}"/>
              </a:ext>
            </a:extLst>
          </p:cNvPr>
          <p:cNvSpPr txBox="1"/>
          <p:nvPr/>
        </p:nvSpPr>
        <p:spPr>
          <a:xfrm>
            <a:off x="5982680" y="3835766"/>
            <a:ext cx="2752564" cy="707886"/>
          </a:xfrm>
          <a:prstGeom prst="rect">
            <a:avLst/>
          </a:prstGeom>
          <a:noFill/>
        </p:spPr>
        <p:txBody>
          <a:bodyPr wrap="square" rtlCol="0">
            <a:spAutoFit/>
          </a:bodyPr>
          <a:lstStyle/>
          <a:p>
            <a:pPr algn="ctr"/>
            <a:r>
              <a:rPr lang="fr-FR" sz="2000" b="1" dirty="0">
                <a:solidFill>
                  <a:srgbClr val="1F9CB3"/>
                </a:solidFill>
              </a:rPr>
              <a:t>DEMANDER L’AVIS MEDICAL </a:t>
            </a:r>
            <a:endParaRPr lang="fr-FR" dirty="0"/>
          </a:p>
        </p:txBody>
      </p:sp>
      <p:sp>
        <p:nvSpPr>
          <p:cNvPr id="11" name="ZoneTexte 10">
            <a:extLst>
              <a:ext uri="{FF2B5EF4-FFF2-40B4-BE49-F238E27FC236}">
                <a16:creationId xmlns:a16="http://schemas.microsoft.com/office/drawing/2014/main" id="{33207A14-E446-F161-313B-A66490DA19F1}"/>
              </a:ext>
            </a:extLst>
          </p:cNvPr>
          <p:cNvSpPr txBox="1"/>
          <p:nvPr/>
        </p:nvSpPr>
        <p:spPr>
          <a:xfrm>
            <a:off x="6211475" y="4619852"/>
            <a:ext cx="2752563" cy="2523768"/>
          </a:xfrm>
          <a:prstGeom prst="rect">
            <a:avLst/>
          </a:prstGeom>
          <a:noFill/>
        </p:spPr>
        <p:txBody>
          <a:bodyPr wrap="square" rtlCol="0">
            <a:spAutoFit/>
          </a:bodyPr>
          <a:lstStyle/>
          <a:p>
            <a:r>
              <a:rPr lang="fr-FR" sz="2000" dirty="0">
                <a:solidFill>
                  <a:srgbClr val="1F9CB3"/>
                </a:solidFill>
              </a:rPr>
              <a:t>Un trouble de la vigilance (ou état d’ébriété) peut être dû à un problème de santé (hypoglycémie, AVC…) sans rapport avec la consommation de SPA</a:t>
            </a:r>
          </a:p>
          <a:p>
            <a:endParaRPr lang="fr-FR" dirty="0"/>
          </a:p>
        </p:txBody>
      </p:sp>
      <p:sp>
        <p:nvSpPr>
          <p:cNvPr id="12" name="ZoneTexte 11">
            <a:extLst>
              <a:ext uri="{FF2B5EF4-FFF2-40B4-BE49-F238E27FC236}">
                <a16:creationId xmlns:a16="http://schemas.microsoft.com/office/drawing/2014/main" id="{5B00C14A-1E3D-4DA9-B2F1-951080A5AE32}"/>
              </a:ext>
            </a:extLst>
          </p:cNvPr>
          <p:cNvSpPr txBox="1"/>
          <p:nvPr/>
        </p:nvSpPr>
        <p:spPr>
          <a:xfrm>
            <a:off x="8816149" y="3835766"/>
            <a:ext cx="2752564" cy="707886"/>
          </a:xfrm>
          <a:prstGeom prst="rect">
            <a:avLst/>
          </a:prstGeom>
          <a:noFill/>
        </p:spPr>
        <p:txBody>
          <a:bodyPr wrap="square" rtlCol="0">
            <a:spAutoFit/>
          </a:bodyPr>
          <a:lstStyle/>
          <a:p>
            <a:pPr algn="ctr"/>
            <a:r>
              <a:rPr lang="fr-FR" sz="2000" b="1" dirty="0">
                <a:solidFill>
                  <a:srgbClr val="1F9CB3"/>
                </a:solidFill>
              </a:rPr>
              <a:t>RESPECT DE LA VIE PRIVEE</a:t>
            </a:r>
            <a:endParaRPr lang="fr-FR" dirty="0"/>
          </a:p>
        </p:txBody>
      </p:sp>
    </p:spTree>
    <p:extLst>
      <p:ext uri="{BB962C8B-B14F-4D97-AF65-F5344CB8AC3E}">
        <p14:creationId xmlns:p14="http://schemas.microsoft.com/office/powerpoint/2010/main" val="2792449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1000"/>
                                        <p:tgtEl>
                                          <p:spTgt spid="6">
                                            <p:txEl>
                                              <p:pRg st="0" end="0"/>
                                            </p:txEl>
                                          </p:spTgt>
                                        </p:tgtEl>
                                      </p:cBhvr>
                                    </p:animEffect>
                                    <p:anim calcmode="lin" valueType="num">
                                      <p:cBhvr>
                                        <p:cTn id="14"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1000"/>
                                        <p:tgtEl>
                                          <p:spTgt spid="11"/>
                                        </p:tgtEl>
                                      </p:cBhvr>
                                    </p:animEffect>
                                    <p:anim calcmode="lin" valueType="num">
                                      <p:cBhvr>
                                        <p:cTn id="40" dur="1000" fill="hold"/>
                                        <p:tgtEl>
                                          <p:spTgt spid="11"/>
                                        </p:tgtEl>
                                        <p:attrNameLst>
                                          <p:attrName>ppt_x</p:attrName>
                                        </p:attrNameLst>
                                      </p:cBhvr>
                                      <p:tavLst>
                                        <p:tav tm="0">
                                          <p:val>
                                            <p:strVal val="#ppt_x"/>
                                          </p:val>
                                        </p:tav>
                                        <p:tav tm="100000">
                                          <p:val>
                                            <p:strVal val="#ppt_x"/>
                                          </p:val>
                                        </p:tav>
                                      </p:tavLst>
                                    </p:anim>
                                    <p:anim calcmode="lin" valueType="num">
                                      <p:cBhvr>
                                        <p:cTn id="4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2">
                                            <p:txEl>
                                              <p:pRg st="0" end="0"/>
                                            </p:txEl>
                                          </p:spTgt>
                                        </p:tgtEl>
                                        <p:attrNameLst>
                                          <p:attrName>style.visibility</p:attrName>
                                        </p:attrNameLst>
                                      </p:cBhvr>
                                      <p:to>
                                        <p:strVal val="visible"/>
                                      </p:to>
                                    </p:set>
                                    <p:animEffect transition="in" filter="fade">
                                      <p:cBhvr>
                                        <p:cTn id="52" dur="1000"/>
                                        <p:tgtEl>
                                          <p:spTgt spid="2">
                                            <p:txEl>
                                              <p:pRg st="0" end="0"/>
                                            </p:txEl>
                                          </p:spTgt>
                                        </p:tgtEl>
                                      </p:cBhvr>
                                    </p:animEffect>
                                    <p:anim calcmode="lin" valueType="num">
                                      <p:cBhvr>
                                        <p:cTn id="5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5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C44A9906-8E0A-C200-7981-E92F5998D065}"/>
              </a:ext>
            </a:extLst>
          </p:cNvPr>
          <p:cNvPicPr>
            <a:picLocks noChangeAspect="1"/>
          </p:cNvPicPr>
          <p:nvPr/>
        </p:nvPicPr>
        <p:blipFill>
          <a:blip r:embed="rId3"/>
          <a:stretch>
            <a:fillRect/>
          </a:stretch>
        </p:blipFill>
        <p:spPr>
          <a:xfrm>
            <a:off x="0" y="0"/>
            <a:ext cx="12192000" cy="6852040"/>
          </a:xfrm>
          <a:prstGeom prst="rect">
            <a:avLst/>
          </a:prstGeom>
        </p:spPr>
      </p:pic>
      <p:sp>
        <p:nvSpPr>
          <p:cNvPr id="60418" name="Espace réservé du numéro de diapositive 5"/>
          <p:cNvSpPr>
            <a:spLocks noGrp="1"/>
          </p:cNvSpPr>
          <p:nvPr>
            <p:ph type="sldNum" sz="quarter" idx="4294967295"/>
          </p:nvPr>
        </p:nvSpPr>
        <p:spPr>
          <a:xfrm>
            <a:off x="8534400" y="6356351"/>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fld id="{271E7CA9-F4AD-4C2A-B841-616545778B81}" type="slidenum">
              <a:rPr lang="fr-FR" altLang="fr-FR" sz="1400">
                <a:solidFill>
                  <a:srgbClr val="000000"/>
                </a:solidFill>
              </a:rPr>
              <a:pPr eaLnBrk="1" hangingPunct="1">
                <a:spcBef>
                  <a:spcPct val="0"/>
                </a:spcBef>
                <a:buFontTx/>
                <a:buNone/>
              </a:pPr>
              <a:t>39</a:t>
            </a:fld>
            <a:endParaRPr lang="fr-FR" altLang="fr-FR" sz="1400">
              <a:solidFill>
                <a:srgbClr val="000000"/>
              </a:solidFill>
            </a:endParaRPr>
          </a:p>
        </p:txBody>
      </p:sp>
      <p:sp>
        <p:nvSpPr>
          <p:cNvPr id="60419" name="Text Box 1"/>
          <p:cNvSpPr txBox="1">
            <a:spLocks noChangeArrowheads="1"/>
          </p:cNvSpPr>
          <p:nvPr/>
        </p:nvSpPr>
        <p:spPr bwMode="auto">
          <a:xfrm>
            <a:off x="4511675" y="1577976"/>
            <a:ext cx="2374900" cy="586957"/>
          </a:xfrm>
          <a:prstGeom prst="rect">
            <a:avLst/>
          </a:prstGeom>
          <a:noFill/>
          <a:ln w="1908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lvl1pPr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Times New Roman" pitchFamily="18" charset="0"/>
              </a:defRPr>
            </a:lvl1pPr>
            <a:lvl2pPr marL="742950" indent="-285750"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Times New Roman" pitchFamily="18" charset="0"/>
              </a:defRPr>
            </a:lvl2pPr>
            <a:lvl3pPr marL="1143000" indent="-228600"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3pPr>
            <a:lvl4pPr marL="1600200" indent="-228600"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itchFamily="18" charset="0"/>
              </a:defRPr>
            </a:lvl4pPr>
            <a:lvl5pPr marL="2057400" indent="-228600"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itchFamily="18"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itchFamily="18"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itchFamily="18"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itchFamily="18"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itchFamily="18" charset="0"/>
              </a:defRPr>
            </a:lvl9pPr>
          </a:lstStyle>
          <a:p>
            <a:pPr algn="ctr" eaLnBrk="1" hangingPunct="1">
              <a:spcBef>
                <a:spcPct val="0"/>
              </a:spcBef>
              <a:buClrTx/>
              <a:buFontTx/>
              <a:buNone/>
            </a:pPr>
            <a:r>
              <a:rPr lang="fr-FR" altLang="fr-FR" sz="1600" dirty="0">
                <a:solidFill>
                  <a:srgbClr val="000000"/>
                </a:solidFill>
              </a:rPr>
              <a:t>Troubles du comportement au travail</a:t>
            </a:r>
          </a:p>
        </p:txBody>
      </p:sp>
      <p:sp>
        <p:nvSpPr>
          <p:cNvPr id="60420" name="Text Box 2"/>
          <p:cNvSpPr txBox="1">
            <a:spLocks noChangeArrowheads="1"/>
          </p:cNvSpPr>
          <p:nvPr/>
        </p:nvSpPr>
        <p:spPr bwMode="auto">
          <a:xfrm>
            <a:off x="4302771" y="2405093"/>
            <a:ext cx="2881313" cy="340735"/>
          </a:xfrm>
          <a:prstGeom prst="rect">
            <a:avLst/>
          </a:prstGeom>
          <a:noFill/>
          <a:ln w="1908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lvl1pPr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Times New Roman" pitchFamily="18" charset="0"/>
              </a:defRPr>
            </a:lvl1pPr>
            <a:lvl2pPr marL="742950" indent="-285750"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Times New Roman" pitchFamily="18" charset="0"/>
              </a:defRPr>
            </a:lvl2pPr>
            <a:lvl3pPr marL="1143000" indent="-228600"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3pPr>
            <a:lvl4pPr marL="1600200" indent="-228600"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itchFamily="18" charset="0"/>
              </a:defRPr>
            </a:lvl4pPr>
            <a:lvl5pPr marL="2057400" indent="-228600"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itchFamily="18"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itchFamily="18"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itchFamily="18"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itchFamily="18"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itchFamily="18" charset="0"/>
              </a:defRPr>
            </a:lvl9pPr>
          </a:lstStyle>
          <a:p>
            <a:pPr algn="ctr" eaLnBrk="1" hangingPunct="1">
              <a:spcBef>
                <a:spcPct val="0"/>
              </a:spcBef>
              <a:buClrTx/>
              <a:buFontTx/>
              <a:buNone/>
            </a:pPr>
            <a:r>
              <a:rPr lang="fr-FR" altLang="fr-FR" sz="1600" dirty="0">
                <a:solidFill>
                  <a:srgbClr val="000000"/>
                </a:solidFill>
              </a:rPr>
              <a:t>Retrait du poste de travail</a:t>
            </a:r>
          </a:p>
        </p:txBody>
      </p:sp>
      <p:sp>
        <p:nvSpPr>
          <p:cNvPr id="60421" name="Text Box 3"/>
          <p:cNvSpPr txBox="1">
            <a:spLocks noChangeArrowheads="1"/>
          </p:cNvSpPr>
          <p:nvPr/>
        </p:nvSpPr>
        <p:spPr bwMode="auto">
          <a:xfrm>
            <a:off x="4518025" y="4860926"/>
            <a:ext cx="2374900" cy="340735"/>
          </a:xfrm>
          <a:prstGeom prst="rect">
            <a:avLst/>
          </a:prstGeom>
          <a:noFill/>
          <a:ln w="1908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lvl1pPr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Times New Roman" pitchFamily="18" charset="0"/>
              </a:defRPr>
            </a:lvl1pPr>
            <a:lvl2pPr marL="742950" indent="-285750"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Times New Roman" pitchFamily="18" charset="0"/>
              </a:defRPr>
            </a:lvl2pPr>
            <a:lvl3pPr marL="1143000" indent="-228600"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3pPr>
            <a:lvl4pPr marL="1600200" indent="-228600"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itchFamily="18" charset="0"/>
              </a:defRPr>
            </a:lvl4pPr>
            <a:lvl5pPr marL="2057400" indent="-228600"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itchFamily="18"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itchFamily="18"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itchFamily="18"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itchFamily="18"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itchFamily="18" charset="0"/>
              </a:defRPr>
            </a:lvl9pPr>
          </a:lstStyle>
          <a:p>
            <a:pPr algn="ctr" eaLnBrk="1" hangingPunct="1">
              <a:spcBef>
                <a:spcPct val="0"/>
              </a:spcBef>
              <a:buClrTx/>
              <a:buFontTx/>
              <a:buNone/>
            </a:pPr>
            <a:r>
              <a:rPr lang="fr-FR" altLang="fr-FR" sz="1600">
                <a:solidFill>
                  <a:srgbClr val="000000"/>
                </a:solidFill>
              </a:rPr>
              <a:t>Retour au poste</a:t>
            </a:r>
          </a:p>
        </p:txBody>
      </p:sp>
      <p:sp>
        <p:nvSpPr>
          <p:cNvPr id="60422" name="Text Box 4"/>
          <p:cNvSpPr txBox="1">
            <a:spLocks noChangeArrowheads="1"/>
          </p:cNvSpPr>
          <p:nvPr/>
        </p:nvSpPr>
        <p:spPr bwMode="auto">
          <a:xfrm>
            <a:off x="4872039" y="5324475"/>
            <a:ext cx="1728787" cy="368300"/>
          </a:xfrm>
          <a:prstGeom prst="rect">
            <a:avLst/>
          </a:prstGeom>
          <a:noFill/>
          <a:ln w="1908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lvl1pPr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Times New Roman" pitchFamily="18" charset="0"/>
              </a:defRPr>
            </a:lvl1pPr>
            <a:lvl2pPr marL="742950" indent="-285750"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Times New Roman" pitchFamily="18" charset="0"/>
              </a:defRPr>
            </a:lvl2pPr>
            <a:lvl3pPr marL="1143000" indent="-228600"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3pPr>
            <a:lvl4pPr marL="1600200" indent="-228600"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itchFamily="18" charset="0"/>
              </a:defRPr>
            </a:lvl4pPr>
            <a:lvl5pPr marL="2057400" indent="-228600"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itchFamily="18"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itchFamily="18"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itchFamily="18"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itchFamily="18"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itchFamily="18" charset="0"/>
              </a:defRPr>
            </a:lvl9pPr>
          </a:lstStyle>
          <a:p>
            <a:pPr algn="ctr" eaLnBrk="1" hangingPunct="1">
              <a:spcBef>
                <a:spcPct val="0"/>
              </a:spcBef>
              <a:buClrTx/>
              <a:buFontTx/>
              <a:buNone/>
            </a:pPr>
            <a:r>
              <a:rPr lang="fr-FR" altLang="fr-FR" sz="1800">
                <a:solidFill>
                  <a:srgbClr val="000000"/>
                </a:solidFill>
              </a:rPr>
              <a:t>Entretien 2</a:t>
            </a:r>
          </a:p>
        </p:txBody>
      </p:sp>
      <p:sp>
        <p:nvSpPr>
          <p:cNvPr id="60423" name="Line 5"/>
          <p:cNvSpPr>
            <a:spLocks noChangeShapeType="1"/>
          </p:cNvSpPr>
          <p:nvPr/>
        </p:nvSpPr>
        <p:spPr bwMode="auto">
          <a:xfrm flipH="1">
            <a:off x="6907214" y="5030789"/>
            <a:ext cx="1423987" cy="1587"/>
          </a:xfrm>
          <a:prstGeom prst="line">
            <a:avLst/>
          </a:prstGeom>
          <a:noFill/>
          <a:ln w="31680">
            <a:solidFill>
              <a:srgbClr val="0000FF"/>
            </a:solidFill>
            <a:miter lim="800000"/>
            <a:headEnd/>
            <a:tailEnd type="triangle" w="med" len="med"/>
          </a:ln>
          <a:extLst>
            <a:ext uri="{909E8E84-426E-40DD-AFC4-6F175D3DCCD1}">
              <a14:hiddenFill xmlns:a14="http://schemas.microsoft.com/office/drawing/2010/main">
                <a:noFill/>
              </a14:hiddenFill>
            </a:ext>
          </a:extLst>
        </p:spPr>
        <p:txBody>
          <a:bodyPr/>
          <a:lstStyle/>
          <a:p>
            <a:pPr>
              <a:spcBef>
                <a:spcPct val="0"/>
              </a:spcBef>
              <a:buClrTx/>
              <a:buFontTx/>
              <a:buNone/>
            </a:pPr>
            <a:endParaRPr lang="fr-FR" sz="2400">
              <a:solidFill>
                <a:srgbClr val="000000"/>
              </a:solidFill>
              <a:latin typeface="Times New Roman" pitchFamily="18" charset="0"/>
            </a:endParaRPr>
          </a:p>
        </p:txBody>
      </p:sp>
      <p:grpSp>
        <p:nvGrpSpPr>
          <p:cNvPr id="60424" name="Group 6"/>
          <p:cNvGrpSpPr>
            <a:grpSpLocks/>
          </p:cNvGrpSpPr>
          <p:nvPr/>
        </p:nvGrpSpPr>
        <p:grpSpPr bwMode="auto">
          <a:xfrm>
            <a:off x="2120901" y="1916113"/>
            <a:ext cx="2386013" cy="3097212"/>
            <a:chOff x="376" y="1207"/>
            <a:chExt cx="1503" cy="1951"/>
          </a:xfrm>
        </p:grpSpPr>
        <p:sp>
          <p:nvSpPr>
            <p:cNvPr id="60459" name="Line 7"/>
            <p:cNvSpPr>
              <a:spLocks noChangeShapeType="1"/>
            </p:cNvSpPr>
            <p:nvPr/>
          </p:nvSpPr>
          <p:spPr bwMode="auto">
            <a:xfrm>
              <a:off x="396" y="1219"/>
              <a:ext cx="1451" cy="1"/>
            </a:xfrm>
            <a:prstGeom prst="line">
              <a:avLst/>
            </a:prstGeom>
            <a:noFill/>
            <a:ln w="31680">
              <a:solidFill>
                <a:srgbClr val="000000"/>
              </a:solidFill>
              <a:prstDash val="dash"/>
              <a:miter lim="800000"/>
              <a:headEnd/>
              <a:tailEnd type="triangle" w="med" len="med"/>
            </a:ln>
            <a:extLst>
              <a:ext uri="{909E8E84-426E-40DD-AFC4-6F175D3DCCD1}">
                <a14:hiddenFill xmlns:a14="http://schemas.microsoft.com/office/drawing/2010/main">
                  <a:noFill/>
                </a14:hiddenFill>
              </a:ext>
            </a:extLst>
          </p:spPr>
          <p:txBody>
            <a:bodyPr/>
            <a:lstStyle/>
            <a:p>
              <a:pPr>
                <a:spcBef>
                  <a:spcPct val="0"/>
                </a:spcBef>
                <a:buClrTx/>
                <a:buFontTx/>
                <a:buNone/>
              </a:pPr>
              <a:endParaRPr lang="fr-FR" sz="2400">
                <a:solidFill>
                  <a:srgbClr val="000000"/>
                </a:solidFill>
                <a:latin typeface="Times New Roman" pitchFamily="18" charset="0"/>
              </a:endParaRPr>
            </a:p>
          </p:txBody>
        </p:sp>
        <p:sp>
          <p:nvSpPr>
            <p:cNvPr id="60460" name="Line 8"/>
            <p:cNvSpPr>
              <a:spLocks noChangeShapeType="1"/>
            </p:cNvSpPr>
            <p:nvPr/>
          </p:nvSpPr>
          <p:spPr bwMode="auto">
            <a:xfrm>
              <a:off x="383" y="1207"/>
              <a:ext cx="1" cy="1951"/>
            </a:xfrm>
            <a:prstGeom prst="line">
              <a:avLst/>
            </a:prstGeom>
            <a:noFill/>
            <a:ln w="31680">
              <a:solidFill>
                <a:srgbClr val="000000"/>
              </a:solidFill>
              <a:prstDash val="dash"/>
              <a:miter lim="800000"/>
              <a:headEnd/>
              <a:tailEnd/>
            </a:ln>
            <a:extLst>
              <a:ext uri="{909E8E84-426E-40DD-AFC4-6F175D3DCCD1}">
                <a14:hiddenFill xmlns:a14="http://schemas.microsoft.com/office/drawing/2010/main">
                  <a:noFill/>
                </a14:hiddenFill>
              </a:ext>
            </a:extLst>
          </p:spPr>
          <p:txBody>
            <a:bodyPr/>
            <a:lstStyle/>
            <a:p>
              <a:pPr>
                <a:spcBef>
                  <a:spcPct val="0"/>
                </a:spcBef>
                <a:buClrTx/>
                <a:buFontTx/>
                <a:buNone/>
              </a:pPr>
              <a:endParaRPr lang="fr-FR" sz="2400">
                <a:solidFill>
                  <a:srgbClr val="000000"/>
                </a:solidFill>
                <a:latin typeface="Times New Roman" pitchFamily="18" charset="0"/>
              </a:endParaRPr>
            </a:p>
          </p:txBody>
        </p:sp>
        <p:sp>
          <p:nvSpPr>
            <p:cNvPr id="60461" name="Line 9"/>
            <p:cNvSpPr>
              <a:spLocks noChangeShapeType="1"/>
            </p:cNvSpPr>
            <p:nvPr/>
          </p:nvSpPr>
          <p:spPr bwMode="auto">
            <a:xfrm flipH="1">
              <a:off x="375" y="3158"/>
              <a:ext cx="1506" cy="1"/>
            </a:xfrm>
            <a:prstGeom prst="line">
              <a:avLst/>
            </a:prstGeom>
            <a:noFill/>
            <a:ln w="31680">
              <a:solidFill>
                <a:srgbClr val="000000"/>
              </a:solidFill>
              <a:prstDash val="dash"/>
              <a:miter lim="800000"/>
              <a:headEnd/>
              <a:tailEnd/>
            </a:ln>
            <a:extLst>
              <a:ext uri="{909E8E84-426E-40DD-AFC4-6F175D3DCCD1}">
                <a14:hiddenFill xmlns:a14="http://schemas.microsoft.com/office/drawing/2010/main">
                  <a:noFill/>
                </a14:hiddenFill>
              </a:ext>
            </a:extLst>
          </p:spPr>
          <p:txBody>
            <a:bodyPr/>
            <a:lstStyle/>
            <a:p>
              <a:pPr>
                <a:spcBef>
                  <a:spcPct val="0"/>
                </a:spcBef>
                <a:buClrTx/>
                <a:buFontTx/>
                <a:buNone/>
              </a:pPr>
              <a:endParaRPr lang="fr-FR" sz="2400">
                <a:solidFill>
                  <a:srgbClr val="000000"/>
                </a:solidFill>
                <a:latin typeface="Times New Roman" pitchFamily="18" charset="0"/>
              </a:endParaRPr>
            </a:p>
          </p:txBody>
        </p:sp>
      </p:grpSp>
      <p:sp>
        <p:nvSpPr>
          <p:cNvPr id="60425" name="Text Box 10"/>
          <p:cNvSpPr txBox="1">
            <a:spLocks noChangeArrowheads="1"/>
          </p:cNvSpPr>
          <p:nvPr/>
        </p:nvSpPr>
        <p:spPr bwMode="auto">
          <a:xfrm>
            <a:off x="8329614" y="4789489"/>
            <a:ext cx="1870075" cy="340735"/>
          </a:xfrm>
          <a:prstGeom prst="rect">
            <a:avLst/>
          </a:prstGeom>
          <a:noFill/>
          <a:ln w="1908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lvl1pPr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Times New Roman" pitchFamily="18" charset="0"/>
              </a:defRPr>
            </a:lvl1pPr>
            <a:lvl2pPr marL="742950" indent="-285750"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Times New Roman" pitchFamily="18" charset="0"/>
              </a:defRPr>
            </a:lvl2pPr>
            <a:lvl3pPr marL="1143000" indent="-228600"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3pPr>
            <a:lvl4pPr marL="1600200" indent="-228600"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itchFamily="18" charset="0"/>
              </a:defRPr>
            </a:lvl4pPr>
            <a:lvl5pPr marL="2057400" indent="-228600"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itchFamily="18"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itchFamily="18"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itchFamily="18"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itchFamily="18"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itchFamily="18" charset="0"/>
              </a:defRPr>
            </a:lvl9pPr>
          </a:lstStyle>
          <a:p>
            <a:pPr algn="ctr" eaLnBrk="1" hangingPunct="1">
              <a:spcBef>
                <a:spcPct val="0"/>
              </a:spcBef>
              <a:buClrTx/>
              <a:buFontTx/>
              <a:buNone/>
            </a:pPr>
            <a:r>
              <a:rPr lang="fr-FR" altLang="fr-FR" sz="1600">
                <a:solidFill>
                  <a:srgbClr val="0000FF"/>
                </a:solidFill>
              </a:rPr>
              <a:t>Entretien 1</a:t>
            </a:r>
          </a:p>
        </p:txBody>
      </p:sp>
      <p:sp>
        <p:nvSpPr>
          <p:cNvPr id="60426" name="Text Box 11"/>
          <p:cNvSpPr txBox="1">
            <a:spLocks noChangeArrowheads="1"/>
          </p:cNvSpPr>
          <p:nvPr/>
        </p:nvSpPr>
        <p:spPr bwMode="auto">
          <a:xfrm>
            <a:off x="8321676" y="5357814"/>
            <a:ext cx="1870075" cy="340735"/>
          </a:xfrm>
          <a:prstGeom prst="rect">
            <a:avLst/>
          </a:prstGeom>
          <a:noFill/>
          <a:ln w="1908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lvl1pPr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Times New Roman" pitchFamily="18" charset="0"/>
              </a:defRPr>
            </a:lvl1pPr>
            <a:lvl2pPr marL="742950" indent="-285750"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Times New Roman" pitchFamily="18" charset="0"/>
              </a:defRPr>
            </a:lvl2pPr>
            <a:lvl3pPr marL="1143000" indent="-228600"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3pPr>
            <a:lvl4pPr marL="1600200" indent="-228600"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itchFamily="18" charset="0"/>
              </a:defRPr>
            </a:lvl4pPr>
            <a:lvl5pPr marL="2057400" indent="-228600"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itchFamily="18"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itchFamily="18"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itchFamily="18"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itchFamily="18"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itchFamily="18" charset="0"/>
              </a:defRPr>
            </a:lvl9pPr>
          </a:lstStyle>
          <a:p>
            <a:pPr algn="ctr" eaLnBrk="1" hangingPunct="1">
              <a:spcBef>
                <a:spcPct val="0"/>
              </a:spcBef>
              <a:buClrTx/>
              <a:buFontTx/>
              <a:buNone/>
            </a:pPr>
            <a:r>
              <a:rPr lang="fr-FR" altLang="fr-FR" sz="1600">
                <a:solidFill>
                  <a:srgbClr val="0000FF"/>
                </a:solidFill>
              </a:rPr>
              <a:t>Suivi, orientation</a:t>
            </a:r>
          </a:p>
        </p:txBody>
      </p:sp>
      <p:sp>
        <p:nvSpPr>
          <p:cNvPr id="60427" name="Line 12"/>
          <p:cNvSpPr>
            <a:spLocks noChangeShapeType="1"/>
          </p:cNvSpPr>
          <p:nvPr/>
        </p:nvSpPr>
        <p:spPr bwMode="auto">
          <a:xfrm>
            <a:off x="9250364" y="4541839"/>
            <a:ext cx="14287" cy="255587"/>
          </a:xfrm>
          <a:prstGeom prst="line">
            <a:avLst/>
          </a:prstGeom>
          <a:noFill/>
          <a:ln w="31680">
            <a:solidFill>
              <a:srgbClr val="0000FF"/>
            </a:solidFill>
            <a:miter lim="800000"/>
            <a:headEnd/>
            <a:tailEnd type="triangle" w="med" len="med"/>
          </a:ln>
          <a:extLst>
            <a:ext uri="{909E8E84-426E-40DD-AFC4-6F175D3DCCD1}">
              <a14:hiddenFill xmlns:a14="http://schemas.microsoft.com/office/drawing/2010/main">
                <a:noFill/>
              </a14:hiddenFill>
            </a:ext>
          </a:extLst>
        </p:spPr>
        <p:txBody>
          <a:bodyPr/>
          <a:lstStyle/>
          <a:p>
            <a:pPr>
              <a:spcBef>
                <a:spcPct val="0"/>
              </a:spcBef>
              <a:buClrTx/>
              <a:buFontTx/>
              <a:buNone/>
            </a:pPr>
            <a:endParaRPr lang="fr-FR" sz="2400">
              <a:solidFill>
                <a:srgbClr val="000000"/>
              </a:solidFill>
              <a:latin typeface="Times New Roman" pitchFamily="18" charset="0"/>
            </a:endParaRPr>
          </a:p>
        </p:txBody>
      </p:sp>
      <p:sp>
        <p:nvSpPr>
          <p:cNvPr id="60428" name="Line 13"/>
          <p:cNvSpPr>
            <a:spLocks noChangeShapeType="1"/>
          </p:cNvSpPr>
          <p:nvPr/>
        </p:nvSpPr>
        <p:spPr bwMode="auto">
          <a:xfrm>
            <a:off x="9250364" y="5124450"/>
            <a:ext cx="14287" cy="249238"/>
          </a:xfrm>
          <a:prstGeom prst="line">
            <a:avLst/>
          </a:prstGeom>
          <a:noFill/>
          <a:ln w="31680">
            <a:solidFill>
              <a:srgbClr val="0000FF"/>
            </a:solidFill>
            <a:miter lim="800000"/>
            <a:headEnd/>
            <a:tailEnd type="triangle" w="med" len="med"/>
          </a:ln>
          <a:extLst>
            <a:ext uri="{909E8E84-426E-40DD-AFC4-6F175D3DCCD1}">
              <a14:hiddenFill xmlns:a14="http://schemas.microsoft.com/office/drawing/2010/main">
                <a:noFill/>
              </a14:hiddenFill>
            </a:ext>
          </a:extLst>
        </p:spPr>
        <p:txBody>
          <a:bodyPr/>
          <a:lstStyle/>
          <a:p>
            <a:pPr>
              <a:spcBef>
                <a:spcPct val="0"/>
              </a:spcBef>
              <a:buClrTx/>
              <a:buFontTx/>
              <a:buNone/>
            </a:pPr>
            <a:endParaRPr lang="fr-FR" sz="2400">
              <a:solidFill>
                <a:srgbClr val="000000"/>
              </a:solidFill>
              <a:latin typeface="Times New Roman" pitchFamily="18" charset="0"/>
            </a:endParaRPr>
          </a:p>
        </p:txBody>
      </p:sp>
      <p:sp>
        <p:nvSpPr>
          <p:cNvPr id="60429" name="Text Box 14"/>
          <p:cNvSpPr txBox="1">
            <a:spLocks noChangeArrowheads="1"/>
          </p:cNvSpPr>
          <p:nvPr/>
        </p:nvSpPr>
        <p:spPr bwMode="auto">
          <a:xfrm>
            <a:off x="6908676" y="5039134"/>
            <a:ext cx="1428748" cy="64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Times New Roman" pitchFamily="18" charset="0"/>
              </a:defRPr>
            </a:lvl1pPr>
            <a:lvl2pPr marL="742950" indent="-285750"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Times New Roman" pitchFamily="18" charset="0"/>
              </a:defRPr>
            </a:lvl2pPr>
            <a:lvl3pPr marL="1143000" indent="-228600"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3pPr>
            <a:lvl4pPr marL="1600200" indent="-228600"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itchFamily="18" charset="0"/>
              </a:defRPr>
            </a:lvl4pPr>
            <a:lvl5pPr marL="2057400" indent="-228600"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itchFamily="18"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itchFamily="18"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itchFamily="18"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itchFamily="18"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itchFamily="18" charset="0"/>
              </a:defRPr>
            </a:lvl9pPr>
          </a:lstStyle>
          <a:p>
            <a:pPr algn="ctr" eaLnBrk="1" hangingPunct="1">
              <a:spcBef>
                <a:spcPts val="875"/>
              </a:spcBef>
              <a:buNone/>
            </a:pPr>
            <a:r>
              <a:rPr lang="fr-FR" altLang="fr-FR" sz="1200" i="1" dirty="0">
                <a:solidFill>
                  <a:srgbClr val="0000FF"/>
                </a:solidFill>
              </a:rPr>
              <a:t>Aptitude/ adéquation santé poste </a:t>
            </a:r>
          </a:p>
        </p:txBody>
      </p:sp>
      <p:sp>
        <p:nvSpPr>
          <p:cNvPr id="60430" name="Text Box 15"/>
          <p:cNvSpPr txBox="1">
            <a:spLocks noChangeArrowheads="1"/>
          </p:cNvSpPr>
          <p:nvPr/>
        </p:nvSpPr>
        <p:spPr bwMode="auto">
          <a:xfrm>
            <a:off x="2424114" y="3287714"/>
            <a:ext cx="3024187" cy="340735"/>
          </a:xfrm>
          <a:prstGeom prst="rect">
            <a:avLst/>
          </a:prstGeom>
          <a:noFill/>
          <a:ln w="1908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lvl1pPr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Times New Roman" pitchFamily="18" charset="0"/>
              </a:defRPr>
            </a:lvl1pPr>
            <a:lvl2pPr marL="742950" indent="-285750"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Times New Roman" pitchFamily="18" charset="0"/>
              </a:defRPr>
            </a:lvl2pPr>
            <a:lvl3pPr marL="1143000" indent="-228600"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3pPr>
            <a:lvl4pPr marL="1600200" indent="-228600"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itchFamily="18" charset="0"/>
              </a:defRPr>
            </a:lvl4pPr>
            <a:lvl5pPr marL="2057400" indent="-228600"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itchFamily="18"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itchFamily="18"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itchFamily="18"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itchFamily="18"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itchFamily="18" charset="0"/>
              </a:defRPr>
            </a:lvl9pPr>
          </a:lstStyle>
          <a:p>
            <a:pPr algn="ctr" eaLnBrk="1" hangingPunct="1">
              <a:spcBef>
                <a:spcPct val="0"/>
              </a:spcBef>
              <a:buClrTx/>
              <a:buFontTx/>
              <a:buNone/>
            </a:pPr>
            <a:r>
              <a:rPr lang="fr-FR" altLang="fr-FR" sz="1600" dirty="0">
                <a:solidFill>
                  <a:srgbClr val="000000"/>
                </a:solidFill>
              </a:rPr>
              <a:t>SAMU, </a:t>
            </a:r>
            <a:r>
              <a:rPr lang="fr-FR" altLang="fr-FR" sz="1600" dirty="0" err="1">
                <a:solidFill>
                  <a:srgbClr val="000000"/>
                </a:solidFill>
              </a:rPr>
              <a:t>N°urgence</a:t>
            </a:r>
            <a:r>
              <a:rPr lang="fr-FR" altLang="fr-FR" sz="1600" dirty="0">
                <a:solidFill>
                  <a:srgbClr val="000000"/>
                </a:solidFill>
              </a:rPr>
              <a:t>, évacuation</a:t>
            </a:r>
          </a:p>
        </p:txBody>
      </p:sp>
      <p:sp>
        <p:nvSpPr>
          <p:cNvPr id="60431" name="Line 16"/>
          <p:cNvSpPr>
            <a:spLocks noChangeShapeType="1"/>
          </p:cNvSpPr>
          <p:nvPr/>
        </p:nvSpPr>
        <p:spPr bwMode="auto">
          <a:xfrm flipH="1">
            <a:off x="4440706" y="3069290"/>
            <a:ext cx="14287" cy="285750"/>
          </a:xfrm>
          <a:prstGeom prst="line">
            <a:avLst/>
          </a:prstGeom>
          <a:noFill/>
          <a:ln w="31680">
            <a:solidFill>
              <a:srgbClr val="A50021"/>
            </a:solidFill>
            <a:miter lim="800000"/>
            <a:headEnd/>
            <a:tailEnd type="triangle" w="med" len="med"/>
          </a:ln>
          <a:extLst>
            <a:ext uri="{909E8E84-426E-40DD-AFC4-6F175D3DCCD1}">
              <a14:hiddenFill xmlns:a14="http://schemas.microsoft.com/office/drawing/2010/main">
                <a:noFill/>
              </a14:hiddenFill>
            </a:ext>
          </a:extLst>
        </p:spPr>
        <p:txBody>
          <a:bodyPr/>
          <a:lstStyle/>
          <a:p>
            <a:pPr>
              <a:spcBef>
                <a:spcPct val="0"/>
              </a:spcBef>
              <a:buClrTx/>
              <a:buFontTx/>
              <a:buNone/>
            </a:pPr>
            <a:endParaRPr lang="fr-FR" sz="2400">
              <a:solidFill>
                <a:srgbClr val="000000"/>
              </a:solidFill>
              <a:latin typeface="Times New Roman" pitchFamily="18" charset="0"/>
            </a:endParaRPr>
          </a:p>
        </p:txBody>
      </p:sp>
      <p:sp>
        <p:nvSpPr>
          <p:cNvPr id="60432" name="Text Box 17"/>
          <p:cNvSpPr txBox="1">
            <a:spLocks noChangeArrowheads="1"/>
          </p:cNvSpPr>
          <p:nvPr/>
        </p:nvSpPr>
        <p:spPr bwMode="auto">
          <a:xfrm>
            <a:off x="2400937" y="2925621"/>
            <a:ext cx="1677988" cy="309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Times New Roman" pitchFamily="18" charset="0"/>
              </a:defRPr>
            </a:lvl1pPr>
            <a:lvl2pPr marL="742950" indent="-285750"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Times New Roman" pitchFamily="18" charset="0"/>
              </a:defRPr>
            </a:lvl2pPr>
            <a:lvl3pPr marL="1143000" indent="-228600"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3pPr>
            <a:lvl4pPr marL="1600200" indent="-228600"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itchFamily="18" charset="0"/>
              </a:defRPr>
            </a:lvl4pPr>
            <a:lvl5pPr marL="2057400" indent="-228600"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itchFamily="18"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itchFamily="18"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itchFamily="18"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itchFamily="18"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itchFamily="18" charset="0"/>
              </a:defRPr>
            </a:lvl9pPr>
          </a:lstStyle>
          <a:p>
            <a:pPr eaLnBrk="1" hangingPunct="1">
              <a:spcBef>
                <a:spcPts val="875"/>
              </a:spcBef>
              <a:buNone/>
            </a:pPr>
            <a:r>
              <a:rPr lang="fr-FR" altLang="fr-FR" sz="1400" dirty="0">
                <a:solidFill>
                  <a:srgbClr val="A50021"/>
                </a:solidFill>
              </a:rPr>
              <a:t>Urgence médicale</a:t>
            </a:r>
          </a:p>
        </p:txBody>
      </p:sp>
      <p:sp>
        <p:nvSpPr>
          <p:cNvPr id="60433" name="Text Box 18"/>
          <p:cNvSpPr txBox="1">
            <a:spLocks noChangeArrowheads="1"/>
          </p:cNvSpPr>
          <p:nvPr/>
        </p:nvSpPr>
        <p:spPr bwMode="auto">
          <a:xfrm>
            <a:off x="5808664" y="3278189"/>
            <a:ext cx="3527425" cy="340735"/>
          </a:xfrm>
          <a:prstGeom prst="rect">
            <a:avLst/>
          </a:prstGeom>
          <a:noFill/>
          <a:ln w="1908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lvl1pPr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Times New Roman" pitchFamily="18" charset="0"/>
              </a:defRPr>
            </a:lvl1pPr>
            <a:lvl2pPr marL="742950" indent="-285750"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Times New Roman" pitchFamily="18" charset="0"/>
              </a:defRPr>
            </a:lvl2pPr>
            <a:lvl3pPr marL="1143000" indent="-228600"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3pPr>
            <a:lvl4pPr marL="1600200" indent="-228600"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itchFamily="18" charset="0"/>
              </a:defRPr>
            </a:lvl4pPr>
            <a:lvl5pPr marL="2057400" indent="-228600"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itchFamily="18"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itchFamily="18"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itchFamily="18"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itchFamily="18"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itchFamily="18" charset="0"/>
              </a:defRPr>
            </a:lvl9pPr>
          </a:lstStyle>
          <a:p>
            <a:pPr algn="ctr" eaLnBrk="1" hangingPunct="1">
              <a:spcBef>
                <a:spcPct val="0"/>
              </a:spcBef>
              <a:buClrTx/>
              <a:buFontTx/>
              <a:buNone/>
            </a:pPr>
            <a:r>
              <a:rPr lang="fr-FR" altLang="fr-FR" sz="1600">
                <a:solidFill>
                  <a:srgbClr val="000000"/>
                </a:solidFill>
              </a:rPr>
              <a:t>Surveillance par tiers, évacuation</a:t>
            </a:r>
          </a:p>
        </p:txBody>
      </p:sp>
      <p:sp>
        <p:nvSpPr>
          <p:cNvPr id="60434" name="Line 19"/>
          <p:cNvSpPr>
            <a:spLocks noChangeShapeType="1"/>
          </p:cNvSpPr>
          <p:nvPr/>
        </p:nvSpPr>
        <p:spPr bwMode="auto">
          <a:xfrm>
            <a:off x="6963569" y="3078815"/>
            <a:ext cx="1587" cy="287338"/>
          </a:xfrm>
          <a:prstGeom prst="line">
            <a:avLst/>
          </a:prstGeom>
          <a:noFill/>
          <a:ln w="31680">
            <a:solidFill>
              <a:srgbClr val="A50021"/>
            </a:solidFill>
            <a:miter lim="800000"/>
            <a:headEnd/>
            <a:tailEnd type="triangle" w="med" len="med"/>
          </a:ln>
          <a:extLst>
            <a:ext uri="{909E8E84-426E-40DD-AFC4-6F175D3DCCD1}">
              <a14:hiddenFill xmlns:a14="http://schemas.microsoft.com/office/drawing/2010/main">
                <a:noFill/>
              </a14:hiddenFill>
            </a:ext>
          </a:extLst>
        </p:spPr>
        <p:txBody>
          <a:bodyPr/>
          <a:lstStyle/>
          <a:p>
            <a:pPr>
              <a:spcBef>
                <a:spcPct val="0"/>
              </a:spcBef>
              <a:buClrTx/>
              <a:buFontTx/>
              <a:buNone/>
            </a:pPr>
            <a:endParaRPr lang="fr-FR" sz="2400">
              <a:solidFill>
                <a:srgbClr val="000000"/>
              </a:solidFill>
              <a:latin typeface="Times New Roman" pitchFamily="18" charset="0"/>
            </a:endParaRPr>
          </a:p>
        </p:txBody>
      </p:sp>
      <p:sp>
        <p:nvSpPr>
          <p:cNvPr id="60435" name="Text Box 20"/>
          <p:cNvSpPr txBox="1">
            <a:spLocks noChangeArrowheads="1"/>
          </p:cNvSpPr>
          <p:nvPr/>
        </p:nvSpPr>
        <p:spPr bwMode="auto">
          <a:xfrm>
            <a:off x="7499350" y="2916096"/>
            <a:ext cx="3016250" cy="309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Times New Roman" pitchFamily="18" charset="0"/>
              </a:defRPr>
            </a:lvl1pPr>
            <a:lvl2pPr marL="742950" indent="-285750"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Times New Roman" pitchFamily="18" charset="0"/>
              </a:defRPr>
            </a:lvl2pPr>
            <a:lvl3pPr marL="1143000" indent="-228600"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3pPr>
            <a:lvl4pPr marL="1600200" indent="-228600"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itchFamily="18" charset="0"/>
              </a:defRPr>
            </a:lvl4pPr>
            <a:lvl5pPr marL="2057400" indent="-228600"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itchFamily="18"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itchFamily="18"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itchFamily="18"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itchFamily="18"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itchFamily="18" charset="0"/>
              </a:defRPr>
            </a:lvl9pPr>
          </a:lstStyle>
          <a:p>
            <a:pPr eaLnBrk="1" hangingPunct="1">
              <a:spcBef>
                <a:spcPts val="875"/>
              </a:spcBef>
              <a:buNone/>
            </a:pPr>
            <a:r>
              <a:rPr lang="fr-FR" altLang="fr-FR" sz="1400" dirty="0">
                <a:solidFill>
                  <a:srgbClr val="A50021"/>
                </a:solidFill>
              </a:rPr>
              <a:t>Situation de danger sans urgence</a:t>
            </a:r>
            <a:r>
              <a:rPr lang="fr-FR" altLang="fr-FR" sz="1400" dirty="0">
                <a:solidFill>
                  <a:srgbClr val="99CC00"/>
                </a:solidFill>
              </a:rPr>
              <a:t>  </a:t>
            </a:r>
          </a:p>
        </p:txBody>
      </p:sp>
      <p:sp>
        <p:nvSpPr>
          <p:cNvPr id="60436" name="Line 21"/>
          <p:cNvSpPr>
            <a:spLocks noChangeShapeType="1"/>
          </p:cNvSpPr>
          <p:nvPr/>
        </p:nvSpPr>
        <p:spPr bwMode="auto">
          <a:xfrm>
            <a:off x="2351089" y="3789364"/>
            <a:ext cx="8066087" cy="1587"/>
          </a:xfrm>
          <a:prstGeom prst="line">
            <a:avLst/>
          </a:prstGeom>
          <a:noFill/>
          <a:ln w="19080">
            <a:solidFill>
              <a:srgbClr val="808080"/>
            </a:solidFill>
            <a:miter lim="800000"/>
            <a:headEnd/>
            <a:tailEnd/>
          </a:ln>
          <a:extLst>
            <a:ext uri="{909E8E84-426E-40DD-AFC4-6F175D3DCCD1}">
              <a14:hiddenFill xmlns:a14="http://schemas.microsoft.com/office/drawing/2010/main">
                <a:noFill/>
              </a14:hiddenFill>
            </a:ext>
          </a:extLst>
        </p:spPr>
        <p:txBody>
          <a:bodyPr/>
          <a:lstStyle/>
          <a:p>
            <a:pPr>
              <a:spcBef>
                <a:spcPct val="0"/>
              </a:spcBef>
              <a:buClrTx/>
              <a:buFontTx/>
              <a:buNone/>
            </a:pPr>
            <a:endParaRPr lang="fr-FR" sz="2400">
              <a:solidFill>
                <a:srgbClr val="000000"/>
              </a:solidFill>
              <a:latin typeface="Times New Roman" pitchFamily="18" charset="0"/>
            </a:endParaRPr>
          </a:p>
        </p:txBody>
      </p:sp>
      <p:sp>
        <p:nvSpPr>
          <p:cNvPr id="60437" name="Text Box 22"/>
          <p:cNvSpPr txBox="1">
            <a:spLocks noChangeArrowheads="1"/>
          </p:cNvSpPr>
          <p:nvPr/>
        </p:nvSpPr>
        <p:spPr bwMode="auto">
          <a:xfrm>
            <a:off x="4800601" y="4073525"/>
            <a:ext cx="1871663" cy="642938"/>
          </a:xfrm>
          <a:prstGeom prst="rect">
            <a:avLst/>
          </a:prstGeom>
          <a:noFill/>
          <a:ln w="1908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lvl1pPr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Times New Roman" pitchFamily="18" charset="0"/>
              </a:defRPr>
            </a:lvl1pPr>
            <a:lvl2pPr marL="742950" indent="-285750"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Times New Roman" pitchFamily="18" charset="0"/>
              </a:defRPr>
            </a:lvl2pPr>
            <a:lvl3pPr marL="1143000" indent="-228600"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3pPr>
            <a:lvl4pPr marL="1600200" indent="-228600"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itchFamily="18" charset="0"/>
              </a:defRPr>
            </a:lvl4pPr>
            <a:lvl5pPr marL="2057400" indent="-228600"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itchFamily="18"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itchFamily="18"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itchFamily="18"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itchFamily="18"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itchFamily="18" charset="0"/>
              </a:defRPr>
            </a:lvl9pPr>
          </a:lstStyle>
          <a:p>
            <a:pPr algn="ctr" eaLnBrk="1" hangingPunct="1">
              <a:spcBef>
                <a:spcPct val="0"/>
              </a:spcBef>
              <a:buClrTx/>
              <a:buFontTx/>
              <a:buNone/>
            </a:pPr>
            <a:r>
              <a:rPr lang="fr-FR" altLang="fr-FR" sz="1800">
                <a:solidFill>
                  <a:srgbClr val="000000"/>
                </a:solidFill>
              </a:rPr>
              <a:t>Entretien 1 encadrant</a:t>
            </a:r>
          </a:p>
        </p:txBody>
      </p:sp>
      <p:sp>
        <p:nvSpPr>
          <p:cNvPr id="60438" name="Text Box 23"/>
          <p:cNvSpPr txBox="1">
            <a:spLocks noChangeArrowheads="1"/>
          </p:cNvSpPr>
          <p:nvPr/>
        </p:nvSpPr>
        <p:spPr bwMode="auto">
          <a:xfrm>
            <a:off x="4656139" y="3716339"/>
            <a:ext cx="1800225" cy="340735"/>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Times New Roman" pitchFamily="18" charset="0"/>
              </a:defRPr>
            </a:lvl1pPr>
            <a:lvl2pPr marL="742950" indent="-285750"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Times New Roman" pitchFamily="18" charset="0"/>
              </a:defRPr>
            </a:lvl2pPr>
            <a:lvl3pPr marL="1143000" indent="-228600"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3pPr>
            <a:lvl4pPr marL="1600200" indent="-228600"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itchFamily="18" charset="0"/>
              </a:defRPr>
            </a:lvl4pPr>
            <a:lvl5pPr marL="2057400" indent="-228600"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itchFamily="18"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itchFamily="18"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itchFamily="18"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itchFamily="18"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itchFamily="18" charset="0"/>
              </a:defRPr>
            </a:lvl9pPr>
          </a:lstStyle>
          <a:p>
            <a:pPr eaLnBrk="1" hangingPunct="1">
              <a:spcBef>
                <a:spcPts val="1000"/>
              </a:spcBef>
              <a:buNone/>
            </a:pPr>
            <a:r>
              <a:rPr lang="fr-FR" altLang="fr-FR" sz="1600">
                <a:solidFill>
                  <a:srgbClr val="000000"/>
                </a:solidFill>
              </a:rPr>
              <a:t>Retour au travail</a:t>
            </a:r>
          </a:p>
        </p:txBody>
      </p:sp>
      <p:sp>
        <p:nvSpPr>
          <p:cNvPr id="60439" name="Text Box 24"/>
          <p:cNvSpPr txBox="1">
            <a:spLocks noChangeArrowheads="1"/>
          </p:cNvSpPr>
          <p:nvPr/>
        </p:nvSpPr>
        <p:spPr bwMode="auto">
          <a:xfrm>
            <a:off x="8151813" y="4181476"/>
            <a:ext cx="2286000" cy="340735"/>
          </a:xfrm>
          <a:prstGeom prst="rect">
            <a:avLst/>
          </a:prstGeom>
          <a:noFill/>
          <a:ln w="1908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lvl1pPr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Times New Roman" pitchFamily="18" charset="0"/>
              </a:defRPr>
            </a:lvl1pPr>
            <a:lvl2pPr marL="742950" indent="-285750"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Times New Roman" pitchFamily="18" charset="0"/>
              </a:defRPr>
            </a:lvl2pPr>
            <a:lvl3pPr marL="1143000" indent="-228600"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3pPr>
            <a:lvl4pPr marL="1600200" indent="-228600"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itchFamily="18" charset="0"/>
              </a:defRPr>
            </a:lvl4pPr>
            <a:lvl5pPr marL="2057400" indent="-228600"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itchFamily="18"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itchFamily="18"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itchFamily="18"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itchFamily="18"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itchFamily="18" charset="0"/>
              </a:defRPr>
            </a:lvl9pPr>
          </a:lstStyle>
          <a:p>
            <a:pPr algn="ctr" eaLnBrk="1" hangingPunct="1">
              <a:spcBef>
                <a:spcPct val="0"/>
              </a:spcBef>
              <a:buClrTx/>
              <a:buFontTx/>
              <a:buNone/>
            </a:pPr>
            <a:r>
              <a:rPr lang="fr-FR" altLang="fr-FR" sz="1600">
                <a:solidFill>
                  <a:srgbClr val="0000FF"/>
                </a:solidFill>
              </a:rPr>
              <a:t>Médecin du travail</a:t>
            </a:r>
          </a:p>
        </p:txBody>
      </p:sp>
      <p:sp>
        <p:nvSpPr>
          <p:cNvPr id="60440" name="Line 25"/>
          <p:cNvSpPr>
            <a:spLocks noChangeShapeType="1"/>
          </p:cNvSpPr>
          <p:nvPr/>
        </p:nvSpPr>
        <p:spPr bwMode="auto">
          <a:xfrm>
            <a:off x="6672263" y="4365625"/>
            <a:ext cx="1479550" cy="6350"/>
          </a:xfrm>
          <a:prstGeom prst="line">
            <a:avLst/>
          </a:prstGeom>
          <a:noFill/>
          <a:ln w="12600">
            <a:solidFill>
              <a:srgbClr val="000000"/>
            </a:solidFill>
            <a:prstDash val="dash"/>
            <a:miter lim="800000"/>
            <a:headEnd/>
            <a:tailEnd type="triangle" w="med" len="med"/>
          </a:ln>
          <a:extLst>
            <a:ext uri="{909E8E84-426E-40DD-AFC4-6F175D3DCCD1}">
              <a14:hiddenFill xmlns:a14="http://schemas.microsoft.com/office/drawing/2010/main">
                <a:noFill/>
              </a14:hiddenFill>
            </a:ext>
          </a:extLst>
        </p:spPr>
        <p:txBody>
          <a:bodyPr/>
          <a:lstStyle/>
          <a:p>
            <a:pPr>
              <a:spcBef>
                <a:spcPct val="0"/>
              </a:spcBef>
              <a:buClrTx/>
              <a:buFontTx/>
              <a:buNone/>
            </a:pPr>
            <a:endParaRPr lang="fr-FR" sz="2400">
              <a:solidFill>
                <a:srgbClr val="000000"/>
              </a:solidFill>
              <a:latin typeface="Times New Roman" pitchFamily="18" charset="0"/>
            </a:endParaRPr>
          </a:p>
        </p:txBody>
      </p:sp>
      <p:sp>
        <p:nvSpPr>
          <p:cNvPr id="60441" name="Rectangle 26"/>
          <p:cNvSpPr>
            <a:spLocks noChangeArrowheads="1"/>
          </p:cNvSpPr>
          <p:nvPr/>
        </p:nvSpPr>
        <p:spPr bwMode="auto">
          <a:xfrm>
            <a:off x="6959600" y="4005263"/>
            <a:ext cx="1079500" cy="309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Times New Roman" pitchFamily="18" charset="0"/>
              </a:defRPr>
            </a:lvl1pPr>
            <a:lvl2pPr marL="742950" indent="-285750"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Times New Roman" pitchFamily="18" charset="0"/>
              </a:defRPr>
            </a:lvl2pPr>
            <a:lvl3pPr marL="1143000" indent="-228600"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3pPr>
            <a:lvl4pPr marL="1600200" indent="-228600"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itchFamily="18" charset="0"/>
              </a:defRPr>
            </a:lvl4pPr>
            <a:lvl5pPr marL="2057400" indent="-228600"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itchFamily="18"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itchFamily="18"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itchFamily="18"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itchFamily="18"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itchFamily="18" charset="0"/>
              </a:defRPr>
            </a:lvl9pPr>
          </a:lstStyle>
          <a:p>
            <a:pPr eaLnBrk="1" hangingPunct="1">
              <a:spcBef>
                <a:spcPct val="0"/>
              </a:spcBef>
              <a:buClrTx/>
              <a:buFontTx/>
              <a:buNone/>
            </a:pPr>
            <a:r>
              <a:rPr lang="fr-FR" altLang="fr-FR" sz="1400" i="1">
                <a:solidFill>
                  <a:srgbClr val="000000"/>
                </a:solidFill>
              </a:rPr>
              <a:t>Faits prof.</a:t>
            </a:r>
          </a:p>
        </p:txBody>
      </p:sp>
      <p:grpSp>
        <p:nvGrpSpPr>
          <p:cNvPr id="60442" name="Group 27"/>
          <p:cNvGrpSpPr>
            <a:grpSpLocks/>
          </p:cNvGrpSpPr>
          <p:nvPr/>
        </p:nvGrpSpPr>
        <p:grpSpPr bwMode="auto">
          <a:xfrm>
            <a:off x="6964363" y="1158876"/>
            <a:ext cx="3384549" cy="1211263"/>
            <a:chOff x="3427" y="730"/>
            <a:chExt cx="2132" cy="763"/>
          </a:xfrm>
        </p:grpSpPr>
        <p:sp>
          <p:nvSpPr>
            <p:cNvPr id="60457" name="Text Box 28"/>
            <p:cNvSpPr txBox="1">
              <a:spLocks noChangeArrowheads="1"/>
            </p:cNvSpPr>
            <p:nvPr/>
          </p:nvSpPr>
          <p:spPr bwMode="auto">
            <a:xfrm>
              <a:off x="3427" y="738"/>
              <a:ext cx="2132" cy="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Times New Roman" pitchFamily="18" charset="0"/>
                </a:defRPr>
              </a:lvl1pPr>
              <a:lvl2pPr marL="742950" indent="-285750"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Times New Roman" pitchFamily="18" charset="0"/>
                </a:defRPr>
              </a:lvl2pPr>
              <a:lvl3pPr marL="1143000" indent="-228600"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3pPr>
              <a:lvl4pPr marL="1600200" indent="-228600"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itchFamily="18" charset="0"/>
                </a:defRPr>
              </a:lvl4pPr>
              <a:lvl5pPr marL="2057400" indent="-228600"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itchFamily="18"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itchFamily="18"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itchFamily="18"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itchFamily="18"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itchFamily="18" charset="0"/>
                </a:defRPr>
              </a:lvl9pPr>
            </a:lstStyle>
            <a:p>
              <a:pPr algn="ctr" eaLnBrk="1" hangingPunct="1">
                <a:spcBef>
                  <a:spcPts val="875"/>
                </a:spcBef>
                <a:buNone/>
              </a:pPr>
              <a:r>
                <a:rPr lang="fr-FR" altLang="fr-FR" sz="1400" i="1" dirty="0">
                  <a:solidFill>
                    <a:srgbClr val="FF3300"/>
                  </a:solidFill>
                </a:rPr>
                <a:t> </a:t>
              </a:r>
              <a:r>
                <a:rPr lang="fr-FR" altLang="fr-FR" sz="1400" i="1" dirty="0">
                  <a:solidFill>
                    <a:srgbClr val="000000"/>
                  </a:solidFill>
                </a:rPr>
                <a:t>Collègues, encadrants</a:t>
              </a:r>
            </a:p>
            <a:p>
              <a:pPr eaLnBrk="1" hangingPunct="1">
                <a:spcBef>
                  <a:spcPts val="875"/>
                </a:spcBef>
                <a:buNone/>
              </a:pPr>
              <a:r>
                <a:rPr lang="fr-FR" altLang="fr-FR" sz="1400" i="1" dirty="0">
                  <a:solidFill>
                    <a:srgbClr val="FF3300"/>
                  </a:solidFill>
                </a:rPr>
                <a:t> 	</a:t>
              </a:r>
              <a:r>
                <a:rPr lang="fr-FR" altLang="fr-FR" sz="1400" dirty="0">
                  <a:solidFill>
                    <a:srgbClr val="FF3300"/>
                  </a:solidFill>
                </a:rPr>
                <a:t>OBSERVATIONS</a:t>
              </a:r>
            </a:p>
            <a:p>
              <a:pPr algn="ctr" eaLnBrk="1" hangingPunct="1">
                <a:spcBef>
                  <a:spcPts val="350"/>
                </a:spcBef>
                <a:buNone/>
              </a:pPr>
              <a:r>
                <a:rPr lang="fr-FR" altLang="fr-FR" sz="1400" dirty="0">
                  <a:solidFill>
                    <a:srgbClr val="000000"/>
                  </a:solidFill>
                </a:rPr>
                <a:t>Signes, faits professionnels </a:t>
              </a:r>
            </a:p>
            <a:p>
              <a:pPr eaLnBrk="1" hangingPunct="1">
                <a:spcBef>
                  <a:spcPts val="350"/>
                </a:spcBef>
                <a:buNone/>
              </a:pPr>
              <a:r>
                <a:rPr lang="fr-FR" altLang="fr-FR" sz="1400" dirty="0">
                  <a:solidFill>
                    <a:srgbClr val="000000"/>
                  </a:solidFill>
                </a:rPr>
                <a:t> 	</a:t>
              </a:r>
              <a:r>
                <a:rPr lang="fr-FR" altLang="fr-FR" sz="1400" dirty="0">
                  <a:solidFill>
                    <a:srgbClr val="FF3300"/>
                  </a:solidFill>
                </a:rPr>
                <a:t>ALERTE</a:t>
              </a:r>
              <a:r>
                <a:rPr lang="fr-FR" altLang="fr-FR" sz="1400" i="1" dirty="0">
                  <a:solidFill>
                    <a:srgbClr val="FF3300"/>
                  </a:solidFill>
                </a:rPr>
                <a:t> </a:t>
              </a:r>
              <a:r>
                <a:rPr lang="fr-FR" altLang="fr-FR" sz="1400" dirty="0">
                  <a:solidFill>
                    <a:srgbClr val="FF3300"/>
                  </a:solidFill>
                </a:rPr>
                <a:t>- INTERVENTION</a:t>
              </a:r>
            </a:p>
          </p:txBody>
        </p:sp>
        <p:sp>
          <p:nvSpPr>
            <p:cNvPr id="60458" name="Rectangle 29"/>
            <p:cNvSpPr>
              <a:spLocks noChangeArrowheads="1"/>
            </p:cNvSpPr>
            <p:nvPr/>
          </p:nvSpPr>
          <p:spPr bwMode="auto">
            <a:xfrm>
              <a:off x="3534" y="730"/>
              <a:ext cx="1985" cy="763"/>
            </a:xfrm>
            <a:prstGeom prst="rect">
              <a:avLst/>
            </a:prstGeom>
            <a:noFill/>
            <a:ln w="936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ClrTx/>
                <a:buFontTx/>
                <a:buNone/>
              </a:pPr>
              <a:endParaRPr lang="fr-FR" altLang="fr-FR" sz="2400">
                <a:solidFill>
                  <a:srgbClr val="000000"/>
                </a:solidFill>
              </a:endParaRPr>
            </a:p>
          </p:txBody>
        </p:sp>
      </p:grpSp>
      <p:sp>
        <p:nvSpPr>
          <p:cNvPr id="60443" name="AutoShape 30"/>
          <p:cNvSpPr>
            <a:spLocks noChangeArrowheads="1"/>
          </p:cNvSpPr>
          <p:nvPr/>
        </p:nvSpPr>
        <p:spPr bwMode="auto">
          <a:xfrm rot="3960000" flipV="1">
            <a:off x="6989762" y="750983"/>
            <a:ext cx="288925" cy="1300163"/>
          </a:xfrm>
          <a:prstGeom prst="curvedRightArrow">
            <a:avLst>
              <a:gd name="adj1" fmla="val 87500"/>
              <a:gd name="adj2" fmla="val 179167"/>
              <a:gd name="adj3" fmla="val 33333"/>
            </a:avLst>
          </a:prstGeom>
          <a:solidFill>
            <a:srgbClr val="FF3300"/>
          </a:solidFill>
          <a:ln w="9360">
            <a:solidFill>
              <a:srgbClr val="000000"/>
            </a:solidFill>
            <a:miter lim="800000"/>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ClrTx/>
              <a:buFontTx/>
              <a:buNone/>
            </a:pPr>
            <a:endParaRPr lang="fr-FR" altLang="fr-FR" sz="2400">
              <a:solidFill>
                <a:srgbClr val="000000"/>
              </a:solidFill>
            </a:endParaRPr>
          </a:p>
        </p:txBody>
      </p:sp>
      <p:sp>
        <p:nvSpPr>
          <p:cNvPr id="60444" name="AutoShape 31"/>
          <p:cNvSpPr>
            <a:spLocks noChangeArrowheads="1"/>
          </p:cNvSpPr>
          <p:nvPr/>
        </p:nvSpPr>
        <p:spPr bwMode="auto">
          <a:xfrm rot="14400000" flipV="1">
            <a:off x="6895759" y="1578783"/>
            <a:ext cx="284162" cy="1162050"/>
          </a:xfrm>
          <a:prstGeom prst="curvedRightArrow">
            <a:avLst>
              <a:gd name="adj1" fmla="val 79516"/>
              <a:gd name="adj2" fmla="val 162818"/>
              <a:gd name="adj3" fmla="val 33333"/>
            </a:avLst>
          </a:prstGeom>
          <a:solidFill>
            <a:srgbClr val="FF3300"/>
          </a:solidFill>
          <a:ln w="9360">
            <a:solidFill>
              <a:srgbClr val="000000"/>
            </a:solidFill>
            <a:miter lim="800000"/>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ClrTx/>
              <a:buFontTx/>
              <a:buNone/>
            </a:pPr>
            <a:endParaRPr lang="fr-FR" altLang="fr-FR" sz="2400">
              <a:solidFill>
                <a:srgbClr val="000000"/>
              </a:solidFill>
            </a:endParaRPr>
          </a:p>
        </p:txBody>
      </p:sp>
      <p:sp>
        <p:nvSpPr>
          <p:cNvPr id="60446" name="Line 33"/>
          <p:cNvSpPr>
            <a:spLocks noChangeShapeType="1"/>
          </p:cNvSpPr>
          <p:nvPr/>
        </p:nvSpPr>
        <p:spPr bwMode="auto">
          <a:xfrm>
            <a:off x="10191750" y="5516564"/>
            <a:ext cx="323850" cy="1587"/>
          </a:xfrm>
          <a:prstGeom prst="line">
            <a:avLst/>
          </a:prstGeom>
          <a:noFill/>
          <a:ln w="50760">
            <a:solidFill>
              <a:srgbClr val="0000FF"/>
            </a:solidFill>
            <a:prstDash val="dash"/>
            <a:miter lim="800000"/>
            <a:headEnd/>
            <a:tailEnd type="triangle" w="med" len="med"/>
          </a:ln>
          <a:extLst>
            <a:ext uri="{909E8E84-426E-40DD-AFC4-6F175D3DCCD1}">
              <a14:hiddenFill xmlns:a14="http://schemas.microsoft.com/office/drawing/2010/main">
                <a:noFill/>
              </a14:hiddenFill>
            </a:ext>
          </a:extLst>
        </p:spPr>
        <p:txBody>
          <a:bodyPr/>
          <a:lstStyle/>
          <a:p>
            <a:pPr>
              <a:spcBef>
                <a:spcPct val="0"/>
              </a:spcBef>
              <a:buClrTx/>
              <a:buFontTx/>
              <a:buNone/>
            </a:pPr>
            <a:endParaRPr lang="fr-FR" sz="2400">
              <a:solidFill>
                <a:srgbClr val="000000"/>
              </a:solidFill>
              <a:latin typeface="Times New Roman" pitchFamily="18" charset="0"/>
            </a:endParaRPr>
          </a:p>
        </p:txBody>
      </p:sp>
      <p:sp>
        <p:nvSpPr>
          <p:cNvPr id="60447" name="Text Box 34"/>
          <p:cNvSpPr txBox="1">
            <a:spLocks noChangeArrowheads="1"/>
          </p:cNvSpPr>
          <p:nvPr/>
        </p:nvSpPr>
        <p:spPr bwMode="auto">
          <a:xfrm>
            <a:off x="2351088" y="4076700"/>
            <a:ext cx="1441450" cy="64293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lvl1pPr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Times New Roman" pitchFamily="18" charset="0"/>
              </a:defRPr>
            </a:lvl1pPr>
            <a:lvl2pPr marL="742950" indent="-285750"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Times New Roman" pitchFamily="18" charset="0"/>
              </a:defRPr>
            </a:lvl2pPr>
            <a:lvl3pPr marL="1143000" indent="-228600"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3pPr>
            <a:lvl4pPr marL="1600200" indent="-228600"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itchFamily="18" charset="0"/>
              </a:defRPr>
            </a:lvl4pPr>
            <a:lvl5pPr marL="2057400" indent="-228600"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itchFamily="18"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itchFamily="18"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itchFamily="18"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itchFamily="18"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itchFamily="18" charset="0"/>
              </a:defRPr>
            </a:lvl9pPr>
          </a:lstStyle>
          <a:p>
            <a:pPr algn="ctr" eaLnBrk="1" hangingPunct="1">
              <a:spcBef>
                <a:spcPct val="0"/>
              </a:spcBef>
              <a:buClrTx/>
              <a:buFontTx/>
              <a:buNone/>
            </a:pPr>
            <a:r>
              <a:rPr lang="fr-FR" altLang="fr-FR" sz="1800">
                <a:solidFill>
                  <a:srgbClr val="000000"/>
                </a:solidFill>
              </a:rPr>
              <a:t>Elu(e)s/</a:t>
            </a:r>
          </a:p>
          <a:p>
            <a:pPr algn="ctr" eaLnBrk="1" hangingPunct="1">
              <a:spcBef>
                <a:spcPct val="0"/>
              </a:spcBef>
              <a:buClrTx/>
              <a:buFontTx/>
              <a:buNone/>
            </a:pPr>
            <a:r>
              <a:rPr lang="fr-FR" altLang="fr-FR" sz="1800">
                <a:solidFill>
                  <a:srgbClr val="000000"/>
                </a:solidFill>
              </a:rPr>
              <a:t>Direction</a:t>
            </a:r>
          </a:p>
        </p:txBody>
      </p:sp>
      <p:sp>
        <p:nvSpPr>
          <p:cNvPr id="60448" name="Rectangle 35"/>
          <p:cNvSpPr>
            <a:spLocks noChangeArrowheads="1"/>
          </p:cNvSpPr>
          <p:nvPr/>
        </p:nvSpPr>
        <p:spPr bwMode="auto">
          <a:xfrm>
            <a:off x="3787775" y="4035425"/>
            <a:ext cx="1079500" cy="309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Times New Roman" pitchFamily="18" charset="0"/>
              </a:defRPr>
            </a:lvl1pPr>
            <a:lvl2pPr marL="742950" indent="-285750"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Times New Roman" pitchFamily="18" charset="0"/>
              </a:defRPr>
            </a:lvl2pPr>
            <a:lvl3pPr marL="1143000" indent="-228600"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3pPr>
            <a:lvl4pPr marL="1600200" indent="-228600"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itchFamily="18" charset="0"/>
              </a:defRPr>
            </a:lvl4pPr>
            <a:lvl5pPr marL="2057400" indent="-228600"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itchFamily="18"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itchFamily="18"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itchFamily="18"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itchFamily="18"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itchFamily="18" charset="0"/>
              </a:defRPr>
            </a:lvl9pPr>
          </a:lstStyle>
          <a:p>
            <a:pPr eaLnBrk="1" hangingPunct="1">
              <a:spcBef>
                <a:spcPct val="0"/>
              </a:spcBef>
              <a:buClrTx/>
              <a:buFontTx/>
              <a:buNone/>
            </a:pPr>
            <a:r>
              <a:rPr lang="fr-FR" altLang="fr-FR" sz="1400" i="1">
                <a:solidFill>
                  <a:srgbClr val="000000"/>
                </a:solidFill>
              </a:rPr>
              <a:t>Faits prof.</a:t>
            </a:r>
          </a:p>
        </p:txBody>
      </p:sp>
      <p:sp>
        <p:nvSpPr>
          <p:cNvPr id="60449" name="Line 36"/>
          <p:cNvSpPr>
            <a:spLocks noChangeShapeType="1"/>
          </p:cNvSpPr>
          <p:nvPr/>
        </p:nvSpPr>
        <p:spPr bwMode="auto">
          <a:xfrm flipH="1">
            <a:off x="3789363" y="4365625"/>
            <a:ext cx="1014412" cy="1588"/>
          </a:xfrm>
          <a:prstGeom prst="line">
            <a:avLst/>
          </a:prstGeom>
          <a:noFill/>
          <a:ln w="9360">
            <a:solidFill>
              <a:srgbClr val="000000"/>
            </a:solidFill>
            <a:prstDash val="dash"/>
            <a:miter lim="800000"/>
            <a:headEnd/>
            <a:tailEnd type="triangle" w="med" len="med"/>
          </a:ln>
          <a:extLst>
            <a:ext uri="{909E8E84-426E-40DD-AFC4-6F175D3DCCD1}">
              <a14:hiddenFill xmlns:a14="http://schemas.microsoft.com/office/drawing/2010/main">
                <a:noFill/>
              </a14:hiddenFill>
            </a:ext>
          </a:extLst>
        </p:spPr>
        <p:txBody>
          <a:bodyPr/>
          <a:lstStyle/>
          <a:p>
            <a:pPr>
              <a:spcBef>
                <a:spcPct val="0"/>
              </a:spcBef>
              <a:buClrTx/>
              <a:buFontTx/>
              <a:buNone/>
            </a:pPr>
            <a:endParaRPr lang="fr-FR" sz="2400">
              <a:solidFill>
                <a:srgbClr val="000000"/>
              </a:solidFill>
              <a:latin typeface="Times New Roman" pitchFamily="18" charset="0"/>
            </a:endParaRPr>
          </a:p>
        </p:txBody>
      </p:sp>
      <p:sp>
        <p:nvSpPr>
          <p:cNvPr id="60450" name="AutoShape 37"/>
          <p:cNvSpPr>
            <a:spLocks noChangeArrowheads="1"/>
          </p:cNvSpPr>
          <p:nvPr/>
        </p:nvSpPr>
        <p:spPr bwMode="auto">
          <a:xfrm>
            <a:off x="5232400" y="1577976"/>
            <a:ext cx="896938" cy="4392613"/>
          </a:xfrm>
          <a:prstGeom prst="downArrow">
            <a:avLst>
              <a:gd name="adj1" fmla="val 64250"/>
              <a:gd name="adj2" fmla="val 78584"/>
            </a:avLst>
          </a:prstGeom>
          <a:solidFill>
            <a:srgbClr val="33CC33">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ClrTx/>
              <a:buFontTx/>
              <a:buNone/>
            </a:pPr>
            <a:endParaRPr lang="fr-FR" altLang="fr-FR" sz="2400">
              <a:solidFill>
                <a:srgbClr val="000000"/>
              </a:solidFill>
            </a:endParaRPr>
          </a:p>
        </p:txBody>
      </p:sp>
      <p:sp>
        <p:nvSpPr>
          <p:cNvPr id="60451" name="AutoShape 38"/>
          <p:cNvSpPr>
            <a:spLocks noChangeArrowheads="1"/>
          </p:cNvSpPr>
          <p:nvPr/>
        </p:nvSpPr>
        <p:spPr bwMode="auto">
          <a:xfrm>
            <a:off x="8759825" y="4114800"/>
            <a:ext cx="896938" cy="1708150"/>
          </a:xfrm>
          <a:prstGeom prst="downArrow">
            <a:avLst>
              <a:gd name="adj1" fmla="val 64250"/>
              <a:gd name="adj2" fmla="val 64151"/>
            </a:avLst>
          </a:prstGeom>
          <a:solidFill>
            <a:srgbClr val="0000FF">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ClrTx/>
              <a:buFontTx/>
              <a:buNone/>
            </a:pPr>
            <a:endParaRPr lang="fr-FR" altLang="fr-FR" sz="2400">
              <a:solidFill>
                <a:srgbClr val="000000"/>
              </a:solidFill>
            </a:endParaRPr>
          </a:p>
        </p:txBody>
      </p:sp>
      <p:sp>
        <p:nvSpPr>
          <p:cNvPr id="60452" name="Text Box 39"/>
          <p:cNvSpPr txBox="1">
            <a:spLocks noChangeArrowheads="1"/>
          </p:cNvSpPr>
          <p:nvPr/>
        </p:nvSpPr>
        <p:spPr bwMode="auto">
          <a:xfrm>
            <a:off x="4456114" y="2133600"/>
            <a:ext cx="2792014" cy="309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Times New Roman" pitchFamily="18" charset="0"/>
              </a:defRPr>
            </a:lvl1pPr>
            <a:lvl2pPr marL="742950" indent="-285750"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Times New Roman" pitchFamily="18" charset="0"/>
              </a:defRPr>
            </a:lvl2pPr>
            <a:lvl3pPr marL="1143000" indent="-228600"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3pPr>
            <a:lvl4pPr marL="1600200" indent="-228600"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itchFamily="18" charset="0"/>
              </a:defRPr>
            </a:lvl4pPr>
            <a:lvl5pPr marL="2057400" indent="-228600"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itchFamily="18"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itchFamily="18"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itchFamily="18"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itchFamily="18"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itchFamily="18" charset="0"/>
              </a:defRPr>
            </a:lvl9pPr>
          </a:lstStyle>
          <a:p>
            <a:pPr algn="ctr" eaLnBrk="1" hangingPunct="1">
              <a:spcBef>
                <a:spcPct val="0"/>
              </a:spcBef>
              <a:buClrTx/>
              <a:buFontTx/>
              <a:buNone/>
            </a:pPr>
            <a:r>
              <a:rPr lang="fr-FR" altLang="fr-FR" sz="1400" dirty="0">
                <a:solidFill>
                  <a:srgbClr val="33CC33"/>
                </a:solidFill>
              </a:rPr>
              <a:t>Axe professionnel</a:t>
            </a:r>
          </a:p>
        </p:txBody>
      </p:sp>
      <p:sp>
        <p:nvSpPr>
          <p:cNvPr id="60453" name="AutoShape 40"/>
          <p:cNvSpPr>
            <a:spLocks noChangeArrowheads="1"/>
          </p:cNvSpPr>
          <p:nvPr/>
        </p:nvSpPr>
        <p:spPr bwMode="auto">
          <a:xfrm>
            <a:off x="2566989" y="3933826"/>
            <a:ext cx="896937" cy="1876425"/>
          </a:xfrm>
          <a:prstGeom prst="downArrow">
            <a:avLst>
              <a:gd name="adj1" fmla="val 64250"/>
              <a:gd name="adj2" fmla="val 70471"/>
            </a:avLst>
          </a:prstGeom>
          <a:solidFill>
            <a:srgbClr val="FF0000">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ClrTx/>
              <a:buFontTx/>
              <a:buNone/>
            </a:pPr>
            <a:endParaRPr lang="fr-FR" altLang="fr-FR" sz="2400">
              <a:solidFill>
                <a:srgbClr val="000000"/>
              </a:solidFill>
            </a:endParaRPr>
          </a:p>
        </p:txBody>
      </p:sp>
      <p:sp>
        <p:nvSpPr>
          <p:cNvPr id="60454" name="Text Box 41"/>
          <p:cNvSpPr txBox="1">
            <a:spLocks noChangeArrowheads="1"/>
          </p:cNvSpPr>
          <p:nvPr/>
        </p:nvSpPr>
        <p:spPr bwMode="auto">
          <a:xfrm>
            <a:off x="2132014" y="5076825"/>
            <a:ext cx="1800225"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Times New Roman" pitchFamily="18" charset="0"/>
              </a:defRPr>
            </a:lvl1pPr>
            <a:lvl2pPr marL="742950" indent="-285750"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Times New Roman" pitchFamily="18" charset="0"/>
              </a:defRPr>
            </a:lvl2pPr>
            <a:lvl3pPr marL="1143000" indent="-228600"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3pPr>
            <a:lvl4pPr marL="1600200" indent="-228600"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itchFamily="18" charset="0"/>
              </a:defRPr>
            </a:lvl4pPr>
            <a:lvl5pPr marL="2057400" indent="-228600"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itchFamily="18"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itchFamily="18"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itchFamily="18"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itchFamily="18"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itchFamily="18" charset="0"/>
              </a:defRPr>
            </a:lvl9pPr>
          </a:lstStyle>
          <a:p>
            <a:pPr algn="ctr" eaLnBrk="1" hangingPunct="1">
              <a:spcBef>
                <a:spcPct val="0"/>
              </a:spcBef>
              <a:buClrTx/>
              <a:buFontTx/>
              <a:buNone/>
            </a:pPr>
            <a:r>
              <a:rPr lang="fr-FR" altLang="fr-FR" sz="1400">
                <a:solidFill>
                  <a:srgbClr val="A50021"/>
                </a:solidFill>
              </a:rPr>
              <a:t>Axe </a:t>
            </a:r>
          </a:p>
          <a:p>
            <a:pPr algn="ctr" eaLnBrk="1" hangingPunct="1">
              <a:spcBef>
                <a:spcPct val="0"/>
              </a:spcBef>
              <a:buClrTx/>
              <a:buFontTx/>
              <a:buNone/>
            </a:pPr>
            <a:r>
              <a:rPr lang="fr-FR" altLang="fr-FR" sz="1400">
                <a:solidFill>
                  <a:srgbClr val="A50021"/>
                </a:solidFill>
              </a:rPr>
              <a:t>disciplinaire</a:t>
            </a:r>
          </a:p>
        </p:txBody>
      </p:sp>
      <p:sp>
        <p:nvSpPr>
          <p:cNvPr id="60455" name="Text Box 42"/>
          <p:cNvSpPr txBox="1">
            <a:spLocks noChangeArrowheads="1"/>
          </p:cNvSpPr>
          <p:nvPr/>
        </p:nvSpPr>
        <p:spPr bwMode="auto">
          <a:xfrm>
            <a:off x="8324851" y="3636963"/>
            <a:ext cx="1800225"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Times New Roman" pitchFamily="18" charset="0"/>
              </a:defRPr>
            </a:lvl1pPr>
            <a:lvl2pPr marL="742950" indent="-285750"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Times New Roman" pitchFamily="18" charset="0"/>
              </a:defRPr>
            </a:lvl2pPr>
            <a:lvl3pPr marL="1143000" indent="-228600"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3pPr>
            <a:lvl4pPr marL="1600200" indent="-228600"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itchFamily="18" charset="0"/>
              </a:defRPr>
            </a:lvl4pPr>
            <a:lvl5pPr marL="2057400" indent="-228600"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itchFamily="18"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itchFamily="18"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itchFamily="18"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itchFamily="18"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itchFamily="18" charset="0"/>
              </a:defRPr>
            </a:lvl9pPr>
          </a:lstStyle>
          <a:p>
            <a:pPr algn="ctr" eaLnBrk="1" hangingPunct="1">
              <a:spcBef>
                <a:spcPct val="0"/>
              </a:spcBef>
              <a:buClrTx/>
              <a:buFontTx/>
              <a:buNone/>
            </a:pPr>
            <a:r>
              <a:rPr lang="fr-FR" altLang="fr-FR" sz="1400">
                <a:solidFill>
                  <a:srgbClr val="0066CC"/>
                </a:solidFill>
              </a:rPr>
              <a:t>Axe </a:t>
            </a:r>
          </a:p>
          <a:p>
            <a:pPr algn="ctr" eaLnBrk="1" hangingPunct="1">
              <a:spcBef>
                <a:spcPct val="0"/>
              </a:spcBef>
              <a:buClrTx/>
              <a:buFontTx/>
              <a:buNone/>
            </a:pPr>
            <a:r>
              <a:rPr lang="fr-FR" altLang="fr-FR" sz="1400">
                <a:solidFill>
                  <a:srgbClr val="0066CC"/>
                </a:solidFill>
              </a:rPr>
              <a:t>santé</a:t>
            </a:r>
          </a:p>
        </p:txBody>
      </p:sp>
      <p:sp>
        <p:nvSpPr>
          <p:cNvPr id="2" name="Rectangle 1"/>
          <p:cNvSpPr/>
          <p:nvPr/>
        </p:nvSpPr>
        <p:spPr>
          <a:xfrm>
            <a:off x="4294808" y="2821992"/>
            <a:ext cx="2881313" cy="369466"/>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tx1"/>
                </a:solidFill>
              </a:rPr>
              <a:t>Protocole interne si trouble du  comportement </a:t>
            </a:r>
          </a:p>
        </p:txBody>
      </p:sp>
      <p:sp>
        <p:nvSpPr>
          <p:cNvPr id="5" name="ZoneTexte 4">
            <a:extLst>
              <a:ext uri="{FF2B5EF4-FFF2-40B4-BE49-F238E27FC236}">
                <a16:creationId xmlns:a16="http://schemas.microsoft.com/office/drawing/2014/main" id="{4638B01D-E9AF-F28F-D1D0-14C5565AE000}"/>
              </a:ext>
            </a:extLst>
          </p:cNvPr>
          <p:cNvSpPr txBox="1"/>
          <p:nvPr/>
        </p:nvSpPr>
        <p:spPr>
          <a:xfrm>
            <a:off x="1874838" y="108735"/>
            <a:ext cx="8242301" cy="954107"/>
          </a:xfrm>
          <a:prstGeom prst="rect">
            <a:avLst/>
          </a:prstGeom>
          <a:noFill/>
        </p:spPr>
        <p:txBody>
          <a:bodyPr wrap="square">
            <a:spAutoFit/>
          </a:bodyPr>
          <a:lstStyle/>
          <a:p>
            <a:pPr algn="ctr"/>
            <a:r>
              <a:rPr lang="fr-FR" sz="2800" b="1" dirty="0">
                <a:solidFill>
                  <a:srgbClr val="1F9CB3"/>
                </a:solidFill>
              </a:rPr>
              <a:t>Conduite à tenir devant un trouble du comportement au travail</a:t>
            </a:r>
          </a:p>
        </p:txBody>
      </p:sp>
    </p:spTree>
    <p:extLst>
      <p:ext uri="{BB962C8B-B14F-4D97-AF65-F5344CB8AC3E}">
        <p14:creationId xmlns:p14="http://schemas.microsoft.com/office/powerpoint/2010/main" val="3251455512"/>
      </p:ext>
    </p:extLst>
  </p:cSld>
  <p:clrMapOvr>
    <a:masterClrMapping/>
  </p:clrMapOvr>
  <p:transition>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3FDC7F43-5431-CFC0-7680-5397B186ECEB}"/>
              </a:ext>
            </a:extLst>
          </p:cNvPr>
          <p:cNvSpPr txBox="1"/>
          <p:nvPr/>
        </p:nvSpPr>
        <p:spPr>
          <a:xfrm>
            <a:off x="3919679" y="828093"/>
            <a:ext cx="7046650" cy="584775"/>
          </a:xfrm>
          <a:prstGeom prst="rect">
            <a:avLst/>
          </a:prstGeom>
          <a:noFill/>
        </p:spPr>
        <p:txBody>
          <a:bodyPr wrap="square">
            <a:spAutoFit/>
          </a:bodyPr>
          <a:lstStyle/>
          <a:p>
            <a:pPr lvl="1"/>
            <a:r>
              <a:rPr lang="fr-FR" sz="3200" b="1" dirty="0">
                <a:solidFill>
                  <a:srgbClr val="1F9CB3"/>
                </a:solidFill>
              </a:rPr>
              <a:t>Lien vers vidéo INRS ALCOOL</a:t>
            </a:r>
          </a:p>
        </p:txBody>
      </p:sp>
      <p:pic>
        <p:nvPicPr>
          <p:cNvPr id="9" name="Image 8">
            <a:hlinkClick r:id="rId3"/>
            <a:extLst>
              <a:ext uri="{FF2B5EF4-FFF2-40B4-BE49-F238E27FC236}">
                <a16:creationId xmlns:a16="http://schemas.microsoft.com/office/drawing/2014/main" id="{FFBC75B4-3335-08D8-0B4C-9CC502845CDD}"/>
              </a:ext>
            </a:extLst>
          </p:cNvPr>
          <p:cNvPicPr>
            <a:picLocks noChangeAspect="1"/>
          </p:cNvPicPr>
          <p:nvPr/>
        </p:nvPicPr>
        <p:blipFill>
          <a:blip r:embed="rId4"/>
          <a:stretch>
            <a:fillRect/>
          </a:stretch>
        </p:blipFill>
        <p:spPr>
          <a:xfrm>
            <a:off x="10845478" y="493806"/>
            <a:ext cx="1131774" cy="938729"/>
          </a:xfrm>
          <a:prstGeom prst="rect">
            <a:avLst/>
          </a:prstGeom>
        </p:spPr>
      </p:pic>
      <p:sp>
        <p:nvSpPr>
          <p:cNvPr id="2" name="ZoneTexte 1">
            <a:extLst>
              <a:ext uri="{FF2B5EF4-FFF2-40B4-BE49-F238E27FC236}">
                <a16:creationId xmlns:a16="http://schemas.microsoft.com/office/drawing/2014/main" id="{703001C4-4DCE-1E7B-4598-F6F42C93E956}"/>
              </a:ext>
            </a:extLst>
          </p:cNvPr>
          <p:cNvSpPr txBox="1"/>
          <p:nvPr/>
        </p:nvSpPr>
        <p:spPr>
          <a:xfrm>
            <a:off x="10845478" y="6377650"/>
            <a:ext cx="1053296" cy="307777"/>
          </a:xfrm>
          <a:prstGeom prst="rect">
            <a:avLst/>
          </a:prstGeom>
          <a:solidFill>
            <a:srgbClr val="FFFF00"/>
          </a:solidFill>
        </p:spPr>
        <p:txBody>
          <a:bodyPr wrap="square" rtlCol="0">
            <a:spAutoFit/>
          </a:bodyPr>
          <a:lstStyle/>
          <a:p>
            <a:r>
              <a:rPr lang="fr-FR" sz="1400" b="1" dirty="0">
                <a:highlight>
                  <a:srgbClr val="FFFF00"/>
                </a:highlight>
                <a:ea typeface="STCaiyun" panose="020B0503020204020204" pitchFamily="2" charset="-122"/>
                <a:hlinkClick r:id="rId5" action="ppaction://hlinksldjump"/>
              </a:rPr>
              <a:t>SOMMAIRE</a:t>
            </a:r>
            <a:endParaRPr lang="fr-FR" sz="1400" b="1" dirty="0">
              <a:highlight>
                <a:srgbClr val="FFFF00"/>
              </a:highlight>
              <a:ea typeface="STCaiyun" panose="020B0503020204020204" pitchFamily="2" charset="-122"/>
            </a:endParaRPr>
          </a:p>
        </p:txBody>
      </p:sp>
      <p:sp>
        <p:nvSpPr>
          <p:cNvPr id="3" name="ZoneTexte 2">
            <a:extLst>
              <a:ext uri="{FF2B5EF4-FFF2-40B4-BE49-F238E27FC236}">
                <a16:creationId xmlns:a16="http://schemas.microsoft.com/office/drawing/2014/main" id="{BB3123F8-EF85-B885-18CF-8D6C109D56DB}"/>
              </a:ext>
            </a:extLst>
          </p:cNvPr>
          <p:cNvSpPr txBox="1"/>
          <p:nvPr/>
        </p:nvSpPr>
        <p:spPr>
          <a:xfrm>
            <a:off x="3919679" y="2222952"/>
            <a:ext cx="7046650" cy="584775"/>
          </a:xfrm>
          <a:prstGeom prst="rect">
            <a:avLst/>
          </a:prstGeom>
          <a:noFill/>
        </p:spPr>
        <p:txBody>
          <a:bodyPr wrap="square">
            <a:spAutoFit/>
          </a:bodyPr>
          <a:lstStyle/>
          <a:p>
            <a:pPr lvl="1"/>
            <a:r>
              <a:rPr lang="fr-FR" sz="3200" b="1" dirty="0">
                <a:solidFill>
                  <a:srgbClr val="1F9CB3"/>
                </a:solidFill>
              </a:rPr>
              <a:t>Lien vers vidéo INRS CANNABIS</a:t>
            </a:r>
          </a:p>
        </p:txBody>
      </p:sp>
      <p:sp>
        <p:nvSpPr>
          <p:cNvPr id="4" name="ZoneTexte 3">
            <a:extLst>
              <a:ext uri="{FF2B5EF4-FFF2-40B4-BE49-F238E27FC236}">
                <a16:creationId xmlns:a16="http://schemas.microsoft.com/office/drawing/2014/main" id="{AD3FD43A-7421-5640-9C95-AF2B1750B458}"/>
              </a:ext>
            </a:extLst>
          </p:cNvPr>
          <p:cNvSpPr txBox="1"/>
          <p:nvPr/>
        </p:nvSpPr>
        <p:spPr>
          <a:xfrm>
            <a:off x="3919679" y="3698759"/>
            <a:ext cx="7046650" cy="584775"/>
          </a:xfrm>
          <a:prstGeom prst="rect">
            <a:avLst/>
          </a:prstGeom>
          <a:noFill/>
        </p:spPr>
        <p:txBody>
          <a:bodyPr wrap="square">
            <a:spAutoFit/>
          </a:bodyPr>
          <a:lstStyle/>
          <a:p>
            <a:pPr lvl="1"/>
            <a:r>
              <a:rPr lang="fr-FR" sz="3200" b="1" dirty="0">
                <a:solidFill>
                  <a:srgbClr val="1F9CB3"/>
                </a:solidFill>
              </a:rPr>
              <a:t>Lien vers vidéo INRS STIMULANTS</a:t>
            </a:r>
          </a:p>
        </p:txBody>
      </p:sp>
      <p:pic>
        <p:nvPicPr>
          <p:cNvPr id="6" name="Image 5">
            <a:hlinkClick r:id="rId6"/>
            <a:extLst>
              <a:ext uri="{FF2B5EF4-FFF2-40B4-BE49-F238E27FC236}">
                <a16:creationId xmlns:a16="http://schemas.microsoft.com/office/drawing/2014/main" id="{ED223BA5-B4B1-146E-E63F-DCD5B880AB58}"/>
              </a:ext>
            </a:extLst>
          </p:cNvPr>
          <p:cNvPicPr>
            <a:picLocks noChangeAspect="1"/>
          </p:cNvPicPr>
          <p:nvPr/>
        </p:nvPicPr>
        <p:blipFill>
          <a:blip r:embed="rId4"/>
          <a:stretch>
            <a:fillRect/>
          </a:stretch>
        </p:blipFill>
        <p:spPr>
          <a:xfrm>
            <a:off x="10845478" y="3476500"/>
            <a:ext cx="1131774" cy="938729"/>
          </a:xfrm>
          <a:prstGeom prst="rect">
            <a:avLst/>
          </a:prstGeom>
        </p:spPr>
      </p:pic>
      <p:pic>
        <p:nvPicPr>
          <p:cNvPr id="8" name="Image 7">
            <a:hlinkClick r:id="rId7"/>
            <a:extLst>
              <a:ext uri="{FF2B5EF4-FFF2-40B4-BE49-F238E27FC236}">
                <a16:creationId xmlns:a16="http://schemas.microsoft.com/office/drawing/2014/main" id="{AA75E69A-C716-30C3-2377-97D7E455C567}"/>
              </a:ext>
            </a:extLst>
          </p:cNvPr>
          <p:cNvPicPr>
            <a:picLocks noChangeAspect="1"/>
          </p:cNvPicPr>
          <p:nvPr/>
        </p:nvPicPr>
        <p:blipFill>
          <a:blip r:embed="rId4"/>
          <a:stretch>
            <a:fillRect/>
          </a:stretch>
        </p:blipFill>
        <p:spPr>
          <a:xfrm>
            <a:off x="10845478" y="4952307"/>
            <a:ext cx="1131774" cy="938729"/>
          </a:xfrm>
          <a:prstGeom prst="rect">
            <a:avLst/>
          </a:prstGeom>
        </p:spPr>
      </p:pic>
      <p:sp>
        <p:nvSpPr>
          <p:cNvPr id="11" name="ZoneTexte 10">
            <a:extLst>
              <a:ext uri="{FF2B5EF4-FFF2-40B4-BE49-F238E27FC236}">
                <a16:creationId xmlns:a16="http://schemas.microsoft.com/office/drawing/2014/main" id="{DA30FDCB-77E2-D70F-3494-D1664A3D4E17}"/>
              </a:ext>
            </a:extLst>
          </p:cNvPr>
          <p:cNvSpPr txBox="1"/>
          <p:nvPr/>
        </p:nvSpPr>
        <p:spPr>
          <a:xfrm>
            <a:off x="3919679" y="5174566"/>
            <a:ext cx="6613283" cy="584775"/>
          </a:xfrm>
          <a:prstGeom prst="rect">
            <a:avLst/>
          </a:prstGeom>
          <a:noFill/>
        </p:spPr>
        <p:txBody>
          <a:bodyPr wrap="square">
            <a:spAutoFit/>
          </a:bodyPr>
          <a:lstStyle/>
          <a:p>
            <a:pPr lvl="1"/>
            <a:r>
              <a:rPr lang="fr-FR" sz="3200" b="1" dirty="0">
                <a:solidFill>
                  <a:srgbClr val="1F9CB3"/>
                </a:solidFill>
              </a:rPr>
              <a:t>Nuggets (dépendance / addiction)</a:t>
            </a:r>
          </a:p>
        </p:txBody>
      </p:sp>
      <p:pic>
        <p:nvPicPr>
          <p:cNvPr id="12" name="Image 11">
            <a:hlinkClick r:id="rId8"/>
            <a:extLst>
              <a:ext uri="{FF2B5EF4-FFF2-40B4-BE49-F238E27FC236}">
                <a16:creationId xmlns:a16="http://schemas.microsoft.com/office/drawing/2014/main" id="{8C1059F8-0FA6-E72F-FC87-C2A8B672BB8F}"/>
              </a:ext>
            </a:extLst>
          </p:cNvPr>
          <p:cNvPicPr>
            <a:picLocks noChangeAspect="1"/>
          </p:cNvPicPr>
          <p:nvPr/>
        </p:nvPicPr>
        <p:blipFill>
          <a:blip r:embed="rId4"/>
          <a:stretch>
            <a:fillRect/>
          </a:stretch>
        </p:blipFill>
        <p:spPr>
          <a:xfrm>
            <a:off x="10806239" y="1838369"/>
            <a:ext cx="1131774" cy="938729"/>
          </a:xfrm>
          <a:prstGeom prst="rect">
            <a:avLst/>
          </a:prstGeom>
        </p:spPr>
      </p:pic>
      <p:pic>
        <p:nvPicPr>
          <p:cNvPr id="18" name="Image 17">
            <a:extLst>
              <a:ext uri="{FF2B5EF4-FFF2-40B4-BE49-F238E27FC236}">
                <a16:creationId xmlns:a16="http://schemas.microsoft.com/office/drawing/2014/main" id="{810DCA54-386E-4969-1E49-8FAA2A0AC073}"/>
              </a:ext>
            </a:extLst>
          </p:cNvPr>
          <p:cNvPicPr>
            <a:picLocks noChangeAspect="1"/>
          </p:cNvPicPr>
          <p:nvPr/>
        </p:nvPicPr>
        <p:blipFill>
          <a:blip r:embed="rId9"/>
          <a:stretch>
            <a:fillRect/>
          </a:stretch>
        </p:blipFill>
        <p:spPr>
          <a:xfrm>
            <a:off x="0" y="1235873"/>
            <a:ext cx="4088654" cy="4128608"/>
          </a:xfrm>
          <a:prstGeom prst="rect">
            <a:avLst/>
          </a:prstGeom>
        </p:spPr>
      </p:pic>
      <p:pic>
        <p:nvPicPr>
          <p:cNvPr id="19" name="Image 18">
            <a:extLst>
              <a:ext uri="{FF2B5EF4-FFF2-40B4-BE49-F238E27FC236}">
                <a16:creationId xmlns:a16="http://schemas.microsoft.com/office/drawing/2014/main" id="{4FAD090C-2773-9331-AB60-B1854D40572E}"/>
              </a:ext>
            </a:extLst>
          </p:cNvPr>
          <p:cNvPicPr>
            <a:picLocks noChangeAspect="1"/>
          </p:cNvPicPr>
          <p:nvPr/>
        </p:nvPicPr>
        <p:blipFill>
          <a:blip r:embed="rId10"/>
          <a:stretch>
            <a:fillRect/>
          </a:stretch>
        </p:blipFill>
        <p:spPr>
          <a:xfrm>
            <a:off x="0" y="0"/>
            <a:ext cx="12192000" cy="536471"/>
          </a:xfrm>
          <a:prstGeom prst="rect">
            <a:avLst/>
          </a:prstGeom>
        </p:spPr>
      </p:pic>
    </p:spTree>
    <p:extLst>
      <p:ext uri="{BB962C8B-B14F-4D97-AF65-F5344CB8AC3E}">
        <p14:creationId xmlns:p14="http://schemas.microsoft.com/office/powerpoint/2010/main" val="31656047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D4955B36-C28E-0E09-9075-36DBF204E803}"/>
              </a:ext>
            </a:extLst>
          </p:cNvPr>
          <p:cNvPicPr>
            <a:picLocks noChangeAspect="1"/>
          </p:cNvPicPr>
          <p:nvPr/>
        </p:nvPicPr>
        <p:blipFill>
          <a:blip r:embed="rId3"/>
          <a:stretch>
            <a:fillRect/>
          </a:stretch>
        </p:blipFill>
        <p:spPr>
          <a:xfrm>
            <a:off x="0" y="15875"/>
            <a:ext cx="12192000" cy="6826250"/>
          </a:xfrm>
          <a:prstGeom prst="rect">
            <a:avLst/>
          </a:prstGeom>
        </p:spPr>
      </p:pic>
      <p:sp>
        <p:nvSpPr>
          <p:cNvPr id="2" name="Espace réservé du texte 1"/>
          <p:cNvSpPr>
            <a:spLocks noGrp="1"/>
          </p:cNvSpPr>
          <p:nvPr>
            <p:ph type="body" idx="1"/>
          </p:nvPr>
        </p:nvSpPr>
        <p:spPr>
          <a:xfrm>
            <a:off x="9064744" y="4531915"/>
            <a:ext cx="2921987" cy="3088124"/>
          </a:xfrm>
        </p:spPr>
        <p:txBody>
          <a:bodyPr>
            <a:normAutofit/>
          </a:bodyPr>
          <a:lstStyle/>
          <a:p>
            <a:pPr marL="0" indent="0">
              <a:buNone/>
            </a:pPr>
            <a:r>
              <a:rPr lang="fr-FR" sz="2000" dirty="0">
                <a:solidFill>
                  <a:srgbClr val="1F9CB3"/>
                </a:solidFill>
              </a:rPr>
              <a:t>Avis du médecin sur l’adéquation santé-travail, orientation du médecin vers les réseaux de soin (médecin traitant, réseaux de soin locaux en addictologie et si besoin services sociaux)</a:t>
            </a:r>
            <a:endParaRPr lang="fr-FR" dirty="0">
              <a:solidFill>
                <a:srgbClr val="1F9CB3"/>
              </a:solidFill>
            </a:endParaRPr>
          </a:p>
        </p:txBody>
      </p:sp>
      <p:sp>
        <p:nvSpPr>
          <p:cNvPr id="3" name="Titre 2"/>
          <p:cNvSpPr>
            <a:spLocks noGrp="1"/>
          </p:cNvSpPr>
          <p:nvPr>
            <p:ph type="title"/>
          </p:nvPr>
        </p:nvSpPr>
        <p:spPr>
          <a:xfrm>
            <a:off x="2287369" y="181546"/>
            <a:ext cx="7947844" cy="853556"/>
          </a:xfrm>
        </p:spPr>
        <p:txBody>
          <a:bodyPr>
            <a:noAutofit/>
          </a:bodyPr>
          <a:lstStyle/>
          <a:p>
            <a:pPr algn="ctr"/>
            <a:r>
              <a:rPr lang="fr-FR" sz="3500" b="1" dirty="0">
                <a:solidFill>
                  <a:srgbClr val="E08C37"/>
                </a:solidFill>
                <a:latin typeface="Calibri" panose="020F0502020204030204" pitchFamily="34" charset="0"/>
              </a:rPr>
              <a:t>Conduite à tenir en cas de trouble du comportement chronique</a:t>
            </a:r>
          </a:p>
        </p:txBody>
      </p:sp>
      <p:sp>
        <p:nvSpPr>
          <p:cNvPr id="6" name="ZoneTexte 5">
            <a:extLst>
              <a:ext uri="{FF2B5EF4-FFF2-40B4-BE49-F238E27FC236}">
                <a16:creationId xmlns:a16="http://schemas.microsoft.com/office/drawing/2014/main" id="{7C8CD620-70FD-3921-F1B5-ADE3B8045784}"/>
              </a:ext>
            </a:extLst>
          </p:cNvPr>
          <p:cNvSpPr txBox="1"/>
          <p:nvPr/>
        </p:nvSpPr>
        <p:spPr>
          <a:xfrm>
            <a:off x="1049321" y="4277116"/>
            <a:ext cx="2311400" cy="2523768"/>
          </a:xfrm>
          <a:prstGeom prst="rect">
            <a:avLst/>
          </a:prstGeom>
          <a:noFill/>
        </p:spPr>
        <p:txBody>
          <a:bodyPr wrap="square" rtlCol="0">
            <a:spAutoFit/>
          </a:bodyPr>
          <a:lstStyle/>
          <a:p>
            <a:r>
              <a:rPr lang="fr-FR" sz="2000" dirty="0">
                <a:solidFill>
                  <a:srgbClr val="1F9CB3"/>
                </a:solidFill>
              </a:rPr>
              <a:t>Par une dégradation de l’état de santé du salarié, des problèmes de comportement (erreurs, retards, absences…)</a:t>
            </a:r>
          </a:p>
          <a:p>
            <a:endParaRPr lang="fr-FR" dirty="0"/>
          </a:p>
        </p:txBody>
      </p:sp>
      <p:sp>
        <p:nvSpPr>
          <p:cNvPr id="7" name="ZoneTexte 6">
            <a:extLst>
              <a:ext uri="{FF2B5EF4-FFF2-40B4-BE49-F238E27FC236}">
                <a16:creationId xmlns:a16="http://schemas.microsoft.com/office/drawing/2014/main" id="{99E3AA0B-407E-83CC-B72A-3B5886B51A9C}"/>
              </a:ext>
            </a:extLst>
          </p:cNvPr>
          <p:cNvSpPr txBox="1"/>
          <p:nvPr/>
        </p:nvSpPr>
        <p:spPr>
          <a:xfrm>
            <a:off x="3606800" y="4646176"/>
            <a:ext cx="2311400" cy="677108"/>
          </a:xfrm>
          <a:prstGeom prst="rect">
            <a:avLst/>
          </a:prstGeom>
          <a:noFill/>
        </p:spPr>
        <p:txBody>
          <a:bodyPr wrap="square" rtlCol="0">
            <a:spAutoFit/>
          </a:bodyPr>
          <a:lstStyle/>
          <a:p>
            <a:r>
              <a:rPr lang="fr-FR" sz="2000" dirty="0">
                <a:solidFill>
                  <a:srgbClr val="1F9CB3"/>
                </a:solidFill>
              </a:rPr>
              <a:t>Poste à risque?</a:t>
            </a:r>
          </a:p>
          <a:p>
            <a:endParaRPr lang="fr-FR" dirty="0"/>
          </a:p>
        </p:txBody>
      </p:sp>
      <p:sp>
        <p:nvSpPr>
          <p:cNvPr id="8" name="ZoneTexte 7">
            <a:extLst>
              <a:ext uri="{FF2B5EF4-FFF2-40B4-BE49-F238E27FC236}">
                <a16:creationId xmlns:a16="http://schemas.microsoft.com/office/drawing/2014/main" id="{8F202435-6F2D-18B3-90E7-113B35A2E30A}"/>
              </a:ext>
            </a:extLst>
          </p:cNvPr>
          <p:cNvSpPr txBox="1"/>
          <p:nvPr/>
        </p:nvSpPr>
        <p:spPr>
          <a:xfrm>
            <a:off x="854236" y="3835766"/>
            <a:ext cx="2752564" cy="400110"/>
          </a:xfrm>
          <a:prstGeom prst="rect">
            <a:avLst/>
          </a:prstGeom>
          <a:noFill/>
        </p:spPr>
        <p:txBody>
          <a:bodyPr wrap="square" rtlCol="0">
            <a:spAutoFit/>
          </a:bodyPr>
          <a:lstStyle/>
          <a:p>
            <a:pPr algn="ctr"/>
            <a:r>
              <a:rPr lang="fr-FR" sz="2000" b="1" dirty="0">
                <a:solidFill>
                  <a:srgbClr val="1F9CB3"/>
                </a:solidFill>
              </a:rPr>
              <a:t>ALERTER</a:t>
            </a:r>
            <a:endParaRPr lang="fr-FR" dirty="0"/>
          </a:p>
        </p:txBody>
      </p:sp>
      <p:sp>
        <p:nvSpPr>
          <p:cNvPr id="9" name="ZoneTexte 8">
            <a:extLst>
              <a:ext uri="{FF2B5EF4-FFF2-40B4-BE49-F238E27FC236}">
                <a16:creationId xmlns:a16="http://schemas.microsoft.com/office/drawing/2014/main" id="{1AC3823D-71CD-EB80-6F79-7574574ECB6B}"/>
              </a:ext>
            </a:extLst>
          </p:cNvPr>
          <p:cNvSpPr txBox="1"/>
          <p:nvPr/>
        </p:nvSpPr>
        <p:spPr>
          <a:xfrm>
            <a:off x="3418458" y="3824029"/>
            <a:ext cx="2752564" cy="707886"/>
          </a:xfrm>
          <a:prstGeom prst="rect">
            <a:avLst/>
          </a:prstGeom>
          <a:noFill/>
        </p:spPr>
        <p:txBody>
          <a:bodyPr wrap="square" rtlCol="0">
            <a:spAutoFit/>
          </a:bodyPr>
          <a:lstStyle/>
          <a:p>
            <a:pPr algn="ctr"/>
            <a:r>
              <a:rPr lang="fr-FR" sz="2000" b="1" dirty="0">
                <a:solidFill>
                  <a:srgbClr val="1F9CB3"/>
                </a:solidFill>
              </a:rPr>
              <a:t>ANALYSE DE LA SITUATION</a:t>
            </a:r>
            <a:endParaRPr lang="fr-FR" dirty="0"/>
          </a:p>
        </p:txBody>
      </p:sp>
      <p:sp>
        <p:nvSpPr>
          <p:cNvPr id="10" name="ZoneTexte 9">
            <a:extLst>
              <a:ext uri="{FF2B5EF4-FFF2-40B4-BE49-F238E27FC236}">
                <a16:creationId xmlns:a16="http://schemas.microsoft.com/office/drawing/2014/main" id="{F124C9C7-6C7C-CC98-B9FE-F30E018BC3A3}"/>
              </a:ext>
            </a:extLst>
          </p:cNvPr>
          <p:cNvSpPr txBox="1"/>
          <p:nvPr/>
        </p:nvSpPr>
        <p:spPr>
          <a:xfrm>
            <a:off x="5982680" y="3835766"/>
            <a:ext cx="2752564" cy="707886"/>
          </a:xfrm>
          <a:prstGeom prst="rect">
            <a:avLst/>
          </a:prstGeom>
          <a:noFill/>
        </p:spPr>
        <p:txBody>
          <a:bodyPr wrap="square" rtlCol="0">
            <a:spAutoFit/>
          </a:bodyPr>
          <a:lstStyle/>
          <a:p>
            <a:pPr algn="ctr"/>
            <a:r>
              <a:rPr lang="fr-FR" sz="2000" b="1" dirty="0">
                <a:solidFill>
                  <a:srgbClr val="1F9CB3"/>
                </a:solidFill>
              </a:rPr>
              <a:t>ENTRETIEN HIERARCHIQUE</a:t>
            </a:r>
            <a:endParaRPr lang="fr-FR" dirty="0"/>
          </a:p>
        </p:txBody>
      </p:sp>
      <p:sp>
        <p:nvSpPr>
          <p:cNvPr id="11" name="ZoneTexte 10">
            <a:extLst>
              <a:ext uri="{FF2B5EF4-FFF2-40B4-BE49-F238E27FC236}">
                <a16:creationId xmlns:a16="http://schemas.microsoft.com/office/drawing/2014/main" id="{33207A14-E446-F161-313B-A66490DA19F1}"/>
              </a:ext>
            </a:extLst>
          </p:cNvPr>
          <p:cNvSpPr txBox="1"/>
          <p:nvPr/>
        </p:nvSpPr>
        <p:spPr>
          <a:xfrm>
            <a:off x="5999105" y="4490867"/>
            <a:ext cx="3161312" cy="2246769"/>
          </a:xfrm>
          <a:prstGeom prst="rect">
            <a:avLst/>
          </a:prstGeom>
          <a:noFill/>
        </p:spPr>
        <p:txBody>
          <a:bodyPr wrap="square" rtlCol="0">
            <a:spAutoFit/>
          </a:bodyPr>
          <a:lstStyle/>
          <a:p>
            <a:r>
              <a:rPr lang="fr-FR" sz="2000" dirty="0">
                <a:solidFill>
                  <a:srgbClr val="1F9CB3"/>
                </a:solidFill>
              </a:rPr>
              <a:t>Utiliser des faits, de façon objective, exposer la situation réelle, en se montrant compréhensif.</a:t>
            </a:r>
            <a:br>
              <a:rPr lang="fr-FR" sz="2000" dirty="0">
                <a:solidFill>
                  <a:srgbClr val="1F9CB3"/>
                </a:solidFill>
              </a:rPr>
            </a:br>
            <a:r>
              <a:rPr lang="fr-FR" sz="2000" dirty="0">
                <a:solidFill>
                  <a:srgbClr val="1F9CB3"/>
                </a:solidFill>
              </a:rPr>
              <a:t>Orientation vers le médecin du travail. Entretien formalisé (CR)</a:t>
            </a:r>
          </a:p>
        </p:txBody>
      </p:sp>
      <p:sp>
        <p:nvSpPr>
          <p:cNvPr id="12" name="ZoneTexte 11">
            <a:extLst>
              <a:ext uri="{FF2B5EF4-FFF2-40B4-BE49-F238E27FC236}">
                <a16:creationId xmlns:a16="http://schemas.microsoft.com/office/drawing/2014/main" id="{5B00C14A-1E3D-4DA9-B2F1-951080A5AE32}"/>
              </a:ext>
            </a:extLst>
          </p:cNvPr>
          <p:cNvSpPr txBox="1"/>
          <p:nvPr/>
        </p:nvSpPr>
        <p:spPr>
          <a:xfrm>
            <a:off x="8816149" y="3835766"/>
            <a:ext cx="2752564" cy="707886"/>
          </a:xfrm>
          <a:prstGeom prst="rect">
            <a:avLst/>
          </a:prstGeom>
          <a:noFill/>
        </p:spPr>
        <p:txBody>
          <a:bodyPr wrap="square" rtlCol="0">
            <a:spAutoFit/>
          </a:bodyPr>
          <a:lstStyle/>
          <a:p>
            <a:pPr algn="ctr"/>
            <a:r>
              <a:rPr lang="fr-FR" sz="2000" b="1" dirty="0">
                <a:solidFill>
                  <a:srgbClr val="1F9CB3"/>
                </a:solidFill>
              </a:rPr>
              <a:t>CONSULTATION DE SANTE AU TRAVAIL</a:t>
            </a:r>
            <a:endParaRPr lang="fr-FR" dirty="0"/>
          </a:p>
        </p:txBody>
      </p:sp>
    </p:spTree>
    <p:extLst>
      <p:ext uri="{BB962C8B-B14F-4D97-AF65-F5344CB8AC3E}">
        <p14:creationId xmlns:p14="http://schemas.microsoft.com/office/powerpoint/2010/main" val="3884024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1000"/>
                                        <p:tgtEl>
                                          <p:spTgt spid="6">
                                            <p:txEl>
                                              <p:pRg st="0" end="0"/>
                                            </p:txEl>
                                          </p:spTgt>
                                        </p:tgtEl>
                                      </p:cBhvr>
                                    </p:animEffect>
                                    <p:anim calcmode="lin" valueType="num">
                                      <p:cBhvr>
                                        <p:cTn id="14"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anim calcmode="lin" valueType="num">
                                      <p:cBhvr additive="base">
                                        <p:cTn id="20"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7">
                                            <p:txEl>
                                              <p:pRg st="0" end="0"/>
                                            </p:txEl>
                                          </p:spTgt>
                                        </p:tgtEl>
                                        <p:attrNameLst>
                                          <p:attrName>style.visibility</p:attrName>
                                        </p:attrNameLst>
                                      </p:cBhvr>
                                      <p:to>
                                        <p:strVal val="visible"/>
                                      </p:to>
                                    </p:set>
                                    <p:animEffect transition="in" filter="fade">
                                      <p:cBhvr>
                                        <p:cTn id="26" dur="1000"/>
                                        <p:tgtEl>
                                          <p:spTgt spid="7">
                                            <p:txEl>
                                              <p:pRg st="0" end="0"/>
                                            </p:txEl>
                                          </p:spTgt>
                                        </p:tgtEl>
                                      </p:cBhvr>
                                    </p:animEffect>
                                    <p:anim calcmode="lin" valueType="num">
                                      <p:cBhvr>
                                        <p:cTn id="27"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11">
                                            <p:txEl>
                                              <p:pRg st="0" end="0"/>
                                            </p:txEl>
                                          </p:spTgt>
                                        </p:tgtEl>
                                        <p:attrNameLst>
                                          <p:attrName>style.visibility</p:attrName>
                                        </p:attrNameLst>
                                      </p:cBhvr>
                                      <p:to>
                                        <p:strVal val="visible"/>
                                      </p:to>
                                    </p:set>
                                    <p:animEffect transition="in" filter="fade">
                                      <p:cBhvr>
                                        <p:cTn id="39" dur="1000"/>
                                        <p:tgtEl>
                                          <p:spTgt spid="11">
                                            <p:txEl>
                                              <p:pRg st="0" end="0"/>
                                            </p:txEl>
                                          </p:spTgt>
                                        </p:tgtEl>
                                      </p:cBhvr>
                                    </p:animEffect>
                                    <p:anim calcmode="lin" valueType="num">
                                      <p:cBhvr>
                                        <p:cTn id="40"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41"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2">
                                            <p:txEl>
                                              <p:pRg st="0" end="0"/>
                                            </p:txEl>
                                          </p:spTgt>
                                        </p:tgtEl>
                                        <p:attrNameLst>
                                          <p:attrName>style.visibility</p:attrName>
                                        </p:attrNameLst>
                                      </p:cBhvr>
                                      <p:to>
                                        <p:strVal val="visible"/>
                                      </p:to>
                                    </p:set>
                                    <p:animEffect transition="in" filter="fade">
                                      <p:cBhvr>
                                        <p:cTn id="52" dur="1000"/>
                                        <p:tgtEl>
                                          <p:spTgt spid="2">
                                            <p:txEl>
                                              <p:pRg st="0" end="0"/>
                                            </p:txEl>
                                          </p:spTgt>
                                        </p:tgtEl>
                                      </p:cBhvr>
                                    </p:animEffect>
                                    <p:anim calcmode="lin" valueType="num">
                                      <p:cBhvr>
                                        <p:cTn id="5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5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6E062090-5CB0-4232-C865-46DCE59A0BEB}"/>
              </a:ext>
            </a:extLst>
          </p:cNvPr>
          <p:cNvPicPr>
            <a:picLocks noChangeAspect="1"/>
          </p:cNvPicPr>
          <p:nvPr/>
        </p:nvPicPr>
        <p:blipFill>
          <a:blip r:embed="rId2"/>
          <a:stretch>
            <a:fillRect/>
          </a:stretch>
        </p:blipFill>
        <p:spPr>
          <a:xfrm>
            <a:off x="-44302" y="0"/>
            <a:ext cx="12236302" cy="6864096"/>
          </a:xfrm>
          <a:prstGeom prst="rect">
            <a:avLst/>
          </a:prstGeom>
        </p:spPr>
      </p:pic>
      <p:pic>
        <p:nvPicPr>
          <p:cNvPr id="6" name="Image 5">
            <a:extLst>
              <a:ext uri="{FF2B5EF4-FFF2-40B4-BE49-F238E27FC236}">
                <a16:creationId xmlns:a16="http://schemas.microsoft.com/office/drawing/2014/main" id="{1611C837-786B-D45C-443F-B7A244227BC6}"/>
              </a:ext>
            </a:extLst>
          </p:cNvPr>
          <p:cNvPicPr>
            <a:picLocks noChangeAspect="1"/>
          </p:cNvPicPr>
          <p:nvPr/>
        </p:nvPicPr>
        <p:blipFill>
          <a:blip r:embed="rId3"/>
          <a:stretch>
            <a:fillRect/>
          </a:stretch>
        </p:blipFill>
        <p:spPr>
          <a:xfrm>
            <a:off x="4624555" y="109537"/>
            <a:ext cx="2668419" cy="2200275"/>
          </a:xfrm>
          <a:prstGeom prst="rect">
            <a:avLst/>
          </a:prstGeom>
        </p:spPr>
      </p:pic>
      <p:pic>
        <p:nvPicPr>
          <p:cNvPr id="8" name="Image 7">
            <a:extLst>
              <a:ext uri="{FF2B5EF4-FFF2-40B4-BE49-F238E27FC236}">
                <a16:creationId xmlns:a16="http://schemas.microsoft.com/office/drawing/2014/main" id="{ABF5108A-7511-8AA2-13C4-B0954D811837}"/>
              </a:ext>
            </a:extLst>
          </p:cNvPr>
          <p:cNvPicPr>
            <a:picLocks noChangeAspect="1"/>
          </p:cNvPicPr>
          <p:nvPr/>
        </p:nvPicPr>
        <p:blipFill>
          <a:blip r:embed="rId3"/>
          <a:stretch>
            <a:fillRect/>
          </a:stretch>
        </p:blipFill>
        <p:spPr>
          <a:xfrm>
            <a:off x="4712456" y="4774207"/>
            <a:ext cx="2537501" cy="2092325"/>
          </a:xfrm>
          <a:prstGeom prst="rect">
            <a:avLst/>
          </a:prstGeom>
        </p:spPr>
      </p:pic>
      <p:pic>
        <p:nvPicPr>
          <p:cNvPr id="7" name="Image 6">
            <a:extLst>
              <a:ext uri="{FF2B5EF4-FFF2-40B4-BE49-F238E27FC236}">
                <a16:creationId xmlns:a16="http://schemas.microsoft.com/office/drawing/2014/main" id="{744E3E81-498D-95F3-1C20-60D8C5964B1E}"/>
              </a:ext>
            </a:extLst>
          </p:cNvPr>
          <p:cNvPicPr>
            <a:picLocks noChangeAspect="1"/>
          </p:cNvPicPr>
          <p:nvPr/>
        </p:nvPicPr>
        <p:blipFill>
          <a:blip r:embed="rId3"/>
          <a:stretch>
            <a:fillRect/>
          </a:stretch>
        </p:blipFill>
        <p:spPr>
          <a:xfrm>
            <a:off x="868499" y="2410619"/>
            <a:ext cx="2641464" cy="2178049"/>
          </a:xfrm>
          <a:prstGeom prst="rect">
            <a:avLst/>
          </a:prstGeom>
        </p:spPr>
      </p:pic>
      <p:pic>
        <p:nvPicPr>
          <p:cNvPr id="9" name="Image 8">
            <a:extLst>
              <a:ext uri="{FF2B5EF4-FFF2-40B4-BE49-F238E27FC236}">
                <a16:creationId xmlns:a16="http://schemas.microsoft.com/office/drawing/2014/main" id="{FAEAA159-5BBA-3D88-A9D5-FE42013250D6}"/>
              </a:ext>
            </a:extLst>
          </p:cNvPr>
          <p:cNvPicPr>
            <a:picLocks noChangeAspect="1"/>
          </p:cNvPicPr>
          <p:nvPr/>
        </p:nvPicPr>
        <p:blipFill>
          <a:blip r:embed="rId3"/>
          <a:stretch>
            <a:fillRect/>
          </a:stretch>
        </p:blipFill>
        <p:spPr>
          <a:xfrm>
            <a:off x="8465988" y="2292672"/>
            <a:ext cx="2735412" cy="2255515"/>
          </a:xfrm>
          <a:prstGeom prst="rect">
            <a:avLst/>
          </a:prstGeom>
        </p:spPr>
      </p:pic>
      <p:pic>
        <p:nvPicPr>
          <p:cNvPr id="11" name="Image 10">
            <a:extLst>
              <a:ext uri="{FF2B5EF4-FFF2-40B4-BE49-F238E27FC236}">
                <a16:creationId xmlns:a16="http://schemas.microsoft.com/office/drawing/2014/main" id="{C0D78853-AC3E-9734-B56E-D0622E6B5BD7}"/>
              </a:ext>
            </a:extLst>
          </p:cNvPr>
          <p:cNvPicPr>
            <a:picLocks noChangeAspect="1"/>
          </p:cNvPicPr>
          <p:nvPr/>
        </p:nvPicPr>
        <p:blipFill>
          <a:blip r:embed="rId4"/>
          <a:stretch>
            <a:fillRect/>
          </a:stretch>
        </p:blipFill>
        <p:spPr>
          <a:xfrm>
            <a:off x="4000500" y="2576513"/>
            <a:ext cx="4305300" cy="1881188"/>
          </a:xfrm>
          <a:prstGeom prst="rect">
            <a:avLst/>
          </a:prstGeom>
        </p:spPr>
      </p:pic>
      <p:sp>
        <p:nvSpPr>
          <p:cNvPr id="14" name="ZoneTexte 13">
            <a:extLst>
              <a:ext uri="{FF2B5EF4-FFF2-40B4-BE49-F238E27FC236}">
                <a16:creationId xmlns:a16="http://schemas.microsoft.com/office/drawing/2014/main" id="{6015551B-33D3-C24A-79B0-B78735D5F3B8}"/>
              </a:ext>
            </a:extLst>
          </p:cNvPr>
          <p:cNvSpPr txBox="1"/>
          <p:nvPr/>
        </p:nvSpPr>
        <p:spPr>
          <a:xfrm>
            <a:off x="3019425" y="2967335"/>
            <a:ext cx="6115050" cy="923330"/>
          </a:xfrm>
          <a:prstGeom prst="rect">
            <a:avLst/>
          </a:prstGeom>
          <a:noFill/>
        </p:spPr>
        <p:txBody>
          <a:bodyPr wrap="square">
            <a:spAutoFit/>
          </a:bodyPr>
          <a:lstStyle/>
          <a:p>
            <a:pPr algn="ctr"/>
            <a:r>
              <a:rPr lang="fr-FR" sz="3600" dirty="0">
                <a:solidFill>
                  <a:schemeClr val="tx2">
                    <a:lumMod val="50000"/>
                  </a:schemeClr>
                </a:solidFill>
              </a:rPr>
              <a:t>GAFC</a:t>
            </a:r>
          </a:p>
          <a:p>
            <a:pPr algn="ctr"/>
            <a:r>
              <a:rPr lang="fr-FR" sz="1800" dirty="0">
                <a:solidFill>
                  <a:schemeClr val="tx2">
                    <a:lumMod val="50000"/>
                  </a:schemeClr>
                </a:solidFill>
              </a:rPr>
              <a:t>Groupement Addiction Franche-Comté</a:t>
            </a:r>
          </a:p>
        </p:txBody>
      </p:sp>
      <p:pic>
        <p:nvPicPr>
          <p:cNvPr id="15" name="Image 14">
            <a:extLst>
              <a:ext uri="{FF2B5EF4-FFF2-40B4-BE49-F238E27FC236}">
                <a16:creationId xmlns:a16="http://schemas.microsoft.com/office/drawing/2014/main" id="{559C9DB6-DB2C-4EA0-B6C3-2A8B9B29EA50}"/>
              </a:ext>
            </a:extLst>
          </p:cNvPr>
          <p:cNvPicPr>
            <a:picLocks noChangeAspect="1"/>
          </p:cNvPicPr>
          <p:nvPr/>
        </p:nvPicPr>
        <p:blipFill>
          <a:blip r:embed="rId3"/>
          <a:stretch>
            <a:fillRect/>
          </a:stretch>
        </p:blipFill>
        <p:spPr>
          <a:xfrm>
            <a:off x="4637129" y="92397"/>
            <a:ext cx="2668419" cy="2200275"/>
          </a:xfrm>
          <a:prstGeom prst="rect">
            <a:avLst/>
          </a:prstGeom>
        </p:spPr>
      </p:pic>
      <p:sp>
        <p:nvSpPr>
          <p:cNvPr id="17" name="ZoneTexte 16">
            <a:extLst>
              <a:ext uri="{FF2B5EF4-FFF2-40B4-BE49-F238E27FC236}">
                <a16:creationId xmlns:a16="http://schemas.microsoft.com/office/drawing/2014/main" id="{1E8117C2-EDD2-5843-FF53-5A489705DDB5}"/>
              </a:ext>
            </a:extLst>
          </p:cNvPr>
          <p:cNvSpPr txBox="1"/>
          <p:nvPr/>
        </p:nvSpPr>
        <p:spPr>
          <a:xfrm>
            <a:off x="5101513" y="777035"/>
            <a:ext cx="1714501" cy="830997"/>
          </a:xfrm>
          <a:prstGeom prst="rect">
            <a:avLst/>
          </a:prstGeom>
          <a:noFill/>
        </p:spPr>
        <p:txBody>
          <a:bodyPr wrap="square">
            <a:spAutoFit/>
          </a:bodyPr>
          <a:lstStyle/>
          <a:p>
            <a:pPr algn="ctr"/>
            <a:r>
              <a:rPr lang="fr-FR" sz="2400" b="1" dirty="0"/>
              <a:t>RESEAU 25</a:t>
            </a:r>
          </a:p>
          <a:p>
            <a:pPr algn="ctr"/>
            <a:r>
              <a:rPr lang="fr-FR" sz="2400" b="1" dirty="0"/>
              <a:t>DOUBS</a:t>
            </a:r>
          </a:p>
        </p:txBody>
      </p:sp>
      <p:sp>
        <p:nvSpPr>
          <p:cNvPr id="19" name="ZoneTexte 18">
            <a:extLst>
              <a:ext uri="{FF2B5EF4-FFF2-40B4-BE49-F238E27FC236}">
                <a16:creationId xmlns:a16="http://schemas.microsoft.com/office/drawing/2014/main" id="{29E22F75-16E6-668C-03AE-23F9CFF92A57}"/>
              </a:ext>
            </a:extLst>
          </p:cNvPr>
          <p:cNvSpPr txBox="1"/>
          <p:nvPr/>
        </p:nvSpPr>
        <p:spPr>
          <a:xfrm>
            <a:off x="1547812" y="2853035"/>
            <a:ext cx="1231900" cy="1200329"/>
          </a:xfrm>
          <a:prstGeom prst="rect">
            <a:avLst/>
          </a:prstGeom>
          <a:noFill/>
        </p:spPr>
        <p:txBody>
          <a:bodyPr wrap="square">
            <a:spAutoFit/>
          </a:bodyPr>
          <a:lstStyle/>
          <a:p>
            <a:pPr algn="ctr"/>
            <a:r>
              <a:rPr lang="fr-FR" sz="2400" b="1" dirty="0"/>
              <a:t>RANFC</a:t>
            </a:r>
          </a:p>
          <a:p>
            <a:pPr algn="ctr"/>
            <a:r>
              <a:rPr lang="fr-FR" sz="2400" b="1" dirty="0"/>
              <a:t>Aire Urbaine</a:t>
            </a:r>
          </a:p>
        </p:txBody>
      </p:sp>
      <p:sp>
        <p:nvSpPr>
          <p:cNvPr id="21" name="ZoneTexte 20">
            <a:extLst>
              <a:ext uri="{FF2B5EF4-FFF2-40B4-BE49-F238E27FC236}">
                <a16:creationId xmlns:a16="http://schemas.microsoft.com/office/drawing/2014/main" id="{B9953483-24E3-957B-B6C8-80CC411A4333}"/>
              </a:ext>
            </a:extLst>
          </p:cNvPr>
          <p:cNvSpPr txBox="1"/>
          <p:nvPr/>
        </p:nvSpPr>
        <p:spPr>
          <a:xfrm>
            <a:off x="9244012" y="2853035"/>
            <a:ext cx="1412875" cy="1200329"/>
          </a:xfrm>
          <a:prstGeom prst="rect">
            <a:avLst/>
          </a:prstGeom>
          <a:noFill/>
        </p:spPr>
        <p:txBody>
          <a:bodyPr wrap="square">
            <a:spAutoFit/>
          </a:bodyPr>
          <a:lstStyle/>
          <a:p>
            <a:pPr algn="ctr"/>
            <a:r>
              <a:rPr lang="fr-FR" sz="2400" b="1" dirty="0"/>
              <a:t>REPIT 70</a:t>
            </a:r>
          </a:p>
          <a:p>
            <a:pPr algn="ctr"/>
            <a:r>
              <a:rPr lang="fr-FR" sz="2400" b="1" dirty="0"/>
              <a:t>Haute-Saône</a:t>
            </a:r>
          </a:p>
        </p:txBody>
      </p:sp>
      <p:sp>
        <p:nvSpPr>
          <p:cNvPr id="23" name="ZoneTexte 22">
            <a:extLst>
              <a:ext uri="{FF2B5EF4-FFF2-40B4-BE49-F238E27FC236}">
                <a16:creationId xmlns:a16="http://schemas.microsoft.com/office/drawing/2014/main" id="{25611313-5170-266F-B494-0C4B4D70F17E}"/>
              </a:ext>
            </a:extLst>
          </p:cNvPr>
          <p:cNvSpPr txBox="1"/>
          <p:nvPr/>
        </p:nvSpPr>
        <p:spPr>
          <a:xfrm>
            <a:off x="5357018" y="5332130"/>
            <a:ext cx="1205061" cy="830997"/>
          </a:xfrm>
          <a:prstGeom prst="rect">
            <a:avLst/>
          </a:prstGeom>
          <a:noFill/>
        </p:spPr>
        <p:txBody>
          <a:bodyPr wrap="square">
            <a:spAutoFit/>
          </a:bodyPr>
          <a:lstStyle/>
          <a:p>
            <a:pPr algn="ctr"/>
            <a:r>
              <a:rPr lang="fr-FR" sz="2400" b="1" dirty="0" err="1"/>
              <a:t>Adija</a:t>
            </a:r>
            <a:br>
              <a:rPr lang="fr-FR" sz="2400" b="1" dirty="0"/>
            </a:br>
            <a:r>
              <a:rPr lang="fr-FR" sz="2400" b="1" dirty="0"/>
              <a:t>JURA</a:t>
            </a:r>
          </a:p>
        </p:txBody>
      </p:sp>
      <p:sp>
        <p:nvSpPr>
          <p:cNvPr id="24" name="ZoneTexte 23">
            <a:extLst>
              <a:ext uri="{FF2B5EF4-FFF2-40B4-BE49-F238E27FC236}">
                <a16:creationId xmlns:a16="http://schemas.microsoft.com/office/drawing/2014/main" id="{144B57A7-2066-B50A-EAC5-CBCB7F1FCBE5}"/>
              </a:ext>
            </a:extLst>
          </p:cNvPr>
          <p:cNvSpPr txBox="1"/>
          <p:nvPr/>
        </p:nvSpPr>
        <p:spPr>
          <a:xfrm>
            <a:off x="8112224" y="518205"/>
            <a:ext cx="1944216" cy="1015663"/>
          </a:xfrm>
          <a:prstGeom prst="rect">
            <a:avLst/>
          </a:prstGeom>
          <a:noFill/>
        </p:spPr>
        <p:txBody>
          <a:bodyPr wrap="square" rtlCol="0">
            <a:spAutoFit/>
          </a:bodyPr>
          <a:lstStyle/>
          <a:p>
            <a:pPr algn="ctr"/>
            <a:r>
              <a:rPr lang="fr-FR" sz="2000" b="1" dirty="0">
                <a:solidFill>
                  <a:schemeClr val="accent3">
                    <a:lumMod val="50000"/>
                  </a:schemeClr>
                </a:solidFill>
              </a:rPr>
              <a:t>Financement ARS </a:t>
            </a:r>
          </a:p>
          <a:p>
            <a:pPr algn="ctr"/>
            <a:r>
              <a:rPr lang="fr-FR" sz="2000" b="1" dirty="0">
                <a:solidFill>
                  <a:schemeClr val="accent3">
                    <a:lumMod val="50000"/>
                  </a:schemeClr>
                </a:solidFill>
              </a:rPr>
              <a:t>MILDT</a:t>
            </a:r>
          </a:p>
        </p:txBody>
      </p:sp>
      <p:sp>
        <p:nvSpPr>
          <p:cNvPr id="25" name="ZoneTexte 24">
            <a:extLst>
              <a:ext uri="{FF2B5EF4-FFF2-40B4-BE49-F238E27FC236}">
                <a16:creationId xmlns:a16="http://schemas.microsoft.com/office/drawing/2014/main" id="{FC5020D4-F016-4349-F978-D97016412D0B}"/>
              </a:ext>
            </a:extLst>
          </p:cNvPr>
          <p:cNvSpPr txBox="1"/>
          <p:nvPr/>
        </p:nvSpPr>
        <p:spPr>
          <a:xfrm>
            <a:off x="7928161" y="5053285"/>
            <a:ext cx="1872208" cy="1323439"/>
          </a:xfrm>
          <a:prstGeom prst="rect">
            <a:avLst/>
          </a:prstGeom>
          <a:noFill/>
        </p:spPr>
        <p:txBody>
          <a:bodyPr wrap="square" rtlCol="0">
            <a:spAutoFit/>
          </a:bodyPr>
          <a:lstStyle/>
          <a:p>
            <a:pPr algn="ctr"/>
            <a:r>
              <a:rPr lang="fr-FR" sz="2000" b="1" dirty="0">
                <a:solidFill>
                  <a:schemeClr val="accent3">
                    <a:lumMod val="50000"/>
                  </a:schemeClr>
                </a:solidFill>
              </a:rPr>
              <a:t>Membres adhérents à la Fédération Addiction</a:t>
            </a:r>
          </a:p>
        </p:txBody>
      </p:sp>
      <p:cxnSp>
        <p:nvCxnSpPr>
          <p:cNvPr id="27" name="Connecteur droit avec flèche 26">
            <a:extLst>
              <a:ext uri="{FF2B5EF4-FFF2-40B4-BE49-F238E27FC236}">
                <a16:creationId xmlns:a16="http://schemas.microsoft.com/office/drawing/2014/main" id="{A694BAF1-7F23-837C-9AF7-4338334DEFD7}"/>
              </a:ext>
            </a:extLst>
          </p:cNvPr>
          <p:cNvCxnSpPr/>
          <p:nvPr/>
        </p:nvCxnSpPr>
        <p:spPr>
          <a:xfrm>
            <a:off x="5570388" y="2141538"/>
            <a:ext cx="0" cy="629114"/>
          </a:xfrm>
          <a:prstGeom prst="straightConnector1">
            <a:avLst/>
          </a:prstGeom>
          <a:ln w="57150">
            <a:solidFill>
              <a:srgbClr val="E08C37"/>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9" name="Connecteur droit avec flèche 28">
            <a:extLst>
              <a:ext uri="{FF2B5EF4-FFF2-40B4-BE49-F238E27FC236}">
                <a16:creationId xmlns:a16="http://schemas.microsoft.com/office/drawing/2014/main" id="{7D4C0F8D-17E8-D17C-6111-6C6429A17947}"/>
              </a:ext>
            </a:extLst>
          </p:cNvPr>
          <p:cNvCxnSpPr/>
          <p:nvPr/>
        </p:nvCxnSpPr>
        <p:spPr>
          <a:xfrm flipV="1">
            <a:off x="6508409" y="2141538"/>
            <a:ext cx="0" cy="538162"/>
          </a:xfrm>
          <a:prstGeom prst="straightConnector1">
            <a:avLst/>
          </a:prstGeom>
          <a:ln w="76200">
            <a:solidFill>
              <a:srgbClr val="1F9CB3"/>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onnecteur droit avec flèche 29">
            <a:extLst>
              <a:ext uri="{FF2B5EF4-FFF2-40B4-BE49-F238E27FC236}">
                <a16:creationId xmlns:a16="http://schemas.microsoft.com/office/drawing/2014/main" id="{30BEACC1-4C38-4C5E-74B6-0FE25E5FA606}"/>
              </a:ext>
            </a:extLst>
          </p:cNvPr>
          <p:cNvCxnSpPr>
            <a:cxnSpLocks/>
          </p:cNvCxnSpPr>
          <p:nvPr/>
        </p:nvCxnSpPr>
        <p:spPr>
          <a:xfrm flipH="1">
            <a:off x="7305548" y="1533868"/>
            <a:ext cx="1393952" cy="1319167"/>
          </a:xfrm>
          <a:prstGeom prst="straightConnector1">
            <a:avLst/>
          </a:prstGeom>
          <a:ln w="76200">
            <a:solidFill>
              <a:srgbClr val="1F9CB3"/>
            </a:solidFill>
            <a:tailEnd type="triangle"/>
          </a:ln>
        </p:spPr>
        <p:style>
          <a:lnRef idx="1">
            <a:schemeClr val="accent1"/>
          </a:lnRef>
          <a:fillRef idx="0">
            <a:schemeClr val="accent1"/>
          </a:fillRef>
          <a:effectRef idx="0">
            <a:schemeClr val="accent1"/>
          </a:effectRef>
          <a:fontRef idx="minor">
            <a:schemeClr val="tx1"/>
          </a:fontRef>
        </p:style>
      </p:cxnSp>
      <p:cxnSp>
        <p:nvCxnSpPr>
          <p:cNvPr id="33" name="Connecteur droit avec flèche 32">
            <a:extLst>
              <a:ext uri="{FF2B5EF4-FFF2-40B4-BE49-F238E27FC236}">
                <a16:creationId xmlns:a16="http://schemas.microsoft.com/office/drawing/2014/main" id="{B2B8DA29-D28F-3BBD-4DB1-DC730F788CDB}"/>
              </a:ext>
            </a:extLst>
          </p:cNvPr>
          <p:cNvCxnSpPr>
            <a:cxnSpLocks/>
          </p:cNvCxnSpPr>
          <p:nvPr/>
        </p:nvCxnSpPr>
        <p:spPr>
          <a:xfrm>
            <a:off x="7383648" y="4294506"/>
            <a:ext cx="720476" cy="885164"/>
          </a:xfrm>
          <a:prstGeom prst="straightConnector1">
            <a:avLst/>
          </a:prstGeom>
          <a:ln w="76200">
            <a:solidFill>
              <a:srgbClr val="1F9CB3"/>
            </a:solidFill>
            <a:tailEnd type="triangle"/>
          </a:ln>
        </p:spPr>
        <p:style>
          <a:lnRef idx="1">
            <a:schemeClr val="accent1"/>
          </a:lnRef>
          <a:fillRef idx="0">
            <a:schemeClr val="accent1"/>
          </a:fillRef>
          <a:effectRef idx="0">
            <a:schemeClr val="accent1"/>
          </a:effectRef>
          <a:fontRef idx="minor">
            <a:schemeClr val="tx1"/>
          </a:fontRef>
        </p:style>
      </p:cxnSp>
      <p:cxnSp>
        <p:nvCxnSpPr>
          <p:cNvPr id="35" name="Connecteur droit avec flèche 34">
            <a:extLst>
              <a:ext uri="{FF2B5EF4-FFF2-40B4-BE49-F238E27FC236}">
                <a16:creationId xmlns:a16="http://schemas.microsoft.com/office/drawing/2014/main" id="{CCC9AE4B-589E-5C32-4B0C-C67AD8DE92B2}"/>
              </a:ext>
            </a:extLst>
          </p:cNvPr>
          <p:cNvCxnSpPr/>
          <p:nvPr/>
        </p:nvCxnSpPr>
        <p:spPr>
          <a:xfrm>
            <a:off x="5570388" y="4294506"/>
            <a:ext cx="0" cy="629114"/>
          </a:xfrm>
          <a:prstGeom prst="straightConnector1">
            <a:avLst/>
          </a:prstGeom>
          <a:ln w="57150">
            <a:solidFill>
              <a:srgbClr val="E08C37"/>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6" name="Connecteur droit avec flèche 35">
            <a:extLst>
              <a:ext uri="{FF2B5EF4-FFF2-40B4-BE49-F238E27FC236}">
                <a16:creationId xmlns:a16="http://schemas.microsoft.com/office/drawing/2014/main" id="{C46ACBFF-CFF5-C791-BF90-557BB568F5D8}"/>
              </a:ext>
            </a:extLst>
          </p:cNvPr>
          <p:cNvCxnSpPr>
            <a:cxnSpLocks/>
          </p:cNvCxnSpPr>
          <p:nvPr/>
        </p:nvCxnSpPr>
        <p:spPr>
          <a:xfrm>
            <a:off x="6508409" y="4374207"/>
            <a:ext cx="0" cy="549413"/>
          </a:xfrm>
          <a:prstGeom prst="straightConnector1">
            <a:avLst/>
          </a:prstGeom>
          <a:ln w="76200">
            <a:solidFill>
              <a:srgbClr val="1F9CB3"/>
            </a:solidFill>
            <a:tailEnd type="triangle"/>
          </a:ln>
        </p:spPr>
        <p:style>
          <a:lnRef idx="1">
            <a:schemeClr val="accent1"/>
          </a:lnRef>
          <a:fillRef idx="0">
            <a:schemeClr val="accent1"/>
          </a:fillRef>
          <a:effectRef idx="0">
            <a:schemeClr val="accent1"/>
          </a:effectRef>
          <a:fontRef idx="minor">
            <a:schemeClr val="tx1"/>
          </a:fontRef>
        </p:style>
      </p:cxnSp>
      <p:cxnSp>
        <p:nvCxnSpPr>
          <p:cNvPr id="40" name="Connecteur droit avec flèche 39">
            <a:extLst>
              <a:ext uri="{FF2B5EF4-FFF2-40B4-BE49-F238E27FC236}">
                <a16:creationId xmlns:a16="http://schemas.microsoft.com/office/drawing/2014/main" id="{66D63E82-BACC-7AB2-3747-9EC968937F73}"/>
              </a:ext>
            </a:extLst>
          </p:cNvPr>
          <p:cNvCxnSpPr>
            <a:cxnSpLocks/>
          </p:cNvCxnSpPr>
          <p:nvPr/>
        </p:nvCxnSpPr>
        <p:spPr>
          <a:xfrm flipH="1">
            <a:off x="3262313" y="3276600"/>
            <a:ext cx="852487" cy="0"/>
          </a:xfrm>
          <a:prstGeom prst="straightConnector1">
            <a:avLst/>
          </a:prstGeom>
          <a:ln w="57150">
            <a:solidFill>
              <a:srgbClr val="E08C37"/>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3" name="Connecteur droit avec flèche 42">
            <a:extLst>
              <a:ext uri="{FF2B5EF4-FFF2-40B4-BE49-F238E27FC236}">
                <a16:creationId xmlns:a16="http://schemas.microsoft.com/office/drawing/2014/main" id="{85472AF8-4295-27E8-500B-04CEEA467D72}"/>
              </a:ext>
            </a:extLst>
          </p:cNvPr>
          <p:cNvCxnSpPr>
            <a:cxnSpLocks/>
          </p:cNvCxnSpPr>
          <p:nvPr/>
        </p:nvCxnSpPr>
        <p:spPr>
          <a:xfrm flipH="1">
            <a:off x="8002524" y="3276600"/>
            <a:ext cx="852487" cy="0"/>
          </a:xfrm>
          <a:prstGeom prst="straightConnector1">
            <a:avLst/>
          </a:prstGeom>
          <a:ln w="57150">
            <a:solidFill>
              <a:srgbClr val="E08C37"/>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4" name="Connecteur droit avec flèche 43">
            <a:extLst>
              <a:ext uri="{FF2B5EF4-FFF2-40B4-BE49-F238E27FC236}">
                <a16:creationId xmlns:a16="http://schemas.microsoft.com/office/drawing/2014/main" id="{179D2D61-BBC4-F6B0-7AAC-70C12A98B3FE}"/>
              </a:ext>
            </a:extLst>
          </p:cNvPr>
          <p:cNvCxnSpPr>
            <a:cxnSpLocks/>
          </p:cNvCxnSpPr>
          <p:nvPr/>
        </p:nvCxnSpPr>
        <p:spPr>
          <a:xfrm flipH="1">
            <a:off x="3262313" y="3814762"/>
            <a:ext cx="833096" cy="0"/>
          </a:xfrm>
          <a:prstGeom prst="straightConnector1">
            <a:avLst/>
          </a:prstGeom>
          <a:ln w="76200">
            <a:solidFill>
              <a:srgbClr val="1F9CB3"/>
            </a:solidFill>
            <a:tailEnd type="triangle"/>
          </a:ln>
        </p:spPr>
        <p:style>
          <a:lnRef idx="1">
            <a:schemeClr val="accent1"/>
          </a:lnRef>
          <a:fillRef idx="0">
            <a:schemeClr val="accent1"/>
          </a:fillRef>
          <a:effectRef idx="0">
            <a:schemeClr val="accent1"/>
          </a:effectRef>
          <a:fontRef idx="minor">
            <a:schemeClr val="tx1"/>
          </a:fontRef>
        </p:style>
      </p:cxnSp>
      <p:cxnSp>
        <p:nvCxnSpPr>
          <p:cNvPr id="46" name="Connecteur droit avec flèche 45">
            <a:extLst>
              <a:ext uri="{FF2B5EF4-FFF2-40B4-BE49-F238E27FC236}">
                <a16:creationId xmlns:a16="http://schemas.microsoft.com/office/drawing/2014/main" id="{312F02DB-B98A-1317-6264-9B60BC093311}"/>
              </a:ext>
            </a:extLst>
          </p:cNvPr>
          <p:cNvCxnSpPr>
            <a:cxnSpLocks/>
          </p:cNvCxnSpPr>
          <p:nvPr/>
        </p:nvCxnSpPr>
        <p:spPr>
          <a:xfrm>
            <a:off x="8104124" y="3814762"/>
            <a:ext cx="750887" cy="0"/>
          </a:xfrm>
          <a:prstGeom prst="straightConnector1">
            <a:avLst/>
          </a:prstGeom>
          <a:ln w="76200">
            <a:solidFill>
              <a:srgbClr val="1F9CB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51430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25F418B2-691D-F3EF-2EA2-165204C7890F}"/>
              </a:ext>
            </a:extLst>
          </p:cNvPr>
          <p:cNvPicPr>
            <a:picLocks noChangeAspect="1"/>
          </p:cNvPicPr>
          <p:nvPr/>
        </p:nvPicPr>
        <p:blipFill>
          <a:blip r:embed="rId2"/>
          <a:stretch>
            <a:fillRect/>
          </a:stretch>
        </p:blipFill>
        <p:spPr>
          <a:xfrm>
            <a:off x="0" y="-1"/>
            <a:ext cx="12192000" cy="6912429"/>
          </a:xfrm>
          <a:prstGeom prst="rect">
            <a:avLst/>
          </a:prstGeom>
        </p:spPr>
      </p:pic>
      <p:sp>
        <p:nvSpPr>
          <p:cNvPr id="6" name="ZoneTexte 5">
            <a:extLst>
              <a:ext uri="{FF2B5EF4-FFF2-40B4-BE49-F238E27FC236}">
                <a16:creationId xmlns:a16="http://schemas.microsoft.com/office/drawing/2014/main" id="{0B297810-2B87-B973-3683-508E3D4E38CA}"/>
              </a:ext>
            </a:extLst>
          </p:cNvPr>
          <p:cNvSpPr txBox="1"/>
          <p:nvPr/>
        </p:nvSpPr>
        <p:spPr>
          <a:xfrm>
            <a:off x="2012420" y="159312"/>
            <a:ext cx="7896389" cy="1754326"/>
          </a:xfrm>
          <a:prstGeom prst="rect">
            <a:avLst/>
          </a:prstGeom>
          <a:noFill/>
        </p:spPr>
        <p:txBody>
          <a:bodyPr wrap="square">
            <a:spAutoFit/>
          </a:bodyPr>
          <a:lstStyle/>
          <a:p>
            <a:pPr lvl="1" algn="ctr"/>
            <a:r>
              <a:rPr lang="fr-FR" sz="5400" b="1" dirty="0">
                <a:solidFill>
                  <a:srgbClr val="1F9CB3"/>
                </a:solidFill>
              </a:rPr>
              <a:t>Comment aborder les entretiens?</a:t>
            </a:r>
          </a:p>
        </p:txBody>
      </p:sp>
      <p:sp>
        <p:nvSpPr>
          <p:cNvPr id="8" name="ZoneTexte 7">
            <a:extLst>
              <a:ext uri="{FF2B5EF4-FFF2-40B4-BE49-F238E27FC236}">
                <a16:creationId xmlns:a16="http://schemas.microsoft.com/office/drawing/2014/main" id="{E9BAD431-1892-2A87-454B-EEDBA2DDD688}"/>
              </a:ext>
            </a:extLst>
          </p:cNvPr>
          <p:cNvSpPr txBox="1"/>
          <p:nvPr/>
        </p:nvSpPr>
        <p:spPr>
          <a:xfrm>
            <a:off x="1638300" y="2140262"/>
            <a:ext cx="4216524" cy="523220"/>
          </a:xfrm>
          <a:prstGeom prst="rect">
            <a:avLst/>
          </a:prstGeom>
          <a:noFill/>
        </p:spPr>
        <p:txBody>
          <a:bodyPr wrap="square">
            <a:spAutoFit/>
          </a:bodyPr>
          <a:lstStyle/>
          <a:p>
            <a:pPr algn="ctr"/>
            <a:r>
              <a:rPr lang="fr-FR" sz="2800" b="1" dirty="0">
                <a:solidFill>
                  <a:schemeClr val="bg1"/>
                </a:solidFill>
                <a:latin typeface="Calibri" panose="020F0502020204030204" pitchFamily="34" charset="0"/>
              </a:rPr>
              <a:t>Se baser sur des faits</a:t>
            </a:r>
            <a:endParaRPr lang="fr-FR" sz="2800" dirty="0">
              <a:solidFill>
                <a:schemeClr val="bg1"/>
              </a:solidFill>
            </a:endParaRPr>
          </a:p>
        </p:txBody>
      </p:sp>
      <p:sp>
        <p:nvSpPr>
          <p:cNvPr id="9" name="ZoneTexte 8">
            <a:extLst>
              <a:ext uri="{FF2B5EF4-FFF2-40B4-BE49-F238E27FC236}">
                <a16:creationId xmlns:a16="http://schemas.microsoft.com/office/drawing/2014/main" id="{A5D2204D-7641-4AF8-C7AB-184E6825AAAA}"/>
              </a:ext>
            </a:extLst>
          </p:cNvPr>
          <p:cNvSpPr txBox="1"/>
          <p:nvPr/>
        </p:nvSpPr>
        <p:spPr>
          <a:xfrm>
            <a:off x="6226208" y="2072951"/>
            <a:ext cx="5216492" cy="954107"/>
          </a:xfrm>
          <a:prstGeom prst="rect">
            <a:avLst/>
          </a:prstGeom>
          <a:noFill/>
        </p:spPr>
        <p:txBody>
          <a:bodyPr wrap="square">
            <a:spAutoFit/>
          </a:bodyPr>
          <a:lstStyle/>
          <a:p>
            <a:pPr algn="ctr"/>
            <a:r>
              <a:rPr lang="fr-FR" sz="2800" b="1" dirty="0">
                <a:solidFill>
                  <a:schemeClr val="bg1"/>
                </a:solidFill>
                <a:latin typeface="Calibri" panose="020F0502020204030204" pitchFamily="34" charset="0"/>
              </a:rPr>
              <a:t>Empêcher la situation de s’aggraver</a:t>
            </a:r>
            <a:endParaRPr lang="fr-FR" sz="2800" dirty="0">
              <a:solidFill>
                <a:schemeClr val="bg1"/>
              </a:solidFill>
            </a:endParaRPr>
          </a:p>
        </p:txBody>
      </p:sp>
      <p:sp>
        <p:nvSpPr>
          <p:cNvPr id="11" name="ZoneTexte 10">
            <a:extLst>
              <a:ext uri="{FF2B5EF4-FFF2-40B4-BE49-F238E27FC236}">
                <a16:creationId xmlns:a16="http://schemas.microsoft.com/office/drawing/2014/main" id="{D4806089-DE0B-AA03-C09C-3EBC822261AA}"/>
              </a:ext>
            </a:extLst>
          </p:cNvPr>
          <p:cNvSpPr txBox="1"/>
          <p:nvPr/>
        </p:nvSpPr>
        <p:spPr>
          <a:xfrm>
            <a:off x="1610681" y="4399023"/>
            <a:ext cx="4556093" cy="523220"/>
          </a:xfrm>
          <a:prstGeom prst="rect">
            <a:avLst/>
          </a:prstGeom>
          <a:noFill/>
        </p:spPr>
        <p:txBody>
          <a:bodyPr wrap="square">
            <a:spAutoFit/>
          </a:bodyPr>
          <a:lstStyle/>
          <a:p>
            <a:r>
              <a:rPr lang="fr-FR" sz="2800" b="1" dirty="0">
                <a:solidFill>
                  <a:schemeClr val="bg1"/>
                </a:solidFill>
                <a:latin typeface="Calibri" panose="020F0502020204030204" pitchFamily="34" charset="0"/>
              </a:rPr>
              <a:t>Demander ce qui se passe</a:t>
            </a:r>
            <a:endParaRPr lang="fr-FR" sz="2800" dirty="0">
              <a:solidFill>
                <a:schemeClr val="bg1"/>
              </a:solidFill>
            </a:endParaRPr>
          </a:p>
        </p:txBody>
      </p:sp>
      <p:sp>
        <p:nvSpPr>
          <p:cNvPr id="12" name="ZoneTexte 11">
            <a:extLst>
              <a:ext uri="{FF2B5EF4-FFF2-40B4-BE49-F238E27FC236}">
                <a16:creationId xmlns:a16="http://schemas.microsoft.com/office/drawing/2014/main" id="{E097E26C-47E9-C3B0-D965-3D22086E2190}"/>
              </a:ext>
            </a:extLst>
          </p:cNvPr>
          <p:cNvSpPr txBox="1"/>
          <p:nvPr/>
        </p:nvSpPr>
        <p:spPr>
          <a:xfrm>
            <a:off x="7378997" y="4399023"/>
            <a:ext cx="3108664" cy="523220"/>
          </a:xfrm>
          <a:prstGeom prst="rect">
            <a:avLst/>
          </a:prstGeom>
          <a:noFill/>
        </p:spPr>
        <p:txBody>
          <a:bodyPr wrap="square">
            <a:spAutoFit/>
          </a:bodyPr>
          <a:lstStyle/>
          <a:p>
            <a:r>
              <a:rPr lang="fr-FR" sz="2800" b="1" dirty="0">
                <a:solidFill>
                  <a:schemeClr val="bg1"/>
                </a:solidFill>
                <a:latin typeface="Calibri" panose="020F0502020204030204" pitchFamily="34" charset="0"/>
              </a:rPr>
              <a:t>Aucun jugement </a:t>
            </a:r>
            <a:endParaRPr lang="fr-FR" sz="2800" dirty="0">
              <a:solidFill>
                <a:schemeClr val="bg1"/>
              </a:solidFill>
            </a:endParaRPr>
          </a:p>
        </p:txBody>
      </p:sp>
      <p:sp>
        <p:nvSpPr>
          <p:cNvPr id="14" name="ZoneTexte 13">
            <a:extLst>
              <a:ext uri="{FF2B5EF4-FFF2-40B4-BE49-F238E27FC236}">
                <a16:creationId xmlns:a16="http://schemas.microsoft.com/office/drawing/2014/main" id="{E5DD6511-9A8F-2132-35C1-F50CD434A72F}"/>
              </a:ext>
            </a:extLst>
          </p:cNvPr>
          <p:cNvSpPr txBox="1"/>
          <p:nvPr/>
        </p:nvSpPr>
        <p:spPr>
          <a:xfrm>
            <a:off x="1100830" y="2712153"/>
            <a:ext cx="4864963" cy="1015663"/>
          </a:xfrm>
          <a:prstGeom prst="rect">
            <a:avLst/>
          </a:prstGeom>
          <a:noFill/>
        </p:spPr>
        <p:txBody>
          <a:bodyPr wrap="square">
            <a:spAutoFit/>
          </a:bodyPr>
          <a:lstStyle/>
          <a:p>
            <a:pPr marL="342900" indent="-342900">
              <a:spcBef>
                <a:spcPts val="1200"/>
              </a:spcBef>
              <a:defRPr/>
            </a:pPr>
            <a:r>
              <a:rPr lang="fr-FR" sz="2000" dirty="0">
                <a:solidFill>
                  <a:schemeClr val="bg1"/>
                </a:solidFill>
                <a:latin typeface="Calibri" panose="020F0502020204030204" pitchFamily="34" charset="0"/>
              </a:rPr>
              <a:t>     Absences répétées, retards, erreurs dans le travail, modification du comportement (isolement, irritabilité…) </a:t>
            </a:r>
          </a:p>
        </p:txBody>
      </p:sp>
      <p:sp>
        <p:nvSpPr>
          <p:cNvPr id="15" name="ZoneTexte 14">
            <a:extLst>
              <a:ext uri="{FF2B5EF4-FFF2-40B4-BE49-F238E27FC236}">
                <a16:creationId xmlns:a16="http://schemas.microsoft.com/office/drawing/2014/main" id="{EB936B1E-3A00-528C-8F7F-80049F716A7E}"/>
              </a:ext>
            </a:extLst>
          </p:cNvPr>
          <p:cNvSpPr txBox="1"/>
          <p:nvPr/>
        </p:nvSpPr>
        <p:spPr>
          <a:xfrm>
            <a:off x="6337177" y="2893130"/>
            <a:ext cx="4864963" cy="1015663"/>
          </a:xfrm>
          <a:prstGeom prst="rect">
            <a:avLst/>
          </a:prstGeom>
          <a:noFill/>
        </p:spPr>
        <p:txBody>
          <a:bodyPr wrap="square">
            <a:spAutoFit/>
          </a:bodyPr>
          <a:lstStyle/>
          <a:p>
            <a:pPr indent="12700">
              <a:spcBef>
                <a:spcPts val="1200"/>
              </a:spcBef>
              <a:defRPr/>
            </a:pPr>
            <a:r>
              <a:rPr lang="fr-FR" sz="2000" dirty="0">
                <a:solidFill>
                  <a:schemeClr val="bg1"/>
                </a:solidFill>
                <a:latin typeface="Calibri" panose="020F0502020204030204" pitchFamily="34" charset="0"/>
              </a:rPr>
              <a:t>permettre la prise de conscience du problème, de santé, Avant qu’il n’atteigne un point de non retour.</a:t>
            </a:r>
            <a:endParaRPr lang="fr-FR" sz="2400" dirty="0">
              <a:solidFill>
                <a:schemeClr val="bg1"/>
              </a:solidFill>
              <a:latin typeface="Calibri" panose="020F0502020204030204" pitchFamily="34" charset="0"/>
            </a:endParaRPr>
          </a:p>
        </p:txBody>
      </p:sp>
      <p:sp>
        <p:nvSpPr>
          <p:cNvPr id="16" name="ZoneTexte 15">
            <a:extLst>
              <a:ext uri="{FF2B5EF4-FFF2-40B4-BE49-F238E27FC236}">
                <a16:creationId xmlns:a16="http://schemas.microsoft.com/office/drawing/2014/main" id="{DEE5FD31-83AC-64C9-61FA-D35345B55FE7}"/>
              </a:ext>
            </a:extLst>
          </p:cNvPr>
          <p:cNvSpPr txBox="1"/>
          <p:nvPr/>
        </p:nvSpPr>
        <p:spPr>
          <a:xfrm>
            <a:off x="1146452" y="4858743"/>
            <a:ext cx="4864963" cy="1785104"/>
          </a:xfrm>
          <a:prstGeom prst="rect">
            <a:avLst/>
          </a:prstGeom>
          <a:noFill/>
        </p:spPr>
        <p:txBody>
          <a:bodyPr wrap="square">
            <a:spAutoFit/>
          </a:bodyPr>
          <a:lstStyle/>
          <a:p>
            <a:pPr marL="342900" indent="-342900">
              <a:spcBef>
                <a:spcPts val="1200"/>
              </a:spcBef>
              <a:defRPr/>
            </a:pPr>
            <a:r>
              <a:rPr lang="fr-FR" sz="2000" dirty="0">
                <a:solidFill>
                  <a:schemeClr val="bg1"/>
                </a:solidFill>
                <a:latin typeface="Calibri" panose="020F0502020204030204" pitchFamily="34" charset="0"/>
              </a:rPr>
              <a:t>      Exprimer, en votre nom, vos sentiments, vos doutes : Je suis inquiet , cela me fait peur, J’ai un doute sur…Je dois vous orienter vers l’infirmière/le médecin etc…</a:t>
            </a:r>
          </a:p>
          <a:p>
            <a:pPr marL="342900" indent="-342900">
              <a:spcBef>
                <a:spcPts val="1200"/>
              </a:spcBef>
              <a:defRPr/>
            </a:pPr>
            <a:endParaRPr lang="fr-FR" sz="2000" dirty="0">
              <a:solidFill>
                <a:schemeClr val="bg1"/>
              </a:solidFill>
              <a:latin typeface="Calibri" panose="020F0502020204030204" pitchFamily="34" charset="0"/>
            </a:endParaRPr>
          </a:p>
        </p:txBody>
      </p:sp>
      <p:sp>
        <p:nvSpPr>
          <p:cNvPr id="17" name="ZoneTexte 16">
            <a:extLst>
              <a:ext uri="{FF2B5EF4-FFF2-40B4-BE49-F238E27FC236}">
                <a16:creationId xmlns:a16="http://schemas.microsoft.com/office/drawing/2014/main" id="{12D42E3E-FCDD-F6F8-07FF-872D1DD5FD39}"/>
              </a:ext>
            </a:extLst>
          </p:cNvPr>
          <p:cNvSpPr txBox="1"/>
          <p:nvPr/>
        </p:nvSpPr>
        <p:spPr>
          <a:xfrm>
            <a:off x="6096000" y="4813769"/>
            <a:ext cx="4864963" cy="1323439"/>
          </a:xfrm>
          <a:prstGeom prst="rect">
            <a:avLst/>
          </a:prstGeom>
          <a:noFill/>
        </p:spPr>
        <p:txBody>
          <a:bodyPr wrap="square">
            <a:spAutoFit/>
          </a:bodyPr>
          <a:lstStyle/>
          <a:p>
            <a:pPr marL="342900" indent="-342900">
              <a:spcBef>
                <a:spcPts val="1200"/>
              </a:spcBef>
              <a:defRPr/>
            </a:pPr>
            <a:r>
              <a:rPr lang="fr-FR" sz="2000" dirty="0">
                <a:solidFill>
                  <a:schemeClr val="bg1"/>
                </a:solidFill>
                <a:latin typeface="Calibri" panose="020F0502020204030204" pitchFamily="34" charset="0"/>
              </a:rPr>
              <a:t>      Pas de menaces, ou de chantage ! Mais il faut dire aussi quand le travail est mal fait ! Ne pas jouer les psy ou les sauveurs ! Soyez vous-même !</a:t>
            </a:r>
          </a:p>
        </p:txBody>
      </p:sp>
      <p:sp>
        <p:nvSpPr>
          <p:cNvPr id="2" name="ZoneTexte 1">
            <a:extLst>
              <a:ext uri="{FF2B5EF4-FFF2-40B4-BE49-F238E27FC236}">
                <a16:creationId xmlns:a16="http://schemas.microsoft.com/office/drawing/2014/main" id="{78BA122F-0844-314E-2020-3D7C06F9F0D4}"/>
              </a:ext>
            </a:extLst>
          </p:cNvPr>
          <p:cNvSpPr txBox="1"/>
          <p:nvPr/>
        </p:nvSpPr>
        <p:spPr>
          <a:xfrm>
            <a:off x="10845478" y="6377650"/>
            <a:ext cx="1053296" cy="307777"/>
          </a:xfrm>
          <a:prstGeom prst="rect">
            <a:avLst/>
          </a:prstGeom>
          <a:solidFill>
            <a:srgbClr val="FFFF00"/>
          </a:solidFill>
        </p:spPr>
        <p:txBody>
          <a:bodyPr wrap="square" rtlCol="0">
            <a:spAutoFit/>
          </a:bodyPr>
          <a:lstStyle/>
          <a:p>
            <a:r>
              <a:rPr lang="fr-FR" sz="1400" b="1" dirty="0">
                <a:highlight>
                  <a:srgbClr val="FFFF00"/>
                </a:highlight>
                <a:ea typeface="STCaiyun" panose="020B0503020204020204" pitchFamily="2" charset="-122"/>
                <a:hlinkClick r:id="rId3" action="ppaction://hlinksldjump"/>
              </a:rPr>
              <a:t>SOMMAIRE</a:t>
            </a:r>
            <a:endParaRPr lang="fr-FR" sz="1400" b="1" dirty="0">
              <a:highlight>
                <a:srgbClr val="FFFF00"/>
              </a:highlight>
              <a:ea typeface="STCaiyun" panose="020B0503020204020204" pitchFamily="2" charset="-122"/>
            </a:endParaRPr>
          </a:p>
        </p:txBody>
      </p:sp>
    </p:spTree>
    <p:extLst>
      <p:ext uri="{BB962C8B-B14F-4D97-AF65-F5344CB8AC3E}">
        <p14:creationId xmlns:p14="http://schemas.microsoft.com/office/powerpoint/2010/main" val="2808092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ppt_x"/>
                                          </p:val>
                                        </p:tav>
                                        <p:tav tm="100000">
                                          <p:val>
                                            <p:strVal val="#ppt_x"/>
                                          </p:val>
                                        </p:tav>
                                      </p:tavLst>
                                    </p:anim>
                                    <p:anim calcmode="lin" valueType="num">
                                      <p:cBhvr additive="base">
                                        <p:cTn id="2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additive="base">
                                        <p:cTn id="41" dur="500" fill="hold"/>
                                        <p:tgtEl>
                                          <p:spTgt spid="17"/>
                                        </p:tgtEl>
                                        <p:attrNameLst>
                                          <p:attrName>ppt_x</p:attrName>
                                        </p:attrNameLst>
                                      </p:cBhvr>
                                      <p:tavLst>
                                        <p:tav tm="0">
                                          <p:val>
                                            <p:strVal val="#ppt_x"/>
                                          </p:val>
                                        </p:tav>
                                        <p:tav tm="100000">
                                          <p:val>
                                            <p:strVal val="#ppt_x"/>
                                          </p:val>
                                        </p:tav>
                                      </p:tavLst>
                                    </p:anim>
                                    <p:anim calcmode="lin" valueType="num">
                                      <p:cBhvr additive="base">
                                        <p:cTn id="4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P spid="12" grpId="0"/>
      <p:bldP spid="14" grpId="0"/>
      <p:bldP spid="15" grpId="0"/>
      <p:bldP spid="16" grpId="0"/>
      <p:bldP spid="1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F252B5D3-453B-018B-A9D1-18C206526572}"/>
              </a:ext>
            </a:extLst>
          </p:cNvPr>
          <p:cNvSpPr>
            <a:spLocks noGrp="1"/>
          </p:cNvSpPr>
          <p:nvPr>
            <p:ph type="title"/>
          </p:nvPr>
        </p:nvSpPr>
        <p:spPr/>
        <p:txBody>
          <a:bodyPr/>
          <a:lstStyle/>
          <a:p>
            <a:endParaRPr lang="fr-FR"/>
          </a:p>
        </p:txBody>
      </p:sp>
      <p:pic>
        <p:nvPicPr>
          <p:cNvPr id="6" name="Image 5">
            <a:extLst>
              <a:ext uri="{FF2B5EF4-FFF2-40B4-BE49-F238E27FC236}">
                <a16:creationId xmlns:a16="http://schemas.microsoft.com/office/drawing/2014/main" id="{39CCC8C9-E430-6F9F-DC14-EEC0BB20C9D6}"/>
              </a:ext>
            </a:extLst>
          </p:cNvPr>
          <p:cNvPicPr>
            <a:picLocks noChangeAspect="1"/>
          </p:cNvPicPr>
          <p:nvPr/>
        </p:nvPicPr>
        <p:blipFill>
          <a:blip r:embed="rId2"/>
          <a:stretch>
            <a:fillRect/>
          </a:stretch>
        </p:blipFill>
        <p:spPr>
          <a:xfrm>
            <a:off x="0" y="0"/>
            <a:ext cx="12192000" cy="6854052"/>
          </a:xfrm>
          <a:prstGeom prst="rect">
            <a:avLst/>
          </a:prstGeom>
        </p:spPr>
      </p:pic>
      <p:sp>
        <p:nvSpPr>
          <p:cNvPr id="7" name="ZoneTexte 6">
            <a:extLst>
              <a:ext uri="{FF2B5EF4-FFF2-40B4-BE49-F238E27FC236}">
                <a16:creationId xmlns:a16="http://schemas.microsoft.com/office/drawing/2014/main" id="{B5E21E55-B002-A71C-6FA7-DDAFB03D263A}"/>
              </a:ext>
            </a:extLst>
          </p:cNvPr>
          <p:cNvSpPr txBox="1"/>
          <p:nvPr/>
        </p:nvSpPr>
        <p:spPr>
          <a:xfrm>
            <a:off x="6622796" y="2410738"/>
            <a:ext cx="4731004" cy="1754326"/>
          </a:xfrm>
          <a:prstGeom prst="rect">
            <a:avLst/>
          </a:prstGeom>
          <a:noFill/>
        </p:spPr>
        <p:txBody>
          <a:bodyPr wrap="square" rtlCol="0">
            <a:spAutoFit/>
          </a:bodyPr>
          <a:lstStyle/>
          <a:p>
            <a:pPr algn="ctr"/>
            <a:r>
              <a:rPr lang="fr-FR" sz="5400" b="1" dirty="0">
                <a:solidFill>
                  <a:schemeClr val="bg1"/>
                </a:solidFill>
                <a:latin typeface="Calibri" panose="020F0502020204030204" pitchFamily="34" charset="0"/>
                <a:cs typeface="Calibri" panose="020F0502020204030204" pitchFamily="34" charset="0"/>
              </a:rPr>
              <a:t>APPROCHE COLLECTIVE</a:t>
            </a:r>
          </a:p>
        </p:txBody>
      </p:sp>
    </p:spTree>
    <p:extLst>
      <p:ext uri="{BB962C8B-B14F-4D97-AF65-F5344CB8AC3E}">
        <p14:creationId xmlns:p14="http://schemas.microsoft.com/office/powerpoint/2010/main" val="32034559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C7995996-689D-0360-F292-B7A93E7F3E23}"/>
              </a:ext>
            </a:extLst>
          </p:cNvPr>
          <p:cNvPicPr>
            <a:picLocks noChangeAspect="1"/>
          </p:cNvPicPr>
          <p:nvPr/>
        </p:nvPicPr>
        <p:blipFill>
          <a:blip r:embed="rId3"/>
          <a:stretch>
            <a:fillRect/>
          </a:stretch>
        </p:blipFill>
        <p:spPr>
          <a:xfrm>
            <a:off x="259" y="-5873"/>
            <a:ext cx="12213251" cy="6858000"/>
          </a:xfrm>
          <a:prstGeom prst="rect">
            <a:avLst/>
          </a:prstGeom>
        </p:spPr>
      </p:pic>
      <p:sp>
        <p:nvSpPr>
          <p:cNvPr id="7" name="ZoneTexte 6">
            <a:extLst>
              <a:ext uri="{FF2B5EF4-FFF2-40B4-BE49-F238E27FC236}">
                <a16:creationId xmlns:a16="http://schemas.microsoft.com/office/drawing/2014/main" id="{06F2D7B1-C6C6-A9D8-BDE4-71C16C59C213}"/>
              </a:ext>
            </a:extLst>
          </p:cNvPr>
          <p:cNvSpPr txBox="1"/>
          <p:nvPr/>
        </p:nvSpPr>
        <p:spPr>
          <a:xfrm>
            <a:off x="3908571" y="427459"/>
            <a:ext cx="6936907" cy="584775"/>
          </a:xfrm>
          <a:prstGeom prst="rect">
            <a:avLst/>
          </a:prstGeom>
          <a:noFill/>
        </p:spPr>
        <p:txBody>
          <a:bodyPr wrap="square">
            <a:spAutoFit/>
          </a:bodyPr>
          <a:lstStyle/>
          <a:p>
            <a:r>
              <a:rPr lang="fr-FR" sz="3200" b="1" dirty="0">
                <a:solidFill>
                  <a:schemeClr val="bg1"/>
                </a:solidFill>
              </a:rPr>
              <a:t>Démarche de prévention collective</a:t>
            </a:r>
          </a:p>
        </p:txBody>
      </p:sp>
      <p:sp>
        <p:nvSpPr>
          <p:cNvPr id="8" name="ZoneTexte 7">
            <a:extLst>
              <a:ext uri="{FF2B5EF4-FFF2-40B4-BE49-F238E27FC236}">
                <a16:creationId xmlns:a16="http://schemas.microsoft.com/office/drawing/2014/main" id="{88411093-B417-ADBE-C29E-4F84A0024B35}"/>
              </a:ext>
            </a:extLst>
          </p:cNvPr>
          <p:cNvSpPr txBox="1"/>
          <p:nvPr/>
        </p:nvSpPr>
        <p:spPr>
          <a:xfrm>
            <a:off x="4820347" y="2352948"/>
            <a:ext cx="7494655" cy="4185761"/>
          </a:xfrm>
          <a:prstGeom prst="rect">
            <a:avLst/>
          </a:prstGeom>
          <a:noFill/>
        </p:spPr>
        <p:txBody>
          <a:bodyPr wrap="square">
            <a:spAutoFit/>
          </a:bodyPr>
          <a:lstStyle/>
          <a:p>
            <a:pPr>
              <a:spcBef>
                <a:spcPts val="1200"/>
              </a:spcBef>
              <a:spcAft>
                <a:spcPts val="600"/>
              </a:spcAft>
            </a:pPr>
            <a:r>
              <a:rPr lang="fr-FR" sz="2400" b="1" dirty="0">
                <a:solidFill>
                  <a:schemeClr val="bg1"/>
                </a:solidFill>
              </a:rPr>
              <a:t>Risques liés aux addictions à intégrer dans le document unique </a:t>
            </a:r>
          </a:p>
          <a:p>
            <a:pPr>
              <a:spcBef>
                <a:spcPts val="1200"/>
              </a:spcBef>
              <a:spcAft>
                <a:spcPts val="600"/>
              </a:spcAft>
            </a:pPr>
            <a:r>
              <a:rPr lang="fr-FR" sz="2400" b="1" dirty="0">
                <a:solidFill>
                  <a:schemeClr val="bg1"/>
                </a:solidFill>
              </a:rPr>
              <a:t>La prévention collective doit être mise en place en considérant que la consommation de SPA est un facteur aggravant des risques professionnels</a:t>
            </a:r>
          </a:p>
          <a:p>
            <a:pPr>
              <a:spcBef>
                <a:spcPts val="1200"/>
              </a:spcBef>
              <a:spcAft>
                <a:spcPts val="600"/>
              </a:spcAft>
            </a:pPr>
            <a:r>
              <a:rPr lang="fr-FR" sz="2400" b="1" dirty="0">
                <a:solidFill>
                  <a:schemeClr val="bg1"/>
                </a:solidFill>
              </a:rPr>
              <a:t>La démarche collective ne doit pas négliger la prise en compte individuelle.</a:t>
            </a:r>
          </a:p>
          <a:p>
            <a:pPr>
              <a:spcBef>
                <a:spcPts val="1200"/>
              </a:spcBef>
              <a:spcAft>
                <a:spcPts val="600"/>
              </a:spcAft>
            </a:pPr>
            <a:r>
              <a:rPr lang="fr-FR" sz="2400" b="1" dirty="0">
                <a:solidFill>
                  <a:schemeClr val="bg1"/>
                </a:solidFill>
              </a:rPr>
              <a:t>Lien avec l’évaluation RPS</a:t>
            </a:r>
          </a:p>
          <a:p>
            <a:pPr marL="0" indent="0">
              <a:buNone/>
            </a:pPr>
            <a:endParaRPr lang="fr-FR" sz="2400" b="1" dirty="0">
              <a:solidFill>
                <a:schemeClr val="tx1"/>
              </a:solidFill>
            </a:endParaRPr>
          </a:p>
        </p:txBody>
      </p:sp>
      <p:sp>
        <p:nvSpPr>
          <p:cNvPr id="10" name="ZoneTexte 9">
            <a:extLst>
              <a:ext uri="{FF2B5EF4-FFF2-40B4-BE49-F238E27FC236}">
                <a16:creationId xmlns:a16="http://schemas.microsoft.com/office/drawing/2014/main" id="{FEFBE96E-4E7F-F58D-B324-3958CBC3795B}"/>
              </a:ext>
            </a:extLst>
          </p:cNvPr>
          <p:cNvSpPr txBox="1"/>
          <p:nvPr/>
        </p:nvSpPr>
        <p:spPr>
          <a:xfrm>
            <a:off x="273556" y="6442384"/>
            <a:ext cx="1053296" cy="307777"/>
          </a:xfrm>
          <a:prstGeom prst="rect">
            <a:avLst/>
          </a:prstGeom>
          <a:solidFill>
            <a:srgbClr val="FFFF00"/>
          </a:solidFill>
        </p:spPr>
        <p:txBody>
          <a:bodyPr wrap="square" rtlCol="0">
            <a:spAutoFit/>
          </a:bodyPr>
          <a:lstStyle/>
          <a:p>
            <a:r>
              <a:rPr lang="fr-FR" sz="1400" b="1" dirty="0">
                <a:highlight>
                  <a:srgbClr val="FFFF00"/>
                </a:highlight>
                <a:ea typeface="STCaiyun" panose="020B0503020204020204" pitchFamily="2" charset="-122"/>
                <a:hlinkClick r:id="rId4" action="ppaction://hlinksldjump"/>
              </a:rPr>
              <a:t>SOMMAIRE</a:t>
            </a:r>
            <a:endParaRPr lang="fr-FR" sz="1400" b="1" dirty="0">
              <a:highlight>
                <a:srgbClr val="FFFF00"/>
              </a:highlight>
              <a:ea typeface="STCaiyun" panose="020B0503020204020204" pitchFamily="2" charset="-122"/>
            </a:endParaRPr>
          </a:p>
        </p:txBody>
      </p:sp>
      <p:pic>
        <p:nvPicPr>
          <p:cNvPr id="4" name="Image 3">
            <a:extLst>
              <a:ext uri="{FF2B5EF4-FFF2-40B4-BE49-F238E27FC236}">
                <a16:creationId xmlns:a16="http://schemas.microsoft.com/office/drawing/2014/main" id="{7A05FA0D-1D19-41D9-72DE-EC7683E80B7C}"/>
              </a:ext>
            </a:extLst>
          </p:cNvPr>
          <p:cNvPicPr>
            <a:picLocks noChangeAspect="1"/>
          </p:cNvPicPr>
          <p:nvPr/>
        </p:nvPicPr>
        <p:blipFill>
          <a:blip r:embed="rId5"/>
          <a:stretch>
            <a:fillRect/>
          </a:stretch>
        </p:blipFill>
        <p:spPr>
          <a:xfrm>
            <a:off x="0" y="7485"/>
            <a:ext cx="3786735" cy="6844642"/>
          </a:xfrm>
          <a:prstGeom prst="rect">
            <a:avLst/>
          </a:prstGeom>
        </p:spPr>
      </p:pic>
      <p:sp>
        <p:nvSpPr>
          <p:cNvPr id="6" name="ZoneTexte 5">
            <a:extLst>
              <a:ext uri="{FF2B5EF4-FFF2-40B4-BE49-F238E27FC236}">
                <a16:creationId xmlns:a16="http://schemas.microsoft.com/office/drawing/2014/main" id="{73180DEA-B17F-A1CD-5466-9B8A3DEB316B}"/>
              </a:ext>
            </a:extLst>
          </p:cNvPr>
          <p:cNvSpPr txBox="1"/>
          <p:nvPr/>
        </p:nvSpPr>
        <p:spPr>
          <a:xfrm>
            <a:off x="10845478" y="6377650"/>
            <a:ext cx="1053296" cy="307777"/>
          </a:xfrm>
          <a:prstGeom prst="rect">
            <a:avLst/>
          </a:prstGeom>
          <a:solidFill>
            <a:srgbClr val="FFFF00"/>
          </a:solidFill>
        </p:spPr>
        <p:txBody>
          <a:bodyPr wrap="square" rtlCol="0">
            <a:spAutoFit/>
          </a:bodyPr>
          <a:lstStyle/>
          <a:p>
            <a:r>
              <a:rPr lang="fr-FR" sz="1400" b="1" dirty="0">
                <a:highlight>
                  <a:srgbClr val="FFFF00"/>
                </a:highlight>
                <a:ea typeface="STCaiyun" panose="020B0503020204020204" pitchFamily="2" charset="-122"/>
                <a:hlinkClick r:id="rId4" action="ppaction://hlinksldjump"/>
              </a:rPr>
              <a:t>SOMMAIRE</a:t>
            </a:r>
            <a:endParaRPr lang="fr-FR" sz="1400" b="1" dirty="0">
              <a:highlight>
                <a:srgbClr val="FFFF00"/>
              </a:highlight>
              <a:ea typeface="STCaiyun" panose="020B0503020204020204" pitchFamily="2" charset="-122"/>
            </a:endParaRPr>
          </a:p>
        </p:txBody>
      </p:sp>
      <p:pic>
        <p:nvPicPr>
          <p:cNvPr id="12" name="Image 11">
            <a:extLst>
              <a:ext uri="{FF2B5EF4-FFF2-40B4-BE49-F238E27FC236}">
                <a16:creationId xmlns:a16="http://schemas.microsoft.com/office/drawing/2014/main" id="{3E6B6FB5-EC85-19FC-61B7-2CD1D9837A4A}"/>
              </a:ext>
            </a:extLst>
          </p:cNvPr>
          <p:cNvPicPr>
            <a:picLocks noChangeAspect="1"/>
          </p:cNvPicPr>
          <p:nvPr/>
        </p:nvPicPr>
        <p:blipFill>
          <a:blip r:embed="rId6"/>
          <a:stretch>
            <a:fillRect/>
          </a:stretch>
        </p:blipFill>
        <p:spPr>
          <a:xfrm>
            <a:off x="3908571" y="2403748"/>
            <a:ext cx="962025" cy="361950"/>
          </a:xfrm>
          <a:prstGeom prst="rect">
            <a:avLst/>
          </a:prstGeom>
        </p:spPr>
      </p:pic>
      <p:pic>
        <p:nvPicPr>
          <p:cNvPr id="16" name="Image 15">
            <a:extLst>
              <a:ext uri="{FF2B5EF4-FFF2-40B4-BE49-F238E27FC236}">
                <a16:creationId xmlns:a16="http://schemas.microsoft.com/office/drawing/2014/main" id="{79559AD1-7F1C-1EAE-9121-DF1B1AF5E086}"/>
              </a:ext>
            </a:extLst>
          </p:cNvPr>
          <p:cNvPicPr>
            <a:picLocks noChangeAspect="1"/>
          </p:cNvPicPr>
          <p:nvPr/>
        </p:nvPicPr>
        <p:blipFill>
          <a:blip r:embed="rId6"/>
          <a:stretch>
            <a:fillRect/>
          </a:stretch>
        </p:blipFill>
        <p:spPr>
          <a:xfrm>
            <a:off x="3908571" y="3371055"/>
            <a:ext cx="962025" cy="361950"/>
          </a:xfrm>
          <a:prstGeom prst="rect">
            <a:avLst/>
          </a:prstGeom>
        </p:spPr>
      </p:pic>
      <p:pic>
        <p:nvPicPr>
          <p:cNvPr id="19" name="Image 18">
            <a:extLst>
              <a:ext uri="{FF2B5EF4-FFF2-40B4-BE49-F238E27FC236}">
                <a16:creationId xmlns:a16="http://schemas.microsoft.com/office/drawing/2014/main" id="{C5F62DBA-DEE1-DB82-03B7-0C42A0BB831C}"/>
              </a:ext>
            </a:extLst>
          </p:cNvPr>
          <p:cNvPicPr>
            <a:picLocks noChangeAspect="1"/>
          </p:cNvPicPr>
          <p:nvPr/>
        </p:nvPicPr>
        <p:blipFill>
          <a:blip r:embed="rId6"/>
          <a:stretch>
            <a:fillRect/>
          </a:stretch>
        </p:blipFill>
        <p:spPr>
          <a:xfrm>
            <a:off x="3908570" y="4711769"/>
            <a:ext cx="962025" cy="361950"/>
          </a:xfrm>
          <a:prstGeom prst="rect">
            <a:avLst/>
          </a:prstGeom>
        </p:spPr>
      </p:pic>
      <p:pic>
        <p:nvPicPr>
          <p:cNvPr id="21" name="Image 20">
            <a:extLst>
              <a:ext uri="{FF2B5EF4-FFF2-40B4-BE49-F238E27FC236}">
                <a16:creationId xmlns:a16="http://schemas.microsoft.com/office/drawing/2014/main" id="{A0770B29-E340-4043-9475-6341F2A10A00}"/>
              </a:ext>
            </a:extLst>
          </p:cNvPr>
          <p:cNvPicPr>
            <a:picLocks noChangeAspect="1"/>
          </p:cNvPicPr>
          <p:nvPr/>
        </p:nvPicPr>
        <p:blipFill>
          <a:blip r:embed="rId6"/>
          <a:stretch>
            <a:fillRect/>
          </a:stretch>
        </p:blipFill>
        <p:spPr>
          <a:xfrm>
            <a:off x="3911428" y="5668894"/>
            <a:ext cx="962025" cy="361950"/>
          </a:xfrm>
          <a:prstGeom prst="rect">
            <a:avLst/>
          </a:prstGeom>
        </p:spPr>
      </p:pic>
    </p:spTree>
    <p:extLst>
      <p:ext uri="{BB962C8B-B14F-4D97-AF65-F5344CB8AC3E}">
        <p14:creationId xmlns:p14="http://schemas.microsoft.com/office/powerpoint/2010/main" val="268718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E0D91C6F-C55C-D7B9-9E71-61142E9BB5F7}"/>
              </a:ext>
            </a:extLst>
          </p:cNvPr>
          <p:cNvPicPr>
            <a:picLocks noChangeAspect="1"/>
          </p:cNvPicPr>
          <p:nvPr/>
        </p:nvPicPr>
        <p:blipFill>
          <a:blip r:embed="rId3"/>
          <a:stretch>
            <a:fillRect/>
          </a:stretch>
        </p:blipFill>
        <p:spPr>
          <a:xfrm>
            <a:off x="-22026" y="0"/>
            <a:ext cx="12192000" cy="6852040"/>
          </a:xfrm>
          <a:prstGeom prst="rect">
            <a:avLst/>
          </a:prstGeom>
        </p:spPr>
      </p:pic>
      <p:sp>
        <p:nvSpPr>
          <p:cNvPr id="4" name="Rectangle 3"/>
          <p:cNvSpPr/>
          <p:nvPr/>
        </p:nvSpPr>
        <p:spPr>
          <a:xfrm>
            <a:off x="1934060" y="3280370"/>
            <a:ext cx="3548930" cy="1095556"/>
          </a:xfrm>
          <a:prstGeom prst="rect">
            <a:avLst/>
          </a:prstGeom>
          <a:solidFill>
            <a:srgbClr val="1F9C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fr-FR" b="1" dirty="0">
                <a:solidFill>
                  <a:schemeClr val="bg1"/>
                </a:solidFill>
              </a:rPr>
              <a:t>DOCUMENT UNIQUE</a:t>
            </a:r>
          </a:p>
          <a:p>
            <a:pPr algn="ctr">
              <a:buNone/>
            </a:pPr>
            <a:r>
              <a:rPr lang="fr-FR" b="1" dirty="0">
                <a:solidFill>
                  <a:schemeClr val="bg1"/>
                </a:solidFill>
              </a:rPr>
              <a:t>Bruit, chutes, manutentions…</a:t>
            </a:r>
          </a:p>
          <a:p>
            <a:pPr algn="ctr">
              <a:buNone/>
            </a:pPr>
            <a:r>
              <a:rPr lang="fr-FR" b="1" dirty="0">
                <a:solidFill>
                  <a:schemeClr val="bg1"/>
                </a:solidFill>
              </a:rPr>
              <a:t>ADDICTIONS</a:t>
            </a:r>
          </a:p>
        </p:txBody>
      </p:sp>
      <p:sp>
        <p:nvSpPr>
          <p:cNvPr id="6" name="Rectangle 5">
            <a:hlinkClick r:id="rId4" action="ppaction://hlinkfile"/>
          </p:cNvPr>
          <p:cNvSpPr/>
          <p:nvPr/>
        </p:nvSpPr>
        <p:spPr>
          <a:xfrm>
            <a:off x="6344568" y="3280370"/>
            <a:ext cx="3600400" cy="1002940"/>
          </a:xfrm>
          <a:prstGeom prst="rect">
            <a:avLst/>
          </a:prstGeom>
          <a:solidFill>
            <a:srgbClr val="1F9C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fr-FR" b="1" dirty="0"/>
              <a:t>Constat, état des lieux</a:t>
            </a:r>
          </a:p>
        </p:txBody>
      </p:sp>
      <p:sp>
        <p:nvSpPr>
          <p:cNvPr id="9" name="Rectangle 8">
            <a:hlinkClick r:id="rId4" action="ppaction://hlinkfile"/>
          </p:cNvPr>
          <p:cNvSpPr/>
          <p:nvPr/>
        </p:nvSpPr>
        <p:spPr>
          <a:xfrm>
            <a:off x="6344568" y="1567416"/>
            <a:ext cx="3600400" cy="980360"/>
          </a:xfrm>
          <a:prstGeom prst="rect">
            <a:avLst/>
          </a:prstGeom>
          <a:solidFill>
            <a:srgbClr val="1F9C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fr-FR" b="1" dirty="0">
                <a:solidFill>
                  <a:schemeClr val="bg1"/>
                </a:solidFill>
              </a:rPr>
              <a:t>Constitution d’un groupe de travail</a:t>
            </a:r>
          </a:p>
        </p:txBody>
      </p:sp>
      <p:sp>
        <p:nvSpPr>
          <p:cNvPr id="11" name="Rectangle 10">
            <a:hlinkClick r:id="rId4" action="ppaction://hlinkfile"/>
          </p:cNvPr>
          <p:cNvSpPr/>
          <p:nvPr/>
        </p:nvSpPr>
        <p:spPr>
          <a:xfrm>
            <a:off x="6327974" y="5032194"/>
            <a:ext cx="3600400" cy="1002940"/>
          </a:xfrm>
          <a:prstGeom prst="rect">
            <a:avLst/>
          </a:prstGeom>
          <a:solidFill>
            <a:srgbClr val="1F9C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fr-FR" b="1" dirty="0"/>
              <a:t>Objectifs et actions de prévention</a:t>
            </a:r>
          </a:p>
        </p:txBody>
      </p:sp>
      <p:sp>
        <p:nvSpPr>
          <p:cNvPr id="16" name="Rectangle 15">
            <a:hlinkClick r:id="rId4" action="ppaction://hlinkfile"/>
          </p:cNvPr>
          <p:cNvSpPr/>
          <p:nvPr/>
        </p:nvSpPr>
        <p:spPr>
          <a:xfrm>
            <a:off x="1945060" y="5033962"/>
            <a:ext cx="3600400" cy="1002940"/>
          </a:xfrm>
          <a:prstGeom prst="rect">
            <a:avLst/>
          </a:prstGeom>
          <a:solidFill>
            <a:srgbClr val="1F9C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fr-FR" b="1" dirty="0"/>
              <a:t>Réévaluer les  risques</a:t>
            </a:r>
          </a:p>
        </p:txBody>
      </p:sp>
      <p:cxnSp>
        <p:nvCxnSpPr>
          <p:cNvPr id="17" name="Connecteur droit avec flèche 16"/>
          <p:cNvCxnSpPr>
            <a:cxnSpLocks/>
          </p:cNvCxnSpPr>
          <p:nvPr/>
        </p:nvCxnSpPr>
        <p:spPr>
          <a:xfrm flipV="1">
            <a:off x="3757625" y="4419600"/>
            <a:ext cx="0" cy="557114"/>
          </a:xfrm>
          <a:prstGeom prst="straightConnector1">
            <a:avLst/>
          </a:prstGeom>
          <a:ln w="76200">
            <a:solidFill>
              <a:srgbClr val="E08C37"/>
            </a:solidFill>
            <a:tailEnd type="arrow"/>
          </a:ln>
        </p:spPr>
        <p:style>
          <a:lnRef idx="1">
            <a:schemeClr val="accent1"/>
          </a:lnRef>
          <a:fillRef idx="0">
            <a:schemeClr val="accent1"/>
          </a:fillRef>
          <a:effectRef idx="0">
            <a:schemeClr val="accent1"/>
          </a:effectRef>
          <a:fontRef idx="minor">
            <a:schemeClr val="tx1"/>
          </a:fontRef>
        </p:style>
      </p:cxnSp>
      <p:cxnSp>
        <p:nvCxnSpPr>
          <p:cNvPr id="22" name="Connecteur droit avec flèche 21"/>
          <p:cNvCxnSpPr>
            <a:cxnSpLocks/>
          </p:cNvCxnSpPr>
          <p:nvPr/>
        </p:nvCxnSpPr>
        <p:spPr>
          <a:xfrm>
            <a:off x="5545460" y="3828148"/>
            <a:ext cx="711200" cy="0"/>
          </a:xfrm>
          <a:prstGeom prst="straightConnector1">
            <a:avLst/>
          </a:prstGeom>
          <a:ln w="76200">
            <a:solidFill>
              <a:srgbClr val="E08C37"/>
            </a:solidFill>
            <a:tailEnd type="arrow"/>
          </a:ln>
        </p:spPr>
        <p:style>
          <a:lnRef idx="1">
            <a:schemeClr val="accent1"/>
          </a:lnRef>
          <a:fillRef idx="0">
            <a:schemeClr val="accent1"/>
          </a:fillRef>
          <a:effectRef idx="0">
            <a:schemeClr val="accent1"/>
          </a:effectRef>
          <a:fontRef idx="minor">
            <a:schemeClr val="tx1"/>
          </a:fontRef>
        </p:style>
      </p:cxnSp>
      <p:sp>
        <p:nvSpPr>
          <p:cNvPr id="3" name="ZoneTexte 2">
            <a:extLst>
              <a:ext uri="{FF2B5EF4-FFF2-40B4-BE49-F238E27FC236}">
                <a16:creationId xmlns:a16="http://schemas.microsoft.com/office/drawing/2014/main" id="{99706CB2-0967-DA37-DC99-7760ACCB8120}"/>
              </a:ext>
            </a:extLst>
          </p:cNvPr>
          <p:cNvSpPr txBox="1"/>
          <p:nvPr/>
        </p:nvSpPr>
        <p:spPr>
          <a:xfrm>
            <a:off x="2718668" y="261723"/>
            <a:ext cx="6985000" cy="584775"/>
          </a:xfrm>
          <a:prstGeom prst="rect">
            <a:avLst/>
          </a:prstGeom>
          <a:noFill/>
        </p:spPr>
        <p:txBody>
          <a:bodyPr wrap="square" rtlCol="0">
            <a:spAutoFit/>
          </a:bodyPr>
          <a:lstStyle/>
          <a:p>
            <a:r>
              <a:rPr lang="fr-FR" sz="3200" b="1" dirty="0">
                <a:solidFill>
                  <a:srgbClr val="E08C37"/>
                </a:solidFill>
              </a:rPr>
              <a:t>DEMARCHE PREVENTION COLLECTIVE</a:t>
            </a:r>
          </a:p>
        </p:txBody>
      </p:sp>
      <p:cxnSp>
        <p:nvCxnSpPr>
          <p:cNvPr id="7" name="Connecteur droit avec flèche 6">
            <a:extLst>
              <a:ext uri="{FF2B5EF4-FFF2-40B4-BE49-F238E27FC236}">
                <a16:creationId xmlns:a16="http://schemas.microsoft.com/office/drawing/2014/main" id="{3A79928D-8DE4-CE5A-920A-7585347BB426}"/>
              </a:ext>
            </a:extLst>
          </p:cNvPr>
          <p:cNvCxnSpPr>
            <a:cxnSpLocks/>
          </p:cNvCxnSpPr>
          <p:nvPr/>
        </p:nvCxnSpPr>
        <p:spPr>
          <a:xfrm>
            <a:off x="8115474" y="2547776"/>
            <a:ext cx="0" cy="683282"/>
          </a:xfrm>
          <a:prstGeom prst="straightConnector1">
            <a:avLst/>
          </a:prstGeom>
          <a:ln w="76200">
            <a:solidFill>
              <a:srgbClr val="E08C37"/>
            </a:solidFill>
            <a:tailEnd type="arrow"/>
          </a:ln>
        </p:spPr>
        <p:style>
          <a:lnRef idx="1">
            <a:schemeClr val="accent1"/>
          </a:lnRef>
          <a:fillRef idx="0">
            <a:schemeClr val="accent1"/>
          </a:fillRef>
          <a:effectRef idx="0">
            <a:schemeClr val="accent1"/>
          </a:effectRef>
          <a:fontRef idx="minor">
            <a:schemeClr val="tx1"/>
          </a:fontRef>
        </p:style>
      </p:cxnSp>
      <p:cxnSp>
        <p:nvCxnSpPr>
          <p:cNvPr id="19" name="Connecteur droit avec flèche 18">
            <a:extLst>
              <a:ext uri="{FF2B5EF4-FFF2-40B4-BE49-F238E27FC236}">
                <a16:creationId xmlns:a16="http://schemas.microsoft.com/office/drawing/2014/main" id="{8D6820E8-A41E-6705-C44D-849270906867}"/>
              </a:ext>
            </a:extLst>
          </p:cNvPr>
          <p:cNvCxnSpPr>
            <a:cxnSpLocks/>
          </p:cNvCxnSpPr>
          <p:nvPr/>
        </p:nvCxnSpPr>
        <p:spPr>
          <a:xfrm>
            <a:off x="8144768" y="4283310"/>
            <a:ext cx="0" cy="683282"/>
          </a:xfrm>
          <a:prstGeom prst="straightConnector1">
            <a:avLst/>
          </a:prstGeom>
          <a:ln w="76200">
            <a:solidFill>
              <a:srgbClr val="E08C37"/>
            </a:solidFill>
            <a:tailEnd type="arrow"/>
          </a:ln>
        </p:spPr>
        <p:style>
          <a:lnRef idx="1">
            <a:schemeClr val="accent1"/>
          </a:lnRef>
          <a:fillRef idx="0">
            <a:schemeClr val="accent1"/>
          </a:fillRef>
          <a:effectRef idx="0">
            <a:schemeClr val="accent1"/>
          </a:effectRef>
          <a:fontRef idx="minor">
            <a:schemeClr val="tx1"/>
          </a:fontRef>
        </p:style>
      </p:cxnSp>
      <p:cxnSp>
        <p:nvCxnSpPr>
          <p:cNvPr id="20" name="Connecteur droit avec flèche 19">
            <a:extLst>
              <a:ext uri="{FF2B5EF4-FFF2-40B4-BE49-F238E27FC236}">
                <a16:creationId xmlns:a16="http://schemas.microsoft.com/office/drawing/2014/main" id="{1DFFD277-AF36-4C11-E553-AA1603065F2E}"/>
              </a:ext>
            </a:extLst>
          </p:cNvPr>
          <p:cNvCxnSpPr>
            <a:cxnSpLocks/>
          </p:cNvCxnSpPr>
          <p:nvPr/>
        </p:nvCxnSpPr>
        <p:spPr>
          <a:xfrm flipH="1">
            <a:off x="5583560" y="5533664"/>
            <a:ext cx="711200" cy="0"/>
          </a:xfrm>
          <a:prstGeom prst="straightConnector1">
            <a:avLst/>
          </a:prstGeom>
          <a:ln w="76200">
            <a:solidFill>
              <a:srgbClr val="E08C37"/>
            </a:solidFill>
            <a:tailEnd type="arrow"/>
          </a:ln>
        </p:spPr>
        <p:style>
          <a:lnRef idx="1">
            <a:schemeClr val="accent1"/>
          </a:lnRef>
          <a:fillRef idx="0">
            <a:schemeClr val="accent1"/>
          </a:fillRef>
          <a:effectRef idx="0">
            <a:schemeClr val="accent1"/>
          </a:effectRef>
          <a:fontRef idx="minor">
            <a:schemeClr val="tx1"/>
          </a:fontRef>
        </p:style>
      </p:cxnSp>
      <p:sp>
        <p:nvSpPr>
          <p:cNvPr id="26" name="ZoneTexte 25">
            <a:extLst>
              <a:ext uri="{FF2B5EF4-FFF2-40B4-BE49-F238E27FC236}">
                <a16:creationId xmlns:a16="http://schemas.microsoft.com/office/drawing/2014/main" id="{0A93C88B-59C7-E20B-B48E-BDEE800F317E}"/>
              </a:ext>
            </a:extLst>
          </p:cNvPr>
          <p:cNvSpPr txBox="1"/>
          <p:nvPr/>
        </p:nvSpPr>
        <p:spPr>
          <a:xfrm>
            <a:off x="10845478" y="6377650"/>
            <a:ext cx="1053296" cy="307777"/>
          </a:xfrm>
          <a:prstGeom prst="rect">
            <a:avLst/>
          </a:prstGeom>
          <a:solidFill>
            <a:srgbClr val="FFFF00"/>
          </a:solidFill>
        </p:spPr>
        <p:txBody>
          <a:bodyPr wrap="square" rtlCol="0">
            <a:spAutoFit/>
          </a:bodyPr>
          <a:lstStyle/>
          <a:p>
            <a:r>
              <a:rPr lang="fr-FR" sz="1400" b="1" dirty="0">
                <a:highlight>
                  <a:srgbClr val="FFFF00"/>
                </a:highlight>
                <a:ea typeface="STCaiyun" panose="020B0503020204020204" pitchFamily="2" charset="-122"/>
                <a:hlinkClick r:id="rId5" action="ppaction://hlinksldjump"/>
              </a:rPr>
              <a:t>SOMMAIRE</a:t>
            </a:r>
            <a:endParaRPr lang="fr-FR" sz="1400" b="1" dirty="0">
              <a:highlight>
                <a:srgbClr val="FFFF00"/>
              </a:highlight>
              <a:ea typeface="STCaiyun" panose="020B0503020204020204" pitchFamily="2" charset="-122"/>
            </a:endParaRPr>
          </a:p>
        </p:txBody>
      </p:sp>
    </p:spTree>
    <p:extLst>
      <p:ext uri="{BB962C8B-B14F-4D97-AF65-F5344CB8AC3E}">
        <p14:creationId xmlns:p14="http://schemas.microsoft.com/office/powerpoint/2010/main" val="233793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barn(inVertical)">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barn(inVertical)">
                                      <p:cBhvr>
                                        <p:cTn id="35" dur="500"/>
                                        <p:tgtEl>
                                          <p:spTgt spid="20"/>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additive="base">
                                        <p:cTn id="40" dur="500" fill="hold"/>
                                        <p:tgtEl>
                                          <p:spTgt spid="16"/>
                                        </p:tgtEl>
                                        <p:attrNameLst>
                                          <p:attrName>ppt_x</p:attrName>
                                        </p:attrNameLst>
                                      </p:cBhvr>
                                      <p:tavLst>
                                        <p:tav tm="0">
                                          <p:val>
                                            <p:strVal val="#ppt_x"/>
                                          </p:val>
                                        </p:tav>
                                        <p:tav tm="100000">
                                          <p:val>
                                            <p:strVal val="#ppt_x"/>
                                          </p:val>
                                        </p:tav>
                                      </p:tavLst>
                                    </p:anim>
                                    <p:anim calcmode="lin" valueType="num">
                                      <p:cBhvr additive="base">
                                        <p:cTn id="41"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barn(inVertical)">
                                      <p:cBhvr>
                                        <p:cTn id="46" dur="500"/>
                                        <p:tgtEl>
                                          <p:spTgt spid="17"/>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4"/>
                                        </p:tgtEl>
                                        <p:attrNameLst>
                                          <p:attrName>style.visibility</p:attrName>
                                        </p:attrNameLst>
                                      </p:cBhvr>
                                      <p:to>
                                        <p:strVal val="visible"/>
                                      </p:to>
                                    </p:set>
                                    <p:anim calcmode="lin" valueType="num">
                                      <p:cBhvr additive="base">
                                        <p:cTn id="51" dur="500" fill="hold"/>
                                        <p:tgtEl>
                                          <p:spTgt spid="4"/>
                                        </p:tgtEl>
                                        <p:attrNameLst>
                                          <p:attrName>ppt_x</p:attrName>
                                        </p:attrNameLst>
                                      </p:cBhvr>
                                      <p:tavLst>
                                        <p:tav tm="0">
                                          <p:val>
                                            <p:strVal val="#ppt_x"/>
                                          </p:val>
                                        </p:tav>
                                        <p:tav tm="100000">
                                          <p:val>
                                            <p:strVal val="#ppt_x"/>
                                          </p:val>
                                        </p:tav>
                                      </p:tavLst>
                                    </p:anim>
                                    <p:anim calcmode="lin" valueType="num">
                                      <p:cBhvr additive="base">
                                        <p:cTn id="5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barn(inVertical)">
                                      <p:cBhvr>
                                        <p:cTn id="5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9" grpId="0" animBg="1"/>
      <p:bldP spid="11" grpId="0" animBg="1"/>
      <p:bldP spid="1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E0D91C6F-C55C-D7B9-9E71-61142E9BB5F7}"/>
              </a:ext>
            </a:extLst>
          </p:cNvPr>
          <p:cNvPicPr>
            <a:picLocks noChangeAspect="1"/>
          </p:cNvPicPr>
          <p:nvPr/>
        </p:nvPicPr>
        <p:blipFill>
          <a:blip r:embed="rId3"/>
          <a:stretch>
            <a:fillRect/>
          </a:stretch>
        </p:blipFill>
        <p:spPr>
          <a:xfrm>
            <a:off x="-22026" y="0"/>
            <a:ext cx="12192000" cy="6852040"/>
          </a:xfrm>
          <a:prstGeom prst="rect">
            <a:avLst/>
          </a:prstGeom>
        </p:spPr>
      </p:pic>
      <p:sp>
        <p:nvSpPr>
          <p:cNvPr id="3" name="ZoneTexte 2">
            <a:extLst>
              <a:ext uri="{FF2B5EF4-FFF2-40B4-BE49-F238E27FC236}">
                <a16:creationId xmlns:a16="http://schemas.microsoft.com/office/drawing/2014/main" id="{99706CB2-0967-DA37-DC99-7760ACCB8120}"/>
              </a:ext>
            </a:extLst>
          </p:cNvPr>
          <p:cNvSpPr txBox="1"/>
          <p:nvPr/>
        </p:nvSpPr>
        <p:spPr>
          <a:xfrm>
            <a:off x="1514674" y="31003"/>
            <a:ext cx="9118600" cy="1077218"/>
          </a:xfrm>
          <a:prstGeom prst="rect">
            <a:avLst/>
          </a:prstGeom>
          <a:noFill/>
        </p:spPr>
        <p:txBody>
          <a:bodyPr wrap="square" rtlCol="0">
            <a:spAutoFit/>
          </a:bodyPr>
          <a:lstStyle/>
          <a:p>
            <a:pPr algn="ctr"/>
            <a:r>
              <a:rPr lang="fr-FR" sz="3200" b="1" dirty="0">
                <a:solidFill>
                  <a:srgbClr val="E08C37"/>
                </a:solidFill>
              </a:rPr>
              <a:t>DUERP: Repérer dans les conditions de travail de l’entreprise les facteurs professionnels favorisants </a:t>
            </a:r>
            <a:endParaRPr lang="fr-FR" sz="1200" b="1" dirty="0">
              <a:solidFill>
                <a:srgbClr val="E08C37"/>
              </a:solidFill>
            </a:endParaRPr>
          </a:p>
        </p:txBody>
      </p:sp>
      <p:sp>
        <p:nvSpPr>
          <p:cNvPr id="26" name="ZoneTexte 25">
            <a:extLst>
              <a:ext uri="{FF2B5EF4-FFF2-40B4-BE49-F238E27FC236}">
                <a16:creationId xmlns:a16="http://schemas.microsoft.com/office/drawing/2014/main" id="{0A93C88B-59C7-E20B-B48E-BDEE800F317E}"/>
              </a:ext>
            </a:extLst>
          </p:cNvPr>
          <p:cNvSpPr txBox="1"/>
          <p:nvPr/>
        </p:nvSpPr>
        <p:spPr>
          <a:xfrm>
            <a:off x="10845478" y="6377650"/>
            <a:ext cx="1053296" cy="307777"/>
          </a:xfrm>
          <a:prstGeom prst="rect">
            <a:avLst/>
          </a:prstGeom>
          <a:solidFill>
            <a:srgbClr val="FFFF00"/>
          </a:solidFill>
        </p:spPr>
        <p:txBody>
          <a:bodyPr wrap="square" rtlCol="0">
            <a:spAutoFit/>
          </a:bodyPr>
          <a:lstStyle/>
          <a:p>
            <a:r>
              <a:rPr lang="fr-FR" sz="1400" b="1" dirty="0">
                <a:highlight>
                  <a:srgbClr val="FFFF00"/>
                </a:highlight>
                <a:ea typeface="STCaiyun" panose="020B0503020204020204" pitchFamily="2" charset="-122"/>
                <a:hlinkClick r:id="rId4" action="ppaction://hlinksldjump"/>
              </a:rPr>
              <a:t>SOMMAIRE</a:t>
            </a:r>
            <a:endParaRPr lang="fr-FR" sz="1400" b="1" dirty="0">
              <a:highlight>
                <a:srgbClr val="FFFF00"/>
              </a:highlight>
              <a:ea typeface="STCaiyun" panose="020B0503020204020204" pitchFamily="2" charset="-122"/>
            </a:endParaRPr>
          </a:p>
        </p:txBody>
      </p:sp>
      <p:pic>
        <p:nvPicPr>
          <p:cNvPr id="8" name="Image 7">
            <a:extLst>
              <a:ext uri="{FF2B5EF4-FFF2-40B4-BE49-F238E27FC236}">
                <a16:creationId xmlns:a16="http://schemas.microsoft.com/office/drawing/2014/main" id="{61B28D04-317B-863D-B539-285FF9EE31F7}"/>
              </a:ext>
            </a:extLst>
          </p:cNvPr>
          <p:cNvPicPr>
            <a:picLocks noChangeAspect="1"/>
          </p:cNvPicPr>
          <p:nvPr/>
        </p:nvPicPr>
        <p:blipFill>
          <a:blip r:embed="rId5"/>
          <a:stretch>
            <a:fillRect/>
          </a:stretch>
        </p:blipFill>
        <p:spPr>
          <a:xfrm>
            <a:off x="-22026" y="1108221"/>
            <a:ext cx="12214026" cy="5269429"/>
          </a:xfrm>
          <a:prstGeom prst="rect">
            <a:avLst/>
          </a:prstGeom>
        </p:spPr>
      </p:pic>
      <p:sp>
        <p:nvSpPr>
          <p:cNvPr id="13" name="ZoneTexte 12">
            <a:extLst>
              <a:ext uri="{FF2B5EF4-FFF2-40B4-BE49-F238E27FC236}">
                <a16:creationId xmlns:a16="http://schemas.microsoft.com/office/drawing/2014/main" id="{65522DCC-DCAB-A81F-3FF4-1BB3D0148E46}"/>
              </a:ext>
            </a:extLst>
          </p:cNvPr>
          <p:cNvSpPr txBox="1"/>
          <p:nvPr/>
        </p:nvSpPr>
        <p:spPr>
          <a:xfrm>
            <a:off x="22026" y="1638300"/>
            <a:ext cx="1819474" cy="923330"/>
          </a:xfrm>
          <a:prstGeom prst="rect">
            <a:avLst/>
          </a:prstGeom>
          <a:noFill/>
        </p:spPr>
        <p:txBody>
          <a:bodyPr wrap="square" rtlCol="0">
            <a:spAutoFit/>
          </a:bodyPr>
          <a:lstStyle/>
          <a:p>
            <a:pPr algn="ctr"/>
            <a:r>
              <a:rPr lang="fr-FR" sz="1800" b="1" dirty="0">
                <a:solidFill>
                  <a:schemeClr val="bg1"/>
                </a:solidFill>
                <a:latin typeface="Arial" panose="020B0604020202020204" pitchFamily="34" charset="0"/>
              </a:rPr>
              <a:t>Pratiques culturelles et socialisantes</a:t>
            </a:r>
            <a:endParaRPr lang="fr-FR" dirty="0"/>
          </a:p>
        </p:txBody>
      </p:sp>
      <p:sp>
        <p:nvSpPr>
          <p:cNvPr id="14" name="ZoneTexte 13">
            <a:extLst>
              <a:ext uri="{FF2B5EF4-FFF2-40B4-BE49-F238E27FC236}">
                <a16:creationId xmlns:a16="http://schemas.microsoft.com/office/drawing/2014/main" id="{91CC260A-9317-D7E7-7876-E9E607AF5E0A}"/>
              </a:ext>
            </a:extLst>
          </p:cNvPr>
          <p:cNvSpPr txBox="1"/>
          <p:nvPr/>
        </p:nvSpPr>
        <p:spPr>
          <a:xfrm>
            <a:off x="2092126" y="1393230"/>
            <a:ext cx="1819474" cy="1477328"/>
          </a:xfrm>
          <a:prstGeom prst="rect">
            <a:avLst/>
          </a:prstGeom>
          <a:noFill/>
        </p:spPr>
        <p:txBody>
          <a:bodyPr wrap="square" rtlCol="0">
            <a:spAutoFit/>
          </a:bodyPr>
          <a:lstStyle/>
          <a:p>
            <a:pPr algn="ctr"/>
            <a:r>
              <a:rPr lang="fr-FR" sz="1800" b="1" dirty="0">
                <a:solidFill>
                  <a:schemeClr val="bg1"/>
                </a:solidFill>
                <a:latin typeface="Arial" panose="020B0604020202020204" pitchFamily="34" charset="0"/>
              </a:rPr>
              <a:t>Disponibilité et offre des produits liées au milieu professionnel </a:t>
            </a:r>
            <a:endParaRPr lang="fr-FR" dirty="0"/>
          </a:p>
        </p:txBody>
      </p:sp>
      <p:sp>
        <p:nvSpPr>
          <p:cNvPr id="15" name="ZoneTexte 14">
            <a:extLst>
              <a:ext uri="{FF2B5EF4-FFF2-40B4-BE49-F238E27FC236}">
                <a16:creationId xmlns:a16="http://schemas.microsoft.com/office/drawing/2014/main" id="{ABA9DF3B-A538-DAE2-0A83-217F3206F95D}"/>
              </a:ext>
            </a:extLst>
          </p:cNvPr>
          <p:cNvSpPr txBox="1"/>
          <p:nvPr/>
        </p:nvSpPr>
        <p:spPr>
          <a:xfrm>
            <a:off x="4055119" y="1760611"/>
            <a:ext cx="1922761" cy="646331"/>
          </a:xfrm>
          <a:prstGeom prst="rect">
            <a:avLst/>
          </a:prstGeom>
          <a:noFill/>
        </p:spPr>
        <p:txBody>
          <a:bodyPr wrap="square" rtlCol="0">
            <a:spAutoFit/>
          </a:bodyPr>
          <a:lstStyle/>
          <a:p>
            <a:pPr algn="ctr"/>
            <a:r>
              <a:rPr lang="fr-FR" sz="1800" b="1" dirty="0">
                <a:solidFill>
                  <a:schemeClr val="bg1"/>
                </a:solidFill>
                <a:latin typeface="Arial" panose="020B0604020202020204" pitchFamily="34" charset="0"/>
              </a:rPr>
              <a:t>Précarité professionnelle </a:t>
            </a:r>
            <a:endParaRPr lang="fr-FR" dirty="0"/>
          </a:p>
        </p:txBody>
      </p:sp>
      <p:sp>
        <p:nvSpPr>
          <p:cNvPr id="18" name="ZoneTexte 17">
            <a:extLst>
              <a:ext uri="{FF2B5EF4-FFF2-40B4-BE49-F238E27FC236}">
                <a16:creationId xmlns:a16="http://schemas.microsoft.com/office/drawing/2014/main" id="{059B7D6C-4855-D392-B2CA-05358548C85C}"/>
              </a:ext>
            </a:extLst>
          </p:cNvPr>
          <p:cNvSpPr txBox="1"/>
          <p:nvPr/>
        </p:nvSpPr>
        <p:spPr>
          <a:xfrm>
            <a:off x="6164163" y="1711256"/>
            <a:ext cx="1819474" cy="646331"/>
          </a:xfrm>
          <a:prstGeom prst="rect">
            <a:avLst/>
          </a:prstGeom>
          <a:noFill/>
        </p:spPr>
        <p:txBody>
          <a:bodyPr wrap="square" rtlCol="0">
            <a:spAutoFit/>
          </a:bodyPr>
          <a:lstStyle/>
          <a:p>
            <a:pPr algn="ctr"/>
            <a:r>
              <a:rPr lang="fr-FR" sz="1800" b="1" dirty="0">
                <a:solidFill>
                  <a:schemeClr val="bg1"/>
                </a:solidFill>
                <a:latin typeface="Arial" panose="020B0604020202020204" pitchFamily="34" charset="0"/>
              </a:rPr>
              <a:t>Tensions psychiques </a:t>
            </a:r>
            <a:endParaRPr lang="fr-FR" dirty="0"/>
          </a:p>
        </p:txBody>
      </p:sp>
      <p:sp>
        <p:nvSpPr>
          <p:cNvPr id="21" name="ZoneTexte 20">
            <a:extLst>
              <a:ext uri="{FF2B5EF4-FFF2-40B4-BE49-F238E27FC236}">
                <a16:creationId xmlns:a16="http://schemas.microsoft.com/office/drawing/2014/main" id="{333190A5-2AF3-2DFC-6258-96E72B724214}"/>
              </a:ext>
            </a:extLst>
          </p:cNvPr>
          <p:cNvSpPr txBox="1"/>
          <p:nvPr/>
        </p:nvSpPr>
        <p:spPr>
          <a:xfrm>
            <a:off x="8230443" y="1572756"/>
            <a:ext cx="1819474" cy="923330"/>
          </a:xfrm>
          <a:prstGeom prst="rect">
            <a:avLst/>
          </a:prstGeom>
          <a:noFill/>
        </p:spPr>
        <p:txBody>
          <a:bodyPr wrap="square" rtlCol="0">
            <a:spAutoFit/>
          </a:bodyPr>
          <a:lstStyle/>
          <a:p>
            <a:pPr algn="ctr"/>
            <a:r>
              <a:rPr lang="fr-FR" sz="1800" b="1" dirty="0">
                <a:solidFill>
                  <a:schemeClr val="bg1"/>
                </a:solidFill>
                <a:latin typeface="Arial" panose="020B0604020202020204" pitchFamily="34" charset="0"/>
              </a:rPr>
              <a:t>Pauvreté des liaisons sociales </a:t>
            </a:r>
            <a:endParaRPr lang="fr-FR" dirty="0"/>
          </a:p>
        </p:txBody>
      </p:sp>
      <p:sp>
        <p:nvSpPr>
          <p:cNvPr id="23" name="ZoneTexte 22">
            <a:extLst>
              <a:ext uri="{FF2B5EF4-FFF2-40B4-BE49-F238E27FC236}">
                <a16:creationId xmlns:a16="http://schemas.microsoft.com/office/drawing/2014/main" id="{00545047-3893-61E4-3AE1-7B51CA9472D9}"/>
              </a:ext>
            </a:extLst>
          </p:cNvPr>
          <p:cNvSpPr txBox="1"/>
          <p:nvPr/>
        </p:nvSpPr>
        <p:spPr>
          <a:xfrm>
            <a:off x="10296723" y="1570111"/>
            <a:ext cx="1819474" cy="646331"/>
          </a:xfrm>
          <a:prstGeom prst="rect">
            <a:avLst/>
          </a:prstGeom>
          <a:noFill/>
        </p:spPr>
        <p:txBody>
          <a:bodyPr wrap="square" rtlCol="0">
            <a:spAutoFit/>
          </a:bodyPr>
          <a:lstStyle/>
          <a:p>
            <a:pPr algn="ctr"/>
            <a:r>
              <a:rPr lang="fr-FR" sz="1800" b="1" dirty="0">
                <a:solidFill>
                  <a:schemeClr val="bg1"/>
                </a:solidFill>
                <a:latin typeface="Arial" panose="020B0604020202020204" pitchFamily="34" charset="0"/>
              </a:rPr>
              <a:t>Tensions physiques </a:t>
            </a:r>
            <a:endParaRPr lang="fr-FR" dirty="0"/>
          </a:p>
        </p:txBody>
      </p:sp>
      <p:sp>
        <p:nvSpPr>
          <p:cNvPr id="24" name="ZoneTexte 23">
            <a:extLst>
              <a:ext uri="{FF2B5EF4-FFF2-40B4-BE49-F238E27FC236}">
                <a16:creationId xmlns:a16="http://schemas.microsoft.com/office/drawing/2014/main" id="{E510DC2F-D14F-417E-A7E3-81B8BFC44F5F}"/>
              </a:ext>
            </a:extLst>
          </p:cNvPr>
          <p:cNvSpPr txBox="1"/>
          <p:nvPr/>
        </p:nvSpPr>
        <p:spPr>
          <a:xfrm>
            <a:off x="81607" y="3140995"/>
            <a:ext cx="1819474" cy="2800767"/>
          </a:xfrm>
          <a:prstGeom prst="rect">
            <a:avLst/>
          </a:prstGeom>
          <a:noFill/>
        </p:spPr>
        <p:txBody>
          <a:bodyPr wrap="square" rtlCol="0">
            <a:spAutoFit/>
          </a:bodyPr>
          <a:lstStyle/>
          <a:p>
            <a:r>
              <a:rPr lang="fr-FR" sz="1600" dirty="0">
                <a:solidFill>
                  <a:schemeClr val="bg1"/>
                </a:solidFill>
                <a:latin typeface="Arial" panose="020B0604020202020204" pitchFamily="34" charset="0"/>
              </a:rPr>
              <a:t>Genre du métier, habitudes conviviales-pots fréquents en entreprise, relation hiérarchique, bizutage, support de com non verbale, image de marque, réseau…</a:t>
            </a:r>
            <a:endParaRPr lang="fr-FR" dirty="0"/>
          </a:p>
        </p:txBody>
      </p:sp>
      <p:sp>
        <p:nvSpPr>
          <p:cNvPr id="27" name="ZoneTexte 26">
            <a:extLst>
              <a:ext uri="{FF2B5EF4-FFF2-40B4-BE49-F238E27FC236}">
                <a16:creationId xmlns:a16="http://schemas.microsoft.com/office/drawing/2014/main" id="{D663EC71-A763-19B3-C960-7EA68B23B2AA}"/>
              </a:ext>
            </a:extLst>
          </p:cNvPr>
          <p:cNvSpPr txBox="1"/>
          <p:nvPr/>
        </p:nvSpPr>
        <p:spPr>
          <a:xfrm>
            <a:off x="2241749" y="3140995"/>
            <a:ext cx="1581150" cy="2554545"/>
          </a:xfrm>
          <a:prstGeom prst="rect">
            <a:avLst/>
          </a:prstGeom>
          <a:noFill/>
        </p:spPr>
        <p:txBody>
          <a:bodyPr wrap="square">
            <a:spAutoFit/>
          </a:bodyPr>
          <a:lstStyle/>
          <a:p>
            <a:r>
              <a:rPr lang="fr-FR" sz="1600" dirty="0">
                <a:solidFill>
                  <a:schemeClr val="bg1"/>
                </a:solidFill>
                <a:latin typeface="Arial" panose="020B0604020202020204" pitchFamily="34" charset="0"/>
              </a:rPr>
              <a:t>Offre d'alcool sur le lieu de travail, métiers de production, de vente ou de contrôle liés aux produits psychoactifs métiers de la santé...</a:t>
            </a:r>
          </a:p>
        </p:txBody>
      </p:sp>
      <p:sp>
        <p:nvSpPr>
          <p:cNvPr id="28" name="ZoneTexte 27">
            <a:extLst>
              <a:ext uri="{FF2B5EF4-FFF2-40B4-BE49-F238E27FC236}">
                <a16:creationId xmlns:a16="http://schemas.microsoft.com/office/drawing/2014/main" id="{ABD53638-2CC7-DA7D-3E3C-7D5882B1850B}"/>
              </a:ext>
            </a:extLst>
          </p:cNvPr>
          <p:cNvSpPr txBox="1"/>
          <p:nvPr/>
        </p:nvSpPr>
        <p:spPr>
          <a:xfrm>
            <a:off x="4285704" y="2868802"/>
            <a:ext cx="1615876" cy="3046988"/>
          </a:xfrm>
          <a:prstGeom prst="rect">
            <a:avLst/>
          </a:prstGeom>
          <a:noFill/>
        </p:spPr>
        <p:txBody>
          <a:bodyPr wrap="square">
            <a:spAutoFit/>
          </a:bodyPr>
          <a:lstStyle/>
          <a:p>
            <a:r>
              <a:rPr lang="fr-FR" sz="1600" dirty="0">
                <a:solidFill>
                  <a:schemeClr val="bg1"/>
                </a:solidFill>
                <a:latin typeface="Arial" panose="020B0604020202020204" pitchFamily="34" charset="0"/>
              </a:rPr>
              <a:t>Statut, rémunération, image de marque du métier, évolution professionnelle, reclassement, formation, projet d'entreprise peu clair…</a:t>
            </a:r>
          </a:p>
        </p:txBody>
      </p:sp>
      <p:sp>
        <p:nvSpPr>
          <p:cNvPr id="29" name="ZoneTexte 28">
            <a:extLst>
              <a:ext uri="{FF2B5EF4-FFF2-40B4-BE49-F238E27FC236}">
                <a16:creationId xmlns:a16="http://schemas.microsoft.com/office/drawing/2014/main" id="{6DC9D486-3253-A5E2-5368-B7F6B3A9C34D}"/>
              </a:ext>
            </a:extLst>
          </p:cNvPr>
          <p:cNvSpPr txBox="1"/>
          <p:nvPr/>
        </p:nvSpPr>
        <p:spPr>
          <a:xfrm>
            <a:off x="6235899" y="2674015"/>
            <a:ext cx="1581150" cy="3539430"/>
          </a:xfrm>
          <a:prstGeom prst="rect">
            <a:avLst/>
          </a:prstGeom>
          <a:noFill/>
        </p:spPr>
        <p:txBody>
          <a:bodyPr wrap="square">
            <a:spAutoFit/>
          </a:bodyPr>
          <a:lstStyle/>
          <a:p>
            <a:r>
              <a:rPr lang="fr-FR" sz="1600" dirty="0">
                <a:solidFill>
                  <a:schemeClr val="bg1"/>
                </a:solidFill>
                <a:latin typeface="Arial" panose="020B0604020202020204" pitchFamily="34" charset="0"/>
              </a:rPr>
              <a:t>Relations conflictuelles non réglées, souffrance, isolement, </a:t>
            </a:r>
            <a:r>
              <a:rPr lang="fr-FR" sz="1600" dirty="0" err="1">
                <a:solidFill>
                  <a:schemeClr val="bg1"/>
                </a:solidFill>
                <a:latin typeface="Arial" panose="020B0604020202020204" pitchFamily="34" charset="0"/>
              </a:rPr>
              <a:t>désoeuvrement</a:t>
            </a:r>
            <a:r>
              <a:rPr lang="fr-FR" sz="1600" dirty="0">
                <a:solidFill>
                  <a:schemeClr val="bg1"/>
                </a:solidFill>
                <a:latin typeface="Arial" panose="020B0604020202020204" pitchFamily="34" charset="0"/>
              </a:rPr>
              <a:t>-ennui-temps d’attente, anxiété, vigilance, activités interrompues, charge émotionnelle… </a:t>
            </a:r>
          </a:p>
        </p:txBody>
      </p:sp>
      <p:sp>
        <p:nvSpPr>
          <p:cNvPr id="30" name="ZoneTexte 29">
            <a:extLst>
              <a:ext uri="{FF2B5EF4-FFF2-40B4-BE49-F238E27FC236}">
                <a16:creationId xmlns:a16="http://schemas.microsoft.com/office/drawing/2014/main" id="{6CDECBC0-3F33-13E1-97C3-851D2E62E759}"/>
              </a:ext>
            </a:extLst>
          </p:cNvPr>
          <p:cNvSpPr txBox="1"/>
          <p:nvPr/>
        </p:nvSpPr>
        <p:spPr>
          <a:xfrm>
            <a:off x="8404424" y="2674015"/>
            <a:ext cx="1581150" cy="3539430"/>
          </a:xfrm>
          <a:prstGeom prst="rect">
            <a:avLst/>
          </a:prstGeom>
          <a:noFill/>
        </p:spPr>
        <p:txBody>
          <a:bodyPr wrap="square">
            <a:spAutoFit/>
          </a:bodyPr>
          <a:lstStyle/>
          <a:p>
            <a:r>
              <a:rPr lang="fr-FR" sz="1600" dirty="0">
                <a:solidFill>
                  <a:schemeClr val="bg1"/>
                </a:solidFill>
                <a:latin typeface="Arial" panose="020B0604020202020204" pitchFamily="34" charset="0"/>
              </a:rPr>
              <a:t>Absence de reconnaissance, manque de soutien d’écoute, isolement, relations hiérarchiques atomisées, opacité managériale, manque de soutien syndical…</a:t>
            </a:r>
          </a:p>
        </p:txBody>
      </p:sp>
      <p:sp>
        <p:nvSpPr>
          <p:cNvPr id="31" name="ZoneTexte 30">
            <a:extLst>
              <a:ext uri="{FF2B5EF4-FFF2-40B4-BE49-F238E27FC236}">
                <a16:creationId xmlns:a16="http://schemas.microsoft.com/office/drawing/2014/main" id="{9345D93D-68B6-807C-0C3B-5A89697C623F}"/>
              </a:ext>
            </a:extLst>
          </p:cNvPr>
          <p:cNvSpPr txBox="1"/>
          <p:nvPr/>
        </p:nvSpPr>
        <p:spPr>
          <a:xfrm>
            <a:off x="10469662" y="2673288"/>
            <a:ext cx="1581150" cy="3539430"/>
          </a:xfrm>
          <a:prstGeom prst="rect">
            <a:avLst/>
          </a:prstGeom>
          <a:noFill/>
        </p:spPr>
        <p:txBody>
          <a:bodyPr wrap="square">
            <a:spAutoFit/>
          </a:bodyPr>
          <a:lstStyle/>
          <a:p>
            <a:r>
              <a:rPr lang="fr-FR" sz="1600" dirty="0">
                <a:solidFill>
                  <a:schemeClr val="bg1"/>
                </a:solidFill>
                <a:latin typeface="Arial" panose="020B0604020202020204" pitchFamily="34" charset="0"/>
              </a:rPr>
              <a:t>Temps de travail, horaires atypiques-travail de nuit-horaires décalées-longues journées de plus de 10 heures, gardes, activité répétitive, intensité des gestes, bruit…</a:t>
            </a:r>
          </a:p>
        </p:txBody>
      </p:sp>
    </p:spTree>
    <p:extLst>
      <p:ext uri="{BB962C8B-B14F-4D97-AF65-F5344CB8AC3E}">
        <p14:creationId xmlns:p14="http://schemas.microsoft.com/office/powerpoint/2010/main" val="2418109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4">
                                            <p:txEl>
                                              <p:pRg st="0" end="0"/>
                                            </p:txEl>
                                          </p:spTgt>
                                        </p:tgtEl>
                                        <p:attrNameLst>
                                          <p:attrName>style.visibility</p:attrName>
                                        </p:attrNameLst>
                                      </p:cBhvr>
                                      <p:to>
                                        <p:strVal val="visible"/>
                                      </p:to>
                                    </p:set>
                                    <p:animEffect transition="in" filter="barn(inVertical)">
                                      <p:cBhvr>
                                        <p:cTn id="13" dur="500"/>
                                        <p:tgtEl>
                                          <p:spTgt spid="2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500" fill="hold"/>
                                        <p:tgtEl>
                                          <p:spTgt spid="14"/>
                                        </p:tgtEl>
                                        <p:attrNameLst>
                                          <p:attrName>ppt_x</p:attrName>
                                        </p:attrNameLst>
                                      </p:cBhvr>
                                      <p:tavLst>
                                        <p:tav tm="0">
                                          <p:val>
                                            <p:strVal val="#ppt_x"/>
                                          </p:val>
                                        </p:tav>
                                        <p:tav tm="100000">
                                          <p:val>
                                            <p:strVal val="#ppt_x"/>
                                          </p:val>
                                        </p:tav>
                                      </p:tavLst>
                                    </p:anim>
                                    <p:anim calcmode="lin" valueType="num">
                                      <p:cBhvr additive="base">
                                        <p:cTn id="1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27">
                                            <p:txEl>
                                              <p:pRg st="0" end="0"/>
                                            </p:txEl>
                                          </p:spTgt>
                                        </p:tgtEl>
                                        <p:attrNameLst>
                                          <p:attrName>style.visibility</p:attrName>
                                        </p:attrNameLst>
                                      </p:cBhvr>
                                      <p:to>
                                        <p:strVal val="visible"/>
                                      </p:to>
                                    </p:set>
                                    <p:animEffect transition="in" filter="barn(inVertical)">
                                      <p:cBhvr>
                                        <p:cTn id="24" dur="500"/>
                                        <p:tgtEl>
                                          <p:spTgt spid="27">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ppt_x"/>
                                          </p:val>
                                        </p:tav>
                                        <p:tav tm="100000">
                                          <p:val>
                                            <p:strVal val="#ppt_x"/>
                                          </p:val>
                                        </p:tav>
                                      </p:tavLst>
                                    </p:anim>
                                    <p:anim calcmode="lin" valueType="num">
                                      <p:cBhvr additive="base">
                                        <p:cTn id="3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barn(inVertical)">
                                      <p:cBhvr>
                                        <p:cTn id="35" dur="500"/>
                                        <p:tgtEl>
                                          <p:spTgt spid="28"/>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additive="base">
                                        <p:cTn id="40" dur="500" fill="hold"/>
                                        <p:tgtEl>
                                          <p:spTgt spid="18"/>
                                        </p:tgtEl>
                                        <p:attrNameLst>
                                          <p:attrName>ppt_x</p:attrName>
                                        </p:attrNameLst>
                                      </p:cBhvr>
                                      <p:tavLst>
                                        <p:tav tm="0">
                                          <p:val>
                                            <p:strVal val="#ppt_x"/>
                                          </p:val>
                                        </p:tav>
                                        <p:tav tm="100000">
                                          <p:val>
                                            <p:strVal val="#ppt_x"/>
                                          </p:val>
                                        </p:tav>
                                      </p:tavLst>
                                    </p:anim>
                                    <p:anim calcmode="lin" valueType="num">
                                      <p:cBhvr additive="base">
                                        <p:cTn id="41"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29">
                                            <p:txEl>
                                              <p:pRg st="0" end="0"/>
                                            </p:txEl>
                                          </p:spTgt>
                                        </p:tgtEl>
                                        <p:attrNameLst>
                                          <p:attrName>style.visibility</p:attrName>
                                        </p:attrNameLst>
                                      </p:cBhvr>
                                      <p:to>
                                        <p:strVal val="visible"/>
                                      </p:to>
                                    </p:set>
                                    <p:animEffect transition="in" filter="barn(inVertical)">
                                      <p:cBhvr>
                                        <p:cTn id="46" dur="500"/>
                                        <p:tgtEl>
                                          <p:spTgt spid="29">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500" fill="hold"/>
                                        <p:tgtEl>
                                          <p:spTgt spid="21"/>
                                        </p:tgtEl>
                                        <p:attrNameLst>
                                          <p:attrName>ppt_x</p:attrName>
                                        </p:attrNameLst>
                                      </p:cBhvr>
                                      <p:tavLst>
                                        <p:tav tm="0">
                                          <p:val>
                                            <p:strVal val="#ppt_x"/>
                                          </p:val>
                                        </p:tav>
                                        <p:tav tm="100000">
                                          <p:val>
                                            <p:strVal val="#ppt_x"/>
                                          </p:val>
                                        </p:tav>
                                      </p:tavLst>
                                    </p:anim>
                                    <p:anim calcmode="lin" valueType="num">
                                      <p:cBhvr additive="base">
                                        <p:cTn id="5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barn(inVertical)">
                                      <p:cBhvr>
                                        <p:cTn id="57" dur="500"/>
                                        <p:tgtEl>
                                          <p:spTgt spid="30"/>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23"/>
                                        </p:tgtEl>
                                        <p:attrNameLst>
                                          <p:attrName>style.visibility</p:attrName>
                                        </p:attrNameLst>
                                      </p:cBhvr>
                                      <p:to>
                                        <p:strVal val="visible"/>
                                      </p:to>
                                    </p:set>
                                    <p:anim calcmode="lin" valueType="num">
                                      <p:cBhvr additive="base">
                                        <p:cTn id="62" dur="500" fill="hold"/>
                                        <p:tgtEl>
                                          <p:spTgt spid="23"/>
                                        </p:tgtEl>
                                        <p:attrNameLst>
                                          <p:attrName>ppt_x</p:attrName>
                                        </p:attrNameLst>
                                      </p:cBhvr>
                                      <p:tavLst>
                                        <p:tav tm="0">
                                          <p:val>
                                            <p:strVal val="#ppt_x"/>
                                          </p:val>
                                        </p:tav>
                                        <p:tav tm="100000">
                                          <p:val>
                                            <p:strVal val="#ppt_x"/>
                                          </p:val>
                                        </p:tav>
                                      </p:tavLst>
                                    </p:anim>
                                    <p:anim calcmode="lin" valueType="num">
                                      <p:cBhvr additive="base">
                                        <p:cTn id="63"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grpId="0" nodeType="click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barn(inVertical)">
                                      <p:cBhvr>
                                        <p:cTn id="6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8" grpId="0"/>
      <p:bldP spid="21" grpId="0"/>
      <p:bldP spid="23" grpId="0"/>
      <p:bldP spid="28" grpId="0"/>
      <p:bldP spid="30" grpId="0"/>
      <p:bldP spid="31"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E88BF374-CFAB-20DC-4779-14B906DE7BB2}"/>
              </a:ext>
            </a:extLst>
          </p:cNvPr>
          <p:cNvPicPr>
            <a:picLocks noChangeAspect="1"/>
          </p:cNvPicPr>
          <p:nvPr/>
        </p:nvPicPr>
        <p:blipFill>
          <a:blip r:embed="rId2"/>
          <a:stretch>
            <a:fillRect/>
          </a:stretch>
        </p:blipFill>
        <p:spPr>
          <a:xfrm>
            <a:off x="0" y="5960"/>
            <a:ext cx="12192000" cy="6852040"/>
          </a:xfrm>
          <a:prstGeom prst="rect">
            <a:avLst/>
          </a:prstGeom>
        </p:spPr>
      </p:pic>
      <p:sp>
        <p:nvSpPr>
          <p:cNvPr id="2" name="Espace réservé du contenu 1"/>
          <p:cNvSpPr>
            <a:spLocks noGrp="1"/>
          </p:cNvSpPr>
          <p:nvPr>
            <p:ph idx="1"/>
          </p:nvPr>
        </p:nvSpPr>
        <p:spPr/>
        <p:txBody>
          <a:bodyPr>
            <a:normAutofit/>
          </a:bodyPr>
          <a:lstStyle/>
          <a:p>
            <a:endParaRPr lang="fr-FR" sz="1200" dirty="0"/>
          </a:p>
          <a:p>
            <a:endParaRPr lang="fr-FR" dirty="0"/>
          </a:p>
        </p:txBody>
      </p:sp>
      <p:sp>
        <p:nvSpPr>
          <p:cNvPr id="4" name="Rectangle à coins arrondis 3"/>
          <p:cNvSpPr/>
          <p:nvPr/>
        </p:nvSpPr>
        <p:spPr>
          <a:xfrm>
            <a:off x="4223792" y="2394373"/>
            <a:ext cx="3600400" cy="608516"/>
          </a:xfrm>
          <a:prstGeom prst="roundRect">
            <a:avLst/>
          </a:prstGeom>
          <a:solidFill>
            <a:schemeClr val="bg1">
              <a:lumMod val="5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b="1" dirty="0"/>
              <a:t>Sollicitation des employeurs </a:t>
            </a:r>
          </a:p>
        </p:txBody>
      </p:sp>
      <p:sp>
        <p:nvSpPr>
          <p:cNvPr id="6" name="Rectangle 5"/>
          <p:cNvSpPr/>
          <p:nvPr/>
        </p:nvSpPr>
        <p:spPr>
          <a:xfrm>
            <a:off x="3929154" y="990217"/>
            <a:ext cx="1944216" cy="756084"/>
          </a:xfrm>
          <a:prstGeom prst="rect">
            <a:avLst/>
          </a:prstGeom>
          <a:solidFill>
            <a:srgbClr val="1F9CB3"/>
          </a:solidFill>
        </p:spPr>
        <p:style>
          <a:lnRef idx="3">
            <a:schemeClr val="lt1"/>
          </a:lnRef>
          <a:fillRef idx="1">
            <a:schemeClr val="accent3"/>
          </a:fillRef>
          <a:effectRef idx="1">
            <a:schemeClr val="accent3"/>
          </a:effectRef>
          <a:fontRef idx="minor">
            <a:schemeClr val="lt1"/>
          </a:fontRef>
        </p:style>
        <p:txBody>
          <a:bodyPr rtlCol="0" anchor="ctr"/>
          <a:lstStyle/>
          <a:p>
            <a:pPr marL="0" lvl="1" algn="ctr"/>
            <a:r>
              <a:rPr lang="fr-FR" sz="1600" b="1" dirty="0">
                <a:solidFill>
                  <a:schemeClr val="bg1"/>
                </a:solidFill>
              </a:rPr>
              <a:t>Obligation de sécurité de l’employeur</a:t>
            </a:r>
          </a:p>
        </p:txBody>
      </p:sp>
      <p:sp>
        <p:nvSpPr>
          <p:cNvPr id="7" name="Rectangle 6"/>
          <p:cNvSpPr/>
          <p:nvPr/>
        </p:nvSpPr>
        <p:spPr>
          <a:xfrm>
            <a:off x="1165617" y="1702958"/>
            <a:ext cx="2088232" cy="720080"/>
          </a:xfrm>
          <a:prstGeom prst="rect">
            <a:avLst/>
          </a:prstGeom>
          <a:solidFill>
            <a:srgbClr val="1F9CB3"/>
          </a:solidFill>
        </p:spPr>
        <p:style>
          <a:lnRef idx="3">
            <a:schemeClr val="lt1"/>
          </a:lnRef>
          <a:fillRef idx="1">
            <a:schemeClr val="accent3"/>
          </a:fillRef>
          <a:effectRef idx="1">
            <a:schemeClr val="accent3"/>
          </a:effectRef>
          <a:fontRef idx="minor">
            <a:schemeClr val="lt1"/>
          </a:fontRef>
        </p:style>
        <p:txBody>
          <a:bodyPr rtlCol="0" anchor="ctr"/>
          <a:lstStyle/>
          <a:p>
            <a:pPr marL="0" lvl="1" algn="ctr"/>
            <a:r>
              <a:rPr lang="fr-FR" sz="1600" b="1" dirty="0"/>
              <a:t>Problématiques individuelles</a:t>
            </a:r>
          </a:p>
        </p:txBody>
      </p:sp>
      <p:sp>
        <p:nvSpPr>
          <p:cNvPr id="8" name="Rectangle 7"/>
          <p:cNvSpPr/>
          <p:nvPr/>
        </p:nvSpPr>
        <p:spPr>
          <a:xfrm>
            <a:off x="6346298" y="951191"/>
            <a:ext cx="2147858" cy="834772"/>
          </a:xfrm>
          <a:prstGeom prst="rect">
            <a:avLst/>
          </a:prstGeom>
          <a:solidFill>
            <a:srgbClr val="1F9CB3"/>
          </a:solidFill>
        </p:spPr>
        <p:style>
          <a:lnRef idx="3">
            <a:schemeClr val="lt1"/>
          </a:lnRef>
          <a:fillRef idx="1">
            <a:schemeClr val="accent3"/>
          </a:fillRef>
          <a:effectRef idx="1">
            <a:schemeClr val="accent3"/>
          </a:effectRef>
          <a:fontRef idx="minor">
            <a:schemeClr val="lt1"/>
          </a:fontRef>
        </p:style>
        <p:txBody>
          <a:bodyPr rtlCol="0" anchor="ctr"/>
          <a:lstStyle/>
          <a:p>
            <a:pPr marL="0" lvl="1" algn="ctr"/>
            <a:r>
              <a:rPr lang="fr-FR" sz="1600" b="1" dirty="0">
                <a:solidFill>
                  <a:schemeClr val="bg1"/>
                </a:solidFill>
              </a:rPr>
              <a:t>Mise à jour du document unique</a:t>
            </a:r>
          </a:p>
        </p:txBody>
      </p:sp>
      <p:sp>
        <p:nvSpPr>
          <p:cNvPr id="9" name="Rectangle à coins arrondis 8"/>
          <p:cNvSpPr/>
          <p:nvPr/>
        </p:nvSpPr>
        <p:spPr>
          <a:xfrm>
            <a:off x="4223792" y="3573016"/>
            <a:ext cx="3600400" cy="535344"/>
          </a:xfrm>
          <a:prstGeom prst="roundRect">
            <a:avLst/>
          </a:prstGeom>
          <a:solidFill>
            <a:schemeClr val="bg1">
              <a:lumMod val="5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b="1" dirty="0">
                <a:solidFill>
                  <a:schemeClr val="bg1"/>
                </a:solidFill>
              </a:rPr>
              <a:t>Analyse de la demande</a:t>
            </a:r>
          </a:p>
        </p:txBody>
      </p:sp>
      <p:sp>
        <p:nvSpPr>
          <p:cNvPr id="10" name="Organigramme : Alternative 9"/>
          <p:cNvSpPr/>
          <p:nvPr/>
        </p:nvSpPr>
        <p:spPr>
          <a:xfrm>
            <a:off x="4251972" y="4717174"/>
            <a:ext cx="3582398" cy="584033"/>
          </a:xfrm>
          <a:prstGeom prst="flowChartAlternateProcess">
            <a:avLst/>
          </a:prstGeom>
          <a:solidFill>
            <a:schemeClr val="bg1">
              <a:lumMod val="5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b="1" dirty="0">
                <a:solidFill>
                  <a:schemeClr val="bg1"/>
                </a:solidFill>
              </a:rPr>
              <a:t>Accompagnement de l’entreprise </a:t>
            </a:r>
          </a:p>
        </p:txBody>
      </p:sp>
      <p:sp>
        <p:nvSpPr>
          <p:cNvPr id="12" name="Rectangle 11"/>
          <p:cNvSpPr/>
          <p:nvPr/>
        </p:nvSpPr>
        <p:spPr>
          <a:xfrm>
            <a:off x="3575843" y="5852927"/>
            <a:ext cx="2448272" cy="720080"/>
          </a:xfrm>
          <a:prstGeom prst="rect">
            <a:avLst/>
          </a:prstGeom>
          <a:solidFill>
            <a:srgbClr val="E08C37"/>
          </a:solidFill>
        </p:spPr>
        <p:style>
          <a:lnRef idx="1">
            <a:schemeClr val="accent5"/>
          </a:lnRef>
          <a:fillRef idx="2">
            <a:schemeClr val="accent5"/>
          </a:fillRef>
          <a:effectRef idx="1">
            <a:schemeClr val="accent5"/>
          </a:effectRef>
          <a:fontRef idx="minor">
            <a:schemeClr val="dk1"/>
          </a:fontRef>
        </p:style>
        <p:txBody>
          <a:bodyPr rtlCol="0" anchor="ctr"/>
          <a:lstStyle/>
          <a:p>
            <a:pPr marL="0" lvl="1" algn="ctr"/>
            <a:r>
              <a:rPr lang="fr-FR" sz="1600" b="1" dirty="0">
                <a:solidFill>
                  <a:schemeClr val="bg1"/>
                </a:solidFill>
              </a:rPr>
              <a:t>Sensibilisation des encadrants</a:t>
            </a:r>
          </a:p>
        </p:txBody>
      </p:sp>
      <p:sp>
        <p:nvSpPr>
          <p:cNvPr id="13" name="Rectangle 12"/>
          <p:cNvSpPr/>
          <p:nvPr/>
        </p:nvSpPr>
        <p:spPr>
          <a:xfrm>
            <a:off x="6345451" y="5836551"/>
            <a:ext cx="2402765" cy="720080"/>
          </a:xfrm>
          <a:prstGeom prst="rect">
            <a:avLst/>
          </a:prstGeom>
          <a:solidFill>
            <a:srgbClr val="E08C37"/>
          </a:solidFill>
        </p:spPr>
        <p:style>
          <a:lnRef idx="1">
            <a:schemeClr val="accent5"/>
          </a:lnRef>
          <a:fillRef idx="2">
            <a:schemeClr val="accent5"/>
          </a:fillRef>
          <a:effectRef idx="1">
            <a:schemeClr val="accent5"/>
          </a:effectRef>
          <a:fontRef idx="minor">
            <a:schemeClr val="dk1"/>
          </a:fontRef>
        </p:style>
        <p:txBody>
          <a:bodyPr rtlCol="0" anchor="ctr"/>
          <a:lstStyle/>
          <a:p>
            <a:pPr marL="0" lvl="1" algn="ctr"/>
            <a:r>
              <a:rPr lang="fr-FR" sz="1600" b="1" dirty="0">
                <a:solidFill>
                  <a:schemeClr val="bg1"/>
                </a:solidFill>
              </a:rPr>
              <a:t>Sensibilisation des salariés</a:t>
            </a:r>
          </a:p>
        </p:txBody>
      </p:sp>
      <p:sp>
        <p:nvSpPr>
          <p:cNvPr id="15" name="Rectangle 14"/>
          <p:cNvSpPr/>
          <p:nvPr/>
        </p:nvSpPr>
        <p:spPr>
          <a:xfrm>
            <a:off x="472152" y="4975731"/>
            <a:ext cx="2792756" cy="936104"/>
          </a:xfrm>
          <a:prstGeom prst="rect">
            <a:avLst/>
          </a:prstGeom>
          <a:solidFill>
            <a:srgbClr val="E08C37"/>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fr-FR" sz="1600" b="1" dirty="0">
                <a:solidFill>
                  <a:schemeClr val="bg1"/>
                </a:solidFill>
              </a:rPr>
              <a:t>Protocole de prise en charge des salariés en cas de troubles du comportement</a:t>
            </a:r>
          </a:p>
        </p:txBody>
      </p:sp>
      <p:sp>
        <p:nvSpPr>
          <p:cNvPr id="16" name="Rectangle 15"/>
          <p:cNvSpPr/>
          <p:nvPr/>
        </p:nvSpPr>
        <p:spPr>
          <a:xfrm>
            <a:off x="9125493" y="5119783"/>
            <a:ext cx="2703266" cy="788836"/>
          </a:xfrm>
          <a:prstGeom prst="rect">
            <a:avLst/>
          </a:prstGeom>
          <a:solidFill>
            <a:srgbClr val="E08C37"/>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fr-FR" sz="1600" b="1" dirty="0">
                <a:solidFill>
                  <a:schemeClr val="bg1"/>
                </a:solidFill>
              </a:rPr>
              <a:t>Intégration de la consommation de SPA au DU</a:t>
            </a:r>
          </a:p>
        </p:txBody>
      </p:sp>
      <p:cxnSp>
        <p:nvCxnSpPr>
          <p:cNvPr id="18" name="Connecteur droit avec flèche 17"/>
          <p:cNvCxnSpPr>
            <a:cxnSpLocks/>
            <a:stCxn id="7" idx="3"/>
          </p:cNvCxnSpPr>
          <p:nvPr/>
        </p:nvCxnSpPr>
        <p:spPr>
          <a:xfrm>
            <a:off x="3253849" y="2062998"/>
            <a:ext cx="943564" cy="625344"/>
          </a:xfrm>
          <a:prstGeom prst="straightConnector1">
            <a:avLst/>
          </a:prstGeom>
          <a:ln w="57150">
            <a:solidFill>
              <a:schemeClr val="tx1"/>
            </a:solidFill>
            <a:tailEnd type="arrow"/>
          </a:ln>
        </p:spPr>
        <p:style>
          <a:lnRef idx="3">
            <a:schemeClr val="accent3"/>
          </a:lnRef>
          <a:fillRef idx="0">
            <a:schemeClr val="accent3"/>
          </a:fillRef>
          <a:effectRef idx="2">
            <a:schemeClr val="accent3"/>
          </a:effectRef>
          <a:fontRef idx="minor">
            <a:schemeClr val="tx1"/>
          </a:fontRef>
        </p:style>
      </p:cxnSp>
      <p:cxnSp>
        <p:nvCxnSpPr>
          <p:cNvPr id="20" name="Connecteur droit avec flèche 19"/>
          <p:cNvCxnSpPr>
            <a:cxnSpLocks/>
          </p:cNvCxnSpPr>
          <p:nvPr/>
        </p:nvCxnSpPr>
        <p:spPr>
          <a:xfrm>
            <a:off x="4901262" y="1785645"/>
            <a:ext cx="0" cy="608728"/>
          </a:xfrm>
          <a:prstGeom prst="straightConnector1">
            <a:avLst/>
          </a:prstGeom>
          <a:ln w="57150">
            <a:solidFill>
              <a:schemeClr val="tx1"/>
            </a:solidFill>
            <a:tailEnd type="arrow"/>
          </a:ln>
        </p:spPr>
        <p:style>
          <a:lnRef idx="3">
            <a:schemeClr val="accent3"/>
          </a:lnRef>
          <a:fillRef idx="0">
            <a:schemeClr val="accent3"/>
          </a:fillRef>
          <a:effectRef idx="2">
            <a:schemeClr val="accent3"/>
          </a:effectRef>
          <a:fontRef idx="minor">
            <a:schemeClr val="tx1"/>
          </a:fontRef>
        </p:style>
      </p:cxnSp>
      <p:cxnSp>
        <p:nvCxnSpPr>
          <p:cNvPr id="24" name="Connecteur droit avec flèche 23"/>
          <p:cNvCxnSpPr>
            <a:cxnSpLocks/>
          </p:cNvCxnSpPr>
          <p:nvPr/>
        </p:nvCxnSpPr>
        <p:spPr>
          <a:xfrm>
            <a:off x="6024115" y="3002889"/>
            <a:ext cx="0" cy="570127"/>
          </a:xfrm>
          <a:prstGeom prst="straightConnector1">
            <a:avLst/>
          </a:prstGeom>
          <a:ln w="57150">
            <a:solidFill>
              <a:schemeClr val="tx1"/>
            </a:solidFill>
            <a:tailEnd type="arrow"/>
          </a:ln>
        </p:spPr>
        <p:style>
          <a:lnRef idx="3">
            <a:schemeClr val="accent6"/>
          </a:lnRef>
          <a:fillRef idx="0">
            <a:schemeClr val="accent6"/>
          </a:fillRef>
          <a:effectRef idx="2">
            <a:schemeClr val="accent6"/>
          </a:effectRef>
          <a:fontRef idx="minor">
            <a:schemeClr val="tx1"/>
          </a:fontRef>
        </p:style>
      </p:cxnSp>
      <p:cxnSp>
        <p:nvCxnSpPr>
          <p:cNvPr id="28" name="Connecteur droit avec flèche 27"/>
          <p:cNvCxnSpPr>
            <a:cxnSpLocks/>
            <a:endCxn id="15" idx="3"/>
          </p:cNvCxnSpPr>
          <p:nvPr/>
        </p:nvCxnSpPr>
        <p:spPr>
          <a:xfrm flipH="1">
            <a:off x="3264908" y="5189966"/>
            <a:ext cx="932505" cy="253817"/>
          </a:xfrm>
          <a:prstGeom prst="straightConnector1">
            <a:avLst/>
          </a:prstGeom>
          <a:ln w="57150">
            <a:solidFill>
              <a:schemeClr val="tx1"/>
            </a:solidFill>
            <a:tailEnd type="arrow"/>
          </a:ln>
        </p:spPr>
        <p:style>
          <a:lnRef idx="3">
            <a:schemeClr val="accent5"/>
          </a:lnRef>
          <a:fillRef idx="0">
            <a:schemeClr val="accent5"/>
          </a:fillRef>
          <a:effectRef idx="2">
            <a:schemeClr val="accent5"/>
          </a:effectRef>
          <a:fontRef idx="minor">
            <a:schemeClr val="tx1"/>
          </a:fontRef>
        </p:style>
      </p:cxnSp>
      <p:cxnSp>
        <p:nvCxnSpPr>
          <p:cNvPr id="30" name="Connecteur droit avec flèche 29"/>
          <p:cNvCxnSpPr>
            <a:cxnSpLocks/>
          </p:cNvCxnSpPr>
          <p:nvPr/>
        </p:nvCxnSpPr>
        <p:spPr>
          <a:xfrm>
            <a:off x="5188076" y="5340464"/>
            <a:ext cx="0" cy="500804"/>
          </a:xfrm>
          <a:prstGeom prst="straightConnector1">
            <a:avLst/>
          </a:prstGeom>
          <a:ln w="57150">
            <a:solidFill>
              <a:schemeClr val="tx1"/>
            </a:solidFill>
            <a:tailEnd type="arrow"/>
          </a:ln>
        </p:spPr>
        <p:style>
          <a:lnRef idx="3">
            <a:schemeClr val="accent5"/>
          </a:lnRef>
          <a:fillRef idx="0">
            <a:schemeClr val="accent5"/>
          </a:fillRef>
          <a:effectRef idx="2">
            <a:schemeClr val="accent5"/>
          </a:effectRef>
          <a:fontRef idx="minor">
            <a:schemeClr val="tx1"/>
          </a:fontRef>
        </p:style>
      </p:cxnSp>
      <p:cxnSp>
        <p:nvCxnSpPr>
          <p:cNvPr id="32" name="Connecteur droit avec flèche 31"/>
          <p:cNvCxnSpPr>
            <a:cxnSpLocks/>
          </p:cNvCxnSpPr>
          <p:nvPr/>
        </p:nvCxnSpPr>
        <p:spPr>
          <a:xfrm>
            <a:off x="6807625" y="5340464"/>
            <a:ext cx="0" cy="512463"/>
          </a:xfrm>
          <a:prstGeom prst="straightConnector1">
            <a:avLst/>
          </a:prstGeom>
          <a:ln w="57150">
            <a:solidFill>
              <a:schemeClr val="tx1"/>
            </a:solidFill>
            <a:tailEnd type="arrow"/>
          </a:ln>
        </p:spPr>
        <p:style>
          <a:lnRef idx="3">
            <a:schemeClr val="accent5"/>
          </a:lnRef>
          <a:fillRef idx="0">
            <a:schemeClr val="accent5"/>
          </a:fillRef>
          <a:effectRef idx="2">
            <a:schemeClr val="accent5"/>
          </a:effectRef>
          <a:fontRef idx="minor">
            <a:schemeClr val="tx1"/>
          </a:fontRef>
        </p:style>
      </p:cxnSp>
      <p:cxnSp>
        <p:nvCxnSpPr>
          <p:cNvPr id="36" name="Connecteur droit avec flèche 35"/>
          <p:cNvCxnSpPr>
            <a:cxnSpLocks/>
          </p:cNvCxnSpPr>
          <p:nvPr/>
        </p:nvCxnSpPr>
        <p:spPr>
          <a:xfrm>
            <a:off x="7884781" y="5236358"/>
            <a:ext cx="1183267" cy="354508"/>
          </a:xfrm>
          <a:prstGeom prst="straightConnector1">
            <a:avLst/>
          </a:prstGeom>
          <a:ln w="57150">
            <a:solidFill>
              <a:schemeClr val="tx1"/>
            </a:solidFill>
            <a:tailEnd type="arrow"/>
          </a:ln>
        </p:spPr>
        <p:style>
          <a:lnRef idx="3">
            <a:schemeClr val="accent5"/>
          </a:lnRef>
          <a:fillRef idx="0">
            <a:schemeClr val="accent5"/>
          </a:fillRef>
          <a:effectRef idx="2">
            <a:schemeClr val="accent5"/>
          </a:effectRef>
          <a:fontRef idx="minor">
            <a:schemeClr val="tx1"/>
          </a:fontRef>
        </p:style>
      </p:cxnSp>
      <p:sp>
        <p:nvSpPr>
          <p:cNvPr id="5" name="Rectangle 4"/>
          <p:cNvSpPr/>
          <p:nvPr/>
        </p:nvSpPr>
        <p:spPr>
          <a:xfrm>
            <a:off x="9098014" y="1749796"/>
            <a:ext cx="2147855" cy="933069"/>
          </a:xfrm>
          <a:prstGeom prst="rect">
            <a:avLst/>
          </a:prstGeom>
          <a:solidFill>
            <a:srgbClr val="1F9CB3"/>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fr-FR" sz="1600" b="1" dirty="0">
                <a:solidFill>
                  <a:schemeClr val="bg1"/>
                </a:solidFill>
              </a:rPr>
              <a:t>Information, conseil des équipes en santé travail</a:t>
            </a:r>
          </a:p>
        </p:txBody>
      </p:sp>
      <p:cxnSp>
        <p:nvCxnSpPr>
          <p:cNvPr id="17" name="Connecteur droit avec flèche 16"/>
          <p:cNvCxnSpPr>
            <a:cxnSpLocks/>
            <a:stCxn id="5" idx="1"/>
          </p:cNvCxnSpPr>
          <p:nvPr/>
        </p:nvCxnSpPr>
        <p:spPr>
          <a:xfrm flipH="1">
            <a:off x="7834370" y="2216331"/>
            <a:ext cx="1263644" cy="526454"/>
          </a:xfrm>
          <a:prstGeom prst="straightConnector1">
            <a:avLst/>
          </a:prstGeom>
          <a:ln w="57150">
            <a:solidFill>
              <a:schemeClr val="tx1"/>
            </a:solidFill>
            <a:tailEnd type="arrow"/>
          </a:ln>
        </p:spPr>
        <p:style>
          <a:lnRef idx="3">
            <a:schemeClr val="accent3"/>
          </a:lnRef>
          <a:fillRef idx="0">
            <a:schemeClr val="accent3"/>
          </a:fillRef>
          <a:effectRef idx="2">
            <a:schemeClr val="accent3"/>
          </a:effectRef>
          <a:fontRef idx="minor">
            <a:schemeClr val="tx1"/>
          </a:fontRef>
        </p:style>
      </p:cxnSp>
      <p:sp>
        <p:nvSpPr>
          <p:cNvPr id="21" name="ZoneTexte 20">
            <a:extLst>
              <a:ext uri="{FF2B5EF4-FFF2-40B4-BE49-F238E27FC236}">
                <a16:creationId xmlns:a16="http://schemas.microsoft.com/office/drawing/2014/main" id="{76EB7174-DDE3-0816-4309-286128EED1CD}"/>
              </a:ext>
            </a:extLst>
          </p:cNvPr>
          <p:cNvSpPr txBox="1"/>
          <p:nvPr/>
        </p:nvSpPr>
        <p:spPr>
          <a:xfrm>
            <a:off x="2919712" y="184479"/>
            <a:ext cx="6985000" cy="584775"/>
          </a:xfrm>
          <a:prstGeom prst="rect">
            <a:avLst/>
          </a:prstGeom>
          <a:noFill/>
        </p:spPr>
        <p:txBody>
          <a:bodyPr wrap="square" rtlCol="0">
            <a:spAutoFit/>
          </a:bodyPr>
          <a:lstStyle/>
          <a:p>
            <a:r>
              <a:rPr lang="fr-FR" sz="3200" b="1" dirty="0">
                <a:solidFill>
                  <a:srgbClr val="E08C37"/>
                </a:solidFill>
              </a:rPr>
              <a:t>DEMARCHE PREVENTION COLLECTIVE</a:t>
            </a:r>
          </a:p>
        </p:txBody>
      </p:sp>
      <p:cxnSp>
        <p:nvCxnSpPr>
          <p:cNvPr id="39" name="Connecteur droit avec flèche 38">
            <a:extLst>
              <a:ext uri="{FF2B5EF4-FFF2-40B4-BE49-F238E27FC236}">
                <a16:creationId xmlns:a16="http://schemas.microsoft.com/office/drawing/2014/main" id="{7210F04A-A3BD-1EFA-EB21-03F830872F2D}"/>
              </a:ext>
            </a:extLst>
          </p:cNvPr>
          <p:cNvCxnSpPr>
            <a:cxnSpLocks/>
          </p:cNvCxnSpPr>
          <p:nvPr/>
        </p:nvCxnSpPr>
        <p:spPr>
          <a:xfrm>
            <a:off x="6041130" y="4133141"/>
            <a:ext cx="0" cy="584033"/>
          </a:xfrm>
          <a:prstGeom prst="straightConnector1">
            <a:avLst/>
          </a:prstGeom>
          <a:ln w="57150">
            <a:solidFill>
              <a:schemeClr val="tx1"/>
            </a:solidFill>
            <a:tailEnd type="arrow"/>
          </a:ln>
        </p:spPr>
        <p:style>
          <a:lnRef idx="3">
            <a:schemeClr val="accent6"/>
          </a:lnRef>
          <a:fillRef idx="0">
            <a:schemeClr val="accent6"/>
          </a:fillRef>
          <a:effectRef idx="2">
            <a:schemeClr val="accent6"/>
          </a:effectRef>
          <a:fontRef idx="minor">
            <a:schemeClr val="tx1"/>
          </a:fontRef>
        </p:style>
      </p:cxnSp>
      <p:cxnSp>
        <p:nvCxnSpPr>
          <p:cNvPr id="49" name="Connecteur droit avec flèche 48">
            <a:extLst>
              <a:ext uri="{FF2B5EF4-FFF2-40B4-BE49-F238E27FC236}">
                <a16:creationId xmlns:a16="http://schemas.microsoft.com/office/drawing/2014/main" id="{F0CBD85E-616E-1382-6222-9D73F09BC455}"/>
              </a:ext>
            </a:extLst>
          </p:cNvPr>
          <p:cNvCxnSpPr>
            <a:cxnSpLocks/>
          </p:cNvCxnSpPr>
          <p:nvPr/>
        </p:nvCxnSpPr>
        <p:spPr>
          <a:xfrm>
            <a:off x="7395715" y="1785645"/>
            <a:ext cx="0" cy="608728"/>
          </a:xfrm>
          <a:prstGeom prst="straightConnector1">
            <a:avLst/>
          </a:prstGeom>
          <a:ln w="57150">
            <a:solidFill>
              <a:schemeClr val="tx1"/>
            </a:solidFill>
            <a:tailEnd type="arrow"/>
          </a:ln>
        </p:spPr>
        <p:style>
          <a:lnRef idx="3">
            <a:schemeClr val="accent6"/>
          </a:lnRef>
          <a:fillRef idx="0">
            <a:schemeClr val="accent6"/>
          </a:fillRef>
          <a:effectRef idx="2">
            <a:schemeClr val="accent6"/>
          </a:effectRef>
          <a:fontRef idx="minor">
            <a:schemeClr val="tx1"/>
          </a:fontRef>
        </p:style>
      </p:cxnSp>
      <p:sp>
        <p:nvSpPr>
          <p:cNvPr id="52" name="ZoneTexte 51">
            <a:extLst>
              <a:ext uri="{FF2B5EF4-FFF2-40B4-BE49-F238E27FC236}">
                <a16:creationId xmlns:a16="http://schemas.microsoft.com/office/drawing/2014/main" id="{66280AB8-461D-8072-C22F-F3CF1C1C49F3}"/>
              </a:ext>
            </a:extLst>
          </p:cNvPr>
          <p:cNvSpPr txBox="1"/>
          <p:nvPr/>
        </p:nvSpPr>
        <p:spPr>
          <a:xfrm>
            <a:off x="10845478" y="6377650"/>
            <a:ext cx="1053296" cy="307777"/>
          </a:xfrm>
          <a:prstGeom prst="rect">
            <a:avLst/>
          </a:prstGeom>
          <a:solidFill>
            <a:srgbClr val="FFFF00"/>
          </a:solidFill>
        </p:spPr>
        <p:txBody>
          <a:bodyPr wrap="square" rtlCol="0">
            <a:spAutoFit/>
          </a:bodyPr>
          <a:lstStyle/>
          <a:p>
            <a:r>
              <a:rPr lang="fr-FR" sz="1400" b="1" dirty="0">
                <a:highlight>
                  <a:srgbClr val="FFFF00"/>
                </a:highlight>
                <a:ea typeface="STCaiyun" panose="020B0503020204020204" pitchFamily="2" charset="-122"/>
                <a:hlinkClick r:id="rId3" action="ppaction://hlinksldjump"/>
              </a:rPr>
              <a:t>SOMMAIRE</a:t>
            </a:r>
            <a:endParaRPr lang="fr-FR" sz="1400" b="1" dirty="0">
              <a:highlight>
                <a:srgbClr val="FFFF00"/>
              </a:highlight>
              <a:ea typeface="STCaiyun" panose="020B0503020204020204" pitchFamily="2" charset="-122"/>
            </a:endParaRPr>
          </a:p>
        </p:txBody>
      </p:sp>
    </p:spTree>
    <p:extLst>
      <p:ext uri="{BB962C8B-B14F-4D97-AF65-F5344CB8AC3E}">
        <p14:creationId xmlns:p14="http://schemas.microsoft.com/office/powerpoint/2010/main" val="4077486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barn(inVertical)">
                                      <p:cBhvr>
                                        <p:cTn id="31" dur="500"/>
                                        <p:tgtEl>
                                          <p:spTgt spid="18"/>
                                        </p:tgtEl>
                                      </p:cBhvr>
                                    </p:animEffect>
                                  </p:childTnLst>
                                </p:cTn>
                              </p:par>
                              <p:par>
                                <p:cTn id="32" presetID="16" presetClass="entr" presetSubtype="21" fill="hold"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barn(inVertical)">
                                      <p:cBhvr>
                                        <p:cTn id="34" dur="500"/>
                                        <p:tgtEl>
                                          <p:spTgt spid="20"/>
                                        </p:tgtEl>
                                      </p:cBhvr>
                                    </p:animEffect>
                                  </p:childTnLst>
                                </p:cTn>
                              </p:par>
                              <p:par>
                                <p:cTn id="35" presetID="16" presetClass="entr" presetSubtype="21" fill="hold" nodeType="withEffect">
                                  <p:stCondLst>
                                    <p:cond delay="0"/>
                                  </p:stCondLst>
                                  <p:childTnLst>
                                    <p:set>
                                      <p:cBhvr>
                                        <p:cTn id="36" dur="1" fill="hold">
                                          <p:stCondLst>
                                            <p:cond delay="0"/>
                                          </p:stCondLst>
                                        </p:cTn>
                                        <p:tgtEl>
                                          <p:spTgt spid="49"/>
                                        </p:tgtEl>
                                        <p:attrNameLst>
                                          <p:attrName>style.visibility</p:attrName>
                                        </p:attrNameLst>
                                      </p:cBhvr>
                                      <p:to>
                                        <p:strVal val="visible"/>
                                      </p:to>
                                    </p:set>
                                    <p:animEffect transition="in" filter="barn(inVertical)">
                                      <p:cBhvr>
                                        <p:cTn id="37" dur="500"/>
                                        <p:tgtEl>
                                          <p:spTgt spid="49"/>
                                        </p:tgtEl>
                                      </p:cBhvr>
                                    </p:animEffect>
                                  </p:childTnLst>
                                </p:cTn>
                              </p:par>
                              <p:par>
                                <p:cTn id="38" presetID="16" presetClass="entr" presetSubtype="21" fill="hold"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barn(inVertical)">
                                      <p:cBhvr>
                                        <p:cTn id="40" dur="500"/>
                                        <p:tgtEl>
                                          <p:spTgt spid="17"/>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500" fill="hold"/>
                                        <p:tgtEl>
                                          <p:spTgt spid="4"/>
                                        </p:tgtEl>
                                        <p:attrNameLst>
                                          <p:attrName>ppt_x</p:attrName>
                                        </p:attrNameLst>
                                      </p:cBhvr>
                                      <p:tavLst>
                                        <p:tav tm="0">
                                          <p:val>
                                            <p:strVal val="#ppt_x"/>
                                          </p:val>
                                        </p:tav>
                                        <p:tav tm="100000">
                                          <p:val>
                                            <p:strVal val="#ppt_x"/>
                                          </p:val>
                                        </p:tav>
                                      </p:tavLst>
                                    </p:anim>
                                    <p:anim calcmode="lin" valueType="num">
                                      <p:cBhvr additive="base">
                                        <p:cTn id="4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barn(inVertical)">
                                      <p:cBhvr>
                                        <p:cTn id="51" dur="500"/>
                                        <p:tgtEl>
                                          <p:spTgt spid="24"/>
                                        </p:tgtEl>
                                      </p:cBhvr>
                                    </p:animEffect>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additive="base">
                                        <p:cTn id="56" dur="500" fill="hold"/>
                                        <p:tgtEl>
                                          <p:spTgt spid="9"/>
                                        </p:tgtEl>
                                        <p:attrNameLst>
                                          <p:attrName>ppt_x</p:attrName>
                                        </p:attrNameLst>
                                      </p:cBhvr>
                                      <p:tavLst>
                                        <p:tav tm="0">
                                          <p:val>
                                            <p:strVal val="#ppt_x"/>
                                          </p:val>
                                        </p:tav>
                                        <p:tav tm="100000">
                                          <p:val>
                                            <p:strVal val="#ppt_x"/>
                                          </p:val>
                                        </p:tav>
                                      </p:tavLst>
                                    </p:anim>
                                    <p:anim calcmode="lin" valueType="num">
                                      <p:cBhvr additive="base">
                                        <p:cTn id="5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barn(inVertical)">
                                      <p:cBhvr>
                                        <p:cTn id="62" dur="500"/>
                                        <p:tgtEl>
                                          <p:spTgt spid="39"/>
                                        </p:tgtEl>
                                      </p:cBhvr>
                                    </p:animEffect>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additive="base">
                                        <p:cTn id="67" dur="500" fill="hold"/>
                                        <p:tgtEl>
                                          <p:spTgt spid="10"/>
                                        </p:tgtEl>
                                        <p:attrNameLst>
                                          <p:attrName>ppt_x</p:attrName>
                                        </p:attrNameLst>
                                      </p:cBhvr>
                                      <p:tavLst>
                                        <p:tav tm="0">
                                          <p:val>
                                            <p:strVal val="#ppt_x"/>
                                          </p:val>
                                        </p:tav>
                                        <p:tav tm="100000">
                                          <p:val>
                                            <p:strVal val="#ppt_x"/>
                                          </p:val>
                                        </p:tav>
                                      </p:tavLst>
                                    </p:anim>
                                    <p:anim calcmode="lin" valueType="num">
                                      <p:cBhvr additive="base">
                                        <p:cTn id="6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5"/>
                                        </p:tgtEl>
                                        <p:attrNameLst>
                                          <p:attrName>style.visibility</p:attrName>
                                        </p:attrNameLst>
                                      </p:cBhvr>
                                      <p:to>
                                        <p:strVal val="visible"/>
                                      </p:to>
                                    </p:set>
                                    <p:anim calcmode="lin" valueType="num">
                                      <p:cBhvr additive="base">
                                        <p:cTn id="73" dur="500" fill="hold"/>
                                        <p:tgtEl>
                                          <p:spTgt spid="15"/>
                                        </p:tgtEl>
                                        <p:attrNameLst>
                                          <p:attrName>ppt_x</p:attrName>
                                        </p:attrNameLst>
                                      </p:cBhvr>
                                      <p:tavLst>
                                        <p:tav tm="0">
                                          <p:val>
                                            <p:strVal val="#ppt_x"/>
                                          </p:val>
                                        </p:tav>
                                        <p:tav tm="100000">
                                          <p:val>
                                            <p:strVal val="#ppt_x"/>
                                          </p:val>
                                        </p:tav>
                                      </p:tavLst>
                                    </p:anim>
                                    <p:anim calcmode="lin" valueType="num">
                                      <p:cBhvr additive="base">
                                        <p:cTn id="7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2"/>
                                        </p:tgtEl>
                                        <p:attrNameLst>
                                          <p:attrName>style.visibility</p:attrName>
                                        </p:attrNameLst>
                                      </p:cBhvr>
                                      <p:to>
                                        <p:strVal val="visible"/>
                                      </p:to>
                                    </p:set>
                                    <p:anim calcmode="lin" valueType="num">
                                      <p:cBhvr additive="base">
                                        <p:cTn id="79" dur="500" fill="hold"/>
                                        <p:tgtEl>
                                          <p:spTgt spid="12"/>
                                        </p:tgtEl>
                                        <p:attrNameLst>
                                          <p:attrName>ppt_x</p:attrName>
                                        </p:attrNameLst>
                                      </p:cBhvr>
                                      <p:tavLst>
                                        <p:tav tm="0">
                                          <p:val>
                                            <p:strVal val="#ppt_x"/>
                                          </p:val>
                                        </p:tav>
                                        <p:tav tm="100000">
                                          <p:val>
                                            <p:strVal val="#ppt_x"/>
                                          </p:val>
                                        </p:tav>
                                      </p:tavLst>
                                    </p:anim>
                                    <p:anim calcmode="lin" valueType="num">
                                      <p:cBhvr additive="base">
                                        <p:cTn id="8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3"/>
                                        </p:tgtEl>
                                        <p:attrNameLst>
                                          <p:attrName>style.visibility</p:attrName>
                                        </p:attrNameLst>
                                      </p:cBhvr>
                                      <p:to>
                                        <p:strVal val="visible"/>
                                      </p:to>
                                    </p:set>
                                    <p:anim calcmode="lin" valueType="num">
                                      <p:cBhvr additive="base">
                                        <p:cTn id="85" dur="500" fill="hold"/>
                                        <p:tgtEl>
                                          <p:spTgt spid="13"/>
                                        </p:tgtEl>
                                        <p:attrNameLst>
                                          <p:attrName>ppt_x</p:attrName>
                                        </p:attrNameLst>
                                      </p:cBhvr>
                                      <p:tavLst>
                                        <p:tav tm="0">
                                          <p:val>
                                            <p:strVal val="#ppt_x"/>
                                          </p:val>
                                        </p:tav>
                                        <p:tav tm="100000">
                                          <p:val>
                                            <p:strVal val="#ppt_x"/>
                                          </p:val>
                                        </p:tav>
                                      </p:tavLst>
                                    </p:anim>
                                    <p:anim calcmode="lin" valueType="num">
                                      <p:cBhvr additive="base">
                                        <p:cTn id="8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ppt_x"/>
                                          </p:val>
                                        </p:tav>
                                        <p:tav tm="100000">
                                          <p:val>
                                            <p:strVal val="#ppt_x"/>
                                          </p:val>
                                        </p:tav>
                                      </p:tavLst>
                                    </p:anim>
                                    <p:anim calcmode="lin" valueType="num">
                                      <p:cBhvr additive="base">
                                        <p:cTn id="9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16" presetClass="entr" presetSubtype="21" fill="hold" nodeType="clickEffect">
                                  <p:stCondLst>
                                    <p:cond delay="0"/>
                                  </p:stCondLst>
                                  <p:childTnLst>
                                    <p:set>
                                      <p:cBhvr>
                                        <p:cTn id="96" dur="1" fill="hold">
                                          <p:stCondLst>
                                            <p:cond delay="0"/>
                                          </p:stCondLst>
                                        </p:cTn>
                                        <p:tgtEl>
                                          <p:spTgt spid="28"/>
                                        </p:tgtEl>
                                        <p:attrNameLst>
                                          <p:attrName>style.visibility</p:attrName>
                                        </p:attrNameLst>
                                      </p:cBhvr>
                                      <p:to>
                                        <p:strVal val="visible"/>
                                      </p:to>
                                    </p:set>
                                    <p:animEffect transition="in" filter="barn(inVertical)">
                                      <p:cBhvr>
                                        <p:cTn id="97" dur="500"/>
                                        <p:tgtEl>
                                          <p:spTgt spid="28"/>
                                        </p:tgtEl>
                                      </p:cBhvr>
                                    </p:animEffect>
                                  </p:childTnLst>
                                </p:cTn>
                              </p:par>
                              <p:par>
                                <p:cTn id="98" presetID="16" presetClass="entr" presetSubtype="21" fill="hold" nodeType="withEffect">
                                  <p:stCondLst>
                                    <p:cond delay="0"/>
                                  </p:stCondLst>
                                  <p:childTnLst>
                                    <p:set>
                                      <p:cBhvr>
                                        <p:cTn id="99" dur="1" fill="hold">
                                          <p:stCondLst>
                                            <p:cond delay="0"/>
                                          </p:stCondLst>
                                        </p:cTn>
                                        <p:tgtEl>
                                          <p:spTgt spid="30"/>
                                        </p:tgtEl>
                                        <p:attrNameLst>
                                          <p:attrName>style.visibility</p:attrName>
                                        </p:attrNameLst>
                                      </p:cBhvr>
                                      <p:to>
                                        <p:strVal val="visible"/>
                                      </p:to>
                                    </p:set>
                                    <p:animEffect transition="in" filter="barn(inVertical)">
                                      <p:cBhvr>
                                        <p:cTn id="100" dur="500"/>
                                        <p:tgtEl>
                                          <p:spTgt spid="30"/>
                                        </p:tgtEl>
                                      </p:cBhvr>
                                    </p:animEffect>
                                  </p:childTnLst>
                                </p:cTn>
                              </p:par>
                              <p:par>
                                <p:cTn id="101" presetID="16" presetClass="entr" presetSubtype="21" fill="hold" nodeType="withEffect">
                                  <p:stCondLst>
                                    <p:cond delay="0"/>
                                  </p:stCondLst>
                                  <p:childTnLst>
                                    <p:set>
                                      <p:cBhvr>
                                        <p:cTn id="102" dur="1" fill="hold">
                                          <p:stCondLst>
                                            <p:cond delay="0"/>
                                          </p:stCondLst>
                                        </p:cTn>
                                        <p:tgtEl>
                                          <p:spTgt spid="32"/>
                                        </p:tgtEl>
                                        <p:attrNameLst>
                                          <p:attrName>style.visibility</p:attrName>
                                        </p:attrNameLst>
                                      </p:cBhvr>
                                      <p:to>
                                        <p:strVal val="visible"/>
                                      </p:to>
                                    </p:set>
                                    <p:animEffect transition="in" filter="barn(inVertical)">
                                      <p:cBhvr>
                                        <p:cTn id="103" dur="500"/>
                                        <p:tgtEl>
                                          <p:spTgt spid="32"/>
                                        </p:tgtEl>
                                      </p:cBhvr>
                                    </p:animEffect>
                                  </p:childTnLst>
                                </p:cTn>
                              </p:par>
                              <p:par>
                                <p:cTn id="104" presetID="16" presetClass="entr" presetSubtype="21" fill="hold" nodeType="with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barn(inVertical)">
                                      <p:cBhvr>
                                        <p:cTn id="106"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0" grpId="0" animBg="1"/>
      <p:bldP spid="12" grpId="0" animBg="1"/>
      <p:bldP spid="13" grpId="0" animBg="1"/>
      <p:bldP spid="15" grpId="0" animBg="1"/>
      <p:bldP spid="16" grpId="0" animBg="1"/>
      <p:bldP spid="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297119F3-F279-F098-A144-EC27C794D5E2}"/>
              </a:ext>
            </a:extLst>
          </p:cNvPr>
          <p:cNvPicPr>
            <a:picLocks noChangeAspect="1"/>
          </p:cNvPicPr>
          <p:nvPr/>
        </p:nvPicPr>
        <p:blipFill>
          <a:blip r:embed="rId2"/>
          <a:stretch>
            <a:fillRect/>
          </a:stretch>
        </p:blipFill>
        <p:spPr>
          <a:xfrm>
            <a:off x="0" y="0"/>
            <a:ext cx="12206796" cy="6858000"/>
          </a:xfrm>
          <a:prstGeom prst="rect">
            <a:avLst/>
          </a:prstGeom>
        </p:spPr>
      </p:pic>
      <p:sp>
        <p:nvSpPr>
          <p:cNvPr id="7" name="ZoneTexte 6">
            <a:extLst>
              <a:ext uri="{FF2B5EF4-FFF2-40B4-BE49-F238E27FC236}">
                <a16:creationId xmlns:a16="http://schemas.microsoft.com/office/drawing/2014/main" id="{02144084-950E-5CA4-AB93-72BAF70D3FE1}"/>
              </a:ext>
            </a:extLst>
          </p:cNvPr>
          <p:cNvSpPr txBox="1"/>
          <p:nvPr/>
        </p:nvSpPr>
        <p:spPr>
          <a:xfrm>
            <a:off x="3894364" y="82033"/>
            <a:ext cx="4106635" cy="707886"/>
          </a:xfrm>
          <a:prstGeom prst="rect">
            <a:avLst/>
          </a:prstGeom>
          <a:noFill/>
        </p:spPr>
        <p:txBody>
          <a:bodyPr wrap="square">
            <a:spAutoFit/>
          </a:bodyPr>
          <a:lstStyle/>
          <a:p>
            <a:r>
              <a:rPr lang="fr-FR" sz="4000" b="1" dirty="0">
                <a:solidFill>
                  <a:schemeClr val="bg1"/>
                </a:solidFill>
              </a:rPr>
              <a:t>Règlementation</a:t>
            </a:r>
            <a:endParaRPr lang="fr-FR" sz="4000" dirty="0">
              <a:solidFill>
                <a:schemeClr val="bg1"/>
              </a:solidFill>
            </a:endParaRPr>
          </a:p>
        </p:txBody>
      </p:sp>
      <p:sp>
        <p:nvSpPr>
          <p:cNvPr id="9" name="ZoneTexte 8">
            <a:extLst>
              <a:ext uri="{FF2B5EF4-FFF2-40B4-BE49-F238E27FC236}">
                <a16:creationId xmlns:a16="http://schemas.microsoft.com/office/drawing/2014/main" id="{4336FE2D-64D0-BCA3-3D03-B26530E2B10B}"/>
              </a:ext>
            </a:extLst>
          </p:cNvPr>
          <p:cNvSpPr txBox="1"/>
          <p:nvPr/>
        </p:nvSpPr>
        <p:spPr>
          <a:xfrm>
            <a:off x="87086" y="871952"/>
            <a:ext cx="11952514" cy="4878259"/>
          </a:xfrm>
          <a:prstGeom prst="rect">
            <a:avLst/>
          </a:prstGeom>
          <a:noFill/>
        </p:spPr>
        <p:txBody>
          <a:bodyPr wrap="square">
            <a:spAutoFit/>
          </a:bodyPr>
          <a:lstStyle/>
          <a:p>
            <a:pPr marL="342900" indent="-342900">
              <a:spcBef>
                <a:spcPts val="600"/>
              </a:spcBef>
              <a:spcAft>
                <a:spcPts val="600"/>
              </a:spcAft>
            </a:pPr>
            <a:r>
              <a:rPr lang="fr-FR" sz="3600" b="1" dirty="0">
                <a:solidFill>
                  <a:schemeClr val="bg1"/>
                </a:solidFill>
                <a:cs typeface="Calibri" panose="020F0502020204030204" pitchFamily="34" charset="0"/>
              </a:rPr>
              <a:t>Code du travail</a:t>
            </a:r>
          </a:p>
          <a:p>
            <a:pPr marL="342900" indent="-342900">
              <a:spcBef>
                <a:spcPts val="600"/>
              </a:spcBef>
            </a:pPr>
            <a:r>
              <a:rPr lang="fr-FR" sz="2400" b="1" i="1" dirty="0">
                <a:solidFill>
                  <a:schemeClr val="bg1"/>
                </a:solidFill>
                <a:cs typeface="Calibri" panose="020F0502020204030204" pitchFamily="34" charset="0"/>
              </a:rPr>
              <a:t>L 4121-1</a:t>
            </a:r>
          </a:p>
          <a:p>
            <a:pPr marL="342900" indent="-342900">
              <a:spcBef>
                <a:spcPts val="600"/>
              </a:spcBef>
            </a:pPr>
            <a:r>
              <a:rPr lang="fr-FR" sz="2400" b="1" dirty="0">
                <a:solidFill>
                  <a:schemeClr val="bg1"/>
                </a:solidFill>
                <a:cs typeface="Calibri" panose="020F0502020204030204" pitchFamily="34" charset="0"/>
              </a:rPr>
              <a:t>	L’employeur prend les mesures nécessaires pour préserver la santé physique et mentale  des travailleurs</a:t>
            </a:r>
          </a:p>
          <a:p>
            <a:pPr marL="342900" indent="-342900">
              <a:spcBef>
                <a:spcPts val="600"/>
              </a:spcBef>
            </a:pPr>
            <a:endParaRPr lang="fr-FR" sz="2400" b="1" dirty="0">
              <a:solidFill>
                <a:schemeClr val="bg1"/>
              </a:solidFill>
              <a:cs typeface="Calibri" panose="020F0502020204030204" pitchFamily="34" charset="0"/>
            </a:endParaRPr>
          </a:p>
          <a:p>
            <a:pPr marL="342900" indent="-342900">
              <a:spcBef>
                <a:spcPts val="600"/>
              </a:spcBef>
            </a:pPr>
            <a:r>
              <a:rPr lang="fr-FR" sz="2400" b="1" i="1" dirty="0">
                <a:solidFill>
                  <a:schemeClr val="bg1"/>
                </a:solidFill>
                <a:cs typeface="Calibri" panose="020F0502020204030204" pitchFamily="34" charset="0"/>
              </a:rPr>
              <a:t>L 4622-2 (modifié par loi n°2012-954 du 6 août 2012 – art 7)</a:t>
            </a:r>
          </a:p>
          <a:p>
            <a:pPr marL="342900" indent="-342900">
              <a:spcBef>
                <a:spcPts val="600"/>
              </a:spcBef>
            </a:pPr>
            <a:r>
              <a:rPr lang="fr-FR" sz="2400" b="1" dirty="0">
                <a:solidFill>
                  <a:schemeClr val="bg1"/>
                </a:solidFill>
                <a:cs typeface="Calibri" panose="020F0502020204030204" pitchFamily="34" charset="0"/>
              </a:rPr>
              <a:t>	 </a:t>
            </a:r>
            <a:r>
              <a:rPr lang="fr-FR" sz="2400" b="1" dirty="0">
                <a:solidFill>
                  <a:schemeClr val="bg1"/>
                </a:solidFill>
                <a:latin typeface="Calibri" panose="020F0502020204030204" pitchFamily="34" charset="0"/>
                <a:cs typeface="Calibri" panose="020F0502020204030204" pitchFamily="34" charset="0"/>
              </a:rPr>
              <a:t>« Les services de santé au travail … conseillent les employeurs, les travailleurs et leurs représentants sur les dispositions et mesures nécessaires afin d’éviter les risques professionnels, d’améliorer les conditions de travail, de prévenir la consommation d’alcool et de drogue sur les lieux du travail… »</a:t>
            </a:r>
          </a:p>
          <a:p>
            <a:pPr marL="342900" indent="-342900">
              <a:spcBef>
                <a:spcPts val="600"/>
              </a:spcBef>
            </a:pPr>
            <a:endParaRPr lang="fr-FR" sz="2400" b="1" dirty="0">
              <a:solidFill>
                <a:schemeClr val="bg1"/>
              </a:solidFill>
              <a:cs typeface="Calibri" panose="020F0502020204030204" pitchFamily="34" charset="0"/>
            </a:endParaRPr>
          </a:p>
        </p:txBody>
      </p:sp>
    </p:spTree>
    <p:extLst>
      <p:ext uri="{BB962C8B-B14F-4D97-AF65-F5344CB8AC3E}">
        <p14:creationId xmlns:p14="http://schemas.microsoft.com/office/powerpoint/2010/main" val="1363588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297119F3-F279-F098-A144-EC27C794D5E2}"/>
              </a:ext>
            </a:extLst>
          </p:cNvPr>
          <p:cNvPicPr>
            <a:picLocks noChangeAspect="1"/>
          </p:cNvPicPr>
          <p:nvPr/>
        </p:nvPicPr>
        <p:blipFill>
          <a:blip r:embed="rId2"/>
          <a:stretch>
            <a:fillRect/>
          </a:stretch>
        </p:blipFill>
        <p:spPr>
          <a:xfrm>
            <a:off x="0" y="0"/>
            <a:ext cx="12206796" cy="6858000"/>
          </a:xfrm>
          <a:prstGeom prst="rect">
            <a:avLst/>
          </a:prstGeom>
        </p:spPr>
      </p:pic>
      <p:sp>
        <p:nvSpPr>
          <p:cNvPr id="7" name="ZoneTexte 6">
            <a:extLst>
              <a:ext uri="{FF2B5EF4-FFF2-40B4-BE49-F238E27FC236}">
                <a16:creationId xmlns:a16="http://schemas.microsoft.com/office/drawing/2014/main" id="{02144084-950E-5CA4-AB93-72BAF70D3FE1}"/>
              </a:ext>
            </a:extLst>
          </p:cNvPr>
          <p:cNvSpPr txBox="1"/>
          <p:nvPr/>
        </p:nvSpPr>
        <p:spPr>
          <a:xfrm>
            <a:off x="3894364" y="82033"/>
            <a:ext cx="4106635" cy="707886"/>
          </a:xfrm>
          <a:prstGeom prst="rect">
            <a:avLst/>
          </a:prstGeom>
          <a:noFill/>
        </p:spPr>
        <p:txBody>
          <a:bodyPr wrap="square">
            <a:spAutoFit/>
          </a:bodyPr>
          <a:lstStyle/>
          <a:p>
            <a:r>
              <a:rPr lang="fr-FR" sz="4000" b="1" dirty="0">
                <a:solidFill>
                  <a:schemeClr val="bg1"/>
                </a:solidFill>
              </a:rPr>
              <a:t>Règlementation</a:t>
            </a:r>
            <a:endParaRPr lang="fr-FR" sz="4000" dirty="0">
              <a:solidFill>
                <a:schemeClr val="bg1"/>
              </a:solidFill>
            </a:endParaRPr>
          </a:p>
        </p:txBody>
      </p:sp>
      <p:sp>
        <p:nvSpPr>
          <p:cNvPr id="9" name="ZoneTexte 8">
            <a:extLst>
              <a:ext uri="{FF2B5EF4-FFF2-40B4-BE49-F238E27FC236}">
                <a16:creationId xmlns:a16="http://schemas.microsoft.com/office/drawing/2014/main" id="{4336FE2D-64D0-BCA3-3D03-B26530E2B10B}"/>
              </a:ext>
            </a:extLst>
          </p:cNvPr>
          <p:cNvSpPr txBox="1"/>
          <p:nvPr/>
        </p:nvSpPr>
        <p:spPr>
          <a:xfrm>
            <a:off x="87086" y="871952"/>
            <a:ext cx="11952514" cy="3970318"/>
          </a:xfrm>
          <a:prstGeom prst="rect">
            <a:avLst/>
          </a:prstGeom>
          <a:noFill/>
        </p:spPr>
        <p:txBody>
          <a:bodyPr wrap="square">
            <a:spAutoFit/>
          </a:bodyPr>
          <a:lstStyle/>
          <a:p>
            <a:pPr marL="342900" indent="-342900">
              <a:spcBef>
                <a:spcPts val="600"/>
              </a:spcBef>
              <a:spcAft>
                <a:spcPts val="600"/>
              </a:spcAft>
            </a:pPr>
            <a:r>
              <a:rPr lang="fr-FR" sz="3600" b="1" dirty="0">
                <a:solidFill>
                  <a:schemeClr val="bg1"/>
                </a:solidFill>
                <a:cs typeface="Calibri" panose="020F0502020204030204" pitchFamily="34" charset="0"/>
              </a:rPr>
              <a:t>Code du travail</a:t>
            </a:r>
          </a:p>
          <a:p>
            <a:pPr marL="342900" indent="-342900">
              <a:spcBef>
                <a:spcPts val="600"/>
              </a:spcBef>
            </a:pPr>
            <a:r>
              <a:rPr lang="fr-FR" sz="2400" b="1" i="1" dirty="0">
                <a:solidFill>
                  <a:schemeClr val="bg1"/>
                </a:solidFill>
                <a:cs typeface="Calibri" panose="020F0502020204030204" pitchFamily="34" charset="0"/>
              </a:rPr>
              <a:t>R 4228-20 </a:t>
            </a:r>
          </a:p>
          <a:p>
            <a:pPr marL="342900" indent="-342900">
              <a:spcBef>
                <a:spcPts val="600"/>
              </a:spcBef>
            </a:pPr>
            <a:r>
              <a:rPr lang="fr-FR" sz="2400" b="1" dirty="0">
                <a:solidFill>
                  <a:schemeClr val="bg1"/>
                </a:solidFill>
                <a:cs typeface="Calibri" panose="020F0502020204030204" pitchFamily="34" charset="0"/>
              </a:rPr>
              <a:t>	Tolérance sur la consommation de certaines boissons (vin, bière, poiré, cidre)</a:t>
            </a:r>
          </a:p>
          <a:p>
            <a:pPr lvl="1">
              <a:spcBef>
                <a:spcPts val="600"/>
              </a:spcBef>
              <a:spcAft>
                <a:spcPts val="600"/>
              </a:spcAft>
              <a:buNone/>
            </a:pPr>
            <a:endParaRPr lang="fr-FR" sz="2800" b="1" dirty="0">
              <a:solidFill>
                <a:schemeClr val="bg1"/>
              </a:solidFill>
              <a:cs typeface="Calibri" panose="020F0502020204030204" pitchFamily="34" charset="0"/>
            </a:endParaRPr>
          </a:p>
          <a:p>
            <a:pPr lvl="1">
              <a:spcBef>
                <a:spcPts val="600"/>
              </a:spcBef>
              <a:spcAft>
                <a:spcPts val="600"/>
              </a:spcAft>
              <a:buNone/>
            </a:pPr>
            <a:r>
              <a:rPr lang="fr-FR" sz="2800" b="1" dirty="0">
                <a:solidFill>
                  <a:schemeClr val="bg1"/>
                </a:solidFill>
                <a:cs typeface="Calibri" panose="020F0502020204030204" pitchFamily="34" charset="0"/>
              </a:rPr>
              <a:t>MAIS </a:t>
            </a:r>
            <a:endParaRPr lang="fr-FR" sz="2400" b="1" dirty="0">
              <a:solidFill>
                <a:schemeClr val="bg1"/>
              </a:solidFill>
              <a:cs typeface="Calibri" panose="020F0502020204030204" pitchFamily="34" charset="0"/>
            </a:endParaRPr>
          </a:p>
          <a:p>
            <a:pPr marL="342900" indent="-342900">
              <a:spcAft>
                <a:spcPts val="600"/>
              </a:spcAft>
            </a:pPr>
            <a:r>
              <a:rPr lang="fr-FR" sz="2400" b="1" i="1" dirty="0">
                <a:solidFill>
                  <a:schemeClr val="bg1"/>
                </a:solidFill>
                <a:cs typeface="Calibri" panose="020F0502020204030204" pitchFamily="34" charset="0"/>
              </a:rPr>
              <a:t>R 4228-21</a:t>
            </a:r>
          </a:p>
          <a:p>
            <a:pPr marL="342900" indent="-342900">
              <a:spcAft>
                <a:spcPts val="600"/>
              </a:spcAft>
            </a:pPr>
            <a:r>
              <a:rPr lang="fr-FR" sz="2400" b="1" dirty="0">
                <a:solidFill>
                  <a:schemeClr val="bg1"/>
                </a:solidFill>
                <a:cs typeface="Calibri" panose="020F0502020204030204" pitchFamily="34" charset="0"/>
              </a:rPr>
              <a:t>	Il est interdit de laisser entrer ou séjourner dans les lieux de travail des personnes en état d’ivresse</a:t>
            </a:r>
          </a:p>
        </p:txBody>
      </p:sp>
    </p:spTree>
    <p:extLst>
      <p:ext uri="{BB962C8B-B14F-4D97-AF65-F5344CB8AC3E}">
        <p14:creationId xmlns:p14="http://schemas.microsoft.com/office/powerpoint/2010/main" val="2971000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8F186133-FE78-4FB0-DDDD-CAC590096621}"/>
              </a:ext>
            </a:extLst>
          </p:cNvPr>
          <p:cNvPicPr>
            <a:picLocks noChangeAspect="1"/>
          </p:cNvPicPr>
          <p:nvPr/>
        </p:nvPicPr>
        <p:blipFill>
          <a:blip r:embed="rId3"/>
          <a:stretch>
            <a:fillRect/>
          </a:stretch>
        </p:blipFill>
        <p:spPr>
          <a:xfrm>
            <a:off x="-1" y="25663"/>
            <a:ext cx="12280739" cy="6856215"/>
          </a:xfrm>
          <a:prstGeom prst="rect">
            <a:avLst/>
          </a:prstGeom>
        </p:spPr>
      </p:pic>
      <p:sp>
        <p:nvSpPr>
          <p:cNvPr id="6" name="ZoneTexte 5">
            <a:extLst>
              <a:ext uri="{FF2B5EF4-FFF2-40B4-BE49-F238E27FC236}">
                <a16:creationId xmlns:a16="http://schemas.microsoft.com/office/drawing/2014/main" id="{0B297810-2B87-B973-3683-508E3D4E38CA}"/>
              </a:ext>
            </a:extLst>
          </p:cNvPr>
          <p:cNvSpPr txBox="1"/>
          <p:nvPr/>
        </p:nvSpPr>
        <p:spPr>
          <a:xfrm>
            <a:off x="1354239" y="72417"/>
            <a:ext cx="8689956" cy="1323439"/>
          </a:xfrm>
          <a:prstGeom prst="rect">
            <a:avLst/>
          </a:prstGeom>
          <a:noFill/>
        </p:spPr>
        <p:txBody>
          <a:bodyPr wrap="square">
            <a:spAutoFit/>
          </a:bodyPr>
          <a:lstStyle/>
          <a:p>
            <a:pPr lvl="1" algn="ctr"/>
            <a:r>
              <a:rPr lang="fr-FR" sz="4000" b="1" dirty="0">
                <a:solidFill>
                  <a:srgbClr val="1F9CB3"/>
                </a:solidFill>
              </a:rPr>
              <a:t>Missions des Services de prévention et de santé au travail (SPST) </a:t>
            </a:r>
          </a:p>
        </p:txBody>
      </p:sp>
      <p:sp>
        <p:nvSpPr>
          <p:cNvPr id="14" name="ZoneTexte 13">
            <a:extLst>
              <a:ext uri="{FF2B5EF4-FFF2-40B4-BE49-F238E27FC236}">
                <a16:creationId xmlns:a16="http://schemas.microsoft.com/office/drawing/2014/main" id="{E5DD6511-9A8F-2132-35C1-F50CD434A72F}"/>
              </a:ext>
            </a:extLst>
          </p:cNvPr>
          <p:cNvSpPr txBox="1"/>
          <p:nvPr/>
        </p:nvSpPr>
        <p:spPr>
          <a:xfrm>
            <a:off x="808429" y="2263316"/>
            <a:ext cx="3042822" cy="1200329"/>
          </a:xfrm>
          <a:prstGeom prst="rect">
            <a:avLst/>
          </a:prstGeom>
          <a:noFill/>
        </p:spPr>
        <p:txBody>
          <a:bodyPr wrap="square">
            <a:spAutoFit/>
          </a:bodyPr>
          <a:lstStyle/>
          <a:p>
            <a:pPr marL="342900" indent="-342900" algn="ctr">
              <a:spcBef>
                <a:spcPts val="1200"/>
              </a:spcBef>
              <a:defRPr/>
            </a:pPr>
            <a:r>
              <a:rPr lang="fr-FR" sz="2400" b="1" dirty="0">
                <a:solidFill>
                  <a:schemeClr val="bg1"/>
                </a:solidFill>
                <a:latin typeface="Calibri" panose="020F0502020204030204" pitchFamily="34" charset="0"/>
              </a:rPr>
              <a:t>Rôle de prévention primaire et de maintien</a:t>
            </a:r>
            <a:endParaRPr lang="fr-FR" sz="2400" dirty="0">
              <a:solidFill>
                <a:srgbClr val="1F9CB3"/>
              </a:solidFill>
              <a:latin typeface="Calibri" panose="020F0502020204030204" pitchFamily="34" charset="0"/>
            </a:endParaRPr>
          </a:p>
        </p:txBody>
      </p:sp>
      <p:sp>
        <p:nvSpPr>
          <p:cNvPr id="15" name="ZoneTexte 14">
            <a:extLst>
              <a:ext uri="{FF2B5EF4-FFF2-40B4-BE49-F238E27FC236}">
                <a16:creationId xmlns:a16="http://schemas.microsoft.com/office/drawing/2014/main" id="{EB936B1E-3A00-528C-8F7F-80049F716A7E}"/>
              </a:ext>
            </a:extLst>
          </p:cNvPr>
          <p:cNvSpPr txBox="1"/>
          <p:nvPr/>
        </p:nvSpPr>
        <p:spPr>
          <a:xfrm>
            <a:off x="7969208" y="2172448"/>
            <a:ext cx="3414363" cy="1569660"/>
          </a:xfrm>
          <a:prstGeom prst="rect">
            <a:avLst/>
          </a:prstGeom>
          <a:noFill/>
        </p:spPr>
        <p:txBody>
          <a:bodyPr wrap="square">
            <a:spAutoFit/>
          </a:bodyPr>
          <a:lstStyle/>
          <a:p>
            <a:pPr marL="342900" indent="-342900">
              <a:spcBef>
                <a:spcPts val="1200"/>
              </a:spcBef>
              <a:defRPr/>
            </a:pPr>
            <a:r>
              <a:rPr lang="fr-FR" sz="2400" dirty="0">
                <a:solidFill>
                  <a:schemeClr val="bg1"/>
                </a:solidFill>
                <a:latin typeface="Calibri" panose="020F0502020204030204" pitchFamily="34" charset="0"/>
              </a:rPr>
              <a:t>     </a:t>
            </a:r>
            <a:r>
              <a:rPr lang="fr-FR" sz="2400" b="1" dirty="0">
                <a:solidFill>
                  <a:schemeClr val="bg1"/>
                </a:solidFill>
                <a:latin typeface="Calibri" panose="020F0502020204030204" pitchFamily="34" charset="0"/>
              </a:rPr>
              <a:t>Eviter toute altération de la santé des salariés du fait du travail</a:t>
            </a:r>
            <a:endParaRPr lang="fr-FR" sz="2400" dirty="0">
              <a:solidFill>
                <a:schemeClr val="bg1"/>
              </a:solidFill>
              <a:latin typeface="Calibri" panose="020F0502020204030204" pitchFamily="34" charset="0"/>
            </a:endParaRPr>
          </a:p>
        </p:txBody>
      </p:sp>
      <p:sp>
        <p:nvSpPr>
          <p:cNvPr id="16" name="ZoneTexte 15">
            <a:extLst>
              <a:ext uri="{FF2B5EF4-FFF2-40B4-BE49-F238E27FC236}">
                <a16:creationId xmlns:a16="http://schemas.microsoft.com/office/drawing/2014/main" id="{DEE5FD31-83AC-64C9-61FA-D35345B55FE7}"/>
              </a:ext>
            </a:extLst>
          </p:cNvPr>
          <p:cNvSpPr txBox="1"/>
          <p:nvPr/>
        </p:nvSpPr>
        <p:spPr>
          <a:xfrm>
            <a:off x="490529" y="4395912"/>
            <a:ext cx="3711082" cy="1785104"/>
          </a:xfrm>
          <a:prstGeom prst="rect">
            <a:avLst/>
          </a:prstGeom>
          <a:noFill/>
        </p:spPr>
        <p:txBody>
          <a:bodyPr wrap="square">
            <a:spAutoFit/>
          </a:bodyPr>
          <a:lstStyle/>
          <a:p>
            <a:pPr marL="342900" indent="-342900">
              <a:spcBef>
                <a:spcPts val="1200"/>
              </a:spcBef>
              <a:defRPr/>
            </a:pPr>
            <a:r>
              <a:rPr lang="fr-FR" sz="2000" b="1" dirty="0">
                <a:solidFill>
                  <a:schemeClr val="bg1"/>
                </a:solidFill>
                <a:latin typeface="Calibri" panose="020F0502020204030204" pitchFamily="34" charset="0"/>
              </a:rPr>
              <a:t>      Rôle des SST dans la prévention de la consommation d’alcool et drogues sur le lieu de travail</a:t>
            </a:r>
          </a:p>
          <a:p>
            <a:pPr marL="342900" indent="-342900">
              <a:spcBef>
                <a:spcPts val="1200"/>
              </a:spcBef>
              <a:defRPr/>
            </a:pPr>
            <a:endParaRPr lang="fr-FR" sz="2000" dirty="0">
              <a:solidFill>
                <a:schemeClr val="bg1"/>
              </a:solidFill>
              <a:latin typeface="Calibri" panose="020F0502020204030204" pitchFamily="34" charset="0"/>
            </a:endParaRPr>
          </a:p>
        </p:txBody>
      </p:sp>
      <p:sp>
        <p:nvSpPr>
          <p:cNvPr id="17" name="ZoneTexte 16">
            <a:extLst>
              <a:ext uri="{FF2B5EF4-FFF2-40B4-BE49-F238E27FC236}">
                <a16:creationId xmlns:a16="http://schemas.microsoft.com/office/drawing/2014/main" id="{12D42E3E-FCDD-F6F8-07FF-872D1DD5FD39}"/>
              </a:ext>
            </a:extLst>
          </p:cNvPr>
          <p:cNvSpPr txBox="1"/>
          <p:nvPr/>
        </p:nvSpPr>
        <p:spPr>
          <a:xfrm>
            <a:off x="7990391" y="4518700"/>
            <a:ext cx="3414363" cy="1477328"/>
          </a:xfrm>
          <a:prstGeom prst="rect">
            <a:avLst/>
          </a:prstGeom>
          <a:noFill/>
        </p:spPr>
        <p:txBody>
          <a:bodyPr wrap="square">
            <a:spAutoFit/>
          </a:bodyPr>
          <a:lstStyle/>
          <a:p>
            <a:pPr marL="342900" indent="-342900">
              <a:spcBef>
                <a:spcPts val="1200"/>
              </a:spcBef>
              <a:defRPr/>
            </a:pPr>
            <a:r>
              <a:rPr lang="fr-FR" sz="2000" b="1" dirty="0">
                <a:solidFill>
                  <a:schemeClr val="bg1"/>
                </a:solidFill>
                <a:latin typeface="Calibri" panose="020F0502020204030204" pitchFamily="34" charset="0"/>
              </a:rPr>
              <a:t>      Conseillent les employeurs, les travailleurs et leurs représentants</a:t>
            </a:r>
          </a:p>
          <a:p>
            <a:pPr marL="342900" indent="-342900">
              <a:spcBef>
                <a:spcPts val="1200"/>
              </a:spcBef>
              <a:defRPr/>
            </a:pPr>
            <a:endParaRPr lang="fr-FR" sz="2000" dirty="0">
              <a:solidFill>
                <a:srgbClr val="1F9CB3"/>
              </a:solidFill>
              <a:latin typeface="Calibri" panose="020F0502020204030204" pitchFamily="34" charset="0"/>
            </a:endParaRPr>
          </a:p>
        </p:txBody>
      </p:sp>
      <p:sp>
        <p:nvSpPr>
          <p:cNvPr id="2" name="ZoneTexte 1">
            <a:extLst>
              <a:ext uri="{FF2B5EF4-FFF2-40B4-BE49-F238E27FC236}">
                <a16:creationId xmlns:a16="http://schemas.microsoft.com/office/drawing/2014/main" id="{78BA122F-0844-314E-2020-3D7C06F9F0D4}"/>
              </a:ext>
            </a:extLst>
          </p:cNvPr>
          <p:cNvSpPr txBox="1"/>
          <p:nvPr/>
        </p:nvSpPr>
        <p:spPr>
          <a:xfrm>
            <a:off x="10845478" y="6377650"/>
            <a:ext cx="1053296" cy="307777"/>
          </a:xfrm>
          <a:prstGeom prst="rect">
            <a:avLst/>
          </a:prstGeom>
          <a:solidFill>
            <a:srgbClr val="FFFF00"/>
          </a:solidFill>
        </p:spPr>
        <p:txBody>
          <a:bodyPr wrap="square" rtlCol="0">
            <a:spAutoFit/>
          </a:bodyPr>
          <a:lstStyle/>
          <a:p>
            <a:r>
              <a:rPr lang="fr-FR" sz="1400" b="1" dirty="0">
                <a:highlight>
                  <a:srgbClr val="FFFF00"/>
                </a:highlight>
                <a:ea typeface="STCaiyun" panose="020B0503020204020204" pitchFamily="2" charset="-122"/>
                <a:hlinkClick r:id="rId4" action="ppaction://hlinksldjump"/>
              </a:rPr>
              <a:t>SOMMAIRE</a:t>
            </a:r>
            <a:endParaRPr lang="fr-FR" sz="1400" b="1" dirty="0">
              <a:highlight>
                <a:srgbClr val="FFFF00"/>
              </a:highlight>
              <a:ea typeface="STCaiyun" panose="020B0503020204020204" pitchFamily="2" charset="-122"/>
            </a:endParaRPr>
          </a:p>
        </p:txBody>
      </p:sp>
      <p:sp>
        <p:nvSpPr>
          <p:cNvPr id="10" name="ZoneTexte 9">
            <a:extLst>
              <a:ext uri="{FF2B5EF4-FFF2-40B4-BE49-F238E27FC236}">
                <a16:creationId xmlns:a16="http://schemas.microsoft.com/office/drawing/2014/main" id="{8009F189-C1B8-1C5D-FF7B-6D0502AB0C64}"/>
              </a:ext>
            </a:extLst>
          </p:cNvPr>
          <p:cNvSpPr txBox="1"/>
          <p:nvPr/>
        </p:nvSpPr>
        <p:spPr>
          <a:xfrm>
            <a:off x="4952650" y="3131480"/>
            <a:ext cx="2615878" cy="1938992"/>
          </a:xfrm>
          <a:prstGeom prst="rect">
            <a:avLst/>
          </a:prstGeom>
          <a:noFill/>
        </p:spPr>
        <p:txBody>
          <a:bodyPr wrap="square">
            <a:spAutoFit/>
          </a:bodyPr>
          <a:lstStyle/>
          <a:p>
            <a:pPr marL="342900" indent="-342900" algn="ctr">
              <a:spcBef>
                <a:spcPts val="0"/>
              </a:spcBef>
            </a:pPr>
            <a:r>
              <a:rPr lang="fr-FR" sz="2400" b="1" dirty="0">
                <a:solidFill>
                  <a:srgbClr val="1F9CB3"/>
                </a:solidFill>
                <a:latin typeface="Calibri" panose="020F0502020204030204" pitchFamily="34" charset="0"/>
                <a:cs typeface="Calibri" panose="020F0502020204030204" pitchFamily="34" charset="0"/>
              </a:rPr>
              <a:t>L 4622-2 </a:t>
            </a:r>
          </a:p>
          <a:p>
            <a:pPr marL="342900" indent="-342900" algn="ctr">
              <a:spcBef>
                <a:spcPts val="0"/>
              </a:spcBef>
            </a:pPr>
            <a:r>
              <a:rPr lang="fr-FR" sz="2400" b="1" dirty="0">
                <a:solidFill>
                  <a:srgbClr val="1F9CB3"/>
                </a:solidFill>
                <a:latin typeface="Calibri" panose="020F0502020204030204" pitchFamily="34" charset="0"/>
                <a:cs typeface="Calibri" panose="020F0502020204030204" pitchFamily="34" charset="0"/>
              </a:rPr>
              <a:t>(modifié par loi n°2012-954 du 6 août 2012 – art 7)</a:t>
            </a:r>
          </a:p>
        </p:txBody>
      </p:sp>
      <p:pic>
        <p:nvPicPr>
          <p:cNvPr id="30" name="Image 29">
            <a:extLst>
              <a:ext uri="{FF2B5EF4-FFF2-40B4-BE49-F238E27FC236}">
                <a16:creationId xmlns:a16="http://schemas.microsoft.com/office/drawing/2014/main" id="{7667F7AD-A029-9330-3791-5C5837A208E8}"/>
              </a:ext>
            </a:extLst>
          </p:cNvPr>
          <p:cNvPicPr>
            <a:picLocks noChangeAspect="1"/>
          </p:cNvPicPr>
          <p:nvPr/>
        </p:nvPicPr>
        <p:blipFill>
          <a:blip r:embed="rId5"/>
          <a:stretch>
            <a:fillRect/>
          </a:stretch>
        </p:blipFill>
        <p:spPr>
          <a:xfrm>
            <a:off x="4464760" y="5249963"/>
            <a:ext cx="3711082" cy="1535620"/>
          </a:xfrm>
          <a:prstGeom prst="rect">
            <a:avLst/>
          </a:prstGeom>
        </p:spPr>
      </p:pic>
    </p:spTree>
    <p:extLst>
      <p:ext uri="{BB962C8B-B14F-4D97-AF65-F5344CB8AC3E}">
        <p14:creationId xmlns:p14="http://schemas.microsoft.com/office/powerpoint/2010/main" val="35860412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297119F3-F279-F098-A144-EC27C794D5E2}"/>
              </a:ext>
            </a:extLst>
          </p:cNvPr>
          <p:cNvPicPr>
            <a:picLocks noChangeAspect="1"/>
          </p:cNvPicPr>
          <p:nvPr/>
        </p:nvPicPr>
        <p:blipFill>
          <a:blip r:embed="rId2"/>
          <a:stretch>
            <a:fillRect/>
          </a:stretch>
        </p:blipFill>
        <p:spPr>
          <a:xfrm>
            <a:off x="0" y="0"/>
            <a:ext cx="12206796" cy="6858000"/>
          </a:xfrm>
          <a:prstGeom prst="rect">
            <a:avLst/>
          </a:prstGeom>
        </p:spPr>
      </p:pic>
      <p:sp>
        <p:nvSpPr>
          <p:cNvPr id="7" name="ZoneTexte 6">
            <a:extLst>
              <a:ext uri="{FF2B5EF4-FFF2-40B4-BE49-F238E27FC236}">
                <a16:creationId xmlns:a16="http://schemas.microsoft.com/office/drawing/2014/main" id="{02144084-950E-5CA4-AB93-72BAF70D3FE1}"/>
              </a:ext>
            </a:extLst>
          </p:cNvPr>
          <p:cNvSpPr txBox="1"/>
          <p:nvPr/>
        </p:nvSpPr>
        <p:spPr>
          <a:xfrm>
            <a:off x="3894364" y="82033"/>
            <a:ext cx="4106635" cy="707886"/>
          </a:xfrm>
          <a:prstGeom prst="rect">
            <a:avLst/>
          </a:prstGeom>
          <a:noFill/>
        </p:spPr>
        <p:txBody>
          <a:bodyPr wrap="square">
            <a:spAutoFit/>
          </a:bodyPr>
          <a:lstStyle/>
          <a:p>
            <a:r>
              <a:rPr lang="fr-FR" sz="4000" b="1" dirty="0">
                <a:solidFill>
                  <a:schemeClr val="bg1"/>
                </a:solidFill>
              </a:rPr>
              <a:t>Règlementation</a:t>
            </a:r>
            <a:endParaRPr lang="fr-FR" sz="4000" dirty="0">
              <a:solidFill>
                <a:schemeClr val="bg1"/>
              </a:solidFill>
            </a:endParaRPr>
          </a:p>
        </p:txBody>
      </p:sp>
      <p:sp>
        <p:nvSpPr>
          <p:cNvPr id="9" name="ZoneTexte 8">
            <a:extLst>
              <a:ext uri="{FF2B5EF4-FFF2-40B4-BE49-F238E27FC236}">
                <a16:creationId xmlns:a16="http://schemas.microsoft.com/office/drawing/2014/main" id="{4336FE2D-64D0-BCA3-3D03-B26530E2B10B}"/>
              </a:ext>
            </a:extLst>
          </p:cNvPr>
          <p:cNvSpPr txBox="1"/>
          <p:nvPr/>
        </p:nvSpPr>
        <p:spPr>
          <a:xfrm>
            <a:off x="87086" y="871952"/>
            <a:ext cx="11952514" cy="4847481"/>
          </a:xfrm>
          <a:prstGeom prst="rect">
            <a:avLst/>
          </a:prstGeom>
          <a:noFill/>
        </p:spPr>
        <p:txBody>
          <a:bodyPr wrap="square">
            <a:spAutoFit/>
          </a:bodyPr>
          <a:lstStyle/>
          <a:p>
            <a:pPr marL="342900" indent="-342900">
              <a:spcBef>
                <a:spcPts val="600"/>
              </a:spcBef>
              <a:spcAft>
                <a:spcPts val="600"/>
              </a:spcAft>
            </a:pPr>
            <a:r>
              <a:rPr lang="fr-FR" sz="3600" b="1" dirty="0">
                <a:solidFill>
                  <a:schemeClr val="bg1"/>
                </a:solidFill>
                <a:cs typeface="Calibri" panose="020F0502020204030204" pitchFamily="34" charset="0"/>
              </a:rPr>
              <a:t>Code pénal</a:t>
            </a:r>
          </a:p>
          <a:p>
            <a:pPr marL="342900" indent="-342900">
              <a:spcBef>
                <a:spcPts val="600"/>
              </a:spcBef>
            </a:pPr>
            <a:r>
              <a:rPr lang="fr-FR" sz="2400" b="1" dirty="0">
                <a:solidFill>
                  <a:schemeClr val="bg1"/>
                </a:solidFill>
                <a:cs typeface="Calibri" panose="020F0502020204030204" pitchFamily="34" charset="0"/>
              </a:rPr>
              <a:t>Article 222-37 du Code pénal et article L3421-1 du CSP</a:t>
            </a:r>
          </a:p>
          <a:p>
            <a:pPr marL="342900" indent="-342900">
              <a:spcBef>
                <a:spcPts val="600"/>
              </a:spcBef>
            </a:pPr>
            <a:r>
              <a:rPr lang="fr-FR" sz="2400" b="1" dirty="0">
                <a:solidFill>
                  <a:schemeClr val="bg1"/>
                </a:solidFill>
                <a:cs typeface="Calibri" panose="020F0502020204030204" pitchFamily="34" charset="0"/>
              </a:rPr>
              <a:t>	Interdiction des stupéfiants (détention, consommation)</a:t>
            </a:r>
          </a:p>
          <a:p>
            <a:pPr marL="342900" indent="-342900">
              <a:spcBef>
                <a:spcPts val="600"/>
              </a:spcBef>
            </a:pPr>
            <a:endParaRPr lang="fr-FR" sz="2400" b="1" i="1" dirty="0">
              <a:solidFill>
                <a:schemeClr val="bg1"/>
              </a:solidFill>
              <a:cs typeface="Calibri" panose="020F0502020204030204" pitchFamily="34" charset="0"/>
            </a:endParaRPr>
          </a:p>
          <a:p>
            <a:pPr marL="342900" indent="-342900">
              <a:spcBef>
                <a:spcPts val="600"/>
              </a:spcBef>
              <a:spcAft>
                <a:spcPts val="600"/>
              </a:spcAft>
            </a:pPr>
            <a:r>
              <a:rPr lang="fr-FR" sz="3600" b="1" dirty="0">
                <a:solidFill>
                  <a:schemeClr val="bg1"/>
                </a:solidFill>
                <a:cs typeface="Calibri" panose="020F0502020204030204" pitchFamily="34" charset="0"/>
              </a:rPr>
              <a:t>Code de la route</a:t>
            </a:r>
          </a:p>
          <a:p>
            <a:pPr marL="342900" indent="-342900">
              <a:spcBef>
                <a:spcPts val="600"/>
              </a:spcBef>
            </a:pPr>
            <a:r>
              <a:rPr lang="fr-FR" sz="2400" b="1" dirty="0">
                <a:solidFill>
                  <a:schemeClr val="bg1"/>
                </a:solidFill>
                <a:cs typeface="Calibri" panose="020F0502020204030204" pitchFamily="34" charset="0"/>
              </a:rPr>
              <a:t>	Interdiction de  conduire en ayant fait usage de stupéfiants</a:t>
            </a:r>
          </a:p>
          <a:p>
            <a:pPr marL="342900" indent="-342900">
              <a:spcBef>
                <a:spcPts val="600"/>
              </a:spcBef>
            </a:pPr>
            <a:r>
              <a:rPr lang="fr-FR" sz="2400" b="1" dirty="0">
                <a:solidFill>
                  <a:schemeClr val="bg1"/>
                </a:solidFill>
                <a:cs typeface="Calibri" panose="020F0502020204030204" pitchFamily="34" charset="0"/>
              </a:rPr>
              <a:t>	Interdiction de conduire un véhicule de transport en commun avec une alcoolémie (</a:t>
            </a:r>
            <a:r>
              <a:rPr lang="fr-FR" sz="2400" b="1" dirty="0">
                <a:solidFill>
                  <a:schemeClr val="bg1"/>
                </a:solidFill>
                <a:cs typeface="Calibri" panose="020F0502020204030204" pitchFamily="34" charset="0"/>
                <a:sym typeface="Symbol"/>
              </a:rPr>
              <a:t></a:t>
            </a:r>
            <a:r>
              <a:rPr lang="fr-FR" sz="2400" b="1" dirty="0">
                <a:solidFill>
                  <a:srgbClr val="1F9CB3"/>
                </a:solidFill>
                <a:cs typeface="Calibri" panose="020F0502020204030204" pitchFamily="34" charset="0"/>
                <a:sym typeface="Symbol"/>
              </a:rPr>
              <a:t> </a:t>
            </a:r>
            <a:r>
              <a:rPr lang="fr-FR" sz="2400" b="1" dirty="0">
                <a:solidFill>
                  <a:schemeClr val="bg1"/>
                </a:solidFill>
                <a:cs typeface="Calibri" panose="020F0502020204030204" pitchFamily="34" charset="0"/>
              </a:rPr>
              <a:t>0,2 gr/l; pour les autres véhicules, l’alcoolémie ne doit pas être </a:t>
            </a:r>
            <a:r>
              <a:rPr lang="fr-FR" sz="2400" b="1" dirty="0">
                <a:solidFill>
                  <a:schemeClr val="bg1"/>
                </a:solidFill>
                <a:cs typeface="Calibri" panose="020F0502020204030204" pitchFamily="34" charset="0"/>
                <a:sym typeface="Symbol"/>
              </a:rPr>
              <a:t></a:t>
            </a:r>
            <a:r>
              <a:rPr lang="fr-FR" sz="2400" b="1" dirty="0">
                <a:solidFill>
                  <a:schemeClr val="bg1"/>
                </a:solidFill>
                <a:cs typeface="Calibri" panose="020F0502020204030204" pitchFamily="34" charset="0"/>
              </a:rPr>
              <a:t> 0,5 gr/l)</a:t>
            </a:r>
          </a:p>
          <a:p>
            <a:pPr marL="342900" indent="-342900">
              <a:spcBef>
                <a:spcPts val="600"/>
              </a:spcBef>
            </a:pPr>
            <a:r>
              <a:rPr lang="fr-FR" sz="2400" b="1" dirty="0">
                <a:solidFill>
                  <a:schemeClr val="bg1"/>
                </a:solidFill>
                <a:cs typeface="Calibri" panose="020F0502020204030204" pitchFamily="34" charset="0"/>
              </a:rPr>
              <a:t>	Dispositif éthylotest anti-démarrage sur les véhicules de transports en commun d’enfants (obligation de l’utiliser)</a:t>
            </a:r>
          </a:p>
        </p:txBody>
      </p:sp>
    </p:spTree>
    <p:extLst>
      <p:ext uri="{BB962C8B-B14F-4D97-AF65-F5344CB8AC3E}">
        <p14:creationId xmlns:p14="http://schemas.microsoft.com/office/powerpoint/2010/main" val="6476549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297119F3-F279-F098-A144-EC27C794D5E2}"/>
              </a:ext>
            </a:extLst>
          </p:cNvPr>
          <p:cNvPicPr>
            <a:picLocks noChangeAspect="1"/>
          </p:cNvPicPr>
          <p:nvPr/>
        </p:nvPicPr>
        <p:blipFill>
          <a:blip r:embed="rId2"/>
          <a:stretch>
            <a:fillRect/>
          </a:stretch>
        </p:blipFill>
        <p:spPr>
          <a:xfrm>
            <a:off x="0" y="0"/>
            <a:ext cx="12206796" cy="6858000"/>
          </a:xfrm>
          <a:prstGeom prst="rect">
            <a:avLst/>
          </a:prstGeom>
        </p:spPr>
      </p:pic>
      <p:sp>
        <p:nvSpPr>
          <p:cNvPr id="7" name="ZoneTexte 6">
            <a:extLst>
              <a:ext uri="{FF2B5EF4-FFF2-40B4-BE49-F238E27FC236}">
                <a16:creationId xmlns:a16="http://schemas.microsoft.com/office/drawing/2014/main" id="{02144084-950E-5CA4-AB93-72BAF70D3FE1}"/>
              </a:ext>
            </a:extLst>
          </p:cNvPr>
          <p:cNvSpPr txBox="1"/>
          <p:nvPr/>
        </p:nvSpPr>
        <p:spPr>
          <a:xfrm>
            <a:off x="4455196" y="37936"/>
            <a:ext cx="6322532" cy="707886"/>
          </a:xfrm>
          <a:prstGeom prst="rect">
            <a:avLst/>
          </a:prstGeom>
          <a:noFill/>
        </p:spPr>
        <p:txBody>
          <a:bodyPr wrap="square">
            <a:spAutoFit/>
          </a:bodyPr>
          <a:lstStyle/>
          <a:p>
            <a:r>
              <a:rPr lang="fr-FR" sz="4000" b="1" dirty="0">
                <a:solidFill>
                  <a:schemeClr val="bg1"/>
                </a:solidFill>
              </a:rPr>
              <a:t>Règlementation</a:t>
            </a:r>
            <a:endParaRPr lang="fr-FR" sz="4000" dirty="0">
              <a:solidFill>
                <a:schemeClr val="bg1"/>
              </a:solidFill>
            </a:endParaRPr>
          </a:p>
        </p:txBody>
      </p:sp>
      <p:sp>
        <p:nvSpPr>
          <p:cNvPr id="9" name="ZoneTexte 8">
            <a:extLst>
              <a:ext uri="{FF2B5EF4-FFF2-40B4-BE49-F238E27FC236}">
                <a16:creationId xmlns:a16="http://schemas.microsoft.com/office/drawing/2014/main" id="{4336FE2D-64D0-BCA3-3D03-B26530E2B10B}"/>
              </a:ext>
            </a:extLst>
          </p:cNvPr>
          <p:cNvSpPr txBox="1"/>
          <p:nvPr/>
        </p:nvSpPr>
        <p:spPr>
          <a:xfrm>
            <a:off x="127141" y="1047311"/>
            <a:ext cx="11952514" cy="5632311"/>
          </a:xfrm>
          <a:prstGeom prst="rect">
            <a:avLst/>
          </a:prstGeom>
          <a:noFill/>
        </p:spPr>
        <p:txBody>
          <a:bodyPr wrap="square">
            <a:spAutoFit/>
          </a:bodyPr>
          <a:lstStyle/>
          <a:p>
            <a:pPr marL="342900" indent="-342900"/>
            <a:r>
              <a:rPr lang="fr-FR" sz="4000" b="1" dirty="0">
                <a:solidFill>
                  <a:schemeClr val="bg1"/>
                </a:solidFill>
                <a:latin typeface="Calibri" panose="020F0502020204030204" pitchFamily="34" charset="0"/>
                <a:cs typeface="Calibri" panose="020F0502020204030204" pitchFamily="34" charset="0"/>
              </a:rPr>
              <a:t>Code de la santé publique </a:t>
            </a:r>
          </a:p>
          <a:p>
            <a:pPr marL="342900" indent="-342900"/>
            <a:endParaRPr lang="fr-FR" sz="3200" b="1" dirty="0">
              <a:solidFill>
                <a:schemeClr val="bg1"/>
              </a:solidFill>
              <a:latin typeface="Calibri" panose="020F0502020204030204" pitchFamily="34" charset="0"/>
              <a:cs typeface="Calibri" panose="020F0502020204030204" pitchFamily="34" charset="0"/>
            </a:endParaRPr>
          </a:p>
          <a:p>
            <a:pPr marL="342900" indent="-342900"/>
            <a:r>
              <a:rPr lang="fr-FR" sz="3200" b="1" dirty="0">
                <a:solidFill>
                  <a:schemeClr val="bg1"/>
                </a:solidFill>
                <a:latin typeface="Calibri" panose="020F0502020204030204" pitchFamily="34" charset="0"/>
                <a:cs typeface="Calibri" panose="020F0502020204030204" pitchFamily="34" charset="0"/>
              </a:rPr>
              <a:t>Article L. 3421-1</a:t>
            </a:r>
          </a:p>
          <a:p>
            <a:pPr marL="800100" lvl="1" indent="-342900"/>
            <a:r>
              <a:rPr lang="fr-FR" sz="3200" b="1" dirty="0">
                <a:solidFill>
                  <a:schemeClr val="bg1"/>
                </a:solidFill>
                <a:latin typeface="Calibri" panose="020F0502020204030204" pitchFamily="34" charset="0"/>
                <a:cs typeface="Calibri" panose="020F0502020204030204" pitchFamily="34" charset="0"/>
              </a:rPr>
              <a:t>Interdiction générale de consommation des stupéfiants (cannabis, cocaïne…)</a:t>
            </a:r>
          </a:p>
          <a:p>
            <a:pPr marL="800100" lvl="1" indent="-342900"/>
            <a:endParaRPr lang="fr-FR" sz="3200" b="1" dirty="0">
              <a:solidFill>
                <a:schemeClr val="bg1"/>
              </a:solidFill>
              <a:latin typeface="Calibri" panose="020F0502020204030204" pitchFamily="34" charset="0"/>
              <a:cs typeface="Calibri" panose="020F0502020204030204" pitchFamily="34" charset="0"/>
            </a:endParaRPr>
          </a:p>
          <a:p>
            <a:pPr marL="342900" indent="-342900"/>
            <a:r>
              <a:rPr lang="fr-FR" sz="3200" b="1" dirty="0">
                <a:solidFill>
                  <a:schemeClr val="bg1"/>
                </a:solidFill>
                <a:latin typeface="Calibri" panose="020F0502020204030204" pitchFamily="34" charset="0"/>
                <a:cs typeface="Calibri" panose="020F0502020204030204" pitchFamily="34" charset="0"/>
              </a:rPr>
              <a:t>Article L. 3511-1</a:t>
            </a:r>
          </a:p>
          <a:p>
            <a:pPr marL="800100" lvl="1" indent="-342900"/>
            <a:r>
              <a:rPr lang="fr-FR" sz="3200" b="1" dirty="0">
                <a:solidFill>
                  <a:schemeClr val="bg1"/>
                </a:solidFill>
                <a:latin typeface="Calibri" panose="020F0502020204030204" pitchFamily="34" charset="0"/>
                <a:cs typeface="Calibri" panose="020F0502020204030204" pitchFamily="34" charset="0"/>
              </a:rPr>
              <a:t>Interdiction de fumer dans tous les lieux fermés et couverts qui constituent des lieux de travail. Suivant les dispositions des articles R. 3511-2 à R. 3511-6, des espaces clos et ventilés peuvent être mis à la disposition des fumeurs</a:t>
            </a:r>
          </a:p>
        </p:txBody>
      </p:sp>
    </p:spTree>
    <p:extLst>
      <p:ext uri="{BB962C8B-B14F-4D97-AF65-F5344CB8AC3E}">
        <p14:creationId xmlns:p14="http://schemas.microsoft.com/office/powerpoint/2010/main" val="318768476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EA0DA7B7-98EA-B68F-1E2D-539DEE28E377}"/>
              </a:ext>
            </a:extLst>
          </p:cNvPr>
          <p:cNvPicPr>
            <a:picLocks noChangeAspect="1"/>
          </p:cNvPicPr>
          <p:nvPr/>
        </p:nvPicPr>
        <p:blipFill>
          <a:blip r:embed="rId2"/>
          <a:stretch>
            <a:fillRect/>
          </a:stretch>
        </p:blipFill>
        <p:spPr>
          <a:xfrm>
            <a:off x="0" y="0"/>
            <a:ext cx="12315423" cy="6858000"/>
          </a:xfrm>
          <a:prstGeom prst="rect">
            <a:avLst/>
          </a:prstGeom>
        </p:spPr>
      </p:pic>
      <p:sp>
        <p:nvSpPr>
          <p:cNvPr id="9" name="ZoneTexte 8">
            <a:extLst>
              <a:ext uri="{FF2B5EF4-FFF2-40B4-BE49-F238E27FC236}">
                <a16:creationId xmlns:a16="http://schemas.microsoft.com/office/drawing/2014/main" id="{BFDC0665-5DA3-8124-BA0C-39DC5302F584}"/>
              </a:ext>
            </a:extLst>
          </p:cNvPr>
          <p:cNvSpPr txBox="1"/>
          <p:nvPr/>
        </p:nvSpPr>
        <p:spPr>
          <a:xfrm>
            <a:off x="4121150" y="145534"/>
            <a:ext cx="3549650" cy="769441"/>
          </a:xfrm>
          <a:prstGeom prst="rect">
            <a:avLst/>
          </a:prstGeom>
          <a:noFill/>
        </p:spPr>
        <p:txBody>
          <a:bodyPr wrap="square">
            <a:spAutoFit/>
          </a:bodyPr>
          <a:lstStyle/>
          <a:p>
            <a:r>
              <a:rPr lang="fr-FR" sz="4400" b="1" dirty="0">
                <a:solidFill>
                  <a:schemeClr val="bg1"/>
                </a:solidFill>
              </a:rPr>
              <a:t>Jurisprudence</a:t>
            </a:r>
          </a:p>
        </p:txBody>
      </p:sp>
      <p:sp>
        <p:nvSpPr>
          <p:cNvPr id="10" name="ZoneTexte 9">
            <a:extLst>
              <a:ext uri="{FF2B5EF4-FFF2-40B4-BE49-F238E27FC236}">
                <a16:creationId xmlns:a16="http://schemas.microsoft.com/office/drawing/2014/main" id="{DBA9545B-49D9-18D3-F746-827F5FA4868F}"/>
              </a:ext>
            </a:extLst>
          </p:cNvPr>
          <p:cNvSpPr txBox="1"/>
          <p:nvPr/>
        </p:nvSpPr>
        <p:spPr>
          <a:xfrm>
            <a:off x="239486" y="1125140"/>
            <a:ext cx="11952514" cy="5078313"/>
          </a:xfrm>
          <a:prstGeom prst="rect">
            <a:avLst/>
          </a:prstGeom>
          <a:noFill/>
        </p:spPr>
        <p:txBody>
          <a:bodyPr wrap="square">
            <a:spAutoFit/>
          </a:bodyPr>
          <a:lstStyle/>
          <a:p>
            <a:pPr marL="571500" indent="-571500">
              <a:buFont typeface="Arial" panose="020B0604020202020204" pitchFamily="34" charset="0"/>
              <a:buChar char="•"/>
            </a:pPr>
            <a:r>
              <a:rPr lang="fr-FR" sz="3600" b="1" dirty="0">
                <a:latin typeface="Calibri" panose="020F0502020204030204" pitchFamily="34" charset="0"/>
                <a:cs typeface="Calibri" panose="020F0502020204030204" pitchFamily="34" charset="0"/>
              </a:rPr>
              <a:t>Salarié en état d’ébriété manifeste pendant le travail et dans l’incapacité d’assurer ses responsabilités, licencié pour faute grave (</a:t>
            </a:r>
            <a:r>
              <a:rPr lang="fr-FR" sz="3600" b="1" dirty="0" err="1">
                <a:latin typeface="Calibri" panose="020F0502020204030204" pitchFamily="34" charset="0"/>
                <a:cs typeface="Calibri" panose="020F0502020204030204" pitchFamily="34" charset="0"/>
              </a:rPr>
              <a:t>cass</a:t>
            </a:r>
            <a:r>
              <a:rPr lang="fr-FR" sz="3600" b="1" dirty="0">
                <a:latin typeface="Calibri" panose="020F0502020204030204" pitchFamily="34" charset="0"/>
                <a:cs typeface="Calibri" panose="020F0502020204030204" pitchFamily="34" charset="0"/>
              </a:rPr>
              <a:t> soc, 6 </a:t>
            </a:r>
            <a:r>
              <a:rPr lang="fr-FR" sz="3600" b="1" dirty="0" err="1">
                <a:latin typeface="Calibri" panose="020F0502020204030204" pitchFamily="34" charset="0"/>
                <a:cs typeface="Calibri" panose="020F0502020204030204" pitchFamily="34" charset="0"/>
              </a:rPr>
              <a:t>déc</a:t>
            </a:r>
            <a:r>
              <a:rPr lang="fr-FR" sz="3600" b="1" dirty="0">
                <a:latin typeface="Calibri" panose="020F0502020204030204" pitchFamily="34" charset="0"/>
                <a:cs typeface="Calibri" panose="020F0502020204030204" pitchFamily="34" charset="0"/>
              </a:rPr>
              <a:t> 2000, n° 98-45.785)</a:t>
            </a:r>
          </a:p>
          <a:p>
            <a:endParaRPr lang="fr-FR" sz="3600" b="1" dirty="0">
              <a:latin typeface="Calibri" panose="020F0502020204030204" pitchFamily="34" charset="0"/>
              <a:cs typeface="Calibri" panose="020F0502020204030204" pitchFamily="34" charset="0"/>
            </a:endParaRPr>
          </a:p>
          <a:p>
            <a:pPr marL="571500" indent="-571500">
              <a:buFont typeface="Arial" panose="020B0604020202020204" pitchFamily="34" charset="0"/>
              <a:buChar char="•"/>
            </a:pPr>
            <a:r>
              <a:rPr lang="fr-FR" sz="3600" b="1" dirty="0">
                <a:latin typeface="Calibri" panose="020F0502020204030204" pitchFamily="34" charset="0"/>
                <a:cs typeface="Calibri" panose="020F0502020204030204" pitchFamily="34" charset="0"/>
              </a:rPr>
              <a:t>2 salariés qui consomment de l’alcool sur le lieu du travail, licenciés pour faute grave, la cour de cassation a jugé le licenciement sans cause réelle et sérieuse, car le comportement des salariés était normal et lucide (</a:t>
            </a:r>
            <a:r>
              <a:rPr lang="fr-FR" sz="3600" b="1" dirty="0" err="1">
                <a:latin typeface="Calibri" panose="020F0502020204030204" pitchFamily="34" charset="0"/>
                <a:cs typeface="Calibri" panose="020F0502020204030204" pitchFamily="34" charset="0"/>
              </a:rPr>
              <a:t>cass</a:t>
            </a:r>
            <a:r>
              <a:rPr lang="fr-FR" sz="3600" b="1" dirty="0">
                <a:latin typeface="Calibri" panose="020F0502020204030204" pitchFamily="34" charset="0"/>
                <a:cs typeface="Calibri" panose="020F0502020204030204" pitchFamily="34" charset="0"/>
              </a:rPr>
              <a:t> soc, 17 mai 2005 n° 03-43.082)</a:t>
            </a:r>
          </a:p>
        </p:txBody>
      </p:sp>
    </p:spTree>
    <p:extLst>
      <p:ext uri="{BB962C8B-B14F-4D97-AF65-F5344CB8AC3E}">
        <p14:creationId xmlns:p14="http://schemas.microsoft.com/office/powerpoint/2010/main" val="22670026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EA0DA7B7-98EA-B68F-1E2D-539DEE28E377}"/>
              </a:ext>
            </a:extLst>
          </p:cNvPr>
          <p:cNvPicPr>
            <a:picLocks noChangeAspect="1"/>
          </p:cNvPicPr>
          <p:nvPr/>
        </p:nvPicPr>
        <p:blipFill>
          <a:blip r:embed="rId2"/>
          <a:stretch>
            <a:fillRect/>
          </a:stretch>
        </p:blipFill>
        <p:spPr>
          <a:xfrm>
            <a:off x="0" y="0"/>
            <a:ext cx="12315423" cy="6858000"/>
          </a:xfrm>
          <a:prstGeom prst="rect">
            <a:avLst/>
          </a:prstGeom>
        </p:spPr>
      </p:pic>
      <p:sp>
        <p:nvSpPr>
          <p:cNvPr id="2" name="ZoneTexte 1">
            <a:extLst>
              <a:ext uri="{FF2B5EF4-FFF2-40B4-BE49-F238E27FC236}">
                <a16:creationId xmlns:a16="http://schemas.microsoft.com/office/drawing/2014/main" id="{14D0950E-308F-13D7-398A-0E923DBB3295}"/>
              </a:ext>
            </a:extLst>
          </p:cNvPr>
          <p:cNvSpPr txBox="1"/>
          <p:nvPr/>
        </p:nvSpPr>
        <p:spPr>
          <a:xfrm>
            <a:off x="4121150" y="145534"/>
            <a:ext cx="3600450" cy="769441"/>
          </a:xfrm>
          <a:prstGeom prst="rect">
            <a:avLst/>
          </a:prstGeom>
          <a:noFill/>
        </p:spPr>
        <p:txBody>
          <a:bodyPr wrap="square">
            <a:spAutoFit/>
          </a:bodyPr>
          <a:lstStyle/>
          <a:p>
            <a:r>
              <a:rPr lang="fr-FR" sz="4400" b="1" dirty="0">
                <a:solidFill>
                  <a:schemeClr val="bg1"/>
                </a:solidFill>
              </a:rPr>
              <a:t>Jurisprudence</a:t>
            </a:r>
          </a:p>
        </p:txBody>
      </p:sp>
      <p:sp>
        <p:nvSpPr>
          <p:cNvPr id="3" name="Espace réservé du contenu 1">
            <a:extLst>
              <a:ext uri="{FF2B5EF4-FFF2-40B4-BE49-F238E27FC236}">
                <a16:creationId xmlns:a16="http://schemas.microsoft.com/office/drawing/2014/main" id="{241777A7-FC1C-0405-2AE6-70D8214F6E71}"/>
              </a:ext>
            </a:extLst>
          </p:cNvPr>
          <p:cNvSpPr>
            <a:spLocks noGrp="1"/>
          </p:cNvSpPr>
          <p:nvPr>
            <p:ph idx="1"/>
          </p:nvPr>
        </p:nvSpPr>
        <p:spPr>
          <a:xfrm>
            <a:off x="334761" y="1060509"/>
            <a:ext cx="11645900" cy="3474720"/>
          </a:xfrm>
          <a:prstGeom prst="rect">
            <a:avLst/>
          </a:prstGeom>
        </p:spPr>
        <p:txBody>
          <a:bodyPr>
            <a:normAutofit fontScale="25000" lnSpcReduction="20000"/>
          </a:bodyPr>
          <a:lstStyle/>
          <a:p>
            <a:pPr lvl="0" algn="just"/>
            <a:r>
              <a:rPr lang="fr-FR" sz="14400" b="1" dirty="0">
                <a:latin typeface="Calibri" panose="020F0502020204030204" pitchFamily="34" charset="0"/>
                <a:cs typeface="Calibri" panose="020F0502020204030204" pitchFamily="34" charset="0"/>
              </a:rPr>
              <a:t>1 salarié, suite à un repas de fin d’année, en état manifeste d’ébriété quitte le lieu de travail au volant de sa voiture et décède d’un accident de la route. Condamnation pénale d’un cadre et d’un salarié de l’entreprise pour non-assistance à personne en danger (cour de cassation, chambre criminelle, 5 juin 2007 n° 06-86228)</a:t>
            </a:r>
          </a:p>
          <a:p>
            <a:pPr lvl="0" algn="just"/>
            <a:endParaRPr lang="fr-FR" sz="14400" b="1" dirty="0">
              <a:latin typeface="Calibri" panose="020F0502020204030204" pitchFamily="34" charset="0"/>
              <a:cs typeface="Calibri" panose="020F0502020204030204" pitchFamily="34" charset="0"/>
            </a:endParaRPr>
          </a:p>
          <a:p>
            <a:pPr algn="just"/>
            <a:endParaRPr lang="fr-FR" sz="14400" b="1" dirty="0">
              <a:latin typeface="Calibri" panose="020F0502020204030204" pitchFamily="34" charset="0"/>
              <a:cs typeface="Calibri" panose="020F0502020204030204" pitchFamily="34" charset="0"/>
            </a:endParaRPr>
          </a:p>
          <a:p>
            <a:pPr algn="just"/>
            <a:r>
              <a:rPr lang="fr-FR" sz="14400" b="1" dirty="0">
                <a:latin typeface="Calibri" panose="020F0502020204030204" pitchFamily="34" charset="0"/>
                <a:cs typeface="Calibri" panose="020F0502020204030204" pitchFamily="34" charset="0"/>
              </a:rPr>
              <a:t>1 salarié chauffeur PL a eu un retrait de permis en dehors de ses fonctions avec alcootest positif, a été licencié pour faute grave reconnu par la cour de cassation car il ne pouvait plus exercer son activité professionnelle (</a:t>
            </a:r>
            <a:r>
              <a:rPr lang="fr-FR" sz="14400" b="1" dirty="0" err="1">
                <a:latin typeface="Calibri" panose="020F0502020204030204" pitchFamily="34" charset="0"/>
                <a:cs typeface="Calibri" panose="020F0502020204030204" pitchFamily="34" charset="0"/>
              </a:rPr>
              <a:t>cass</a:t>
            </a:r>
            <a:r>
              <a:rPr lang="fr-FR" sz="14400" b="1" dirty="0">
                <a:latin typeface="Calibri" panose="020F0502020204030204" pitchFamily="34" charset="0"/>
                <a:cs typeface="Calibri" panose="020F0502020204030204" pitchFamily="34" charset="0"/>
              </a:rPr>
              <a:t> soc, 2 </a:t>
            </a:r>
            <a:r>
              <a:rPr lang="fr-FR" sz="14400" b="1" dirty="0" err="1">
                <a:latin typeface="Calibri" panose="020F0502020204030204" pitchFamily="34" charset="0"/>
                <a:cs typeface="Calibri" panose="020F0502020204030204" pitchFamily="34" charset="0"/>
              </a:rPr>
              <a:t>déc</a:t>
            </a:r>
            <a:r>
              <a:rPr lang="fr-FR" sz="14400" b="1" dirty="0">
                <a:latin typeface="Calibri" panose="020F0502020204030204" pitchFamily="34" charset="0"/>
                <a:cs typeface="Calibri" panose="020F0502020204030204" pitchFamily="34" charset="0"/>
              </a:rPr>
              <a:t> 2003 n° 01-43.227)</a:t>
            </a:r>
          </a:p>
          <a:p>
            <a:endParaRPr lang="fr-FR" dirty="0">
              <a:solidFill>
                <a:srgbClr val="0070C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7597557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EA0DA7B7-98EA-B68F-1E2D-539DEE28E377}"/>
              </a:ext>
            </a:extLst>
          </p:cNvPr>
          <p:cNvPicPr>
            <a:picLocks noChangeAspect="1"/>
          </p:cNvPicPr>
          <p:nvPr/>
        </p:nvPicPr>
        <p:blipFill>
          <a:blip r:embed="rId2"/>
          <a:stretch>
            <a:fillRect/>
          </a:stretch>
        </p:blipFill>
        <p:spPr>
          <a:xfrm>
            <a:off x="0" y="0"/>
            <a:ext cx="12315423" cy="6858000"/>
          </a:xfrm>
          <a:prstGeom prst="rect">
            <a:avLst/>
          </a:prstGeom>
        </p:spPr>
      </p:pic>
      <p:sp>
        <p:nvSpPr>
          <p:cNvPr id="2" name="ZoneTexte 1">
            <a:extLst>
              <a:ext uri="{FF2B5EF4-FFF2-40B4-BE49-F238E27FC236}">
                <a16:creationId xmlns:a16="http://schemas.microsoft.com/office/drawing/2014/main" id="{AA40DF8C-DCBA-F559-E0E0-ED37AA20387F}"/>
              </a:ext>
            </a:extLst>
          </p:cNvPr>
          <p:cNvSpPr txBox="1"/>
          <p:nvPr/>
        </p:nvSpPr>
        <p:spPr>
          <a:xfrm>
            <a:off x="4121150" y="145534"/>
            <a:ext cx="3536950" cy="769441"/>
          </a:xfrm>
          <a:prstGeom prst="rect">
            <a:avLst/>
          </a:prstGeom>
          <a:noFill/>
        </p:spPr>
        <p:txBody>
          <a:bodyPr wrap="square">
            <a:spAutoFit/>
          </a:bodyPr>
          <a:lstStyle/>
          <a:p>
            <a:r>
              <a:rPr lang="fr-FR" sz="4400" b="1" dirty="0">
                <a:solidFill>
                  <a:schemeClr val="bg1"/>
                </a:solidFill>
              </a:rPr>
              <a:t>Jurisprudence</a:t>
            </a:r>
          </a:p>
        </p:txBody>
      </p:sp>
      <p:sp>
        <p:nvSpPr>
          <p:cNvPr id="4" name="ZoneTexte 3">
            <a:extLst>
              <a:ext uri="{FF2B5EF4-FFF2-40B4-BE49-F238E27FC236}">
                <a16:creationId xmlns:a16="http://schemas.microsoft.com/office/drawing/2014/main" id="{F125EA26-8C22-62E8-315D-810F257C252C}"/>
              </a:ext>
            </a:extLst>
          </p:cNvPr>
          <p:cNvSpPr txBox="1"/>
          <p:nvPr/>
        </p:nvSpPr>
        <p:spPr>
          <a:xfrm>
            <a:off x="440923" y="1060509"/>
            <a:ext cx="11963400" cy="5016758"/>
          </a:xfrm>
          <a:prstGeom prst="rect">
            <a:avLst/>
          </a:prstGeom>
          <a:noFill/>
        </p:spPr>
        <p:txBody>
          <a:bodyPr wrap="square">
            <a:spAutoFit/>
          </a:bodyPr>
          <a:lstStyle/>
          <a:p>
            <a:r>
              <a:rPr lang="fr-FR" sz="3200" b="1" dirty="0">
                <a:latin typeface="Calibri" panose="020F0502020204030204" pitchFamily="34" charset="0"/>
                <a:cs typeface="Calibri" panose="020F0502020204030204" pitchFamily="34" charset="0"/>
              </a:rPr>
              <a:t>Directeur d’agence. </a:t>
            </a:r>
            <a:br>
              <a:rPr lang="fr-FR" sz="3200" b="1" dirty="0">
                <a:latin typeface="Calibri" panose="020F0502020204030204" pitchFamily="34" charset="0"/>
                <a:cs typeface="Calibri" panose="020F0502020204030204" pitchFamily="34" charset="0"/>
              </a:rPr>
            </a:br>
            <a:r>
              <a:rPr lang="fr-FR" sz="3200" b="1" dirty="0">
                <a:latin typeface="Calibri" panose="020F0502020204030204" pitchFamily="34" charset="0"/>
                <a:cs typeface="Calibri" panose="020F0502020204030204" pitchFamily="34" charset="0"/>
              </a:rPr>
              <a:t>À plusieurs reprises, après sa pause déjeuner, il s’est rendu à son travail en état d’ébriété. </a:t>
            </a:r>
            <a:br>
              <a:rPr lang="fr-FR" sz="3200" b="1" dirty="0">
                <a:latin typeface="Calibri" panose="020F0502020204030204" pitchFamily="34" charset="0"/>
                <a:cs typeface="Calibri" panose="020F0502020204030204" pitchFamily="34" charset="0"/>
              </a:rPr>
            </a:br>
            <a:endParaRPr lang="fr-FR" sz="3200" b="1" dirty="0">
              <a:latin typeface="Calibri" panose="020F0502020204030204" pitchFamily="34" charset="0"/>
              <a:cs typeface="Calibri" panose="020F0502020204030204" pitchFamily="34" charset="0"/>
            </a:endParaRPr>
          </a:p>
          <a:p>
            <a:r>
              <a:rPr lang="fr-FR" sz="3200" b="1" dirty="0">
                <a:latin typeface="Calibri" panose="020F0502020204030204" pitchFamily="34" charset="0"/>
                <a:cs typeface="Calibri" panose="020F0502020204030204" pitchFamily="34" charset="0"/>
              </a:rPr>
              <a:t>L’état dans lequel il se trouvait alors risquait, à terme, de nuire à l’image de l’entreprise. Les juges ont considéré que l’état d’ébriété de ce salarié constituait une faute grave sur son lieu de travail et que la décision de son employeur à le licencier était justifiée </a:t>
            </a:r>
            <a:br>
              <a:rPr lang="fr-FR" sz="3200" b="1" dirty="0">
                <a:latin typeface="Calibri" panose="020F0502020204030204" pitchFamily="34" charset="0"/>
                <a:cs typeface="Calibri" panose="020F0502020204030204" pitchFamily="34" charset="0"/>
              </a:rPr>
            </a:br>
            <a:endParaRPr lang="fr-FR" sz="3200" b="1" dirty="0">
              <a:latin typeface="Calibri" panose="020F0502020204030204" pitchFamily="34" charset="0"/>
              <a:cs typeface="Calibri" panose="020F0502020204030204" pitchFamily="34" charset="0"/>
            </a:endParaRPr>
          </a:p>
          <a:p>
            <a:r>
              <a:rPr lang="fr-FR" sz="3200" b="1" dirty="0">
                <a:latin typeface="Calibri" panose="020F0502020204030204" pitchFamily="34" charset="0"/>
                <a:cs typeface="Calibri" panose="020F0502020204030204" pitchFamily="34" charset="0"/>
              </a:rPr>
              <a:t>(Cass. Soc. 9 février 2012, n°10-19496).</a:t>
            </a:r>
          </a:p>
        </p:txBody>
      </p:sp>
    </p:spTree>
    <p:extLst>
      <p:ext uri="{BB962C8B-B14F-4D97-AF65-F5344CB8AC3E}">
        <p14:creationId xmlns:p14="http://schemas.microsoft.com/office/powerpoint/2010/main" val="242081720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EA0DA7B7-98EA-B68F-1E2D-539DEE28E377}"/>
              </a:ext>
            </a:extLst>
          </p:cNvPr>
          <p:cNvPicPr>
            <a:picLocks noChangeAspect="1"/>
          </p:cNvPicPr>
          <p:nvPr/>
        </p:nvPicPr>
        <p:blipFill>
          <a:blip r:embed="rId2"/>
          <a:stretch>
            <a:fillRect/>
          </a:stretch>
        </p:blipFill>
        <p:spPr>
          <a:xfrm>
            <a:off x="0" y="0"/>
            <a:ext cx="12315423" cy="6858000"/>
          </a:xfrm>
          <a:prstGeom prst="rect">
            <a:avLst/>
          </a:prstGeom>
        </p:spPr>
      </p:pic>
      <p:sp>
        <p:nvSpPr>
          <p:cNvPr id="2" name="ZoneTexte 1">
            <a:extLst>
              <a:ext uri="{FF2B5EF4-FFF2-40B4-BE49-F238E27FC236}">
                <a16:creationId xmlns:a16="http://schemas.microsoft.com/office/drawing/2014/main" id="{AA40DF8C-DCBA-F559-E0E0-ED37AA20387F}"/>
              </a:ext>
            </a:extLst>
          </p:cNvPr>
          <p:cNvSpPr txBox="1"/>
          <p:nvPr/>
        </p:nvSpPr>
        <p:spPr>
          <a:xfrm>
            <a:off x="4121150" y="145534"/>
            <a:ext cx="3536950" cy="769441"/>
          </a:xfrm>
          <a:prstGeom prst="rect">
            <a:avLst/>
          </a:prstGeom>
          <a:noFill/>
        </p:spPr>
        <p:txBody>
          <a:bodyPr wrap="square">
            <a:spAutoFit/>
          </a:bodyPr>
          <a:lstStyle/>
          <a:p>
            <a:r>
              <a:rPr lang="fr-FR" sz="4400" b="1" dirty="0">
                <a:solidFill>
                  <a:schemeClr val="bg1"/>
                </a:solidFill>
              </a:rPr>
              <a:t>Jurisprudence</a:t>
            </a:r>
          </a:p>
        </p:txBody>
      </p:sp>
      <p:sp>
        <p:nvSpPr>
          <p:cNvPr id="3" name="ZoneTexte 2">
            <a:extLst>
              <a:ext uri="{FF2B5EF4-FFF2-40B4-BE49-F238E27FC236}">
                <a16:creationId xmlns:a16="http://schemas.microsoft.com/office/drawing/2014/main" id="{E86AA4C9-CC23-E46B-CFFB-CA05D896B30E}"/>
              </a:ext>
            </a:extLst>
          </p:cNvPr>
          <p:cNvSpPr txBox="1"/>
          <p:nvPr/>
        </p:nvSpPr>
        <p:spPr>
          <a:xfrm>
            <a:off x="440923" y="1060509"/>
            <a:ext cx="11963400" cy="5632311"/>
          </a:xfrm>
          <a:prstGeom prst="rect">
            <a:avLst/>
          </a:prstGeom>
          <a:noFill/>
        </p:spPr>
        <p:txBody>
          <a:bodyPr wrap="square">
            <a:spAutoFit/>
          </a:bodyPr>
          <a:lstStyle/>
          <a:p>
            <a:r>
              <a:rPr lang="fr-FR" sz="2000" b="1" dirty="0">
                <a:latin typeface="Calibri" panose="020F0502020204030204" pitchFamily="34" charset="0"/>
                <a:cs typeface="Calibri" panose="020F0502020204030204" pitchFamily="34" charset="0"/>
              </a:rPr>
              <a:t>Un salarié engagé en qualité d’ouvrier routier en état d’ébriété apparent a été conduit par son supérieur dans les locaux de la gendarmerie pour réaliser un dépistage. En effet l’éthylomètre à disposition de la société n’était pas disponible.</a:t>
            </a:r>
          </a:p>
          <a:p>
            <a:r>
              <a:rPr lang="fr-FR" sz="2000" b="1" dirty="0">
                <a:latin typeface="Calibri" panose="020F0502020204030204" pitchFamily="34" charset="0"/>
                <a:cs typeface="Calibri" panose="020F0502020204030204" pitchFamily="34" charset="0"/>
              </a:rPr>
              <a:t> Il a été licencié pour faute grave notamment pour s’être trouvé en état d’imprégnation alcoolique sur son lieu de travail.</a:t>
            </a:r>
          </a:p>
          <a:p>
            <a:r>
              <a:rPr lang="fr-FR" sz="2000" b="1" dirty="0">
                <a:latin typeface="Calibri" panose="020F0502020204030204" pitchFamily="34" charset="0"/>
                <a:cs typeface="Calibri" panose="020F0502020204030204" pitchFamily="34" charset="0"/>
              </a:rPr>
              <a:t>La Cour d’appel déboute le salarié de sa demande de nullité du licenciement et de ses demandes de réintégration et de paiement de salaires qu’il aurait dû percevoir depuis la date de son éviction jusqu’à celle de sa réintégration.</a:t>
            </a:r>
          </a:p>
          <a:p>
            <a:r>
              <a:rPr lang="fr-FR" sz="2000" b="1" dirty="0">
                <a:latin typeface="Calibri" panose="020F0502020204030204" pitchFamily="34" charset="0"/>
                <a:cs typeface="Calibri" panose="020F0502020204030204" pitchFamily="34" charset="0"/>
              </a:rPr>
              <a:t>Le salarié conteste la validité de son licenciement au motif que le règlement intérieur ne prévoyait pas que le contrôle d’alcoolémie pouvait être réalisé en dehors de l’entreprise, ce qui caractérise une violation d’une liberté fondamentale emportant nullité du licenciement.</a:t>
            </a:r>
          </a:p>
          <a:p>
            <a:r>
              <a:rPr lang="fr-FR" sz="2000" b="1" dirty="0">
                <a:latin typeface="Calibri" panose="020F0502020204030204" pitchFamily="34" charset="0"/>
                <a:cs typeface="Calibri" panose="020F0502020204030204" pitchFamily="34" charset="0"/>
              </a:rPr>
              <a:t>Dans sa  décision, la Cour indique que « ne constitue pas une atteinte à une liberté fondamentale, le recours à un contrôle d’alcoolémie permettant de constater l’état d’ébriété d’un salarié au travail, dès lors qu’eu égard à la nature du travail confié à ce salarié, un tel état d’ébriété est de nature à exposer les personnes ou les biens à un danger, et que les modalités de ce contrôle, prévues au règlement intérieur, en permettent la contestation, peu importe qu’il s’effectue, pour des raisons techniques, hors de l’entreprise. »</a:t>
            </a:r>
          </a:p>
          <a:p>
            <a:r>
              <a:rPr lang="fr-FR" sz="2000" b="1" dirty="0">
                <a:latin typeface="Calibri" panose="020F0502020204030204" pitchFamily="34" charset="0"/>
                <a:cs typeface="Calibri" panose="020F0502020204030204" pitchFamily="34" charset="0"/>
              </a:rPr>
              <a:t>Cass. soc 31 mars 2015 n° 13-25.436</a:t>
            </a:r>
          </a:p>
          <a:p>
            <a:endParaRPr lang="fr-FR" sz="20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5805359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EA0DA7B7-98EA-B68F-1E2D-539DEE28E377}"/>
              </a:ext>
            </a:extLst>
          </p:cNvPr>
          <p:cNvPicPr>
            <a:picLocks noChangeAspect="1"/>
          </p:cNvPicPr>
          <p:nvPr/>
        </p:nvPicPr>
        <p:blipFill>
          <a:blip r:embed="rId2"/>
          <a:stretch>
            <a:fillRect/>
          </a:stretch>
        </p:blipFill>
        <p:spPr>
          <a:xfrm>
            <a:off x="0" y="0"/>
            <a:ext cx="12315423" cy="6858000"/>
          </a:xfrm>
          <a:prstGeom prst="rect">
            <a:avLst/>
          </a:prstGeom>
        </p:spPr>
      </p:pic>
      <p:sp>
        <p:nvSpPr>
          <p:cNvPr id="2" name="ZoneTexte 1">
            <a:extLst>
              <a:ext uri="{FF2B5EF4-FFF2-40B4-BE49-F238E27FC236}">
                <a16:creationId xmlns:a16="http://schemas.microsoft.com/office/drawing/2014/main" id="{AA40DF8C-DCBA-F559-E0E0-ED37AA20387F}"/>
              </a:ext>
            </a:extLst>
          </p:cNvPr>
          <p:cNvSpPr txBox="1"/>
          <p:nvPr/>
        </p:nvSpPr>
        <p:spPr>
          <a:xfrm>
            <a:off x="4121150" y="145534"/>
            <a:ext cx="3536950" cy="769441"/>
          </a:xfrm>
          <a:prstGeom prst="rect">
            <a:avLst/>
          </a:prstGeom>
          <a:noFill/>
        </p:spPr>
        <p:txBody>
          <a:bodyPr wrap="square">
            <a:spAutoFit/>
          </a:bodyPr>
          <a:lstStyle/>
          <a:p>
            <a:r>
              <a:rPr lang="fr-FR" sz="4400" b="1" dirty="0">
                <a:solidFill>
                  <a:schemeClr val="bg1"/>
                </a:solidFill>
              </a:rPr>
              <a:t>Jurisprudence</a:t>
            </a:r>
          </a:p>
        </p:txBody>
      </p:sp>
      <p:sp>
        <p:nvSpPr>
          <p:cNvPr id="3" name="ZoneTexte 2">
            <a:extLst>
              <a:ext uri="{FF2B5EF4-FFF2-40B4-BE49-F238E27FC236}">
                <a16:creationId xmlns:a16="http://schemas.microsoft.com/office/drawing/2014/main" id="{E86AA4C9-CC23-E46B-CFFB-CA05D896B30E}"/>
              </a:ext>
            </a:extLst>
          </p:cNvPr>
          <p:cNvSpPr txBox="1"/>
          <p:nvPr/>
        </p:nvSpPr>
        <p:spPr>
          <a:xfrm>
            <a:off x="440923" y="1060509"/>
            <a:ext cx="11963400" cy="3477875"/>
          </a:xfrm>
          <a:prstGeom prst="rect">
            <a:avLst/>
          </a:prstGeom>
          <a:noFill/>
        </p:spPr>
        <p:txBody>
          <a:bodyPr wrap="square">
            <a:spAutoFit/>
          </a:bodyPr>
          <a:lstStyle/>
          <a:p>
            <a:endParaRPr lang="fr-FR" sz="2000" b="1" dirty="0">
              <a:latin typeface="Calibri" panose="020F0502020204030204" pitchFamily="34" charset="0"/>
              <a:cs typeface="Calibri" panose="020F0502020204030204" pitchFamily="34" charset="0"/>
            </a:endParaRPr>
          </a:p>
          <a:p>
            <a:endParaRPr lang="fr-FR" sz="2000" b="1" dirty="0">
              <a:latin typeface="Calibri" panose="020F0502020204030204" pitchFamily="34" charset="0"/>
              <a:cs typeface="Calibri" panose="020F0502020204030204" pitchFamily="34" charset="0"/>
            </a:endParaRPr>
          </a:p>
          <a:p>
            <a:r>
              <a:rPr lang="fr-FR" sz="2000" b="1" dirty="0">
                <a:latin typeface="Calibri" panose="020F0502020204030204" pitchFamily="34" charset="0"/>
                <a:cs typeface="Calibri" panose="020F0502020204030204" pitchFamily="34" charset="0"/>
              </a:rPr>
              <a:t>Hôtesse de caisse-vendeuse, licenciée pour faute grave suite à son état d’ébriété sur son lieu de travail</a:t>
            </a:r>
          </a:p>
          <a:p>
            <a:r>
              <a:rPr lang="fr-FR" sz="2000" b="1" dirty="0">
                <a:latin typeface="Calibri" panose="020F0502020204030204" pitchFamily="34" charset="0"/>
                <a:cs typeface="Calibri" panose="020F0502020204030204" pitchFamily="34" charset="0"/>
              </a:rPr>
              <a:t>la salariée a contesté ce licenciement considérant que son état d’ébriété ne mettait en danger ni des personnes ni des biens. </a:t>
            </a:r>
          </a:p>
          <a:p>
            <a:r>
              <a:rPr lang="fr-FR" sz="2000" b="1" dirty="0">
                <a:latin typeface="Calibri" panose="020F0502020204030204" pitchFamily="34" charset="0"/>
                <a:cs typeface="Calibri" panose="020F0502020204030204" pitchFamily="34" charset="0"/>
              </a:rPr>
              <a:t>La Cour d’appel a tranché que le licenciement pour faute grave était justifié (. En effet, l’état de la salariée ne lui permettait pas de rendre la monnaie correctement. Celle-ci avait bu de l’alcool avant ses heures de travail et avait dû être renvoyée chez elle après une demi-heure de travail, puisqu’elle commettait de nombreuses erreurs. En a de plus résulté son absence non prévue, qui, en période estivale, a entraîné le mécontentement des clients, face aux collègues de la salariée qui avaient alors à gérer un surplus d’activité. )</a:t>
            </a:r>
          </a:p>
          <a:p>
            <a:r>
              <a:rPr lang="fr-FR" sz="2000" b="1" dirty="0">
                <a:latin typeface="Calibri" panose="020F0502020204030204" pitchFamily="34" charset="0"/>
                <a:cs typeface="Calibri" panose="020F0502020204030204" pitchFamily="34" charset="0"/>
              </a:rPr>
              <a:t>(Cass. Soc. 7 mai 2014, n°13-10985)</a:t>
            </a:r>
          </a:p>
        </p:txBody>
      </p:sp>
    </p:spTree>
    <p:extLst>
      <p:ext uri="{BB962C8B-B14F-4D97-AF65-F5344CB8AC3E}">
        <p14:creationId xmlns:p14="http://schemas.microsoft.com/office/powerpoint/2010/main" val="62862687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EA0DA7B7-98EA-B68F-1E2D-539DEE28E377}"/>
              </a:ext>
            </a:extLst>
          </p:cNvPr>
          <p:cNvPicPr>
            <a:picLocks noChangeAspect="1"/>
          </p:cNvPicPr>
          <p:nvPr/>
        </p:nvPicPr>
        <p:blipFill>
          <a:blip r:embed="rId2"/>
          <a:stretch>
            <a:fillRect/>
          </a:stretch>
        </p:blipFill>
        <p:spPr>
          <a:xfrm>
            <a:off x="0" y="0"/>
            <a:ext cx="12315423" cy="6858000"/>
          </a:xfrm>
          <a:prstGeom prst="rect">
            <a:avLst/>
          </a:prstGeom>
        </p:spPr>
      </p:pic>
      <p:sp>
        <p:nvSpPr>
          <p:cNvPr id="2" name="ZoneTexte 1">
            <a:extLst>
              <a:ext uri="{FF2B5EF4-FFF2-40B4-BE49-F238E27FC236}">
                <a16:creationId xmlns:a16="http://schemas.microsoft.com/office/drawing/2014/main" id="{AA40DF8C-DCBA-F559-E0E0-ED37AA20387F}"/>
              </a:ext>
            </a:extLst>
          </p:cNvPr>
          <p:cNvSpPr txBox="1"/>
          <p:nvPr/>
        </p:nvSpPr>
        <p:spPr>
          <a:xfrm>
            <a:off x="4121150" y="145534"/>
            <a:ext cx="3536950" cy="769441"/>
          </a:xfrm>
          <a:prstGeom prst="rect">
            <a:avLst/>
          </a:prstGeom>
          <a:noFill/>
        </p:spPr>
        <p:txBody>
          <a:bodyPr wrap="square">
            <a:spAutoFit/>
          </a:bodyPr>
          <a:lstStyle/>
          <a:p>
            <a:r>
              <a:rPr lang="fr-FR" sz="4400" b="1" dirty="0">
                <a:solidFill>
                  <a:schemeClr val="bg1"/>
                </a:solidFill>
              </a:rPr>
              <a:t>Jurisprudence</a:t>
            </a:r>
          </a:p>
        </p:txBody>
      </p:sp>
      <p:sp>
        <p:nvSpPr>
          <p:cNvPr id="3" name="ZoneTexte 2">
            <a:extLst>
              <a:ext uri="{FF2B5EF4-FFF2-40B4-BE49-F238E27FC236}">
                <a16:creationId xmlns:a16="http://schemas.microsoft.com/office/drawing/2014/main" id="{E86AA4C9-CC23-E46B-CFFB-CA05D896B30E}"/>
              </a:ext>
            </a:extLst>
          </p:cNvPr>
          <p:cNvSpPr txBox="1"/>
          <p:nvPr/>
        </p:nvSpPr>
        <p:spPr>
          <a:xfrm>
            <a:off x="440923" y="1060509"/>
            <a:ext cx="11963400" cy="3785652"/>
          </a:xfrm>
          <a:prstGeom prst="rect">
            <a:avLst/>
          </a:prstGeom>
          <a:noFill/>
        </p:spPr>
        <p:txBody>
          <a:bodyPr wrap="square">
            <a:spAutoFit/>
          </a:bodyPr>
          <a:lstStyle/>
          <a:p>
            <a:r>
              <a:rPr lang="fr-FR" sz="2000" b="1" dirty="0">
                <a:latin typeface="Calibri" panose="020F0502020204030204" pitchFamily="34" charset="0"/>
                <a:cs typeface="Calibri" panose="020F0502020204030204" pitchFamily="34" charset="0"/>
              </a:rPr>
              <a:t> </a:t>
            </a:r>
          </a:p>
          <a:p>
            <a:r>
              <a:rPr lang="fr-FR" sz="2000" b="1" dirty="0">
                <a:latin typeface="Calibri" panose="020F0502020204030204" pitchFamily="34" charset="0"/>
                <a:cs typeface="Calibri" panose="020F0502020204030204" pitchFamily="34" charset="0"/>
              </a:rPr>
              <a:t> Entreprise de pneumatiques, salarié licencié pour faute grave suite à un état d’ébriété sur son lieu de travail. </a:t>
            </a:r>
          </a:p>
          <a:p>
            <a:r>
              <a:rPr lang="fr-FR" sz="2000" b="1" dirty="0">
                <a:latin typeface="Calibri" panose="020F0502020204030204" pitchFamily="34" charset="0"/>
                <a:cs typeface="Calibri" panose="020F0502020204030204" pitchFamily="34" charset="0"/>
              </a:rPr>
              <a:t>       Utilisation d’outils potentiellement dangereux et l’employeur a considéré que le salarié exposait des personnes et des biens à des risques dus à son état d’ébriété. </a:t>
            </a:r>
            <a:br>
              <a:rPr lang="fr-FR" sz="2000" b="1" dirty="0">
                <a:latin typeface="Calibri" panose="020F0502020204030204" pitchFamily="34" charset="0"/>
                <a:cs typeface="Calibri" panose="020F0502020204030204" pitchFamily="34" charset="0"/>
              </a:rPr>
            </a:br>
            <a:endParaRPr lang="fr-FR" sz="2000" b="1" dirty="0">
              <a:latin typeface="Calibri" panose="020F0502020204030204" pitchFamily="34" charset="0"/>
              <a:cs typeface="Calibri" panose="020F0502020204030204" pitchFamily="34" charset="0"/>
            </a:endParaRPr>
          </a:p>
          <a:p>
            <a:r>
              <a:rPr lang="fr-FR" sz="2000" b="1" dirty="0">
                <a:latin typeface="Calibri" panose="020F0502020204030204" pitchFamily="34" charset="0"/>
                <a:cs typeface="Calibri" panose="020F0502020204030204" pitchFamily="34" charset="0"/>
              </a:rPr>
              <a:t>        Arguments de contestation du salarié :</a:t>
            </a:r>
            <a:br>
              <a:rPr lang="fr-FR" sz="2000" b="1" dirty="0">
                <a:latin typeface="Calibri" panose="020F0502020204030204" pitchFamily="34" charset="0"/>
                <a:cs typeface="Calibri" panose="020F0502020204030204" pitchFamily="34" charset="0"/>
              </a:rPr>
            </a:br>
            <a:r>
              <a:rPr lang="fr-FR" sz="2000" b="1" dirty="0">
                <a:latin typeface="Calibri" panose="020F0502020204030204" pitchFamily="34" charset="0"/>
                <a:cs typeface="Calibri" panose="020F0502020204030204" pitchFamily="34" charset="0"/>
              </a:rPr>
              <a:t>- son ancienneté et l’absence d’état d’ébriété au travail durant toute la durée de son contrat avant cet incident</a:t>
            </a:r>
            <a:br>
              <a:rPr lang="fr-FR" sz="2000" b="1" dirty="0">
                <a:latin typeface="Calibri" panose="020F0502020204030204" pitchFamily="34" charset="0"/>
                <a:cs typeface="Calibri" panose="020F0502020204030204" pitchFamily="34" charset="0"/>
              </a:rPr>
            </a:br>
            <a:r>
              <a:rPr lang="fr-FR" sz="2000" b="1" dirty="0">
                <a:latin typeface="Calibri" panose="020F0502020204030204" pitchFamily="34" charset="0"/>
                <a:cs typeface="Calibri" panose="020F0502020204030204" pitchFamily="34" charset="0"/>
              </a:rPr>
              <a:t>- l’absence de répercussions causée par son comportement.</a:t>
            </a:r>
          </a:p>
          <a:p>
            <a:r>
              <a:rPr lang="fr-FR" sz="2000" b="1" dirty="0">
                <a:latin typeface="Calibri" panose="020F0502020204030204" pitchFamily="34" charset="0"/>
                <a:cs typeface="Calibri" panose="020F0502020204030204" pitchFamily="34" charset="0"/>
              </a:rPr>
              <a:t>	L’état d’ébriété du salarié sur son lieu de travail n’ayant eu ni précédent, ni répercussion sur le fonctionnement de l’entreprise, ni même sur la qualité du travail fourni, de plus, compte tenu de son ancienneté, la faute grave soumise par l’employeur n’a pas été reconnue </a:t>
            </a:r>
          </a:p>
          <a:p>
            <a:r>
              <a:rPr lang="fr-FR" sz="2000" b="1" dirty="0">
                <a:latin typeface="Calibri" panose="020F0502020204030204" pitchFamily="34" charset="0"/>
                <a:cs typeface="Calibri" panose="020F0502020204030204" pitchFamily="34" charset="0"/>
              </a:rPr>
              <a:t>(Cass. Soc. 8 juin 2011, n°10-30162).</a:t>
            </a:r>
          </a:p>
        </p:txBody>
      </p:sp>
    </p:spTree>
    <p:extLst>
      <p:ext uri="{BB962C8B-B14F-4D97-AF65-F5344CB8AC3E}">
        <p14:creationId xmlns:p14="http://schemas.microsoft.com/office/powerpoint/2010/main" val="139800845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27107A-1B39-F399-C3AF-137EB1688BE8}"/>
              </a:ext>
            </a:extLst>
          </p:cNvPr>
          <p:cNvSpPr/>
          <p:nvPr/>
        </p:nvSpPr>
        <p:spPr>
          <a:xfrm>
            <a:off x="0" y="0"/>
            <a:ext cx="3240024" cy="3466762"/>
          </a:xfrm>
          <a:prstGeom prst="rect">
            <a:avLst/>
          </a:prstGeom>
          <a:solidFill>
            <a:srgbClr val="1F9C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ZoneTexte 23">
            <a:extLst>
              <a:ext uri="{FF2B5EF4-FFF2-40B4-BE49-F238E27FC236}">
                <a16:creationId xmlns:a16="http://schemas.microsoft.com/office/drawing/2014/main" id="{0D3D1068-776C-FAC9-AD41-FFD505C616EE}"/>
              </a:ext>
            </a:extLst>
          </p:cNvPr>
          <p:cNvSpPr txBox="1"/>
          <p:nvPr/>
        </p:nvSpPr>
        <p:spPr>
          <a:xfrm>
            <a:off x="10845478" y="6377650"/>
            <a:ext cx="1053296" cy="307777"/>
          </a:xfrm>
          <a:prstGeom prst="rect">
            <a:avLst/>
          </a:prstGeom>
          <a:solidFill>
            <a:srgbClr val="FFFF00"/>
          </a:solidFill>
        </p:spPr>
        <p:txBody>
          <a:bodyPr wrap="square" rtlCol="0">
            <a:spAutoFit/>
          </a:bodyPr>
          <a:lstStyle/>
          <a:p>
            <a:r>
              <a:rPr lang="fr-FR" sz="1400" b="1" dirty="0">
                <a:highlight>
                  <a:srgbClr val="FFFF00"/>
                </a:highlight>
                <a:ea typeface="STCaiyun" panose="020B0503020204020204" pitchFamily="2" charset="-122"/>
                <a:hlinkClick r:id="rId2" action="ppaction://hlinksldjump"/>
              </a:rPr>
              <a:t>SOMMAIRE</a:t>
            </a:r>
            <a:endParaRPr lang="fr-FR" sz="1400" b="1" dirty="0">
              <a:highlight>
                <a:srgbClr val="FFFF00"/>
              </a:highlight>
              <a:ea typeface="STCaiyun" panose="020B0503020204020204" pitchFamily="2" charset="-122"/>
            </a:endParaRPr>
          </a:p>
        </p:txBody>
      </p:sp>
      <p:sp>
        <p:nvSpPr>
          <p:cNvPr id="3" name="ZoneTexte 2">
            <a:extLst>
              <a:ext uri="{FF2B5EF4-FFF2-40B4-BE49-F238E27FC236}">
                <a16:creationId xmlns:a16="http://schemas.microsoft.com/office/drawing/2014/main" id="{A808312E-A35D-1143-CDF9-948BB6BFA96D}"/>
              </a:ext>
            </a:extLst>
          </p:cNvPr>
          <p:cNvSpPr txBox="1"/>
          <p:nvPr/>
        </p:nvSpPr>
        <p:spPr>
          <a:xfrm>
            <a:off x="86868" y="167918"/>
            <a:ext cx="3153156" cy="2923877"/>
          </a:xfrm>
          <a:prstGeom prst="rect">
            <a:avLst/>
          </a:prstGeom>
          <a:noFill/>
        </p:spPr>
        <p:txBody>
          <a:bodyPr wrap="square">
            <a:spAutoFit/>
          </a:bodyPr>
          <a:lstStyle/>
          <a:p>
            <a:r>
              <a:rPr lang="fr-FR" sz="3200" b="1" dirty="0">
                <a:solidFill>
                  <a:srgbClr val="FFFF00"/>
                </a:solidFill>
                <a:latin typeface="Calibri" panose="020F0502020204030204" pitchFamily="34" charset="0"/>
                <a:cs typeface="Calibri" panose="020F0502020204030204" pitchFamily="34" charset="0"/>
              </a:rPr>
              <a:t>Outils juridiques à disposition de l’employeur : </a:t>
            </a:r>
            <a:br>
              <a:rPr lang="fr-FR" sz="3200" b="1" dirty="0">
                <a:solidFill>
                  <a:schemeClr val="bg1"/>
                </a:solidFill>
                <a:latin typeface="Calibri" panose="020F0502020204030204" pitchFamily="34" charset="0"/>
                <a:cs typeface="Calibri" panose="020F0502020204030204" pitchFamily="34" charset="0"/>
              </a:rPr>
            </a:br>
            <a:r>
              <a:rPr lang="fr-FR" sz="4400" b="1" dirty="0">
                <a:solidFill>
                  <a:schemeClr val="bg1"/>
                </a:solidFill>
                <a:latin typeface="Calibri" panose="020F0502020204030204" pitchFamily="34" charset="0"/>
                <a:cs typeface="Calibri" panose="020F0502020204030204" pitchFamily="34" charset="0"/>
              </a:rPr>
              <a:t>le règlement intérieur </a:t>
            </a:r>
            <a:endParaRPr lang="fr-FR" sz="3200" b="1" dirty="0">
              <a:solidFill>
                <a:schemeClr val="bg1"/>
              </a:solidFill>
              <a:latin typeface="Calibri" panose="020F0502020204030204" pitchFamily="34" charset="0"/>
              <a:cs typeface="Calibri" panose="020F0502020204030204" pitchFamily="34" charset="0"/>
            </a:endParaRPr>
          </a:p>
        </p:txBody>
      </p:sp>
      <p:pic>
        <p:nvPicPr>
          <p:cNvPr id="1026" name="Picture 2" descr="Règlement intérieur : exemple et obligations">
            <a:extLst>
              <a:ext uri="{FF2B5EF4-FFF2-40B4-BE49-F238E27FC236}">
                <a16:creationId xmlns:a16="http://schemas.microsoft.com/office/drawing/2014/main" id="{AF7CA707-CD60-741C-546C-A457D883BB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080831"/>
            <a:ext cx="2962656" cy="1975104"/>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 9">
            <a:extLst>
              <a:ext uri="{FF2B5EF4-FFF2-40B4-BE49-F238E27FC236}">
                <a16:creationId xmlns:a16="http://schemas.microsoft.com/office/drawing/2014/main" id="{38F887E8-8CB7-1FE8-F0A3-D214351B0770}"/>
              </a:ext>
            </a:extLst>
          </p:cNvPr>
          <p:cNvPicPr>
            <a:picLocks noChangeAspect="1"/>
          </p:cNvPicPr>
          <p:nvPr/>
        </p:nvPicPr>
        <p:blipFill>
          <a:blip r:embed="rId4"/>
          <a:stretch>
            <a:fillRect/>
          </a:stretch>
        </p:blipFill>
        <p:spPr>
          <a:xfrm>
            <a:off x="3292347" y="1228556"/>
            <a:ext cx="904875" cy="1009650"/>
          </a:xfrm>
          <a:prstGeom prst="rect">
            <a:avLst/>
          </a:prstGeom>
        </p:spPr>
      </p:pic>
      <p:pic>
        <p:nvPicPr>
          <p:cNvPr id="14" name="Image 13">
            <a:extLst>
              <a:ext uri="{FF2B5EF4-FFF2-40B4-BE49-F238E27FC236}">
                <a16:creationId xmlns:a16="http://schemas.microsoft.com/office/drawing/2014/main" id="{5E684074-8BC0-502F-F5EF-9B4488646C69}"/>
              </a:ext>
            </a:extLst>
          </p:cNvPr>
          <p:cNvPicPr>
            <a:picLocks noChangeAspect="1"/>
          </p:cNvPicPr>
          <p:nvPr/>
        </p:nvPicPr>
        <p:blipFill>
          <a:blip r:embed="rId4"/>
          <a:stretch>
            <a:fillRect/>
          </a:stretch>
        </p:blipFill>
        <p:spPr>
          <a:xfrm>
            <a:off x="3325748" y="183294"/>
            <a:ext cx="904875" cy="1009650"/>
          </a:xfrm>
          <a:prstGeom prst="rect">
            <a:avLst/>
          </a:prstGeom>
        </p:spPr>
      </p:pic>
      <p:sp>
        <p:nvSpPr>
          <p:cNvPr id="22" name="ZoneTexte 21">
            <a:extLst>
              <a:ext uri="{FF2B5EF4-FFF2-40B4-BE49-F238E27FC236}">
                <a16:creationId xmlns:a16="http://schemas.microsoft.com/office/drawing/2014/main" id="{F86119C7-9E2F-0809-5623-52DB089DC428}"/>
              </a:ext>
            </a:extLst>
          </p:cNvPr>
          <p:cNvSpPr txBox="1"/>
          <p:nvPr/>
        </p:nvSpPr>
        <p:spPr>
          <a:xfrm>
            <a:off x="4230624" y="349577"/>
            <a:ext cx="7874508" cy="830997"/>
          </a:xfrm>
          <a:prstGeom prst="rect">
            <a:avLst/>
          </a:prstGeom>
          <a:noFill/>
        </p:spPr>
        <p:txBody>
          <a:bodyPr wrap="square">
            <a:spAutoFit/>
          </a:bodyPr>
          <a:lstStyle/>
          <a:p>
            <a:pPr indent="11113"/>
            <a:r>
              <a:rPr lang="fr-FR" sz="2400" dirty="0">
                <a:solidFill>
                  <a:srgbClr val="1F9CB3"/>
                </a:solidFill>
                <a:latin typeface="Calibri" panose="020F0502020204030204" pitchFamily="34" charset="0"/>
                <a:cs typeface="Calibri" panose="020F0502020204030204" pitchFamily="34" charset="0"/>
              </a:rPr>
              <a:t>Il ne peut aborder que les points relatifs à l’hygiène, la sécurité et la discipline (art L.1321-1 du code du travail)</a:t>
            </a:r>
          </a:p>
        </p:txBody>
      </p:sp>
      <p:sp>
        <p:nvSpPr>
          <p:cNvPr id="26" name="ZoneTexte 25">
            <a:extLst>
              <a:ext uri="{FF2B5EF4-FFF2-40B4-BE49-F238E27FC236}">
                <a16:creationId xmlns:a16="http://schemas.microsoft.com/office/drawing/2014/main" id="{A57C49FE-F195-F499-D7A4-67353F1A9E37}"/>
              </a:ext>
            </a:extLst>
          </p:cNvPr>
          <p:cNvSpPr txBox="1"/>
          <p:nvPr/>
        </p:nvSpPr>
        <p:spPr>
          <a:xfrm>
            <a:off x="4197223" y="1359227"/>
            <a:ext cx="7907908" cy="1569660"/>
          </a:xfrm>
          <a:prstGeom prst="rect">
            <a:avLst/>
          </a:prstGeom>
          <a:noFill/>
        </p:spPr>
        <p:txBody>
          <a:bodyPr wrap="square">
            <a:spAutoFit/>
          </a:bodyPr>
          <a:lstStyle/>
          <a:p>
            <a:pPr indent="11113"/>
            <a:r>
              <a:rPr lang="fr-FR" sz="2400" dirty="0">
                <a:solidFill>
                  <a:srgbClr val="1F9CB3"/>
                </a:solidFill>
                <a:latin typeface="Calibri" panose="020F0502020204030204" pitchFamily="34" charset="0"/>
                <a:cs typeface="Calibri" panose="020F0502020204030204" pitchFamily="34" charset="0"/>
              </a:rPr>
              <a:t>Il ne peut contenir des dispositions apportant aux droits des personnes et aux libertés individuelles et collectives des restrictions qui ne seraient pas justifiées par la nature de la tâche à accomplir</a:t>
            </a:r>
          </a:p>
        </p:txBody>
      </p:sp>
      <p:pic>
        <p:nvPicPr>
          <p:cNvPr id="28" name="Image 27">
            <a:extLst>
              <a:ext uri="{FF2B5EF4-FFF2-40B4-BE49-F238E27FC236}">
                <a16:creationId xmlns:a16="http://schemas.microsoft.com/office/drawing/2014/main" id="{EB7F4DFC-8D01-CDC6-092B-4EF74260DE21}"/>
              </a:ext>
            </a:extLst>
          </p:cNvPr>
          <p:cNvPicPr>
            <a:picLocks noChangeAspect="1"/>
          </p:cNvPicPr>
          <p:nvPr/>
        </p:nvPicPr>
        <p:blipFill>
          <a:blip r:embed="rId5"/>
          <a:stretch>
            <a:fillRect/>
          </a:stretch>
        </p:blipFill>
        <p:spPr>
          <a:xfrm>
            <a:off x="6958967" y="2857000"/>
            <a:ext cx="1595245" cy="1144000"/>
          </a:xfrm>
          <a:prstGeom prst="rect">
            <a:avLst/>
          </a:prstGeom>
        </p:spPr>
      </p:pic>
      <p:sp>
        <p:nvSpPr>
          <p:cNvPr id="32" name="ZoneTexte 31">
            <a:extLst>
              <a:ext uri="{FF2B5EF4-FFF2-40B4-BE49-F238E27FC236}">
                <a16:creationId xmlns:a16="http://schemas.microsoft.com/office/drawing/2014/main" id="{82A85F7B-F454-59B6-5085-7257096EEA1A}"/>
              </a:ext>
            </a:extLst>
          </p:cNvPr>
          <p:cNvSpPr txBox="1"/>
          <p:nvPr/>
        </p:nvSpPr>
        <p:spPr>
          <a:xfrm>
            <a:off x="6466429" y="3849998"/>
            <a:ext cx="2962656" cy="461665"/>
          </a:xfrm>
          <a:prstGeom prst="rect">
            <a:avLst/>
          </a:prstGeom>
          <a:noFill/>
        </p:spPr>
        <p:txBody>
          <a:bodyPr wrap="square">
            <a:spAutoFit/>
          </a:bodyPr>
          <a:lstStyle/>
          <a:p>
            <a:r>
              <a:rPr lang="fr-FR" sz="2400" b="1" dirty="0">
                <a:solidFill>
                  <a:srgbClr val="1F9CB3"/>
                </a:solidFill>
                <a:latin typeface="Calibri" panose="020F0502020204030204" pitchFamily="34" charset="0"/>
                <a:cs typeface="Calibri" panose="020F0502020204030204" pitchFamily="34" charset="0"/>
              </a:rPr>
              <a:t>Règlement intérieur </a:t>
            </a:r>
            <a:endParaRPr lang="fr-FR" sz="2400" dirty="0">
              <a:solidFill>
                <a:srgbClr val="1F9CB3"/>
              </a:solidFill>
            </a:endParaRPr>
          </a:p>
        </p:txBody>
      </p:sp>
      <p:cxnSp>
        <p:nvCxnSpPr>
          <p:cNvPr id="34" name="Connecteur droit avec flèche 33">
            <a:extLst>
              <a:ext uri="{FF2B5EF4-FFF2-40B4-BE49-F238E27FC236}">
                <a16:creationId xmlns:a16="http://schemas.microsoft.com/office/drawing/2014/main" id="{3ADA0CED-20EB-1173-9EB3-D301670DCBC4}"/>
              </a:ext>
            </a:extLst>
          </p:cNvPr>
          <p:cNvCxnSpPr>
            <a:cxnSpLocks/>
          </p:cNvCxnSpPr>
          <p:nvPr/>
        </p:nvCxnSpPr>
        <p:spPr>
          <a:xfrm flipH="1">
            <a:off x="5721809" y="4233145"/>
            <a:ext cx="495350" cy="461665"/>
          </a:xfrm>
          <a:prstGeom prst="straightConnector1">
            <a:avLst/>
          </a:prstGeom>
          <a:ln w="76200">
            <a:solidFill>
              <a:srgbClr val="E08C37"/>
            </a:solidFill>
            <a:tailEnd type="triangle"/>
          </a:ln>
        </p:spPr>
        <p:style>
          <a:lnRef idx="1">
            <a:schemeClr val="accent1"/>
          </a:lnRef>
          <a:fillRef idx="0">
            <a:schemeClr val="accent1"/>
          </a:fillRef>
          <a:effectRef idx="0">
            <a:schemeClr val="accent1"/>
          </a:effectRef>
          <a:fontRef idx="minor">
            <a:schemeClr val="tx1"/>
          </a:fontRef>
        </p:style>
      </p:cxnSp>
      <p:cxnSp>
        <p:nvCxnSpPr>
          <p:cNvPr id="35" name="Connecteur droit avec flèche 34">
            <a:extLst>
              <a:ext uri="{FF2B5EF4-FFF2-40B4-BE49-F238E27FC236}">
                <a16:creationId xmlns:a16="http://schemas.microsoft.com/office/drawing/2014/main" id="{A754C75A-B123-2953-2202-DA28AC2CA4E8}"/>
              </a:ext>
            </a:extLst>
          </p:cNvPr>
          <p:cNvCxnSpPr>
            <a:cxnSpLocks/>
          </p:cNvCxnSpPr>
          <p:nvPr/>
        </p:nvCxnSpPr>
        <p:spPr>
          <a:xfrm>
            <a:off x="7657976" y="4233145"/>
            <a:ext cx="0" cy="490952"/>
          </a:xfrm>
          <a:prstGeom prst="straightConnector1">
            <a:avLst/>
          </a:prstGeom>
          <a:ln w="76200">
            <a:solidFill>
              <a:srgbClr val="E08C37"/>
            </a:solidFill>
            <a:tailEnd type="triangle"/>
          </a:ln>
        </p:spPr>
        <p:style>
          <a:lnRef idx="1">
            <a:schemeClr val="accent1"/>
          </a:lnRef>
          <a:fillRef idx="0">
            <a:schemeClr val="accent1"/>
          </a:fillRef>
          <a:effectRef idx="0">
            <a:schemeClr val="accent1"/>
          </a:effectRef>
          <a:fontRef idx="minor">
            <a:schemeClr val="tx1"/>
          </a:fontRef>
        </p:style>
      </p:cxnSp>
      <p:cxnSp>
        <p:nvCxnSpPr>
          <p:cNvPr id="36" name="Connecteur droit avec flèche 35">
            <a:extLst>
              <a:ext uri="{FF2B5EF4-FFF2-40B4-BE49-F238E27FC236}">
                <a16:creationId xmlns:a16="http://schemas.microsoft.com/office/drawing/2014/main" id="{7A490490-2B7A-977A-7906-20373DF6A3CF}"/>
              </a:ext>
            </a:extLst>
          </p:cNvPr>
          <p:cNvCxnSpPr>
            <a:cxnSpLocks/>
          </p:cNvCxnSpPr>
          <p:nvPr/>
        </p:nvCxnSpPr>
        <p:spPr>
          <a:xfrm>
            <a:off x="9106226" y="4256343"/>
            <a:ext cx="501586" cy="461665"/>
          </a:xfrm>
          <a:prstGeom prst="straightConnector1">
            <a:avLst/>
          </a:prstGeom>
          <a:ln w="76200">
            <a:solidFill>
              <a:srgbClr val="E08C37"/>
            </a:solidFill>
            <a:tailEnd type="triangle"/>
          </a:ln>
        </p:spPr>
        <p:style>
          <a:lnRef idx="1">
            <a:schemeClr val="accent1"/>
          </a:lnRef>
          <a:fillRef idx="0">
            <a:schemeClr val="accent1"/>
          </a:fillRef>
          <a:effectRef idx="0">
            <a:schemeClr val="accent1"/>
          </a:effectRef>
          <a:fontRef idx="minor">
            <a:schemeClr val="tx1"/>
          </a:fontRef>
        </p:style>
      </p:cxnSp>
      <p:sp>
        <p:nvSpPr>
          <p:cNvPr id="41" name="ZoneTexte 40">
            <a:extLst>
              <a:ext uri="{FF2B5EF4-FFF2-40B4-BE49-F238E27FC236}">
                <a16:creationId xmlns:a16="http://schemas.microsoft.com/office/drawing/2014/main" id="{ED525B37-6CC1-D334-5379-5FAFF2607BBF}"/>
              </a:ext>
            </a:extLst>
          </p:cNvPr>
          <p:cNvSpPr txBox="1"/>
          <p:nvPr/>
        </p:nvSpPr>
        <p:spPr>
          <a:xfrm>
            <a:off x="3599497" y="4668499"/>
            <a:ext cx="2617662" cy="646331"/>
          </a:xfrm>
          <a:prstGeom prst="rect">
            <a:avLst/>
          </a:prstGeom>
          <a:solidFill>
            <a:srgbClr val="1F9CB3"/>
          </a:solidFill>
        </p:spPr>
        <p:txBody>
          <a:bodyPr wrap="square">
            <a:spAutoFit/>
          </a:bodyPr>
          <a:lstStyle/>
          <a:p>
            <a:pPr lvl="0" algn="ctr"/>
            <a:r>
              <a:rPr kumimoji="1" lang="fr-FR" b="1" dirty="0">
                <a:solidFill>
                  <a:schemeClr val="bg1"/>
                </a:solidFill>
                <a:latin typeface="Calibri" panose="020F0502020204030204" pitchFamily="34" charset="0"/>
                <a:cs typeface="Calibri" panose="020F0502020204030204" pitchFamily="34" charset="0"/>
              </a:rPr>
              <a:t>Mesures d’encadrement des pots d’entreprise</a:t>
            </a:r>
            <a:endParaRPr lang="fr-FR" dirty="0">
              <a:solidFill>
                <a:srgbClr val="1F9CB3"/>
              </a:solidFill>
              <a:latin typeface="Calibri" panose="020F0502020204030204" pitchFamily="34" charset="0"/>
              <a:cs typeface="Calibri" panose="020F0502020204030204" pitchFamily="34" charset="0"/>
            </a:endParaRPr>
          </a:p>
        </p:txBody>
      </p:sp>
      <p:sp>
        <p:nvSpPr>
          <p:cNvPr id="42" name="ZoneTexte 41">
            <a:extLst>
              <a:ext uri="{FF2B5EF4-FFF2-40B4-BE49-F238E27FC236}">
                <a16:creationId xmlns:a16="http://schemas.microsoft.com/office/drawing/2014/main" id="{9538F1DE-BD2E-39A0-2A8B-ECFE250EB7BC}"/>
              </a:ext>
            </a:extLst>
          </p:cNvPr>
          <p:cNvSpPr txBox="1"/>
          <p:nvPr/>
        </p:nvSpPr>
        <p:spPr>
          <a:xfrm>
            <a:off x="6466429" y="4738256"/>
            <a:ext cx="2461834" cy="646331"/>
          </a:xfrm>
          <a:prstGeom prst="rect">
            <a:avLst/>
          </a:prstGeom>
          <a:solidFill>
            <a:srgbClr val="1F9CB3"/>
          </a:solidFill>
        </p:spPr>
        <p:txBody>
          <a:bodyPr wrap="square">
            <a:spAutoFit/>
          </a:bodyPr>
          <a:lstStyle/>
          <a:p>
            <a:pPr indent="11113" algn="ctr"/>
            <a:r>
              <a:rPr kumimoji="1" lang="fr-FR" b="1" dirty="0">
                <a:solidFill>
                  <a:schemeClr val="bg1"/>
                </a:solidFill>
                <a:latin typeface="Calibri" panose="020F0502020204030204" pitchFamily="34" charset="0"/>
                <a:cs typeface="Calibri" panose="020F0502020204030204" pitchFamily="34" charset="0"/>
              </a:rPr>
              <a:t>Listes des postes de sûreté et de sécurité</a:t>
            </a:r>
          </a:p>
        </p:txBody>
      </p:sp>
      <p:sp>
        <p:nvSpPr>
          <p:cNvPr id="43" name="ZoneTexte 42">
            <a:extLst>
              <a:ext uri="{FF2B5EF4-FFF2-40B4-BE49-F238E27FC236}">
                <a16:creationId xmlns:a16="http://schemas.microsoft.com/office/drawing/2014/main" id="{E8BA7A07-F84C-7799-F776-AC2EE0B60D57}"/>
              </a:ext>
            </a:extLst>
          </p:cNvPr>
          <p:cNvSpPr txBox="1"/>
          <p:nvPr/>
        </p:nvSpPr>
        <p:spPr>
          <a:xfrm>
            <a:off x="9227632" y="4718008"/>
            <a:ext cx="2877498" cy="923330"/>
          </a:xfrm>
          <a:prstGeom prst="rect">
            <a:avLst/>
          </a:prstGeom>
          <a:solidFill>
            <a:srgbClr val="1F9CB3"/>
          </a:solidFill>
        </p:spPr>
        <p:txBody>
          <a:bodyPr wrap="square">
            <a:spAutoFit/>
          </a:bodyPr>
          <a:lstStyle/>
          <a:p>
            <a:pPr indent="11113" algn="ctr">
              <a:tabLst>
                <a:tab pos="0" algn="l"/>
              </a:tabLst>
            </a:pPr>
            <a:r>
              <a:rPr lang="fr-FR" b="1" dirty="0">
                <a:solidFill>
                  <a:schemeClr val="bg1"/>
                </a:solidFill>
                <a:latin typeface="Calibri" panose="020F0502020204030204" pitchFamily="34" charset="0"/>
                <a:cs typeface="Calibri" panose="020F0502020204030204" pitchFamily="34" charset="0"/>
              </a:rPr>
              <a:t>Mesures d’interdiction totale ou partielle de l’alcool sur le lieu de travail</a:t>
            </a:r>
          </a:p>
        </p:txBody>
      </p:sp>
      <p:cxnSp>
        <p:nvCxnSpPr>
          <p:cNvPr id="44" name="Connecteur droit avec flèche 43">
            <a:extLst>
              <a:ext uri="{FF2B5EF4-FFF2-40B4-BE49-F238E27FC236}">
                <a16:creationId xmlns:a16="http://schemas.microsoft.com/office/drawing/2014/main" id="{593329BF-BE77-E74B-0686-3CD5671687CB}"/>
              </a:ext>
            </a:extLst>
          </p:cNvPr>
          <p:cNvCxnSpPr>
            <a:cxnSpLocks/>
          </p:cNvCxnSpPr>
          <p:nvPr/>
        </p:nvCxnSpPr>
        <p:spPr>
          <a:xfrm>
            <a:off x="7657976" y="5397287"/>
            <a:ext cx="0" cy="491957"/>
          </a:xfrm>
          <a:prstGeom prst="straightConnector1">
            <a:avLst/>
          </a:prstGeom>
          <a:ln w="76200">
            <a:solidFill>
              <a:srgbClr val="E08C37"/>
            </a:solidFill>
            <a:tailEnd type="triangle"/>
          </a:ln>
        </p:spPr>
        <p:style>
          <a:lnRef idx="1">
            <a:schemeClr val="accent1"/>
          </a:lnRef>
          <a:fillRef idx="0">
            <a:schemeClr val="accent1"/>
          </a:fillRef>
          <a:effectRef idx="0">
            <a:schemeClr val="accent1"/>
          </a:effectRef>
          <a:fontRef idx="minor">
            <a:schemeClr val="tx1"/>
          </a:fontRef>
        </p:style>
      </p:cxnSp>
      <p:sp>
        <p:nvSpPr>
          <p:cNvPr id="46" name="ZoneTexte 45">
            <a:extLst>
              <a:ext uri="{FF2B5EF4-FFF2-40B4-BE49-F238E27FC236}">
                <a16:creationId xmlns:a16="http://schemas.microsoft.com/office/drawing/2014/main" id="{C501CF05-63AE-422D-78AA-FF525B09C532}"/>
              </a:ext>
            </a:extLst>
          </p:cNvPr>
          <p:cNvSpPr txBox="1"/>
          <p:nvPr/>
        </p:nvSpPr>
        <p:spPr>
          <a:xfrm>
            <a:off x="6472427" y="5907530"/>
            <a:ext cx="2461834" cy="923330"/>
          </a:xfrm>
          <a:prstGeom prst="rect">
            <a:avLst/>
          </a:prstGeom>
          <a:solidFill>
            <a:srgbClr val="1F9CB3"/>
          </a:solidFill>
        </p:spPr>
        <p:txBody>
          <a:bodyPr wrap="square">
            <a:spAutoFit/>
          </a:bodyPr>
          <a:lstStyle/>
          <a:p>
            <a:pPr indent="11113" algn="ctr"/>
            <a:r>
              <a:rPr kumimoji="1" lang="fr-FR" b="1" dirty="0">
                <a:solidFill>
                  <a:schemeClr val="bg1"/>
                </a:solidFill>
                <a:latin typeface="Calibri" panose="020F0502020204030204" pitchFamily="34" charset="0"/>
                <a:cs typeface="Calibri" panose="020F0502020204030204" pitchFamily="34" charset="0"/>
              </a:rPr>
              <a:t>Modalités de  dépistage de consommation d’alcool ou de drogues</a:t>
            </a:r>
          </a:p>
        </p:txBody>
      </p:sp>
    </p:spTree>
    <p:extLst>
      <p:ext uri="{BB962C8B-B14F-4D97-AF65-F5344CB8AC3E}">
        <p14:creationId xmlns:p14="http://schemas.microsoft.com/office/powerpoint/2010/main" val="3019187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 calcmode="lin" valueType="num">
                                      <p:cBhvr additive="base">
                                        <p:cTn id="21" dur="500" fill="hold"/>
                                        <p:tgtEl>
                                          <p:spTgt spid="26"/>
                                        </p:tgtEl>
                                        <p:attrNameLst>
                                          <p:attrName>ppt_x</p:attrName>
                                        </p:attrNameLst>
                                      </p:cBhvr>
                                      <p:tavLst>
                                        <p:tav tm="0">
                                          <p:val>
                                            <p:strVal val="#ppt_x"/>
                                          </p:val>
                                        </p:tav>
                                        <p:tav tm="100000">
                                          <p:val>
                                            <p:strVal val="#ppt_x"/>
                                          </p:val>
                                        </p:tav>
                                      </p:tavLst>
                                    </p:anim>
                                    <p:anim calcmode="lin" valueType="num">
                                      <p:cBhvr additive="base">
                                        <p:cTn id="2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additive="base">
                                        <p:cTn id="27" dur="500" fill="hold"/>
                                        <p:tgtEl>
                                          <p:spTgt spid="28"/>
                                        </p:tgtEl>
                                        <p:attrNameLst>
                                          <p:attrName>ppt_x</p:attrName>
                                        </p:attrNameLst>
                                      </p:cBhvr>
                                      <p:tavLst>
                                        <p:tav tm="0">
                                          <p:val>
                                            <p:strVal val="#ppt_x"/>
                                          </p:val>
                                        </p:tav>
                                        <p:tav tm="100000">
                                          <p:val>
                                            <p:strVal val="#ppt_x"/>
                                          </p:val>
                                        </p:tav>
                                      </p:tavLst>
                                    </p:anim>
                                    <p:anim calcmode="lin" valueType="num">
                                      <p:cBhvr additive="base">
                                        <p:cTn id="28" dur="500" fill="hold"/>
                                        <p:tgtEl>
                                          <p:spTgt spid="2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anim calcmode="lin" valueType="num">
                                      <p:cBhvr additive="base">
                                        <p:cTn id="31" dur="500" fill="hold"/>
                                        <p:tgtEl>
                                          <p:spTgt spid="32"/>
                                        </p:tgtEl>
                                        <p:attrNameLst>
                                          <p:attrName>ppt_x</p:attrName>
                                        </p:attrNameLst>
                                      </p:cBhvr>
                                      <p:tavLst>
                                        <p:tav tm="0">
                                          <p:val>
                                            <p:strVal val="#ppt_x"/>
                                          </p:val>
                                        </p:tav>
                                        <p:tav tm="100000">
                                          <p:val>
                                            <p:strVal val="#ppt_x"/>
                                          </p:val>
                                        </p:tav>
                                      </p:tavLst>
                                    </p:anim>
                                    <p:anim calcmode="lin" valueType="num">
                                      <p:cBhvr additive="base">
                                        <p:cTn id="32"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4"/>
                                        </p:tgtEl>
                                        <p:attrNameLst>
                                          <p:attrName>style.visibility</p:attrName>
                                        </p:attrNameLst>
                                      </p:cBhvr>
                                      <p:to>
                                        <p:strVal val="visible"/>
                                      </p:to>
                                    </p:set>
                                    <p:anim calcmode="lin" valueType="num">
                                      <p:cBhvr additive="base">
                                        <p:cTn id="37" dur="500" fill="hold"/>
                                        <p:tgtEl>
                                          <p:spTgt spid="34"/>
                                        </p:tgtEl>
                                        <p:attrNameLst>
                                          <p:attrName>ppt_x</p:attrName>
                                        </p:attrNameLst>
                                      </p:cBhvr>
                                      <p:tavLst>
                                        <p:tav tm="0">
                                          <p:val>
                                            <p:strVal val="#ppt_x"/>
                                          </p:val>
                                        </p:tav>
                                        <p:tav tm="100000">
                                          <p:val>
                                            <p:strVal val="#ppt_x"/>
                                          </p:val>
                                        </p:tav>
                                      </p:tavLst>
                                    </p:anim>
                                    <p:anim calcmode="lin" valueType="num">
                                      <p:cBhvr additive="base">
                                        <p:cTn id="38" dur="500" fill="hold"/>
                                        <p:tgtEl>
                                          <p:spTgt spid="34"/>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additive="base">
                                        <p:cTn id="41" dur="500" fill="hold"/>
                                        <p:tgtEl>
                                          <p:spTgt spid="41"/>
                                        </p:tgtEl>
                                        <p:attrNameLst>
                                          <p:attrName>ppt_x</p:attrName>
                                        </p:attrNameLst>
                                      </p:cBhvr>
                                      <p:tavLst>
                                        <p:tav tm="0">
                                          <p:val>
                                            <p:strVal val="#ppt_x"/>
                                          </p:val>
                                        </p:tav>
                                        <p:tav tm="100000">
                                          <p:val>
                                            <p:strVal val="#ppt_x"/>
                                          </p:val>
                                        </p:tav>
                                      </p:tavLst>
                                    </p:anim>
                                    <p:anim calcmode="lin" valueType="num">
                                      <p:cBhvr additive="base">
                                        <p:cTn id="42"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additive="base">
                                        <p:cTn id="47" dur="500" fill="hold"/>
                                        <p:tgtEl>
                                          <p:spTgt spid="35"/>
                                        </p:tgtEl>
                                        <p:attrNameLst>
                                          <p:attrName>ppt_x</p:attrName>
                                        </p:attrNameLst>
                                      </p:cBhvr>
                                      <p:tavLst>
                                        <p:tav tm="0">
                                          <p:val>
                                            <p:strVal val="#ppt_x"/>
                                          </p:val>
                                        </p:tav>
                                        <p:tav tm="100000">
                                          <p:val>
                                            <p:strVal val="#ppt_x"/>
                                          </p:val>
                                        </p:tav>
                                      </p:tavLst>
                                    </p:anim>
                                    <p:anim calcmode="lin" valueType="num">
                                      <p:cBhvr additive="base">
                                        <p:cTn id="48" dur="500" fill="hold"/>
                                        <p:tgtEl>
                                          <p:spTgt spid="3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500" fill="hold"/>
                                        <p:tgtEl>
                                          <p:spTgt spid="42"/>
                                        </p:tgtEl>
                                        <p:attrNameLst>
                                          <p:attrName>ppt_x</p:attrName>
                                        </p:attrNameLst>
                                      </p:cBhvr>
                                      <p:tavLst>
                                        <p:tav tm="0">
                                          <p:val>
                                            <p:strVal val="#ppt_x"/>
                                          </p:val>
                                        </p:tav>
                                        <p:tav tm="100000">
                                          <p:val>
                                            <p:strVal val="#ppt_x"/>
                                          </p:val>
                                        </p:tav>
                                      </p:tavLst>
                                    </p:anim>
                                    <p:anim calcmode="lin" valueType="num">
                                      <p:cBhvr additive="base">
                                        <p:cTn id="52"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36"/>
                                        </p:tgtEl>
                                        <p:attrNameLst>
                                          <p:attrName>style.visibility</p:attrName>
                                        </p:attrNameLst>
                                      </p:cBhvr>
                                      <p:to>
                                        <p:strVal val="visible"/>
                                      </p:to>
                                    </p:set>
                                    <p:anim calcmode="lin" valueType="num">
                                      <p:cBhvr additive="base">
                                        <p:cTn id="57" dur="500" fill="hold"/>
                                        <p:tgtEl>
                                          <p:spTgt spid="36"/>
                                        </p:tgtEl>
                                        <p:attrNameLst>
                                          <p:attrName>ppt_x</p:attrName>
                                        </p:attrNameLst>
                                      </p:cBhvr>
                                      <p:tavLst>
                                        <p:tav tm="0">
                                          <p:val>
                                            <p:strVal val="#ppt_x"/>
                                          </p:val>
                                        </p:tav>
                                        <p:tav tm="100000">
                                          <p:val>
                                            <p:strVal val="#ppt_x"/>
                                          </p:val>
                                        </p:tav>
                                      </p:tavLst>
                                    </p:anim>
                                    <p:anim calcmode="lin" valueType="num">
                                      <p:cBhvr additive="base">
                                        <p:cTn id="58" dur="500" fill="hold"/>
                                        <p:tgtEl>
                                          <p:spTgt spid="36"/>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additive="base">
                                        <p:cTn id="61" dur="500" fill="hold"/>
                                        <p:tgtEl>
                                          <p:spTgt spid="43"/>
                                        </p:tgtEl>
                                        <p:attrNameLst>
                                          <p:attrName>ppt_x</p:attrName>
                                        </p:attrNameLst>
                                      </p:cBhvr>
                                      <p:tavLst>
                                        <p:tav tm="0">
                                          <p:val>
                                            <p:strVal val="#ppt_x"/>
                                          </p:val>
                                        </p:tav>
                                        <p:tav tm="100000">
                                          <p:val>
                                            <p:strVal val="#ppt_x"/>
                                          </p:val>
                                        </p:tav>
                                      </p:tavLst>
                                    </p:anim>
                                    <p:anim calcmode="lin" valueType="num">
                                      <p:cBhvr additive="base">
                                        <p:cTn id="62"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44"/>
                                        </p:tgtEl>
                                        <p:attrNameLst>
                                          <p:attrName>style.visibility</p:attrName>
                                        </p:attrNameLst>
                                      </p:cBhvr>
                                      <p:to>
                                        <p:strVal val="visible"/>
                                      </p:to>
                                    </p:set>
                                    <p:anim calcmode="lin" valueType="num">
                                      <p:cBhvr additive="base">
                                        <p:cTn id="67" dur="500" fill="hold"/>
                                        <p:tgtEl>
                                          <p:spTgt spid="44"/>
                                        </p:tgtEl>
                                        <p:attrNameLst>
                                          <p:attrName>ppt_x</p:attrName>
                                        </p:attrNameLst>
                                      </p:cBhvr>
                                      <p:tavLst>
                                        <p:tav tm="0">
                                          <p:val>
                                            <p:strVal val="#ppt_x"/>
                                          </p:val>
                                        </p:tav>
                                        <p:tav tm="100000">
                                          <p:val>
                                            <p:strVal val="#ppt_x"/>
                                          </p:val>
                                        </p:tav>
                                      </p:tavLst>
                                    </p:anim>
                                    <p:anim calcmode="lin" valueType="num">
                                      <p:cBhvr additive="base">
                                        <p:cTn id="68" dur="500" fill="hold"/>
                                        <p:tgtEl>
                                          <p:spTgt spid="44"/>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46"/>
                                        </p:tgtEl>
                                        <p:attrNameLst>
                                          <p:attrName>style.visibility</p:attrName>
                                        </p:attrNameLst>
                                      </p:cBhvr>
                                      <p:to>
                                        <p:strVal val="visible"/>
                                      </p:to>
                                    </p:set>
                                    <p:anim calcmode="lin" valueType="num">
                                      <p:cBhvr additive="base">
                                        <p:cTn id="71" dur="500" fill="hold"/>
                                        <p:tgtEl>
                                          <p:spTgt spid="46"/>
                                        </p:tgtEl>
                                        <p:attrNameLst>
                                          <p:attrName>ppt_x</p:attrName>
                                        </p:attrNameLst>
                                      </p:cBhvr>
                                      <p:tavLst>
                                        <p:tav tm="0">
                                          <p:val>
                                            <p:strVal val="#ppt_x"/>
                                          </p:val>
                                        </p:tav>
                                        <p:tav tm="100000">
                                          <p:val>
                                            <p:strVal val="#ppt_x"/>
                                          </p:val>
                                        </p:tav>
                                      </p:tavLst>
                                    </p:anim>
                                    <p:anim calcmode="lin" valueType="num">
                                      <p:cBhvr additive="base">
                                        <p:cTn id="72"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6" grpId="0"/>
      <p:bldP spid="32" grpId="0"/>
      <p:bldP spid="41" grpId="0" animBg="1"/>
      <p:bldP spid="42" grpId="0" animBg="1"/>
      <p:bldP spid="43" grpId="0" animBg="1"/>
      <p:bldP spid="46"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ZoneTexte 23">
            <a:extLst>
              <a:ext uri="{FF2B5EF4-FFF2-40B4-BE49-F238E27FC236}">
                <a16:creationId xmlns:a16="http://schemas.microsoft.com/office/drawing/2014/main" id="{0D3D1068-776C-FAC9-AD41-FFD505C616EE}"/>
              </a:ext>
            </a:extLst>
          </p:cNvPr>
          <p:cNvSpPr txBox="1"/>
          <p:nvPr/>
        </p:nvSpPr>
        <p:spPr>
          <a:xfrm>
            <a:off x="10845478" y="6377650"/>
            <a:ext cx="1053296" cy="307777"/>
          </a:xfrm>
          <a:prstGeom prst="rect">
            <a:avLst/>
          </a:prstGeom>
          <a:solidFill>
            <a:srgbClr val="FFFF00"/>
          </a:solidFill>
        </p:spPr>
        <p:txBody>
          <a:bodyPr wrap="square" rtlCol="0">
            <a:spAutoFit/>
          </a:bodyPr>
          <a:lstStyle/>
          <a:p>
            <a:r>
              <a:rPr lang="fr-FR" sz="1400" b="1" dirty="0">
                <a:highlight>
                  <a:srgbClr val="FFFF00"/>
                </a:highlight>
                <a:ea typeface="STCaiyun" panose="020B0503020204020204" pitchFamily="2" charset="-122"/>
                <a:hlinkClick r:id="rId2" action="ppaction://hlinksldjump"/>
              </a:rPr>
              <a:t>SOMMAIRE</a:t>
            </a:r>
            <a:endParaRPr lang="fr-FR" sz="1400" b="1" dirty="0">
              <a:highlight>
                <a:srgbClr val="FFFF00"/>
              </a:highlight>
              <a:ea typeface="STCaiyun" panose="020B0503020204020204" pitchFamily="2" charset="-122"/>
            </a:endParaRPr>
          </a:p>
        </p:txBody>
      </p:sp>
      <p:sp>
        <p:nvSpPr>
          <p:cNvPr id="3" name="ZoneTexte 2">
            <a:extLst>
              <a:ext uri="{FF2B5EF4-FFF2-40B4-BE49-F238E27FC236}">
                <a16:creationId xmlns:a16="http://schemas.microsoft.com/office/drawing/2014/main" id="{A808312E-A35D-1143-CDF9-948BB6BFA96D}"/>
              </a:ext>
            </a:extLst>
          </p:cNvPr>
          <p:cNvSpPr txBox="1"/>
          <p:nvPr/>
        </p:nvSpPr>
        <p:spPr>
          <a:xfrm>
            <a:off x="86868" y="167918"/>
            <a:ext cx="3153156" cy="2923877"/>
          </a:xfrm>
          <a:prstGeom prst="rect">
            <a:avLst/>
          </a:prstGeom>
          <a:noFill/>
        </p:spPr>
        <p:txBody>
          <a:bodyPr wrap="square">
            <a:spAutoFit/>
          </a:bodyPr>
          <a:lstStyle/>
          <a:p>
            <a:r>
              <a:rPr lang="fr-FR" sz="3200" b="1" dirty="0">
                <a:solidFill>
                  <a:schemeClr val="bg1"/>
                </a:solidFill>
                <a:latin typeface="Calibri" panose="020F0502020204030204" pitchFamily="34" charset="0"/>
                <a:cs typeface="Calibri" panose="020F0502020204030204" pitchFamily="34" charset="0"/>
              </a:rPr>
              <a:t>Outils juridiques à disposition de l’employeur : </a:t>
            </a:r>
            <a:br>
              <a:rPr lang="fr-FR" sz="3200" b="1" dirty="0">
                <a:solidFill>
                  <a:schemeClr val="bg1"/>
                </a:solidFill>
                <a:latin typeface="Calibri" panose="020F0502020204030204" pitchFamily="34" charset="0"/>
                <a:cs typeface="Calibri" panose="020F0502020204030204" pitchFamily="34" charset="0"/>
              </a:rPr>
            </a:br>
            <a:r>
              <a:rPr lang="fr-FR" sz="4400" b="1" dirty="0">
                <a:solidFill>
                  <a:schemeClr val="bg1"/>
                </a:solidFill>
                <a:latin typeface="Calibri" panose="020F0502020204030204" pitchFamily="34" charset="0"/>
                <a:cs typeface="Calibri" panose="020F0502020204030204" pitchFamily="34" charset="0"/>
              </a:rPr>
              <a:t>le règlement intérieur </a:t>
            </a:r>
            <a:endParaRPr lang="fr-FR" sz="3200" b="1" dirty="0">
              <a:solidFill>
                <a:schemeClr val="bg1"/>
              </a:solidFill>
              <a:latin typeface="Calibri" panose="020F0502020204030204" pitchFamily="34" charset="0"/>
              <a:cs typeface="Calibri" panose="020F0502020204030204" pitchFamily="34" charset="0"/>
            </a:endParaRPr>
          </a:p>
        </p:txBody>
      </p:sp>
      <p:pic>
        <p:nvPicPr>
          <p:cNvPr id="1026" name="Picture 2" descr="Règlement intérieur : exemple et obligations">
            <a:extLst>
              <a:ext uri="{FF2B5EF4-FFF2-40B4-BE49-F238E27FC236}">
                <a16:creationId xmlns:a16="http://schemas.microsoft.com/office/drawing/2014/main" id="{AF7CA707-CD60-741C-546C-A457D883BB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60582" y="5098758"/>
            <a:ext cx="1425321" cy="950214"/>
          </a:xfrm>
          <a:prstGeom prst="rect">
            <a:avLst/>
          </a:prstGeom>
          <a:noFill/>
          <a:extLst>
            <a:ext uri="{909E8E84-426E-40DD-AFC4-6F175D3DCCD1}">
              <a14:hiddenFill xmlns:a14="http://schemas.microsoft.com/office/drawing/2010/main">
                <a:solidFill>
                  <a:srgbClr val="FFFFFF"/>
                </a:solidFill>
              </a14:hiddenFill>
            </a:ext>
          </a:extLst>
        </p:spPr>
      </p:pic>
      <p:pic>
        <p:nvPicPr>
          <p:cNvPr id="28" name="Image 27">
            <a:extLst>
              <a:ext uri="{FF2B5EF4-FFF2-40B4-BE49-F238E27FC236}">
                <a16:creationId xmlns:a16="http://schemas.microsoft.com/office/drawing/2014/main" id="{EB7F4DFC-8D01-CDC6-092B-4EF74260DE21}"/>
              </a:ext>
            </a:extLst>
          </p:cNvPr>
          <p:cNvPicPr>
            <a:picLocks noChangeAspect="1"/>
          </p:cNvPicPr>
          <p:nvPr/>
        </p:nvPicPr>
        <p:blipFill>
          <a:blip r:embed="rId4"/>
          <a:stretch>
            <a:fillRect/>
          </a:stretch>
        </p:blipFill>
        <p:spPr>
          <a:xfrm>
            <a:off x="422340" y="230065"/>
            <a:ext cx="1595245" cy="1144000"/>
          </a:xfrm>
          <a:prstGeom prst="rect">
            <a:avLst/>
          </a:prstGeom>
        </p:spPr>
      </p:pic>
      <p:sp>
        <p:nvSpPr>
          <p:cNvPr id="8" name="ZoneTexte 7">
            <a:extLst>
              <a:ext uri="{FF2B5EF4-FFF2-40B4-BE49-F238E27FC236}">
                <a16:creationId xmlns:a16="http://schemas.microsoft.com/office/drawing/2014/main" id="{964BB00B-D07A-2DA4-7EAF-EBD6988CA95F}"/>
              </a:ext>
            </a:extLst>
          </p:cNvPr>
          <p:cNvSpPr txBox="1"/>
          <p:nvPr/>
        </p:nvSpPr>
        <p:spPr>
          <a:xfrm>
            <a:off x="2990088" y="167918"/>
            <a:ext cx="7714488" cy="2031325"/>
          </a:xfrm>
          <a:prstGeom prst="rect">
            <a:avLst/>
          </a:prstGeom>
          <a:noFill/>
        </p:spPr>
        <p:txBody>
          <a:bodyPr wrap="square">
            <a:spAutoFit/>
          </a:bodyPr>
          <a:lstStyle/>
          <a:p>
            <a:pPr marL="0" indent="0">
              <a:spcBef>
                <a:spcPts val="0"/>
              </a:spcBef>
              <a:buNone/>
            </a:pPr>
            <a:r>
              <a:rPr lang="fr-FR" sz="3600" b="1" dirty="0">
                <a:solidFill>
                  <a:srgbClr val="E08C37"/>
                </a:solidFill>
                <a:latin typeface="Calibri" panose="020F0502020204030204" pitchFamily="34" charset="0"/>
                <a:cs typeface="Calibri" panose="020F0502020204030204" pitchFamily="34" charset="0"/>
              </a:rPr>
              <a:t>Il peut contenir, ou non  des mesures d’interdiction totale ou partielle de l’alcool sur le lieu de travail</a:t>
            </a:r>
          </a:p>
          <a:p>
            <a:pPr marL="0" indent="0">
              <a:spcBef>
                <a:spcPts val="0"/>
              </a:spcBef>
              <a:buNone/>
            </a:pPr>
            <a:endParaRPr lang="fr-FR" dirty="0">
              <a:solidFill>
                <a:schemeClr val="tx1"/>
              </a:solidFill>
              <a:latin typeface="Calibri" panose="020F0502020204030204" pitchFamily="34" charset="0"/>
              <a:cs typeface="Calibri" panose="020F0502020204030204" pitchFamily="34" charset="0"/>
            </a:endParaRPr>
          </a:p>
        </p:txBody>
      </p:sp>
      <p:sp>
        <p:nvSpPr>
          <p:cNvPr id="11" name="ZoneTexte 10">
            <a:extLst>
              <a:ext uri="{FF2B5EF4-FFF2-40B4-BE49-F238E27FC236}">
                <a16:creationId xmlns:a16="http://schemas.microsoft.com/office/drawing/2014/main" id="{FFDF779D-781A-3841-F600-1824442C6256}"/>
              </a:ext>
            </a:extLst>
          </p:cNvPr>
          <p:cNvSpPr txBox="1"/>
          <p:nvPr/>
        </p:nvSpPr>
        <p:spPr>
          <a:xfrm>
            <a:off x="0" y="1399023"/>
            <a:ext cx="2862834" cy="461665"/>
          </a:xfrm>
          <a:prstGeom prst="rect">
            <a:avLst/>
          </a:prstGeom>
          <a:noFill/>
        </p:spPr>
        <p:txBody>
          <a:bodyPr wrap="square">
            <a:spAutoFit/>
          </a:bodyPr>
          <a:lstStyle/>
          <a:p>
            <a:r>
              <a:rPr lang="fr-FR" sz="2400" b="1" dirty="0">
                <a:solidFill>
                  <a:srgbClr val="1F9CB3"/>
                </a:solidFill>
                <a:latin typeface="Calibri" panose="020F0502020204030204" pitchFamily="34" charset="0"/>
                <a:cs typeface="Calibri" panose="020F0502020204030204" pitchFamily="34" charset="0"/>
              </a:rPr>
              <a:t>Règlement intérieur </a:t>
            </a:r>
            <a:endParaRPr lang="fr-FR" sz="2400" dirty="0">
              <a:solidFill>
                <a:srgbClr val="1F9CB3"/>
              </a:solidFill>
            </a:endParaRPr>
          </a:p>
        </p:txBody>
      </p:sp>
      <p:sp>
        <p:nvSpPr>
          <p:cNvPr id="16" name="Rectangle 15">
            <a:extLst>
              <a:ext uri="{FF2B5EF4-FFF2-40B4-BE49-F238E27FC236}">
                <a16:creationId xmlns:a16="http://schemas.microsoft.com/office/drawing/2014/main" id="{4C38B679-3809-A5B3-A30F-440BAA0CD3C0}"/>
              </a:ext>
            </a:extLst>
          </p:cNvPr>
          <p:cNvSpPr/>
          <p:nvPr/>
        </p:nvSpPr>
        <p:spPr>
          <a:xfrm>
            <a:off x="941832" y="2179449"/>
            <a:ext cx="4596384" cy="4286901"/>
          </a:xfrm>
          <a:prstGeom prst="rect">
            <a:avLst/>
          </a:prstGeom>
          <a:solidFill>
            <a:srgbClr val="E08C3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spcBef>
                <a:spcPts val="0"/>
              </a:spcBef>
              <a:buNone/>
            </a:pPr>
            <a:r>
              <a:rPr lang="fr-FR" sz="2400" b="1" dirty="0">
                <a:solidFill>
                  <a:schemeClr val="bg1"/>
                </a:solidFill>
                <a:latin typeface="Calibri" panose="020F0502020204030204" pitchFamily="34" charset="0"/>
                <a:cs typeface="Calibri" panose="020F0502020204030204" pitchFamily="34" charset="0"/>
              </a:rPr>
              <a:t>Arrêt n°34/9365 du 12 novembre 2012 </a:t>
            </a:r>
          </a:p>
          <a:p>
            <a:pPr marL="0" lvl="1" algn="ctr">
              <a:spcBef>
                <a:spcPts val="0"/>
              </a:spcBef>
              <a:buNone/>
            </a:pPr>
            <a:r>
              <a:rPr lang="fr-FR" sz="2400" dirty="0">
                <a:solidFill>
                  <a:schemeClr val="bg1"/>
                </a:solidFill>
                <a:latin typeface="Calibri" panose="020F0502020204030204" pitchFamily="34" charset="0"/>
                <a:cs typeface="Calibri" panose="020F0502020204030204" pitchFamily="34" charset="0"/>
              </a:rPr>
              <a:t>Le conseil d’état affirme que l’employeur ne peut dans le règlement intérieur interdire de manière absolue l’introduction et la consommation d’alcool dans l’entreprise au nom du respect des libertés individuelles et collectives</a:t>
            </a:r>
          </a:p>
        </p:txBody>
      </p:sp>
      <p:sp>
        <p:nvSpPr>
          <p:cNvPr id="19" name="Rectangle 18">
            <a:extLst>
              <a:ext uri="{FF2B5EF4-FFF2-40B4-BE49-F238E27FC236}">
                <a16:creationId xmlns:a16="http://schemas.microsoft.com/office/drawing/2014/main" id="{D26D31D3-721D-A0A1-BACF-2B1C3B607D07}"/>
              </a:ext>
            </a:extLst>
          </p:cNvPr>
          <p:cNvSpPr/>
          <p:nvPr/>
        </p:nvSpPr>
        <p:spPr>
          <a:xfrm>
            <a:off x="6096000" y="2199243"/>
            <a:ext cx="4596384" cy="4286901"/>
          </a:xfrm>
          <a:prstGeom prst="rect">
            <a:avLst/>
          </a:prstGeom>
          <a:solidFill>
            <a:srgbClr val="E08C3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spcBef>
                <a:spcPts val="0"/>
              </a:spcBef>
              <a:buNone/>
            </a:pPr>
            <a:endParaRPr lang="fr-FR" sz="2400" dirty="0">
              <a:solidFill>
                <a:schemeClr val="bg1"/>
              </a:solidFill>
              <a:latin typeface="Calibri" panose="020F0502020204030204" pitchFamily="34" charset="0"/>
              <a:cs typeface="Calibri" panose="020F0502020204030204" pitchFamily="34" charset="0"/>
            </a:endParaRPr>
          </a:p>
        </p:txBody>
      </p:sp>
      <p:sp>
        <p:nvSpPr>
          <p:cNvPr id="18" name="ZoneTexte 17">
            <a:extLst>
              <a:ext uri="{FF2B5EF4-FFF2-40B4-BE49-F238E27FC236}">
                <a16:creationId xmlns:a16="http://schemas.microsoft.com/office/drawing/2014/main" id="{D4D0817E-D598-3FE1-64C3-A073FA3B1FF1}"/>
              </a:ext>
            </a:extLst>
          </p:cNvPr>
          <p:cNvSpPr txBox="1"/>
          <p:nvPr/>
        </p:nvSpPr>
        <p:spPr>
          <a:xfrm>
            <a:off x="6181344" y="2331160"/>
            <a:ext cx="4425695" cy="4154984"/>
          </a:xfrm>
          <a:prstGeom prst="rect">
            <a:avLst/>
          </a:prstGeom>
          <a:noFill/>
        </p:spPr>
        <p:txBody>
          <a:bodyPr wrap="square">
            <a:spAutoFit/>
          </a:bodyPr>
          <a:lstStyle/>
          <a:p>
            <a:pPr marL="0" lvl="1" algn="ctr">
              <a:spcBef>
                <a:spcPts val="0"/>
              </a:spcBef>
              <a:buNone/>
            </a:pPr>
            <a:r>
              <a:rPr lang="fr-FR" sz="2400" b="1" dirty="0">
                <a:solidFill>
                  <a:schemeClr val="bg1"/>
                </a:solidFill>
                <a:latin typeface="Calibri" panose="020F0502020204030204" pitchFamily="34" charset="0"/>
                <a:cs typeface="Calibri" panose="020F0502020204030204" pitchFamily="34" charset="0"/>
              </a:rPr>
              <a:t>Décret du 1er juillet 2014 modifiant art R. 4228-20 du code du travail </a:t>
            </a:r>
            <a:r>
              <a:rPr lang="fr-FR" sz="2400" dirty="0">
                <a:latin typeface="Calibri" panose="020F0502020204030204" pitchFamily="34" charset="0"/>
                <a:cs typeface="Calibri" panose="020F0502020204030204" pitchFamily="34" charset="0"/>
              </a:rPr>
              <a:t> </a:t>
            </a:r>
          </a:p>
          <a:p>
            <a:pPr marL="0" lvl="1" algn="ctr">
              <a:spcBef>
                <a:spcPts val="0"/>
              </a:spcBef>
              <a:buNone/>
            </a:pPr>
            <a:r>
              <a:rPr lang="fr-FR" sz="2400" dirty="0">
                <a:solidFill>
                  <a:schemeClr val="bg1"/>
                </a:solidFill>
                <a:latin typeface="Calibri" panose="020F0502020204030204" pitchFamily="34" charset="0"/>
                <a:cs typeface="Calibri" panose="020F0502020204030204" pitchFamily="34" charset="0"/>
              </a:rPr>
              <a:t>L’employeur peut interdire totalement l’alcool dans son entreprise à la condition qu’il apporte la preuve que la consommation d’alcool peut porter atteinte à la sécurité et à la santé physique et mentale des travailleurs</a:t>
            </a:r>
            <a:endParaRPr lang="fr-FR"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97271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72281923-F6E6-85B1-906F-3BDBA788E0D6}"/>
              </a:ext>
            </a:extLst>
          </p:cNvPr>
          <p:cNvPicPr>
            <a:picLocks noChangeAspect="1"/>
          </p:cNvPicPr>
          <p:nvPr/>
        </p:nvPicPr>
        <p:blipFill>
          <a:blip r:embed="rId2"/>
          <a:stretch>
            <a:fillRect/>
          </a:stretch>
        </p:blipFill>
        <p:spPr>
          <a:xfrm>
            <a:off x="0" y="0"/>
            <a:ext cx="12192000" cy="6875800"/>
          </a:xfrm>
          <a:prstGeom prst="rect">
            <a:avLst/>
          </a:prstGeom>
        </p:spPr>
      </p:pic>
      <p:sp>
        <p:nvSpPr>
          <p:cNvPr id="6" name="ZoneTexte 5">
            <a:extLst>
              <a:ext uri="{FF2B5EF4-FFF2-40B4-BE49-F238E27FC236}">
                <a16:creationId xmlns:a16="http://schemas.microsoft.com/office/drawing/2014/main" id="{7EAB9D7C-D79D-C893-4B95-1AC7BDA3286A}"/>
              </a:ext>
            </a:extLst>
          </p:cNvPr>
          <p:cNvSpPr txBox="1"/>
          <p:nvPr/>
        </p:nvSpPr>
        <p:spPr>
          <a:xfrm>
            <a:off x="8093938" y="124010"/>
            <a:ext cx="2523755" cy="584775"/>
          </a:xfrm>
          <a:prstGeom prst="rect">
            <a:avLst/>
          </a:prstGeom>
          <a:noFill/>
        </p:spPr>
        <p:txBody>
          <a:bodyPr wrap="square" rtlCol="0">
            <a:spAutoFit/>
          </a:bodyPr>
          <a:lstStyle/>
          <a:p>
            <a:r>
              <a:rPr lang="fr-FR" sz="3200" b="1" dirty="0">
                <a:solidFill>
                  <a:schemeClr val="bg1"/>
                </a:solidFill>
              </a:rPr>
              <a:t>L’addictologie</a:t>
            </a:r>
          </a:p>
        </p:txBody>
      </p:sp>
      <p:sp>
        <p:nvSpPr>
          <p:cNvPr id="7" name="ZoneTexte 6">
            <a:extLst>
              <a:ext uri="{FF2B5EF4-FFF2-40B4-BE49-F238E27FC236}">
                <a16:creationId xmlns:a16="http://schemas.microsoft.com/office/drawing/2014/main" id="{2D080FD7-8B02-90EB-7ED9-14B9284DAB65}"/>
              </a:ext>
            </a:extLst>
          </p:cNvPr>
          <p:cNvSpPr txBox="1"/>
          <p:nvPr/>
        </p:nvSpPr>
        <p:spPr>
          <a:xfrm>
            <a:off x="159798" y="3437900"/>
            <a:ext cx="6096000" cy="584775"/>
          </a:xfrm>
          <a:prstGeom prst="rect">
            <a:avLst/>
          </a:prstGeom>
          <a:noFill/>
        </p:spPr>
        <p:txBody>
          <a:bodyPr wrap="square" rtlCol="0">
            <a:spAutoFit/>
          </a:bodyPr>
          <a:lstStyle/>
          <a:p>
            <a:pPr lvl="0"/>
            <a:r>
              <a:rPr lang="fr-FR" sz="3200" b="1" dirty="0">
                <a:solidFill>
                  <a:schemeClr val="bg1"/>
                </a:solidFill>
              </a:rPr>
              <a:t>Les substances psychoactives (SPA)  </a:t>
            </a:r>
          </a:p>
        </p:txBody>
      </p:sp>
      <p:sp>
        <p:nvSpPr>
          <p:cNvPr id="9" name="ZoneTexte 8">
            <a:extLst>
              <a:ext uri="{FF2B5EF4-FFF2-40B4-BE49-F238E27FC236}">
                <a16:creationId xmlns:a16="http://schemas.microsoft.com/office/drawing/2014/main" id="{8843E6FA-A8D0-C73E-C5AC-B440EE356B0B}"/>
              </a:ext>
            </a:extLst>
          </p:cNvPr>
          <p:cNvSpPr txBox="1"/>
          <p:nvPr/>
        </p:nvSpPr>
        <p:spPr>
          <a:xfrm>
            <a:off x="6411898" y="832795"/>
            <a:ext cx="5599589" cy="2246769"/>
          </a:xfrm>
          <a:prstGeom prst="rect">
            <a:avLst/>
          </a:prstGeom>
          <a:noFill/>
        </p:spPr>
        <p:txBody>
          <a:bodyPr wrap="square">
            <a:spAutoFit/>
          </a:bodyPr>
          <a:lstStyle/>
          <a:p>
            <a:pPr marL="285750" lvl="0" indent="-285750">
              <a:buFont typeface="Arial" panose="020B0604020202020204" pitchFamily="34" charset="0"/>
              <a:buChar char="•"/>
            </a:pPr>
            <a:r>
              <a:rPr lang="fr-FR" sz="2000" dirty="0">
                <a:solidFill>
                  <a:schemeClr val="bg1"/>
                </a:solidFill>
              </a:rPr>
              <a:t>S’intéresse aux addictions</a:t>
            </a:r>
          </a:p>
          <a:p>
            <a:pPr marL="285750" lvl="0" indent="-285750">
              <a:buFont typeface="Arial" panose="020B0604020202020204" pitchFamily="34" charset="0"/>
              <a:buChar char="•"/>
            </a:pPr>
            <a:r>
              <a:rPr lang="fr-FR" sz="2000" dirty="0">
                <a:solidFill>
                  <a:schemeClr val="bg1"/>
                </a:solidFill>
              </a:rPr>
              <a:t>L'addiction désigne l'asservissement d'un sujet à une substance ou une activité dont il a contracté l'habitude par un usage plus ou moins répété. </a:t>
            </a:r>
          </a:p>
          <a:p>
            <a:pPr marL="285750" lvl="0" indent="-285750">
              <a:buFont typeface="Arial" panose="020B0604020202020204" pitchFamily="34" charset="0"/>
              <a:buChar char="•"/>
            </a:pPr>
            <a:r>
              <a:rPr lang="fr-FR" sz="2000" dirty="0">
                <a:solidFill>
                  <a:schemeClr val="bg1"/>
                </a:solidFill>
              </a:rPr>
              <a:t>Impossibilité de contrôler un comportement de consommation en dépit de la connaissance de ses conséquences négatives.</a:t>
            </a:r>
          </a:p>
        </p:txBody>
      </p:sp>
      <p:sp>
        <p:nvSpPr>
          <p:cNvPr id="10" name="ZoneTexte 9">
            <a:extLst>
              <a:ext uri="{FF2B5EF4-FFF2-40B4-BE49-F238E27FC236}">
                <a16:creationId xmlns:a16="http://schemas.microsoft.com/office/drawing/2014/main" id="{AA0095BE-B838-3802-D350-08E5486AAB4F}"/>
              </a:ext>
            </a:extLst>
          </p:cNvPr>
          <p:cNvSpPr txBox="1"/>
          <p:nvPr/>
        </p:nvSpPr>
        <p:spPr>
          <a:xfrm>
            <a:off x="252275" y="4050399"/>
            <a:ext cx="5843725" cy="2246769"/>
          </a:xfrm>
          <a:prstGeom prst="rect">
            <a:avLst/>
          </a:prstGeom>
          <a:noFill/>
        </p:spPr>
        <p:txBody>
          <a:bodyPr wrap="square">
            <a:spAutoFit/>
          </a:bodyPr>
          <a:lstStyle/>
          <a:p>
            <a:pPr marL="285750" lvl="0" indent="-285750">
              <a:buFont typeface="Arial" panose="020B0604020202020204" pitchFamily="34" charset="0"/>
              <a:buChar char="•"/>
            </a:pPr>
            <a:r>
              <a:rPr lang="fr-FR" sz="2000" dirty="0">
                <a:solidFill>
                  <a:schemeClr val="bg1"/>
                </a:solidFill>
              </a:rPr>
              <a:t>Sont des produits naturels ou synthétiques (alcool, tabac, médicaments, drogues...) dont l’usage peut être légal ou non. Elles sont consommées en vue de modifier l’état de conscience et ont un potentiel d’usage nocif ou de dépendance. Elles agissent sur le cerveau en entraînant des désordres psychologiques et comportementaux.</a:t>
            </a:r>
          </a:p>
        </p:txBody>
      </p:sp>
      <p:sp>
        <p:nvSpPr>
          <p:cNvPr id="2" name="ZoneTexte 1">
            <a:extLst>
              <a:ext uri="{FF2B5EF4-FFF2-40B4-BE49-F238E27FC236}">
                <a16:creationId xmlns:a16="http://schemas.microsoft.com/office/drawing/2014/main" id="{25E93246-8B72-9A01-474D-D0E9BBFE19AE}"/>
              </a:ext>
            </a:extLst>
          </p:cNvPr>
          <p:cNvSpPr txBox="1"/>
          <p:nvPr/>
        </p:nvSpPr>
        <p:spPr>
          <a:xfrm>
            <a:off x="252275" y="6427997"/>
            <a:ext cx="1053296" cy="307777"/>
          </a:xfrm>
          <a:prstGeom prst="rect">
            <a:avLst/>
          </a:prstGeom>
          <a:solidFill>
            <a:srgbClr val="FFFF00"/>
          </a:solidFill>
        </p:spPr>
        <p:txBody>
          <a:bodyPr wrap="square" rtlCol="0">
            <a:spAutoFit/>
          </a:bodyPr>
          <a:lstStyle/>
          <a:p>
            <a:r>
              <a:rPr lang="fr-FR" sz="1400" b="1" dirty="0">
                <a:highlight>
                  <a:srgbClr val="FFFF00"/>
                </a:highlight>
                <a:ea typeface="STCaiyun" panose="020B0503020204020204" pitchFamily="2" charset="-122"/>
                <a:hlinkClick r:id="rId3" action="ppaction://hlinksldjump"/>
              </a:rPr>
              <a:t>SOMMAIRE</a:t>
            </a:r>
            <a:endParaRPr lang="fr-FR" sz="1400" b="1" dirty="0">
              <a:highlight>
                <a:srgbClr val="FFFF00"/>
              </a:highlight>
              <a:ea typeface="STCaiyun" panose="020B0503020204020204" pitchFamily="2" charset="-122"/>
            </a:endParaRPr>
          </a:p>
        </p:txBody>
      </p:sp>
    </p:spTree>
    <p:extLst>
      <p:ext uri="{BB962C8B-B14F-4D97-AF65-F5344CB8AC3E}">
        <p14:creationId xmlns:p14="http://schemas.microsoft.com/office/powerpoint/2010/main" val="1160884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 calcmode="lin" valueType="num">
                                      <p:cBhvr additive="base">
                                        <p:cTn id="11"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 calcmode="lin" valueType="num">
                                      <p:cBhvr additive="base">
                                        <p:cTn id="17"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9">
                                            <p:txEl>
                                              <p:pRg st="2" end="2"/>
                                            </p:txEl>
                                          </p:spTgt>
                                        </p:tgtEl>
                                        <p:attrNameLst>
                                          <p:attrName>style.visibility</p:attrName>
                                        </p:attrNameLst>
                                      </p:cBhvr>
                                      <p:to>
                                        <p:strVal val="visible"/>
                                      </p:to>
                                    </p:set>
                                    <p:anim calcmode="lin" valueType="num">
                                      <p:cBhvr additive="base">
                                        <p:cTn id="23"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0">
                                            <p:txEl>
                                              <p:pRg st="0" end="0"/>
                                            </p:txEl>
                                          </p:spTgt>
                                        </p:tgtEl>
                                        <p:attrNameLst>
                                          <p:attrName>style.visibility</p:attrName>
                                        </p:attrNameLst>
                                      </p:cBhvr>
                                      <p:to>
                                        <p:strVal val="visible"/>
                                      </p:to>
                                    </p:set>
                                    <p:anim calcmode="lin" valueType="num">
                                      <p:cBhvr additive="base">
                                        <p:cTn id="3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ZoneTexte 23">
            <a:extLst>
              <a:ext uri="{FF2B5EF4-FFF2-40B4-BE49-F238E27FC236}">
                <a16:creationId xmlns:a16="http://schemas.microsoft.com/office/drawing/2014/main" id="{0D3D1068-776C-FAC9-AD41-FFD505C616EE}"/>
              </a:ext>
            </a:extLst>
          </p:cNvPr>
          <p:cNvSpPr txBox="1"/>
          <p:nvPr/>
        </p:nvSpPr>
        <p:spPr>
          <a:xfrm>
            <a:off x="10845478" y="6377650"/>
            <a:ext cx="1053296" cy="307777"/>
          </a:xfrm>
          <a:prstGeom prst="rect">
            <a:avLst/>
          </a:prstGeom>
          <a:solidFill>
            <a:srgbClr val="FFFF00"/>
          </a:solidFill>
        </p:spPr>
        <p:txBody>
          <a:bodyPr wrap="square" rtlCol="0">
            <a:spAutoFit/>
          </a:bodyPr>
          <a:lstStyle/>
          <a:p>
            <a:r>
              <a:rPr lang="fr-FR" sz="1400" b="1" dirty="0">
                <a:highlight>
                  <a:srgbClr val="FFFF00"/>
                </a:highlight>
                <a:ea typeface="STCaiyun" panose="020B0503020204020204" pitchFamily="2" charset="-122"/>
                <a:hlinkClick r:id="rId2" action="ppaction://hlinksldjump"/>
              </a:rPr>
              <a:t>SOMMAIRE</a:t>
            </a:r>
            <a:endParaRPr lang="fr-FR" sz="1400" b="1" dirty="0">
              <a:highlight>
                <a:srgbClr val="FFFF00"/>
              </a:highlight>
              <a:ea typeface="STCaiyun" panose="020B0503020204020204" pitchFamily="2" charset="-122"/>
            </a:endParaRPr>
          </a:p>
        </p:txBody>
      </p:sp>
      <p:sp>
        <p:nvSpPr>
          <p:cNvPr id="3" name="ZoneTexte 2">
            <a:extLst>
              <a:ext uri="{FF2B5EF4-FFF2-40B4-BE49-F238E27FC236}">
                <a16:creationId xmlns:a16="http://schemas.microsoft.com/office/drawing/2014/main" id="{A808312E-A35D-1143-CDF9-948BB6BFA96D}"/>
              </a:ext>
            </a:extLst>
          </p:cNvPr>
          <p:cNvSpPr txBox="1"/>
          <p:nvPr/>
        </p:nvSpPr>
        <p:spPr>
          <a:xfrm>
            <a:off x="86868" y="167918"/>
            <a:ext cx="3153156" cy="2923877"/>
          </a:xfrm>
          <a:prstGeom prst="rect">
            <a:avLst/>
          </a:prstGeom>
          <a:noFill/>
        </p:spPr>
        <p:txBody>
          <a:bodyPr wrap="square">
            <a:spAutoFit/>
          </a:bodyPr>
          <a:lstStyle/>
          <a:p>
            <a:r>
              <a:rPr lang="fr-FR" sz="3200" b="1" dirty="0">
                <a:solidFill>
                  <a:schemeClr val="bg1"/>
                </a:solidFill>
                <a:latin typeface="Calibri" panose="020F0502020204030204" pitchFamily="34" charset="0"/>
                <a:cs typeface="Calibri" panose="020F0502020204030204" pitchFamily="34" charset="0"/>
              </a:rPr>
              <a:t>Outils juridiques à disposition de l’employeur : </a:t>
            </a:r>
            <a:br>
              <a:rPr lang="fr-FR" sz="3200" b="1" dirty="0">
                <a:solidFill>
                  <a:schemeClr val="bg1"/>
                </a:solidFill>
                <a:latin typeface="Calibri" panose="020F0502020204030204" pitchFamily="34" charset="0"/>
                <a:cs typeface="Calibri" panose="020F0502020204030204" pitchFamily="34" charset="0"/>
              </a:rPr>
            </a:br>
            <a:r>
              <a:rPr lang="fr-FR" sz="4400" b="1" dirty="0">
                <a:solidFill>
                  <a:schemeClr val="bg1"/>
                </a:solidFill>
                <a:latin typeface="Calibri" panose="020F0502020204030204" pitchFamily="34" charset="0"/>
                <a:cs typeface="Calibri" panose="020F0502020204030204" pitchFamily="34" charset="0"/>
              </a:rPr>
              <a:t>le règlement intérieur </a:t>
            </a:r>
            <a:endParaRPr lang="fr-FR" sz="3200" b="1" dirty="0">
              <a:solidFill>
                <a:schemeClr val="bg1"/>
              </a:solidFill>
              <a:latin typeface="Calibri" panose="020F0502020204030204" pitchFamily="34" charset="0"/>
              <a:cs typeface="Calibri" panose="020F0502020204030204" pitchFamily="34" charset="0"/>
            </a:endParaRPr>
          </a:p>
        </p:txBody>
      </p:sp>
      <p:pic>
        <p:nvPicPr>
          <p:cNvPr id="1026" name="Picture 2" descr="Règlement intérieur : exemple et obligations">
            <a:extLst>
              <a:ext uri="{FF2B5EF4-FFF2-40B4-BE49-F238E27FC236}">
                <a16:creationId xmlns:a16="http://schemas.microsoft.com/office/drawing/2014/main" id="{AF7CA707-CD60-741C-546C-A457D883BB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45739" y="5735213"/>
            <a:ext cx="1425321" cy="950214"/>
          </a:xfrm>
          <a:prstGeom prst="rect">
            <a:avLst/>
          </a:prstGeom>
          <a:noFill/>
          <a:extLst>
            <a:ext uri="{909E8E84-426E-40DD-AFC4-6F175D3DCCD1}">
              <a14:hiddenFill xmlns:a14="http://schemas.microsoft.com/office/drawing/2010/main">
                <a:solidFill>
                  <a:srgbClr val="FFFFFF"/>
                </a:solidFill>
              </a14:hiddenFill>
            </a:ext>
          </a:extLst>
        </p:spPr>
      </p:pic>
      <p:pic>
        <p:nvPicPr>
          <p:cNvPr id="28" name="Image 27">
            <a:extLst>
              <a:ext uri="{FF2B5EF4-FFF2-40B4-BE49-F238E27FC236}">
                <a16:creationId xmlns:a16="http://schemas.microsoft.com/office/drawing/2014/main" id="{EB7F4DFC-8D01-CDC6-092B-4EF74260DE21}"/>
              </a:ext>
            </a:extLst>
          </p:cNvPr>
          <p:cNvPicPr>
            <a:picLocks noChangeAspect="1"/>
          </p:cNvPicPr>
          <p:nvPr/>
        </p:nvPicPr>
        <p:blipFill>
          <a:blip r:embed="rId4"/>
          <a:stretch>
            <a:fillRect/>
          </a:stretch>
        </p:blipFill>
        <p:spPr>
          <a:xfrm>
            <a:off x="422340" y="230065"/>
            <a:ext cx="1595245" cy="1144000"/>
          </a:xfrm>
          <a:prstGeom prst="rect">
            <a:avLst/>
          </a:prstGeom>
        </p:spPr>
      </p:pic>
      <p:sp>
        <p:nvSpPr>
          <p:cNvPr id="11" name="ZoneTexte 10">
            <a:extLst>
              <a:ext uri="{FF2B5EF4-FFF2-40B4-BE49-F238E27FC236}">
                <a16:creationId xmlns:a16="http://schemas.microsoft.com/office/drawing/2014/main" id="{FFDF779D-781A-3841-F600-1824442C6256}"/>
              </a:ext>
            </a:extLst>
          </p:cNvPr>
          <p:cNvSpPr txBox="1"/>
          <p:nvPr/>
        </p:nvSpPr>
        <p:spPr>
          <a:xfrm>
            <a:off x="0" y="1399023"/>
            <a:ext cx="2862834" cy="461665"/>
          </a:xfrm>
          <a:prstGeom prst="rect">
            <a:avLst/>
          </a:prstGeom>
          <a:noFill/>
        </p:spPr>
        <p:txBody>
          <a:bodyPr wrap="square">
            <a:spAutoFit/>
          </a:bodyPr>
          <a:lstStyle/>
          <a:p>
            <a:r>
              <a:rPr lang="fr-FR" sz="2400" b="1" dirty="0">
                <a:solidFill>
                  <a:srgbClr val="1F9CB3"/>
                </a:solidFill>
                <a:latin typeface="Calibri" panose="020F0502020204030204" pitchFamily="34" charset="0"/>
                <a:cs typeface="Calibri" panose="020F0502020204030204" pitchFamily="34" charset="0"/>
              </a:rPr>
              <a:t>Règlement intérieur </a:t>
            </a:r>
            <a:endParaRPr lang="fr-FR" sz="2400" dirty="0">
              <a:solidFill>
                <a:srgbClr val="1F9CB3"/>
              </a:solidFill>
            </a:endParaRPr>
          </a:p>
        </p:txBody>
      </p:sp>
      <p:sp>
        <p:nvSpPr>
          <p:cNvPr id="16" name="Rectangle 15">
            <a:extLst>
              <a:ext uri="{FF2B5EF4-FFF2-40B4-BE49-F238E27FC236}">
                <a16:creationId xmlns:a16="http://schemas.microsoft.com/office/drawing/2014/main" id="{4C38B679-3809-A5B3-A30F-440BAA0CD3C0}"/>
              </a:ext>
            </a:extLst>
          </p:cNvPr>
          <p:cNvSpPr/>
          <p:nvPr/>
        </p:nvSpPr>
        <p:spPr>
          <a:xfrm>
            <a:off x="586740" y="2211927"/>
            <a:ext cx="3508248" cy="3441063"/>
          </a:xfrm>
          <a:prstGeom prst="rect">
            <a:avLst/>
          </a:prstGeom>
          <a:solidFill>
            <a:srgbClr val="E08C3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00100" lvl="1" indent="-342900" fontAlgn="base">
              <a:spcAft>
                <a:spcPct val="0"/>
              </a:spcAft>
              <a:buClr>
                <a:srgbClr val="0000FF"/>
              </a:buClr>
              <a:buFont typeface="Courier New" panose="02070309020205020404" pitchFamily="49" charset="0"/>
              <a:buChar char="o"/>
            </a:pPr>
            <a:endParaRPr kumimoji="1" lang="fr-FR" sz="2400" b="1" dirty="0">
              <a:solidFill>
                <a:srgbClr val="8064A2">
                  <a:lumMod val="75000"/>
                </a:srgbClr>
              </a:solidFill>
              <a:latin typeface="Calibri" panose="020F0502020204030204" pitchFamily="34" charset="0"/>
              <a:cs typeface="Calibri" panose="020F0502020204030204" pitchFamily="34" charset="0"/>
            </a:endParaRPr>
          </a:p>
        </p:txBody>
      </p:sp>
      <p:sp>
        <p:nvSpPr>
          <p:cNvPr id="2" name="Rectangle 1">
            <a:extLst>
              <a:ext uri="{FF2B5EF4-FFF2-40B4-BE49-F238E27FC236}">
                <a16:creationId xmlns:a16="http://schemas.microsoft.com/office/drawing/2014/main" id="{621F9141-21D2-3548-4520-D9E78D8218E3}"/>
              </a:ext>
            </a:extLst>
          </p:cNvPr>
          <p:cNvSpPr/>
          <p:nvPr/>
        </p:nvSpPr>
        <p:spPr>
          <a:xfrm>
            <a:off x="4445508" y="2185884"/>
            <a:ext cx="3508248" cy="3441063"/>
          </a:xfrm>
          <a:prstGeom prst="rect">
            <a:avLst/>
          </a:prstGeom>
          <a:solidFill>
            <a:srgbClr val="1F9C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spcBef>
                <a:spcPts val="0"/>
              </a:spcBef>
              <a:buNone/>
            </a:pPr>
            <a:endParaRPr lang="fr-FR" sz="2400" dirty="0">
              <a:solidFill>
                <a:schemeClr val="bg1"/>
              </a:solidFill>
              <a:latin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D96C39B3-8380-88B2-7B33-8685AFEAB70E}"/>
              </a:ext>
            </a:extLst>
          </p:cNvPr>
          <p:cNvSpPr/>
          <p:nvPr/>
        </p:nvSpPr>
        <p:spPr>
          <a:xfrm>
            <a:off x="8304276" y="2185883"/>
            <a:ext cx="3508248" cy="3441063"/>
          </a:xfrm>
          <a:prstGeom prst="rect">
            <a:avLst/>
          </a:prstGeom>
          <a:solidFill>
            <a:srgbClr val="E08C3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spcBef>
                <a:spcPts val="0"/>
              </a:spcBef>
              <a:buNone/>
            </a:pPr>
            <a:endParaRPr lang="fr-FR" sz="2400" dirty="0">
              <a:solidFill>
                <a:schemeClr val="bg1"/>
              </a:solidFill>
              <a:latin typeface="Calibri" panose="020F0502020204030204" pitchFamily="34" charset="0"/>
              <a:cs typeface="Calibri" panose="020F0502020204030204" pitchFamily="34" charset="0"/>
            </a:endParaRPr>
          </a:p>
        </p:txBody>
      </p:sp>
      <p:sp>
        <p:nvSpPr>
          <p:cNvPr id="6" name="ZoneTexte 5">
            <a:extLst>
              <a:ext uri="{FF2B5EF4-FFF2-40B4-BE49-F238E27FC236}">
                <a16:creationId xmlns:a16="http://schemas.microsoft.com/office/drawing/2014/main" id="{DE9CC243-8614-06B7-CCB4-7622EC365A68}"/>
              </a:ext>
            </a:extLst>
          </p:cNvPr>
          <p:cNvSpPr txBox="1"/>
          <p:nvPr/>
        </p:nvSpPr>
        <p:spPr>
          <a:xfrm>
            <a:off x="586740" y="2390252"/>
            <a:ext cx="3508248" cy="3046988"/>
          </a:xfrm>
          <a:prstGeom prst="rect">
            <a:avLst/>
          </a:prstGeom>
          <a:noFill/>
        </p:spPr>
        <p:txBody>
          <a:bodyPr wrap="square">
            <a:spAutoFit/>
          </a:bodyPr>
          <a:lstStyle/>
          <a:p>
            <a:pPr marL="0" lvl="1" algn="ctr" fontAlgn="base">
              <a:spcAft>
                <a:spcPct val="0"/>
              </a:spcAft>
              <a:buClr>
                <a:srgbClr val="0000FF"/>
              </a:buClr>
            </a:pPr>
            <a:r>
              <a:rPr kumimoji="1" lang="fr-FR" sz="2400" b="1" dirty="0">
                <a:solidFill>
                  <a:schemeClr val="bg1"/>
                </a:solidFill>
                <a:latin typeface="Calibri" panose="020F0502020204030204" pitchFamily="34" charset="0"/>
                <a:cs typeface="Calibri" panose="020F0502020204030204" pitchFamily="34" charset="0"/>
              </a:rPr>
              <a:t>Mesures d’encadrement des pots d’entreprise  : autorisation préalable, durée, horaires, service des consommations et non libre-service, proposer des boissons non alcoolisées</a:t>
            </a:r>
          </a:p>
        </p:txBody>
      </p:sp>
      <p:sp>
        <p:nvSpPr>
          <p:cNvPr id="7" name="ZoneTexte 6">
            <a:extLst>
              <a:ext uri="{FF2B5EF4-FFF2-40B4-BE49-F238E27FC236}">
                <a16:creationId xmlns:a16="http://schemas.microsoft.com/office/drawing/2014/main" id="{714573F1-2EBD-191C-B624-44AC9E839F11}"/>
              </a:ext>
            </a:extLst>
          </p:cNvPr>
          <p:cNvSpPr txBox="1"/>
          <p:nvPr/>
        </p:nvSpPr>
        <p:spPr>
          <a:xfrm>
            <a:off x="4445508" y="2778296"/>
            <a:ext cx="3508248" cy="2308324"/>
          </a:xfrm>
          <a:prstGeom prst="rect">
            <a:avLst/>
          </a:prstGeom>
          <a:noFill/>
        </p:spPr>
        <p:txBody>
          <a:bodyPr wrap="square">
            <a:spAutoFit/>
          </a:bodyPr>
          <a:lstStyle/>
          <a:p>
            <a:pPr marL="0" lvl="1" algn="ctr" fontAlgn="base">
              <a:spcAft>
                <a:spcPct val="0"/>
              </a:spcAft>
              <a:buClr>
                <a:srgbClr val="0000FF"/>
              </a:buClr>
            </a:pPr>
            <a:r>
              <a:rPr kumimoji="1" lang="fr-FR" sz="2400" b="1" dirty="0">
                <a:solidFill>
                  <a:schemeClr val="bg1"/>
                </a:solidFill>
                <a:latin typeface="Calibri" panose="020F0502020204030204" pitchFamily="34" charset="0"/>
                <a:cs typeface="Calibri" panose="020F0502020204030204" pitchFamily="34" charset="0"/>
              </a:rPr>
              <a:t>Listes des postes de sûreté et de sécurité pour lesquels un dépistage de consommation d’alcool ou de drogues peut être pratiqué </a:t>
            </a:r>
          </a:p>
        </p:txBody>
      </p:sp>
      <p:sp>
        <p:nvSpPr>
          <p:cNvPr id="9" name="ZoneTexte 8">
            <a:extLst>
              <a:ext uri="{FF2B5EF4-FFF2-40B4-BE49-F238E27FC236}">
                <a16:creationId xmlns:a16="http://schemas.microsoft.com/office/drawing/2014/main" id="{12ACFB56-CA3B-7BC1-5E32-21CF65C4BE0C}"/>
              </a:ext>
            </a:extLst>
          </p:cNvPr>
          <p:cNvSpPr txBox="1"/>
          <p:nvPr/>
        </p:nvSpPr>
        <p:spPr>
          <a:xfrm>
            <a:off x="8304275" y="2408964"/>
            <a:ext cx="3508248" cy="3170099"/>
          </a:xfrm>
          <a:prstGeom prst="rect">
            <a:avLst/>
          </a:prstGeom>
          <a:noFill/>
        </p:spPr>
        <p:txBody>
          <a:bodyPr wrap="square">
            <a:spAutoFit/>
          </a:bodyPr>
          <a:lstStyle/>
          <a:p>
            <a:pPr marL="0" lvl="1" algn="ctr" fontAlgn="base">
              <a:spcAft>
                <a:spcPct val="0"/>
              </a:spcAft>
              <a:buClr>
                <a:srgbClr val="0000FF"/>
              </a:buClr>
            </a:pPr>
            <a:r>
              <a:rPr kumimoji="1" lang="fr-FR" sz="2000" b="1" dirty="0">
                <a:solidFill>
                  <a:schemeClr val="bg1"/>
                </a:solidFill>
                <a:latin typeface="Calibri" panose="020F0502020204030204" pitchFamily="34" charset="0"/>
                <a:cs typeface="Calibri" panose="020F0502020204030204" pitchFamily="34" charset="0"/>
              </a:rPr>
              <a:t>Autres modalités de contrôle : </a:t>
            </a:r>
          </a:p>
          <a:p>
            <a:pPr marL="0" lvl="1" algn="ctr" fontAlgn="base">
              <a:spcAft>
                <a:spcPct val="0"/>
              </a:spcAft>
              <a:buClr>
                <a:srgbClr val="0000FF"/>
              </a:buClr>
            </a:pPr>
            <a:r>
              <a:rPr kumimoji="1" lang="fr-FR" sz="2000" b="1" dirty="0">
                <a:solidFill>
                  <a:schemeClr val="bg1"/>
                </a:solidFill>
                <a:latin typeface="Calibri" panose="020F0502020204030204" pitchFamily="34" charset="0"/>
                <a:cs typeface="Calibri" panose="020F0502020204030204" pitchFamily="34" charset="0"/>
              </a:rPr>
              <a:t>- Vidéosurveillance sous certaines conditions avec consultation des représentants du personnel et autorisation de la CNIL (</a:t>
            </a:r>
            <a:r>
              <a:rPr kumimoji="1" lang="fr-FR" sz="2000" b="1" dirty="0" err="1">
                <a:solidFill>
                  <a:schemeClr val="bg1"/>
                </a:solidFill>
                <a:latin typeface="Calibri" panose="020F0502020204030204" pitchFamily="34" charset="0"/>
                <a:cs typeface="Calibri" panose="020F0502020204030204" pitchFamily="34" charset="0"/>
              </a:rPr>
              <a:t>ed</a:t>
            </a:r>
            <a:r>
              <a:rPr kumimoji="1" lang="fr-FR" sz="2000" b="1" dirty="0">
                <a:solidFill>
                  <a:schemeClr val="bg1"/>
                </a:solidFill>
                <a:latin typeface="Calibri" panose="020F0502020204030204" pitchFamily="34" charset="0"/>
                <a:cs typeface="Calibri" panose="020F0502020204030204" pitchFamily="34" charset="0"/>
              </a:rPr>
              <a:t> 6147 INRS)</a:t>
            </a:r>
          </a:p>
          <a:p>
            <a:pPr marL="0" lvl="1" algn="ctr" fontAlgn="base">
              <a:spcAft>
                <a:spcPct val="0"/>
              </a:spcAft>
              <a:buClr>
                <a:srgbClr val="0000FF"/>
              </a:buClr>
            </a:pPr>
            <a:r>
              <a:rPr kumimoji="1" lang="fr-FR" sz="2000" b="1" dirty="0">
                <a:solidFill>
                  <a:schemeClr val="bg1"/>
                </a:solidFill>
                <a:latin typeface="Calibri" panose="020F0502020204030204" pitchFamily="34" charset="0"/>
                <a:cs typeface="Calibri" panose="020F0502020204030204" pitchFamily="34" charset="0"/>
              </a:rPr>
              <a:t>- Fouille des vestiaires : conditions prévues dans RI à des fins de sécurité, salarié présent ou prévenu. </a:t>
            </a:r>
          </a:p>
        </p:txBody>
      </p:sp>
    </p:spTree>
    <p:extLst>
      <p:ext uri="{BB962C8B-B14F-4D97-AF65-F5344CB8AC3E}">
        <p14:creationId xmlns:p14="http://schemas.microsoft.com/office/powerpoint/2010/main" val="390965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 grpId="0" animBg="1"/>
      <p:bldP spid="4"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27107A-1B39-F399-C3AF-137EB1688BE8}"/>
              </a:ext>
            </a:extLst>
          </p:cNvPr>
          <p:cNvSpPr/>
          <p:nvPr/>
        </p:nvSpPr>
        <p:spPr>
          <a:xfrm>
            <a:off x="0" y="0"/>
            <a:ext cx="3240024" cy="3466762"/>
          </a:xfrm>
          <a:prstGeom prst="rect">
            <a:avLst/>
          </a:prstGeom>
          <a:solidFill>
            <a:srgbClr val="1F9C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a:extLst>
              <a:ext uri="{FF2B5EF4-FFF2-40B4-BE49-F238E27FC236}">
                <a16:creationId xmlns:a16="http://schemas.microsoft.com/office/drawing/2014/main" id="{A808312E-A35D-1143-CDF9-948BB6BFA96D}"/>
              </a:ext>
            </a:extLst>
          </p:cNvPr>
          <p:cNvSpPr txBox="1"/>
          <p:nvPr/>
        </p:nvSpPr>
        <p:spPr>
          <a:xfrm>
            <a:off x="86868" y="167918"/>
            <a:ext cx="3153156" cy="2923877"/>
          </a:xfrm>
          <a:prstGeom prst="rect">
            <a:avLst/>
          </a:prstGeom>
          <a:noFill/>
        </p:spPr>
        <p:txBody>
          <a:bodyPr wrap="square">
            <a:spAutoFit/>
          </a:bodyPr>
          <a:lstStyle/>
          <a:p>
            <a:r>
              <a:rPr lang="fr-FR" sz="3200" b="1" dirty="0">
                <a:solidFill>
                  <a:srgbClr val="FFFF00"/>
                </a:solidFill>
                <a:latin typeface="Calibri" panose="020F0502020204030204" pitchFamily="34" charset="0"/>
                <a:cs typeface="Calibri" panose="020F0502020204030204" pitchFamily="34" charset="0"/>
              </a:rPr>
              <a:t>Outils juridiques à disposition de l’employeur : </a:t>
            </a:r>
            <a:br>
              <a:rPr lang="fr-FR" sz="3200" b="1" dirty="0">
                <a:solidFill>
                  <a:schemeClr val="bg1"/>
                </a:solidFill>
                <a:latin typeface="Calibri" panose="020F0502020204030204" pitchFamily="34" charset="0"/>
                <a:cs typeface="Calibri" panose="020F0502020204030204" pitchFamily="34" charset="0"/>
              </a:rPr>
            </a:br>
            <a:r>
              <a:rPr lang="fr-FR" sz="4400" b="1" dirty="0">
                <a:solidFill>
                  <a:schemeClr val="bg1"/>
                </a:solidFill>
                <a:latin typeface="Calibri" panose="020F0502020204030204" pitchFamily="34" charset="0"/>
                <a:cs typeface="Calibri" panose="020F0502020204030204" pitchFamily="34" charset="0"/>
              </a:rPr>
              <a:t>le retrait du poste</a:t>
            </a:r>
            <a:endParaRPr lang="fr-FR" sz="3200" b="1" dirty="0">
              <a:solidFill>
                <a:schemeClr val="bg1"/>
              </a:solidFill>
              <a:latin typeface="Calibri" panose="020F0502020204030204" pitchFamily="34" charset="0"/>
              <a:cs typeface="Calibri" panose="020F0502020204030204" pitchFamily="34" charset="0"/>
            </a:endParaRPr>
          </a:p>
        </p:txBody>
      </p:sp>
      <p:pic>
        <p:nvPicPr>
          <p:cNvPr id="5" name="Image 4">
            <a:extLst>
              <a:ext uri="{FF2B5EF4-FFF2-40B4-BE49-F238E27FC236}">
                <a16:creationId xmlns:a16="http://schemas.microsoft.com/office/drawing/2014/main" id="{FE5863EB-DD52-4247-D43E-C6A48EFAA6E7}"/>
              </a:ext>
            </a:extLst>
          </p:cNvPr>
          <p:cNvPicPr>
            <a:picLocks noChangeAspect="1"/>
          </p:cNvPicPr>
          <p:nvPr/>
        </p:nvPicPr>
        <p:blipFill>
          <a:blip r:embed="rId3"/>
          <a:stretch>
            <a:fillRect/>
          </a:stretch>
        </p:blipFill>
        <p:spPr>
          <a:xfrm>
            <a:off x="263603" y="3898142"/>
            <a:ext cx="2812303" cy="2528606"/>
          </a:xfrm>
          <a:prstGeom prst="rect">
            <a:avLst/>
          </a:prstGeom>
        </p:spPr>
      </p:pic>
      <p:sp>
        <p:nvSpPr>
          <p:cNvPr id="7" name="ZoneTexte 6">
            <a:extLst>
              <a:ext uri="{FF2B5EF4-FFF2-40B4-BE49-F238E27FC236}">
                <a16:creationId xmlns:a16="http://schemas.microsoft.com/office/drawing/2014/main" id="{D131654B-2D62-CF24-B142-1E13670B6C78}"/>
              </a:ext>
            </a:extLst>
          </p:cNvPr>
          <p:cNvSpPr txBox="1"/>
          <p:nvPr/>
        </p:nvSpPr>
        <p:spPr>
          <a:xfrm>
            <a:off x="3483006" y="126747"/>
            <a:ext cx="8445391" cy="6563335"/>
          </a:xfrm>
          <a:prstGeom prst="rect">
            <a:avLst/>
          </a:prstGeom>
          <a:noFill/>
        </p:spPr>
        <p:txBody>
          <a:bodyPr wrap="square">
            <a:spAutoFit/>
          </a:bodyPr>
          <a:lstStyle/>
          <a:p>
            <a:pPr marL="342900" indent="11113"/>
            <a:r>
              <a:rPr lang="fr-FR" sz="3600" dirty="0">
                <a:solidFill>
                  <a:srgbClr val="E08C37"/>
                </a:solidFill>
                <a:latin typeface="Calibri" panose="020F0502020204030204" pitchFamily="34" charset="0"/>
                <a:cs typeface="Calibri" panose="020F0502020204030204" pitchFamily="34" charset="0"/>
              </a:rPr>
              <a:t>Il n’existe pas de dispositions réglementaires spécifiques en cas de consommation SPA</a:t>
            </a:r>
          </a:p>
          <a:p>
            <a:pPr marL="342900" indent="-342900"/>
            <a:endParaRPr lang="fr-FR" sz="900" dirty="0">
              <a:solidFill>
                <a:schemeClr val="tx2">
                  <a:lumMod val="75000"/>
                </a:schemeClr>
              </a:solidFill>
              <a:latin typeface="Calibri" panose="020F0502020204030204" pitchFamily="34" charset="0"/>
              <a:cs typeface="Calibri" panose="020F0502020204030204" pitchFamily="34" charset="0"/>
            </a:endParaRPr>
          </a:p>
          <a:p>
            <a:pPr marL="342900" indent="-342900"/>
            <a:endParaRPr lang="fr-FR" sz="2000" dirty="0">
              <a:solidFill>
                <a:schemeClr val="tx2">
                  <a:lumMod val="75000"/>
                </a:schemeClr>
              </a:solidFill>
              <a:latin typeface="Calibri" panose="020F0502020204030204" pitchFamily="34" charset="0"/>
              <a:cs typeface="Calibri" panose="020F0502020204030204" pitchFamily="34" charset="0"/>
            </a:endParaRPr>
          </a:p>
          <a:p>
            <a:pPr marL="342900" indent="-342900" algn="just">
              <a:buFont typeface="Arial" panose="020B0604020202020204" pitchFamily="34" charset="0"/>
              <a:buChar char="•"/>
            </a:pPr>
            <a:r>
              <a:rPr lang="fr-FR" sz="2800" dirty="0">
                <a:solidFill>
                  <a:srgbClr val="1F9CB3"/>
                </a:solidFill>
                <a:latin typeface="Calibri" panose="020F0502020204030204" pitchFamily="34" charset="0"/>
                <a:cs typeface="Calibri" panose="020F0502020204030204" pitchFamily="34" charset="0"/>
              </a:rPr>
              <a:t>Art L  4121-1 du code du travail : l’employeur est responsable de la sécurité et de la santé physique et mentale des travailleurs</a:t>
            </a:r>
          </a:p>
          <a:p>
            <a:pPr indent="11113" algn="just"/>
            <a:endParaRPr lang="fr-FR" sz="1050" dirty="0">
              <a:solidFill>
                <a:srgbClr val="1F9CB3"/>
              </a:solidFill>
              <a:latin typeface="Calibri" panose="020F0502020204030204" pitchFamily="34" charset="0"/>
              <a:cs typeface="Calibri" panose="020F0502020204030204" pitchFamily="34" charset="0"/>
            </a:endParaRPr>
          </a:p>
          <a:p>
            <a:pPr marL="342900" indent="-342900" algn="just">
              <a:buFont typeface="Arial" panose="020B0604020202020204" pitchFamily="34" charset="0"/>
              <a:buChar char="•"/>
            </a:pPr>
            <a:r>
              <a:rPr lang="fr-FR" sz="2800" dirty="0">
                <a:solidFill>
                  <a:srgbClr val="1F9CB3"/>
                </a:solidFill>
                <a:latin typeface="Calibri" panose="020F0502020204030204" pitchFamily="34" charset="0"/>
                <a:cs typeface="Calibri" panose="020F0502020204030204" pitchFamily="34" charset="0"/>
              </a:rPr>
              <a:t>Organisation des premiers secours aux accidentés et aux malades au sein de son entreprise : Art R. 4224-16</a:t>
            </a:r>
          </a:p>
          <a:p>
            <a:pPr indent="11113" algn="just"/>
            <a:endParaRPr lang="fr-FR" sz="1050" dirty="0">
              <a:solidFill>
                <a:srgbClr val="1F9CB3"/>
              </a:solidFill>
              <a:latin typeface="Calibri" panose="020F0502020204030204" pitchFamily="34" charset="0"/>
              <a:cs typeface="Calibri" panose="020F0502020204030204" pitchFamily="34" charset="0"/>
            </a:endParaRPr>
          </a:p>
          <a:p>
            <a:pPr marL="342900" indent="-342900" algn="just">
              <a:buFont typeface="Arial" panose="020B0604020202020204" pitchFamily="34" charset="0"/>
              <a:buChar char="•"/>
            </a:pPr>
            <a:r>
              <a:rPr lang="fr-FR" sz="2800" dirty="0">
                <a:solidFill>
                  <a:srgbClr val="1F9CB3"/>
                </a:solidFill>
                <a:latin typeface="Calibri" panose="020F0502020204030204" pitchFamily="34" charset="0"/>
                <a:cs typeface="Calibri" panose="020F0502020204030204" pitchFamily="34" charset="0"/>
              </a:rPr>
              <a:t>L’employeur doit définir, après avis du médecin du travail, les conditions de prise en charge d’un travailleur hors d’état de se protéger</a:t>
            </a:r>
          </a:p>
          <a:p>
            <a:pPr indent="11113" algn="just"/>
            <a:endParaRPr lang="fr-FR" sz="1050" dirty="0">
              <a:solidFill>
                <a:srgbClr val="1F9CB3"/>
              </a:solidFill>
              <a:latin typeface="Calibri" panose="020F0502020204030204" pitchFamily="34" charset="0"/>
              <a:cs typeface="Calibri" panose="020F0502020204030204" pitchFamily="34" charset="0"/>
            </a:endParaRPr>
          </a:p>
          <a:p>
            <a:pPr marL="342900" indent="-342900" algn="just">
              <a:buFont typeface="Arial" panose="020B0604020202020204" pitchFamily="34" charset="0"/>
              <a:buChar char="•"/>
            </a:pPr>
            <a:r>
              <a:rPr lang="fr-FR" sz="2800" dirty="0">
                <a:solidFill>
                  <a:srgbClr val="1F9CB3"/>
                </a:solidFill>
                <a:latin typeface="Calibri" panose="020F0502020204030204" pitchFamily="34" charset="0"/>
                <a:cs typeface="Calibri" panose="020F0502020204030204" pitchFamily="34" charset="0"/>
              </a:rPr>
              <a:t>Le salarié doit être retiré de tout poste dangereux</a:t>
            </a:r>
          </a:p>
        </p:txBody>
      </p:sp>
      <p:sp>
        <p:nvSpPr>
          <p:cNvPr id="8" name="ZoneTexte 7">
            <a:extLst>
              <a:ext uri="{FF2B5EF4-FFF2-40B4-BE49-F238E27FC236}">
                <a16:creationId xmlns:a16="http://schemas.microsoft.com/office/drawing/2014/main" id="{DEAA0C56-9F3F-1D8C-B2A9-5C4080191178}"/>
              </a:ext>
            </a:extLst>
          </p:cNvPr>
          <p:cNvSpPr txBox="1"/>
          <p:nvPr/>
        </p:nvSpPr>
        <p:spPr>
          <a:xfrm>
            <a:off x="1137345" y="6426748"/>
            <a:ext cx="1053296" cy="307777"/>
          </a:xfrm>
          <a:prstGeom prst="rect">
            <a:avLst/>
          </a:prstGeom>
          <a:solidFill>
            <a:srgbClr val="FFFF00"/>
          </a:solidFill>
        </p:spPr>
        <p:txBody>
          <a:bodyPr wrap="square" rtlCol="0">
            <a:spAutoFit/>
          </a:bodyPr>
          <a:lstStyle/>
          <a:p>
            <a:r>
              <a:rPr lang="fr-FR" sz="1400" b="1" dirty="0">
                <a:highlight>
                  <a:srgbClr val="FFFF00"/>
                </a:highlight>
                <a:ea typeface="STCaiyun" panose="020B0503020204020204" pitchFamily="2" charset="-122"/>
                <a:hlinkClick r:id="rId4" action="ppaction://hlinksldjump"/>
              </a:rPr>
              <a:t>SOMMAIRE</a:t>
            </a:r>
            <a:endParaRPr lang="fr-FR" sz="1400" b="1" dirty="0">
              <a:highlight>
                <a:srgbClr val="FFFF00"/>
              </a:highlight>
              <a:ea typeface="STCaiyun" panose="020B0503020204020204" pitchFamily="2" charset="-122"/>
            </a:endParaRPr>
          </a:p>
        </p:txBody>
      </p:sp>
    </p:spTree>
    <p:extLst>
      <p:ext uri="{BB962C8B-B14F-4D97-AF65-F5344CB8AC3E}">
        <p14:creationId xmlns:p14="http://schemas.microsoft.com/office/powerpoint/2010/main" val="394816752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27107A-1B39-F399-C3AF-137EB1688BE8}"/>
              </a:ext>
            </a:extLst>
          </p:cNvPr>
          <p:cNvSpPr/>
          <p:nvPr/>
        </p:nvSpPr>
        <p:spPr>
          <a:xfrm>
            <a:off x="0" y="0"/>
            <a:ext cx="3240024" cy="4446012"/>
          </a:xfrm>
          <a:prstGeom prst="rect">
            <a:avLst/>
          </a:prstGeom>
          <a:solidFill>
            <a:srgbClr val="1F9C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ZoneTexte 23">
            <a:extLst>
              <a:ext uri="{FF2B5EF4-FFF2-40B4-BE49-F238E27FC236}">
                <a16:creationId xmlns:a16="http://schemas.microsoft.com/office/drawing/2014/main" id="{0D3D1068-776C-FAC9-AD41-FFD505C616EE}"/>
              </a:ext>
            </a:extLst>
          </p:cNvPr>
          <p:cNvSpPr txBox="1"/>
          <p:nvPr/>
        </p:nvSpPr>
        <p:spPr>
          <a:xfrm>
            <a:off x="10845478" y="6377650"/>
            <a:ext cx="1053296" cy="307777"/>
          </a:xfrm>
          <a:prstGeom prst="rect">
            <a:avLst/>
          </a:prstGeom>
          <a:solidFill>
            <a:srgbClr val="FFFF00"/>
          </a:solidFill>
        </p:spPr>
        <p:txBody>
          <a:bodyPr wrap="square" rtlCol="0">
            <a:spAutoFit/>
          </a:bodyPr>
          <a:lstStyle/>
          <a:p>
            <a:r>
              <a:rPr lang="fr-FR" sz="1400" b="1" dirty="0">
                <a:highlight>
                  <a:srgbClr val="FFFF00"/>
                </a:highlight>
                <a:ea typeface="STCaiyun" panose="020B0503020204020204" pitchFamily="2" charset="-122"/>
                <a:hlinkClick r:id="rId3" action="ppaction://hlinksldjump"/>
              </a:rPr>
              <a:t>SOMMAIRE</a:t>
            </a:r>
            <a:endParaRPr lang="fr-FR" sz="1400" b="1" dirty="0">
              <a:highlight>
                <a:srgbClr val="FFFF00"/>
              </a:highlight>
              <a:ea typeface="STCaiyun" panose="020B0503020204020204" pitchFamily="2" charset="-122"/>
            </a:endParaRPr>
          </a:p>
        </p:txBody>
      </p:sp>
      <p:sp>
        <p:nvSpPr>
          <p:cNvPr id="3" name="ZoneTexte 2">
            <a:extLst>
              <a:ext uri="{FF2B5EF4-FFF2-40B4-BE49-F238E27FC236}">
                <a16:creationId xmlns:a16="http://schemas.microsoft.com/office/drawing/2014/main" id="{A808312E-A35D-1143-CDF9-948BB6BFA96D}"/>
              </a:ext>
            </a:extLst>
          </p:cNvPr>
          <p:cNvSpPr txBox="1"/>
          <p:nvPr/>
        </p:nvSpPr>
        <p:spPr>
          <a:xfrm>
            <a:off x="86868" y="167918"/>
            <a:ext cx="3153156" cy="4278094"/>
          </a:xfrm>
          <a:prstGeom prst="rect">
            <a:avLst/>
          </a:prstGeom>
          <a:noFill/>
        </p:spPr>
        <p:txBody>
          <a:bodyPr wrap="square">
            <a:spAutoFit/>
          </a:bodyPr>
          <a:lstStyle/>
          <a:p>
            <a:r>
              <a:rPr lang="fr-FR" sz="3200" b="1" dirty="0">
                <a:solidFill>
                  <a:srgbClr val="FFFF00"/>
                </a:solidFill>
                <a:latin typeface="Calibri" panose="020F0502020204030204" pitchFamily="34" charset="0"/>
                <a:cs typeface="Calibri" panose="020F0502020204030204" pitchFamily="34" charset="0"/>
              </a:rPr>
              <a:t>Outils juridiques à disposition de l’employeur : </a:t>
            </a:r>
            <a:br>
              <a:rPr lang="fr-FR" sz="3200" b="1" dirty="0">
                <a:solidFill>
                  <a:schemeClr val="bg1"/>
                </a:solidFill>
                <a:latin typeface="Calibri" panose="020F0502020204030204" pitchFamily="34" charset="0"/>
                <a:cs typeface="Calibri" panose="020F0502020204030204" pitchFamily="34" charset="0"/>
              </a:rPr>
            </a:br>
            <a:r>
              <a:rPr lang="fr-FR" sz="4400" b="1" dirty="0">
                <a:solidFill>
                  <a:schemeClr val="bg1"/>
                </a:solidFill>
                <a:latin typeface="Calibri" panose="020F0502020204030204" pitchFamily="34" charset="0"/>
                <a:cs typeface="Calibri" panose="020F0502020204030204" pitchFamily="34" charset="0"/>
              </a:rPr>
              <a:t>l’examen médical à la demande de l’employeur</a:t>
            </a:r>
            <a:endParaRPr lang="fr-FR" sz="3200" b="1" dirty="0">
              <a:solidFill>
                <a:schemeClr val="bg1"/>
              </a:solidFill>
              <a:latin typeface="Calibri" panose="020F0502020204030204" pitchFamily="34" charset="0"/>
              <a:cs typeface="Calibri" panose="020F0502020204030204" pitchFamily="34" charset="0"/>
            </a:endParaRPr>
          </a:p>
        </p:txBody>
      </p:sp>
      <p:sp>
        <p:nvSpPr>
          <p:cNvPr id="7" name="ZoneTexte 6">
            <a:extLst>
              <a:ext uri="{FF2B5EF4-FFF2-40B4-BE49-F238E27FC236}">
                <a16:creationId xmlns:a16="http://schemas.microsoft.com/office/drawing/2014/main" id="{D131654B-2D62-CF24-B142-1E13670B6C78}"/>
              </a:ext>
            </a:extLst>
          </p:cNvPr>
          <p:cNvSpPr txBox="1"/>
          <p:nvPr/>
        </p:nvSpPr>
        <p:spPr>
          <a:xfrm>
            <a:off x="3326892" y="376346"/>
            <a:ext cx="8445391" cy="3693319"/>
          </a:xfrm>
          <a:prstGeom prst="rect">
            <a:avLst/>
          </a:prstGeom>
          <a:noFill/>
        </p:spPr>
        <p:txBody>
          <a:bodyPr wrap="square">
            <a:spAutoFit/>
          </a:bodyPr>
          <a:lstStyle/>
          <a:p>
            <a:pPr marL="342900" indent="-342900"/>
            <a:endParaRPr lang="fr-FR" sz="1800" dirty="0">
              <a:solidFill>
                <a:schemeClr val="tx2">
                  <a:lumMod val="75000"/>
                </a:schemeClr>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endParaRPr lang="fr-FR" sz="2400" dirty="0">
              <a:solidFill>
                <a:srgbClr val="1F9CB3"/>
              </a:solidFill>
              <a:latin typeface="Calibri" panose="020F0502020204030204" pitchFamily="34" charset="0"/>
              <a:cs typeface="Calibri" panose="020F0502020204030204" pitchFamily="34" charset="0"/>
            </a:endParaRPr>
          </a:p>
          <a:p>
            <a:pPr marL="342900" indent="-342900" algn="just">
              <a:buFont typeface="Arial" panose="020B0604020202020204" pitchFamily="34" charset="0"/>
              <a:buChar char="•"/>
            </a:pPr>
            <a:r>
              <a:rPr lang="fr-FR" sz="3200" dirty="0">
                <a:solidFill>
                  <a:srgbClr val="1F9CB3"/>
                </a:solidFill>
                <a:latin typeface="Calibri" panose="020F0502020204030204" pitchFamily="34" charset="0"/>
                <a:cs typeface="Calibri" panose="020F0502020204030204" pitchFamily="34" charset="0"/>
              </a:rPr>
              <a:t>L’employeur peut demander au médecin du travail un examen médical à sa demande (vérification de l’aptitude pour les salariés déclarés en SIR ou de la compatibilité entre l’état de santé du salarié et le poste de travail pour les autres)</a:t>
            </a:r>
          </a:p>
        </p:txBody>
      </p:sp>
      <p:pic>
        <p:nvPicPr>
          <p:cNvPr id="6" name="Image 5">
            <a:extLst>
              <a:ext uri="{FF2B5EF4-FFF2-40B4-BE49-F238E27FC236}">
                <a16:creationId xmlns:a16="http://schemas.microsoft.com/office/drawing/2014/main" id="{0A0B131A-D47F-D2F7-A67F-3E5A14F39D16}"/>
              </a:ext>
            </a:extLst>
          </p:cNvPr>
          <p:cNvPicPr>
            <a:picLocks noChangeAspect="1"/>
          </p:cNvPicPr>
          <p:nvPr/>
        </p:nvPicPr>
        <p:blipFill>
          <a:blip r:embed="rId4"/>
          <a:stretch>
            <a:fillRect/>
          </a:stretch>
        </p:blipFill>
        <p:spPr>
          <a:xfrm>
            <a:off x="475488" y="4481335"/>
            <a:ext cx="2460879" cy="2204092"/>
          </a:xfrm>
          <a:prstGeom prst="rect">
            <a:avLst/>
          </a:prstGeom>
        </p:spPr>
      </p:pic>
      <p:pic>
        <p:nvPicPr>
          <p:cNvPr id="9" name="Image 8">
            <a:extLst>
              <a:ext uri="{FF2B5EF4-FFF2-40B4-BE49-F238E27FC236}">
                <a16:creationId xmlns:a16="http://schemas.microsoft.com/office/drawing/2014/main" id="{2EA30CEC-0801-EECD-F402-BE24AE99C482}"/>
              </a:ext>
            </a:extLst>
          </p:cNvPr>
          <p:cNvPicPr>
            <a:picLocks noChangeAspect="1"/>
          </p:cNvPicPr>
          <p:nvPr/>
        </p:nvPicPr>
        <p:blipFill>
          <a:blip r:embed="rId5"/>
          <a:stretch>
            <a:fillRect/>
          </a:stretch>
        </p:blipFill>
        <p:spPr>
          <a:xfrm>
            <a:off x="4495574" y="4647743"/>
            <a:ext cx="2210025" cy="2037684"/>
          </a:xfrm>
          <a:prstGeom prst="rect">
            <a:avLst/>
          </a:prstGeom>
        </p:spPr>
      </p:pic>
      <p:pic>
        <p:nvPicPr>
          <p:cNvPr id="11" name="Image 10">
            <a:extLst>
              <a:ext uri="{FF2B5EF4-FFF2-40B4-BE49-F238E27FC236}">
                <a16:creationId xmlns:a16="http://schemas.microsoft.com/office/drawing/2014/main" id="{0F388773-25BE-07CC-3A27-4FC5543403C4}"/>
              </a:ext>
            </a:extLst>
          </p:cNvPr>
          <p:cNvPicPr>
            <a:picLocks noChangeAspect="1"/>
          </p:cNvPicPr>
          <p:nvPr/>
        </p:nvPicPr>
        <p:blipFill>
          <a:blip r:embed="rId6"/>
          <a:stretch>
            <a:fillRect/>
          </a:stretch>
        </p:blipFill>
        <p:spPr>
          <a:xfrm>
            <a:off x="8717622" y="4481335"/>
            <a:ext cx="1873670" cy="2210257"/>
          </a:xfrm>
          <a:prstGeom prst="rect">
            <a:avLst/>
          </a:prstGeom>
        </p:spPr>
      </p:pic>
    </p:spTree>
    <p:extLst>
      <p:ext uri="{BB962C8B-B14F-4D97-AF65-F5344CB8AC3E}">
        <p14:creationId xmlns:p14="http://schemas.microsoft.com/office/powerpoint/2010/main" val="234423112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27107A-1B39-F399-C3AF-137EB1688BE8}"/>
              </a:ext>
            </a:extLst>
          </p:cNvPr>
          <p:cNvSpPr/>
          <p:nvPr/>
        </p:nvSpPr>
        <p:spPr>
          <a:xfrm>
            <a:off x="0" y="1"/>
            <a:ext cx="3240024" cy="3938016"/>
          </a:xfrm>
          <a:prstGeom prst="rect">
            <a:avLst/>
          </a:prstGeom>
          <a:solidFill>
            <a:srgbClr val="1F9C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ZoneTexte 23">
            <a:extLst>
              <a:ext uri="{FF2B5EF4-FFF2-40B4-BE49-F238E27FC236}">
                <a16:creationId xmlns:a16="http://schemas.microsoft.com/office/drawing/2014/main" id="{0D3D1068-776C-FAC9-AD41-FFD505C616EE}"/>
              </a:ext>
            </a:extLst>
          </p:cNvPr>
          <p:cNvSpPr txBox="1"/>
          <p:nvPr/>
        </p:nvSpPr>
        <p:spPr>
          <a:xfrm>
            <a:off x="10845478" y="6377650"/>
            <a:ext cx="1053296" cy="307777"/>
          </a:xfrm>
          <a:prstGeom prst="rect">
            <a:avLst/>
          </a:prstGeom>
          <a:solidFill>
            <a:srgbClr val="FFFF00"/>
          </a:solidFill>
        </p:spPr>
        <p:txBody>
          <a:bodyPr wrap="square" rtlCol="0">
            <a:spAutoFit/>
          </a:bodyPr>
          <a:lstStyle/>
          <a:p>
            <a:r>
              <a:rPr lang="fr-FR" sz="1400" b="1" dirty="0">
                <a:highlight>
                  <a:srgbClr val="FFFF00"/>
                </a:highlight>
                <a:ea typeface="STCaiyun" panose="020B0503020204020204" pitchFamily="2" charset="-122"/>
                <a:hlinkClick r:id="rId3" action="ppaction://hlinksldjump"/>
              </a:rPr>
              <a:t>SOMMAIRE</a:t>
            </a:r>
            <a:endParaRPr lang="fr-FR" sz="1400" b="1" dirty="0">
              <a:highlight>
                <a:srgbClr val="FFFF00"/>
              </a:highlight>
              <a:ea typeface="STCaiyun" panose="020B0503020204020204" pitchFamily="2" charset="-122"/>
            </a:endParaRPr>
          </a:p>
        </p:txBody>
      </p:sp>
      <p:sp>
        <p:nvSpPr>
          <p:cNvPr id="3" name="ZoneTexte 2">
            <a:extLst>
              <a:ext uri="{FF2B5EF4-FFF2-40B4-BE49-F238E27FC236}">
                <a16:creationId xmlns:a16="http://schemas.microsoft.com/office/drawing/2014/main" id="{A808312E-A35D-1143-CDF9-948BB6BFA96D}"/>
              </a:ext>
            </a:extLst>
          </p:cNvPr>
          <p:cNvSpPr txBox="1"/>
          <p:nvPr/>
        </p:nvSpPr>
        <p:spPr>
          <a:xfrm>
            <a:off x="86868" y="167918"/>
            <a:ext cx="3153156" cy="3600986"/>
          </a:xfrm>
          <a:prstGeom prst="rect">
            <a:avLst/>
          </a:prstGeom>
          <a:noFill/>
        </p:spPr>
        <p:txBody>
          <a:bodyPr wrap="square">
            <a:spAutoFit/>
          </a:bodyPr>
          <a:lstStyle/>
          <a:p>
            <a:r>
              <a:rPr lang="fr-FR" sz="3200" b="1" dirty="0">
                <a:solidFill>
                  <a:srgbClr val="FFFF00"/>
                </a:solidFill>
                <a:latin typeface="Calibri" panose="020F0502020204030204" pitchFamily="34" charset="0"/>
                <a:cs typeface="Calibri" panose="020F0502020204030204" pitchFamily="34" charset="0"/>
              </a:rPr>
              <a:t>Outils juridiques à disposition de l’employeur : </a:t>
            </a:r>
            <a:br>
              <a:rPr lang="fr-FR" sz="3200" b="1" dirty="0">
                <a:solidFill>
                  <a:schemeClr val="bg1"/>
                </a:solidFill>
                <a:latin typeface="Calibri" panose="020F0502020204030204" pitchFamily="34" charset="0"/>
                <a:cs typeface="Calibri" panose="020F0502020204030204" pitchFamily="34" charset="0"/>
              </a:rPr>
            </a:br>
            <a:r>
              <a:rPr lang="fr-FR" sz="4400" b="1" dirty="0">
                <a:solidFill>
                  <a:schemeClr val="bg1"/>
                </a:solidFill>
                <a:latin typeface="Calibri" panose="020F0502020204030204" pitchFamily="34" charset="0"/>
                <a:cs typeface="Calibri" panose="020F0502020204030204" pitchFamily="34" charset="0"/>
              </a:rPr>
              <a:t>LE TEST DE DEPISTAGE ALCOOL</a:t>
            </a:r>
            <a:endParaRPr lang="fr-FR" sz="3200" b="1" dirty="0">
              <a:solidFill>
                <a:schemeClr val="bg1"/>
              </a:solidFill>
              <a:latin typeface="Calibri" panose="020F0502020204030204" pitchFamily="34" charset="0"/>
              <a:cs typeface="Calibri" panose="020F0502020204030204" pitchFamily="34" charset="0"/>
            </a:endParaRPr>
          </a:p>
        </p:txBody>
      </p:sp>
      <p:sp>
        <p:nvSpPr>
          <p:cNvPr id="7" name="ZoneTexte 6">
            <a:extLst>
              <a:ext uri="{FF2B5EF4-FFF2-40B4-BE49-F238E27FC236}">
                <a16:creationId xmlns:a16="http://schemas.microsoft.com/office/drawing/2014/main" id="{D131654B-2D62-CF24-B142-1E13670B6C78}"/>
              </a:ext>
            </a:extLst>
          </p:cNvPr>
          <p:cNvSpPr txBox="1"/>
          <p:nvPr/>
        </p:nvSpPr>
        <p:spPr>
          <a:xfrm>
            <a:off x="3435096" y="167918"/>
            <a:ext cx="8670036" cy="1754326"/>
          </a:xfrm>
          <a:prstGeom prst="rect">
            <a:avLst/>
          </a:prstGeom>
          <a:noFill/>
        </p:spPr>
        <p:txBody>
          <a:bodyPr wrap="square">
            <a:spAutoFit/>
          </a:bodyPr>
          <a:lstStyle/>
          <a:p>
            <a:pPr indent="11113"/>
            <a:r>
              <a:rPr lang="fr-FR" sz="3600" b="1" dirty="0">
                <a:solidFill>
                  <a:srgbClr val="E08C37"/>
                </a:solidFill>
                <a:latin typeface="Calibri" panose="020F0502020204030204" pitchFamily="34" charset="0"/>
                <a:cs typeface="Calibri" panose="020F0502020204030204" pitchFamily="34" charset="0"/>
              </a:rPr>
              <a:t>Un alcootest peut être réalisé par l’employeur car l’air expiré n’est pas un échantillon biologique</a:t>
            </a:r>
          </a:p>
        </p:txBody>
      </p:sp>
      <p:sp>
        <p:nvSpPr>
          <p:cNvPr id="13" name="ZoneTexte 12">
            <a:extLst>
              <a:ext uri="{FF2B5EF4-FFF2-40B4-BE49-F238E27FC236}">
                <a16:creationId xmlns:a16="http://schemas.microsoft.com/office/drawing/2014/main" id="{6AC46790-34EF-2533-F1C4-28C156154AEF}"/>
              </a:ext>
            </a:extLst>
          </p:cNvPr>
          <p:cNvSpPr txBox="1"/>
          <p:nvPr/>
        </p:nvSpPr>
        <p:spPr>
          <a:xfrm>
            <a:off x="3138424" y="2148613"/>
            <a:ext cx="8658750" cy="4524315"/>
          </a:xfrm>
          <a:prstGeom prst="rect">
            <a:avLst/>
          </a:prstGeom>
          <a:noFill/>
        </p:spPr>
        <p:txBody>
          <a:bodyPr wrap="square">
            <a:spAutoFit/>
          </a:bodyPr>
          <a:lstStyle/>
          <a:p>
            <a:pPr marL="800100" lvl="1" indent="-342900">
              <a:buFont typeface="Wingdings" pitchFamily="2" charset="2"/>
              <a:buChar char="ü"/>
            </a:pPr>
            <a:r>
              <a:rPr lang="fr-FR" sz="2400" dirty="0">
                <a:solidFill>
                  <a:srgbClr val="1F9CB3"/>
                </a:solidFill>
                <a:latin typeface="Calibri" panose="020F0502020204030204" pitchFamily="34" charset="0"/>
                <a:cs typeface="Calibri" panose="020F0502020204030204" pitchFamily="34" charset="0"/>
              </a:rPr>
              <a:t>Contrôle prévu par le règlement intérieur ou règlement interne ou note de service</a:t>
            </a:r>
          </a:p>
          <a:p>
            <a:pPr marL="800100" lvl="1" indent="-342900">
              <a:buFont typeface="Wingdings" pitchFamily="2" charset="2"/>
              <a:buChar char="ü"/>
            </a:pPr>
            <a:r>
              <a:rPr lang="fr-FR" sz="2400" dirty="0">
                <a:solidFill>
                  <a:srgbClr val="1F9CB3"/>
                </a:solidFill>
                <a:latin typeface="Calibri" panose="020F0502020204030204" pitchFamily="34" charset="0"/>
                <a:cs typeface="Calibri" panose="020F0502020204030204" pitchFamily="34" charset="0"/>
              </a:rPr>
              <a:t>Contestation possible et définie</a:t>
            </a:r>
          </a:p>
          <a:p>
            <a:pPr marL="800100" lvl="1" indent="-342900">
              <a:buFont typeface="Wingdings" pitchFamily="2" charset="2"/>
              <a:buChar char="ü"/>
            </a:pPr>
            <a:r>
              <a:rPr lang="fr-FR" sz="2400" dirty="0">
                <a:solidFill>
                  <a:srgbClr val="1F9CB3"/>
                </a:solidFill>
                <a:latin typeface="Calibri" panose="020F0502020204030204" pitchFamily="34" charset="0"/>
                <a:cs typeface="Calibri" panose="020F0502020204030204" pitchFamily="34" charset="0"/>
              </a:rPr>
              <a:t>Justifié par la nature de la tâche à accomplir (l’état d’ébriété présente un danger pour les personnes et /ou les biens)</a:t>
            </a:r>
          </a:p>
          <a:p>
            <a:pPr marL="800100" lvl="1" indent="-342900">
              <a:buFont typeface="Wingdings" pitchFamily="2" charset="2"/>
              <a:buChar char="ü"/>
            </a:pPr>
            <a:r>
              <a:rPr lang="fr-FR" sz="2400" dirty="0">
                <a:solidFill>
                  <a:srgbClr val="1F9CB3"/>
                </a:solidFill>
                <a:latin typeface="Calibri" panose="020F0502020204030204" pitchFamily="34" charset="0"/>
                <a:cs typeface="Calibri" panose="020F0502020204030204" pitchFamily="34" charset="0"/>
              </a:rPr>
              <a:t>Effectué par toute personne ou organisme désigné par l’employeur</a:t>
            </a:r>
          </a:p>
          <a:p>
            <a:pPr marL="800100" lvl="1" indent="-342900">
              <a:buFont typeface="Wingdings" pitchFamily="2" charset="2"/>
              <a:buChar char="ü"/>
            </a:pPr>
            <a:r>
              <a:rPr lang="fr-FR" sz="2400" dirty="0">
                <a:solidFill>
                  <a:srgbClr val="1F9CB3"/>
                </a:solidFill>
                <a:latin typeface="Calibri" panose="020F0502020204030204" pitchFamily="34" charset="0"/>
                <a:cs typeface="Calibri" panose="020F0502020204030204" pitchFamily="34" charset="0"/>
              </a:rPr>
              <a:t>Sur les postes dits de sécurité</a:t>
            </a:r>
          </a:p>
          <a:p>
            <a:pPr marL="800100" lvl="1" indent="-342900">
              <a:buFont typeface="Wingdings" pitchFamily="2" charset="2"/>
              <a:buChar char="ü"/>
            </a:pPr>
            <a:r>
              <a:rPr lang="fr-FR" sz="2400" dirty="0">
                <a:solidFill>
                  <a:srgbClr val="1F9CB3"/>
                </a:solidFill>
                <a:latin typeface="Calibri" panose="020F0502020204030204" pitchFamily="34" charset="0"/>
                <a:cs typeface="Calibri" panose="020F0502020204030204" pitchFamily="34" charset="0"/>
              </a:rPr>
              <a:t>La contre expertise est à la charge de l’employeur</a:t>
            </a:r>
          </a:p>
          <a:p>
            <a:pPr marL="800100" lvl="1" indent="-342900">
              <a:buFont typeface="Wingdings" pitchFamily="2" charset="2"/>
              <a:buChar char="ü"/>
            </a:pPr>
            <a:r>
              <a:rPr lang="fr-FR" sz="2400" dirty="0">
                <a:solidFill>
                  <a:srgbClr val="1F9CB3"/>
                </a:solidFill>
                <a:latin typeface="Calibri" panose="020F0502020204030204" pitchFamily="34" charset="0"/>
                <a:cs typeface="Calibri" panose="020F0502020204030204" pitchFamily="34" charset="0"/>
              </a:rPr>
              <a:t>En cas de refus du salarié, la cour de cassation admet la solution disciplinaire (sous réserve des conditions de validité de contrôle par le RI)</a:t>
            </a:r>
            <a:endParaRPr lang="fr-FR" sz="1000" dirty="0">
              <a:solidFill>
                <a:srgbClr val="1F9CB3"/>
              </a:solidFill>
              <a:latin typeface="Calibri" panose="020F0502020204030204" pitchFamily="34" charset="0"/>
              <a:cs typeface="Calibri" panose="020F0502020204030204" pitchFamily="34" charset="0"/>
            </a:endParaRPr>
          </a:p>
        </p:txBody>
      </p:sp>
      <p:pic>
        <p:nvPicPr>
          <p:cNvPr id="15" name="Image 14">
            <a:extLst>
              <a:ext uri="{FF2B5EF4-FFF2-40B4-BE49-F238E27FC236}">
                <a16:creationId xmlns:a16="http://schemas.microsoft.com/office/drawing/2014/main" id="{31ADE105-FCC7-988C-A621-EA1D2AD3BE62}"/>
              </a:ext>
            </a:extLst>
          </p:cNvPr>
          <p:cNvPicPr>
            <a:picLocks noChangeAspect="1"/>
          </p:cNvPicPr>
          <p:nvPr/>
        </p:nvPicPr>
        <p:blipFill>
          <a:blip r:embed="rId4"/>
          <a:stretch>
            <a:fillRect/>
          </a:stretch>
        </p:blipFill>
        <p:spPr>
          <a:xfrm>
            <a:off x="0" y="3853461"/>
            <a:ext cx="3240024" cy="3004538"/>
          </a:xfrm>
          <a:prstGeom prst="rect">
            <a:avLst/>
          </a:prstGeom>
        </p:spPr>
      </p:pic>
    </p:spTree>
    <p:extLst>
      <p:ext uri="{BB962C8B-B14F-4D97-AF65-F5344CB8AC3E}">
        <p14:creationId xmlns:p14="http://schemas.microsoft.com/office/powerpoint/2010/main" val="306705098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27107A-1B39-F399-C3AF-137EB1688BE8}"/>
              </a:ext>
            </a:extLst>
          </p:cNvPr>
          <p:cNvSpPr/>
          <p:nvPr/>
        </p:nvSpPr>
        <p:spPr>
          <a:xfrm>
            <a:off x="0" y="0"/>
            <a:ext cx="3240024" cy="4749999"/>
          </a:xfrm>
          <a:prstGeom prst="rect">
            <a:avLst/>
          </a:prstGeom>
          <a:solidFill>
            <a:srgbClr val="1F9C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ZoneTexte 23">
            <a:extLst>
              <a:ext uri="{FF2B5EF4-FFF2-40B4-BE49-F238E27FC236}">
                <a16:creationId xmlns:a16="http://schemas.microsoft.com/office/drawing/2014/main" id="{0D3D1068-776C-FAC9-AD41-FFD505C616EE}"/>
              </a:ext>
            </a:extLst>
          </p:cNvPr>
          <p:cNvSpPr txBox="1"/>
          <p:nvPr/>
        </p:nvSpPr>
        <p:spPr>
          <a:xfrm>
            <a:off x="10845478" y="6377650"/>
            <a:ext cx="1053296" cy="307777"/>
          </a:xfrm>
          <a:prstGeom prst="rect">
            <a:avLst/>
          </a:prstGeom>
          <a:solidFill>
            <a:srgbClr val="FFFF00"/>
          </a:solidFill>
        </p:spPr>
        <p:txBody>
          <a:bodyPr wrap="square" rtlCol="0">
            <a:spAutoFit/>
          </a:bodyPr>
          <a:lstStyle/>
          <a:p>
            <a:r>
              <a:rPr lang="fr-FR" sz="1400" b="1" dirty="0">
                <a:highlight>
                  <a:srgbClr val="FFFF00"/>
                </a:highlight>
                <a:ea typeface="STCaiyun" panose="020B0503020204020204" pitchFamily="2" charset="-122"/>
                <a:hlinkClick r:id="rId3" action="ppaction://hlinksldjump"/>
              </a:rPr>
              <a:t>SOMMAIRE</a:t>
            </a:r>
            <a:endParaRPr lang="fr-FR" sz="1400" b="1" dirty="0">
              <a:highlight>
                <a:srgbClr val="FFFF00"/>
              </a:highlight>
              <a:ea typeface="STCaiyun" panose="020B0503020204020204" pitchFamily="2" charset="-122"/>
            </a:endParaRPr>
          </a:p>
        </p:txBody>
      </p:sp>
      <p:sp>
        <p:nvSpPr>
          <p:cNvPr id="3" name="ZoneTexte 2">
            <a:extLst>
              <a:ext uri="{FF2B5EF4-FFF2-40B4-BE49-F238E27FC236}">
                <a16:creationId xmlns:a16="http://schemas.microsoft.com/office/drawing/2014/main" id="{A808312E-A35D-1143-CDF9-948BB6BFA96D}"/>
              </a:ext>
            </a:extLst>
          </p:cNvPr>
          <p:cNvSpPr txBox="1"/>
          <p:nvPr/>
        </p:nvSpPr>
        <p:spPr>
          <a:xfrm>
            <a:off x="128999" y="913060"/>
            <a:ext cx="3153156" cy="2923877"/>
          </a:xfrm>
          <a:prstGeom prst="rect">
            <a:avLst/>
          </a:prstGeom>
          <a:noFill/>
        </p:spPr>
        <p:txBody>
          <a:bodyPr wrap="square">
            <a:spAutoFit/>
          </a:bodyPr>
          <a:lstStyle/>
          <a:p>
            <a:r>
              <a:rPr lang="fr-FR" sz="3200" b="1" dirty="0">
                <a:solidFill>
                  <a:srgbClr val="FFFF00"/>
                </a:solidFill>
                <a:latin typeface="Calibri" panose="020F0502020204030204" pitchFamily="34" charset="0"/>
                <a:cs typeface="Calibri" panose="020F0502020204030204" pitchFamily="34" charset="0"/>
              </a:rPr>
              <a:t>Outils juridiques à disposition de l’employeur : </a:t>
            </a:r>
            <a:br>
              <a:rPr lang="fr-FR" sz="3200" b="1" dirty="0">
                <a:solidFill>
                  <a:schemeClr val="bg1"/>
                </a:solidFill>
                <a:latin typeface="Calibri" panose="020F0502020204030204" pitchFamily="34" charset="0"/>
                <a:cs typeface="Calibri" panose="020F0502020204030204" pitchFamily="34" charset="0"/>
              </a:rPr>
            </a:br>
            <a:r>
              <a:rPr lang="fr-FR" sz="4400" b="1" dirty="0">
                <a:solidFill>
                  <a:schemeClr val="bg1"/>
                </a:solidFill>
                <a:latin typeface="Calibri" panose="020F0502020204030204" pitchFamily="34" charset="0"/>
                <a:cs typeface="Calibri" panose="020F0502020204030204" pitchFamily="34" charset="0"/>
              </a:rPr>
              <a:t>DEPISTAGE CANNABIS</a:t>
            </a:r>
            <a:endParaRPr lang="fr-FR" sz="3200" b="1" dirty="0">
              <a:solidFill>
                <a:schemeClr val="bg1"/>
              </a:solidFill>
              <a:latin typeface="Calibri" panose="020F0502020204030204" pitchFamily="34" charset="0"/>
              <a:cs typeface="Calibri" panose="020F0502020204030204" pitchFamily="34" charset="0"/>
            </a:endParaRPr>
          </a:p>
        </p:txBody>
      </p:sp>
      <p:sp>
        <p:nvSpPr>
          <p:cNvPr id="13" name="ZoneTexte 12">
            <a:extLst>
              <a:ext uri="{FF2B5EF4-FFF2-40B4-BE49-F238E27FC236}">
                <a16:creationId xmlns:a16="http://schemas.microsoft.com/office/drawing/2014/main" id="{6AC46790-34EF-2533-F1C4-28C156154AEF}"/>
              </a:ext>
            </a:extLst>
          </p:cNvPr>
          <p:cNvSpPr txBox="1"/>
          <p:nvPr/>
        </p:nvSpPr>
        <p:spPr>
          <a:xfrm>
            <a:off x="2988929" y="172573"/>
            <a:ext cx="8909845" cy="5925340"/>
          </a:xfrm>
          <a:prstGeom prst="rect">
            <a:avLst/>
          </a:prstGeom>
          <a:noFill/>
        </p:spPr>
        <p:txBody>
          <a:bodyPr wrap="square">
            <a:spAutoFit/>
          </a:bodyPr>
          <a:lstStyle/>
          <a:p>
            <a:pPr lvl="1">
              <a:lnSpc>
                <a:spcPct val="150000"/>
              </a:lnSpc>
            </a:pPr>
            <a:r>
              <a:rPr lang="fr-FR" sz="3200" dirty="0">
                <a:solidFill>
                  <a:srgbClr val="1F9CB3"/>
                </a:solidFill>
                <a:latin typeface="Calibri" panose="020F0502020204030204" pitchFamily="34" charset="0"/>
                <a:cs typeface="Calibri" panose="020F0502020204030204" pitchFamily="34" charset="0"/>
              </a:rPr>
              <a:t>Jusqu'à décembre 2016 : </a:t>
            </a:r>
          </a:p>
          <a:p>
            <a:pPr lvl="1">
              <a:lnSpc>
                <a:spcPct val="150000"/>
              </a:lnSpc>
            </a:pPr>
            <a:r>
              <a:rPr lang="fr-FR" sz="3200" dirty="0">
                <a:solidFill>
                  <a:srgbClr val="1F9CB3"/>
                </a:solidFill>
                <a:latin typeface="Calibri" panose="020F0502020204030204" pitchFamily="34" charset="0"/>
                <a:cs typeface="Calibri" panose="020F0502020204030204" pitchFamily="34" charset="0"/>
              </a:rPr>
              <a:t>- ce dépistage se fait sur un échantillon biologique (urine, salive, sang)</a:t>
            </a:r>
          </a:p>
          <a:p>
            <a:pPr lvl="1">
              <a:lnSpc>
                <a:spcPct val="150000"/>
              </a:lnSpc>
            </a:pPr>
            <a:r>
              <a:rPr lang="fr-FR" sz="3200" dirty="0">
                <a:solidFill>
                  <a:srgbClr val="1F9CB3"/>
                </a:solidFill>
                <a:latin typeface="Calibri" panose="020F0502020204030204" pitchFamily="34" charset="0"/>
                <a:cs typeface="Calibri" panose="020F0502020204030204" pitchFamily="34" charset="0"/>
              </a:rPr>
              <a:t>- ne peut être réalisé que par un médecin (art L 6211-1 du code de la santé publique)</a:t>
            </a:r>
          </a:p>
          <a:p>
            <a:pPr lvl="1">
              <a:lnSpc>
                <a:spcPct val="150000"/>
              </a:lnSpc>
            </a:pPr>
            <a:r>
              <a:rPr lang="fr-FR" sz="3200" dirty="0">
                <a:solidFill>
                  <a:srgbClr val="1F9CB3"/>
                </a:solidFill>
                <a:latin typeface="Calibri" panose="020F0502020204030204" pitchFamily="34" charset="0"/>
                <a:cs typeface="Calibri" panose="020F0502020204030204" pitchFamily="34" charset="0"/>
              </a:rPr>
              <a:t>- le résultat relève du secret médical</a:t>
            </a:r>
          </a:p>
          <a:p>
            <a:pPr lvl="1">
              <a:lnSpc>
                <a:spcPct val="150000"/>
              </a:lnSpc>
            </a:pPr>
            <a:r>
              <a:rPr lang="fr-FR" sz="3200" dirty="0">
                <a:solidFill>
                  <a:srgbClr val="1F9CB3"/>
                </a:solidFill>
                <a:latin typeface="Calibri" panose="020F0502020204030204" pitchFamily="34" charset="0"/>
                <a:cs typeface="Calibri" panose="020F0502020204030204" pitchFamily="34" charset="0"/>
              </a:rPr>
              <a:t>- pas de test fiable qui pourrait être utilisé en entreprise</a:t>
            </a:r>
          </a:p>
        </p:txBody>
      </p:sp>
      <p:pic>
        <p:nvPicPr>
          <p:cNvPr id="5" name="Image 4">
            <a:extLst>
              <a:ext uri="{FF2B5EF4-FFF2-40B4-BE49-F238E27FC236}">
                <a16:creationId xmlns:a16="http://schemas.microsoft.com/office/drawing/2014/main" id="{CA6A2F44-AAC7-B02E-1523-300AA367CB7F}"/>
              </a:ext>
            </a:extLst>
          </p:cNvPr>
          <p:cNvPicPr>
            <a:picLocks noChangeAspect="1"/>
          </p:cNvPicPr>
          <p:nvPr/>
        </p:nvPicPr>
        <p:blipFill>
          <a:blip r:embed="rId4"/>
          <a:stretch>
            <a:fillRect/>
          </a:stretch>
        </p:blipFill>
        <p:spPr>
          <a:xfrm>
            <a:off x="1" y="4762499"/>
            <a:ext cx="3282154" cy="2124123"/>
          </a:xfrm>
          <a:prstGeom prst="rect">
            <a:avLst/>
          </a:prstGeom>
        </p:spPr>
      </p:pic>
      <p:pic>
        <p:nvPicPr>
          <p:cNvPr id="8" name="Image 7">
            <a:extLst>
              <a:ext uri="{FF2B5EF4-FFF2-40B4-BE49-F238E27FC236}">
                <a16:creationId xmlns:a16="http://schemas.microsoft.com/office/drawing/2014/main" id="{142263BD-A0CF-0AC2-9E71-103EB22CE069}"/>
              </a:ext>
            </a:extLst>
          </p:cNvPr>
          <p:cNvPicPr>
            <a:picLocks noChangeAspect="1"/>
          </p:cNvPicPr>
          <p:nvPr/>
        </p:nvPicPr>
        <p:blipFill>
          <a:blip r:embed="rId5"/>
          <a:stretch>
            <a:fillRect/>
          </a:stretch>
        </p:blipFill>
        <p:spPr>
          <a:xfrm>
            <a:off x="8911903" y="5383538"/>
            <a:ext cx="1933575" cy="1428750"/>
          </a:xfrm>
          <a:prstGeom prst="rect">
            <a:avLst/>
          </a:prstGeom>
        </p:spPr>
      </p:pic>
    </p:spTree>
    <p:extLst>
      <p:ext uri="{BB962C8B-B14F-4D97-AF65-F5344CB8AC3E}">
        <p14:creationId xmlns:p14="http://schemas.microsoft.com/office/powerpoint/2010/main" val="287440456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27107A-1B39-F399-C3AF-137EB1688BE8}"/>
              </a:ext>
            </a:extLst>
          </p:cNvPr>
          <p:cNvSpPr/>
          <p:nvPr/>
        </p:nvSpPr>
        <p:spPr>
          <a:xfrm>
            <a:off x="0" y="0"/>
            <a:ext cx="3240024" cy="4749999"/>
          </a:xfrm>
          <a:prstGeom prst="rect">
            <a:avLst/>
          </a:prstGeom>
          <a:solidFill>
            <a:srgbClr val="1F9C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ZoneTexte 23">
            <a:extLst>
              <a:ext uri="{FF2B5EF4-FFF2-40B4-BE49-F238E27FC236}">
                <a16:creationId xmlns:a16="http://schemas.microsoft.com/office/drawing/2014/main" id="{0D3D1068-776C-FAC9-AD41-FFD505C616EE}"/>
              </a:ext>
            </a:extLst>
          </p:cNvPr>
          <p:cNvSpPr txBox="1"/>
          <p:nvPr/>
        </p:nvSpPr>
        <p:spPr>
          <a:xfrm>
            <a:off x="10845478" y="6377650"/>
            <a:ext cx="1053296" cy="307777"/>
          </a:xfrm>
          <a:prstGeom prst="rect">
            <a:avLst/>
          </a:prstGeom>
          <a:solidFill>
            <a:srgbClr val="FFFF00"/>
          </a:solidFill>
        </p:spPr>
        <p:txBody>
          <a:bodyPr wrap="square" rtlCol="0">
            <a:spAutoFit/>
          </a:bodyPr>
          <a:lstStyle/>
          <a:p>
            <a:r>
              <a:rPr lang="fr-FR" sz="1400" b="1" dirty="0">
                <a:highlight>
                  <a:srgbClr val="FFFF00"/>
                </a:highlight>
                <a:ea typeface="STCaiyun" panose="020B0503020204020204" pitchFamily="2" charset="-122"/>
                <a:hlinkClick r:id="rId3" action="ppaction://hlinksldjump"/>
              </a:rPr>
              <a:t>SOMMAIRE</a:t>
            </a:r>
            <a:endParaRPr lang="fr-FR" sz="1400" b="1" dirty="0">
              <a:highlight>
                <a:srgbClr val="FFFF00"/>
              </a:highlight>
              <a:ea typeface="STCaiyun" panose="020B0503020204020204" pitchFamily="2" charset="-122"/>
            </a:endParaRPr>
          </a:p>
        </p:txBody>
      </p:sp>
      <p:sp>
        <p:nvSpPr>
          <p:cNvPr id="3" name="ZoneTexte 2">
            <a:extLst>
              <a:ext uri="{FF2B5EF4-FFF2-40B4-BE49-F238E27FC236}">
                <a16:creationId xmlns:a16="http://schemas.microsoft.com/office/drawing/2014/main" id="{A808312E-A35D-1143-CDF9-948BB6BFA96D}"/>
              </a:ext>
            </a:extLst>
          </p:cNvPr>
          <p:cNvSpPr txBox="1"/>
          <p:nvPr/>
        </p:nvSpPr>
        <p:spPr>
          <a:xfrm>
            <a:off x="128999" y="913060"/>
            <a:ext cx="3153156" cy="2923877"/>
          </a:xfrm>
          <a:prstGeom prst="rect">
            <a:avLst/>
          </a:prstGeom>
          <a:noFill/>
        </p:spPr>
        <p:txBody>
          <a:bodyPr wrap="square">
            <a:spAutoFit/>
          </a:bodyPr>
          <a:lstStyle/>
          <a:p>
            <a:r>
              <a:rPr lang="fr-FR" sz="3200" b="1" dirty="0">
                <a:solidFill>
                  <a:srgbClr val="FFFF00"/>
                </a:solidFill>
                <a:latin typeface="Calibri" panose="020F0502020204030204" pitchFamily="34" charset="0"/>
                <a:cs typeface="Calibri" panose="020F0502020204030204" pitchFamily="34" charset="0"/>
              </a:rPr>
              <a:t>Outils juridiques à disposition de l’employeur : </a:t>
            </a:r>
            <a:br>
              <a:rPr lang="fr-FR" sz="3200" b="1" dirty="0">
                <a:solidFill>
                  <a:schemeClr val="bg1"/>
                </a:solidFill>
                <a:latin typeface="Calibri" panose="020F0502020204030204" pitchFamily="34" charset="0"/>
                <a:cs typeface="Calibri" panose="020F0502020204030204" pitchFamily="34" charset="0"/>
              </a:rPr>
            </a:br>
            <a:r>
              <a:rPr lang="fr-FR" sz="4400" b="1" dirty="0">
                <a:solidFill>
                  <a:schemeClr val="bg1"/>
                </a:solidFill>
                <a:latin typeface="Calibri" panose="020F0502020204030204" pitchFamily="34" charset="0"/>
                <a:cs typeface="Calibri" panose="020F0502020204030204" pitchFamily="34" charset="0"/>
              </a:rPr>
              <a:t>DEPISTAGE CANNABIS</a:t>
            </a:r>
            <a:endParaRPr lang="fr-FR" sz="3200" b="1" dirty="0">
              <a:solidFill>
                <a:schemeClr val="bg1"/>
              </a:solidFill>
              <a:latin typeface="Calibri" panose="020F0502020204030204" pitchFamily="34" charset="0"/>
              <a:cs typeface="Calibri" panose="020F0502020204030204" pitchFamily="34" charset="0"/>
            </a:endParaRPr>
          </a:p>
        </p:txBody>
      </p:sp>
      <p:sp>
        <p:nvSpPr>
          <p:cNvPr id="13" name="ZoneTexte 12">
            <a:extLst>
              <a:ext uri="{FF2B5EF4-FFF2-40B4-BE49-F238E27FC236}">
                <a16:creationId xmlns:a16="http://schemas.microsoft.com/office/drawing/2014/main" id="{6AC46790-34EF-2533-F1C4-28C156154AEF}"/>
              </a:ext>
            </a:extLst>
          </p:cNvPr>
          <p:cNvSpPr txBox="1"/>
          <p:nvPr/>
        </p:nvSpPr>
        <p:spPr>
          <a:xfrm>
            <a:off x="2988929" y="172573"/>
            <a:ext cx="8909845" cy="920252"/>
          </a:xfrm>
          <a:prstGeom prst="rect">
            <a:avLst/>
          </a:prstGeom>
          <a:noFill/>
        </p:spPr>
        <p:txBody>
          <a:bodyPr wrap="square">
            <a:spAutoFit/>
          </a:bodyPr>
          <a:lstStyle/>
          <a:p>
            <a:pPr lvl="1">
              <a:lnSpc>
                <a:spcPct val="150000"/>
              </a:lnSpc>
            </a:pPr>
            <a:r>
              <a:rPr lang="fr-FR" sz="4000" b="1" dirty="0">
                <a:solidFill>
                  <a:srgbClr val="E08C37"/>
                </a:solidFill>
                <a:latin typeface="Calibri" panose="020F0502020204030204" pitchFamily="34" charset="0"/>
                <a:cs typeface="Calibri" panose="020F0502020204030204" pitchFamily="34" charset="0"/>
              </a:rPr>
              <a:t>Conseil d’état du 5 décembre 2016</a:t>
            </a:r>
            <a:endParaRPr lang="fr-FR" sz="4000" dirty="0">
              <a:solidFill>
                <a:srgbClr val="E08C37"/>
              </a:solidFill>
              <a:latin typeface="Calibri" panose="020F0502020204030204" pitchFamily="34" charset="0"/>
              <a:cs typeface="Calibri" panose="020F0502020204030204" pitchFamily="34" charset="0"/>
            </a:endParaRPr>
          </a:p>
        </p:txBody>
      </p:sp>
      <p:pic>
        <p:nvPicPr>
          <p:cNvPr id="5" name="Image 4">
            <a:extLst>
              <a:ext uri="{FF2B5EF4-FFF2-40B4-BE49-F238E27FC236}">
                <a16:creationId xmlns:a16="http://schemas.microsoft.com/office/drawing/2014/main" id="{CA6A2F44-AAC7-B02E-1523-300AA367CB7F}"/>
              </a:ext>
            </a:extLst>
          </p:cNvPr>
          <p:cNvPicPr>
            <a:picLocks noChangeAspect="1"/>
          </p:cNvPicPr>
          <p:nvPr/>
        </p:nvPicPr>
        <p:blipFill>
          <a:blip r:embed="rId4"/>
          <a:stretch>
            <a:fillRect/>
          </a:stretch>
        </p:blipFill>
        <p:spPr>
          <a:xfrm>
            <a:off x="1" y="4762499"/>
            <a:ext cx="3282154" cy="2124123"/>
          </a:xfrm>
          <a:prstGeom prst="rect">
            <a:avLst/>
          </a:prstGeom>
        </p:spPr>
      </p:pic>
      <p:pic>
        <p:nvPicPr>
          <p:cNvPr id="8" name="Image 7">
            <a:extLst>
              <a:ext uri="{FF2B5EF4-FFF2-40B4-BE49-F238E27FC236}">
                <a16:creationId xmlns:a16="http://schemas.microsoft.com/office/drawing/2014/main" id="{142263BD-A0CF-0AC2-9E71-103EB22CE069}"/>
              </a:ext>
            </a:extLst>
          </p:cNvPr>
          <p:cNvPicPr>
            <a:picLocks noChangeAspect="1"/>
          </p:cNvPicPr>
          <p:nvPr/>
        </p:nvPicPr>
        <p:blipFill>
          <a:blip r:embed="rId5"/>
          <a:stretch>
            <a:fillRect/>
          </a:stretch>
        </p:blipFill>
        <p:spPr>
          <a:xfrm>
            <a:off x="8911903" y="5383538"/>
            <a:ext cx="1933575" cy="1428750"/>
          </a:xfrm>
          <a:prstGeom prst="rect">
            <a:avLst/>
          </a:prstGeom>
        </p:spPr>
      </p:pic>
      <p:sp>
        <p:nvSpPr>
          <p:cNvPr id="2" name="Espace réservé du texte 1">
            <a:extLst>
              <a:ext uri="{FF2B5EF4-FFF2-40B4-BE49-F238E27FC236}">
                <a16:creationId xmlns:a16="http://schemas.microsoft.com/office/drawing/2014/main" id="{77C5B3F3-AA91-3AAD-2FF2-EEA42128065B}"/>
              </a:ext>
            </a:extLst>
          </p:cNvPr>
          <p:cNvSpPr txBox="1">
            <a:spLocks/>
          </p:cNvSpPr>
          <p:nvPr/>
        </p:nvSpPr>
        <p:spPr>
          <a:xfrm>
            <a:off x="3528777" y="1284796"/>
            <a:ext cx="8123375" cy="509285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fr-FR" sz="3000" dirty="0">
                <a:solidFill>
                  <a:srgbClr val="1F9CB3"/>
                </a:solidFill>
              </a:rPr>
              <a:t>« le test salivaire qui révèle par une lecture instantanée l’existence d’une consommation récente de substance stupéfiante n’est pas un examen de biologie médicale. »</a:t>
            </a:r>
          </a:p>
          <a:p>
            <a:pPr>
              <a:lnSpc>
                <a:spcPct val="100000"/>
              </a:lnSpc>
            </a:pPr>
            <a:r>
              <a:rPr lang="fr-FR" sz="3000" dirty="0">
                <a:solidFill>
                  <a:srgbClr val="1F9CB3"/>
                </a:solidFill>
              </a:rPr>
              <a:t>Test salivaire utilisable en entreprise  si :</a:t>
            </a:r>
          </a:p>
          <a:p>
            <a:pPr marL="45720" indent="0">
              <a:lnSpc>
                <a:spcPct val="100000"/>
              </a:lnSpc>
              <a:buFont typeface="Arial" panose="020B0604020202020204" pitchFamily="34" charset="0"/>
              <a:buNone/>
            </a:pPr>
            <a:r>
              <a:rPr lang="fr-FR" sz="3000" dirty="0">
                <a:solidFill>
                  <a:srgbClr val="1F9CB3"/>
                </a:solidFill>
              </a:rPr>
              <a:t>	- prévu dans le RI</a:t>
            </a:r>
          </a:p>
          <a:p>
            <a:pPr marL="45720" indent="0">
              <a:lnSpc>
                <a:spcPct val="100000"/>
              </a:lnSpc>
              <a:buFont typeface="Arial" panose="020B0604020202020204" pitchFamily="34" charset="0"/>
              <a:buNone/>
            </a:pPr>
            <a:r>
              <a:rPr lang="fr-FR" sz="3000" dirty="0">
                <a:solidFill>
                  <a:srgbClr val="1F9CB3"/>
                </a:solidFill>
              </a:rPr>
              <a:t>	- réservé aux postes « à risque »</a:t>
            </a:r>
          </a:p>
          <a:p>
            <a:pPr marL="45720" indent="0">
              <a:lnSpc>
                <a:spcPct val="100000"/>
              </a:lnSpc>
              <a:buFont typeface="Arial" panose="020B0604020202020204" pitchFamily="34" charset="0"/>
              <a:buNone/>
            </a:pPr>
            <a:r>
              <a:rPr lang="fr-FR" sz="3000" dirty="0">
                <a:solidFill>
                  <a:srgbClr val="1F9CB3"/>
                </a:solidFill>
              </a:rPr>
              <a:t>	- contre-expertise prévue et financée par       l’employeur</a:t>
            </a:r>
          </a:p>
        </p:txBody>
      </p:sp>
    </p:spTree>
    <p:extLst>
      <p:ext uri="{BB962C8B-B14F-4D97-AF65-F5344CB8AC3E}">
        <p14:creationId xmlns:p14="http://schemas.microsoft.com/office/powerpoint/2010/main" val="406657983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38393EC6-7806-724B-54F1-A0467746F732}"/>
              </a:ext>
            </a:extLst>
          </p:cNvPr>
          <p:cNvPicPr>
            <a:picLocks noChangeAspect="1"/>
          </p:cNvPicPr>
          <p:nvPr/>
        </p:nvPicPr>
        <p:blipFill>
          <a:blip r:embed="rId2"/>
          <a:stretch>
            <a:fillRect/>
          </a:stretch>
        </p:blipFill>
        <p:spPr>
          <a:xfrm>
            <a:off x="0" y="744"/>
            <a:ext cx="12192000" cy="6858000"/>
          </a:xfrm>
          <a:prstGeom prst="rect">
            <a:avLst/>
          </a:prstGeom>
        </p:spPr>
      </p:pic>
      <p:sp>
        <p:nvSpPr>
          <p:cNvPr id="6" name="ZoneTexte 5">
            <a:extLst>
              <a:ext uri="{FF2B5EF4-FFF2-40B4-BE49-F238E27FC236}">
                <a16:creationId xmlns:a16="http://schemas.microsoft.com/office/drawing/2014/main" id="{422CBB55-65D1-B216-74EC-E49B43B961B0}"/>
              </a:ext>
            </a:extLst>
          </p:cNvPr>
          <p:cNvSpPr txBox="1"/>
          <p:nvPr/>
        </p:nvSpPr>
        <p:spPr>
          <a:xfrm>
            <a:off x="266769" y="538741"/>
            <a:ext cx="3229337" cy="1323439"/>
          </a:xfrm>
          <a:prstGeom prst="rect">
            <a:avLst/>
          </a:prstGeom>
          <a:noFill/>
        </p:spPr>
        <p:txBody>
          <a:bodyPr wrap="square">
            <a:spAutoFit/>
          </a:bodyPr>
          <a:lstStyle/>
          <a:p>
            <a:r>
              <a:rPr lang="fr-FR" altLang="fr-FR" sz="4000" b="1" dirty="0">
                <a:solidFill>
                  <a:schemeClr val="bg1"/>
                </a:solidFill>
              </a:rPr>
              <a:t>Service d’addictologie</a:t>
            </a:r>
            <a:endParaRPr lang="fr-FR" sz="4000" b="1" dirty="0">
              <a:solidFill>
                <a:schemeClr val="bg1"/>
              </a:solidFill>
            </a:endParaRPr>
          </a:p>
        </p:txBody>
      </p:sp>
      <p:sp>
        <p:nvSpPr>
          <p:cNvPr id="2" name="Rectangle à coins arrondis 3">
            <a:extLst>
              <a:ext uri="{FF2B5EF4-FFF2-40B4-BE49-F238E27FC236}">
                <a16:creationId xmlns:a16="http://schemas.microsoft.com/office/drawing/2014/main" id="{046197A0-F32D-6C3C-FFD4-0664C097DB6F}"/>
              </a:ext>
            </a:extLst>
          </p:cNvPr>
          <p:cNvSpPr/>
          <p:nvPr/>
        </p:nvSpPr>
        <p:spPr>
          <a:xfrm>
            <a:off x="1631437" y="2847922"/>
            <a:ext cx="2232992" cy="1008112"/>
          </a:xfrm>
          <a:prstGeom prst="roundRect">
            <a:avLst/>
          </a:prstGeom>
          <a:solidFill>
            <a:schemeClr val="accent2">
              <a:lumMod val="5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000" b="1" dirty="0"/>
              <a:t>Service prévention</a:t>
            </a:r>
          </a:p>
        </p:txBody>
      </p:sp>
      <p:sp>
        <p:nvSpPr>
          <p:cNvPr id="3" name="Rectangle à coins arrondis 9">
            <a:extLst>
              <a:ext uri="{FF2B5EF4-FFF2-40B4-BE49-F238E27FC236}">
                <a16:creationId xmlns:a16="http://schemas.microsoft.com/office/drawing/2014/main" id="{0E4BC74D-1B74-8907-E92D-288C010BCA7E}"/>
              </a:ext>
            </a:extLst>
          </p:cNvPr>
          <p:cNvSpPr/>
          <p:nvPr/>
        </p:nvSpPr>
        <p:spPr>
          <a:xfrm>
            <a:off x="1631437" y="4242050"/>
            <a:ext cx="2232992" cy="936104"/>
          </a:xfrm>
          <a:prstGeom prst="roundRect">
            <a:avLst/>
          </a:prstGeom>
          <a:solidFill>
            <a:schemeClr val="accent2">
              <a:lumMod val="75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000" b="1" dirty="0"/>
              <a:t>CJC</a:t>
            </a:r>
          </a:p>
          <a:p>
            <a:pPr algn="ctr">
              <a:defRPr/>
            </a:pPr>
            <a:r>
              <a:rPr lang="fr-FR" sz="2000" b="1" dirty="0"/>
              <a:t>Consultations jeunes</a:t>
            </a:r>
          </a:p>
        </p:txBody>
      </p:sp>
      <p:sp>
        <p:nvSpPr>
          <p:cNvPr id="4" name="Rectangle à coins arrondis 11">
            <a:extLst>
              <a:ext uri="{FF2B5EF4-FFF2-40B4-BE49-F238E27FC236}">
                <a16:creationId xmlns:a16="http://schemas.microsoft.com/office/drawing/2014/main" id="{3189BB1E-842F-BD73-1A57-62067CD6AA2B}"/>
              </a:ext>
            </a:extLst>
          </p:cNvPr>
          <p:cNvSpPr/>
          <p:nvPr/>
        </p:nvSpPr>
        <p:spPr>
          <a:xfrm>
            <a:off x="1631437" y="5695844"/>
            <a:ext cx="2232992" cy="1008112"/>
          </a:xfrm>
          <a:prstGeom prst="roundRect">
            <a:avLst/>
          </a:prstGeom>
          <a:solidFill>
            <a:srgbClr val="E08C37"/>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b="1" dirty="0"/>
              <a:t>Aide à l’entourage</a:t>
            </a:r>
          </a:p>
        </p:txBody>
      </p:sp>
      <p:sp>
        <p:nvSpPr>
          <p:cNvPr id="7" name="Accolade fermante 6">
            <a:extLst>
              <a:ext uri="{FF2B5EF4-FFF2-40B4-BE49-F238E27FC236}">
                <a16:creationId xmlns:a16="http://schemas.microsoft.com/office/drawing/2014/main" id="{E093B89B-4641-87DD-8EF4-08A3C986C1F4}"/>
              </a:ext>
            </a:extLst>
          </p:cNvPr>
          <p:cNvSpPr/>
          <p:nvPr/>
        </p:nvSpPr>
        <p:spPr>
          <a:xfrm>
            <a:off x="3951512" y="2847922"/>
            <a:ext cx="740228" cy="3856034"/>
          </a:xfrm>
          <a:prstGeom prst="rightBrace">
            <a:avLst>
              <a:gd name="adj1" fmla="val 8333"/>
              <a:gd name="adj2" fmla="val 50282"/>
            </a:avLst>
          </a:prstGeom>
          <a:ln w="762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9" name="ZoneTexte 14">
            <a:extLst>
              <a:ext uri="{FF2B5EF4-FFF2-40B4-BE49-F238E27FC236}">
                <a16:creationId xmlns:a16="http://schemas.microsoft.com/office/drawing/2014/main" id="{402D0670-00A9-B2F9-5D58-A232D6BEE86F}"/>
              </a:ext>
            </a:extLst>
          </p:cNvPr>
          <p:cNvSpPr txBox="1">
            <a:spLocks noChangeArrowheads="1"/>
          </p:cNvSpPr>
          <p:nvPr/>
        </p:nvSpPr>
        <p:spPr bwMode="auto">
          <a:xfrm>
            <a:off x="4778823" y="3072348"/>
            <a:ext cx="360363"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2400" b="1" dirty="0">
                <a:solidFill>
                  <a:schemeClr val="bg1"/>
                </a:solidFill>
                <a:latin typeface="Arial" charset="0"/>
                <a:cs typeface="Arial" charset="0"/>
              </a:rPr>
              <a:t>P</a:t>
            </a:r>
          </a:p>
          <a:p>
            <a:pPr eaLnBrk="1" hangingPunct="1">
              <a:spcBef>
                <a:spcPct val="0"/>
              </a:spcBef>
              <a:buFontTx/>
              <a:buNone/>
            </a:pPr>
            <a:r>
              <a:rPr lang="fr-FR" altLang="fr-FR" sz="2400" b="1" dirty="0">
                <a:solidFill>
                  <a:schemeClr val="bg1"/>
                </a:solidFill>
                <a:latin typeface="Arial" charset="0"/>
                <a:cs typeface="Arial" charset="0"/>
              </a:rPr>
              <a:t>R</a:t>
            </a:r>
          </a:p>
          <a:p>
            <a:pPr eaLnBrk="1" hangingPunct="1">
              <a:spcBef>
                <a:spcPct val="0"/>
              </a:spcBef>
              <a:buFontTx/>
              <a:buNone/>
            </a:pPr>
            <a:r>
              <a:rPr lang="fr-FR" altLang="fr-FR" sz="2400" b="1" dirty="0">
                <a:solidFill>
                  <a:schemeClr val="bg1"/>
                </a:solidFill>
                <a:latin typeface="Arial" charset="0"/>
                <a:cs typeface="Arial" charset="0"/>
              </a:rPr>
              <a:t>E</a:t>
            </a:r>
          </a:p>
          <a:p>
            <a:pPr eaLnBrk="1" hangingPunct="1">
              <a:spcBef>
                <a:spcPct val="0"/>
              </a:spcBef>
              <a:buFontTx/>
              <a:buNone/>
            </a:pPr>
            <a:r>
              <a:rPr lang="fr-FR" altLang="fr-FR" sz="2400" b="1" dirty="0">
                <a:solidFill>
                  <a:schemeClr val="bg1"/>
                </a:solidFill>
                <a:latin typeface="Arial" charset="0"/>
                <a:cs typeface="Arial" charset="0"/>
              </a:rPr>
              <a:t>V</a:t>
            </a:r>
          </a:p>
          <a:p>
            <a:pPr eaLnBrk="1" hangingPunct="1">
              <a:spcBef>
                <a:spcPct val="0"/>
              </a:spcBef>
              <a:buFontTx/>
              <a:buNone/>
            </a:pPr>
            <a:r>
              <a:rPr lang="fr-FR" altLang="fr-FR" sz="2400" b="1" dirty="0">
                <a:solidFill>
                  <a:schemeClr val="bg1"/>
                </a:solidFill>
                <a:latin typeface="Arial" charset="0"/>
                <a:cs typeface="Arial" charset="0"/>
              </a:rPr>
              <a:t>E</a:t>
            </a:r>
          </a:p>
          <a:p>
            <a:pPr eaLnBrk="1" hangingPunct="1">
              <a:spcBef>
                <a:spcPct val="0"/>
              </a:spcBef>
              <a:buFontTx/>
              <a:buNone/>
            </a:pPr>
            <a:r>
              <a:rPr lang="fr-FR" altLang="fr-FR" sz="2400" b="1" dirty="0">
                <a:solidFill>
                  <a:schemeClr val="bg1"/>
                </a:solidFill>
                <a:latin typeface="Arial" charset="0"/>
                <a:cs typeface="Arial" charset="0"/>
              </a:rPr>
              <a:t>N</a:t>
            </a:r>
          </a:p>
          <a:p>
            <a:pPr eaLnBrk="1" hangingPunct="1">
              <a:spcBef>
                <a:spcPct val="0"/>
              </a:spcBef>
              <a:buFontTx/>
              <a:buNone/>
            </a:pPr>
            <a:r>
              <a:rPr lang="fr-FR" altLang="fr-FR" sz="2400" b="1" dirty="0">
                <a:solidFill>
                  <a:schemeClr val="bg1"/>
                </a:solidFill>
                <a:latin typeface="Arial" charset="0"/>
                <a:cs typeface="Arial" charset="0"/>
              </a:rPr>
              <a:t>T</a:t>
            </a:r>
          </a:p>
          <a:p>
            <a:pPr eaLnBrk="1" hangingPunct="1">
              <a:spcBef>
                <a:spcPct val="0"/>
              </a:spcBef>
              <a:buFontTx/>
              <a:buNone/>
            </a:pPr>
            <a:r>
              <a:rPr lang="fr-FR" altLang="fr-FR" sz="2400" b="1" dirty="0">
                <a:solidFill>
                  <a:schemeClr val="bg1"/>
                </a:solidFill>
                <a:latin typeface="Arial" charset="0"/>
                <a:cs typeface="Arial" charset="0"/>
              </a:rPr>
              <a:t> I</a:t>
            </a:r>
          </a:p>
          <a:p>
            <a:pPr eaLnBrk="1" hangingPunct="1">
              <a:spcBef>
                <a:spcPct val="0"/>
              </a:spcBef>
              <a:buFontTx/>
              <a:buNone/>
            </a:pPr>
            <a:r>
              <a:rPr lang="fr-FR" altLang="fr-FR" sz="2400" b="1" dirty="0">
                <a:solidFill>
                  <a:schemeClr val="bg1"/>
                </a:solidFill>
                <a:latin typeface="Arial" charset="0"/>
                <a:cs typeface="Arial" charset="0"/>
              </a:rPr>
              <a:t>O</a:t>
            </a:r>
          </a:p>
          <a:p>
            <a:pPr eaLnBrk="1" hangingPunct="1">
              <a:spcBef>
                <a:spcPct val="0"/>
              </a:spcBef>
              <a:buFontTx/>
              <a:buNone/>
            </a:pPr>
            <a:r>
              <a:rPr lang="fr-FR" altLang="fr-FR" sz="2400" b="1" dirty="0">
                <a:solidFill>
                  <a:schemeClr val="bg1"/>
                </a:solidFill>
                <a:latin typeface="Arial" charset="0"/>
                <a:cs typeface="Arial" charset="0"/>
              </a:rPr>
              <a:t>N</a:t>
            </a:r>
          </a:p>
        </p:txBody>
      </p:sp>
      <p:sp>
        <p:nvSpPr>
          <p:cNvPr id="19" name="Rectangle à coins arrondis 12">
            <a:extLst>
              <a:ext uri="{FF2B5EF4-FFF2-40B4-BE49-F238E27FC236}">
                <a16:creationId xmlns:a16="http://schemas.microsoft.com/office/drawing/2014/main" id="{CD450ABC-B482-4CA6-207E-3738AF69FDF7}"/>
              </a:ext>
            </a:extLst>
          </p:cNvPr>
          <p:cNvSpPr/>
          <p:nvPr/>
        </p:nvSpPr>
        <p:spPr>
          <a:xfrm>
            <a:off x="6600055" y="3127833"/>
            <a:ext cx="2293573" cy="945133"/>
          </a:xfrm>
          <a:prstGeom prst="roundRect">
            <a:avLst/>
          </a:prstGeom>
          <a:solidFill>
            <a:schemeClr val="accent6">
              <a:lumMod val="5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000" b="1" dirty="0"/>
              <a:t>CSAPA</a:t>
            </a:r>
          </a:p>
          <a:p>
            <a:pPr algn="ctr">
              <a:defRPr/>
            </a:pPr>
            <a:r>
              <a:rPr lang="fr-FR" sz="2000" b="1" dirty="0"/>
              <a:t>Service  d’</a:t>
            </a:r>
            <a:r>
              <a:rPr lang="fr-FR" sz="2000" b="1" dirty="0" err="1"/>
              <a:t>addictologie</a:t>
            </a:r>
            <a:endParaRPr lang="fr-FR" sz="2000" b="1" dirty="0"/>
          </a:p>
        </p:txBody>
      </p:sp>
      <p:sp>
        <p:nvSpPr>
          <p:cNvPr id="20" name="Rectangle à coins arrondis 8">
            <a:extLst>
              <a:ext uri="{FF2B5EF4-FFF2-40B4-BE49-F238E27FC236}">
                <a16:creationId xmlns:a16="http://schemas.microsoft.com/office/drawing/2014/main" id="{959C1C9C-23F8-9A2B-D032-0C95F3444D98}"/>
              </a:ext>
            </a:extLst>
          </p:cNvPr>
          <p:cNvSpPr/>
          <p:nvPr/>
        </p:nvSpPr>
        <p:spPr>
          <a:xfrm>
            <a:off x="6600056" y="4725144"/>
            <a:ext cx="2293572" cy="1008112"/>
          </a:xfrm>
          <a:prstGeom prst="roundRect">
            <a:avLst/>
          </a:prstGeom>
          <a:solidFill>
            <a:schemeClr val="accent6">
              <a:lumMod val="75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000" b="1" dirty="0"/>
              <a:t>CAARUD</a:t>
            </a:r>
          </a:p>
          <a:p>
            <a:pPr algn="ctr">
              <a:defRPr/>
            </a:pPr>
            <a:r>
              <a:rPr lang="fr-FR" sz="2000" b="1" dirty="0"/>
              <a:t>Réduction des risques</a:t>
            </a:r>
          </a:p>
        </p:txBody>
      </p:sp>
      <p:sp>
        <p:nvSpPr>
          <p:cNvPr id="21" name="Accolade fermante 20">
            <a:extLst>
              <a:ext uri="{FF2B5EF4-FFF2-40B4-BE49-F238E27FC236}">
                <a16:creationId xmlns:a16="http://schemas.microsoft.com/office/drawing/2014/main" id="{3438657F-17D4-F221-9D14-46DF3729279A}"/>
              </a:ext>
            </a:extLst>
          </p:cNvPr>
          <p:cNvSpPr/>
          <p:nvPr/>
        </p:nvSpPr>
        <p:spPr>
          <a:xfrm>
            <a:off x="8773875" y="2847922"/>
            <a:ext cx="740228" cy="3106564"/>
          </a:xfrm>
          <a:prstGeom prst="rightBrace">
            <a:avLst>
              <a:gd name="adj1" fmla="val 8333"/>
              <a:gd name="adj2" fmla="val 50282"/>
            </a:avLst>
          </a:prstGeom>
          <a:ln w="762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2" name="ZoneTexte 14">
            <a:extLst>
              <a:ext uri="{FF2B5EF4-FFF2-40B4-BE49-F238E27FC236}">
                <a16:creationId xmlns:a16="http://schemas.microsoft.com/office/drawing/2014/main" id="{0D86B295-AAC8-FBA9-899B-3C191C8F4ADB}"/>
              </a:ext>
            </a:extLst>
          </p:cNvPr>
          <p:cNvSpPr txBox="1">
            <a:spLocks noChangeArrowheads="1"/>
          </p:cNvSpPr>
          <p:nvPr/>
        </p:nvSpPr>
        <p:spPr bwMode="auto">
          <a:xfrm>
            <a:off x="9569655" y="3431708"/>
            <a:ext cx="360363"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fr-FR" altLang="fr-FR" sz="2400" b="1" dirty="0">
                <a:solidFill>
                  <a:schemeClr val="bg1"/>
                </a:solidFill>
                <a:latin typeface="Arial" charset="0"/>
                <a:cs typeface="Arial" charset="0"/>
              </a:rPr>
              <a:t>Soins</a:t>
            </a:r>
          </a:p>
        </p:txBody>
      </p:sp>
    </p:spTree>
    <p:extLst>
      <p:ext uri="{BB962C8B-B14F-4D97-AF65-F5344CB8AC3E}">
        <p14:creationId xmlns:p14="http://schemas.microsoft.com/office/powerpoint/2010/main" val="348100020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7C5E84DC-B89C-F2FB-7FF4-8AABB1FE5D12}"/>
              </a:ext>
            </a:extLst>
          </p:cNvPr>
          <p:cNvPicPr>
            <a:picLocks noChangeAspect="1"/>
          </p:cNvPicPr>
          <p:nvPr/>
        </p:nvPicPr>
        <p:blipFill>
          <a:blip r:embed="rId2"/>
          <a:stretch>
            <a:fillRect/>
          </a:stretch>
        </p:blipFill>
        <p:spPr>
          <a:xfrm>
            <a:off x="0" y="0"/>
            <a:ext cx="12192001" cy="6858000"/>
          </a:xfrm>
          <a:prstGeom prst="rect">
            <a:avLst/>
          </a:prstGeom>
        </p:spPr>
      </p:pic>
      <p:pic>
        <p:nvPicPr>
          <p:cNvPr id="6" name="Image 5">
            <a:extLst>
              <a:ext uri="{FF2B5EF4-FFF2-40B4-BE49-F238E27FC236}">
                <a16:creationId xmlns:a16="http://schemas.microsoft.com/office/drawing/2014/main" id="{ECB5031D-CF86-C7D9-AA8B-D38E2A05EB0D}"/>
              </a:ext>
            </a:extLst>
          </p:cNvPr>
          <p:cNvPicPr>
            <a:picLocks noChangeAspect="1"/>
          </p:cNvPicPr>
          <p:nvPr/>
        </p:nvPicPr>
        <p:blipFill>
          <a:blip r:embed="rId3"/>
          <a:stretch>
            <a:fillRect/>
          </a:stretch>
        </p:blipFill>
        <p:spPr>
          <a:xfrm>
            <a:off x="0" y="0"/>
            <a:ext cx="2268744" cy="2057400"/>
          </a:xfrm>
          <a:prstGeom prst="rect">
            <a:avLst/>
          </a:prstGeom>
        </p:spPr>
      </p:pic>
      <p:sp>
        <p:nvSpPr>
          <p:cNvPr id="7" name="Text Box 10">
            <a:extLst>
              <a:ext uri="{FF2B5EF4-FFF2-40B4-BE49-F238E27FC236}">
                <a16:creationId xmlns:a16="http://schemas.microsoft.com/office/drawing/2014/main" id="{7ADED75B-8DF3-C84F-34CE-D3873882497C}"/>
              </a:ext>
            </a:extLst>
          </p:cNvPr>
          <p:cNvSpPr txBox="1">
            <a:spLocks noChangeArrowheads="1"/>
          </p:cNvSpPr>
          <p:nvPr/>
        </p:nvSpPr>
        <p:spPr bwMode="auto">
          <a:xfrm>
            <a:off x="2513134" y="166008"/>
            <a:ext cx="8115300" cy="1725385"/>
          </a:xfrm>
          <a:prstGeom prst="rect">
            <a:avLst/>
          </a:prstGeom>
          <a:solidFill>
            <a:srgbClr val="E08C37"/>
          </a:solidFill>
          <a:ln>
            <a:noFill/>
          </a:ln>
        </p:spPr>
        <p:txBody>
          <a:bodyPr vert="horz" wrap="square" lIns="91440" tIns="45720" rIns="91440" bIns="45720" numCol="1" anchor="t" anchorCtr="0" compatLnSpc="1">
            <a:prstTxWarp prst="textNoShape">
              <a:avLst/>
            </a:prstTxWarp>
          </a:bodyPr>
          <a:lstStyle>
            <a:lvl1pPr fontAlgn="base">
              <a:spcBef>
                <a:spcPct val="0"/>
              </a:spcBef>
              <a:spcAft>
                <a:spcPct val="0"/>
              </a:spcAft>
              <a:tabLst>
                <a:tab pos="449263" algn="r"/>
              </a:tabLst>
              <a:defRPr>
                <a:solidFill>
                  <a:schemeClr val="tx1"/>
                </a:solidFill>
                <a:latin typeface="Arial" pitchFamily="34" charset="0"/>
                <a:cs typeface="Arial" pitchFamily="34" charset="0"/>
              </a:defRPr>
            </a:lvl1pPr>
            <a:lvl2pPr fontAlgn="base">
              <a:spcBef>
                <a:spcPct val="0"/>
              </a:spcBef>
              <a:spcAft>
                <a:spcPct val="0"/>
              </a:spcAft>
              <a:tabLst>
                <a:tab pos="449263" algn="r"/>
              </a:tabLst>
              <a:defRPr>
                <a:solidFill>
                  <a:schemeClr val="tx1"/>
                </a:solidFill>
                <a:latin typeface="Arial" pitchFamily="34" charset="0"/>
                <a:cs typeface="Arial" pitchFamily="34" charset="0"/>
              </a:defRPr>
            </a:lvl2pPr>
            <a:lvl3pPr fontAlgn="base">
              <a:spcBef>
                <a:spcPct val="0"/>
              </a:spcBef>
              <a:spcAft>
                <a:spcPct val="0"/>
              </a:spcAft>
              <a:tabLst>
                <a:tab pos="449263" algn="r"/>
              </a:tabLst>
              <a:defRPr>
                <a:solidFill>
                  <a:schemeClr val="tx1"/>
                </a:solidFill>
                <a:latin typeface="Arial" pitchFamily="34" charset="0"/>
                <a:cs typeface="Arial" pitchFamily="34" charset="0"/>
              </a:defRPr>
            </a:lvl3pPr>
            <a:lvl4pPr fontAlgn="base">
              <a:spcBef>
                <a:spcPct val="0"/>
              </a:spcBef>
              <a:spcAft>
                <a:spcPct val="0"/>
              </a:spcAft>
              <a:tabLst>
                <a:tab pos="449263" algn="r"/>
              </a:tabLst>
              <a:defRPr>
                <a:solidFill>
                  <a:schemeClr val="tx1"/>
                </a:solidFill>
                <a:latin typeface="Arial" pitchFamily="34" charset="0"/>
                <a:cs typeface="Arial" pitchFamily="34" charset="0"/>
              </a:defRPr>
            </a:lvl4pPr>
            <a:lvl5pPr fontAlgn="base">
              <a:spcBef>
                <a:spcPct val="0"/>
              </a:spcBef>
              <a:spcAft>
                <a:spcPct val="0"/>
              </a:spcAft>
              <a:tabLst>
                <a:tab pos="449263" algn="r"/>
              </a:tabLst>
              <a:defRPr>
                <a:solidFill>
                  <a:schemeClr val="tx1"/>
                </a:solidFill>
                <a:latin typeface="Arial" pitchFamily="34" charset="0"/>
                <a:cs typeface="Arial" pitchFamily="34" charset="0"/>
              </a:defRPr>
            </a:lvl5pPr>
            <a:lvl6pPr fontAlgn="base">
              <a:spcBef>
                <a:spcPct val="0"/>
              </a:spcBef>
              <a:spcAft>
                <a:spcPct val="0"/>
              </a:spcAft>
              <a:tabLst>
                <a:tab pos="449263" algn="r"/>
              </a:tabLst>
              <a:defRPr>
                <a:solidFill>
                  <a:schemeClr val="tx1"/>
                </a:solidFill>
                <a:latin typeface="Arial" pitchFamily="34" charset="0"/>
                <a:cs typeface="Arial" pitchFamily="34" charset="0"/>
              </a:defRPr>
            </a:lvl6pPr>
            <a:lvl7pPr fontAlgn="base">
              <a:spcBef>
                <a:spcPct val="0"/>
              </a:spcBef>
              <a:spcAft>
                <a:spcPct val="0"/>
              </a:spcAft>
              <a:tabLst>
                <a:tab pos="449263" algn="r"/>
              </a:tabLst>
              <a:defRPr>
                <a:solidFill>
                  <a:schemeClr val="tx1"/>
                </a:solidFill>
                <a:latin typeface="Arial" pitchFamily="34" charset="0"/>
                <a:cs typeface="Arial" pitchFamily="34" charset="0"/>
              </a:defRPr>
            </a:lvl7pPr>
            <a:lvl8pPr fontAlgn="base">
              <a:spcBef>
                <a:spcPct val="0"/>
              </a:spcBef>
              <a:spcAft>
                <a:spcPct val="0"/>
              </a:spcAft>
              <a:tabLst>
                <a:tab pos="449263" algn="r"/>
              </a:tabLst>
              <a:defRPr>
                <a:solidFill>
                  <a:schemeClr val="tx1"/>
                </a:solidFill>
                <a:latin typeface="Arial" pitchFamily="34" charset="0"/>
                <a:cs typeface="Arial" pitchFamily="34" charset="0"/>
              </a:defRPr>
            </a:lvl8pPr>
            <a:lvl9pPr fontAlgn="base">
              <a:spcBef>
                <a:spcPct val="0"/>
              </a:spcBef>
              <a:spcAft>
                <a:spcPct val="0"/>
              </a:spcAft>
              <a:tabLst>
                <a:tab pos="449263" algn="r"/>
              </a:tabLst>
              <a:defRPr>
                <a:solidFill>
                  <a:schemeClr val="tx1"/>
                </a:solidFill>
                <a:latin typeface="Arial" pitchFamily="34" charset="0"/>
                <a:cs typeface="Arial" pitchFamily="34" charset="0"/>
              </a:defRPr>
            </a:lvl9pPr>
          </a:lstStyle>
          <a:p>
            <a:pPr algn="ctr"/>
            <a:r>
              <a:rPr lang="fr-FR" altLang="fr-FR" sz="2400" b="1" dirty="0">
                <a:solidFill>
                  <a:schemeClr val="bg1"/>
                </a:solidFill>
                <a:ea typeface="Times"/>
                <a:cs typeface="Times New Roman" pitchFamily="18" charset="0"/>
              </a:rPr>
              <a:t>RESEAU ADDICTOLOGIE NORD FRANCHE-COMTE</a:t>
            </a:r>
            <a:endParaRPr lang="fr-FR" altLang="fr-FR" sz="2400" b="1" dirty="0">
              <a:solidFill>
                <a:schemeClr val="bg1"/>
              </a:solidFill>
            </a:endParaRPr>
          </a:p>
          <a:p>
            <a:pPr algn="ctr" eaLnBrk="0" hangingPunct="0"/>
            <a:endParaRPr lang="fr-FR" altLang="fr-FR" sz="1200" dirty="0">
              <a:ea typeface="Times"/>
              <a:cs typeface="Times New Roman" pitchFamily="18" charset="0"/>
            </a:endParaRPr>
          </a:p>
          <a:p>
            <a:pPr algn="ctr" eaLnBrk="0" hangingPunct="0"/>
            <a:r>
              <a:rPr lang="fr-FR" altLang="fr-FR" dirty="0">
                <a:ea typeface="Times"/>
                <a:cs typeface="Times New Roman" pitchFamily="18" charset="0"/>
              </a:rPr>
              <a:t>Regroupement de professionnels intéressés par le champ des addictions</a:t>
            </a:r>
            <a:endParaRPr lang="fr-FR" altLang="fr-FR" sz="1050" dirty="0"/>
          </a:p>
          <a:p>
            <a:pPr algn="ctr" eaLnBrk="0" hangingPunct="0"/>
            <a:r>
              <a:rPr lang="fr-FR" altLang="fr-FR" dirty="0">
                <a:ea typeface="Times"/>
                <a:cs typeface="Times New Roman" pitchFamily="18" charset="0"/>
              </a:rPr>
              <a:t>Le réseau est géré par ALTAU </a:t>
            </a:r>
            <a:endParaRPr lang="fr-FR" altLang="fr-FR" sz="1050" dirty="0"/>
          </a:p>
          <a:p>
            <a:pPr algn="ctr" eaLnBrk="0" hangingPunct="0"/>
            <a:r>
              <a:rPr lang="fr-FR" altLang="fr-FR" dirty="0">
                <a:ea typeface="Times"/>
                <a:cs typeface="Times New Roman" pitchFamily="18" charset="0"/>
              </a:rPr>
              <a:t>Ses actions sont coordonnées par un comité de pilotage composé de représentants de chaque corps de métiers adhérents au réseau.</a:t>
            </a:r>
            <a:endParaRPr lang="fr-FR" altLang="fr-FR" sz="2800" dirty="0"/>
          </a:p>
        </p:txBody>
      </p:sp>
      <p:sp>
        <p:nvSpPr>
          <p:cNvPr id="8" name="Text Box 9">
            <a:extLst>
              <a:ext uri="{FF2B5EF4-FFF2-40B4-BE49-F238E27FC236}">
                <a16:creationId xmlns:a16="http://schemas.microsoft.com/office/drawing/2014/main" id="{4CA059E2-10D8-956D-BA95-4984DAFDD314}"/>
              </a:ext>
            </a:extLst>
          </p:cNvPr>
          <p:cNvSpPr txBox="1">
            <a:spLocks noChangeArrowheads="1"/>
          </p:cNvSpPr>
          <p:nvPr/>
        </p:nvSpPr>
        <p:spPr bwMode="auto">
          <a:xfrm>
            <a:off x="1994936" y="2699655"/>
            <a:ext cx="1828801" cy="3864428"/>
          </a:xfrm>
          <a:prstGeom prst="rect">
            <a:avLst/>
          </a:prstGeom>
          <a:solidFill>
            <a:srgbClr val="E08C37"/>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fr-FR" altLang="fr-FR" sz="1400" b="1" dirty="0">
                <a:solidFill>
                  <a:schemeClr val="bg1"/>
                </a:solidFill>
                <a:latin typeface="Arial" pitchFamily="34" charset="0"/>
                <a:ea typeface="Times"/>
                <a:cs typeface="Times New Roman" pitchFamily="18" charset="0"/>
              </a:rPr>
              <a:t>    </a:t>
            </a:r>
            <a:r>
              <a:rPr lang="fr-FR" altLang="fr-FR" sz="1400" b="1" u="sng" dirty="0">
                <a:solidFill>
                  <a:schemeClr val="bg1"/>
                </a:solidFill>
                <a:latin typeface="Arial" pitchFamily="34" charset="0"/>
                <a:ea typeface="Times"/>
                <a:cs typeface="Times New Roman" pitchFamily="18" charset="0"/>
              </a:rPr>
              <a:t>POLE VILLE</a:t>
            </a:r>
            <a:endParaRPr lang="fr-FR" altLang="fr-FR" sz="800" dirty="0">
              <a:solidFill>
                <a:schemeClr val="bg1"/>
              </a:solidFill>
              <a:latin typeface="Arial" pitchFamily="34" charset="0"/>
              <a:cs typeface="Arial" pitchFamily="34" charset="0"/>
            </a:endParaRPr>
          </a:p>
          <a:p>
            <a:pPr eaLnBrk="0" fontAlgn="base" hangingPunct="0">
              <a:spcBef>
                <a:spcPct val="0"/>
              </a:spcBef>
              <a:spcAft>
                <a:spcPct val="0"/>
              </a:spcAft>
            </a:pPr>
            <a:endParaRPr lang="fr-FR" altLang="fr-FR" sz="1400" b="1" dirty="0">
              <a:solidFill>
                <a:schemeClr val="bg1"/>
              </a:solidFill>
              <a:latin typeface="Arial" pitchFamily="34" charset="0"/>
              <a:ea typeface="Times"/>
              <a:cs typeface="Times New Roman" pitchFamily="18" charset="0"/>
            </a:endParaRPr>
          </a:p>
          <a:p>
            <a:pPr eaLnBrk="0" fontAlgn="base" hangingPunct="0">
              <a:spcBef>
                <a:spcPct val="0"/>
              </a:spcBef>
              <a:spcAft>
                <a:spcPct val="0"/>
              </a:spcAft>
            </a:pPr>
            <a:r>
              <a:rPr lang="fr-FR" altLang="fr-FR" sz="1400" b="1" dirty="0">
                <a:solidFill>
                  <a:schemeClr val="bg1"/>
                </a:solidFill>
                <a:latin typeface="Arial" pitchFamily="34" charset="0"/>
                <a:ea typeface="Times"/>
                <a:cs typeface="Times New Roman" pitchFamily="18" charset="0"/>
              </a:rPr>
              <a:t>- Médecins libéraux</a:t>
            </a:r>
            <a:endParaRPr lang="fr-FR" altLang="fr-FR" sz="800" dirty="0">
              <a:solidFill>
                <a:schemeClr val="bg1"/>
              </a:solidFill>
              <a:latin typeface="Arial" pitchFamily="34" charset="0"/>
              <a:cs typeface="Arial" pitchFamily="34" charset="0"/>
            </a:endParaRPr>
          </a:p>
          <a:p>
            <a:pPr eaLnBrk="0" fontAlgn="base" hangingPunct="0">
              <a:spcBef>
                <a:spcPct val="0"/>
              </a:spcBef>
              <a:spcAft>
                <a:spcPct val="0"/>
              </a:spcAft>
            </a:pPr>
            <a:r>
              <a:rPr lang="fr-FR" altLang="fr-FR" sz="1400" b="1" dirty="0">
                <a:solidFill>
                  <a:schemeClr val="bg1"/>
                </a:solidFill>
                <a:latin typeface="Arial" pitchFamily="34" charset="0"/>
                <a:ea typeface="Times"/>
                <a:cs typeface="Times New Roman" pitchFamily="18" charset="0"/>
              </a:rPr>
              <a:t>- Pharmaciens</a:t>
            </a:r>
            <a:endParaRPr lang="fr-FR" altLang="fr-FR" dirty="0">
              <a:solidFill>
                <a:schemeClr val="bg1"/>
              </a:solidFill>
              <a:latin typeface="Arial" pitchFamily="34" charset="0"/>
              <a:cs typeface="Arial" pitchFamily="34" charset="0"/>
            </a:endParaRPr>
          </a:p>
        </p:txBody>
      </p:sp>
      <p:sp>
        <p:nvSpPr>
          <p:cNvPr id="9" name="Text Box 8">
            <a:extLst>
              <a:ext uri="{FF2B5EF4-FFF2-40B4-BE49-F238E27FC236}">
                <a16:creationId xmlns:a16="http://schemas.microsoft.com/office/drawing/2014/main" id="{D3C60B1F-DE14-5BA5-BBC3-99B26394EC63}"/>
              </a:ext>
            </a:extLst>
          </p:cNvPr>
          <p:cNvSpPr txBox="1">
            <a:spLocks noChangeArrowheads="1"/>
          </p:cNvSpPr>
          <p:nvPr/>
        </p:nvSpPr>
        <p:spPr bwMode="auto">
          <a:xfrm>
            <a:off x="3941884" y="2688768"/>
            <a:ext cx="2628900" cy="3864428"/>
          </a:xfrm>
          <a:prstGeom prst="rect">
            <a:avLst/>
          </a:prstGeom>
          <a:solidFill>
            <a:srgbClr val="E08C37"/>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lvl1pPr fontAlgn="base">
              <a:spcBef>
                <a:spcPct val="0"/>
              </a:spcBef>
              <a:spcAft>
                <a:spcPct val="0"/>
              </a:spcAft>
              <a:tabLst>
                <a:tab pos="269875" algn="l"/>
              </a:tabLst>
              <a:defRPr>
                <a:solidFill>
                  <a:schemeClr val="tx1"/>
                </a:solidFill>
                <a:latin typeface="Arial" pitchFamily="34" charset="0"/>
                <a:cs typeface="Arial" pitchFamily="34" charset="0"/>
              </a:defRPr>
            </a:lvl1pPr>
            <a:lvl2pPr fontAlgn="base">
              <a:spcBef>
                <a:spcPct val="0"/>
              </a:spcBef>
              <a:spcAft>
                <a:spcPct val="0"/>
              </a:spcAft>
              <a:tabLst>
                <a:tab pos="269875" algn="l"/>
              </a:tabLst>
              <a:defRPr>
                <a:solidFill>
                  <a:schemeClr val="tx1"/>
                </a:solidFill>
                <a:latin typeface="Arial" pitchFamily="34" charset="0"/>
                <a:cs typeface="Arial" pitchFamily="34" charset="0"/>
              </a:defRPr>
            </a:lvl2pPr>
            <a:lvl3pPr fontAlgn="base">
              <a:spcBef>
                <a:spcPct val="0"/>
              </a:spcBef>
              <a:spcAft>
                <a:spcPct val="0"/>
              </a:spcAft>
              <a:tabLst>
                <a:tab pos="269875" algn="l"/>
              </a:tabLst>
              <a:defRPr>
                <a:solidFill>
                  <a:schemeClr val="tx1"/>
                </a:solidFill>
                <a:latin typeface="Arial" pitchFamily="34" charset="0"/>
                <a:cs typeface="Arial" pitchFamily="34" charset="0"/>
              </a:defRPr>
            </a:lvl3pPr>
            <a:lvl4pPr fontAlgn="base">
              <a:spcBef>
                <a:spcPct val="0"/>
              </a:spcBef>
              <a:spcAft>
                <a:spcPct val="0"/>
              </a:spcAft>
              <a:tabLst>
                <a:tab pos="269875" algn="l"/>
              </a:tabLst>
              <a:defRPr>
                <a:solidFill>
                  <a:schemeClr val="tx1"/>
                </a:solidFill>
                <a:latin typeface="Arial" pitchFamily="34" charset="0"/>
                <a:cs typeface="Arial" pitchFamily="34" charset="0"/>
              </a:defRPr>
            </a:lvl4pPr>
            <a:lvl5pPr fontAlgn="base">
              <a:spcBef>
                <a:spcPct val="0"/>
              </a:spcBef>
              <a:spcAft>
                <a:spcPct val="0"/>
              </a:spcAft>
              <a:tabLst>
                <a:tab pos="269875" algn="l"/>
              </a:tabLst>
              <a:defRPr>
                <a:solidFill>
                  <a:schemeClr val="tx1"/>
                </a:solidFill>
                <a:latin typeface="Arial" pitchFamily="34" charset="0"/>
                <a:cs typeface="Arial" pitchFamily="34" charset="0"/>
              </a:defRPr>
            </a:lvl5pPr>
            <a:lvl6pPr fontAlgn="base">
              <a:spcBef>
                <a:spcPct val="0"/>
              </a:spcBef>
              <a:spcAft>
                <a:spcPct val="0"/>
              </a:spcAft>
              <a:tabLst>
                <a:tab pos="269875" algn="l"/>
              </a:tabLst>
              <a:defRPr>
                <a:solidFill>
                  <a:schemeClr val="tx1"/>
                </a:solidFill>
                <a:latin typeface="Arial" pitchFamily="34" charset="0"/>
                <a:cs typeface="Arial" pitchFamily="34" charset="0"/>
              </a:defRPr>
            </a:lvl6pPr>
            <a:lvl7pPr fontAlgn="base">
              <a:spcBef>
                <a:spcPct val="0"/>
              </a:spcBef>
              <a:spcAft>
                <a:spcPct val="0"/>
              </a:spcAft>
              <a:tabLst>
                <a:tab pos="269875" algn="l"/>
              </a:tabLst>
              <a:defRPr>
                <a:solidFill>
                  <a:schemeClr val="tx1"/>
                </a:solidFill>
                <a:latin typeface="Arial" pitchFamily="34" charset="0"/>
                <a:cs typeface="Arial" pitchFamily="34" charset="0"/>
              </a:defRPr>
            </a:lvl7pPr>
            <a:lvl8pPr fontAlgn="base">
              <a:spcBef>
                <a:spcPct val="0"/>
              </a:spcBef>
              <a:spcAft>
                <a:spcPct val="0"/>
              </a:spcAft>
              <a:tabLst>
                <a:tab pos="269875" algn="l"/>
              </a:tabLst>
              <a:defRPr>
                <a:solidFill>
                  <a:schemeClr val="tx1"/>
                </a:solidFill>
                <a:latin typeface="Arial" pitchFamily="34" charset="0"/>
                <a:cs typeface="Arial" pitchFamily="34" charset="0"/>
              </a:defRPr>
            </a:lvl8pPr>
            <a:lvl9pPr fontAlgn="base">
              <a:spcBef>
                <a:spcPct val="0"/>
              </a:spcBef>
              <a:spcAft>
                <a:spcPct val="0"/>
              </a:spcAft>
              <a:tabLst>
                <a:tab pos="269875" algn="l"/>
              </a:tabLst>
              <a:defRPr>
                <a:solidFill>
                  <a:schemeClr val="tx1"/>
                </a:solidFill>
                <a:latin typeface="Arial" pitchFamily="34" charset="0"/>
                <a:cs typeface="Arial" pitchFamily="34" charset="0"/>
              </a:defRPr>
            </a:lvl9pPr>
          </a:lstStyle>
          <a:p>
            <a:pPr algn="ctr"/>
            <a:r>
              <a:rPr lang="fr-FR" altLang="fr-FR" sz="1400" b="1" u="sng" dirty="0">
                <a:solidFill>
                  <a:schemeClr val="bg1"/>
                </a:solidFill>
                <a:ea typeface="Times"/>
                <a:cs typeface="Times New Roman" pitchFamily="18" charset="0"/>
              </a:rPr>
              <a:t>POLE HOSPITALIER</a:t>
            </a:r>
            <a:endParaRPr lang="fr-FR" altLang="fr-FR" sz="800" dirty="0">
              <a:solidFill>
                <a:schemeClr val="bg1"/>
              </a:solidFill>
            </a:endParaRPr>
          </a:p>
          <a:p>
            <a:pPr eaLnBrk="0" hangingPunct="0"/>
            <a:endParaRPr lang="fr-FR" altLang="fr-FR" b="1" dirty="0">
              <a:solidFill>
                <a:schemeClr val="bg1"/>
              </a:solidFill>
              <a:ea typeface="Times"/>
              <a:cs typeface="Times New Roman" pitchFamily="18" charset="0"/>
            </a:endParaRPr>
          </a:p>
          <a:p>
            <a:pPr eaLnBrk="0" hangingPunct="0"/>
            <a:r>
              <a:rPr lang="fr-FR" altLang="fr-FR" sz="1400" b="1" dirty="0">
                <a:solidFill>
                  <a:schemeClr val="bg1"/>
                </a:solidFill>
                <a:ea typeface="Times"/>
                <a:cs typeface="Times New Roman" pitchFamily="18" charset="0"/>
              </a:rPr>
              <a:t>-Centre Hospitalier Belfort Montbéliard </a:t>
            </a:r>
          </a:p>
          <a:p>
            <a:pPr eaLnBrk="0" hangingPunct="0"/>
            <a:r>
              <a:rPr lang="fr-FR" altLang="fr-FR" sz="1200" dirty="0">
                <a:solidFill>
                  <a:schemeClr val="bg1"/>
                </a:solidFill>
                <a:ea typeface="Times"/>
                <a:cs typeface="Times New Roman" pitchFamily="18" charset="0"/>
              </a:rPr>
              <a:t>(ELSA, UCSA, Urgences</a:t>
            </a:r>
            <a:r>
              <a:rPr lang="fr-FR" altLang="fr-FR" sz="1400" b="1" dirty="0">
                <a:solidFill>
                  <a:schemeClr val="bg1"/>
                </a:solidFill>
                <a:ea typeface="Times"/>
                <a:cs typeface="Times New Roman" pitchFamily="18" charset="0"/>
              </a:rPr>
              <a:t> </a:t>
            </a:r>
            <a:r>
              <a:rPr lang="fr-FR" altLang="fr-FR" sz="1200" dirty="0">
                <a:solidFill>
                  <a:schemeClr val="bg1"/>
                </a:solidFill>
                <a:ea typeface="Times"/>
                <a:cs typeface="Times New Roman" pitchFamily="18" charset="0"/>
              </a:rPr>
              <a:t> Gastro-</a:t>
            </a:r>
            <a:r>
              <a:rPr lang="fr-FR" altLang="fr-FR" sz="1200" dirty="0" err="1">
                <a:solidFill>
                  <a:schemeClr val="bg1"/>
                </a:solidFill>
                <a:ea typeface="Times"/>
                <a:cs typeface="Times New Roman" pitchFamily="18" charset="0"/>
              </a:rPr>
              <a:t>Hépatho</a:t>
            </a:r>
            <a:r>
              <a:rPr lang="fr-FR" altLang="fr-FR" sz="1200" dirty="0">
                <a:solidFill>
                  <a:schemeClr val="bg1"/>
                </a:solidFill>
                <a:ea typeface="Times"/>
                <a:cs typeface="Times New Roman" pitchFamily="18" charset="0"/>
              </a:rPr>
              <a:t>, Maladies Infectieuses)</a:t>
            </a:r>
          </a:p>
          <a:p>
            <a:pPr eaLnBrk="0" hangingPunct="0"/>
            <a:endParaRPr lang="fr-FR" altLang="fr-FR" sz="800" dirty="0">
              <a:solidFill>
                <a:schemeClr val="bg1"/>
              </a:solidFill>
            </a:endParaRPr>
          </a:p>
          <a:p>
            <a:pPr eaLnBrk="0" hangingPunct="0"/>
            <a:r>
              <a:rPr lang="fr-FR" altLang="fr-FR" sz="1400" b="1" dirty="0">
                <a:solidFill>
                  <a:schemeClr val="bg1"/>
                </a:solidFill>
                <a:ea typeface="Times"/>
                <a:cs typeface="Times New Roman" pitchFamily="18" charset="0"/>
              </a:rPr>
              <a:t>-Association Hospitalière de Franche</a:t>
            </a:r>
            <a:r>
              <a:rPr lang="fr-FR" altLang="fr-FR" sz="1200" b="1" dirty="0">
                <a:solidFill>
                  <a:schemeClr val="bg1"/>
                </a:solidFill>
                <a:ea typeface="Times"/>
                <a:cs typeface="Times New Roman" pitchFamily="18" charset="0"/>
              </a:rPr>
              <a:t> - </a:t>
            </a:r>
            <a:r>
              <a:rPr lang="fr-FR" altLang="fr-FR" sz="1400" b="1" dirty="0">
                <a:solidFill>
                  <a:schemeClr val="bg1"/>
                </a:solidFill>
                <a:ea typeface="Times"/>
                <a:cs typeface="Times New Roman" pitchFamily="18" charset="0"/>
              </a:rPr>
              <a:t>Comté     </a:t>
            </a:r>
          </a:p>
          <a:p>
            <a:pPr eaLnBrk="0" hangingPunct="0"/>
            <a:r>
              <a:rPr lang="fr-FR" altLang="fr-FR" sz="1200" dirty="0">
                <a:solidFill>
                  <a:schemeClr val="bg1"/>
                </a:solidFill>
                <a:ea typeface="Times"/>
                <a:cs typeface="Times New Roman" pitchFamily="18" charset="0"/>
              </a:rPr>
              <a:t>(CPG    Héricourt)</a:t>
            </a:r>
          </a:p>
          <a:p>
            <a:pPr eaLnBrk="0" hangingPunct="0"/>
            <a:endParaRPr lang="fr-FR" altLang="fr-FR" sz="800" dirty="0">
              <a:solidFill>
                <a:schemeClr val="bg1"/>
              </a:solidFill>
            </a:endParaRPr>
          </a:p>
          <a:p>
            <a:pPr eaLnBrk="0" hangingPunct="0"/>
            <a:r>
              <a:rPr lang="fr-FR" altLang="fr-FR" sz="1400" b="1" dirty="0">
                <a:solidFill>
                  <a:schemeClr val="bg1"/>
                </a:solidFill>
                <a:ea typeface="Times"/>
                <a:cs typeface="Times New Roman" pitchFamily="18" charset="0"/>
              </a:rPr>
              <a:t>-Unité d’Addictologie et de</a:t>
            </a:r>
            <a:r>
              <a:rPr lang="fr-FR" altLang="fr-FR" sz="800" dirty="0">
                <a:solidFill>
                  <a:schemeClr val="bg1"/>
                </a:solidFill>
              </a:rPr>
              <a:t> </a:t>
            </a:r>
            <a:r>
              <a:rPr lang="fr-FR" altLang="fr-FR" sz="1400" b="1" dirty="0">
                <a:solidFill>
                  <a:schemeClr val="bg1"/>
                </a:solidFill>
                <a:ea typeface="Times"/>
                <a:cs typeface="Times New Roman" pitchFamily="18" charset="0"/>
              </a:rPr>
              <a:t>Psychologie Médicale </a:t>
            </a:r>
          </a:p>
          <a:p>
            <a:pPr eaLnBrk="0" hangingPunct="0"/>
            <a:r>
              <a:rPr lang="fr-FR" altLang="fr-FR" sz="1200" dirty="0">
                <a:solidFill>
                  <a:schemeClr val="bg1"/>
                </a:solidFill>
                <a:ea typeface="Times"/>
                <a:cs typeface="Times New Roman" pitchFamily="18" charset="0"/>
              </a:rPr>
              <a:t>(Lure)</a:t>
            </a:r>
          </a:p>
          <a:p>
            <a:pPr eaLnBrk="0" hangingPunct="0"/>
            <a:endParaRPr lang="fr-FR" altLang="fr-FR" sz="800" dirty="0">
              <a:solidFill>
                <a:schemeClr val="bg1"/>
              </a:solidFill>
            </a:endParaRPr>
          </a:p>
          <a:p>
            <a:pPr eaLnBrk="0" hangingPunct="0"/>
            <a:r>
              <a:rPr lang="fr-FR" altLang="fr-FR" sz="1400" b="1" dirty="0">
                <a:solidFill>
                  <a:schemeClr val="bg1"/>
                </a:solidFill>
                <a:ea typeface="Times"/>
                <a:cs typeface="Times New Roman" pitchFamily="18" charset="0"/>
              </a:rPr>
              <a:t>-Réseau Périnatalité </a:t>
            </a:r>
            <a:r>
              <a:rPr lang="fr-FR" altLang="fr-FR" sz="1400" b="1" dirty="0" err="1">
                <a:solidFill>
                  <a:schemeClr val="bg1"/>
                </a:solidFill>
                <a:ea typeface="Times"/>
                <a:cs typeface="Times New Roman" pitchFamily="18" charset="0"/>
              </a:rPr>
              <a:t>FrancheComté</a:t>
            </a:r>
            <a:endParaRPr lang="fr-FR" altLang="fr-FR" dirty="0">
              <a:solidFill>
                <a:schemeClr val="bg1"/>
              </a:solidFill>
            </a:endParaRPr>
          </a:p>
        </p:txBody>
      </p:sp>
      <p:sp>
        <p:nvSpPr>
          <p:cNvPr id="10" name="Text Box 7">
            <a:extLst>
              <a:ext uri="{FF2B5EF4-FFF2-40B4-BE49-F238E27FC236}">
                <a16:creationId xmlns:a16="http://schemas.microsoft.com/office/drawing/2014/main" id="{982B526A-458F-7BB3-7F17-30CB94FE5151}"/>
              </a:ext>
            </a:extLst>
          </p:cNvPr>
          <p:cNvSpPr txBox="1">
            <a:spLocks noChangeArrowheads="1"/>
          </p:cNvSpPr>
          <p:nvPr/>
        </p:nvSpPr>
        <p:spPr bwMode="auto">
          <a:xfrm>
            <a:off x="6712178" y="2683779"/>
            <a:ext cx="1943100" cy="3869419"/>
          </a:xfrm>
          <a:prstGeom prst="rect">
            <a:avLst/>
          </a:prstGeom>
          <a:solidFill>
            <a:srgbClr val="E08C37"/>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fr-FR" altLang="fr-FR" sz="1400" b="1" u="sng" dirty="0">
                <a:solidFill>
                  <a:schemeClr val="bg1"/>
                </a:solidFill>
                <a:latin typeface="Arial" pitchFamily="34" charset="0"/>
                <a:ea typeface="Times"/>
                <a:cs typeface="Times New Roman" pitchFamily="18" charset="0"/>
              </a:rPr>
              <a:t>POLE SPECIALISE</a:t>
            </a:r>
            <a:endParaRPr lang="fr-FR" altLang="fr-FR" sz="800" dirty="0">
              <a:solidFill>
                <a:schemeClr val="bg1"/>
              </a:solidFill>
              <a:latin typeface="Arial" pitchFamily="34" charset="0"/>
              <a:cs typeface="Arial" pitchFamily="34" charset="0"/>
            </a:endParaRPr>
          </a:p>
          <a:p>
            <a:pPr eaLnBrk="0" fontAlgn="base" hangingPunct="0">
              <a:spcBef>
                <a:spcPct val="0"/>
              </a:spcBef>
              <a:spcAft>
                <a:spcPct val="0"/>
              </a:spcAft>
            </a:pPr>
            <a:endParaRPr lang="fr-FR" altLang="fr-FR" sz="1400" b="1" dirty="0">
              <a:solidFill>
                <a:schemeClr val="bg1"/>
              </a:solidFill>
              <a:latin typeface="Arial" pitchFamily="34" charset="0"/>
              <a:ea typeface="Times"/>
              <a:cs typeface="Times New Roman" pitchFamily="18" charset="0"/>
            </a:endParaRPr>
          </a:p>
          <a:p>
            <a:pPr eaLnBrk="0" fontAlgn="base" hangingPunct="0">
              <a:spcBef>
                <a:spcPct val="0"/>
              </a:spcBef>
              <a:spcAft>
                <a:spcPct val="0"/>
              </a:spcAft>
            </a:pPr>
            <a:r>
              <a:rPr lang="fr-FR" altLang="fr-FR" sz="1400" b="1" dirty="0">
                <a:solidFill>
                  <a:schemeClr val="bg1"/>
                </a:solidFill>
                <a:latin typeface="Arial" pitchFamily="34" charset="0"/>
                <a:ea typeface="Times"/>
                <a:cs typeface="Times New Roman" pitchFamily="18" charset="0"/>
              </a:rPr>
              <a:t>-ALTAU</a:t>
            </a:r>
          </a:p>
          <a:p>
            <a:pPr eaLnBrk="0" fontAlgn="base" hangingPunct="0">
              <a:spcBef>
                <a:spcPct val="0"/>
              </a:spcBef>
              <a:spcAft>
                <a:spcPct val="0"/>
              </a:spcAft>
            </a:pPr>
            <a:r>
              <a:rPr lang="fr-FR" altLang="fr-FR" sz="1200" dirty="0">
                <a:solidFill>
                  <a:schemeClr val="bg1"/>
                </a:solidFill>
                <a:latin typeface="Arial" pitchFamily="34" charset="0"/>
                <a:ea typeface="Times"/>
                <a:cs typeface="Times New Roman" pitchFamily="18" charset="0"/>
              </a:rPr>
              <a:t>CSAPA et CAARUD  spécialisé toxicomanie</a:t>
            </a:r>
            <a:endParaRPr lang="fr-FR" altLang="fr-FR" sz="800" dirty="0">
              <a:solidFill>
                <a:schemeClr val="bg1"/>
              </a:solidFill>
              <a:latin typeface="Arial" pitchFamily="34" charset="0"/>
              <a:cs typeface="Arial" pitchFamily="34" charset="0"/>
            </a:endParaRPr>
          </a:p>
          <a:p>
            <a:pPr eaLnBrk="0" fontAlgn="base" hangingPunct="0">
              <a:spcBef>
                <a:spcPct val="0"/>
              </a:spcBef>
              <a:spcAft>
                <a:spcPct val="0"/>
              </a:spcAft>
            </a:pPr>
            <a:r>
              <a:rPr lang="fr-FR" altLang="fr-FR" sz="1200" dirty="0">
                <a:solidFill>
                  <a:schemeClr val="bg1"/>
                </a:solidFill>
                <a:latin typeface="Arial" pitchFamily="34" charset="0"/>
                <a:ea typeface="Times"/>
                <a:cs typeface="Times New Roman" pitchFamily="18" charset="0"/>
              </a:rPr>
              <a:t>(Montbéliard- Belfort - Héricourt)</a:t>
            </a:r>
            <a:endParaRPr lang="fr-FR" altLang="fr-FR" sz="800" dirty="0">
              <a:solidFill>
                <a:schemeClr val="bg1"/>
              </a:solidFill>
              <a:latin typeface="Arial" pitchFamily="34" charset="0"/>
              <a:cs typeface="Arial" pitchFamily="34" charset="0"/>
            </a:endParaRPr>
          </a:p>
          <a:p>
            <a:pPr eaLnBrk="0" fontAlgn="base" hangingPunct="0">
              <a:spcBef>
                <a:spcPct val="0"/>
              </a:spcBef>
              <a:spcAft>
                <a:spcPct val="0"/>
              </a:spcAft>
            </a:pPr>
            <a:r>
              <a:rPr lang="fr-FR" altLang="fr-FR" sz="1400" b="1" dirty="0">
                <a:solidFill>
                  <a:schemeClr val="bg1"/>
                </a:solidFill>
                <a:latin typeface="Arial" pitchFamily="34" charset="0"/>
                <a:ea typeface="Times"/>
                <a:cs typeface="Times New Roman" pitchFamily="18" charset="0"/>
              </a:rPr>
              <a:t>-CDAG </a:t>
            </a:r>
          </a:p>
          <a:p>
            <a:pPr eaLnBrk="0" fontAlgn="base" hangingPunct="0">
              <a:spcBef>
                <a:spcPct val="0"/>
              </a:spcBef>
              <a:spcAft>
                <a:spcPct val="0"/>
              </a:spcAft>
            </a:pPr>
            <a:r>
              <a:rPr lang="fr-FR" altLang="fr-FR" sz="1200" dirty="0">
                <a:solidFill>
                  <a:schemeClr val="bg1"/>
                </a:solidFill>
                <a:latin typeface="Arial" pitchFamily="34" charset="0"/>
                <a:ea typeface="Times"/>
                <a:cs typeface="Times New Roman" pitchFamily="18" charset="0"/>
              </a:rPr>
              <a:t>Centre de Dépistage Anonyme et Gratuit de Montbéliard</a:t>
            </a:r>
            <a:endParaRPr lang="fr-FR" altLang="fr-FR" sz="800" dirty="0">
              <a:solidFill>
                <a:schemeClr val="bg1"/>
              </a:solidFill>
              <a:latin typeface="Arial" pitchFamily="34" charset="0"/>
              <a:cs typeface="Arial" pitchFamily="34" charset="0"/>
            </a:endParaRPr>
          </a:p>
          <a:p>
            <a:pPr eaLnBrk="0" fontAlgn="base" hangingPunct="0">
              <a:spcBef>
                <a:spcPct val="0"/>
              </a:spcBef>
              <a:spcAft>
                <a:spcPct val="0"/>
              </a:spcAft>
            </a:pPr>
            <a:r>
              <a:rPr lang="fr-FR" altLang="fr-FR" sz="1400" b="1" dirty="0">
                <a:solidFill>
                  <a:schemeClr val="bg1"/>
                </a:solidFill>
                <a:latin typeface="Arial" pitchFamily="34" charset="0"/>
                <a:ea typeface="Times"/>
                <a:cs typeface="Times New Roman" pitchFamily="18" charset="0"/>
              </a:rPr>
              <a:t>-EQUINOXE</a:t>
            </a:r>
          </a:p>
          <a:p>
            <a:pPr eaLnBrk="0" fontAlgn="base" hangingPunct="0">
              <a:spcBef>
                <a:spcPct val="0"/>
              </a:spcBef>
              <a:spcAft>
                <a:spcPct val="0"/>
              </a:spcAft>
            </a:pPr>
            <a:r>
              <a:rPr lang="fr-FR" altLang="fr-FR" sz="1200" dirty="0">
                <a:solidFill>
                  <a:schemeClr val="bg1"/>
                </a:solidFill>
                <a:latin typeface="Arial" pitchFamily="34" charset="0"/>
                <a:ea typeface="Times"/>
                <a:cs typeface="Times New Roman" pitchFamily="18" charset="0"/>
              </a:rPr>
              <a:t>CSAPA spécialisé alcoologie</a:t>
            </a:r>
            <a:endParaRPr lang="fr-FR" altLang="fr-FR" sz="800" dirty="0">
              <a:solidFill>
                <a:schemeClr val="bg1"/>
              </a:solidFill>
              <a:latin typeface="Arial" pitchFamily="34" charset="0"/>
              <a:cs typeface="Arial" pitchFamily="34" charset="0"/>
            </a:endParaRPr>
          </a:p>
          <a:p>
            <a:pPr eaLnBrk="0" fontAlgn="base" hangingPunct="0">
              <a:spcBef>
                <a:spcPct val="0"/>
              </a:spcBef>
              <a:spcAft>
                <a:spcPct val="0"/>
              </a:spcAft>
            </a:pPr>
            <a:r>
              <a:rPr lang="fr-FR" altLang="fr-FR" sz="1200" dirty="0">
                <a:solidFill>
                  <a:schemeClr val="bg1"/>
                </a:solidFill>
                <a:latin typeface="Arial" pitchFamily="34" charset="0"/>
                <a:ea typeface="Times"/>
                <a:cs typeface="Times New Roman" pitchFamily="18" charset="0"/>
              </a:rPr>
              <a:t>(Montbéliard)</a:t>
            </a:r>
            <a:endParaRPr lang="fr-FR" altLang="fr-FR" sz="800" dirty="0">
              <a:solidFill>
                <a:schemeClr val="bg1"/>
              </a:solidFill>
              <a:latin typeface="Arial" pitchFamily="34" charset="0"/>
              <a:cs typeface="Arial" pitchFamily="34" charset="0"/>
            </a:endParaRPr>
          </a:p>
          <a:p>
            <a:pPr eaLnBrk="0" fontAlgn="base" hangingPunct="0">
              <a:spcBef>
                <a:spcPct val="0"/>
              </a:spcBef>
              <a:spcAft>
                <a:spcPct val="0"/>
              </a:spcAft>
            </a:pPr>
            <a:r>
              <a:rPr lang="fr-FR" altLang="fr-FR" sz="1400" b="1" dirty="0">
                <a:solidFill>
                  <a:schemeClr val="bg1"/>
                </a:solidFill>
                <a:latin typeface="Arial" pitchFamily="34" charset="0"/>
                <a:ea typeface="Times"/>
                <a:cs typeface="Times New Roman" pitchFamily="18" charset="0"/>
              </a:rPr>
              <a:t>-ANPAA 90</a:t>
            </a:r>
          </a:p>
          <a:p>
            <a:pPr eaLnBrk="0" fontAlgn="base" hangingPunct="0">
              <a:spcBef>
                <a:spcPct val="0"/>
              </a:spcBef>
              <a:spcAft>
                <a:spcPct val="0"/>
              </a:spcAft>
            </a:pPr>
            <a:r>
              <a:rPr lang="fr-FR" altLang="fr-FR" sz="1200" dirty="0">
                <a:solidFill>
                  <a:schemeClr val="bg1"/>
                </a:solidFill>
                <a:latin typeface="Arial" pitchFamily="34" charset="0"/>
                <a:ea typeface="Times"/>
                <a:cs typeface="Times New Roman" pitchFamily="18" charset="0"/>
              </a:rPr>
              <a:t>CSAPA spécialisé alcoologie</a:t>
            </a:r>
            <a:endParaRPr lang="fr-FR" altLang="fr-FR" sz="800" dirty="0">
              <a:solidFill>
                <a:schemeClr val="bg1"/>
              </a:solidFill>
              <a:latin typeface="Arial" pitchFamily="34" charset="0"/>
              <a:cs typeface="Arial" pitchFamily="34" charset="0"/>
            </a:endParaRPr>
          </a:p>
          <a:p>
            <a:pPr eaLnBrk="0" fontAlgn="base" hangingPunct="0">
              <a:spcBef>
                <a:spcPct val="0"/>
              </a:spcBef>
              <a:spcAft>
                <a:spcPct val="0"/>
              </a:spcAft>
            </a:pPr>
            <a:r>
              <a:rPr lang="fr-FR" altLang="fr-FR" sz="1200" dirty="0">
                <a:solidFill>
                  <a:schemeClr val="bg1"/>
                </a:solidFill>
                <a:latin typeface="Arial" pitchFamily="34" charset="0"/>
                <a:ea typeface="Times"/>
                <a:cs typeface="Times New Roman" pitchFamily="18" charset="0"/>
              </a:rPr>
              <a:t>(Belfort)</a:t>
            </a:r>
            <a:endParaRPr lang="fr-FR" altLang="fr-FR" sz="800" dirty="0">
              <a:solidFill>
                <a:schemeClr val="bg1"/>
              </a:solidFill>
              <a:latin typeface="Arial" pitchFamily="34" charset="0"/>
              <a:cs typeface="Arial" pitchFamily="34" charset="0"/>
            </a:endParaRPr>
          </a:p>
          <a:p>
            <a:pPr eaLnBrk="0" fontAlgn="base" hangingPunct="0">
              <a:spcBef>
                <a:spcPct val="0"/>
              </a:spcBef>
              <a:spcAft>
                <a:spcPct val="0"/>
              </a:spcAft>
            </a:pPr>
            <a:endParaRPr lang="fr-FR" altLang="fr-FR" dirty="0">
              <a:latin typeface="Arial" pitchFamily="34" charset="0"/>
              <a:cs typeface="Arial" pitchFamily="34" charset="0"/>
            </a:endParaRPr>
          </a:p>
        </p:txBody>
      </p:sp>
      <p:sp>
        <p:nvSpPr>
          <p:cNvPr id="11" name="Text Box 6">
            <a:extLst>
              <a:ext uri="{FF2B5EF4-FFF2-40B4-BE49-F238E27FC236}">
                <a16:creationId xmlns:a16="http://schemas.microsoft.com/office/drawing/2014/main" id="{2BE98C10-04C7-6D3D-6A1A-A84F313AA59D}"/>
              </a:ext>
            </a:extLst>
          </p:cNvPr>
          <p:cNvSpPr txBox="1">
            <a:spLocks noChangeArrowheads="1"/>
          </p:cNvSpPr>
          <p:nvPr/>
        </p:nvSpPr>
        <p:spPr bwMode="auto">
          <a:xfrm>
            <a:off x="8799964" y="2694664"/>
            <a:ext cx="2042206" cy="3880304"/>
          </a:xfrm>
          <a:prstGeom prst="rect">
            <a:avLst/>
          </a:prstGeom>
          <a:solidFill>
            <a:srgbClr val="E08C37"/>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fr-FR" altLang="fr-FR" sz="1400" b="1" u="sng" dirty="0">
                <a:solidFill>
                  <a:schemeClr val="bg1"/>
                </a:solidFill>
                <a:latin typeface="Arial" pitchFamily="34" charset="0"/>
                <a:ea typeface="Times"/>
                <a:cs typeface="Times New Roman" pitchFamily="18" charset="0"/>
              </a:rPr>
              <a:t>AUTRES STRUCTURES</a:t>
            </a:r>
            <a:endParaRPr lang="fr-FR" altLang="fr-FR" sz="800" dirty="0">
              <a:solidFill>
                <a:schemeClr val="bg1"/>
              </a:solidFill>
              <a:latin typeface="Arial" pitchFamily="34" charset="0"/>
              <a:cs typeface="Arial" pitchFamily="34" charset="0"/>
            </a:endParaRPr>
          </a:p>
          <a:p>
            <a:pPr eaLnBrk="0" fontAlgn="base" hangingPunct="0">
              <a:spcBef>
                <a:spcPct val="0"/>
              </a:spcBef>
              <a:spcAft>
                <a:spcPct val="0"/>
              </a:spcAft>
            </a:pPr>
            <a:endParaRPr lang="fr-FR" altLang="fr-FR" sz="1400" b="1" dirty="0">
              <a:solidFill>
                <a:schemeClr val="bg1"/>
              </a:solidFill>
              <a:latin typeface="Arial" pitchFamily="34" charset="0"/>
              <a:ea typeface="Times"/>
              <a:cs typeface="Times New Roman" pitchFamily="18" charset="0"/>
            </a:endParaRPr>
          </a:p>
          <a:p>
            <a:pPr eaLnBrk="0" fontAlgn="base" hangingPunct="0">
              <a:spcBef>
                <a:spcPct val="0"/>
              </a:spcBef>
              <a:spcAft>
                <a:spcPct val="0"/>
              </a:spcAft>
            </a:pPr>
            <a:r>
              <a:rPr lang="fr-FR" altLang="fr-FR" sz="1400" b="1" dirty="0">
                <a:solidFill>
                  <a:schemeClr val="bg1"/>
                </a:solidFill>
                <a:latin typeface="Arial" pitchFamily="34" charset="0"/>
                <a:ea typeface="Times"/>
                <a:cs typeface="Times New Roman" pitchFamily="18" charset="0"/>
              </a:rPr>
              <a:t>-CAP EMPLOI </a:t>
            </a:r>
          </a:p>
          <a:p>
            <a:pPr eaLnBrk="0" fontAlgn="base" hangingPunct="0">
              <a:spcBef>
                <a:spcPct val="0"/>
              </a:spcBef>
              <a:spcAft>
                <a:spcPct val="0"/>
              </a:spcAft>
            </a:pPr>
            <a:r>
              <a:rPr lang="fr-FR" altLang="fr-FR" sz="1200" dirty="0">
                <a:solidFill>
                  <a:schemeClr val="bg1"/>
                </a:solidFill>
                <a:latin typeface="Arial" pitchFamily="34" charset="0"/>
                <a:ea typeface="Times"/>
                <a:cs typeface="Times New Roman" pitchFamily="18" charset="0"/>
              </a:rPr>
              <a:t>Entreprise d’insertion		</a:t>
            </a:r>
            <a:endParaRPr lang="fr-FR" altLang="fr-FR" sz="800" dirty="0">
              <a:solidFill>
                <a:schemeClr val="bg1"/>
              </a:solidFill>
              <a:latin typeface="Arial" pitchFamily="34" charset="0"/>
              <a:cs typeface="Arial" pitchFamily="34" charset="0"/>
            </a:endParaRPr>
          </a:p>
          <a:p>
            <a:pPr eaLnBrk="0" fontAlgn="base" hangingPunct="0">
              <a:spcBef>
                <a:spcPct val="0"/>
              </a:spcBef>
              <a:spcAft>
                <a:spcPct val="0"/>
              </a:spcAft>
            </a:pPr>
            <a:r>
              <a:rPr lang="fr-FR" altLang="fr-FR" sz="1400" b="1" dirty="0">
                <a:solidFill>
                  <a:schemeClr val="bg1"/>
                </a:solidFill>
                <a:latin typeface="Arial" pitchFamily="34" charset="0"/>
                <a:ea typeface="Times"/>
                <a:cs typeface="Times New Roman" pitchFamily="18" charset="0"/>
              </a:rPr>
              <a:t>-ADDSEA</a:t>
            </a:r>
          </a:p>
          <a:p>
            <a:pPr eaLnBrk="0" fontAlgn="base" hangingPunct="0">
              <a:spcBef>
                <a:spcPct val="0"/>
              </a:spcBef>
              <a:spcAft>
                <a:spcPct val="0"/>
              </a:spcAft>
            </a:pPr>
            <a:r>
              <a:rPr lang="fr-FR" altLang="fr-FR" sz="1200" dirty="0">
                <a:solidFill>
                  <a:schemeClr val="bg1"/>
                </a:solidFill>
                <a:latin typeface="Arial" pitchFamily="34" charset="0"/>
                <a:ea typeface="Times"/>
                <a:cs typeface="Times New Roman" pitchFamily="18" charset="0"/>
              </a:rPr>
              <a:t>Prévention spécialisée		</a:t>
            </a:r>
            <a:endParaRPr lang="fr-FR" altLang="fr-FR" sz="800" dirty="0">
              <a:solidFill>
                <a:schemeClr val="bg1"/>
              </a:solidFill>
              <a:latin typeface="Arial" pitchFamily="34" charset="0"/>
              <a:cs typeface="Arial" pitchFamily="34" charset="0"/>
            </a:endParaRPr>
          </a:p>
          <a:p>
            <a:pPr eaLnBrk="0" fontAlgn="base" hangingPunct="0">
              <a:spcBef>
                <a:spcPct val="0"/>
              </a:spcBef>
              <a:spcAft>
                <a:spcPct val="0"/>
              </a:spcAft>
            </a:pPr>
            <a:r>
              <a:rPr lang="fr-FR" altLang="fr-FR" sz="1400" b="1" dirty="0">
                <a:solidFill>
                  <a:schemeClr val="bg1"/>
                </a:solidFill>
                <a:latin typeface="Arial" pitchFamily="34" charset="0"/>
                <a:ea typeface="Times"/>
                <a:cs typeface="Times New Roman" pitchFamily="18" charset="0"/>
              </a:rPr>
              <a:t>- ECOLE DE LA DEUXIEME CHANCE </a:t>
            </a:r>
            <a:r>
              <a:rPr lang="fr-FR" altLang="fr-FR" sz="1200" b="1" dirty="0">
                <a:solidFill>
                  <a:schemeClr val="bg1"/>
                </a:solidFill>
                <a:latin typeface="Arial" pitchFamily="34" charset="0"/>
                <a:ea typeface="Times"/>
                <a:cs typeface="Times New Roman" pitchFamily="18" charset="0"/>
              </a:rPr>
              <a:t>du Territoire de Belfort	</a:t>
            </a:r>
            <a:endParaRPr lang="fr-FR" altLang="fr-FR" sz="800" b="1" dirty="0">
              <a:solidFill>
                <a:schemeClr val="bg1"/>
              </a:solidFill>
              <a:latin typeface="Arial" pitchFamily="34" charset="0"/>
              <a:cs typeface="Arial" pitchFamily="34" charset="0"/>
            </a:endParaRPr>
          </a:p>
          <a:p>
            <a:pPr eaLnBrk="0" fontAlgn="base" hangingPunct="0">
              <a:spcBef>
                <a:spcPct val="0"/>
              </a:spcBef>
              <a:spcAft>
                <a:spcPct val="0"/>
              </a:spcAft>
            </a:pPr>
            <a:endParaRPr lang="fr-FR" altLang="fr-FR" sz="1400" b="1" dirty="0">
              <a:solidFill>
                <a:schemeClr val="bg1"/>
              </a:solidFill>
              <a:latin typeface="Arial" pitchFamily="34" charset="0"/>
              <a:ea typeface="Times"/>
              <a:cs typeface="Times New Roman" pitchFamily="18" charset="0"/>
            </a:endParaRPr>
          </a:p>
          <a:p>
            <a:pPr eaLnBrk="0" fontAlgn="base" hangingPunct="0">
              <a:spcBef>
                <a:spcPct val="0"/>
              </a:spcBef>
              <a:spcAft>
                <a:spcPct val="0"/>
              </a:spcAft>
            </a:pPr>
            <a:r>
              <a:rPr lang="fr-FR" altLang="fr-FR" sz="1400" b="1" dirty="0">
                <a:solidFill>
                  <a:schemeClr val="bg1"/>
                </a:solidFill>
                <a:latin typeface="Arial" pitchFamily="34" charset="0"/>
                <a:ea typeface="Times"/>
                <a:cs typeface="Times New Roman" pitchFamily="18" charset="0"/>
              </a:rPr>
              <a:t>-GEM </a:t>
            </a:r>
          </a:p>
          <a:p>
            <a:pPr eaLnBrk="0" fontAlgn="base" hangingPunct="0">
              <a:spcBef>
                <a:spcPct val="0"/>
              </a:spcBef>
              <a:spcAft>
                <a:spcPct val="0"/>
              </a:spcAft>
            </a:pPr>
            <a:r>
              <a:rPr lang="fr-FR" altLang="fr-FR" sz="1400" dirty="0">
                <a:solidFill>
                  <a:schemeClr val="bg1"/>
                </a:solidFill>
                <a:latin typeface="Arial" pitchFamily="34" charset="0"/>
                <a:ea typeface="Times"/>
                <a:cs typeface="Times New Roman" pitchFamily="18" charset="0"/>
              </a:rPr>
              <a:t>G</a:t>
            </a:r>
            <a:r>
              <a:rPr lang="fr-FR" altLang="fr-FR" sz="1100" dirty="0">
                <a:solidFill>
                  <a:schemeClr val="bg1"/>
                </a:solidFill>
                <a:latin typeface="Arial" pitchFamily="34" charset="0"/>
                <a:ea typeface="Times"/>
                <a:cs typeface="Times New Roman" pitchFamily="18" charset="0"/>
              </a:rPr>
              <a:t>roupe  d’entraide mutuelle  (Montbéliard et Belfort)</a:t>
            </a:r>
            <a:endParaRPr lang="fr-FR" altLang="fr-FR" sz="800" dirty="0">
              <a:solidFill>
                <a:schemeClr val="bg1"/>
              </a:solidFill>
              <a:latin typeface="Arial" pitchFamily="34" charset="0"/>
              <a:cs typeface="Arial" pitchFamily="34" charset="0"/>
            </a:endParaRPr>
          </a:p>
          <a:p>
            <a:pPr eaLnBrk="0" fontAlgn="base" hangingPunct="0">
              <a:spcBef>
                <a:spcPct val="0"/>
              </a:spcBef>
              <a:spcAft>
                <a:spcPct val="0"/>
              </a:spcAft>
            </a:pPr>
            <a:endParaRPr lang="fr-FR" altLang="fr-FR" sz="1400" b="1" dirty="0">
              <a:solidFill>
                <a:schemeClr val="bg1"/>
              </a:solidFill>
              <a:latin typeface="Arial" pitchFamily="34" charset="0"/>
              <a:ea typeface="Times"/>
              <a:cs typeface="Times New Roman" pitchFamily="18" charset="0"/>
            </a:endParaRPr>
          </a:p>
          <a:p>
            <a:pPr eaLnBrk="0" fontAlgn="base" hangingPunct="0">
              <a:spcBef>
                <a:spcPct val="0"/>
              </a:spcBef>
              <a:spcAft>
                <a:spcPct val="0"/>
              </a:spcAft>
            </a:pPr>
            <a:r>
              <a:rPr lang="fr-FR" altLang="fr-FR" sz="1400" b="1" dirty="0">
                <a:solidFill>
                  <a:schemeClr val="bg1"/>
                </a:solidFill>
                <a:latin typeface="Arial" pitchFamily="34" charset="0"/>
                <a:ea typeface="Times"/>
                <a:cs typeface="Times New Roman" pitchFamily="18" charset="0"/>
              </a:rPr>
              <a:t>-CHRS </a:t>
            </a:r>
            <a:r>
              <a:rPr lang="fr-FR" altLang="fr-FR" sz="1100" dirty="0">
                <a:solidFill>
                  <a:schemeClr val="bg1"/>
                </a:solidFill>
                <a:latin typeface="Arial" pitchFamily="34" charset="0"/>
                <a:ea typeface="Times"/>
                <a:cs typeface="Times New Roman" pitchFamily="18" charset="0"/>
              </a:rPr>
              <a:t>de Montbéliard</a:t>
            </a:r>
            <a:r>
              <a:rPr lang="fr-FR" altLang="fr-FR" sz="1400" b="1" dirty="0">
                <a:solidFill>
                  <a:schemeClr val="bg1"/>
                </a:solidFill>
                <a:latin typeface="Arial" pitchFamily="34" charset="0"/>
                <a:ea typeface="Times"/>
                <a:cs typeface="Times New Roman" pitchFamily="18" charset="0"/>
              </a:rPr>
              <a:t> </a:t>
            </a:r>
            <a:endParaRPr lang="fr-FR" altLang="fr-FR" dirty="0">
              <a:solidFill>
                <a:schemeClr val="bg1"/>
              </a:solidFill>
              <a:latin typeface="Arial" pitchFamily="34" charset="0"/>
              <a:cs typeface="Arial" pitchFamily="34" charset="0"/>
            </a:endParaRPr>
          </a:p>
        </p:txBody>
      </p:sp>
      <p:cxnSp>
        <p:nvCxnSpPr>
          <p:cNvPr id="13" name="Connecteur droit avec flèche 12">
            <a:extLst>
              <a:ext uri="{FF2B5EF4-FFF2-40B4-BE49-F238E27FC236}">
                <a16:creationId xmlns:a16="http://schemas.microsoft.com/office/drawing/2014/main" id="{23BD7341-BC2D-09EE-283D-8636FFEED630}"/>
              </a:ext>
            </a:extLst>
          </p:cNvPr>
          <p:cNvCxnSpPr>
            <a:cxnSpLocks/>
          </p:cNvCxnSpPr>
          <p:nvPr/>
        </p:nvCxnSpPr>
        <p:spPr>
          <a:xfrm>
            <a:off x="2909336" y="1891393"/>
            <a:ext cx="8035" cy="786493"/>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a:extLst>
              <a:ext uri="{FF2B5EF4-FFF2-40B4-BE49-F238E27FC236}">
                <a16:creationId xmlns:a16="http://schemas.microsoft.com/office/drawing/2014/main" id="{B260F192-060D-2579-AAE7-6E39296725B0}"/>
              </a:ext>
            </a:extLst>
          </p:cNvPr>
          <p:cNvCxnSpPr>
            <a:cxnSpLocks/>
          </p:cNvCxnSpPr>
          <p:nvPr/>
        </p:nvCxnSpPr>
        <p:spPr>
          <a:xfrm>
            <a:off x="5180132" y="1891393"/>
            <a:ext cx="0" cy="786493"/>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cteur droit avec flèche 15">
            <a:extLst>
              <a:ext uri="{FF2B5EF4-FFF2-40B4-BE49-F238E27FC236}">
                <a16:creationId xmlns:a16="http://schemas.microsoft.com/office/drawing/2014/main" id="{10C502B0-7885-603A-EB9F-F45C9F613B61}"/>
              </a:ext>
            </a:extLst>
          </p:cNvPr>
          <p:cNvCxnSpPr>
            <a:cxnSpLocks/>
          </p:cNvCxnSpPr>
          <p:nvPr/>
        </p:nvCxnSpPr>
        <p:spPr>
          <a:xfrm>
            <a:off x="7651070" y="1891393"/>
            <a:ext cx="0" cy="786493"/>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necteur droit avec flèche 16">
            <a:extLst>
              <a:ext uri="{FF2B5EF4-FFF2-40B4-BE49-F238E27FC236}">
                <a16:creationId xmlns:a16="http://schemas.microsoft.com/office/drawing/2014/main" id="{7A588703-4149-0D1E-E19D-3DD4EFAEB492}"/>
              </a:ext>
            </a:extLst>
          </p:cNvPr>
          <p:cNvCxnSpPr>
            <a:cxnSpLocks/>
          </p:cNvCxnSpPr>
          <p:nvPr/>
        </p:nvCxnSpPr>
        <p:spPr>
          <a:xfrm>
            <a:off x="9874931" y="1891393"/>
            <a:ext cx="0" cy="786493"/>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594611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7C5E84DC-B89C-F2FB-7FF4-8AABB1FE5D12}"/>
              </a:ext>
            </a:extLst>
          </p:cNvPr>
          <p:cNvPicPr>
            <a:picLocks noChangeAspect="1"/>
          </p:cNvPicPr>
          <p:nvPr/>
        </p:nvPicPr>
        <p:blipFill>
          <a:blip r:embed="rId2"/>
          <a:stretch>
            <a:fillRect/>
          </a:stretch>
        </p:blipFill>
        <p:spPr>
          <a:xfrm>
            <a:off x="-1" y="0"/>
            <a:ext cx="12192001" cy="6858000"/>
          </a:xfrm>
          <a:prstGeom prst="rect">
            <a:avLst/>
          </a:prstGeom>
        </p:spPr>
      </p:pic>
      <p:sp>
        <p:nvSpPr>
          <p:cNvPr id="2" name="Rectangle 1028">
            <a:extLst>
              <a:ext uri="{FF2B5EF4-FFF2-40B4-BE49-F238E27FC236}">
                <a16:creationId xmlns:a16="http://schemas.microsoft.com/office/drawing/2014/main" id="{12B717DF-B8DB-3950-3E93-F408C306F86C}"/>
              </a:ext>
            </a:extLst>
          </p:cNvPr>
          <p:cNvSpPr>
            <a:spLocks noChangeArrowheads="1"/>
          </p:cNvSpPr>
          <p:nvPr/>
        </p:nvSpPr>
        <p:spPr bwMode="auto">
          <a:xfrm>
            <a:off x="4654550" y="859972"/>
            <a:ext cx="4424136" cy="1217272"/>
          </a:xfrm>
          <a:prstGeom prst="rect">
            <a:avLst/>
          </a:prstGeom>
          <a:solidFill>
            <a:srgbClr val="E08C37"/>
          </a:solidFill>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flatTx/>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fr-FR" altLang="fr-FR" sz="2400" b="1" dirty="0">
                <a:solidFill>
                  <a:schemeClr val="bg1"/>
                </a:solidFill>
                <a:latin typeface="+mn-lt"/>
              </a:rPr>
              <a:t>R.E.P.I.T 70</a:t>
            </a:r>
          </a:p>
          <a:p>
            <a:pPr algn="ctr" eaLnBrk="1" hangingPunct="1">
              <a:defRPr/>
            </a:pPr>
            <a:r>
              <a:rPr lang="fr-FR" altLang="fr-FR" sz="2400" b="1" dirty="0">
                <a:solidFill>
                  <a:schemeClr val="bg1"/>
                </a:solidFill>
                <a:latin typeface="+mn-lt"/>
              </a:rPr>
              <a:t>Réseau Ville Hôpital Toxicomanie</a:t>
            </a:r>
          </a:p>
        </p:txBody>
      </p:sp>
      <p:sp>
        <p:nvSpPr>
          <p:cNvPr id="3" name="Rectangle 1029">
            <a:extLst>
              <a:ext uri="{FF2B5EF4-FFF2-40B4-BE49-F238E27FC236}">
                <a16:creationId xmlns:a16="http://schemas.microsoft.com/office/drawing/2014/main" id="{F5760358-688F-92BF-A65F-A73E570669A8}"/>
              </a:ext>
            </a:extLst>
          </p:cNvPr>
          <p:cNvSpPr>
            <a:spLocks noChangeArrowheads="1"/>
          </p:cNvSpPr>
          <p:nvPr/>
        </p:nvSpPr>
        <p:spPr bwMode="auto">
          <a:xfrm>
            <a:off x="1843088" y="3221434"/>
            <a:ext cx="2811462" cy="823913"/>
          </a:xfrm>
          <a:prstGeom prst="rect">
            <a:avLst/>
          </a:prstGeom>
          <a:solidFill>
            <a:srgbClr val="E08C37"/>
          </a:solidFill>
          <a:ln>
            <a:headEnd/>
            <a:tailEnd/>
          </a:ln>
        </p:spPr>
        <p:style>
          <a:lnRef idx="2">
            <a:schemeClr val="accent2">
              <a:shade val="50000"/>
            </a:schemeClr>
          </a:lnRef>
          <a:fillRef idx="1">
            <a:schemeClr val="accent2"/>
          </a:fillRef>
          <a:effectRef idx="0">
            <a:schemeClr val="accent2"/>
          </a:effectRef>
          <a:fontRef idx="minor">
            <a:schemeClr val="lt1"/>
          </a:fontRef>
        </p:style>
        <p:txBody>
          <a:bodyPr wrap="none" anchor="ctr">
            <a:flatTx/>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endParaRPr lang="fr-FR" altLang="fr-FR" dirty="0">
              <a:solidFill>
                <a:schemeClr val="bg1"/>
              </a:solidFill>
              <a:latin typeface="Tahoma" pitchFamily="34" charset="0"/>
            </a:endParaRPr>
          </a:p>
          <a:p>
            <a:pPr algn="ctr" eaLnBrk="1" hangingPunct="1">
              <a:defRPr/>
            </a:pPr>
            <a:r>
              <a:rPr lang="fr-FR" altLang="fr-FR" sz="2400" b="1" dirty="0" err="1">
                <a:solidFill>
                  <a:schemeClr val="bg1"/>
                </a:solidFill>
                <a:latin typeface="+mn-lt"/>
              </a:rPr>
              <a:t>A.N.P.A.A-L’Escale</a:t>
            </a:r>
            <a:endParaRPr lang="fr-FR" altLang="fr-FR" sz="2400" b="1" dirty="0">
              <a:solidFill>
                <a:schemeClr val="bg1"/>
              </a:solidFill>
              <a:latin typeface="+mn-lt"/>
            </a:endParaRPr>
          </a:p>
          <a:p>
            <a:pPr algn="ctr" eaLnBrk="1" hangingPunct="1">
              <a:defRPr/>
            </a:pPr>
            <a:r>
              <a:rPr lang="fr-FR" altLang="fr-FR" sz="2400" b="1" dirty="0">
                <a:solidFill>
                  <a:schemeClr val="bg1"/>
                </a:solidFill>
                <a:latin typeface="+mn-lt"/>
              </a:rPr>
              <a:t>CSAPA et CAARUD</a:t>
            </a:r>
          </a:p>
          <a:p>
            <a:pPr algn="ctr" eaLnBrk="1" hangingPunct="1">
              <a:defRPr/>
            </a:pPr>
            <a:endParaRPr lang="fr-FR" altLang="fr-FR" dirty="0">
              <a:latin typeface="Tahoma" pitchFamily="34" charset="0"/>
            </a:endParaRPr>
          </a:p>
        </p:txBody>
      </p:sp>
      <p:sp>
        <p:nvSpPr>
          <p:cNvPr id="4" name="Oval 1033">
            <a:extLst>
              <a:ext uri="{FF2B5EF4-FFF2-40B4-BE49-F238E27FC236}">
                <a16:creationId xmlns:a16="http://schemas.microsoft.com/office/drawing/2014/main" id="{8E4ED147-7C5B-B1E8-F7F4-29DC960813A0}"/>
              </a:ext>
            </a:extLst>
          </p:cNvPr>
          <p:cNvSpPr>
            <a:spLocks noChangeArrowheads="1"/>
          </p:cNvSpPr>
          <p:nvPr/>
        </p:nvSpPr>
        <p:spPr bwMode="auto">
          <a:xfrm>
            <a:off x="6012769" y="3102654"/>
            <a:ext cx="1607911" cy="1070429"/>
          </a:xfrm>
          <a:prstGeom prst="ellipse">
            <a:avLst/>
          </a:prstGeom>
          <a:solidFill>
            <a:schemeClr val="accent2">
              <a:lumMod val="60000"/>
              <a:lumOff val="40000"/>
            </a:schemeClr>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fr-FR" altLang="fr-FR" sz="3600" b="1">
                <a:solidFill>
                  <a:schemeClr val="bg1"/>
                </a:solidFill>
                <a:latin typeface="+mn-lt"/>
                <a:cs typeface="Arial" charset="0"/>
              </a:rPr>
              <a:t>E.L.S.A</a:t>
            </a:r>
          </a:p>
        </p:txBody>
      </p:sp>
      <p:sp>
        <p:nvSpPr>
          <p:cNvPr id="7" name="Rectangle 1030">
            <a:extLst>
              <a:ext uri="{FF2B5EF4-FFF2-40B4-BE49-F238E27FC236}">
                <a16:creationId xmlns:a16="http://schemas.microsoft.com/office/drawing/2014/main" id="{8EC11D7D-6FB0-9E95-D725-08065872FBF7}"/>
              </a:ext>
            </a:extLst>
          </p:cNvPr>
          <p:cNvSpPr>
            <a:spLocks noChangeArrowheads="1"/>
          </p:cNvSpPr>
          <p:nvPr/>
        </p:nvSpPr>
        <p:spPr bwMode="auto">
          <a:xfrm>
            <a:off x="9078686" y="3231752"/>
            <a:ext cx="2854325" cy="823913"/>
          </a:xfrm>
          <a:prstGeom prst="rect">
            <a:avLst/>
          </a:prstGeom>
          <a:solidFill>
            <a:srgbClr val="E08C37"/>
          </a:solidFill>
          <a:ln>
            <a:headEnd/>
            <a:tailEnd/>
          </a:ln>
        </p:spPr>
        <p:style>
          <a:lnRef idx="2">
            <a:schemeClr val="accent2">
              <a:shade val="50000"/>
            </a:schemeClr>
          </a:lnRef>
          <a:fillRef idx="1">
            <a:schemeClr val="accent2"/>
          </a:fillRef>
          <a:effectRef idx="0">
            <a:schemeClr val="accent2"/>
          </a:effectRef>
          <a:fontRef idx="minor">
            <a:schemeClr val="lt1"/>
          </a:fontRef>
        </p:style>
        <p:txBody>
          <a:bodyPr wrap="none" anchor="ctr">
            <a:flatTx/>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fr-FR" altLang="fr-FR" sz="2000" dirty="0">
                <a:solidFill>
                  <a:schemeClr val="bg1"/>
                </a:solidFill>
                <a:latin typeface="+mn-lt"/>
              </a:rPr>
              <a:t> </a:t>
            </a:r>
            <a:r>
              <a:rPr lang="fr-FR" altLang="fr-FR" sz="2400" b="1" dirty="0">
                <a:solidFill>
                  <a:schemeClr val="bg1"/>
                </a:solidFill>
                <a:latin typeface="+mn-lt"/>
              </a:rPr>
              <a:t>ALTAU Le Relais</a:t>
            </a:r>
          </a:p>
          <a:p>
            <a:pPr algn="ctr" eaLnBrk="1" hangingPunct="1">
              <a:defRPr/>
            </a:pPr>
            <a:r>
              <a:rPr lang="fr-FR" altLang="fr-FR" sz="2400" b="1" dirty="0">
                <a:solidFill>
                  <a:schemeClr val="bg1"/>
                </a:solidFill>
                <a:latin typeface="+mn-lt"/>
              </a:rPr>
              <a:t> CSAPA et CAARUD</a:t>
            </a:r>
          </a:p>
        </p:txBody>
      </p:sp>
      <p:sp>
        <p:nvSpPr>
          <p:cNvPr id="9" name="Oval 1032">
            <a:extLst>
              <a:ext uri="{FF2B5EF4-FFF2-40B4-BE49-F238E27FC236}">
                <a16:creationId xmlns:a16="http://schemas.microsoft.com/office/drawing/2014/main" id="{70ADF55E-106C-0F6D-8AF4-E524003BD861}"/>
              </a:ext>
            </a:extLst>
          </p:cNvPr>
          <p:cNvSpPr>
            <a:spLocks noChangeArrowheads="1"/>
          </p:cNvSpPr>
          <p:nvPr/>
        </p:nvSpPr>
        <p:spPr bwMode="auto">
          <a:xfrm>
            <a:off x="7848601" y="5210173"/>
            <a:ext cx="3276600" cy="1304925"/>
          </a:xfrm>
          <a:prstGeom prst="ellipse">
            <a:avLst/>
          </a:prstGeom>
          <a:solidFill>
            <a:srgbClr val="E08C37"/>
          </a:solidFill>
          <a:ln>
            <a:headEnd/>
            <a:tailEnd/>
          </a:ln>
        </p:spPr>
        <p:style>
          <a:lnRef idx="2">
            <a:schemeClr val="accent2">
              <a:shade val="50000"/>
            </a:schemeClr>
          </a:lnRef>
          <a:fillRef idx="1">
            <a:schemeClr val="accent2"/>
          </a:fillRef>
          <a:effectRef idx="0">
            <a:schemeClr val="accent2"/>
          </a:effectRef>
          <a:fontRef idx="minor">
            <a:schemeClr val="lt1"/>
          </a:fontRef>
        </p:style>
        <p:txBody>
          <a:bodyPr wrap="none" anchor="ctr">
            <a:flatTx/>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fr-FR" altLang="fr-FR" sz="2400" b="1" dirty="0">
                <a:solidFill>
                  <a:schemeClr val="bg1"/>
                </a:solidFill>
                <a:latin typeface="+mn-lt"/>
              </a:rPr>
              <a:t>Unité d’addictologie et de</a:t>
            </a:r>
          </a:p>
          <a:p>
            <a:pPr algn="ctr" eaLnBrk="1" hangingPunct="1">
              <a:defRPr/>
            </a:pPr>
            <a:r>
              <a:rPr lang="fr-FR" altLang="fr-FR" sz="2400" b="1" dirty="0">
                <a:solidFill>
                  <a:schemeClr val="bg1"/>
                </a:solidFill>
                <a:latin typeface="+mn-lt"/>
              </a:rPr>
              <a:t>Psychologie médicale</a:t>
            </a:r>
          </a:p>
          <a:p>
            <a:pPr algn="ctr" eaLnBrk="1" hangingPunct="1">
              <a:defRPr/>
            </a:pPr>
            <a:r>
              <a:rPr lang="fr-FR" altLang="fr-FR" sz="2400" b="1" dirty="0">
                <a:solidFill>
                  <a:schemeClr val="bg1"/>
                </a:solidFill>
                <a:latin typeface="+mn-lt"/>
              </a:rPr>
              <a:t>C.H.I LURE</a:t>
            </a:r>
          </a:p>
        </p:txBody>
      </p:sp>
      <p:sp>
        <p:nvSpPr>
          <p:cNvPr id="10" name="Oval 1031">
            <a:extLst>
              <a:ext uri="{FF2B5EF4-FFF2-40B4-BE49-F238E27FC236}">
                <a16:creationId xmlns:a16="http://schemas.microsoft.com/office/drawing/2014/main" id="{48BD7740-06CA-08FB-968C-8BFDC90741CC}"/>
              </a:ext>
            </a:extLst>
          </p:cNvPr>
          <p:cNvSpPr>
            <a:spLocks noChangeArrowheads="1"/>
          </p:cNvSpPr>
          <p:nvPr/>
        </p:nvSpPr>
        <p:spPr bwMode="auto">
          <a:xfrm>
            <a:off x="2507569" y="5131876"/>
            <a:ext cx="3505200" cy="1304925"/>
          </a:xfrm>
          <a:prstGeom prst="ellipse">
            <a:avLst/>
          </a:prstGeom>
          <a:solidFill>
            <a:srgbClr val="E08C37"/>
          </a:solidFill>
          <a:ln>
            <a:headEnd/>
            <a:tailEnd/>
          </a:ln>
        </p:spPr>
        <p:style>
          <a:lnRef idx="2">
            <a:schemeClr val="accent2">
              <a:shade val="50000"/>
            </a:schemeClr>
          </a:lnRef>
          <a:fillRef idx="1">
            <a:schemeClr val="accent2"/>
          </a:fillRef>
          <a:effectRef idx="0">
            <a:schemeClr val="accent2"/>
          </a:effectRef>
          <a:fontRef idx="minor">
            <a:schemeClr val="lt1"/>
          </a:fontRef>
        </p:style>
        <p:txBody>
          <a:bodyPr wrap="none" anchor="ctr">
            <a:flatTx/>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fr-FR" altLang="fr-FR" sz="2400" b="1" dirty="0">
                <a:solidFill>
                  <a:schemeClr val="bg1"/>
                </a:solidFill>
                <a:latin typeface="+mn-lt"/>
              </a:rPr>
              <a:t>Service d’addictologie</a:t>
            </a:r>
          </a:p>
          <a:p>
            <a:pPr algn="ctr" eaLnBrk="1" hangingPunct="1">
              <a:defRPr/>
            </a:pPr>
            <a:r>
              <a:rPr lang="fr-FR" altLang="fr-FR" sz="2400" b="1" dirty="0">
                <a:solidFill>
                  <a:schemeClr val="bg1"/>
                </a:solidFill>
                <a:latin typeface="+mn-lt"/>
              </a:rPr>
              <a:t>CHS St Remy </a:t>
            </a:r>
            <a:r>
              <a:rPr lang="fr-FR" altLang="fr-FR" sz="2400" b="1" dirty="0" err="1">
                <a:solidFill>
                  <a:schemeClr val="bg1"/>
                </a:solidFill>
                <a:latin typeface="+mn-lt"/>
              </a:rPr>
              <a:t>Pav</a:t>
            </a:r>
            <a:r>
              <a:rPr lang="fr-FR" altLang="fr-FR" sz="2400" b="1" dirty="0">
                <a:solidFill>
                  <a:schemeClr val="bg1"/>
                </a:solidFill>
                <a:latin typeface="+mn-lt"/>
              </a:rPr>
              <a:t> VERLAINE</a:t>
            </a:r>
          </a:p>
        </p:txBody>
      </p:sp>
      <p:pic>
        <p:nvPicPr>
          <p:cNvPr id="11" name="Image 10">
            <a:extLst>
              <a:ext uri="{FF2B5EF4-FFF2-40B4-BE49-F238E27FC236}">
                <a16:creationId xmlns:a16="http://schemas.microsoft.com/office/drawing/2014/main" id="{89CE2EFF-7B8A-CBF3-C7C0-6A3EE82697AA}"/>
              </a:ext>
            </a:extLst>
          </p:cNvPr>
          <p:cNvPicPr>
            <a:picLocks noChangeAspect="1"/>
          </p:cNvPicPr>
          <p:nvPr/>
        </p:nvPicPr>
        <p:blipFill>
          <a:blip r:embed="rId3"/>
          <a:stretch>
            <a:fillRect/>
          </a:stretch>
        </p:blipFill>
        <p:spPr>
          <a:xfrm>
            <a:off x="-1" y="0"/>
            <a:ext cx="2427514" cy="2077243"/>
          </a:xfrm>
          <a:prstGeom prst="rect">
            <a:avLst/>
          </a:prstGeom>
        </p:spPr>
      </p:pic>
    </p:spTree>
    <p:extLst>
      <p:ext uri="{BB962C8B-B14F-4D97-AF65-F5344CB8AC3E}">
        <p14:creationId xmlns:p14="http://schemas.microsoft.com/office/powerpoint/2010/main" val="269487315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7C5E84DC-B89C-F2FB-7FF4-8AABB1FE5D12}"/>
              </a:ext>
            </a:extLst>
          </p:cNvPr>
          <p:cNvPicPr>
            <a:picLocks noChangeAspect="1"/>
          </p:cNvPicPr>
          <p:nvPr/>
        </p:nvPicPr>
        <p:blipFill>
          <a:blip r:embed="rId2"/>
          <a:stretch>
            <a:fillRect/>
          </a:stretch>
        </p:blipFill>
        <p:spPr>
          <a:xfrm>
            <a:off x="-1" y="0"/>
            <a:ext cx="12192001" cy="6858000"/>
          </a:xfrm>
          <a:prstGeom prst="rect">
            <a:avLst/>
          </a:prstGeom>
        </p:spPr>
      </p:pic>
      <p:pic>
        <p:nvPicPr>
          <p:cNvPr id="3" name="Picture 2" descr="Organismes du département JURA, services publics du jura">
            <a:extLst>
              <a:ext uri="{FF2B5EF4-FFF2-40B4-BE49-F238E27FC236}">
                <a16:creationId xmlns:a16="http://schemas.microsoft.com/office/drawing/2014/main" id="{78257732-25AD-073F-1419-DF928A6245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2079172" cy="2209800"/>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 3">
            <a:extLst>
              <a:ext uri="{FF2B5EF4-FFF2-40B4-BE49-F238E27FC236}">
                <a16:creationId xmlns:a16="http://schemas.microsoft.com/office/drawing/2014/main" id="{173AF855-B57A-786E-21E7-8E490A5127F3}"/>
              </a:ext>
            </a:extLst>
          </p:cNvPr>
          <p:cNvPicPr>
            <a:picLocks noChangeAspect="1"/>
          </p:cNvPicPr>
          <p:nvPr/>
        </p:nvPicPr>
        <p:blipFill>
          <a:blip r:embed="rId4"/>
          <a:stretch>
            <a:fillRect/>
          </a:stretch>
        </p:blipFill>
        <p:spPr>
          <a:xfrm>
            <a:off x="2285997" y="89489"/>
            <a:ext cx="9742715" cy="6545564"/>
          </a:xfrm>
          <a:prstGeom prst="rect">
            <a:avLst/>
          </a:prstGeom>
        </p:spPr>
      </p:pic>
    </p:spTree>
    <p:extLst>
      <p:ext uri="{BB962C8B-B14F-4D97-AF65-F5344CB8AC3E}">
        <p14:creationId xmlns:p14="http://schemas.microsoft.com/office/powerpoint/2010/main" val="19255863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49AB7A3F-5371-7C9D-04D2-C53C2E3B7DAE}"/>
              </a:ext>
            </a:extLst>
          </p:cNvPr>
          <p:cNvPicPr>
            <a:picLocks noChangeAspect="1"/>
          </p:cNvPicPr>
          <p:nvPr/>
        </p:nvPicPr>
        <p:blipFill>
          <a:blip r:embed="rId3"/>
          <a:stretch>
            <a:fillRect/>
          </a:stretch>
        </p:blipFill>
        <p:spPr>
          <a:xfrm>
            <a:off x="3703899" y="1847622"/>
            <a:ext cx="8488101" cy="4384211"/>
          </a:xfrm>
          <a:prstGeom prst="rect">
            <a:avLst/>
          </a:prstGeom>
        </p:spPr>
      </p:pic>
      <p:sp>
        <p:nvSpPr>
          <p:cNvPr id="8" name="ZoneTexte 7">
            <a:extLst>
              <a:ext uri="{FF2B5EF4-FFF2-40B4-BE49-F238E27FC236}">
                <a16:creationId xmlns:a16="http://schemas.microsoft.com/office/drawing/2014/main" id="{9A1E9F2A-D9D0-807A-04F3-2FCD85BCFBFE}"/>
              </a:ext>
            </a:extLst>
          </p:cNvPr>
          <p:cNvSpPr txBox="1"/>
          <p:nvPr/>
        </p:nvSpPr>
        <p:spPr>
          <a:xfrm>
            <a:off x="4208098" y="429312"/>
            <a:ext cx="7896389" cy="923330"/>
          </a:xfrm>
          <a:prstGeom prst="rect">
            <a:avLst/>
          </a:prstGeom>
          <a:noFill/>
        </p:spPr>
        <p:txBody>
          <a:bodyPr wrap="square">
            <a:spAutoFit/>
          </a:bodyPr>
          <a:lstStyle/>
          <a:p>
            <a:pPr lvl="1"/>
            <a:r>
              <a:rPr lang="fr-FR" sz="5400" b="1" dirty="0">
                <a:solidFill>
                  <a:srgbClr val="E08C37"/>
                </a:solidFill>
              </a:rPr>
              <a:t>Propriétés des SPA</a:t>
            </a:r>
          </a:p>
        </p:txBody>
      </p:sp>
      <p:sp>
        <p:nvSpPr>
          <p:cNvPr id="11" name="Rectangle 10">
            <a:extLst>
              <a:ext uri="{FF2B5EF4-FFF2-40B4-BE49-F238E27FC236}">
                <a16:creationId xmlns:a16="http://schemas.microsoft.com/office/drawing/2014/main" id="{9DD0FD21-7104-9A53-0125-4579B63DBD22}"/>
              </a:ext>
            </a:extLst>
          </p:cNvPr>
          <p:cNvSpPr/>
          <p:nvPr/>
        </p:nvSpPr>
        <p:spPr>
          <a:xfrm>
            <a:off x="0" y="0"/>
            <a:ext cx="1747777" cy="29631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Image 9">
            <a:extLst>
              <a:ext uri="{FF2B5EF4-FFF2-40B4-BE49-F238E27FC236}">
                <a16:creationId xmlns:a16="http://schemas.microsoft.com/office/drawing/2014/main" id="{84F2798B-F872-D36A-69DE-C4C133FE0570}"/>
              </a:ext>
            </a:extLst>
          </p:cNvPr>
          <p:cNvPicPr>
            <a:picLocks noChangeAspect="1"/>
          </p:cNvPicPr>
          <p:nvPr/>
        </p:nvPicPr>
        <p:blipFill>
          <a:blip r:embed="rId4">
            <a:alphaModFix amt="50000"/>
          </a:blip>
          <a:stretch>
            <a:fillRect/>
          </a:stretch>
        </p:blipFill>
        <p:spPr>
          <a:xfrm>
            <a:off x="0" y="-5960"/>
            <a:ext cx="3530278" cy="6863960"/>
          </a:xfrm>
          <a:prstGeom prst="rect">
            <a:avLst/>
          </a:prstGeom>
        </p:spPr>
      </p:pic>
      <p:sp>
        <p:nvSpPr>
          <p:cNvPr id="2" name="ZoneTexte 1">
            <a:extLst>
              <a:ext uri="{FF2B5EF4-FFF2-40B4-BE49-F238E27FC236}">
                <a16:creationId xmlns:a16="http://schemas.microsoft.com/office/drawing/2014/main" id="{13AECCA9-5079-B033-B070-CB779DDA595A}"/>
              </a:ext>
            </a:extLst>
          </p:cNvPr>
          <p:cNvSpPr txBox="1"/>
          <p:nvPr/>
        </p:nvSpPr>
        <p:spPr>
          <a:xfrm>
            <a:off x="10845478" y="6377650"/>
            <a:ext cx="1053296" cy="307777"/>
          </a:xfrm>
          <a:prstGeom prst="rect">
            <a:avLst/>
          </a:prstGeom>
          <a:solidFill>
            <a:srgbClr val="FFFF00"/>
          </a:solidFill>
        </p:spPr>
        <p:txBody>
          <a:bodyPr wrap="square" rtlCol="0">
            <a:spAutoFit/>
          </a:bodyPr>
          <a:lstStyle/>
          <a:p>
            <a:r>
              <a:rPr lang="fr-FR" sz="1400" b="1" dirty="0">
                <a:highlight>
                  <a:srgbClr val="FFFF00"/>
                </a:highlight>
                <a:ea typeface="STCaiyun" panose="020B0503020204020204" pitchFamily="2" charset="-122"/>
                <a:hlinkClick r:id="rId5" action="ppaction://hlinksldjump"/>
              </a:rPr>
              <a:t>SOMMAIRE</a:t>
            </a:r>
            <a:endParaRPr lang="fr-FR" sz="1400" b="1" dirty="0">
              <a:highlight>
                <a:srgbClr val="FFFF00"/>
              </a:highlight>
              <a:ea typeface="STCaiyun" panose="020B0503020204020204" pitchFamily="2" charset="-122"/>
            </a:endParaRPr>
          </a:p>
        </p:txBody>
      </p:sp>
    </p:spTree>
    <p:extLst>
      <p:ext uri="{BB962C8B-B14F-4D97-AF65-F5344CB8AC3E}">
        <p14:creationId xmlns:p14="http://schemas.microsoft.com/office/powerpoint/2010/main" val="310996844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7C5E84DC-B89C-F2FB-7FF4-8AABB1FE5D12}"/>
              </a:ext>
            </a:extLst>
          </p:cNvPr>
          <p:cNvPicPr>
            <a:picLocks noChangeAspect="1"/>
          </p:cNvPicPr>
          <p:nvPr/>
        </p:nvPicPr>
        <p:blipFill>
          <a:blip r:embed="rId3"/>
          <a:stretch>
            <a:fillRect/>
          </a:stretch>
        </p:blipFill>
        <p:spPr>
          <a:xfrm>
            <a:off x="-1" y="0"/>
            <a:ext cx="12192001" cy="6858000"/>
          </a:xfrm>
          <a:prstGeom prst="rect">
            <a:avLst/>
          </a:prstGeom>
        </p:spPr>
      </p:pic>
      <p:pic>
        <p:nvPicPr>
          <p:cNvPr id="3" name="Picture 2" descr="Organismes du département JURA, services publics du jura">
            <a:extLst>
              <a:ext uri="{FF2B5EF4-FFF2-40B4-BE49-F238E27FC236}">
                <a16:creationId xmlns:a16="http://schemas.microsoft.com/office/drawing/2014/main" id="{78257732-25AD-073F-1419-DF928A6245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2079172" cy="2209800"/>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 1">
            <a:extLst>
              <a:ext uri="{FF2B5EF4-FFF2-40B4-BE49-F238E27FC236}">
                <a16:creationId xmlns:a16="http://schemas.microsoft.com/office/drawing/2014/main" id="{6BD0E88F-23E4-C986-ED3D-63DBE3A8DF92}"/>
              </a:ext>
            </a:extLst>
          </p:cNvPr>
          <p:cNvPicPr>
            <a:picLocks noChangeAspect="1"/>
          </p:cNvPicPr>
          <p:nvPr/>
        </p:nvPicPr>
        <p:blipFill>
          <a:blip r:embed="rId5"/>
          <a:stretch>
            <a:fillRect/>
          </a:stretch>
        </p:blipFill>
        <p:spPr>
          <a:xfrm>
            <a:off x="2586542" y="0"/>
            <a:ext cx="9115603" cy="6834932"/>
          </a:xfrm>
          <a:prstGeom prst="rect">
            <a:avLst/>
          </a:prstGeom>
        </p:spPr>
      </p:pic>
      <p:sp>
        <p:nvSpPr>
          <p:cNvPr id="6" name="ZoneTexte 5">
            <a:extLst>
              <a:ext uri="{FF2B5EF4-FFF2-40B4-BE49-F238E27FC236}">
                <a16:creationId xmlns:a16="http://schemas.microsoft.com/office/drawing/2014/main" id="{838172B2-B794-6AE4-77B3-92E9D24C95FB}"/>
              </a:ext>
            </a:extLst>
          </p:cNvPr>
          <p:cNvSpPr txBox="1"/>
          <p:nvPr/>
        </p:nvSpPr>
        <p:spPr>
          <a:xfrm>
            <a:off x="3047999" y="3417466"/>
            <a:ext cx="6096000" cy="369332"/>
          </a:xfrm>
          <a:prstGeom prst="rect">
            <a:avLst/>
          </a:prstGeom>
          <a:noFill/>
        </p:spPr>
        <p:txBody>
          <a:bodyPr wrap="square">
            <a:spAutoFit/>
          </a:bodyPr>
          <a:lstStyle/>
          <a:p>
            <a:r>
              <a:rPr lang="fr-FR" sz="1800" dirty="0">
                <a:latin typeface="Times New Roman" panose="02020603050405020304" pitchFamily="18" charset="0"/>
                <a:cs typeface="Times New Roman" panose="02020603050405020304" pitchFamily="18" charset="0"/>
              </a:rPr>
              <a:t>www.groupement-addictions.fr</a:t>
            </a:r>
            <a:endParaRPr lang="fr-FR" dirty="0"/>
          </a:p>
        </p:txBody>
      </p:sp>
    </p:spTree>
    <p:extLst>
      <p:ext uri="{BB962C8B-B14F-4D97-AF65-F5344CB8AC3E}">
        <p14:creationId xmlns:p14="http://schemas.microsoft.com/office/powerpoint/2010/main" val="214976520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74899F71-5951-9E3F-E38F-793F6600C9CE}"/>
              </a:ext>
            </a:extLst>
          </p:cNvPr>
          <p:cNvPicPr>
            <a:picLocks noChangeAspect="1"/>
          </p:cNvPicPr>
          <p:nvPr/>
        </p:nvPicPr>
        <p:blipFill>
          <a:blip r:embed="rId3"/>
          <a:stretch>
            <a:fillRect/>
          </a:stretch>
        </p:blipFill>
        <p:spPr>
          <a:xfrm>
            <a:off x="-1" y="0"/>
            <a:ext cx="12248707" cy="6858000"/>
          </a:xfrm>
          <a:prstGeom prst="rect">
            <a:avLst/>
          </a:prstGeom>
        </p:spPr>
      </p:pic>
      <p:sp>
        <p:nvSpPr>
          <p:cNvPr id="2" name="Titre 1"/>
          <p:cNvSpPr>
            <a:spLocks noGrp="1"/>
          </p:cNvSpPr>
          <p:nvPr>
            <p:ph type="title"/>
          </p:nvPr>
        </p:nvSpPr>
        <p:spPr>
          <a:xfrm>
            <a:off x="1940868" y="0"/>
            <a:ext cx="4866332" cy="1070992"/>
          </a:xfrm>
        </p:spPr>
        <p:txBody>
          <a:bodyPr/>
          <a:lstStyle/>
          <a:p>
            <a:r>
              <a:rPr lang="fr-FR" b="1" dirty="0">
                <a:solidFill>
                  <a:schemeClr val="bg1"/>
                </a:solidFill>
                <a:latin typeface="+mn-lt"/>
              </a:rPr>
              <a:t>Situation pratique 1 </a:t>
            </a:r>
          </a:p>
        </p:txBody>
      </p:sp>
      <p:sp>
        <p:nvSpPr>
          <p:cNvPr id="5" name="Rectangle 4">
            <a:extLst>
              <a:ext uri="{FF2B5EF4-FFF2-40B4-BE49-F238E27FC236}">
                <a16:creationId xmlns:a16="http://schemas.microsoft.com/office/drawing/2014/main" id="{4C90D390-CA45-8BC5-028A-8C37D609F8E1}"/>
              </a:ext>
            </a:extLst>
          </p:cNvPr>
          <p:cNvSpPr/>
          <p:nvPr/>
        </p:nvSpPr>
        <p:spPr>
          <a:xfrm>
            <a:off x="305581" y="1498953"/>
            <a:ext cx="8136904" cy="2677656"/>
          </a:xfrm>
          <a:prstGeom prst="rect">
            <a:avLst/>
          </a:prstGeom>
        </p:spPr>
        <p:txBody>
          <a:bodyPr wrap="square">
            <a:spAutoFit/>
          </a:bodyPr>
          <a:lstStyle/>
          <a:p>
            <a:r>
              <a:rPr lang="fr-FR" sz="2800" dirty="0">
                <a:solidFill>
                  <a:schemeClr val="bg1"/>
                </a:solidFill>
              </a:rPr>
              <a:t>Lundi matin, vous êtes en réunion hebdomadaire. Votre téléphone sonne. Vous êtes alertée par une opératrice. Mr F. qui doit gerber des caisses au chariot élévateur, lui a paru bizarre, sa démarche n’est pas assurée et il parle beaucoup.</a:t>
            </a:r>
          </a:p>
          <a:p>
            <a:r>
              <a:rPr lang="fr-FR" sz="2800" dirty="0">
                <a:solidFill>
                  <a:schemeClr val="bg1"/>
                </a:solidFill>
              </a:rPr>
              <a:t> Que faites-vous ?</a:t>
            </a:r>
          </a:p>
        </p:txBody>
      </p:sp>
      <p:pic>
        <p:nvPicPr>
          <p:cNvPr id="7" name="Image 6">
            <a:extLst>
              <a:ext uri="{FF2B5EF4-FFF2-40B4-BE49-F238E27FC236}">
                <a16:creationId xmlns:a16="http://schemas.microsoft.com/office/drawing/2014/main" id="{DBA47BB4-0066-CB40-FB17-60E34D91E26F}"/>
              </a:ext>
            </a:extLst>
          </p:cNvPr>
          <p:cNvPicPr>
            <a:picLocks noChangeAspect="1"/>
          </p:cNvPicPr>
          <p:nvPr/>
        </p:nvPicPr>
        <p:blipFill>
          <a:blip r:embed="rId4"/>
          <a:stretch>
            <a:fillRect/>
          </a:stretch>
        </p:blipFill>
        <p:spPr>
          <a:xfrm>
            <a:off x="3246344" y="4442311"/>
            <a:ext cx="2255377" cy="2149986"/>
          </a:xfrm>
          <a:prstGeom prst="rect">
            <a:avLst/>
          </a:prstGeom>
        </p:spPr>
      </p:pic>
    </p:spTree>
    <p:extLst>
      <p:ext uri="{BB962C8B-B14F-4D97-AF65-F5344CB8AC3E}">
        <p14:creationId xmlns:p14="http://schemas.microsoft.com/office/powerpoint/2010/main" val="296287885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74899F71-5951-9E3F-E38F-793F6600C9CE}"/>
              </a:ext>
            </a:extLst>
          </p:cNvPr>
          <p:cNvPicPr>
            <a:picLocks noChangeAspect="1"/>
          </p:cNvPicPr>
          <p:nvPr/>
        </p:nvPicPr>
        <p:blipFill>
          <a:blip r:embed="rId3"/>
          <a:stretch>
            <a:fillRect/>
          </a:stretch>
        </p:blipFill>
        <p:spPr>
          <a:xfrm>
            <a:off x="0" y="0"/>
            <a:ext cx="12248707" cy="6858000"/>
          </a:xfrm>
          <a:prstGeom prst="rect">
            <a:avLst/>
          </a:prstGeom>
        </p:spPr>
      </p:pic>
      <p:sp>
        <p:nvSpPr>
          <p:cNvPr id="2" name="Titre 1"/>
          <p:cNvSpPr>
            <a:spLocks noGrp="1"/>
          </p:cNvSpPr>
          <p:nvPr>
            <p:ph type="title"/>
          </p:nvPr>
        </p:nvSpPr>
        <p:spPr>
          <a:xfrm>
            <a:off x="1940868" y="0"/>
            <a:ext cx="4866332" cy="1070992"/>
          </a:xfrm>
        </p:spPr>
        <p:txBody>
          <a:bodyPr/>
          <a:lstStyle/>
          <a:p>
            <a:r>
              <a:rPr lang="fr-FR" b="1" dirty="0">
                <a:solidFill>
                  <a:schemeClr val="bg1"/>
                </a:solidFill>
                <a:latin typeface="+mn-lt"/>
              </a:rPr>
              <a:t>Situation pratique 2 </a:t>
            </a:r>
          </a:p>
        </p:txBody>
      </p:sp>
      <p:sp>
        <p:nvSpPr>
          <p:cNvPr id="5" name="Rectangle 4">
            <a:extLst>
              <a:ext uri="{FF2B5EF4-FFF2-40B4-BE49-F238E27FC236}">
                <a16:creationId xmlns:a16="http://schemas.microsoft.com/office/drawing/2014/main" id="{4C90D390-CA45-8BC5-028A-8C37D609F8E1}"/>
              </a:ext>
            </a:extLst>
          </p:cNvPr>
          <p:cNvSpPr/>
          <p:nvPr/>
        </p:nvSpPr>
        <p:spPr>
          <a:xfrm>
            <a:off x="127001" y="1548406"/>
            <a:ext cx="8026400" cy="2246769"/>
          </a:xfrm>
          <a:prstGeom prst="rect">
            <a:avLst/>
          </a:prstGeom>
        </p:spPr>
        <p:txBody>
          <a:bodyPr wrap="square">
            <a:spAutoFit/>
          </a:bodyPr>
          <a:lstStyle/>
          <a:p>
            <a:r>
              <a:rPr lang="fr-FR" sz="2800" dirty="0">
                <a:solidFill>
                  <a:schemeClr val="bg1"/>
                </a:solidFill>
              </a:rPr>
              <a:t>Un pot est organisé pour le départ en retraite de votre collègue. C’est la fin de journée et vous constatez qu’S. est en état d’ébriété. S. s’apprête à prendre le volant pour rentrer à son domicile à 30 km de là et vous êtes déjà en retard. Que faites-vous ?</a:t>
            </a:r>
          </a:p>
        </p:txBody>
      </p:sp>
      <p:pic>
        <p:nvPicPr>
          <p:cNvPr id="7" name="Image 6">
            <a:extLst>
              <a:ext uri="{FF2B5EF4-FFF2-40B4-BE49-F238E27FC236}">
                <a16:creationId xmlns:a16="http://schemas.microsoft.com/office/drawing/2014/main" id="{DBA47BB4-0066-CB40-FB17-60E34D91E26F}"/>
              </a:ext>
            </a:extLst>
          </p:cNvPr>
          <p:cNvPicPr>
            <a:picLocks noChangeAspect="1"/>
          </p:cNvPicPr>
          <p:nvPr/>
        </p:nvPicPr>
        <p:blipFill>
          <a:blip r:embed="rId4"/>
          <a:stretch>
            <a:fillRect/>
          </a:stretch>
        </p:blipFill>
        <p:spPr>
          <a:xfrm>
            <a:off x="3246344" y="4442311"/>
            <a:ext cx="2255377" cy="2149986"/>
          </a:xfrm>
          <a:prstGeom prst="rect">
            <a:avLst/>
          </a:prstGeom>
        </p:spPr>
      </p:pic>
    </p:spTree>
    <p:extLst>
      <p:ext uri="{BB962C8B-B14F-4D97-AF65-F5344CB8AC3E}">
        <p14:creationId xmlns:p14="http://schemas.microsoft.com/office/powerpoint/2010/main" val="140508571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D3B557A1-D6C2-5984-86FA-C5FC573BED80}"/>
              </a:ext>
            </a:extLst>
          </p:cNvPr>
          <p:cNvPicPr>
            <a:picLocks noChangeAspect="1"/>
          </p:cNvPicPr>
          <p:nvPr/>
        </p:nvPicPr>
        <p:blipFill>
          <a:blip r:embed="rId2"/>
          <a:stretch>
            <a:fillRect/>
          </a:stretch>
        </p:blipFill>
        <p:spPr>
          <a:xfrm>
            <a:off x="-1" y="0"/>
            <a:ext cx="12216239" cy="6858000"/>
          </a:xfrm>
          <a:prstGeom prst="rect">
            <a:avLst/>
          </a:prstGeom>
        </p:spPr>
      </p:pic>
      <p:sp>
        <p:nvSpPr>
          <p:cNvPr id="4" name="ZoneTexte 3">
            <a:extLst>
              <a:ext uri="{FF2B5EF4-FFF2-40B4-BE49-F238E27FC236}">
                <a16:creationId xmlns:a16="http://schemas.microsoft.com/office/drawing/2014/main" id="{C8A880B7-2243-4402-DF6A-E3E9A0B34594}"/>
              </a:ext>
            </a:extLst>
          </p:cNvPr>
          <p:cNvSpPr txBox="1"/>
          <p:nvPr/>
        </p:nvSpPr>
        <p:spPr>
          <a:xfrm>
            <a:off x="4741763" y="428258"/>
            <a:ext cx="7203310" cy="2800767"/>
          </a:xfrm>
          <a:prstGeom prst="rect">
            <a:avLst/>
          </a:prstGeom>
          <a:noFill/>
        </p:spPr>
        <p:txBody>
          <a:bodyPr wrap="square">
            <a:spAutoFit/>
          </a:bodyPr>
          <a:lstStyle/>
          <a:p>
            <a:r>
              <a:rPr lang="fr-FR" sz="8800" b="1" dirty="0">
                <a:solidFill>
                  <a:schemeClr val="bg1"/>
                </a:solidFill>
              </a:rPr>
              <a:t>Merci pour votre attention</a:t>
            </a:r>
            <a:endParaRPr lang="fr-FR" sz="5400" b="1" dirty="0">
              <a:solidFill>
                <a:schemeClr val="bg1"/>
              </a:solidFill>
            </a:endParaRPr>
          </a:p>
        </p:txBody>
      </p:sp>
    </p:spTree>
    <p:extLst>
      <p:ext uri="{BB962C8B-B14F-4D97-AF65-F5344CB8AC3E}">
        <p14:creationId xmlns:p14="http://schemas.microsoft.com/office/powerpoint/2010/main" val="42342948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8D6CF093-DDC9-6AD8-FB6E-443F3ABB7C0E}"/>
              </a:ext>
            </a:extLst>
          </p:cNvPr>
          <p:cNvPicPr>
            <a:picLocks noChangeAspect="1"/>
          </p:cNvPicPr>
          <p:nvPr/>
        </p:nvPicPr>
        <p:blipFill>
          <a:blip r:embed="rId3"/>
          <a:stretch>
            <a:fillRect/>
          </a:stretch>
        </p:blipFill>
        <p:spPr>
          <a:xfrm>
            <a:off x="0" y="0"/>
            <a:ext cx="12192000" cy="6858000"/>
          </a:xfrm>
          <a:prstGeom prst="rect">
            <a:avLst/>
          </a:prstGeom>
        </p:spPr>
      </p:pic>
      <p:sp>
        <p:nvSpPr>
          <p:cNvPr id="6" name="ZoneTexte 5">
            <a:extLst>
              <a:ext uri="{FF2B5EF4-FFF2-40B4-BE49-F238E27FC236}">
                <a16:creationId xmlns:a16="http://schemas.microsoft.com/office/drawing/2014/main" id="{ADBC94C5-A7FE-2A0F-E10B-15F2A5EB7F86}"/>
              </a:ext>
            </a:extLst>
          </p:cNvPr>
          <p:cNvSpPr txBox="1"/>
          <p:nvPr/>
        </p:nvSpPr>
        <p:spPr>
          <a:xfrm>
            <a:off x="231497" y="2060818"/>
            <a:ext cx="4132160" cy="2123658"/>
          </a:xfrm>
          <a:prstGeom prst="rect">
            <a:avLst/>
          </a:prstGeom>
          <a:noFill/>
        </p:spPr>
        <p:txBody>
          <a:bodyPr wrap="square">
            <a:spAutoFit/>
          </a:bodyPr>
          <a:lstStyle/>
          <a:p>
            <a:r>
              <a:rPr lang="fr-FR" sz="4400" b="1" dirty="0">
                <a:solidFill>
                  <a:schemeClr val="bg1"/>
                </a:solidFill>
              </a:rPr>
              <a:t>Classification </a:t>
            </a:r>
            <a:br>
              <a:rPr lang="fr-FR" sz="4400" b="1" dirty="0">
                <a:solidFill>
                  <a:schemeClr val="bg1"/>
                </a:solidFill>
              </a:rPr>
            </a:br>
            <a:r>
              <a:rPr lang="fr-FR" sz="4400" b="1" dirty="0">
                <a:solidFill>
                  <a:schemeClr val="bg1"/>
                </a:solidFill>
              </a:rPr>
              <a:t>des substances psychoactives</a:t>
            </a:r>
          </a:p>
        </p:txBody>
      </p:sp>
      <p:sp>
        <p:nvSpPr>
          <p:cNvPr id="8" name="ZoneTexte 7">
            <a:extLst>
              <a:ext uri="{FF2B5EF4-FFF2-40B4-BE49-F238E27FC236}">
                <a16:creationId xmlns:a16="http://schemas.microsoft.com/office/drawing/2014/main" id="{DBB61C39-5A97-F876-09B4-CC3BBB9C8D10}"/>
              </a:ext>
            </a:extLst>
          </p:cNvPr>
          <p:cNvSpPr txBox="1"/>
          <p:nvPr/>
        </p:nvSpPr>
        <p:spPr>
          <a:xfrm>
            <a:off x="6528122" y="437586"/>
            <a:ext cx="3805176" cy="523220"/>
          </a:xfrm>
          <a:prstGeom prst="rect">
            <a:avLst/>
          </a:prstGeom>
          <a:noFill/>
        </p:spPr>
        <p:txBody>
          <a:bodyPr wrap="square">
            <a:spAutoFit/>
          </a:bodyPr>
          <a:lstStyle/>
          <a:p>
            <a:pPr fontAlgn="auto">
              <a:spcBef>
                <a:spcPts val="0"/>
              </a:spcBef>
              <a:spcAft>
                <a:spcPts val="0"/>
              </a:spcAft>
              <a:defRPr/>
            </a:pPr>
            <a:r>
              <a:rPr lang="fr-FR" sz="2800" b="1" dirty="0">
                <a:solidFill>
                  <a:srgbClr val="E08C37"/>
                </a:solidFill>
                <a:latin typeface="+mn-lt"/>
              </a:rPr>
              <a:t>STIMULANTS</a:t>
            </a:r>
          </a:p>
        </p:txBody>
      </p:sp>
      <p:sp>
        <p:nvSpPr>
          <p:cNvPr id="9" name="ZoneTexte 8">
            <a:extLst>
              <a:ext uri="{FF2B5EF4-FFF2-40B4-BE49-F238E27FC236}">
                <a16:creationId xmlns:a16="http://schemas.microsoft.com/office/drawing/2014/main" id="{0EE0BF64-8702-39DB-84B8-885605576F89}"/>
              </a:ext>
            </a:extLst>
          </p:cNvPr>
          <p:cNvSpPr txBox="1"/>
          <p:nvPr/>
        </p:nvSpPr>
        <p:spPr>
          <a:xfrm>
            <a:off x="6528122" y="2415778"/>
            <a:ext cx="3805176" cy="523220"/>
          </a:xfrm>
          <a:prstGeom prst="rect">
            <a:avLst/>
          </a:prstGeom>
          <a:noFill/>
        </p:spPr>
        <p:txBody>
          <a:bodyPr wrap="square">
            <a:spAutoFit/>
          </a:bodyPr>
          <a:lstStyle/>
          <a:p>
            <a:pPr fontAlgn="auto">
              <a:spcBef>
                <a:spcPts val="0"/>
              </a:spcBef>
              <a:spcAft>
                <a:spcPts val="0"/>
              </a:spcAft>
              <a:defRPr/>
            </a:pPr>
            <a:r>
              <a:rPr lang="fr-FR" sz="2800" b="1" dirty="0">
                <a:solidFill>
                  <a:srgbClr val="E08C37"/>
                </a:solidFill>
              </a:rPr>
              <a:t>DEPRESSEURS </a:t>
            </a:r>
            <a:endParaRPr lang="fr-FR" sz="2800" b="1" dirty="0">
              <a:solidFill>
                <a:srgbClr val="E08C37"/>
              </a:solidFill>
              <a:latin typeface="+mn-lt"/>
            </a:endParaRPr>
          </a:p>
        </p:txBody>
      </p:sp>
      <p:sp>
        <p:nvSpPr>
          <p:cNvPr id="10" name="ZoneTexte 9">
            <a:extLst>
              <a:ext uri="{FF2B5EF4-FFF2-40B4-BE49-F238E27FC236}">
                <a16:creationId xmlns:a16="http://schemas.microsoft.com/office/drawing/2014/main" id="{28BCCC15-D83E-22A6-0069-01E8542E5107}"/>
              </a:ext>
            </a:extLst>
          </p:cNvPr>
          <p:cNvSpPr txBox="1"/>
          <p:nvPr/>
        </p:nvSpPr>
        <p:spPr>
          <a:xfrm>
            <a:off x="6528122" y="4692924"/>
            <a:ext cx="3805176" cy="523220"/>
          </a:xfrm>
          <a:prstGeom prst="rect">
            <a:avLst/>
          </a:prstGeom>
          <a:noFill/>
        </p:spPr>
        <p:txBody>
          <a:bodyPr wrap="square">
            <a:spAutoFit/>
          </a:bodyPr>
          <a:lstStyle/>
          <a:p>
            <a:pPr fontAlgn="auto">
              <a:spcBef>
                <a:spcPts val="0"/>
              </a:spcBef>
              <a:spcAft>
                <a:spcPts val="0"/>
              </a:spcAft>
              <a:defRPr/>
            </a:pPr>
            <a:r>
              <a:rPr lang="fr-FR" sz="2800" b="1" dirty="0">
                <a:solidFill>
                  <a:srgbClr val="E08C37"/>
                </a:solidFill>
              </a:rPr>
              <a:t>PERTURBATEURS</a:t>
            </a:r>
            <a:endParaRPr lang="fr-FR" sz="2800" b="1" dirty="0">
              <a:solidFill>
                <a:srgbClr val="E08C37"/>
              </a:solidFill>
              <a:latin typeface="+mn-lt"/>
            </a:endParaRPr>
          </a:p>
        </p:txBody>
      </p:sp>
      <p:sp>
        <p:nvSpPr>
          <p:cNvPr id="12" name="ZoneTexte 11">
            <a:extLst>
              <a:ext uri="{FF2B5EF4-FFF2-40B4-BE49-F238E27FC236}">
                <a16:creationId xmlns:a16="http://schemas.microsoft.com/office/drawing/2014/main" id="{274F3C53-4FB6-6E7D-1D09-01A20B3126A0}"/>
              </a:ext>
            </a:extLst>
          </p:cNvPr>
          <p:cNvSpPr txBox="1"/>
          <p:nvPr/>
        </p:nvSpPr>
        <p:spPr>
          <a:xfrm>
            <a:off x="6528122" y="926943"/>
            <a:ext cx="5310841" cy="1015663"/>
          </a:xfrm>
          <a:prstGeom prst="rect">
            <a:avLst/>
          </a:prstGeom>
          <a:noFill/>
        </p:spPr>
        <p:txBody>
          <a:bodyPr wrap="square">
            <a:spAutoFit/>
          </a:bodyPr>
          <a:lstStyle/>
          <a:p>
            <a:pPr fontAlgn="auto">
              <a:spcBef>
                <a:spcPts val="0"/>
              </a:spcBef>
              <a:spcAft>
                <a:spcPts val="0"/>
              </a:spcAft>
              <a:defRPr/>
            </a:pPr>
            <a:r>
              <a:rPr lang="fr-FR" sz="2000" b="1" dirty="0">
                <a:solidFill>
                  <a:srgbClr val="1F9CB3"/>
                </a:solidFill>
                <a:latin typeface="+mn-lt"/>
              </a:rPr>
              <a:t>Caféine, Nicotine, Cocaïne (crack), </a:t>
            </a:r>
          </a:p>
          <a:p>
            <a:pPr fontAlgn="auto">
              <a:spcBef>
                <a:spcPts val="0"/>
              </a:spcBef>
              <a:spcAft>
                <a:spcPts val="0"/>
              </a:spcAft>
              <a:defRPr/>
            </a:pPr>
            <a:r>
              <a:rPr lang="fr-FR" sz="2000" b="1" dirty="0">
                <a:solidFill>
                  <a:srgbClr val="1F9CB3"/>
                </a:solidFill>
                <a:latin typeface="+mn-lt"/>
              </a:rPr>
              <a:t>Amphétamines (</a:t>
            </a:r>
            <a:r>
              <a:rPr lang="fr-FR" b="1" dirty="0">
                <a:solidFill>
                  <a:srgbClr val="1F9CB3"/>
                </a:solidFill>
                <a:latin typeface="+mn-lt"/>
              </a:rPr>
              <a:t>Ecstasy, Speed, Ritaline…), </a:t>
            </a:r>
            <a:r>
              <a:rPr lang="fr-FR" sz="2000" b="1" dirty="0">
                <a:solidFill>
                  <a:srgbClr val="1F9CB3"/>
                </a:solidFill>
                <a:latin typeface="+mn-lt"/>
              </a:rPr>
              <a:t>Antidépresseurs</a:t>
            </a:r>
            <a:r>
              <a:rPr lang="fr-FR" sz="2000" b="1" dirty="0">
                <a:solidFill>
                  <a:srgbClr val="1F9CB3"/>
                </a:solidFill>
              </a:rPr>
              <a:t>, Poppers, </a:t>
            </a:r>
            <a:r>
              <a:rPr lang="fr-FR" sz="2000" b="1" dirty="0">
                <a:solidFill>
                  <a:srgbClr val="1F9CB3"/>
                </a:solidFill>
                <a:latin typeface="+mn-lt"/>
              </a:rPr>
              <a:t>Khat</a:t>
            </a:r>
          </a:p>
        </p:txBody>
      </p:sp>
      <p:sp>
        <p:nvSpPr>
          <p:cNvPr id="13" name="ZoneTexte 12">
            <a:extLst>
              <a:ext uri="{FF2B5EF4-FFF2-40B4-BE49-F238E27FC236}">
                <a16:creationId xmlns:a16="http://schemas.microsoft.com/office/drawing/2014/main" id="{1B8FBCDA-8EDF-4F76-FD81-E8ABB8CE82F5}"/>
              </a:ext>
            </a:extLst>
          </p:cNvPr>
          <p:cNvSpPr txBox="1"/>
          <p:nvPr/>
        </p:nvSpPr>
        <p:spPr>
          <a:xfrm>
            <a:off x="6528122" y="2869548"/>
            <a:ext cx="5310841" cy="1631216"/>
          </a:xfrm>
          <a:prstGeom prst="rect">
            <a:avLst/>
          </a:prstGeom>
          <a:noFill/>
        </p:spPr>
        <p:txBody>
          <a:bodyPr wrap="square">
            <a:spAutoFit/>
          </a:bodyPr>
          <a:lstStyle/>
          <a:p>
            <a:pPr fontAlgn="auto">
              <a:spcBef>
                <a:spcPts val="0"/>
              </a:spcBef>
              <a:spcAft>
                <a:spcPts val="0"/>
              </a:spcAft>
              <a:defRPr/>
            </a:pPr>
            <a:r>
              <a:rPr lang="fr-FR" sz="2000" b="1" dirty="0">
                <a:solidFill>
                  <a:srgbClr val="1F9CB3"/>
                </a:solidFill>
                <a:latin typeface="+mn-lt"/>
              </a:rPr>
              <a:t>Alcool, Opiacées </a:t>
            </a:r>
            <a:r>
              <a:rPr lang="fr-FR" sz="2000" b="1" dirty="0">
                <a:solidFill>
                  <a:srgbClr val="1F9CB3"/>
                </a:solidFill>
              </a:rPr>
              <a:t>(</a:t>
            </a:r>
            <a:r>
              <a:rPr lang="fr-FR" sz="2000" b="1" dirty="0">
                <a:solidFill>
                  <a:srgbClr val="1F9CB3"/>
                </a:solidFill>
                <a:latin typeface="+mn-lt"/>
              </a:rPr>
              <a:t>Morphine, Codéine, </a:t>
            </a:r>
          </a:p>
          <a:p>
            <a:pPr fontAlgn="auto">
              <a:spcBef>
                <a:spcPts val="0"/>
              </a:spcBef>
              <a:spcAft>
                <a:spcPts val="0"/>
              </a:spcAft>
              <a:defRPr/>
            </a:pPr>
            <a:r>
              <a:rPr lang="fr-FR" sz="2000" b="1" dirty="0">
                <a:solidFill>
                  <a:srgbClr val="1F9CB3"/>
                </a:solidFill>
                <a:latin typeface="+mn-lt"/>
              </a:rPr>
              <a:t>Héroïne, Méthadone, buprénorphine), </a:t>
            </a:r>
          </a:p>
          <a:p>
            <a:pPr fontAlgn="auto">
              <a:spcBef>
                <a:spcPts val="0"/>
              </a:spcBef>
              <a:spcAft>
                <a:spcPts val="0"/>
              </a:spcAft>
              <a:defRPr/>
            </a:pPr>
            <a:r>
              <a:rPr lang="fr-FR" sz="2000" b="1" dirty="0">
                <a:solidFill>
                  <a:srgbClr val="1F9CB3"/>
                </a:solidFill>
                <a:latin typeface="+mn-lt"/>
              </a:rPr>
              <a:t>Tranquillisants (Benzodiazépines, Barbituriques etc..), Solvants volatils (anesthésiants</a:t>
            </a:r>
            <a:r>
              <a:rPr lang="fr-FR" sz="2000" b="1" dirty="0">
                <a:solidFill>
                  <a:srgbClr val="1F9CB3"/>
                </a:solidFill>
              </a:rPr>
              <a:t>, </a:t>
            </a:r>
            <a:r>
              <a:rPr lang="fr-FR" sz="2000" b="1" dirty="0">
                <a:solidFill>
                  <a:srgbClr val="1F9CB3"/>
                </a:solidFill>
                <a:latin typeface="+mn-lt"/>
              </a:rPr>
              <a:t>GHB, Kétamine…)</a:t>
            </a:r>
          </a:p>
        </p:txBody>
      </p:sp>
      <p:sp>
        <p:nvSpPr>
          <p:cNvPr id="14" name="ZoneTexte 13">
            <a:extLst>
              <a:ext uri="{FF2B5EF4-FFF2-40B4-BE49-F238E27FC236}">
                <a16:creationId xmlns:a16="http://schemas.microsoft.com/office/drawing/2014/main" id="{020CB434-C534-112F-4479-366D259177BA}"/>
              </a:ext>
            </a:extLst>
          </p:cNvPr>
          <p:cNvSpPr txBox="1"/>
          <p:nvPr/>
        </p:nvSpPr>
        <p:spPr>
          <a:xfrm>
            <a:off x="6528122" y="5142146"/>
            <a:ext cx="5310841" cy="707886"/>
          </a:xfrm>
          <a:prstGeom prst="rect">
            <a:avLst/>
          </a:prstGeom>
          <a:noFill/>
        </p:spPr>
        <p:txBody>
          <a:bodyPr wrap="square">
            <a:spAutoFit/>
          </a:bodyPr>
          <a:lstStyle/>
          <a:p>
            <a:pPr fontAlgn="auto">
              <a:spcBef>
                <a:spcPts val="0"/>
              </a:spcBef>
              <a:spcAft>
                <a:spcPts val="0"/>
              </a:spcAft>
              <a:defRPr/>
            </a:pPr>
            <a:r>
              <a:rPr lang="fr-FR" sz="2000" b="1" dirty="0">
                <a:solidFill>
                  <a:srgbClr val="1F9CB3"/>
                </a:solidFill>
                <a:latin typeface="+mn-lt"/>
              </a:rPr>
              <a:t>Cannabis (Herbe; Haschich; Huile…), Hallucinogènes (LSD, </a:t>
            </a:r>
            <a:r>
              <a:rPr lang="fr-FR" sz="2000" b="1" dirty="0" err="1">
                <a:solidFill>
                  <a:srgbClr val="1F9CB3"/>
                </a:solidFill>
                <a:latin typeface="+mn-lt"/>
              </a:rPr>
              <a:t>Psylocibine</a:t>
            </a:r>
            <a:r>
              <a:rPr lang="fr-FR" sz="2000" b="1" dirty="0">
                <a:solidFill>
                  <a:srgbClr val="1F9CB3"/>
                </a:solidFill>
              </a:rPr>
              <a:t>…), </a:t>
            </a:r>
            <a:r>
              <a:rPr lang="fr-FR" sz="2000" b="1" dirty="0" err="1">
                <a:solidFill>
                  <a:srgbClr val="1F9CB3"/>
                </a:solidFill>
                <a:latin typeface="+mn-lt"/>
              </a:rPr>
              <a:t>Artane</a:t>
            </a:r>
            <a:r>
              <a:rPr lang="fr-FR" sz="2000" b="1" dirty="0">
                <a:solidFill>
                  <a:srgbClr val="1F9CB3"/>
                </a:solidFill>
              </a:rPr>
              <a:t>…</a:t>
            </a:r>
            <a:endParaRPr lang="fr-FR" sz="2000" b="1" dirty="0">
              <a:solidFill>
                <a:srgbClr val="1F9CB3"/>
              </a:solidFill>
              <a:latin typeface="+mn-lt"/>
            </a:endParaRPr>
          </a:p>
        </p:txBody>
      </p:sp>
      <p:sp>
        <p:nvSpPr>
          <p:cNvPr id="2" name="ZoneTexte 1">
            <a:extLst>
              <a:ext uri="{FF2B5EF4-FFF2-40B4-BE49-F238E27FC236}">
                <a16:creationId xmlns:a16="http://schemas.microsoft.com/office/drawing/2014/main" id="{64F9E006-4701-501D-37CA-A21E5870E4C3}"/>
              </a:ext>
            </a:extLst>
          </p:cNvPr>
          <p:cNvSpPr txBox="1"/>
          <p:nvPr/>
        </p:nvSpPr>
        <p:spPr>
          <a:xfrm>
            <a:off x="10845478" y="6377650"/>
            <a:ext cx="1053296" cy="307777"/>
          </a:xfrm>
          <a:prstGeom prst="rect">
            <a:avLst/>
          </a:prstGeom>
          <a:solidFill>
            <a:srgbClr val="FFFF00"/>
          </a:solidFill>
        </p:spPr>
        <p:txBody>
          <a:bodyPr wrap="square" rtlCol="0">
            <a:spAutoFit/>
          </a:bodyPr>
          <a:lstStyle/>
          <a:p>
            <a:r>
              <a:rPr lang="fr-FR" sz="1400" b="1" dirty="0">
                <a:highlight>
                  <a:srgbClr val="FFFF00"/>
                </a:highlight>
                <a:ea typeface="STCaiyun" panose="020B0503020204020204" pitchFamily="2" charset="-122"/>
                <a:hlinkClick r:id="rId4" action="ppaction://hlinksldjump"/>
              </a:rPr>
              <a:t>SOMMAIRE</a:t>
            </a:r>
            <a:endParaRPr lang="fr-FR" sz="1400" b="1" dirty="0">
              <a:highlight>
                <a:srgbClr val="FFFF00"/>
              </a:highlight>
              <a:ea typeface="STCaiyun" panose="020B0503020204020204" pitchFamily="2" charset="-122"/>
            </a:endParaRPr>
          </a:p>
        </p:txBody>
      </p:sp>
    </p:spTree>
    <p:extLst>
      <p:ext uri="{BB962C8B-B14F-4D97-AF65-F5344CB8AC3E}">
        <p14:creationId xmlns:p14="http://schemas.microsoft.com/office/powerpoint/2010/main" val="2425377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2"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E821D714-8D8C-5BD3-C621-0DC6BB8F1EE4}"/>
              </a:ext>
            </a:extLst>
          </p:cNvPr>
          <p:cNvPicPr>
            <a:picLocks noChangeAspect="1"/>
          </p:cNvPicPr>
          <p:nvPr/>
        </p:nvPicPr>
        <p:blipFill>
          <a:blip r:embed="rId2"/>
          <a:stretch>
            <a:fillRect/>
          </a:stretch>
        </p:blipFill>
        <p:spPr>
          <a:xfrm>
            <a:off x="0" y="-1"/>
            <a:ext cx="12192000" cy="6803571"/>
          </a:xfrm>
          <a:prstGeom prst="rect">
            <a:avLst/>
          </a:prstGeom>
        </p:spPr>
      </p:pic>
      <p:sp>
        <p:nvSpPr>
          <p:cNvPr id="6" name="ZoneTexte 5">
            <a:extLst>
              <a:ext uri="{FF2B5EF4-FFF2-40B4-BE49-F238E27FC236}">
                <a16:creationId xmlns:a16="http://schemas.microsoft.com/office/drawing/2014/main" id="{ED4CC339-E662-6350-C417-05981588B11E}"/>
              </a:ext>
            </a:extLst>
          </p:cNvPr>
          <p:cNvSpPr txBox="1"/>
          <p:nvPr/>
        </p:nvSpPr>
        <p:spPr>
          <a:xfrm>
            <a:off x="173413" y="270314"/>
            <a:ext cx="3457553" cy="923330"/>
          </a:xfrm>
          <a:prstGeom prst="rect">
            <a:avLst/>
          </a:prstGeom>
          <a:noFill/>
        </p:spPr>
        <p:txBody>
          <a:bodyPr wrap="square">
            <a:spAutoFit/>
          </a:bodyPr>
          <a:lstStyle/>
          <a:p>
            <a:pPr lvl="1"/>
            <a:r>
              <a:rPr lang="fr-FR" sz="5400" b="1" dirty="0">
                <a:solidFill>
                  <a:schemeClr val="bg1"/>
                </a:solidFill>
              </a:rPr>
              <a:t>L’individu</a:t>
            </a:r>
          </a:p>
        </p:txBody>
      </p:sp>
      <p:sp>
        <p:nvSpPr>
          <p:cNvPr id="7" name="Espace réservé du contenu 1">
            <a:extLst>
              <a:ext uri="{FF2B5EF4-FFF2-40B4-BE49-F238E27FC236}">
                <a16:creationId xmlns:a16="http://schemas.microsoft.com/office/drawing/2014/main" id="{9B359AF0-3D1D-0604-F416-4AD076DEA724}"/>
              </a:ext>
            </a:extLst>
          </p:cNvPr>
          <p:cNvSpPr>
            <a:spLocks noGrp="1"/>
          </p:cNvSpPr>
          <p:nvPr>
            <p:ph idx="1"/>
          </p:nvPr>
        </p:nvSpPr>
        <p:spPr>
          <a:xfrm>
            <a:off x="621437" y="1725309"/>
            <a:ext cx="8593584" cy="5376825"/>
          </a:xfrm>
        </p:spPr>
        <p:txBody>
          <a:bodyPr>
            <a:normAutofit fontScale="92500" lnSpcReduction="10000"/>
          </a:bodyPr>
          <a:lstStyle/>
          <a:p>
            <a:r>
              <a:rPr lang="fr-FR" dirty="0">
                <a:solidFill>
                  <a:srgbClr val="1F9CB3"/>
                </a:solidFill>
              </a:rPr>
              <a:t>La consommation d’un produit psychoactif naît de la rencontre d’un homme avec sa personnalité, d’un produit, dans un contexte donné. </a:t>
            </a:r>
          </a:p>
          <a:p>
            <a:pPr marL="0" indent="0">
              <a:buNone/>
            </a:pPr>
            <a:r>
              <a:rPr lang="fr-FR" dirty="0"/>
              <a:t>			</a:t>
            </a:r>
          </a:p>
          <a:p>
            <a:pPr marL="0" indent="0">
              <a:buNone/>
            </a:pPr>
            <a:r>
              <a:rPr lang="fr-FR" dirty="0"/>
              <a:t>			</a:t>
            </a:r>
          </a:p>
          <a:p>
            <a:pPr marL="0" indent="0">
              <a:buNone/>
            </a:pPr>
            <a:endParaRPr lang="fr-FR" dirty="0"/>
          </a:p>
          <a:p>
            <a:endParaRPr lang="fr-FR" dirty="0"/>
          </a:p>
          <a:p>
            <a:pPr marL="0" indent="0">
              <a:buNone/>
            </a:pPr>
            <a:r>
              <a:rPr lang="fr-FR" dirty="0"/>
              <a:t>         				  	</a:t>
            </a:r>
          </a:p>
          <a:p>
            <a:endParaRPr lang="fr-FR" dirty="0"/>
          </a:p>
          <a:p>
            <a:r>
              <a:rPr lang="fr-FR" dirty="0">
                <a:solidFill>
                  <a:srgbClr val="1F9CB3"/>
                </a:solidFill>
              </a:rPr>
              <a:t>Pour comprendre, il faut s’intéresser à l’homme dans sa totalité. Les raisons de consommer diffèrent selon chaque personne, et elles sont liées à son histoire, à son état de santé et à son environnement familial et social. </a:t>
            </a:r>
          </a:p>
          <a:p>
            <a:endParaRPr lang="fr-FR" dirty="0"/>
          </a:p>
        </p:txBody>
      </p:sp>
      <p:pic>
        <p:nvPicPr>
          <p:cNvPr id="8" name="Image 7">
            <a:extLst>
              <a:ext uri="{FF2B5EF4-FFF2-40B4-BE49-F238E27FC236}">
                <a16:creationId xmlns:a16="http://schemas.microsoft.com/office/drawing/2014/main" id="{A67DBFC5-95D9-8DA0-2E63-8585E9F040C1}"/>
              </a:ext>
            </a:extLst>
          </p:cNvPr>
          <p:cNvPicPr>
            <a:picLocks noChangeAspect="1"/>
          </p:cNvPicPr>
          <p:nvPr/>
        </p:nvPicPr>
        <p:blipFill>
          <a:blip r:embed="rId3"/>
          <a:stretch>
            <a:fillRect/>
          </a:stretch>
        </p:blipFill>
        <p:spPr>
          <a:xfrm>
            <a:off x="2550466" y="2797747"/>
            <a:ext cx="4729223" cy="2537805"/>
          </a:xfrm>
          <a:prstGeom prst="rect">
            <a:avLst/>
          </a:prstGeom>
        </p:spPr>
      </p:pic>
      <p:sp>
        <p:nvSpPr>
          <p:cNvPr id="2" name="ZoneTexte 1">
            <a:extLst>
              <a:ext uri="{FF2B5EF4-FFF2-40B4-BE49-F238E27FC236}">
                <a16:creationId xmlns:a16="http://schemas.microsoft.com/office/drawing/2014/main" id="{C7AD2A4A-856E-C895-1267-B0B47E8D2797}"/>
              </a:ext>
            </a:extLst>
          </p:cNvPr>
          <p:cNvSpPr txBox="1"/>
          <p:nvPr/>
        </p:nvSpPr>
        <p:spPr>
          <a:xfrm>
            <a:off x="10176862" y="6400799"/>
            <a:ext cx="1053296" cy="307777"/>
          </a:xfrm>
          <a:prstGeom prst="rect">
            <a:avLst/>
          </a:prstGeom>
          <a:solidFill>
            <a:srgbClr val="FFFF00"/>
          </a:solidFill>
        </p:spPr>
        <p:txBody>
          <a:bodyPr wrap="square" rtlCol="0">
            <a:spAutoFit/>
          </a:bodyPr>
          <a:lstStyle/>
          <a:p>
            <a:r>
              <a:rPr lang="fr-FR" sz="1400" b="1" dirty="0">
                <a:highlight>
                  <a:srgbClr val="FFFF00"/>
                </a:highlight>
                <a:ea typeface="STCaiyun" panose="020B0503020204020204" pitchFamily="2" charset="-122"/>
                <a:hlinkClick r:id="rId4" action="ppaction://hlinksldjump"/>
              </a:rPr>
              <a:t>SOMMAIRE</a:t>
            </a:r>
            <a:endParaRPr lang="fr-FR" sz="1400" b="1" dirty="0">
              <a:highlight>
                <a:srgbClr val="FFFF00"/>
              </a:highlight>
              <a:ea typeface="STCaiyun" panose="020B0503020204020204" pitchFamily="2" charset="-122"/>
            </a:endParaRPr>
          </a:p>
        </p:txBody>
      </p:sp>
    </p:spTree>
    <p:extLst>
      <p:ext uri="{BB962C8B-B14F-4D97-AF65-F5344CB8AC3E}">
        <p14:creationId xmlns:p14="http://schemas.microsoft.com/office/powerpoint/2010/main" val="1324297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0A735923CCB544A8FC22400479B6F60" ma:contentTypeVersion="18" ma:contentTypeDescription="Crée un document." ma:contentTypeScope="" ma:versionID="757babe44d31f0f82025b607016ae765">
  <xsd:schema xmlns:xsd="http://www.w3.org/2001/XMLSchema" xmlns:xs="http://www.w3.org/2001/XMLSchema" xmlns:p="http://schemas.microsoft.com/office/2006/metadata/properties" xmlns:ns2="8d0b0ac5-0d1c-41d9-94b4-e86f374842b7" xmlns:ns3="ce685436-327e-415b-b06d-9a0f2bb5655f" targetNamespace="http://schemas.microsoft.com/office/2006/metadata/properties" ma:root="true" ma:fieldsID="989ed70ff94beecc5b4bf27f4ad4eb0d" ns2:_="" ns3:_="">
    <xsd:import namespace="8d0b0ac5-0d1c-41d9-94b4-e86f374842b7"/>
    <xsd:import namespace="ce685436-327e-415b-b06d-9a0f2bb5655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0b0ac5-0d1c-41d9-94b4-e86f374842b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alises d’images" ma:readOnly="false" ma:fieldId="{5cf76f15-5ced-4ddc-b409-7134ff3c332f}" ma:taxonomyMulti="true" ma:sspId="4bf61e71-71de-474e-85fa-8e7095b4bee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e685436-327e-415b-b06d-9a0f2bb5655f" elementFormDefault="qualified">
    <xsd:import namespace="http://schemas.microsoft.com/office/2006/documentManagement/types"/>
    <xsd:import namespace="http://schemas.microsoft.com/office/infopath/2007/PartnerControls"/>
    <xsd:element name="SharedWithUsers" ma:index="15"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Partagé avec détails" ma:internalName="SharedWithDetails" ma:readOnly="true">
      <xsd:simpleType>
        <xsd:restriction base="dms:Note">
          <xsd:maxLength value="255"/>
        </xsd:restriction>
      </xsd:simpleType>
    </xsd:element>
    <xsd:element name="TaxCatchAll" ma:index="23" nillable="true" ma:displayName="Taxonomy Catch All Column" ma:hidden="true" ma:list="{68dfca8e-a50c-4c5a-b2bd-3eaad65dc888}" ma:internalName="TaxCatchAll" ma:showField="CatchAllData" ma:web="ce685436-327e-415b-b06d-9a0f2bb5655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B115784-B330-43C2-92DE-A750E5B15487}"/>
</file>

<file path=customXml/itemProps2.xml><?xml version="1.0" encoding="utf-8"?>
<ds:datastoreItem xmlns:ds="http://schemas.openxmlformats.org/officeDocument/2006/customXml" ds:itemID="{D09A5DD7-060D-4E89-AD79-56E924570C27}"/>
</file>

<file path=docProps/app.xml><?xml version="1.0" encoding="utf-8"?>
<Properties xmlns="http://schemas.openxmlformats.org/officeDocument/2006/extended-properties" xmlns:vt="http://schemas.openxmlformats.org/officeDocument/2006/docPropsVTypes">
  <TotalTime>7499</TotalTime>
  <Words>7006</Words>
  <Application>Microsoft Office PowerPoint</Application>
  <PresentationFormat>Grand écran</PresentationFormat>
  <Paragraphs>747</Paragraphs>
  <Slides>73</Slides>
  <Notes>28</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73</vt:i4>
      </vt:variant>
    </vt:vector>
  </HeadingPairs>
  <TitlesOfParts>
    <vt:vector size="84" baseType="lpstr">
      <vt:lpstr>Arial</vt:lpstr>
      <vt:lpstr>Arial Narrow</vt:lpstr>
      <vt:lpstr>Calibri</vt:lpstr>
      <vt:lpstr>Calibri Light</vt:lpstr>
      <vt:lpstr>Courier New</vt:lpstr>
      <vt:lpstr>Lucida Sans</vt:lpstr>
      <vt:lpstr>Symbol</vt:lpstr>
      <vt:lpstr>Tahoma</vt:lpstr>
      <vt:lpstr>Times New Roman</vt:lpstr>
      <vt:lpstr>Wingdings</vt:lpstr>
      <vt:lpstr>Thème Office</vt:lpstr>
      <vt:lpstr>Présentation PowerPoint</vt:lpstr>
      <vt:lpstr>Présentation PowerPoint</vt:lpstr>
      <vt:lpstr>Films INRS + Nuggets =&gt; Lien   Missions des SPST =&gt; Lien  Définitions : addictologie et substances psychoactives =&gt; Lien  L’individu =&gt; Lien  Conséquences =&gt; Lien  L’addiction (naissance et usages) =&gt; Lien  Types d’addiction =&gt; Lien  Classement des produits =&gt; Lien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Protocole d’intervention face à une personne dans l’incapacité d’assurer son poste de travail</vt:lpstr>
      <vt:lpstr>Présentation PowerPoint</vt:lpstr>
      <vt:lpstr>Conduite à tenir en cas de trouble du comportement chronique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Situation pratique 1 </vt:lpstr>
      <vt:lpstr>Situation pratique 2 </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Julien BREUILLARD</dc:creator>
  <cp:lastModifiedBy>Melanie LEBLANC</cp:lastModifiedBy>
  <cp:revision>32</cp:revision>
  <dcterms:created xsi:type="dcterms:W3CDTF">2022-09-26T09:09:27Z</dcterms:created>
  <dcterms:modified xsi:type="dcterms:W3CDTF">2023-04-20T09:03:59Z</dcterms:modified>
</cp:coreProperties>
</file>