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 id="2147483661" r:id="rId6"/>
  </p:sldMasterIdLst>
  <p:notesMasterIdLst>
    <p:notesMasterId r:id="rId45"/>
  </p:notesMasterIdLst>
  <p:handoutMasterIdLst>
    <p:handoutMasterId r:id="rId46"/>
  </p:handoutMasterIdLst>
  <p:sldIdLst>
    <p:sldId id="288" r:id="rId7"/>
    <p:sldId id="272" r:id="rId8"/>
    <p:sldId id="286" r:id="rId9"/>
    <p:sldId id="279" r:id="rId10"/>
    <p:sldId id="280" r:id="rId11"/>
    <p:sldId id="281" r:id="rId12"/>
    <p:sldId id="329" r:id="rId13"/>
    <p:sldId id="282" r:id="rId14"/>
    <p:sldId id="313" r:id="rId15"/>
    <p:sldId id="314" r:id="rId16"/>
    <p:sldId id="283" r:id="rId17"/>
    <p:sldId id="333" r:id="rId18"/>
    <p:sldId id="320" r:id="rId19"/>
    <p:sldId id="711" r:id="rId20"/>
    <p:sldId id="319" r:id="rId21"/>
    <p:sldId id="321" r:id="rId22"/>
    <p:sldId id="334" r:id="rId23"/>
    <p:sldId id="292" r:id="rId24"/>
    <p:sldId id="294" r:id="rId25"/>
    <p:sldId id="335" r:id="rId26"/>
    <p:sldId id="330" r:id="rId27"/>
    <p:sldId id="332" r:id="rId28"/>
    <p:sldId id="328" r:id="rId29"/>
    <p:sldId id="322" r:id="rId30"/>
    <p:sldId id="326" r:id="rId31"/>
    <p:sldId id="331" r:id="rId32"/>
    <p:sldId id="327" r:id="rId33"/>
    <p:sldId id="325" r:id="rId34"/>
    <p:sldId id="256" r:id="rId35"/>
    <p:sldId id="298" r:id="rId36"/>
    <p:sldId id="300" r:id="rId37"/>
    <p:sldId id="296" r:id="rId38"/>
    <p:sldId id="303" r:id="rId39"/>
    <p:sldId id="297" r:id="rId40"/>
    <p:sldId id="304" r:id="rId41"/>
    <p:sldId id="299" r:id="rId42"/>
    <p:sldId id="301" r:id="rId43"/>
    <p:sldId id="305"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3D90E-3346-47C1-974C-08CEA8986F07}" v="3" dt="2023-12-21T08:30:00.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26379-84B2-4D7B-8BA3-E04652A7F258}" type="doc">
      <dgm:prSet loTypeId="urn:microsoft.com/office/officeart/2005/8/layout/chart3" loCatId="cycle" qsTypeId="urn:microsoft.com/office/officeart/2005/8/quickstyle/simple1" qsCatId="simple" csTypeId="urn:microsoft.com/office/officeart/2005/8/colors/accent1_1" csCatId="accent1" phldr="1"/>
      <dgm:spPr/>
      <dgm:t>
        <a:bodyPr/>
        <a:lstStyle/>
        <a:p>
          <a:endParaRPr lang="fr-FR"/>
        </a:p>
      </dgm:t>
    </dgm:pt>
    <dgm:pt modelId="{0E8DC2AE-E056-4431-BB4E-6B0017834864}">
      <dgm:prSet phldrT="[Texte]" custT="1"/>
      <dgm:spPr/>
      <dgm:t>
        <a:bodyPr/>
        <a:lstStyle/>
        <a:p>
          <a:pPr lvl="0" defTabSz="488950">
            <a:lnSpc>
              <a:spcPct val="90000"/>
            </a:lnSpc>
            <a:spcBef>
              <a:spcPct val="0"/>
            </a:spcBef>
            <a:spcAft>
              <a:spcPct val="35000"/>
            </a:spcAft>
          </a:pPr>
          <a:r>
            <a:rPr lang="fr-FR" sz="1600" b="1" dirty="0">
              <a:solidFill>
                <a:srgbClr val="1155CC"/>
              </a:solidFill>
              <a:effectLst/>
              <a:latin typeface="+mn-lt"/>
              <a:cs typeface="Arial" panose="020B0604020202020204" pitchFamily="34" charset="0"/>
            </a:rPr>
            <a:t>STIMULANTS: </a:t>
          </a:r>
          <a:r>
            <a:rPr lang="fr-FR" sz="1400" b="0" i="1" dirty="0">
              <a:solidFill>
                <a:srgbClr val="1155CC"/>
              </a:solidFill>
              <a:effectLst/>
              <a:latin typeface="+mn-lt"/>
              <a:cs typeface="Arial" panose="020B0604020202020204" pitchFamily="34" charset="0"/>
            </a:rPr>
            <a:t>accélère le SNC</a:t>
          </a:r>
        </a:p>
      </dgm:t>
    </dgm:pt>
    <dgm:pt modelId="{5EBB3736-BB94-43A6-8089-8BE95D20374C}" type="parTrans" cxnId="{73D1F3DF-A097-446C-8303-3E4E53598394}">
      <dgm:prSet/>
      <dgm:spPr/>
      <dgm:t>
        <a:bodyPr/>
        <a:lstStyle/>
        <a:p>
          <a:endParaRPr lang="fr-FR"/>
        </a:p>
      </dgm:t>
    </dgm:pt>
    <dgm:pt modelId="{0E43B4B6-DB21-40BB-902C-4D2951724714}" type="sibTrans" cxnId="{73D1F3DF-A097-446C-8303-3E4E53598394}">
      <dgm:prSet/>
      <dgm:spPr/>
      <dgm:t>
        <a:bodyPr/>
        <a:lstStyle/>
        <a:p>
          <a:endParaRPr lang="fr-FR"/>
        </a:p>
      </dgm:t>
    </dgm:pt>
    <dgm:pt modelId="{B440CB95-687B-47FC-A9B9-EDD26577CAEC}">
      <dgm:prSet phldrT="[Texte]" custT="1"/>
      <dgm:spPr/>
      <dgm:t>
        <a:bodyPr/>
        <a:lstStyle/>
        <a:p>
          <a:r>
            <a:rPr lang="fr-FR" sz="1600" b="1" dirty="0">
              <a:solidFill>
                <a:srgbClr val="1155CC"/>
              </a:solidFill>
              <a:effectLst/>
              <a:latin typeface="+mn-lt"/>
              <a:cs typeface="Arial" panose="020B0604020202020204" pitchFamily="34" charset="0"/>
            </a:rPr>
            <a:t>SEDATIFS: </a:t>
          </a:r>
          <a:r>
            <a:rPr lang="fr-FR" sz="1400" b="0" i="1" dirty="0">
              <a:solidFill>
                <a:srgbClr val="1155CC"/>
              </a:solidFill>
              <a:effectLst/>
              <a:latin typeface="+mn-lt"/>
              <a:cs typeface="Arial" panose="020B0604020202020204" pitchFamily="34" charset="0"/>
            </a:rPr>
            <a:t>ralentissent le SNC</a:t>
          </a:r>
        </a:p>
      </dgm:t>
    </dgm:pt>
    <dgm:pt modelId="{D3876793-4668-4FC2-A354-7532C0BA09FD}" type="parTrans" cxnId="{1F820290-6117-4173-94AA-BF632D0256C9}">
      <dgm:prSet/>
      <dgm:spPr/>
      <dgm:t>
        <a:bodyPr/>
        <a:lstStyle/>
        <a:p>
          <a:endParaRPr lang="fr-FR"/>
        </a:p>
      </dgm:t>
    </dgm:pt>
    <dgm:pt modelId="{CE7EF3A2-7951-4D7A-B216-B90D787BFA3A}" type="sibTrans" cxnId="{1F820290-6117-4173-94AA-BF632D0256C9}">
      <dgm:prSet/>
      <dgm:spPr/>
      <dgm:t>
        <a:bodyPr/>
        <a:lstStyle/>
        <a:p>
          <a:endParaRPr lang="fr-FR"/>
        </a:p>
      </dgm:t>
    </dgm:pt>
    <dgm:pt modelId="{C5404659-13C6-4053-B63F-9EC23E9C1E72}">
      <dgm:prSet phldrT="[Texte]" custT="1"/>
      <dgm:spPr/>
      <dgm:t>
        <a:bodyPr/>
        <a:lstStyle/>
        <a:p>
          <a:r>
            <a:rPr lang="fr-FR" sz="1600" b="1" dirty="0">
              <a:solidFill>
                <a:srgbClr val="1155CC"/>
              </a:solidFill>
              <a:effectLst/>
              <a:latin typeface="+mn-lt"/>
              <a:cs typeface="Arial" panose="020B0604020202020204" pitchFamily="34" charset="0"/>
            </a:rPr>
            <a:t>HALLUCINOGENES: </a:t>
          </a:r>
          <a:r>
            <a:rPr lang="fr-FR" sz="1600" b="0" i="1" dirty="0">
              <a:solidFill>
                <a:srgbClr val="1155CC"/>
              </a:solidFill>
              <a:effectLst/>
              <a:latin typeface="+mn-lt"/>
              <a:cs typeface="Arial" panose="020B0604020202020204" pitchFamily="34" charset="0"/>
            </a:rPr>
            <a:t>perturbation du SNC</a:t>
          </a:r>
        </a:p>
      </dgm:t>
    </dgm:pt>
    <dgm:pt modelId="{EB4A0A77-98B0-4799-8895-D20EFBCAE94B}" type="sibTrans" cxnId="{E95F3827-0C86-4AEB-AF25-D8B0CF697DC8}">
      <dgm:prSet/>
      <dgm:spPr/>
      <dgm:t>
        <a:bodyPr/>
        <a:lstStyle/>
        <a:p>
          <a:endParaRPr lang="fr-FR"/>
        </a:p>
      </dgm:t>
    </dgm:pt>
    <dgm:pt modelId="{1BB966B1-F405-4A41-B77A-2BBA80B2D90F}" type="parTrans" cxnId="{E95F3827-0C86-4AEB-AF25-D8B0CF697DC8}">
      <dgm:prSet/>
      <dgm:spPr/>
      <dgm:t>
        <a:bodyPr/>
        <a:lstStyle/>
        <a:p>
          <a:endParaRPr lang="fr-FR"/>
        </a:p>
      </dgm:t>
    </dgm:pt>
    <dgm:pt modelId="{7C7215F5-DD7E-40C5-BD82-FCF207DBA4DB}" type="pres">
      <dgm:prSet presAssocID="{8DD26379-84B2-4D7B-8BA3-E04652A7F258}" presName="compositeShape" presStyleCnt="0">
        <dgm:presLayoutVars>
          <dgm:chMax val="7"/>
          <dgm:dir/>
          <dgm:resizeHandles val="exact"/>
        </dgm:presLayoutVars>
      </dgm:prSet>
      <dgm:spPr/>
    </dgm:pt>
    <dgm:pt modelId="{27058775-29ED-496D-9948-FDF1C03B53B1}" type="pres">
      <dgm:prSet presAssocID="{8DD26379-84B2-4D7B-8BA3-E04652A7F258}" presName="wedge1" presStyleLbl="node1" presStyleIdx="0" presStyleCnt="3" custLinFactNeighborX="8029" custLinFactNeighborY="3135"/>
      <dgm:spPr/>
    </dgm:pt>
    <dgm:pt modelId="{B6CBF8A2-A512-40A7-8537-90111D315CAE}" type="pres">
      <dgm:prSet presAssocID="{8DD26379-84B2-4D7B-8BA3-E04652A7F258}" presName="wedge1Tx" presStyleLbl="node1" presStyleIdx="0" presStyleCnt="3">
        <dgm:presLayoutVars>
          <dgm:chMax val="0"/>
          <dgm:chPref val="0"/>
          <dgm:bulletEnabled val="1"/>
        </dgm:presLayoutVars>
      </dgm:prSet>
      <dgm:spPr/>
    </dgm:pt>
    <dgm:pt modelId="{A257E4FE-CAEC-41A6-8D33-0BBBFCFAD0AA}" type="pres">
      <dgm:prSet presAssocID="{8DD26379-84B2-4D7B-8BA3-E04652A7F258}" presName="wedge2" presStyleLbl="node1" presStyleIdx="1" presStyleCnt="3" custScaleX="100202" custLinFactNeighborX="11257" custLinFactNeighborY="3332"/>
      <dgm:spPr/>
    </dgm:pt>
    <dgm:pt modelId="{ECE96673-B5B5-47AC-880A-3B680CEACE1C}" type="pres">
      <dgm:prSet presAssocID="{8DD26379-84B2-4D7B-8BA3-E04652A7F258}" presName="wedge2Tx" presStyleLbl="node1" presStyleIdx="1" presStyleCnt="3">
        <dgm:presLayoutVars>
          <dgm:chMax val="0"/>
          <dgm:chPref val="0"/>
          <dgm:bulletEnabled val="1"/>
        </dgm:presLayoutVars>
      </dgm:prSet>
      <dgm:spPr/>
    </dgm:pt>
    <dgm:pt modelId="{14F3E683-4B44-49F8-8C58-E1C4B3605777}" type="pres">
      <dgm:prSet presAssocID="{8DD26379-84B2-4D7B-8BA3-E04652A7F258}" presName="wedge3" presStyleLbl="node1" presStyleIdx="2" presStyleCnt="3" custScaleX="102516" custScaleY="96468" custLinFactNeighborX="9294" custLinFactNeighborY="-771"/>
      <dgm:spPr/>
    </dgm:pt>
    <dgm:pt modelId="{81E364D7-D9F4-45FB-9D80-D4CA0A1DB793}" type="pres">
      <dgm:prSet presAssocID="{8DD26379-84B2-4D7B-8BA3-E04652A7F258}" presName="wedge3Tx" presStyleLbl="node1" presStyleIdx="2" presStyleCnt="3">
        <dgm:presLayoutVars>
          <dgm:chMax val="0"/>
          <dgm:chPref val="0"/>
          <dgm:bulletEnabled val="1"/>
        </dgm:presLayoutVars>
      </dgm:prSet>
      <dgm:spPr/>
    </dgm:pt>
  </dgm:ptLst>
  <dgm:cxnLst>
    <dgm:cxn modelId="{98048B25-5C1A-48C0-B8D6-4E575B1E4D60}" type="presOf" srcId="{B440CB95-687B-47FC-A9B9-EDD26577CAEC}" destId="{81E364D7-D9F4-45FB-9D80-D4CA0A1DB793}" srcOrd="1" destOrd="0" presId="urn:microsoft.com/office/officeart/2005/8/layout/chart3"/>
    <dgm:cxn modelId="{E95F3827-0C86-4AEB-AF25-D8B0CF697DC8}" srcId="{8DD26379-84B2-4D7B-8BA3-E04652A7F258}" destId="{C5404659-13C6-4053-B63F-9EC23E9C1E72}" srcOrd="1" destOrd="0" parTransId="{1BB966B1-F405-4A41-B77A-2BBA80B2D90F}" sibTransId="{EB4A0A77-98B0-4799-8895-D20EFBCAE94B}"/>
    <dgm:cxn modelId="{D6BFE13E-4CB6-42AB-AF25-9C787100FFB6}" type="presOf" srcId="{8DD26379-84B2-4D7B-8BA3-E04652A7F258}" destId="{7C7215F5-DD7E-40C5-BD82-FCF207DBA4DB}" srcOrd="0" destOrd="0" presId="urn:microsoft.com/office/officeart/2005/8/layout/chart3"/>
    <dgm:cxn modelId="{788EA36D-1B03-4962-BF61-1E8B5CFA79E3}" type="presOf" srcId="{0E8DC2AE-E056-4431-BB4E-6B0017834864}" destId="{B6CBF8A2-A512-40A7-8537-90111D315CAE}" srcOrd="1" destOrd="0" presId="urn:microsoft.com/office/officeart/2005/8/layout/chart3"/>
    <dgm:cxn modelId="{E2C98D8A-ED26-48C8-9C45-8D35796DE1AC}" type="presOf" srcId="{0E8DC2AE-E056-4431-BB4E-6B0017834864}" destId="{27058775-29ED-496D-9948-FDF1C03B53B1}" srcOrd="0" destOrd="0" presId="urn:microsoft.com/office/officeart/2005/8/layout/chart3"/>
    <dgm:cxn modelId="{1F820290-6117-4173-94AA-BF632D0256C9}" srcId="{8DD26379-84B2-4D7B-8BA3-E04652A7F258}" destId="{B440CB95-687B-47FC-A9B9-EDD26577CAEC}" srcOrd="2" destOrd="0" parTransId="{D3876793-4668-4FC2-A354-7532C0BA09FD}" sibTransId="{CE7EF3A2-7951-4D7A-B216-B90D787BFA3A}"/>
    <dgm:cxn modelId="{372A3B91-1B4D-4D80-A449-F5BEDE34477A}" type="presOf" srcId="{B440CB95-687B-47FC-A9B9-EDD26577CAEC}" destId="{14F3E683-4B44-49F8-8C58-E1C4B3605777}" srcOrd="0" destOrd="0" presId="urn:microsoft.com/office/officeart/2005/8/layout/chart3"/>
    <dgm:cxn modelId="{73D1F3DF-A097-446C-8303-3E4E53598394}" srcId="{8DD26379-84B2-4D7B-8BA3-E04652A7F258}" destId="{0E8DC2AE-E056-4431-BB4E-6B0017834864}" srcOrd="0" destOrd="0" parTransId="{5EBB3736-BB94-43A6-8089-8BE95D20374C}" sibTransId="{0E43B4B6-DB21-40BB-902C-4D2951724714}"/>
    <dgm:cxn modelId="{338688E5-1EED-4B33-996C-4600C699B340}" type="presOf" srcId="{C5404659-13C6-4053-B63F-9EC23E9C1E72}" destId="{A257E4FE-CAEC-41A6-8D33-0BBBFCFAD0AA}" srcOrd="0" destOrd="0" presId="urn:microsoft.com/office/officeart/2005/8/layout/chart3"/>
    <dgm:cxn modelId="{E251D1EA-10FB-4DE1-B4CD-3BAD5350DCA5}" type="presOf" srcId="{C5404659-13C6-4053-B63F-9EC23E9C1E72}" destId="{ECE96673-B5B5-47AC-880A-3B680CEACE1C}" srcOrd="1" destOrd="0" presId="urn:microsoft.com/office/officeart/2005/8/layout/chart3"/>
    <dgm:cxn modelId="{4CD9EC9B-9515-4F2E-AAA3-F149B90C5D90}" type="presParOf" srcId="{7C7215F5-DD7E-40C5-BD82-FCF207DBA4DB}" destId="{27058775-29ED-496D-9948-FDF1C03B53B1}" srcOrd="0" destOrd="0" presId="urn:microsoft.com/office/officeart/2005/8/layout/chart3"/>
    <dgm:cxn modelId="{D6FB3677-C61C-4AA0-9327-9EE5C4EB228D}" type="presParOf" srcId="{7C7215F5-DD7E-40C5-BD82-FCF207DBA4DB}" destId="{B6CBF8A2-A512-40A7-8537-90111D315CAE}" srcOrd="1" destOrd="0" presId="urn:microsoft.com/office/officeart/2005/8/layout/chart3"/>
    <dgm:cxn modelId="{85DD9D95-E183-4728-9A1A-4EB2573AA506}" type="presParOf" srcId="{7C7215F5-DD7E-40C5-BD82-FCF207DBA4DB}" destId="{A257E4FE-CAEC-41A6-8D33-0BBBFCFAD0AA}" srcOrd="2" destOrd="0" presId="urn:microsoft.com/office/officeart/2005/8/layout/chart3"/>
    <dgm:cxn modelId="{093EE608-F7FD-4E75-B868-23843ED97AC3}" type="presParOf" srcId="{7C7215F5-DD7E-40C5-BD82-FCF207DBA4DB}" destId="{ECE96673-B5B5-47AC-880A-3B680CEACE1C}" srcOrd="3" destOrd="0" presId="urn:microsoft.com/office/officeart/2005/8/layout/chart3"/>
    <dgm:cxn modelId="{3DBCF941-A93A-437E-9838-E2420DFA6DFF}" type="presParOf" srcId="{7C7215F5-DD7E-40C5-BD82-FCF207DBA4DB}" destId="{14F3E683-4B44-49F8-8C58-E1C4B3605777}" srcOrd="4" destOrd="0" presId="urn:microsoft.com/office/officeart/2005/8/layout/chart3"/>
    <dgm:cxn modelId="{041F474E-9F35-438C-A0BE-2BDCF7A0DB43}" type="presParOf" srcId="{7C7215F5-DD7E-40C5-BD82-FCF207DBA4DB}" destId="{81E364D7-D9F4-45FB-9D80-D4CA0A1DB793}"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58775-29ED-496D-9948-FDF1C03B53B1}">
      <dsp:nvSpPr>
        <dsp:cNvPr id="0" name=""/>
        <dsp:cNvSpPr/>
      </dsp:nvSpPr>
      <dsp:spPr>
        <a:xfrm>
          <a:off x="2610636" y="480562"/>
          <a:ext cx="4301981" cy="4301981"/>
        </a:xfrm>
        <a:prstGeom prst="pie">
          <a:avLst>
            <a:gd name="adj1" fmla="val 16200000"/>
            <a:gd name="adj2" fmla="val 18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488950">
            <a:lnSpc>
              <a:spcPct val="90000"/>
            </a:lnSpc>
            <a:spcBef>
              <a:spcPct val="0"/>
            </a:spcBef>
            <a:spcAft>
              <a:spcPct val="35000"/>
            </a:spcAft>
            <a:buNone/>
          </a:pPr>
          <a:r>
            <a:rPr lang="fr-FR" sz="1600" b="1" kern="1200" dirty="0">
              <a:solidFill>
                <a:srgbClr val="1155CC"/>
              </a:solidFill>
              <a:effectLst/>
              <a:latin typeface="+mn-lt"/>
              <a:cs typeface="Arial" panose="020B0604020202020204" pitchFamily="34" charset="0"/>
            </a:rPr>
            <a:t>STIMULANTS: </a:t>
          </a:r>
          <a:r>
            <a:rPr lang="fr-FR" sz="1400" b="0" i="1" kern="1200" dirty="0">
              <a:solidFill>
                <a:srgbClr val="1155CC"/>
              </a:solidFill>
              <a:effectLst/>
              <a:latin typeface="+mn-lt"/>
              <a:cs typeface="Arial" panose="020B0604020202020204" pitchFamily="34" charset="0"/>
            </a:rPr>
            <a:t>accélère le SNC</a:t>
          </a:r>
        </a:p>
      </dsp:txBody>
      <dsp:txXfrm>
        <a:off x="4949582" y="1274380"/>
        <a:ext cx="1459600" cy="1433993"/>
      </dsp:txXfrm>
    </dsp:sp>
    <dsp:sp modelId="{A257E4FE-CAEC-41A6-8D33-0BBBFCFAD0AA}">
      <dsp:nvSpPr>
        <dsp:cNvPr id="0" name=""/>
        <dsp:cNvSpPr/>
      </dsp:nvSpPr>
      <dsp:spPr>
        <a:xfrm>
          <a:off x="2523402" y="617072"/>
          <a:ext cx="4310671" cy="4301981"/>
        </a:xfrm>
        <a:prstGeom prst="pie">
          <a:avLst>
            <a:gd name="adj1" fmla="val 1800000"/>
            <a:gd name="adj2" fmla="val 90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1155CC"/>
              </a:solidFill>
              <a:effectLst/>
              <a:latin typeface="+mn-lt"/>
              <a:cs typeface="Arial" panose="020B0604020202020204" pitchFamily="34" charset="0"/>
            </a:rPr>
            <a:t>HALLUCINOGENES: </a:t>
          </a:r>
          <a:r>
            <a:rPr lang="fr-FR" sz="1600" b="0" i="1" kern="1200" dirty="0">
              <a:solidFill>
                <a:srgbClr val="1155CC"/>
              </a:solidFill>
              <a:effectLst/>
              <a:latin typeface="+mn-lt"/>
              <a:cs typeface="Arial" panose="020B0604020202020204" pitchFamily="34" charset="0"/>
            </a:rPr>
            <a:t>perturbation du SNC</a:t>
          </a:r>
        </a:p>
      </dsp:txBody>
      <dsp:txXfrm>
        <a:off x="3703705" y="3331417"/>
        <a:ext cx="1950065" cy="1331565"/>
      </dsp:txXfrm>
    </dsp:sp>
    <dsp:sp modelId="{14F3E683-4B44-49F8-8C58-E1C4B3605777}">
      <dsp:nvSpPr>
        <dsp:cNvPr id="0" name=""/>
        <dsp:cNvSpPr/>
      </dsp:nvSpPr>
      <dsp:spPr>
        <a:xfrm>
          <a:off x="2389180" y="516534"/>
          <a:ext cx="4410219" cy="4150035"/>
        </a:xfrm>
        <a:prstGeom prst="pie">
          <a:avLst>
            <a:gd name="adj1" fmla="val 9000000"/>
            <a:gd name="adj2" fmla="val 1620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1155CC"/>
              </a:solidFill>
              <a:effectLst/>
              <a:latin typeface="+mn-lt"/>
              <a:cs typeface="Arial" panose="020B0604020202020204" pitchFamily="34" charset="0"/>
            </a:rPr>
            <a:t>SEDATIFS: </a:t>
          </a:r>
          <a:r>
            <a:rPr lang="fr-FR" sz="1400" b="0" i="1" kern="1200" dirty="0">
              <a:solidFill>
                <a:srgbClr val="1155CC"/>
              </a:solidFill>
              <a:effectLst/>
              <a:latin typeface="+mn-lt"/>
              <a:cs typeface="Arial" panose="020B0604020202020204" pitchFamily="34" charset="0"/>
            </a:rPr>
            <a:t>ralentissent le SNC</a:t>
          </a:r>
        </a:p>
      </dsp:txBody>
      <dsp:txXfrm>
        <a:off x="2861703" y="1331720"/>
        <a:ext cx="1496324" cy="138334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4866F34-D647-302C-F2BB-C3722C7203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8CD2B66-BABA-0200-0590-014639B394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AB3C3D-A673-4DE6-886E-EAEE9BDC3CFB}" type="datetimeFigureOut">
              <a:rPr lang="fr-FR" smtClean="0"/>
              <a:t>21/12/2023</a:t>
            </a:fld>
            <a:endParaRPr lang="fr-FR"/>
          </a:p>
        </p:txBody>
      </p:sp>
      <p:sp>
        <p:nvSpPr>
          <p:cNvPr id="4" name="Espace réservé du pied de page 3">
            <a:extLst>
              <a:ext uri="{FF2B5EF4-FFF2-40B4-BE49-F238E27FC236}">
                <a16:creationId xmlns:a16="http://schemas.microsoft.com/office/drawing/2014/main" id="{8CE13CA9-CB74-0758-35C0-89CAF44733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975645-7EBC-25FB-91C5-7670A885EA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979884-5E34-4114-815E-B558CC7287A3}" type="slidenum">
              <a:rPr lang="fr-FR" smtClean="0"/>
              <a:t>‹N°›</a:t>
            </a:fld>
            <a:endParaRPr lang="fr-FR"/>
          </a:p>
        </p:txBody>
      </p:sp>
    </p:spTree>
    <p:extLst>
      <p:ext uri="{BB962C8B-B14F-4D97-AF65-F5344CB8AC3E}">
        <p14:creationId xmlns:p14="http://schemas.microsoft.com/office/powerpoint/2010/main" val="3707859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6CE83-1ADB-4F5E-9413-AB985E08BBE4}" type="datetimeFigureOut">
              <a:rPr lang="fr-FR" smtClean="0"/>
              <a:t>21/12/2023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1CEF4-4754-4E24-AE6E-BBA72E1D5ECC}" type="slidenum">
              <a:rPr lang="fr-FR" smtClean="0"/>
              <a:t>‹N°›</a:t>
            </a:fld>
            <a:endParaRPr lang="fr-FR"/>
          </a:p>
        </p:txBody>
      </p:sp>
    </p:spTree>
    <p:extLst>
      <p:ext uri="{BB962C8B-B14F-4D97-AF65-F5344CB8AC3E}">
        <p14:creationId xmlns:p14="http://schemas.microsoft.com/office/powerpoint/2010/main" val="302825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ctr"/>
            <a:endParaRPr lang="fr-FR" sz="8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8260B-DD12-4A5E-9B22-B9A474A68FE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37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4528A-5A4C-2921-B31C-022F6129187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71A8ED8-EE2F-3FC4-1B62-C1C6E6DF5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4037BC7-6A26-172A-CA3F-9B9BF2CC9E26}"/>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3AB90AA9-B6BA-C2EC-E3CA-5345C31CFD54}"/>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9CEA7FBD-411B-E006-B60A-B7746A15372F}"/>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314724542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0CF1EF-1B7E-8EAB-2A95-AA8794D86D9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A3F8028-07FE-1964-23EF-E5A8474629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74B4FA-3FD2-5551-56B7-2E9D20DD9EDA}"/>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35F8CFD7-843A-324A-622B-1559A4D89514}"/>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8C7B37CE-4401-446F-DE93-9A8095A0C691}"/>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95029710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7486D60-626C-4850-99FC-110C3F5B554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F1C0963-EAE5-CA11-674B-7AFFEF8C7C3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2F83A1-1B7F-A365-69B7-EDBB7E18622A}"/>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C19766D0-8515-04EB-9F54-C53A68B120D0}"/>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B5F368F2-2CF5-1D28-A403-473206E67662}"/>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736298201"/>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8BF9E1-4930-2E55-2584-797C51105B7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52B5888-25D4-590A-FE11-BB0E00B50BFA}"/>
              </a:ext>
            </a:extLst>
          </p:cNvPr>
          <p:cNvSpPr>
            <a:spLocks noGrp="1"/>
          </p:cNvSpPr>
          <p:nvPr>
            <p:ph type="dt" sz="half" idx="10"/>
          </p:nvPr>
        </p:nvSpPr>
        <p:spPr/>
        <p:txBody>
          <a:bodyPr/>
          <a:lstStyle/>
          <a:p>
            <a:r>
              <a:rPr lang="fr-FR"/>
              <a:t>Prévention santé et travail 06 - CMTI</a:t>
            </a:r>
          </a:p>
        </p:txBody>
      </p:sp>
      <p:sp>
        <p:nvSpPr>
          <p:cNvPr id="4" name="Espace réservé du pied de page 3">
            <a:extLst>
              <a:ext uri="{FF2B5EF4-FFF2-40B4-BE49-F238E27FC236}">
                <a16:creationId xmlns:a16="http://schemas.microsoft.com/office/drawing/2014/main" id="{862F07F3-3000-9FDD-246F-BEBF42CFDA23}"/>
              </a:ext>
            </a:extLst>
          </p:cNvPr>
          <p:cNvSpPr>
            <a:spLocks noGrp="1"/>
          </p:cNvSpPr>
          <p:nvPr>
            <p:ph type="ftr" sz="quarter" idx="11"/>
          </p:nvPr>
        </p:nvSpPr>
        <p:spPr/>
        <p:txBody>
          <a:bodyPr/>
          <a:lstStyle/>
          <a:p>
            <a:r>
              <a:rPr lang="fr-FR"/>
              <a:t>Equipe pluridisciplinaire</a:t>
            </a:r>
          </a:p>
        </p:txBody>
      </p:sp>
      <p:sp>
        <p:nvSpPr>
          <p:cNvPr id="5" name="Espace réservé du numéro de diapositive 4">
            <a:extLst>
              <a:ext uri="{FF2B5EF4-FFF2-40B4-BE49-F238E27FC236}">
                <a16:creationId xmlns:a16="http://schemas.microsoft.com/office/drawing/2014/main" id="{6E071737-60B8-11BD-BC24-DD39C20C050D}"/>
              </a:ext>
            </a:extLst>
          </p:cNvPr>
          <p:cNvSpPr>
            <a:spLocks noGrp="1"/>
          </p:cNvSpPr>
          <p:nvPr>
            <p:ph type="sldNum" sz="quarter" idx="12"/>
          </p:nvPr>
        </p:nvSpPr>
        <p:spPr/>
        <p:txBody>
          <a:bodyPr/>
          <a:lstStyle/>
          <a:p>
            <a:fld id="{6AB56011-2789-45B6-84A6-DB0068EA425C}" type="slidenum">
              <a:rPr lang="fr-FR" smtClean="0"/>
              <a:t>‹N°›</a:t>
            </a:fld>
            <a:endParaRPr lang="fr-FR" dirty="0"/>
          </a:p>
        </p:txBody>
      </p:sp>
    </p:spTree>
    <p:extLst>
      <p:ext uri="{BB962C8B-B14F-4D97-AF65-F5344CB8AC3E}">
        <p14:creationId xmlns:p14="http://schemas.microsoft.com/office/powerpoint/2010/main" val="337622943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4528A-5A4C-2921-B31C-022F6129187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71A8ED8-EE2F-3FC4-1B62-C1C6E6DF5F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4037BC7-6A26-172A-CA3F-9B9BF2CC9E26}"/>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3AB90AA9-B6BA-C2EC-E3CA-5345C31CFD54}"/>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9CEA7FBD-411B-E006-B60A-B7746A15372F}"/>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435877897"/>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867F7-00AB-FFA7-EB63-1746D9D3C3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A77DEF1-798F-E2DE-D757-AC6EB4BE122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F4A596-1796-4EA2-D4AE-912C4830415B}"/>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F5DA77D5-CDFF-0384-79A8-A0AE3CDC7386}"/>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51398621-F218-827B-6E70-3682462A6C58}"/>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327959429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D2728C-FB95-E9C2-D975-743B7DA894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FC353C2-BDB0-6A5F-81E5-152B7E4A7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A0BCBD8-8E2B-F3A5-21BF-CC94DDBFFFDB}"/>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5AD4342F-5317-3312-6385-53A63689B05D}"/>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F9570D54-915E-7EBE-EDDB-988F9B7271AF}"/>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280326484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512A1-D587-EF54-79E8-15E0251BA11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8C33156-BCF2-69CD-5AF8-8574369ACB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72DCF28-AB2A-62C0-EA49-22F9F0A8DF9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7F70B45-7C89-B4C0-B98A-AEE34971C3D5}"/>
              </a:ext>
            </a:extLst>
          </p:cNvPr>
          <p:cNvSpPr>
            <a:spLocks noGrp="1"/>
          </p:cNvSpPr>
          <p:nvPr>
            <p:ph type="dt" sz="half" idx="10"/>
          </p:nvPr>
        </p:nvSpPr>
        <p:spPr/>
        <p:txBody>
          <a:bodyPr/>
          <a:lstStyle/>
          <a:p>
            <a:r>
              <a:rPr lang="fr-FR"/>
              <a:t>Prévention santé et travail 06 - CMTI</a:t>
            </a:r>
          </a:p>
        </p:txBody>
      </p:sp>
      <p:sp>
        <p:nvSpPr>
          <p:cNvPr id="6" name="Espace réservé du pied de page 5">
            <a:extLst>
              <a:ext uri="{FF2B5EF4-FFF2-40B4-BE49-F238E27FC236}">
                <a16:creationId xmlns:a16="http://schemas.microsoft.com/office/drawing/2014/main" id="{36831F03-422B-8588-057D-D4B789312078}"/>
              </a:ext>
            </a:extLst>
          </p:cNvPr>
          <p:cNvSpPr>
            <a:spLocks noGrp="1"/>
          </p:cNvSpPr>
          <p:nvPr>
            <p:ph type="ftr" sz="quarter" idx="11"/>
          </p:nvPr>
        </p:nvSpPr>
        <p:spPr/>
        <p:txBody>
          <a:bodyPr/>
          <a:lstStyle/>
          <a:p>
            <a:r>
              <a:rPr lang="fr-FR"/>
              <a:t>Equipe pluridisciplinaire</a:t>
            </a:r>
          </a:p>
        </p:txBody>
      </p:sp>
      <p:sp>
        <p:nvSpPr>
          <p:cNvPr id="7" name="Espace réservé du numéro de diapositive 6">
            <a:extLst>
              <a:ext uri="{FF2B5EF4-FFF2-40B4-BE49-F238E27FC236}">
                <a16:creationId xmlns:a16="http://schemas.microsoft.com/office/drawing/2014/main" id="{DEBF0056-2FBF-A410-817F-319D8E2E943F}"/>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333799835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2C215-07F3-4F07-8558-7BE1D0836BB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95D2008-EBB3-5D5F-8BDF-E904F65B17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2206A52-93CE-9350-1AD6-9164D02B3AB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6B6BF29-A418-C485-4DAD-9960A1A0D0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EE7DBC4-B4AA-CAD1-37BF-DBFCAF82FE1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0AB41F1-D267-3A2C-80C9-BD1F7EC067ED}"/>
              </a:ext>
            </a:extLst>
          </p:cNvPr>
          <p:cNvSpPr>
            <a:spLocks noGrp="1"/>
          </p:cNvSpPr>
          <p:nvPr>
            <p:ph type="dt" sz="half" idx="10"/>
          </p:nvPr>
        </p:nvSpPr>
        <p:spPr/>
        <p:txBody>
          <a:bodyPr/>
          <a:lstStyle/>
          <a:p>
            <a:r>
              <a:rPr lang="fr-FR"/>
              <a:t>Prévention santé et travail 06 - CMTI</a:t>
            </a:r>
          </a:p>
        </p:txBody>
      </p:sp>
      <p:sp>
        <p:nvSpPr>
          <p:cNvPr id="8" name="Espace réservé du pied de page 7">
            <a:extLst>
              <a:ext uri="{FF2B5EF4-FFF2-40B4-BE49-F238E27FC236}">
                <a16:creationId xmlns:a16="http://schemas.microsoft.com/office/drawing/2014/main" id="{51FB9995-90D5-E5E0-9A48-5FB9719B21A8}"/>
              </a:ext>
            </a:extLst>
          </p:cNvPr>
          <p:cNvSpPr>
            <a:spLocks noGrp="1"/>
          </p:cNvSpPr>
          <p:nvPr>
            <p:ph type="ftr" sz="quarter" idx="11"/>
          </p:nvPr>
        </p:nvSpPr>
        <p:spPr/>
        <p:txBody>
          <a:bodyPr/>
          <a:lstStyle/>
          <a:p>
            <a:r>
              <a:rPr lang="fr-FR"/>
              <a:t>Equipe pluridisciplinaire</a:t>
            </a:r>
          </a:p>
        </p:txBody>
      </p:sp>
      <p:sp>
        <p:nvSpPr>
          <p:cNvPr id="9" name="Espace réservé du numéro de diapositive 8">
            <a:extLst>
              <a:ext uri="{FF2B5EF4-FFF2-40B4-BE49-F238E27FC236}">
                <a16:creationId xmlns:a16="http://schemas.microsoft.com/office/drawing/2014/main" id="{4B8AD0B5-49BC-543D-52F2-1E3B345CEE6A}"/>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210604509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28D24-57F6-56C8-FAA0-BF3EAC7F089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828E27B-E305-3470-0FC9-8512C6898953}"/>
              </a:ext>
            </a:extLst>
          </p:cNvPr>
          <p:cNvSpPr>
            <a:spLocks noGrp="1"/>
          </p:cNvSpPr>
          <p:nvPr>
            <p:ph type="dt" sz="half" idx="10"/>
          </p:nvPr>
        </p:nvSpPr>
        <p:spPr/>
        <p:txBody>
          <a:bodyPr/>
          <a:lstStyle/>
          <a:p>
            <a:r>
              <a:rPr lang="fr-FR"/>
              <a:t>Prévention santé et travail 06 - CMTI</a:t>
            </a:r>
          </a:p>
        </p:txBody>
      </p:sp>
      <p:sp>
        <p:nvSpPr>
          <p:cNvPr id="4" name="Espace réservé du pied de page 3">
            <a:extLst>
              <a:ext uri="{FF2B5EF4-FFF2-40B4-BE49-F238E27FC236}">
                <a16:creationId xmlns:a16="http://schemas.microsoft.com/office/drawing/2014/main" id="{FF186729-6191-A6A0-019E-3045476265DC}"/>
              </a:ext>
            </a:extLst>
          </p:cNvPr>
          <p:cNvSpPr>
            <a:spLocks noGrp="1"/>
          </p:cNvSpPr>
          <p:nvPr>
            <p:ph type="ftr" sz="quarter" idx="11"/>
          </p:nvPr>
        </p:nvSpPr>
        <p:spPr/>
        <p:txBody>
          <a:bodyPr/>
          <a:lstStyle/>
          <a:p>
            <a:r>
              <a:rPr lang="fr-FR"/>
              <a:t>Equipe pluridisciplinaire</a:t>
            </a:r>
          </a:p>
        </p:txBody>
      </p:sp>
      <p:sp>
        <p:nvSpPr>
          <p:cNvPr id="5" name="Espace réservé du numéro de diapositive 4">
            <a:extLst>
              <a:ext uri="{FF2B5EF4-FFF2-40B4-BE49-F238E27FC236}">
                <a16:creationId xmlns:a16="http://schemas.microsoft.com/office/drawing/2014/main" id="{C8ED4CAA-9471-A3FF-DB6F-36FF17312172}"/>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287969286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962FF4A-6A44-88B6-755A-D2561F872C88}"/>
              </a:ext>
            </a:extLst>
          </p:cNvPr>
          <p:cNvSpPr>
            <a:spLocks noGrp="1"/>
          </p:cNvSpPr>
          <p:nvPr>
            <p:ph type="dt" sz="half" idx="10"/>
          </p:nvPr>
        </p:nvSpPr>
        <p:spPr/>
        <p:txBody>
          <a:bodyPr/>
          <a:lstStyle/>
          <a:p>
            <a:r>
              <a:rPr lang="fr-FR"/>
              <a:t>Prévention santé et travail 06 - CMTI</a:t>
            </a:r>
          </a:p>
        </p:txBody>
      </p:sp>
      <p:sp>
        <p:nvSpPr>
          <p:cNvPr id="3" name="Espace réservé du pied de page 2">
            <a:extLst>
              <a:ext uri="{FF2B5EF4-FFF2-40B4-BE49-F238E27FC236}">
                <a16:creationId xmlns:a16="http://schemas.microsoft.com/office/drawing/2014/main" id="{3C250877-5C5E-8843-0753-B6B09D03A766}"/>
              </a:ext>
            </a:extLst>
          </p:cNvPr>
          <p:cNvSpPr>
            <a:spLocks noGrp="1"/>
          </p:cNvSpPr>
          <p:nvPr>
            <p:ph type="ftr" sz="quarter" idx="11"/>
          </p:nvPr>
        </p:nvSpPr>
        <p:spPr/>
        <p:txBody>
          <a:bodyPr/>
          <a:lstStyle/>
          <a:p>
            <a:r>
              <a:rPr lang="fr-FR"/>
              <a:t>Equipe pluridisciplinaire</a:t>
            </a:r>
          </a:p>
        </p:txBody>
      </p:sp>
      <p:sp>
        <p:nvSpPr>
          <p:cNvPr id="4" name="Espace réservé du numéro de diapositive 3">
            <a:extLst>
              <a:ext uri="{FF2B5EF4-FFF2-40B4-BE49-F238E27FC236}">
                <a16:creationId xmlns:a16="http://schemas.microsoft.com/office/drawing/2014/main" id="{C06D86D8-ABC6-BEBC-6CF0-FD5B5EBD4108}"/>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976302001"/>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0867F7-00AB-FFA7-EB63-1746D9D3C3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A77DEF1-798F-E2DE-D757-AC6EB4BE122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F4A596-1796-4EA2-D4AE-912C4830415B}"/>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F5DA77D5-CDFF-0384-79A8-A0AE3CDC7386}"/>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51398621-F218-827B-6E70-3682462A6C58}"/>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08333897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AA7AA-C73A-F4A1-0F67-3759272A299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F5E0B4A-9D79-DCAA-F8A7-CA3D54A7E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A20EC9-29C7-485B-FE6F-E713FE3ED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55C657-0843-19A1-23E7-75D2298E581B}"/>
              </a:ext>
            </a:extLst>
          </p:cNvPr>
          <p:cNvSpPr>
            <a:spLocks noGrp="1"/>
          </p:cNvSpPr>
          <p:nvPr>
            <p:ph type="dt" sz="half" idx="10"/>
          </p:nvPr>
        </p:nvSpPr>
        <p:spPr/>
        <p:txBody>
          <a:bodyPr/>
          <a:lstStyle/>
          <a:p>
            <a:r>
              <a:rPr lang="fr-FR"/>
              <a:t>Prévention santé et travail 06 - CMTI</a:t>
            </a:r>
          </a:p>
        </p:txBody>
      </p:sp>
      <p:sp>
        <p:nvSpPr>
          <p:cNvPr id="6" name="Espace réservé du pied de page 5">
            <a:extLst>
              <a:ext uri="{FF2B5EF4-FFF2-40B4-BE49-F238E27FC236}">
                <a16:creationId xmlns:a16="http://schemas.microsoft.com/office/drawing/2014/main" id="{BDD7383E-90A6-D9A9-59FC-E01C6E0ADE84}"/>
              </a:ext>
            </a:extLst>
          </p:cNvPr>
          <p:cNvSpPr>
            <a:spLocks noGrp="1"/>
          </p:cNvSpPr>
          <p:nvPr>
            <p:ph type="ftr" sz="quarter" idx="11"/>
          </p:nvPr>
        </p:nvSpPr>
        <p:spPr/>
        <p:txBody>
          <a:bodyPr/>
          <a:lstStyle/>
          <a:p>
            <a:r>
              <a:rPr lang="fr-FR"/>
              <a:t>Equipe pluridisciplinaire</a:t>
            </a:r>
          </a:p>
        </p:txBody>
      </p:sp>
      <p:sp>
        <p:nvSpPr>
          <p:cNvPr id="7" name="Espace réservé du numéro de diapositive 6">
            <a:extLst>
              <a:ext uri="{FF2B5EF4-FFF2-40B4-BE49-F238E27FC236}">
                <a16:creationId xmlns:a16="http://schemas.microsoft.com/office/drawing/2014/main" id="{60315CF5-8529-72E5-427B-6EEED52EF69E}"/>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317502436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D86A2-75EC-4775-76FD-51111268D9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AFE2527-5D8B-7753-B1D7-1D58230043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3F2E845-40B1-1DBB-2B1D-27330BB7D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379D73-04F0-72D9-E961-B743A4A44528}"/>
              </a:ext>
            </a:extLst>
          </p:cNvPr>
          <p:cNvSpPr>
            <a:spLocks noGrp="1"/>
          </p:cNvSpPr>
          <p:nvPr>
            <p:ph type="dt" sz="half" idx="10"/>
          </p:nvPr>
        </p:nvSpPr>
        <p:spPr/>
        <p:txBody>
          <a:bodyPr/>
          <a:lstStyle/>
          <a:p>
            <a:r>
              <a:rPr lang="fr-FR"/>
              <a:t>Prévention santé et travail 06 - CMTI</a:t>
            </a:r>
          </a:p>
        </p:txBody>
      </p:sp>
      <p:sp>
        <p:nvSpPr>
          <p:cNvPr id="6" name="Espace réservé du pied de page 5">
            <a:extLst>
              <a:ext uri="{FF2B5EF4-FFF2-40B4-BE49-F238E27FC236}">
                <a16:creationId xmlns:a16="http://schemas.microsoft.com/office/drawing/2014/main" id="{C8456857-8190-7C10-AA24-BAC8295CA8B4}"/>
              </a:ext>
            </a:extLst>
          </p:cNvPr>
          <p:cNvSpPr>
            <a:spLocks noGrp="1"/>
          </p:cNvSpPr>
          <p:nvPr>
            <p:ph type="ftr" sz="quarter" idx="11"/>
          </p:nvPr>
        </p:nvSpPr>
        <p:spPr/>
        <p:txBody>
          <a:bodyPr/>
          <a:lstStyle/>
          <a:p>
            <a:r>
              <a:rPr lang="fr-FR"/>
              <a:t>Equipe pluridisciplinaire</a:t>
            </a:r>
          </a:p>
        </p:txBody>
      </p:sp>
      <p:sp>
        <p:nvSpPr>
          <p:cNvPr id="7" name="Espace réservé du numéro de diapositive 6">
            <a:extLst>
              <a:ext uri="{FF2B5EF4-FFF2-40B4-BE49-F238E27FC236}">
                <a16:creationId xmlns:a16="http://schemas.microsoft.com/office/drawing/2014/main" id="{749FC7CE-D777-FDB7-8524-135051BAF612}"/>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271123827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0CF1EF-1B7E-8EAB-2A95-AA8794D86D9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A3F8028-07FE-1964-23EF-E5A8474629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74B4FA-3FD2-5551-56B7-2E9D20DD9EDA}"/>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35F8CFD7-843A-324A-622B-1559A4D89514}"/>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8C7B37CE-4401-446F-DE93-9A8095A0C691}"/>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02102538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7486D60-626C-4850-99FC-110C3F5B554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F1C0963-EAE5-CA11-674B-7AFFEF8C7C3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2F83A1-1B7F-A365-69B7-EDBB7E18622A}"/>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C19766D0-8515-04EB-9F54-C53A68B120D0}"/>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B5F368F2-2CF5-1D28-A403-473206E67662}"/>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367455166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8BF9E1-4930-2E55-2584-797C51105B7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52B5888-25D4-590A-FE11-BB0E00B50BFA}"/>
              </a:ext>
            </a:extLst>
          </p:cNvPr>
          <p:cNvSpPr>
            <a:spLocks noGrp="1"/>
          </p:cNvSpPr>
          <p:nvPr>
            <p:ph type="dt" sz="half" idx="10"/>
          </p:nvPr>
        </p:nvSpPr>
        <p:spPr/>
        <p:txBody>
          <a:bodyPr/>
          <a:lstStyle/>
          <a:p>
            <a:r>
              <a:rPr lang="fr-FR"/>
              <a:t>Prévention santé et travail 06 - CMTI</a:t>
            </a:r>
          </a:p>
        </p:txBody>
      </p:sp>
      <p:sp>
        <p:nvSpPr>
          <p:cNvPr id="4" name="Espace réservé du pied de page 3">
            <a:extLst>
              <a:ext uri="{FF2B5EF4-FFF2-40B4-BE49-F238E27FC236}">
                <a16:creationId xmlns:a16="http://schemas.microsoft.com/office/drawing/2014/main" id="{862F07F3-3000-9FDD-246F-BEBF42CFDA23}"/>
              </a:ext>
            </a:extLst>
          </p:cNvPr>
          <p:cNvSpPr>
            <a:spLocks noGrp="1"/>
          </p:cNvSpPr>
          <p:nvPr>
            <p:ph type="ftr" sz="quarter" idx="11"/>
          </p:nvPr>
        </p:nvSpPr>
        <p:spPr/>
        <p:txBody>
          <a:bodyPr/>
          <a:lstStyle/>
          <a:p>
            <a:r>
              <a:rPr lang="fr-FR"/>
              <a:t>Equipe pluridisciplinaire</a:t>
            </a:r>
          </a:p>
        </p:txBody>
      </p:sp>
      <p:sp>
        <p:nvSpPr>
          <p:cNvPr id="5" name="Espace réservé du numéro de diapositive 4">
            <a:extLst>
              <a:ext uri="{FF2B5EF4-FFF2-40B4-BE49-F238E27FC236}">
                <a16:creationId xmlns:a16="http://schemas.microsoft.com/office/drawing/2014/main" id="{6E071737-60B8-11BD-BC24-DD39C20C050D}"/>
              </a:ext>
            </a:extLst>
          </p:cNvPr>
          <p:cNvSpPr>
            <a:spLocks noGrp="1"/>
          </p:cNvSpPr>
          <p:nvPr>
            <p:ph type="sldNum" sz="quarter" idx="12"/>
          </p:nvPr>
        </p:nvSpPr>
        <p:spPr/>
        <p:txBody>
          <a:bodyPr/>
          <a:lstStyle/>
          <a:p>
            <a:fld id="{6AB56011-2789-45B6-84A6-DB0068EA425C}" type="slidenum">
              <a:rPr lang="fr-FR" smtClean="0"/>
              <a:t>‹N°›</a:t>
            </a:fld>
            <a:endParaRPr lang="fr-FR" dirty="0"/>
          </a:p>
        </p:txBody>
      </p:sp>
    </p:spTree>
    <p:extLst>
      <p:ext uri="{BB962C8B-B14F-4D97-AF65-F5344CB8AC3E}">
        <p14:creationId xmlns:p14="http://schemas.microsoft.com/office/powerpoint/2010/main" val="325122657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BA4506-2FAD-4A52-8804-2C099131B28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A123E24-1158-4388-9100-9AA944E010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F2C9190-ADAF-40A2-98E1-67B10E09B6CC}"/>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38382AB0-53A7-43D6-948D-5CF0EB9A7F10}"/>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6D2DB2DD-B42A-4767-A9E6-4C88A8AAC54D}"/>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082921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1FC247-E283-4D94-9BE4-28159F4BCB9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A497861-35C0-48FC-AC5E-8124E2794B2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4BE50D-D008-4038-9E7A-921C74E0CB63}"/>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4423CAA5-1E41-484D-9BC1-18B8366EDC38}"/>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F61AFEDA-B77D-4016-9EB8-EBD42143EDE2}"/>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1212861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B4278C-D3EB-40E3-A892-2D3C8A09282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2B2DF6C-7E6D-460E-B652-F80D6D7769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E485C31-0337-418C-B8CF-F55857BA05D4}"/>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4FD13DC0-9BA9-4431-ABA8-70C3CE171FFF}"/>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E8DFC2B3-FD6E-4B58-9D9B-666C8C497C23}"/>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92792964"/>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B87396-E58B-44DD-A757-A02BA0FE04AB}"/>
              </a:ext>
            </a:extLst>
          </p:cNvPr>
          <p:cNvSpPr>
            <a:spLocks noGrp="1"/>
          </p:cNvSpPr>
          <p:nvPr>
            <p:ph type="title"/>
          </p:nvPr>
        </p:nvSpPr>
        <p:spPr/>
        <p:txBody>
          <a:bodyPr/>
          <a:lstStyle>
            <a:lvl1pPr>
              <a:defRPr/>
            </a:lvl1pPr>
          </a:lstStyle>
          <a:p>
            <a:r>
              <a:rPr lang="fr-FR" dirty="0"/>
              <a:t>Modifiez le style du titre</a:t>
            </a:r>
          </a:p>
        </p:txBody>
      </p:sp>
      <p:sp>
        <p:nvSpPr>
          <p:cNvPr id="3" name="Espace réservé du contenu 2">
            <a:extLst>
              <a:ext uri="{FF2B5EF4-FFF2-40B4-BE49-F238E27FC236}">
                <a16:creationId xmlns:a16="http://schemas.microsoft.com/office/drawing/2014/main" id="{8014768B-959D-46F2-8EF1-DDFBEE89C6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D700C12-9301-499C-9F08-C36863ABB00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CCC5A42-6C8E-40FA-86C4-9BF80F825C5A}"/>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7084D53C-1272-48A3-9DC2-06EFEE944961}"/>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DFB37F83-D085-47D1-9469-C905CD763568}"/>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2846718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906D1D-B724-4A7D-A2AE-145DAFC8CF0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45779CC-5525-4637-8A00-C87FF1FF2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97E4FEE-93D0-4C77-8D2E-18C1BAB6036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A3D51BF-74E3-4106-B7E2-2479E2A01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6A3C4C4-399A-4A65-9D12-93CC550399E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5680950-BED3-4513-9B6C-4F2FC8800C6D}"/>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8" name="Espace réservé du pied de page 7">
            <a:extLst>
              <a:ext uri="{FF2B5EF4-FFF2-40B4-BE49-F238E27FC236}">
                <a16:creationId xmlns:a16="http://schemas.microsoft.com/office/drawing/2014/main" id="{C462315B-2C29-45C8-8C04-1E79AE908555}"/>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a16="http://schemas.microsoft.com/office/drawing/2014/main" id="{CBA6C3DE-ABD9-4730-8E86-7E40EAB4B2E2}"/>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4788599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D2728C-FB95-E9C2-D975-743B7DA894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FC353C2-BDB0-6A5F-81E5-152B7E4A7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A0BCBD8-8E2B-F3A5-21BF-CC94DDBFFFDB}"/>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5AD4342F-5317-3312-6385-53A63689B05D}"/>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F9570D54-915E-7EBE-EDDB-988F9B7271AF}"/>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368649444"/>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D79AC-6B4F-4A6E-AF46-D2528A1CB65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221D1C5-6A73-4C23-8FD5-66D107537597}"/>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4" name="Espace réservé du pied de page 3">
            <a:extLst>
              <a:ext uri="{FF2B5EF4-FFF2-40B4-BE49-F238E27FC236}">
                <a16:creationId xmlns:a16="http://schemas.microsoft.com/office/drawing/2014/main" id="{57D770B5-2386-46CF-A3AD-416CD30B19E3}"/>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a16="http://schemas.microsoft.com/office/drawing/2014/main" id="{E4F6931F-E139-4769-B1BF-87695A4A7D6B}"/>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7944126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A6F4A24-E9F2-4055-AF5E-CCC911BA82D7}"/>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3" name="Espace réservé du pied de page 2">
            <a:extLst>
              <a:ext uri="{FF2B5EF4-FFF2-40B4-BE49-F238E27FC236}">
                <a16:creationId xmlns:a16="http://schemas.microsoft.com/office/drawing/2014/main" id="{7EDBEAA8-5793-4534-B052-4B47AEB63974}"/>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a16="http://schemas.microsoft.com/office/drawing/2014/main" id="{AF8F5B89-90BD-4C6C-B296-48172C19E8C3}"/>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3441067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5CA81-7824-4331-8AA1-DBC5A714334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56BD682-C9F0-40A2-92B7-82A295C52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E468CD-6907-4AC5-8915-3765B5A7E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29BD3F-B06B-4138-871E-EAA2A297CA55}"/>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E6D566EC-A1CF-4A5A-956C-35DD57D75F57}"/>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69C33155-8EDF-4F72-9BCD-5498F059E5D8}"/>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87576814"/>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97EED8-823D-4E9C-8DAD-CDF90A1656C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82D856F-BF51-4E2F-BC58-6C5811549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9CCD29F-C314-408A-8878-CC08BC52B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47B1EF8-779B-42D0-988F-235C56B61A64}"/>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id="{0338DF36-FBC7-4EA9-A1B2-5C712C1266DF}"/>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id="{0804B7BD-7F41-44AC-ABEF-63DCDB165965}"/>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05657266"/>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7080CE-DB0E-43A3-8EB3-44CE814BE2C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A24D4CC-C871-4F89-8CE8-FF61C6FBE52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D64B04-3428-4F90-BE74-F2236189ABDA}"/>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9BBC270A-C74A-476E-9F3F-C2DF47623488}"/>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AA0B43A6-ADC1-4C86-994D-F4293A47C504}"/>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3545755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BFA522C-C8BB-4715-A4D4-1BB35A098D8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9200361-E86A-44B3-9864-1B47C704D22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95A215-E478-4C4D-991E-8441E383782E}"/>
              </a:ext>
            </a:extLst>
          </p:cNvPr>
          <p:cNvSpPr>
            <a:spLocks noGrp="1"/>
          </p:cNvSpPr>
          <p:nvPr>
            <p:ph type="dt" sz="half" idx="10"/>
          </p:nvPr>
        </p:nvSpPr>
        <p:spPr>
          <a:xfrm>
            <a:off x="838200" y="6356350"/>
            <a:ext cx="2743200" cy="365125"/>
          </a:xfrm>
          <a:prstGeom prst="rect">
            <a:avLst/>
          </a:prstGeom>
        </p:spPr>
        <p:txBody>
          <a:bodyPr/>
          <a:lstStyle/>
          <a:p>
            <a:fld id="{98594699-9BE1-47BA-BFA9-8537CD3D89E4}" type="datetimeFigureOut">
              <a:rPr lang="fr-FR" smtClean="0">
                <a:solidFill>
                  <a:prstClr val="black">
                    <a:tint val="75000"/>
                  </a:prstClr>
                </a:solidFill>
              </a:rPr>
              <a:pPr/>
              <a:t>21/12/2023</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id="{914D6FA3-9BB7-466C-879F-EB64EEF4CE2E}"/>
              </a:ext>
            </a:extLst>
          </p:cNvPr>
          <p:cNvSpPr>
            <a:spLocks noGrp="1"/>
          </p:cNvSpPr>
          <p:nvPr>
            <p:ph type="ftr" sz="quarter" idx="11"/>
          </p:nvPr>
        </p:nvSpPr>
        <p:spPr>
          <a:xfrm>
            <a:off x="4076698" y="6356350"/>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id="{FC5D4DFD-0A2C-4D32-814A-528238F9E5ED}"/>
              </a:ext>
            </a:extLst>
          </p:cNvPr>
          <p:cNvSpPr>
            <a:spLocks noGrp="1"/>
          </p:cNvSpPr>
          <p:nvPr>
            <p:ph type="sldNum" sz="quarter" idx="12"/>
          </p:nvPr>
        </p:nvSpPr>
        <p:spPr>
          <a:xfrm>
            <a:off x="8610600" y="6356350"/>
            <a:ext cx="2743200" cy="365125"/>
          </a:xfrm>
          <a:prstGeom prst="rect">
            <a:avLst/>
          </a:prstGeom>
        </p:spPr>
        <p:txBody>
          <a:bodyPr/>
          <a:lstStyle/>
          <a:p>
            <a:fld id="{16A9A344-B93A-4938-B26B-17A049DC77F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2953910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512A1-D587-EF54-79E8-15E0251BA11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8C33156-BCF2-69CD-5AF8-8574369ACB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72DCF28-AB2A-62C0-EA49-22F9F0A8DF9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7F70B45-7C89-B4C0-B98A-AEE34971C3D5}"/>
              </a:ext>
            </a:extLst>
          </p:cNvPr>
          <p:cNvSpPr>
            <a:spLocks noGrp="1"/>
          </p:cNvSpPr>
          <p:nvPr>
            <p:ph type="dt" sz="half" idx="10"/>
          </p:nvPr>
        </p:nvSpPr>
        <p:spPr/>
        <p:txBody>
          <a:bodyPr/>
          <a:lstStyle/>
          <a:p>
            <a:r>
              <a:rPr lang="fr-FR"/>
              <a:t>Prévention santé et travail 06 - CMTI</a:t>
            </a:r>
          </a:p>
        </p:txBody>
      </p:sp>
      <p:sp>
        <p:nvSpPr>
          <p:cNvPr id="6" name="Espace réservé du pied de page 5">
            <a:extLst>
              <a:ext uri="{FF2B5EF4-FFF2-40B4-BE49-F238E27FC236}">
                <a16:creationId xmlns:a16="http://schemas.microsoft.com/office/drawing/2014/main" id="{36831F03-422B-8588-057D-D4B789312078}"/>
              </a:ext>
            </a:extLst>
          </p:cNvPr>
          <p:cNvSpPr>
            <a:spLocks noGrp="1"/>
          </p:cNvSpPr>
          <p:nvPr>
            <p:ph type="ftr" sz="quarter" idx="11"/>
          </p:nvPr>
        </p:nvSpPr>
        <p:spPr/>
        <p:txBody>
          <a:bodyPr/>
          <a:lstStyle/>
          <a:p>
            <a:r>
              <a:rPr lang="fr-FR"/>
              <a:t>Equipe pluridisciplinaire</a:t>
            </a:r>
          </a:p>
        </p:txBody>
      </p:sp>
      <p:sp>
        <p:nvSpPr>
          <p:cNvPr id="7" name="Espace réservé du numéro de diapositive 6">
            <a:extLst>
              <a:ext uri="{FF2B5EF4-FFF2-40B4-BE49-F238E27FC236}">
                <a16:creationId xmlns:a16="http://schemas.microsoft.com/office/drawing/2014/main" id="{DEBF0056-2FBF-A410-817F-319D8E2E943F}"/>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326271433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2C215-07F3-4F07-8558-7BE1D0836BB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95D2008-EBB3-5D5F-8BDF-E904F65B17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2206A52-93CE-9350-1AD6-9164D02B3AB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6B6BF29-A418-C485-4DAD-9960A1A0D0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EE7DBC4-B4AA-CAD1-37BF-DBFCAF82FE1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0AB41F1-D267-3A2C-80C9-BD1F7EC067ED}"/>
              </a:ext>
            </a:extLst>
          </p:cNvPr>
          <p:cNvSpPr>
            <a:spLocks noGrp="1"/>
          </p:cNvSpPr>
          <p:nvPr>
            <p:ph type="dt" sz="half" idx="10"/>
          </p:nvPr>
        </p:nvSpPr>
        <p:spPr/>
        <p:txBody>
          <a:bodyPr/>
          <a:lstStyle/>
          <a:p>
            <a:r>
              <a:rPr lang="fr-FR"/>
              <a:t>Prévention santé et travail 06 - CMTI</a:t>
            </a:r>
          </a:p>
        </p:txBody>
      </p:sp>
      <p:sp>
        <p:nvSpPr>
          <p:cNvPr id="8" name="Espace réservé du pied de page 7">
            <a:extLst>
              <a:ext uri="{FF2B5EF4-FFF2-40B4-BE49-F238E27FC236}">
                <a16:creationId xmlns:a16="http://schemas.microsoft.com/office/drawing/2014/main" id="{51FB9995-90D5-E5E0-9A48-5FB9719B21A8}"/>
              </a:ext>
            </a:extLst>
          </p:cNvPr>
          <p:cNvSpPr>
            <a:spLocks noGrp="1"/>
          </p:cNvSpPr>
          <p:nvPr>
            <p:ph type="ftr" sz="quarter" idx="11"/>
          </p:nvPr>
        </p:nvSpPr>
        <p:spPr/>
        <p:txBody>
          <a:bodyPr/>
          <a:lstStyle/>
          <a:p>
            <a:r>
              <a:rPr lang="fr-FR"/>
              <a:t>Equipe pluridisciplinaire</a:t>
            </a:r>
          </a:p>
        </p:txBody>
      </p:sp>
      <p:sp>
        <p:nvSpPr>
          <p:cNvPr id="9" name="Espace réservé du numéro de diapositive 8">
            <a:extLst>
              <a:ext uri="{FF2B5EF4-FFF2-40B4-BE49-F238E27FC236}">
                <a16:creationId xmlns:a16="http://schemas.microsoft.com/office/drawing/2014/main" id="{4B8AD0B5-49BC-543D-52F2-1E3B345CEE6A}"/>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74822765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28D24-57F6-56C8-FAA0-BF3EAC7F089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828E27B-E305-3470-0FC9-8512C6898953}"/>
              </a:ext>
            </a:extLst>
          </p:cNvPr>
          <p:cNvSpPr>
            <a:spLocks noGrp="1"/>
          </p:cNvSpPr>
          <p:nvPr>
            <p:ph type="dt" sz="half" idx="10"/>
          </p:nvPr>
        </p:nvSpPr>
        <p:spPr/>
        <p:txBody>
          <a:bodyPr/>
          <a:lstStyle/>
          <a:p>
            <a:r>
              <a:rPr lang="fr-FR"/>
              <a:t>Prévention santé et travail 06 - CMTI</a:t>
            </a:r>
          </a:p>
        </p:txBody>
      </p:sp>
      <p:sp>
        <p:nvSpPr>
          <p:cNvPr id="4" name="Espace réservé du pied de page 3">
            <a:extLst>
              <a:ext uri="{FF2B5EF4-FFF2-40B4-BE49-F238E27FC236}">
                <a16:creationId xmlns:a16="http://schemas.microsoft.com/office/drawing/2014/main" id="{FF186729-6191-A6A0-019E-3045476265DC}"/>
              </a:ext>
            </a:extLst>
          </p:cNvPr>
          <p:cNvSpPr>
            <a:spLocks noGrp="1"/>
          </p:cNvSpPr>
          <p:nvPr>
            <p:ph type="ftr" sz="quarter" idx="11"/>
          </p:nvPr>
        </p:nvSpPr>
        <p:spPr/>
        <p:txBody>
          <a:bodyPr/>
          <a:lstStyle/>
          <a:p>
            <a:r>
              <a:rPr lang="fr-FR"/>
              <a:t>Equipe pluridisciplinaire</a:t>
            </a:r>
          </a:p>
        </p:txBody>
      </p:sp>
      <p:sp>
        <p:nvSpPr>
          <p:cNvPr id="5" name="Espace réservé du numéro de diapositive 4">
            <a:extLst>
              <a:ext uri="{FF2B5EF4-FFF2-40B4-BE49-F238E27FC236}">
                <a16:creationId xmlns:a16="http://schemas.microsoft.com/office/drawing/2014/main" id="{C8ED4CAA-9471-A3FF-DB6F-36FF17312172}"/>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397410540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962FF4A-6A44-88B6-755A-D2561F872C88}"/>
              </a:ext>
            </a:extLst>
          </p:cNvPr>
          <p:cNvSpPr>
            <a:spLocks noGrp="1"/>
          </p:cNvSpPr>
          <p:nvPr>
            <p:ph type="dt" sz="half" idx="10"/>
          </p:nvPr>
        </p:nvSpPr>
        <p:spPr/>
        <p:txBody>
          <a:bodyPr/>
          <a:lstStyle/>
          <a:p>
            <a:r>
              <a:rPr lang="fr-FR"/>
              <a:t>Prévention santé et travail 06 - CMTI</a:t>
            </a:r>
          </a:p>
        </p:txBody>
      </p:sp>
      <p:sp>
        <p:nvSpPr>
          <p:cNvPr id="3" name="Espace réservé du pied de page 2">
            <a:extLst>
              <a:ext uri="{FF2B5EF4-FFF2-40B4-BE49-F238E27FC236}">
                <a16:creationId xmlns:a16="http://schemas.microsoft.com/office/drawing/2014/main" id="{3C250877-5C5E-8843-0753-B6B09D03A766}"/>
              </a:ext>
            </a:extLst>
          </p:cNvPr>
          <p:cNvSpPr>
            <a:spLocks noGrp="1"/>
          </p:cNvSpPr>
          <p:nvPr>
            <p:ph type="ftr" sz="quarter" idx="11"/>
          </p:nvPr>
        </p:nvSpPr>
        <p:spPr/>
        <p:txBody>
          <a:bodyPr/>
          <a:lstStyle/>
          <a:p>
            <a:r>
              <a:rPr lang="fr-FR"/>
              <a:t>Equipe pluridisciplinaire</a:t>
            </a:r>
          </a:p>
        </p:txBody>
      </p:sp>
      <p:sp>
        <p:nvSpPr>
          <p:cNvPr id="4" name="Espace réservé du numéro de diapositive 3">
            <a:extLst>
              <a:ext uri="{FF2B5EF4-FFF2-40B4-BE49-F238E27FC236}">
                <a16:creationId xmlns:a16="http://schemas.microsoft.com/office/drawing/2014/main" id="{C06D86D8-ABC6-BEBC-6CF0-FD5B5EBD4108}"/>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5359764"/>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AA7AA-C73A-F4A1-0F67-3759272A299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F5E0B4A-9D79-DCAA-F8A7-CA3D54A7EE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A20EC9-29C7-485B-FE6F-E713FE3ED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55C657-0843-19A1-23E7-75D2298E581B}"/>
              </a:ext>
            </a:extLst>
          </p:cNvPr>
          <p:cNvSpPr>
            <a:spLocks noGrp="1"/>
          </p:cNvSpPr>
          <p:nvPr>
            <p:ph type="dt" sz="half" idx="10"/>
          </p:nvPr>
        </p:nvSpPr>
        <p:spPr/>
        <p:txBody>
          <a:bodyPr/>
          <a:lstStyle/>
          <a:p>
            <a:r>
              <a:rPr lang="fr-FR"/>
              <a:t>Prévention santé et travail 06 - CMTI</a:t>
            </a:r>
          </a:p>
        </p:txBody>
      </p:sp>
      <p:sp>
        <p:nvSpPr>
          <p:cNvPr id="6" name="Espace réservé du pied de page 5">
            <a:extLst>
              <a:ext uri="{FF2B5EF4-FFF2-40B4-BE49-F238E27FC236}">
                <a16:creationId xmlns:a16="http://schemas.microsoft.com/office/drawing/2014/main" id="{BDD7383E-90A6-D9A9-59FC-E01C6E0ADE84}"/>
              </a:ext>
            </a:extLst>
          </p:cNvPr>
          <p:cNvSpPr>
            <a:spLocks noGrp="1"/>
          </p:cNvSpPr>
          <p:nvPr>
            <p:ph type="ftr" sz="quarter" idx="11"/>
          </p:nvPr>
        </p:nvSpPr>
        <p:spPr/>
        <p:txBody>
          <a:bodyPr/>
          <a:lstStyle/>
          <a:p>
            <a:r>
              <a:rPr lang="fr-FR"/>
              <a:t>Equipe pluridisciplinaire</a:t>
            </a:r>
          </a:p>
        </p:txBody>
      </p:sp>
      <p:sp>
        <p:nvSpPr>
          <p:cNvPr id="7" name="Espace réservé du numéro de diapositive 6">
            <a:extLst>
              <a:ext uri="{FF2B5EF4-FFF2-40B4-BE49-F238E27FC236}">
                <a16:creationId xmlns:a16="http://schemas.microsoft.com/office/drawing/2014/main" id="{60315CF5-8529-72E5-427B-6EEED52EF69E}"/>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156717408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D86A2-75EC-4775-76FD-51111268D9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AFE2527-5D8B-7753-B1D7-1D58230043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3F2E845-40B1-1DBB-2B1D-27330BB7D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379D73-04F0-72D9-E961-B743A4A44528}"/>
              </a:ext>
            </a:extLst>
          </p:cNvPr>
          <p:cNvSpPr>
            <a:spLocks noGrp="1"/>
          </p:cNvSpPr>
          <p:nvPr>
            <p:ph type="dt" sz="half" idx="10"/>
          </p:nvPr>
        </p:nvSpPr>
        <p:spPr/>
        <p:txBody>
          <a:bodyPr/>
          <a:lstStyle/>
          <a:p>
            <a:r>
              <a:rPr lang="fr-FR"/>
              <a:t>Prévention santé et travail 06 - CMTI</a:t>
            </a:r>
          </a:p>
        </p:txBody>
      </p:sp>
      <p:sp>
        <p:nvSpPr>
          <p:cNvPr id="6" name="Espace réservé du pied de page 5">
            <a:extLst>
              <a:ext uri="{FF2B5EF4-FFF2-40B4-BE49-F238E27FC236}">
                <a16:creationId xmlns:a16="http://schemas.microsoft.com/office/drawing/2014/main" id="{C8456857-8190-7C10-AA24-BAC8295CA8B4}"/>
              </a:ext>
            </a:extLst>
          </p:cNvPr>
          <p:cNvSpPr>
            <a:spLocks noGrp="1"/>
          </p:cNvSpPr>
          <p:nvPr>
            <p:ph type="ftr" sz="quarter" idx="11"/>
          </p:nvPr>
        </p:nvSpPr>
        <p:spPr/>
        <p:txBody>
          <a:bodyPr/>
          <a:lstStyle/>
          <a:p>
            <a:r>
              <a:rPr lang="fr-FR"/>
              <a:t>Equipe pluridisciplinaire</a:t>
            </a:r>
          </a:p>
        </p:txBody>
      </p:sp>
      <p:sp>
        <p:nvSpPr>
          <p:cNvPr id="7" name="Espace réservé du numéro de diapositive 6">
            <a:extLst>
              <a:ext uri="{FF2B5EF4-FFF2-40B4-BE49-F238E27FC236}">
                <a16:creationId xmlns:a16="http://schemas.microsoft.com/office/drawing/2014/main" id="{749FC7CE-D777-FDB7-8524-135051BAF612}"/>
              </a:ext>
            </a:extLst>
          </p:cNvPr>
          <p:cNvSpPr>
            <a:spLocks noGrp="1"/>
          </p:cNvSpPr>
          <p:nvPr>
            <p:ph type="sldNum" sz="quarter" idx="12"/>
          </p:nvPr>
        </p:nvSpPr>
        <p:spPr/>
        <p:txBody>
          <a:bodyPr/>
          <a:lstStyle/>
          <a:p>
            <a:fld id="{6AB56011-2789-45B6-84A6-DB0068EA425C}" type="slidenum">
              <a:rPr lang="fr-FR" smtClean="0"/>
              <a:t>‹N°›</a:t>
            </a:fld>
            <a:endParaRPr lang="fr-FR"/>
          </a:p>
        </p:txBody>
      </p:sp>
    </p:spTree>
    <p:extLst>
      <p:ext uri="{BB962C8B-B14F-4D97-AF65-F5344CB8AC3E}">
        <p14:creationId xmlns:p14="http://schemas.microsoft.com/office/powerpoint/2010/main" val="222119889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0FC9824-90D4-C87A-CAFC-E7032EC7264A}"/>
              </a:ext>
            </a:extLst>
          </p:cNvPr>
          <p:cNvSpPr>
            <a:spLocks noGrp="1"/>
          </p:cNvSpPr>
          <p:nvPr>
            <p:ph type="title"/>
          </p:nvPr>
        </p:nvSpPr>
        <p:spPr>
          <a:xfrm>
            <a:off x="838199" y="726280"/>
            <a:ext cx="10515600" cy="1009651"/>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B0CCD991-99A0-B69F-68AC-75E2AB7B41B7}"/>
              </a:ext>
            </a:extLst>
          </p:cNvPr>
          <p:cNvSpPr>
            <a:spLocks noGrp="1"/>
          </p:cNvSpPr>
          <p:nvPr>
            <p:ph type="body" idx="1"/>
          </p:nvPr>
        </p:nvSpPr>
        <p:spPr>
          <a:xfrm>
            <a:off x="838199" y="1825625"/>
            <a:ext cx="10515601"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2FFA01C6-75F0-C42F-D6E1-8F74EC8DCCC9}"/>
              </a:ext>
            </a:extLst>
          </p:cNvPr>
          <p:cNvSpPr>
            <a:spLocks noGrp="1"/>
          </p:cNvSpPr>
          <p:nvPr>
            <p:ph type="ftr" sz="quarter" idx="3"/>
          </p:nvPr>
        </p:nvSpPr>
        <p:spPr>
          <a:xfrm>
            <a:off x="4038599" y="655086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Equipe pluridisciplinaire</a:t>
            </a:r>
          </a:p>
        </p:txBody>
      </p:sp>
      <p:sp>
        <p:nvSpPr>
          <p:cNvPr id="6" name="Espace réservé du numéro de diapositive 5">
            <a:extLst>
              <a:ext uri="{FF2B5EF4-FFF2-40B4-BE49-F238E27FC236}">
                <a16:creationId xmlns:a16="http://schemas.microsoft.com/office/drawing/2014/main" id="{FED7EB7E-36DA-BAC4-A463-8147D98FA0DC}"/>
              </a:ext>
            </a:extLst>
          </p:cNvPr>
          <p:cNvSpPr>
            <a:spLocks noGrp="1"/>
          </p:cNvSpPr>
          <p:nvPr>
            <p:ph type="sldNum" sz="quarter" idx="4"/>
          </p:nvPr>
        </p:nvSpPr>
        <p:spPr>
          <a:xfrm>
            <a:off x="9193876" y="65474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56011-2789-45B6-84A6-DB0068EA425C}" type="slidenum">
              <a:rPr lang="fr-FR" smtClean="0"/>
              <a:t>‹N°›</a:t>
            </a:fld>
            <a:endParaRPr lang="fr-FR" dirty="0"/>
          </a:p>
        </p:txBody>
      </p:sp>
      <p:pic>
        <p:nvPicPr>
          <p:cNvPr id="10" name="Image 9">
            <a:extLst>
              <a:ext uri="{FF2B5EF4-FFF2-40B4-BE49-F238E27FC236}">
                <a16:creationId xmlns:a16="http://schemas.microsoft.com/office/drawing/2014/main" id="{9F7303A1-03A0-3A23-6BB3-28AC4691B54E}"/>
              </a:ext>
            </a:extLst>
          </p:cNvPr>
          <p:cNvPicPr>
            <a:picLocks noChangeAspect="1"/>
          </p:cNvPicPr>
          <p:nvPr userDrawn="1"/>
        </p:nvPicPr>
        <p:blipFill>
          <a:blip r:embed="rId14"/>
          <a:stretch>
            <a:fillRect/>
          </a:stretch>
        </p:blipFill>
        <p:spPr>
          <a:xfrm>
            <a:off x="133004" y="5918994"/>
            <a:ext cx="11804072" cy="695325"/>
          </a:xfrm>
          <a:prstGeom prst="rect">
            <a:avLst/>
          </a:prstGeom>
        </p:spPr>
      </p:pic>
      <p:sp>
        <p:nvSpPr>
          <p:cNvPr id="4" name="Espace réservé de la date 3">
            <a:extLst>
              <a:ext uri="{FF2B5EF4-FFF2-40B4-BE49-F238E27FC236}">
                <a16:creationId xmlns:a16="http://schemas.microsoft.com/office/drawing/2014/main" id="{27998A56-5514-11CD-83BC-62A8B7016842}"/>
              </a:ext>
            </a:extLst>
          </p:cNvPr>
          <p:cNvSpPr>
            <a:spLocks noGrp="1"/>
          </p:cNvSpPr>
          <p:nvPr>
            <p:ph type="dt" sz="half" idx="2"/>
          </p:nvPr>
        </p:nvSpPr>
        <p:spPr>
          <a:xfrm>
            <a:off x="133004" y="655359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Prévention santé et travail 06 - CMTI</a:t>
            </a:r>
          </a:p>
        </p:txBody>
      </p:sp>
      <p:pic>
        <p:nvPicPr>
          <p:cNvPr id="16" name="Image 15">
            <a:extLst>
              <a:ext uri="{FF2B5EF4-FFF2-40B4-BE49-F238E27FC236}">
                <a16:creationId xmlns:a16="http://schemas.microsoft.com/office/drawing/2014/main" id="{DF90DDE5-307B-8342-1F6A-BFFCDF9879C9}"/>
              </a:ext>
            </a:extLst>
          </p:cNvPr>
          <p:cNvPicPr>
            <a:picLocks noChangeAspect="1"/>
          </p:cNvPicPr>
          <p:nvPr userDrawn="1"/>
        </p:nvPicPr>
        <p:blipFill>
          <a:blip r:embed="rId15"/>
          <a:stretch>
            <a:fillRect/>
          </a:stretch>
        </p:blipFill>
        <p:spPr>
          <a:xfrm>
            <a:off x="133004" y="45082"/>
            <a:ext cx="11804072" cy="742950"/>
          </a:xfrm>
          <a:prstGeom prst="rect">
            <a:avLst/>
          </a:prstGeom>
        </p:spPr>
      </p:pic>
      <p:pic>
        <p:nvPicPr>
          <p:cNvPr id="7" name="Image 6">
            <a:extLst>
              <a:ext uri="{FF2B5EF4-FFF2-40B4-BE49-F238E27FC236}">
                <a16:creationId xmlns:a16="http://schemas.microsoft.com/office/drawing/2014/main" id="{617C11D5-389A-3073-619C-28EBB63E006C}"/>
              </a:ext>
            </a:extLst>
          </p:cNvPr>
          <p:cNvPicPr>
            <a:picLocks noChangeAspect="1"/>
          </p:cNvPicPr>
          <p:nvPr userDrawn="1"/>
        </p:nvPicPr>
        <p:blipFill>
          <a:blip r:embed="rId16"/>
          <a:stretch>
            <a:fillRect/>
          </a:stretch>
        </p:blipFill>
        <p:spPr>
          <a:xfrm>
            <a:off x="62024" y="5450"/>
            <a:ext cx="1552348" cy="900000"/>
          </a:xfrm>
          <a:prstGeom prst="rect">
            <a:avLst/>
          </a:prstGeom>
        </p:spPr>
      </p:pic>
    </p:spTree>
    <p:extLst>
      <p:ext uri="{BB962C8B-B14F-4D97-AF65-F5344CB8AC3E}">
        <p14:creationId xmlns:p14="http://schemas.microsoft.com/office/powerpoint/2010/main" val="2241368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0FC9824-90D4-C87A-CAFC-E7032EC7264A}"/>
              </a:ext>
            </a:extLst>
          </p:cNvPr>
          <p:cNvSpPr>
            <a:spLocks noGrp="1"/>
          </p:cNvSpPr>
          <p:nvPr>
            <p:ph type="title"/>
          </p:nvPr>
        </p:nvSpPr>
        <p:spPr>
          <a:xfrm>
            <a:off x="838199" y="726280"/>
            <a:ext cx="10515600" cy="1009651"/>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B0CCD991-99A0-B69F-68AC-75E2AB7B41B7}"/>
              </a:ext>
            </a:extLst>
          </p:cNvPr>
          <p:cNvSpPr>
            <a:spLocks noGrp="1"/>
          </p:cNvSpPr>
          <p:nvPr>
            <p:ph type="body" idx="1"/>
          </p:nvPr>
        </p:nvSpPr>
        <p:spPr>
          <a:xfrm>
            <a:off x="838199" y="1825625"/>
            <a:ext cx="10515601"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2FFA01C6-75F0-C42F-D6E1-8F74EC8DCCC9}"/>
              </a:ext>
            </a:extLst>
          </p:cNvPr>
          <p:cNvSpPr>
            <a:spLocks noGrp="1"/>
          </p:cNvSpPr>
          <p:nvPr>
            <p:ph type="ftr" sz="quarter" idx="3"/>
          </p:nvPr>
        </p:nvSpPr>
        <p:spPr>
          <a:xfrm>
            <a:off x="4038599" y="64928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Equipe pluridisciplinaire</a:t>
            </a:r>
          </a:p>
        </p:txBody>
      </p:sp>
      <p:sp>
        <p:nvSpPr>
          <p:cNvPr id="6" name="Espace réservé du numéro de diapositive 5">
            <a:extLst>
              <a:ext uri="{FF2B5EF4-FFF2-40B4-BE49-F238E27FC236}">
                <a16:creationId xmlns:a16="http://schemas.microsoft.com/office/drawing/2014/main" id="{FED7EB7E-36DA-BAC4-A463-8147D98FA0DC}"/>
              </a:ext>
            </a:extLst>
          </p:cNvPr>
          <p:cNvSpPr>
            <a:spLocks noGrp="1"/>
          </p:cNvSpPr>
          <p:nvPr>
            <p:ph type="sldNum" sz="quarter" idx="4"/>
          </p:nvPr>
        </p:nvSpPr>
        <p:spPr>
          <a:xfrm>
            <a:off x="9193876" y="652324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56011-2789-45B6-84A6-DB0068EA425C}" type="slidenum">
              <a:rPr lang="fr-FR" smtClean="0"/>
              <a:t>‹N°›</a:t>
            </a:fld>
            <a:endParaRPr lang="fr-FR" dirty="0"/>
          </a:p>
        </p:txBody>
      </p:sp>
      <p:pic>
        <p:nvPicPr>
          <p:cNvPr id="10" name="Image 9">
            <a:extLst>
              <a:ext uri="{FF2B5EF4-FFF2-40B4-BE49-F238E27FC236}">
                <a16:creationId xmlns:a16="http://schemas.microsoft.com/office/drawing/2014/main" id="{9F7303A1-03A0-3A23-6BB3-28AC4691B54E}"/>
              </a:ext>
            </a:extLst>
          </p:cNvPr>
          <p:cNvPicPr>
            <a:picLocks noChangeAspect="1"/>
          </p:cNvPicPr>
          <p:nvPr userDrawn="1"/>
        </p:nvPicPr>
        <p:blipFill>
          <a:blip r:embed="rId14"/>
          <a:stretch>
            <a:fillRect/>
          </a:stretch>
        </p:blipFill>
        <p:spPr>
          <a:xfrm>
            <a:off x="133004" y="5766943"/>
            <a:ext cx="11804072" cy="695325"/>
          </a:xfrm>
          <a:prstGeom prst="rect">
            <a:avLst/>
          </a:prstGeom>
        </p:spPr>
      </p:pic>
      <p:sp>
        <p:nvSpPr>
          <p:cNvPr id="4" name="Espace réservé de la date 3">
            <a:extLst>
              <a:ext uri="{FF2B5EF4-FFF2-40B4-BE49-F238E27FC236}">
                <a16:creationId xmlns:a16="http://schemas.microsoft.com/office/drawing/2014/main" id="{27998A56-5514-11CD-83BC-62A8B7016842}"/>
              </a:ext>
            </a:extLst>
          </p:cNvPr>
          <p:cNvSpPr>
            <a:spLocks noGrp="1"/>
          </p:cNvSpPr>
          <p:nvPr>
            <p:ph type="dt" sz="half" idx="2"/>
          </p:nvPr>
        </p:nvSpPr>
        <p:spPr>
          <a:xfrm>
            <a:off x="133004" y="646226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Prévention santé et travail 06 - CMTI</a:t>
            </a:r>
          </a:p>
        </p:txBody>
      </p:sp>
      <p:pic>
        <p:nvPicPr>
          <p:cNvPr id="16" name="Image 15">
            <a:extLst>
              <a:ext uri="{FF2B5EF4-FFF2-40B4-BE49-F238E27FC236}">
                <a16:creationId xmlns:a16="http://schemas.microsoft.com/office/drawing/2014/main" id="{DF90DDE5-307B-8342-1F6A-BFFCDF9879C9}"/>
              </a:ext>
            </a:extLst>
          </p:cNvPr>
          <p:cNvPicPr>
            <a:picLocks noChangeAspect="1"/>
          </p:cNvPicPr>
          <p:nvPr userDrawn="1"/>
        </p:nvPicPr>
        <p:blipFill>
          <a:blip r:embed="rId15"/>
          <a:stretch>
            <a:fillRect/>
          </a:stretch>
        </p:blipFill>
        <p:spPr>
          <a:xfrm>
            <a:off x="133004" y="45082"/>
            <a:ext cx="11804072" cy="742950"/>
          </a:xfrm>
          <a:prstGeom prst="rect">
            <a:avLst/>
          </a:prstGeom>
        </p:spPr>
      </p:pic>
      <p:pic>
        <p:nvPicPr>
          <p:cNvPr id="7" name="Image 6">
            <a:extLst>
              <a:ext uri="{FF2B5EF4-FFF2-40B4-BE49-F238E27FC236}">
                <a16:creationId xmlns:a16="http://schemas.microsoft.com/office/drawing/2014/main" id="{617C11D5-389A-3073-619C-28EBB63E006C}"/>
              </a:ext>
            </a:extLst>
          </p:cNvPr>
          <p:cNvPicPr>
            <a:picLocks noChangeAspect="1"/>
          </p:cNvPicPr>
          <p:nvPr userDrawn="1"/>
        </p:nvPicPr>
        <p:blipFill>
          <a:blip r:embed="rId16"/>
          <a:stretch>
            <a:fillRect/>
          </a:stretch>
        </p:blipFill>
        <p:spPr>
          <a:xfrm>
            <a:off x="62024" y="5450"/>
            <a:ext cx="1552348" cy="900000"/>
          </a:xfrm>
          <a:prstGeom prst="rect">
            <a:avLst/>
          </a:prstGeom>
        </p:spPr>
      </p:pic>
    </p:spTree>
    <p:extLst>
      <p:ext uri="{BB962C8B-B14F-4D97-AF65-F5344CB8AC3E}">
        <p14:creationId xmlns:p14="http://schemas.microsoft.com/office/powerpoint/2010/main" val="18204573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rgbClr val="FFFBEF"/>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03FD782-D1B4-4419-B2A5-6CE3320BF3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5160987-8B67-49B1-A163-46BF871B15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694D783D-5257-B3FC-E7FC-D503F46047EE}"/>
              </a:ext>
            </a:extLst>
          </p:cNvPr>
          <p:cNvSpPr txBox="1">
            <a:spLocks/>
          </p:cNvSpPr>
          <p:nvPr userDrawn="1"/>
        </p:nvSpPr>
        <p:spPr>
          <a:xfrm>
            <a:off x="381000" y="6409102"/>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t>Prévention santé et travail 06 - CMTI</a:t>
            </a:r>
          </a:p>
        </p:txBody>
      </p:sp>
      <p:sp>
        <p:nvSpPr>
          <p:cNvPr id="8" name="Espace réservé du pied de page 4">
            <a:extLst>
              <a:ext uri="{FF2B5EF4-FFF2-40B4-BE49-F238E27FC236}">
                <a16:creationId xmlns:a16="http://schemas.microsoft.com/office/drawing/2014/main" id="{5D67B8BD-0684-619E-B5B3-EE99DA09A12D}"/>
              </a:ext>
            </a:extLst>
          </p:cNvPr>
          <p:cNvSpPr txBox="1">
            <a:spLocks/>
          </p:cNvSpPr>
          <p:nvPr userDrawn="1"/>
        </p:nvSpPr>
        <p:spPr>
          <a:xfrm>
            <a:off x="4133902" y="6397745"/>
            <a:ext cx="4114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a:t>Equipe pluridisciplinaire</a:t>
            </a:r>
          </a:p>
        </p:txBody>
      </p:sp>
      <p:sp>
        <p:nvSpPr>
          <p:cNvPr id="9" name="Espace réservé du numéro de diapositive 5">
            <a:extLst>
              <a:ext uri="{FF2B5EF4-FFF2-40B4-BE49-F238E27FC236}">
                <a16:creationId xmlns:a16="http://schemas.microsoft.com/office/drawing/2014/main" id="{C8BAE7C6-6F56-2503-1845-103E60CB1B43}"/>
              </a:ext>
            </a:extLst>
          </p:cNvPr>
          <p:cNvSpPr txBox="1">
            <a:spLocks/>
          </p:cNvSpPr>
          <p:nvPr userDrawn="1"/>
        </p:nvSpPr>
        <p:spPr>
          <a:xfrm>
            <a:off x="9201200" y="6424121"/>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AB56011-2789-45B6-84A6-DB0068EA425C}" type="slidenum">
              <a:rPr lang="fr-FR" sz="1200" smtClean="0"/>
              <a:pPr algn="r"/>
              <a:t>‹N°›</a:t>
            </a:fld>
            <a:endParaRPr lang="fr-FR" sz="1200" dirty="0"/>
          </a:p>
        </p:txBody>
      </p:sp>
    </p:spTree>
    <p:extLst>
      <p:ext uri="{BB962C8B-B14F-4D97-AF65-F5344CB8AC3E}">
        <p14:creationId xmlns:p14="http://schemas.microsoft.com/office/powerpoint/2010/main" val="24410387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pubmed/17382831?dopt=Abstract"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contact@cmti06.com"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24.png"/><Relationship Id="rId4" Type="http://schemas.openxmlformats.org/officeDocument/2006/relationships/hyperlink" Target="http://www.cmti06.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Word_Document1.docx"/><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hyperlink" Target="https://www.harmonie-prevention.fr/" TargetMode="External"/><Relationship Id="rId3" Type="http://schemas.openxmlformats.org/officeDocument/2006/relationships/hyperlink" Target="http://www.drogues-info-services.fr/" TargetMode="External"/><Relationship Id="rId7" Type="http://schemas.openxmlformats.org/officeDocument/2006/relationships/hyperlink" Target="https://www.weka.fr/sante/dossier-pratique/maitrise-des-risques-et-de-la-qualite-dt86/addictions-prevention-et-risques-13590/" TargetMode="External"/><Relationship Id="rId2" Type="http://schemas.openxmlformats.org/officeDocument/2006/relationships/hyperlink" Target="http://www.inrs.fr/" TargetMode="External"/><Relationship Id="rId1" Type="http://schemas.openxmlformats.org/officeDocument/2006/relationships/slideLayout" Target="../slideLayouts/slideLayout7.xml"/><Relationship Id="rId6" Type="http://schemas.openxmlformats.org/officeDocument/2006/relationships/hyperlink" Target="https://www.youtube.com/watch?v=mEuokfY0EH0" TargetMode="External"/><Relationship Id="rId5" Type="http://schemas.openxmlformats.org/officeDocument/2006/relationships/hyperlink" Target="https://www.alcool-info-service.fr/" TargetMode="External"/><Relationship Id="rId10" Type="http://schemas.openxmlformats.org/officeDocument/2006/relationships/hyperlink" Target="https://fr.freepik.com/" TargetMode="External"/><Relationship Id="rId4" Type="http://schemas.openxmlformats.org/officeDocument/2006/relationships/hyperlink" Target="https://www.ncbi.nlm.nih.gov/pubmed/17382831?dopt=Abstract" TargetMode="External"/><Relationship Id="rId9" Type="http://schemas.openxmlformats.org/officeDocument/2006/relationships/hyperlink" Target="https://www.has-sante.f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 y="3470248"/>
            <a:ext cx="12191999" cy="461665"/>
          </a:xfrm>
          <a:prstGeom prst="rect">
            <a:avLst/>
          </a:prstGeom>
          <a:noFill/>
        </p:spPr>
        <p:txBody>
          <a:bodyPr wrap="square" rtlCol="0">
            <a:spAutoFit/>
          </a:bodyPr>
          <a:lstStyle/>
          <a:p>
            <a:pPr algn="ctr"/>
            <a:r>
              <a:rPr lang="fr-FR" sz="2400" b="1" i="1" dirty="0">
                <a:solidFill>
                  <a:srgbClr val="1155CC"/>
                </a:solidFill>
                <a:latin typeface="Arial" panose="020B0604020202020204" pitchFamily="34" charset="0"/>
                <a:cs typeface="Arial" panose="020B0604020202020204" pitchFamily="34" charset="0"/>
              </a:rPr>
              <a:t>Alcool-Cannabis-Médicament psychotrope</a:t>
            </a:r>
          </a:p>
        </p:txBody>
      </p:sp>
      <p:sp>
        <p:nvSpPr>
          <p:cNvPr id="5" name="ZoneTexte 4"/>
          <p:cNvSpPr txBox="1"/>
          <p:nvPr/>
        </p:nvSpPr>
        <p:spPr>
          <a:xfrm>
            <a:off x="7955091" y="5255352"/>
            <a:ext cx="3739243" cy="369332"/>
          </a:xfrm>
          <a:prstGeom prst="rect">
            <a:avLst/>
          </a:prstGeom>
          <a:noFill/>
        </p:spPr>
        <p:txBody>
          <a:bodyPr wrap="square" rtlCol="0">
            <a:spAutoFit/>
          </a:bodyPr>
          <a:lstStyle/>
          <a:p>
            <a:r>
              <a:rPr lang="fr-FR" b="1" dirty="0">
                <a:latin typeface="Arial" panose="020B0604020202020204" pitchFamily="34" charset="0"/>
                <a:cs typeface="Arial" panose="020B0604020202020204" pitchFamily="34" charset="0"/>
              </a:rPr>
              <a:t>Équipe pluridisciplinaire</a:t>
            </a:r>
          </a:p>
        </p:txBody>
      </p:sp>
      <p:sp>
        <p:nvSpPr>
          <p:cNvPr id="6" name="ZoneTexte 5">
            <a:extLst>
              <a:ext uri="{FF2B5EF4-FFF2-40B4-BE49-F238E27FC236}">
                <a16:creationId xmlns:a16="http://schemas.microsoft.com/office/drawing/2014/main" id="{2228B996-7041-4748-EFEB-3BE9B4B61F44}"/>
              </a:ext>
            </a:extLst>
          </p:cNvPr>
          <p:cNvSpPr txBox="1"/>
          <p:nvPr/>
        </p:nvSpPr>
        <p:spPr>
          <a:xfrm>
            <a:off x="0" y="1069591"/>
            <a:ext cx="12192000" cy="2154436"/>
          </a:xfrm>
          <a:prstGeom prst="rect">
            <a:avLst/>
          </a:prstGeom>
          <a:solidFill>
            <a:srgbClr val="00B0F0"/>
          </a:solidFill>
          <a:ln>
            <a:solidFill>
              <a:srgbClr val="00B0F0"/>
            </a:solidFill>
          </a:ln>
        </p:spPr>
        <p:txBody>
          <a:bodyPr wrap="square" rtlCol="0" anchor="ctr" anchorCtr="0">
            <a:spAutoFit/>
          </a:bodyPr>
          <a:lstStyle/>
          <a:p>
            <a:pPr algn="r"/>
            <a:r>
              <a:rPr lang="fr-FR" sz="6000" b="1" dirty="0">
                <a:solidFill>
                  <a:schemeClr val="bg1"/>
                </a:solidFill>
              </a:rPr>
              <a:t>                 </a:t>
            </a:r>
            <a:r>
              <a:rPr lang="fr-FR" sz="5400" b="1" dirty="0">
                <a:solidFill>
                  <a:schemeClr val="bg1"/>
                </a:solidFill>
              </a:rPr>
              <a:t>Sensibilisation</a:t>
            </a:r>
            <a:br>
              <a:rPr lang="fr-FR" sz="5400" b="1" dirty="0">
                <a:solidFill>
                  <a:schemeClr val="bg1"/>
                </a:solidFill>
              </a:rPr>
            </a:br>
            <a:r>
              <a:rPr lang="fr-FR" sz="5400" b="1" dirty="0">
                <a:solidFill>
                  <a:schemeClr val="bg1"/>
                </a:solidFill>
              </a:rPr>
              <a:t>sur  les addictions</a:t>
            </a:r>
          </a:p>
          <a:p>
            <a:pPr algn="r"/>
            <a:endParaRPr lang="fr-FR" sz="2000" dirty="0">
              <a:solidFill>
                <a:schemeClr val="bg1"/>
              </a:solidFill>
            </a:endParaRPr>
          </a:p>
        </p:txBody>
      </p:sp>
      <p:sp>
        <p:nvSpPr>
          <p:cNvPr id="2" name="Espace réservé de la date 3">
            <a:extLst>
              <a:ext uri="{FF2B5EF4-FFF2-40B4-BE49-F238E27FC236}">
                <a16:creationId xmlns:a16="http://schemas.microsoft.com/office/drawing/2014/main" id="{79B21BD8-1F94-EB36-BFE6-198443229D93}"/>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3" name="Espace réservé du pied de page 4">
            <a:extLst>
              <a:ext uri="{FF2B5EF4-FFF2-40B4-BE49-F238E27FC236}">
                <a16:creationId xmlns:a16="http://schemas.microsoft.com/office/drawing/2014/main" id="{DB5E3D6C-A7BA-3407-366B-D9FA97B25A09}"/>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809EC8E4-546E-2805-928A-BFC794D13652}"/>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a:t>
            </a:fld>
            <a:endParaRPr lang="fr-FR"/>
          </a:p>
        </p:txBody>
      </p:sp>
    </p:spTree>
    <p:extLst>
      <p:ext uri="{BB962C8B-B14F-4D97-AF65-F5344CB8AC3E}">
        <p14:creationId xmlns:p14="http://schemas.microsoft.com/office/powerpoint/2010/main" val="224488619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descr="http://upload.wikimedia.org/wikipedia/commons/thumb/6/63/Rational_scale_to_assess_the_harm_of_drugs_%28mean_physical_harm_and_mean_dependence%29_fr.svg/500px-Rational_scale_to_assess_the_harm_of_drugs_%28mean_physical_harm_and_mean_dependence%29_fr.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976" y="1512778"/>
            <a:ext cx="4713424" cy="443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0" y="494410"/>
            <a:ext cx="12192000" cy="523220"/>
          </a:xfrm>
          <a:prstGeom prst="rect">
            <a:avLst/>
          </a:prstGeom>
          <a:noFill/>
        </p:spPr>
        <p:txBody>
          <a:bodyPr wrap="square" rtlCol="0">
            <a:spAutoFit/>
          </a:bodyPr>
          <a:lstStyle/>
          <a:p>
            <a:pPr algn="ctr"/>
            <a:r>
              <a:rPr lang="fr-FR" sz="2800" b="1" dirty="0">
                <a:solidFill>
                  <a:srgbClr val="0070C0"/>
                </a:solidFill>
                <a:cs typeface="Arial" panose="020B0604020202020204" pitchFamily="34" charset="0"/>
              </a:rPr>
              <a:t>CLASSIFICATION SELON LES DANGERS</a:t>
            </a:r>
          </a:p>
        </p:txBody>
      </p:sp>
      <p:cxnSp>
        <p:nvCxnSpPr>
          <p:cNvPr id="6" name="Connecteur droit avec flèche 5"/>
          <p:cNvCxnSpPr>
            <a:cxnSpLocks/>
          </p:cNvCxnSpPr>
          <p:nvPr/>
        </p:nvCxnSpPr>
        <p:spPr>
          <a:xfrm flipH="1" flipV="1">
            <a:off x="6297105" y="3242821"/>
            <a:ext cx="4653940" cy="1973090"/>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cxnSpLocks/>
          </p:cNvCxnSpPr>
          <p:nvPr/>
        </p:nvCxnSpPr>
        <p:spPr>
          <a:xfrm>
            <a:off x="1994390" y="1751116"/>
            <a:ext cx="3294047" cy="1274888"/>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1642085" y="1512777"/>
            <a:ext cx="3646352" cy="1041887"/>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29C76EF6-85FB-23CA-D471-18889CA051D5}"/>
              </a:ext>
            </a:extLst>
          </p:cNvPr>
          <p:cNvSpPr txBox="1"/>
          <p:nvPr/>
        </p:nvSpPr>
        <p:spPr>
          <a:xfrm>
            <a:off x="709639" y="1012636"/>
            <a:ext cx="11264348" cy="369332"/>
          </a:xfrm>
          <a:prstGeom prst="rect">
            <a:avLst/>
          </a:prstGeom>
          <a:noFill/>
        </p:spPr>
        <p:txBody>
          <a:bodyPr wrap="square" rtlCol="0">
            <a:spAutoFit/>
          </a:bodyPr>
          <a:lstStyle/>
          <a:p>
            <a:r>
              <a:rPr lang="fr-FR" sz="900" dirty="0"/>
              <a:t>Echelle de </a:t>
            </a:r>
            <a:r>
              <a:rPr lang="fr-FR" sz="900" dirty="0" err="1"/>
              <a:t>classment</a:t>
            </a:r>
            <a:r>
              <a:rPr lang="fr-FR" sz="900" dirty="0"/>
              <a:t> des dommages créés par différentes drogues. </a:t>
            </a:r>
            <a:r>
              <a:rPr lang="fr-FR" sz="900" dirty="0" err="1"/>
              <a:t>Source:Article</a:t>
            </a:r>
            <a:r>
              <a:rPr lang="fr-FR" sz="900" dirty="0"/>
              <a:t> de </a:t>
            </a:r>
            <a:r>
              <a:rPr lang="fr-FR" sz="900" dirty="0" err="1"/>
              <a:t>Nutt</a:t>
            </a:r>
            <a:r>
              <a:rPr lang="fr-FR" sz="900" dirty="0"/>
              <a:t>, David, Leslie A King, William </a:t>
            </a:r>
            <a:r>
              <a:rPr lang="fr-FR" sz="900" dirty="0" err="1"/>
              <a:t>Saulsbury</a:t>
            </a:r>
            <a:r>
              <a:rPr lang="fr-FR" sz="900" dirty="0"/>
              <a:t>, Colin Blakemore du 24 </a:t>
            </a:r>
            <a:r>
              <a:rPr lang="fr-FR" sz="900" dirty="0" err="1"/>
              <a:t>mrs</a:t>
            </a:r>
            <a:r>
              <a:rPr lang="fr-FR" sz="900" dirty="0"/>
              <a:t> 2007. "</a:t>
            </a:r>
            <a:r>
              <a:rPr lang="fr-FR" sz="900" dirty="0" err="1"/>
              <a:t>Development</a:t>
            </a:r>
            <a:r>
              <a:rPr lang="fr-FR" sz="900" dirty="0"/>
              <a:t> of a rational </a:t>
            </a:r>
            <a:r>
              <a:rPr lang="fr-FR" sz="900" dirty="0" err="1"/>
              <a:t>scale</a:t>
            </a:r>
            <a:r>
              <a:rPr lang="fr-FR" sz="900" dirty="0"/>
              <a:t> to </a:t>
            </a:r>
            <a:r>
              <a:rPr lang="fr-FR" sz="900" dirty="0" err="1"/>
              <a:t>assess</a:t>
            </a:r>
            <a:r>
              <a:rPr lang="fr-FR" sz="900" dirty="0"/>
              <a:t> the </a:t>
            </a:r>
            <a:r>
              <a:rPr lang="fr-FR" sz="900" dirty="0" err="1"/>
              <a:t>harm</a:t>
            </a:r>
            <a:r>
              <a:rPr lang="fr-FR" sz="900" dirty="0"/>
              <a:t> of </a:t>
            </a:r>
            <a:r>
              <a:rPr lang="fr-FR" sz="900" dirty="0" err="1"/>
              <a:t>drugs</a:t>
            </a:r>
            <a:r>
              <a:rPr lang="fr-FR" sz="900" dirty="0"/>
              <a:t> of </a:t>
            </a:r>
            <a:r>
              <a:rPr lang="fr-FR" sz="900" dirty="0" err="1"/>
              <a:t>potential</a:t>
            </a:r>
            <a:r>
              <a:rPr lang="fr-FR" sz="900" dirty="0"/>
              <a:t> </a:t>
            </a:r>
            <a:r>
              <a:rPr lang="fr-FR" sz="900" dirty="0" err="1"/>
              <a:t>misuse</a:t>
            </a:r>
            <a:r>
              <a:rPr lang="fr-FR" sz="900" dirty="0"/>
              <a:t>" The Lancet 2007; 369:1047-1053. (</a:t>
            </a:r>
            <a:r>
              <a:rPr lang="fr-FR" sz="900" dirty="0">
                <a:hlinkClick r:id="rId3"/>
              </a:rPr>
              <a:t>PMID 17382831</a:t>
            </a:r>
            <a:r>
              <a:rPr lang="fr-FR" sz="900" dirty="0"/>
              <a:t>; doi:10.1016/S0140-6736(07)60464-4)</a:t>
            </a:r>
          </a:p>
        </p:txBody>
      </p:sp>
      <p:sp>
        <p:nvSpPr>
          <p:cNvPr id="5" name="Espace réservé de la date 3">
            <a:extLst>
              <a:ext uri="{FF2B5EF4-FFF2-40B4-BE49-F238E27FC236}">
                <a16:creationId xmlns:a16="http://schemas.microsoft.com/office/drawing/2014/main" id="{9B41BE65-48AC-1A9A-4DA5-5C316416F8FA}"/>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7" name="Espace réservé du pied de page 4">
            <a:extLst>
              <a:ext uri="{FF2B5EF4-FFF2-40B4-BE49-F238E27FC236}">
                <a16:creationId xmlns:a16="http://schemas.microsoft.com/office/drawing/2014/main" id="{D8E56D2A-5CA7-B30F-4093-324E694616CD}"/>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9" name="Espace réservé du numéro de diapositive 5">
            <a:extLst>
              <a:ext uri="{FF2B5EF4-FFF2-40B4-BE49-F238E27FC236}">
                <a16:creationId xmlns:a16="http://schemas.microsoft.com/office/drawing/2014/main" id="{E5B8B2F2-3BA2-8B92-0675-E0D6D200B8A4}"/>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10</a:t>
            </a:fld>
            <a:endParaRPr lang="fr-FR"/>
          </a:p>
        </p:txBody>
      </p:sp>
    </p:spTree>
    <p:extLst>
      <p:ext uri="{BB962C8B-B14F-4D97-AF65-F5344CB8AC3E}">
        <p14:creationId xmlns:p14="http://schemas.microsoft.com/office/powerpoint/2010/main" val="267866654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43837"/>
            <a:ext cx="12180305" cy="1325563"/>
          </a:xfrm>
        </p:spPr>
        <p:txBody>
          <a:bodyPr>
            <a:normAutofit/>
          </a:bodyPr>
          <a:lstStyle/>
          <a:p>
            <a:pPr algn="ctr"/>
            <a:r>
              <a:rPr lang="fr-FR" sz="3600" b="1" dirty="0">
                <a:solidFill>
                  <a:srgbClr val="0070C0"/>
                </a:solidFill>
                <a:latin typeface="+mn-lt"/>
                <a:cs typeface="Arial" panose="020B0604020202020204" pitchFamily="34" charset="0"/>
              </a:rPr>
              <a:t>5 QUESTIONS POUR COMPRENDRE</a:t>
            </a:r>
          </a:p>
        </p:txBody>
      </p:sp>
      <p:sp>
        <p:nvSpPr>
          <p:cNvPr id="4" name="Espace réservé du contenu 3"/>
          <p:cNvSpPr>
            <a:spLocks noGrp="1"/>
          </p:cNvSpPr>
          <p:nvPr>
            <p:ph sz="half" idx="2"/>
          </p:nvPr>
        </p:nvSpPr>
        <p:spPr>
          <a:xfrm>
            <a:off x="836612" y="2341129"/>
            <a:ext cx="5157787" cy="3773034"/>
          </a:xfrm>
        </p:spPr>
        <p:txBody>
          <a:bodyPr/>
          <a:lstStyle/>
          <a:p>
            <a:pPr marL="0" indent="0">
              <a:buNone/>
            </a:pPr>
            <a:r>
              <a:rPr lang="fr-FR" sz="4000" b="1" dirty="0">
                <a:solidFill>
                  <a:srgbClr val="0070C0"/>
                </a:solidFill>
                <a:cs typeface="Arial" panose="020B0604020202020204" pitchFamily="34" charset="0"/>
              </a:rPr>
              <a:t>5</a:t>
            </a:r>
          </a:p>
          <a:p>
            <a:r>
              <a:rPr lang="fr-FR" dirty="0">
                <a:cs typeface="Arial" panose="020B0604020202020204" pitchFamily="34" charset="0"/>
              </a:rPr>
              <a:t>Sommes nous </a:t>
            </a:r>
            <a:r>
              <a:rPr lang="fr-FR" dirty="0">
                <a:solidFill>
                  <a:srgbClr val="0070C0"/>
                </a:solidFill>
                <a:cs typeface="Arial" panose="020B0604020202020204" pitchFamily="34" charset="0"/>
              </a:rPr>
              <a:t>tous égaux </a:t>
            </a:r>
            <a:r>
              <a:rPr lang="fr-FR" dirty="0">
                <a:cs typeface="Arial" panose="020B0604020202020204" pitchFamily="34" charset="0"/>
              </a:rPr>
              <a:t>par rapport à l’addiction?</a:t>
            </a:r>
          </a:p>
        </p:txBody>
      </p:sp>
      <p:sp>
        <p:nvSpPr>
          <p:cNvPr id="6" name="Espace réservé du contenu 5"/>
          <p:cNvSpPr>
            <a:spLocks noGrp="1"/>
          </p:cNvSpPr>
          <p:nvPr>
            <p:ph sz="quarter" idx="4"/>
          </p:nvPr>
        </p:nvSpPr>
        <p:spPr>
          <a:xfrm>
            <a:off x="6172200" y="2505075"/>
            <a:ext cx="5183188" cy="3684588"/>
          </a:xfrm>
        </p:spPr>
        <p:txBody>
          <a:bodyPr>
            <a:normAutofit/>
          </a:bodyPr>
          <a:lstStyle/>
          <a:p>
            <a:r>
              <a:rPr lang="fr-FR" dirty="0">
                <a:cs typeface="Arial" panose="020B0604020202020204" pitchFamily="34" charset="0"/>
              </a:rPr>
              <a:t>Non</a:t>
            </a:r>
          </a:p>
          <a:p>
            <a:r>
              <a:rPr lang="fr-FR" dirty="0">
                <a:cs typeface="Arial" panose="020B0604020202020204" pitchFamily="34" charset="0"/>
              </a:rPr>
              <a:t>Facteurs </a:t>
            </a:r>
            <a:r>
              <a:rPr lang="fr-FR" dirty="0">
                <a:solidFill>
                  <a:srgbClr val="0070C0"/>
                </a:solidFill>
                <a:cs typeface="Arial" panose="020B0604020202020204" pitchFamily="34" charset="0"/>
              </a:rPr>
              <a:t>génétiques, psychiques et sociaux..</a:t>
            </a:r>
          </a:p>
          <a:p>
            <a:pPr marL="0" indent="0">
              <a:buNone/>
            </a:pPr>
            <a:endParaRPr lang="fr-FR" dirty="0">
              <a:solidFill>
                <a:srgbClr val="1360EB"/>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3D78B4E0-43C9-F278-5E39-1D006EBEDBCE}"/>
              </a:ext>
            </a:extLst>
          </p:cNvPr>
          <p:cNvSpPr txBox="1"/>
          <p:nvPr/>
        </p:nvSpPr>
        <p:spPr>
          <a:xfrm>
            <a:off x="724694" y="3818863"/>
            <a:ext cx="10895012" cy="1754326"/>
          </a:xfrm>
          <a:prstGeom prst="rect">
            <a:avLst/>
          </a:prstGeom>
          <a:noFill/>
        </p:spPr>
        <p:txBody>
          <a:bodyPr wrap="square" rtlCol="0">
            <a:spAutoFit/>
          </a:bodyPr>
          <a:lstStyle/>
          <a:p>
            <a:br>
              <a:rPr lang="fr-FR" dirty="0"/>
            </a:br>
            <a:r>
              <a:rPr lang="fr-FR" dirty="0">
                <a:cs typeface="Arial" panose="020B0604020202020204" pitchFamily="34" charset="0"/>
              </a:rPr>
              <a:t>Conjugaison de 3 différents facteurs:</a:t>
            </a:r>
          </a:p>
          <a:p>
            <a:endParaRPr lang="fr-FR" dirty="0">
              <a:cs typeface="Arial" panose="020B0604020202020204" pitchFamily="34" charset="0"/>
            </a:endParaRPr>
          </a:p>
          <a:p>
            <a:r>
              <a:rPr lang="fr-FR" b="1" dirty="0">
                <a:cs typeface="Arial" panose="020B0604020202020204" pitchFamily="34" charset="0"/>
              </a:rPr>
              <a:t>Liés au produit </a:t>
            </a:r>
            <a:r>
              <a:rPr lang="fr-FR" dirty="0">
                <a:cs typeface="Arial" panose="020B0604020202020204" pitchFamily="34" charset="0"/>
              </a:rPr>
              <a:t>(effet psychoactif, pouvoir addictogène) </a:t>
            </a:r>
            <a:r>
              <a:rPr lang="fr-FR" sz="1400" i="1" dirty="0">
                <a:cs typeface="Arial" panose="020B0604020202020204" pitchFamily="34" charset="0"/>
              </a:rPr>
              <a:t>ex:  tabac plus addictogène que l’alcool ou cannabis</a:t>
            </a:r>
          </a:p>
          <a:p>
            <a:r>
              <a:rPr lang="fr-FR" b="1" dirty="0">
                <a:cs typeface="Arial" panose="020B0604020202020204" pitchFamily="34" charset="0"/>
              </a:rPr>
              <a:t>Liés à la personne </a:t>
            </a:r>
            <a:r>
              <a:rPr lang="fr-FR" dirty="0">
                <a:cs typeface="Arial" panose="020B0604020202020204" pitchFamily="34" charset="0"/>
              </a:rPr>
              <a:t>(vulnérabilité génétique, biologique, psychologique, psychiatrique, événements de vie</a:t>
            </a:r>
          </a:p>
          <a:p>
            <a:r>
              <a:rPr lang="fr-FR" b="1" dirty="0">
                <a:cs typeface="Arial" panose="020B0604020202020204" pitchFamily="34" charset="0"/>
              </a:rPr>
              <a:t>Liés à l’environnement </a:t>
            </a:r>
            <a:r>
              <a:rPr lang="fr-FR" dirty="0">
                <a:cs typeface="Arial" panose="020B0604020202020204" pitchFamily="34" charset="0"/>
              </a:rPr>
              <a:t>(exposition à la substance, représentation sociale, familiale, législation…)</a:t>
            </a:r>
          </a:p>
        </p:txBody>
      </p:sp>
      <p:sp>
        <p:nvSpPr>
          <p:cNvPr id="5" name="Espace réservé de la date 3">
            <a:extLst>
              <a:ext uri="{FF2B5EF4-FFF2-40B4-BE49-F238E27FC236}">
                <a16:creationId xmlns:a16="http://schemas.microsoft.com/office/drawing/2014/main" id="{5F84ABC0-E866-81FC-F235-86FBD25CB2A9}"/>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7" name="Espace réservé du pied de page 4">
            <a:extLst>
              <a:ext uri="{FF2B5EF4-FFF2-40B4-BE49-F238E27FC236}">
                <a16:creationId xmlns:a16="http://schemas.microsoft.com/office/drawing/2014/main" id="{B760724B-B65B-8179-B4BC-D4A49DA244C4}"/>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8" name="Espace réservé du numéro de diapositive 5">
            <a:extLst>
              <a:ext uri="{FF2B5EF4-FFF2-40B4-BE49-F238E27FC236}">
                <a16:creationId xmlns:a16="http://schemas.microsoft.com/office/drawing/2014/main" id="{444AB4A7-998D-CBA0-4ACC-4C6F44B42F89}"/>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11</a:t>
            </a:fld>
            <a:endParaRPr lang="fr-FR"/>
          </a:p>
        </p:txBody>
      </p:sp>
    </p:spTree>
    <p:extLst>
      <p:ext uri="{BB962C8B-B14F-4D97-AF65-F5344CB8AC3E}">
        <p14:creationId xmlns:p14="http://schemas.microsoft.com/office/powerpoint/2010/main" val="83894776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A7041-6688-52B7-EE31-200A612F84D3}"/>
              </a:ext>
            </a:extLst>
          </p:cNvPr>
          <p:cNvSpPr>
            <a:spLocks noGrp="1"/>
          </p:cNvSpPr>
          <p:nvPr>
            <p:ph type="ctrTitle"/>
          </p:nvPr>
        </p:nvSpPr>
        <p:spPr/>
        <p:txBody>
          <a:bodyPr/>
          <a:lstStyle/>
          <a:p>
            <a:r>
              <a:rPr lang="fr-FR" b="1" dirty="0">
                <a:solidFill>
                  <a:schemeClr val="accent1"/>
                </a:solidFill>
              </a:rPr>
              <a:t>L’ALCOOL</a:t>
            </a:r>
          </a:p>
        </p:txBody>
      </p:sp>
      <p:sp>
        <p:nvSpPr>
          <p:cNvPr id="3" name="Sous-titre 2">
            <a:extLst>
              <a:ext uri="{FF2B5EF4-FFF2-40B4-BE49-F238E27FC236}">
                <a16:creationId xmlns:a16="http://schemas.microsoft.com/office/drawing/2014/main" id="{B4D1FCFF-610E-4A27-A417-4E834858AACD}"/>
              </a:ext>
            </a:extLst>
          </p:cNvPr>
          <p:cNvSpPr>
            <a:spLocks noGrp="1"/>
          </p:cNvSpPr>
          <p:nvPr>
            <p:ph type="subTitle" idx="1"/>
          </p:nvPr>
        </p:nvSpPr>
        <p:spPr/>
        <p:txBody>
          <a:bodyPr/>
          <a:lstStyle/>
          <a:p>
            <a:endParaRPr lang="fr-FR" dirty="0"/>
          </a:p>
        </p:txBody>
      </p:sp>
      <p:sp>
        <p:nvSpPr>
          <p:cNvPr id="4" name="Espace réservé de la date 3">
            <a:extLst>
              <a:ext uri="{FF2B5EF4-FFF2-40B4-BE49-F238E27FC236}">
                <a16:creationId xmlns:a16="http://schemas.microsoft.com/office/drawing/2014/main" id="{CA906A14-75BE-FBF8-F154-BCF5FE46D295}"/>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18774453-01B7-48A1-C3FC-DC66B4F8D08E}"/>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1C3D9A79-A07B-0E1F-60A0-0CCB3D5CAB44}"/>
              </a:ext>
            </a:extLst>
          </p:cNvPr>
          <p:cNvSpPr>
            <a:spLocks noGrp="1"/>
          </p:cNvSpPr>
          <p:nvPr>
            <p:ph type="sldNum" sz="quarter" idx="12"/>
          </p:nvPr>
        </p:nvSpPr>
        <p:spPr/>
        <p:txBody>
          <a:bodyPr/>
          <a:lstStyle/>
          <a:p>
            <a:fld id="{6AB56011-2789-45B6-84A6-DB0068EA425C}" type="slidenum">
              <a:rPr lang="fr-FR" smtClean="0"/>
              <a:t>12</a:t>
            </a:fld>
            <a:endParaRPr lang="fr-FR"/>
          </a:p>
        </p:txBody>
      </p:sp>
    </p:spTree>
    <p:extLst>
      <p:ext uri="{BB962C8B-B14F-4D97-AF65-F5344CB8AC3E}">
        <p14:creationId xmlns:p14="http://schemas.microsoft.com/office/powerpoint/2010/main" val="69966757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55923"/>
            <a:ext cx="12191999" cy="532903"/>
          </a:xfrm>
          <a:prstGeom prst="rect">
            <a:avLst/>
          </a:prstGeom>
        </p:spPr>
        <p:txBody>
          <a:bodyPr wrap="square">
            <a:spAutoFit/>
          </a:bodyPr>
          <a:lstStyle/>
          <a:p>
            <a:pPr marL="1155700" algn="ctr">
              <a:lnSpc>
                <a:spcPct val="107000"/>
              </a:lnSpc>
              <a:spcAft>
                <a:spcPts val="10"/>
              </a:spcAft>
            </a:pPr>
            <a:r>
              <a:rPr lang="fr-FR" sz="2800" b="1" dirty="0">
                <a:solidFill>
                  <a:srgbClr val="0070C0"/>
                </a:solidFill>
                <a:ea typeface="Arial" panose="020B0604020202020204" pitchFamily="34" charset="0"/>
                <a:cs typeface="Arial" panose="020B0604020202020204" pitchFamily="34" charset="0"/>
              </a:rPr>
              <a:t>ÉQUIVALENCE DES VERRES D’ALCOOL STANDARDS</a:t>
            </a:r>
            <a:endParaRPr lang="fr-FR" sz="2800" b="1" dirty="0">
              <a:solidFill>
                <a:srgbClr val="0070C0"/>
              </a:solidFill>
              <a:effectLst/>
              <a:ea typeface="Calibri" panose="020F0502020204030204" pitchFamily="34" charset="0"/>
              <a:cs typeface="Arial" panose="020B0604020202020204" pitchFamily="34" charset="0"/>
            </a:endParaRPr>
          </a:p>
        </p:txBody>
      </p:sp>
      <p:sp>
        <p:nvSpPr>
          <p:cNvPr id="4" name="Rectangle 3"/>
          <p:cNvSpPr/>
          <p:nvPr/>
        </p:nvSpPr>
        <p:spPr>
          <a:xfrm>
            <a:off x="1643579" y="5467578"/>
            <a:ext cx="8216032" cy="595932"/>
          </a:xfrm>
          <a:prstGeom prst="rect">
            <a:avLst/>
          </a:prstGeom>
        </p:spPr>
        <p:txBody>
          <a:bodyPr wrap="none">
            <a:spAutoFit/>
          </a:bodyPr>
          <a:lstStyle/>
          <a:p>
            <a:pPr marL="1163955">
              <a:lnSpc>
                <a:spcPct val="107000"/>
              </a:lnSpc>
              <a:spcAft>
                <a:spcPts val="2475"/>
              </a:spcAft>
            </a:pPr>
            <a:r>
              <a:rPr lang="fr-FR" sz="3200" b="1" dirty="0">
                <a:solidFill>
                  <a:srgbClr val="FF0000"/>
                </a:solidFill>
                <a:ea typeface="Arial" panose="020B0604020202020204" pitchFamily="34" charset="0"/>
                <a:cs typeface="Calibri" panose="020F0502020204030204" pitchFamily="34" charset="0"/>
              </a:rPr>
              <a:t>Verre à la maison ≠ verre servi au bar !!  </a:t>
            </a:r>
            <a:endParaRPr lang="fr-FR" sz="3200" dirty="0">
              <a:solidFill>
                <a:srgbClr val="FF0000"/>
              </a:solidFill>
              <a:effectLst/>
              <a:ea typeface="Calibri" panose="020F0502020204030204" pitchFamily="34" charset="0"/>
              <a:cs typeface="Calibri" panose="020F0502020204030204" pitchFamily="34" charset="0"/>
            </a:endParaRPr>
          </a:p>
        </p:txBody>
      </p:sp>
      <p:grpSp>
        <p:nvGrpSpPr>
          <p:cNvPr id="7" name="Groupe 6"/>
          <p:cNvGrpSpPr/>
          <p:nvPr/>
        </p:nvGrpSpPr>
        <p:grpSpPr>
          <a:xfrm>
            <a:off x="1303902" y="1288826"/>
            <a:ext cx="10055397" cy="4217319"/>
            <a:chOff x="1468581" y="1439400"/>
            <a:chExt cx="10070277" cy="4502727"/>
          </a:xfrm>
        </p:grpSpPr>
        <p:pic>
          <p:nvPicPr>
            <p:cNvPr id="2" name="Picture 602"/>
            <p:cNvPicPr/>
            <p:nvPr/>
          </p:nvPicPr>
          <p:blipFill>
            <a:blip r:embed="rId2"/>
            <a:stretch>
              <a:fillRect/>
            </a:stretch>
          </p:blipFill>
          <p:spPr>
            <a:xfrm>
              <a:off x="1468581" y="1439400"/>
              <a:ext cx="9253881" cy="4502727"/>
            </a:xfrm>
            <a:prstGeom prst="rect">
              <a:avLst/>
            </a:prstGeom>
          </p:spPr>
        </p:pic>
        <p:sp>
          <p:nvSpPr>
            <p:cNvPr id="5" name="Égal 4"/>
            <p:cNvSpPr/>
            <p:nvPr/>
          </p:nvSpPr>
          <p:spPr>
            <a:xfrm>
              <a:off x="7736116" y="2293258"/>
              <a:ext cx="624112" cy="59508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p:cNvSpPr txBox="1"/>
            <p:nvPr/>
          </p:nvSpPr>
          <p:spPr>
            <a:xfrm>
              <a:off x="8650515" y="2406134"/>
              <a:ext cx="2888343" cy="400110"/>
            </a:xfrm>
            <a:prstGeom prst="rect">
              <a:avLst/>
            </a:prstGeom>
            <a:noFill/>
          </p:spPr>
          <p:txBody>
            <a:bodyPr wrap="square" rtlCol="0">
              <a:spAutoFit/>
            </a:bodyPr>
            <a:lstStyle/>
            <a:p>
              <a:r>
                <a:rPr lang="fr-FR" sz="2000" b="1" dirty="0">
                  <a:solidFill>
                    <a:srgbClr val="1155CC"/>
                  </a:solidFill>
                  <a:latin typeface="Arial" panose="020B0604020202020204" pitchFamily="34" charset="0"/>
                  <a:cs typeface="Arial" panose="020B0604020202020204" pitchFamily="34" charset="0"/>
                </a:rPr>
                <a:t>1 UNITE</a:t>
              </a:r>
            </a:p>
          </p:txBody>
        </p:sp>
      </p:grpSp>
      <p:sp>
        <p:nvSpPr>
          <p:cNvPr id="8" name="Espace réservé de la date 3">
            <a:extLst>
              <a:ext uri="{FF2B5EF4-FFF2-40B4-BE49-F238E27FC236}">
                <a16:creationId xmlns:a16="http://schemas.microsoft.com/office/drawing/2014/main" id="{81004BDF-919D-7EB9-4AD8-38D9AEA12C7B}"/>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9" name="Espace réservé du pied de page 4">
            <a:extLst>
              <a:ext uri="{FF2B5EF4-FFF2-40B4-BE49-F238E27FC236}">
                <a16:creationId xmlns:a16="http://schemas.microsoft.com/office/drawing/2014/main" id="{552AA48D-602C-221B-AC5F-4A8F6E2BFB82}"/>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10" name="Espace réservé du numéro de diapositive 5">
            <a:extLst>
              <a:ext uri="{FF2B5EF4-FFF2-40B4-BE49-F238E27FC236}">
                <a16:creationId xmlns:a16="http://schemas.microsoft.com/office/drawing/2014/main" id="{9D9AF182-4D3C-CAB9-B45A-9888E525D902}"/>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13</a:t>
            </a:fld>
            <a:endParaRPr lang="fr-FR"/>
          </a:p>
        </p:txBody>
      </p:sp>
    </p:spTree>
    <p:extLst>
      <p:ext uri="{BB962C8B-B14F-4D97-AF65-F5344CB8AC3E}">
        <p14:creationId xmlns:p14="http://schemas.microsoft.com/office/powerpoint/2010/main" val="1498998111"/>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9FA62-29A3-9F33-AD03-574128D8B2CA}"/>
              </a:ext>
            </a:extLst>
          </p:cNvPr>
          <p:cNvSpPr>
            <a:spLocks noGrp="1"/>
          </p:cNvSpPr>
          <p:nvPr>
            <p:ph type="title"/>
          </p:nvPr>
        </p:nvSpPr>
        <p:spPr/>
        <p:txBody>
          <a:bodyPr/>
          <a:lstStyle/>
          <a:p>
            <a:r>
              <a:rPr lang="fr-FR" dirty="0">
                <a:solidFill>
                  <a:srgbClr val="0070C0"/>
                </a:solidFill>
              </a:rPr>
              <a:t>Exemple</a:t>
            </a:r>
          </a:p>
        </p:txBody>
      </p:sp>
      <p:sp>
        <p:nvSpPr>
          <p:cNvPr id="3" name="Espace réservé du contenu 2">
            <a:extLst>
              <a:ext uri="{FF2B5EF4-FFF2-40B4-BE49-F238E27FC236}">
                <a16:creationId xmlns:a16="http://schemas.microsoft.com/office/drawing/2014/main" id="{B359DD99-9026-CC7C-B564-8F1D9AE873C3}"/>
              </a:ext>
            </a:extLst>
          </p:cNvPr>
          <p:cNvSpPr>
            <a:spLocks noGrp="1"/>
          </p:cNvSpPr>
          <p:nvPr>
            <p:ph idx="1"/>
          </p:nvPr>
        </p:nvSpPr>
        <p:spPr/>
        <p:txBody>
          <a:bodyPr/>
          <a:lstStyle/>
          <a:p>
            <a:r>
              <a:rPr lang="fr-FR" dirty="0"/>
              <a:t>1 verre standard = 0,25 g/l</a:t>
            </a:r>
          </a:p>
          <a:p>
            <a:r>
              <a:rPr lang="fr-FR" dirty="0"/>
              <a:t>Vous perdez 0,1 g/l en 1h après la consommation du dernier verre</a:t>
            </a:r>
          </a:p>
          <a:p>
            <a:r>
              <a:rPr lang="fr-FR" dirty="0"/>
              <a:t>Donc : </a:t>
            </a:r>
          </a:p>
          <a:p>
            <a:pPr lvl="1"/>
            <a:r>
              <a:rPr lang="fr-FR" dirty="0"/>
              <a:t>4 verres dans la soirée = 1 g/l</a:t>
            </a:r>
          </a:p>
          <a:p>
            <a:pPr lvl="1"/>
            <a:r>
              <a:rPr lang="fr-FR" dirty="0"/>
              <a:t>00h le dernier verre</a:t>
            </a:r>
          </a:p>
          <a:p>
            <a:pPr lvl="1"/>
            <a:r>
              <a:rPr lang="fr-FR" dirty="0"/>
              <a:t>5h du matin 0,5 g/l</a:t>
            </a:r>
          </a:p>
          <a:p>
            <a:pPr lvl="1"/>
            <a:r>
              <a:rPr lang="fr-FR" dirty="0"/>
              <a:t>10h du matin à 0 g/l</a:t>
            </a:r>
          </a:p>
        </p:txBody>
      </p:sp>
      <p:sp>
        <p:nvSpPr>
          <p:cNvPr id="4" name="Espace réservé de la date 3">
            <a:extLst>
              <a:ext uri="{FF2B5EF4-FFF2-40B4-BE49-F238E27FC236}">
                <a16:creationId xmlns:a16="http://schemas.microsoft.com/office/drawing/2014/main" id="{D22F0E22-1A9A-E153-C76D-CA0D7F163D16}"/>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1E5C0036-E394-2190-DDF3-958078BA4E15}"/>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22F814D6-F05E-5EE8-43B9-FDE3E53E2C37}"/>
              </a:ext>
            </a:extLst>
          </p:cNvPr>
          <p:cNvSpPr>
            <a:spLocks noGrp="1"/>
          </p:cNvSpPr>
          <p:nvPr>
            <p:ph type="sldNum" sz="quarter" idx="12"/>
          </p:nvPr>
        </p:nvSpPr>
        <p:spPr/>
        <p:txBody>
          <a:bodyPr/>
          <a:lstStyle/>
          <a:p>
            <a:fld id="{6AB56011-2789-45B6-84A6-DB0068EA425C}" type="slidenum">
              <a:rPr lang="fr-FR" smtClean="0"/>
              <a:t>14</a:t>
            </a:fld>
            <a:endParaRPr lang="fr-FR"/>
          </a:p>
        </p:txBody>
      </p:sp>
    </p:spTree>
    <p:extLst>
      <p:ext uri="{BB962C8B-B14F-4D97-AF65-F5344CB8AC3E}">
        <p14:creationId xmlns:p14="http://schemas.microsoft.com/office/powerpoint/2010/main" val="3662956174"/>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46"/>
          <p:cNvPicPr/>
          <p:nvPr/>
        </p:nvPicPr>
        <p:blipFill>
          <a:blip r:embed="rId2"/>
          <a:stretch>
            <a:fillRect/>
          </a:stretch>
        </p:blipFill>
        <p:spPr>
          <a:xfrm>
            <a:off x="6955096" y="2591333"/>
            <a:ext cx="4734187" cy="2141810"/>
          </a:xfrm>
          <a:prstGeom prst="rect">
            <a:avLst/>
          </a:prstGeom>
        </p:spPr>
      </p:pic>
      <p:sp>
        <p:nvSpPr>
          <p:cNvPr id="5" name="Rectangle 8"/>
          <p:cNvSpPr>
            <a:spLocks noChangeArrowheads="1"/>
          </p:cNvSpPr>
          <p:nvPr/>
        </p:nvSpPr>
        <p:spPr bwMode="auto">
          <a:xfrm>
            <a:off x="0" y="866166"/>
            <a:ext cx="12191999"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271963" algn="ctr"/>
              </a:tabLst>
              <a:defRPr>
                <a:solidFill>
                  <a:schemeClr val="tx1"/>
                </a:solidFill>
                <a:latin typeface="Arial" panose="020B0604020202020204" pitchFamily="34" charset="0"/>
              </a:defRPr>
            </a:lvl1pPr>
            <a:lvl2pPr eaLnBrk="0" fontAlgn="base" hangingPunct="0">
              <a:spcBef>
                <a:spcPct val="0"/>
              </a:spcBef>
              <a:spcAft>
                <a:spcPct val="0"/>
              </a:spcAft>
              <a:tabLst>
                <a:tab pos="4271963" algn="ctr"/>
              </a:tabLst>
              <a:defRPr>
                <a:solidFill>
                  <a:schemeClr val="tx1"/>
                </a:solidFill>
                <a:latin typeface="Arial" panose="020B0604020202020204" pitchFamily="34" charset="0"/>
              </a:defRPr>
            </a:lvl2pPr>
            <a:lvl3pPr eaLnBrk="0" fontAlgn="base" hangingPunct="0">
              <a:spcBef>
                <a:spcPct val="0"/>
              </a:spcBef>
              <a:spcAft>
                <a:spcPct val="0"/>
              </a:spcAft>
              <a:tabLst>
                <a:tab pos="4271963" algn="ctr"/>
              </a:tabLst>
              <a:defRPr>
                <a:solidFill>
                  <a:schemeClr val="tx1"/>
                </a:solidFill>
                <a:latin typeface="Arial" panose="020B0604020202020204" pitchFamily="34" charset="0"/>
              </a:defRPr>
            </a:lvl3pPr>
            <a:lvl4pPr eaLnBrk="0" fontAlgn="base" hangingPunct="0">
              <a:spcBef>
                <a:spcPct val="0"/>
              </a:spcBef>
              <a:spcAft>
                <a:spcPct val="0"/>
              </a:spcAft>
              <a:tabLst>
                <a:tab pos="4271963" algn="ctr"/>
              </a:tabLst>
              <a:defRPr>
                <a:solidFill>
                  <a:schemeClr val="tx1"/>
                </a:solidFill>
                <a:latin typeface="Arial" panose="020B0604020202020204" pitchFamily="34" charset="0"/>
              </a:defRPr>
            </a:lvl4pPr>
            <a:lvl5pPr eaLnBrk="0" fontAlgn="base" hangingPunct="0">
              <a:spcBef>
                <a:spcPct val="0"/>
              </a:spcBef>
              <a:spcAft>
                <a:spcPct val="0"/>
              </a:spcAft>
              <a:tabLst>
                <a:tab pos="4271963" algn="ctr"/>
              </a:tabLst>
              <a:defRPr>
                <a:solidFill>
                  <a:schemeClr val="tx1"/>
                </a:solidFill>
                <a:latin typeface="Arial" panose="020B0604020202020204" pitchFamily="34" charset="0"/>
              </a:defRPr>
            </a:lvl5pPr>
            <a:lvl6pPr eaLnBrk="0" fontAlgn="base" hangingPunct="0">
              <a:spcBef>
                <a:spcPct val="0"/>
              </a:spcBef>
              <a:spcAft>
                <a:spcPct val="0"/>
              </a:spcAft>
              <a:tabLst>
                <a:tab pos="4271963" algn="ctr"/>
              </a:tabLst>
              <a:defRPr>
                <a:solidFill>
                  <a:schemeClr val="tx1"/>
                </a:solidFill>
                <a:latin typeface="Arial" panose="020B0604020202020204" pitchFamily="34" charset="0"/>
              </a:defRPr>
            </a:lvl6pPr>
            <a:lvl7pPr eaLnBrk="0" fontAlgn="base" hangingPunct="0">
              <a:spcBef>
                <a:spcPct val="0"/>
              </a:spcBef>
              <a:spcAft>
                <a:spcPct val="0"/>
              </a:spcAft>
              <a:tabLst>
                <a:tab pos="4271963" algn="ctr"/>
              </a:tabLst>
              <a:defRPr>
                <a:solidFill>
                  <a:schemeClr val="tx1"/>
                </a:solidFill>
                <a:latin typeface="Arial" panose="020B0604020202020204" pitchFamily="34" charset="0"/>
              </a:defRPr>
            </a:lvl7pPr>
            <a:lvl8pPr eaLnBrk="0" fontAlgn="base" hangingPunct="0">
              <a:spcBef>
                <a:spcPct val="0"/>
              </a:spcBef>
              <a:spcAft>
                <a:spcPct val="0"/>
              </a:spcAft>
              <a:tabLst>
                <a:tab pos="4271963" algn="ctr"/>
              </a:tabLst>
              <a:defRPr>
                <a:solidFill>
                  <a:schemeClr val="tx1"/>
                </a:solidFill>
                <a:latin typeface="Arial" panose="020B0604020202020204" pitchFamily="34" charset="0"/>
              </a:defRPr>
            </a:lvl8pPr>
            <a:lvl9pPr eaLnBrk="0" fontAlgn="base" hangingPunct="0">
              <a:spcBef>
                <a:spcPct val="0"/>
              </a:spcBef>
              <a:spcAft>
                <a:spcPct val="0"/>
              </a:spcAft>
              <a:tabLst>
                <a:tab pos="4271963" algn="ct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271963" algn="ctr"/>
              </a:tabLst>
            </a:pPr>
            <a:r>
              <a:rPr lang="fr-FR" altLang="fr-FR" sz="3600" b="1" dirty="0">
                <a:solidFill>
                  <a:srgbClr val="0070C0"/>
                </a:solidFill>
                <a:latin typeface="+mn-lt"/>
                <a:ea typeface="Arial" panose="020B0604020202020204" pitchFamily="34" charset="0"/>
                <a:cs typeface="Calibri" panose="020F0502020204030204" pitchFamily="34" charset="0"/>
              </a:rPr>
              <a:t>L’</a:t>
            </a:r>
            <a:r>
              <a:rPr kumimoji="0" lang="fr-FR" altLang="fr-FR" sz="3600" b="1" i="0" u="none" strike="noStrike" cap="none" normalizeH="0" baseline="0" dirty="0">
                <a:ln>
                  <a:noFill/>
                </a:ln>
                <a:solidFill>
                  <a:srgbClr val="0070C0"/>
                </a:solidFill>
                <a:effectLst/>
                <a:latin typeface="+mn-lt"/>
                <a:ea typeface="Arial" panose="020B0604020202020204" pitchFamily="34" charset="0"/>
                <a:cs typeface="Calibri" panose="020F0502020204030204" pitchFamily="34" charset="0"/>
              </a:rPr>
              <a:t>ALCOOL</a:t>
            </a:r>
          </a:p>
          <a:p>
            <a:pPr marL="0" marR="0" lvl="0" indent="0" algn="ctr" defTabSz="914400" rtl="0" eaLnBrk="0" fontAlgn="base" latinLnBrk="0" hangingPunct="0">
              <a:lnSpc>
                <a:spcPct val="100000"/>
              </a:lnSpc>
              <a:spcBef>
                <a:spcPct val="0"/>
              </a:spcBef>
              <a:spcAft>
                <a:spcPct val="0"/>
              </a:spcAft>
              <a:buClrTx/>
              <a:buSzTx/>
              <a:buFontTx/>
              <a:buNone/>
              <a:tabLst>
                <a:tab pos="4271963" algn="ctr"/>
              </a:tabLst>
            </a:pPr>
            <a:endParaRPr lang="fr-FR" altLang="fr-FR" sz="2800" b="1" dirty="0">
              <a:solidFill>
                <a:srgbClr val="FF0000"/>
              </a:solidFill>
            </a:endParaRPr>
          </a:p>
          <a:p>
            <a:pPr marL="0" marR="0" lvl="0" indent="0" algn="ctr" defTabSz="914400" rtl="0" eaLnBrk="0" fontAlgn="base" latinLnBrk="0" hangingPunct="0">
              <a:lnSpc>
                <a:spcPct val="100000"/>
              </a:lnSpc>
              <a:spcBef>
                <a:spcPct val="0"/>
              </a:spcBef>
              <a:spcAft>
                <a:spcPct val="0"/>
              </a:spcAft>
              <a:buClrTx/>
              <a:buSzTx/>
              <a:buFontTx/>
              <a:buNone/>
              <a:tabLst>
                <a:tab pos="4271963" algn="ctr"/>
              </a:tabLst>
            </a:pPr>
            <a:endParaRPr kumimoji="0" lang="fr-FR" altLang="fr-FR" sz="1100" b="0" i="0" u="none" strike="noStrike" cap="none" normalizeH="0" baseline="0" dirty="0">
              <a:ln>
                <a:noFill/>
              </a:ln>
              <a:solidFill>
                <a:srgbClr val="FF0000"/>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271963" algn="ctr"/>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9" name="Rectangle 9"/>
          <p:cNvSpPr>
            <a:spLocks noChangeArrowheads="1"/>
          </p:cNvSpPr>
          <p:nvPr/>
        </p:nvSpPr>
        <p:spPr bwMode="auto">
          <a:xfrm>
            <a:off x="0" y="282400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Rectangle 10"/>
          <p:cNvSpPr/>
          <p:nvPr/>
        </p:nvSpPr>
        <p:spPr>
          <a:xfrm>
            <a:off x="356380" y="2962797"/>
            <a:ext cx="6096000" cy="1477328"/>
          </a:xfrm>
          <a:prstGeom prst="rect">
            <a:avLst/>
          </a:prstGeom>
        </p:spPr>
        <p:txBody>
          <a:bodyPr>
            <a:spAutoFit/>
          </a:bodyPr>
          <a:lstStyle/>
          <a:p>
            <a:pPr lvl="0" indent="114300" eaLnBrk="0" fontAlgn="base" hangingPunct="0">
              <a:spcBef>
                <a:spcPct val="0"/>
              </a:spcBef>
              <a:spcAft>
                <a:spcPct val="0"/>
              </a:spcAft>
              <a:buFontTx/>
              <a:buChar char="•"/>
            </a:pPr>
            <a:r>
              <a:rPr lang="fr-FR" altLang="fr-FR" dirty="0">
                <a:solidFill>
                  <a:srgbClr val="000000"/>
                </a:solidFill>
                <a:latin typeface="Arial" panose="020B0604020202020204" pitchFamily="34" charset="0"/>
                <a:ea typeface="Times New Roman" panose="02020603050405020304" pitchFamily="18" charset="0"/>
                <a:cs typeface="Calibri" panose="020F0502020204030204" pitchFamily="34" charset="0"/>
              </a:rPr>
              <a:t>pas d’alcool pendant la grossesse</a:t>
            </a:r>
            <a:endParaRPr lang="fr-FR" altLang="fr-FR" sz="1100" dirty="0">
              <a:latin typeface="Arial" panose="020B0604020202020204" pitchFamily="34" charset="0"/>
            </a:endParaRPr>
          </a:p>
          <a:p>
            <a:pPr lvl="0" indent="114300" eaLnBrk="0" fontAlgn="base" hangingPunct="0">
              <a:spcBef>
                <a:spcPct val="0"/>
              </a:spcBef>
              <a:spcAft>
                <a:spcPct val="0"/>
              </a:spcAft>
              <a:buFontTx/>
              <a:buChar char="•"/>
            </a:pPr>
            <a:r>
              <a:rPr lang="fr-FR" altLang="fr-FR" dirty="0">
                <a:solidFill>
                  <a:srgbClr val="000000"/>
                </a:solidFill>
                <a:latin typeface="Arial" panose="020B0604020202020204" pitchFamily="34" charset="0"/>
                <a:ea typeface="Times New Roman" panose="02020603050405020304" pitchFamily="18" charset="0"/>
                <a:cs typeface="Calibri" panose="020F0502020204030204" pitchFamily="34" charset="0"/>
              </a:rPr>
              <a:t>pas d’alcool dans l’enfance</a:t>
            </a:r>
            <a:endParaRPr lang="fr-FR" altLang="fr-FR" sz="1100" dirty="0">
              <a:latin typeface="Arial" panose="020B0604020202020204" pitchFamily="34" charset="0"/>
            </a:endParaRPr>
          </a:p>
          <a:p>
            <a:pPr lvl="0" indent="114300" eaLnBrk="0" fontAlgn="base" hangingPunct="0">
              <a:spcBef>
                <a:spcPct val="0"/>
              </a:spcBef>
              <a:spcAft>
                <a:spcPct val="0"/>
              </a:spcAft>
              <a:buFontTx/>
              <a:buChar char="•"/>
            </a:pPr>
            <a:r>
              <a:rPr lang="fr-FR" altLang="fr-FR" dirty="0">
                <a:solidFill>
                  <a:srgbClr val="000000"/>
                </a:solidFill>
                <a:latin typeface="Arial" panose="020B0604020202020204" pitchFamily="34" charset="0"/>
                <a:ea typeface="Times New Roman" panose="02020603050405020304" pitchFamily="18" charset="0"/>
                <a:cs typeface="Calibri" panose="020F0502020204030204" pitchFamily="34" charset="0"/>
              </a:rPr>
              <a:t>pas d’alcool si... maladie chronique, traitement, </a:t>
            </a:r>
            <a:endParaRPr lang="fr-FR" altLang="fr-FR" b="1" dirty="0">
              <a:solidFill>
                <a:srgbClr val="FF0000"/>
              </a:solidFill>
              <a:latin typeface="Arial" panose="020B0604020202020204" pitchFamily="34" charset="0"/>
              <a:ea typeface="Times New Roman" panose="02020603050405020304" pitchFamily="18" charset="0"/>
            </a:endParaRPr>
          </a:p>
          <a:p>
            <a:pPr lvl="0" indent="114300" eaLnBrk="0" fontAlgn="base" hangingPunct="0">
              <a:spcBef>
                <a:spcPct val="0"/>
              </a:spcBef>
              <a:spcAft>
                <a:spcPct val="0"/>
              </a:spcAft>
            </a:pPr>
            <a:r>
              <a:rPr lang="fr-FR" altLang="fr-FR" b="1" dirty="0">
                <a:solidFill>
                  <a:srgbClr val="FF0000"/>
                </a:solidFill>
                <a:latin typeface="Arial" panose="020B0604020202020204" pitchFamily="34" charset="0"/>
                <a:ea typeface="Times New Roman" panose="02020603050405020304" pitchFamily="18" charset="0"/>
              </a:rPr>
              <a:t>ou si utilisation de machine nécessitant une   autorisation de conduite.</a:t>
            </a:r>
            <a:endParaRPr lang="fr-FR" dirty="0"/>
          </a:p>
        </p:txBody>
      </p:sp>
      <p:cxnSp>
        <p:nvCxnSpPr>
          <p:cNvPr id="12" name="Connecteur droit 11"/>
          <p:cNvCxnSpPr>
            <a:cxnSpLocks/>
          </p:cNvCxnSpPr>
          <p:nvPr/>
        </p:nvCxnSpPr>
        <p:spPr>
          <a:xfrm flipH="1">
            <a:off x="9830066" y="3776933"/>
            <a:ext cx="1192973" cy="58409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4" name="Connecteur droit 13"/>
          <p:cNvCxnSpPr>
            <a:cxnSpLocks/>
          </p:cNvCxnSpPr>
          <p:nvPr/>
        </p:nvCxnSpPr>
        <p:spPr>
          <a:xfrm>
            <a:off x="10012898" y="3715544"/>
            <a:ext cx="1257771" cy="706868"/>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15" name="ZoneTexte 14"/>
          <p:cNvSpPr txBox="1"/>
          <p:nvPr/>
        </p:nvSpPr>
        <p:spPr>
          <a:xfrm>
            <a:off x="9362086" y="3607313"/>
            <a:ext cx="559396" cy="923330"/>
          </a:xfrm>
          <a:prstGeom prst="rect">
            <a:avLst/>
          </a:prstGeom>
          <a:noFill/>
        </p:spPr>
        <p:txBody>
          <a:bodyPr wrap="square" rtlCol="0">
            <a:spAutoFit/>
          </a:bodyPr>
          <a:lstStyle/>
          <a:p>
            <a:r>
              <a:rPr lang="fr-FR" sz="5400" b="1" dirty="0">
                <a:solidFill>
                  <a:srgbClr val="FF0000"/>
                </a:solidFill>
                <a:latin typeface="Arial" panose="020B0604020202020204" pitchFamily="34" charset="0"/>
                <a:cs typeface="Arial" panose="020B0604020202020204" pitchFamily="34" charset="0"/>
              </a:rPr>
              <a:t>2</a:t>
            </a:r>
          </a:p>
        </p:txBody>
      </p:sp>
      <p:sp>
        <p:nvSpPr>
          <p:cNvPr id="13" name="ZoneTexte 12">
            <a:extLst>
              <a:ext uri="{FF2B5EF4-FFF2-40B4-BE49-F238E27FC236}">
                <a16:creationId xmlns:a16="http://schemas.microsoft.com/office/drawing/2014/main" id="{EC4E03BF-DE5C-C0EC-4B52-AF5D9089F591}"/>
              </a:ext>
            </a:extLst>
          </p:cNvPr>
          <p:cNvSpPr txBox="1"/>
          <p:nvPr/>
        </p:nvSpPr>
        <p:spPr>
          <a:xfrm>
            <a:off x="7868456" y="1957970"/>
            <a:ext cx="3352769" cy="369332"/>
          </a:xfrm>
          <a:prstGeom prst="rect">
            <a:avLst/>
          </a:prstGeom>
          <a:noFill/>
        </p:spPr>
        <p:txBody>
          <a:bodyPr wrap="square" rtlCol="0">
            <a:spAutoFit/>
          </a:bodyPr>
          <a:lstStyle/>
          <a:p>
            <a:r>
              <a:rPr lang="fr-FR" altLang="fr-FR" b="1" u="sng" dirty="0">
                <a:solidFill>
                  <a:srgbClr val="000000"/>
                </a:solidFill>
                <a:ea typeface="Times New Roman" panose="02020603050405020304" pitchFamily="18" charset="0"/>
                <a:cs typeface="Calibri" panose="020F0502020204030204" pitchFamily="34" charset="0"/>
              </a:rPr>
              <a:t>Risques </a:t>
            </a:r>
            <a:r>
              <a:rPr lang="fr-FR" altLang="fr-FR" b="1" u="sng" dirty="0">
                <a:solidFill>
                  <a:srgbClr val="3A81BA"/>
                </a:solidFill>
                <a:ea typeface="Times New Roman" panose="02020603050405020304" pitchFamily="18" charset="0"/>
                <a:cs typeface="Calibri" panose="020F0502020204030204" pitchFamily="34" charset="0"/>
              </a:rPr>
              <a:t>QUANTITATIFS</a:t>
            </a:r>
            <a:endParaRPr lang="fr-FR" dirty="0"/>
          </a:p>
        </p:txBody>
      </p:sp>
      <p:sp>
        <p:nvSpPr>
          <p:cNvPr id="18" name="ZoneTexte 17">
            <a:extLst>
              <a:ext uri="{FF2B5EF4-FFF2-40B4-BE49-F238E27FC236}">
                <a16:creationId xmlns:a16="http://schemas.microsoft.com/office/drawing/2014/main" id="{ADC45620-12A5-8007-5DD5-03FF769CADDB}"/>
              </a:ext>
            </a:extLst>
          </p:cNvPr>
          <p:cNvSpPr txBox="1"/>
          <p:nvPr/>
        </p:nvSpPr>
        <p:spPr>
          <a:xfrm>
            <a:off x="1393972" y="2007162"/>
            <a:ext cx="3095537" cy="369332"/>
          </a:xfrm>
          <a:prstGeom prst="rect">
            <a:avLst/>
          </a:prstGeom>
          <a:noFill/>
        </p:spPr>
        <p:txBody>
          <a:bodyPr wrap="square" rtlCol="0">
            <a:spAutoFit/>
          </a:bodyPr>
          <a:lstStyle/>
          <a:p>
            <a:pPr marL="0" marR="0" lvl="0" indent="114300" algn="l" defTabSz="914400" rtl="0" eaLnBrk="0" fontAlgn="base" latinLnBrk="0" hangingPunct="0">
              <a:lnSpc>
                <a:spcPct val="100000"/>
              </a:lnSpc>
              <a:spcBef>
                <a:spcPct val="0"/>
              </a:spcBef>
              <a:spcAft>
                <a:spcPct val="0"/>
              </a:spcAft>
              <a:buClrTx/>
              <a:buSzTx/>
              <a:buFontTx/>
              <a:buNone/>
              <a:tabLst/>
              <a:defRPr/>
            </a:pPr>
            <a:r>
              <a:rPr kumimoji="0" lang="fr-FR" altLang="fr-FR" sz="1800" b="1" i="0" u="sng"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Risques </a:t>
            </a:r>
            <a:r>
              <a:rPr kumimoji="0" lang="fr-FR" altLang="fr-FR" sz="1800" b="1" i="0" u="sng" strike="noStrike" kern="1200" cap="none" spc="0" normalizeH="0" baseline="0" noProof="0" dirty="0">
                <a:ln>
                  <a:noFill/>
                </a:ln>
                <a:solidFill>
                  <a:srgbClr val="3A81BA"/>
                </a:solidFill>
                <a:effectLst/>
                <a:uLnTx/>
                <a:uFillTx/>
                <a:latin typeface="Calibri" panose="020F0502020204030204"/>
                <a:ea typeface="Times New Roman" panose="02020603050405020304" pitchFamily="18" charset="0"/>
                <a:cs typeface="Calibri" panose="020F0502020204030204" pitchFamily="34" charset="0"/>
              </a:rPr>
              <a:t>SITUATIONNELS</a:t>
            </a:r>
            <a:endParaRPr kumimoji="0" lang="fr-FR" alt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Espace réservé de la date 3">
            <a:extLst>
              <a:ext uri="{FF2B5EF4-FFF2-40B4-BE49-F238E27FC236}">
                <a16:creationId xmlns:a16="http://schemas.microsoft.com/office/drawing/2014/main" id="{CE9879F6-E713-59F4-3B0F-8C07216E792A}"/>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4" name="Espace réservé du pied de page 4">
            <a:extLst>
              <a:ext uri="{FF2B5EF4-FFF2-40B4-BE49-F238E27FC236}">
                <a16:creationId xmlns:a16="http://schemas.microsoft.com/office/drawing/2014/main" id="{2891A46F-FA91-370D-CF62-8DA891061080}"/>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95A84A78-255E-E611-B7F4-BBCDF02221CE}"/>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15</a:t>
            </a:fld>
            <a:endParaRPr lang="fr-FR"/>
          </a:p>
        </p:txBody>
      </p:sp>
    </p:spTree>
    <p:extLst>
      <p:ext uri="{BB962C8B-B14F-4D97-AF65-F5344CB8AC3E}">
        <p14:creationId xmlns:p14="http://schemas.microsoft.com/office/powerpoint/2010/main" val="232326433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9029" y="869584"/>
            <a:ext cx="13875656" cy="1718484"/>
          </a:xfrm>
          <a:prstGeom prst="rect">
            <a:avLst/>
          </a:prstGeom>
        </p:spPr>
        <p:txBody>
          <a:bodyPr wrap="square">
            <a:spAutoFit/>
          </a:bodyPr>
          <a:lstStyle/>
          <a:p>
            <a:pPr marL="1622425" indent="-6350" algn="ctr">
              <a:lnSpc>
                <a:spcPct val="107000"/>
              </a:lnSpc>
              <a:spcAft>
                <a:spcPts val="0"/>
              </a:spcAft>
            </a:pPr>
            <a:r>
              <a:rPr lang="fr-FR" sz="3600" b="1" dirty="0">
                <a:solidFill>
                  <a:srgbClr val="0070C0"/>
                </a:solidFill>
                <a:ea typeface="Calibri" panose="020F0502020204030204" pitchFamily="34" charset="0"/>
                <a:cs typeface="Calibri" panose="020F0502020204030204" pitchFamily="34" charset="0"/>
              </a:rPr>
              <a:t>USAGE À LONG TERME ET DÉPENDANCE À L’ALCOOL</a:t>
            </a:r>
          </a:p>
          <a:p>
            <a:pPr marL="1622425" indent="-6350" algn="ctr">
              <a:lnSpc>
                <a:spcPct val="107000"/>
              </a:lnSpc>
            </a:pPr>
            <a:r>
              <a:rPr lang="fr-FR" altLang="fr-FR" sz="3600" b="1" dirty="0">
                <a:solidFill>
                  <a:srgbClr val="0070C0"/>
                </a:solidFill>
                <a:ea typeface="Times New Roman" panose="02020603050405020304" pitchFamily="18" charset="0"/>
                <a:cs typeface="Calibri" panose="020F0502020204030204" pitchFamily="34" charset="0"/>
              </a:rPr>
              <a:t>SES EFFETS </a:t>
            </a:r>
            <a:r>
              <a:rPr lang="fr-FR" altLang="fr-FR" sz="3600" b="1" dirty="0">
                <a:solidFill>
                  <a:srgbClr val="0070C0"/>
                </a:solidFill>
              </a:rPr>
              <a:t>ET</a:t>
            </a:r>
            <a:r>
              <a:rPr lang="fr-FR" altLang="fr-FR" sz="3600" dirty="0">
                <a:solidFill>
                  <a:srgbClr val="0070C0"/>
                </a:solidFill>
              </a:rPr>
              <a:t> </a:t>
            </a:r>
            <a:r>
              <a:rPr lang="fr-FR" altLang="fr-FR" sz="3600" b="1" dirty="0">
                <a:solidFill>
                  <a:srgbClr val="0070C0"/>
                </a:solidFill>
                <a:ea typeface="Times New Roman" panose="02020603050405020304" pitchFamily="18" charset="0"/>
                <a:cs typeface="Calibri" panose="020F0502020204030204" pitchFamily="34" charset="0"/>
              </a:rPr>
              <a:t>SES CONSÉQUENCES</a:t>
            </a:r>
          </a:p>
          <a:p>
            <a:pPr marL="1622425" indent="-6350">
              <a:lnSpc>
                <a:spcPct val="107000"/>
              </a:lnSpc>
              <a:spcAft>
                <a:spcPts val="0"/>
              </a:spcAft>
            </a:pPr>
            <a:endParaRPr lang="fr-FR" sz="2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457387" y="1206645"/>
            <a:ext cx="10806962" cy="5791073"/>
          </a:xfrm>
          <a:prstGeom prst="rect">
            <a:avLst/>
          </a:prstGeom>
        </p:spPr>
        <p:txBody>
          <a:bodyPr wrap="square">
            <a:spAutoFit/>
          </a:bodyPr>
          <a:lstStyle/>
          <a:p>
            <a:pPr marL="170180" marR="9525" indent="-6350">
              <a:lnSpc>
                <a:spcPct val="106000"/>
              </a:lnSpc>
              <a:spcAft>
                <a:spcPts val="1155"/>
              </a:spcAft>
            </a:pPr>
            <a:endParaRPr lang="fr-FR" altLang="fr-FR" b="1" dirty="0">
              <a:solidFill>
                <a:srgbClr val="000000"/>
              </a:solidFill>
              <a:ea typeface="Arial" panose="020B0604020202020204" pitchFamily="34" charset="0"/>
              <a:cs typeface="Arial" panose="020B0604020202020204" pitchFamily="34" charset="0"/>
            </a:endParaRPr>
          </a:p>
          <a:p>
            <a:pPr marL="170180" marR="9525" indent="-6350">
              <a:lnSpc>
                <a:spcPct val="106000"/>
              </a:lnSpc>
              <a:spcAft>
                <a:spcPts val="1155"/>
              </a:spcAft>
            </a:pPr>
            <a:r>
              <a:rPr lang="fr-FR" altLang="fr-FR" b="1" dirty="0">
                <a:solidFill>
                  <a:srgbClr val="000000"/>
                </a:solidFill>
                <a:ea typeface="Arial" panose="020B0604020202020204" pitchFamily="34" charset="0"/>
                <a:cs typeface="Arial" panose="020B0604020202020204" pitchFamily="34" charset="0"/>
              </a:rPr>
              <a:t>	</a:t>
            </a:r>
          </a:p>
          <a:p>
            <a:pPr marL="170180" marR="9525" indent="-6350">
              <a:lnSpc>
                <a:spcPct val="106000"/>
              </a:lnSpc>
              <a:spcAft>
                <a:spcPts val="1155"/>
              </a:spcAft>
            </a:pPr>
            <a:r>
              <a:rPr lang="fr-FR" altLang="fr-FR" b="1" dirty="0">
                <a:solidFill>
                  <a:srgbClr val="000000"/>
                </a:solidFill>
                <a:ea typeface="Arial" panose="020B0604020202020204" pitchFamily="34" charset="0"/>
                <a:cs typeface="Arial" panose="020B0604020202020204" pitchFamily="34" charset="0"/>
              </a:rPr>
              <a:t>		* </a:t>
            </a:r>
            <a:r>
              <a:rPr lang="fr-FR" altLang="fr-FR" b="1" dirty="0">
                <a:solidFill>
                  <a:srgbClr val="0070C0"/>
                </a:solidFill>
                <a:ea typeface="Arial" panose="020B0604020202020204" pitchFamily="34" charset="0"/>
                <a:cs typeface="Arial" panose="020B0604020202020204" pitchFamily="34" charset="0"/>
              </a:rPr>
              <a:t>Dépendance physiologique </a:t>
            </a:r>
            <a:r>
              <a:rPr lang="fr-FR" altLang="fr-FR" b="1" dirty="0">
                <a:solidFill>
                  <a:srgbClr val="000000"/>
                </a:solidFill>
                <a:ea typeface="Arial" panose="020B0604020202020204" pitchFamily="34" charset="0"/>
                <a:cs typeface="Arial" panose="020B0604020202020204" pitchFamily="34" charset="0"/>
              </a:rPr>
              <a:t>, </a:t>
            </a:r>
            <a:r>
              <a:rPr lang="fr-FR" altLang="fr-FR" dirty="0">
                <a:solidFill>
                  <a:srgbClr val="000000"/>
                </a:solidFill>
                <a:ea typeface="Arial" panose="020B0604020202020204" pitchFamily="34" charset="0"/>
                <a:cs typeface="Arial" panose="020B0604020202020204" pitchFamily="34" charset="0"/>
              </a:rPr>
              <a:t>le </a:t>
            </a:r>
            <a:r>
              <a:rPr lang="fr-FR" altLang="fr-FR" u="sng" dirty="0">
                <a:solidFill>
                  <a:srgbClr val="000000"/>
                </a:solidFill>
                <a:ea typeface="Arial" panose="020B0604020202020204" pitchFamily="34" charset="0"/>
                <a:cs typeface="Arial" panose="020B0604020202020204" pitchFamily="34" charset="0"/>
              </a:rPr>
              <a:t>sevrage peut être mortel</a:t>
            </a:r>
            <a:r>
              <a:rPr lang="fr-FR" altLang="fr-FR" dirty="0">
                <a:solidFill>
                  <a:srgbClr val="000000"/>
                </a:solidFill>
                <a:ea typeface="Arial" panose="020B0604020202020204" pitchFamily="34" charset="0"/>
                <a:cs typeface="Arial" panose="020B0604020202020204" pitchFamily="34" charset="0"/>
              </a:rPr>
              <a:t> si pas de traitement.</a:t>
            </a:r>
            <a:r>
              <a:rPr lang="fr-FR" dirty="0">
                <a:solidFill>
                  <a:srgbClr val="000000"/>
                </a:solidFill>
                <a:ea typeface="Arial" panose="020B0604020202020204" pitchFamily="34" charset="0"/>
                <a:cs typeface="Arial" panose="020B0604020202020204" pitchFamily="34" charset="0"/>
              </a:rPr>
              <a:t> Cela peut déclencher des crises de bouffée délirante (Délirium Tremens).</a:t>
            </a:r>
            <a:endParaRPr lang="fr-FR" altLang="fr-FR" dirty="0">
              <a:solidFill>
                <a:srgbClr val="000000"/>
              </a:solidFill>
              <a:ea typeface="Arial" panose="020B0604020202020204" pitchFamily="34" charset="0"/>
              <a:cs typeface="Arial" panose="020B0604020202020204" pitchFamily="34" charset="0"/>
            </a:endParaRPr>
          </a:p>
          <a:p>
            <a:pPr marL="170180" marR="9525" indent="-6350">
              <a:spcAft>
                <a:spcPts val="1155"/>
              </a:spcAft>
            </a:pPr>
            <a:r>
              <a:rPr lang="fr-FR" altLang="fr-FR" b="1" dirty="0">
                <a:solidFill>
                  <a:srgbClr val="000000"/>
                </a:solidFill>
                <a:ea typeface="Arial" panose="020B0604020202020204" pitchFamily="34" charset="0"/>
                <a:cs typeface="Arial" panose="020B0604020202020204" pitchFamily="34" charset="0"/>
              </a:rPr>
              <a:t>		* </a:t>
            </a:r>
            <a:r>
              <a:rPr lang="fr-FR" altLang="fr-FR" b="1" dirty="0">
                <a:solidFill>
                  <a:srgbClr val="0070C0"/>
                </a:solidFill>
                <a:ea typeface="Arial" panose="020B0604020202020204" pitchFamily="34" charset="0"/>
                <a:cs typeface="Arial" panose="020B0604020202020204" pitchFamily="34" charset="0"/>
              </a:rPr>
              <a:t>Dépression</a:t>
            </a:r>
            <a:r>
              <a:rPr lang="fr-FR" altLang="fr-FR" b="1" dirty="0">
                <a:solidFill>
                  <a:srgbClr val="000000"/>
                </a:solidFill>
                <a:ea typeface="Arial" panose="020B0604020202020204" pitchFamily="34" charset="0"/>
                <a:cs typeface="Arial" panose="020B0604020202020204" pitchFamily="34" charset="0"/>
              </a:rPr>
              <a:t> </a:t>
            </a:r>
            <a:r>
              <a:rPr lang="fr-FR" altLang="fr-FR" dirty="0">
                <a:solidFill>
                  <a:srgbClr val="000000"/>
                </a:solidFill>
                <a:ea typeface="Arial" panose="020B0604020202020204" pitchFamily="34" charset="0"/>
                <a:cs typeface="Arial" panose="020B0604020202020204" pitchFamily="34" charset="0"/>
              </a:rPr>
              <a:t>, isolement social</a:t>
            </a:r>
            <a:r>
              <a:rPr lang="fr-FR" altLang="fr-FR" b="1" dirty="0">
                <a:solidFill>
                  <a:srgbClr val="000000"/>
                </a:solidFill>
                <a:ea typeface="Arial" panose="020B0604020202020204" pitchFamily="34" charset="0"/>
                <a:cs typeface="Arial" panose="020B0604020202020204" pitchFamily="34" charset="0"/>
              </a:rPr>
              <a:t>, </a:t>
            </a:r>
            <a:r>
              <a:rPr lang="fr-FR" altLang="fr-FR" b="1" dirty="0">
                <a:solidFill>
                  <a:srgbClr val="0070C0"/>
                </a:solidFill>
                <a:ea typeface="Arial" panose="020B0604020202020204" pitchFamily="34" charset="0"/>
                <a:cs typeface="Arial" panose="020B0604020202020204" pitchFamily="34" charset="0"/>
              </a:rPr>
              <a:t>destruction de la cellule familiale.</a:t>
            </a:r>
          </a:p>
          <a:p>
            <a:pPr marL="170180" marR="9525" indent="-6350">
              <a:spcAft>
                <a:spcPts val="1155"/>
              </a:spcAft>
            </a:pPr>
            <a:r>
              <a:rPr lang="fr-FR" altLang="fr-FR" b="1" dirty="0">
                <a:solidFill>
                  <a:srgbClr val="000000"/>
                </a:solidFill>
                <a:ea typeface="Arial" panose="020B0604020202020204" pitchFamily="34" charset="0"/>
                <a:cs typeface="Arial" panose="020B0604020202020204" pitchFamily="34" charset="0"/>
              </a:rPr>
              <a:t>		* </a:t>
            </a:r>
            <a:r>
              <a:rPr lang="fr-FR" altLang="fr-FR" dirty="0">
                <a:solidFill>
                  <a:srgbClr val="000000"/>
                </a:solidFill>
                <a:ea typeface="Arial" panose="020B0604020202020204" pitchFamily="34" charset="0"/>
                <a:cs typeface="Arial" panose="020B0604020202020204" pitchFamily="34" charset="0"/>
              </a:rPr>
              <a:t>Toxicité hépatique (cirrhose).</a:t>
            </a:r>
          </a:p>
          <a:p>
            <a:pPr marL="170180" marR="9525" indent="-6350">
              <a:spcAft>
                <a:spcPts val="1155"/>
              </a:spcAft>
            </a:pPr>
            <a:r>
              <a:rPr lang="fr-FR" altLang="fr-FR" b="1" dirty="0">
                <a:solidFill>
                  <a:srgbClr val="000000"/>
                </a:solidFill>
                <a:ea typeface="Arial" panose="020B0604020202020204" pitchFamily="34" charset="0"/>
                <a:cs typeface="Arial" panose="020B0604020202020204" pitchFamily="34" charset="0"/>
              </a:rPr>
              <a:t>		* </a:t>
            </a:r>
            <a:r>
              <a:rPr lang="fr-FR" altLang="fr-FR" b="1" dirty="0">
                <a:solidFill>
                  <a:srgbClr val="0070C0"/>
                </a:solidFill>
                <a:ea typeface="Arial" panose="020B0604020202020204" pitchFamily="34" charset="0"/>
                <a:cs typeface="Arial" panose="020B0604020202020204" pitchFamily="34" charset="0"/>
              </a:rPr>
              <a:t>Surpoids</a:t>
            </a:r>
            <a:r>
              <a:rPr lang="fr-FR" altLang="fr-FR" b="1" dirty="0">
                <a:solidFill>
                  <a:srgbClr val="000000"/>
                </a:solidFill>
                <a:ea typeface="Arial" panose="020B0604020202020204" pitchFamily="34" charset="0"/>
                <a:cs typeface="Arial" panose="020B0604020202020204" pitchFamily="34" charset="0"/>
              </a:rPr>
              <a:t> </a:t>
            </a:r>
            <a:r>
              <a:rPr lang="fr-FR" altLang="fr-FR" dirty="0">
                <a:solidFill>
                  <a:srgbClr val="000000"/>
                </a:solidFill>
                <a:ea typeface="Arial" panose="020B0604020202020204" pitchFamily="34" charset="0"/>
                <a:cs typeface="Arial" panose="020B0604020202020204" pitchFamily="34" charset="0"/>
              </a:rPr>
              <a:t>(alcool très calorique).</a:t>
            </a:r>
          </a:p>
          <a:p>
            <a:pPr marL="170180" marR="9525" indent="-6350">
              <a:spcAft>
                <a:spcPts val="1155"/>
              </a:spcAft>
            </a:pPr>
            <a:r>
              <a:rPr lang="fr-FR" altLang="fr-FR" b="1" dirty="0">
                <a:solidFill>
                  <a:srgbClr val="000000"/>
                </a:solidFill>
                <a:ea typeface="Arial" panose="020B0604020202020204" pitchFamily="34" charset="0"/>
                <a:cs typeface="Arial" panose="020B0604020202020204" pitchFamily="34" charset="0"/>
              </a:rPr>
              <a:t>		</a:t>
            </a:r>
            <a:r>
              <a:rPr lang="fr-FR" dirty="0">
                <a:solidFill>
                  <a:srgbClr val="000000"/>
                </a:solidFill>
                <a:ea typeface="Arial" panose="020B0604020202020204" pitchFamily="34" charset="0"/>
                <a:cs typeface="Arial" panose="020B0604020202020204" pitchFamily="34" charset="0"/>
              </a:rPr>
              <a:t>* Atteinte nerveuse avec le syndrome de </a:t>
            </a:r>
            <a:r>
              <a:rPr lang="fr-FR" b="1" dirty="0">
                <a:solidFill>
                  <a:srgbClr val="0070C0"/>
                </a:solidFill>
                <a:ea typeface="Arial" panose="020B0604020202020204" pitchFamily="34" charset="0"/>
                <a:cs typeface="Arial" panose="020B0604020202020204" pitchFamily="34" charset="0"/>
              </a:rPr>
              <a:t>neuropathie</a:t>
            </a:r>
            <a:r>
              <a:rPr lang="fr-FR" b="1" dirty="0">
                <a:solidFill>
                  <a:srgbClr val="000000"/>
                </a:solidFill>
                <a:ea typeface="Arial" panose="020B0604020202020204" pitchFamily="34" charset="0"/>
                <a:cs typeface="Arial" panose="020B0604020202020204" pitchFamily="34" charset="0"/>
              </a:rPr>
              <a:t>  </a:t>
            </a:r>
            <a:r>
              <a:rPr lang="fr-FR" dirty="0">
                <a:solidFill>
                  <a:srgbClr val="000000"/>
                </a:solidFill>
                <a:ea typeface="Arial" panose="020B0604020202020204" pitchFamily="34" charset="0"/>
                <a:cs typeface="Arial" panose="020B0604020202020204" pitchFamily="34" charset="0"/>
              </a:rPr>
              <a:t>(Korsakoff), trouble de la vision, sensibilité et /ou motricité des membres.</a:t>
            </a:r>
          </a:p>
          <a:p>
            <a:pPr marL="170180" marR="9525" indent="-6350">
              <a:spcAft>
                <a:spcPts val="1155"/>
              </a:spcAft>
            </a:pPr>
            <a:r>
              <a:rPr lang="fr-FR" dirty="0">
                <a:solidFill>
                  <a:srgbClr val="000000"/>
                </a:solidFill>
                <a:ea typeface="Arial" panose="020B0604020202020204" pitchFamily="34" charset="0"/>
                <a:cs typeface="Arial" panose="020B0604020202020204" pitchFamily="34" charset="0"/>
              </a:rPr>
              <a:t>		* Déprime le système immunitaire, carence en vitamines.</a:t>
            </a:r>
          </a:p>
          <a:p>
            <a:pPr marL="170180" marR="9525" indent="-6350">
              <a:spcAft>
                <a:spcPts val="1155"/>
              </a:spcAft>
            </a:pPr>
            <a:r>
              <a:rPr lang="fr-FR" dirty="0">
                <a:solidFill>
                  <a:srgbClr val="000000"/>
                </a:solidFill>
                <a:ea typeface="Arial" panose="020B0604020202020204" pitchFamily="34" charset="0"/>
                <a:cs typeface="Arial" panose="020B0604020202020204" pitchFamily="34" charset="0"/>
              </a:rPr>
              <a:t>		* Trouble cognitif :  mémoire, concentration, ralentissement psychique.	</a:t>
            </a:r>
          </a:p>
          <a:p>
            <a:pPr marL="170180" marR="9525" indent="-6350">
              <a:spcAft>
                <a:spcPts val="1155"/>
              </a:spcAft>
            </a:pPr>
            <a:r>
              <a:rPr lang="fr-FR" dirty="0">
                <a:solidFill>
                  <a:srgbClr val="000000"/>
                </a:solidFill>
                <a:ea typeface="Arial" panose="020B0604020202020204" pitchFamily="34" charset="0"/>
                <a:cs typeface="Arial" panose="020B0604020202020204" pitchFamily="34" charset="0"/>
              </a:rPr>
              <a:t>		* Favorise l'apparition de certains types de</a:t>
            </a:r>
            <a:r>
              <a:rPr lang="fr-FR" b="1" dirty="0">
                <a:solidFill>
                  <a:srgbClr val="000000"/>
                </a:solidFill>
                <a:ea typeface="Arial" panose="020B0604020202020204" pitchFamily="34" charset="0"/>
                <a:cs typeface="Arial" panose="020B0604020202020204" pitchFamily="34" charset="0"/>
              </a:rPr>
              <a:t> </a:t>
            </a:r>
            <a:r>
              <a:rPr lang="fr-FR" b="1" dirty="0">
                <a:solidFill>
                  <a:srgbClr val="0070C0"/>
                </a:solidFill>
                <a:ea typeface="Arial" panose="020B0604020202020204" pitchFamily="34" charset="0"/>
                <a:cs typeface="Arial" panose="020B0604020202020204" pitchFamily="34" charset="0"/>
              </a:rPr>
              <a:t>cancers</a:t>
            </a:r>
            <a:r>
              <a:rPr lang="fr-FR" b="1" dirty="0">
                <a:solidFill>
                  <a:srgbClr val="000000"/>
                </a:solidFill>
                <a:ea typeface="Arial" panose="020B0604020202020204" pitchFamily="34" charset="0"/>
                <a:cs typeface="Arial" panose="020B0604020202020204" pitchFamily="34" charset="0"/>
              </a:rPr>
              <a:t> </a:t>
            </a:r>
            <a:r>
              <a:rPr lang="fr-FR" dirty="0">
                <a:solidFill>
                  <a:srgbClr val="000000"/>
                </a:solidFill>
                <a:ea typeface="Arial" panose="020B0604020202020204" pitchFamily="34" charset="0"/>
                <a:cs typeface="Arial" panose="020B0604020202020204" pitchFamily="34" charset="0"/>
              </a:rPr>
              <a:t>(gorge, digestif, poumons, vessie).</a:t>
            </a:r>
          </a:p>
          <a:p>
            <a:pPr marL="170180" marR="9525" indent="-6350">
              <a:spcAft>
                <a:spcPts val="1155"/>
              </a:spcAft>
            </a:pPr>
            <a:endParaRPr lang="fr-FR" altLang="fr-FR" sz="2000" b="1" dirty="0">
              <a:solidFill>
                <a:srgbClr val="000000"/>
              </a:solidFill>
              <a:cs typeface="Arial" panose="020B0604020202020204" pitchFamily="34" charset="0"/>
            </a:endParaRPr>
          </a:p>
          <a:p>
            <a:pPr marL="170180" marR="9525" indent="-6350">
              <a:spcAft>
                <a:spcPts val="1155"/>
              </a:spcAft>
            </a:pPr>
            <a:endParaRPr lang="fr-FR" altLang="fr-FR" sz="2000" dirty="0">
              <a:latin typeface="Arial" panose="020B0604020202020204" pitchFamily="34" charset="0"/>
            </a:endParaRPr>
          </a:p>
        </p:txBody>
      </p:sp>
      <p:sp>
        <p:nvSpPr>
          <p:cNvPr id="2" name="Espace réservé de la date 3">
            <a:extLst>
              <a:ext uri="{FF2B5EF4-FFF2-40B4-BE49-F238E27FC236}">
                <a16:creationId xmlns:a16="http://schemas.microsoft.com/office/drawing/2014/main" id="{3DAA7604-CCD8-E2B9-4277-F0D790532A5C}"/>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4" name="Espace réservé du pied de page 4">
            <a:extLst>
              <a:ext uri="{FF2B5EF4-FFF2-40B4-BE49-F238E27FC236}">
                <a16:creationId xmlns:a16="http://schemas.microsoft.com/office/drawing/2014/main" id="{9EA16C9F-72CA-8114-5579-86A23A4B7C4B}"/>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5" name="Espace réservé du numéro de diapositive 5">
            <a:extLst>
              <a:ext uri="{FF2B5EF4-FFF2-40B4-BE49-F238E27FC236}">
                <a16:creationId xmlns:a16="http://schemas.microsoft.com/office/drawing/2014/main" id="{224CDBE7-D298-0173-390C-7CE0CFA7797C}"/>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16</a:t>
            </a:fld>
            <a:endParaRPr lang="fr-FR"/>
          </a:p>
        </p:txBody>
      </p:sp>
    </p:spTree>
    <p:extLst>
      <p:ext uri="{BB962C8B-B14F-4D97-AF65-F5344CB8AC3E}">
        <p14:creationId xmlns:p14="http://schemas.microsoft.com/office/powerpoint/2010/main" val="164425981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down)">
                                      <p:cBhvr>
                                        <p:cTn id="7" dur="580">
                                          <p:stCondLst>
                                            <p:cond delay="0"/>
                                          </p:stCondLst>
                                        </p:cTn>
                                        <p:tgtEl>
                                          <p:spTgt spid="6">
                                            <p:txEl>
                                              <p:pRg st="2" end="2"/>
                                            </p:txEl>
                                          </p:spTgt>
                                        </p:tgtEl>
                                      </p:cBhvr>
                                    </p:animEffect>
                                    <p:anim calcmode="lin" valueType="num">
                                      <p:cBhvr>
                                        <p:cTn id="8"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2" end="2"/>
                                            </p:txEl>
                                          </p:spTgt>
                                        </p:tgtEl>
                                      </p:cBhvr>
                                      <p:to x="100000" y="60000"/>
                                    </p:animScale>
                                    <p:animScale>
                                      <p:cBhvr>
                                        <p:cTn id="14" dur="166" decel="50000">
                                          <p:stCondLst>
                                            <p:cond delay="676"/>
                                          </p:stCondLst>
                                        </p:cTn>
                                        <p:tgtEl>
                                          <p:spTgt spid="6">
                                            <p:txEl>
                                              <p:pRg st="2" end="2"/>
                                            </p:txEl>
                                          </p:spTgt>
                                        </p:tgtEl>
                                      </p:cBhvr>
                                      <p:to x="100000" y="100000"/>
                                    </p:animScale>
                                    <p:animScale>
                                      <p:cBhvr>
                                        <p:cTn id="15" dur="26">
                                          <p:stCondLst>
                                            <p:cond delay="1312"/>
                                          </p:stCondLst>
                                        </p:cTn>
                                        <p:tgtEl>
                                          <p:spTgt spid="6">
                                            <p:txEl>
                                              <p:pRg st="2" end="2"/>
                                            </p:txEl>
                                          </p:spTgt>
                                        </p:tgtEl>
                                      </p:cBhvr>
                                      <p:to x="100000" y="80000"/>
                                    </p:animScale>
                                    <p:animScale>
                                      <p:cBhvr>
                                        <p:cTn id="16" dur="166" decel="50000">
                                          <p:stCondLst>
                                            <p:cond delay="1338"/>
                                          </p:stCondLst>
                                        </p:cTn>
                                        <p:tgtEl>
                                          <p:spTgt spid="6">
                                            <p:txEl>
                                              <p:pRg st="2" end="2"/>
                                            </p:txEl>
                                          </p:spTgt>
                                        </p:tgtEl>
                                      </p:cBhvr>
                                      <p:to x="100000" y="100000"/>
                                    </p:animScale>
                                    <p:animScale>
                                      <p:cBhvr>
                                        <p:cTn id="17" dur="26">
                                          <p:stCondLst>
                                            <p:cond delay="1642"/>
                                          </p:stCondLst>
                                        </p:cTn>
                                        <p:tgtEl>
                                          <p:spTgt spid="6">
                                            <p:txEl>
                                              <p:pRg st="2" end="2"/>
                                            </p:txEl>
                                          </p:spTgt>
                                        </p:tgtEl>
                                      </p:cBhvr>
                                      <p:to x="100000" y="90000"/>
                                    </p:animScale>
                                    <p:animScale>
                                      <p:cBhvr>
                                        <p:cTn id="18" dur="166" decel="50000">
                                          <p:stCondLst>
                                            <p:cond delay="1668"/>
                                          </p:stCondLst>
                                        </p:cTn>
                                        <p:tgtEl>
                                          <p:spTgt spid="6">
                                            <p:txEl>
                                              <p:pRg st="2" end="2"/>
                                            </p:txEl>
                                          </p:spTgt>
                                        </p:tgtEl>
                                      </p:cBhvr>
                                      <p:to x="100000" y="100000"/>
                                    </p:animScale>
                                    <p:animScale>
                                      <p:cBhvr>
                                        <p:cTn id="19" dur="26">
                                          <p:stCondLst>
                                            <p:cond delay="1808"/>
                                          </p:stCondLst>
                                        </p:cTn>
                                        <p:tgtEl>
                                          <p:spTgt spid="6">
                                            <p:txEl>
                                              <p:pRg st="2" end="2"/>
                                            </p:txEl>
                                          </p:spTgt>
                                        </p:tgtEl>
                                      </p:cBhvr>
                                      <p:to x="100000" y="95000"/>
                                    </p:animScale>
                                    <p:animScale>
                                      <p:cBhvr>
                                        <p:cTn id="20" dur="166" decel="50000">
                                          <p:stCondLst>
                                            <p:cond delay="1834"/>
                                          </p:stCondLst>
                                        </p:cTn>
                                        <p:tgtEl>
                                          <p:spTgt spid="6">
                                            <p:txEl>
                                              <p:pRg st="2" end="2"/>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wipe(down)">
                                      <p:cBhvr>
                                        <p:cTn id="23" dur="580">
                                          <p:stCondLst>
                                            <p:cond delay="0"/>
                                          </p:stCondLst>
                                        </p:cTn>
                                        <p:tgtEl>
                                          <p:spTgt spid="6">
                                            <p:txEl>
                                              <p:pRg st="3" end="3"/>
                                            </p:txEl>
                                          </p:spTgt>
                                        </p:tgtEl>
                                      </p:cBhvr>
                                    </p:animEffect>
                                    <p:anim calcmode="lin" valueType="num">
                                      <p:cBhvr>
                                        <p:cTn id="24"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3" end="3"/>
                                            </p:txEl>
                                          </p:spTgt>
                                        </p:tgtEl>
                                      </p:cBhvr>
                                      <p:to x="100000" y="60000"/>
                                    </p:animScale>
                                    <p:animScale>
                                      <p:cBhvr>
                                        <p:cTn id="30" dur="166" decel="50000">
                                          <p:stCondLst>
                                            <p:cond delay="676"/>
                                          </p:stCondLst>
                                        </p:cTn>
                                        <p:tgtEl>
                                          <p:spTgt spid="6">
                                            <p:txEl>
                                              <p:pRg st="3" end="3"/>
                                            </p:txEl>
                                          </p:spTgt>
                                        </p:tgtEl>
                                      </p:cBhvr>
                                      <p:to x="100000" y="100000"/>
                                    </p:animScale>
                                    <p:animScale>
                                      <p:cBhvr>
                                        <p:cTn id="31" dur="26">
                                          <p:stCondLst>
                                            <p:cond delay="1312"/>
                                          </p:stCondLst>
                                        </p:cTn>
                                        <p:tgtEl>
                                          <p:spTgt spid="6">
                                            <p:txEl>
                                              <p:pRg st="3" end="3"/>
                                            </p:txEl>
                                          </p:spTgt>
                                        </p:tgtEl>
                                      </p:cBhvr>
                                      <p:to x="100000" y="80000"/>
                                    </p:animScale>
                                    <p:animScale>
                                      <p:cBhvr>
                                        <p:cTn id="32" dur="166" decel="50000">
                                          <p:stCondLst>
                                            <p:cond delay="1338"/>
                                          </p:stCondLst>
                                        </p:cTn>
                                        <p:tgtEl>
                                          <p:spTgt spid="6">
                                            <p:txEl>
                                              <p:pRg st="3" end="3"/>
                                            </p:txEl>
                                          </p:spTgt>
                                        </p:tgtEl>
                                      </p:cBhvr>
                                      <p:to x="100000" y="100000"/>
                                    </p:animScale>
                                    <p:animScale>
                                      <p:cBhvr>
                                        <p:cTn id="33" dur="26">
                                          <p:stCondLst>
                                            <p:cond delay="1642"/>
                                          </p:stCondLst>
                                        </p:cTn>
                                        <p:tgtEl>
                                          <p:spTgt spid="6">
                                            <p:txEl>
                                              <p:pRg st="3" end="3"/>
                                            </p:txEl>
                                          </p:spTgt>
                                        </p:tgtEl>
                                      </p:cBhvr>
                                      <p:to x="100000" y="90000"/>
                                    </p:animScale>
                                    <p:animScale>
                                      <p:cBhvr>
                                        <p:cTn id="34" dur="166" decel="50000">
                                          <p:stCondLst>
                                            <p:cond delay="1668"/>
                                          </p:stCondLst>
                                        </p:cTn>
                                        <p:tgtEl>
                                          <p:spTgt spid="6">
                                            <p:txEl>
                                              <p:pRg st="3" end="3"/>
                                            </p:txEl>
                                          </p:spTgt>
                                        </p:tgtEl>
                                      </p:cBhvr>
                                      <p:to x="100000" y="100000"/>
                                    </p:animScale>
                                    <p:animScale>
                                      <p:cBhvr>
                                        <p:cTn id="35" dur="26">
                                          <p:stCondLst>
                                            <p:cond delay="1808"/>
                                          </p:stCondLst>
                                        </p:cTn>
                                        <p:tgtEl>
                                          <p:spTgt spid="6">
                                            <p:txEl>
                                              <p:pRg st="3" end="3"/>
                                            </p:txEl>
                                          </p:spTgt>
                                        </p:tgtEl>
                                      </p:cBhvr>
                                      <p:to x="100000" y="95000"/>
                                    </p:animScale>
                                    <p:animScale>
                                      <p:cBhvr>
                                        <p:cTn id="36" dur="166" decel="50000">
                                          <p:stCondLst>
                                            <p:cond delay="1834"/>
                                          </p:stCondLst>
                                        </p:cTn>
                                        <p:tgtEl>
                                          <p:spTgt spid="6">
                                            <p:txEl>
                                              <p:pRg st="3" end="3"/>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80">
                                          <p:stCondLst>
                                            <p:cond delay="0"/>
                                          </p:stCondLst>
                                        </p:cTn>
                                        <p:tgtEl>
                                          <p:spTgt spid="6">
                                            <p:txEl>
                                              <p:pRg st="4" end="4"/>
                                            </p:txEl>
                                          </p:spTgt>
                                        </p:tgtEl>
                                      </p:cBhvr>
                                    </p:animEffect>
                                    <p:anim calcmode="lin" valueType="num">
                                      <p:cBhvr>
                                        <p:cTn id="40"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xEl>
                                              <p:pRg st="4" end="4"/>
                                            </p:txEl>
                                          </p:spTgt>
                                        </p:tgtEl>
                                      </p:cBhvr>
                                      <p:to x="100000" y="60000"/>
                                    </p:animScale>
                                    <p:animScale>
                                      <p:cBhvr>
                                        <p:cTn id="46" dur="166" decel="50000">
                                          <p:stCondLst>
                                            <p:cond delay="676"/>
                                          </p:stCondLst>
                                        </p:cTn>
                                        <p:tgtEl>
                                          <p:spTgt spid="6">
                                            <p:txEl>
                                              <p:pRg st="4" end="4"/>
                                            </p:txEl>
                                          </p:spTgt>
                                        </p:tgtEl>
                                      </p:cBhvr>
                                      <p:to x="100000" y="100000"/>
                                    </p:animScale>
                                    <p:animScale>
                                      <p:cBhvr>
                                        <p:cTn id="47" dur="26">
                                          <p:stCondLst>
                                            <p:cond delay="1312"/>
                                          </p:stCondLst>
                                        </p:cTn>
                                        <p:tgtEl>
                                          <p:spTgt spid="6">
                                            <p:txEl>
                                              <p:pRg st="4" end="4"/>
                                            </p:txEl>
                                          </p:spTgt>
                                        </p:tgtEl>
                                      </p:cBhvr>
                                      <p:to x="100000" y="80000"/>
                                    </p:animScale>
                                    <p:animScale>
                                      <p:cBhvr>
                                        <p:cTn id="48" dur="166" decel="50000">
                                          <p:stCondLst>
                                            <p:cond delay="1338"/>
                                          </p:stCondLst>
                                        </p:cTn>
                                        <p:tgtEl>
                                          <p:spTgt spid="6">
                                            <p:txEl>
                                              <p:pRg st="4" end="4"/>
                                            </p:txEl>
                                          </p:spTgt>
                                        </p:tgtEl>
                                      </p:cBhvr>
                                      <p:to x="100000" y="100000"/>
                                    </p:animScale>
                                    <p:animScale>
                                      <p:cBhvr>
                                        <p:cTn id="49" dur="26">
                                          <p:stCondLst>
                                            <p:cond delay="1642"/>
                                          </p:stCondLst>
                                        </p:cTn>
                                        <p:tgtEl>
                                          <p:spTgt spid="6">
                                            <p:txEl>
                                              <p:pRg st="4" end="4"/>
                                            </p:txEl>
                                          </p:spTgt>
                                        </p:tgtEl>
                                      </p:cBhvr>
                                      <p:to x="100000" y="90000"/>
                                    </p:animScale>
                                    <p:animScale>
                                      <p:cBhvr>
                                        <p:cTn id="50" dur="166" decel="50000">
                                          <p:stCondLst>
                                            <p:cond delay="1668"/>
                                          </p:stCondLst>
                                        </p:cTn>
                                        <p:tgtEl>
                                          <p:spTgt spid="6">
                                            <p:txEl>
                                              <p:pRg st="4" end="4"/>
                                            </p:txEl>
                                          </p:spTgt>
                                        </p:tgtEl>
                                      </p:cBhvr>
                                      <p:to x="100000" y="100000"/>
                                    </p:animScale>
                                    <p:animScale>
                                      <p:cBhvr>
                                        <p:cTn id="51" dur="26">
                                          <p:stCondLst>
                                            <p:cond delay="1808"/>
                                          </p:stCondLst>
                                        </p:cTn>
                                        <p:tgtEl>
                                          <p:spTgt spid="6">
                                            <p:txEl>
                                              <p:pRg st="4" end="4"/>
                                            </p:txEl>
                                          </p:spTgt>
                                        </p:tgtEl>
                                      </p:cBhvr>
                                      <p:to x="100000" y="95000"/>
                                    </p:animScale>
                                    <p:animScale>
                                      <p:cBhvr>
                                        <p:cTn id="52" dur="166" decel="50000">
                                          <p:stCondLst>
                                            <p:cond delay="1834"/>
                                          </p:stCondLst>
                                        </p:cTn>
                                        <p:tgtEl>
                                          <p:spTgt spid="6">
                                            <p:txEl>
                                              <p:pRg st="4" end="4"/>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Effect transition="in" filter="wipe(down)">
                                      <p:cBhvr>
                                        <p:cTn id="55" dur="580">
                                          <p:stCondLst>
                                            <p:cond delay="0"/>
                                          </p:stCondLst>
                                        </p:cTn>
                                        <p:tgtEl>
                                          <p:spTgt spid="6">
                                            <p:txEl>
                                              <p:pRg st="5" end="5"/>
                                            </p:txEl>
                                          </p:spTgt>
                                        </p:tgtEl>
                                      </p:cBhvr>
                                    </p:animEffect>
                                    <p:anim calcmode="lin" valueType="num">
                                      <p:cBhvr>
                                        <p:cTn id="56" dur="1822" tmFilter="0,0; 0.14,0.36; 0.43,0.73; 0.71,0.91; 1.0,1.0">
                                          <p:stCondLst>
                                            <p:cond delay="0"/>
                                          </p:stCondLst>
                                        </p:cTn>
                                        <p:tgtEl>
                                          <p:spTgt spid="6">
                                            <p:txEl>
                                              <p:pRg st="5" end="5"/>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5" end="5"/>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5" end="5"/>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5" end="5"/>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5" end="5"/>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5" end="5"/>
                                            </p:txEl>
                                          </p:spTgt>
                                        </p:tgtEl>
                                      </p:cBhvr>
                                      <p:to x="100000" y="60000"/>
                                    </p:animScale>
                                    <p:animScale>
                                      <p:cBhvr>
                                        <p:cTn id="62" dur="166" decel="50000">
                                          <p:stCondLst>
                                            <p:cond delay="676"/>
                                          </p:stCondLst>
                                        </p:cTn>
                                        <p:tgtEl>
                                          <p:spTgt spid="6">
                                            <p:txEl>
                                              <p:pRg st="5" end="5"/>
                                            </p:txEl>
                                          </p:spTgt>
                                        </p:tgtEl>
                                      </p:cBhvr>
                                      <p:to x="100000" y="100000"/>
                                    </p:animScale>
                                    <p:animScale>
                                      <p:cBhvr>
                                        <p:cTn id="63" dur="26">
                                          <p:stCondLst>
                                            <p:cond delay="1312"/>
                                          </p:stCondLst>
                                        </p:cTn>
                                        <p:tgtEl>
                                          <p:spTgt spid="6">
                                            <p:txEl>
                                              <p:pRg st="5" end="5"/>
                                            </p:txEl>
                                          </p:spTgt>
                                        </p:tgtEl>
                                      </p:cBhvr>
                                      <p:to x="100000" y="80000"/>
                                    </p:animScale>
                                    <p:animScale>
                                      <p:cBhvr>
                                        <p:cTn id="64" dur="166" decel="50000">
                                          <p:stCondLst>
                                            <p:cond delay="1338"/>
                                          </p:stCondLst>
                                        </p:cTn>
                                        <p:tgtEl>
                                          <p:spTgt spid="6">
                                            <p:txEl>
                                              <p:pRg st="5" end="5"/>
                                            </p:txEl>
                                          </p:spTgt>
                                        </p:tgtEl>
                                      </p:cBhvr>
                                      <p:to x="100000" y="100000"/>
                                    </p:animScale>
                                    <p:animScale>
                                      <p:cBhvr>
                                        <p:cTn id="65" dur="26">
                                          <p:stCondLst>
                                            <p:cond delay="1642"/>
                                          </p:stCondLst>
                                        </p:cTn>
                                        <p:tgtEl>
                                          <p:spTgt spid="6">
                                            <p:txEl>
                                              <p:pRg st="5" end="5"/>
                                            </p:txEl>
                                          </p:spTgt>
                                        </p:tgtEl>
                                      </p:cBhvr>
                                      <p:to x="100000" y="90000"/>
                                    </p:animScale>
                                    <p:animScale>
                                      <p:cBhvr>
                                        <p:cTn id="66" dur="166" decel="50000">
                                          <p:stCondLst>
                                            <p:cond delay="1668"/>
                                          </p:stCondLst>
                                        </p:cTn>
                                        <p:tgtEl>
                                          <p:spTgt spid="6">
                                            <p:txEl>
                                              <p:pRg st="5" end="5"/>
                                            </p:txEl>
                                          </p:spTgt>
                                        </p:tgtEl>
                                      </p:cBhvr>
                                      <p:to x="100000" y="100000"/>
                                    </p:animScale>
                                    <p:animScale>
                                      <p:cBhvr>
                                        <p:cTn id="67" dur="26">
                                          <p:stCondLst>
                                            <p:cond delay="1808"/>
                                          </p:stCondLst>
                                        </p:cTn>
                                        <p:tgtEl>
                                          <p:spTgt spid="6">
                                            <p:txEl>
                                              <p:pRg st="5" end="5"/>
                                            </p:txEl>
                                          </p:spTgt>
                                        </p:tgtEl>
                                      </p:cBhvr>
                                      <p:to x="100000" y="95000"/>
                                    </p:animScale>
                                    <p:animScale>
                                      <p:cBhvr>
                                        <p:cTn id="68" dur="166" decel="50000">
                                          <p:stCondLst>
                                            <p:cond delay="1834"/>
                                          </p:stCondLst>
                                        </p:cTn>
                                        <p:tgtEl>
                                          <p:spTgt spid="6">
                                            <p:txEl>
                                              <p:pRg st="5" end="5"/>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6">
                                            <p:txEl>
                                              <p:pRg st="6" end="6"/>
                                            </p:txEl>
                                          </p:spTgt>
                                        </p:tgtEl>
                                        <p:attrNameLst>
                                          <p:attrName>style.visibility</p:attrName>
                                        </p:attrNameLst>
                                      </p:cBhvr>
                                      <p:to>
                                        <p:strVal val="visible"/>
                                      </p:to>
                                    </p:set>
                                    <p:animEffect transition="in" filter="wipe(down)">
                                      <p:cBhvr>
                                        <p:cTn id="71" dur="580">
                                          <p:stCondLst>
                                            <p:cond delay="0"/>
                                          </p:stCondLst>
                                        </p:cTn>
                                        <p:tgtEl>
                                          <p:spTgt spid="6">
                                            <p:txEl>
                                              <p:pRg st="6" end="6"/>
                                            </p:txEl>
                                          </p:spTgt>
                                        </p:tgtEl>
                                      </p:cBhvr>
                                    </p:animEffect>
                                    <p:anim calcmode="lin" valueType="num">
                                      <p:cBhvr>
                                        <p:cTn id="72" dur="1822" tmFilter="0,0; 0.14,0.36; 0.43,0.73; 0.71,0.91; 1.0,1.0">
                                          <p:stCondLst>
                                            <p:cond delay="0"/>
                                          </p:stCondLst>
                                        </p:cTn>
                                        <p:tgtEl>
                                          <p:spTgt spid="6">
                                            <p:txEl>
                                              <p:pRg st="6" end="6"/>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xEl>
                                              <p:pRg st="6" end="6"/>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xEl>
                                              <p:pRg st="6" end="6"/>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xEl>
                                              <p:pRg st="6" end="6"/>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xEl>
                                              <p:pRg st="6" end="6"/>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xEl>
                                              <p:pRg st="6" end="6"/>
                                            </p:txEl>
                                          </p:spTgt>
                                        </p:tgtEl>
                                      </p:cBhvr>
                                      <p:to x="100000" y="60000"/>
                                    </p:animScale>
                                    <p:animScale>
                                      <p:cBhvr>
                                        <p:cTn id="78" dur="166" decel="50000">
                                          <p:stCondLst>
                                            <p:cond delay="676"/>
                                          </p:stCondLst>
                                        </p:cTn>
                                        <p:tgtEl>
                                          <p:spTgt spid="6">
                                            <p:txEl>
                                              <p:pRg st="6" end="6"/>
                                            </p:txEl>
                                          </p:spTgt>
                                        </p:tgtEl>
                                      </p:cBhvr>
                                      <p:to x="100000" y="100000"/>
                                    </p:animScale>
                                    <p:animScale>
                                      <p:cBhvr>
                                        <p:cTn id="79" dur="26">
                                          <p:stCondLst>
                                            <p:cond delay="1312"/>
                                          </p:stCondLst>
                                        </p:cTn>
                                        <p:tgtEl>
                                          <p:spTgt spid="6">
                                            <p:txEl>
                                              <p:pRg st="6" end="6"/>
                                            </p:txEl>
                                          </p:spTgt>
                                        </p:tgtEl>
                                      </p:cBhvr>
                                      <p:to x="100000" y="80000"/>
                                    </p:animScale>
                                    <p:animScale>
                                      <p:cBhvr>
                                        <p:cTn id="80" dur="166" decel="50000">
                                          <p:stCondLst>
                                            <p:cond delay="1338"/>
                                          </p:stCondLst>
                                        </p:cTn>
                                        <p:tgtEl>
                                          <p:spTgt spid="6">
                                            <p:txEl>
                                              <p:pRg st="6" end="6"/>
                                            </p:txEl>
                                          </p:spTgt>
                                        </p:tgtEl>
                                      </p:cBhvr>
                                      <p:to x="100000" y="100000"/>
                                    </p:animScale>
                                    <p:animScale>
                                      <p:cBhvr>
                                        <p:cTn id="81" dur="26">
                                          <p:stCondLst>
                                            <p:cond delay="1642"/>
                                          </p:stCondLst>
                                        </p:cTn>
                                        <p:tgtEl>
                                          <p:spTgt spid="6">
                                            <p:txEl>
                                              <p:pRg st="6" end="6"/>
                                            </p:txEl>
                                          </p:spTgt>
                                        </p:tgtEl>
                                      </p:cBhvr>
                                      <p:to x="100000" y="90000"/>
                                    </p:animScale>
                                    <p:animScale>
                                      <p:cBhvr>
                                        <p:cTn id="82" dur="166" decel="50000">
                                          <p:stCondLst>
                                            <p:cond delay="1668"/>
                                          </p:stCondLst>
                                        </p:cTn>
                                        <p:tgtEl>
                                          <p:spTgt spid="6">
                                            <p:txEl>
                                              <p:pRg st="6" end="6"/>
                                            </p:txEl>
                                          </p:spTgt>
                                        </p:tgtEl>
                                      </p:cBhvr>
                                      <p:to x="100000" y="100000"/>
                                    </p:animScale>
                                    <p:animScale>
                                      <p:cBhvr>
                                        <p:cTn id="83" dur="26">
                                          <p:stCondLst>
                                            <p:cond delay="1808"/>
                                          </p:stCondLst>
                                        </p:cTn>
                                        <p:tgtEl>
                                          <p:spTgt spid="6">
                                            <p:txEl>
                                              <p:pRg st="6" end="6"/>
                                            </p:txEl>
                                          </p:spTgt>
                                        </p:tgtEl>
                                      </p:cBhvr>
                                      <p:to x="100000" y="95000"/>
                                    </p:animScale>
                                    <p:animScale>
                                      <p:cBhvr>
                                        <p:cTn id="84" dur="166" decel="50000">
                                          <p:stCondLst>
                                            <p:cond delay="1834"/>
                                          </p:stCondLst>
                                        </p:cTn>
                                        <p:tgtEl>
                                          <p:spTgt spid="6">
                                            <p:txEl>
                                              <p:pRg st="6" end="6"/>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6">
                                            <p:txEl>
                                              <p:pRg st="7" end="7"/>
                                            </p:txEl>
                                          </p:spTgt>
                                        </p:tgtEl>
                                        <p:attrNameLst>
                                          <p:attrName>style.visibility</p:attrName>
                                        </p:attrNameLst>
                                      </p:cBhvr>
                                      <p:to>
                                        <p:strVal val="visible"/>
                                      </p:to>
                                    </p:set>
                                    <p:animEffect transition="in" filter="wipe(down)">
                                      <p:cBhvr>
                                        <p:cTn id="87" dur="580">
                                          <p:stCondLst>
                                            <p:cond delay="0"/>
                                          </p:stCondLst>
                                        </p:cTn>
                                        <p:tgtEl>
                                          <p:spTgt spid="6">
                                            <p:txEl>
                                              <p:pRg st="7" end="7"/>
                                            </p:txEl>
                                          </p:spTgt>
                                        </p:tgtEl>
                                      </p:cBhvr>
                                    </p:animEffect>
                                    <p:anim calcmode="lin" valueType="num">
                                      <p:cBhvr>
                                        <p:cTn id="88" dur="1822" tmFilter="0,0; 0.14,0.36; 0.43,0.73; 0.71,0.91; 1.0,1.0">
                                          <p:stCondLst>
                                            <p:cond delay="0"/>
                                          </p:stCondLst>
                                        </p:cTn>
                                        <p:tgtEl>
                                          <p:spTgt spid="6">
                                            <p:txEl>
                                              <p:pRg st="7" end="7"/>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6">
                                            <p:txEl>
                                              <p:pRg st="7" end="7"/>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6">
                                            <p:txEl>
                                              <p:pRg st="7" end="7"/>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6">
                                            <p:txEl>
                                              <p:pRg st="7" end="7"/>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6">
                                            <p:txEl>
                                              <p:pRg st="7" end="7"/>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6">
                                            <p:txEl>
                                              <p:pRg st="7" end="7"/>
                                            </p:txEl>
                                          </p:spTgt>
                                        </p:tgtEl>
                                      </p:cBhvr>
                                      <p:to x="100000" y="60000"/>
                                    </p:animScale>
                                    <p:animScale>
                                      <p:cBhvr>
                                        <p:cTn id="94" dur="166" decel="50000">
                                          <p:stCondLst>
                                            <p:cond delay="676"/>
                                          </p:stCondLst>
                                        </p:cTn>
                                        <p:tgtEl>
                                          <p:spTgt spid="6">
                                            <p:txEl>
                                              <p:pRg st="7" end="7"/>
                                            </p:txEl>
                                          </p:spTgt>
                                        </p:tgtEl>
                                      </p:cBhvr>
                                      <p:to x="100000" y="100000"/>
                                    </p:animScale>
                                    <p:animScale>
                                      <p:cBhvr>
                                        <p:cTn id="95" dur="26">
                                          <p:stCondLst>
                                            <p:cond delay="1312"/>
                                          </p:stCondLst>
                                        </p:cTn>
                                        <p:tgtEl>
                                          <p:spTgt spid="6">
                                            <p:txEl>
                                              <p:pRg st="7" end="7"/>
                                            </p:txEl>
                                          </p:spTgt>
                                        </p:tgtEl>
                                      </p:cBhvr>
                                      <p:to x="100000" y="80000"/>
                                    </p:animScale>
                                    <p:animScale>
                                      <p:cBhvr>
                                        <p:cTn id="96" dur="166" decel="50000">
                                          <p:stCondLst>
                                            <p:cond delay="1338"/>
                                          </p:stCondLst>
                                        </p:cTn>
                                        <p:tgtEl>
                                          <p:spTgt spid="6">
                                            <p:txEl>
                                              <p:pRg st="7" end="7"/>
                                            </p:txEl>
                                          </p:spTgt>
                                        </p:tgtEl>
                                      </p:cBhvr>
                                      <p:to x="100000" y="100000"/>
                                    </p:animScale>
                                    <p:animScale>
                                      <p:cBhvr>
                                        <p:cTn id="97" dur="26">
                                          <p:stCondLst>
                                            <p:cond delay="1642"/>
                                          </p:stCondLst>
                                        </p:cTn>
                                        <p:tgtEl>
                                          <p:spTgt spid="6">
                                            <p:txEl>
                                              <p:pRg st="7" end="7"/>
                                            </p:txEl>
                                          </p:spTgt>
                                        </p:tgtEl>
                                      </p:cBhvr>
                                      <p:to x="100000" y="90000"/>
                                    </p:animScale>
                                    <p:animScale>
                                      <p:cBhvr>
                                        <p:cTn id="98" dur="166" decel="50000">
                                          <p:stCondLst>
                                            <p:cond delay="1668"/>
                                          </p:stCondLst>
                                        </p:cTn>
                                        <p:tgtEl>
                                          <p:spTgt spid="6">
                                            <p:txEl>
                                              <p:pRg st="7" end="7"/>
                                            </p:txEl>
                                          </p:spTgt>
                                        </p:tgtEl>
                                      </p:cBhvr>
                                      <p:to x="100000" y="100000"/>
                                    </p:animScale>
                                    <p:animScale>
                                      <p:cBhvr>
                                        <p:cTn id="99" dur="26">
                                          <p:stCondLst>
                                            <p:cond delay="1808"/>
                                          </p:stCondLst>
                                        </p:cTn>
                                        <p:tgtEl>
                                          <p:spTgt spid="6">
                                            <p:txEl>
                                              <p:pRg st="7" end="7"/>
                                            </p:txEl>
                                          </p:spTgt>
                                        </p:tgtEl>
                                      </p:cBhvr>
                                      <p:to x="100000" y="95000"/>
                                    </p:animScale>
                                    <p:animScale>
                                      <p:cBhvr>
                                        <p:cTn id="100" dur="166" decel="50000">
                                          <p:stCondLst>
                                            <p:cond delay="1834"/>
                                          </p:stCondLst>
                                        </p:cTn>
                                        <p:tgtEl>
                                          <p:spTgt spid="6">
                                            <p:txEl>
                                              <p:pRg st="7" end="7"/>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6">
                                            <p:txEl>
                                              <p:pRg st="8" end="8"/>
                                            </p:txEl>
                                          </p:spTgt>
                                        </p:tgtEl>
                                        <p:attrNameLst>
                                          <p:attrName>style.visibility</p:attrName>
                                        </p:attrNameLst>
                                      </p:cBhvr>
                                      <p:to>
                                        <p:strVal val="visible"/>
                                      </p:to>
                                    </p:set>
                                    <p:animEffect transition="in" filter="wipe(down)">
                                      <p:cBhvr>
                                        <p:cTn id="103" dur="580">
                                          <p:stCondLst>
                                            <p:cond delay="0"/>
                                          </p:stCondLst>
                                        </p:cTn>
                                        <p:tgtEl>
                                          <p:spTgt spid="6">
                                            <p:txEl>
                                              <p:pRg st="8" end="8"/>
                                            </p:txEl>
                                          </p:spTgt>
                                        </p:tgtEl>
                                      </p:cBhvr>
                                    </p:animEffect>
                                    <p:anim calcmode="lin" valueType="num">
                                      <p:cBhvr>
                                        <p:cTn id="104" dur="1822" tmFilter="0,0; 0.14,0.36; 0.43,0.73; 0.71,0.91; 1.0,1.0">
                                          <p:stCondLst>
                                            <p:cond delay="0"/>
                                          </p:stCondLst>
                                        </p:cTn>
                                        <p:tgtEl>
                                          <p:spTgt spid="6">
                                            <p:txEl>
                                              <p:pRg st="8" end="8"/>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6">
                                            <p:txEl>
                                              <p:pRg st="8" end="8"/>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6">
                                            <p:txEl>
                                              <p:pRg st="8" end="8"/>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6">
                                            <p:txEl>
                                              <p:pRg st="8" end="8"/>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6">
                                            <p:txEl>
                                              <p:pRg st="8" end="8"/>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6">
                                            <p:txEl>
                                              <p:pRg st="8" end="8"/>
                                            </p:txEl>
                                          </p:spTgt>
                                        </p:tgtEl>
                                      </p:cBhvr>
                                      <p:to x="100000" y="60000"/>
                                    </p:animScale>
                                    <p:animScale>
                                      <p:cBhvr>
                                        <p:cTn id="110" dur="166" decel="50000">
                                          <p:stCondLst>
                                            <p:cond delay="676"/>
                                          </p:stCondLst>
                                        </p:cTn>
                                        <p:tgtEl>
                                          <p:spTgt spid="6">
                                            <p:txEl>
                                              <p:pRg st="8" end="8"/>
                                            </p:txEl>
                                          </p:spTgt>
                                        </p:tgtEl>
                                      </p:cBhvr>
                                      <p:to x="100000" y="100000"/>
                                    </p:animScale>
                                    <p:animScale>
                                      <p:cBhvr>
                                        <p:cTn id="111" dur="26">
                                          <p:stCondLst>
                                            <p:cond delay="1312"/>
                                          </p:stCondLst>
                                        </p:cTn>
                                        <p:tgtEl>
                                          <p:spTgt spid="6">
                                            <p:txEl>
                                              <p:pRg st="8" end="8"/>
                                            </p:txEl>
                                          </p:spTgt>
                                        </p:tgtEl>
                                      </p:cBhvr>
                                      <p:to x="100000" y="80000"/>
                                    </p:animScale>
                                    <p:animScale>
                                      <p:cBhvr>
                                        <p:cTn id="112" dur="166" decel="50000">
                                          <p:stCondLst>
                                            <p:cond delay="1338"/>
                                          </p:stCondLst>
                                        </p:cTn>
                                        <p:tgtEl>
                                          <p:spTgt spid="6">
                                            <p:txEl>
                                              <p:pRg st="8" end="8"/>
                                            </p:txEl>
                                          </p:spTgt>
                                        </p:tgtEl>
                                      </p:cBhvr>
                                      <p:to x="100000" y="100000"/>
                                    </p:animScale>
                                    <p:animScale>
                                      <p:cBhvr>
                                        <p:cTn id="113" dur="26">
                                          <p:stCondLst>
                                            <p:cond delay="1642"/>
                                          </p:stCondLst>
                                        </p:cTn>
                                        <p:tgtEl>
                                          <p:spTgt spid="6">
                                            <p:txEl>
                                              <p:pRg st="8" end="8"/>
                                            </p:txEl>
                                          </p:spTgt>
                                        </p:tgtEl>
                                      </p:cBhvr>
                                      <p:to x="100000" y="90000"/>
                                    </p:animScale>
                                    <p:animScale>
                                      <p:cBhvr>
                                        <p:cTn id="114" dur="166" decel="50000">
                                          <p:stCondLst>
                                            <p:cond delay="1668"/>
                                          </p:stCondLst>
                                        </p:cTn>
                                        <p:tgtEl>
                                          <p:spTgt spid="6">
                                            <p:txEl>
                                              <p:pRg st="8" end="8"/>
                                            </p:txEl>
                                          </p:spTgt>
                                        </p:tgtEl>
                                      </p:cBhvr>
                                      <p:to x="100000" y="100000"/>
                                    </p:animScale>
                                    <p:animScale>
                                      <p:cBhvr>
                                        <p:cTn id="115" dur="26">
                                          <p:stCondLst>
                                            <p:cond delay="1808"/>
                                          </p:stCondLst>
                                        </p:cTn>
                                        <p:tgtEl>
                                          <p:spTgt spid="6">
                                            <p:txEl>
                                              <p:pRg st="8" end="8"/>
                                            </p:txEl>
                                          </p:spTgt>
                                        </p:tgtEl>
                                      </p:cBhvr>
                                      <p:to x="100000" y="95000"/>
                                    </p:animScale>
                                    <p:animScale>
                                      <p:cBhvr>
                                        <p:cTn id="116" dur="166" decel="50000">
                                          <p:stCondLst>
                                            <p:cond delay="1834"/>
                                          </p:stCondLst>
                                        </p:cTn>
                                        <p:tgtEl>
                                          <p:spTgt spid="6">
                                            <p:txEl>
                                              <p:pRg st="8" end="8"/>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6">
                                            <p:txEl>
                                              <p:pRg st="9" end="9"/>
                                            </p:txEl>
                                          </p:spTgt>
                                        </p:tgtEl>
                                        <p:attrNameLst>
                                          <p:attrName>style.visibility</p:attrName>
                                        </p:attrNameLst>
                                      </p:cBhvr>
                                      <p:to>
                                        <p:strVal val="visible"/>
                                      </p:to>
                                    </p:set>
                                    <p:animEffect transition="in" filter="wipe(down)">
                                      <p:cBhvr>
                                        <p:cTn id="119" dur="580">
                                          <p:stCondLst>
                                            <p:cond delay="0"/>
                                          </p:stCondLst>
                                        </p:cTn>
                                        <p:tgtEl>
                                          <p:spTgt spid="6">
                                            <p:txEl>
                                              <p:pRg st="9" end="9"/>
                                            </p:txEl>
                                          </p:spTgt>
                                        </p:tgtEl>
                                      </p:cBhvr>
                                    </p:animEffect>
                                    <p:anim calcmode="lin" valueType="num">
                                      <p:cBhvr>
                                        <p:cTn id="120" dur="1822" tmFilter="0,0; 0.14,0.36; 0.43,0.73; 0.71,0.91; 1.0,1.0">
                                          <p:stCondLst>
                                            <p:cond delay="0"/>
                                          </p:stCondLst>
                                        </p:cTn>
                                        <p:tgtEl>
                                          <p:spTgt spid="6">
                                            <p:txEl>
                                              <p:pRg st="9" end="9"/>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6">
                                            <p:txEl>
                                              <p:pRg st="9" end="9"/>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6">
                                            <p:txEl>
                                              <p:pRg st="9" end="9"/>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6">
                                            <p:txEl>
                                              <p:pRg st="9" end="9"/>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6">
                                            <p:txEl>
                                              <p:pRg st="9" end="9"/>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6">
                                            <p:txEl>
                                              <p:pRg st="9" end="9"/>
                                            </p:txEl>
                                          </p:spTgt>
                                        </p:tgtEl>
                                      </p:cBhvr>
                                      <p:to x="100000" y="60000"/>
                                    </p:animScale>
                                    <p:animScale>
                                      <p:cBhvr>
                                        <p:cTn id="126" dur="166" decel="50000">
                                          <p:stCondLst>
                                            <p:cond delay="676"/>
                                          </p:stCondLst>
                                        </p:cTn>
                                        <p:tgtEl>
                                          <p:spTgt spid="6">
                                            <p:txEl>
                                              <p:pRg st="9" end="9"/>
                                            </p:txEl>
                                          </p:spTgt>
                                        </p:tgtEl>
                                      </p:cBhvr>
                                      <p:to x="100000" y="100000"/>
                                    </p:animScale>
                                    <p:animScale>
                                      <p:cBhvr>
                                        <p:cTn id="127" dur="26">
                                          <p:stCondLst>
                                            <p:cond delay="1312"/>
                                          </p:stCondLst>
                                        </p:cTn>
                                        <p:tgtEl>
                                          <p:spTgt spid="6">
                                            <p:txEl>
                                              <p:pRg st="9" end="9"/>
                                            </p:txEl>
                                          </p:spTgt>
                                        </p:tgtEl>
                                      </p:cBhvr>
                                      <p:to x="100000" y="80000"/>
                                    </p:animScale>
                                    <p:animScale>
                                      <p:cBhvr>
                                        <p:cTn id="128" dur="166" decel="50000">
                                          <p:stCondLst>
                                            <p:cond delay="1338"/>
                                          </p:stCondLst>
                                        </p:cTn>
                                        <p:tgtEl>
                                          <p:spTgt spid="6">
                                            <p:txEl>
                                              <p:pRg st="9" end="9"/>
                                            </p:txEl>
                                          </p:spTgt>
                                        </p:tgtEl>
                                      </p:cBhvr>
                                      <p:to x="100000" y="100000"/>
                                    </p:animScale>
                                    <p:animScale>
                                      <p:cBhvr>
                                        <p:cTn id="129" dur="26">
                                          <p:stCondLst>
                                            <p:cond delay="1642"/>
                                          </p:stCondLst>
                                        </p:cTn>
                                        <p:tgtEl>
                                          <p:spTgt spid="6">
                                            <p:txEl>
                                              <p:pRg st="9" end="9"/>
                                            </p:txEl>
                                          </p:spTgt>
                                        </p:tgtEl>
                                      </p:cBhvr>
                                      <p:to x="100000" y="90000"/>
                                    </p:animScale>
                                    <p:animScale>
                                      <p:cBhvr>
                                        <p:cTn id="130" dur="166" decel="50000">
                                          <p:stCondLst>
                                            <p:cond delay="1668"/>
                                          </p:stCondLst>
                                        </p:cTn>
                                        <p:tgtEl>
                                          <p:spTgt spid="6">
                                            <p:txEl>
                                              <p:pRg st="9" end="9"/>
                                            </p:txEl>
                                          </p:spTgt>
                                        </p:tgtEl>
                                      </p:cBhvr>
                                      <p:to x="100000" y="100000"/>
                                    </p:animScale>
                                    <p:animScale>
                                      <p:cBhvr>
                                        <p:cTn id="131" dur="26">
                                          <p:stCondLst>
                                            <p:cond delay="1808"/>
                                          </p:stCondLst>
                                        </p:cTn>
                                        <p:tgtEl>
                                          <p:spTgt spid="6">
                                            <p:txEl>
                                              <p:pRg st="9" end="9"/>
                                            </p:txEl>
                                          </p:spTgt>
                                        </p:tgtEl>
                                      </p:cBhvr>
                                      <p:to x="100000" y="95000"/>
                                    </p:animScale>
                                    <p:animScale>
                                      <p:cBhvr>
                                        <p:cTn id="132" dur="166" decel="50000">
                                          <p:stCondLst>
                                            <p:cond delay="1834"/>
                                          </p:stCondLst>
                                        </p:cTn>
                                        <p:tgtEl>
                                          <p:spTgt spid="6">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A7041-6688-52B7-EE31-200A612F84D3}"/>
              </a:ext>
            </a:extLst>
          </p:cNvPr>
          <p:cNvSpPr>
            <a:spLocks noGrp="1"/>
          </p:cNvSpPr>
          <p:nvPr>
            <p:ph type="ctrTitle"/>
          </p:nvPr>
        </p:nvSpPr>
        <p:spPr/>
        <p:txBody>
          <a:bodyPr/>
          <a:lstStyle/>
          <a:p>
            <a:r>
              <a:rPr lang="fr-FR" b="1" dirty="0">
                <a:solidFill>
                  <a:schemeClr val="accent1"/>
                </a:solidFill>
              </a:rPr>
              <a:t>LE CANNABIS</a:t>
            </a:r>
          </a:p>
        </p:txBody>
      </p:sp>
      <p:sp>
        <p:nvSpPr>
          <p:cNvPr id="3" name="Sous-titre 2">
            <a:extLst>
              <a:ext uri="{FF2B5EF4-FFF2-40B4-BE49-F238E27FC236}">
                <a16:creationId xmlns:a16="http://schemas.microsoft.com/office/drawing/2014/main" id="{B4D1FCFF-610E-4A27-A417-4E834858AACD}"/>
              </a:ext>
            </a:extLst>
          </p:cNvPr>
          <p:cNvSpPr>
            <a:spLocks noGrp="1"/>
          </p:cNvSpPr>
          <p:nvPr>
            <p:ph type="subTitle" idx="1"/>
          </p:nvPr>
        </p:nvSpPr>
        <p:spPr/>
        <p:txBody>
          <a:bodyPr/>
          <a:lstStyle/>
          <a:p>
            <a:endParaRPr lang="fr-FR" dirty="0"/>
          </a:p>
        </p:txBody>
      </p:sp>
      <p:sp>
        <p:nvSpPr>
          <p:cNvPr id="4" name="Espace réservé de la date 3">
            <a:extLst>
              <a:ext uri="{FF2B5EF4-FFF2-40B4-BE49-F238E27FC236}">
                <a16:creationId xmlns:a16="http://schemas.microsoft.com/office/drawing/2014/main" id="{CA906A14-75BE-FBF8-F154-BCF5FE46D295}"/>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18774453-01B7-48A1-C3FC-DC66B4F8D08E}"/>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1C3D9A79-A07B-0E1F-60A0-0CCB3D5CAB44}"/>
              </a:ext>
            </a:extLst>
          </p:cNvPr>
          <p:cNvSpPr>
            <a:spLocks noGrp="1"/>
          </p:cNvSpPr>
          <p:nvPr>
            <p:ph type="sldNum" sz="quarter" idx="12"/>
          </p:nvPr>
        </p:nvSpPr>
        <p:spPr/>
        <p:txBody>
          <a:bodyPr/>
          <a:lstStyle/>
          <a:p>
            <a:fld id="{6AB56011-2789-45B6-84A6-DB0068EA425C}" type="slidenum">
              <a:rPr lang="fr-FR" smtClean="0"/>
              <a:t>17</a:t>
            </a:fld>
            <a:endParaRPr lang="fr-FR"/>
          </a:p>
        </p:txBody>
      </p:sp>
    </p:spTree>
    <p:extLst>
      <p:ext uri="{BB962C8B-B14F-4D97-AF65-F5344CB8AC3E}">
        <p14:creationId xmlns:p14="http://schemas.microsoft.com/office/powerpoint/2010/main" val="206966016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56138"/>
            <a:ext cx="12192000" cy="646331"/>
          </a:xfrm>
          <a:prstGeom prst="rect">
            <a:avLst/>
          </a:prstGeom>
        </p:spPr>
        <p:txBody>
          <a:bodyPr wrap="square">
            <a:spAutoFit/>
          </a:bodyPr>
          <a:lstStyle/>
          <a:p>
            <a:pPr lvl="0" algn="ctr" eaLnBrk="0" fontAlgn="base" hangingPunct="0">
              <a:spcBef>
                <a:spcPct val="0"/>
              </a:spcBef>
              <a:spcAft>
                <a:spcPct val="0"/>
              </a:spcAft>
              <a:tabLst>
                <a:tab pos="4271963" algn="ctr"/>
              </a:tabLst>
            </a:pPr>
            <a:r>
              <a:rPr lang="fr-FR" altLang="fr-FR" sz="3600" b="1" dirty="0">
                <a:solidFill>
                  <a:srgbClr val="0070C0"/>
                </a:solidFill>
                <a:ea typeface="Arial" panose="020B0604020202020204" pitchFamily="34" charset="0"/>
                <a:cs typeface="Calibri" panose="020F0502020204030204" pitchFamily="34" charset="0"/>
              </a:rPr>
              <a:t>LE CANNABIS</a:t>
            </a:r>
          </a:p>
        </p:txBody>
      </p:sp>
      <p:sp>
        <p:nvSpPr>
          <p:cNvPr id="11" name="Rectangle 10"/>
          <p:cNvSpPr/>
          <p:nvPr/>
        </p:nvSpPr>
        <p:spPr>
          <a:xfrm>
            <a:off x="290370" y="1976773"/>
            <a:ext cx="6737684" cy="3619965"/>
          </a:xfrm>
          <a:prstGeom prst="rect">
            <a:avLst/>
          </a:prstGeom>
        </p:spPr>
        <p:txBody>
          <a:bodyPr wrap="square">
            <a:spAutoFit/>
          </a:bodyPr>
          <a:lstStyle/>
          <a:p>
            <a:pPr marL="170180" indent="-6350">
              <a:lnSpc>
                <a:spcPct val="106000"/>
              </a:lnSpc>
              <a:spcAft>
                <a:spcPts val="2085"/>
              </a:spcAft>
            </a:pPr>
            <a:r>
              <a:rPr lang="fr-FR" sz="1600" b="1" dirty="0">
                <a:solidFill>
                  <a:srgbClr val="000000"/>
                </a:solidFill>
                <a:latin typeface="Arial" panose="020B0604020202020204" pitchFamily="34" charset="0"/>
                <a:ea typeface="Arial" panose="020B0604020202020204" pitchFamily="34" charset="0"/>
                <a:cs typeface="Calibri" panose="020F0502020204030204" pitchFamily="34" charset="0"/>
              </a:rPr>
              <a:t>Le cannabis peut être préparé et utilisé sous diverses formes :</a:t>
            </a:r>
          </a:p>
          <a:p>
            <a:pPr marL="170180" indent="-6350">
              <a:lnSpc>
                <a:spcPct val="106000"/>
              </a:lnSpc>
              <a:spcAft>
                <a:spcPts val="2085"/>
              </a:spcAft>
            </a:pPr>
            <a:endParaRPr lang="fr-FR" sz="1600" b="1" dirty="0">
              <a:solidFill>
                <a:srgbClr val="000000"/>
              </a:solidFill>
              <a:latin typeface="Arial" panose="020B0604020202020204" pitchFamily="34" charset="0"/>
              <a:ea typeface="Calibri" panose="020F0502020204030204" pitchFamily="34" charset="0"/>
              <a:cs typeface="Calibri" panose="020F0502020204030204" pitchFamily="34" charset="0"/>
            </a:endParaRPr>
          </a:p>
          <a:p>
            <a:pPr marL="170180" indent="-6350">
              <a:lnSpc>
                <a:spcPct val="106000"/>
              </a:lnSpc>
              <a:spcAft>
                <a:spcPts val="2085"/>
              </a:spcAft>
            </a:pPr>
            <a:endParaRPr lang="fr-FR"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94030" marR="1270" indent="-6350">
              <a:lnSpc>
                <a:spcPct val="107000"/>
              </a:lnSpc>
              <a:spcAft>
                <a:spcPts val="445"/>
              </a:spcAft>
            </a:pPr>
            <a:r>
              <a:rPr lang="fr-FR" b="1" dirty="0">
                <a:solidFill>
                  <a:srgbClr val="000000"/>
                </a:solidFill>
                <a:latin typeface="Arial" panose="020B0604020202020204" pitchFamily="34" charset="0"/>
                <a:ea typeface="Arial" panose="020B0604020202020204" pitchFamily="34" charset="0"/>
                <a:cs typeface="Calibri" panose="020F0502020204030204" pitchFamily="34" charset="0"/>
              </a:rPr>
              <a:t>Cannabis : </a:t>
            </a:r>
            <a:r>
              <a:rPr lang="fr-FR" b="1" i="1" dirty="0">
                <a:solidFill>
                  <a:srgbClr val="000000"/>
                </a:solidFill>
                <a:latin typeface="Arial" panose="020B0604020202020204" pitchFamily="34" charset="0"/>
                <a:ea typeface="Arial" panose="020B0604020202020204" pitchFamily="34" charset="0"/>
                <a:cs typeface="Calibri" panose="020F0502020204030204" pitchFamily="34" charset="0"/>
              </a:rPr>
              <a:t>plante, surtout feuilles</a:t>
            </a:r>
            <a:endParaRPr lang="fr-FR"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494030" marR="1270" indent="-6350">
              <a:lnSpc>
                <a:spcPct val="107000"/>
              </a:lnSpc>
              <a:spcAft>
                <a:spcPts val="445"/>
              </a:spcAft>
            </a:pPr>
            <a:r>
              <a:rPr lang="fr-FR" b="1" dirty="0">
                <a:solidFill>
                  <a:srgbClr val="000000"/>
                </a:solidFill>
                <a:latin typeface="Arial" panose="020B0604020202020204" pitchFamily="34" charset="0"/>
                <a:ea typeface="Arial" panose="020B0604020202020204" pitchFamily="34" charset="0"/>
                <a:cs typeface="Calibri" panose="020F0502020204030204" pitchFamily="34" charset="0"/>
              </a:rPr>
              <a:t>Haschich : </a:t>
            </a:r>
            <a:r>
              <a:rPr lang="fr-FR" b="1" i="1" dirty="0">
                <a:solidFill>
                  <a:srgbClr val="000000"/>
                </a:solidFill>
                <a:latin typeface="Arial" panose="020B0604020202020204" pitchFamily="34" charset="0"/>
                <a:ea typeface="Arial" panose="020B0604020202020204" pitchFamily="34" charset="0"/>
                <a:cs typeface="Calibri" panose="020F0502020204030204" pitchFamily="34" charset="0"/>
              </a:rPr>
              <a:t>résine et sommités fleuries</a:t>
            </a:r>
            <a:endParaRPr lang="fr-FR"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94030" indent="-6350">
              <a:lnSpc>
                <a:spcPct val="107000"/>
              </a:lnSpc>
              <a:spcAft>
                <a:spcPts val="445"/>
              </a:spcAft>
            </a:pPr>
            <a:r>
              <a:rPr lang="fr-FR" b="1" dirty="0">
                <a:solidFill>
                  <a:srgbClr val="000000"/>
                </a:solidFill>
                <a:latin typeface="Arial" panose="020B0604020202020204" pitchFamily="34" charset="0"/>
                <a:ea typeface="Arial" panose="020B0604020202020204" pitchFamily="34" charset="0"/>
                <a:cs typeface="Calibri" panose="020F0502020204030204" pitchFamily="34" charset="0"/>
              </a:rPr>
              <a:t>Kif : </a:t>
            </a:r>
            <a:r>
              <a:rPr lang="fr-FR" b="1" i="1" dirty="0">
                <a:solidFill>
                  <a:srgbClr val="000000"/>
                </a:solidFill>
                <a:latin typeface="Arial" panose="020B0604020202020204" pitchFamily="34" charset="0"/>
                <a:ea typeface="Arial" panose="020B0604020202020204" pitchFamily="34" charset="0"/>
                <a:cs typeface="Calibri" panose="020F0502020204030204" pitchFamily="34" charset="0"/>
              </a:rPr>
              <a:t>résine, feuilles et fleurs</a:t>
            </a:r>
            <a:endParaRPr lang="fr-FR" sz="1000" dirty="0">
              <a:solidFill>
                <a:srgbClr val="000000"/>
              </a:solidFill>
              <a:latin typeface="Calibri" panose="020F0502020204030204" pitchFamily="34" charset="0"/>
              <a:ea typeface="Arial" panose="020B0604020202020204" pitchFamily="34" charset="0"/>
              <a:cs typeface="Calibri" panose="020F0502020204030204" pitchFamily="34" charset="0"/>
            </a:endParaRPr>
          </a:p>
          <a:p>
            <a:pPr marL="494030" indent="-6350">
              <a:lnSpc>
                <a:spcPct val="107000"/>
              </a:lnSpc>
              <a:spcAft>
                <a:spcPts val="445"/>
              </a:spcAft>
            </a:pPr>
            <a:r>
              <a:rPr lang="fr-FR" b="1" dirty="0">
                <a:solidFill>
                  <a:srgbClr val="000000"/>
                </a:solidFill>
                <a:latin typeface="Arial" panose="020B0604020202020204" pitchFamily="34" charset="0"/>
                <a:ea typeface="Arial" panose="020B0604020202020204" pitchFamily="34" charset="0"/>
                <a:cs typeface="Calibri" panose="020F0502020204030204" pitchFamily="34" charset="0"/>
              </a:rPr>
              <a:t>Marijuana : </a:t>
            </a:r>
            <a:r>
              <a:rPr lang="fr-FR" b="1" i="1" dirty="0">
                <a:solidFill>
                  <a:srgbClr val="000000"/>
                </a:solidFill>
                <a:latin typeface="Arial" panose="020B0604020202020204" pitchFamily="34" charset="0"/>
                <a:ea typeface="Arial" panose="020B0604020202020204" pitchFamily="34" charset="0"/>
                <a:cs typeface="Calibri" panose="020F0502020204030204" pitchFamily="34" charset="0"/>
              </a:rPr>
              <a:t>feuilles et sommités fleuries</a:t>
            </a:r>
            <a:endParaRPr lang="fr-FR"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94030" marR="1270" indent="-6350">
              <a:lnSpc>
                <a:spcPct val="107000"/>
              </a:lnSpc>
              <a:spcAft>
                <a:spcPts val="445"/>
              </a:spcAft>
            </a:pPr>
            <a:r>
              <a:rPr lang="fr-FR" b="1" dirty="0" err="1">
                <a:solidFill>
                  <a:srgbClr val="000000"/>
                </a:solidFill>
                <a:latin typeface="Arial" panose="020B0604020202020204" pitchFamily="34" charset="0"/>
                <a:ea typeface="Arial" panose="020B0604020202020204" pitchFamily="34" charset="0"/>
                <a:cs typeface="Calibri" panose="020F0502020204030204" pitchFamily="34" charset="0"/>
              </a:rPr>
              <a:t>Bhang</a:t>
            </a:r>
            <a:r>
              <a:rPr lang="fr-FR" b="1" dirty="0">
                <a:solidFill>
                  <a:srgbClr val="000000"/>
                </a:solidFill>
                <a:latin typeface="Arial" panose="020B0604020202020204" pitchFamily="34" charset="0"/>
                <a:ea typeface="Arial" panose="020B0604020202020204" pitchFamily="34" charset="0"/>
                <a:cs typeface="Calibri" panose="020F0502020204030204" pitchFamily="34" charset="0"/>
              </a:rPr>
              <a:t> : </a:t>
            </a:r>
            <a:r>
              <a:rPr lang="fr-FR" b="1" i="1" dirty="0">
                <a:solidFill>
                  <a:srgbClr val="000000"/>
                </a:solidFill>
                <a:latin typeface="Arial" panose="020B0604020202020204" pitchFamily="34" charset="0"/>
                <a:ea typeface="Arial" panose="020B0604020202020204" pitchFamily="34" charset="0"/>
                <a:cs typeface="Calibri" panose="020F0502020204030204" pitchFamily="34" charset="0"/>
              </a:rPr>
              <a:t>feuilles mûres séchées</a:t>
            </a:r>
            <a:endParaRPr lang="fr-FR"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94030" marR="1270" indent="-6350">
              <a:lnSpc>
                <a:spcPct val="107000"/>
              </a:lnSpc>
              <a:spcAft>
                <a:spcPts val="445"/>
              </a:spcAft>
            </a:pPr>
            <a:r>
              <a:rPr lang="fr-FR" b="1" dirty="0">
                <a:solidFill>
                  <a:srgbClr val="000000"/>
                </a:solidFill>
                <a:latin typeface="Arial" panose="020B0604020202020204" pitchFamily="34" charset="0"/>
                <a:ea typeface="Arial" panose="020B0604020202020204" pitchFamily="34" charset="0"/>
                <a:cs typeface="Calibri" panose="020F0502020204030204" pitchFamily="34" charset="0"/>
              </a:rPr>
              <a:t>Huile</a:t>
            </a:r>
            <a:r>
              <a:rPr lang="fr-FR" b="1" i="1" dirty="0">
                <a:solidFill>
                  <a:srgbClr val="000000"/>
                </a:solidFill>
                <a:latin typeface="Arial" panose="020B0604020202020204" pitchFamily="34" charset="0"/>
                <a:ea typeface="Arial" panose="020B0604020202020204" pitchFamily="34" charset="0"/>
                <a:cs typeface="Calibri" panose="020F0502020204030204" pitchFamily="34" charset="0"/>
              </a:rPr>
              <a:t> : sécrétions concentrées</a:t>
            </a:r>
            <a:endParaRPr lang="fr-FR"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9" name="Group 104323"/>
          <p:cNvGrpSpPr/>
          <p:nvPr/>
        </p:nvGrpSpPr>
        <p:grpSpPr>
          <a:xfrm>
            <a:off x="5349588" y="1976773"/>
            <a:ext cx="6552042" cy="3779921"/>
            <a:chOff x="0" y="0"/>
            <a:chExt cx="7900416" cy="5257800"/>
          </a:xfrm>
        </p:grpSpPr>
        <p:pic>
          <p:nvPicPr>
            <p:cNvPr id="20" name="Picture 7400"/>
            <p:cNvPicPr/>
            <p:nvPr/>
          </p:nvPicPr>
          <p:blipFill>
            <a:blip r:embed="rId2"/>
            <a:stretch>
              <a:fillRect/>
            </a:stretch>
          </p:blipFill>
          <p:spPr>
            <a:xfrm>
              <a:off x="3427476" y="0"/>
              <a:ext cx="4472940" cy="5257800"/>
            </a:xfrm>
            <a:prstGeom prst="rect">
              <a:avLst/>
            </a:prstGeom>
          </p:spPr>
        </p:pic>
        <p:sp>
          <p:nvSpPr>
            <p:cNvPr id="21" name="Rectangle 20"/>
            <p:cNvSpPr/>
            <p:nvPr/>
          </p:nvSpPr>
          <p:spPr>
            <a:xfrm>
              <a:off x="256032" y="696955"/>
              <a:ext cx="34162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p:cNvSpPr/>
            <p:nvPr/>
          </p:nvSpPr>
          <p:spPr>
            <a:xfrm>
              <a:off x="512064" y="696955"/>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é</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p:cNvSpPr/>
            <p:nvPr/>
          </p:nvSpPr>
          <p:spPr>
            <a:xfrm>
              <a:off x="669036" y="696955"/>
              <a:ext cx="184062"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Rectangle 23"/>
            <p:cNvSpPr/>
            <p:nvPr/>
          </p:nvSpPr>
          <p:spPr>
            <a:xfrm>
              <a:off x="807719" y="696955"/>
              <a:ext cx="13154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p:cNvSpPr/>
            <p:nvPr/>
          </p:nvSpPr>
          <p:spPr>
            <a:xfrm>
              <a:off x="906779" y="696955"/>
              <a:ext cx="26308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p:cNvSpPr/>
            <p:nvPr/>
          </p:nvSpPr>
          <p:spPr>
            <a:xfrm>
              <a:off x="1104899" y="696955"/>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7" name="Rectangle 26"/>
            <p:cNvSpPr/>
            <p:nvPr/>
          </p:nvSpPr>
          <p:spPr>
            <a:xfrm>
              <a:off x="0" y="2525754"/>
              <a:ext cx="289104"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F</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8" name="Rectangle 27"/>
            <p:cNvSpPr/>
            <p:nvPr/>
          </p:nvSpPr>
          <p:spPr>
            <a:xfrm>
              <a:off x="216408" y="2525754"/>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9" name="Rectangle 28"/>
            <p:cNvSpPr/>
            <p:nvPr/>
          </p:nvSpPr>
          <p:spPr>
            <a:xfrm>
              <a:off x="373380" y="2525754"/>
              <a:ext cx="26308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0" name="Rectangle 29"/>
            <p:cNvSpPr/>
            <p:nvPr/>
          </p:nvSpPr>
          <p:spPr>
            <a:xfrm>
              <a:off x="571500" y="2525754"/>
              <a:ext cx="13154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1" name="Rectangle 30"/>
            <p:cNvSpPr/>
            <p:nvPr/>
          </p:nvSpPr>
          <p:spPr>
            <a:xfrm>
              <a:off x="670559" y="2525754"/>
              <a:ext cx="13154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2" name="Rectangle 31"/>
            <p:cNvSpPr/>
            <p:nvPr/>
          </p:nvSpPr>
          <p:spPr>
            <a:xfrm>
              <a:off x="769619" y="2525754"/>
              <a:ext cx="13154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3" name="Rectangle 32"/>
            <p:cNvSpPr/>
            <p:nvPr/>
          </p:nvSpPr>
          <p:spPr>
            <a:xfrm>
              <a:off x="868679" y="2525754"/>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4" name="Rectangle 33"/>
            <p:cNvSpPr/>
            <p:nvPr/>
          </p:nvSpPr>
          <p:spPr>
            <a:xfrm>
              <a:off x="1025651" y="2525754"/>
              <a:ext cx="184062"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4"/>
            <p:cNvSpPr/>
            <p:nvPr/>
          </p:nvSpPr>
          <p:spPr>
            <a:xfrm>
              <a:off x="1164335" y="2525754"/>
              <a:ext cx="118291"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6" name="Rectangle 35"/>
            <p:cNvSpPr/>
            <p:nvPr/>
          </p:nvSpPr>
          <p:spPr>
            <a:xfrm>
              <a:off x="1252727" y="2525754"/>
              <a:ext cx="184062"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7" name="Rectangle 36"/>
            <p:cNvSpPr/>
            <p:nvPr/>
          </p:nvSpPr>
          <p:spPr>
            <a:xfrm>
              <a:off x="1391411" y="2525754"/>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é</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8" name="Rectangle 37"/>
            <p:cNvSpPr/>
            <p:nvPr/>
          </p:nvSpPr>
          <p:spPr>
            <a:xfrm>
              <a:off x="1548382" y="2525754"/>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9" name="Rectangle 38"/>
            <p:cNvSpPr/>
            <p:nvPr/>
          </p:nvSpPr>
          <p:spPr>
            <a:xfrm>
              <a:off x="1705354" y="2525754"/>
              <a:ext cx="26308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p:cNvSpPr/>
            <p:nvPr/>
          </p:nvSpPr>
          <p:spPr>
            <a:xfrm>
              <a:off x="1903474" y="2525754"/>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é</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1" name="Rectangle 40"/>
            <p:cNvSpPr/>
            <p:nvPr/>
          </p:nvSpPr>
          <p:spPr>
            <a:xfrm>
              <a:off x="2060446" y="2525754"/>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2" name="Rectangle 41"/>
            <p:cNvSpPr/>
            <p:nvPr/>
          </p:nvSpPr>
          <p:spPr>
            <a:xfrm>
              <a:off x="2217417" y="2525754"/>
              <a:ext cx="184062"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3" name="Rectangle 42"/>
            <p:cNvSpPr/>
            <p:nvPr/>
          </p:nvSpPr>
          <p:spPr>
            <a:xfrm>
              <a:off x="344424" y="4202153"/>
              <a:ext cx="368123"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4" name="Rectangle 43"/>
            <p:cNvSpPr/>
            <p:nvPr/>
          </p:nvSpPr>
          <p:spPr>
            <a:xfrm>
              <a:off x="620268" y="4202153"/>
              <a:ext cx="26308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5" name="Rectangle 44"/>
            <p:cNvSpPr/>
            <p:nvPr/>
          </p:nvSpPr>
          <p:spPr>
            <a:xfrm>
              <a:off x="818387" y="4202153"/>
              <a:ext cx="13154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6" name="Rectangle 45"/>
            <p:cNvSpPr/>
            <p:nvPr/>
          </p:nvSpPr>
          <p:spPr>
            <a:xfrm>
              <a:off x="917447" y="4202153"/>
              <a:ext cx="131540"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7" name="Rectangle 46"/>
            <p:cNvSpPr/>
            <p:nvPr/>
          </p:nvSpPr>
          <p:spPr>
            <a:xfrm>
              <a:off x="1016507" y="4202153"/>
              <a:ext cx="210086" cy="614426"/>
            </a:xfrm>
            <a:prstGeom prst="rect">
              <a:avLst/>
            </a:prstGeom>
            <a:ln>
              <a:noFill/>
            </a:ln>
          </p:spPr>
          <p:txBody>
            <a:bodyPr vert="horz" lIns="0" tIns="0" rIns="0" bIns="0" rtlCol="0">
              <a:noAutofit/>
            </a:bodyPr>
            <a:lstStyle/>
            <a:p>
              <a:pPr>
                <a:lnSpc>
                  <a:spcPct val="107000"/>
                </a:lnSpc>
                <a:spcAft>
                  <a:spcPts val="800"/>
                </a:spcAft>
              </a:pPr>
              <a:r>
                <a:rPr lang="fr-FR" sz="2800" b="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endParaRPr lang="fr-FR"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8" name="Shape 7455"/>
            <p:cNvSpPr/>
            <p:nvPr/>
          </p:nvSpPr>
          <p:spPr>
            <a:xfrm>
              <a:off x="1446277" y="952500"/>
              <a:ext cx="2903220" cy="0"/>
            </a:xfrm>
            <a:custGeom>
              <a:avLst/>
              <a:gdLst/>
              <a:ahLst/>
              <a:cxnLst/>
              <a:rect l="0" t="0" r="0" b="0"/>
              <a:pathLst>
                <a:path w="2903220">
                  <a:moveTo>
                    <a:pt x="0" y="0"/>
                  </a:moveTo>
                  <a:lnTo>
                    <a:pt x="2903220" y="0"/>
                  </a:lnTo>
                </a:path>
              </a:pathLst>
            </a:custGeom>
            <a:ln w="0" cap="flat">
              <a:round/>
            </a:ln>
          </p:spPr>
          <p:style>
            <a:lnRef idx="1">
              <a:srgbClr val="00007F"/>
            </a:lnRef>
            <a:fillRef idx="0">
              <a:srgbClr val="000000">
                <a:alpha val="0"/>
              </a:srgbClr>
            </a:fillRef>
            <a:effectRef idx="0">
              <a:scrgbClr r="0" g="0" b="0"/>
            </a:effectRef>
            <a:fontRef idx="none"/>
          </p:style>
          <p:txBody>
            <a:bodyPr/>
            <a:lstStyle/>
            <a:p>
              <a:endParaRPr lang="fr-FR"/>
            </a:p>
          </p:txBody>
        </p:sp>
        <p:sp>
          <p:nvSpPr>
            <p:cNvPr id="49" name="Shape 7456"/>
            <p:cNvSpPr/>
            <p:nvPr/>
          </p:nvSpPr>
          <p:spPr>
            <a:xfrm>
              <a:off x="4279393" y="845820"/>
              <a:ext cx="214884" cy="214884"/>
            </a:xfrm>
            <a:custGeom>
              <a:avLst/>
              <a:gdLst/>
              <a:ahLst/>
              <a:cxnLst/>
              <a:rect l="0" t="0" r="0" b="0"/>
              <a:pathLst>
                <a:path w="214884" h="214884">
                  <a:moveTo>
                    <a:pt x="0" y="0"/>
                  </a:moveTo>
                  <a:lnTo>
                    <a:pt x="214884" y="106680"/>
                  </a:lnTo>
                  <a:lnTo>
                    <a:pt x="0" y="214884"/>
                  </a:lnTo>
                  <a:lnTo>
                    <a:pt x="67056" y="106680"/>
                  </a:lnTo>
                  <a:lnTo>
                    <a:pt x="0" y="0"/>
                  </a:lnTo>
                  <a:close/>
                </a:path>
              </a:pathLst>
            </a:custGeom>
            <a:ln w="0" cap="flat">
              <a:round/>
            </a:ln>
          </p:spPr>
          <p:style>
            <a:lnRef idx="0">
              <a:srgbClr val="000000">
                <a:alpha val="0"/>
              </a:srgbClr>
            </a:lnRef>
            <a:fillRef idx="1">
              <a:srgbClr val="00007F"/>
            </a:fillRef>
            <a:effectRef idx="0">
              <a:scrgbClr r="0" g="0" b="0"/>
            </a:effectRef>
            <a:fontRef idx="none"/>
          </p:style>
          <p:txBody>
            <a:bodyPr/>
            <a:lstStyle/>
            <a:p>
              <a:endParaRPr lang="fr-FR"/>
            </a:p>
          </p:txBody>
        </p:sp>
        <p:sp>
          <p:nvSpPr>
            <p:cNvPr id="50" name="Shape 7457"/>
            <p:cNvSpPr/>
            <p:nvPr/>
          </p:nvSpPr>
          <p:spPr>
            <a:xfrm>
              <a:off x="1293876" y="4457700"/>
              <a:ext cx="3512820" cy="0"/>
            </a:xfrm>
            <a:custGeom>
              <a:avLst/>
              <a:gdLst/>
              <a:ahLst/>
              <a:cxnLst/>
              <a:rect l="0" t="0" r="0" b="0"/>
              <a:pathLst>
                <a:path w="3512820">
                  <a:moveTo>
                    <a:pt x="0" y="0"/>
                  </a:moveTo>
                  <a:lnTo>
                    <a:pt x="3512820" y="0"/>
                  </a:lnTo>
                </a:path>
              </a:pathLst>
            </a:custGeom>
            <a:ln w="0" cap="flat">
              <a:round/>
            </a:ln>
          </p:spPr>
          <p:style>
            <a:lnRef idx="1">
              <a:srgbClr val="00007F"/>
            </a:lnRef>
            <a:fillRef idx="0">
              <a:srgbClr val="000000">
                <a:alpha val="0"/>
              </a:srgbClr>
            </a:fillRef>
            <a:effectRef idx="0">
              <a:scrgbClr r="0" g="0" b="0"/>
            </a:effectRef>
            <a:fontRef idx="none"/>
          </p:style>
          <p:txBody>
            <a:bodyPr/>
            <a:lstStyle/>
            <a:p>
              <a:endParaRPr lang="fr-FR"/>
            </a:p>
          </p:txBody>
        </p:sp>
        <p:sp>
          <p:nvSpPr>
            <p:cNvPr id="51" name="Shape 7458"/>
            <p:cNvSpPr/>
            <p:nvPr/>
          </p:nvSpPr>
          <p:spPr>
            <a:xfrm>
              <a:off x="4736592" y="4351020"/>
              <a:ext cx="214884" cy="214884"/>
            </a:xfrm>
            <a:custGeom>
              <a:avLst/>
              <a:gdLst/>
              <a:ahLst/>
              <a:cxnLst/>
              <a:rect l="0" t="0" r="0" b="0"/>
              <a:pathLst>
                <a:path w="214884" h="214884">
                  <a:moveTo>
                    <a:pt x="0" y="0"/>
                  </a:moveTo>
                  <a:lnTo>
                    <a:pt x="214884" y="106680"/>
                  </a:lnTo>
                  <a:lnTo>
                    <a:pt x="0" y="214884"/>
                  </a:lnTo>
                  <a:lnTo>
                    <a:pt x="67056" y="106680"/>
                  </a:lnTo>
                  <a:lnTo>
                    <a:pt x="0" y="0"/>
                  </a:lnTo>
                  <a:close/>
                </a:path>
              </a:pathLst>
            </a:custGeom>
            <a:ln w="0" cap="flat">
              <a:round/>
            </a:ln>
          </p:spPr>
          <p:style>
            <a:lnRef idx="0">
              <a:srgbClr val="000000">
                <a:alpha val="0"/>
              </a:srgbClr>
            </a:lnRef>
            <a:fillRef idx="1">
              <a:srgbClr val="00007F"/>
            </a:fillRef>
            <a:effectRef idx="0">
              <a:scrgbClr r="0" g="0" b="0"/>
            </a:effectRef>
            <a:fontRef idx="none"/>
          </p:style>
          <p:txBody>
            <a:bodyPr/>
            <a:lstStyle/>
            <a:p>
              <a:endParaRPr lang="fr-FR"/>
            </a:p>
          </p:txBody>
        </p:sp>
        <p:sp>
          <p:nvSpPr>
            <p:cNvPr id="52" name="Shape 7459"/>
            <p:cNvSpPr/>
            <p:nvPr/>
          </p:nvSpPr>
          <p:spPr>
            <a:xfrm>
              <a:off x="2513077" y="2781300"/>
              <a:ext cx="845820" cy="0"/>
            </a:xfrm>
            <a:custGeom>
              <a:avLst/>
              <a:gdLst/>
              <a:ahLst/>
              <a:cxnLst/>
              <a:rect l="0" t="0" r="0" b="0"/>
              <a:pathLst>
                <a:path w="845820">
                  <a:moveTo>
                    <a:pt x="0" y="0"/>
                  </a:moveTo>
                  <a:lnTo>
                    <a:pt x="845820" y="0"/>
                  </a:lnTo>
                </a:path>
              </a:pathLst>
            </a:custGeom>
            <a:ln w="0" cap="flat">
              <a:round/>
            </a:ln>
          </p:spPr>
          <p:style>
            <a:lnRef idx="1">
              <a:srgbClr val="00007F"/>
            </a:lnRef>
            <a:fillRef idx="0">
              <a:srgbClr val="000000">
                <a:alpha val="0"/>
              </a:srgbClr>
            </a:fillRef>
            <a:effectRef idx="0">
              <a:scrgbClr r="0" g="0" b="0"/>
            </a:effectRef>
            <a:fontRef idx="none"/>
          </p:style>
          <p:txBody>
            <a:bodyPr/>
            <a:lstStyle/>
            <a:p>
              <a:endParaRPr lang="fr-FR"/>
            </a:p>
          </p:txBody>
        </p:sp>
        <p:sp>
          <p:nvSpPr>
            <p:cNvPr id="53" name="Shape 7460"/>
            <p:cNvSpPr/>
            <p:nvPr/>
          </p:nvSpPr>
          <p:spPr>
            <a:xfrm>
              <a:off x="3288792" y="2674620"/>
              <a:ext cx="214884" cy="214884"/>
            </a:xfrm>
            <a:custGeom>
              <a:avLst/>
              <a:gdLst/>
              <a:ahLst/>
              <a:cxnLst/>
              <a:rect l="0" t="0" r="0" b="0"/>
              <a:pathLst>
                <a:path w="214884" h="214884">
                  <a:moveTo>
                    <a:pt x="0" y="0"/>
                  </a:moveTo>
                  <a:lnTo>
                    <a:pt x="214884" y="106680"/>
                  </a:lnTo>
                  <a:lnTo>
                    <a:pt x="0" y="214884"/>
                  </a:lnTo>
                  <a:lnTo>
                    <a:pt x="67056" y="106680"/>
                  </a:lnTo>
                  <a:lnTo>
                    <a:pt x="0" y="0"/>
                  </a:lnTo>
                  <a:close/>
                </a:path>
              </a:pathLst>
            </a:custGeom>
            <a:ln w="0" cap="flat">
              <a:round/>
            </a:ln>
          </p:spPr>
          <p:style>
            <a:lnRef idx="0">
              <a:srgbClr val="000000">
                <a:alpha val="0"/>
              </a:srgbClr>
            </a:lnRef>
            <a:fillRef idx="1">
              <a:srgbClr val="00007F"/>
            </a:fillRef>
            <a:effectRef idx="0">
              <a:scrgbClr r="0" g="0" b="0"/>
            </a:effectRef>
            <a:fontRef idx="none"/>
          </p:style>
          <p:txBody>
            <a:bodyPr/>
            <a:lstStyle/>
            <a:p>
              <a:endParaRPr lang="fr-FR"/>
            </a:p>
          </p:txBody>
        </p:sp>
      </p:grpSp>
      <p:sp>
        <p:nvSpPr>
          <p:cNvPr id="3" name="Espace réservé de la date 3">
            <a:extLst>
              <a:ext uri="{FF2B5EF4-FFF2-40B4-BE49-F238E27FC236}">
                <a16:creationId xmlns:a16="http://schemas.microsoft.com/office/drawing/2014/main" id="{058F73FE-CDA2-785B-9244-5ADD2F9CE3F5}"/>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4" name="Espace réservé du pied de page 4">
            <a:extLst>
              <a:ext uri="{FF2B5EF4-FFF2-40B4-BE49-F238E27FC236}">
                <a16:creationId xmlns:a16="http://schemas.microsoft.com/office/drawing/2014/main" id="{2CF43B74-FB96-4B6A-D43E-B336275D55CD}"/>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5" name="Espace réservé du numéro de diapositive 5">
            <a:extLst>
              <a:ext uri="{FF2B5EF4-FFF2-40B4-BE49-F238E27FC236}">
                <a16:creationId xmlns:a16="http://schemas.microsoft.com/office/drawing/2014/main" id="{DDDE28BC-EC3E-F5FD-4AFA-06B74CAE82C1}"/>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18</a:t>
            </a:fld>
            <a:endParaRPr lang="fr-FR"/>
          </a:p>
        </p:txBody>
      </p:sp>
    </p:spTree>
    <p:extLst>
      <p:ext uri="{BB962C8B-B14F-4D97-AF65-F5344CB8AC3E}">
        <p14:creationId xmlns:p14="http://schemas.microsoft.com/office/powerpoint/2010/main" val="152886526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873114"/>
            <a:ext cx="12191999" cy="11079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rgbClr val="0070C0"/>
                </a:solidFill>
                <a:effectLst/>
                <a:ea typeface="Times New Roman" panose="02020603050405020304" pitchFamily="18" charset="0"/>
                <a:cs typeface="Calibri" panose="020F0502020204030204" pitchFamily="34" charset="0"/>
              </a:rPr>
              <a:t>USAGE À </a:t>
            </a:r>
            <a:r>
              <a:rPr kumimoji="0" lang="fr-FR" altLang="fr-FR" sz="2400" b="1" i="0" u="none" strike="noStrike" cap="none" normalizeH="0" dirty="0">
                <a:ln>
                  <a:noFill/>
                </a:ln>
                <a:solidFill>
                  <a:srgbClr val="0070C0"/>
                </a:solidFill>
                <a:effectLst/>
                <a:ea typeface="Times New Roman" panose="02020603050405020304" pitchFamily="18" charset="0"/>
                <a:cs typeface="Calibri" panose="020F0502020204030204" pitchFamily="34" charset="0"/>
              </a:rPr>
              <a:t>LONG TERME ET </a:t>
            </a:r>
            <a:r>
              <a:rPr kumimoji="0" lang="fr-FR" altLang="fr-FR" sz="2400" b="1" i="0" u="none" strike="noStrike" cap="none" normalizeH="0" baseline="0" dirty="0">
                <a:ln>
                  <a:noFill/>
                </a:ln>
                <a:solidFill>
                  <a:srgbClr val="0070C0"/>
                </a:solidFill>
                <a:effectLst/>
                <a:ea typeface="Times New Roman" panose="02020603050405020304" pitchFamily="18" charset="0"/>
                <a:cs typeface="Calibri" panose="020F0502020204030204" pitchFamily="34" charset="0"/>
              </a:rPr>
              <a:t>DÉPENDANCE</a:t>
            </a:r>
            <a:r>
              <a:rPr kumimoji="0" lang="fr-FR" altLang="fr-FR" sz="2400" b="1" i="0" u="none" strike="noStrike" cap="none" normalizeH="0" dirty="0">
                <a:ln>
                  <a:noFill/>
                </a:ln>
                <a:solidFill>
                  <a:srgbClr val="0070C0"/>
                </a:solidFill>
                <a:effectLst/>
                <a:ea typeface="Times New Roman" panose="02020603050405020304" pitchFamily="18" charset="0"/>
                <a:cs typeface="Calibri" panose="020F0502020204030204" pitchFamily="34" charset="0"/>
              </a:rPr>
              <a:t> AU </a:t>
            </a:r>
            <a:r>
              <a:rPr kumimoji="0" lang="fr-FR" altLang="fr-FR" sz="2400" b="1" i="0" u="none" strike="noStrike" cap="none" normalizeH="0" baseline="0" dirty="0">
                <a:ln>
                  <a:noFill/>
                </a:ln>
                <a:solidFill>
                  <a:srgbClr val="0070C0"/>
                </a:solidFill>
                <a:effectLst/>
                <a:ea typeface="Times New Roman" panose="02020603050405020304" pitchFamily="18" charset="0"/>
                <a:cs typeface="Calibri" panose="020F0502020204030204" pitchFamily="34" charset="0"/>
              </a:rPr>
              <a:t>CANNABIS</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400" b="1" dirty="0">
                <a:solidFill>
                  <a:srgbClr val="0070C0"/>
                </a:solidFill>
                <a:ea typeface="Times New Roman" panose="02020603050405020304" pitchFamily="18" charset="0"/>
                <a:cs typeface="Calibri" panose="020F0502020204030204" pitchFamily="34" charset="0"/>
              </a:rPr>
              <a:t>SES EFFETS</a:t>
            </a:r>
            <a:r>
              <a:rPr lang="fr-FR" altLang="fr-FR" sz="2400" b="1" dirty="0">
                <a:solidFill>
                  <a:srgbClr val="0070C0"/>
                </a:solidFill>
              </a:rPr>
              <a:t> ET </a:t>
            </a:r>
            <a:r>
              <a:rPr lang="fr-FR" altLang="fr-FR" sz="2400" b="1" dirty="0">
                <a:solidFill>
                  <a:srgbClr val="0070C0"/>
                </a:solidFill>
                <a:ea typeface="Times New Roman" panose="02020603050405020304" pitchFamily="18" charset="0"/>
                <a:cs typeface="Calibri" panose="020F0502020204030204" pitchFamily="34" charset="0"/>
              </a:rPr>
              <a:t>SES CONSÉQUENCES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rgbClr val="0070C0"/>
              </a:solidFill>
              <a:effectLst/>
              <a:latin typeface="Arial" panose="020B0604020202020204" pitchFamily="34" charset="0"/>
            </a:endParaRPr>
          </a:p>
        </p:txBody>
      </p:sp>
      <p:pic>
        <p:nvPicPr>
          <p:cNvPr id="6145" name="Picture 1343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0816" y="2106800"/>
            <a:ext cx="3076566" cy="20152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169901"/>
            <a:ext cx="9368590" cy="509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524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0180" marR="9525" indent="-6350">
              <a:lnSpc>
                <a:spcPct val="106000"/>
              </a:lnSpc>
              <a:spcAft>
                <a:spcPts val="1155"/>
              </a:spcAft>
            </a:pPr>
            <a:r>
              <a:rPr kumimoji="0" lang="fr-FR" altLang="fr-FR" sz="1600" b="1" i="0" u="none" strike="noStrike" cap="none" normalizeH="0" baseline="0" dirty="0">
                <a:ln>
                  <a:noFill/>
                </a:ln>
                <a:solidFill>
                  <a:srgbClr val="000000"/>
                </a:solidFill>
                <a:effectLst/>
                <a:ea typeface="Arial" panose="020B0604020202020204" pitchFamily="34" charset="0"/>
                <a:cs typeface="Arial" panose="020B0604020202020204" pitchFamily="34" charset="0"/>
              </a:rPr>
              <a:t>	</a:t>
            </a:r>
          </a:p>
          <a:p>
            <a:pPr marL="170180" marR="9525" indent="-6350">
              <a:spcAft>
                <a:spcPts val="1155"/>
              </a:spcAft>
            </a:pPr>
            <a:r>
              <a:rPr lang="fr-FR" altLang="fr-FR" sz="1600" b="1" dirty="0">
                <a:solidFill>
                  <a:srgbClr val="000000"/>
                </a:solidFill>
                <a:ea typeface="Arial" panose="020B0604020202020204" pitchFamily="34" charset="0"/>
                <a:cs typeface="Arial" panose="020B0604020202020204" pitchFamily="34" charset="0"/>
              </a:rPr>
              <a:t>		</a:t>
            </a:r>
            <a:r>
              <a:rPr lang="fr-FR" altLang="fr-FR" sz="1600" b="1" dirty="0">
                <a:solidFill>
                  <a:srgbClr val="000000"/>
                </a:solidFill>
                <a:latin typeface="+mn-lt"/>
                <a:ea typeface="Arial" panose="020B0604020202020204" pitchFamily="34" charset="0"/>
                <a:cs typeface="Arial" panose="020B0604020202020204" pitchFamily="34" charset="0"/>
              </a:rPr>
              <a:t>* </a:t>
            </a:r>
            <a:r>
              <a:rPr lang="fr-FR" altLang="fr-FR" sz="1600" dirty="0">
                <a:solidFill>
                  <a:srgbClr val="000000"/>
                </a:solidFill>
                <a:latin typeface="+mn-lt"/>
                <a:ea typeface="Arial" panose="020B0604020202020204" pitchFamily="34" charset="0"/>
                <a:cs typeface="Arial" panose="020B0604020202020204" pitchFamily="34" charset="0"/>
              </a:rPr>
              <a:t>T</a:t>
            </a:r>
            <a:r>
              <a:rPr kumimoji="0" lang="fr-FR" altLang="fr-FR" sz="1600" i="0" u="none" strike="noStrike" cap="none" normalizeH="0" baseline="0" dirty="0">
                <a:ln>
                  <a:noFill/>
                </a:ln>
                <a:solidFill>
                  <a:srgbClr val="000000"/>
                </a:solidFill>
                <a:effectLst/>
                <a:latin typeface="+mn-lt"/>
                <a:ea typeface="Arial" panose="020B0604020202020204" pitchFamily="34" charset="0"/>
                <a:cs typeface="Arial" panose="020B0604020202020204" pitchFamily="34" charset="0"/>
              </a:rPr>
              <a:t>oxicité cardiaque (dose élevée).</a:t>
            </a:r>
          </a:p>
          <a:p>
            <a:pPr marL="170180" marR="9525" indent="-6350">
              <a:spcAft>
                <a:spcPts val="1155"/>
              </a:spcAft>
            </a:pPr>
            <a:r>
              <a:rPr lang="fr-FR" altLang="fr-FR" sz="1600" dirty="0">
                <a:solidFill>
                  <a:srgbClr val="000000"/>
                </a:solidFill>
                <a:latin typeface="+mn-lt"/>
                <a:ea typeface="Arial" panose="020B0604020202020204" pitchFamily="34" charset="0"/>
                <a:cs typeface="Arial" panose="020B0604020202020204" pitchFamily="34" charset="0"/>
              </a:rPr>
              <a:t>		* </a:t>
            </a:r>
            <a:r>
              <a:rPr kumimoji="0" lang="fr-FR" altLang="fr-FR" sz="1600" i="0" u="none" strike="noStrike" cap="none" normalizeH="0" baseline="0" dirty="0">
                <a:ln>
                  <a:noFill/>
                </a:ln>
                <a:solidFill>
                  <a:srgbClr val="000000"/>
                </a:solidFill>
                <a:effectLst/>
                <a:latin typeface="+mn-lt"/>
                <a:ea typeface="Arial" panose="020B0604020202020204" pitchFamily="34" charset="0"/>
                <a:cs typeface="Arial" panose="020B0604020202020204" pitchFamily="34" charset="0"/>
              </a:rPr>
              <a:t>Toxicité </a:t>
            </a:r>
            <a:r>
              <a:rPr kumimoji="0" lang="fr-FR" altLang="fr-FR" sz="1600" i="0" u="none" strike="noStrike" cap="none" normalizeH="0" baseline="0" dirty="0">
                <a:ln>
                  <a:noFill/>
                </a:ln>
                <a:solidFill>
                  <a:srgbClr val="0070C0"/>
                </a:solidFill>
                <a:effectLst/>
                <a:latin typeface="+mn-lt"/>
                <a:ea typeface="Arial" panose="020B0604020202020204" pitchFamily="34" charset="0"/>
                <a:cs typeface="Arial" panose="020B0604020202020204" pitchFamily="34" charset="0"/>
              </a:rPr>
              <a:t>pulmonaire est </a:t>
            </a:r>
            <a:r>
              <a:rPr lang="fr-FR" sz="1600" dirty="0">
                <a:solidFill>
                  <a:srgbClr val="0070C0"/>
                </a:solidFill>
                <a:latin typeface="+mn-lt"/>
                <a:ea typeface="Arial" panose="020B0604020202020204" pitchFamily="34" charset="0"/>
                <a:cs typeface="Arial" panose="020B0604020202020204" pitchFamily="34" charset="0"/>
              </a:rPr>
              <a:t>5 à 10 fois supérieure </a:t>
            </a:r>
            <a:r>
              <a:rPr lang="fr-FR" sz="1600" dirty="0">
                <a:solidFill>
                  <a:srgbClr val="000000"/>
                </a:solidFill>
                <a:latin typeface="+mn-lt"/>
                <a:ea typeface="Arial" panose="020B0604020202020204" pitchFamily="34" charset="0"/>
                <a:cs typeface="Arial" panose="020B0604020202020204" pitchFamily="34" charset="0"/>
              </a:rPr>
              <a:t>à celle du tabac . </a:t>
            </a:r>
          </a:p>
          <a:p>
            <a:pPr marL="170180" marR="9525" indent="-36000">
              <a:lnSpc>
                <a:spcPct val="150000"/>
              </a:lnSpc>
              <a:spcAft>
                <a:spcPts val="1155"/>
              </a:spcAft>
            </a:pPr>
            <a:r>
              <a:rPr lang="fr-FR" sz="1600" dirty="0">
                <a:solidFill>
                  <a:srgbClr val="000000"/>
                </a:solidFill>
                <a:latin typeface="+mn-lt"/>
                <a:ea typeface="Arial" panose="020B0604020202020204" pitchFamily="34" charset="0"/>
                <a:cs typeface="Arial" panose="020B0604020202020204" pitchFamily="34" charset="0"/>
              </a:rPr>
              <a:t>		* Perturbe les débits sanguins et l'utilisation du glucose dans certaines zones cérébrales 	</a:t>
            </a:r>
          </a:p>
          <a:p>
            <a:pPr marL="170180" marR="9525" indent="-36000">
              <a:lnSpc>
                <a:spcPct val="150000"/>
              </a:lnSpc>
              <a:spcAft>
                <a:spcPts val="1155"/>
              </a:spcAft>
            </a:pPr>
            <a:r>
              <a:rPr lang="fr-FR" sz="1600" dirty="0">
                <a:solidFill>
                  <a:srgbClr val="000000"/>
                </a:solidFill>
                <a:latin typeface="+mn-lt"/>
                <a:ea typeface="Arial" panose="020B0604020202020204" pitchFamily="34" charset="0"/>
                <a:cs typeface="Arial" panose="020B0604020202020204" pitchFamily="34" charset="0"/>
              </a:rPr>
              <a:t>		* Déprime le système immunitaire, amoindrissant les défenses de l'organisme . </a:t>
            </a:r>
          </a:p>
          <a:p>
            <a:pPr marL="170180" marR="9525" indent="-6350">
              <a:spcAft>
                <a:spcPts val="1155"/>
              </a:spcAft>
            </a:pPr>
            <a:r>
              <a:rPr lang="fr-FR" sz="1600" dirty="0">
                <a:solidFill>
                  <a:srgbClr val="000000"/>
                </a:solidFill>
                <a:latin typeface="+mn-lt"/>
                <a:ea typeface="Arial" panose="020B0604020202020204" pitchFamily="34" charset="0"/>
                <a:cs typeface="Arial" panose="020B0604020202020204" pitchFamily="34" charset="0"/>
              </a:rPr>
              <a:t>		*Trouble </a:t>
            </a:r>
            <a:r>
              <a:rPr lang="fr-FR" sz="1600" dirty="0">
                <a:solidFill>
                  <a:srgbClr val="0070C0"/>
                </a:solidFill>
                <a:latin typeface="+mn-lt"/>
                <a:ea typeface="Arial" panose="020B0604020202020204" pitchFamily="34" charset="0"/>
                <a:cs typeface="Arial" panose="020B0604020202020204" pitchFamily="34" charset="0"/>
              </a:rPr>
              <a:t>cognitifs</a:t>
            </a:r>
            <a:r>
              <a:rPr lang="fr-FR" sz="1600" dirty="0">
                <a:solidFill>
                  <a:srgbClr val="000000"/>
                </a:solidFill>
                <a:latin typeface="+mn-lt"/>
                <a:ea typeface="Arial" panose="020B0604020202020204" pitchFamily="34" charset="0"/>
                <a:cs typeface="Arial" panose="020B0604020202020204" pitchFamily="34" charset="0"/>
              </a:rPr>
              <a:t> </a:t>
            </a:r>
            <a:r>
              <a:rPr lang="fr-FR" sz="1600" dirty="0">
                <a:latin typeface="+mn-lt"/>
                <a:ea typeface="Arial" panose="020B0604020202020204" pitchFamily="34" charset="0"/>
                <a:cs typeface="Arial" panose="020B0604020202020204" pitchFamily="34" charset="0"/>
              </a:rPr>
              <a:t>(mémoire, concentration).</a:t>
            </a:r>
            <a:r>
              <a:rPr lang="fr-FR" sz="1600" dirty="0">
                <a:solidFill>
                  <a:srgbClr val="0070C0"/>
                </a:solidFill>
                <a:latin typeface="+mn-lt"/>
                <a:ea typeface="Arial" panose="020B0604020202020204" pitchFamily="34" charset="0"/>
                <a:cs typeface="Arial" panose="020B0604020202020204" pitchFamily="34" charset="0"/>
              </a:rPr>
              <a:t> </a:t>
            </a:r>
          </a:p>
          <a:p>
            <a:pPr marL="170180" marR="9525" indent="-6350">
              <a:spcAft>
                <a:spcPts val="1155"/>
              </a:spcAft>
            </a:pPr>
            <a:r>
              <a:rPr lang="fr-FR" sz="1600" dirty="0">
                <a:latin typeface="+mn-lt"/>
                <a:ea typeface="Arial" panose="020B0604020202020204" pitchFamily="34" charset="0"/>
                <a:cs typeface="Arial" panose="020B0604020202020204" pitchFamily="34" charset="0"/>
              </a:rPr>
              <a:t>		*</a:t>
            </a:r>
            <a:r>
              <a:rPr lang="fr-FR" sz="1600" dirty="0">
                <a:solidFill>
                  <a:srgbClr val="0070C0"/>
                </a:solidFill>
                <a:latin typeface="+mn-lt"/>
                <a:ea typeface="Arial" panose="020B0604020202020204" pitchFamily="34" charset="0"/>
                <a:cs typeface="Arial" panose="020B0604020202020204" pitchFamily="34" charset="0"/>
              </a:rPr>
              <a:t> </a:t>
            </a:r>
            <a:r>
              <a:rPr lang="fr-FR" sz="1600" dirty="0">
                <a:latin typeface="+mn-lt"/>
                <a:ea typeface="Arial" panose="020B0604020202020204" pitchFamily="34" charset="0"/>
                <a:cs typeface="Arial" panose="020B0604020202020204" pitchFamily="34" charset="0"/>
              </a:rPr>
              <a:t>Trouble du </a:t>
            </a:r>
            <a:r>
              <a:rPr lang="fr-FR" sz="1600" dirty="0">
                <a:solidFill>
                  <a:srgbClr val="0070C0"/>
                </a:solidFill>
                <a:latin typeface="+mn-lt"/>
                <a:ea typeface="Arial" panose="020B0604020202020204" pitchFamily="34" charset="0"/>
                <a:cs typeface="Arial" panose="020B0604020202020204" pitchFamily="34" charset="0"/>
              </a:rPr>
              <a:t>comportement </a:t>
            </a:r>
            <a:r>
              <a:rPr lang="fr-FR" sz="1600" dirty="0">
                <a:latin typeface="+mn-lt"/>
                <a:ea typeface="Arial" panose="020B0604020202020204" pitchFamily="34" charset="0"/>
                <a:cs typeface="Arial" panose="020B0604020202020204" pitchFamily="34" charset="0"/>
              </a:rPr>
              <a:t>(apragmatisme, aboulie, dépression…)</a:t>
            </a:r>
          </a:p>
          <a:p>
            <a:pPr marL="170180" marR="9525" indent="-6350">
              <a:spcAft>
                <a:spcPts val="1155"/>
              </a:spcAft>
            </a:pPr>
            <a:r>
              <a:rPr lang="fr-FR" sz="1600" dirty="0">
                <a:solidFill>
                  <a:srgbClr val="000000"/>
                </a:solidFill>
                <a:latin typeface="+mn-lt"/>
                <a:ea typeface="Arial" panose="020B0604020202020204" pitchFamily="34" charset="0"/>
                <a:cs typeface="Arial" panose="020B0604020202020204" pitchFamily="34" charset="0"/>
              </a:rPr>
              <a:t>		* </a:t>
            </a:r>
            <a:r>
              <a:rPr lang="fr-FR" sz="1600" dirty="0">
                <a:solidFill>
                  <a:srgbClr val="0070C0"/>
                </a:solidFill>
                <a:latin typeface="+mn-lt"/>
                <a:ea typeface="Arial" panose="020B0604020202020204" pitchFamily="34" charset="0"/>
                <a:cs typeface="Arial" panose="020B0604020202020204" pitchFamily="34" charset="0"/>
              </a:rPr>
              <a:t>Baisse du Q.I </a:t>
            </a:r>
            <a:r>
              <a:rPr lang="fr-FR" sz="1600" dirty="0">
                <a:solidFill>
                  <a:srgbClr val="000000"/>
                </a:solidFill>
                <a:latin typeface="+mn-lt"/>
                <a:ea typeface="Arial" panose="020B0604020202020204" pitchFamily="34" charset="0"/>
                <a:cs typeface="Arial" panose="020B0604020202020204" pitchFamily="34" charset="0"/>
              </a:rPr>
              <a:t>de 10 points si consommé jeune de manière régulière.</a:t>
            </a:r>
          </a:p>
          <a:p>
            <a:pPr marL="170180" marR="9525" indent="-6350">
              <a:spcAft>
                <a:spcPts val="1155"/>
              </a:spcAft>
            </a:pPr>
            <a:r>
              <a:rPr lang="fr-FR" sz="1600" dirty="0">
                <a:solidFill>
                  <a:srgbClr val="000000"/>
                </a:solidFill>
                <a:latin typeface="+mn-lt"/>
                <a:ea typeface="Arial" panose="020B0604020202020204" pitchFamily="34" charset="0"/>
                <a:cs typeface="Arial" panose="020B0604020202020204" pitchFamily="34" charset="0"/>
              </a:rPr>
              <a:t> 	* Peut déclencher des crises de bouffée délirante aigue ou paranoïa.</a:t>
            </a:r>
          </a:p>
          <a:p>
            <a:pPr marL="170180" marR="9525" indent="-6350">
              <a:spcAft>
                <a:spcPts val="1155"/>
              </a:spcAft>
            </a:pPr>
            <a:r>
              <a:rPr lang="fr-FR" sz="1600" dirty="0">
                <a:solidFill>
                  <a:srgbClr val="000000"/>
                </a:solidFill>
                <a:latin typeface="+mn-lt"/>
                <a:ea typeface="Arial" panose="020B0604020202020204" pitchFamily="34" charset="0"/>
                <a:cs typeface="Arial" panose="020B0604020202020204" pitchFamily="34" charset="0"/>
              </a:rPr>
              <a:t>		* une </a:t>
            </a:r>
            <a:r>
              <a:rPr lang="fr-FR" sz="1600" dirty="0">
                <a:solidFill>
                  <a:srgbClr val="0070C0"/>
                </a:solidFill>
                <a:latin typeface="+mn-lt"/>
                <a:ea typeface="Arial" panose="020B0604020202020204" pitchFamily="34" charset="0"/>
                <a:cs typeface="Arial" panose="020B0604020202020204" pitchFamily="34" charset="0"/>
              </a:rPr>
              <a:t>dépendance psychologique</a:t>
            </a:r>
            <a:r>
              <a:rPr lang="fr-FR" sz="1600" dirty="0">
                <a:solidFill>
                  <a:srgbClr val="1360EB"/>
                </a:solidFill>
                <a:latin typeface="+mn-lt"/>
                <a:ea typeface="Arial" panose="020B0604020202020204" pitchFamily="34" charset="0"/>
                <a:cs typeface="Arial" panose="020B0604020202020204" pitchFamily="34" charset="0"/>
              </a:rPr>
              <a:t>.</a:t>
            </a:r>
          </a:p>
          <a:p>
            <a:pPr marL="170180" marR="9525" indent="-6350">
              <a:spcAft>
                <a:spcPts val="1155"/>
              </a:spcAft>
            </a:pPr>
            <a:r>
              <a:rPr lang="fr-FR" sz="1600" dirty="0">
                <a:solidFill>
                  <a:srgbClr val="000000"/>
                </a:solidFill>
                <a:latin typeface="+mn-lt"/>
                <a:ea typeface="Arial" panose="020B0604020202020204" pitchFamily="34" charset="0"/>
                <a:cs typeface="Arial" panose="020B0604020202020204" pitchFamily="34" charset="0"/>
              </a:rPr>
              <a:t>		* Favorise l'apparition de certains types de </a:t>
            </a:r>
            <a:r>
              <a:rPr lang="fr-FR" sz="1600" dirty="0">
                <a:solidFill>
                  <a:srgbClr val="0070C0"/>
                </a:solidFill>
                <a:latin typeface="+mn-lt"/>
                <a:ea typeface="Arial" panose="020B0604020202020204" pitchFamily="34" charset="0"/>
                <a:cs typeface="Arial" panose="020B0604020202020204" pitchFamily="34" charset="0"/>
              </a:rPr>
              <a:t>cancers,</a:t>
            </a:r>
            <a:r>
              <a:rPr lang="fr-FR" sz="1600" dirty="0">
                <a:solidFill>
                  <a:srgbClr val="000000"/>
                </a:solidFill>
                <a:latin typeface="+mn-lt"/>
                <a:ea typeface="Arial" panose="020B0604020202020204" pitchFamily="34" charset="0"/>
                <a:cs typeface="Arial" panose="020B0604020202020204" pitchFamily="34" charset="0"/>
              </a:rPr>
              <a:t> de la langue, de la mâchoire et du poumon </a:t>
            </a:r>
            <a:r>
              <a:rPr lang="fr-FR" sz="1600" dirty="0">
                <a:solidFill>
                  <a:srgbClr val="0070C0"/>
                </a:solidFill>
                <a:latin typeface="+mn-lt"/>
                <a:ea typeface="Arial" panose="020B0604020202020204" pitchFamily="34" charset="0"/>
                <a:cs typeface="Arial" panose="020B0604020202020204" pitchFamily="34" charset="0"/>
              </a:rPr>
              <a:t>toxicité 	fœtale</a:t>
            </a:r>
            <a:r>
              <a:rPr lang="fr-FR" sz="1600" dirty="0">
                <a:solidFill>
                  <a:srgbClr val="1360EB"/>
                </a:solidFill>
                <a:latin typeface="+mn-lt"/>
                <a:ea typeface="Arial" panose="020B0604020202020204" pitchFamily="34" charset="0"/>
                <a:cs typeface="Arial" panose="020B0604020202020204" pitchFamily="34" charset="0"/>
              </a:rPr>
              <a:t> </a:t>
            </a:r>
            <a:r>
              <a:rPr lang="fr-FR" sz="1600" dirty="0">
                <a:solidFill>
                  <a:srgbClr val="000000"/>
                </a:solidFill>
                <a:latin typeface="+mn-lt"/>
                <a:ea typeface="Arial" panose="020B0604020202020204" pitchFamily="34" charset="0"/>
                <a:cs typeface="Arial" panose="020B0604020202020204" pitchFamily="34" charset="0"/>
              </a:rPr>
              <a:t>et du système de reproduction (déformation des spermatozoïdes et perturbations du cycle menstruel)</a:t>
            </a:r>
            <a:endParaRPr kumimoji="0" lang="fr-FR" altLang="fr-FR" sz="1600" i="0" u="none" strike="noStrike" cap="none" normalizeH="0" baseline="0" dirty="0">
              <a:ln>
                <a:noFill/>
              </a:ln>
              <a:solidFill>
                <a:schemeClr val="tx1"/>
              </a:solidFill>
              <a:effectLst/>
              <a:latin typeface="+mn-lt"/>
            </a:endParaRPr>
          </a:p>
        </p:txBody>
      </p:sp>
      <p:sp>
        <p:nvSpPr>
          <p:cNvPr id="4" name="Espace réservé de la date 3">
            <a:extLst>
              <a:ext uri="{FF2B5EF4-FFF2-40B4-BE49-F238E27FC236}">
                <a16:creationId xmlns:a16="http://schemas.microsoft.com/office/drawing/2014/main" id="{B40F53BA-5BD1-DF88-D446-5B032FE64DF9}"/>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34AF361D-4F15-179B-3879-A40F8B1B5340}"/>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04D0E81F-B002-BF5A-EB85-03108997D891}"/>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19</a:t>
            </a:fld>
            <a:endParaRPr lang="fr-FR"/>
          </a:p>
        </p:txBody>
      </p:sp>
    </p:spTree>
    <p:extLst>
      <p:ext uri="{BB962C8B-B14F-4D97-AF65-F5344CB8AC3E}">
        <p14:creationId xmlns:p14="http://schemas.microsoft.com/office/powerpoint/2010/main" val="404577017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wipe(down)">
                                      <p:cBhvr>
                                        <p:cTn id="87" dur="580">
                                          <p:stCondLst>
                                            <p:cond delay="0"/>
                                          </p:stCondLst>
                                        </p:cTn>
                                        <p:tgtEl>
                                          <p:spTgt spid="3">
                                            <p:txEl>
                                              <p:pRg st="5" end="5"/>
                                            </p:txEl>
                                          </p:spTgt>
                                        </p:tgtEl>
                                      </p:cBhvr>
                                    </p:animEffect>
                                    <p:anim calcmode="lin" valueType="num">
                                      <p:cBhvr>
                                        <p:cTn id="8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5" end="5"/>
                                            </p:txEl>
                                          </p:spTgt>
                                        </p:tgtEl>
                                      </p:cBhvr>
                                      <p:to x="100000" y="60000"/>
                                    </p:animScale>
                                    <p:animScale>
                                      <p:cBhvr>
                                        <p:cTn id="94" dur="166" decel="50000">
                                          <p:stCondLst>
                                            <p:cond delay="676"/>
                                          </p:stCondLst>
                                        </p:cTn>
                                        <p:tgtEl>
                                          <p:spTgt spid="3">
                                            <p:txEl>
                                              <p:pRg st="5" end="5"/>
                                            </p:txEl>
                                          </p:spTgt>
                                        </p:tgtEl>
                                      </p:cBhvr>
                                      <p:to x="100000" y="100000"/>
                                    </p:animScale>
                                    <p:animScale>
                                      <p:cBhvr>
                                        <p:cTn id="95" dur="26">
                                          <p:stCondLst>
                                            <p:cond delay="1312"/>
                                          </p:stCondLst>
                                        </p:cTn>
                                        <p:tgtEl>
                                          <p:spTgt spid="3">
                                            <p:txEl>
                                              <p:pRg st="5" end="5"/>
                                            </p:txEl>
                                          </p:spTgt>
                                        </p:tgtEl>
                                      </p:cBhvr>
                                      <p:to x="100000" y="80000"/>
                                    </p:animScale>
                                    <p:animScale>
                                      <p:cBhvr>
                                        <p:cTn id="96" dur="166" decel="50000">
                                          <p:stCondLst>
                                            <p:cond delay="1338"/>
                                          </p:stCondLst>
                                        </p:cTn>
                                        <p:tgtEl>
                                          <p:spTgt spid="3">
                                            <p:txEl>
                                              <p:pRg st="5" end="5"/>
                                            </p:txEl>
                                          </p:spTgt>
                                        </p:tgtEl>
                                      </p:cBhvr>
                                      <p:to x="100000" y="100000"/>
                                    </p:animScale>
                                    <p:animScale>
                                      <p:cBhvr>
                                        <p:cTn id="97" dur="26">
                                          <p:stCondLst>
                                            <p:cond delay="1642"/>
                                          </p:stCondLst>
                                        </p:cTn>
                                        <p:tgtEl>
                                          <p:spTgt spid="3">
                                            <p:txEl>
                                              <p:pRg st="5" end="5"/>
                                            </p:txEl>
                                          </p:spTgt>
                                        </p:tgtEl>
                                      </p:cBhvr>
                                      <p:to x="100000" y="90000"/>
                                    </p:animScale>
                                    <p:animScale>
                                      <p:cBhvr>
                                        <p:cTn id="98" dur="166" decel="50000">
                                          <p:stCondLst>
                                            <p:cond delay="1668"/>
                                          </p:stCondLst>
                                        </p:cTn>
                                        <p:tgtEl>
                                          <p:spTgt spid="3">
                                            <p:txEl>
                                              <p:pRg st="5" end="5"/>
                                            </p:txEl>
                                          </p:spTgt>
                                        </p:tgtEl>
                                      </p:cBhvr>
                                      <p:to x="100000" y="100000"/>
                                    </p:animScale>
                                    <p:animScale>
                                      <p:cBhvr>
                                        <p:cTn id="99" dur="26">
                                          <p:stCondLst>
                                            <p:cond delay="1808"/>
                                          </p:stCondLst>
                                        </p:cTn>
                                        <p:tgtEl>
                                          <p:spTgt spid="3">
                                            <p:txEl>
                                              <p:pRg st="5" end="5"/>
                                            </p:txEl>
                                          </p:spTgt>
                                        </p:tgtEl>
                                      </p:cBhvr>
                                      <p:to x="100000" y="95000"/>
                                    </p:animScale>
                                    <p:animScale>
                                      <p:cBhvr>
                                        <p:cTn id="100" dur="166" decel="50000">
                                          <p:stCondLst>
                                            <p:cond delay="1834"/>
                                          </p:stCondLst>
                                        </p:cTn>
                                        <p:tgtEl>
                                          <p:spTgt spid="3">
                                            <p:txEl>
                                              <p:pRg st="5" end="5"/>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Effect transition="in" filter="wipe(down)">
                                      <p:cBhvr>
                                        <p:cTn id="103" dur="580">
                                          <p:stCondLst>
                                            <p:cond delay="0"/>
                                          </p:stCondLst>
                                        </p:cTn>
                                        <p:tgtEl>
                                          <p:spTgt spid="3">
                                            <p:txEl>
                                              <p:pRg st="6" end="6"/>
                                            </p:txEl>
                                          </p:spTgt>
                                        </p:tgtEl>
                                      </p:cBhvr>
                                    </p:animEffect>
                                    <p:anim calcmode="lin" valueType="num">
                                      <p:cBhvr>
                                        <p:cTn id="10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xEl>
                                              <p:pRg st="6" end="6"/>
                                            </p:txEl>
                                          </p:spTgt>
                                        </p:tgtEl>
                                      </p:cBhvr>
                                      <p:to x="100000" y="60000"/>
                                    </p:animScale>
                                    <p:animScale>
                                      <p:cBhvr>
                                        <p:cTn id="110" dur="166" decel="50000">
                                          <p:stCondLst>
                                            <p:cond delay="676"/>
                                          </p:stCondLst>
                                        </p:cTn>
                                        <p:tgtEl>
                                          <p:spTgt spid="3">
                                            <p:txEl>
                                              <p:pRg st="6" end="6"/>
                                            </p:txEl>
                                          </p:spTgt>
                                        </p:tgtEl>
                                      </p:cBhvr>
                                      <p:to x="100000" y="100000"/>
                                    </p:animScale>
                                    <p:animScale>
                                      <p:cBhvr>
                                        <p:cTn id="111" dur="26">
                                          <p:stCondLst>
                                            <p:cond delay="1312"/>
                                          </p:stCondLst>
                                        </p:cTn>
                                        <p:tgtEl>
                                          <p:spTgt spid="3">
                                            <p:txEl>
                                              <p:pRg st="6" end="6"/>
                                            </p:txEl>
                                          </p:spTgt>
                                        </p:tgtEl>
                                      </p:cBhvr>
                                      <p:to x="100000" y="80000"/>
                                    </p:animScale>
                                    <p:animScale>
                                      <p:cBhvr>
                                        <p:cTn id="112" dur="166" decel="50000">
                                          <p:stCondLst>
                                            <p:cond delay="1338"/>
                                          </p:stCondLst>
                                        </p:cTn>
                                        <p:tgtEl>
                                          <p:spTgt spid="3">
                                            <p:txEl>
                                              <p:pRg st="6" end="6"/>
                                            </p:txEl>
                                          </p:spTgt>
                                        </p:tgtEl>
                                      </p:cBhvr>
                                      <p:to x="100000" y="100000"/>
                                    </p:animScale>
                                    <p:animScale>
                                      <p:cBhvr>
                                        <p:cTn id="113" dur="26">
                                          <p:stCondLst>
                                            <p:cond delay="1642"/>
                                          </p:stCondLst>
                                        </p:cTn>
                                        <p:tgtEl>
                                          <p:spTgt spid="3">
                                            <p:txEl>
                                              <p:pRg st="6" end="6"/>
                                            </p:txEl>
                                          </p:spTgt>
                                        </p:tgtEl>
                                      </p:cBhvr>
                                      <p:to x="100000" y="90000"/>
                                    </p:animScale>
                                    <p:animScale>
                                      <p:cBhvr>
                                        <p:cTn id="114" dur="166" decel="50000">
                                          <p:stCondLst>
                                            <p:cond delay="1668"/>
                                          </p:stCondLst>
                                        </p:cTn>
                                        <p:tgtEl>
                                          <p:spTgt spid="3">
                                            <p:txEl>
                                              <p:pRg st="6" end="6"/>
                                            </p:txEl>
                                          </p:spTgt>
                                        </p:tgtEl>
                                      </p:cBhvr>
                                      <p:to x="100000" y="100000"/>
                                    </p:animScale>
                                    <p:animScale>
                                      <p:cBhvr>
                                        <p:cTn id="115" dur="26">
                                          <p:stCondLst>
                                            <p:cond delay="1808"/>
                                          </p:stCondLst>
                                        </p:cTn>
                                        <p:tgtEl>
                                          <p:spTgt spid="3">
                                            <p:txEl>
                                              <p:pRg st="6" end="6"/>
                                            </p:txEl>
                                          </p:spTgt>
                                        </p:tgtEl>
                                      </p:cBhvr>
                                      <p:to x="100000" y="95000"/>
                                    </p:animScale>
                                    <p:animScale>
                                      <p:cBhvr>
                                        <p:cTn id="116" dur="166" decel="50000">
                                          <p:stCondLst>
                                            <p:cond delay="1834"/>
                                          </p:stCondLst>
                                        </p:cTn>
                                        <p:tgtEl>
                                          <p:spTgt spid="3">
                                            <p:txEl>
                                              <p:pRg st="6" end="6"/>
                                            </p:txEl>
                                          </p:spTgt>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3">
                                            <p:txEl>
                                              <p:pRg st="7" end="7"/>
                                            </p:txEl>
                                          </p:spTgt>
                                        </p:tgtEl>
                                        <p:attrNameLst>
                                          <p:attrName>style.visibility</p:attrName>
                                        </p:attrNameLst>
                                      </p:cBhvr>
                                      <p:to>
                                        <p:strVal val="visible"/>
                                      </p:to>
                                    </p:set>
                                    <p:animEffect transition="in" filter="wipe(down)">
                                      <p:cBhvr>
                                        <p:cTn id="119" dur="580">
                                          <p:stCondLst>
                                            <p:cond delay="0"/>
                                          </p:stCondLst>
                                        </p:cTn>
                                        <p:tgtEl>
                                          <p:spTgt spid="3">
                                            <p:txEl>
                                              <p:pRg st="7" end="7"/>
                                            </p:txEl>
                                          </p:spTgt>
                                        </p:tgtEl>
                                      </p:cBhvr>
                                    </p:animEffect>
                                    <p:anim calcmode="lin" valueType="num">
                                      <p:cBhvr>
                                        <p:cTn id="120"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25" dur="26">
                                          <p:stCondLst>
                                            <p:cond delay="650"/>
                                          </p:stCondLst>
                                        </p:cTn>
                                        <p:tgtEl>
                                          <p:spTgt spid="3">
                                            <p:txEl>
                                              <p:pRg st="7" end="7"/>
                                            </p:txEl>
                                          </p:spTgt>
                                        </p:tgtEl>
                                      </p:cBhvr>
                                      <p:to x="100000" y="60000"/>
                                    </p:animScale>
                                    <p:animScale>
                                      <p:cBhvr>
                                        <p:cTn id="126" dur="166" decel="50000">
                                          <p:stCondLst>
                                            <p:cond delay="676"/>
                                          </p:stCondLst>
                                        </p:cTn>
                                        <p:tgtEl>
                                          <p:spTgt spid="3">
                                            <p:txEl>
                                              <p:pRg st="7" end="7"/>
                                            </p:txEl>
                                          </p:spTgt>
                                        </p:tgtEl>
                                      </p:cBhvr>
                                      <p:to x="100000" y="100000"/>
                                    </p:animScale>
                                    <p:animScale>
                                      <p:cBhvr>
                                        <p:cTn id="127" dur="26">
                                          <p:stCondLst>
                                            <p:cond delay="1312"/>
                                          </p:stCondLst>
                                        </p:cTn>
                                        <p:tgtEl>
                                          <p:spTgt spid="3">
                                            <p:txEl>
                                              <p:pRg st="7" end="7"/>
                                            </p:txEl>
                                          </p:spTgt>
                                        </p:tgtEl>
                                      </p:cBhvr>
                                      <p:to x="100000" y="80000"/>
                                    </p:animScale>
                                    <p:animScale>
                                      <p:cBhvr>
                                        <p:cTn id="128" dur="166" decel="50000">
                                          <p:stCondLst>
                                            <p:cond delay="1338"/>
                                          </p:stCondLst>
                                        </p:cTn>
                                        <p:tgtEl>
                                          <p:spTgt spid="3">
                                            <p:txEl>
                                              <p:pRg st="7" end="7"/>
                                            </p:txEl>
                                          </p:spTgt>
                                        </p:tgtEl>
                                      </p:cBhvr>
                                      <p:to x="100000" y="100000"/>
                                    </p:animScale>
                                    <p:animScale>
                                      <p:cBhvr>
                                        <p:cTn id="129" dur="26">
                                          <p:stCondLst>
                                            <p:cond delay="1642"/>
                                          </p:stCondLst>
                                        </p:cTn>
                                        <p:tgtEl>
                                          <p:spTgt spid="3">
                                            <p:txEl>
                                              <p:pRg st="7" end="7"/>
                                            </p:txEl>
                                          </p:spTgt>
                                        </p:tgtEl>
                                      </p:cBhvr>
                                      <p:to x="100000" y="90000"/>
                                    </p:animScale>
                                    <p:animScale>
                                      <p:cBhvr>
                                        <p:cTn id="130" dur="166" decel="50000">
                                          <p:stCondLst>
                                            <p:cond delay="1668"/>
                                          </p:stCondLst>
                                        </p:cTn>
                                        <p:tgtEl>
                                          <p:spTgt spid="3">
                                            <p:txEl>
                                              <p:pRg st="7" end="7"/>
                                            </p:txEl>
                                          </p:spTgt>
                                        </p:tgtEl>
                                      </p:cBhvr>
                                      <p:to x="100000" y="100000"/>
                                    </p:animScale>
                                    <p:animScale>
                                      <p:cBhvr>
                                        <p:cTn id="131" dur="26">
                                          <p:stCondLst>
                                            <p:cond delay="1808"/>
                                          </p:stCondLst>
                                        </p:cTn>
                                        <p:tgtEl>
                                          <p:spTgt spid="3">
                                            <p:txEl>
                                              <p:pRg st="7" end="7"/>
                                            </p:txEl>
                                          </p:spTgt>
                                        </p:tgtEl>
                                      </p:cBhvr>
                                      <p:to x="100000" y="95000"/>
                                    </p:animScale>
                                    <p:animScale>
                                      <p:cBhvr>
                                        <p:cTn id="132" dur="166" decel="50000">
                                          <p:stCondLst>
                                            <p:cond delay="1834"/>
                                          </p:stCondLst>
                                        </p:cTn>
                                        <p:tgtEl>
                                          <p:spTgt spid="3">
                                            <p:txEl>
                                              <p:pRg st="7" end="7"/>
                                            </p:txEl>
                                          </p:spTgt>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3">
                                            <p:txEl>
                                              <p:pRg st="8" end="8"/>
                                            </p:txEl>
                                          </p:spTgt>
                                        </p:tgtEl>
                                        <p:attrNameLst>
                                          <p:attrName>style.visibility</p:attrName>
                                        </p:attrNameLst>
                                      </p:cBhvr>
                                      <p:to>
                                        <p:strVal val="visible"/>
                                      </p:to>
                                    </p:set>
                                    <p:animEffect transition="in" filter="wipe(down)">
                                      <p:cBhvr>
                                        <p:cTn id="135" dur="580">
                                          <p:stCondLst>
                                            <p:cond delay="0"/>
                                          </p:stCondLst>
                                        </p:cTn>
                                        <p:tgtEl>
                                          <p:spTgt spid="3">
                                            <p:txEl>
                                              <p:pRg st="8" end="8"/>
                                            </p:txEl>
                                          </p:spTgt>
                                        </p:tgtEl>
                                      </p:cBhvr>
                                    </p:animEffect>
                                    <p:anim calcmode="lin" valueType="num">
                                      <p:cBhvr>
                                        <p:cTn id="136"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41" dur="26">
                                          <p:stCondLst>
                                            <p:cond delay="650"/>
                                          </p:stCondLst>
                                        </p:cTn>
                                        <p:tgtEl>
                                          <p:spTgt spid="3">
                                            <p:txEl>
                                              <p:pRg st="8" end="8"/>
                                            </p:txEl>
                                          </p:spTgt>
                                        </p:tgtEl>
                                      </p:cBhvr>
                                      <p:to x="100000" y="60000"/>
                                    </p:animScale>
                                    <p:animScale>
                                      <p:cBhvr>
                                        <p:cTn id="142" dur="166" decel="50000">
                                          <p:stCondLst>
                                            <p:cond delay="676"/>
                                          </p:stCondLst>
                                        </p:cTn>
                                        <p:tgtEl>
                                          <p:spTgt spid="3">
                                            <p:txEl>
                                              <p:pRg st="8" end="8"/>
                                            </p:txEl>
                                          </p:spTgt>
                                        </p:tgtEl>
                                      </p:cBhvr>
                                      <p:to x="100000" y="100000"/>
                                    </p:animScale>
                                    <p:animScale>
                                      <p:cBhvr>
                                        <p:cTn id="143" dur="26">
                                          <p:stCondLst>
                                            <p:cond delay="1312"/>
                                          </p:stCondLst>
                                        </p:cTn>
                                        <p:tgtEl>
                                          <p:spTgt spid="3">
                                            <p:txEl>
                                              <p:pRg st="8" end="8"/>
                                            </p:txEl>
                                          </p:spTgt>
                                        </p:tgtEl>
                                      </p:cBhvr>
                                      <p:to x="100000" y="80000"/>
                                    </p:animScale>
                                    <p:animScale>
                                      <p:cBhvr>
                                        <p:cTn id="144" dur="166" decel="50000">
                                          <p:stCondLst>
                                            <p:cond delay="1338"/>
                                          </p:stCondLst>
                                        </p:cTn>
                                        <p:tgtEl>
                                          <p:spTgt spid="3">
                                            <p:txEl>
                                              <p:pRg st="8" end="8"/>
                                            </p:txEl>
                                          </p:spTgt>
                                        </p:tgtEl>
                                      </p:cBhvr>
                                      <p:to x="100000" y="100000"/>
                                    </p:animScale>
                                    <p:animScale>
                                      <p:cBhvr>
                                        <p:cTn id="145" dur="26">
                                          <p:stCondLst>
                                            <p:cond delay="1642"/>
                                          </p:stCondLst>
                                        </p:cTn>
                                        <p:tgtEl>
                                          <p:spTgt spid="3">
                                            <p:txEl>
                                              <p:pRg st="8" end="8"/>
                                            </p:txEl>
                                          </p:spTgt>
                                        </p:tgtEl>
                                      </p:cBhvr>
                                      <p:to x="100000" y="90000"/>
                                    </p:animScale>
                                    <p:animScale>
                                      <p:cBhvr>
                                        <p:cTn id="146" dur="166" decel="50000">
                                          <p:stCondLst>
                                            <p:cond delay="1668"/>
                                          </p:stCondLst>
                                        </p:cTn>
                                        <p:tgtEl>
                                          <p:spTgt spid="3">
                                            <p:txEl>
                                              <p:pRg st="8" end="8"/>
                                            </p:txEl>
                                          </p:spTgt>
                                        </p:tgtEl>
                                      </p:cBhvr>
                                      <p:to x="100000" y="100000"/>
                                    </p:animScale>
                                    <p:animScale>
                                      <p:cBhvr>
                                        <p:cTn id="147" dur="26">
                                          <p:stCondLst>
                                            <p:cond delay="1808"/>
                                          </p:stCondLst>
                                        </p:cTn>
                                        <p:tgtEl>
                                          <p:spTgt spid="3">
                                            <p:txEl>
                                              <p:pRg st="8" end="8"/>
                                            </p:txEl>
                                          </p:spTgt>
                                        </p:tgtEl>
                                      </p:cBhvr>
                                      <p:to x="100000" y="95000"/>
                                    </p:animScale>
                                    <p:animScale>
                                      <p:cBhvr>
                                        <p:cTn id="148" dur="166" decel="50000">
                                          <p:stCondLst>
                                            <p:cond delay="1834"/>
                                          </p:stCondLst>
                                        </p:cTn>
                                        <p:tgtEl>
                                          <p:spTgt spid="3">
                                            <p:txEl>
                                              <p:pRg st="8" end="8"/>
                                            </p:txEl>
                                          </p:spTgt>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3">
                                            <p:txEl>
                                              <p:pRg st="9" end="9"/>
                                            </p:txEl>
                                          </p:spTgt>
                                        </p:tgtEl>
                                        <p:attrNameLst>
                                          <p:attrName>style.visibility</p:attrName>
                                        </p:attrNameLst>
                                      </p:cBhvr>
                                      <p:to>
                                        <p:strVal val="visible"/>
                                      </p:to>
                                    </p:set>
                                    <p:animEffect transition="in" filter="wipe(down)">
                                      <p:cBhvr>
                                        <p:cTn id="151" dur="580">
                                          <p:stCondLst>
                                            <p:cond delay="0"/>
                                          </p:stCondLst>
                                        </p:cTn>
                                        <p:tgtEl>
                                          <p:spTgt spid="3">
                                            <p:txEl>
                                              <p:pRg st="9" end="9"/>
                                            </p:txEl>
                                          </p:spTgt>
                                        </p:tgtEl>
                                      </p:cBhvr>
                                    </p:animEffect>
                                    <p:anim calcmode="lin" valueType="num">
                                      <p:cBhvr>
                                        <p:cTn id="152"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xEl>
                                              <p:pRg st="9" end="9"/>
                                            </p:txEl>
                                          </p:spTgt>
                                        </p:tgtEl>
                                      </p:cBhvr>
                                      <p:to x="100000" y="60000"/>
                                    </p:animScale>
                                    <p:animScale>
                                      <p:cBhvr>
                                        <p:cTn id="158" dur="166" decel="50000">
                                          <p:stCondLst>
                                            <p:cond delay="676"/>
                                          </p:stCondLst>
                                        </p:cTn>
                                        <p:tgtEl>
                                          <p:spTgt spid="3">
                                            <p:txEl>
                                              <p:pRg st="9" end="9"/>
                                            </p:txEl>
                                          </p:spTgt>
                                        </p:tgtEl>
                                      </p:cBhvr>
                                      <p:to x="100000" y="100000"/>
                                    </p:animScale>
                                    <p:animScale>
                                      <p:cBhvr>
                                        <p:cTn id="159" dur="26">
                                          <p:stCondLst>
                                            <p:cond delay="1312"/>
                                          </p:stCondLst>
                                        </p:cTn>
                                        <p:tgtEl>
                                          <p:spTgt spid="3">
                                            <p:txEl>
                                              <p:pRg st="9" end="9"/>
                                            </p:txEl>
                                          </p:spTgt>
                                        </p:tgtEl>
                                      </p:cBhvr>
                                      <p:to x="100000" y="80000"/>
                                    </p:animScale>
                                    <p:animScale>
                                      <p:cBhvr>
                                        <p:cTn id="160" dur="166" decel="50000">
                                          <p:stCondLst>
                                            <p:cond delay="1338"/>
                                          </p:stCondLst>
                                        </p:cTn>
                                        <p:tgtEl>
                                          <p:spTgt spid="3">
                                            <p:txEl>
                                              <p:pRg st="9" end="9"/>
                                            </p:txEl>
                                          </p:spTgt>
                                        </p:tgtEl>
                                      </p:cBhvr>
                                      <p:to x="100000" y="100000"/>
                                    </p:animScale>
                                    <p:animScale>
                                      <p:cBhvr>
                                        <p:cTn id="161" dur="26">
                                          <p:stCondLst>
                                            <p:cond delay="1642"/>
                                          </p:stCondLst>
                                        </p:cTn>
                                        <p:tgtEl>
                                          <p:spTgt spid="3">
                                            <p:txEl>
                                              <p:pRg st="9" end="9"/>
                                            </p:txEl>
                                          </p:spTgt>
                                        </p:tgtEl>
                                      </p:cBhvr>
                                      <p:to x="100000" y="90000"/>
                                    </p:animScale>
                                    <p:animScale>
                                      <p:cBhvr>
                                        <p:cTn id="162" dur="166" decel="50000">
                                          <p:stCondLst>
                                            <p:cond delay="1668"/>
                                          </p:stCondLst>
                                        </p:cTn>
                                        <p:tgtEl>
                                          <p:spTgt spid="3">
                                            <p:txEl>
                                              <p:pRg st="9" end="9"/>
                                            </p:txEl>
                                          </p:spTgt>
                                        </p:tgtEl>
                                      </p:cBhvr>
                                      <p:to x="100000" y="100000"/>
                                    </p:animScale>
                                    <p:animScale>
                                      <p:cBhvr>
                                        <p:cTn id="163" dur="26">
                                          <p:stCondLst>
                                            <p:cond delay="1808"/>
                                          </p:stCondLst>
                                        </p:cTn>
                                        <p:tgtEl>
                                          <p:spTgt spid="3">
                                            <p:txEl>
                                              <p:pRg st="9" end="9"/>
                                            </p:txEl>
                                          </p:spTgt>
                                        </p:tgtEl>
                                      </p:cBhvr>
                                      <p:to x="100000" y="95000"/>
                                    </p:animScale>
                                    <p:animScale>
                                      <p:cBhvr>
                                        <p:cTn id="164" dur="166" decel="50000">
                                          <p:stCondLst>
                                            <p:cond delay="1834"/>
                                          </p:stCondLst>
                                        </p:cTn>
                                        <p:tgtEl>
                                          <p:spTgt spid="3">
                                            <p:txEl>
                                              <p:pRg st="9" end="9"/>
                                            </p:txEl>
                                          </p:spTgt>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3">
                                            <p:txEl>
                                              <p:pRg st="10" end="10"/>
                                            </p:txEl>
                                          </p:spTgt>
                                        </p:tgtEl>
                                        <p:attrNameLst>
                                          <p:attrName>style.visibility</p:attrName>
                                        </p:attrNameLst>
                                      </p:cBhvr>
                                      <p:to>
                                        <p:strVal val="visible"/>
                                      </p:to>
                                    </p:set>
                                    <p:animEffect transition="in" filter="wipe(down)">
                                      <p:cBhvr>
                                        <p:cTn id="167" dur="580">
                                          <p:stCondLst>
                                            <p:cond delay="0"/>
                                          </p:stCondLst>
                                        </p:cTn>
                                        <p:tgtEl>
                                          <p:spTgt spid="3">
                                            <p:txEl>
                                              <p:pRg st="10" end="10"/>
                                            </p:txEl>
                                          </p:spTgt>
                                        </p:tgtEl>
                                      </p:cBhvr>
                                    </p:animEffect>
                                    <p:anim calcmode="lin" valueType="num">
                                      <p:cBhvr>
                                        <p:cTn id="16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73" dur="26">
                                          <p:stCondLst>
                                            <p:cond delay="650"/>
                                          </p:stCondLst>
                                        </p:cTn>
                                        <p:tgtEl>
                                          <p:spTgt spid="3">
                                            <p:txEl>
                                              <p:pRg st="10" end="10"/>
                                            </p:txEl>
                                          </p:spTgt>
                                        </p:tgtEl>
                                      </p:cBhvr>
                                      <p:to x="100000" y="60000"/>
                                    </p:animScale>
                                    <p:animScale>
                                      <p:cBhvr>
                                        <p:cTn id="174" dur="166" decel="50000">
                                          <p:stCondLst>
                                            <p:cond delay="676"/>
                                          </p:stCondLst>
                                        </p:cTn>
                                        <p:tgtEl>
                                          <p:spTgt spid="3">
                                            <p:txEl>
                                              <p:pRg st="10" end="10"/>
                                            </p:txEl>
                                          </p:spTgt>
                                        </p:tgtEl>
                                      </p:cBhvr>
                                      <p:to x="100000" y="100000"/>
                                    </p:animScale>
                                    <p:animScale>
                                      <p:cBhvr>
                                        <p:cTn id="175" dur="26">
                                          <p:stCondLst>
                                            <p:cond delay="1312"/>
                                          </p:stCondLst>
                                        </p:cTn>
                                        <p:tgtEl>
                                          <p:spTgt spid="3">
                                            <p:txEl>
                                              <p:pRg st="10" end="10"/>
                                            </p:txEl>
                                          </p:spTgt>
                                        </p:tgtEl>
                                      </p:cBhvr>
                                      <p:to x="100000" y="80000"/>
                                    </p:animScale>
                                    <p:animScale>
                                      <p:cBhvr>
                                        <p:cTn id="176" dur="166" decel="50000">
                                          <p:stCondLst>
                                            <p:cond delay="1338"/>
                                          </p:stCondLst>
                                        </p:cTn>
                                        <p:tgtEl>
                                          <p:spTgt spid="3">
                                            <p:txEl>
                                              <p:pRg st="10" end="10"/>
                                            </p:txEl>
                                          </p:spTgt>
                                        </p:tgtEl>
                                      </p:cBhvr>
                                      <p:to x="100000" y="100000"/>
                                    </p:animScale>
                                    <p:animScale>
                                      <p:cBhvr>
                                        <p:cTn id="177" dur="26">
                                          <p:stCondLst>
                                            <p:cond delay="1642"/>
                                          </p:stCondLst>
                                        </p:cTn>
                                        <p:tgtEl>
                                          <p:spTgt spid="3">
                                            <p:txEl>
                                              <p:pRg st="10" end="10"/>
                                            </p:txEl>
                                          </p:spTgt>
                                        </p:tgtEl>
                                      </p:cBhvr>
                                      <p:to x="100000" y="90000"/>
                                    </p:animScale>
                                    <p:animScale>
                                      <p:cBhvr>
                                        <p:cTn id="178" dur="166" decel="50000">
                                          <p:stCondLst>
                                            <p:cond delay="1668"/>
                                          </p:stCondLst>
                                        </p:cTn>
                                        <p:tgtEl>
                                          <p:spTgt spid="3">
                                            <p:txEl>
                                              <p:pRg st="10" end="10"/>
                                            </p:txEl>
                                          </p:spTgt>
                                        </p:tgtEl>
                                      </p:cBhvr>
                                      <p:to x="100000" y="100000"/>
                                    </p:animScale>
                                    <p:animScale>
                                      <p:cBhvr>
                                        <p:cTn id="179" dur="26">
                                          <p:stCondLst>
                                            <p:cond delay="1808"/>
                                          </p:stCondLst>
                                        </p:cTn>
                                        <p:tgtEl>
                                          <p:spTgt spid="3">
                                            <p:txEl>
                                              <p:pRg st="10" end="10"/>
                                            </p:txEl>
                                          </p:spTgt>
                                        </p:tgtEl>
                                      </p:cBhvr>
                                      <p:to x="100000" y="95000"/>
                                    </p:animScale>
                                    <p:animScale>
                                      <p:cBhvr>
                                        <p:cTn id="180" dur="166" decel="50000">
                                          <p:stCondLst>
                                            <p:cond delay="1834"/>
                                          </p:stCondLst>
                                        </p:cTn>
                                        <p:tgtEl>
                                          <p:spTgt spid="3">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9A1CC1-003F-4B8E-98D7-90E18890DDC8}"/>
              </a:ext>
            </a:extLst>
          </p:cNvPr>
          <p:cNvSpPr>
            <a:spLocks noGrp="1"/>
          </p:cNvSpPr>
          <p:nvPr>
            <p:ph type="title"/>
          </p:nvPr>
        </p:nvSpPr>
        <p:spPr/>
        <p:txBody>
          <a:bodyPr>
            <a:normAutofit/>
          </a:bodyPr>
          <a:lstStyle/>
          <a:p>
            <a:pPr algn="ctr"/>
            <a:r>
              <a:rPr lang="fr-FR" sz="3600" b="1" dirty="0">
                <a:solidFill>
                  <a:srgbClr val="0070C0"/>
                </a:solidFill>
                <a:latin typeface="+mn-lt"/>
                <a:cs typeface="Arial" panose="020B0604020202020204" pitchFamily="34" charset="0"/>
              </a:rPr>
              <a:t>SOMMAIRE</a:t>
            </a:r>
          </a:p>
        </p:txBody>
      </p:sp>
      <p:sp>
        <p:nvSpPr>
          <p:cNvPr id="3" name="Espace réservé du contenu 2">
            <a:extLst>
              <a:ext uri="{FF2B5EF4-FFF2-40B4-BE49-F238E27FC236}">
                <a16:creationId xmlns:a16="http://schemas.microsoft.com/office/drawing/2014/main" id="{68FBCF49-A555-4142-8BC6-12F350AE9CC4}"/>
              </a:ext>
            </a:extLst>
          </p:cNvPr>
          <p:cNvSpPr>
            <a:spLocks noGrp="1"/>
          </p:cNvSpPr>
          <p:nvPr>
            <p:ph idx="1"/>
          </p:nvPr>
        </p:nvSpPr>
        <p:spPr>
          <a:xfrm>
            <a:off x="838199" y="1405462"/>
            <a:ext cx="10515600" cy="4486275"/>
          </a:xfrm>
        </p:spPr>
        <p:txBody>
          <a:bodyPr>
            <a:normAutofit lnSpcReduction="10000"/>
          </a:bodyPr>
          <a:lstStyle/>
          <a:p>
            <a:pPr marL="0" indent="0">
              <a:buNone/>
            </a:pPr>
            <a:endParaRPr lang="fr-FR" sz="1800" b="1" dirty="0">
              <a:latin typeface="Arial" panose="020B0604020202020204" pitchFamily="34" charset="0"/>
              <a:cs typeface="Arial" panose="020B0604020202020204" pitchFamily="34" charset="0"/>
            </a:endParaRPr>
          </a:p>
          <a:p>
            <a:r>
              <a:rPr lang="fr-FR" sz="1800" b="1" dirty="0">
                <a:cs typeface="Arial" panose="020B0604020202020204" pitchFamily="34" charset="0"/>
              </a:rPr>
              <a:t>TEST ANONYME POUR FAIRE LE POINT SUR SA CONSOMMATION D’ALCOOL.</a:t>
            </a:r>
          </a:p>
          <a:p>
            <a:r>
              <a:rPr lang="fr-FR" sz="1800" b="1" dirty="0">
                <a:cs typeface="Arial" panose="020B0604020202020204" pitchFamily="34" charset="0"/>
              </a:rPr>
              <a:t>QU’EST-CE QU’UNE SPA ? </a:t>
            </a:r>
          </a:p>
          <a:p>
            <a:r>
              <a:rPr lang="fr-FR" sz="1800" b="1" dirty="0">
                <a:cs typeface="Arial" panose="020B0604020202020204" pitchFamily="34" charset="0"/>
              </a:rPr>
              <a:t>5 QUESTIONS POUR COMPRENDRE UNE ADDICTION .</a:t>
            </a:r>
          </a:p>
          <a:p>
            <a:r>
              <a:rPr lang="fr-FR" sz="1800" b="1" dirty="0">
                <a:cs typeface="Arial" panose="020B0604020202020204" pitchFamily="34" charset="0"/>
              </a:rPr>
              <a:t>CLASSIFICATION SELON LA DANGEROSITÉ.</a:t>
            </a:r>
          </a:p>
          <a:p>
            <a:r>
              <a:rPr lang="fr-FR" sz="1800" b="1" dirty="0">
                <a:cs typeface="Arial" panose="020B0604020202020204" pitchFamily="34" charset="0"/>
              </a:rPr>
              <a:t>LES MODES DE CONSOMMATION.</a:t>
            </a:r>
          </a:p>
          <a:p>
            <a:r>
              <a:rPr lang="fr-FR" sz="1800" b="1" dirty="0">
                <a:cs typeface="Arial" panose="020B0604020202020204" pitchFamily="34" charset="0"/>
              </a:rPr>
              <a:t>ALCOOL et CONSÉQUENCES.</a:t>
            </a:r>
          </a:p>
          <a:p>
            <a:r>
              <a:rPr lang="fr-FR" sz="1800" b="1" dirty="0">
                <a:cs typeface="Arial" panose="020B0604020202020204" pitchFamily="34" charset="0"/>
              </a:rPr>
              <a:t>CANNABIS et CONSÉQUENCES.</a:t>
            </a:r>
          </a:p>
          <a:p>
            <a:r>
              <a:rPr lang="fr-FR" sz="1800" b="1" dirty="0">
                <a:cs typeface="Arial" panose="020B0604020202020204" pitchFamily="34" charset="0"/>
              </a:rPr>
              <a:t>MEDICAMENTS et CONSÉQUENCES.</a:t>
            </a:r>
          </a:p>
          <a:p>
            <a:r>
              <a:rPr lang="fr-FR" sz="1800" b="1" dirty="0">
                <a:cs typeface="Arial" panose="020B0604020202020204" pitchFamily="34" charset="0"/>
              </a:rPr>
              <a:t>CONSÉQUENCES AU TRAVAIL.</a:t>
            </a:r>
          </a:p>
          <a:p>
            <a:r>
              <a:rPr lang="fr-FR" sz="1800" b="1" dirty="0">
                <a:cs typeface="Arial" panose="020B0604020202020204" pitchFamily="34" charset="0"/>
              </a:rPr>
              <a:t>QUOI FAIRE?      PROTOCOLES ENTREPRISE  - CONDUITE À TENIR. </a:t>
            </a:r>
          </a:p>
          <a:p>
            <a:r>
              <a:rPr lang="fr-FR" sz="1800" b="1" dirty="0">
                <a:cs typeface="Arial" panose="020B0604020202020204" pitchFamily="34" charset="0"/>
              </a:rPr>
              <a:t>COMMENT SORTIR DE LA DÉPENDANCE? AVEC QUELLE AIDE?.</a:t>
            </a:r>
          </a:p>
          <a:p>
            <a:r>
              <a:rPr lang="fr-FR" sz="1800" b="1" dirty="0">
                <a:cs typeface="Arial" panose="020B0604020202020204" pitchFamily="34" charset="0"/>
              </a:rPr>
              <a:t>QUIZZ – LE SAVIEZ-VOUS?</a:t>
            </a:r>
          </a:p>
        </p:txBody>
      </p:sp>
      <p:sp>
        <p:nvSpPr>
          <p:cNvPr id="4" name="Espace réservé de la date 3">
            <a:extLst>
              <a:ext uri="{FF2B5EF4-FFF2-40B4-BE49-F238E27FC236}">
                <a16:creationId xmlns:a16="http://schemas.microsoft.com/office/drawing/2014/main" id="{DB0F1D28-2BD9-1D7B-F18B-A1A314B8999C}"/>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16C38A4A-1263-1F4B-C1B8-EEACD39AB1E8}"/>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0BEED28F-78BF-8C23-DCF8-877932A9829B}"/>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a:t>
            </a:fld>
            <a:endParaRPr lang="fr-FR"/>
          </a:p>
        </p:txBody>
      </p:sp>
    </p:spTree>
    <p:extLst>
      <p:ext uri="{BB962C8B-B14F-4D97-AF65-F5344CB8AC3E}">
        <p14:creationId xmlns:p14="http://schemas.microsoft.com/office/powerpoint/2010/main" val="425353439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A7041-6688-52B7-EE31-200A612F84D3}"/>
              </a:ext>
            </a:extLst>
          </p:cNvPr>
          <p:cNvSpPr>
            <a:spLocks noGrp="1"/>
          </p:cNvSpPr>
          <p:nvPr>
            <p:ph type="ctrTitle"/>
          </p:nvPr>
        </p:nvSpPr>
        <p:spPr/>
        <p:txBody>
          <a:bodyPr>
            <a:normAutofit/>
          </a:bodyPr>
          <a:lstStyle/>
          <a:p>
            <a:r>
              <a:rPr lang="fr-FR" sz="4800" b="1" dirty="0">
                <a:solidFill>
                  <a:schemeClr val="accent1"/>
                </a:solidFill>
              </a:rPr>
              <a:t>LES MÉDICAMENTS PSYCHOTROPES</a:t>
            </a:r>
          </a:p>
        </p:txBody>
      </p:sp>
      <p:sp>
        <p:nvSpPr>
          <p:cNvPr id="4" name="Espace réservé de la date 3">
            <a:extLst>
              <a:ext uri="{FF2B5EF4-FFF2-40B4-BE49-F238E27FC236}">
                <a16:creationId xmlns:a16="http://schemas.microsoft.com/office/drawing/2014/main" id="{CA906A14-75BE-FBF8-F154-BCF5FE46D295}"/>
              </a:ext>
            </a:extLst>
          </p:cNvPr>
          <p:cNvSpPr>
            <a:spLocks noGrp="1"/>
          </p:cNvSpPr>
          <p:nvPr>
            <p:ph type="dt" sz="half" idx="10"/>
          </p:nvPr>
        </p:nvSpPr>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18774453-01B7-48A1-C3FC-DC66B4F8D08E}"/>
              </a:ext>
            </a:extLst>
          </p:cNvPr>
          <p:cNvSpPr>
            <a:spLocks noGrp="1"/>
          </p:cNvSpPr>
          <p:nvPr>
            <p:ph type="ftr" sz="quarter" idx="11"/>
          </p:nvPr>
        </p:nvSpPr>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1C3D9A79-A07B-0E1F-60A0-0CCB3D5CAB44}"/>
              </a:ext>
            </a:extLst>
          </p:cNvPr>
          <p:cNvSpPr>
            <a:spLocks noGrp="1"/>
          </p:cNvSpPr>
          <p:nvPr>
            <p:ph type="sldNum" sz="quarter" idx="12"/>
          </p:nvPr>
        </p:nvSpPr>
        <p:spPr/>
        <p:txBody>
          <a:bodyPr/>
          <a:lstStyle/>
          <a:p>
            <a:fld id="{6AB56011-2789-45B6-84A6-DB0068EA425C}" type="slidenum">
              <a:rPr lang="fr-FR" smtClean="0"/>
              <a:t>20</a:t>
            </a:fld>
            <a:endParaRPr lang="fr-FR"/>
          </a:p>
        </p:txBody>
      </p:sp>
    </p:spTree>
    <p:extLst>
      <p:ext uri="{BB962C8B-B14F-4D97-AF65-F5344CB8AC3E}">
        <p14:creationId xmlns:p14="http://schemas.microsoft.com/office/powerpoint/2010/main" val="126124743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2CE520-009B-7842-B0F2-904BCAFC0D63}"/>
              </a:ext>
            </a:extLst>
          </p:cNvPr>
          <p:cNvSpPr>
            <a:spLocks noGrp="1"/>
          </p:cNvSpPr>
          <p:nvPr>
            <p:ph type="dt" sz="half" idx="10"/>
          </p:nvPr>
        </p:nvSpPr>
        <p:spPr/>
        <p:txBody>
          <a:bodyPr/>
          <a:lstStyle/>
          <a:p>
            <a:r>
              <a:rPr lang="fr-FR"/>
              <a:t>Prévention santé et travail 06 - CMTI</a:t>
            </a:r>
          </a:p>
        </p:txBody>
      </p:sp>
      <p:sp>
        <p:nvSpPr>
          <p:cNvPr id="3" name="Espace réservé du pied de page 2">
            <a:extLst>
              <a:ext uri="{FF2B5EF4-FFF2-40B4-BE49-F238E27FC236}">
                <a16:creationId xmlns:a16="http://schemas.microsoft.com/office/drawing/2014/main" id="{12420C4F-5840-0ED6-F74E-B4E4F1CDF9F2}"/>
              </a:ext>
            </a:extLst>
          </p:cNvPr>
          <p:cNvSpPr>
            <a:spLocks noGrp="1"/>
          </p:cNvSpPr>
          <p:nvPr>
            <p:ph type="ftr" sz="quarter" idx="11"/>
          </p:nvPr>
        </p:nvSpPr>
        <p:spPr/>
        <p:txBody>
          <a:bodyPr/>
          <a:lstStyle/>
          <a:p>
            <a:r>
              <a:rPr lang="fr-FR"/>
              <a:t>Equipe pluridisciplinaire</a:t>
            </a:r>
          </a:p>
        </p:txBody>
      </p:sp>
      <p:sp>
        <p:nvSpPr>
          <p:cNvPr id="4" name="Espace réservé du numéro de diapositive 3">
            <a:extLst>
              <a:ext uri="{FF2B5EF4-FFF2-40B4-BE49-F238E27FC236}">
                <a16:creationId xmlns:a16="http://schemas.microsoft.com/office/drawing/2014/main" id="{D66AF750-9544-DEA1-C358-54FF9265D4DB}"/>
              </a:ext>
            </a:extLst>
          </p:cNvPr>
          <p:cNvSpPr>
            <a:spLocks noGrp="1"/>
          </p:cNvSpPr>
          <p:nvPr>
            <p:ph type="sldNum" sz="quarter" idx="12"/>
          </p:nvPr>
        </p:nvSpPr>
        <p:spPr/>
        <p:txBody>
          <a:bodyPr/>
          <a:lstStyle/>
          <a:p>
            <a:fld id="{6AB56011-2789-45B6-84A6-DB0068EA425C}" type="slidenum">
              <a:rPr lang="fr-FR" smtClean="0"/>
              <a:t>21</a:t>
            </a:fld>
            <a:endParaRPr lang="fr-FR"/>
          </a:p>
        </p:txBody>
      </p:sp>
      <p:pic>
        <p:nvPicPr>
          <p:cNvPr id="6" name="Image 5">
            <a:extLst>
              <a:ext uri="{FF2B5EF4-FFF2-40B4-BE49-F238E27FC236}">
                <a16:creationId xmlns:a16="http://schemas.microsoft.com/office/drawing/2014/main" id="{F89666DD-C262-BAFD-185A-D11D7644F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676" y="821635"/>
            <a:ext cx="5334068" cy="5084055"/>
          </a:xfrm>
          <a:prstGeom prst="rect">
            <a:avLst/>
          </a:prstGeom>
        </p:spPr>
      </p:pic>
      <p:sp>
        <p:nvSpPr>
          <p:cNvPr id="7" name="ZoneTexte 6">
            <a:extLst>
              <a:ext uri="{FF2B5EF4-FFF2-40B4-BE49-F238E27FC236}">
                <a16:creationId xmlns:a16="http://schemas.microsoft.com/office/drawing/2014/main" id="{335F9E02-10AB-6414-6F0B-C7CE0EFA6F0A}"/>
              </a:ext>
            </a:extLst>
          </p:cNvPr>
          <p:cNvSpPr txBox="1"/>
          <p:nvPr/>
        </p:nvSpPr>
        <p:spPr>
          <a:xfrm>
            <a:off x="2876204" y="647749"/>
            <a:ext cx="6816436" cy="461665"/>
          </a:xfrm>
          <a:prstGeom prst="rect">
            <a:avLst/>
          </a:prstGeom>
          <a:noFill/>
        </p:spPr>
        <p:txBody>
          <a:bodyPr wrap="square" rtlCol="0">
            <a:spAutoFit/>
          </a:bodyPr>
          <a:lstStyle/>
          <a:p>
            <a:pPr algn="ctr"/>
            <a:r>
              <a:rPr kumimoji="0" lang="fr-FR" sz="2400" b="1" i="0" u="none" strike="noStrike" kern="1200" cap="none" spc="0" normalizeH="0" baseline="0" noProof="0">
                <a:ln>
                  <a:noFill/>
                </a:ln>
                <a:solidFill>
                  <a:srgbClr val="0070C0"/>
                </a:solidFill>
                <a:effectLst/>
                <a:uLnTx/>
                <a:uFillTx/>
                <a:latin typeface="Arial" panose="020B0604020202020204" pitchFamily="34" charset="0"/>
                <a:ea typeface="Arial" panose="020B0604020202020204" pitchFamily="34" charset="0"/>
                <a:cs typeface="Calibri" panose="020F0502020204030204" pitchFamily="34" charset="0"/>
              </a:rPr>
              <a:t>MEDICAMENTS PSYCHOTROPES</a:t>
            </a:r>
            <a:endParaRPr lang="fr-FR" dirty="0"/>
          </a:p>
        </p:txBody>
      </p:sp>
      <p:sp>
        <p:nvSpPr>
          <p:cNvPr id="8" name="ZoneTexte 7">
            <a:extLst>
              <a:ext uri="{FF2B5EF4-FFF2-40B4-BE49-F238E27FC236}">
                <a16:creationId xmlns:a16="http://schemas.microsoft.com/office/drawing/2014/main" id="{DC89D4E5-153F-A829-28EF-95EEEC0DEE0C}"/>
              </a:ext>
            </a:extLst>
          </p:cNvPr>
          <p:cNvSpPr txBox="1"/>
          <p:nvPr/>
        </p:nvSpPr>
        <p:spPr>
          <a:xfrm>
            <a:off x="218300" y="5674857"/>
            <a:ext cx="11483528" cy="461665"/>
          </a:xfrm>
          <a:prstGeom prst="rect">
            <a:avLst/>
          </a:prstGeom>
          <a:noFill/>
        </p:spPr>
        <p:txBody>
          <a:bodyPr wrap="square" rtlCol="0">
            <a:spAutoFit/>
          </a:bodyPr>
          <a:lstStyle/>
          <a:p>
            <a:r>
              <a:rPr lang="fr-FR" sz="1200" dirty="0">
                <a:effectLst/>
              </a:rPr>
              <a:t>*Benzodiazépines : il s’agit par exemple  de Xanax®, Valium®, Lexomil®… Sous leur forme générique, tous ces médicaments ont toujours un nom qui se termine par –</a:t>
            </a:r>
            <a:r>
              <a:rPr lang="fr-FR" sz="1200" dirty="0" err="1">
                <a:effectLst/>
              </a:rPr>
              <a:t>am</a:t>
            </a:r>
            <a:r>
              <a:rPr lang="fr-FR" sz="1200" dirty="0">
                <a:effectLst/>
              </a:rPr>
              <a:t> (alprazolam, diazépam, bromazépam, </a:t>
            </a:r>
            <a:r>
              <a:rPr lang="fr-FR" sz="1200" dirty="0" err="1">
                <a:effectLst/>
              </a:rPr>
              <a:t>lorazepam</a:t>
            </a:r>
            <a:r>
              <a:rPr lang="fr-FR" sz="1200" dirty="0">
                <a:effectLst/>
              </a:rPr>
              <a:t>…)</a:t>
            </a:r>
            <a:endParaRPr lang="fr-FR" sz="1200" dirty="0"/>
          </a:p>
        </p:txBody>
      </p:sp>
      <p:sp>
        <p:nvSpPr>
          <p:cNvPr id="9" name="ZoneTexte 8">
            <a:extLst>
              <a:ext uri="{FF2B5EF4-FFF2-40B4-BE49-F238E27FC236}">
                <a16:creationId xmlns:a16="http://schemas.microsoft.com/office/drawing/2014/main" id="{69C5DD1C-9683-BACF-EAE0-61C0242FD4BA}"/>
              </a:ext>
            </a:extLst>
          </p:cNvPr>
          <p:cNvSpPr txBox="1"/>
          <p:nvPr/>
        </p:nvSpPr>
        <p:spPr>
          <a:xfrm>
            <a:off x="852454" y="1166842"/>
            <a:ext cx="5334068" cy="4524315"/>
          </a:xfrm>
          <a:prstGeom prst="rect">
            <a:avLst/>
          </a:prstGeom>
          <a:noFill/>
        </p:spPr>
        <p:txBody>
          <a:bodyPr wrap="square" rtlCol="0">
            <a:spAutoFit/>
          </a:bodyPr>
          <a:lstStyle/>
          <a:p>
            <a:r>
              <a:rPr lang="fr-FR" dirty="0"/>
              <a:t>Quelques exemples des plus courants…</a:t>
            </a:r>
          </a:p>
          <a:p>
            <a:endParaRPr lang="fr-FR" dirty="0"/>
          </a:p>
          <a:p>
            <a:pPr algn="just">
              <a:buFont typeface="Arial" panose="020B0604020202020204" pitchFamily="34" charset="0"/>
              <a:buChar char="•"/>
            </a:pPr>
            <a:r>
              <a:rPr lang="fr-FR" dirty="0"/>
              <a:t> </a:t>
            </a:r>
            <a:r>
              <a:rPr lang="fr-FR" sz="1800" dirty="0">
                <a:effectLst/>
              </a:rPr>
              <a:t>Les </a:t>
            </a:r>
            <a:r>
              <a:rPr lang="fr-FR" sz="1800" b="1" dirty="0">
                <a:effectLst/>
              </a:rPr>
              <a:t>somnifères et hypnotiques</a:t>
            </a:r>
            <a:r>
              <a:rPr lang="fr-FR" sz="1800" dirty="0">
                <a:effectLst/>
              </a:rPr>
              <a:t> sont prescrits pour les troubles du sommeil </a:t>
            </a:r>
          </a:p>
          <a:p>
            <a:pPr algn="just">
              <a:buFont typeface="Arial" panose="020B0604020202020204" pitchFamily="34" charset="0"/>
              <a:buChar char="•"/>
            </a:pPr>
            <a:r>
              <a:rPr lang="fr-FR" dirty="0"/>
              <a:t> </a:t>
            </a:r>
            <a:r>
              <a:rPr lang="fr-FR" sz="1800" dirty="0">
                <a:effectLst/>
              </a:rPr>
              <a:t>Les </a:t>
            </a:r>
            <a:r>
              <a:rPr lang="fr-FR" sz="1800" b="1" dirty="0">
                <a:effectLst/>
              </a:rPr>
              <a:t>antidépresseurs</a:t>
            </a:r>
            <a:r>
              <a:rPr lang="fr-FR" sz="1800" dirty="0">
                <a:effectLst/>
              </a:rPr>
              <a:t> sont indiqués en cas de dépression modérée à sévère, en complément d’une psychothérapie</a:t>
            </a:r>
          </a:p>
          <a:p>
            <a:pPr algn="just">
              <a:buFont typeface="Arial" panose="020B0604020202020204" pitchFamily="34" charset="0"/>
              <a:buChar char="•"/>
            </a:pPr>
            <a:r>
              <a:rPr lang="fr-FR" sz="1800" dirty="0">
                <a:effectLst/>
              </a:rPr>
              <a:t>Les </a:t>
            </a:r>
            <a:r>
              <a:rPr lang="fr-FR" sz="1800" b="1" dirty="0">
                <a:effectLst/>
              </a:rPr>
              <a:t>anxiolytiques</a:t>
            </a:r>
            <a:r>
              <a:rPr lang="fr-FR" sz="1800" dirty="0">
                <a:effectLst/>
              </a:rPr>
              <a:t> soignent les troubles anxieux, souvent liés à une dépression. Ils agissent comme des tranquillisants</a:t>
            </a:r>
          </a:p>
          <a:p>
            <a:pPr algn="just">
              <a:buFont typeface="Arial" panose="020B0604020202020204" pitchFamily="34" charset="0"/>
              <a:buChar char="•"/>
            </a:pPr>
            <a:r>
              <a:rPr lang="fr-FR" sz="1800" dirty="0">
                <a:effectLst/>
              </a:rPr>
              <a:t>Les </a:t>
            </a:r>
            <a:r>
              <a:rPr lang="fr-FR" sz="1800" b="1" dirty="0">
                <a:effectLst/>
              </a:rPr>
              <a:t>neuroleptiques</a:t>
            </a:r>
            <a:r>
              <a:rPr lang="fr-FR" sz="1800" dirty="0">
                <a:effectLst/>
              </a:rPr>
              <a:t> sont indiqués contre les troubles sévères du comportement liés à certaines pathologies psychiatriques ou neurologiques.</a:t>
            </a:r>
          </a:p>
          <a:p>
            <a:pPr algn="just">
              <a:buFont typeface="Arial" panose="020B0604020202020204" pitchFamily="34" charset="0"/>
              <a:buChar char="•"/>
            </a:pPr>
            <a:r>
              <a:rPr lang="fr-FR" dirty="0"/>
              <a:t>Les </a:t>
            </a:r>
            <a:r>
              <a:rPr lang="fr-FR" b="1" dirty="0"/>
              <a:t>antidouleurs</a:t>
            </a:r>
            <a:r>
              <a:rPr lang="fr-FR" dirty="0"/>
              <a:t> (</a:t>
            </a:r>
            <a:r>
              <a:rPr lang="fr-FR" dirty="0" err="1"/>
              <a:t>codeïne</a:t>
            </a:r>
            <a:r>
              <a:rPr lang="fr-FR" dirty="0"/>
              <a:t>, opiacés).</a:t>
            </a:r>
          </a:p>
          <a:p>
            <a:pPr algn="just">
              <a:buFont typeface="Arial" panose="020B0604020202020204" pitchFamily="34" charset="0"/>
              <a:buChar char="•"/>
            </a:pPr>
            <a:r>
              <a:rPr lang="fr-FR" b="1" dirty="0">
                <a:effectLst/>
              </a:rPr>
              <a:t>Autres </a:t>
            </a:r>
            <a:r>
              <a:rPr lang="fr-FR" dirty="0">
                <a:effectLst/>
              </a:rPr>
              <a:t>: </a:t>
            </a:r>
            <a:r>
              <a:rPr lang="fr-FR" dirty="0" err="1">
                <a:effectLst/>
              </a:rPr>
              <a:t>antihystaminiques</a:t>
            </a:r>
            <a:r>
              <a:rPr lang="fr-FR" dirty="0">
                <a:effectLst/>
              </a:rPr>
              <a:t> , antinauséeux…</a:t>
            </a:r>
          </a:p>
          <a:p>
            <a:endParaRPr lang="fr-FR" dirty="0"/>
          </a:p>
        </p:txBody>
      </p:sp>
    </p:spTree>
    <p:extLst>
      <p:ext uri="{BB962C8B-B14F-4D97-AF65-F5344CB8AC3E}">
        <p14:creationId xmlns:p14="http://schemas.microsoft.com/office/powerpoint/2010/main" val="393351682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504" y="680998"/>
            <a:ext cx="12123634" cy="1718419"/>
          </a:xfrm>
          <a:prstGeom prst="rect">
            <a:avLst/>
          </a:prstGeom>
        </p:spPr>
        <p:txBody>
          <a:bodyPr wrap="square">
            <a:spAutoFit/>
          </a:bodyPr>
          <a:lstStyle/>
          <a:p>
            <a:pPr marL="1622425" indent="-6350" algn="ctr">
              <a:lnSpc>
                <a:spcPct val="107000"/>
              </a:lnSpc>
              <a:spcAft>
                <a:spcPts val="0"/>
              </a:spcAft>
            </a:pPr>
            <a:r>
              <a:rPr lang="fr-FR" sz="2400" b="1" dirty="0">
                <a:solidFill>
                  <a:srgbClr val="0070C0"/>
                </a:solidFill>
                <a:latin typeface="Arial" panose="020B0604020202020204" pitchFamily="34" charset="0"/>
                <a:ea typeface="Arial" panose="020B0604020202020204" pitchFamily="34" charset="0"/>
                <a:cs typeface="Calibri" panose="020F0502020204030204" pitchFamily="34" charset="0"/>
              </a:rPr>
              <a:t>USAGE À LONG TERME ET DÉPENDANCE DE MEDICAMENTS PSYCHOTROPES</a:t>
            </a:r>
          </a:p>
          <a:p>
            <a:pPr marL="1622425" indent="-6350" algn="ctr">
              <a:lnSpc>
                <a:spcPct val="107000"/>
              </a:lnSpc>
            </a:pPr>
            <a:r>
              <a:rPr lang="fr-FR" altLang="fr-FR"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SES EFFETS</a:t>
            </a:r>
            <a:r>
              <a:rPr lang="fr-FR" altLang="fr-FR" sz="2400" b="1" dirty="0">
                <a:solidFill>
                  <a:srgbClr val="0070C0"/>
                </a:solidFill>
                <a:latin typeface="Arial" panose="020B0604020202020204" pitchFamily="34" charset="0"/>
                <a:cs typeface="Arial" panose="020B0604020202020204" pitchFamily="34" charset="0"/>
              </a:rPr>
              <a:t> ET </a:t>
            </a:r>
            <a:r>
              <a:rPr lang="fr-FR" altLang="fr-FR"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SES CONSÉQUENCES</a:t>
            </a:r>
          </a:p>
          <a:p>
            <a:pPr marL="1622425" indent="-6350" algn="ctr">
              <a:lnSpc>
                <a:spcPct val="107000"/>
              </a:lnSpc>
              <a:spcAft>
                <a:spcPts val="0"/>
              </a:spcAft>
            </a:pPr>
            <a:endParaRPr lang="fr-FR"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4"/>
          <p:cNvSpPr>
            <a:spLocks noChangeArrowheads="1"/>
          </p:cNvSpPr>
          <p:nvPr/>
        </p:nvSpPr>
        <p:spPr bwMode="auto">
          <a:xfrm>
            <a:off x="1145611" y="2282916"/>
            <a:ext cx="7849136"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altLang="fr-FR" b="1" i="0" u="none" strike="noStrike" cap="none" normalizeH="0" baseline="0" dirty="0">
                <a:ln>
                  <a:noFill/>
                </a:ln>
                <a:solidFill>
                  <a:srgbClr val="0070C0"/>
                </a:solidFill>
                <a:effectLst/>
                <a:ea typeface="Arial" panose="020B0604020202020204" pitchFamily="34" charset="0"/>
                <a:cs typeface="Calibri" panose="020F0502020204030204" pitchFamily="34" charset="0"/>
              </a:rPr>
              <a:t>Conduite</a:t>
            </a:r>
            <a:r>
              <a:rPr kumimoji="0" lang="fr-FR" altLang="fr-FR" b="1" i="0" u="none" strike="noStrike" cap="none" normalizeH="0" baseline="0" dirty="0">
                <a:ln>
                  <a:noFill/>
                </a:ln>
                <a:solidFill>
                  <a:srgbClr val="000000"/>
                </a:solidFill>
                <a:effectLst/>
                <a:ea typeface="Arial" panose="020B0604020202020204" pitchFamily="34" charset="0"/>
                <a:cs typeface="Calibri" panose="020F0502020204030204" pitchFamily="34" charset="0"/>
              </a:rPr>
              <a:t> </a:t>
            </a:r>
            <a:r>
              <a:rPr kumimoji="0" lang="fr-FR" altLang="fr-FR" sz="1600" b="0" i="0" u="none" strike="noStrike" cap="none" normalizeH="0" baseline="0" dirty="0">
                <a:ln>
                  <a:noFill/>
                </a:ln>
                <a:solidFill>
                  <a:srgbClr val="000000"/>
                </a:solidFill>
                <a:effectLst/>
                <a:ea typeface="Arial" panose="020B0604020202020204" pitchFamily="34" charset="0"/>
                <a:cs typeface="Calibri" panose="020F0502020204030204" pitchFamily="34" charset="0"/>
              </a:rPr>
              <a:t>( médicaments classe 2 ou 3 responsables de  3,3%  des accidents corporels </a:t>
            </a:r>
            <a:r>
              <a:rPr kumimoji="0" lang="fr-FR" altLang="fr-FR" sz="2000" b="0" i="0" u="none" strike="noStrike" cap="none" normalizeH="0" baseline="0" dirty="0">
                <a:ln>
                  <a:noFill/>
                </a:ln>
                <a:solidFill>
                  <a:srgbClr val="000000"/>
                </a:solidFill>
                <a:effectLst/>
                <a:ea typeface="Arial" panose="020B0604020202020204" pitchFamily="34" charset="0"/>
                <a:cs typeface="Calibri" panose="020F050202020403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fr-FR" altLang="fr-FR" dirty="0">
                <a:solidFill>
                  <a:srgbClr val="000000"/>
                </a:solidFill>
              </a:rPr>
              <a:t>Trouble de l</a:t>
            </a:r>
            <a:r>
              <a:rPr lang="fr-FR" altLang="fr-FR" dirty="0">
                <a:solidFill>
                  <a:srgbClr val="0070C0"/>
                </a:solidFill>
              </a:rPr>
              <a:t>’</a:t>
            </a:r>
            <a:r>
              <a:rPr lang="fr-FR" altLang="fr-FR" b="1" dirty="0">
                <a:solidFill>
                  <a:srgbClr val="0070C0"/>
                </a:solidFill>
              </a:rPr>
              <a:t>équilibre</a:t>
            </a:r>
            <a:r>
              <a:rPr lang="fr-FR" altLang="fr-FR" dirty="0">
                <a:solidFill>
                  <a:srgbClr val="000000"/>
                </a:solidFill>
              </a:rPr>
              <a:t>, trouble de la </a:t>
            </a:r>
            <a:r>
              <a:rPr lang="fr-FR" altLang="fr-FR" b="1" dirty="0">
                <a:solidFill>
                  <a:srgbClr val="0070C0"/>
                </a:solidFill>
              </a:rPr>
              <a:t>mémoire</a:t>
            </a:r>
            <a:r>
              <a:rPr lang="fr-FR" altLang="fr-FR" dirty="0">
                <a:solidFill>
                  <a:srgbClr val="000000"/>
                </a:solidFill>
              </a:rPr>
              <a:t>, trouble de la </a:t>
            </a:r>
            <a:r>
              <a:rPr lang="fr-FR" altLang="fr-FR" b="1" dirty="0">
                <a:solidFill>
                  <a:srgbClr val="0070C0"/>
                </a:solidFill>
              </a:rPr>
              <a:t>vigilance</a:t>
            </a:r>
            <a:r>
              <a:rPr lang="fr-FR" altLang="fr-FR" dirty="0">
                <a:solidFill>
                  <a:srgbClr val="000000"/>
                </a:solidFill>
              </a:rPr>
              <a:t>.</a:t>
            </a:r>
          </a:p>
          <a:p>
            <a:pPr marL="285750" indent="-285750" eaLnBrk="0" fontAlgn="base" hangingPunct="0">
              <a:spcBef>
                <a:spcPct val="0"/>
              </a:spcBef>
              <a:spcAft>
                <a:spcPct val="0"/>
              </a:spcAft>
              <a:buFont typeface="Arial" panose="020B0604020202020204" pitchFamily="34" charset="0"/>
              <a:buChar char="•"/>
            </a:pPr>
            <a:r>
              <a:rPr lang="fr-FR" altLang="fr-FR" b="1" dirty="0">
                <a:solidFill>
                  <a:srgbClr val="0070C0"/>
                </a:solidFill>
                <a:ea typeface="Arial" panose="020B0604020202020204" pitchFamily="34" charset="0"/>
                <a:cs typeface="Calibri" panose="020F0502020204030204" pitchFamily="34" charset="0"/>
              </a:rPr>
              <a:t>M</a:t>
            </a:r>
            <a:r>
              <a:rPr kumimoji="0" lang="fr-FR" altLang="fr-FR" b="1" i="0" u="none" strike="noStrike" cap="none" normalizeH="0" baseline="0" dirty="0">
                <a:ln>
                  <a:noFill/>
                </a:ln>
                <a:solidFill>
                  <a:srgbClr val="0070C0"/>
                </a:solidFill>
                <a:effectLst/>
                <a:ea typeface="Arial" panose="020B0604020202020204" pitchFamily="34" charset="0"/>
                <a:cs typeface="Calibri" panose="020F0502020204030204" pitchFamily="34" charset="0"/>
              </a:rPr>
              <a:t>ésusage</a:t>
            </a:r>
            <a:r>
              <a:rPr kumimoji="0" lang="fr-FR" altLang="fr-FR" b="1" i="0" u="none" strike="noStrike" cap="none" normalizeH="0" baseline="0" dirty="0">
                <a:ln>
                  <a:noFill/>
                </a:ln>
                <a:solidFill>
                  <a:srgbClr val="000000"/>
                </a:solidFill>
                <a:effectLst/>
                <a:ea typeface="Arial" panose="020B0604020202020204" pitchFamily="34" charset="0"/>
                <a:cs typeface="Calibri" panose="020F0502020204030204" pitchFamily="34" charset="0"/>
              </a:rPr>
              <a:t> </a:t>
            </a:r>
            <a:r>
              <a:rPr kumimoji="0" lang="fr-FR" altLang="fr-FR" i="0" u="none" strike="noStrike" cap="none" normalizeH="0" baseline="0" dirty="0">
                <a:ln>
                  <a:noFill/>
                </a:ln>
                <a:solidFill>
                  <a:srgbClr val="000000"/>
                </a:solidFill>
                <a:effectLst/>
                <a:ea typeface="Arial" panose="020B0604020202020204" pitchFamily="34" charset="0"/>
                <a:cs typeface="Calibri" panose="020F0502020204030204" pitchFamily="34" charset="0"/>
              </a:rPr>
              <a:t>du médicament prescrit =</a:t>
            </a:r>
            <a:r>
              <a:rPr kumimoji="0" lang="fr-FR" altLang="fr-FR" sz="1800" b="1"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 </a:t>
            </a:r>
          </a:p>
          <a:p>
            <a:pPr marL="742950" lvl="1" indent="-285750" eaLnBrk="0" fontAlgn="base" hangingPunct="0">
              <a:spcBef>
                <a:spcPct val="0"/>
              </a:spcBef>
              <a:spcAft>
                <a:spcPct val="0"/>
              </a:spcAft>
              <a:buFont typeface="Arial" panose="020B0604020202020204" pitchFamily="34" charset="0"/>
              <a:buChar char="•"/>
            </a:pPr>
            <a:r>
              <a:rPr kumimoji="0" lang="fr-FR" altLang="fr-FR" b="0"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non respect des </a:t>
            </a:r>
            <a:r>
              <a:rPr kumimoji="0" lang="fr-FR" altLang="fr-FR" b="1"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doses </a:t>
            </a:r>
            <a:r>
              <a:rPr kumimoji="0" lang="fr-FR" altLang="fr-FR" b="0"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et des </a:t>
            </a:r>
            <a:r>
              <a:rPr kumimoji="0" lang="fr-FR" altLang="fr-FR" b="1"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durées </a:t>
            </a:r>
            <a:r>
              <a:rPr kumimoji="0" lang="fr-FR" altLang="fr-FR" b="0"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de prescription </a:t>
            </a:r>
            <a:endParaRPr lang="fr-FR" altLang="fr-FR" dirty="0">
              <a:solidFill>
                <a:srgbClr val="000000"/>
              </a:solidFill>
              <a:ea typeface="Arial" panose="020B0604020202020204" pitchFamily="34" charset="0"/>
              <a:cs typeface="Calibri" panose="020F0502020204030204" pitchFamily="34" charset="0"/>
            </a:endParaRPr>
          </a:p>
          <a:p>
            <a:pPr marL="742950" lvl="1" indent="-285750" eaLnBrk="0" fontAlgn="base" hangingPunct="0">
              <a:spcBef>
                <a:spcPct val="0"/>
              </a:spcBef>
              <a:spcAft>
                <a:spcPct val="0"/>
              </a:spcAft>
              <a:buFont typeface="Arial" panose="020B0604020202020204" pitchFamily="34" charset="0"/>
              <a:buChar char="•"/>
            </a:pPr>
            <a:r>
              <a:rPr lang="fr-FR" altLang="fr-FR" sz="1800" dirty="0">
                <a:solidFill>
                  <a:srgbClr val="000000"/>
                </a:solidFill>
                <a:latin typeface="+mn-lt"/>
                <a:ea typeface="Arial" panose="020B0604020202020204" pitchFamily="34" charset="0"/>
                <a:cs typeface="Calibri" panose="020F0502020204030204" pitchFamily="34" charset="0"/>
              </a:rPr>
              <a:t>A</a:t>
            </a:r>
            <a:r>
              <a:rPr kumimoji="0" lang="fr-FR" altLang="fr-FR" sz="1800" b="0"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utomédication</a:t>
            </a:r>
          </a:p>
          <a:p>
            <a:pPr marL="742950" lvl="1" indent="-285750" eaLnBrk="0" fontAlgn="base" hangingPunct="0">
              <a:spcBef>
                <a:spcPct val="0"/>
              </a:spcBef>
              <a:spcAft>
                <a:spcPct val="0"/>
              </a:spcAft>
              <a:buFont typeface="Arial" panose="020B0604020202020204" pitchFamily="34" charset="0"/>
              <a:buChar char="•"/>
            </a:pPr>
            <a:r>
              <a:rPr lang="fr-FR" altLang="fr-FR" dirty="0">
                <a:solidFill>
                  <a:srgbClr val="000000"/>
                </a:solidFill>
                <a:ea typeface="Arial" panose="020B0604020202020204" pitchFamily="34" charset="0"/>
                <a:cs typeface="Calibri" panose="020F0502020204030204" pitchFamily="34" charset="0"/>
              </a:rPr>
              <a:t>A</a:t>
            </a:r>
            <a:r>
              <a:rPr lang="fr-FR" altLang="fr-FR" sz="1800" dirty="0">
                <a:solidFill>
                  <a:srgbClr val="000000"/>
                </a:solidFill>
                <a:latin typeface="+mn-lt"/>
                <a:ea typeface="Arial" panose="020B0604020202020204" pitchFamily="34" charset="0"/>
                <a:cs typeface="Calibri" panose="020F0502020204030204" pitchFamily="34" charset="0"/>
              </a:rPr>
              <a:t>rrêt sans avis médical ou</a:t>
            </a:r>
            <a:r>
              <a:rPr kumimoji="0" lang="fr-FR" altLang="fr-FR" sz="1800" b="0"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 surveillance</a:t>
            </a:r>
          </a:p>
          <a:p>
            <a:r>
              <a:rPr lang="fr-FR" altLang="fr-FR" sz="1800" dirty="0">
                <a:solidFill>
                  <a:srgbClr val="000000"/>
                </a:solidFill>
                <a:latin typeface="+mn-lt"/>
                <a:ea typeface="Arial" panose="020B0604020202020204" pitchFamily="34" charset="0"/>
                <a:cs typeface="Calibri" panose="020F0502020204030204" pitchFamily="34" charset="0"/>
              </a:rPr>
              <a:t>	</a:t>
            </a:r>
          </a:p>
          <a:p>
            <a:r>
              <a:rPr kumimoji="0" lang="fr-FR" altLang="fr-FR" sz="1800" b="1"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	</a:t>
            </a:r>
            <a:r>
              <a:rPr lang="fr-FR" altLang="fr-FR" b="1" dirty="0">
                <a:solidFill>
                  <a:srgbClr val="0070C0"/>
                </a:solidFill>
                <a:ea typeface="Arial" panose="020B0604020202020204" pitchFamily="34" charset="0"/>
                <a:cs typeface="Calibri" panose="020F0502020204030204" pitchFamily="34" charset="0"/>
              </a:rPr>
              <a:t>S</a:t>
            </a:r>
            <a:r>
              <a:rPr kumimoji="0" lang="fr-FR" altLang="fr-FR" sz="1800" b="1" i="0" u="none" strike="noStrike" cap="none" normalizeH="0" baseline="0" dirty="0">
                <a:ln>
                  <a:noFill/>
                </a:ln>
                <a:solidFill>
                  <a:srgbClr val="0070C0"/>
                </a:solidFill>
                <a:effectLst/>
                <a:latin typeface="+mn-lt"/>
                <a:ea typeface="Arial" panose="020B0604020202020204" pitchFamily="34" charset="0"/>
                <a:cs typeface="Calibri" panose="020F0502020204030204" pitchFamily="34" charset="0"/>
              </a:rPr>
              <a:t>urdosage</a:t>
            </a:r>
            <a:endParaRPr lang="fr-FR" altLang="fr-FR" sz="1800" dirty="0">
              <a:solidFill>
                <a:srgbClr val="0070C0"/>
              </a:solidFill>
              <a:latin typeface="+mn-lt"/>
              <a:ea typeface="Arial" panose="020B0604020202020204" pitchFamily="34" charset="0"/>
              <a:cs typeface="Calibri" panose="020F0502020204030204" pitchFamily="34" charset="0"/>
            </a:endParaRPr>
          </a:p>
          <a:p>
            <a:r>
              <a:rPr lang="fr-FR" altLang="fr-FR" sz="1800" b="1" dirty="0">
                <a:solidFill>
                  <a:srgbClr val="0070C0"/>
                </a:solidFill>
                <a:latin typeface="+mn-lt"/>
                <a:ea typeface="Arial" panose="020B0604020202020204" pitchFamily="34" charset="0"/>
                <a:cs typeface="Calibri" panose="020F0502020204030204" pitchFamily="34" charset="0"/>
              </a:rPr>
              <a:t>	Syndrome</a:t>
            </a:r>
            <a:r>
              <a:rPr kumimoji="0" lang="fr-FR" altLang="fr-FR" sz="1800" b="1" i="0" u="none" strike="noStrike" cap="none" normalizeH="0" dirty="0">
                <a:ln>
                  <a:noFill/>
                </a:ln>
                <a:solidFill>
                  <a:srgbClr val="0070C0"/>
                </a:solidFill>
                <a:effectLst/>
                <a:latin typeface="+mn-lt"/>
                <a:ea typeface="Arial" panose="020B0604020202020204" pitchFamily="34" charset="0"/>
                <a:cs typeface="Calibri" panose="020F0502020204030204" pitchFamily="34" charset="0"/>
              </a:rPr>
              <a:t> de </a:t>
            </a:r>
            <a:r>
              <a:rPr kumimoji="0" lang="fr-FR" altLang="fr-FR" sz="1800" b="1" i="0" u="none" strike="noStrike" cap="none" normalizeH="0" baseline="0" dirty="0">
                <a:ln>
                  <a:noFill/>
                </a:ln>
                <a:solidFill>
                  <a:srgbClr val="0070C0"/>
                </a:solidFill>
                <a:effectLst/>
                <a:latin typeface="+mn-lt"/>
                <a:ea typeface="Arial" panose="020B0604020202020204" pitchFamily="34" charset="0"/>
                <a:cs typeface="Calibri" panose="020F0502020204030204" pitchFamily="34" charset="0"/>
              </a:rPr>
              <a:t>sevrage</a:t>
            </a:r>
          </a:p>
          <a:p>
            <a:r>
              <a:rPr lang="fr-FR" altLang="fr-FR" b="1" dirty="0">
                <a:solidFill>
                  <a:srgbClr val="0070C0"/>
                </a:solidFill>
                <a:ea typeface="Arial" panose="020B0604020202020204" pitchFamily="34" charset="0"/>
                <a:cs typeface="Calibri" panose="020F0502020204030204" pitchFamily="34" charset="0"/>
              </a:rPr>
              <a:t>	Effets indésirables graves</a:t>
            </a:r>
            <a:endParaRPr kumimoji="0" lang="fr-FR" altLang="fr-FR" sz="1800" b="1" i="0" u="none" strike="noStrike" cap="none" normalizeH="0" baseline="0" dirty="0">
              <a:ln>
                <a:noFill/>
              </a:ln>
              <a:solidFill>
                <a:srgbClr val="0070C0"/>
              </a:solidFill>
              <a:effectLst/>
              <a:latin typeface="+mn-lt"/>
              <a:ea typeface="Arial" panose="020B0604020202020204" pitchFamily="34" charset="0"/>
              <a:cs typeface="Calibri" panose="020F0502020204030204" pitchFamily="34" charset="0"/>
            </a:endParaRPr>
          </a:p>
          <a:p>
            <a:endParaRPr kumimoji="0" lang="fr-FR" altLang="fr-FR" sz="1800" b="1" i="0" u="none" strike="noStrike" cap="none" normalizeH="0" baseline="0" dirty="0">
              <a:ln>
                <a:noFill/>
              </a:ln>
              <a:solidFill>
                <a:srgbClr val="0070C0"/>
              </a:solidFill>
              <a:effectLst/>
              <a:latin typeface="+mn-lt"/>
              <a:ea typeface="Arial" panose="020B0604020202020204" pitchFamily="34" charset="0"/>
              <a:cs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r-FR" altLang="fr-FR" b="0" i="0" u="none" strike="noStrike" cap="none" normalizeH="0" baseline="0" dirty="0">
              <a:ln>
                <a:noFill/>
              </a:ln>
              <a:solidFill>
                <a:schemeClr val="tx1"/>
              </a:solidFill>
              <a:effectLst/>
            </a:endParaRPr>
          </a:p>
        </p:txBody>
      </p:sp>
      <p:grpSp>
        <p:nvGrpSpPr>
          <p:cNvPr id="5" name="Group 20538"/>
          <p:cNvGrpSpPr/>
          <p:nvPr/>
        </p:nvGrpSpPr>
        <p:grpSpPr>
          <a:xfrm>
            <a:off x="7141173" y="3698459"/>
            <a:ext cx="4378227" cy="1813499"/>
            <a:chOff x="0" y="0"/>
            <a:chExt cx="3564636" cy="1484376"/>
          </a:xfrm>
        </p:grpSpPr>
        <p:pic>
          <p:nvPicPr>
            <p:cNvPr id="6" name="Picture 726"/>
            <p:cNvPicPr/>
            <p:nvPr/>
          </p:nvPicPr>
          <p:blipFill>
            <a:blip r:embed="rId2"/>
            <a:stretch>
              <a:fillRect/>
            </a:stretch>
          </p:blipFill>
          <p:spPr>
            <a:xfrm>
              <a:off x="3048" y="3048"/>
              <a:ext cx="3558540" cy="1478280"/>
            </a:xfrm>
            <a:prstGeom prst="rect">
              <a:avLst/>
            </a:prstGeom>
          </p:spPr>
        </p:pic>
        <p:sp>
          <p:nvSpPr>
            <p:cNvPr id="7" name="Shape 727"/>
            <p:cNvSpPr/>
            <p:nvPr/>
          </p:nvSpPr>
          <p:spPr>
            <a:xfrm>
              <a:off x="0" y="0"/>
              <a:ext cx="3564636" cy="1484376"/>
            </a:xfrm>
            <a:custGeom>
              <a:avLst/>
              <a:gdLst/>
              <a:ahLst/>
              <a:cxnLst/>
              <a:rect l="0" t="0" r="0" b="0"/>
              <a:pathLst>
                <a:path w="3564636" h="1484376">
                  <a:moveTo>
                    <a:pt x="0" y="1484376"/>
                  </a:moveTo>
                  <a:lnTo>
                    <a:pt x="3564636" y="1484376"/>
                  </a:lnTo>
                  <a:lnTo>
                    <a:pt x="3564636" y="0"/>
                  </a:lnTo>
                  <a:lnTo>
                    <a:pt x="0" y="0"/>
                  </a:lnTo>
                  <a:close/>
                </a:path>
              </a:pathLst>
            </a:custGeom>
            <a:ln w="6096" cap="flat">
              <a:miter lim="127000"/>
            </a:ln>
          </p:spPr>
          <p:style>
            <a:lnRef idx="1">
              <a:srgbClr val="000000"/>
            </a:lnRef>
            <a:fillRef idx="0">
              <a:srgbClr val="000000">
                <a:alpha val="0"/>
              </a:srgbClr>
            </a:fillRef>
            <a:effectRef idx="0">
              <a:scrgbClr r="0" g="0" b="0"/>
            </a:effectRef>
            <a:fontRef idx="none"/>
          </p:style>
          <p:txBody>
            <a:bodyPr/>
            <a:lstStyle/>
            <a:p>
              <a:endParaRPr lang="fr-FR"/>
            </a:p>
          </p:txBody>
        </p:sp>
      </p:grpSp>
      <p:sp>
        <p:nvSpPr>
          <p:cNvPr id="11"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2" name="Rectangle 8"/>
          <p:cNvSpPr>
            <a:spLocks noChangeArrowheads="1"/>
          </p:cNvSpPr>
          <p:nvPr/>
        </p:nvSpPr>
        <p:spPr bwMode="auto">
          <a:xfrm>
            <a:off x="672600" y="4486295"/>
            <a:ext cx="52245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mn-lt"/>
                <a:ea typeface="Arial" panose="020B0604020202020204" pitchFamily="34" charset="0"/>
                <a:cs typeface="Calibri" panose="020F0502020204030204" pitchFamily="34" charset="0"/>
              </a:rPr>
              <a:t>	</a:t>
            </a:r>
          </a:p>
        </p:txBody>
      </p:sp>
      <p:sp>
        <p:nvSpPr>
          <p:cNvPr id="3" name="Flèche : droite 2">
            <a:extLst>
              <a:ext uri="{FF2B5EF4-FFF2-40B4-BE49-F238E27FC236}">
                <a16:creationId xmlns:a16="http://schemas.microsoft.com/office/drawing/2014/main" id="{4C073A19-9E91-0691-256F-F7093AE8545A}"/>
              </a:ext>
            </a:extLst>
          </p:cNvPr>
          <p:cNvSpPr/>
          <p:nvPr/>
        </p:nvSpPr>
        <p:spPr>
          <a:xfrm>
            <a:off x="1238554" y="4450988"/>
            <a:ext cx="693149"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e la date 3">
            <a:extLst>
              <a:ext uri="{FF2B5EF4-FFF2-40B4-BE49-F238E27FC236}">
                <a16:creationId xmlns:a16="http://schemas.microsoft.com/office/drawing/2014/main" id="{22BB0BB1-90C8-0028-8549-61A9832A0BCF}"/>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9" name="Espace réservé du pied de page 4">
            <a:extLst>
              <a:ext uri="{FF2B5EF4-FFF2-40B4-BE49-F238E27FC236}">
                <a16:creationId xmlns:a16="http://schemas.microsoft.com/office/drawing/2014/main" id="{ED81588D-A759-5727-A720-B343D5D01F80}"/>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10" name="Espace réservé du numéro de diapositive 5">
            <a:extLst>
              <a:ext uri="{FF2B5EF4-FFF2-40B4-BE49-F238E27FC236}">
                <a16:creationId xmlns:a16="http://schemas.microsoft.com/office/drawing/2014/main" id="{2E0BCE91-5BFB-FD3B-7D6A-C39C205565A4}"/>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22</a:t>
            </a:fld>
            <a:endParaRPr lang="fr-FR"/>
          </a:p>
        </p:txBody>
      </p:sp>
    </p:spTree>
    <p:extLst>
      <p:ext uri="{BB962C8B-B14F-4D97-AF65-F5344CB8AC3E}">
        <p14:creationId xmlns:p14="http://schemas.microsoft.com/office/powerpoint/2010/main" val="1712288777"/>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p:cNvGrpSpPr/>
          <p:nvPr/>
        </p:nvGrpSpPr>
        <p:grpSpPr>
          <a:xfrm>
            <a:off x="3911346" y="2596800"/>
            <a:ext cx="3719618" cy="1949331"/>
            <a:chOff x="4213182" y="3001548"/>
            <a:chExt cx="3428185" cy="1420586"/>
          </a:xfrm>
        </p:grpSpPr>
        <p:sp>
          <p:nvSpPr>
            <p:cNvPr id="18" name="Ellipse 17"/>
            <p:cNvSpPr/>
            <p:nvPr/>
          </p:nvSpPr>
          <p:spPr>
            <a:xfrm>
              <a:off x="4213182" y="3001548"/>
              <a:ext cx="3428185" cy="142058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p:cNvSpPr txBox="1"/>
            <p:nvPr/>
          </p:nvSpPr>
          <p:spPr>
            <a:xfrm>
              <a:off x="4501774" y="3126959"/>
              <a:ext cx="2913651" cy="11288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ea typeface="+mn-ea"/>
                  <a:cs typeface="Arial" panose="020B0604020202020204" pitchFamily="34" charset="0"/>
                </a:rPr>
                <a:t>ACCIDENT DU TRAVAIL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ea typeface="+mn-ea"/>
                  <a:cs typeface="Arial" panose="020B0604020202020204" pitchFamily="34" charset="0"/>
                </a:rPr>
                <a:t>ABSENTEISME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ea typeface="+mn-ea"/>
                  <a:cs typeface="Arial" panose="020B0604020202020204" pitchFamily="34" charset="0"/>
                </a:rPr>
                <a:t>DIFFICULTES RELATIONNELLES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ea typeface="+mn-ea"/>
                  <a:cs typeface="Arial" panose="020B0604020202020204" pitchFamily="34" charset="0"/>
                </a:rPr>
                <a:t>PERTE DU PERMIS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0000"/>
                  </a:solidFill>
                  <a:effectLst/>
                  <a:uLnTx/>
                  <a:uFillTx/>
                  <a:ea typeface="+mn-ea"/>
                  <a:cs typeface="Arial" panose="020B0604020202020204" pitchFamily="34" charset="0"/>
                </a:rPr>
                <a:t>PERTE DE SON EMPLOI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sp>
        <p:nvSpPr>
          <p:cNvPr id="20" name="Rectangle 19"/>
          <p:cNvSpPr/>
          <p:nvPr/>
        </p:nvSpPr>
        <p:spPr>
          <a:xfrm>
            <a:off x="-26410" y="513155"/>
            <a:ext cx="12290991" cy="529697"/>
          </a:xfrm>
          <a:prstGeom prst="rect">
            <a:avLst/>
          </a:prstGeom>
        </p:spPr>
        <p:txBody>
          <a:bodyPr wrap="square">
            <a:spAutoFit/>
          </a:bodyPr>
          <a:lstStyle/>
          <a:p>
            <a:pPr marL="957580" marR="0" lvl="0" indent="-6350" algn="ctr" defTabSz="914400" rtl="0" eaLnBrk="1" fontAlgn="auto" latinLnBrk="0" hangingPunct="1">
              <a:lnSpc>
                <a:spcPct val="106000"/>
              </a:lnSpc>
              <a:spcBef>
                <a:spcPts val="0"/>
              </a:spcBef>
              <a:spcAft>
                <a:spcPts val="35"/>
              </a:spcAft>
              <a:buClrTx/>
              <a:buSzTx/>
              <a:buFontTx/>
              <a:buNone/>
              <a:tabLst/>
              <a:defRPr/>
            </a:pPr>
            <a:r>
              <a:rPr kumimoji="0" lang="fr-FR" sz="2800" b="1" i="0" u="none" strike="noStrike" kern="1200" cap="none" spc="0" normalizeH="0" baseline="0" noProof="0" dirty="0">
                <a:ln>
                  <a:noFill/>
                </a:ln>
                <a:solidFill>
                  <a:srgbClr val="0070C0"/>
                </a:solidFill>
                <a:effectLst/>
                <a:uLnTx/>
                <a:uFillTx/>
                <a:ea typeface="Arial" panose="020B0604020202020204" pitchFamily="34" charset="0"/>
                <a:cs typeface="Arial" panose="020B0604020202020204" pitchFamily="34" charset="0"/>
              </a:rPr>
              <a:t>CONSÉQUENCES AU TRAVAIL</a:t>
            </a:r>
            <a:endParaRPr kumimoji="0" lang="fr-FR" sz="2800" b="0" i="0" u="none" strike="noStrike" kern="1200" cap="none" spc="0" normalizeH="0" baseline="0" noProof="0" dirty="0">
              <a:ln>
                <a:noFill/>
              </a:ln>
              <a:solidFill>
                <a:srgbClr val="0070C0"/>
              </a:solidFill>
              <a:effectLst/>
              <a:uLnTx/>
              <a:uFillTx/>
              <a:ea typeface="Calibri" panose="020F0502020204030204" pitchFamily="34" charset="0"/>
              <a:cs typeface="Arial" panose="020B0604020202020204" pitchFamily="34" charset="0"/>
            </a:endParaRPr>
          </a:p>
        </p:txBody>
      </p:sp>
      <p:grpSp>
        <p:nvGrpSpPr>
          <p:cNvPr id="49" name="Groupe 48"/>
          <p:cNvGrpSpPr/>
          <p:nvPr/>
        </p:nvGrpSpPr>
        <p:grpSpPr>
          <a:xfrm>
            <a:off x="774850" y="1014583"/>
            <a:ext cx="3330197" cy="1737509"/>
            <a:chOff x="871168" y="1470148"/>
            <a:chExt cx="3330197" cy="1737509"/>
          </a:xfrm>
        </p:grpSpPr>
        <p:grpSp>
          <p:nvGrpSpPr>
            <p:cNvPr id="21" name="Groupe 20"/>
            <p:cNvGrpSpPr/>
            <p:nvPr/>
          </p:nvGrpSpPr>
          <p:grpSpPr>
            <a:xfrm>
              <a:off x="871168" y="1470148"/>
              <a:ext cx="2580963" cy="1236980"/>
              <a:chOff x="871168" y="1470148"/>
              <a:chExt cx="2580963" cy="1236980"/>
            </a:xfrm>
          </p:grpSpPr>
          <p:pic>
            <p:nvPicPr>
              <p:cNvPr id="3" name="Picture 1280"/>
              <p:cNvPicPr/>
              <p:nvPr/>
            </p:nvPicPr>
            <p:blipFill>
              <a:blip r:embed="rId2"/>
              <a:stretch>
                <a:fillRect/>
              </a:stretch>
            </p:blipFill>
            <p:spPr>
              <a:xfrm>
                <a:off x="2216421" y="1470148"/>
                <a:ext cx="1235710" cy="1236980"/>
              </a:xfrm>
              <a:prstGeom prst="rect">
                <a:avLst/>
              </a:prstGeom>
            </p:spPr>
          </p:pic>
          <p:sp>
            <p:nvSpPr>
              <p:cNvPr id="2" name="ZoneTexte 1"/>
              <p:cNvSpPr txBox="1"/>
              <p:nvPr/>
            </p:nvSpPr>
            <p:spPr>
              <a:xfrm>
                <a:off x="871168" y="1482639"/>
                <a:ext cx="20255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PRISE DE RISQUE</a:t>
                </a:r>
              </a:p>
            </p:txBody>
          </p:sp>
        </p:grpSp>
        <p:cxnSp>
          <p:nvCxnSpPr>
            <p:cNvPr id="32" name="Connecteur droit avec flèche 31"/>
            <p:cNvCxnSpPr/>
            <p:nvPr/>
          </p:nvCxnSpPr>
          <p:spPr>
            <a:xfrm>
              <a:off x="3643086" y="2707128"/>
              <a:ext cx="558279" cy="5005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e 49"/>
          <p:cNvGrpSpPr/>
          <p:nvPr/>
        </p:nvGrpSpPr>
        <p:grpSpPr>
          <a:xfrm>
            <a:off x="4383324" y="956307"/>
            <a:ext cx="2841346" cy="1579880"/>
            <a:chOff x="3947886" y="1261407"/>
            <a:chExt cx="2841346" cy="1579880"/>
          </a:xfrm>
        </p:grpSpPr>
        <p:grpSp>
          <p:nvGrpSpPr>
            <p:cNvPr id="22" name="Groupe 21"/>
            <p:cNvGrpSpPr/>
            <p:nvPr/>
          </p:nvGrpSpPr>
          <p:grpSpPr>
            <a:xfrm>
              <a:off x="3947886" y="1261407"/>
              <a:ext cx="2841346" cy="1579880"/>
              <a:chOff x="3947886" y="1261407"/>
              <a:chExt cx="2841346" cy="1579880"/>
            </a:xfrm>
          </p:grpSpPr>
          <p:pic>
            <p:nvPicPr>
              <p:cNvPr id="9" name="Picture 1239"/>
              <p:cNvPicPr/>
              <p:nvPr/>
            </p:nvPicPr>
            <p:blipFill>
              <a:blip r:embed="rId3"/>
              <a:stretch>
                <a:fillRect/>
              </a:stretch>
            </p:blipFill>
            <p:spPr>
              <a:xfrm>
                <a:off x="5335717" y="1261407"/>
                <a:ext cx="1453515" cy="1579880"/>
              </a:xfrm>
              <a:prstGeom prst="rect">
                <a:avLst/>
              </a:prstGeom>
            </p:spPr>
          </p:pic>
          <p:sp>
            <p:nvSpPr>
              <p:cNvPr id="11" name="ZoneTexte 10"/>
              <p:cNvSpPr txBox="1"/>
              <p:nvPr/>
            </p:nvSpPr>
            <p:spPr>
              <a:xfrm>
                <a:off x="3947886" y="1800088"/>
                <a:ext cx="15161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MALADRESSE</a:t>
                </a:r>
              </a:p>
            </p:txBody>
          </p:sp>
        </p:grpSp>
        <p:cxnSp>
          <p:nvCxnSpPr>
            <p:cNvPr id="35" name="Connecteur droit avec flèche 34"/>
            <p:cNvCxnSpPr>
              <a:cxnSpLocks/>
            </p:cNvCxnSpPr>
            <p:nvPr/>
          </p:nvCxnSpPr>
          <p:spPr>
            <a:xfrm>
              <a:off x="4924493" y="2257102"/>
              <a:ext cx="184536" cy="5841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e 50"/>
          <p:cNvGrpSpPr/>
          <p:nvPr/>
        </p:nvGrpSpPr>
        <p:grpSpPr>
          <a:xfrm>
            <a:off x="7575375" y="1211014"/>
            <a:ext cx="3378781" cy="1785659"/>
            <a:chOff x="7542108" y="1826352"/>
            <a:chExt cx="3378781" cy="1785659"/>
          </a:xfrm>
        </p:grpSpPr>
        <p:grpSp>
          <p:nvGrpSpPr>
            <p:cNvPr id="23" name="Groupe 22"/>
            <p:cNvGrpSpPr/>
            <p:nvPr/>
          </p:nvGrpSpPr>
          <p:grpSpPr>
            <a:xfrm>
              <a:off x="7688466" y="1826352"/>
              <a:ext cx="3232423" cy="1267044"/>
              <a:chOff x="7688466" y="1826352"/>
              <a:chExt cx="3232423" cy="1267044"/>
            </a:xfrm>
          </p:grpSpPr>
          <p:pic>
            <p:nvPicPr>
              <p:cNvPr id="4" name="Picture 1241"/>
              <p:cNvPicPr/>
              <p:nvPr/>
            </p:nvPicPr>
            <p:blipFill>
              <a:blip r:embed="rId4"/>
              <a:stretch>
                <a:fillRect/>
              </a:stretch>
            </p:blipFill>
            <p:spPr>
              <a:xfrm>
                <a:off x="7688466" y="1851971"/>
                <a:ext cx="1675765" cy="1241425"/>
              </a:xfrm>
              <a:prstGeom prst="rect">
                <a:avLst/>
              </a:prstGeom>
            </p:spPr>
          </p:pic>
          <p:sp>
            <p:nvSpPr>
              <p:cNvPr id="12" name="ZoneTexte 11"/>
              <p:cNvSpPr txBox="1"/>
              <p:nvPr/>
            </p:nvSpPr>
            <p:spPr>
              <a:xfrm>
                <a:off x="8851468" y="1826352"/>
                <a:ext cx="2069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INATTENTION FATIGUE</a:t>
                </a:r>
              </a:p>
            </p:txBody>
          </p:sp>
        </p:grpSp>
        <p:cxnSp>
          <p:nvCxnSpPr>
            <p:cNvPr id="38" name="Connecteur droit avec flèche 37"/>
            <p:cNvCxnSpPr>
              <a:cxnSpLocks/>
              <a:stCxn id="4" idx="2"/>
            </p:cNvCxnSpPr>
            <p:nvPr/>
          </p:nvCxnSpPr>
          <p:spPr>
            <a:xfrm flipH="1">
              <a:off x="7542108" y="3093396"/>
              <a:ext cx="984241" cy="5186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e 51"/>
          <p:cNvGrpSpPr/>
          <p:nvPr/>
        </p:nvGrpSpPr>
        <p:grpSpPr>
          <a:xfrm>
            <a:off x="7770676" y="2478308"/>
            <a:ext cx="3646474" cy="1544955"/>
            <a:chOff x="7770676" y="2478308"/>
            <a:chExt cx="3646474" cy="1544955"/>
          </a:xfrm>
        </p:grpSpPr>
        <p:grpSp>
          <p:nvGrpSpPr>
            <p:cNvPr id="24" name="Groupe 23"/>
            <p:cNvGrpSpPr/>
            <p:nvPr/>
          </p:nvGrpSpPr>
          <p:grpSpPr>
            <a:xfrm>
              <a:off x="9136401" y="2478308"/>
              <a:ext cx="2280749" cy="1544955"/>
              <a:chOff x="9136401" y="2478308"/>
              <a:chExt cx="2280749" cy="1544955"/>
            </a:xfrm>
          </p:grpSpPr>
          <p:pic>
            <p:nvPicPr>
              <p:cNvPr id="10" name="Picture 1272"/>
              <p:cNvPicPr/>
              <p:nvPr/>
            </p:nvPicPr>
            <p:blipFill>
              <a:blip r:embed="rId5"/>
              <a:stretch>
                <a:fillRect/>
              </a:stretch>
            </p:blipFill>
            <p:spPr>
              <a:xfrm>
                <a:off x="10391625" y="2478308"/>
                <a:ext cx="1025525" cy="1544955"/>
              </a:xfrm>
              <a:prstGeom prst="rect">
                <a:avLst/>
              </a:prstGeom>
            </p:spPr>
          </p:pic>
          <p:sp>
            <p:nvSpPr>
              <p:cNvPr id="13" name="ZoneTexte 12"/>
              <p:cNvSpPr txBox="1"/>
              <p:nvPr/>
            </p:nvSpPr>
            <p:spPr>
              <a:xfrm>
                <a:off x="9136401" y="3311555"/>
                <a:ext cx="16757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AGRESSIVITE</a:t>
                </a:r>
              </a:p>
            </p:txBody>
          </p:sp>
        </p:grpSp>
        <p:cxnSp>
          <p:nvCxnSpPr>
            <p:cNvPr id="40" name="Connecteur droit avec flèche 39"/>
            <p:cNvCxnSpPr/>
            <p:nvPr/>
          </p:nvCxnSpPr>
          <p:spPr>
            <a:xfrm flipH="1">
              <a:off x="7770676" y="3525432"/>
              <a:ext cx="121736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e 52"/>
          <p:cNvGrpSpPr/>
          <p:nvPr/>
        </p:nvGrpSpPr>
        <p:grpSpPr>
          <a:xfrm>
            <a:off x="7530916" y="4243953"/>
            <a:ext cx="4499370" cy="1532487"/>
            <a:chOff x="7169775" y="4327234"/>
            <a:chExt cx="4499370" cy="1532487"/>
          </a:xfrm>
        </p:grpSpPr>
        <p:grpSp>
          <p:nvGrpSpPr>
            <p:cNvPr id="25" name="Groupe 24"/>
            <p:cNvGrpSpPr/>
            <p:nvPr/>
          </p:nvGrpSpPr>
          <p:grpSpPr>
            <a:xfrm>
              <a:off x="8060531" y="4375248"/>
              <a:ext cx="3608614" cy="1484473"/>
              <a:chOff x="8060531" y="4375248"/>
              <a:chExt cx="3608614" cy="1484473"/>
            </a:xfrm>
          </p:grpSpPr>
          <p:pic>
            <p:nvPicPr>
              <p:cNvPr id="8" name="Picture 1278"/>
              <p:cNvPicPr/>
              <p:nvPr/>
            </p:nvPicPr>
            <p:blipFill>
              <a:blip r:embed="rId6"/>
              <a:stretch>
                <a:fillRect/>
              </a:stretch>
            </p:blipFill>
            <p:spPr>
              <a:xfrm>
                <a:off x="8526348" y="4375248"/>
                <a:ext cx="1892300" cy="1016000"/>
              </a:xfrm>
              <a:prstGeom prst="rect">
                <a:avLst/>
              </a:prstGeom>
            </p:spPr>
          </p:pic>
          <p:sp>
            <p:nvSpPr>
              <p:cNvPr id="14" name="ZoneTexte 13"/>
              <p:cNvSpPr txBox="1"/>
              <p:nvPr/>
            </p:nvSpPr>
            <p:spPr>
              <a:xfrm>
                <a:off x="8060531" y="5490389"/>
                <a:ext cx="36086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MISE EN DANGER D’AUTRUI</a:t>
                </a:r>
              </a:p>
            </p:txBody>
          </p:sp>
        </p:grpSp>
        <p:cxnSp>
          <p:nvCxnSpPr>
            <p:cNvPr id="42" name="Connecteur droit avec flèche 41"/>
            <p:cNvCxnSpPr>
              <a:cxnSpLocks/>
            </p:cNvCxnSpPr>
            <p:nvPr/>
          </p:nvCxnSpPr>
          <p:spPr>
            <a:xfrm flipH="1" flipV="1">
              <a:off x="7169775" y="4327234"/>
              <a:ext cx="990365" cy="1830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e 53"/>
          <p:cNvGrpSpPr/>
          <p:nvPr/>
        </p:nvGrpSpPr>
        <p:grpSpPr>
          <a:xfrm>
            <a:off x="4260781" y="4611262"/>
            <a:ext cx="4812610" cy="1156202"/>
            <a:chOff x="4572000" y="4629088"/>
            <a:chExt cx="4082283" cy="1946045"/>
          </a:xfrm>
        </p:grpSpPr>
        <p:grpSp>
          <p:nvGrpSpPr>
            <p:cNvPr id="26" name="Groupe 25"/>
            <p:cNvGrpSpPr/>
            <p:nvPr/>
          </p:nvGrpSpPr>
          <p:grpSpPr>
            <a:xfrm>
              <a:off x="4572000" y="4786437"/>
              <a:ext cx="4082283" cy="1788696"/>
              <a:chOff x="4572000" y="4786437"/>
              <a:chExt cx="4082283" cy="1788696"/>
            </a:xfrm>
          </p:grpSpPr>
          <p:pic>
            <p:nvPicPr>
              <p:cNvPr id="7" name="Picture 1276"/>
              <p:cNvPicPr/>
              <p:nvPr/>
            </p:nvPicPr>
            <p:blipFill>
              <a:blip r:embed="rId7"/>
              <a:stretch>
                <a:fillRect/>
              </a:stretch>
            </p:blipFill>
            <p:spPr>
              <a:xfrm>
                <a:off x="5532483" y="4786437"/>
                <a:ext cx="1231265" cy="1142365"/>
              </a:xfrm>
              <a:prstGeom prst="rect">
                <a:avLst/>
              </a:prstGeom>
            </p:spPr>
          </p:pic>
          <p:sp>
            <p:nvSpPr>
              <p:cNvPr id="16" name="ZoneTexte 15"/>
              <p:cNvSpPr txBox="1"/>
              <p:nvPr/>
            </p:nvSpPr>
            <p:spPr>
              <a:xfrm>
                <a:off x="4572000" y="5928802"/>
                <a:ext cx="40822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CONSEQUENCE ET ALTERATION SUR L’EVALUATION DU  DANGER</a:t>
                </a:r>
              </a:p>
            </p:txBody>
          </p:sp>
        </p:grpSp>
        <p:cxnSp>
          <p:nvCxnSpPr>
            <p:cNvPr id="44" name="Connecteur droit avec flèche 43"/>
            <p:cNvCxnSpPr/>
            <p:nvPr/>
          </p:nvCxnSpPr>
          <p:spPr>
            <a:xfrm flipV="1">
              <a:off x="5281079" y="4629088"/>
              <a:ext cx="128322" cy="785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e 55"/>
          <p:cNvGrpSpPr/>
          <p:nvPr/>
        </p:nvGrpSpPr>
        <p:grpSpPr>
          <a:xfrm>
            <a:off x="402644" y="2874507"/>
            <a:ext cx="3500052" cy="1651502"/>
            <a:chOff x="402644" y="2874507"/>
            <a:chExt cx="3500052" cy="1651502"/>
          </a:xfrm>
        </p:grpSpPr>
        <p:grpSp>
          <p:nvGrpSpPr>
            <p:cNvPr id="28" name="Groupe 27"/>
            <p:cNvGrpSpPr/>
            <p:nvPr/>
          </p:nvGrpSpPr>
          <p:grpSpPr>
            <a:xfrm>
              <a:off x="402644" y="2874507"/>
              <a:ext cx="3500052" cy="1651502"/>
              <a:chOff x="402644" y="2874507"/>
              <a:chExt cx="3500052" cy="1651502"/>
            </a:xfrm>
          </p:grpSpPr>
          <p:pic>
            <p:nvPicPr>
              <p:cNvPr id="5" name="Picture 1274"/>
              <p:cNvPicPr/>
              <p:nvPr/>
            </p:nvPicPr>
            <p:blipFill>
              <a:blip r:embed="rId8"/>
              <a:stretch>
                <a:fillRect/>
              </a:stretch>
            </p:blipFill>
            <p:spPr>
              <a:xfrm>
                <a:off x="1439290" y="2874507"/>
                <a:ext cx="1223645" cy="1224915"/>
              </a:xfrm>
              <a:prstGeom prst="rect">
                <a:avLst/>
              </a:prstGeom>
            </p:spPr>
          </p:pic>
          <p:sp>
            <p:nvSpPr>
              <p:cNvPr id="17" name="ZoneTexte 16"/>
              <p:cNvSpPr txBox="1"/>
              <p:nvPr/>
            </p:nvSpPr>
            <p:spPr>
              <a:xfrm>
                <a:off x="402644" y="4156677"/>
                <a:ext cx="35000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TROUBLES DE LA MEMOIRE</a:t>
                </a:r>
              </a:p>
            </p:txBody>
          </p:sp>
        </p:grpSp>
        <p:cxnSp>
          <p:nvCxnSpPr>
            <p:cNvPr id="46" name="Connecteur droit avec flèche 45"/>
            <p:cNvCxnSpPr/>
            <p:nvPr/>
          </p:nvCxnSpPr>
          <p:spPr>
            <a:xfrm>
              <a:off x="2896727" y="3846286"/>
              <a:ext cx="99310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e 54"/>
          <p:cNvGrpSpPr/>
          <p:nvPr/>
        </p:nvGrpSpPr>
        <p:grpSpPr>
          <a:xfrm>
            <a:off x="365168" y="4491132"/>
            <a:ext cx="4690052" cy="1653509"/>
            <a:chOff x="773987" y="4468754"/>
            <a:chExt cx="4690052" cy="1653509"/>
          </a:xfrm>
        </p:grpSpPr>
        <p:grpSp>
          <p:nvGrpSpPr>
            <p:cNvPr id="27" name="Groupe 26"/>
            <p:cNvGrpSpPr/>
            <p:nvPr/>
          </p:nvGrpSpPr>
          <p:grpSpPr>
            <a:xfrm>
              <a:off x="773987" y="5049935"/>
              <a:ext cx="4690052" cy="1072328"/>
              <a:chOff x="773987" y="5049935"/>
              <a:chExt cx="4690052" cy="1072328"/>
            </a:xfrm>
          </p:grpSpPr>
          <p:pic>
            <p:nvPicPr>
              <p:cNvPr id="6" name="Picture 1282"/>
              <p:cNvPicPr/>
              <p:nvPr/>
            </p:nvPicPr>
            <p:blipFill>
              <a:blip r:embed="rId9"/>
              <a:stretch>
                <a:fillRect/>
              </a:stretch>
            </p:blipFill>
            <p:spPr>
              <a:xfrm>
                <a:off x="773987" y="5049935"/>
                <a:ext cx="3442335" cy="682625"/>
              </a:xfrm>
              <a:prstGeom prst="rect">
                <a:avLst/>
              </a:prstGeom>
            </p:spPr>
          </p:pic>
          <p:sp>
            <p:nvSpPr>
              <p:cNvPr id="15" name="ZoneTexte 14"/>
              <p:cNvSpPr txBox="1"/>
              <p:nvPr/>
            </p:nvSpPr>
            <p:spPr>
              <a:xfrm>
                <a:off x="1218611" y="5752931"/>
                <a:ext cx="42454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ERREUR DE JUGEMENT</a:t>
                </a:r>
              </a:p>
            </p:txBody>
          </p:sp>
        </p:grpSp>
        <p:cxnSp>
          <p:nvCxnSpPr>
            <p:cNvPr id="48" name="Connecteur droit avec flèche 47"/>
            <p:cNvCxnSpPr/>
            <p:nvPr/>
          </p:nvCxnSpPr>
          <p:spPr>
            <a:xfrm flipV="1">
              <a:off x="4339771" y="4468754"/>
              <a:ext cx="406400" cy="785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Espace réservé de la date 3">
            <a:extLst>
              <a:ext uri="{FF2B5EF4-FFF2-40B4-BE49-F238E27FC236}">
                <a16:creationId xmlns:a16="http://schemas.microsoft.com/office/drawing/2014/main" id="{57A6BC57-8F2B-2E12-9EB1-5F9C6E2A85A6}"/>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31" name="Espace réservé du pied de page 4">
            <a:extLst>
              <a:ext uri="{FF2B5EF4-FFF2-40B4-BE49-F238E27FC236}">
                <a16:creationId xmlns:a16="http://schemas.microsoft.com/office/drawing/2014/main" id="{B6F28CE7-FDDE-B874-A62D-1FDC2CE83609}"/>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33" name="Espace réservé du numéro de diapositive 5">
            <a:extLst>
              <a:ext uri="{FF2B5EF4-FFF2-40B4-BE49-F238E27FC236}">
                <a16:creationId xmlns:a16="http://schemas.microsoft.com/office/drawing/2014/main" id="{4408FCE4-C8D8-46CA-22CD-463B1F05CD64}"/>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23</a:t>
            </a:fld>
            <a:endParaRPr lang="fr-FR"/>
          </a:p>
        </p:txBody>
      </p:sp>
    </p:spTree>
    <p:extLst>
      <p:ext uri="{BB962C8B-B14F-4D97-AF65-F5344CB8AC3E}">
        <p14:creationId xmlns:p14="http://schemas.microsoft.com/office/powerpoint/2010/main" val="2554798296"/>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E01F15E-BF63-DAA4-C522-6C2A22232F66}"/>
              </a:ext>
            </a:extLst>
          </p:cNvPr>
          <p:cNvSpPr txBox="1"/>
          <p:nvPr/>
        </p:nvSpPr>
        <p:spPr>
          <a:xfrm>
            <a:off x="0" y="2598003"/>
            <a:ext cx="12192000" cy="1323439"/>
          </a:xfrm>
          <a:prstGeom prst="rect">
            <a:avLst/>
          </a:prstGeom>
          <a:noFill/>
        </p:spPr>
        <p:txBody>
          <a:bodyPr wrap="square" rtlCol="0">
            <a:spAutoFit/>
          </a:bodyPr>
          <a:lstStyle/>
          <a:p>
            <a:pPr algn="ctr"/>
            <a:r>
              <a:rPr lang="fr-FR" sz="4000" b="1" dirty="0">
                <a:solidFill>
                  <a:srgbClr val="0070C0"/>
                </a:solidFill>
                <a:cs typeface="Arial" panose="020B0604020202020204" pitchFamily="34" charset="0"/>
              </a:rPr>
              <a:t>CONDUITE À TENIR </a:t>
            </a:r>
          </a:p>
          <a:p>
            <a:pPr algn="ctr"/>
            <a:r>
              <a:rPr lang="fr-FR" sz="4000" b="1" dirty="0">
                <a:solidFill>
                  <a:srgbClr val="0070C0"/>
                </a:solidFill>
                <a:cs typeface="Arial" panose="020B0604020202020204" pitchFamily="34" charset="0"/>
              </a:rPr>
              <a:t>QUE FAIRE?</a:t>
            </a:r>
          </a:p>
        </p:txBody>
      </p:sp>
      <p:sp>
        <p:nvSpPr>
          <p:cNvPr id="2" name="Espace réservé de la date 3">
            <a:extLst>
              <a:ext uri="{FF2B5EF4-FFF2-40B4-BE49-F238E27FC236}">
                <a16:creationId xmlns:a16="http://schemas.microsoft.com/office/drawing/2014/main" id="{3FE88ABB-14D1-57B5-1EB0-51D43818E4C1}"/>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4" name="Espace réservé du pied de page 4">
            <a:extLst>
              <a:ext uri="{FF2B5EF4-FFF2-40B4-BE49-F238E27FC236}">
                <a16:creationId xmlns:a16="http://schemas.microsoft.com/office/drawing/2014/main" id="{70FCE58C-83F1-5F1C-7988-C8E4E09D3928}"/>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5" name="Espace réservé du numéro de diapositive 5">
            <a:extLst>
              <a:ext uri="{FF2B5EF4-FFF2-40B4-BE49-F238E27FC236}">
                <a16:creationId xmlns:a16="http://schemas.microsoft.com/office/drawing/2014/main" id="{EC057C7F-251D-1DA9-7162-E8C0FB97E9EE}"/>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24</a:t>
            </a:fld>
            <a:endParaRPr lang="fr-FR"/>
          </a:p>
        </p:txBody>
      </p:sp>
    </p:spTree>
    <p:extLst>
      <p:ext uri="{BB962C8B-B14F-4D97-AF65-F5344CB8AC3E}">
        <p14:creationId xmlns:p14="http://schemas.microsoft.com/office/powerpoint/2010/main" val="249663209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12337"/>
            <a:ext cx="12192000" cy="614271"/>
          </a:xfrm>
          <a:prstGeom prst="rect">
            <a:avLst/>
          </a:prstGeom>
        </p:spPr>
        <p:txBody>
          <a:bodyPr wrap="square">
            <a:spAutoFit/>
          </a:bodyPr>
          <a:lstStyle/>
          <a:p>
            <a:pPr marL="957580" marR="0" lvl="0" indent="-6350" algn="ctr" defTabSz="914400" rtl="0" eaLnBrk="1" fontAlgn="auto" latinLnBrk="0" hangingPunct="1">
              <a:lnSpc>
                <a:spcPct val="106000"/>
              </a:lnSpc>
              <a:spcBef>
                <a:spcPts val="0"/>
              </a:spcBef>
              <a:spcAft>
                <a:spcPts val="35"/>
              </a:spcAft>
              <a:buClrTx/>
              <a:buSzTx/>
              <a:buFontTx/>
              <a:buNone/>
              <a:tabLst/>
              <a:defRPr/>
            </a:pPr>
            <a:r>
              <a:rPr kumimoji="0" lang="fr-FR" sz="1600" b="1" i="0" u="none" strike="noStrike" kern="1200" cap="none" spc="0" normalizeH="0" baseline="0" noProof="0" dirty="0">
                <a:ln>
                  <a:noFill/>
                </a:ln>
                <a:solidFill>
                  <a:srgbClr val="0070C0"/>
                </a:solidFill>
                <a:effectLst/>
                <a:uLnTx/>
                <a:uFillTx/>
                <a:latin typeface="Arial" panose="020B0604020202020204" pitchFamily="34" charset="0"/>
                <a:ea typeface="Arial" panose="020B0604020202020204" pitchFamily="34" charset="0"/>
                <a:cs typeface="Arial" panose="020B0604020202020204" pitchFamily="34" charset="0"/>
              </a:rPr>
              <a:t>CONDUITE À  TENIR AU TRAVAIL EN CAS DE SUSPICION </a:t>
            </a:r>
          </a:p>
          <a:p>
            <a:pPr marL="957580" marR="0" lvl="0" indent="-6350" algn="ctr" defTabSz="914400" rtl="0" eaLnBrk="1" fontAlgn="auto" latinLnBrk="0" hangingPunct="1">
              <a:lnSpc>
                <a:spcPct val="106000"/>
              </a:lnSpc>
              <a:spcBef>
                <a:spcPts val="0"/>
              </a:spcBef>
              <a:spcAft>
                <a:spcPts val="35"/>
              </a:spcAft>
              <a:buClrTx/>
              <a:buSzTx/>
              <a:buFontTx/>
              <a:buNone/>
              <a:tabLst/>
              <a:defRPr/>
            </a:pPr>
            <a:r>
              <a:rPr kumimoji="0" lang="fr-FR" sz="1600" b="1" i="0" u="none" strike="noStrike" kern="1200" cap="none" spc="0" normalizeH="0" baseline="0" noProof="0" dirty="0">
                <a:ln>
                  <a:noFill/>
                </a:ln>
                <a:solidFill>
                  <a:srgbClr val="0070C0"/>
                </a:solidFill>
                <a:effectLst/>
                <a:uLnTx/>
                <a:uFillTx/>
                <a:latin typeface="Arial" panose="020B0604020202020204" pitchFamily="34" charset="0"/>
                <a:ea typeface="Arial" panose="020B0604020202020204" pitchFamily="34" charset="0"/>
                <a:cs typeface="Arial" panose="020B0604020202020204" pitchFamily="34" charset="0"/>
              </a:rPr>
              <a:t>D’UN COMPORTEMENT ANORMAL</a:t>
            </a:r>
            <a:endParaRPr kumimoji="0" lang="fr-FR" sz="1600" b="0"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4" name="Groupe 3"/>
          <p:cNvGrpSpPr/>
          <p:nvPr/>
        </p:nvGrpSpPr>
        <p:grpSpPr>
          <a:xfrm>
            <a:off x="196468" y="748746"/>
            <a:ext cx="11602493" cy="5721165"/>
            <a:chOff x="292710" y="935834"/>
            <a:chExt cx="11381514" cy="5740443"/>
          </a:xfrm>
        </p:grpSpPr>
        <p:sp>
          <p:nvSpPr>
            <p:cNvPr id="57" name="ZoneTexte 56"/>
            <p:cNvSpPr txBox="1"/>
            <p:nvPr/>
          </p:nvSpPr>
          <p:spPr>
            <a:xfrm>
              <a:off x="516880" y="967106"/>
              <a:ext cx="10926973" cy="1779886"/>
            </a:xfrm>
            <a:prstGeom prst="rect">
              <a:avLst/>
            </a:prstGeom>
            <a:noFill/>
            <a:ln w="38100">
              <a:solidFill>
                <a:srgbClr val="1155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ZoneTexte 57"/>
            <p:cNvSpPr txBox="1"/>
            <p:nvPr/>
          </p:nvSpPr>
          <p:spPr>
            <a:xfrm>
              <a:off x="557336" y="2978728"/>
              <a:ext cx="10747973" cy="20781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ZoneTexte 58"/>
            <p:cNvSpPr txBox="1"/>
            <p:nvPr/>
          </p:nvSpPr>
          <p:spPr>
            <a:xfrm>
              <a:off x="529626" y="2784261"/>
              <a:ext cx="10926008" cy="2668712"/>
            </a:xfrm>
            <a:prstGeom prst="rect">
              <a:avLst/>
            </a:prstGeom>
            <a:noFill/>
            <a:ln w="38100">
              <a:solidFill>
                <a:srgbClr val="1155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p:cNvSpPr/>
            <p:nvPr/>
          </p:nvSpPr>
          <p:spPr>
            <a:xfrm>
              <a:off x="536553" y="935834"/>
              <a:ext cx="10919081" cy="355276"/>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p:cNvSpPr/>
            <p:nvPr/>
          </p:nvSpPr>
          <p:spPr>
            <a:xfrm>
              <a:off x="536553" y="2791369"/>
              <a:ext cx="10900373" cy="32990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1" name="Groupe 110"/>
            <p:cNvGrpSpPr/>
            <p:nvPr/>
          </p:nvGrpSpPr>
          <p:grpSpPr>
            <a:xfrm>
              <a:off x="529625" y="5529871"/>
              <a:ext cx="10914229" cy="1122353"/>
              <a:chOff x="421791" y="5886024"/>
              <a:chExt cx="10870033" cy="744902"/>
            </a:xfrm>
          </p:grpSpPr>
          <p:sp>
            <p:nvSpPr>
              <p:cNvPr id="36" name="ZoneTexte 35"/>
              <p:cNvSpPr txBox="1"/>
              <p:nvPr/>
            </p:nvSpPr>
            <p:spPr>
              <a:xfrm>
                <a:off x="421791" y="5911708"/>
                <a:ext cx="10870033" cy="719218"/>
              </a:xfrm>
              <a:prstGeom prst="rect">
                <a:avLst/>
              </a:prstGeom>
              <a:noFill/>
              <a:ln w="38100">
                <a:solidFill>
                  <a:srgbClr val="1155C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p:cNvSpPr/>
              <p:nvPr/>
            </p:nvSpPr>
            <p:spPr>
              <a:xfrm>
                <a:off x="421792" y="5886024"/>
                <a:ext cx="10870031" cy="247213"/>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RETOUR DU SALARIÉ(E) DANS L’ENTREPRISE ET PRÉVENTION DE LA RÉCIDIVE</a:t>
                </a:r>
              </a:p>
            </p:txBody>
          </p:sp>
        </p:grpSp>
        <p:sp>
          <p:nvSpPr>
            <p:cNvPr id="47" name="ZoneTexte 46"/>
            <p:cNvSpPr txBox="1"/>
            <p:nvPr/>
          </p:nvSpPr>
          <p:spPr>
            <a:xfrm>
              <a:off x="1002180" y="945746"/>
              <a:ext cx="79472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1       CONSTAT ET CESSATION DE LA SITUATION DANGEREUSE</a:t>
              </a:r>
            </a:p>
          </p:txBody>
        </p:sp>
        <p:sp>
          <p:nvSpPr>
            <p:cNvPr id="60" name="ZoneTexte 59"/>
            <p:cNvSpPr txBox="1"/>
            <p:nvPr/>
          </p:nvSpPr>
          <p:spPr>
            <a:xfrm>
              <a:off x="1179306" y="2769713"/>
              <a:ext cx="9130257" cy="370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fr-FR"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ÉVALUATION DE LA SITUATION ET TRACABILITÉ AVEC LA FICHE CONSTAT</a:t>
              </a:r>
            </a:p>
          </p:txBody>
        </p:sp>
        <p:cxnSp>
          <p:nvCxnSpPr>
            <p:cNvPr id="68" name="Connecteur droit avec flèche 67"/>
            <p:cNvCxnSpPr/>
            <p:nvPr/>
          </p:nvCxnSpPr>
          <p:spPr>
            <a:xfrm flipV="1">
              <a:off x="737497" y="1965495"/>
              <a:ext cx="8915802" cy="354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ZoneTexte 75"/>
            <p:cNvSpPr txBox="1"/>
            <p:nvPr/>
          </p:nvSpPr>
          <p:spPr>
            <a:xfrm>
              <a:off x="506392" y="1260428"/>
              <a:ext cx="21768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DYSFONCTIONNEMENTS (lesquels?)</a:t>
              </a:r>
            </a:p>
          </p:txBody>
        </p:sp>
        <p:grpSp>
          <p:nvGrpSpPr>
            <p:cNvPr id="83" name="Groupe 82"/>
            <p:cNvGrpSpPr/>
            <p:nvPr/>
          </p:nvGrpSpPr>
          <p:grpSpPr>
            <a:xfrm>
              <a:off x="292710" y="1358168"/>
              <a:ext cx="9145129" cy="1236674"/>
              <a:chOff x="266742" y="1345623"/>
              <a:chExt cx="9145129" cy="1236674"/>
            </a:xfrm>
          </p:grpSpPr>
          <p:sp>
            <p:nvSpPr>
              <p:cNvPr id="62" name="ZoneTexte 61"/>
              <p:cNvSpPr txBox="1"/>
              <p:nvPr/>
            </p:nvSpPr>
            <p:spPr>
              <a:xfrm>
                <a:off x="266742" y="1492777"/>
                <a:ext cx="2790145" cy="24705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Constat d’un comportement anormal</a:t>
                </a:r>
              </a:p>
            </p:txBody>
          </p:sp>
          <p:sp>
            <p:nvSpPr>
              <p:cNvPr id="78" name="ZoneTexte 77"/>
              <p:cNvSpPr txBox="1"/>
              <p:nvPr/>
            </p:nvSpPr>
            <p:spPr>
              <a:xfrm>
                <a:off x="5247585" y="1345623"/>
                <a:ext cx="1588902" cy="277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RESPONSABLES</a:t>
                </a:r>
              </a:p>
            </p:txBody>
          </p:sp>
          <p:sp>
            <p:nvSpPr>
              <p:cNvPr id="74" name="ZoneTexte 73"/>
              <p:cNvSpPr txBox="1"/>
              <p:nvPr/>
            </p:nvSpPr>
            <p:spPr>
              <a:xfrm>
                <a:off x="6733251" y="2336076"/>
                <a:ext cx="2678620" cy="24622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Collaborateurs salariés et hiérarchie</a:t>
                </a:r>
              </a:p>
            </p:txBody>
          </p:sp>
          <p:sp>
            <p:nvSpPr>
              <p:cNvPr id="77" name="ZoneTexte 76"/>
              <p:cNvSpPr txBox="1"/>
              <p:nvPr/>
            </p:nvSpPr>
            <p:spPr>
              <a:xfrm>
                <a:off x="7420463" y="2080482"/>
                <a:ext cx="15665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CONSTAT</a:t>
                </a:r>
                <a:r>
                  <a:rPr kumimoji="0" lang="fr-FR"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 qui?)</a:t>
                </a:r>
              </a:p>
            </p:txBody>
          </p:sp>
        </p:grpSp>
        <p:sp>
          <p:nvSpPr>
            <p:cNvPr id="84" name="ZoneTexte 83"/>
            <p:cNvSpPr txBox="1"/>
            <p:nvPr/>
          </p:nvSpPr>
          <p:spPr>
            <a:xfrm>
              <a:off x="4486217" y="1660729"/>
              <a:ext cx="3407744" cy="24622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Fiche constat à remplir par la hiérarchie: Direction, RH</a:t>
              </a:r>
            </a:p>
          </p:txBody>
        </p:sp>
        <p:sp>
          <p:nvSpPr>
            <p:cNvPr id="86" name="ZoneTexte 85"/>
            <p:cNvSpPr txBox="1"/>
            <p:nvPr/>
          </p:nvSpPr>
          <p:spPr>
            <a:xfrm>
              <a:off x="2270122" y="2344030"/>
              <a:ext cx="2946534" cy="24622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Sous surveillance dans un local isolé et sécurisé</a:t>
              </a:r>
            </a:p>
          </p:txBody>
        </p:sp>
        <p:sp>
          <p:nvSpPr>
            <p:cNvPr id="87" name="ZoneTexte 86"/>
            <p:cNvSpPr txBox="1"/>
            <p:nvPr/>
          </p:nvSpPr>
          <p:spPr>
            <a:xfrm>
              <a:off x="2291383" y="2041495"/>
              <a:ext cx="29040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MISE EN SÉCURITÉ </a:t>
              </a:r>
            </a:p>
          </p:txBody>
        </p:sp>
        <p:sp>
          <p:nvSpPr>
            <p:cNvPr id="90" name="ZoneTexte 89"/>
            <p:cNvSpPr txBox="1"/>
            <p:nvPr/>
          </p:nvSpPr>
          <p:spPr>
            <a:xfrm>
              <a:off x="9732097" y="1819830"/>
              <a:ext cx="1428877" cy="30881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 ÉTAPE 1</a:t>
              </a:r>
            </a:p>
          </p:txBody>
        </p:sp>
        <p:sp>
          <p:nvSpPr>
            <p:cNvPr id="95" name="ZoneTexte 94"/>
            <p:cNvSpPr txBox="1"/>
            <p:nvPr/>
          </p:nvSpPr>
          <p:spPr>
            <a:xfrm>
              <a:off x="517593" y="3464063"/>
              <a:ext cx="20453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EXPOSÉ DES FAITS</a:t>
              </a:r>
            </a:p>
          </p:txBody>
        </p:sp>
        <p:cxnSp>
          <p:nvCxnSpPr>
            <p:cNvPr id="98" name="Connecteur droit avec flèche 97"/>
            <p:cNvCxnSpPr/>
            <p:nvPr/>
          </p:nvCxnSpPr>
          <p:spPr>
            <a:xfrm flipV="1">
              <a:off x="2527896" y="3591634"/>
              <a:ext cx="746673" cy="1015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9" name="ZoneTexte 98"/>
            <p:cNvSpPr txBox="1"/>
            <p:nvPr/>
          </p:nvSpPr>
          <p:spPr>
            <a:xfrm>
              <a:off x="3256292" y="3371488"/>
              <a:ext cx="2037747" cy="646331"/>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ACCEPTATION DES FAITS PAR LE / LA SALARIÉ(E)</a:t>
              </a:r>
            </a:p>
          </p:txBody>
        </p:sp>
        <p:cxnSp>
          <p:nvCxnSpPr>
            <p:cNvPr id="104" name="Connecteur droit avec flèche 103"/>
            <p:cNvCxnSpPr/>
            <p:nvPr/>
          </p:nvCxnSpPr>
          <p:spPr>
            <a:xfrm flipV="1">
              <a:off x="4876721" y="3581216"/>
              <a:ext cx="2940556" cy="655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0" name="ZoneTexte 109"/>
            <p:cNvSpPr txBox="1"/>
            <p:nvPr/>
          </p:nvSpPr>
          <p:spPr>
            <a:xfrm>
              <a:off x="7858858" y="3440166"/>
              <a:ext cx="3815366" cy="26161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AVIS MÉDICAL </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appel 15 ou 18</a:t>
              </a:r>
            </a:p>
          </p:txBody>
        </p:sp>
        <p:sp>
          <p:nvSpPr>
            <p:cNvPr id="115" name="ZoneTexte 114"/>
            <p:cNvSpPr txBox="1"/>
            <p:nvPr/>
          </p:nvSpPr>
          <p:spPr>
            <a:xfrm>
              <a:off x="9722745" y="4142988"/>
              <a:ext cx="1908238" cy="30881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 ÉTAPE 2</a:t>
              </a:r>
            </a:p>
          </p:txBody>
        </p:sp>
        <p:cxnSp>
          <p:nvCxnSpPr>
            <p:cNvPr id="5" name="Connecteur droit 4"/>
            <p:cNvCxnSpPr/>
            <p:nvPr/>
          </p:nvCxnSpPr>
          <p:spPr>
            <a:xfrm>
              <a:off x="1302596" y="3740891"/>
              <a:ext cx="1" cy="7624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1305961" y="4516582"/>
              <a:ext cx="35864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648524" y="4302602"/>
              <a:ext cx="10411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 faits par le, la salarié(e)</a:t>
              </a:r>
            </a:p>
          </p:txBody>
        </p:sp>
        <p:sp>
          <p:nvSpPr>
            <p:cNvPr id="14" name="ZoneTexte 13"/>
            <p:cNvSpPr txBox="1"/>
            <p:nvPr/>
          </p:nvSpPr>
          <p:spPr>
            <a:xfrm>
              <a:off x="3059840" y="4427261"/>
              <a:ext cx="1941756" cy="864678"/>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Selon modalité et règlement intérieur à l’entreprise et postes à risques (voir procédure)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  qui: membres cellule sécurité et /ou encadrement</a:t>
              </a:r>
            </a:p>
          </p:txBody>
        </p:sp>
        <p:sp>
          <p:nvSpPr>
            <p:cNvPr id="15" name="ZoneTexte 14"/>
            <p:cNvSpPr txBox="1"/>
            <p:nvPr/>
          </p:nvSpPr>
          <p:spPr>
            <a:xfrm>
              <a:off x="3293379" y="4163635"/>
              <a:ext cx="1429454" cy="277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ÉTHYLOTEST</a:t>
              </a:r>
            </a:p>
          </p:txBody>
        </p:sp>
        <p:cxnSp>
          <p:nvCxnSpPr>
            <p:cNvPr id="17" name="Connecteur en angle 16"/>
            <p:cNvCxnSpPr/>
            <p:nvPr/>
          </p:nvCxnSpPr>
          <p:spPr>
            <a:xfrm>
              <a:off x="4996950" y="4717328"/>
              <a:ext cx="575693" cy="303002"/>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en angle 18"/>
            <p:cNvCxnSpPr/>
            <p:nvPr/>
          </p:nvCxnSpPr>
          <p:spPr>
            <a:xfrm flipV="1">
              <a:off x="5001595" y="4356392"/>
              <a:ext cx="543917" cy="279647"/>
            </a:xfrm>
            <a:prstGeom prst="bentConnector3">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5592305" y="4172259"/>
              <a:ext cx="13227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ACCEPTATION</a:t>
              </a:r>
            </a:p>
          </p:txBody>
        </p:sp>
        <p:sp>
          <p:nvSpPr>
            <p:cNvPr id="26" name="ZoneTexte 25"/>
            <p:cNvSpPr txBox="1"/>
            <p:nvPr/>
          </p:nvSpPr>
          <p:spPr>
            <a:xfrm>
              <a:off x="5494494" y="4857739"/>
              <a:ext cx="9612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REFUS</a:t>
              </a:r>
            </a:p>
          </p:txBody>
        </p:sp>
        <p:cxnSp>
          <p:nvCxnSpPr>
            <p:cNvPr id="28" name="Connecteur en angle 27"/>
            <p:cNvCxnSpPr>
              <a:stCxn id="23" idx="3"/>
            </p:cNvCxnSpPr>
            <p:nvPr/>
          </p:nvCxnSpPr>
          <p:spPr>
            <a:xfrm flipV="1">
              <a:off x="6915007" y="4151696"/>
              <a:ext cx="395853" cy="159063"/>
            </a:xfrm>
            <a:prstGeom prst="bentConnector3">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Connecteur en angle 29"/>
            <p:cNvCxnSpPr/>
            <p:nvPr/>
          </p:nvCxnSpPr>
          <p:spPr>
            <a:xfrm>
              <a:off x="6916705" y="4393795"/>
              <a:ext cx="395853" cy="117384"/>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Plus 32"/>
            <p:cNvSpPr/>
            <p:nvPr/>
          </p:nvSpPr>
          <p:spPr>
            <a:xfrm>
              <a:off x="7383401" y="3987487"/>
              <a:ext cx="288553" cy="315113"/>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Moins 33"/>
            <p:cNvSpPr/>
            <p:nvPr/>
          </p:nvSpPr>
          <p:spPr>
            <a:xfrm>
              <a:off x="7399355" y="4236582"/>
              <a:ext cx="264914" cy="515975"/>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Connecteur droit avec flèche 47"/>
            <p:cNvCxnSpPr/>
            <p:nvPr/>
          </p:nvCxnSpPr>
          <p:spPr>
            <a:xfrm flipV="1">
              <a:off x="9497377" y="3735168"/>
              <a:ext cx="733" cy="46843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6341135" y="5021273"/>
              <a:ext cx="1447938" cy="6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ZoneTexte 62"/>
            <p:cNvSpPr txBox="1"/>
            <p:nvPr/>
          </p:nvSpPr>
          <p:spPr>
            <a:xfrm>
              <a:off x="8594544" y="5169355"/>
              <a:ext cx="2555108" cy="26249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t="100000" r="100000"/>
              </a:path>
              <a:tileRect l="-100000" b="-100000"/>
            </a:gra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AVIS MÉDICAL </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appel 15 ou 18</a:t>
              </a:r>
            </a:p>
          </p:txBody>
        </p:sp>
        <p:sp>
          <p:nvSpPr>
            <p:cNvPr id="73" name="Moins 72"/>
            <p:cNvSpPr/>
            <p:nvPr/>
          </p:nvSpPr>
          <p:spPr>
            <a:xfrm>
              <a:off x="8244964" y="4497042"/>
              <a:ext cx="1077283" cy="72751"/>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Connecteur droit avec flèche 80"/>
            <p:cNvCxnSpPr/>
            <p:nvPr/>
          </p:nvCxnSpPr>
          <p:spPr>
            <a:xfrm>
              <a:off x="9187022" y="4525140"/>
              <a:ext cx="4259" cy="371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ZoneTexte 87"/>
            <p:cNvSpPr txBox="1"/>
            <p:nvPr/>
          </p:nvSpPr>
          <p:spPr>
            <a:xfrm>
              <a:off x="7811090" y="4899253"/>
              <a:ext cx="38420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PROBLÈME DE SANTÉ GRAVE À ENVISAGER</a:t>
              </a:r>
            </a:p>
          </p:txBody>
        </p:sp>
        <p:cxnSp>
          <p:nvCxnSpPr>
            <p:cNvPr id="119" name="Connecteur droit avec flèche 118"/>
            <p:cNvCxnSpPr/>
            <p:nvPr/>
          </p:nvCxnSpPr>
          <p:spPr>
            <a:xfrm>
              <a:off x="806362" y="6363629"/>
              <a:ext cx="8336890" cy="216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ZoneTexte 119"/>
            <p:cNvSpPr txBox="1"/>
            <p:nvPr/>
          </p:nvSpPr>
          <p:spPr>
            <a:xfrm>
              <a:off x="9253556" y="6134971"/>
              <a:ext cx="1932772" cy="369332"/>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FIN ÉTAPE 3</a:t>
              </a:r>
            </a:p>
          </p:txBody>
        </p:sp>
        <p:sp>
          <p:nvSpPr>
            <p:cNvPr id="121" name="ZoneTexte 120"/>
            <p:cNvSpPr txBox="1"/>
            <p:nvPr/>
          </p:nvSpPr>
          <p:spPr>
            <a:xfrm>
              <a:off x="396088" y="5963519"/>
              <a:ext cx="25370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ENTRETIEN MANAGÉRIAL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avec le personnel formé</a:t>
              </a:r>
            </a:p>
          </p:txBody>
        </p:sp>
        <p:sp>
          <p:nvSpPr>
            <p:cNvPr id="122" name="ZoneTexte 121"/>
            <p:cNvSpPr txBox="1"/>
            <p:nvPr/>
          </p:nvSpPr>
          <p:spPr>
            <a:xfrm>
              <a:off x="2562911" y="5904243"/>
              <a:ext cx="5682054" cy="7720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INFORMER LE MÉDECIN DU TRAVAIL DE L’INCIDENT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POSSIBILITÉ DE VISITE MÉDICALE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À la demande de l’employeur                         À la demande du médecin du travail</a:t>
              </a:r>
            </a:p>
          </p:txBody>
        </p:sp>
      </p:grpSp>
      <p:grpSp>
        <p:nvGrpSpPr>
          <p:cNvPr id="9" name="Groupe 8"/>
          <p:cNvGrpSpPr/>
          <p:nvPr/>
        </p:nvGrpSpPr>
        <p:grpSpPr>
          <a:xfrm>
            <a:off x="196469" y="6519182"/>
            <a:ext cx="11776589" cy="381999"/>
            <a:chOff x="378817" y="6686495"/>
            <a:chExt cx="11776589" cy="381999"/>
          </a:xfrm>
        </p:grpSpPr>
        <p:sp>
          <p:nvSpPr>
            <p:cNvPr id="2" name="ZoneTexte 1"/>
            <p:cNvSpPr txBox="1"/>
            <p:nvPr/>
          </p:nvSpPr>
          <p:spPr>
            <a:xfrm>
              <a:off x="378817" y="6699162"/>
              <a:ext cx="52632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Prévention Santé et Travail 06 - CMTI - 5 et 7rue Delille - 06000 NICE - Tél : 04 93 62 74 62 </a:t>
              </a:r>
              <a:r>
                <a:rPr kumimoji="0" lang="fr-F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a:t>
              </a:r>
              <a:r>
                <a:rPr kumimoji="0" lang="fr-F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contact@cmti06.com</a:t>
              </a:r>
              <a:r>
                <a:rPr kumimoji="0" lang="fr-F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fr-FR" sz="9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www.cmti06.org</a:t>
              </a:r>
              <a:endParaRPr kumimoji="0" lang="fr-FR"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ZoneTexte 2"/>
            <p:cNvSpPr txBox="1"/>
            <p:nvPr/>
          </p:nvSpPr>
          <p:spPr>
            <a:xfrm>
              <a:off x="6501805" y="6686495"/>
              <a:ext cx="565360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document : PÔLE SANTÉ LILLE groupe addiction et modification par SPST06 2022</a:t>
              </a:r>
            </a:p>
          </p:txBody>
        </p:sp>
      </p:grpSp>
      <p:grpSp>
        <p:nvGrpSpPr>
          <p:cNvPr id="6" name="Groupe 5"/>
          <p:cNvGrpSpPr/>
          <p:nvPr/>
        </p:nvGrpSpPr>
        <p:grpSpPr>
          <a:xfrm>
            <a:off x="10252004" y="72649"/>
            <a:ext cx="1454727" cy="1410564"/>
            <a:chOff x="10501046" y="151200"/>
            <a:chExt cx="1454727" cy="1410564"/>
          </a:xfrm>
          <a:solidFill>
            <a:srgbClr val="FF0000"/>
          </a:solidFill>
        </p:grpSpPr>
        <p:sp>
          <p:nvSpPr>
            <p:cNvPr id="43" name="Ellipse 42"/>
            <p:cNvSpPr/>
            <p:nvPr/>
          </p:nvSpPr>
          <p:spPr>
            <a:xfrm>
              <a:off x="10501046" y="151200"/>
              <a:ext cx="1454727" cy="1410564"/>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ZoneTexte 44"/>
            <p:cNvSpPr txBox="1"/>
            <p:nvPr/>
          </p:nvSpPr>
          <p:spPr>
            <a:xfrm>
              <a:off x="10653445" y="425595"/>
              <a:ext cx="11499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DANS TOUS LES CAS  : NE PAS LAISSER LE / LA SALARIÉ(E)  SEUL(E)</a:t>
              </a:r>
            </a:p>
          </p:txBody>
        </p:sp>
      </p:grpSp>
      <p:sp>
        <p:nvSpPr>
          <p:cNvPr id="18" name="ZoneTexte 17"/>
          <p:cNvSpPr txBox="1"/>
          <p:nvPr/>
        </p:nvSpPr>
        <p:spPr>
          <a:xfrm>
            <a:off x="7653199" y="3823837"/>
            <a:ext cx="10012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POSITIF</a:t>
            </a:r>
          </a:p>
        </p:txBody>
      </p:sp>
      <p:cxnSp>
        <p:nvCxnSpPr>
          <p:cNvPr id="22" name="Connecteur droit 21"/>
          <p:cNvCxnSpPr/>
          <p:nvPr/>
        </p:nvCxnSpPr>
        <p:spPr>
          <a:xfrm>
            <a:off x="8432603" y="3989381"/>
            <a:ext cx="1147246" cy="79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7651417" y="4174879"/>
            <a:ext cx="11785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NÉGATIF</a:t>
            </a:r>
          </a:p>
        </p:txBody>
      </p:sp>
      <p:cxnSp>
        <p:nvCxnSpPr>
          <p:cNvPr id="50" name="Connecteur droit avec flèche 49"/>
          <p:cNvCxnSpPr>
            <a:cxnSpLocks/>
          </p:cNvCxnSpPr>
          <p:nvPr/>
        </p:nvCxnSpPr>
        <p:spPr>
          <a:xfrm>
            <a:off x="2475271" y="4293675"/>
            <a:ext cx="5342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B499F0EB-53FC-68D8-EB63-B31A1D8814C4}"/>
              </a:ext>
            </a:extLst>
          </p:cNvPr>
          <p:cNvPicPr>
            <a:picLocks noChangeAspect="1"/>
          </p:cNvPicPr>
          <p:nvPr/>
        </p:nvPicPr>
        <p:blipFill>
          <a:blip r:embed="rId5"/>
          <a:stretch>
            <a:fillRect/>
          </a:stretch>
        </p:blipFill>
        <p:spPr>
          <a:xfrm>
            <a:off x="424990" y="22687"/>
            <a:ext cx="1131880" cy="704440"/>
          </a:xfrm>
          <a:prstGeom prst="rect">
            <a:avLst/>
          </a:prstGeom>
        </p:spPr>
      </p:pic>
    </p:spTree>
    <p:extLst>
      <p:ext uri="{BB962C8B-B14F-4D97-AF65-F5344CB8AC3E}">
        <p14:creationId xmlns:p14="http://schemas.microsoft.com/office/powerpoint/2010/main" val="278675335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178B94-ADC7-0F3C-A706-FD14BE0F043F}"/>
              </a:ext>
            </a:extLst>
          </p:cNvPr>
          <p:cNvSpPr txBox="1"/>
          <p:nvPr/>
        </p:nvSpPr>
        <p:spPr>
          <a:xfrm>
            <a:off x="5670958" y="813732"/>
            <a:ext cx="6409189" cy="1815882"/>
          </a:xfrm>
          <a:prstGeom prst="rect">
            <a:avLst/>
          </a:prstGeom>
          <a:noFill/>
        </p:spPr>
        <p:txBody>
          <a:bodyPr wrap="square" rtlCol="0">
            <a:spAutoFit/>
          </a:bodyPr>
          <a:lstStyle/>
          <a:p>
            <a:r>
              <a:rPr lang="fr-FR" sz="2800" dirty="0"/>
              <a:t>Fiche de constat d’un état anormal au travail .</a:t>
            </a:r>
          </a:p>
          <a:p>
            <a:endParaRPr lang="fr-FR" sz="2800" dirty="0"/>
          </a:p>
          <a:p>
            <a:r>
              <a:rPr lang="fr-FR" sz="2800" dirty="0"/>
              <a:t>Traçabilité écrite pour l’employeur.</a:t>
            </a:r>
          </a:p>
        </p:txBody>
      </p:sp>
      <p:graphicFrame>
        <p:nvGraphicFramePr>
          <p:cNvPr id="2" name="Espace réservé du contenu 12">
            <a:extLst>
              <a:ext uri="{FF2B5EF4-FFF2-40B4-BE49-F238E27FC236}">
                <a16:creationId xmlns:a16="http://schemas.microsoft.com/office/drawing/2014/main" id="{D98855F0-FE9F-0D81-A48A-F02EBD2E8B40}"/>
              </a:ext>
            </a:extLst>
          </p:cNvPr>
          <p:cNvGraphicFramePr>
            <a:graphicFrameLocks noChangeAspect="1"/>
          </p:cNvGraphicFramePr>
          <p:nvPr>
            <p:extLst>
              <p:ext uri="{D42A27DB-BD31-4B8C-83A1-F6EECF244321}">
                <p14:modId xmlns:p14="http://schemas.microsoft.com/office/powerpoint/2010/main" val="2034386557"/>
              </p:ext>
            </p:extLst>
          </p:nvPr>
        </p:nvGraphicFramePr>
        <p:xfrm>
          <a:off x="1606701" y="679427"/>
          <a:ext cx="3803860" cy="5615865"/>
        </p:xfrm>
        <a:graphic>
          <a:graphicData uri="http://schemas.openxmlformats.org/presentationml/2006/ole">
            <mc:AlternateContent xmlns:mc="http://schemas.openxmlformats.org/markup-compatibility/2006">
              <mc:Choice xmlns:v="urn:schemas-microsoft-com:vml" Requires="v">
                <p:oleObj name="Document" r:id="rId2" imgW="5954612" imgH="8607987" progId="Word.Document.12">
                  <p:embed/>
                </p:oleObj>
              </mc:Choice>
              <mc:Fallback>
                <p:oleObj name="Document" r:id="rId2" imgW="5954612" imgH="8607987" progId="Word.Document.12">
                  <p:embed/>
                  <p:pic>
                    <p:nvPicPr>
                      <p:cNvPr id="2" name="Espace réservé du contenu 12">
                        <a:extLst>
                          <a:ext uri="{FF2B5EF4-FFF2-40B4-BE49-F238E27FC236}">
                            <a16:creationId xmlns:a16="http://schemas.microsoft.com/office/drawing/2014/main" id="{D98855F0-FE9F-0D81-A48A-F02EBD2E8B40}"/>
                          </a:ext>
                        </a:extLst>
                      </p:cNvPr>
                      <p:cNvPicPr/>
                      <p:nvPr/>
                    </p:nvPicPr>
                    <p:blipFill>
                      <a:blip r:embed="rId3"/>
                      <a:stretch>
                        <a:fillRect/>
                      </a:stretch>
                    </p:blipFill>
                    <p:spPr>
                      <a:xfrm>
                        <a:off x="1606701" y="679427"/>
                        <a:ext cx="3803860" cy="5615865"/>
                      </a:xfrm>
                      <a:prstGeom prst="rect">
                        <a:avLst/>
                      </a:prstGeom>
                    </p:spPr>
                  </p:pic>
                </p:oleObj>
              </mc:Fallback>
            </mc:AlternateContent>
          </a:graphicData>
        </a:graphic>
      </p:graphicFrame>
      <p:sp>
        <p:nvSpPr>
          <p:cNvPr id="4" name="Espace réservé de la date 3">
            <a:extLst>
              <a:ext uri="{FF2B5EF4-FFF2-40B4-BE49-F238E27FC236}">
                <a16:creationId xmlns:a16="http://schemas.microsoft.com/office/drawing/2014/main" id="{378C21A8-CFB3-1246-9F37-3311C4EF48CD}"/>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D54A2622-4030-54B5-1D43-4A3EC27B5781}"/>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7E06FAD0-79B6-3C0E-6D8E-01A58DCB73AB}"/>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26</a:t>
            </a:fld>
            <a:endParaRPr lang="fr-FR"/>
          </a:p>
        </p:txBody>
      </p:sp>
    </p:spTree>
    <p:extLst>
      <p:ext uri="{BB962C8B-B14F-4D97-AF65-F5344CB8AC3E}">
        <p14:creationId xmlns:p14="http://schemas.microsoft.com/office/powerpoint/2010/main" val="1130537638"/>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Espace réservé du contenu 9">
            <a:extLst>
              <a:ext uri="{FF2B5EF4-FFF2-40B4-BE49-F238E27FC236}">
                <a16:creationId xmlns:a16="http://schemas.microsoft.com/office/drawing/2014/main" id="{A2FE3F23-5512-30BA-2B70-A0E7FC7DDAD9}"/>
              </a:ext>
            </a:extLst>
          </p:cNvPr>
          <p:cNvGraphicFramePr>
            <a:graphicFrameLocks noGrp="1" noChangeAspect="1"/>
          </p:cNvGraphicFramePr>
          <p:nvPr>
            <p:ph sz="half" idx="4294967295"/>
            <p:extLst>
              <p:ext uri="{D42A27DB-BD31-4B8C-83A1-F6EECF244321}">
                <p14:modId xmlns:p14="http://schemas.microsoft.com/office/powerpoint/2010/main" val="2499950262"/>
              </p:ext>
            </p:extLst>
          </p:nvPr>
        </p:nvGraphicFramePr>
        <p:xfrm>
          <a:off x="1620716" y="705583"/>
          <a:ext cx="4475284" cy="5726537"/>
        </p:xfrm>
        <a:graphic>
          <a:graphicData uri="http://schemas.openxmlformats.org/presentationml/2006/ole">
            <mc:AlternateContent xmlns:mc="http://schemas.openxmlformats.org/markup-compatibility/2006">
              <mc:Choice xmlns:v="urn:schemas-microsoft-com:vml" Requires="v">
                <p:oleObj name="Document" r:id="rId2" imgW="7401851" imgH="9354015" progId="Word.Document.12">
                  <p:embed/>
                </p:oleObj>
              </mc:Choice>
              <mc:Fallback>
                <p:oleObj name="Document" r:id="rId2" imgW="7401851" imgH="9354015" progId="Word.Document.12">
                  <p:embed/>
                  <p:pic>
                    <p:nvPicPr>
                      <p:cNvPr id="10" name="Espace réservé du contenu 9">
                        <a:extLst>
                          <a:ext uri="{FF2B5EF4-FFF2-40B4-BE49-F238E27FC236}">
                            <a16:creationId xmlns:a16="http://schemas.microsoft.com/office/drawing/2014/main" id="{A2FE3F23-5512-30BA-2B70-A0E7FC7DDAD9}"/>
                          </a:ext>
                        </a:extLst>
                      </p:cNvPr>
                      <p:cNvPicPr/>
                      <p:nvPr/>
                    </p:nvPicPr>
                    <p:blipFill>
                      <a:blip r:embed="rId3"/>
                      <a:stretch>
                        <a:fillRect/>
                      </a:stretch>
                    </p:blipFill>
                    <p:spPr>
                      <a:xfrm>
                        <a:off x="1620716" y="705583"/>
                        <a:ext cx="4475284" cy="5726537"/>
                      </a:xfrm>
                      <a:prstGeom prst="rect">
                        <a:avLst/>
                      </a:prstGeom>
                    </p:spPr>
                  </p:pic>
                </p:oleObj>
              </mc:Fallback>
            </mc:AlternateContent>
          </a:graphicData>
        </a:graphic>
      </p:graphicFrame>
      <p:sp>
        <p:nvSpPr>
          <p:cNvPr id="4" name="Espace réservé du contenu 3">
            <a:extLst>
              <a:ext uri="{FF2B5EF4-FFF2-40B4-BE49-F238E27FC236}">
                <a16:creationId xmlns:a16="http://schemas.microsoft.com/office/drawing/2014/main" id="{A5EA2E1A-2FA6-2A25-C96B-CFD5CEEF4F4F}"/>
              </a:ext>
            </a:extLst>
          </p:cNvPr>
          <p:cNvSpPr>
            <a:spLocks noGrp="1"/>
          </p:cNvSpPr>
          <p:nvPr>
            <p:ph sz="half" idx="4294967295"/>
          </p:nvPr>
        </p:nvSpPr>
        <p:spPr>
          <a:xfrm>
            <a:off x="6096000" y="1608138"/>
            <a:ext cx="6096000" cy="4351337"/>
          </a:xfrm>
        </p:spPr>
        <p:txBody>
          <a:bodyPr/>
          <a:lstStyle/>
          <a:p>
            <a:pPr marL="0" indent="0">
              <a:buNone/>
            </a:pPr>
            <a:r>
              <a:rPr lang="fr-FR" dirty="0"/>
              <a:t>Procédure éthylotest présent dans le règlement intérieur.</a:t>
            </a:r>
          </a:p>
        </p:txBody>
      </p:sp>
      <p:sp>
        <p:nvSpPr>
          <p:cNvPr id="3" name="Espace réservé de la date 3">
            <a:extLst>
              <a:ext uri="{FF2B5EF4-FFF2-40B4-BE49-F238E27FC236}">
                <a16:creationId xmlns:a16="http://schemas.microsoft.com/office/drawing/2014/main" id="{EAD2756B-2ADB-5FC3-9F45-97DEADFBB22D}"/>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42B03308-66DB-FC42-23B9-036B2E8F1CD6}"/>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4382ABC2-A042-5A15-FBB2-085F27EA53D0}"/>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27</a:t>
            </a:fld>
            <a:endParaRPr lang="fr-FR"/>
          </a:p>
        </p:txBody>
      </p:sp>
    </p:spTree>
    <p:extLst>
      <p:ext uri="{BB962C8B-B14F-4D97-AF65-F5344CB8AC3E}">
        <p14:creationId xmlns:p14="http://schemas.microsoft.com/office/powerpoint/2010/main" val="149254079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A18DDC-AFFF-1BEF-6C90-E0546BACDBCB}"/>
              </a:ext>
            </a:extLst>
          </p:cNvPr>
          <p:cNvSpPr>
            <a:spLocks noGrp="1"/>
          </p:cNvSpPr>
          <p:nvPr>
            <p:ph type="title"/>
          </p:nvPr>
        </p:nvSpPr>
        <p:spPr>
          <a:xfrm>
            <a:off x="0" y="726280"/>
            <a:ext cx="12192000" cy="1009651"/>
          </a:xfrm>
        </p:spPr>
        <p:txBody>
          <a:bodyPr>
            <a:normAutofit/>
          </a:bodyPr>
          <a:lstStyle/>
          <a:p>
            <a:pPr algn="ctr"/>
            <a:r>
              <a:rPr lang="fr-FR" sz="2800" b="1" dirty="0">
                <a:solidFill>
                  <a:srgbClr val="0070C0"/>
                </a:solidFill>
                <a:latin typeface="+mn-lt"/>
                <a:cs typeface="Arial" panose="020B0604020202020204" pitchFamily="34" charset="0"/>
              </a:rPr>
              <a:t>SORTIR DE LA DÉPENDANCE EST– CE POSSIBLE? </a:t>
            </a:r>
            <a:br>
              <a:rPr lang="fr-FR" sz="2800" b="1" dirty="0">
                <a:solidFill>
                  <a:srgbClr val="0070C0"/>
                </a:solidFill>
                <a:latin typeface="+mn-lt"/>
                <a:cs typeface="Arial" panose="020B0604020202020204" pitchFamily="34" charset="0"/>
              </a:rPr>
            </a:br>
            <a:r>
              <a:rPr lang="fr-FR" sz="2800" b="1" dirty="0">
                <a:solidFill>
                  <a:srgbClr val="0070C0"/>
                </a:solidFill>
                <a:latin typeface="+mn-lt"/>
                <a:cs typeface="Arial" panose="020B0604020202020204" pitchFamily="34" charset="0"/>
              </a:rPr>
              <a:t>AVEC QUELLE AIDE? MODE D’EMPLOI.</a:t>
            </a:r>
          </a:p>
        </p:txBody>
      </p:sp>
      <p:sp>
        <p:nvSpPr>
          <p:cNvPr id="3" name="Espace réservé du contenu 2">
            <a:extLst>
              <a:ext uri="{FF2B5EF4-FFF2-40B4-BE49-F238E27FC236}">
                <a16:creationId xmlns:a16="http://schemas.microsoft.com/office/drawing/2014/main" id="{7F412FDE-0F4D-A1FF-F702-ABAE51A3502E}"/>
              </a:ext>
            </a:extLst>
          </p:cNvPr>
          <p:cNvSpPr>
            <a:spLocks noGrp="1"/>
          </p:cNvSpPr>
          <p:nvPr>
            <p:ph idx="1"/>
          </p:nvPr>
        </p:nvSpPr>
        <p:spPr/>
        <p:txBody>
          <a:bodyPr>
            <a:normAutofit fontScale="62500" lnSpcReduction="20000"/>
          </a:bodyPr>
          <a:lstStyle/>
          <a:p>
            <a:pPr>
              <a:lnSpc>
                <a:spcPct val="107000"/>
              </a:lnSpc>
              <a:spcAft>
                <a:spcPts val="800"/>
              </a:spcAft>
            </a:pPr>
            <a:r>
              <a:rPr lang="fr-FR" sz="2300" dirty="0">
                <a:cs typeface="Arial" panose="020B0604020202020204" pitchFamily="34" charset="0"/>
              </a:rPr>
              <a:t>L’</a:t>
            </a:r>
            <a:r>
              <a:rPr lang="fr-FR" sz="2300" dirty="0">
                <a:solidFill>
                  <a:srgbClr val="0070C0"/>
                </a:solidFill>
                <a:cs typeface="Arial" panose="020B0604020202020204" pitchFamily="34" charset="0"/>
              </a:rPr>
              <a:t>addiction</a:t>
            </a:r>
            <a:r>
              <a:rPr lang="fr-FR" sz="2300" dirty="0">
                <a:cs typeface="Arial" panose="020B0604020202020204" pitchFamily="34" charset="0"/>
              </a:rPr>
              <a:t> est une pathologie chronique grave, à rechutes mais qui </a:t>
            </a:r>
            <a:r>
              <a:rPr lang="fr-FR" sz="2300" dirty="0">
                <a:solidFill>
                  <a:srgbClr val="0070C0"/>
                </a:solidFill>
                <a:cs typeface="Arial" panose="020B0604020202020204" pitchFamily="34" charset="0"/>
              </a:rPr>
              <a:t>se soigne.</a:t>
            </a:r>
            <a:r>
              <a:rPr lang="fr-FR" sz="1800" dirty="0">
                <a:effectLst/>
                <a:latin typeface="Calibri" panose="020F0502020204030204" pitchFamily="34" charset="0"/>
                <a:ea typeface="Times New Roman" panose="02020603050405020304" pitchFamily="18" charset="0"/>
                <a:cs typeface="Calibri" panose="020F0502020204030204" pitchFamily="34" charset="0"/>
              </a:rPr>
              <a:t> </a:t>
            </a:r>
            <a:endParaRPr lang="fr-FR" sz="2300" dirty="0">
              <a:solidFill>
                <a:srgbClr val="0070C0"/>
              </a:solidFill>
              <a:effectLst/>
              <a:ea typeface="Calibri" panose="020F0502020204030204" pitchFamily="34" charset="0"/>
              <a:cs typeface="Arial" panose="020B0604020202020204" pitchFamily="34" charset="0"/>
            </a:endParaRPr>
          </a:p>
          <a:p>
            <a:pPr>
              <a:lnSpc>
                <a:spcPct val="107000"/>
              </a:lnSpc>
              <a:spcAft>
                <a:spcPts val="800"/>
              </a:spcAft>
            </a:pPr>
            <a:r>
              <a:rPr lang="fr-FR" sz="2000" dirty="0">
                <a:effectLst/>
                <a:latin typeface="Arial" panose="020B0604020202020204" pitchFamily="34" charset="0"/>
                <a:ea typeface="Calibri" panose="020F0502020204030204" pitchFamily="34" charset="0"/>
                <a:cs typeface="Arial" panose="020B0604020202020204" pitchFamily="34" charset="0"/>
              </a:rPr>
              <a:t>Il faut connaitre les effets du sevrage, les difficultés, les risques , les modalités de rechutes et mais aussi </a:t>
            </a:r>
            <a:r>
              <a:rPr lang="fr-FR" sz="2000" dirty="0">
                <a:solidFill>
                  <a:srgbClr val="0070C0"/>
                </a:solidFill>
                <a:effectLst/>
                <a:latin typeface="Arial" panose="020B0604020202020204" pitchFamily="34" charset="0"/>
                <a:ea typeface="Calibri" panose="020F0502020204030204" pitchFamily="34" charset="0"/>
                <a:cs typeface="Arial" panose="020B0604020202020204" pitchFamily="34" charset="0"/>
              </a:rPr>
              <a:t>les bénéfices.</a:t>
            </a:r>
          </a:p>
          <a:p>
            <a:pPr>
              <a:lnSpc>
                <a:spcPct val="107000"/>
              </a:lnSpc>
              <a:spcAft>
                <a:spcPts val="800"/>
              </a:spcAft>
            </a:pPr>
            <a:r>
              <a:rPr lang="fr-FR" sz="2000" dirty="0">
                <a:effectLst/>
                <a:latin typeface="Arial" panose="020B0604020202020204" pitchFamily="34" charset="0"/>
                <a:ea typeface="Calibri" panose="020F0502020204030204" pitchFamily="34" charset="0"/>
                <a:cs typeface="Arial" panose="020B0604020202020204" pitchFamily="34" charset="0"/>
              </a:rPr>
              <a:t>Après une prise de conscience, l’objectif est de travailler sur les mécanismes de la dépendance et ainsi de changer de comportement par rapport à la substance </a:t>
            </a:r>
          </a:p>
          <a:p>
            <a:pPr>
              <a:lnSpc>
                <a:spcPct val="107000"/>
              </a:lnSpc>
              <a:spcAft>
                <a:spcPts val="800"/>
              </a:spcAft>
            </a:pPr>
            <a:r>
              <a:rPr lang="fr-FR" sz="2200" dirty="0">
                <a:ea typeface="Calibri" panose="020F0502020204030204" pitchFamily="34" charset="0"/>
                <a:cs typeface="Arial" panose="020B0604020202020204" pitchFamily="34" charset="0"/>
              </a:rPr>
              <a:t>Pour stopper et sortir d’un cycle de dépendance, il existe différentes thérapies  et supports. Voici les principales :</a:t>
            </a:r>
            <a:endParaRPr lang="fr-FR" sz="2200" dirty="0">
              <a:effectLst/>
              <a:ea typeface="Calibri" panose="020F0502020204030204" pitchFamily="34" charset="0"/>
              <a:cs typeface="Arial" panose="020B0604020202020204" pitchFamily="34" charset="0"/>
            </a:endParaRPr>
          </a:p>
          <a:p>
            <a:pPr marL="800100" lvl="1" indent="-342900">
              <a:lnSpc>
                <a:spcPct val="107000"/>
              </a:lnSpc>
              <a:buFont typeface="Symbol" panose="05050102010706020507" pitchFamily="18" charset="2"/>
              <a:buChar char=""/>
            </a:pPr>
            <a:r>
              <a:rPr lang="fr-FR" sz="2100" dirty="0">
                <a:effectLst/>
                <a:ea typeface="Calibri" panose="020F0502020204030204" pitchFamily="34" charset="0"/>
                <a:cs typeface="Arial" panose="020B0604020202020204" pitchFamily="34" charset="0"/>
              </a:rPr>
              <a:t>TCC : </a:t>
            </a:r>
            <a:r>
              <a:rPr lang="fr-FR" sz="2100" b="1" dirty="0">
                <a:effectLst/>
                <a:ea typeface="Calibri" panose="020F0502020204030204" pitchFamily="34" charset="0"/>
                <a:cs typeface="Arial" panose="020B0604020202020204" pitchFamily="34" charset="0"/>
              </a:rPr>
              <a:t>T</a:t>
            </a:r>
            <a:r>
              <a:rPr lang="fr-FR" sz="2100" dirty="0">
                <a:effectLst/>
                <a:ea typeface="Calibri" panose="020F0502020204030204" pitchFamily="34" charset="0"/>
                <a:cs typeface="Arial" panose="020B0604020202020204" pitchFamily="34" charset="0"/>
              </a:rPr>
              <a:t>hérapie </a:t>
            </a:r>
            <a:r>
              <a:rPr lang="fr-FR" sz="2100" b="1" dirty="0">
                <a:effectLst/>
                <a:ea typeface="Calibri" panose="020F0502020204030204" pitchFamily="34" charset="0"/>
                <a:cs typeface="Arial" panose="020B0604020202020204" pitchFamily="34" charset="0"/>
              </a:rPr>
              <a:t>C</a:t>
            </a:r>
            <a:r>
              <a:rPr lang="fr-FR" sz="2100" dirty="0">
                <a:effectLst/>
                <a:ea typeface="Calibri" panose="020F0502020204030204" pitchFamily="34" charset="0"/>
                <a:cs typeface="Arial" panose="020B0604020202020204" pitchFamily="34" charset="0"/>
              </a:rPr>
              <a:t>ognitives </a:t>
            </a:r>
            <a:r>
              <a:rPr lang="fr-FR" sz="2100" b="1" dirty="0">
                <a:effectLst/>
                <a:ea typeface="Calibri" panose="020F0502020204030204" pitchFamily="34" charset="0"/>
                <a:cs typeface="Arial" panose="020B0604020202020204" pitchFamily="34" charset="0"/>
              </a:rPr>
              <a:t>C</a:t>
            </a:r>
            <a:r>
              <a:rPr lang="fr-FR" sz="2100" dirty="0">
                <a:effectLst/>
                <a:ea typeface="Calibri" panose="020F0502020204030204" pitchFamily="34" charset="0"/>
                <a:cs typeface="Arial" panose="020B0604020202020204" pitchFamily="34" charset="0"/>
              </a:rPr>
              <a:t>omportementales, thérapie basée sur le comportement et les émotions (phobies, addiction, TOC…)</a:t>
            </a:r>
          </a:p>
          <a:p>
            <a:pPr marL="800100" lvl="1" indent="-342900">
              <a:lnSpc>
                <a:spcPct val="107000"/>
              </a:lnSpc>
              <a:buFont typeface="Symbol" panose="05050102010706020507" pitchFamily="18" charset="2"/>
              <a:buChar char=""/>
            </a:pPr>
            <a:r>
              <a:rPr lang="fr-FR" sz="2100" dirty="0">
                <a:effectLst/>
                <a:ea typeface="Calibri" panose="020F0502020204030204" pitchFamily="34" charset="0"/>
                <a:cs typeface="Arial" panose="020B0604020202020204" pitchFamily="34" charset="0"/>
              </a:rPr>
              <a:t>Hypnothérapie.</a:t>
            </a:r>
          </a:p>
          <a:p>
            <a:pPr marL="800100" lvl="1" indent="-342900">
              <a:lnSpc>
                <a:spcPct val="107000"/>
              </a:lnSpc>
              <a:buFont typeface="Symbol" panose="05050102010706020507" pitchFamily="18" charset="2"/>
              <a:buChar char=""/>
            </a:pPr>
            <a:r>
              <a:rPr lang="fr-FR" sz="2100" dirty="0">
                <a:effectLst/>
                <a:ea typeface="Calibri" panose="020F0502020204030204" pitchFamily="34" charset="0"/>
                <a:cs typeface="Arial" panose="020B0604020202020204" pitchFamily="34" charset="0"/>
              </a:rPr>
              <a:t>EMDR : </a:t>
            </a:r>
            <a:r>
              <a:rPr lang="en-US" sz="2300" b="1" i="0" dirty="0">
                <a:solidFill>
                  <a:srgbClr val="000026"/>
                </a:solidFill>
                <a:effectLst/>
              </a:rPr>
              <a:t>E</a:t>
            </a:r>
            <a:r>
              <a:rPr lang="en-US" sz="2300" b="0" i="0" dirty="0">
                <a:solidFill>
                  <a:srgbClr val="000026"/>
                </a:solidFill>
                <a:effectLst/>
              </a:rPr>
              <a:t>ye </a:t>
            </a:r>
            <a:r>
              <a:rPr lang="en-US" sz="2300" b="1" i="0" dirty="0">
                <a:solidFill>
                  <a:srgbClr val="000026"/>
                </a:solidFill>
                <a:effectLst/>
              </a:rPr>
              <a:t>M</a:t>
            </a:r>
            <a:r>
              <a:rPr lang="en-US" sz="2300" b="0" i="0" dirty="0">
                <a:solidFill>
                  <a:srgbClr val="000026"/>
                </a:solidFill>
                <a:effectLst/>
              </a:rPr>
              <a:t>ovement </a:t>
            </a:r>
            <a:r>
              <a:rPr lang="en-US" sz="2300" b="1" i="0" dirty="0">
                <a:solidFill>
                  <a:srgbClr val="000026"/>
                </a:solidFill>
                <a:effectLst/>
              </a:rPr>
              <a:t>D</a:t>
            </a:r>
            <a:r>
              <a:rPr lang="en-US" sz="2300" b="0" i="0" dirty="0">
                <a:solidFill>
                  <a:srgbClr val="000026"/>
                </a:solidFill>
                <a:effectLst/>
              </a:rPr>
              <a:t>esensitization and</a:t>
            </a:r>
            <a:r>
              <a:rPr lang="en-US" sz="2300" b="1" i="0" dirty="0">
                <a:solidFill>
                  <a:srgbClr val="000026"/>
                </a:solidFill>
                <a:effectLst/>
              </a:rPr>
              <a:t> R</a:t>
            </a:r>
            <a:r>
              <a:rPr lang="en-US" sz="2300" b="0" i="0" dirty="0">
                <a:solidFill>
                  <a:srgbClr val="000026"/>
                </a:solidFill>
                <a:effectLst/>
              </a:rPr>
              <a:t>eprocessing</a:t>
            </a:r>
            <a:r>
              <a:rPr lang="fr-FR" sz="2300" dirty="0">
                <a:effectLst/>
                <a:ea typeface="Calibri" panose="020F0502020204030204" pitchFamily="34" charset="0"/>
                <a:cs typeface="Arial" panose="020B0604020202020204" pitchFamily="34" charset="0"/>
              </a:rPr>
              <a:t> </a:t>
            </a:r>
            <a:r>
              <a:rPr lang="fr-FR" sz="2100" dirty="0">
                <a:effectLst/>
                <a:ea typeface="Calibri" panose="020F0502020204030204" pitchFamily="34" charset="0"/>
                <a:cs typeface="Arial" panose="020B0604020202020204" pitchFamily="34" charset="0"/>
              </a:rPr>
              <a:t>(phobie, trauma)</a:t>
            </a:r>
          </a:p>
          <a:p>
            <a:pPr marL="800100" lvl="1" indent="-342900">
              <a:lnSpc>
                <a:spcPct val="107000"/>
              </a:lnSpc>
              <a:buFont typeface="Symbol" panose="05050102010706020507" pitchFamily="18" charset="2"/>
              <a:buChar char=""/>
            </a:pPr>
            <a:r>
              <a:rPr lang="fr-FR" sz="2100" dirty="0">
                <a:effectLst/>
                <a:ea typeface="Calibri" panose="020F0502020204030204" pitchFamily="34" charset="0"/>
                <a:cs typeface="Arial" panose="020B0604020202020204" pitchFamily="34" charset="0"/>
              </a:rPr>
              <a:t>PNL :  </a:t>
            </a:r>
            <a:r>
              <a:rPr lang="fr-FR" sz="2100" b="1" dirty="0">
                <a:effectLst/>
                <a:ea typeface="Calibri" panose="020F0502020204030204" pitchFamily="34" charset="0"/>
                <a:cs typeface="Arial" panose="020B0604020202020204" pitchFamily="34" charset="0"/>
              </a:rPr>
              <a:t>P</a:t>
            </a:r>
            <a:r>
              <a:rPr lang="fr-FR" sz="2100" dirty="0">
                <a:effectLst/>
                <a:ea typeface="Calibri" panose="020F0502020204030204" pitchFamily="34" charset="0"/>
                <a:cs typeface="Arial" panose="020B0604020202020204" pitchFamily="34" charset="0"/>
              </a:rPr>
              <a:t>rogrammation </a:t>
            </a:r>
            <a:r>
              <a:rPr lang="fr-FR" sz="2100" b="1" dirty="0">
                <a:effectLst/>
                <a:ea typeface="Calibri" panose="020F0502020204030204" pitchFamily="34" charset="0"/>
                <a:cs typeface="Arial" panose="020B0604020202020204" pitchFamily="34" charset="0"/>
              </a:rPr>
              <a:t>N</a:t>
            </a:r>
            <a:r>
              <a:rPr lang="fr-FR" sz="2100" dirty="0">
                <a:effectLst/>
                <a:ea typeface="Calibri" panose="020F0502020204030204" pitchFamily="34" charset="0"/>
                <a:cs typeface="Arial" panose="020B0604020202020204" pitchFamily="34" charset="0"/>
              </a:rPr>
              <a:t>euro </a:t>
            </a:r>
            <a:r>
              <a:rPr lang="fr-FR" sz="2100" b="1" dirty="0">
                <a:effectLst/>
                <a:ea typeface="Calibri" panose="020F0502020204030204" pitchFamily="34" charset="0"/>
                <a:cs typeface="Arial" panose="020B0604020202020204" pitchFamily="34" charset="0"/>
              </a:rPr>
              <a:t>L</a:t>
            </a:r>
            <a:r>
              <a:rPr lang="fr-FR" sz="2100" dirty="0">
                <a:effectLst/>
                <a:ea typeface="Calibri" panose="020F0502020204030204" pitchFamily="34" charset="0"/>
                <a:cs typeface="Arial" panose="020B0604020202020204" pitchFamily="34" charset="0"/>
              </a:rPr>
              <a:t>inguistique  </a:t>
            </a:r>
          </a:p>
          <a:p>
            <a:pPr marL="800100" lvl="1" indent="-342900">
              <a:lnSpc>
                <a:spcPct val="107000"/>
              </a:lnSpc>
              <a:buFont typeface="Symbol" panose="05050102010706020507" pitchFamily="18" charset="2"/>
              <a:buChar char=""/>
            </a:pPr>
            <a:r>
              <a:rPr lang="fr-FR" sz="2100" dirty="0">
                <a:effectLst/>
                <a:ea typeface="Calibri" panose="020F0502020204030204" pitchFamily="34" charset="0"/>
                <a:cs typeface="Arial" panose="020B0604020202020204" pitchFamily="34" charset="0"/>
              </a:rPr>
              <a:t>Analyse thérapeutique ( psychologue, psychiatre..)</a:t>
            </a:r>
          </a:p>
          <a:p>
            <a:pPr marL="800100" lvl="1" indent="-342900">
              <a:lnSpc>
                <a:spcPct val="107000"/>
              </a:lnSpc>
              <a:spcAft>
                <a:spcPts val="800"/>
              </a:spcAft>
              <a:buFont typeface="Symbol" panose="05050102010706020507" pitchFamily="18" charset="2"/>
              <a:buChar char=""/>
            </a:pPr>
            <a:r>
              <a:rPr lang="fr-FR" sz="2100" dirty="0">
                <a:effectLst/>
                <a:ea typeface="Calibri" panose="020F0502020204030204" pitchFamily="34" charset="0"/>
                <a:cs typeface="Arial" panose="020B0604020202020204" pitchFamily="34" charset="0"/>
              </a:rPr>
              <a:t>Sophrologie, méditation, activité sportive.</a:t>
            </a:r>
          </a:p>
          <a:p>
            <a:pPr marL="0" lvl="0" indent="0">
              <a:lnSpc>
                <a:spcPct val="107000"/>
              </a:lnSpc>
              <a:spcAft>
                <a:spcPts val="800"/>
              </a:spcAft>
              <a:buNone/>
            </a:pPr>
            <a:r>
              <a:rPr lang="fr-FR" sz="2300" b="1" dirty="0">
                <a:effectLst/>
                <a:ea typeface="Calibri" panose="020F0502020204030204" pitchFamily="34" charset="0"/>
                <a:cs typeface="Arial" panose="020B0604020202020204" pitchFamily="34" charset="0"/>
              </a:rPr>
              <a:t>Avec quelle aide? Comment trouver les thérapeutes?   CSAPA : FFTCC, association EMDR France, Drogues info service, Alcool info service, numéro vert…</a:t>
            </a:r>
          </a:p>
          <a:p>
            <a:pPr>
              <a:lnSpc>
                <a:spcPct val="107000"/>
              </a:lnSpc>
              <a:spcAft>
                <a:spcPts val="800"/>
              </a:spcAft>
            </a:pPr>
            <a:endParaRPr lang="fr-FR" sz="1800" dirty="0">
              <a:effectLst/>
              <a:latin typeface="Arial" panose="020B0604020202020204" pitchFamily="34" charset="0"/>
              <a:ea typeface="Calibri" panose="020F0502020204030204" pitchFamily="34" charset="0"/>
              <a:cs typeface="Arial" panose="020B0604020202020204" pitchFamily="34" charset="0"/>
            </a:endParaRPr>
          </a:p>
          <a:p>
            <a:endParaRPr lang="fr-FR" dirty="0"/>
          </a:p>
        </p:txBody>
      </p:sp>
      <p:sp>
        <p:nvSpPr>
          <p:cNvPr id="7" name="ZoneTexte 6">
            <a:extLst>
              <a:ext uri="{FF2B5EF4-FFF2-40B4-BE49-F238E27FC236}">
                <a16:creationId xmlns:a16="http://schemas.microsoft.com/office/drawing/2014/main" id="{772A8113-9201-D83A-24B1-1B934AD4ACF4}"/>
              </a:ext>
            </a:extLst>
          </p:cNvPr>
          <p:cNvSpPr txBox="1"/>
          <p:nvPr/>
        </p:nvSpPr>
        <p:spPr>
          <a:xfrm>
            <a:off x="519660" y="5762388"/>
            <a:ext cx="11417416" cy="369332"/>
          </a:xfrm>
          <a:prstGeom prst="rect">
            <a:avLst/>
          </a:prstGeom>
          <a:noFill/>
        </p:spPr>
        <p:txBody>
          <a:bodyPr wrap="square" rtlCol="0">
            <a:spAutoFit/>
          </a:bodyPr>
          <a:lstStyle/>
          <a:p>
            <a:pPr lvl="0"/>
            <a:r>
              <a:rPr lang="fr-FR" sz="900" i="1" dirty="0">
                <a:latin typeface="Calibri" panose="020F0502020204030204" pitchFamily="34" charset="0"/>
                <a:ea typeface="Times New Roman" panose="02020603050405020304" pitchFamily="18" charset="0"/>
                <a:cs typeface="Calibri" panose="020F0502020204030204" pitchFamily="34" charset="0"/>
              </a:rPr>
              <a:t>« L</a:t>
            </a:r>
            <a:r>
              <a:rPr lang="fr-FR" sz="900" i="1" dirty="0">
                <a:effectLst/>
                <a:latin typeface="Calibri" panose="020F0502020204030204" pitchFamily="34" charset="0"/>
                <a:ea typeface="Times New Roman" panose="02020603050405020304" pitchFamily="18" charset="0"/>
                <a:cs typeface="Calibri" panose="020F0502020204030204" pitchFamily="34" charset="0"/>
              </a:rPr>
              <a:t>’addiction ne joue pas que sur la dépendance psychique, elle existe aussi au niveau physique avec l’apparition d’un </a:t>
            </a:r>
            <a:r>
              <a:rPr lang="fr-FR" sz="900" b="1" i="1" dirty="0">
                <a:effectLst/>
                <a:latin typeface="Calibri" panose="020F0502020204030204" pitchFamily="34" charset="0"/>
                <a:ea typeface="Times New Roman" panose="02020603050405020304" pitchFamily="18" charset="0"/>
                <a:cs typeface="Calibri" panose="020F0502020204030204" pitchFamily="34" charset="0"/>
              </a:rPr>
              <a:t>syndrome de sevrage</a:t>
            </a:r>
            <a:r>
              <a:rPr lang="fr-FR" sz="900" i="1" dirty="0">
                <a:effectLst/>
                <a:latin typeface="Calibri" panose="020F0502020204030204" pitchFamily="34" charset="0"/>
                <a:ea typeface="Times New Roman" panose="02020603050405020304" pitchFamily="18" charset="0"/>
                <a:cs typeface="Calibri" panose="020F0502020204030204" pitchFamily="34" charset="0"/>
              </a:rPr>
              <a:t> qu’on ne peut pas contrôler tout seul même si on a « la volonté / le mental » (pour reprendre les termes que l’on entend bien souvent), d’où l’intérêt de se faire aider . »</a:t>
            </a:r>
            <a:r>
              <a:rPr lang="fr-FR" sz="900" i="1" dirty="0">
                <a:effectLst/>
                <a:latin typeface="Calibri" panose="020F0502020204030204" pitchFamily="34" charset="0"/>
                <a:ea typeface="Calibri" panose="020F0502020204030204" pitchFamily="34" charset="0"/>
                <a:cs typeface="Calibri" panose="020F0502020204030204" pitchFamily="34" charset="0"/>
              </a:rPr>
              <a:t> </a:t>
            </a:r>
          </a:p>
        </p:txBody>
      </p:sp>
      <p:sp>
        <p:nvSpPr>
          <p:cNvPr id="4" name="Espace réservé de la date 3">
            <a:extLst>
              <a:ext uri="{FF2B5EF4-FFF2-40B4-BE49-F238E27FC236}">
                <a16:creationId xmlns:a16="http://schemas.microsoft.com/office/drawing/2014/main" id="{D25EBE06-B6E5-89EA-C949-459CEA11696B}"/>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5349E106-F040-5784-EB46-B7CC6F184202}"/>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CAB095C4-71B9-407F-9DE6-8B50D982079F}"/>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28</a:t>
            </a:fld>
            <a:endParaRPr lang="fr-FR"/>
          </a:p>
        </p:txBody>
      </p:sp>
    </p:spTree>
    <p:extLst>
      <p:ext uri="{BB962C8B-B14F-4D97-AF65-F5344CB8AC3E}">
        <p14:creationId xmlns:p14="http://schemas.microsoft.com/office/powerpoint/2010/main" val="1734508731"/>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6096002"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884" y="609601"/>
            <a:ext cx="6858003" cy="56388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2217950"/>
            <a:ext cx="610351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565239" y="1211422"/>
            <a:ext cx="4640488" cy="4640488"/>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0"/>
            <a:ext cx="610351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C3FCF00F-E2F7-46D4-BEE4-E4F76D08FCFD}"/>
              </a:ext>
            </a:extLst>
          </p:cNvPr>
          <p:cNvSpPr>
            <a:spLocks noGrp="1"/>
          </p:cNvSpPr>
          <p:nvPr>
            <p:ph type="ctrTitle"/>
          </p:nvPr>
        </p:nvSpPr>
        <p:spPr>
          <a:xfrm>
            <a:off x="1069788" y="2654490"/>
            <a:ext cx="4567686" cy="3220382"/>
          </a:xfrm>
        </p:spPr>
        <p:txBody>
          <a:bodyPr anchor="t">
            <a:normAutofit/>
          </a:bodyPr>
          <a:lstStyle/>
          <a:p>
            <a:pPr algn="r"/>
            <a:r>
              <a:rPr lang="fr-FR" sz="4800" b="1" dirty="0">
                <a:solidFill>
                  <a:srgbClr val="FFFFFF"/>
                </a:solidFill>
                <a:latin typeface="+mn-lt"/>
              </a:rPr>
              <a:t>VRAI - FAUX</a:t>
            </a:r>
          </a:p>
        </p:txBody>
      </p:sp>
      <p:sp>
        <p:nvSpPr>
          <p:cNvPr id="3" name="Sous-titre 2">
            <a:extLst>
              <a:ext uri="{FF2B5EF4-FFF2-40B4-BE49-F238E27FC236}">
                <a16:creationId xmlns:a16="http://schemas.microsoft.com/office/drawing/2014/main" id="{6857425E-1B0C-4D27-B0DD-9507156A900A}"/>
              </a:ext>
            </a:extLst>
          </p:cNvPr>
          <p:cNvSpPr>
            <a:spLocks noGrp="1"/>
          </p:cNvSpPr>
          <p:nvPr>
            <p:ph type="subTitle" idx="1"/>
          </p:nvPr>
        </p:nvSpPr>
        <p:spPr>
          <a:xfrm>
            <a:off x="1371600" y="835862"/>
            <a:ext cx="4138655" cy="1112208"/>
          </a:xfrm>
        </p:spPr>
        <p:txBody>
          <a:bodyPr anchor="b">
            <a:normAutofit/>
          </a:bodyPr>
          <a:lstStyle/>
          <a:p>
            <a:pPr algn="r"/>
            <a:r>
              <a:rPr lang="fr-FR" sz="3600" b="1" dirty="0">
                <a:solidFill>
                  <a:srgbClr val="FFFFFF"/>
                </a:solidFill>
                <a:cs typeface="Arial" panose="020B0604020202020204" pitchFamily="34" charset="0"/>
              </a:rPr>
              <a:t>QUIZZ</a:t>
            </a:r>
          </a:p>
        </p:txBody>
      </p:sp>
      <p:pic>
        <p:nvPicPr>
          <p:cNvPr id="5" name="Image 4" descr="Une image contenant texte&#10;&#10;Description générée automatiquement">
            <a:extLst>
              <a:ext uri="{FF2B5EF4-FFF2-40B4-BE49-F238E27FC236}">
                <a16:creationId xmlns:a16="http://schemas.microsoft.com/office/drawing/2014/main" id="{212F3E67-D1C9-49FF-BC48-28568F5667D5}"/>
              </a:ext>
            </a:extLst>
          </p:cNvPr>
          <p:cNvPicPr>
            <a:picLocks noChangeAspect="1"/>
          </p:cNvPicPr>
          <p:nvPr/>
        </p:nvPicPr>
        <p:blipFill rotWithShape="1">
          <a:blip r:embed="rId2">
            <a:extLst>
              <a:ext uri="{28A0092B-C50C-407E-A947-70E740481C1C}">
                <a14:useLocalDpi xmlns:a14="http://schemas.microsoft.com/office/drawing/2010/main" val="0"/>
              </a:ext>
            </a:extLst>
          </a:blip>
          <a:srcRect l="366"/>
          <a:stretch/>
        </p:blipFill>
        <p:spPr>
          <a:xfrm>
            <a:off x="6553199" y="457200"/>
            <a:ext cx="5181602" cy="5943600"/>
          </a:xfrm>
          <a:prstGeom prst="rect">
            <a:avLst/>
          </a:prstGeom>
        </p:spPr>
      </p:pic>
      <p:sp>
        <p:nvSpPr>
          <p:cNvPr id="4" name="Espace réservé de la date 3">
            <a:extLst>
              <a:ext uri="{FF2B5EF4-FFF2-40B4-BE49-F238E27FC236}">
                <a16:creationId xmlns:a16="http://schemas.microsoft.com/office/drawing/2014/main" id="{753BC5E8-13F6-CADC-CA38-9C70CCE16678}"/>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6" name="Espace réservé du pied de page 4">
            <a:extLst>
              <a:ext uri="{FF2B5EF4-FFF2-40B4-BE49-F238E27FC236}">
                <a16:creationId xmlns:a16="http://schemas.microsoft.com/office/drawing/2014/main" id="{9FC9739A-7C4F-8D51-8C35-B2A572622B79}"/>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80033314-551F-FEDC-718E-3D0589124E64}"/>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29</a:t>
            </a:fld>
            <a:endParaRPr lang="fr-FR"/>
          </a:p>
        </p:txBody>
      </p:sp>
    </p:spTree>
    <p:extLst>
      <p:ext uri="{BB962C8B-B14F-4D97-AF65-F5344CB8AC3E}">
        <p14:creationId xmlns:p14="http://schemas.microsoft.com/office/powerpoint/2010/main" val="81664676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15"/>
          <p:cNvSpPr>
            <a:spLocks noChangeArrowheads="1"/>
          </p:cNvSpPr>
          <p:nvPr/>
        </p:nvSpPr>
        <p:spPr bwMode="auto">
          <a:xfrm>
            <a:off x="470648" y="2803964"/>
            <a:ext cx="1073645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098925" algn="ctr"/>
              </a:tabLst>
              <a:defRPr>
                <a:solidFill>
                  <a:schemeClr val="tx1"/>
                </a:solidFill>
                <a:latin typeface="Arial" panose="020B0604020202020204" pitchFamily="34" charset="0"/>
              </a:defRPr>
            </a:lvl1pPr>
            <a:lvl2pPr eaLnBrk="0" fontAlgn="base" hangingPunct="0">
              <a:spcBef>
                <a:spcPct val="0"/>
              </a:spcBef>
              <a:spcAft>
                <a:spcPct val="0"/>
              </a:spcAft>
              <a:tabLst>
                <a:tab pos="4098925" algn="ctr"/>
              </a:tabLst>
              <a:defRPr>
                <a:solidFill>
                  <a:schemeClr val="tx1"/>
                </a:solidFill>
                <a:latin typeface="Arial" panose="020B0604020202020204" pitchFamily="34" charset="0"/>
              </a:defRPr>
            </a:lvl2pPr>
            <a:lvl3pPr eaLnBrk="0" fontAlgn="base" hangingPunct="0">
              <a:spcBef>
                <a:spcPct val="0"/>
              </a:spcBef>
              <a:spcAft>
                <a:spcPct val="0"/>
              </a:spcAft>
              <a:tabLst>
                <a:tab pos="4098925" algn="ctr"/>
              </a:tabLst>
              <a:defRPr>
                <a:solidFill>
                  <a:schemeClr val="tx1"/>
                </a:solidFill>
                <a:latin typeface="Arial" panose="020B0604020202020204" pitchFamily="34" charset="0"/>
              </a:defRPr>
            </a:lvl3pPr>
            <a:lvl4pPr eaLnBrk="0" fontAlgn="base" hangingPunct="0">
              <a:spcBef>
                <a:spcPct val="0"/>
              </a:spcBef>
              <a:spcAft>
                <a:spcPct val="0"/>
              </a:spcAft>
              <a:tabLst>
                <a:tab pos="4098925" algn="ctr"/>
              </a:tabLst>
              <a:defRPr>
                <a:solidFill>
                  <a:schemeClr val="tx1"/>
                </a:solidFill>
                <a:latin typeface="Arial" panose="020B0604020202020204" pitchFamily="34" charset="0"/>
              </a:defRPr>
            </a:lvl4pPr>
            <a:lvl5pPr eaLnBrk="0" fontAlgn="base" hangingPunct="0">
              <a:spcBef>
                <a:spcPct val="0"/>
              </a:spcBef>
              <a:spcAft>
                <a:spcPct val="0"/>
              </a:spcAft>
              <a:tabLst>
                <a:tab pos="4098925" algn="ctr"/>
              </a:tabLst>
              <a:defRPr>
                <a:solidFill>
                  <a:schemeClr val="tx1"/>
                </a:solidFill>
                <a:latin typeface="Arial" panose="020B0604020202020204" pitchFamily="34" charset="0"/>
              </a:defRPr>
            </a:lvl5pPr>
            <a:lvl6pPr eaLnBrk="0" fontAlgn="base" hangingPunct="0">
              <a:spcBef>
                <a:spcPct val="0"/>
              </a:spcBef>
              <a:spcAft>
                <a:spcPct val="0"/>
              </a:spcAft>
              <a:tabLst>
                <a:tab pos="4098925" algn="ctr"/>
              </a:tabLst>
              <a:defRPr>
                <a:solidFill>
                  <a:schemeClr val="tx1"/>
                </a:solidFill>
                <a:latin typeface="Arial" panose="020B0604020202020204" pitchFamily="34" charset="0"/>
              </a:defRPr>
            </a:lvl6pPr>
            <a:lvl7pPr eaLnBrk="0" fontAlgn="base" hangingPunct="0">
              <a:spcBef>
                <a:spcPct val="0"/>
              </a:spcBef>
              <a:spcAft>
                <a:spcPct val="0"/>
              </a:spcAft>
              <a:tabLst>
                <a:tab pos="4098925" algn="ctr"/>
              </a:tabLst>
              <a:defRPr>
                <a:solidFill>
                  <a:schemeClr val="tx1"/>
                </a:solidFill>
                <a:latin typeface="Arial" panose="020B0604020202020204" pitchFamily="34" charset="0"/>
              </a:defRPr>
            </a:lvl7pPr>
            <a:lvl8pPr eaLnBrk="0" fontAlgn="base" hangingPunct="0">
              <a:spcBef>
                <a:spcPct val="0"/>
              </a:spcBef>
              <a:spcAft>
                <a:spcPct val="0"/>
              </a:spcAft>
              <a:tabLst>
                <a:tab pos="4098925" algn="ctr"/>
              </a:tabLst>
              <a:defRPr>
                <a:solidFill>
                  <a:schemeClr val="tx1"/>
                </a:solidFill>
                <a:latin typeface="Arial" panose="020B0604020202020204" pitchFamily="34" charset="0"/>
              </a:defRPr>
            </a:lvl8pPr>
            <a:lvl9pPr eaLnBrk="0" fontAlgn="base" hangingPunct="0">
              <a:spcBef>
                <a:spcPct val="0"/>
              </a:spcBef>
              <a:spcAft>
                <a:spcPct val="0"/>
              </a:spcAft>
              <a:tabLst>
                <a:tab pos="4098925" algn="ctr"/>
              </a:tabLst>
              <a:defRPr>
                <a:solidFill>
                  <a:schemeClr val="tx1"/>
                </a:solidFill>
                <a:latin typeface="Arial" panose="020B0604020202020204" pitchFamily="34" charset="0"/>
              </a:defRPr>
            </a:lvl9pPr>
          </a:lstStyle>
          <a:p>
            <a:pPr lvl="0" eaLnBrk="1" hangingPunct="1">
              <a:tabLst/>
            </a:pPr>
            <a:r>
              <a:rPr lang="fr-FR" altLang="fr-FR" sz="2800" dirty="0">
                <a:solidFill>
                  <a:srgbClr val="0070C0"/>
                </a:solidFill>
                <a:latin typeface="+mn-lt"/>
                <a:cs typeface="Arial" panose="020B0604020202020204" pitchFamily="34" charset="0"/>
              </a:rPr>
              <a:t>Substance Psycho Active </a:t>
            </a:r>
            <a:r>
              <a:rPr lang="fr-FR" altLang="fr-FR" sz="2800" dirty="0">
                <a:solidFill>
                  <a:srgbClr val="000000"/>
                </a:solidFill>
                <a:latin typeface="+mn-lt"/>
                <a:cs typeface="Arial" panose="020B0604020202020204" pitchFamily="34" charset="0"/>
              </a:rPr>
              <a:t>:</a:t>
            </a:r>
          </a:p>
          <a:p>
            <a:pPr lvl="0" eaLnBrk="1" hangingPunct="1">
              <a:tabLst/>
            </a:pPr>
            <a:endParaRPr lang="fr-FR" altLang="fr-FR" sz="2800" dirty="0">
              <a:solidFill>
                <a:srgbClr val="000000"/>
              </a:solidFill>
              <a:latin typeface="+mn-lt"/>
              <a:cs typeface="Arial" panose="020B0604020202020204" pitchFamily="34" charset="0"/>
            </a:endParaRPr>
          </a:p>
          <a:p>
            <a:pPr lvl="0" eaLnBrk="1" hangingPunct="1">
              <a:tabLst/>
            </a:pPr>
            <a:r>
              <a:rPr lang="fr-FR" altLang="fr-FR" sz="2800" dirty="0">
                <a:solidFill>
                  <a:srgbClr val="000000"/>
                </a:solidFill>
                <a:latin typeface="+mn-lt"/>
                <a:cs typeface="Arial" panose="020B0604020202020204" pitchFamily="34" charset="0"/>
              </a:rPr>
              <a:t>Substance légale ou illégale, naturelle ou synthétique </a:t>
            </a:r>
            <a:r>
              <a:rPr lang="fr-FR" altLang="fr-FR" sz="2800" dirty="0">
                <a:latin typeface="+mn-lt"/>
                <a:cs typeface="Arial" panose="020B0604020202020204" pitchFamily="34" charset="0"/>
              </a:rPr>
              <a:t>qui peut, par son action sur le cerveau, </a:t>
            </a:r>
            <a:r>
              <a:rPr lang="fr-FR" altLang="fr-FR" sz="2800" dirty="0">
                <a:solidFill>
                  <a:srgbClr val="0070C0"/>
                </a:solidFill>
                <a:latin typeface="+mn-lt"/>
                <a:cs typeface="Arial" panose="020B0604020202020204" pitchFamily="34" charset="0"/>
              </a:rPr>
              <a:t>modifier</a:t>
            </a:r>
            <a:r>
              <a:rPr lang="fr-FR" altLang="fr-FR" sz="2800" dirty="0">
                <a:latin typeface="+mn-lt"/>
                <a:cs typeface="Arial" panose="020B0604020202020204" pitchFamily="34" charset="0"/>
              </a:rPr>
              <a:t> </a:t>
            </a:r>
            <a:r>
              <a:rPr lang="fr-FR" altLang="fr-FR" sz="2800" dirty="0">
                <a:solidFill>
                  <a:srgbClr val="0070C0"/>
                </a:solidFill>
                <a:latin typeface="+mn-lt"/>
                <a:cs typeface="Arial" panose="020B0604020202020204" pitchFamily="34" charset="0"/>
              </a:rPr>
              <a:t>l'activité mentale, les sensations, le comportement et les émotions</a:t>
            </a:r>
            <a:r>
              <a:rPr lang="fr-FR" altLang="fr-FR" sz="2800" dirty="0">
                <a:solidFill>
                  <a:srgbClr val="1360EB"/>
                </a:solidFill>
                <a:latin typeface="+mn-lt"/>
                <a:cs typeface="Arial" panose="020B0604020202020204" pitchFamily="34" charset="0"/>
              </a:rPr>
              <a:t>.</a:t>
            </a:r>
          </a:p>
          <a:p>
            <a:pPr lvl="0" eaLnBrk="1" hangingPunct="1">
              <a:tabLst/>
            </a:pPr>
            <a:endParaRPr lang="fr-FR" altLang="fr-FR" sz="2400" dirty="0">
              <a:solidFill>
                <a:srgbClr val="3333CC"/>
              </a:solidFill>
              <a:latin typeface="Calibri" panose="020F0502020204030204" pitchFamily="34" charset="0"/>
              <a:cs typeface="Times New Roman" panose="02020603050405020304" pitchFamily="18" charset="0"/>
            </a:endParaRPr>
          </a:p>
        </p:txBody>
      </p:sp>
      <p:graphicFrame>
        <p:nvGraphicFramePr>
          <p:cNvPr id="16" name="Tableau 15"/>
          <p:cNvGraphicFramePr>
            <a:graphicFrameLocks noGrp="1"/>
          </p:cNvGraphicFramePr>
          <p:nvPr>
            <p:extLst>
              <p:ext uri="{D42A27DB-BD31-4B8C-83A1-F6EECF244321}">
                <p14:modId xmlns:p14="http://schemas.microsoft.com/office/powerpoint/2010/main" val="2452121178"/>
              </p:ext>
            </p:extLst>
          </p:nvPr>
        </p:nvGraphicFramePr>
        <p:xfrm>
          <a:off x="-1" y="826517"/>
          <a:ext cx="12191999" cy="1463040"/>
        </p:xfrm>
        <a:graphic>
          <a:graphicData uri="http://schemas.openxmlformats.org/drawingml/2006/table">
            <a:tbl>
              <a:tblPr firstRow="1" bandRow="1">
                <a:tableStyleId>{5C22544A-7EE6-4342-B048-85BDC9FD1C3A}</a:tableStyleId>
              </a:tblPr>
              <a:tblGrid>
                <a:gridCol w="12191999">
                  <a:extLst>
                    <a:ext uri="{9D8B030D-6E8A-4147-A177-3AD203B41FA5}">
                      <a16:colId xmlns:a16="http://schemas.microsoft.com/office/drawing/2014/main" val="2000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1" i="0" u="none" strike="noStrike" cap="none" normalizeH="0" baseline="0" dirty="0">
                          <a:ln>
                            <a:noFill/>
                          </a:ln>
                          <a:solidFill>
                            <a:srgbClr val="0070C0"/>
                          </a:solidFill>
                          <a:effectLst/>
                          <a:latin typeface="+mn-lt"/>
                          <a:ea typeface="Arial" panose="020B0604020202020204" pitchFamily="34" charset="0"/>
                          <a:cs typeface="Calibri" panose="020F0502020204030204" pitchFamily="34" charset="0"/>
                        </a:rPr>
                        <a:t>QU’EST-CE QU’UNE SPA?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3600" b="1" i="0" u="none" strike="noStrike" cap="none" normalizeH="0" baseline="0" dirty="0">
                          <a:ln>
                            <a:noFill/>
                          </a:ln>
                          <a:solidFill>
                            <a:srgbClr val="FF0000"/>
                          </a:solidFill>
                          <a:effectLst/>
                          <a:latin typeface="+mn-lt"/>
                        </a:rPr>
                        <a:t>S</a:t>
                      </a:r>
                      <a:r>
                        <a:rPr kumimoji="0" lang="fr-FR" altLang="fr-FR" sz="3600" b="1" i="0" u="none" strike="noStrike" cap="none" normalizeH="0" baseline="0" dirty="0">
                          <a:ln>
                            <a:noFill/>
                          </a:ln>
                          <a:solidFill>
                            <a:srgbClr val="0070C0"/>
                          </a:solidFill>
                          <a:effectLst/>
                          <a:latin typeface="+mn-lt"/>
                        </a:rPr>
                        <a:t>ubstance </a:t>
                      </a:r>
                      <a:r>
                        <a:rPr kumimoji="0" lang="fr-FR" altLang="fr-FR" sz="3600" b="1" i="0" u="none" strike="noStrike" cap="none" normalizeH="0" baseline="0" dirty="0">
                          <a:ln>
                            <a:noFill/>
                          </a:ln>
                          <a:solidFill>
                            <a:srgbClr val="FF0000"/>
                          </a:solidFill>
                          <a:effectLst/>
                          <a:latin typeface="+mn-lt"/>
                        </a:rPr>
                        <a:t>P</a:t>
                      </a:r>
                      <a:r>
                        <a:rPr kumimoji="0" lang="fr-FR" altLang="fr-FR" sz="3600" b="1" i="0" u="none" strike="noStrike" cap="none" normalizeH="0" baseline="0" dirty="0">
                          <a:ln>
                            <a:noFill/>
                          </a:ln>
                          <a:solidFill>
                            <a:srgbClr val="0070C0"/>
                          </a:solidFill>
                          <a:effectLst/>
                          <a:latin typeface="+mn-lt"/>
                        </a:rPr>
                        <a:t>sycho </a:t>
                      </a:r>
                      <a:r>
                        <a:rPr kumimoji="0" lang="fr-FR" altLang="fr-FR" sz="3600" b="1" i="0" u="none" strike="noStrike" cap="none" normalizeH="0" baseline="0" dirty="0">
                          <a:ln>
                            <a:noFill/>
                          </a:ln>
                          <a:solidFill>
                            <a:srgbClr val="FF0000"/>
                          </a:solidFill>
                          <a:effectLst/>
                          <a:latin typeface="+mn-lt"/>
                        </a:rPr>
                        <a:t>A</a:t>
                      </a:r>
                      <a:r>
                        <a:rPr kumimoji="0" lang="fr-FR" altLang="fr-FR" sz="3600" b="1" i="0" u="none" strike="noStrike" cap="none" normalizeH="0" baseline="0" dirty="0">
                          <a:ln>
                            <a:noFill/>
                          </a:ln>
                          <a:solidFill>
                            <a:srgbClr val="0070C0"/>
                          </a:solidFill>
                          <a:effectLst/>
                          <a:latin typeface="+mn-lt"/>
                        </a:rPr>
                        <a:t>ctive</a:t>
                      </a:r>
                      <a:endParaRPr kumimoji="0" lang="fr-FR" altLang="fr-FR" sz="3600" b="0" i="0" u="none" strike="noStrike" cap="none" normalizeH="0" baseline="0" dirty="0">
                        <a:ln>
                          <a:noFill/>
                        </a:ln>
                        <a:solidFill>
                          <a:srgbClr val="0070C0"/>
                        </a:solidFill>
                        <a:effectLst/>
                        <a:latin typeface="+mn-lt"/>
                      </a:endParaRPr>
                    </a:p>
                    <a:p>
                      <a:endParaRPr lang="fr-FR" dirty="0"/>
                    </a:p>
                  </a:txBody>
                  <a:tcPr>
                    <a:solidFill>
                      <a:schemeClr val="bg1"/>
                    </a:solidFill>
                  </a:tcPr>
                </a:tc>
                <a:extLst>
                  <a:ext uri="{0D108BD9-81ED-4DB2-BD59-A6C34878D82A}">
                    <a16:rowId xmlns:a16="http://schemas.microsoft.com/office/drawing/2014/main" val="10000"/>
                  </a:ext>
                </a:extLst>
              </a:tr>
            </a:tbl>
          </a:graphicData>
        </a:graphic>
      </p:graphicFrame>
      <p:sp>
        <p:nvSpPr>
          <p:cNvPr id="2" name="Rectangle 1"/>
          <p:cNvSpPr/>
          <p:nvPr/>
        </p:nvSpPr>
        <p:spPr>
          <a:xfrm>
            <a:off x="1436914" y="5518618"/>
            <a:ext cx="9202057" cy="369332"/>
          </a:xfrm>
          <a:prstGeom prst="rect">
            <a:avLst/>
          </a:prstGeom>
        </p:spPr>
        <p:txBody>
          <a:bodyPr wrap="square">
            <a:spAutoFit/>
          </a:bodyPr>
          <a:lstStyle/>
          <a:p>
            <a:pPr lvl="0"/>
            <a:r>
              <a:rPr lang="fr-FR" altLang="fr-FR" dirty="0">
                <a:solidFill>
                  <a:srgbClr val="000000"/>
                </a:solidFill>
                <a:latin typeface="Calibri" panose="020F0502020204030204" pitchFamily="34" charset="0"/>
                <a:cs typeface="Times New Roman" panose="02020603050405020304" pitchFamily="18" charset="0"/>
              </a:rPr>
              <a:t>On dit aussi Psychotrope: ("trope" qui agit, qui donne une direction  - "psycho"  au mental) </a:t>
            </a:r>
          </a:p>
        </p:txBody>
      </p:sp>
      <p:pic>
        <p:nvPicPr>
          <p:cNvPr id="4" name="Image 3">
            <a:extLst>
              <a:ext uri="{FF2B5EF4-FFF2-40B4-BE49-F238E27FC236}">
                <a16:creationId xmlns:a16="http://schemas.microsoft.com/office/drawing/2014/main" id="{8EB7C935-5535-3D75-E002-E54EBEAD8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1495" y="514409"/>
            <a:ext cx="3240505" cy="3240505"/>
          </a:xfrm>
          <a:prstGeom prst="rect">
            <a:avLst/>
          </a:prstGeom>
        </p:spPr>
      </p:pic>
      <p:sp>
        <p:nvSpPr>
          <p:cNvPr id="3" name="Espace réservé de la date 3">
            <a:extLst>
              <a:ext uri="{FF2B5EF4-FFF2-40B4-BE49-F238E27FC236}">
                <a16:creationId xmlns:a16="http://schemas.microsoft.com/office/drawing/2014/main" id="{AABB29BE-71B2-313B-B047-56EDE255D7AD}"/>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0422DAA3-34D6-432A-E3A2-87C7CB29DEA5}"/>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D90D2149-00AC-77FE-5256-FFA6B2B9F2BE}"/>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a:t>
            </a:fld>
            <a:endParaRPr lang="fr-FR"/>
          </a:p>
        </p:txBody>
      </p:sp>
    </p:spTree>
    <p:extLst>
      <p:ext uri="{BB962C8B-B14F-4D97-AF65-F5344CB8AC3E}">
        <p14:creationId xmlns:p14="http://schemas.microsoft.com/office/powerpoint/2010/main" val="86855203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 calcmode="lin" valueType="num">
                                      <p:cBhvr additive="base">
                                        <p:cTn id="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6680200" y="2608922"/>
            <a:ext cx="5181600" cy="4351338"/>
          </a:xfrm>
        </p:spPr>
        <p:txBody>
          <a:bodyPr anchor="ctr">
            <a:normAutofit/>
          </a:bodyPr>
          <a:lstStyle/>
          <a:p>
            <a:endParaRPr lang="fr-FR" b="1" dirty="0">
              <a:solidFill>
                <a:srgbClr val="FF0000"/>
              </a:solidFill>
            </a:endParaRPr>
          </a:p>
          <a:p>
            <a:endParaRPr lang="fr-FR" b="1" dirty="0">
              <a:solidFill>
                <a:srgbClr val="FF0000"/>
              </a:solidFill>
            </a:endParaRPr>
          </a:p>
          <a:p>
            <a:r>
              <a:rPr lang="fr-FR" sz="3600" b="1" dirty="0">
                <a:solidFill>
                  <a:srgbClr val="00B050"/>
                </a:solidFill>
              </a:rPr>
              <a:t>VRAI</a:t>
            </a:r>
            <a:endParaRPr lang="fr-FR" dirty="0"/>
          </a:p>
          <a:p>
            <a:r>
              <a:rPr lang="fr-FR" dirty="0">
                <a:cs typeface="Arial" panose="020B0604020202020204" pitchFamily="34" charset="0"/>
              </a:rPr>
              <a:t>Chacun de ces verres contiennent tous environ 10 grammes pour un verre. </a:t>
            </a:r>
          </a:p>
          <a:p>
            <a:r>
              <a:rPr lang="fr-FR" dirty="0">
                <a:cs typeface="Arial" panose="020B0604020202020204" pitchFamily="34" charset="0"/>
              </a:rPr>
              <a:t>C'est ce qu'on appelle un verre standard ou une unité</a:t>
            </a:r>
          </a:p>
          <a:p>
            <a:endParaRPr lang="fr-FR" b="1" dirty="0">
              <a:cs typeface="Arial" panose="020B0604020202020204" pitchFamily="34" charset="0"/>
            </a:endParaRPr>
          </a:p>
          <a:p>
            <a:endParaRPr lang="fr-FR" b="1" dirty="0">
              <a:latin typeface="Arial" panose="020B0604020202020204" pitchFamily="34" charset="0"/>
              <a:cs typeface="Arial" panose="020B0604020202020204" pitchFamily="34" charset="0"/>
            </a:endParaRPr>
          </a:p>
          <a:p>
            <a:pPr marL="0" indent="0">
              <a:buNone/>
            </a:pPr>
            <a:endParaRPr lang="fr-FR" dirty="0">
              <a:solidFill>
                <a:srgbClr val="FF0000"/>
              </a:solidFill>
            </a:endParaRPr>
          </a:p>
          <a:p>
            <a:pPr marL="0" indent="0">
              <a:buNone/>
            </a:pPr>
            <a:endParaRPr lang="fr-FR" dirty="0"/>
          </a:p>
        </p:txBody>
      </p:sp>
      <p:sp>
        <p:nvSpPr>
          <p:cNvPr id="3" name="Espace réservé du contenu 2"/>
          <p:cNvSpPr>
            <a:spLocks noGrp="1"/>
          </p:cNvSpPr>
          <p:nvPr>
            <p:ph sz="half" idx="1"/>
          </p:nvPr>
        </p:nvSpPr>
        <p:spPr>
          <a:xfrm>
            <a:off x="838200" y="4005943"/>
            <a:ext cx="4415971" cy="2171020"/>
          </a:xfrm>
        </p:spPr>
        <p:txBody>
          <a:bodyPr anchor="ctr">
            <a:normAutofit/>
          </a:bodyPr>
          <a:lstStyle/>
          <a:p>
            <a:r>
              <a:rPr lang="fr-FR" b="1" dirty="0">
                <a:solidFill>
                  <a:srgbClr val="00B050"/>
                </a:solidFill>
                <a:cs typeface="Arial" panose="020B0604020202020204" pitchFamily="34" charset="0"/>
              </a:rPr>
              <a:t>VRAI</a:t>
            </a:r>
            <a:r>
              <a:rPr lang="fr-FR" b="1" dirty="0">
                <a:cs typeface="Arial" panose="020B0604020202020204" pitchFamily="34" charset="0"/>
              </a:rPr>
              <a:t> OU </a:t>
            </a:r>
            <a:r>
              <a:rPr lang="fr-FR" b="1" dirty="0">
                <a:solidFill>
                  <a:srgbClr val="FF0000"/>
                </a:solidFill>
                <a:cs typeface="Arial" panose="020B0604020202020204" pitchFamily="34" charset="0"/>
              </a:rPr>
              <a:t>FAUX</a:t>
            </a:r>
            <a:r>
              <a:rPr lang="fr-FR" b="1" dirty="0">
                <a:cs typeface="Arial" panose="020B0604020202020204" pitchFamily="34" charset="0"/>
              </a:rPr>
              <a:t>?</a:t>
            </a:r>
          </a:p>
        </p:txBody>
      </p:sp>
      <p:sp>
        <p:nvSpPr>
          <p:cNvPr id="2" name="Titre 1"/>
          <p:cNvSpPr>
            <a:spLocks noGrp="1"/>
          </p:cNvSpPr>
          <p:nvPr>
            <p:ph type="title"/>
          </p:nvPr>
        </p:nvSpPr>
        <p:spPr/>
        <p:txBody>
          <a:bodyPr>
            <a:normAutofit/>
          </a:bodyPr>
          <a:lstStyle/>
          <a:p>
            <a:pPr algn="ctr"/>
            <a:r>
              <a:rPr lang="fr-FR" sz="2800" b="1" dirty="0">
                <a:solidFill>
                  <a:srgbClr val="0070C0"/>
                </a:solidFill>
                <a:latin typeface="Arial" panose="020B0604020202020204" pitchFamily="34" charset="0"/>
                <a:cs typeface="Arial" panose="020B0604020202020204" pitchFamily="34" charset="0"/>
              </a:rPr>
              <a:t>Dans chacun de ces verres, il y a la même quantité d’alcool,</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30" y="2017316"/>
            <a:ext cx="6568870" cy="2539963"/>
          </a:xfrm>
          <a:prstGeom prst="rect">
            <a:avLst/>
          </a:prstGeom>
        </p:spPr>
      </p:pic>
      <p:sp>
        <p:nvSpPr>
          <p:cNvPr id="6" name="Rectangle 5"/>
          <p:cNvSpPr/>
          <p:nvPr/>
        </p:nvSpPr>
        <p:spPr>
          <a:xfrm>
            <a:off x="347765" y="5557310"/>
            <a:ext cx="11844235" cy="646331"/>
          </a:xfrm>
          <a:prstGeom prst="rect">
            <a:avLst/>
          </a:prstGeom>
        </p:spPr>
        <p:txBody>
          <a:bodyPr wrap="square">
            <a:spAutoFit/>
          </a:bodyPr>
          <a:lstStyle/>
          <a:p>
            <a:endParaRPr lang="fr-FR" dirty="0"/>
          </a:p>
          <a:p>
            <a:endParaRPr lang="fr-FR" dirty="0"/>
          </a:p>
        </p:txBody>
      </p:sp>
      <p:sp>
        <p:nvSpPr>
          <p:cNvPr id="7" name="Espace réservé de la date 3">
            <a:extLst>
              <a:ext uri="{FF2B5EF4-FFF2-40B4-BE49-F238E27FC236}">
                <a16:creationId xmlns:a16="http://schemas.microsoft.com/office/drawing/2014/main" id="{67AC4FBA-4353-B7F8-04E5-CD17BCF249DB}"/>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8" name="Espace réservé du pied de page 4">
            <a:extLst>
              <a:ext uri="{FF2B5EF4-FFF2-40B4-BE49-F238E27FC236}">
                <a16:creationId xmlns:a16="http://schemas.microsoft.com/office/drawing/2014/main" id="{C750570B-5941-02FF-228E-D8AE72A8F836}"/>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9" name="Espace réservé du numéro de diapositive 5">
            <a:extLst>
              <a:ext uri="{FF2B5EF4-FFF2-40B4-BE49-F238E27FC236}">
                <a16:creationId xmlns:a16="http://schemas.microsoft.com/office/drawing/2014/main" id="{C6BE44F3-33C7-F377-475F-B473C6C43E03}"/>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30</a:t>
            </a:fld>
            <a:endParaRPr lang="fr-FR"/>
          </a:p>
        </p:txBody>
      </p:sp>
    </p:spTree>
    <p:extLst>
      <p:ext uri="{BB962C8B-B14F-4D97-AF65-F5344CB8AC3E}">
        <p14:creationId xmlns:p14="http://schemas.microsoft.com/office/powerpoint/2010/main" val="409775690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6552824" y="1454487"/>
            <a:ext cx="4800975" cy="4128847"/>
          </a:xfrm>
        </p:spPr>
        <p:txBody>
          <a:bodyPr anchor="ctr">
            <a:normAutofit/>
          </a:bodyPr>
          <a:lstStyle/>
          <a:p>
            <a:endParaRPr lang="fr-FR" b="1" dirty="0">
              <a:solidFill>
                <a:srgbClr val="FF0000"/>
              </a:solidFill>
            </a:endParaRPr>
          </a:p>
          <a:p>
            <a:endParaRPr lang="fr-FR" b="1" dirty="0">
              <a:solidFill>
                <a:srgbClr val="FF0000"/>
              </a:solidFill>
              <a:latin typeface="Arial" panose="020B0604020202020204" pitchFamily="34" charset="0"/>
              <a:cs typeface="Arial" panose="020B0604020202020204" pitchFamily="34" charset="0"/>
            </a:endParaRPr>
          </a:p>
          <a:p>
            <a:r>
              <a:rPr lang="fr-FR" b="1" dirty="0">
                <a:solidFill>
                  <a:srgbClr val="FF0000"/>
                </a:solidFill>
                <a:cs typeface="Arial" panose="020B0604020202020204" pitchFamily="34" charset="0"/>
              </a:rPr>
              <a:t>FAUX</a:t>
            </a:r>
            <a:endParaRPr lang="fr-FR" sz="2400" b="1" dirty="0">
              <a:cs typeface="Arial" panose="020B0604020202020204" pitchFamily="34" charset="0"/>
            </a:endParaRPr>
          </a:p>
          <a:p>
            <a:r>
              <a:rPr lang="fr-FR" sz="2400" dirty="0">
                <a:cs typeface="Arial" panose="020B0604020202020204" pitchFamily="34" charset="0"/>
              </a:rPr>
              <a:t>C'est la quantité d'alcool ingéré qui compte et non le volume ou la dilution de la boisson. </a:t>
            </a:r>
          </a:p>
          <a:p>
            <a:r>
              <a:rPr lang="fr-FR" sz="2400" dirty="0">
                <a:cs typeface="Arial" panose="020B0604020202020204" pitchFamily="34" charset="0"/>
              </a:rPr>
              <a:t>Un alcool a les mêmes effets pur ou mélangé avec du jus, des glaçons, du soda.</a:t>
            </a:r>
          </a:p>
          <a:p>
            <a:endParaRPr lang="fr-FR" sz="2400" b="1" dirty="0">
              <a:latin typeface="Arial" panose="020B0604020202020204" pitchFamily="34" charset="0"/>
              <a:cs typeface="Arial" panose="020B0604020202020204" pitchFamily="34" charset="0"/>
            </a:endParaRPr>
          </a:p>
          <a:p>
            <a:endParaRPr lang="fr-FR" sz="2400" b="1" dirty="0">
              <a:solidFill>
                <a:srgbClr val="FF0000"/>
              </a:solidFill>
              <a:latin typeface="Arial" panose="020B0604020202020204" pitchFamily="34" charset="0"/>
              <a:cs typeface="Arial" panose="020B0604020202020204" pitchFamily="34" charset="0"/>
            </a:endParaRPr>
          </a:p>
          <a:p>
            <a:endParaRPr lang="fr-FR" b="1" dirty="0">
              <a:solidFill>
                <a:srgbClr val="FF0000"/>
              </a:solidFill>
              <a:latin typeface="Arial" panose="020B0604020202020204" pitchFamily="34" charset="0"/>
              <a:cs typeface="Arial" panose="020B0604020202020204" pitchFamily="34" charset="0"/>
            </a:endParaRPr>
          </a:p>
          <a:p>
            <a:pPr marL="0" indent="0">
              <a:buNone/>
            </a:pPr>
            <a:endParaRPr lang="fr-FR" sz="1600" b="1"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sz="half" idx="1"/>
          </p:nvPr>
        </p:nvSpPr>
        <p:spPr>
          <a:xfrm>
            <a:off x="838199" y="2192118"/>
            <a:ext cx="4220362" cy="2653587"/>
          </a:xfrm>
        </p:spPr>
        <p:txBody>
          <a:bodyPr anchor="ctr">
            <a:normAutofit/>
          </a:bodyPr>
          <a:lstStyle/>
          <a:p>
            <a:r>
              <a:rPr lang="fr-FR" b="1" dirty="0">
                <a:solidFill>
                  <a:srgbClr val="00B050"/>
                </a:solidFill>
                <a:cs typeface="Arial" panose="020B0604020202020204" pitchFamily="34" charset="0"/>
              </a:rPr>
              <a:t>VRAI</a:t>
            </a:r>
            <a:r>
              <a:rPr lang="fr-FR" b="1" dirty="0">
                <a:cs typeface="Arial" panose="020B0604020202020204" pitchFamily="34" charset="0"/>
              </a:rPr>
              <a:t> OU </a:t>
            </a:r>
            <a:r>
              <a:rPr lang="fr-FR" b="1" dirty="0">
                <a:solidFill>
                  <a:srgbClr val="FF0000"/>
                </a:solidFill>
                <a:cs typeface="Arial" panose="020B0604020202020204" pitchFamily="34" charset="0"/>
              </a:rPr>
              <a:t>FAUX</a:t>
            </a:r>
            <a:r>
              <a:rPr lang="fr-FR" b="1" dirty="0">
                <a:cs typeface="Arial" panose="020B0604020202020204" pitchFamily="34" charset="0"/>
              </a:rPr>
              <a:t>?</a:t>
            </a:r>
          </a:p>
        </p:txBody>
      </p:sp>
      <p:sp>
        <p:nvSpPr>
          <p:cNvPr id="2" name="Titre 1"/>
          <p:cNvSpPr>
            <a:spLocks noGrp="1"/>
          </p:cNvSpPr>
          <p:nvPr>
            <p:ph type="title"/>
          </p:nvPr>
        </p:nvSpPr>
        <p:spPr/>
        <p:txBody>
          <a:bodyPr>
            <a:normAutofit/>
          </a:bodyPr>
          <a:lstStyle/>
          <a:p>
            <a:pPr algn="ctr"/>
            <a:r>
              <a:rPr lang="fr-FR" sz="2800" b="1" dirty="0">
                <a:solidFill>
                  <a:srgbClr val="0070C0"/>
                </a:solidFill>
                <a:latin typeface="Arial" panose="020B0604020202020204" pitchFamily="34" charset="0"/>
                <a:cs typeface="Arial" panose="020B0604020202020204" pitchFamily="34" charset="0"/>
              </a:rPr>
              <a:t>En diluant l’alcool, mon alcoolémie sera moins élevée?</a:t>
            </a:r>
          </a:p>
        </p:txBody>
      </p:sp>
      <p:grpSp>
        <p:nvGrpSpPr>
          <p:cNvPr id="8" name="Groupe 7"/>
          <p:cNvGrpSpPr/>
          <p:nvPr/>
        </p:nvGrpSpPr>
        <p:grpSpPr>
          <a:xfrm>
            <a:off x="174415" y="4100395"/>
            <a:ext cx="10798760" cy="2031325"/>
            <a:chOff x="333806" y="4603735"/>
            <a:chExt cx="10798760" cy="2031325"/>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5313224"/>
              <a:ext cx="5036566" cy="998676"/>
            </a:xfrm>
            <a:prstGeom prst="rect">
              <a:avLst/>
            </a:prstGeom>
          </p:spPr>
        </p:pic>
        <p:sp>
          <p:nvSpPr>
            <p:cNvPr id="7" name="Rectangle 6"/>
            <p:cNvSpPr/>
            <p:nvPr/>
          </p:nvSpPr>
          <p:spPr>
            <a:xfrm>
              <a:off x="333806" y="4603735"/>
              <a:ext cx="6096000" cy="2031325"/>
            </a:xfrm>
            <a:prstGeom prst="rect">
              <a:avLst/>
            </a:prstGeom>
          </p:spPr>
          <p:txBody>
            <a:bodyPr>
              <a:spAutoFit/>
            </a:bodyPr>
            <a:lstStyle/>
            <a:p>
              <a:endParaRPr lang="fr-FR" dirty="0"/>
            </a:p>
            <a:p>
              <a:r>
                <a:rPr lang="fr-FR" dirty="0"/>
                <a:t>En principe, chaque verre consommé fait augmenter l’alcoolémie de 0,20 à 0,25 g/L chez l’homme, et de 0,30 g/L chez la femme. </a:t>
              </a:r>
            </a:p>
            <a:p>
              <a:r>
                <a:rPr lang="fr-FR" dirty="0"/>
                <a:t>Théoriquement, à partir d’un taux de</a:t>
              </a:r>
              <a:r>
                <a:rPr lang="fr-FR" b="1" dirty="0"/>
                <a:t> 3 g/L, </a:t>
              </a:r>
              <a:r>
                <a:rPr lang="fr-FR" dirty="0"/>
                <a:t>le </a:t>
              </a:r>
              <a:r>
                <a:rPr lang="fr-FR" b="1" dirty="0"/>
                <a:t>coma éthylique</a:t>
              </a:r>
              <a:r>
                <a:rPr lang="fr-FR" dirty="0"/>
                <a:t> survient.....  </a:t>
              </a:r>
              <a:r>
                <a:rPr lang="fr-FR" b="1" dirty="0">
                  <a:solidFill>
                    <a:srgbClr val="FF0000"/>
                  </a:solidFill>
                </a:rPr>
                <a:t>Et à 5 g/l c'est la mort !!</a:t>
              </a:r>
              <a:br>
                <a:rPr lang="fr-FR" dirty="0"/>
              </a:br>
              <a:endParaRPr lang="fr-FR" dirty="0"/>
            </a:p>
          </p:txBody>
        </p:sp>
      </p:grpSp>
      <p:sp>
        <p:nvSpPr>
          <p:cNvPr id="5" name="Espace réservé de la date 3">
            <a:extLst>
              <a:ext uri="{FF2B5EF4-FFF2-40B4-BE49-F238E27FC236}">
                <a16:creationId xmlns:a16="http://schemas.microsoft.com/office/drawing/2014/main" id="{8419946B-B064-2C59-5FE4-7EF752FFF715}"/>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9" name="Espace réservé du pied de page 4">
            <a:extLst>
              <a:ext uri="{FF2B5EF4-FFF2-40B4-BE49-F238E27FC236}">
                <a16:creationId xmlns:a16="http://schemas.microsoft.com/office/drawing/2014/main" id="{6C45BD0A-D1B6-4DE7-31F0-6D7A1A5CAC7E}"/>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10" name="Espace réservé du numéro de diapositive 5">
            <a:extLst>
              <a:ext uri="{FF2B5EF4-FFF2-40B4-BE49-F238E27FC236}">
                <a16:creationId xmlns:a16="http://schemas.microsoft.com/office/drawing/2014/main" id="{AFB8B3A8-EC4F-D14B-5F14-26F5C18095DD}"/>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31</a:t>
            </a:fld>
            <a:endParaRPr lang="fr-FR"/>
          </a:p>
        </p:txBody>
      </p:sp>
    </p:spTree>
    <p:extLst>
      <p:ext uri="{BB962C8B-B14F-4D97-AF65-F5344CB8AC3E}">
        <p14:creationId xmlns:p14="http://schemas.microsoft.com/office/powerpoint/2010/main" val="1389089056"/>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5660472" y="1381009"/>
            <a:ext cx="5181600" cy="4351338"/>
          </a:xfrm>
        </p:spPr>
        <p:txBody>
          <a:bodyPr anchor="ctr">
            <a:normAutofit lnSpcReduction="10000"/>
          </a:bodyPr>
          <a:lstStyle/>
          <a:p>
            <a:r>
              <a:rPr lang="fr-FR" sz="3000" b="1" dirty="0">
                <a:solidFill>
                  <a:srgbClr val="FF0000"/>
                </a:solidFill>
                <a:cs typeface="Arial" panose="020B0604020202020204" pitchFamily="34" charset="0"/>
              </a:rPr>
              <a:t>FAUX</a:t>
            </a:r>
            <a:endParaRPr lang="fr-FR" dirty="0">
              <a:cs typeface="Arial" panose="020B0604020202020204" pitchFamily="34" charset="0"/>
            </a:endParaRPr>
          </a:p>
          <a:p>
            <a:r>
              <a:rPr lang="fr-FR" b="1" dirty="0">
                <a:cs typeface="Arial" panose="020B0604020202020204" pitchFamily="34" charset="0"/>
              </a:rPr>
              <a:t> </a:t>
            </a:r>
            <a:r>
              <a:rPr lang="fr-FR" dirty="0">
                <a:cs typeface="Arial" panose="020B0604020202020204" pitchFamily="34" charset="0"/>
              </a:rPr>
              <a:t>C'est une idée reçue lorsque l'on pense qu'une personne alcoolique boit tous les jours et sans arrêt. Une personne alcoolo-dépendante peut boire de manière ritualisée, (par exemple le mardi et le jeudi soir, sans exception sous peine de ressentir un manque) et donc travailler. </a:t>
            </a:r>
          </a:p>
        </p:txBody>
      </p:sp>
      <p:sp>
        <p:nvSpPr>
          <p:cNvPr id="3" name="Espace réservé du contenu 2"/>
          <p:cNvSpPr>
            <a:spLocks noGrp="1"/>
          </p:cNvSpPr>
          <p:nvPr>
            <p:ph sz="half" idx="1"/>
          </p:nvPr>
        </p:nvSpPr>
        <p:spPr/>
        <p:txBody>
          <a:bodyPr anchor="ctr">
            <a:normAutofit lnSpcReduction="10000"/>
          </a:bodyPr>
          <a:lstStyle/>
          <a:p>
            <a:r>
              <a:rPr lang="fr-FR" b="1" dirty="0">
                <a:solidFill>
                  <a:srgbClr val="00B050"/>
                </a:solidFill>
                <a:cs typeface="Arial" panose="020B0604020202020204" pitchFamily="34" charset="0"/>
              </a:rPr>
              <a:t>VRAI</a:t>
            </a:r>
            <a:r>
              <a:rPr lang="fr-FR" b="1" dirty="0">
                <a:cs typeface="Arial" panose="020B0604020202020204" pitchFamily="34" charset="0"/>
              </a:rPr>
              <a:t> OU </a:t>
            </a:r>
            <a:r>
              <a:rPr lang="fr-FR" b="1" dirty="0">
                <a:solidFill>
                  <a:srgbClr val="FF0000"/>
                </a:solidFill>
                <a:cs typeface="Arial" panose="020B0604020202020204" pitchFamily="34" charset="0"/>
              </a:rPr>
              <a:t>FAUX</a:t>
            </a:r>
            <a:r>
              <a:rPr lang="fr-FR" b="1" dirty="0">
                <a:cs typeface="Arial" panose="020B0604020202020204" pitchFamily="34" charset="0"/>
              </a:rPr>
              <a:t>?</a:t>
            </a:r>
          </a:p>
        </p:txBody>
      </p:sp>
      <p:sp>
        <p:nvSpPr>
          <p:cNvPr id="2" name="Titre 1"/>
          <p:cNvSpPr>
            <a:spLocks noGrp="1"/>
          </p:cNvSpPr>
          <p:nvPr>
            <p:ph type="title"/>
          </p:nvPr>
        </p:nvSpPr>
        <p:spPr/>
        <p:txBody>
          <a:bodyPr>
            <a:normAutofit/>
          </a:bodyPr>
          <a:lstStyle/>
          <a:p>
            <a:pPr algn="ctr"/>
            <a:r>
              <a:rPr lang="fr-FR" sz="2800" b="1" dirty="0">
                <a:solidFill>
                  <a:srgbClr val="0070C0"/>
                </a:solidFill>
                <a:latin typeface="+mn-lt"/>
                <a:cs typeface="Arial" panose="020B0604020202020204" pitchFamily="34" charset="0"/>
              </a:rPr>
              <a:t>Une personne alcoolo-dépendante n'est pas capable de travailler?</a:t>
            </a:r>
          </a:p>
        </p:txBody>
      </p:sp>
      <p:sp>
        <p:nvSpPr>
          <p:cNvPr id="5" name="Espace réservé de la date 3">
            <a:extLst>
              <a:ext uri="{FF2B5EF4-FFF2-40B4-BE49-F238E27FC236}">
                <a16:creationId xmlns:a16="http://schemas.microsoft.com/office/drawing/2014/main" id="{005C774C-12B2-1D33-1B69-3CBAB77EE65E}"/>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6" name="Espace réservé du pied de page 4">
            <a:extLst>
              <a:ext uri="{FF2B5EF4-FFF2-40B4-BE49-F238E27FC236}">
                <a16:creationId xmlns:a16="http://schemas.microsoft.com/office/drawing/2014/main" id="{7732F5B3-65EE-C453-FD72-94E8451AD066}"/>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605F2F1F-E109-10CB-C092-B2CECDB639C6}"/>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32</a:t>
            </a:fld>
            <a:endParaRPr lang="fr-FR"/>
          </a:p>
        </p:txBody>
      </p:sp>
    </p:spTree>
    <p:extLst>
      <p:ext uri="{BB962C8B-B14F-4D97-AF65-F5344CB8AC3E}">
        <p14:creationId xmlns:p14="http://schemas.microsoft.com/office/powerpoint/2010/main" val="141064447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6423984" y="1653562"/>
            <a:ext cx="5181600" cy="3249205"/>
          </a:xfrm>
        </p:spPr>
        <p:txBody>
          <a:bodyPr anchor="ctr">
            <a:normAutofit/>
          </a:bodyPr>
          <a:lstStyle/>
          <a:p>
            <a:pPr marL="0" indent="0">
              <a:buNone/>
            </a:pPr>
            <a:endParaRPr lang="fr-FR" b="1" dirty="0">
              <a:solidFill>
                <a:srgbClr val="FF0000"/>
              </a:solidFill>
              <a:latin typeface="Arial" panose="020B0604020202020204" pitchFamily="34" charset="0"/>
              <a:cs typeface="Arial" panose="020B0604020202020204" pitchFamily="34" charset="0"/>
            </a:endParaRPr>
          </a:p>
          <a:p>
            <a:r>
              <a:rPr lang="fr-FR" b="1" dirty="0">
                <a:solidFill>
                  <a:srgbClr val="FF0000"/>
                </a:solidFill>
                <a:cs typeface="Arial" panose="020B0604020202020204" pitchFamily="34" charset="0"/>
              </a:rPr>
              <a:t>FAUX</a:t>
            </a:r>
            <a:endParaRPr lang="fr-FR" b="1" dirty="0">
              <a:solidFill>
                <a:srgbClr val="00B050"/>
              </a:solidFill>
              <a:cs typeface="Arial" panose="020B0604020202020204" pitchFamily="34" charset="0"/>
            </a:endParaRPr>
          </a:p>
          <a:p>
            <a:r>
              <a:rPr lang="fr-FR" sz="2400" dirty="0">
                <a:cs typeface="Arial" panose="020B0604020202020204" pitchFamily="34" charset="0"/>
              </a:rPr>
              <a:t>Certains médicaments contenant de la codéine comme le sirop contre la toux peuvent provoquer une somnolence. </a:t>
            </a:r>
          </a:p>
          <a:p>
            <a:r>
              <a:rPr lang="fr-FR" sz="2400" dirty="0">
                <a:cs typeface="Arial" panose="020B0604020202020204" pitchFamily="34" charset="0"/>
              </a:rPr>
              <a:t>Vérifiez les pictogrammes et les contre-indications.</a:t>
            </a:r>
            <a:endParaRPr lang="fr-FR" sz="2400" dirty="0">
              <a:solidFill>
                <a:srgbClr val="FF0000"/>
              </a:solidFill>
              <a:cs typeface="Arial" panose="020B0604020202020204" pitchFamily="34" charset="0"/>
            </a:endParaRPr>
          </a:p>
        </p:txBody>
      </p:sp>
      <p:sp>
        <p:nvSpPr>
          <p:cNvPr id="3" name="Espace réservé du contenu 2"/>
          <p:cNvSpPr>
            <a:spLocks noGrp="1"/>
          </p:cNvSpPr>
          <p:nvPr>
            <p:ph sz="half" idx="1"/>
          </p:nvPr>
        </p:nvSpPr>
        <p:spPr>
          <a:xfrm>
            <a:off x="838200" y="3628571"/>
            <a:ext cx="5181600" cy="2548392"/>
          </a:xfrm>
        </p:spPr>
        <p:txBody>
          <a:bodyPr anchor="ctr">
            <a:normAutofit/>
          </a:bodyPr>
          <a:lstStyle/>
          <a:p>
            <a:r>
              <a:rPr lang="fr-FR" b="1" dirty="0">
                <a:solidFill>
                  <a:srgbClr val="00B050"/>
                </a:solidFill>
                <a:latin typeface="Arial" panose="020B0604020202020204" pitchFamily="34" charset="0"/>
                <a:cs typeface="Arial" panose="020B0604020202020204" pitchFamily="34" charset="0"/>
              </a:rPr>
              <a:t>VRAI</a:t>
            </a:r>
            <a:r>
              <a:rPr lang="fr-FR" b="1" dirty="0">
                <a:latin typeface="Arial" panose="020B0604020202020204" pitchFamily="34" charset="0"/>
                <a:cs typeface="Arial" panose="020B0604020202020204" pitchFamily="34" charset="0"/>
              </a:rPr>
              <a:t> OU </a:t>
            </a:r>
            <a:r>
              <a:rPr lang="fr-FR" b="1" dirty="0">
                <a:solidFill>
                  <a:srgbClr val="FF0000"/>
                </a:solidFill>
                <a:latin typeface="Arial" panose="020B0604020202020204" pitchFamily="34" charset="0"/>
                <a:cs typeface="Arial" panose="020B0604020202020204" pitchFamily="34" charset="0"/>
              </a:rPr>
              <a:t>FAUX</a:t>
            </a:r>
            <a:r>
              <a:rPr lang="fr-FR" b="1" dirty="0">
                <a:latin typeface="Arial" panose="020B0604020202020204" pitchFamily="34" charset="0"/>
                <a:cs typeface="Arial" panose="020B0604020202020204" pitchFamily="34" charset="0"/>
              </a:rPr>
              <a:t>?</a:t>
            </a:r>
          </a:p>
        </p:txBody>
      </p:sp>
      <p:sp>
        <p:nvSpPr>
          <p:cNvPr id="2" name="Titre 1"/>
          <p:cNvSpPr>
            <a:spLocks noGrp="1"/>
          </p:cNvSpPr>
          <p:nvPr>
            <p:ph type="title"/>
          </p:nvPr>
        </p:nvSpPr>
        <p:spPr>
          <a:xfrm>
            <a:off x="-83890" y="726280"/>
            <a:ext cx="12275890" cy="1009651"/>
          </a:xfrm>
        </p:spPr>
        <p:txBody>
          <a:bodyPr>
            <a:normAutofit/>
          </a:bodyPr>
          <a:lstStyle/>
          <a:p>
            <a:pPr algn="ctr"/>
            <a:r>
              <a:rPr lang="fr-FR" sz="2800" b="1" dirty="0">
                <a:solidFill>
                  <a:srgbClr val="0070C0"/>
                </a:solidFill>
                <a:latin typeface="+mn-lt"/>
                <a:cs typeface="Arial" panose="020B0604020202020204" pitchFamily="34" charset="0"/>
              </a:rPr>
              <a:t>Un médicament vendu sans ordonnance n’altère pas ma capacité à conduire?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625"/>
            <a:ext cx="5768018" cy="1826235"/>
          </a:xfrm>
          <a:prstGeom prst="rect">
            <a:avLst/>
          </a:prstGeom>
        </p:spPr>
      </p:pic>
      <p:sp>
        <p:nvSpPr>
          <p:cNvPr id="6" name="Espace réservé de la date 3">
            <a:extLst>
              <a:ext uri="{FF2B5EF4-FFF2-40B4-BE49-F238E27FC236}">
                <a16:creationId xmlns:a16="http://schemas.microsoft.com/office/drawing/2014/main" id="{40FC8563-CF4E-C983-A9AA-56CA75B9B092}"/>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7" name="Espace réservé du pied de page 4">
            <a:extLst>
              <a:ext uri="{FF2B5EF4-FFF2-40B4-BE49-F238E27FC236}">
                <a16:creationId xmlns:a16="http://schemas.microsoft.com/office/drawing/2014/main" id="{0DC3B132-1002-F543-1909-4490AA95CFE2}"/>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8" name="Espace réservé du numéro de diapositive 5">
            <a:extLst>
              <a:ext uri="{FF2B5EF4-FFF2-40B4-BE49-F238E27FC236}">
                <a16:creationId xmlns:a16="http://schemas.microsoft.com/office/drawing/2014/main" id="{23CF93EF-D7F9-59FB-ED53-76F3DFA49606}"/>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33</a:t>
            </a:fld>
            <a:endParaRPr lang="fr-FR"/>
          </a:p>
        </p:txBody>
      </p:sp>
    </p:spTree>
    <p:extLst>
      <p:ext uri="{BB962C8B-B14F-4D97-AF65-F5344CB8AC3E}">
        <p14:creationId xmlns:p14="http://schemas.microsoft.com/office/powerpoint/2010/main" val="137133949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5853418" y="1532010"/>
            <a:ext cx="5181600" cy="4351338"/>
          </a:xfrm>
        </p:spPr>
        <p:txBody>
          <a:bodyPr anchor="ctr"/>
          <a:lstStyle/>
          <a:p>
            <a:r>
              <a:rPr lang="fr-FR" b="1" dirty="0">
                <a:solidFill>
                  <a:srgbClr val="00B050"/>
                </a:solidFill>
              </a:rPr>
              <a:t>VRAI</a:t>
            </a:r>
            <a:endParaRPr lang="fr-FR" dirty="0">
              <a:solidFill>
                <a:srgbClr val="FF0000"/>
              </a:solidFill>
            </a:endParaRPr>
          </a:p>
          <a:p>
            <a:pPr marL="0" indent="0">
              <a:buNone/>
            </a:pPr>
            <a:r>
              <a:rPr lang="fr-FR" dirty="0"/>
              <a:t>10 à 20 % des accidents de travail seraient liés à l’alcool. Quant aux risques d’accidents de travail qui se produisent sur le trajet aller-retour domicile-entreprise, ils sont multipliés par 8,5 avec l’alcool et 1,8 avec le cannabis.</a:t>
            </a:r>
          </a:p>
        </p:txBody>
      </p:sp>
      <p:sp>
        <p:nvSpPr>
          <p:cNvPr id="3" name="Espace réservé du contenu 2"/>
          <p:cNvSpPr>
            <a:spLocks noGrp="1"/>
          </p:cNvSpPr>
          <p:nvPr>
            <p:ph sz="half" idx="1"/>
          </p:nvPr>
        </p:nvSpPr>
        <p:spPr/>
        <p:txBody>
          <a:bodyPr anchor="ctr"/>
          <a:lstStyle/>
          <a:p>
            <a:r>
              <a:rPr lang="fr-FR" b="1" dirty="0">
                <a:solidFill>
                  <a:srgbClr val="00B050"/>
                </a:solidFill>
                <a:cs typeface="Arial" panose="020B0604020202020204" pitchFamily="34" charset="0"/>
              </a:rPr>
              <a:t>VRAI</a:t>
            </a:r>
            <a:r>
              <a:rPr lang="fr-FR" b="1" dirty="0">
                <a:cs typeface="Arial" panose="020B0604020202020204" pitchFamily="34" charset="0"/>
              </a:rPr>
              <a:t> OU </a:t>
            </a:r>
            <a:r>
              <a:rPr lang="fr-FR" b="1" dirty="0">
                <a:solidFill>
                  <a:srgbClr val="FF0000"/>
                </a:solidFill>
                <a:cs typeface="Arial" panose="020B0604020202020204" pitchFamily="34" charset="0"/>
              </a:rPr>
              <a:t>FAUX</a:t>
            </a:r>
            <a:r>
              <a:rPr lang="fr-FR" b="1" dirty="0">
                <a:latin typeface="Arial" panose="020B0604020202020204" pitchFamily="34" charset="0"/>
                <a:cs typeface="Arial" panose="020B0604020202020204" pitchFamily="34" charset="0"/>
              </a:rPr>
              <a:t>?</a:t>
            </a:r>
          </a:p>
        </p:txBody>
      </p:sp>
      <p:sp>
        <p:nvSpPr>
          <p:cNvPr id="2" name="Titre 1"/>
          <p:cNvSpPr>
            <a:spLocks noGrp="1"/>
          </p:cNvSpPr>
          <p:nvPr>
            <p:ph type="title"/>
          </p:nvPr>
        </p:nvSpPr>
        <p:spPr>
          <a:xfrm>
            <a:off x="0" y="726280"/>
            <a:ext cx="12192000" cy="1009651"/>
          </a:xfrm>
        </p:spPr>
        <p:txBody>
          <a:bodyPr>
            <a:normAutofit/>
          </a:bodyPr>
          <a:lstStyle/>
          <a:p>
            <a:pPr algn="ctr"/>
            <a:r>
              <a:rPr lang="fr-FR" sz="2800" b="1" dirty="0">
                <a:solidFill>
                  <a:srgbClr val="0070C0"/>
                </a:solidFill>
                <a:latin typeface="+mn-lt"/>
                <a:cs typeface="Arial" panose="020B0604020202020204" pitchFamily="34" charset="0"/>
              </a:rPr>
              <a:t>10 à 20 % des accidents de travail seraient liés à l’alcool.</a:t>
            </a:r>
          </a:p>
        </p:txBody>
      </p:sp>
      <p:sp>
        <p:nvSpPr>
          <p:cNvPr id="5" name="Espace réservé de la date 3">
            <a:extLst>
              <a:ext uri="{FF2B5EF4-FFF2-40B4-BE49-F238E27FC236}">
                <a16:creationId xmlns:a16="http://schemas.microsoft.com/office/drawing/2014/main" id="{C84E01E8-D0EA-9D23-F312-ECD56B042920}"/>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6" name="Espace réservé du pied de page 4">
            <a:extLst>
              <a:ext uri="{FF2B5EF4-FFF2-40B4-BE49-F238E27FC236}">
                <a16:creationId xmlns:a16="http://schemas.microsoft.com/office/drawing/2014/main" id="{7820FFD0-399F-08C2-13A7-2152AEFCE1C4}"/>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E02ACAFB-DF9F-2EF0-8F3D-AD21CDB3511C}"/>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34</a:t>
            </a:fld>
            <a:endParaRPr lang="fr-FR"/>
          </a:p>
        </p:txBody>
      </p:sp>
    </p:spTree>
    <p:extLst>
      <p:ext uri="{BB962C8B-B14F-4D97-AF65-F5344CB8AC3E}">
        <p14:creationId xmlns:p14="http://schemas.microsoft.com/office/powerpoint/2010/main" val="131024110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5021943" y="1182688"/>
            <a:ext cx="6937828" cy="5167312"/>
          </a:xfrm>
        </p:spPr>
        <p:txBody>
          <a:bodyPr anchor="ctr">
            <a:normAutofit/>
          </a:bodyPr>
          <a:lstStyle/>
          <a:p>
            <a:pPr marL="0" indent="0">
              <a:buNone/>
            </a:pPr>
            <a:endParaRPr lang="fr-FR" b="1" dirty="0">
              <a:solidFill>
                <a:srgbClr val="FF0000"/>
              </a:solidFill>
              <a:latin typeface="Arial" panose="020B0604020202020204" pitchFamily="34" charset="0"/>
              <a:cs typeface="Arial" panose="020B0604020202020204" pitchFamily="34" charset="0"/>
            </a:endParaRPr>
          </a:p>
          <a:p>
            <a:r>
              <a:rPr lang="fr-FR" b="1" dirty="0">
                <a:solidFill>
                  <a:srgbClr val="00B050"/>
                </a:solidFill>
                <a:cs typeface="Arial" panose="020B0604020202020204" pitchFamily="34" charset="0"/>
              </a:rPr>
              <a:t>VRAI </a:t>
            </a:r>
            <a:r>
              <a:rPr lang="fr-FR" b="1" dirty="0">
                <a:cs typeface="Arial" panose="020B0604020202020204" pitchFamily="34" charset="0"/>
              </a:rPr>
              <a:t>et</a:t>
            </a:r>
            <a:r>
              <a:rPr lang="fr-FR" b="1" dirty="0">
                <a:solidFill>
                  <a:srgbClr val="00B050"/>
                </a:solidFill>
                <a:cs typeface="Arial" panose="020B0604020202020204" pitchFamily="34" charset="0"/>
              </a:rPr>
              <a:t> </a:t>
            </a:r>
            <a:r>
              <a:rPr lang="fr-FR" b="1" dirty="0">
                <a:solidFill>
                  <a:srgbClr val="FF0000"/>
                </a:solidFill>
                <a:cs typeface="Arial" panose="020B0604020202020204" pitchFamily="34" charset="0"/>
              </a:rPr>
              <a:t>FAUX</a:t>
            </a:r>
            <a:endParaRPr lang="fr-FR" b="1" dirty="0">
              <a:solidFill>
                <a:srgbClr val="00B050"/>
              </a:solidFill>
              <a:cs typeface="Arial" panose="020B0604020202020204" pitchFamily="34" charset="0"/>
            </a:endParaRPr>
          </a:p>
          <a:p>
            <a:r>
              <a:rPr lang="fr-FR" sz="2400" dirty="0">
                <a:cs typeface="Arial" panose="020B0604020202020204" pitchFamily="34" charset="0"/>
              </a:rPr>
              <a:t>Cela dépend du poste occupé (ex: différence entre conducteur et informaticien) et du règlement intérieur de l’entreprise.</a:t>
            </a:r>
          </a:p>
        </p:txBody>
      </p:sp>
      <p:sp>
        <p:nvSpPr>
          <p:cNvPr id="3" name="Espace réservé du contenu 2"/>
          <p:cNvSpPr>
            <a:spLocks noGrp="1"/>
          </p:cNvSpPr>
          <p:nvPr>
            <p:ph sz="half" idx="1"/>
          </p:nvPr>
        </p:nvSpPr>
        <p:spPr>
          <a:xfrm>
            <a:off x="838200" y="1901371"/>
            <a:ext cx="3443514" cy="4275592"/>
          </a:xfrm>
        </p:spPr>
        <p:txBody>
          <a:bodyPr anchor="ctr">
            <a:normAutofit/>
          </a:bodyPr>
          <a:lstStyle/>
          <a:p>
            <a:r>
              <a:rPr lang="fr-FR" b="1" dirty="0">
                <a:solidFill>
                  <a:srgbClr val="00B050"/>
                </a:solidFill>
                <a:cs typeface="Arial" panose="020B0604020202020204" pitchFamily="34" charset="0"/>
              </a:rPr>
              <a:t>VRAI </a:t>
            </a:r>
            <a:r>
              <a:rPr lang="fr-FR" b="1" dirty="0">
                <a:cs typeface="Arial" panose="020B0604020202020204" pitchFamily="34" charset="0"/>
              </a:rPr>
              <a:t>OU </a:t>
            </a:r>
            <a:r>
              <a:rPr lang="fr-FR" b="1" dirty="0">
                <a:solidFill>
                  <a:srgbClr val="FF0000"/>
                </a:solidFill>
                <a:cs typeface="Arial" panose="020B0604020202020204" pitchFamily="34" charset="0"/>
              </a:rPr>
              <a:t>FAUX</a:t>
            </a:r>
            <a:r>
              <a:rPr lang="fr-FR" b="1" dirty="0">
                <a:cs typeface="Arial" panose="020B0604020202020204" pitchFamily="34" charset="0"/>
              </a:rPr>
              <a:t>?</a:t>
            </a:r>
          </a:p>
        </p:txBody>
      </p:sp>
      <p:sp>
        <p:nvSpPr>
          <p:cNvPr id="2" name="Titre 1"/>
          <p:cNvSpPr>
            <a:spLocks noGrp="1"/>
          </p:cNvSpPr>
          <p:nvPr>
            <p:ph type="title"/>
          </p:nvPr>
        </p:nvSpPr>
        <p:spPr>
          <a:xfrm>
            <a:off x="0" y="726280"/>
            <a:ext cx="12192000" cy="1009651"/>
          </a:xfrm>
        </p:spPr>
        <p:txBody>
          <a:bodyPr>
            <a:normAutofit/>
          </a:bodyPr>
          <a:lstStyle/>
          <a:p>
            <a:pPr algn="ctr"/>
            <a:r>
              <a:rPr lang="fr-FR" sz="2800" b="1" dirty="0">
                <a:solidFill>
                  <a:srgbClr val="0070C0"/>
                </a:solidFill>
                <a:latin typeface="+mn-lt"/>
                <a:cs typeface="Arial" panose="020B0604020202020204" pitchFamily="34" charset="0"/>
              </a:rPr>
              <a:t>Je peux perdre mon emploi si je travaille sous emprise de SPA? </a:t>
            </a:r>
          </a:p>
        </p:txBody>
      </p:sp>
      <p:sp>
        <p:nvSpPr>
          <p:cNvPr id="5" name="Espace réservé de la date 3">
            <a:extLst>
              <a:ext uri="{FF2B5EF4-FFF2-40B4-BE49-F238E27FC236}">
                <a16:creationId xmlns:a16="http://schemas.microsoft.com/office/drawing/2014/main" id="{D77E0490-C3C4-D1CA-335D-F0ABF613DC5B}"/>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6" name="Espace réservé du pied de page 4">
            <a:extLst>
              <a:ext uri="{FF2B5EF4-FFF2-40B4-BE49-F238E27FC236}">
                <a16:creationId xmlns:a16="http://schemas.microsoft.com/office/drawing/2014/main" id="{7DE90EA9-9304-CAC2-4A7F-AAC1C8043027}"/>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070CDA44-FA42-81E8-4EF6-EE83539E7BC2}"/>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35</a:t>
            </a:fld>
            <a:endParaRPr lang="fr-FR"/>
          </a:p>
        </p:txBody>
      </p:sp>
    </p:spTree>
    <p:extLst>
      <p:ext uri="{BB962C8B-B14F-4D97-AF65-F5344CB8AC3E}">
        <p14:creationId xmlns:p14="http://schemas.microsoft.com/office/powerpoint/2010/main" val="946595849"/>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5368953" y="1585519"/>
            <a:ext cx="4978167" cy="4155216"/>
          </a:xfrm>
        </p:spPr>
        <p:txBody>
          <a:bodyPr anchor="ctr">
            <a:normAutofit fontScale="92500" lnSpcReduction="10000"/>
          </a:bodyPr>
          <a:lstStyle/>
          <a:p>
            <a:r>
              <a:rPr lang="fr-FR" b="1" dirty="0">
                <a:solidFill>
                  <a:srgbClr val="FF0000"/>
                </a:solidFill>
                <a:cs typeface="Arial" panose="020B0604020202020204" pitchFamily="34" charset="0"/>
              </a:rPr>
              <a:t>FAUX</a:t>
            </a:r>
          </a:p>
          <a:p>
            <a:pPr marL="0" indent="0">
              <a:buNone/>
            </a:pPr>
            <a:r>
              <a:rPr lang="fr-FR" dirty="0"/>
              <a:t>Outre le Code du travail, de nombreuses autres réglementations peuvent s’appliquer en matière d’addiction, comme le Code de la route, le Code de la santé publique et même le Code pénal. </a:t>
            </a:r>
          </a:p>
          <a:p>
            <a:pPr marL="0" indent="0">
              <a:buNone/>
            </a:pPr>
            <a:r>
              <a:rPr lang="fr-FR" dirty="0"/>
              <a:t>En d’autres termes, l’addiction au travail dépasse le cadre de la seule réglementation en entreprise.</a:t>
            </a:r>
          </a:p>
        </p:txBody>
      </p:sp>
      <p:sp>
        <p:nvSpPr>
          <p:cNvPr id="3" name="Espace réservé du contenu 2"/>
          <p:cNvSpPr>
            <a:spLocks noGrp="1"/>
          </p:cNvSpPr>
          <p:nvPr>
            <p:ph sz="half" idx="1"/>
          </p:nvPr>
        </p:nvSpPr>
        <p:spPr/>
        <p:txBody>
          <a:bodyPr anchor="ctr">
            <a:normAutofit fontScale="92500" lnSpcReduction="10000"/>
          </a:bodyPr>
          <a:lstStyle/>
          <a:p>
            <a:r>
              <a:rPr lang="fr-FR" b="1" dirty="0">
                <a:solidFill>
                  <a:srgbClr val="00B050"/>
                </a:solidFill>
                <a:cs typeface="Arial" panose="020B0604020202020204" pitchFamily="34" charset="0"/>
              </a:rPr>
              <a:t>VRAI</a:t>
            </a:r>
            <a:r>
              <a:rPr lang="fr-FR" b="1" dirty="0">
                <a:cs typeface="Arial" panose="020B0604020202020204" pitchFamily="34" charset="0"/>
              </a:rPr>
              <a:t> OU </a:t>
            </a:r>
            <a:r>
              <a:rPr lang="fr-FR" b="1" dirty="0">
                <a:solidFill>
                  <a:srgbClr val="FF0000"/>
                </a:solidFill>
                <a:cs typeface="Arial" panose="020B0604020202020204" pitchFamily="34" charset="0"/>
              </a:rPr>
              <a:t>FAUX</a:t>
            </a:r>
            <a:r>
              <a:rPr lang="fr-FR" b="1" dirty="0">
                <a:cs typeface="Arial" panose="020B0604020202020204" pitchFamily="34" charset="0"/>
              </a:rPr>
              <a:t>?</a:t>
            </a:r>
          </a:p>
        </p:txBody>
      </p:sp>
      <p:sp>
        <p:nvSpPr>
          <p:cNvPr id="2" name="Titre 1"/>
          <p:cNvSpPr>
            <a:spLocks noGrp="1"/>
          </p:cNvSpPr>
          <p:nvPr>
            <p:ph type="title"/>
          </p:nvPr>
        </p:nvSpPr>
        <p:spPr/>
        <p:txBody>
          <a:bodyPr>
            <a:normAutofit/>
          </a:bodyPr>
          <a:lstStyle/>
          <a:p>
            <a:pPr algn="ctr"/>
            <a:r>
              <a:rPr lang="fr-FR" sz="2800" b="1" dirty="0">
                <a:solidFill>
                  <a:srgbClr val="0070C0"/>
                </a:solidFill>
                <a:latin typeface="+mn-lt"/>
              </a:rPr>
              <a:t>Seul le règlement intérieur fixe la réglementation concernant la consommation de substances addictives sur le lieu de travail.</a:t>
            </a:r>
            <a:endParaRPr lang="fr-FR" sz="2800" b="1" dirty="0">
              <a:solidFill>
                <a:srgbClr val="0070C0"/>
              </a:solidFill>
              <a:latin typeface="+mn-lt"/>
              <a:cs typeface="Arial" panose="020B0604020202020204" pitchFamily="34" charset="0"/>
            </a:endParaRPr>
          </a:p>
        </p:txBody>
      </p:sp>
      <p:sp>
        <p:nvSpPr>
          <p:cNvPr id="5" name="Espace réservé de la date 3">
            <a:extLst>
              <a:ext uri="{FF2B5EF4-FFF2-40B4-BE49-F238E27FC236}">
                <a16:creationId xmlns:a16="http://schemas.microsoft.com/office/drawing/2014/main" id="{9164AFD2-2B01-AE82-C733-3E0447C1DA34}"/>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6" name="Espace réservé du pied de page 4">
            <a:extLst>
              <a:ext uri="{FF2B5EF4-FFF2-40B4-BE49-F238E27FC236}">
                <a16:creationId xmlns:a16="http://schemas.microsoft.com/office/drawing/2014/main" id="{14E319BC-F287-034E-2BFD-08B68D69170E}"/>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6D5CD7CC-3C16-9BE3-7424-754566B81904}"/>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36</a:t>
            </a:fld>
            <a:endParaRPr lang="fr-FR"/>
          </a:p>
        </p:txBody>
      </p:sp>
    </p:spTree>
    <p:extLst>
      <p:ext uri="{BB962C8B-B14F-4D97-AF65-F5344CB8AC3E}">
        <p14:creationId xmlns:p14="http://schemas.microsoft.com/office/powerpoint/2010/main" val="283945523"/>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half" idx="2"/>
          </p:nvPr>
        </p:nvSpPr>
        <p:spPr>
          <a:xfrm>
            <a:off x="3581402" y="1857650"/>
            <a:ext cx="5181600" cy="3487331"/>
          </a:xfrm>
        </p:spPr>
        <p:txBody>
          <a:bodyPr anchor="ctr">
            <a:normAutofit/>
          </a:bodyPr>
          <a:lstStyle/>
          <a:p>
            <a:pPr marL="0" indent="0">
              <a:buNone/>
            </a:pPr>
            <a:endParaRPr lang="fr-FR" b="1" dirty="0">
              <a:solidFill>
                <a:srgbClr val="FF0000"/>
              </a:solidFill>
              <a:latin typeface="Arial" panose="020B0604020202020204" pitchFamily="34" charset="0"/>
              <a:cs typeface="Arial" panose="020B0604020202020204" pitchFamily="34" charset="0"/>
            </a:endParaRPr>
          </a:p>
          <a:p>
            <a:r>
              <a:rPr lang="fr-FR" b="1" dirty="0">
                <a:solidFill>
                  <a:srgbClr val="FF0000"/>
                </a:solidFill>
                <a:cs typeface="Arial" panose="020B0604020202020204" pitchFamily="34" charset="0"/>
              </a:rPr>
              <a:t>FAUX</a:t>
            </a:r>
          </a:p>
          <a:p>
            <a:r>
              <a:rPr lang="fr-FR" dirty="0"/>
              <a:t>Si vous êtes impliqué dans un accident alors que vous êtes sous influence de stupéfiants, votre droit à indemnité peut être limité, voire même exclu.</a:t>
            </a:r>
            <a:endParaRPr lang="fr-FR" dirty="0">
              <a:solidFill>
                <a:srgbClr val="FF0000"/>
              </a:solidFill>
              <a:cs typeface="Arial" panose="020B0604020202020204" pitchFamily="34" charset="0"/>
            </a:endParaRPr>
          </a:p>
          <a:p>
            <a:pPr marL="0" indent="0">
              <a:buNone/>
            </a:pPr>
            <a:endParaRPr lang="fr-FR" sz="1600" b="1" dirty="0">
              <a:solidFill>
                <a:srgbClr val="FF0000"/>
              </a:solidFill>
              <a:latin typeface="Arial" panose="020B0604020202020204" pitchFamily="34" charset="0"/>
              <a:cs typeface="Arial" panose="020B0604020202020204" pitchFamily="34" charset="0"/>
            </a:endParaRPr>
          </a:p>
        </p:txBody>
      </p:sp>
      <p:sp>
        <p:nvSpPr>
          <p:cNvPr id="3" name="Espace réservé du contenu 2"/>
          <p:cNvSpPr>
            <a:spLocks noGrp="1"/>
          </p:cNvSpPr>
          <p:nvPr>
            <p:ph sz="half" idx="1"/>
          </p:nvPr>
        </p:nvSpPr>
        <p:spPr>
          <a:xfrm>
            <a:off x="813033" y="1857650"/>
            <a:ext cx="5181600" cy="4351338"/>
          </a:xfrm>
        </p:spPr>
        <p:txBody>
          <a:bodyPr anchor="ctr">
            <a:normAutofit/>
          </a:bodyPr>
          <a:lstStyle/>
          <a:p>
            <a:r>
              <a:rPr lang="fr-FR" b="1" dirty="0">
                <a:solidFill>
                  <a:srgbClr val="00B050"/>
                </a:solidFill>
                <a:cs typeface="Arial" panose="020B0604020202020204" pitchFamily="34" charset="0"/>
              </a:rPr>
              <a:t>VRAI</a:t>
            </a:r>
            <a:r>
              <a:rPr lang="fr-FR" b="1" dirty="0">
                <a:cs typeface="Arial" panose="020B0604020202020204" pitchFamily="34" charset="0"/>
              </a:rPr>
              <a:t> OU </a:t>
            </a:r>
            <a:r>
              <a:rPr lang="fr-FR" b="1" dirty="0">
                <a:solidFill>
                  <a:srgbClr val="FF0000"/>
                </a:solidFill>
                <a:cs typeface="Arial" panose="020B0604020202020204" pitchFamily="34" charset="0"/>
              </a:rPr>
              <a:t>FAUX</a:t>
            </a:r>
            <a:r>
              <a:rPr lang="fr-FR" b="1" dirty="0">
                <a:cs typeface="Arial" panose="020B0604020202020204" pitchFamily="34" charset="0"/>
              </a:rPr>
              <a:t>?</a:t>
            </a:r>
          </a:p>
        </p:txBody>
      </p:sp>
      <p:sp>
        <p:nvSpPr>
          <p:cNvPr id="2" name="Titre 1"/>
          <p:cNvSpPr>
            <a:spLocks noGrp="1"/>
          </p:cNvSpPr>
          <p:nvPr>
            <p:ph type="title"/>
          </p:nvPr>
        </p:nvSpPr>
        <p:spPr>
          <a:xfrm>
            <a:off x="0" y="928097"/>
            <a:ext cx="12192000" cy="1009651"/>
          </a:xfrm>
        </p:spPr>
        <p:txBody>
          <a:bodyPr>
            <a:normAutofit/>
          </a:bodyPr>
          <a:lstStyle/>
          <a:p>
            <a:pPr algn="ctr"/>
            <a:r>
              <a:rPr lang="fr-FR" sz="2800" b="1" dirty="0">
                <a:solidFill>
                  <a:srgbClr val="0070C0"/>
                </a:solidFill>
                <a:latin typeface="+mn-lt"/>
                <a:cs typeface="Arial" panose="020B0604020202020204" pitchFamily="34" charset="0"/>
              </a:rPr>
              <a:t>Si je conduis en ayant consommé du cannabis, en cas d’accident, mon assurance me couvrira</a:t>
            </a:r>
            <a:r>
              <a:rPr lang="fr-FR" sz="2800" b="1" dirty="0">
                <a:solidFill>
                  <a:srgbClr val="0070C0"/>
                </a:solidFill>
                <a:latin typeface="Arial" panose="020B0604020202020204" pitchFamily="34" charset="0"/>
                <a:cs typeface="Arial" panose="020B0604020202020204" pitchFamily="34" charset="0"/>
              </a:rPr>
              <a:t>?</a:t>
            </a:r>
          </a:p>
        </p:txBody>
      </p:sp>
      <p:grpSp>
        <p:nvGrpSpPr>
          <p:cNvPr id="12" name="Groupe 11">
            <a:extLst>
              <a:ext uri="{FF2B5EF4-FFF2-40B4-BE49-F238E27FC236}">
                <a16:creationId xmlns:a16="http://schemas.microsoft.com/office/drawing/2014/main" id="{2C7B3F50-E882-FC14-F5B8-A17BF2A0E2A1}"/>
              </a:ext>
            </a:extLst>
          </p:cNvPr>
          <p:cNvGrpSpPr/>
          <p:nvPr/>
        </p:nvGrpSpPr>
        <p:grpSpPr>
          <a:xfrm>
            <a:off x="340499" y="1411098"/>
            <a:ext cx="11925740" cy="4703471"/>
            <a:chOff x="326650" y="1466542"/>
            <a:chExt cx="11925740" cy="4703471"/>
          </a:xfrm>
        </p:grpSpPr>
        <p:sp>
          <p:nvSpPr>
            <p:cNvPr id="7" name="Bulle narrative : ronde 6">
              <a:extLst>
                <a:ext uri="{FF2B5EF4-FFF2-40B4-BE49-F238E27FC236}">
                  <a16:creationId xmlns:a16="http://schemas.microsoft.com/office/drawing/2014/main" id="{1E717491-B61F-5F7D-B7FD-937A99C71B59}"/>
                </a:ext>
              </a:extLst>
            </p:cNvPr>
            <p:cNvSpPr/>
            <p:nvPr/>
          </p:nvSpPr>
          <p:spPr>
            <a:xfrm>
              <a:off x="7553250" y="1466542"/>
              <a:ext cx="4699140" cy="1838434"/>
            </a:xfrm>
            <a:prstGeom prst="wedgeEllipseCallou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5C999AC-0251-A271-FB5E-FD188B179340}"/>
                </a:ext>
              </a:extLst>
            </p:cNvPr>
            <p:cNvSpPr txBox="1"/>
            <p:nvPr/>
          </p:nvSpPr>
          <p:spPr>
            <a:xfrm>
              <a:off x="7819697" y="2205563"/>
              <a:ext cx="3925613" cy="646331"/>
            </a:xfrm>
            <a:prstGeom prst="rect">
              <a:avLst/>
            </a:prstGeom>
            <a:noFill/>
          </p:spPr>
          <p:txBody>
            <a:bodyPr wrap="square" rtlCol="0">
              <a:spAutoFit/>
            </a:bodyPr>
            <a:lstStyle/>
            <a:p>
              <a:pPr algn="ctr"/>
              <a:r>
                <a:rPr lang="fr-FR" b="1" dirty="0">
                  <a:solidFill>
                    <a:srgbClr val="FF0000"/>
                  </a:solidFill>
                  <a:cs typeface="Arial" panose="020B0604020202020204" pitchFamily="34" charset="0"/>
                </a:rPr>
                <a:t>ATTENTION AU CBD! Test positif pour la conduite…</a:t>
              </a:r>
            </a:p>
          </p:txBody>
        </p:sp>
        <p:pic>
          <p:nvPicPr>
            <p:cNvPr id="1026" name="Image 3" descr="Refus de se soumettre à un test de depistage d'alcoolémie - Quelles  sanctions ?">
              <a:extLst>
                <a:ext uri="{FF2B5EF4-FFF2-40B4-BE49-F238E27FC236}">
                  <a16:creationId xmlns:a16="http://schemas.microsoft.com/office/drawing/2014/main" id="{04EC8C1B-E6A5-4D88-6463-7FB91CB20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3" y="3509733"/>
              <a:ext cx="2090997" cy="139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66A531C9-AACB-1C03-6EFB-4E3C86BBA826}"/>
                </a:ext>
              </a:extLst>
            </p:cNvPr>
            <p:cNvSpPr txBox="1"/>
            <p:nvPr/>
          </p:nvSpPr>
          <p:spPr>
            <a:xfrm>
              <a:off x="326650" y="5800681"/>
              <a:ext cx="11663405" cy="369332"/>
            </a:xfrm>
            <a:prstGeom prst="rect">
              <a:avLst/>
            </a:prstGeom>
            <a:noFill/>
          </p:spPr>
          <p:txBody>
            <a:bodyPr wrap="square">
              <a:spAutoFit/>
            </a:bodyPr>
            <a:lstStyle/>
            <a:p>
              <a:r>
                <a:rPr lang="fr-FR" sz="900" dirty="0">
                  <a:effectLst/>
                  <a:latin typeface="Calibri" panose="020F0502020204030204" pitchFamily="34" charset="0"/>
                  <a:ea typeface="Times New Roman" panose="02020603050405020304" pitchFamily="18" charset="0"/>
                  <a:cs typeface="Calibri" panose="020F0502020204030204" pitchFamily="34" charset="0"/>
                </a:rPr>
                <a:t>Nouveaux tests de dépistage salivaires plus complets aux conducteurs (</a:t>
              </a:r>
              <a:r>
                <a:rPr lang="fr-FR" sz="900" dirty="0" err="1">
                  <a:effectLst/>
                  <a:latin typeface="Calibri" panose="020F0502020204030204" pitchFamily="34" charset="0"/>
                  <a:ea typeface="Times New Roman" panose="02020603050405020304" pitchFamily="18" charset="0"/>
                  <a:cs typeface="Calibri" panose="020F0502020204030204" pitchFamily="34" charset="0"/>
                </a:rPr>
                <a:t>cf</a:t>
              </a:r>
              <a:r>
                <a:rPr lang="fr-FR" sz="900" dirty="0">
                  <a:effectLst/>
                  <a:latin typeface="Calibri" panose="020F0502020204030204" pitchFamily="34" charset="0"/>
                  <a:ea typeface="Times New Roman" panose="02020603050405020304" pitchFamily="18" charset="0"/>
                  <a:cs typeface="Calibri" panose="020F0502020204030204" pitchFamily="34" charset="0"/>
                </a:rPr>
                <a:t> photo), en plus de l’éthylotest, et ce même en l’absence d’infraction sur la route (en simple test de routine). Ces tests peuvent détecter une consommation de THC (cannabis), amphétamines, cocaïne et opiacés, dont certains sont encore détectables quelques jours après la consommation.</a:t>
              </a:r>
              <a:endParaRPr lang="fr-FR" sz="900" dirty="0"/>
            </a:p>
          </p:txBody>
        </p:sp>
        <p:sp>
          <p:nvSpPr>
            <p:cNvPr id="5" name="ZoneTexte 4">
              <a:extLst>
                <a:ext uri="{FF2B5EF4-FFF2-40B4-BE49-F238E27FC236}">
                  <a16:creationId xmlns:a16="http://schemas.microsoft.com/office/drawing/2014/main" id="{B4F1BA19-2B98-42C4-4172-DB6F44CA2013}"/>
                </a:ext>
              </a:extLst>
            </p:cNvPr>
            <p:cNvSpPr txBox="1"/>
            <p:nvPr/>
          </p:nvSpPr>
          <p:spPr>
            <a:xfrm>
              <a:off x="5335397" y="5077259"/>
              <a:ext cx="5536734" cy="646331"/>
            </a:xfrm>
            <a:prstGeom prst="rect">
              <a:avLst/>
            </a:prstGeom>
            <a:noFill/>
          </p:spPr>
          <p:txBody>
            <a:bodyPr wrap="square" rtlCol="0">
              <a:spAutoFit/>
            </a:bodyPr>
            <a:lstStyle/>
            <a:p>
              <a:pPr marL="342900" lvl="0" indent="-342900" algn="just">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L</a:t>
              </a:r>
              <a:r>
                <a:rPr lang="fr-FR" sz="1200" dirty="0">
                  <a:effectLst/>
                  <a:latin typeface="Calibri" panose="020F0502020204030204" pitchFamily="34" charset="0"/>
                  <a:ea typeface="Times New Roman" panose="02020603050405020304" pitchFamily="18" charset="0"/>
                  <a:cs typeface="Calibri" panose="020F0502020204030204" pitchFamily="34" charset="0"/>
                </a:rPr>
                <a:t>e test salivaire </a:t>
              </a:r>
              <a:r>
                <a:rPr lang="fr-FR" sz="1200" b="1" dirty="0">
                  <a:effectLst/>
                  <a:latin typeface="Calibri" panose="020F0502020204030204" pitchFamily="34" charset="0"/>
                  <a:ea typeface="Times New Roman" panose="02020603050405020304" pitchFamily="18" charset="0"/>
                  <a:cs typeface="Calibri" panose="020F0502020204030204" pitchFamily="34" charset="0"/>
                </a:rPr>
                <a:t>peut parfois</a:t>
              </a:r>
              <a:r>
                <a:rPr lang="fr-FR" sz="1200" dirty="0">
                  <a:effectLst/>
                  <a:latin typeface="Calibri" panose="020F0502020204030204" pitchFamily="34" charset="0"/>
                  <a:ea typeface="Times New Roman" panose="02020603050405020304" pitchFamily="18" charset="0"/>
                  <a:cs typeface="Calibri" panose="020F0502020204030204" pitchFamily="34" charset="0"/>
                </a:rPr>
                <a:t> se positiver chez des gros consommateurs de CBD car ce dernier peut contenir jusqu’à 0.2% de THC (détecté par le test). 0.2% est la limite légale en France.</a:t>
              </a:r>
              <a:endParaRPr lang="fr-FR" sz="1200"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3" name="Espace réservé de la date 3">
            <a:extLst>
              <a:ext uri="{FF2B5EF4-FFF2-40B4-BE49-F238E27FC236}">
                <a16:creationId xmlns:a16="http://schemas.microsoft.com/office/drawing/2014/main" id="{3F790CB1-BC4E-E377-809F-29A3C28DCDCB}"/>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14" name="Espace réservé du pied de page 4">
            <a:extLst>
              <a:ext uri="{FF2B5EF4-FFF2-40B4-BE49-F238E27FC236}">
                <a16:creationId xmlns:a16="http://schemas.microsoft.com/office/drawing/2014/main" id="{9AF5C743-C6FE-B779-D24F-0C04218F7E84}"/>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15" name="Espace réservé du numéro de diapositive 5">
            <a:extLst>
              <a:ext uri="{FF2B5EF4-FFF2-40B4-BE49-F238E27FC236}">
                <a16:creationId xmlns:a16="http://schemas.microsoft.com/office/drawing/2014/main" id="{AEA3FA0C-279D-AF1D-CFAA-CE5B298C983F}"/>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37</a:t>
            </a:fld>
            <a:endParaRPr lang="fr-FR"/>
          </a:p>
        </p:txBody>
      </p:sp>
    </p:spTree>
    <p:extLst>
      <p:ext uri="{BB962C8B-B14F-4D97-AF65-F5344CB8AC3E}">
        <p14:creationId xmlns:p14="http://schemas.microsoft.com/office/powerpoint/2010/main" val="28146952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03117" y="493712"/>
            <a:ext cx="10764981" cy="1569660"/>
          </a:xfrm>
          <a:prstGeom prst="rect">
            <a:avLst/>
          </a:prstGeom>
          <a:noFill/>
        </p:spPr>
        <p:txBody>
          <a:bodyPr wrap="square" rtlCol="0">
            <a:spAutoFit/>
          </a:bodyPr>
          <a:lstStyle/>
          <a:p>
            <a:pPr algn="ctr"/>
            <a:r>
              <a:rPr lang="fr-FR" sz="4800" b="1">
                <a:latin typeface="Arial" panose="020B0604020202020204" pitchFamily="34" charset="0"/>
                <a:cs typeface="Arial" panose="020B0604020202020204" pitchFamily="34" charset="0"/>
              </a:rPr>
              <a:t>   </a:t>
            </a:r>
          </a:p>
          <a:p>
            <a:pPr algn="ctr"/>
            <a:r>
              <a:rPr lang="fr-FR" sz="4800" b="1">
                <a:cs typeface="Arial" panose="020B0604020202020204" pitchFamily="34" charset="0"/>
              </a:rPr>
              <a:t>     </a:t>
            </a:r>
            <a:r>
              <a:rPr lang="fr-FR" sz="4800" b="1">
                <a:solidFill>
                  <a:srgbClr val="0070C0"/>
                </a:solidFill>
                <a:cs typeface="Arial" panose="020B0604020202020204" pitchFamily="34" charset="0"/>
              </a:rPr>
              <a:t>MERCI DE VOTRE ATTENTION</a:t>
            </a:r>
            <a:endParaRPr lang="fr-FR" sz="4800" b="1" dirty="0">
              <a:solidFill>
                <a:srgbClr val="0070C0"/>
              </a:solidFill>
              <a:cs typeface="Arial" panose="020B0604020202020204" pitchFamily="34" charset="0"/>
            </a:endParaRPr>
          </a:p>
        </p:txBody>
      </p:sp>
      <p:sp>
        <p:nvSpPr>
          <p:cNvPr id="3" name="ZoneTexte 2">
            <a:extLst>
              <a:ext uri="{FF2B5EF4-FFF2-40B4-BE49-F238E27FC236}">
                <a16:creationId xmlns:a16="http://schemas.microsoft.com/office/drawing/2014/main" id="{DF40CAF0-8C6A-392D-A474-BB27859F341B}"/>
              </a:ext>
            </a:extLst>
          </p:cNvPr>
          <p:cNvSpPr txBox="1"/>
          <p:nvPr/>
        </p:nvSpPr>
        <p:spPr>
          <a:xfrm>
            <a:off x="403117" y="2413337"/>
            <a:ext cx="10601739" cy="5109091"/>
          </a:xfrm>
          <a:prstGeom prst="rect">
            <a:avLst/>
          </a:prstGeom>
          <a:noFill/>
        </p:spPr>
        <p:txBody>
          <a:bodyPr wrap="square" rtlCol="0">
            <a:spAutoFit/>
          </a:bodyPr>
          <a:lstStyle/>
          <a:p>
            <a:r>
              <a:rPr lang="fr-FR" sz="1400" b="1" u="sng" dirty="0"/>
              <a:t>Références / bibliographies :</a:t>
            </a:r>
          </a:p>
          <a:p>
            <a:endParaRPr lang="fr-FR" sz="1400" b="1" u="sng" dirty="0"/>
          </a:p>
          <a:p>
            <a:pPr marL="285750" indent="-285750">
              <a:buFontTx/>
              <a:buChar char="-"/>
            </a:pPr>
            <a:r>
              <a:rPr lang="fr-FR" sz="1400" dirty="0">
                <a:hlinkClick r:id="rId2"/>
              </a:rPr>
              <a:t>www.inrs.fr</a:t>
            </a:r>
            <a:endParaRPr lang="fr-FR" sz="1400" dirty="0"/>
          </a:p>
          <a:p>
            <a:pPr marL="285750" indent="-285750">
              <a:buFontTx/>
              <a:buChar char="-"/>
            </a:pPr>
            <a:r>
              <a:rPr lang="fr-FR" sz="1400" dirty="0"/>
              <a:t>Pôle santé Lille groupe addiction</a:t>
            </a:r>
          </a:p>
          <a:p>
            <a:pPr marL="285750" indent="-285750">
              <a:buFontTx/>
              <a:buChar char="-"/>
            </a:pPr>
            <a:r>
              <a:rPr lang="fr-FR" sz="1400" dirty="0">
                <a:hlinkClick r:id="rId3"/>
              </a:rPr>
              <a:t>www.drogues-info-services.fr</a:t>
            </a:r>
            <a:endParaRPr lang="fr-FR" sz="1400" dirty="0"/>
          </a:p>
          <a:p>
            <a:pPr marL="285750" indent="-285750">
              <a:buFontTx/>
              <a:buChar char="-"/>
            </a:pPr>
            <a:r>
              <a:rPr lang="fr-FR" sz="1400" dirty="0"/>
              <a:t>Echelle de </a:t>
            </a:r>
            <a:r>
              <a:rPr lang="fr-FR" sz="1400" dirty="0" err="1"/>
              <a:t>classment</a:t>
            </a:r>
            <a:r>
              <a:rPr lang="fr-FR" sz="1400" dirty="0"/>
              <a:t> des dommages créés par différentes drogues. </a:t>
            </a:r>
            <a:r>
              <a:rPr lang="fr-FR" sz="1400" dirty="0" err="1"/>
              <a:t>Source:Article</a:t>
            </a:r>
            <a:r>
              <a:rPr lang="fr-FR" sz="1400" dirty="0"/>
              <a:t> de </a:t>
            </a:r>
            <a:r>
              <a:rPr lang="fr-FR" sz="1400" dirty="0" err="1"/>
              <a:t>Nutt</a:t>
            </a:r>
            <a:r>
              <a:rPr lang="fr-FR" sz="1400" dirty="0"/>
              <a:t>, David, Leslie A King, William </a:t>
            </a:r>
            <a:r>
              <a:rPr lang="fr-FR" sz="1400" dirty="0" err="1"/>
              <a:t>Saulsbury</a:t>
            </a:r>
            <a:r>
              <a:rPr lang="fr-FR" sz="1400" dirty="0"/>
              <a:t>, Colin Blakemore du 24 </a:t>
            </a:r>
            <a:r>
              <a:rPr lang="fr-FR" sz="1400" dirty="0" err="1"/>
              <a:t>mrs</a:t>
            </a:r>
            <a:r>
              <a:rPr lang="fr-FR" sz="1400" dirty="0"/>
              <a:t> 2007. "</a:t>
            </a:r>
            <a:r>
              <a:rPr lang="fr-FR" sz="1400" dirty="0" err="1"/>
              <a:t>Development</a:t>
            </a:r>
            <a:r>
              <a:rPr lang="fr-FR" sz="1400" dirty="0"/>
              <a:t> of a rational </a:t>
            </a:r>
            <a:r>
              <a:rPr lang="fr-FR" sz="1400" dirty="0" err="1"/>
              <a:t>scale</a:t>
            </a:r>
            <a:r>
              <a:rPr lang="fr-FR" sz="1400" dirty="0"/>
              <a:t> to </a:t>
            </a:r>
            <a:r>
              <a:rPr lang="fr-FR" sz="1400" dirty="0" err="1"/>
              <a:t>assess</a:t>
            </a:r>
            <a:r>
              <a:rPr lang="fr-FR" sz="1400" dirty="0"/>
              <a:t> the </a:t>
            </a:r>
            <a:r>
              <a:rPr lang="fr-FR" sz="1400" dirty="0" err="1"/>
              <a:t>harm</a:t>
            </a:r>
            <a:r>
              <a:rPr lang="fr-FR" sz="1400" dirty="0"/>
              <a:t> of </a:t>
            </a:r>
            <a:r>
              <a:rPr lang="fr-FR" sz="1400" dirty="0" err="1"/>
              <a:t>drugs</a:t>
            </a:r>
            <a:r>
              <a:rPr lang="fr-FR" sz="1400" dirty="0"/>
              <a:t> of </a:t>
            </a:r>
            <a:r>
              <a:rPr lang="fr-FR" sz="1400" dirty="0" err="1"/>
              <a:t>potential</a:t>
            </a:r>
            <a:r>
              <a:rPr lang="fr-FR" sz="1400" dirty="0"/>
              <a:t> </a:t>
            </a:r>
            <a:r>
              <a:rPr lang="fr-FR" sz="1400" dirty="0" err="1"/>
              <a:t>misuse</a:t>
            </a:r>
            <a:r>
              <a:rPr lang="fr-FR" sz="1400" dirty="0"/>
              <a:t>" The Lancet 2007; 369:1047-1053. (</a:t>
            </a:r>
            <a:r>
              <a:rPr lang="fr-FR" sz="1400" dirty="0">
                <a:hlinkClick r:id="rId4"/>
              </a:rPr>
              <a:t>PMID 17382831</a:t>
            </a:r>
            <a:r>
              <a:rPr lang="fr-FR" sz="1400" dirty="0"/>
              <a:t>; doi:10.1016/S0140-6736(07)60464-4).</a:t>
            </a:r>
          </a:p>
          <a:p>
            <a:pPr marL="285750" indent="-285750">
              <a:buFontTx/>
              <a:buChar char="-"/>
            </a:pPr>
            <a:r>
              <a:rPr lang="fr-FR" sz="1400" dirty="0">
                <a:hlinkClick r:id="rId5"/>
              </a:rPr>
              <a:t>https://www.alcool-info-service.fr</a:t>
            </a:r>
            <a:endParaRPr lang="fr-FR" sz="1400" dirty="0"/>
          </a:p>
          <a:p>
            <a:pPr marL="285750" indent="-285750">
              <a:buFontTx/>
              <a:buChar char="-"/>
            </a:pPr>
            <a:r>
              <a:rPr lang="fr-FR" sz="1400" dirty="0"/>
              <a:t>Vidéo: </a:t>
            </a:r>
            <a:r>
              <a:rPr lang="fr-FR" sz="1400" dirty="0">
                <a:hlinkClick r:id="rId6"/>
              </a:rPr>
              <a:t>https://www.youtube.com/watch?v=mEuokfY0EH0</a:t>
            </a:r>
            <a:endParaRPr lang="fr-FR" sz="1400" dirty="0"/>
          </a:p>
          <a:p>
            <a:pPr marL="285750" indent="-285750">
              <a:buFontTx/>
              <a:buChar char="-"/>
            </a:pPr>
            <a:r>
              <a:rPr lang="fr-FR" sz="1400" dirty="0">
                <a:hlinkClick r:id="rId7"/>
              </a:rPr>
              <a:t>https://www.weka.fr/sante/dossier-pratique/maitrise-des-risques-et-de-la-qualite-dt86/addictions-prevention-et-risques-13590/</a:t>
            </a:r>
            <a:endParaRPr lang="fr-FR" sz="1400" dirty="0"/>
          </a:p>
          <a:p>
            <a:pPr marL="285750" indent="-285750">
              <a:buFontTx/>
              <a:buChar char="-"/>
            </a:pPr>
            <a:r>
              <a:rPr lang="fr-FR" sz="1400" dirty="0">
                <a:hlinkClick r:id="rId8"/>
              </a:rPr>
              <a:t>https://www.harmonie-prevention.fr</a:t>
            </a:r>
            <a:endParaRPr lang="fr-FR" sz="1400" dirty="0"/>
          </a:p>
          <a:p>
            <a:pPr marL="285750" indent="-285750">
              <a:buFontTx/>
              <a:buChar char="-"/>
            </a:pPr>
            <a:r>
              <a:rPr lang="fr-FR" sz="1400" dirty="0">
                <a:hlinkClick r:id="rId9"/>
              </a:rPr>
              <a:t>https://www.has-sante.fr/</a:t>
            </a:r>
            <a:endParaRPr lang="fr-FR" sz="1400" dirty="0"/>
          </a:p>
          <a:p>
            <a:pPr marL="285750" indent="-285750">
              <a:buFontTx/>
              <a:buChar char="-"/>
            </a:pPr>
            <a:r>
              <a:rPr lang="fr-FR" sz="1400" u="sng" dirty="0">
                <a:solidFill>
                  <a:srgbClr val="0563C1"/>
                </a:solidFill>
                <a:effectLst/>
                <a:ea typeface="Calibri" panose="020F0502020204030204" pitchFamily="34" charset="0"/>
                <a:cs typeface="Calibri" panose="020F0502020204030204" pitchFamily="34" charset="0"/>
                <a:hlinkClick r:id="rId10"/>
              </a:rPr>
              <a:t>https://fr.freepik.com</a:t>
            </a:r>
            <a:endParaRPr lang="fr-FR" sz="1400" dirty="0"/>
          </a:p>
          <a:p>
            <a:pPr marL="285750" indent="-285750">
              <a:buFontTx/>
              <a:buChar char="-"/>
            </a:pPr>
            <a:endParaRPr lang="fr-FR" sz="1400" dirty="0"/>
          </a:p>
          <a:p>
            <a:endParaRPr lang="fr-FR" sz="1400" dirty="0"/>
          </a:p>
          <a:p>
            <a:pPr marL="285750" indent="-285750">
              <a:buFontTx/>
              <a:buChar char="-"/>
            </a:pPr>
            <a:endParaRPr lang="fr-FR" sz="1400" dirty="0"/>
          </a:p>
          <a:p>
            <a:pPr marL="285750" indent="-285750">
              <a:buFontTx/>
              <a:buChar char="-"/>
            </a:pPr>
            <a:endParaRPr lang="fr-FR" sz="1400" dirty="0"/>
          </a:p>
          <a:p>
            <a:pPr marL="285750" indent="-285750">
              <a:buFontTx/>
              <a:buChar char="-"/>
            </a:pPr>
            <a:endParaRPr lang="fr-FR" sz="1400" dirty="0"/>
          </a:p>
          <a:p>
            <a:pPr marL="285750" indent="-285750">
              <a:buFontTx/>
              <a:buChar char="-"/>
            </a:pPr>
            <a:endParaRPr lang="fr-FR" sz="1400" dirty="0"/>
          </a:p>
          <a:p>
            <a:pPr marL="285750" indent="-285750">
              <a:buFontTx/>
              <a:buChar char="-"/>
            </a:pPr>
            <a:endParaRPr lang="fr-FR" sz="1400" dirty="0"/>
          </a:p>
          <a:p>
            <a:pPr marL="285750" indent="-285750">
              <a:buFontTx/>
              <a:buChar char="-"/>
            </a:pPr>
            <a:endParaRPr lang="fr-FR" sz="1400" dirty="0"/>
          </a:p>
          <a:p>
            <a:endParaRPr lang="fr-FR" sz="1400" dirty="0"/>
          </a:p>
        </p:txBody>
      </p:sp>
      <p:sp>
        <p:nvSpPr>
          <p:cNvPr id="4" name="Espace réservé de la date 3">
            <a:extLst>
              <a:ext uri="{FF2B5EF4-FFF2-40B4-BE49-F238E27FC236}">
                <a16:creationId xmlns:a16="http://schemas.microsoft.com/office/drawing/2014/main" id="{44C51D7A-8DAC-B0F1-D92B-33358E422490}"/>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C2BD0ECD-88FC-4766-5D89-5D76597A6DA4}"/>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2047E2BC-B2C5-0619-6713-BD06E23FC0B5}"/>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38</a:t>
            </a:fld>
            <a:endParaRPr lang="fr-FR"/>
          </a:p>
        </p:txBody>
      </p:sp>
    </p:spTree>
    <p:extLst>
      <p:ext uri="{BB962C8B-B14F-4D97-AF65-F5344CB8AC3E}">
        <p14:creationId xmlns:p14="http://schemas.microsoft.com/office/powerpoint/2010/main" val="307186536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5"/>
            <a:ext cx="12192000" cy="1325563"/>
          </a:xfrm>
        </p:spPr>
        <p:txBody>
          <a:bodyPr>
            <a:normAutofit/>
          </a:bodyPr>
          <a:lstStyle/>
          <a:p>
            <a:pPr algn="ctr"/>
            <a:r>
              <a:rPr lang="fr-FR" sz="3600" b="1" dirty="0">
                <a:solidFill>
                  <a:srgbClr val="0070C0"/>
                </a:solidFill>
                <a:latin typeface="+mn-lt"/>
                <a:cs typeface="Arial" panose="020B0604020202020204" pitchFamily="34" charset="0"/>
              </a:rPr>
              <a:t>5 QUESTIONS POUR COMPRENDRE</a:t>
            </a:r>
          </a:p>
        </p:txBody>
      </p:sp>
      <p:sp>
        <p:nvSpPr>
          <p:cNvPr id="4" name="Espace réservé du contenu 3"/>
          <p:cNvSpPr>
            <a:spLocks noGrp="1"/>
          </p:cNvSpPr>
          <p:nvPr>
            <p:ph sz="half" idx="2"/>
          </p:nvPr>
        </p:nvSpPr>
        <p:spPr/>
        <p:txBody>
          <a:bodyPr/>
          <a:lstStyle/>
          <a:p>
            <a:pPr marL="0" indent="0">
              <a:buNone/>
            </a:pPr>
            <a:r>
              <a:rPr lang="fr-FR" sz="4000" b="1" dirty="0">
                <a:solidFill>
                  <a:srgbClr val="0070C0"/>
                </a:solidFill>
                <a:latin typeface="Arial" panose="020B0604020202020204" pitchFamily="34" charset="0"/>
                <a:cs typeface="Arial" panose="020B0604020202020204" pitchFamily="34" charset="0"/>
              </a:rPr>
              <a:t>1</a:t>
            </a:r>
          </a:p>
          <a:p>
            <a:r>
              <a:rPr lang="fr-FR" dirty="0">
                <a:cs typeface="Arial" panose="020B0604020202020204" pitchFamily="34" charset="0"/>
              </a:rPr>
              <a:t>Quand vous entendez le mot « </a:t>
            </a:r>
            <a:r>
              <a:rPr lang="fr-FR" dirty="0">
                <a:solidFill>
                  <a:srgbClr val="0070C0"/>
                </a:solidFill>
                <a:cs typeface="Arial" panose="020B0604020202020204" pitchFamily="34" charset="0"/>
              </a:rPr>
              <a:t>addiction</a:t>
            </a:r>
            <a:r>
              <a:rPr lang="fr-FR" dirty="0">
                <a:solidFill>
                  <a:srgbClr val="1360EB"/>
                </a:solidFill>
                <a:cs typeface="Arial" panose="020B0604020202020204" pitchFamily="34" charset="0"/>
              </a:rPr>
              <a:t> </a:t>
            </a:r>
            <a:r>
              <a:rPr lang="fr-FR" dirty="0">
                <a:cs typeface="Arial" panose="020B0604020202020204" pitchFamily="34" charset="0"/>
              </a:rPr>
              <a:t>», à quoi pensez-vous</a:t>
            </a:r>
            <a:r>
              <a:rPr lang="fr-FR" dirty="0"/>
              <a:t>?	</a:t>
            </a:r>
          </a:p>
        </p:txBody>
      </p:sp>
      <p:sp>
        <p:nvSpPr>
          <p:cNvPr id="6" name="Espace réservé du contenu 5"/>
          <p:cNvSpPr>
            <a:spLocks noGrp="1"/>
          </p:cNvSpPr>
          <p:nvPr>
            <p:ph sz="quarter" idx="4"/>
          </p:nvPr>
        </p:nvSpPr>
        <p:spPr/>
        <p:txBody>
          <a:bodyPr>
            <a:normAutofit/>
          </a:bodyPr>
          <a:lstStyle/>
          <a:p>
            <a:r>
              <a:rPr lang="fr-FR" dirty="0">
                <a:solidFill>
                  <a:srgbClr val="0070C0"/>
                </a:solidFill>
                <a:cs typeface="Arial" panose="020B0604020202020204" pitchFamily="34" charset="0"/>
              </a:rPr>
              <a:t>L'</a:t>
            </a:r>
            <a:r>
              <a:rPr lang="fr-FR" b="1" dirty="0">
                <a:solidFill>
                  <a:srgbClr val="0070C0"/>
                </a:solidFill>
                <a:cs typeface="Arial" panose="020B0604020202020204" pitchFamily="34" charset="0"/>
              </a:rPr>
              <a:t>addiction </a:t>
            </a:r>
            <a:r>
              <a:rPr lang="fr-FR" dirty="0">
                <a:solidFill>
                  <a:srgbClr val="0070C0"/>
                </a:solidFill>
                <a:cs typeface="Arial" panose="020B0604020202020204" pitchFamily="34" charset="0"/>
              </a:rPr>
              <a:t>est la consommation excessive d'une substance, en dépit des conséquences </a:t>
            </a:r>
            <a:r>
              <a:rPr lang="fr-FR" dirty="0">
                <a:cs typeface="Arial" panose="020B0604020202020204" pitchFamily="34" charset="0"/>
              </a:rPr>
              <a:t>néfastes.</a:t>
            </a:r>
          </a:p>
          <a:p>
            <a:r>
              <a:rPr lang="fr-FR" dirty="0">
                <a:cs typeface="Arial" panose="020B0604020202020204" pitchFamily="34" charset="0"/>
              </a:rPr>
              <a:t>Consommer une SPA ne signifie pas forcément être </a:t>
            </a:r>
            <a:r>
              <a:rPr lang="fr-FR" dirty="0" err="1">
                <a:cs typeface="Arial" panose="020B0604020202020204" pitchFamily="34" charset="0"/>
              </a:rPr>
              <a:t>addict</a:t>
            </a:r>
            <a:r>
              <a:rPr lang="fr-FR" dirty="0">
                <a:cs typeface="Arial" panose="020B0604020202020204" pitchFamily="34" charset="0"/>
              </a:rPr>
              <a:t> ou dépendant</a:t>
            </a:r>
          </a:p>
        </p:txBody>
      </p:sp>
      <p:sp>
        <p:nvSpPr>
          <p:cNvPr id="3" name="Espace réservé de la date 3">
            <a:extLst>
              <a:ext uri="{FF2B5EF4-FFF2-40B4-BE49-F238E27FC236}">
                <a16:creationId xmlns:a16="http://schemas.microsoft.com/office/drawing/2014/main" id="{0731D370-5657-C6A6-EE7D-177B1E7B97C0}"/>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D9AF4B96-9844-D715-3350-08024D4BCB7E}"/>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1C56D5D6-E5ED-4B47-E68B-CD52B5D5C367}"/>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4</a:t>
            </a:fld>
            <a:endParaRPr lang="fr-FR"/>
          </a:p>
        </p:txBody>
      </p:sp>
    </p:spTree>
    <p:extLst>
      <p:ext uri="{BB962C8B-B14F-4D97-AF65-F5344CB8AC3E}">
        <p14:creationId xmlns:p14="http://schemas.microsoft.com/office/powerpoint/2010/main" val="314135886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5"/>
            <a:ext cx="12192000" cy="1325563"/>
          </a:xfrm>
        </p:spPr>
        <p:txBody>
          <a:bodyPr>
            <a:normAutofit/>
          </a:bodyPr>
          <a:lstStyle/>
          <a:p>
            <a:pPr algn="ctr"/>
            <a:r>
              <a:rPr lang="fr-FR" sz="3600" b="1" dirty="0">
                <a:solidFill>
                  <a:srgbClr val="0070C0"/>
                </a:solidFill>
                <a:latin typeface="+mn-lt"/>
                <a:cs typeface="Arial" panose="020B0604020202020204" pitchFamily="34" charset="0"/>
              </a:rPr>
              <a:t>5 QUESTIONS POUR COMPRENDRE</a:t>
            </a:r>
          </a:p>
        </p:txBody>
      </p:sp>
      <p:sp>
        <p:nvSpPr>
          <p:cNvPr id="4" name="Espace réservé du contenu 3"/>
          <p:cNvSpPr>
            <a:spLocks noGrp="1"/>
          </p:cNvSpPr>
          <p:nvPr>
            <p:ph sz="half" idx="2"/>
          </p:nvPr>
        </p:nvSpPr>
        <p:spPr>
          <a:xfrm>
            <a:off x="839788" y="2148114"/>
            <a:ext cx="5157787" cy="4041549"/>
          </a:xfrm>
        </p:spPr>
        <p:txBody>
          <a:bodyPr/>
          <a:lstStyle/>
          <a:p>
            <a:pPr marL="0" indent="0">
              <a:buNone/>
            </a:pPr>
            <a:r>
              <a:rPr lang="fr-FR" sz="4000" b="1" dirty="0">
                <a:solidFill>
                  <a:srgbClr val="0070C0"/>
                </a:solidFill>
                <a:latin typeface="Arial" panose="020B0604020202020204" pitchFamily="34" charset="0"/>
                <a:cs typeface="Arial" panose="020B0604020202020204" pitchFamily="34" charset="0"/>
              </a:rPr>
              <a:t>2</a:t>
            </a:r>
          </a:p>
          <a:p>
            <a:r>
              <a:rPr lang="fr-FR" dirty="0">
                <a:cs typeface="Arial" panose="020B0604020202020204" pitchFamily="34" charset="0"/>
              </a:rPr>
              <a:t>A partir de quels critères pouvons-nous dire que nous sommes  </a:t>
            </a:r>
            <a:r>
              <a:rPr lang="fr-FR" dirty="0">
                <a:solidFill>
                  <a:srgbClr val="0070C0"/>
                </a:solidFill>
                <a:cs typeface="Arial" panose="020B0604020202020204" pitchFamily="34" charset="0"/>
              </a:rPr>
              <a:t>dépendants</a:t>
            </a:r>
            <a:r>
              <a:rPr lang="fr-FR" dirty="0">
                <a:cs typeface="Arial" panose="020B0604020202020204" pitchFamily="34" charset="0"/>
              </a:rPr>
              <a:t>?</a:t>
            </a:r>
          </a:p>
        </p:txBody>
      </p:sp>
      <p:sp>
        <p:nvSpPr>
          <p:cNvPr id="6" name="Espace réservé du contenu 5"/>
          <p:cNvSpPr>
            <a:spLocks noGrp="1"/>
          </p:cNvSpPr>
          <p:nvPr>
            <p:ph sz="quarter" idx="4"/>
          </p:nvPr>
        </p:nvSpPr>
        <p:spPr>
          <a:xfrm>
            <a:off x="6169024" y="1890022"/>
            <a:ext cx="5183188" cy="3684588"/>
          </a:xfrm>
        </p:spPr>
        <p:txBody>
          <a:bodyPr>
            <a:normAutofit/>
          </a:bodyPr>
          <a:lstStyle/>
          <a:p>
            <a:r>
              <a:rPr lang="fr-FR" dirty="0">
                <a:cs typeface="Arial" panose="020B0604020202020204" pitchFamily="34" charset="0"/>
              </a:rPr>
              <a:t>On souligne la </a:t>
            </a:r>
            <a:r>
              <a:rPr lang="fr-FR" dirty="0">
                <a:solidFill>
                  <a:srgbClr val="0070C0"/>
                </a:solidFill>
                <a:cs typeface="Arial" panose="020B0604020202020204" pitchFamily="34" charset="0"/>
              </a:rPr>
              <a:t>perte de contrôle</a:t>
            </a:r>
            <a:r>
              <a:rPr lang="fr-FR" dirty="0">
                <a:cs typeface="Arial" panose="020B0604020202020204" pitchFamily="34" charset="0"/>
              </a:rPr>
              <a:t> de soi et la poursuite de la consommation en dépit de la connaissance des effets nocifs.</a:t>
            </a:r>
          </a:p>
          <a:p>
            <a:r>
              <a:rPr lang="fr-FR" dirty="0">
                <a:cs typeface="Arial" panose="020B0604020202020204" pitchFamily="34" charset="0"/>
              </a:rPr>
              <a:t>Il y a souvent également une </a:t>
            </a:r>
            <a:r>
              <a:rPr lang="fr-FR" dirty="0">
                <a:solidFill>
                  <a:srgbClr val="0070C0"/>
                </a:solidFill>
                <a:cs typeface="Arial" panose="020B0604020202020204" pitchFamily="34" charset="0"/>
              </a:rPr>
              <a:t>augmentation de la consommation.</a:t>
            </a:r>
          </a:p>
        </p:txBody>
      </p:sp>
      <p:sp>
        <p:nvSpPr>
          <p:cNvPr id="3" name="ZoneTexte 2">
            <a:extLst>
              <a:ext uri="{FF2B5EF4-FFF2-40B4-BE49-F238E27FC236}">
                <a16:creationId xmlns:a16="http://schemas.microsoft.com/office/drawing/2014/main" id="{74A9C996-20CC-380F-324C-D7F4EE879B28}"/>
              </a:ext>
            </a:extLst>
          </p:cNvPr>
          <p:cNvSpPr txBox="1"/>
          <p:nvPr/>
        </p:nvSpPr>
        <p:spPr>
          <a:xfrm>
            <a:off x="938485" y="4974666"/>
            <a:ext cx="3805084"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Quels sont les effets nocifs?</a:t>
            </a:r>
          </a:p>
        </p:txBody>
      </p:sp>
      <p:sp>
        <p:nvSpPr>
          <p:cNvPr id="5" name="ZoneTexte 4">
            <a:extLst>
              <a:ext uri="{FF2B5EF4-FFF2-40B4-BE49-F238E27FC236}">
                <a16:creationId xmlns:a16="http://schemas.microsoft.com/office/drawing/2014/main" id="{F6D2E227-81DE-8AE1-DF81-20B53C84867B}"/>
              </a:ext>
            </a:extLst>
          </p:cNvPr>
          <p:cNvSpPr txBox="1"/>
          <p:nvPr/>
        </p:nvSpPr>
        <p:spPr>
          <a:xfrm>
            <a:off x="143505" y="5543332"/>
            <a:ext cx="7474207" cy="646331"/>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La substance devient centrale et prioritaire devant la famille, le travail, les enfants, les loisirs.</a:t>
            </a:r>
          </a:p>
        </p:txBody>
      </p:sp>
      <p:sp>
        <p:nvSpPr>
          <p:cNvPr id="7" name="Espace réservé de la date 3">
            <a:extLst>
              <a:ext uri="{FF2B5EF4-FFF2-40B4-BE49-F238E27FC236}">
                <a16:creationId xmlns:a16="http://schemas.microsoft.com/office/drawing/2014/main" id="{DA553411-13C0-018C-819C-E3D9C460C6B8}"/>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8" name="Espace réservé du pied de page 4">
            <a:extLst>
              <a:ext uri="{FF2B5EF4-FFF2-40B4-BE49-F238E27FC236}">
                <a16:creationId xmlns:a16="http://schemas.microsoft.com/office/drawing/2014/main" id="{5BD3D20E-EB42-DFEE-0282-49A02F8D4000}"/>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9" name="Espace réservé du numéro de diapositive 5">
            <a:extLst>
              <a:ext uri="{FF2B5EF4-FFF2-40B4-BE49-F238E27FC236}">
                <a16:creationId xmlns:a16="http://schemas.microsoft.com/office/drawing/2014/main" id="{124593E1-5428-063A-A113-E2508B371947}"/>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5</a:t>
            </a:fld>
            <a:endParaRPr lang="fr-FR"/>
          </a:p>
        </p:txBody>
      </p:sp>
    </p:spTree>
    <p:extLst>
      <p:ext uri="{BB962C8B-B14F-4D97-AF65-F5344CB8AC3E}">
        <p14:creationId xmlns:p14="http://schemas.microsoft.com/office/powerpoint/2010/main" val="3074695440"/>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5"/>
            <a:ext cx="12192000" cy="1325563"/>
          </a:xfrm>
        </p:spPr>
        <p:txBody>
          <a:bodyPr>
            <a:normAutofit/>
          </a:bodyPr>
          <a:lstStyle/>
          <a:p>
            <a:pPr algn="ctr"/>
            <a:r>
              <a:rPr lang="fr-FR" sz="3600" b="1" dirty="0">
                <a:solidFill>
                  <a:srgbClr val="0070C0"/>
                </a:solidFill>
                <a:latin typeface="+mn-lt"/>
                <a:cs typeface="Arial" panose="020B0604020202020204" pitchFamily="34" charset="0"/>
              </a:rPr>
              <a:t>5 QUESTIONS POUR COMPRENDRE</a:t>
            </a:r>
          </a:p>
        </p:txBody>
      </p:sp>
      <p:sp>
        <p:nvSpPr>
          <p:cNvPr id="4" name="Espace réservé du contenu 3"/>
          <p:cNvSpPr>
            <a:spLocks noGrp="1"/>
          </p:cNvSpPr>
          <p:nvPr>
            <p:ph sz="half" idx="2"/>
          </p:nvPr>
        </p:nvSpPr>
        <p:spPr>
          <a:xfrm>
            <a:off x="839788" y="2148114"/>
            <a:ext cx="5157787" cy="4041549"/>
          </a:xfrm>
        </p:spPr>
        <p:txBody>
          <a:bodyPr/>
          <a:lstStyle/>
          <a:p>
            <a:pPr marL="0" indent="0">
              <a:buNone/>
            </a:pPr>
            <a:r>
              <a:rPr lang="fr-FR" sz="4000" b="1" dirty="0">
                <a:solidFill>
                  <a:srgbClr val="0070C0"/>
                </a:solidFill>
                <a:cs typeface="Arial" panose="020B0604020202020204" pitchFamily="34" charset="0"/>
              </a:rPr>
              <a:t>3</a:t>
            </a:r>
          </a:p>
          <a:p>
            <a:r>
              <a:rPr lang="fr-FR" dirty="0">
                <a:cs typeface="Arial" panose="020B0604020202020204" pitchFamily="34" charset="0"/>
              </a:rPr>
              <a:t>Comment devient-on « </a:t>
            </a:r>
            <a:r>
              <a:rPr lang="fr-FR" dirty="0" err="1">
                <a:solidFill>
                  <a:srgbClr val="0070C0"/>
                </a:solidFill>
                <a:cs typeface="Arial" panose="020B0604020202020204" pitchFamily="34" charset="0"/>
              </a:rPr>
              <a:t>addict</a:t>
            </a:r>
            <a:r>
              <a:rPr lang="fr-FR" dirty="0">
                <a:solidFill>
                  <a:srgbClr val="1360EB"/>
                </a:solidFill>
                <a:cs typeface="Arial" panose="020B0604020202020204" pitchFamily="34" charset="0"/>
              </a:rPr>
              <a:t> </a:t>
            </a:r>
            <a:r>
              <a:rPr lang="fr-FR" dirty="0">
                <a:cs typeface="Arial" panose="020B0604020202020204" pitchFamily="34" charset="0"/>
              </a:rPr>
              <a:t>» ou </a:t>
            </a:r>
            <a:r>
              <a:rPr lang="fr-FR" dirty="0">
                <a:solidFill>
                  <a:srgbClr val="0070C0"/>
                </a:solidFill>
                <a:cs typeface="Arial" panose="020B0604020202020204" pitchFamily="34" charset="0"/>
              </a:rPr>
              <a:t>dépendant</a:t>
            </a:r>
            <a:r>
              <a:rPr lang="fr-FR" dirty="0">
                <a:cs typeface="Arial" panose="020B0604020202020204" pitchFamily="34" charset="0"/>
              </a:rPr>
              <a:t> et quel est le mécanisme psychique?</a:t>
            </a:r>
          </a:p>
        </p:txBody>
      </p:sp>
      <p:pic>
        <p:nvPicPr>
          <p:cNvPr id="5" name="Espace réservé du contenu 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17446" y="4553837"/>
            <a:ext cx="11929145" cy="2304163"/>
          </a:xfrm>
        </p:spPr>
      </p:pic>
      <p:pic>
        <p:nvPicPr>
          <p:cNvPr id="6" name="Picture 7" descr="http://www.copywriting-pratique.com/wp-content/uploads/2012/03/piege.jpg">
            <a:extLst>
              <a:ext uri="{FF2B5EF4-FFF2-40B4-BE49-F238E27FC236}">
                <a16:creationId xmlns:a16="http://schemas.microsoft.com/office/drawing/2014/main" id="{8F2BAACB-1098-4327-9620-DB543C0E7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672" y="1531676"/>
            <a:ext cx="3719971" cy="24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3">
            <a:extLst>
              <a:ext uri="{FF2B5EF4-FFF2-40B4-BE49-F238E27FC236}">
                <a16:creationId xmlns:a16="http://schemas.microsoft.com/office/drawing/2014/main" id="{FEB7C5BE-0995-C1C1-A12D-A2428EA20E0D}"/>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7" name="Espace réservé du pied de page 4">
            <a:extLst>
              <a:ext uri="{FF2B5EF4-FFF2-40B4-BE49-F238E27FC236}">
                <a16:creationId xmlns:a16="http://schemas.microsoft.com/office/drawing/2014/main" id="{A9862DAB-BA50-61A0-F340-212195716514}"/>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8" name="Espace réservé du numéro de diapositive 5">
            <a:extLst>
              <a:ext uri="{FF2B5EF4-FFF2-40B4-BE49-F238E27FC236}">
                <a16:creationId xmlns:a16="http://schemas.microsoft.com/office/drawing/2014/main" id="{9785E910-FC6C-4B78-712A-9BF54BA4C314}"/>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6</a:t>
            </a:fld>
            <a:endParaRPr lang="fr-FR"/>
          </a:p>
        </p:txBody>
      </p:sp>
    </p:spTree>
    <p:extLst>
      <p:ext uri="{BB962C8B-B14F-4D97-AF65-F5344CB8AC3E}">
        <p14:creationId xmlns:p14="http://schemas.microsoft.com/office/powerpoint/2010/main" val="3395007461"/>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57054" y="2551837"/>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videoplayback">
            <a:hlinkClick r:id="" action="ppaction://media"/>
            <a:extLst>
              <a:ext uri="{FF2B5EF4-FFF2-40B4-BE49-F238E27FC236}">
                <a16:creationId xmlns:a16="http://schemas.microsoft.com/office/drawing/2014/main" id="{5F00528C-1300-4655-89C2-87FB9D5C93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9056" y="713785"/>
            <a:ext cx="9294829" cy="5228341"/>
          </a:xfrm>
          <a:prstGeom prst="rect">
            <a:avLst/>
          </a:prstGeom>
        </p:spPr>
      </p:pic>
      <p:sp>
        <p:nvSpPr>
          <p:cNvPr id="4" name="Espace réservé de la date 3">
            <a:extLst>
              <a:ext uri="{FF2B5EF4-FFF2-40B4-BE49-F238E27FC236}">
                <a16:creationId xmlns:a16="http://schemas.microsoft.com/office/drawing/2014/main" id="{BA1D74CC-1664-B2AC-E139-276A5F73F8F6}"/>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C6674FBC-5CDF-4AE9-4D04-719BA3D5AA70}"/>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6" name="Espace réservé du numéro de diapositive 5">
            <a:extLst>
              <a:ext uri="{FF2B5EF4-FFF2-40B4-BE49-F238E27FC236}">
                <a16:creationId xmlns:a16="http://schemas.microsoft.com/office/drawing/2014/main" id="{B463E0A9-2029-8E14-1B2D-4E9C44994B6F}"/>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7</a:t>
            </a:fld>
            <a:endParaRPr lang="fr-FR"/>
          </a:p>
        </p:txBody>
      </p:sp>
    </p:spTree>
    <p:extLst>
      <p:ext uri="{BB962C8B-B14F-4D97-AF65-F5344CB8AC3E}">
        <p14:creationId xmlns:p14="http://schemas.microsoft.com/office/powerpoint/2010/main" val="2818324352"/>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91" y="365125"/>
            <a:ext cx="12214371" cy="1325563"/>
          </a:xfrm>
        </p:spPr>
        <p:txBody>
          <a:bodyPr>
            <a:normAutofit/>
          </a:bodyPr>
          <a:lstStyle/>
          <a:p>
            <a:pPr algn="ctr"/>
            <a:r>
              <a:rPr lang="fr-FR" sz="3600" b="1" dirty="0">
                <a:solidFill>
                  <a:srgbClr val="0070C0"/>
                </a:solidFill>
                <a:latin typeface="+mn-lt"/>
                <a:cs typeface="Arial" panose="020B0604020202020204" pitchFamily="34" charset="0"/>
              </a:rPr>
              <a:t>5 QUESTIONS POUR COMPRENDRE</a:t>
            </a:r>
          </a:p>
        </p:txBody>
      </p:sp>
      <p:sp>
        <p:nvSpPr>
          <p:cNvPr id="4" name="Espace réservé du contenu 3"/>
          <p:cNvSpPr>
            <a:spLocks noGrp="1"/>
          </p:cNvSpPr>
          <p:nvPr>
            <p:ph sz="half" idx="2"/>
          </p:nvPr>
        </p:nvSpPr>
        <p:spPr/>
        <p:txBody>
          <a:bodyPr/>
          <a:lstStyle/>
          <a:p>
            <a:pPr marL="0" indent="0">
              <a:buNone/>
            </a:pPr>
            <a:r>
              <a:rPr lang="fr-FR" sz="4000" b="1" dirty="0">
                <a:solidFill>
                  <a:srgbClr val="0070C0"/>
                </a:solidFill>
                <a:cs typeface="Arial" panose="020B0604020202020204" pitchFamily="34" charset="0"/>
              </a:rPr>
              <a:t>4</a:t>
            </a:r>
          </a:p>
          <a:p>
            <a:r>
              <a:rPr lang="fr-FR" dirty="0">
                <a:cs typeface="Arial" panose="020B0604020202020204" pitchFamily="34" charset="0"/>
              </a:rPr>
              <a:t>Quels sont les </a:t>
            </a:r>
            <a:r>
              <a:rPr lang="fr-FR" dirty="0">
                <a:solidFill>
                  <a:srgbClr val="0070C0"/>
                </a:solidFill>
                <a:cs typeface="Arial" panose="020B0604020202020204" pitchFamily="34" charset="0"/>
              </a:rPr>
              <a:t>effets </a:t>
            </a:r>
            <a:r>
              <a:rPr lang="fr-FR" dirty="0">
                <a:cs typeface="Arial" panose="020B0604020202020204" pitchFamily="34" charset="0"/>
              </a:rPr>
              <a:t>recherchés?</a:t>
            </a:r>
          </a:p>
        </p:txBody>
      </p:sp>
      <p:sp>
        <p:nvSpPr>
          <p:cNvPr id="6" name="Espace réservé du contenu 5"/>
          <p:cNvSpPr>
            <a:spLocks noGrp="1"/>
          </p:cNvSpPr>
          <p:nvPr>
            <p:ph sz="quarter" idx="4"/>
          </p:nvPr>
        </p:nvSpPr>
        <p:spPr/>
        <p:txBody>
          <a:bodyPr>
            <a:normAutofit/>
          </a:bodyPr>
          <a:lstStyle/>
          <a:p>
            <a:r>
              <a:rPr lang="fr-FR" dirty="0">
                <a:cs typeface="Arial" panose="020B0604020202020204" pitchFamily="34" charset="0"/>
              </a:rPr>
              <a:t>Cela dépend du type de drogues et de chacun.</a:t>
            </a:r>
          </a:p>
          <a:p>
            <a:r>
              <a:rPr lang="fr-FR" dirty="0">
                <a:cs typeface="Arial" panose="020B0604020202020204" pitchFamily="34" charset="0"/>
              </a:rPr>
              <a:t>Stimulation, sédation, effets hallucinogènes, antalgiques, plaisir, convivialité, désinhibition…</a:t>
            </a:r>
          </a:p>
        </p:txBody>
      </p:sp>
      <p:sp>
        <p:nvSpPr>
          <p:cNvPr id="3" name="Espace réservé de la date 3">
            <a:extLst>
              <a:ext uri="{FF2B5EF4-FFF2-40B4-BE49-F238E27FC236}">
                <a16:creationId xmlns:a16="http://schemas.microsoft.com/office/drawing/2014/main" id="{705D0CAC-1AF5-FFA9-90EB-DB05F1AB3281}"/>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5" name="Espace réservé du pied de page 4">
            <a:extLst>
              <a:ext uri="{FF2B5EF4-FFF2-40B4-BE49-F238E27FC236}">
                <a16:creationId xmlns:a16="http://schemas.microsoft.com/office/drawing/2014/main" id="{EFB6522B-5426-4743-CE6D-F7FB27AC3C29}"/>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7" name="Espace réservé du numéro de diapositive 5">
            <a:extLst>
              <a:ext uri="{FF2B5EF4-FFF2-40B4-BE49-F238E27FC236}">
                <a16:creationId xmlns:a16="http://schemas.microsoft.com/office/drawing/2014/main" id="{87683E2C-AAAF-81A0-9FB1-4B410C446D8E}"/>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8</a:t>
            </a:fld>
            <a:endParaRPr lang="fr-FR"/>
          </a:p>
        </p:txBody>
      </p:sp>
    </p:spTree>
    <p:extLst>
      <p:ext uri="{BB962C8B-B14F-4D97-AF65-F5344CB8AC3E}">
        <p14:creationId xmlns:p14="http://schemas.microsoft.com/office/powerpoint/2010/main" val="350953688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1041026357"/>
              </p:ext>
            </p:extLst>
          </p:nvPr>
        </p:nvGraphicFramePr>
        <p:xfrm>
          <a:off x="637310" y="765832"/>
          <a:ext cx="8556566" cy="5121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 y="676687"/>
            <a:ext cx="12192000" cy="830997"/>
          </a:xfrm>
          <a:prstGeom prst="rect">
            <a:avLst/>
          </a:prstGeom>
        </p:spPr>
        <p:txBody>
          <a:bodyPr wrap="square">
            <a:spAutoFit/>
          </a:bodyPr>
          <a:lstStyle/>
          <a:p>
            <a:pPr lvl="0" indent="171450" algn="ctr" eaLnBrk="0" fontAlgn="base" hangingPunct="0">
              <a:spcBef>
                <a:spcPct val="0"/>
              </a:spcBef>
              <a:spcAft>
                <a:spcPct val="0"/>
              </a:spcAft>
            </a:pPr>
            <a:r>
              <a:rPr lang="fr-FR" altLang="fr-FR" sz="2400" b="1" dirty="0">
                <a:solidFill>
                  <a:srgbClr val="0070C0"/>
                </a:solidFill>
                <a:ea typeface="Arial" panose="020B0604020202020204" pitchFamily="34" charset="0"/>
              </a:rPr>
              <a:t>LES EFFETS RECHERCHES : 3 GRANDES CLASSES DE PRODUITS</a:t>
            </a:r>
          </a:p>
          <a:p>
            <a:pPr lvl="0" indent="171450" algn="ctr" eaLnBrk="0" fontAlgn="base" hangingPunct="0">
              <a:spcBef>
                <a:spcPct val="0"/>
              </a:spcBef>
              <a:spcAft>
                <a:spcPct val="0"/>
              </a:spcAft>
            </a:pPr>
            <a:endParaRPr lang="fr-FR" altLang="fr-FR" sz="2400" b="1" dirty="0">
              <a:solidFill>
                <a:srgbClr val="00B050"/>
              </a:solidFill>
              <a:latin typeface="Arial" panose="020B0604020202020204" pitchFamily="34" charset="0"/>
              <a:ea typeface="Arial" panose="020B0604020202020204" pitchFamily="34" charset="0"/>
            </a:endParaRPr>
          </a:p>
        </p:txBody>
      </p:sp>
      <p:pic>
        <p:nvPicPr>
          <p:cNvPr id="6" name="Picture 3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8901" y="1217929"/>
            <a:ext cx="3767272" cy="38177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505737" y="3205019"/>
            <a:ext cx="3602182" cy="1323439"/>
          </a:xfrm>
          <a:prstGeom prst="rect">
            <a:avLst/>
          </a:prstGeom>
          <a:noFill/>
        </p:spPr>
        <p:txBody>
          <a:bodyPr wrap="square" rtlCol="0">
            <a:spAutoFit/>
          </a:bodyPr>
          <a:lstStyle/>
          <a:p>
            <a:pPr lvl="0"/>
            <a:r>
              <a:rPr lang="fr-FR" sz="1600" b="1" dirty="0">
                <a:cs typeface="Arial" panose="020B0604020202020204" pitchFamily="34" charset="0"/>
              </a:rPr>
              <a:t>Opiacés </a:t>
            </a:r>
            <a:r>
              <a:rPr lang="fr-FR" sz="1600" dirty="0">
                <a:cs typeface="Arial" panose="020B0604020202020204" pitchFamily="34" charset="0"/>
              </a:rPr>
              <a:t>(héroïne</a:t>
            </a:r>
          </a:p>
          <a:p>
            <a:pPr lvl="0"/>
            <a:r>
              <a:rPr lang="fr-FR" sz="1600" dirty="0">
                <a:cs typeface="Arial" panose="020B0604020202020204" pitchFamily="34" charset="0"/>
              </a:rPr>
              <a:t>Méthadone et Codéine, Morphine), </a:t>
            </a:r>
          </a:p>
          <a:p>
            <a:pPr lvl="0"/>
            <a:r>
              <a:rPr lang="fr-FR" sz="1600" dirty="0">
                <a:cs typeface="Arial" panose="020B0604020202020204" pitchFamily="34" charset="0"/>
              </a:rPr>
              <a:t>Médicaments psychotropes </a:t>
            </a:r>
          </a:p>
          <a:p>
            <a:pPr lvl="0"/>
            <a:r>
              <a:rPr lang="fr-FR" sz="1600" dirty="0">
                <a:cs typeface="Arial" panose="020B0604020202020204" pitchFamily="34" charset="0"/>
              </a:rPr>
              <a:t>(anxiolytiques, somnifères..), </a:t>
            </a:r>
          </a:p>
          <a:p>
            <a:pPr lvl="0"/>
            <a:r>
              <a:rPr lang="fr-FR" sz="1600" b="1" dirty="0">
                <a:cs typeface="Arial" panose="020B0604020202020204" pitchFamily="34" charset="0"/>
              </a:rPr>
              <a:t>Alcool</a:t>
            </a:r>
            <a:endParaRPr lang="fr-FR" sz="1600" b="1" dirty="0"/>
          </a:p>
        </p:txBody>
      </p:sp>
      <p:sp>
        <p:nvSpPr>
          <p:cNvPr id="3" name="ZoneTexte 2"/>
          <p:cNvSpPr txBox="1"/>
          <p:nvPr/>
        </p:nvSpPr>
        <p:spPr>
          <a:xfrm>
            <a:off x="6553200" y="3452082"/>
            <a:ext cx="1773382" cy="590931"/>
          </a:xfrm>
          <a:prstGeom prst="rect">
            <a:avLst/>
          </a:prstGeom>
          <a:noFill/>
        </p:spPr>
        <p:txBody>
          <a:bodyPr wrap="square" rtlCol="0">
            <a:spAutoFit/>
          </a:bodyPr>
          <a:lstStyle/>
          <a:p>
            <a:pPr lvl="0" defTabSz="488950">
              <a:lnSpc>
                <a:spcPct val="90000"/>
              </a:lnSpc>
              <a:spcBef>
                <a:spcPct val="0"/>
              </a:spcBef>
              <a:spcAft>
                <a:spcPct val="35000"/>
              </a:spcAft>
            </a:pPr>
            <a:r>
              <a:rPr lang="fr-FR" b="1" dirty="0">
                <a:cs typeface="Arial" panose="020B0604020202020204" pitchFamily="34" charset="0"/>
              </a:rPr>
              <a:t>Cocaïne  LSD Ecstasy Caféine</a:t>
            </a:r>
          </a:p>
        </p:txBody>
      </p:sp>
      <p:sp>
        <p:nvSpPr>
          <p:cNvPr id="7" name="ZoneTexte 6"/>
          <p:cNvSpPr txBox="1"/>
          <p:nvPr/>
        </p:nvSpPr>
        <p:spPr>
          <a:xfrm>
            <a:off x="5052500" y="5013879"/>
            <a:ext cx="5140037" cy="584775"/>
          </a:xfrm>
          <a:prstGeom prst="rect">
            <a:avLst/>
          </a:prstGeom>
          <a:noFill/>
        </p:spPr>
        <p:txBody>
          <a:bodyPr wrap="square" rtlCol="0">
            <a:spAutoFit/>
          </a:bodyPr>
          <a:lstStyle/>
          <a:p>
            <a:pPr lvl="0"/>
            <a:r>
              <a:rPr lang="fr-FR" sz="1600" b="1" dirty="0">
                <a:cs typeface="Arial" panose="020B0604020202020204" pitchFamily="34" charset="0"/>
              </a:rPr>
              <a:t>Alcool </a:t>
            </a:r>
            <a:r>
              <a:rPr lang="fr-FR" sz="1600" dirty="0">
                <a:cs typeface="Arial" panose="020B0604020202020204" pitchFamily="34" charset="0"/>
              </a:rPr>
              <a:t>(sevrage DT), </a:t>
            </a:r>
            <a:r>
              <a:rPr lang="fr-FR" sz="1600" b="1" dirty="0">
                <a:cs typeface="Arial" panose="020B0604020202020204" pitchFamily="34" charset="0"/>
              </a:rPr>
              <a:t>Cannabis</a:t>
            </a:r>
            <a:r>
              <a:rPr lang="fr-FR" sz="1600" dirty="0">
                <a:cs typeface="Arial" panose="020B0604020202020204" pitchFamily="34" charset="0"/>
              </a:rPr>
              <a:t>, LSD, champignons, Kétamine, Produits volatils (colles et solvants..) LSD</a:t>
            </a:r>
            <a:endParaRPr lang="fr-FR" sz="1600" dirty="0"/>
          </a:p>
        </p:txBody>
      </p:sp>
      <p:sp>
        <p:nvSpPr>
          <p:cNvPr id="10" name="ZoneTexte 9"/>
          <p:cNvSpPr txBox="1"/>
          <p:nvPr/>
        </p:nvSpPr>
        <p:spPr>
          <a:xfrm>
            <a:off x="513986" y="5783542"/>
            <a:ext cx="6371771" cy="338554"/>
          </a:xfrm>
          <a:prstGeom prst="rect">
            <a:avLst/>
          </a:prstGeom>
          <a:noFill/>
        </p:spPr>
        <p:txBody>
          <a:bodyPr wrap="square" rtlCol="0">
            <a:spAutoFit/>
          </a:bodyPr>
          <a:lstStyle/>
          <a:p>
            <a:pPr indent="171450" eaLnBrk="0" fontAlgn="base" hangingPunct="0">
              <a:spcBef>
                <a:spcPct val="0"/>
              </a:spcBef>
              <a:spcAft>
                <a:spcPct val="0"/>
              </a:spcAft>
            </a:pPr>
            <a:r>
              <a:rPr lang="fr-FR" altLang="fr-FR" sz="1600" b="1" dirty="0">
                <a:solidFill>
                  <a:srgbClr val="000000"/>
                </a:solidFill>
                <a:latin typeface="Arial" panose="020B0604020202020204" pitchFamily="34" charset="0"/>
                <a:ea typeface="Arial" panose="020B0604020202020204" pitchFamily="34" charset="0"/>
                <a:cs typeface="Calibri" panose="020F0502020204030204" pitchFamily="34" charset="0"/>
              </a:rPr>
              <a:t>En fonction de leurs actions sur le Système Nerveux Central</a:t>
            </a:r>
            <a:endParaRPr lang="fr-FR" altLang="fr-FR" sz="1600" dirty="0">
              <a:latin typeface="Arial" panose="020B0604020202020204" pitchFamily="34" charset="0"/>
            </a:endParaRPr>
          </a:p>
        </p:txBody>
      </p:sp>
      <p:sp>
        <p:nvSpPr>
          <p:cNvPr id="8" name="Espace réservé de la date 3">
            <a:extLst>
              <a:ext uri="{FF2B5EF4-FFF2-40B4-BE49-F238E27FC236}">
                <a16:creationId xmlns:a16="http://schemas.microsoft.com/office/drawing/2014/main" id="{6BAD4072-A95A-5D68-5E9E-B284D98A2A98}"/>
              </a:ext>
            </a:extLst>
          </p:cNvPr>
          <p:cNvSpPr>
            <a:spLocks noGrp="1"/>
          </p:cNvSpPr>
          <p:nvPr>
            <p:ph type="dt" sz="half" idx="10"/>
          </p:nvPr>
        </p:nvSpPr>
        <p:spPr>
          <a:xfrm>
            <a:off x="133004" y="6553597"/>
            <a:ext cx="2743200" cy="365125"/>
          </a:xfrm>
        </p:spPr>
        <p:txBody>
          <a:bodyPr/>
          <a:lstStyle/>
          <a:p>
            <a:r>
              <a:rPr lang="fr-FR"/>
              <a:t>Prévention santé et travail 06 - CMTI</a:t>
            </a:r>
          </a:p>
        </p:txBody>
      </p:sp>
      <p:sp>
        <p:nvSpPr>
          <p:cNvPr id="9" name="Espace réservé du pied de page 4">
            <a:extLst>
              <a:ext uri="{FF2B5EF4-FFF2-40B4-BE49-F238E27FC236}">
                <a16:creationId xmlns:a16="http://schemas.microsoft.com/office/drawing/2014/main" id="{57C08695-0EFE-16E5-8E1F-44E1B933E213}"/>
              </a:ext>
            </a:extLst>
          </p:cNvPr>
          <p:cNvSpPr>
            <a:spLocks noGrp="1"/>
          </p:cNvSpPr>
          <p:nvPr>
            <p:ph type="ftr" sz="quarter" idx="11"/>
          </p:nvPr>
        </p:nvSpPr>
        <p:spPr>
          <a:xfrm>
            <a:off x="4038600" y="6547426"/>
            <a:ext cx="4114800" cy="365125"/>
          </a:xfrm>
        </p:spPr>
        <p:txBody>
          <a:bodyPr/>
          <a:lstStyle/>
          <a:p>
            <a:r>
              <a:rPr lang="fr-FR"/>
              <a:t>Equipe pluridisciplinaire</a:t>
            </a:r>
          </a:p>
        </p:txBody>
      </p:sp>
      <p:sp>
        <p:nvSpPr>
          <p:cNvPr id="11" name="Espace réservé du numéro de diapositive 5">
            <a:extLst>
              <a:ext uri="{FF2B5EF4-FFF2-40B4-BE49-F238E27FC236}">
                <a16:creationId xmlns:a16="http://schemas.microsoft.com/office/drawing/2014/main" id="{CE0E5F04-A039-C17E-F624-3601320D4E8D}"/>
              </a:ext>
            </a:extLst>
          </p:cNvPr>
          <p:cNvSpPr>
            <a:spLocks noGrp="1"/>
          </p:cNvSpPr>
          <p:nvPr>
            <p:ph type="sldNum" sz="quarter" idx="12"/>
          </p:nvPr>
        </p:nvSpPr>
        <p:spPr>
          <a:xfrm>
            <a:off x="9193876" y="6547426"/>
            <a:ext cx="2743200" cy="365125"/>
          </a:xfrm>
        </p:spPr>
        <p:txBody>
          <a:bodyPr/>
          <a:lstStyle/>
          <a:p>
            <a:fld id="{6AB56011-2789-45B6-84A6-DB0068EA425C}" type="slidenum">
              <a:rPr lang="fr-FR" smtClean="0"/>
              <a:t>9</a:t>
            </a:fld>
            <a:endParaRPr lang="fr-FR"/>
          </a:p>
        </p:txBody>
      </p:sp>
    </p:spTree>
    <p:extLst>
      <p:ext uri="{BB962C8B-B14F-4D97-AF65-F5344CB8AC3E}">
        <p14:creationId xmlns:p14="http://schemas.microsoft.com/office/powerpoint/2010/main" val="3912645945"/>
      </p:ext>
    </p:extLst>
  </p:cSld>
  <p:clrMapOvr>
    <a:masterClrMapping/>
  </p:clrMapOvr>
  <mc:AlternateContent xmlns:mc="http://schemas.openxmlformats.org/markup-compatibility/2006" xmlns:p14="http://schemas.microsoft.com/office/powerpoint/2010/main">
    <mc:Choice Requires="p14">
      <p:transition p14:dur="250">
        <p:pull/>
      </p:transition>
    </mc:Choice>
    <mc:Fallback xmlns="">
      <p:transition>
        <p:pull/>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0b0ac5-0d1c-41d9-94b4-e86f374842b7">
      <Terms xmlns="http://schemas.microsoft.com/office/infopath/2007/PartnerControls"/>
    </lcf76f155ced4ddcb4097134ff3c332f>
    <TaxCatchAll xmlns="ce685436-327e-415b-b06d-9a0f2bb565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A735923CCB544A8FC22400479B6F60" ma:contentTypeVersion="18" ma:contentTypeDescription="Crée un document." ma:contentTypeScope="" ma:versionID="757babe44d31f0f82025b607016ae765">
  <xsd:schema xmlns:xsd="http://www.w3.org/2001/XMLSchema" xmlns:xs="http://www.w3.org/2001/XMLSchema" xmlns:p="http://schemas.microsoft.com/office/2006/metadata/properties" xmlns:ns2="8d0b0ac5-0d1c-41d9-94b4-e86f374842b7" xmlns:ns3="ce685436-327e-415b-b06d-9a0f2bb5655f" targetNamespace="http://schemas.microsoft.com/office/2006/metadata/properties" ma:root="true" ma:fieldsID="989ed70ff94beecc5b4bf27f4ad4eb0d" ns2:_="" ns3:_="">
    <xsd:import namespace="8d0b0ac5-0d1c-41d9-94b4-e86f374842b7"/>
    <xsd:import namespace="ce685436-327e-415b-b06d-9a0f2bb565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0b0ac5-0d1c-41d9-94b4-e86f374842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4bf61e71-71de-474e-85fa-8e7095b4be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685436-327e-415b-b06d-9a0f2bb5655f"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68dfca8e-a50c-4c5a-b2bd-3eaad65dc888}" ma:internalName="TaxCatchAll" ma:showField="CatchAllData" ma:web="ce685436-327e-415b-b06d-9a0f2bb565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AF30A9-FBA7-4E48-8B40-5635E28E1DD5}">
  <ds:schemaRefs>
    <ds:schemaRef ds:uri="http://schemas.microsoft.com/sharepoint/v3/contenttype/forms"/>
  </ds:schemaRefs>
</ds:datastoreItem>
</file>

<file path=customXml/itemProps2.xml><?xml version="1.0" encoding="utf-8"?>
<ds:datastoreItem xmlns:ds="http://schemas.openxmlformats.org/officeDocument/2006/customXml" ds:itemID="{D4B9CA36-F039-4B84-96ED-856E88F621FE}">
  <ds:schemaRefs>
    <ds:schemaRef ds:uri="http://schemas.microsoft.com/office/2006/metadata/properties"/>
    <ds:schemaRef ds:uri="http://schemas.microsoft.com/office/infopath/2007/PartnerControls"/>
    <ds:schemaRef ds:uri="8d0b0ac5-0d1c-41d9-94b4-e86f374842b7"/>
    <ds:schemaRef ds:uri="ce685436-327e-415b-b06d-9a0f2bb5655f"/>
  </ds:schemaRefs>
</ds:datastoreItem>
</file>

<file path=customXml/itemProps3.xml><?xml version="1.0" encoding="utf-8"?>
<ds:datastoreItem xmlns:ds="http://schemas.openxmlformats.org/officeDocument/2006/customXml" ds:itemID="{ECAF8C6E-BE64-499A-AB7D-07F9F9C865FC}"/>
</file>

<file path=docProps/app.xml><?xml version="1.0" encoding="utf-8"?>
<Properties xmlns="http://schemas.openxmlformats.org/officeDocument/2006/extended-properties" xmlns:vt="http://schemas.openxmlformats.org/officeDocument/2006/docPropsVTypes">
  <TotalTime>1112</TotalTime>
  <Words>2949</Words>
  <Application>Microsoft Office PowerPoint</Application>
  <PresentationFormat>Grand écran</PresentationFormat>
  <Paragraphs>437</Paragraphs>
  <Slides>38</Slides>
  <Notes>1</Notes>
  <HiddenSlides>1</HiddenSlides>
  <MMClips>1</MMClips>
  <ScaleCrop>false</ScaleCrop>
  <HeadingPairs>
    <vt:vector size="8" baseType="variant">
      <vt:variant>
        <vt:lpstr>Polices utilisées</vt:lpstr>
      </vt:variant>
      <vt:variant>
        <vt:i4>5</vt:i4>
      </vt:variant>
      <vt:variant>
        <vt:lpstr>Thème</vt:lpstr>
      </vt:variant>
      <vt:variant>
        <vt:i4>3</vt:i4>
      </vt:variant>
      <vt:variant>
        <vt:lpstr>Serveurs OLE incorporés</vt:lpstr>
      </vt:variant>
      <vt:variant>
        <vt:i4>1</vt:i4>
      </vt:variant>
      <vt:variant>
        <vt:lpstr>Titres des diapositives</vt:lpstr>
      </vt:variant>
      <vt:variant>
        <vt:i4>38</vt:i4>
      </vt:variant>
    </vt:vector>
  </HeadingPairs>
  <TitlesOfParts>
    <vt:vector size="47" baseType="lpstr">
      <vt:lpstr>Arial</vt:lpstr>
      <vt:lpstr>Calibri</vt:lpstr>
      <vt:lpstr>Calibri Light</vt:lpstr>
      <vt:lpstr>Symbol</vt:lpstr>
      <vt:lpstr>Times New Roman</vt:lpstr>
      <vt:lpstr>Thème Office</vt:lpstr>
      <vt:lpstr>3_Thème Office</vt:lpstr>
      <vt:lpstr>1_Thème Office</vt:lpstr>
      <vt:lpstr>Document</vt:lpstr>
      <vt:lpstr>Présentation PowerPoint</vt:lpstr>
      <vt:lpstr>SOMMAIRE</vt:lpstr>
      <vt:lpstr>Présentation PowerPoint</vt:lpstr>
      <vt:lpstr>5 QUESTIONS POUR COMPRENDRE</vt:lpstr>
      <vt:lpstr>5 QUESTIONS POUR COMPRENDRE</vt:lpstr>
      <vt:lpstr>5 QUESTIONS POUR COMPRENDRE</vt:lpstr>
      <vt:lpstr>Présentation PowerPoint</vt:lpstr>
      <vt:lpstr>5 QUESTIONS POUR COMPRENDRE</vt:lpstr>
      <vt:lpstr>Présentation PowerPoint</vt:lpstr>
      <vt:lpstr>Présentation PowerPoint</vt:lpstr>
      <vt:lpstr>5 QUESTIONS POUR COMPRENDRE</vt:lpstr>
      <vt:lpstr>L’ALCOOL</vt:lpstr>
      <vt:lpstr>Présentation PowerPoint</vt:lpstr>
      <vt:lpstr>Exemple</vt:lpstr>
      <vt:lpstr>Présentation PowerPoint</vt:lpstr>
      <vt:lpstr>Présentation PowerPoint</vt:lpstr>
      <vt:lpstr>LE CANNABIS</vt:lpstr>
      <vt:lpstr>Présentation PowerPoint</vt:lpstr>
      <vt:lpstr>Présentation PowerPoint</vt:lpstr>
      <vt:lpstr>LES MÉDICAMENTS PSYCHOTROPES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SORTIR DE LA DÉPENDANCE EST– CE POSSIBLE?  AVEC QUELLE AIDE? MODE D’EMPLOI.</vt:lpstr>
      <vt:lpstr>VRAI - FAUX</vt:lpstr>
      <vt:lpstr>Dans chacun de ces verres, il y a la même quantité d’alcool,</vt:lpstr>
      <vt:lpstr>En diluant l’alcool, mon alcoolémie sera moins élevée?</vt:lpstr>
      <vt:lpstr>Une personne alcoolo-dépendante n'est pas capable de travailler?</vt:lpstr>
      <vt:lpstr>Un médicament vendu sans ordonnance n’altère pas ma capacité à conduire? </vt:lpstr>
      <vt:lpstr>10 à 20 % des accidents de travail seraient liés à l’alcool.</vt:lpstr>
      <vt:lpstr>Je peux perdre mon emploi si je travaille sous emprise de SPA? </vt:lpstr>
      <vt:lpstr>Seul le règlement intérieur fixe la réglementation concernant la consommation de substances addictives sur le lieu de travail.</vt:lpstr>
      <vt:lpstr>Si je conduis en ayant consommé du cannabis, en cas d’accident, mon assurance me couvrira?</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Virginie Follot</dc:creator>
  <cp:lastModifiedBy>Sébastien DUPERY</cp:lastModifiedBy>
  <cp:revision>47</cp:revision>
  <dcterms:created xsi:type="dcterms:W3CDTF">2022-10-26T12:55:44Z</dcterms:created>
  <dcterms:modified xsi:type="dcterms:W3CDTF">2023-12-21T08:30:02Z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0x01010040A735923CCB544A8FC22400479B6F60</vt:lpwstr>
  </property>
  <property fmtid="{D5CDD505-2E9C-101B-9397-08002B2CF9AE}" pid="3" name="MediaServiceImageTags">
    <vt:lpwstr/>
  </property>
</Properties>
</file>