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presentation.xml" ContentType="application/vnd.openxmlformats-officedocument.presentationml.presentation.main+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7.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6.xml" ContentType="application/vnd.openxmlformats-officedocument.theme+xml"/>
  <Override PartName="/ppt/theme/theme5.xml" ContentType="application/vnd.openxmlformats-officedocument.theme+xml"/>
  <Override PartName="/ppt/theme/theme4.xml" ContentType="application/vnd.openxmlformats-officedocument.theme+xml"/>
  <Override PartName="/ppt/theme/theme3.xml" ContentType="application/vnd.openxmlformats-officedocument.theme+xml"/>
  <Override PartName="/ppt/theme/theme2.xml" ContentType="application/vnd.openxmlformats-officedocument.theme+xml"/>
  <Override PartName="/ppt/theme/theme1.xml" ContentType="application/vnd.openxmlformats-officedocument.theme+xml"/>
  <Override PartName="/ppt/commentAuthors.xml" ContentType="application/vnd.openxmlformats-officedocument.presentationml.commentAuthor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tableStyles.xml" ContentType="application/vnd.openxmlformats-officedocument.presentationml.tableStyles+xml"/>
  <Override PartName="/ppt/viewProps.xml" ContentType="application/vnd.openxmlformats-officedocument.presentationml.viewProps+xml"/>
  <Override PartName="/ppt/presProps.xml" ContentType="application/vnd.openxmlformats-officedocument.presentationml.presProps+xml"/>
  <Override PartName="/docProps/core.xml" ContentType="application/vnd.openxmlformats-package.core-properties+xml"/>
  <Override PartName="/docProps/app.xml" ContentType="application/vnd.openxmlformats-officedocument.extended-properties+xml"/>
  <Override PartName="/customXml/itemProps1.xml" ContentType="application/vnd.openxmlformats-officedocument.customXmlProperties+xml"/>
  <Override PartName="/customXml/itemProps2.xml" ContentType="application/vnd.openxmlformats-officedocument.customXml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 id="2147483689" r:id="rId2"/>
    <p:sldMasterId id="2147483677" r:id="rId3"/>
    <p:sldMasterId id="2147483665" r:id="rId4"/>
  </p:sldMasterIdLst>
  <p:notesMasterIdLst>
    <p:notesMasterId r:id="rId45"/>
  </p:notesMasterIdLst>
  <p:handoutMasterIdLst>
    <p:handoutMasterId r:id="rId46"/>
  </p:handoutMasterIdLst>
  <p:sldIdLst>
    <p:sldId id="256" r:id="rId5"/>
    <p:sldId id="570" r:id="rId6"/>
    <p:sldId id="648" r:id="rId7"/>
    <p:sldId id="641" r:id="rId8"/>
    <p:sldId id="685" r:id="rId9"/>
    <p:sldId id="691" r:id="rId10"/>
    <p:sldId id="632" r:id="rId11"/>
    <p:sldId id="650" r:id="rId12"/>
    <p:sldId id="689" r:id="rId13"/>
    <p:sldId id="651" r:id="rId14"/>
    <p:sldId id="670" r:id="rId15"/>
    <p:sldId id="665" r:id="rId16"/>
    <p:sldId id="679" r:id="rId17"/>
    <p:sldId id="652" r:id="rId18"/>
    <p:sldId id="653" r:id="rId19"/>
    <p:sldId id="654" r:id="rId20"/>
    <p:sldId id="687" r:id="rId21"/>
    <p:sldId id="671" r:id="rId22"/>
    <p:sldId id="672" r:id="rId23"/>
    <p:sldId id="657" r:id="rId24"/>
    <p:sldId id="682" r:id="rId25"/>
    <p:sldId id="656" r:id="rId26"/>
    <p:sldId id="663" r:id="rId27"/>
    <p:sldId id="675" r:id="rId28"/>
    <p:sldId id="697" r:id="rId29"/>
    <p:sldId id="688" r:id="rId30"/>
    <p:sldId id="673" r:id="rId31"/>
    <p:sldId id="674" r:id="rId32"/>
    <p:sldId id="662" r:id="rId33"/>
    <p:sldId id="661" r:id="rId34"/>
    <p:sldId id="690" r:id="rId35"/>
    <p:sldId id="676" r:id="rId36"/>
    <p:sldId id="677" r:id="rId37"/>
    <p:sldId id="684" r:id="rId38"/>
    <p:sldId id="678" r:id="rId39"/>
    <p:sldId id="645" r:id="rId40"/>
    <p:sldId id="608" r:id="rId41"/>
    <p:sldId id="692" r:id="rId42"/>
    <p:sldId id="693" r:id="rId43"/>
    <p:sldId id="694" r:id="rId44"/>
  </p:sldIdLst>
  <p:sldSz cx="9144000" cy="6858000" type="screen4x3"/>
  <p:notesSz cx="6797675" cy="9926638"/>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2" name="Laurent Quéau" initials="LQ" lastIdx="24" clrIdx="0">
    <p:extLst>
      <p:ext uri="{19B8F6BF-5375-455C-9EA6-DF929625EA0E}">
        <p15:presenceInfo xmlns:p15="http://schemas.microsoft.com/office/powerpoint/2012/main" userId="Laurent Quéau"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008080"/>
    <a:srgbClr val="0033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00" autoAdjust="0"/>
    <p:restoredTop sz="88318" autoAdjust="0"/>
  </p:normalViewPr>
  <p:slideViewPr>
    <p:cSldViewPr>
      <p:cViewPr varScale="1">
        <p:scale>
          <a:sx n="97" d="100"/>
          <a:sy n="97" d="100"/>
        </p:scale>
        <p:origin x="2040" y="84"/>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p:cViewPr varScale="1">
        <p:scale>
          <a:sx n="71" d="100"/>
          <a:sy n="71" d="100"/>
        </p:scale>
        <p:origin x="2958" y="54"/>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commentAuthors" Target="commentAuthors.xml"/><Relationship Id="rId50" Type="http://schemas.openxmlformats.org/officeDocument/2006/relationships/theme" Target="theme/theme1.xml"/><Relationship Id="rId7" Type="http://schemas.openxmlformats.org/officeDocument/2006/relationships/slide" Target="slides/slide3.xml"/><Relationship Id="rId2" Type="http://schemas.openxmlformats.org/officeDocument/2006/relationships/slideMaster" Target="slideMasters/slideMaster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notesMaster" Target="notesMasters/notesMaster1.xml"/><Relationship Id="rId53" Type="http://schemas.openxmlformats.org/officeDocument/2006/relationships/customXml" Target="../customXml/item2.xml"/><Relationship Id="rId5" Type="http://schemas.openxmlformats.org/officeDocument/2006/relationships/slide" Target="slides/slid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customXml" Target="../customXml/item1.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presProps" Target="presProps.xml"/><Relationship Id="rId8" Type="http://schemas.openxmlformats.org/officeDocument/2006/relationships/slide" Target="slides/slide4.xml"/><Relationship Id="rId51" Type="http://schemas.openxmlformats.org/officeDocument/2006/relationships/tableStyles" Target="tableStyles.xml"/><Relationship Id="rId3" Type="http://schemas.openxmlformats.org/officeDocument/2006/relationships/slideMaster" Target="slideMasters/slideMaster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handoutMaster" Target="handoutMasters/handoutMaster1.xml"/><Relationship Id="rId20" Type="http://schemas.openxmlformats.org/officeDocument/2006/relationships/slide" Target="slides/slide16.xml"/><Relationship Id="rId41" Type="http://schemas.openxmlformats.org/officeDocument/2006/relationships/slide" Target="slides/slide37.xml"/><Relationship Id="rId1" Type="http://schemas.openxmlformats.org/officeDocument/2006/relationships/slideMaster" Target="slideMasters/slideMaster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sz="quarter" idx="1"/>
          </p:nvPr>
        </p:nvSpPr>
        <p:spPr>
          <a:xfrm>
            <a:off x="3849688" y="0"/>
            <a:ext cx="2946400" cy="496888"/>
          </a:xfrm>
          <a:prstGeom prst="rect">
            <a:avLst/>
          </a:prstGeom>
        </p:spPr>
        <p:txBody>
          <a:bodyPr vert="horz" lIns="91440" tIns="45720" rIns="91440" bIns="45720" rtlCol="0"/>
          <a:lstStyle>
            <a:lvl1pPr algn="r">
              <a:defRPr sz="1200"/>
            </a:lvl1pPr>
          </a:lstStyle>
          <a:p>
            <a:fld id="{9665FC74-9C7D-4643-8F1F-6AECC41397E4}" type="datetimeFigureOut">
              <a:rPr lang="fr-FR" smtClean="0"/>
              <a:t>24/03/2023</a:t>
            </a:fld>
            <a:endParaRPr lang="fr-FR"/>
          </a:p>
        </p:txBody>
      </p:sp>
      <p:sp>
        <p:nvSpPr>
          <p:cNvPr id="4" name="Espace réservé du pied de page 3"/>
          <p:cNvSpPr>
            <a:spLocks noGrp="1"/>
          </p:cNvSpPr>
          <p:nvPr>
            <p:ph type="ftr" sz="quarter" idx="2"/>
          </p:nvPr>
        </p:nvSpPr>
        <p:spPr>
          <a:xfrm>
            <a:off x="0" y="9429750"/>
            <a:ext cx="2946400" cy="496888"/>
          </a:xfrm>
          <a:prstGeom prst="rect">
            <a:avLst/>
          </a:prstGeom>
        </p:spPr>
        <p:txBody>
          <a:bodyPr vert="horz" lIns="91440" tIns="45720" rIns="91440" bIns="45720" rtlCol="0" anchor="b"/>
          <a:lstStyle>
            <a:lvl1pPr algn="l">
              <a:defRPr sz="1200"/>
            </a:lvl1pPr>
          </a:lstStyle>
          <a:p>
            <a:endParaRPr lang="fr-FR"/>
          </a:p>
        </p:txBody>
      </p:sp>
      <p:sp>
        <p:nvSpPr>
          <p:cNvPr id="5" name="Espace réservé du numéro de diapositive 4"/>
          <p:cNvSpPr>
            <a:spLocks noGrp="1"/>
          </p:cNvSpPr>
          <p:nvPr>
            <p:ph type="sldNum" sz="quarter" idx="3"/>
          </p:nvPr>
        </p:nvSpPr>
        <p:spPr>
          <a:xfrm>
            <a:off x="3849688" y="9429750"/>
            <a:ext cx="2946400" cy="496888"/>
          </a:xfrm>
          <a:prstGeom prst="rect">
            <a:avLst/>
          </a:prstGeom>
        </p:spPr>
        <p:txBody>
          <a:bodyPr vert="horz" lIns="91440" tIns="45720" rIns="91440" bIns="45720" rtlCol="0" anchor="b"/>
          <a:lstStyle>
            <a:lvl1pPr algn="r">
              <a:defRPr sz="1200"/>
            </a:lvl1pPr>
          </a:lstStyle>
          <a:p>
            <a:fld id="{0657992A-CBF3-4EE1-AE7D-F5A9D656AD6B}" type="slidenum">
              <a:rPr lang="fr-FR" smtClean="0"/>
              <a:t>‹N°›</a:t>
            </a:fld>
            <a:endParaRPr lang="fr-FR"/>
          </a:p>
        </p:txBody>
      </p:sp>
    </p:spTree>
    <p:extLst>
      <p:ext uri="{BB962C8B-B14F-4D97-AF65-F5344CB8AC3E}">
        <p14:creationId xmlns:p14="http://schemas.microsoft.com/office/powerpoint/2010/main" val="295554130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49688" y="0"/>
            <a:ext cx="2946400" cy="496888"/>
          </a:xfrm>
          <a:prstGeom prst="rect">
            <a:avLst/>
          </a:prstGeom>
        </p:spPr>
        <p:txBody>
          <a:bodyPr vert="horz" lIns="91440" tIns="45720" rIns="91440" bIns="45720" rtlCol="0"/>
          <a:lstStyle>
            <a:lvl1pPr algn="r">
              <a:defRPr sz="1200"/>
            </a:lvl1pPr>
          </a:lstStyle>
          <a:p>
            <a:fld id="{3A07EB63-D1DA-4B43-B810-DA517F96172C}" type="datetimeFigureOut">
              <a:rPr lang="fr-FR" smtClean="0"/>
              <a:t>24/03/2023</a:t>
            </a:fld>
            <a:endParaRPr lang="fr-FR"/>
          </a:p>
        </p:txBody>
      </p:sp>
      <p:sp>
        <p:nvSpPr>
          <p:cNvPr id="4" name="Espace réservé de l'image des diapositives 3"/>
          <p:cNvSpPr>
            <a:spLocks noGrp="1" noRot="1" noChangeAspect="1"/>
          </p:cNvSpPr>
          <p:nvPr>
            <p:ph type="sldImg" idx="2"/>
          </p:nvPr>
        </p:nvSpPr>
        <p:spPr>
          <a:xfrm>
            <a:off x="1165225" y="1241425"/>
            <a:ext cx="4467225" cy="3349625"/>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notes 4"/>
          <p:cNvSpPr>
            <a:spLocks noGrp="1"/>
          </p:cNvSpPr>
          <p:nvPr>
            <p:ph type="body" sz="quarter" idx="3"/>
          </p:nvPr>
        </p:nvSpPr>
        <p:spPr>
          <a:xfrm>
            <a:off x="679450" y="4776788"/>
            <a:ext cx="5438775" cy="3908425"/>
          </a:xfrm>
          <a:prstGeom prst="rect">
            <a:avLst/>
          </a:prstGeom>
        </p:spPr>
        <p:txBody>
          <a:bodyPr vert="horz" lIns="91440" tIns="45720" rIns="91440" bIns="45720" rtlCol="0"/>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9429750"/>
            <a:ext cx="2946400" cy="496888"/>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49688" y="9429750"/>
            <a:ext cx="2946400" cy="496888"/>
          </a:xfrm>
          <a:prstGeom prst="rect">
            <a:avLst/>
          </a:prstGeom>
        </p:spPr>
        <p:txBody>
          <a:bodyPr vert="horz" lIns="91440" tIns="45720" rIns="91440" bIns="45720" rtlCol="0" anchor="b"/>
          <a:lstStyle>
            <a:lvl1pPr algn="r">
              <a:defRPr sz="1200"/>
            </a:lvl1pPr>
          </a:lstStyle>
          <a:p>
            <a:fld id="{A0775EEE-69A2-4379-B2BC-3C27091A6D8C}" type="slidenum">
              <a:rPr lang="fr-FR" smtClean="0"/>
              <a:t>‹N°›</a:t>
            </a:fld>
            <a:endParaRPr lang="fr-FR"/>
          </a:p>
        </p:txBody>
      </p:sp>
    </p:spTree>
    <p:extLst>
      <p:ext uri="{BB962C8B-B14F-4D97-AF65-F5344CB8AC3E}">
        <p14:creationId xmlns:p14="http://schemas.microsoft.com/office/powerpoint/2010/main" val="178588159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sz="1200" dirty="0">
                <a:latin typeface="Helvetica" panose="020B0604020202020204" pitchFamily="34" charset="0"/>
                <a:cs typeface="Helvetica" panose="020B0604020202020204" pitchFamily="34" charset="0"/>
              </a:rPr>
              <a:t>Le formateur</a:t>
            </a:r>
          </a:p>
          <a:p>
            <a:r>
              <a:rPr lang="fr-FR" sz="1200" dirty="0">
                <a:latin typeface="Helvetica" panose="020B0604020202020204" pitchFamily="34" charset="0"/>
                <a:cs typeface="Helvetica" panose="020B0604020202020204" pitchFamily="34" charset="0"/>
              </a:rPr>
              <a:t>Tour de table -La formation – Plan - Modalités (horaires, pauses)</a:t>
            </a:r>
          </a:p>
          <a:p>
            <a:endParaRPr lang="fr-FR" dirty="0"/>
          </a:p>
        </p:txBody>
      </p:sp>
      <p:sp>
        <p:nvSpPr>
          <p:cNvPr id="4" name="Espace réservé du numéro de diapositive 3"/>
          <p:cNvSpPr>
            <a:spLocks noGrp="1"/>
          </p:cNvSpPr>
          <p:nvPr>
            <p:ph type="sldNum" sz="quarter" idx="10"/>
          </p:nvPr>
        </p:nvSpPr>
        <p:spPr/>
        <p:txBody>
          <a:bodyPr/>
          <a:lstStyle/>
          <a:p>
            <a:fld id="{A0775EEE-69A2-4379-B2BC-3C27091A6D8C}" type="slidenum">
              <a:rPr lang="fr-FR" smtClean="0"/>
              <a:t>1</a:t>
            </a:fld>
            <a:endParaRPr lang="fr-FR"/>
          </a:p>
        </p:txBody>
      </p:sp>
    </p:spTree>
    <p:extLst>
      <p:ext uri="{BB962C8B-B14F-4D97-AF65-F5344CB8AC3E}">
        <p14:creationId xmlns:p14="http://schemas.microsoft.com/office/powerpoint/2010/main" val="236144314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baseline="0" dirty="0"/>
          </a:p>
          <a:p>
            <a:endParaRPr lang="fr-FR" dirty="0"/>
          </a:p>
        </p:txBody>
      </p:sp>
      <p:sp>
        <p:nvSpPr>
          <p:cNvPr id="4" name="Espace réservé du numéro de diapositive 3"/>
          <p:cNvSpPr>
            <a:spLocks noGrp="1"/>
          </p:cNvSpPr>
          <p:nvPr>
            <p:ph type="sldNum" sz="quarter" idx="10"/>
          </p:nvPr>
        </p:nvSpPr>
        <p:spPr/>
        <p:txBody>
          <a:bodyPr/>
          <a:lstStyle/>
          <a:p>
            <a:fld id="{A0775EEE-69A2-4379-B2BC-3C27091A6D8C}" type="slidenum">
              <a:rPr lang="fr-FR" smtClean="0"/>
              <a:t>12</a:t>
            </a:fld>
            <a:endParaRPr lang="fr-FR"/>
          </a:p>
        </p:txBody>
      </p:sp>
    </p:spTree>
    <p:extLst>
      <p:ext uri="{BB962C8B-B14F-4D97-AF65-F5344CB8AC3E}">
        <p14:creationId xmlns:p14="http://schemas.microsoft.com/office/powerpoint/2010/main" val="219940271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L’effet désinhibant de l’alcool amène le conducteur</a:t>
            </a:r>
            <a:r>
              <a:rPr lang="fr-FR" baseline="0" dirty="0"/>
              <a:t> à sous-estimer les risques,</a:t>
            </a:r>
          </a:p>
          <a:p>
            <a:endParaRPr lang="fr-FR" baseline="0" dirty="0"/>
          </a:p>
          <a:p>
            <a:endParaRPr lang="fr-FR" dirty="0"/>
          </a:p>
        </p:txBody>
      </p:sp>
      <p:sp>
        <p:nvSpPr>
          <p:cNvPr id="4" name="Espace réservé du numéro de diapositive 3"/>
          <p:cNvSpPr>
            <a:spLocks noGrp="1"/>
          </p:cNvSpPr>
          <p:nvPr>
            <p:ph type="sldNum" sz="quarter" idx="10"/>
          </p:nvPr>
        </p:nvSpPr>
        <p:spPr/>
        <p:txBody>
          <a:bodyPr/>
          <a:lstStyle/>
          <a:p>
            <a:fld id="{A0775EEE-69A2-4379-B2BC-3C27091A6D8C}" type="slidenum">
              <a:rPr lang="fr-FR" smtClean="0"/>
              <a:t>13</a:t>
            </a:fld>
            <a:endParaRPr lang="fr-FR"/>
          </a:p>
        </p:txBody>
      </p:sp>
    </p:spTree>
    <p:extLst>
      <p:ext uri="{BB962C8B-B14F-4D97-AF65-F5344CB8AC3E}">
        <p14:creationId xmlns:p14="http://schemas.microsoft.com/office/powerpoint/2010/main" val="40984396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1200" dirty="0">
                <a:solidFill>
                  <a:srgbClr val="0070C0"/>
                </a:solidFill>
                <a:latin typeface="Helvetica" panose="020B0604020202020204" pitchFamily="34" charset="0"/>
                <a:cs typeface="Helvetica" panose="020B0604020202020204" pitchFamily="34" charset="0"/>
              </a:rPr>
              <a:t>Quelle que soit la boisson alcoolisée, un « verre » (dose bar) représente à peu près la même quantité d’alcool,</a:t>
            </a:r>
          </a:p>
          <a:p>
            <a:pPr marL="0" marR="0" indent="0" algn="l" defTabSz="914400" rtl="0" eaLnBrk="1" fontAlgn="auto" latinLnBrk="0" hangingPunct="1">
              <a:lnSpc>
                <a:spcPct val="100000"/>
              </a:lnSpc>
              <a:spcBef>
                <a:spcPts val="0"/>
              </a:spcBef>
              <a:spcAft>
                <a:spcPts val="0"/>
              </a:spcAft>
              <a:buClrTx/>
              <a:buSzTx/>
              <a:buFontTx/>
              <a:buNone/>
              <a:tabLst/>
              <a:defRPr/>
            </a:pPr>
            <a:r>
              <a:rPr lang="fr-FR" sz="1200" dirty="0">
                <a:solidFill>
                  <a:srgbClr val="0070C0"/>
                </a:solidFill>
                <a:latin typeface="Helvetica" panose="020B0604020202020204" pitchFamily="34" charset="0"/>
                <a:cs typeface="Helvetica" panose="020B0604020202020204" pitchFamily="34" charset="0"/>
              </a:rPr>
              <a:t>Demander</a:t>
            </a:r>
            <a:r>
              <a:rPr lang="fr-FR" sz="1200" baseline="0" dirty="0">
                <a:solidFill>
                  <a:srgbClr val="0070C0"/>
                </a:solidFill>
                <a:latin typeface="Helvetica" panose="020B0604020202020204" pitchFamily="34" charset="0"/>
                <a:cs typeface="Helvetica" panose="020B0604020202020204" pitchFamily="34" charset="0"/>
              </a:rPr>
              <a:t> </a:t>
            </a:r>
            <a:endParaRPr lang="fr-FR" sz="1200" dirty="0">
              <a:solidFill>
                <a:srgbClr val="0070C0"/>
              </a:solidFill>
              <a:latin typeface="Helvetica" panose="020B0604020202020204" pitchFamily="34" charset="0"/>
              <a:cs typeface="Helvetica" panose="020B0604020202020204" pitchFamily="34" charset="0"/>
            </a:endParaRPr>
          </a:p>
          <a:p>
            <a:endParaRPr lang="fr-FR" dirty="0"/>
          </a:p>
        </p:txBody>
      </p:sp>
      <p:sp>
        <p:nvSpPr>
          <p:cNvPr id="4" name="Espace réservé du numéro de diapositive 3"/>
          <p:cNvSpPr>
            <a:spLocks noGrp="1"/>
          </p:cNvSpPr>
          <p:nvPr>
            <p:ph type="sldNum" sz="quarter" idx="10"/>
          </p:nvPr>
        </p:nvSpPr>
        <p:spPr/>
        <p:txBody>
          <a:bodyPr/>
          <a:lstStyle/>
          <a:p>
            <a:fld id="{A0775EEE-69A2-4379-B2BC-3C27091A6D8C}" type="slidenum">
              <a:rPr lang="fr-FR" smtClean="0"/>
              <a:t>14</a:t>
            </a:fld>
            <a:endParaRPr lang="fr-FR"/>
          </a:p>
        </p:txBody>
      </p:sp>
    </p:spTree>
    <p:extLst>
      <p:ext uri="{BB962C8B-B14F-4D97-AF65-F5344CB8AC3E}">
        <p14:creationId xmlns:p14="http://schemas.microsoft.com/office/powerpoint/2010/main" val="149369164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342900" indent="-342900" algn="l">
              <a:buFont typeface="Wingdings" panose="05000000000000000000" pitchFamily="2" charset="2"/>
              <a:buChar char="è"/>
            </a:pPr>
            <a:r>
              <a:rPr lang="fr-FR" dirty="0"/>
              <a:t>A jeun, le taux d’alcoolémie s’élève plus vite et plus haut dans votre corps.</a:t>
            </a:r>
          </a:p>
          <a:p>
            <a:pPr marL="342900" indent="-342900" algn="l">
              <a:buFont typeface="Wingdings" panose="05000000000000000000" pitchFamily="2" charset="2"/>
              <a:buChar char="è"/>
            </a:pPr>
            <a:r>
              <a:rPr lang="fr-FR" dirty="0"/>
              <a:t>Lorsque l’on boit en mangeant, la digestion de l’alcool prend plus de temps.</a:t>
            </a:r>
          </a:p>
          <a:p>
            <a:pPr marL="342900" marR="0" lvl="1" indent="-342900" algn="l" defTabSz="914400" rtl="0" eaLnBrk="1" fontAlgn="auto" latinLnBrk="0" hangingPunct="1">
              <a:lnSpc>
                <a:spcPct val="100000"/>
              </a:lnSpc>
              <a:spcBef>
                <a:spcPts val="0"/>
              </a:spcBef>
              <a:spcAft>
                <a:spcPts val="0"/>
              </a:spcAft>
              <a:buClrTx/>
              <a:buSzTx/>
              <a:buFont typeface="Wingdings" panose="05000000000000000000" pitchFamily="2" charset="2"/>
              <a:buChar char="è"/>
              <a:tabLst/>
              <a:defRPr/>
            </a:pPr>
            <a:r>
              <a:rPr lang="fr-FR" altLang="fr-FR" sz="1900" dirty="0">
                <a:latin typeface="Helvetica" panose="020B0604020202020204" pitchFamily="34" charset="0"/>
                <a:cs typeface="Helvetica" panose="020B0604020202020204" pitchFamily="34" charset="0"/>
              </a:rPr>
              <a:t> 0,10 g à 0,15 g d’alcool éliminé </a:t>
            </a:r>
            <a:r>
              <a:rPr lang="fr-FR" altLang="fr-FR" sz="1900" b="1" dirty="0">
                <a:latin typeface="Helvetica" panose="020B0604020202020204" pitchFamily="34" charset="0"/>
                <a:cs typeface="Helvetica" panose="020B0604020202020204" pitchFamily="34" charset="0"/>
              </a:rPr>
              <a:t>par heure </a:t>
            </a:r>
            <a:r>
              <a:rPr lang="fr-FR" altLang="fr-FR" sz="1900" dirty="0">
                <a:latin typeface="Helvetica" panose="020B0604020202020204" pitchFamily="34" charset="0"/>
                <a:cs typeface="Helvetica" panose="020B0604020202020204" pitchFamily="34" charset="0"/>
              </a:rPr>
              <a:t>pour </a:t>
            </a:r>
            <a:r>
              <a:rPr lang="fr-FR" altLang="fr-FR" sz="1900" b="1" dirty="0">
                <a:latin typeface="Helvetica" panose="020B0604020202020204" pitchFamily="34" charset="0"/>
                <a:cs typeface="Helvetica" panose="020B0604020202020204" pitchFamily="34" charset="0"/>
              </a:rPr>
              <a:t>un sujet en bonne santé </a:t>
            </a:r>
            <a:endParaRPr lang="fr-FR" dirty="0"/>
          </a:p>
          <a:p>
            <a:pPr marL="342900" indent="-342900" algn="l">
              <a:buFont typeface="Wingdings" panose="05000000000000000000" pitchFamily="2" charset="2"/>
              <a:buChar char="è"/>
            </a:pPr>
            <a:r>
              <a:rPr lang="fr-FR" dirty="0">
                <a:solidFill>
                  <a:srgbClr val="FF0000"/>
                </a:solidFill>
              </a:rPr>
              <a:t>L’élimination peut varier selon l’individu en fonction</a:t>
            </a:r>
            <a:r>
              <a:rPr lang="fr-FR" baseline="0" dirty="0">
                <a:solidFill>
                  <a:srgbClr val="FF0000"/>
                </a:solidFill>
              </a:rPr>
              <a:t> de critères personnels, du poids et du sexe,</a:t>
            </a:r>
            <a:endParaRPr lang="fr-FR" dirty="0">
              <a:solidFill>
                <a:srgbClr val="FF0000"/>
              </a:solidFill>
            </a:endParaRPr>
          </a:p>
          <a:p>
            <a:pPr marL="342900" indent="-342900" algn="l">
              <a:buFont typeface="Wingdings" panose="05000000000000000000" pitchFamily="2" charset="2"/>
              <a:buChar char="è"/>
            </a:pPr>
            <a:r>
              <a:rPr lang="fr-FR" dirty="0"/>
              <a:t>Un alcool a les mêmes effets pur que mélangé à un jus de fruit, des glaçons ou un soda.</a:t>
            </a:r>
          </a:p>
          <a:p>
            <a:pPr marL="342900" indent="-342900" algn="l">
              <a:buFont typeface="Wingdings" panose="05000000000000000000" pitchFamily="2" charset="2"/>
              <a:buChar char="è"/>
            </a:pPr>
            <a:r>
              <a:rPr lang="fr-FR" dirty="0"/>
              <a:t>Boire un café ne diminue pas les effets de l’alcool sur l’organisme et n’accélère pas son élimination!</a:t>
            </a:r>
          </a:p>
        </p:txBody>
      </p:sp>
      <p:sp>
        <p:nvSpPr>
          <p:cNvPr id="4" name="Espace réservé du numéro de diapositive 3"/>
          <p:cNvSpPr>
            <a:spLocks noGrp="1"/>
          </p:cNvSpPr>
          <p:nvPr>
            <p:ph type="sldNum" sz="quarter" idx="10"/>
          </p:nvPr>
        </p:nvSpPr>
        <p:spPr/>
        <p:txBody>
          <a:bodyPr/>
          <a:lstStyle/>
          <a:p>
            <a:fld id="{A0775EEE-69A2-4379-B2BC-3C27091A6D8C}" type="slidenum">
              <a:rPr lang="fr-FR" smtClean="0"/>
              <a:t>15</a:t>
            </a:fld>
            <a:endParaRPr lang="fr-FR"/>
          </a:p>
        </p:txBody>
      </p:sp>
    </p:spTree>
    <p:extLst>
      <p:ext uri="{BB962C8B-B14F-4D97-AF65-F5344CB8AC3E}">
        <p14:creationId xmlns:p14="http://schemas.microsoft.com/office/powerpoint/2010/main" val="87814738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Sachant</a:t>
            </a:r>
            <a:r>
              <a:rPr lang="fr-FR" baseline="0" dirty="0"/>
              <a:t> qu’en</a:t>
            </a:r>
            <a:r>
              <a:rPr lang="fr-FR" dirty="0"/>
              <a:t> dessous</a:t>
            </a:r>
            <a:r>
              <a:rPr lang="fr-FR" baseline="0" dirty="0"/>
              <a:t> de 0,5g/litre de sang, l’effet psychostimulant se manifeste déjà.</a:t>
            </a:r>
          </a:p>
          <a:p>
            <a:r>
              <a:rPr lang="fr-FR" baseline="0" dirty="0"/>
              <a:t>Jeunes conducteurs = tolérance zéro car avec  1 verre standard on est déjà à 0,2g/litre,</a:t>
            </a:r>
            <a:endParaRPr lang="fr-FR" dirty="0"/>
          </a:p>
        </p:txBody>
      </p:sp>
      <p:sp>
        <p:nvSpPr>
          <p:cNvPr id="4" name="Espace réservé du numéro de diapositive 3"/>
          <p:cNvSpPr>
            <a:spLocks noGrp="1"/>
          </p:cNvSpPr>
          <p:nvPr>
            <p:ph type="sldNum" sz="quarter" idx="10"/>
          </p:nvPr>
        </p:nvSpPr>
        <p:spPr/>
        <p:txBody>
          <a:bodyPr/>
          <a:lstStyle/>
          <a:p>
            <a:fld id="{A0775EEE-69A2-4379-B2BC-3C27091A6D8C}" type="slidenum">
              <a:rPr lang="fr-FR" smtClean="0"/>
              <a:t>16</a:t>
            </a:fld>
            <a:endParaRPr lang="fr-FR"/>
          </a:p>
        </p:txBody>
      </p:sp>
    </p:spTree>
    <p:extLst>
      <p:ext uri="{BB962C8B-B14F-4D97-AF65-F5344CB8AC3E}">
        <p14:creationId xmlns:p14="http://schemas.microsoft.com/office/powerpoint/2010/main" val="67827070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On verra par la suite quelques conditions pour la pratique du test salivaire</a:t>
            </a:r>
          </a:p>
        </p:txBody>
      </p:sp>
      <p:sp>
        <p:nvSpPr>
          <p:cNvPr id="4" name="Espace réservé du numéro de diapositive 3"/>
          <p:cNvSpPr>
            <a:spLocks noGrp="1"/>
          </p:cNvSpPr>
          <p:nvPr>
            <p:ph type="sldNum" sz="quarter" idx="10"/>
          </p:nvPr>
        </p:nvSpPr>
        <p:spPr/>
        <p:txBody>
          <a:bodyPr/>
          <a:lstStyle/>
          <a:p>
            <a:fld id="{A0775EEE-69A2-4379-B2BC-3C27091A6D8C}" type="slidenum">
              <a:rPr lang="fr-FR" smtClean="0"/>
              <a:t>18</a:t>
            </a:fld>
            <a:endParaRPr lang="fr-FR"/>
          </a:p>
        </p:txBody>
      </p:sp>
    </p:spTree>
    <p:extLst>
      <p:ext uri="{BB962C8B-B14F-4D97-AF65-F5344CB8AC3E}">
        <p14:creationId xmlns:p14="http://schemas.microsoft.com/office/powerpoint/2010/main" val="247244513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A0775EEE-69A2-4379-B2BC-3C27091A6D8C}" type="slidenum">
              <a:rPr lang="fr-FR" smtClean="0"/>
              <a:t>19</a:t>
            </a:fld>
            <a:endParaRPr lang="fr-FR"/>
          </a:p>
        </p:txBody>
      </p:sp>
    </p:spTree>
    <p:extLst>
      <p:ext uri="{BB962C8B-B14F-4D97-AF65-F5344CB8AC3E}">
        <p14:creationId xmlns:p14="http://schemas.microsoft.com/office/powerpoint/2010/main" val="72570101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sz="1200" dirty="0">
                <a:latin typeface="Helvetica" panose="020B0604020202020204" pitchFamily="34" charset="0"/>
                <a:cs typeface="Helvetica" panose="020B0604020202020204" pitchFamily="34" charset="0"/>
              </a:rPr>
              <a:t>Des concentrations très variables selon l’origine du produit</a:t>
            </a:r>
          </a:p>
          <a:p>
            <a:r>
              <a:rPr lang="fr-FR" sz="1200" dirty="0">
                <a:latin typeface="Helvetica" panose="020B0604020202020204" pitchFamily="34" charset="0"/>
                <a:cs typeface="Helvetica" panose="020B0604020202020204" pitchFamily="34" charset="0"/>
              </a:rPr>
              <a:t>Plus de cancers que par la fumée de tabac</a:t>
            </a:r>
            <a:endParaRPr lang="fr-FR" dirty="0"/>
          </a:p>
        </p:txBody>
      </p:sp>
      <p:sp>
        <p:nvSpPr>
          <p:cNvPr id="4" name="Espace réservé du numéro de diapositive 3"/>
          <p:cNvSpPr>
            <a:spLocks noGrp="1"/>
          </p:cNvSpPr>
          <p:nvPr>
            <p:ph type="sldNum" sz="quarter" idx="10"/>
          </p:nvPr>
        </p:nvSpPr>
        <p:spPr/>
        <p:txBody>
          <a:bodyPr/>
          <a:lstStyle/>
          <a:p>
            <a:fld id="{A0775EEE-69A2-4379-B2BC-3C27091A6D8C}" type="slidenum">
              <a:rPr lang="fr-FR" smtClean="0"/>
              <a:t>20</a:t>
            </a:fld>
            <a:endParaRPr lang="fr-FR"/>
          </a:p>
        </p:txBody>
      </p:sp>
    </p:spTree>
    <p:extLst>
      <p:ext uri="{BB962C8B-B14F-4D97-AF65-F5344CB8AC3E}">
        <p14:creationId xmlns:p14="http://schemas.microsoft.com/office/powerpoint/2010/main" val="27723609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dirty="0">
                <a:solidFill>
                  <a:srgbClr val="0070C0"/>
                </a:solidFill>
              </a:rPr>
              <a:t>Pas de lien direct entre la concentration de</a:t>
            </a:r>
            <a:r>
              <a:rPr lang="fr-FR" baseline="0" dirty="0">
                <a:solidFill>
                  <a:srgbClr val="0070C0"/>
                </a:solidFill>
              </a:rPr>
              <a:t> THC dans le sang et le degré d’euphorie produits par le cannabis,</a:t>
            </a:r>
            <a:endParaRPr lang="fr-FR" dirty="0">
              <a:solidFill>
                <a:srgbClr val="0070C0"/>
              </a:solidFill>
            </a:endParaRPr>
          </a:p>
          <a:p>
            <a:pPr marL="0" marR="0" indent="0" algn="l" defTabSz="914400" rtl="0" eaLnBrk="1" fontAlgn="auto" latinLnBrk="0" hangingPunct="1">
              <a:lnSpc>
                <a:spcPct val="100000"/>
              </a:lnSpc>
              <a:spcBef>
                <a:spcPts val="0"/>
              </a:spcBef>
              <a:spcAft>
                <a:spcPts val="0"/>
              </a:spcAft>
              <a:buClrTx/>
              <a:buSzTx/>
              <a:buFontTx/>
              <a:buNone/>
              <a:tabLst/>
              <a:defRPr/>
            </a:pPr>
            <a:r>
              <a:rPr lang="fr-FR" dirty="0">
                <a:solidFill>
                  <a:srgbClr val="0070C0"/>
                </a:solidFill>
              </a:rPr>
              <a:t>La durée des effets est différente selon les usagers et la consommation, elle varie entre 2 et 7/10 heures. </a:t>
            </a:r>
          </a:p>
          <a:p>
            <a:pPr marL="0" marR="0" indent="0" algn="l" defTabSz="914400" rtl="0" eaLnBrk="1" fontAlgn="auto" latinLnBrk="0" hangingPunct="1">
              <a:lnSpc>
                <a:spcPct val="100000"/>
              </a:lnSpc>
              <a:spcBef>
                <a:spcPts val="0"/>
              </a:spcBef>
              <a:spcAft>
                <a:spcPts val="0"/>
              </a:spcAft>
              <a:buClrTx/>
              <a:buSzTx/>
              <a:buFontTx/>
              <a:buNone/>
              <a:tabLst/>
              <a:defRPr/>
            </a:pPr>
            <a:r>
              <a:rPr lang="fr-FR" dirty="0">
                <a:solidFill>
                  <a:srgbClr val="0070C0"/>
                </a:solidFill>
              </a:rPr>
              <a:t>Substance</a:t>
            </a:r>
            <a:r>
              <a:rPr lang="fr-FR" baseline="0" dirty="0">
                <a:solidFill>
                  <a:srgbClr val="0070C0"/>
                </a:solidFill>
              </a:rPr>
              <a:t> qui se stocke dans l’organisme: positif jusqu’ à 2 mois possible,</a:t>
            </a:r>
            <a:endParaRPr lang="fr-FR" dirty="0">
              <a:solidFill>
                <a:srgbClr val="0070C0"/>
              </a:solidFill>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fr-FR" dirty="0">
              <a:solidFill>
                <a:srgbClr val="0070C0"/>
              </a:solidFill>
            </a:endParaRPr>
          </a:p>
          <a:p>
            <a:endParaRPr lang="fr-FR" dirty="0"/>
          </a:p>
        </p:txBody>
      </p:sp>
      <p:sp>
        <p:nvSpPr>
          <p:cNvPr id="4" name="Espace réservé du numéro de diapositive 3"/>
          <p:cNvSpPr>
            <a:spLocks noGrp="1"/>
          </p:cNvSpPr>
          <p:nvPr>
            <p:ph type="sldNum" sz="quarter" idx="10"/>
          </p:nvPr>
        </p:nvSpPr>
        <p:spPr/>
        <p:txBody>
          <a:bodyPr/>
          <a:lstStyle/>
          <a:p>
            <a:fld id="{A0775EEE-69A2-4379-B2BC-3C27091A6D8C}" type="slidenum">
              <a:rPr lang="fr-FR" smtClean="0"/>
              <a:t>21</a:t>
            </a:fld>
            <a:endParaRPr lang="fr-FR"/>
          </a:p>
        </p:txBody>
      </p:sp>
    </p:spTree>
    <p:extLst>
      <p:ext uri="{BB962C8B-B14F-4D97-AF65-F5344CB8AC3E}">
        <p14:creationId xmlns:p14="http://schemas.microsoft.com/office/powerpoint/2010/main" val="249601189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Plus la</a:t>
            </a:r>
            <a:r>
              <a:rPr lang="fr-FR" baseline="0" dirty="0"/>
              <a:t> durée de consommation est longue, plus des déficits sont prononcés,</a:t>
            </a:r>
            <a:endParaRPr lang="fr-FR" dirty="0"/>
          </a:p>
        </p:txBody>
      </p:sp>
      <p:sp>
        <p:nvSpPr>
          <p:cNvPr id="4" name="Espace réservé du numéro de diapositive 3"/>
          <p:cNvSpPr>
            <a:spLocks noGrp="1"/>
          </p:cNvSpPr>
          <p:nvPr>
            <p:ph type="sldNum" sz="quarter" idx="10"/>
          </p:nvPr>
        </p:nvSpPr>
        <p:spPr/>
        <p:txBody>
          <a:bodyPr/>
          <a:lstStyle/>
          <a:p>
            <a:fld id="{A0775EEE-69A2-4379-B2BC-3C27091A6D8C}" type="slidenum">
              <a:rPr lang="fr-FR" smtClean="0"/>
              <a:t>22</a:t>
            </a:fld>
            <a:endParaRPr lang="fr-FR"/>
          </a:p>
        </p:txBody>
      </p:sp>
    </p:spTree>
    <p:extLst>
      <p:ext uri="{BB962C8B-B14F-4D97-AF65-F5344CB8AC3E}">
        <p14:creationId xmlns:p14="http://schemas.microsoft.com/office/powerpoint/2010/main" val="229828813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sz="1400" dirty="0">
                <a:latin typeface="Helvetica" panose="020B0604020202020204" pitchFamily="34" charset="0"/>
                <a:cs typeface="Helvetica" panose="020B0604020202020204" pitchFamily="34" charset="0"/>
              </a:rPr>
              <a:t>Le formateur</a:t>
            </a:r>
          </a:p>
          <a:p>
            <a:r>
              <a:rPr lang="fr-FR" sz="1400" dirty="0">
                <a:latin typeface="Helvetica" panose="020B0604020202020204" pitchFamily="34" charset="0"/>
                <a:cs typeface="Helvetica" panose="020B0604020202020204" pitchFamily="34" charset="0"/>
              </a:rPr>
              <a:t>Tour de table -La formation – Plan - Modalités (horaires, pauses)</a:t>
            </a:r>
          </a:p>
          <a:p>
            <a:endParaRPr lang="fr-FR" dirty="0"/>
          </a:p>
        </p:txBody>
      </p:sp>
      <p:sp>
        <p:nvSpPr>
          <p:cNvPr id="4" name="Espace réservé du numéro de diapositive 3"/>
          <p:cNvSpPr>
            <a:spLocks noGrp="1"/>
          </p:cNvSpPr>
          <p:nvPr>
            <p:ph type="sldNum" sz="quarter" idx="10"/>
          </p:nvPr>
        </p:nvSpPr>
        <p:spPr/>
        <p:txBody>
          <a:bodyPr/>
          <a:lstStyle/>
          <a:p>
            <a:fld id="{A0775EEE-69A2-4379-B2BC-3C27091A6D8C}" type="slidenum">
              <a:rPr lang="fr-FR" smtClean="0"/>
              <a:t>2</a:t>
            </a:fld>
            <a:endParaRPr lang="fr-FR"/>
          </a:p>
        </p:txBody>
      </p:sp>
    </p:spTree>
    <p:extLst>
      <p:ext uri="{BB962C8B-B14F-4D97-AF65-F5344CB8AC3E}">
        <p14:creationId xmlns:p14="http://schemas.microsoft.com/office/powerpoint/2010/main" val="247001960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b="1" dirty="0"/>
              <a:t>Héroïne,</a:t>
            </a:r>
            <a:r>
              <a:rPr lang="fr-FR" b="1" baseline="0" dirty="0"/>
              <a:t> crack, cocaïne: </a:t>
            </a:r>
            <a:r>
              <a:rPr lang="fr-FR" baseline="0" dirty="0"/>
              <a:t>tolérance entraine une augmentation progressive des doses avec risque mortel d’overdose;</a:t>
            </a:r>
          </a:p>
          <a:p>
            <a:r>
              <a:rPr lang="fr-FR" b="1" baseline="0" dirty="0"/>
              <a:t>Amphétamines</a:t>
            </a:r>
            <a:r>
              <a:rPr lang="fr-FR" baseline="0" dirty="0"/>
              <a:t>:</a:t>
            </a:r>
          </a:p>
          <a:p>
            <a:pPr marL="0" marR="0" lvl="0" indent="0" algn="l" defTabSz="914400" rtl="0" eaLnBrk="1" fontAlgn="auto" latinLnBrk="0" hangingPunct="1">
              <a:lnSpc>
                <a:spcPct val="100000"/>
              </a:lnSpc>
              <a:spcBef>
                <a:spcPts val="0"/>
              </a:spcBef>
              <a:spcAft>
                <a:spcPts val="0"/>
              </a:spcAft>
              <a:buClrTx/>
              <a:buSzTx/>
              <a:buFontTx/>
              <a:buNone/>
              <a:tabLst/>
              <a:defRPr/>
            </a:pPr>
            <a:r>
              <a:rPr lang="fr-FR" baseline="0" dirty="0"/>
              <a:t>- </a:t>
            </a:r>
            <a:r>
              <a:rPr lang="fr-FR" sz="1200" dirty="0">
                <a:latin typeface="Arial" panose="020B0604020202020204" pitchFamily="34" charset="0"/>
                <a:cs typeface="Arial" panose="020B0604020202020204" pitchFamily="34" charset="0"/>
              </a:rPr>
              <a:t>Les amphétamines pures se présentent sous forme de poudre cristalline blanche inodore et amère. La pureté des amphétamines fabriquées illégalement varie. Elles peuvent être de couleur blanchâtre avec des traces de gris ou de rose, se présenter sous forme d’une poudre grossière, de cristaux ou de morceaux et dégager une odeur d’ammoniaque (évoquant une odeur de poisson). La métamphétamine ressemble à de petits éclats de verre ou à du gros sel transparent. Les amphétamines peuvent être injectées, fumées, inhalées ou ingérées sous forme de comprimés</a:t>
            </a:r>
          </a:p>
          <a:p>
            <a:endParaRPr lang="fr-FR" baseline="0" dirty="0"/>
          </a:p>
          <a:p>
            <a:r>
              <a:rPr lang="fr-FR" baseline="0" dirty="0"/>
              <a:t>-  épuisement lié au fait que les effets durent plusieurs heures,</a:t>
            </a:r>
          </a:p>
          <a:p>
            <a:endParaRPr lang="fr-FR" dirty="0"/>
          </a:p>
        </p:txBody>
      </p:sp>
      <p:sp>
        <p:nvSpPr>
          <p:cNvPr id="4" name="Espace réservé du numéro de diapositive 3"/>
          <p:cNvSpPr>
            <a:spLocks noGrp="1"/>
          </p:cNvSpPr>
          <p:nvPr>
            <p:ph type="sldNum" sz="quarter" idx="10"/>
          </p:nvPr>
        </p:nvSpPr>
        <p:spPr/>
        <p:txBody>
          <a:bodyPr/>
          <a:lstStyle/>
          <a:p>
            <a:fld id="{A0775EEE-69A2-4379-B2BC-3C27091A6D8C}" type="slidenum">
              <a:rPr lang="fr-FR" smtClean="0"/>
              <a:t>23</a:t>
            </a:fld>
            <a:endParaRPr lang="fr-FR"/>
          </a:p>
        </p:txBody>
      </p:sp>
    </p:spTree>
    <p:extLst>
      <p:ext uri="{BB962C8B-B14F-4D97-AF65-F5344CB8AC3E}">
        <p14:creationId xmlns:p14="http://schemas.microsoft.com/office/powerpoint/2010/main" val="290668203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b="1" baseline="0" dirty="0"/>
              <a:t>Ecstasy : </a:t>
            </a:r>
            <a:r>
              <a:rPr lang="fr-FR" baseline="0" dirty="0"/>
              <a:t>molécule fétiche des rave-parties//</a:t>
            </a:r>
            <a:r>
              <a:rPr lang="fr-FR" b="0" i="0" dirty="0">
                <a:solidFill>
                  <a:srgbClr val="303030"/>
                </a:solidFill>
                <a:effectLst/>
                <a:latin typeface="Raleway" pitchFamily="2" charset="0"/>
              </a:rPr>
              <a:t>drogue recherchée pour son effet stimulant, tendance à désinhiber, rendre empathique et limiter la fatigue,</a:t>
            </a:r>
            <a:endParaRPr lang="fr-FR" baseline="0" dirty="0"/>
          </a:p>
          <a:p>
            <a:r>
              <a:rPr lang="fr-FR" b="0" i="0" dirty="0">
                <a:solidFill>
                  <a:srgbClr val="303030"/>
                </a:solidFill>
                <a:effectLst/>
                <a:latin typeface="Raleway" pitchFamily="2" charset="0"/>
              </a:rPr>
              <a:t>Drogue psychoactive qui contient de la MDMA (produit qui appartient à la famille des amphétamines) et parfois d'autres substances comme de la caféine, du LSD ou des anabolisants.</a:t>
            </a:r>
          </a:p>
          <a:p>
            <a:r>
              <a:rPr lang="fr-FR" b="0" i="0" dirty="0">
                <a:solidFill>
                  <a:srgbClr val="303030"/>
                </a:solidFill>
                <a:effectLst/>
                <a:latin typeface="Raleway" pitchFamily="2" charset="0"/>
              </a:rPr>
              <a:t>Elle se consomme essentiellement par voie orale sous forme de</a:t>
            </a:r>
            <a:r>
              <a:rPr lang="fr-FR" b="1" i="0" dirty="0">
                <a:solidFill>
                  <a:srgbClr val="303030"/>
                </a:solidFill>
                <a:effectLst/>
                <a:latin typeface="Raleway" pitchFamily="2" charset="0"/>
              </a:rPr>
              <a:t> comprimés prêts à être avalés (ou "gobés"), de couleur avec un petit motif </a:t>
            </a:r>
            <a:r>
              <a:rPr lang="fr-FR" b="0" i="0" dirty="0">
                <a:solidFill>
                  <a:srgbClr val="303030"/>
                </a:solidFill>
                <a:effectLst/>
                <a:latin typeface="Raleway" pitchFamily="2" charset="0"/>
              </a:rPr>
              <a:t>ou un logo,</a:t>
            </a:r>
          </a:p>
          <a:p>
            <a:r>
              <a:rPr lang="fr-FR" b="0" i="0" dirty="0">
                <a:solidFill>
                  <a:srgbClr val="303030"/>
                </a:solidFill>
                <a:effectLst/>
                <a:latin typeface="Raleway" pitchFamily="2" charset="0"/>
              </a:rPr>
              <a:t>On la trouve plus rarement</a:t>
            </a:r>
            <a:r>
              <a:rPr lang="fr-FR" b="1" i="0" dirty="0">
                <a:solidFill>
                  <a:srgbClr val="303030"/>
                </a:solidFill>
                <a:effectLst/>
                <a:latin typeface="Raleway" pitchFamily="2" charset="0"/>
              </a:rPr>
              <a:t> sous forme de poudre, de gélule ou de cristaux (dits en "parachute").</a:t>
            </a:r>
            <a:r>
              <a:rPr lang="fr-FR" b="0" i="0" dirty="0">
                <a:solidFill>
                  <a:srgbClr val="303030"/>
                </a:solidFill>
                <a:effectLst/>
                <a:latin typeface="Raleway" pitchFamily="2" charset="0"/>
              </a:rPr>
              <a:t> Elle est le plus souvent avalée directement, mais elle peut aussi être snifée, fumée ou injectée</a:t>
            </a:r>
          </a:p>
          <a:p>
            <a:r>
              <a:rPr lang="fr-FR" b="0" i="0" dirty="0">
                <a:solidFill>
                  <a:srgbClr val="303030"/>
                </a:solidFill>
                <a:effectLst/>
                <a:latin typeface="Raleway" pitchFamily="2" charset="0"/>
              </a:rPr>
              <a:t>La tolérance s'installe rapidement et les utilisateurs doivent augmenter les doses pour ressentir les mêmes effets, entraînant des risques pour la santé, à la fois psychiques, physiologiques et comportementaux. </a:t>
            </a:r>
          </a:p>
          <a:p>
            <a:r>
              <a:rPr lang="fr-FR" b="0" i="0" dirty="0">
                <a:solidFill>
                  <a:srgbClr val="303030"/>
                </a:solidFill>
                <a:effectLst/>
                <a:latin typeface="Raleway" pitchFamily="2" charset="0"/>
              </a:rPr>
              <a:t>Juste après la prise, l'ecstasy provoque </a:t>
            </a:r>
            <a:r>
              <a:rPr lang="fr-FR" b="1" i="0" dirty="0">
                <a:solidFill>
                  <a:srgbClr val="303030"/>
                </a:solidFill>
                <a:effectLst/>
                <a:latin typeface="Raleway" pitchFamily="2" charset="0"/>
              </a:rPr>
              <a:t>des effets puissants sur le cerveau avec un état d'euphorie, une sensation de bien-être, et une résistance à la fatigue, au sommeil et à la faim</a:t>
            </a:r>
            <a:r>
              <a:rPr lang="fr-FR" b="0" i="0" dirty="0">
                <a:solidFill>
                  <a:srgbClr val="303030"/>
                </a:solidFill>
                <a:effectLst/>
                <a:latin typeface="Raleway" pitchFamily="2" charset="0"/>
              </a:rPr>
              <a:t>.</a:t>
            </a:r>
            <a:endParaRPr lang="fr-FR" baseline="0" dirty="0"/>
          </a:p>
          <a:p>
            <a:r>
              <a:rPr lang="fr-FR" baseline="0" dirty="0"/>
              <a:t>Peut provoquer des maux de tête, des nausées et des hallucinations,. La survenue d’une fièvre importante ou d’un trouble du rythme cardiaque peut entrainer la mort,</a:t>
            </a:r>
          </a:p>
          <a:p>
            <a:endParaRPr lang="fr-FR" baseline="0" dirty="0"/>
          </a:p>
          <a:p>
            <a:endParaRPr lang="fr-FR" baseline="0" dirty="0"/>
          </a:p>
          <a:p>
            <a:endParaRPr lang="fr-FR" baseline="0" dirty="0"/>
          </a:p>
          <a:p>
            <a:endParaRPr lang="fr-FR" dirty="0"/>
          </a:p>
        </p:txBody>
      </p:sp>
      <p:sp>
        <p:nvSpPr>
          <p:cNvPr id="4" name="Espace réservé du numéro de diapositive 3"/>
          <p:cNvSpPr>
            <a:spLocks noGrp="1"/>
          </p:cNvSpPr>
          <p:nvPr>
            <p:ph type="sldNum" sz="quarter" idx="10"/>
          </p:nvPr>
        </p:nvSpPr>
        <p:spPr/>
        <p:txBody>
          <a:bodyPr/>
          <a:lstStyle/>
          <a:p>
            <a:fld id="{A0775EEE-69A2-4379-B2BC-3C27091A6D8C}" type="slidenum">
              <a:rPr lang="fr-FR" smtClean="0"/>
              <a:t>24</a:t>
            </a:fld>
            <a:endParaRPr lang="fr-FR"/>
          </a:p>
        </p:txBody>
      </p:sp>
    </p:spTree>
    <p:extLst>
      <p:ext uri="{BB962C8B-B14F-4D97-AF65-F5344CB8AC3E}">
        <p14:creationId xmlns:p14="http://schemas.microsoft.com/office/powerpoint/2010/main" val="328560378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baseline="0" dirty="0"/>
          </a:p>
          <a:p>
            <a:r>
              <a:rPr lang="fr-FR" b="1" dirty="0">
                <a:solidFill>
                  <a:srgbClr val="333333"/>
                </a:solidFill>
                <a:effectLst/>
                <a:latin typeface="Montserrat" panose="00000500000000000000" pitchFamily="2" charset="0"/>
              </a:rPr>
              <a:t>Qu'est-ce que le LSD ?</a:t>
            </a:r>
          </a:p>
          <a:p>
            <a:r>
              <a:rPr lang="fr-FR" dirty="0">
                <a:solidFill>
                  <a:srgbClr val="5B5B5B"/>
                </a:solidFill>
                <a:effectLst/>
              </a:rPr>
              <a:t>Le LSD étant reconnu comme un stupéfiant, l’usage, l’incitation à l’usage et le trafic liés à cette drogue sont interdits en France.</a:t>
            </a:r>
          </a:p>
          <a:p>
            <a:r>
              <a:rPr lang="fr-FR" b="1" dirty="0">
                <a:solidFill>
                  <a:srgbClr val="333333"/>
                </a:solidFill>
                <a:effectLst/>
                <a:latin typeface="Montserrat" panose="00000500000000000000" pitchFamily="2" charset="0"/>
              </a:rPr>
              <a:t>Les différentes façons de consommer du LSD</a:t>
            </a:r>
          </a:p>
          <a:p>
            <a:r>
              <a:rPr lang="fr-FR" dirty="0">
                <a:solidFill>
                  <a:srgbClr val="5B5B5B"/>
                </a:solidFill>
                <a:effectLst/>
              </a:rPr>
              <a:t>Le LSD est une drogue que l’on connaît sous différentes appellations telles que buvard, carton, trip ou acide.</a:t>
            </a:r>
          </a:p>
          <a:p>
            <a:r>
              <a:rPr lang="fr-FR" dirty="0">
                <a:solidFill>
                  <a:srgbClr val="5B5B5B"/>
                </a:solidFill>
                <a:effectLst/>
              </a:rPr>
              <a:t>Le plus souvent, elle prend la forme d’un petit buvard sur lequel se trouve un dessin. Celui-ci est placé sur la langue afin de permettre la diffusion de la drogue. Le LSD peut également se présenter sous la forme d’une </a:t>
            </a:r>
            <a:r>
              <a:rPr lang="fr-FR" dirty="0" err="1">
                <a:solidFill>
                  <a:srgbClr val="5B5B5B"/>
                </a:solidFill>
                <a:effectLst/>
              </a:rPr>
              <a:t>micropointe</a:t>
            </a:r>
            <a:r>
              <a:rPr lang="fr-FR" dirty="0">
                <a:solidFill>
                  <a:srgbClr val="5B5B5B"/>
                </a:solidFill>
                <a:effectLst/>
              </a:rPr>
              <a:t>.</a:t>
            </a:r>
          </a:p>
          <a:p>
            <a:r>
              <a:rPr lang="fr-FR" dirty="0">
                <a:solidFill>
                  <a:srgbClr val="5B5B5B"/>
                </a:solidFill>
                <a:effectLst/>
              </a:rPr>
              <a:t>C’est une drogue qui est ingérée. Elle est donc aussi vendue sous forme de liquide et parfois de gélatine. Très occasionnellement le LSD est fumé, inhalé ou injecté.</a:t>
            </a:r>
          </a:p>
          <a:p>
            <a:r>
              <a:rPr lang="fr-FR" dirty="0">
                <a:solidFill>
                  <a:srgbClr val="5B5B5B"/>
                </a:solidFill>
                <a:effectLst/>
              </a:rPr>
              <a:t>Le LSD est détectable dans le sang pendant une douzaine d’heures et dans les urines pendant 24 à 48 heures. Pour être dépisté, il faut s’adresser à des laboratoires spécialisés.</a:t>
            </a:r>
          </a:p>
          <a:p>
            <a:r>
              <a:rPr lang="fr-FR" b="1" dirty="0">
                <a:solidFill>
                  <a:srgbClr val="333333"/>
                </a:solidFill>
                <a:effectLst/>
                <a:latin typeface="Montserrat" panose="00000500000000000000" pitchFamily="2" charset="0"/>
              </a:rPr>
              <a:t>Les effets recherchés par les consommateurs de LSD</a:t>
            </a:r>
          </a:p>
          <a:p>
            <a:r>
              <a:rPr lang="fr-FR" dirty="0">
                <a:solidFill>
                  <a:srgbClr val="5B5B5B"/>
                </a:solidFill>
                <a:effectLst/>
              </a:rPr>
              <a:t>Les amateurs de LSD consomment la drogue dans le but d’avoir des hallucinations. Ces dernières sont à tort considérées comme des voyages mystiques. Elles sont causées par une modification de la perception des sens.</a:t>
            </a:r>
          </a:p>
          <a:p>
            <a:r>
              <a:rPr lang="fr-FR" dirty="0">
                <a:solidFill>
                  <a:srgbClr val="5B5B5B"/>
                </a:solidFill>
                <a:effectLst/>
              </a:rPr>
              <a:t>En effet, le LSD a la particularité de modifier la vision en accentuant la vivacité des couleurs et en augmentant les nuances. Parfois, les objets semblent s’animer. Les sons, eux, sont aussi plus nuancés. Il peut devenir difficile de déterminer leur origine et la confusion s’installe.</a:t>
            </a:r>
          </a:p>
          <a:p>
            <a:r>
              <a:rPr lang="fr-FR" dirty="0">
                <a:solidFill>
                  <a:srgbClr val="5B5B5B"/>
                </a:solidFill>
                <a:effectLst/>
              </a:rPr>
              <a:t>Avec le LSD, la perception du monde extérieur est complètement modifiée. On perd la notion du temps et on est dans l’incapacité de se situer dans l’espace. Parallèlement, on est comme anesthésié à travers une perte de contrôle et de sensibilité.</a:t>
            </a:r>
          </a:p>
          <a:p>
            <a:r>
              <a:rPr lang="fr-FR" b="1" dirty="0">
                <a:solidFill>
                  <a:srgbClr val="333333"/>
                </a:solidFill>
                <a:effectLst/>
                <a:latin typeface="Montserrat" panose="00000500000000000000" pitchFamily="2" charset="0"/>
              </a:rPr>
              <a:t>Les conséquences de la consommation de LSD</a:t>
            </a:r>
          </a:p>
          <a:p>
            <a:r>
              <a:rPr lang="fr-FR" dirty="0">
                <a:solidFill>
                  <a:srgbClr val="5B5B5B"/>
                </a:solidFill>
                <a:effectLst/>
              </a:rPr>
              <a:t>Les effets du LSD apparaissent environ 1 heure après la prise de la drogue et peuvent durer pendant 12 heures.</a:t>
            </a:r>
          </a:p>
          <a:p>
            <a:r>
              <a:rPr lang="fr-FR" dirty="0">
                <a:solidFill>
                  <a:srgbClr val="5B5B5B"/>
                </a:solidFill>
                <a:effectLst/>
              </a:rPr>
              <a:t>Les premiers signes qui accompagnent la prise de LSD sont :</a:t>
            </a:r>
          </a:p>
          <a:p>
            <a:pPr>
              <a:buFont typeface="Arial" panose="020B0604020202020204" pitchFamily="34" charset="0"/>
              <a:buChar char="•"/>
            </a:pPr>
            <a:r>
              <a:rPr lang="fr-FR" dirty="0">
                <a:solidFill>
                  <a:srgbClr val="5B5B5B"/>
                </a:solidFill>
                <a:effectLst/>
              </a:rPr>
              <a:t>une augmentation du rythme cardiaque et de la température ;</a:t>
            </a:r>
          </a:p>
          <a:p>
            <a:pPr>
              <a:buFont typeface="Arial" panose="020B0604020202020204" pitchFamily="34" charset="0"/>
              <a:buChar char="•"/>
            </a:pPr>
            <a:r>
              <a:rPr lang="fr-FR" dirty="0">
                <a:solidFill>
                  <a:srgbClr val="5B5B5B"/>
                </a:solidFill>
                <a:effectLst/>
              </a:rPr>
              <a:t>l’apparition de tremblements, d’engourdissements, de vertiges ;</a:t>
            </a:r>
          </a:p>
          <a:p>
            <a:pPr>
              <a:buFont typeface="Arial" panose="020B0604020202020204" pitchFamily="34" charset="0"/>
              <a:buChar char="•"/>
            </a:pPr>
            <a:r>
              <a:rPr lang="fr-FR" dirty="0">
                <a:solidFill>
                  <a:srgbClr val="5B5B5B"/>
                </a:solidFill>
                <a:effectLst/>
              </a:rPr>
              <a:t>la modification de la pression artérielle.</a:t>
            </a:r>
          </a:p>
          <a:p>
            <a:r>
              <a:rPr lang="fr-FR" dirty="0">
                <a:solidFill>
                  <a:srgbClr val="5B5B5B"/>
                </a:solidFill>
                <a:effectLst/>
              </a:rPr>
              <a:t>Certains signes apparaissent par la suite, comme :</a:t>
            </a:r>
          </a:p>
          <a:p>
            <a:pPr>
              <a:buFont typeface="Arial" panose="020B0604020202020204" pitchFamily="34" charset="0"/>
              <a:buChar char="•"/>
            </a:pPr>
            <a:r>
              <a:rPr lang="fr-FR" dirty="0">
                <a:solidFill>
                  <a:srgbClr val="5B5B5B"/>
                </a:solidFill>
                <a:effectLst/>
              </a:rPr>
              <a:t>la dilatation des pupilles ;</a:t>
            </a:r>
          </a:p>
          <a:p>
            <a:pPr>
              <a:buFont typeface="Arial" panose="020B0604020202020204" pitchFamily="34" charset="0"/>
              <a:buChar char="•"/>
            </a:pPr>
            <a:r>
              <a:rPr lang="fr-FR" dirty="0">
                <a:solidFill>
                  <a:srgbClr val="5B5B5B"/>
                </a:solidFill>
                <a:effectLst/>
              </a:rPr>
              <a:t>les suées ;</a:t>
            </a:r>
          </a:p>
          <a:p>
            <a:pPr>
              <a:buFont typeface="Arial" panose="020B0604020202020204" pitchFamily="34" charset="0"/>
              <a:buChar char="•"/>
            </a:pPr>
            <a:r>
              <a:rPr lang="fr-FR" dirty="0">
                <a:solidFill>
                  <a:srgbClr val="5B5B5B"/>
                </a:solidFill>
                <a:effectLst/>
              </a:rPr>
              <a:t>les nausées.</a:t>
            </a:r>
          </a:p>
          <a:p>
            <a:r>
              <a:rPr lang="fr-FR" dirty="0">
                <a:solidFill>
                  <a:srgbClr val="5B5B5B"/>
                </a:solidFill>
                <a:effectLst/>
              </a:rPr>
              <a:t>La consommation de LSD peut aussi mener à un véritable </a:t>
            </a:r>
            <a:r>
              <a:rPr lang="fr-FR" dirty="0" err="1">
                <a:solidFill>
                  <a:srgbClr val="5B5B5B"/>
                </a:solidFill>
                <a:effectLst/>
              </a:rPr>
              <a:t>bad</a:t>
            </a:r>
            <a:r>
              <a:rPr lang="fr-FR" dirty="0">
                <a:solidFill>
                  <a:srgbClr val="5B5B5B"/>
                </a:solidFill>
                <a:effectLst/>
              </a:rPr>
              <a:t> trip. Les consommateurs de LSD perdent alors le contrôle de leurs gestes comme de leurs émotions. Dans ces situations, ils peuvent se faire très mal, blesser quelqu’un, voire pire encore.</a:t>
            </a:r>
          </a:p>
          <a:p>
            <a:r>
              <a:rPr lang="fr-FR" dirty="0">
                <a:solidFill>
                  <a:srgbClr val="5B5B5B"/>
                </a:solidFill>
                <a:effectLst/>
              </a:rPr>
              <a:t>Plus rarement, les effets du LSD se font ressentir des mois après la prise. Ce phénomène est appelé flash-back, il est extrêmement dangereux.</a:t>
            </a:r>
          </a:p>
          <a:p>
            <a:r>
              <a:rPr lang="fr-FR" dirty="0">
                <a:solidFill>
                  <a:srgbClr val="5B5B5B"/>
                </a:solidFill>
                <a:effectLst/>
              </a:rPr>
              <a:t>Enfin, consommer du LSD peut avoir de graves conséquences sur l’équilibre psychiatrique des utilisateurs. Ces derniers peuvent souffrir de paranoïa et perdre le contact avec la réalité. Une hospitalisation est alors indispensable.</a:t>
            </a:r>
          </a:p>
          <a:p>
            <a:endParaRPr lang="fr-FR" baseline="0" dirty="0"/>
          </a:p>
          <a:p>
            <a:endParaRPr lang="fr-FR" baseline="0" dirty="0"/>
          </a:p>
          <a:p>
            <a:endParaRPr lang="fr-FR" dirty="0"/>
          </a:p>
        </p:txBody>
      </p:sp>
      <p:sp>
        <p:nvSpPr>
          <p:cNvPr id="4" name="Espace réservé du numéro de diapositive 3"/>
          <p:cNvSpPr>
            <a:spLocks noGrp="1"/>
          </p:cNvSpPr>
          <p:nvPr>
            <p:ph type="sldNum" sz="quarter" idx="10"/>
          </p:nvPr>
        </p:nvSpPr>
        <p:spPr/>
        <p:txBody>
          <a:bodyPr/>
          <a:lstStyle/>
          <a:p>
            <a:fld id="{A0775EEE-69A2-4379-B2BC-3C27091A6D8C}" type="slidenum">
              <a:rPr lang="fr-FR" smtClean="0"/>
              <a:t>25</a:t>
            </a:fld>
            <a:endParaRPr lang="fr-FR"/>
          </a:p>
        </p:txBody>
      </p:sp>
    </p:spTree>
    <p:extLst>
      <p:ext uri="{BB962C8B-B14F-4D97-AF65-F5344CB8AC3E}">
        <p14:creationId xmlns:p14="http://schemas.microsoft.com/office/powerpoint/2010/main" val="195831455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A0775EEE-69A2-4379-B2BC-3C27091A6D8C}" type="slidenum">
              <a:rPr lang="fr-FR" smtClean="0"/>
              <a:t>27</a:t>
            </a:fld>
            <a:endParaRPr lang="fr-FR"/>
          </a:p>
        </p:txBody>
      </p:sp>
    </p:spTree>
    <p:extLst>
      <p:ext uri="{BB962C8B-B14F-4D97-AF65-F5344CB8AC3E}">
        <p14:creationId xmlns:p14="http://schemas.microsoft.com/office/powerpoint/2010/main" val="64267120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A0775EEE-69A2-4379-B2BC-3C27091A6D8C}" type="slidenum">
              <a:rPr lang="fr-FR" smtClean="0"/>
              <a:t>28</a:t>
            </a:fld>
            <a:endParaRPr lang="fr-FR"/>
          </a:p>
        </p:txBody>
      </p:sp>
    </p:spTree>
    <p:extLst>
      <p:ext uri="{BB962C8B-B14F-4D97-AF65-F5344CB8AC3E}">
        <p14:creationId xmlns:p14="http://schemas.microsoft.com/office/powerpoint/2010/main" val="404064880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a:p>
            <a:r>
              <a:rPr lang="fr-FR" dirty="0"/>
              <a:t>Ces médicaments permettent d’atténuer ou de</a:t>
            </a:r>
            <a:r>
              <a:rPr lang="fr-FR" baseline="0" dirty="0"/>
              <a:t> </a:t>
            </a:r>
            <a:r>
              <a:rPr lang="fr-FR" dirty="0"/>
              <a:t>faire disparaitre une souffrance physique ou psychologiques,,</a:t>
            </a:r>
          </a:p>
          <a:p>
            <a:r>
              <a:rPr lang="fr-FR" dirty="0"/>
              <a:t>Agissent</a:t>
            </a:r>
            <a:r>
              <a:rPr lang="fr-FR" baseline="0" dirty="0"/>
              <a:t> sur l'activité cérébrale.</a:t>
            </a:r>
          </a:p>
          <a:p>
            <a:r>
              <a:rPr lang="fr-FR" dirty="0"/>
              <a:t>Ils sont généralement</a:t>
            </a:r>
            <a:r>
              <a:rPr lang="fr-FR" baseline="0" dirty="0"/>
              <a:t> pris sur prescription médicale. Difficile de faire la part entre consommation encadrée sur ordonnance et le mésusage</a:t>
            </a:r>
            <a:endParaRPr lang="fr-FR" dirty="0"/>
          </a:p>
        </p:txBody>
      </p:sp>
      <p:sp>
        <p:nvSpPr>
          <p:cNvPr id="4" name="Espace réservé du numéro de diapositive 3"/>
          <p:cNvSpPr>
            <a:spLocks noGrp="1"/>
          </p:cNvSpPr>
          <p:nvPr>
            <p:ph type="sldNum" sz="quarter" idx="10"/>
          </p:nvPr>
        </p:nvSpPr>
        <p:spPr/>
        <p:txBody>
          <a:bodyPr/>
          <a:lstStyle/>
          <a:p>
            <a:fld id="{A0775EEE-69A2-4379-B2BC-3C27091A6D8C}" type="slidenum">
              <a:rPr lang="fr-FR" smtClean="0"/>
              <a:t>29</a:t>
            </a:fld>
            <a:endParaRPr lang="fr-FR"/>
          </a:p>
        </p:txBody>
      </p:sp>
    </p:spTree>
    <p:extLst>
      <p:ext uri="{BB962C8B-B14F-4D97-AF65-F5344CB8AC3E}">
        <p14:creationId xmlns:p14="http://schemas.microsoft.com/office/powerpoint/2010/main" val="392503003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Certains</a:t>
            </a:r>
            <a:r>
              <a:rPr lang="fr-FR" baseline="0" dirty="0"/>
              <a:t> médicaments vendus sans ordonnance peuvent altérer la conduite (ex: antitussifs)</a:t>
            </a:r>
            <a:endParaRPr lang="fr-FR" dirty="0"/>
          </a:p>
        </p:txBody>
      </p:sp>
      <p:sp>
        <p:nvSpPr>
          <p:cNvPr id="4" name="Espace réservé du numéro de diapositive 3"/>
          <p:cNvSpPr>
            <a:spLocks noGrp="1"/>
          </p:cNvSpPr>
          <p:nvPr>
            <p:ph type="sldNum" sz="quarter" idx="10"/>
          </p:nvPr>
        </p:nvSpPr>
        <p:spPr/>
        <p:txBody>
          <a:bodyPr/>
          <a:lstStyle/>
          <a:p>
            <a:fld id="{A0775EEE-69A2-4379-B2BC-3C27091A6D8C}" type="slidenum">
              <a:rPr lang="fr-FR" smtClean="0"/>
              <a:t>30</a:t>
            </a:fld>
            <a:endParaRPr lang="fr-FR"/>
          </a:p>
        </p:txBody>
      </p:sp>
    </p:spTree>
    <p:extLst>
      <p:ext uri="{BB962C8B-B14F-4D97-AF65-F5344CB8AC3E}">
        <p14:creationId xmlns:p14="http://schemas.microsoft.com/office/powerpoint/2010/main" val="105249274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On évite la répression : on informe et on sensibilise</a:t>
            </a:r>
          </a:p>
        </p:txBody>
      </p:sp>
      <p:sp>
        <p:nvSpPr>
          <p:cNvPr id="4" name="Espace réservé du numéro de diapositive 3"/>
          <p:cNvSpPr>
            <a:spLocks noGrp="1"/>
          </p:cNvSpPr>
          <p:nvPr>
            <p:ph type="sldNum" sz="quarter" idx="10"/>
          </p:nvPr>
        </p:nvSpPr>
        <p:spPr/>
        <p:txBody>
          <a:bodyPr/>
          <a:lstStyle/>
          <a:p>
            <a:fld id="{A0775EEE-69A2-4379-B2BC-3C27091A6D8C}" type="slidenum">
              <a:rPr lang="fr-FR" smtClean="0"/>
              <a:t>32</a:t>
            </a:fld>
            <a:endParaRPr lang="fr-FR"/>
          </a:p>
        </p:txBody>
      </p:sp>
    </p:spTree>
    <p:extLst>
      <p:ext uri="{BB962C8B-B14F-4D97-AF65-F5344CB8AC3E}">
        <p14:creationId xmlns:p14="http://schemas.microsoft.com/office/powerpoint/2010/main" val="37132052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A0775EEE-69A2-4379-B2BC-3C27091A6D8C}" type="slidenum">
              <a:rPr lang="fr-FR" smtClean="0"/>
              <a:t>33</a:t>
            </a:fld>
            <a:endParaRPr lang="fr-FR"/>
          </a:p>
        </p:txBody>
      </p:sp>
    </p:spTree>
    <p:extLst>
      <p:ext uri="{BB962C8B-B14F-4D97-AF65-F5344CB8AC3E}">
        <p14:creationId xmlns:p14="http://schemas.microsoft.com/office/powerpoint/2010/main" val="404699475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A0775EEE-69A2-4379-B2BC-3C27091A6D8C}" type="slidenum">
              <a:rPr lang="fr-FR" smtClean="0"/>
              <a:t>34</a:t>
            </a:fld>
            <a:endParaRPr lang="fr-FR"/>
          </a:p>
        </p:txBody>
      </p:sp>
    </p:spTree>
    <p:extLst>
      <p:ext uri="{BB962C8B-B14F-4D97-AF65-F5344CB8AC3E}">
        <p14:creationId xmlns:p14="http://schemas.microsoft.com/office/powerpoint/2010/main" val="41492916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sz="1400" dirty="0">
                <a:latin typeface="Helvetica" panose="020B0604020202020204" pitchFamily="34" charset="0"/>
                <a:cs typeface="Helvetica" panose="020B0604020202020204" pitchFamily="34" charset="0"/>
              </a:rPr>
              <a:t>Le formateur</a:t>
            </a:r>
          </a:p>
          <a:p>
            <a:r>
              <a:rPr lang="fr-FR" sz="1400" dirty="0">
                <a:latin typeface="Helvetica" panose="020B0604020202020204" pitchFamily="34" charset="0"/>
                <a:cs typeface="Helvetica" panose="020B0604020202020204" pitchFamily="34" charset="0"/>
              </a:rPr>
              <a:t>Tour de table -La formation – Plan - Modalités (horaires, pauses)</a:t>
            </a:r>
          </a:p>
          <a:p>
            <a:endParaRPr lang="fr-FR" dirty="0"/>
          </a:p>
        </p:txBody>
      </p:sp>
      <p:sp>
        <p:nvSpPr>
          <p:cNvPr id="4" name="Espace réservé du numéro de diapositive 3"/>
          <p:cNvSpPr>
            <a:spLocks noGrp="1"/>
          </p:cNvSpPr>
          <p:nvPr>
            <p:ph type="sldNum" sz="quarter" idx="10"/>
          </p:nvPr>
        </p:nvSpPr>
        <p:spPr/>
        <p:txBody>
          <a:bodyPr/>
          <a:lstStyle/>
          <a:p>
            <a:fld id="{A0775EEE-69A2-4379-B2BC-3C27091A6D8C}" type="slidenum">
              <a:rPr lang="fr-FR" smtClean="0"/>
              <a:t>3</a:t>
            </a:fld>
            <a:endParaRPr lang="fr-FR"/>
          </a:p>
        </p:txBody>
      </p:sp>
    </p:spTree>
    <p:extLst>
      <p:ext uri="{BB962C8B-B14F-4D97-AF65-F5344CB8AC3E}">
        <p14:creationId xmlns:p14="http://schemas.microsoft.com/office/powerpoint/2010/main" val="314473516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A0775EEE-69A2-4379-B2BC-3C27091A6D8C}" type="slidenum">
              <a:rPr lang="fr-FR" smtClean="0"/>
              <a:t>35</a:t>
            </a:fld>
            <a:endParaRPr lang="fr-FR"/>
          </a:p>
        </p:txBody>
      </p:sp>
    </p:spTree>
    <p:extLst>
      <p:ext uri="{BB962C8B-B14F-4D97-AF65-F5344CB8AC3E}">
        <p14:creationId xmlns:p14="http://schemas.microsoft.com/office/powerpoint/2010/main" val="73980835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A0775EEE-69A2-4379-B2BC-3C27091A6D8C}" type="slidenum">
              <a:rPr lang="fr-FR" smtClean="0"/>
              <a:t>36</a:t>
            </a:fld>
            <a:endParaRPr lang="fr-FR"/>
          </a:p>
        </p:txBody>
      </p:sp>
    </p:spTree>
    <p:extLst>
      <p:ext uri="{BB962C8B-B14F-4D97-AF65-F5344CB8AC3E}">
        <p14:creationId xmlns:p14="http://schemas.microsoft.com/office/powerpoint/2010/main" val="375737592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A0775EEE-69A2-4379-B2BC-3C27091A6D8C}" type="slidenum">
              <a:rPr lang="fr-FR" smtClean="0"/>
              <a:t>37</a:t>
            </a:fld>
            <a:endParaRPr lang="fr-FR"/>
          </a:p>
        </p:txBody>
      </p:sp>
    </p:spTree>
    <p:extLst>
      <p:ext uri="{BB962C8B-B14F-4D97-AF65-F5344CB8AC3E}">
        <p14:creationId xmlns:p14="http://schemas.microsoft.com/office/powerpoint/2010/main" val="124361599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A0775EEE-69A2-4379-B2BC-3C27091A6D8C}" type="slidenum">
              <a:rPr lang="fr-FR" smtClean="0"/>
              <a:t>38</a:t>
            </a:fld>
            <a:endParaRPr lang="fr-FR"/>
          </a:p>
        </p:txBody>
      </p:sp>
    </p:spTree>
    <p:extLst>
      <p:ext uri="{BB962C8B-B14F-4D97-AF65-F5344CB8AC3E}">
        <p14:creationId xmlns:p14="http://schemas.microsoft.com/office/powerpoint/2010/main" val="270424543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A0775EEE-69A2-4379-B2BC-3C27091A6D8C}" type="slidenum">
              <a:rPr lang="fr-FR" smtClean="0"/>
              <a:t>39</a:t>
            </a:fld>
            <a:endParaRPr lang="fr-FR"/>
          </a:p>
        </p:txBody>
      </p:sp>
    </p:spTree>
    <p:extLst>
      <p:ext uri="{BB962C8B-B14F-4D97-AF65-F5344CB8AC3E}">
        <p14:creationId xmlns:p14="http://schemas.microsoft.com/office/powerpoint/2010/main" val="82902874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A0775EEE-69A2-4379-B2BC-3C27091A6D8C}" type="slidenum">
              <a:rPr lang="fr-FR" smtClean="0"/>
              <a:t>40</a:t>
            </a:fld>
            <a:endParaRPr lang="fr-FR"/>
          </a:p>
        </p:txBody>
      </p:sp>
    </p:spTree>
    <p:extLst>
      <p:ext uri="{BB962C8B-B14F-4D97-AF65-F5344CB8AC3E}">
        <p14:creationId xmlns:p14="http://schemas.microsoft.com/office/powerpoint/2010/main" val="225718636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a:p>
            <a:r>
              <a:rPr lang="fr-FR" dirty="0"/>
              <a:t>Un code est un ensemble de lois et d’obligations</a:t>
            </a:r>
          </a:p>
          <a:p>
            <a:r>
              <a:rPr lang="fr-FR" dirty="0"/>
              <a:t>Accident de Travail (Art.L411-1 du code de la Sécurité Sociale) :  Est considéré comme accident du travail , qu’elle qu’en soit la cause , l’accident survenu par le fait ou à l’occasion du travail , à toute personne salariée ou travaillant à quelque titre ou en quelque lieu que ce soit , pour un ou plusieurs employeurs ou chefs d’entreprise  »</a:t>
            </a:r>
          </a:p>
          <a:p>
            <a:r>
              <a:rPr lang="fr-FR" dirty="0"/>
              <a:t>Accident de trajet :  on fait quoi on reprend la diapo du dessous ?</a:t>
            </a:r>
          </a:p>
          <a:p>
            <a:r>
              <a:rPr lang="fr-FR" dirty="0"/>
              <a:t>Maladie professionnelle (Art L461-2 du code de la sécurité Sociale ) :Une maladie est « professionnelle » si elle est la conséquence directe de l’exposition d’un travailleur à un risque physique , chimique , biologique , ou résulte des conditions dans lesquelles il exerce son activité professionnelle</a:t>
            </a:r>
          </a:p>
        </p:txBody>
      </p:sp>
      <p:sp>
        <p:nvSpPr>
          <p:cNvPr id="4" name="Espace réservé du numéro de diapositive 3"/>
          <p:cNvSpPr>
            <a:spLocks noGrp="1"/>
          </p:cNvSpPr>
          <p:nvPr>
            <p:ph type="sldNum" sz="quarter" idx="10"/>
          </p:nvPr>
        </p:nvSpPr>
        <p:spPr/>
        <p:txBody>
          <a:bodyPr/>
          <a:lstStyle/>
          <a:p>
            <a:fld id="{A0775EEE-69A2-4379-B2BC-3C27091A6D8C}" type="slidenum">
              <a:rPr lang="fr-FR" smtClean="0"/>
              <a:t>4</a:t>
            </a:fld>
            <a:endParaRPr lang="fr-FR"/>
          </a:p>
        </p:txBody>
      </p:sp>
    </p:spTree>
    <p:extLst>
      <p:ext uri="{BB962C8B-B14F-4D97-AF65-F5344CB8AC3E}">
        <p14:creationId xmlns:p14="http://schemas.microsoft.com/office/powerpoint/2010/main" val="71940208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A0775EEE-69A2-4379-B2BC-3C27091A6D8C}" type="slidenum">
              <a:rPr lang="fr-FR" smtClean="0"/>
              <a:t>5</a:t>
            </a:fld>
            <a:endParaRPr lang="fr-FR"/>
          </a:p>
        </p:txBody>
      </p:sp>
    </p:spTree>
    <p:extLst>
      <p:ext uri="{BB962C8B-B14F-4D97-AF65-F5344CB8AC3E}">
        <p14:creationId xmlns:p14="http://schemas.microsoft.com/office/powerpoint/2010/main" val="328490112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1200" dirty="0"/>
              <a:t>Limitation du champ aux SPA susceptibles de générer des troubles</a:t>
            </a:r>
            <a:r>
              <a:rPr lang="fr-FR" sz="1200" baseline="0" dirty="0"/>
              <a:t> </a:t>
            </a:r>
            <a:r>
              <a:rPr lang="fr-FR" sz="1200" dirty="0"/>
              <a:t>du comportement : donc TABAC exclu</a:t>
            </a:r>
            <a:endParaRPr lang="fr-FR" sz="1200" dirty="0">
              <a:latin typeface="Helvetica" panose="020B0604020202020204" pitchFamily="34" charset="0"/>
              <a:cs typeface="Helvetica" panose="020B0604020202020204"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fr-FR" sz="1200" dirty="0">
                <a:latin typeface="Helvetica" panose="020B0604020202020204" pitchFamily="34" charset="0"/>
                <a:cs typeface="Helvetica" panose="020B0604020202020204" pitchFamily="34" charset="0"/>
              </a:rPr>
              <a:t>SPA : stimulent la sécrétion d’un neurotransmetteur : la dopamine </a:t>
            </a:r>
          </a:p>
          <a:p>
            <a:pPr marL="0" marR="0" indent="0" algn="l" defTabSz="914400" rtl="0" eaLnBrk="1" fontAlgn="auto" latinLnBrk="0" hangingPunct="1">
              <a:lnSpc>
                <a:spcPct val="100000"/>
              </a:lnSpc>
              <a:spcBef>
                <a:spcPts val="0"/>
              </a:spcBef>
              <a:spcAft>
                <a:spcPts val="0"/>
              </a:spcAft>
              <a:buClrTx/>
              <a:buSzTx/>
              <a:buFontTx/>
              <a:buNone/>
              <a:tabLst/>
              <a:defRPr/>
            </a:pPr>
            <a:r>
              <a:rPr lang="fr-FR" sz="1200" dirty="0">
                <a:latin typeface="Helvetica" panose="020B0604020202020204" pitchFamily="34" charset="0"/>
                <a:cs typeface="Helvetica" panose="020B0604020202020204" pitchFamily="34" charset="0"/>
              </a:rPr>
              <a:t>Consommer une substance psychoactive ne signifie pas être systématiquement dépendant</a:t>
            </a:r>
          </a:p>
          <a:p>
            <a:pPr marL="0" marR="0" indent="0" algn="l" defTabSz="914400" rtl="0" eaLnBrk="1" fontAlgn="auto" latinLnBrk="0" hangingPunct="1">
              <a:lnSpc>
                <a:spcPct val="100000"/>
              </a:lnSpc>
              <a:spcBef>
                <a:spcPts val="0"/>
              </a:spcBef>
              <a:spcAft>
                <a:spcPts val="0"/>
              </a:spcAft>
              <a:buClrTx/>
              <a:buSzTx/>
              <a:buFontTx/>
              <a:buNone/>
              <a:tabLst/>
              <a:defRPr/>
            </a:pPr>
            <a:r>
              <a:rPr lang="fr-FR" sz="1200" dirty="0">
                <a:latin typeface="Helvetica" panose="020B0604020202020204" pitchFamily="34" charset="0"/>
                <a:cs typeface="Helvetica" panose="020B0604020202020204" pitchFamily="34" charset="0"/>
              </a:rPr>
              <a:t>Selon l’usage: usage simple (mésusage) /usage nocif/usage avec</a:t>
            </a:r>
            <a:r>
              <a:rPr lang="fr-FR" sz="1200" baseline="0" dirty="0">
                <a:latin typeface="Helvetica" panose="020B0604020202020204" pitchFamily="34" charset="0"/>
                <a:cs typeface="Helvetica" panose="020B0604020202020204" pitchFamily="34" charset="0"/>
              </a:rPr>
              <a:t> dépendance</a:t>
            </a:r>
            <a:endParaRPr lang="fr-FR" sz="1200" dirty="0">
              <a:latin typeface="Helvetica" panose="020B0604020202020204" pitchFamily="34" charset="0"/>
              <a:cs typeface="Helvetica" panose="020B0604020202020204" pitchFamily="34" charset="0"/>
            </a:endParaRPr>
          </a:p>
          <a:p>
            <a:endParaRPr lang="fr-FR" dirty="0"/>
          </a:p>
        </p:txBody>
      </p:sp>
      <p:sp>
        <p:nvSpPr>
          <p:cNvPr id="4" name="Espace réservé du numéro de diapositive 3"/>
          <p:cNvSpPr>
            <a:spLocks noGrp="1"/>
          </p:cNvSpPr>
          <p:nvPr>
            <p:ph type="sldNum" sz="quarter" idx="10"/>
          </p:nvPr>
        </p:nvSpPr>
        <p:spPr/>
        <p:txBody>
          <a:bodyPr/>
          <a:lstStyle/>
          <a:p>
            <a:fld id="{A0775EEE-69A2-4379-B2BC-3C27091A6D8C}" type="slidenum">
              <a:rPr lang="fr-FR" smtClean="0"/>
              <a:t>7</a:t>
            </a:fld>
            <a:endParaRPr lang="fr-FR"/>
          </a:p>
        </p:txBody>
      </p:sp>
    </p:spTree>
    <p:extLst>
      <p:ext uri="{BB962C8B-B14F-4D97-AF65-F5344CB8AC3E}">
        <p14:creationId xmlns:p14="http://schemas.microsoft.com/office/powerpoint/2010/main" val="357979829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A0775EEE-69A2-4379-B2BC-3C27091A6D8C}" type="slidenum">
              <a:rPr lang="fr-FR" smtClean="0"/>
              <a:t>8</a:t>
            </a:fld>
            <a:endParaRPr lang="fr-FR"/>
          </a:p>
        </p:txBody>
      </p:sp>
    </p:spTree>
    <p:extLst>
      <p:ext uri="{BB962C8B-B14F-4D97-AF65-F5344CB8AC3E}">
        <p14:creationId xmlns:p14="http://schemas.microsoft.com/office/powerpoint/2010/main" val="177519915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L’effet désinhibant de l’alcool amène le conducteur</a:t>
            </a:r>
            <a:r>
              <a:rPr lang="fr-FR" baseline="0" dirty="0"/>
              <a:t> à sous-estimer les risques,</a:t>
            </a:r>
          </a:p>
          <a:p>
            <a:endParaRPr lang="fr-FR" baseline="0" dirty="0"/>
          </a:p>
          <a:p>
            <a:endParaRPr lang="fr-FR" dirty="0"/>
          </a:p>
        </p:txBody>
      </p:sp>
      <p:sp>
        <p:nvSpPr>
          <p:cNvPr id="4" name="Espace réservé du numéro de diapositive 3"/>
          <p:cNvSpPr>
            <a:spLocks noGrp="1"/>
          </p:cNvSpPr>
          <p:nvPr>
            <p:ph type="sldNum" sz="quarter" idx="10"/>
          </p:nvPr>
        </p:nvSpPr>
        <p:spPr/>
        <p:txBody>
          <a:bodyPr/>
          <a:lstStyle/>
          <a:p>
            <a:fld id="{A0775EEE-69A2-4379-B2BC-3C27091A6D8C}" type="slidenum">
              <a:rPr lang="fr-FR" smtClean="0"/>
              <a:t>10</a:t>
            </a:fld>
            <a:endParaRPr lang="fr-FR"/>
          </a:p>
        </p:txBody>
      </p:sp>
    </p:spTree>
    <p:extLst>
      <p:ext uri="{BB962C8B-B14F-4D97-AF65-F5344CB8AC3E}">
        <p14:creationId xmlns:p14="http://schemas.microsoft.com/office/powerpoint/2010/main" val="274049426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L’effet désinhibant de l’alcool amène le conducteur</a:t>
            </a:r>
            <a:r>
              <a:rPr lang="fr-FR" baseline="0" dirty="0"/>
              <a:t> à sous-estimer les risques,</a:t>
            </a:r>
          </a:p>
          <a:p>
            <a:endParaRPr lang="fr-FR" baseline="0" dirty="0"/>
          </a:p>
          <a:p>
            <a:endParaRPr lang="fr-FR" dirty="0"/>
          </a:p>
        </p:txBody>
      </p:sp>
      <p:sp>
        <p:nvSpPr>
          <p:cNvPr id="4" name="Espace réservé du numéro de diapositive 3"/>
          <p:cNvSpPr>
            <a:spLocks noGrp="1"/>
          </p:cNvSpPr>
          <p:nvPr>
            <p:ph type="sldNum" sz="quarter" idx="10"/>
          </p:nvPr>
        </p:nvSpPr>
        <p:spPr/>
        <p:txBody>
          <a:bodyPr/>
          <a:lstStyle/>
          <a:p>
            <a:fld id="{A0775EEE-69A2-4379-B2BC-3C27091A6D8C}" type="slidenum">
              <a:rPr lang="fr-FR" smtClean="0"/>
              <a:t>11</a:t>
            </a:fld>
            <a:endParaRPr lang="fr-FR"/>
          </a:p>
        </p:txBody>
      </p:sp>
    </p:spTree>
    <p:extLst>
      <p:ext uri="{BB962C8B-B14F-4D97-AF65-F5344CB8AC3E}">
        <p14:creationId xmlns:p14="http://schemas.microsoft.com/office/powerpoint/2010/main" val="160296884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a:t>Modifiez le style du titre</a:t>
            </a:r>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a:t>Modifiez le style des sous-titres du masque</a:t>
            </a:r>
          </a:p>
        </p:txBody>
      </p:sp>
      <p:sp>
        <p:nvSpPr>
          <p:cNvPr id="4" name="Espace réservé de la date 3"/>
          <p:cNvSpPr>
            <a:spLocks noGrp="1"/>
          </p:cNvSpPr>
          <p:nvPr>
            <p:ph type="dt" sz="half" idx="10"/>
          </p:nvPr>
        </p:nvSpPr>
        <p:spPr/>
        <p:txBody>
          <a:bodyPr/>
          <a:lstStyle/>
          <a:p>
            <a:r>
              <a:rPr lang="fr-FR"/>
              <a:t>Page - ‹N°›                     30/01/2020</a:t>
            </a:r>
          </a:p>
        </p:txBody>
      </p:sp>
      <p:sp>
        <p:nvSpPr>
          <p:cNvPr id="5" name="Espace réservé du pied de page 4"/>
          <p:cNvSpPr>
            <a:spLocks noGrp="1"/>
          </p:cNvSpPr>
          <p:nvPr>
            <p:ph type="ftr" sz="quarter" idx="11"/>
          </p:nvPr>
        </p:nvSpPr>
        <p:spPr/>
        <p:txBody>
          <a:bodyPr/>
          <a:lstStyle>
            <a:lvl1pPr>
              <a:defRPr/>
            </a:lvl1pPr>
          </a:lstStyle>
          <a:p>
            <a:r>
              <a:rPr lang="fr-FR" dirty="0"/>
              <a:t>Atelier prévention</a:t>
            </a:r>
          </a:p>
        </p:txBody>
      </p:sp>
      <p:sp>
        <p:nvSpPr>
          <p:cNvPr id="6" name="Espace réservé du numéro de diapositive 5"/>
          <p:cNvSpPr>
            <a:spLocks noGrp="1"/>
          </p:cNvSpPr>
          <p:nvPr>
            <p:ph type="sldNum" sz="quarter" idx="12"/>
          </p:nvPr>
        </p:nvSpPr>
        <p:spPr/>
        <p:txBody>
          <a:bodyPr/>
          <a:lstStyle/>
          <a:p>
            <a:fld id="{53450067-A732-4551-A68F-174FD727CE34}" type="slidenum">
              <a:rPr lang="fr-FR" smtClean="0"/>
              <a:t>‹N°›</a:t>
            </a:fld>
            <a:endParaRPr lang="fr-FR"/>
          </a:p>
        </p:txBody>
      </p:sp>
    </p:spTree>
    <p:extLst>
      <p:ext uri="{BB962C8B-B14F-4D97-AF65-F5344CB8AC3E}">
        <p14:creationId xmlns:p14="http://schemas.microsoft.com/office/powerpoint/2010/main" val="36557033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texte vertical 2"/>
          <p:cNvSpPr>
            <a:spLocks noGrp="1"/>
          </p:cNvSpPr>
          <p:nvPr>
            <p:ph type="body" orient="vert" idx="1"/>
          </p:nvPr>
        </p:nvSpPr>
        <p:spPr/>
        <p:txBody>
          <a:bodyPr vert="eaVert"/>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r>
              <a:rPr lang="fr-FR"/>
              <a:t>Page - ‹N°›                     30/01/2020</a:t>
            </a:r>
          </a:p>
        </p:txBody>
      </p:sp>
      <p:sp>
        <p:nvSpPr>
          <p:cNvPr id="5" name="Espace réservé du pied de page 4"/>
          <p:cNvSpPr>
            <a:spLocks noGrp="1"/>
          </p:cNvSpPr>
          <p:nvPr>
            <p:ph type="ftr" sz="quarter" idx="11"/>
          </p:nvPr>
        </p:nvSpPr>
        <p:spPr/>
        <p:txBody>
          <a:bodyPr/>
          <a:lstStyle/>
          <a:p>
            <a:r>
              <a:rPr lang="fr-FR"/>
              <a:t>Informations à usage interne uniquement</a:t>
            </a:r>
          </a:p>
        </p:txBody>
      </p:sp>
      <p:sp>
        <p:nvSpPr>
          <p:cNvPr id="6" name="Espace réservé du numéro de diapositive 5"/>
          <p:cNvSpPr>
            <a:spLocks noGrp="1"/>
          </p:cNvSpPr>
          <p:nvPr>
            <p:ph type="sldNum" sz="quarter" idx="12"/>
          </p:nvPr>
        </p:nvSpPr>
        <p:spPr/>
        <p:txBody>
          <a:bodyPr/>
          <a:lstStyle/>
          <a:p>
            <a:fld id="{53450067-A732-4551-A68F-174FD727CE34}" type="slidenum">
              <a:rPr lang="fr-FR" smtClean="0"/>
              <a:t>‹N°›</a:t>
            </a:fld>
            <a:endParaRPr lang="fr-FR"/>
          </a:p>
        </p:txBody>
      </p:sp>
    </p:spTree>
    <p:extLst>
      <p:ext uri="{BB962C8B-B14F-4D97-AF65-F5344CB8AC3E}">
        <p14:creationId xmlns:p14="http://schemas.microsoft.com/office/powerpoint/2010/main" val="32541404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a:t>Modifiez le style du titre</a:t>
            </a:r>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r>
              <a:rPr lang="fr-FR"/>
              <a:t>Page - ‹N°›                     30/01/2020</a:t>
            </a:r>
          </a:p>
        </p:txBody>
      </p:sp>
      <p:sp>
        <p:nvSpPr>
          <p:cNvPr id="5" name="Espace réservé du pied de page 4"/>
          <p:cNvSpPr>
            <a:spLocks noGrp="1"/>
          </p:cNvSpPr>
          <p:nvPr>
            <p:ph type="ftr" sz="quarter" idx="11"/>
          </p:nvPr>
        </p:nvSpPr>
        <p:spPr/>
        <p:txBody>
          <a:bodyPr/>
          <a:lstStyle/>
          <a:p>
            <a:r>
              <a:rPr lang="fr-FR"/>
              <a:t>Informations à usage interne uniquement</a:t>
            </a:r>
          </a:p>
        </p:txBody>
      </p:sp>
      <p:sp>
        <p:nvSpPr>
          <p:cNvPr id="6" name="Espace réservé du numéro de diapositive 5"/>
          <p:cNvSpPr>
            <a:spLocks noGrp="1"/>
          </p:cNvSpPr>
          <p:nvPr>
            <p:ph type="sldNum" sz="quarter" idx="12"/>
          </p:nvPr>
        </p:nvSpPr>
        <p:spPr/>
        <p:txBody>
          <a:bodyPr/>
          <a:lstStyle/>
          <a:p>
            <a:fld id="{53450067-A732-4551-A68F-174FD727CE34}" type="slidenum">
              <a:rPr lang="fr-FR" smtClean="0"/>
              <a:t>‹N°›</a:t>
            </a:fld>
            <a:endParaRPr lang="fr-FR"/>
          </a:p>
        </p:txBody>
      </p:sp>
    </p:spTree>
    <p:extLst>
      <p:ext uri="{BB962C8B-B14F-4D97-AF65-F5344CB8AC3E}">
        <p14:creationId xmlns:p14="http://schemas.microsoft.com/office/powerpoint/2010/main" val="180443166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Page contenu 1 ligne">
    <p:spTree>
      <p:nvGrpSpPr>
        <p:cNvPr id="1" name=""/>
        <p:cNvGrpSpPr/>
        <p:nvPr/>
      </p:nvGrpSpPr>
      <p:grpSpPr>
        <a:xfrm>
          <a:off x="0" y="0"/>
          <a:ext cx="0" cy="0"/>
          <a:chOff x="0" y="0"/>
          <a:chExt cx="0" cy="0"/>
        </a:xfrm>
      </p:grpSpPr>
      <p:sp>
        <p:nvSpPr>
          <p:cNvPr id="3" name="Rectangle 2"/>
          <p:cNvSpPr/>
          <p:nvPr userDrawn="1"/>
        </p:nvSpPr>
        <p:spPr>
          <a:xfrm>
            <a:off x="765351" y="836712"/>
            <a:ext cx="1358377" cy="45719"/>
          </a:xfrm>
          <a:prstGeom prst="rect">
            <a:avLst/>
          </a:prstGeom>
          <a:solidFill>
            <a:srgbClr val="0080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350">
              <a:solidFill>
                <a:srgbClr val="008080"/>
              </a:solidFill>
            </a:endParaRPr>
          </a:p>
        </p:txBody>
      </p:sp>
      <p:sp>
        <p:nvSpPr>
          <p:cNvPr id="5" name="Espace réservé du texte 3"/>
          <p:cNvSpPr>
            <a:spLocks noGrp="1"/>
          </p:cNvSpPr>
          <p:nvPr>
            <p:ph type="body" sz="quarter" idx="10" hasCustomPrompt="1"/>
          </p:nvPr>
        </p:nvSpPr>
        <p:spPr>
          <a:xfrm>
            <a:off x="621334" y="260648"/>
            <a:ext cx="7902350" cy="563301"/>
          </a:xfrm>
          <a:prstGeom prst="rect">
            <a:avLst/>
          </a:prstGeom>
        </p:spPr>
        <p:txBody>
          <a:bodyPr/>
          <a:lstStyle>
            <a:lvl1pPr marL="0" indent="0" defTabSz="415800">
              <a:lnSpc>
                <a:spcPct val="100000"/>
              </a:lnSpc>
              <a:spcBef>
                <a:spcPts val="0"/>
              </a:spcBef>
              <a:spcAft>
                <a:spcPts val="0"/>
              </a:spcAft>
              <a:buNone/>
              <a:defRPr sz="2400" b="0" i="0">
                <a:solidFill>
                  <a:srgbClr val="008080"/>
                </a:solidFill>
                <a:latin typeface="Montserrat" charset="0"/>
                <a:ea typeface="Montserrat" charset="0"/>
                <a:cs typeface="Montserrat" charset="0"/>
              </a:defRPr>
            </a:lvl1pPr>
          </a:lstStyle>
          <a:p>
            <a:pPr lvl="0"/>
            <a:r>
              <a:rPr lang="fr-FR" dirty="0"/>
              <a:t>Titre de la page contenu</a:t>
            </a:r>
          </a:p>
        </p:txBody>
      </p:sp>
      <p:sp>
        <p:nvSpPr>
          <p:cNvPr id="6" name="Espace réservé du texte 5"/>
          <p:cNvSpPr>
            <a:spLocks noGrp="1"/>
          </p:cNvSpPr>
          <p:nvPr>
            <p:ph type="body" sz="quarter" idx="11" hasCustomPrompt="1"/>
          </p:nvPr>
        </p:nvSpPr>
        <p:spPr>
          <a:xfrm>
            <a:off x="1063237" y="1462863"/>
            <a:ext cx="7264511" cy="4450022"/>
          </a:xfrm>
          <a:prstGeom prst="rect">
            <a:avLst/>
          </a:prstGeom>
        </p:spPr>
        <p:txBody>
          <a:bodyPr>
            <a:normAutofit/>
          </a:bodyPr>
          <a:lstStyle>
            <a:lvl1pPr marL="214313" indent="-214313">
              <a:buClr>
                <a:srgbClr val="008080"/>
              </a:buClr>
              <a:buSzPct val="125000"/>
              <a:buFont typeface="Arial" panose="020B0604020202020204" pitchFamily="34" charset="0"/>
              <a:buChar char="•"/>
              <a:defRPr sz="2000">
                <a:solidFill>
                  <a:schemeClr val="tx1"/>
                </a:solidFill>
                <a:latin typeface="Century Gothic" panose="020B0502020202020204" pitchFamily="34" charset="0"/>
              </a:defRPr>
            </a:lvl1pPr>
            <a:lvl2pPr marL="514350" indent="-171450">
              <a:buClr>
                <a:srgbClr val="008080"/>
              </a:buClr>
              <a:buFont typeface="Arial" panose="020B0604020202020204" pitchFamily="34" charset="0"/>
              <a:buChar char="•"/>
              <a:defRPr sz="1600">
                <a:solidFill>
                  <a:schemeClr val="tx1"/>
                </a:solidFill>
                <a:latin typeface="Century Gothic" panose="020B0502020202020204" pitchFamily="34" charset="0"/>
              </a:defRPr>
            </a:lvl2pPr>
          </a:lstStyle>
          <a:p>
            <a:pPr marL="342900" indent="-342900">
              <a:buClr>
                <a:srgbClr val="029EE3"/>
              </a:buClr>
              <a:buFont typeface="Wingdings" charset="2"/>
              <a:buChar char="§"/>
            </a:pPr>
            <a:r>
              <a:rPr lang="fr-FR" b="1" dirty="0" err="1">
                <a:solidFill>
                  <a:srgbClr val="565555"/>
                </a:solidFill>
                <a:latin typeface="Montserrat" charset="0"/>
                <a:ea typeface="Montserrat" charset="0"/>
                <a:cs typeface="Montserrat" charset="0"/>
              </a:rPr>
              <a:t>Lorem</a:t>
            </a:r>
            <a:r>
              <a:rPr lang="fr-FR" b="1" dirty="0">
                <a:solidFill>
                  <a:srgbClr val="565555"/>
                </a:solidFill>
                <a:latin typeface="Montserrat" charset="0"/>
                <a:ea typeface="Montserrat" charset="0"/>
                <a:cs typeface="Montserrat" charset="0"/>
              </a:rPr>
              <a:t> </a:t>
            </a:r>
            <a:r>
              <a:rPr lang="fr-FR" b="1" dirty="0" err="1">
                <a:solidFill>
                  <a:srgbClr val="565555"/>
                </a:solidFill>
                <a:latin typeface="Montserrat" charset="0"/>
                <a:ea typeface="Montserrat" charset="0"/>
                <a:cs typeface="Montserrat" charset="0"/>
              </a:rPr>
              <a:t>ipsum</a:t>
            </a:r>
            <a:r>
              <a:rPr lang="fr-FR" b="1" dirty="0">
                <a:solidFill>
                  <a:srgbClr val="565555"/>
                </a:solidFill>
                <a:latin typeface="Montserrat" charset="0"/>
                <a:ea typeface="Montserrat" charset="0"/>
                <a:cs typeface="Montserrat" charset="0"/>
              </a:rPr>
              <a:t> </a:t>
            </a:r>
            <a:r>
              <a:rPr lang="fr-FR" b="1" dirty="0" err="1">
                <a:solidFill>
                  <a:srgbClr val="565555"/>
                </a:solidFill>
                <a:latin typeface="Montserrat" charset="0"/>
                <a:ea typeface="Montserrat" charset="0"/>
                <a:cs typeface="Montserrat" charset="0"/>
              </a:rPr>
              <a:t>cuiusdam</a:t>
            </a:r>
            <a:r>
              <a:rPr lang="fr-FR" b="1" dirty="0">
                <a:solidFill>
                  <a:srgbClr val="565555"/>
                </a:solidFill>
                <a:latin typeface="Montserrat" charset="0"/>
                <a:ea typeface="Montserrat" charset="0"/>
                <a:cs typeface="Montserrat" charset="0"/>
              </a:rPr>
              <a:t> missa</a:t>
            </a:r>
          </a:p>
          <a:p>
            <a:pPr marL="557213" lvl="1" indent="-214313">
              <a:spcBef>
                <a:spcPts val="750"/>
              </a:spcBef>
              <a:buClr>
                <a:srgbClr val="029EE3"/>
              </a:buClr>
              <a:buFont typeface="Wingdings" charset="2"/>
              <a:buChar char="§"/>
            </a:pPr>
            <a:r>
              <a:rPr lang="fr-FR" sz="1200" dirty="0">
                <a:solidFill>
                  <a:srgbClr val="565555"/>
                </a:solidFill>
                <a:latin typeface="Helvetica" charset="0"/>
                <a:ea typeface="Helvetica" charset="0"/>
                <a:cs typeface="Helvetica" charset="0"/>
              </a:rPr>
              <a:t>Inter </a:t>
            </a:r>
            <a:r>
              <a:rPr lang="fr-FR" sz="1200" dirty="0" err="1">
                <a:solidFill>
                  <a:srgbClr val="565555"/>
                </a:solidFill>
                <a:latin typeface="Helvetica" charset="0"/>
                <a:ea typeface="Helvetica" charset="0"/>
                <a:cs typeface="Helvetica" charset="0"/>
              </a:rPr>
              <a:t>mediocrium</a:t>
            </a:r>
            <a:r>
              <a:rPr lang="fr-FR" sz="1200" dirty="0">
                <a:solidFill>
                  <a:srgbClr val="565555"/>
                </a:solidFill>
                <a:latin typeface="Helvetica" charset="0"/>
                <a:ea typeface="Helvetica" charset="0"/>
                <a:cs typeface="Helvetica" charset="0"/>
              </a:rPr>
              <a:t> </a:t>
            </a:r>
            <a:r>
              <a:rPr lang="fr-FR" sz="1200" dirty="0" err="1">
                <a:solidFill>
                  <a:srgbClr val="565555"/>
                </a:solidFill>
                <a:latin typeface="Helvetica" charset="0"/>
                <a:ea typeface="Helvetica" charset="0"/>
                <a:cs typeface="Helvetica" charset="0"/>
              </a:rPr>
              <a:t>cuiusdam</a:t>
            </a:r>
            <a:r>
              <a:rPr lang="fr-FR" sz="1200" dirty="0">
                <a:solidFill>
                  <a:srgbClr val="565555"/>
                </a:solidFill>
                <a:latin typeface="Helvetica" charset="0"/>
                <a:ea typeface="Helvetica" charset="0"/>
                <a:cs typeface="Helvetica" charset="0"/>
              </a:rPr>
              <a:t> missa </a:t>
            </a:r>
            <a:r>
              <a:rPr lang="fr-FR" sz="1200" dirty="0" err="1">
                <a:solidFill>
                  <a:srgbClr val="565555"/>
                </a:solidFill>
                <a:latin typeface="Helvetica" charset="0"/>
                <a:ea typeface="Helvetica" charset="0"/>
                <a:cs typeface="Helvetica" charset="0"/>
              </a:rPr>
              <a:t>contactus</a:t>
            </a:r>
            <a:r>
              <a:rPr lang="fr-FR" sz="1200" dirty="0">
                <a:solidFill>
                  <a:srgbClr val="565555"/>
                </a:solidFill>
                <a:latin typeface="Helvetica" charset="0"/>
                <a:ea typeface="Helvetica" charset="0"/>
                <a:cs typeface="Helvetica" charset="0"/>
              </a:rPr>
              <a:t> </a:t>
            </a:r>
            <a:r>
              <a:rPr lang="fr-FR" sz="1200" dirty="0" err="1">
                <a:solidFill>
                  <a:srgbClr val="565555"/>
                </a:solidFill>
                <a:latin typeface="Helvetica" charset="0"/>
                <a:ea typeface="Helvetica" charset="0"/>
                <a:cs typeface="Helvetica" charset="0"/>
              </a:rPr>
              <a:t>loqui</a:t>
            </a:r>
            <a:r>
              <a:rPr lang="fr-FR" sz="1200" dirty="0">
                <a:solidFill>
                  <a:srgbClr val="565555"/>
                </a:solidFill>
                <a:latin typeface="Helvetica" charset="0"/>
                <a:ea typeface="Helvetica" charset="0"/>
                <a:cs typeface="Helvetica" charset="0"/>
              </a:rPr>
              <a:t> </a:t>
            </a:r>
            <a:r>
              <a:rPr lang="fr-FR" sz="1200" dirty="0" err="1">
                <a:solidFill>
                  <a:srgbClr val="565555"/>
                </a:solidFill>
                <a:latin typeface="Helvetica" charset="0"/>
                <a:ea typeface="Helvetica" charset="0"/>
                <a:cs typeface="Helvetica" charset="0"/>
              </a:rPr>
              <a:t>Clematius</a:t>
            </a:r>
            <a:r>
              <a:rPr lang="fr-FR" sz="1200" dirty="0">
                <a:solidFill>
                  <a:srgbClr val="565555"/>
                </a:solidFill>
                <a:latin typeface="Helvetica" charset="0"/>
                <a:ea typeface="Helvetica" charset="0"/>
                <a:cs typeface="Helvetica" charset="0"/>
              </a:rPr>
              <a:t> </a:t>
            </a:r>
            <a:r>
              <a:rPr lang="fr-FR" sz="1200" dirty="0" err="1">
                <a:solidFill>
                  <a:srgbClr val="565555"/>
                </a:solidFill>
                <a:latin typeface="Helvetica" charset="0"/>
                <a:ea typeface="Helvetica" charset="0"/>
                <a:cs typeface="Helvetica" charset="0"/>
              </a:rPr>
              <a:t>orientis</a:t>
            </a:r>
            <a:r>
              <a:rPr lang="fr-FR" sz="1200" dirty="0">
                <a:solidFill>
                  <a:srgbClr val="565555"/>
                </a:solidFill>
                <a:latin typeface="Helvetica" charset="0"/>
                <a:ea typeface="Helvetica" charset="0"/>
                <a:cs typeface="Helvetica" charset="0"/>
              </a:rPr>
              <a:t> ut </a:t>
            </a:r>
            <a:r>
              <a:rPr lang="fr-FR" sz="1200" dirty="0" err="1">
                <a:solidFill>
                  <a:srgbClr val="565555"/>
                </a:solidFill>
                <a:latin typeface="Helvetica" charset="0"/>
                <a:ea typeface="Helvetica" charset="0"/>
                <a:cs typeface="Helvetica" charset="0"/>
              </a:rPr>
              <a:t>orientis</a:t>
            </a:r>
            <a:r>
              <a:rPr lang="fr-FR" sz="1200" dirty="0">
                <a:solidFill>
                  <a:srgbClr val="565555"/>
                </a:solidFill>
                <a:latin typeface="Helvetica" charset="0"/>
                <a:ea typeface="Helvetica" charset="0"/>
                <a:cs typeface="Helvetica" charset="0"/>
              </a:rPr>
              <a:t> </a:t>
            </a:r>
            <a:r>
              <a:rPr lang="fr-FR" sz="1200" dirty="0" err="1">
                <a:solidFill>
                  <a:srgbClr val="565555"/>
                </a:solidFill>
                <a:latin typeface="Helvetica" charset="0"/>
                <a:ea typeface="Helvetica" charset="0"/>
                <a:cs typeface="Helvetica" charset="0"/>
              </a:rPr>
              <a:t>Clematii</a:t>
            </a:r>
            <a:r>
              <a:rPr lang="fr-FR" sz="1200" dirty="0">
                <a:solidFill>
                  <a:srgbClr val="565555"/>
                </a:solidFill>
                <a:latin typeface="Helvetica" charset="0"/>
                <a:ea typeface="Helvetica" charset="0"/>
                <a:cs typeface="Helvetica" charset="0"/>
              </a:rPr>
              <a:t> </a:t>
            </a:r>
            <a:r>
              <a:rPr lang="fr-FR" sz="1200" dirty="0" err="1">
                <a:solidFill>
                  <a:srgbClr val="565555"/>
                </a:solidFill>
                <a:latin typeface="Helvetica" charset="0"/>
                <a:ea typeface="Helvetica" charset="0"/>
                <a:cs typeface="Helvetica" charset="0"/>
              </a:rPr>
              <a:t>comitem</a:t>
            </a:r>
            <a:r>
              <a:rPr lang="fr-FR" sz="1200" dirty="0">
                <a:solidFill>
                  <a:srgbClr val="565555"/>
                </a:solidFill>
                <a:latin typeface="Helvetica" charset="0"/>
                <a:ea typeface="Helvetica" charset="0"/>
                <a:cs typeface="Helvetica" charset="0"/>
              </a:rPr>
              <a:t> </a:t>
            </a:r>
            <a:r>
              <a:rPr lang="fr-FR" sz="1200" dirty="0" err="1">
                <a:solidFill>
                  <a:srgbClr val="565555"/>
                </a:solidFill>
                <a:latin typeface="Helvetica" charset="0"/>
                <a:ea typeface="Helvetica" charset="0"/>
                <a:cs typeface="Helvetica" charset="0"/>
              </a:rPr>
              <a:t>contactus</a:t>
            </a:r>
            <a:r>
              <a:rPr lang="fr-FR" sz="1200" dirty="0">
                <a:solidFill>
                  <a:srgbClr val="565555"/>
                </a:solidFill>
                <a:latin typeface="Helvetica" charset="0"/>
                <a:ea typeface="Helvetica" charset="0"/>
                <a:cs typeface="Helvetica" charset="0"/>
              </a:rPr>
              <a:t> non id.</a:t>
            </a:r>
          </a:p>
          <a:p>
            <a:pPr marL="557213" lvl="1" indent="-214313">
              <a:buClr>
                <a:srgbClr val="029EE3"/>
              </a:buClr>
              <a:buFont typeface="Wingdings" charset="2"/>
              <a:buChar char="§"/>
            </a:pPr>
            <a:r>
              <a:rPr lang="fr-FR" sz="1200" dirty="0">
                <a:solidFill>
                  <a:srgbClr val="565555"/>
                </a:solidFill>
                <a:latin typeface="Helvetica" charset="0"/>
                <a:ea typeface="Helvetica" charset="0"/>
                <a:cs typeface="Helvetica" charset="0"/>
              </a:rPr>
              <a:t>Inter </a:t>
            </a:r>
            <a:r>
              <a:rPr lang="fr-FR" sz="1200" dirty="0" err="1">
                <a:solidFill>
                  <a:srgbClr val="565555"/>
                </a:solidFill>
                <a:latin typeface="Helvetica" charset="0"/>
                <a:ea typeface="Helvetica" charset="0"/>
                <a:cs typeface="Helvetica" charset="0"/>
              </a:rPr>
              <a:t>mediocrium</a:t>
            </a:r>
            <a:r>
              <a:rPr lang="fr-FR" sz="1200" dirty="0">
                <a:solidFill>
                  <a:srgbClr val="565555"/>
                </a:solidFill>
                <a:latin typeface="Helvetica" charset="0"/>
                <a:ea typeface="Helvetica" charset="0"/>
                <a:cs typeface="Helvetica" charset="0"/>
              </a:rPr>
              <a:t> </a:t>
            </a:r>
            <a:r>
              <a:rPr lang="fr-FR" sz="1200" dirty="0" err="1">
                <a:solidFill>
                  <a:srgbClr val="565555"/>
                </a:solidFill>
                <a:latin typeface="Helvetica" charset="0"/>
                <a:ea typeface="Helvetica" charset="0"/>
                <a:cs typeface="Helvetica" charset="0"/>
              </a:rPr>
              <a:t>cuiusdam</a:t>
            </a:r>
            <a:r>
              <a:rPr lang="fr-FR" sz="1200" dirty="0">
                <a:solidFill>
                  <a:srgbClr val="565555"/>
                </a:solidFill>
                <a:latin typeface="Helvetica" charset="0"/>
                <a:ea typeface="Helvetica" charset="0"/>
                <a:cs typeface="Helvetica" charset="0"/>
              </a:rPr>
              <a:t> missa </a:t>
            </a:r>
            <a:r>
              <a:rPr lang="fr-FR" sz="1200" dirty="0" err="1">
                <a:solidFill>
                  <a:srgbClr val="565555"/>
                </a:solidFill>
                <a:latin typeface="Helvetica" charset="0"/>
                <a:ea typeface="Helvetica" charset="0"/>
                <a:cs typeface="Helvetica" charset="0"/>
              </a:rPr>
              <a:t>contactus</a:t>
            </a:r>
            <a:r>
              <a:rPr lang="fr-FR" sz="1200" dirty="0">
                <a:solidFill>
                  <a:srgbClr val="565555"/>
                </a:solidFill>
                <a:latin typeface="Helvetica" charset="0"/>
                <a:ea typeface="Helvetica" charset="0"/>
                <a:cs typeface="Helvetica" charset="0"/>
              </a:rPr>
              <a:t> </a:t>
            </a:r>
            <a:r>
              <a:rPr lang="fr-FR" sz="1200" dirty="0" err="1">
                <a:solidFill>
                  <a:srgbClr val="565555"/>
                </a:solidFill>
                <a:latin typeface="Helvetica" charset="0"/>
                <a:ea typeface="Helvetica" charset="0"/>
                <a:cs typeface="Helvetica" charset="0"/>
              </a:rPr>
              <a:t>loqui</a:t>
            </a:r>
            <a:r>
              <a:rPr lang="fr-FR" sz="1200" dirty="0">
                <a:solidFill>
                  <a:srgbClr val="565555"/>
                </a:solidFill>
                <a:latin typeface="Helvetica" charset="0"/>
                <a:ea typeface="Helvetica" charset="0"/>
                <a:cs typeface="Helvetica" charset="0"/>
              </a:rPr>
              <a:t> </a:t>
            </a:r>
            <a:r>
              <a:rPr lang="fr-FR" sz="1200" dirty="0" err="1">
                <a:solidFill>
                  <a:srgbClr val="565555"/>
                </a:solidFill>
                <a:latin typeface="Helvetica" charset="0"/>
                <a:ea typeface="Helvetica" charset="0"/>
                <a:cs typeface="Helvetica" charset="0"/>
              </a:rPr>
              <a:t>Clematius</a:t>
            </a:r>
            <a:r>
              <a:rPr lang="fr-FR" sz="1200" dirty="0">
                <a:solidFill>
                  <a:srgbClr val="565555"/>
                </a:solidFill>
                <a:latin typeface="Helvetica" charset="0"/>
                <a:ea typeface="Helvetica" charset="0"/>
                <a:cs typeface="Helvetica" charset="0"/>
              </a:rPr>
              <a:t> </a:t>
            </a:r>
            <a:r>
              <a:rPr lang="fr-FR" sz="1200" dirty="0" err="1">
                <a:solidFill>
                  <a:srgbClr val="565555"/>
                </a:solidFill>
                <a:latin typeface="Helvetica" charset="0"/>
                <a:ea typeface="Helvetica" charset="0"/>
                <a:cs typeface="Helvetica" charset="0"/>
              </a:rPr>
              <a:t>orientis</a:t>
            </a:r>
            <a:r>
              <a:rPr lang="fr-FR" sz="1200" dirty="0">
                <a:solidFill>
                  <a:srgbClr val="565555"/>
                </a:solidFill>
                <a:latin typeface="Helvetica" charset="0"/>
                <a:ea typeface="Helvetica" charset="0"/>
                <a:cs typeface="Helvetica" charset="0"/>
              </a:rPr>
              <a:t> ut </a:t>
            </a:r>
            <a:r>
              <a:rPr lang="fr-FR" sz="1200" dirty="0" err="1">
                <a:solidFill>
                  <a:srgbClr val="565555"/>
                </a:solidFill>
                <a:latin typeface="Helvetica" charset="0"/>
                <a:ea typeface="Helvetica" charset="0"/>
                <a:cs typeface="Helvetica" charset="0"/>
              </a:rPr>
              <a:t>orientis</a:t>
            </a:r>
            <a:r>
              <a:rPr lang="fr-FR" sz="1200" dirty="0">
                <a:solidFill>
                  <a:srgbClr val="565555"/>
                </a:solidFill>
                <a:latin typeface="Helvetica" charset="0"/>
                <a:ea typeface="Helvetica" charset="0"/>
                <a:cs typeface="Helvetica" charset="0"/>
              </a:rPr>
              <a:t> </a:t>
            </a:r>
            <a:r>
              <a:rPr lang="fr-FR" sz="1200" dirty="0" err="1">
                <a:solidFill>
                  <a:srgbClr val="565555"/>
                </a:solidFill>
                <a:latin typeface="Helvetica" charset="0"/>
                <a:ea typeface="Helvetica" charset="0"/>
                <a:cs typeface="Helvetica" charset="0"/>
              </a:rPr>
              <a:t>Clematii</a:t>
            </a:r>
            <a:r>
              <a:rPr lang="fr-FR" sz="1200" dirty="0">
                <a:solidFill>
                  <a:srgbClr val="565555"/>
                </a:solidFill>
                <a:latin typeface="Helvetica" charset="0"/>
                <a:ea typeface="Helvetica" charset="0"/>
                <a:cs typeface="Helvetica" charset="0"/>
              </a:rPr>
              <a:t> </a:t>
            </a:r>
            <a:r>
              <a:rPr lang="fr-FR" sz="1200" dirty="0" err="1">
                <a:solidFill>
                  <a:srgbClr val="565555"/>
                </a:solidFill>
                <a:latin typeface="Helvetica" charset="0"/>
                <a:ea typeface="Helvetica" charset="0"/>
                <a:cs typeface="Helvetica" charset="0"/>
              </a:rPr>
              <a:t>comitem</a:t>
            </a:r>
            <a:r>
              <a:rPr lang="fr-FR" sz="1200" dirty="0">
                <a:solidFill>
                  <a:srgbClr val="565555"/>
                </a:solidFill>
                <a:latin typeface="Helvetica" charset="0"/>
                <a:ea typeface="Helvetica" charset="0"/>
                <a:cs typeface="Helvetica" charset="0"/>
              </a:rPr>
              <a:t> </a:t>
            </a:r>
            <a:r>
              <a:rPr lang="fr-FR" sz="1200" dirty="0" err="1">
                <a:solidFill>
                  <a:srgbClr val="565555"/>
                </a:solidFill>
                <a:latin typeface="Helvetica" charset="0"/>
                <a:ea typeface="Helvetica" charset="0"/>
                <a:cs typeface="Helvetica" charset="0"/>
              </a:rPr>
              <a:t>contactus</a:t>
            </a:r>
            <a:r>
              <a:rPr lang="fr-FR" sz="1200" dirty="0">
                <a:solidFill>
                  <a:srgbClr val="565555"/>
                </a:solidFill>
                <a:latin typeface="Helvetica" charset="0"/>
                <a:ea typeface="Helvetica" charset="0"/>
                <a:cs typeface="Helvetica" charset="0"/>
              </a:rPr>
              <a:t> non id.</a:t>
            </a:r>
          </a:p>
          <a:p>
            <a:pPr marL="557213" lvl="1" indent="-214313">
              <a:buClr>
                <a:srgbClr val="029EE3"/>
              </a:buClr>
              <a:buFont typeface="Wingdings" charset="2"/>
              <a:buChar char="§"/>
            </a:pPr>
            <a:endParaRPr lang="fr-FR" sz="1200" dirty="0">
              <a:solidFill>
                <a:srgbClr val="565555"/>
              </a:solidFill>
              <a:latin typeface="Helvetica" charset="0"/>
              <a:ea typeface="Helvetica" charset="0"/>
              <a:cs typeface="Helvetica" charset="0"/>
            </a:endParaRPr>
          </a:p>
          <a:p>
            <a:pPr marL="342900" indent="-342900">
              <a:buClr>
                <a:srgbClr val="029EE3"/>
              </a:buClr>
              <a:buFont typeface="Wingdings" charset="2"/>
              <a:buChar char="§"/>
            </a:pPr>
            <a:r>
              <a:rPr lang="fr-FR" b="1" dirty="0" err="1">
                <a:solidFill>
                  <a:srgbClr val="565555"/>
                </a:solidFill>
                <a:latin typeface="Montserrat" charset="0"/>
                <a:ea typeface="Montserrat" charset="0"/>
                <a:cs typeface="Montserrat" charset="0"/>
              </a:rPr>
              <a:t>Lorem</a:t>
            </a:r>
            <a:r>
              <a:rPr lang="fr-FR" b="1" dirty="0">
                <a:solidFill>
                  <a:srgbClr val="565555"/>
                </a:solidFill>
                <a:latin typeface="Montserrat" charset="0"/>
                <a:ea typeface="Montserrat" charset="0"/>
                <a:cs typeface="Montserrat" charset="0"/>
              </a:rPr>
              <a:t> </a:t>
            </a:r>
            <a:r>
              <a:rPr lang="fr-FR" b="1" dirty="0" err="1">
                <a:solidFill>
                  <a:srgbClr val="565555"/>
                </a:solidFill>
                <a:latin typeface="Montserrat" charset="0"/>
                <a:ea typeface="Montserrat" charset="0"/>
                <a:cs typeface="Montserrat" charset="0"/>
              </a:rPr>
              <a:t>ipsum</a:t>
            </a:r>
            <a:r>
              <a:rPr lang="fr-FR" b="1" dirty="0">
                <a:solidFill>
                  <a:srgbClr val="565555"/>
                </a:solidFill>
                <a:latin typeface="Montserrat" charset="0"/>
                <a:ea typeface="Montserrat" charset="0"/>
                <a:cs typeface="Montserrat" charset="0"/>
              </a:rPr>
              <a:t> </a:t>
            </a:r>
            <a:r>
              <a:rPr lang="fr-FR" b="1" dirty="0" err="1">
                <a:solidFill>
                  <a:srgbClr val="565555"/>
                </a:solidFill>
                <a:latin typeface="Montserrat" charset="0"/>
                <a:ea typeface="Montserrat" charset="0"/>
                <a:cs typeface="Montserrat" charset="0"/>
              </a:rPr>
              <a:t>cuiusdam</a:t>
            </a:r>
            <a:r>
              <a:rPr lang="fr-FR" b="1" dirty="0">
                <a:solidFill>
                  <a:srgbClr val="565555"/>
                </a:solidFill>
                <a:latin typeface="Montserrat" charset="0"/>
                <a:ea typeface="Montserrat" charset="0"/>
                <a:cs typeface="Montserrat" charset="0"/>
              </a:rPr>
              <a:t> missa</a:t>
            </a:r>
          </a:p>
          <a:p>
            <a:pPr marL="600075" lvl="1" indent="-257175">
              <a:spcBef>
                <a:spcPts val="750"/>
              </a:spcBef>
              <a:buClr>
                <a:srgbClr val="029EE3"/>
              </a:buClr>
            </a:pPr>
            <a:r>
              <a:rPr lang="fr-FR" sz="1200" dirty="0">
                <a:solidFill>
                  <a:srgbClr val="565555"/>
                </a:solidFill>
                <a:latin typeface="Helvetica" charset="0"/>
                <a:ea typeface="Helvetica" charset="0"/>
                <a:cs typeface="Helvetica" charset="0"/>
              </a:rPr>
              <a:t>Inter </a:t>
            </a:r>
            <a:r>
              <a:rPr lang="fr-FR" sz="1200" dirty="0" err="1">
                <a:solidFill>
                  <a:srgbClr val="565555"/>
                </a:solidFill>
                <a:latin typeface="Helvetica" charset="0"/>
                <a:ea typeface="Helvetica" charset="0"/>
                <a:cs typeface="Helvetica" charset="0"/>
              </a:rPr>
              <a:t>mediocrium</a:t>
            </a:r>
            <a:r>
              <a:rPr lang="fr-FR" sz="1200" dirty="0">
                <a:solidFill>
                  <a:srgbClr val="565555"/>
                </a:solidFill>
                <a:latin typeface="Helvetica" charset="0"/>
                <a:ea typeface="Helvetica" charset="0"/>
                <a:cs typeface="Helvetica" charset="0"/>
              </a:rPr>
              <a:t> </a:t>
            </a:r>
            <a:r>
              <a:rPr lang="fr-FR" sz="1200" dirty="0" err="1">
                <a:solidFill>
                  <a:srgbClr val="565555"/>
                </a:solidFill>
                <a:latin typeface="Helvetica" charset="0"/>
                <a:ea typeface="Helvetica" charset="0"/>
                <a:cs typeface="Helvetica" charset="0"/>
              </a:rPr>
              <a:t>cuiusdam</a:t>
            </a:r>
            <a:r>
              <a:rPr lang="fr-FR" sz="1200" dirty="0">
                <a:solidFill>
                  <a:srgbClr val="565555"/>
                </a:solidFill>
                <a:latin typeface="Helvetica" charset="0"/>
                <a:ea typeface="Helvetica" charset="0"/>
                <a:cs typeface="Helvetica" charset="0"/>
              </a:rPr>
              <a:t> missa </a:t>
            </a:r>
            <a:r>
              <a:rPr lang="fr-FR" sz="1200" dirty="0" err="1">
                <a:solidFill>
                  <a:srgbClr val="565555"/>
                </a:solidFill>
                <a:latin typeface="Helvetica" charset="0"/>
                <a:ea typeface="Helvetica" charset="0"/>
                <a:cs typeface="Helvetica" charset="0"/>
              </a:rPr>
              <a:t>contactus</a:t>
            </a:r>
            <a:r>
              <a:rPr lang="fr-FR" sz="1200" dirty="0">
                <a:solidFill>
                  <a:srgbClr val="565555"/>
                </a:solidFill>
                <a:latin typeface="Helvetica" charset="0"/>
                <a:ea typeface="Helvetica" charset="0"/>
                <a:cs typeface="Helvetica" charset="0"/>
              </a:rPr>
              <a:t> </a:t>
            </a:r>
            <a:r>
              <a:rPr lang="fr-FR" sz="1200" dirty="0" err="1">
                <a:solidFill>
                  <a:srgbClr val="565555"/>
                </a:solidFill>
                <a:latin typeface="Helvetica" charset="0"/>
                <a:ea typeface="Helvetica" charset="0"/>
                <a:cs typeface="Helvetica" charset="0"/>
              </a:rPr>
              <a:t>loqui</a:t>
            </a:r>
            <a:r>
              <a:rPr lang="fr-FR" sz="1200" dirty="0">
                <a:solidFill>
                  <a:srgbClr val="565555"/>
                </a:solidFill>
                <a:latin typeface="Helvetica" charset="0"/>
                <a:ea typeface="Helvetica" charset="0"/>
                <a:cs typeface="Helvetica" charset="0"/>
              </a:rPr>
              <a:t> </a:t>
            </a:r>
            <a:r>
              <a:rPr lang="fr-FR" sz="1200" dirty="0" err="1">
                <a:solidFill>
                  <a:srgbClr val="565555"/>
                </a:solidFill>
                <a:latin typeface="Helvetica" charset="0"/>
                <a:ea typeface="Helvetica" charset="0"/>
                <a:cs typeface="Helvetica" charset="0"/>
              </a:rPr>
              <a:t>Clematius</a:t>
            </a:r>
            <a:r>
              <a:rPr lang="fr-FR" sz="1200" dirty="0">
                <a:solidFill>
                  <a:srgbClr val="565555"/>
                </a:solidFill>
                <a:latin typeface="Helvetica" charset="0"/>
                <a:ea typeface="Helvetica" charset="0"/>
                <a:cs typeface="Helvetica" charset="0"/>
              </a:rPr>
              <a:t> </a:t>
            </a:r>
            <a:r>
              <a:rPr lang="fr-FR" sz="1200" dirty="0" err="1">
                <a:solidFill>
                  <a:srgbClr val="565555"/>
                </a:solidFill>
                <a:latin typeface="Helvetica" charset="0"/>
                <a:ea typeface="Helvetica" charset="0"/>
                <a:cs typeface="Helvetica" charset="0"/>
              </a:rPr>
              <a:t>orientis</a:t>
            </a:r>
            <a:r>
              <a:rPr lang="fr-FR" sz="1200" dirty="0">
                <a:solidFill>
                  <a:srgbClr val="565555"/>
                </a:solidFill>
                <a:latin typeface="Helvetica" charset="0"/>
                <a:ea typeface="Helvetica" charset="0"/>
                <a:cs typeface="Helvetica" charset="0"/>
              </a:rPr>
              <a:t> ut </a:t>
            </a:r>
            <a:r>
              <a:rPr lang="fr-FR" sz="1200" dirty="0" err="1">
                <a:solidFill>
                  <a:srgbClr val="565555"/>
                </a:solidFill>
                <a:latin typeface="Helvetica" charset="0"/>
                <a:ea typeface="Helvetica" charset="0"/>
                <a:cs typeface="Helvetica" charset="0"/>
              </a:rPr>
              <a:t>orientis</a:t>
            </a:r>
            <a:r>
              <a:rPr lang="fr-FR" sz="1200" dirty="0">
                <a:solidFill>
                  <a:srgbClr val="565555"/>
                </a:solidFill>
                <a:latin typeface="Helvetica" charset="0"/>
                <a:ea typeface="Helvetica" charset="0"/>
                <a:cs typeface="Helvetica" charset="0"/>
              </a:rPr>
              <a:t> </a:t>
            </a:r>
            <a:r>
              <a:rPr lang="fr-FR" sz="1200" dirty="0" err="1">
                <a:solidFill>
                  <a:srgbClr val="565555"/>
                </a:solidFill>
                <a:latin typeface="Helvetica" charset="0"/>
                <a:ea typeface="Helvetica" charset="0"/>
                <a:cs typeface="Helvetica" charset="0"/>
              </a:rPr>
              <a:t>Clematii</a:t>
            </a:r>
            <a:r>
              <a:rPr lang="fr-FR" sz="1200" dirty="0">
                <a:solidFill>
                  <a:srgbClr val="565555"/>
                </a:solidFill>
                <a:latin typeface="Helvetica" charset="0"/>
                <a:ea typeface="Helvetica" charset="0"/>
                <a:cs typeface="Helvetica" charset="0"/>
              </a:rPr>
              <a:t> </a:t>
            </a:r>
            <a:r>
              <a:rPr lang="fr-FR" sz="1200" dirty="0" err="1">
                <a:solidFill>
                  <a:srgbClr val="565555"/>
                </a:solidFill>
                <a:latin typeface="Helvetica" charset="0"/>
                <a:ea typeface="Helvetica" charset="0"/>
                <a:cs typeface="Helvetica" charset="0"/>
              </a:rPr>
              <a:t>comitem</a:t>
            </a:r>
            <a:r>
              <a:rPr lang="fr-FR" sz="1200" dirty="0">
                <a:solidFill>
                  <a:srgbClr val="565555"/>
                </a:solidFill>
                <a:latin typeface="Helvetica" charset="0"/>
                <a:ea typeface="Helvetica" charset="0"/>
                <a:cs typeface="Helvetica" charset="0"/>
              </a:rPr>
              <a:t> </a:t>
            </a:r>
            <a:r>
              <a:rPr lang="fr-FR" sz="1200" dirty="0" err="1">
                <a:solidFill>
                  <a:srgbClr val="565555"/>
                </a:solidFill>
                <a:latin typeface="Helvetica" charset="0"/>
                <a:ea typeface="Helvetica" charset="0"/>
                <a:cs typeface="Helvetica" charset="0"/>
              </a:rPr>
              <a:t>contactus</a:t>
            </a:r>
            <a:r>
              <a:rPr lang="fr-FR" sz="1200" dirty="0">
                <a:solidFill>
                  <a:srgbClr val="565555"/>
                </a:solidFill>
                <a:latin typeface="Helvetica" charset="0"/>
                <a:ea typeface="Helvetica" charset="0"/>
                <a:cs typeface="Helvetica" charset="0"/>
              </a:rPr>
              <a:t> non id.</a:t>
            </a:r>
          </a:p>
          <a:p>
            <a:pPr marL="600075" lvl="1" indent="-257175">
              <a:buClr>
                <a:srgbClr val="029EE3"/>
              </a:buClr>
            </a:pPr>
            <a:r>
              <a:rPr lang="fr-FR" sz="1200" dirty="0">
                <a:solidFill>
                  <a:srgbClr val="565555"/>
                </a:solidFill>
                <a:latin typeface="Helvetica" charset="0"/>
                <a:ea typeface="Helvetica" charset="0"/>
                <a:cs typeface="Helvetica" charset="0"/>
              </a:rPr>
              <a:t>Inter </a:t>
            </a:r>
            <a:r>
              <a:rPr lang="fr-FR" sz="1200" dirty="0" err="1">
                <a:solidFill>
                  <a:srgbClr val="565555"/>
                </a:solidFill>
                <a:latin typeface="Helvetica" charset="0"/>
                <a:ea typeface="Helvetica" charset="0"/>
                <a:cs typeface="Helvetica" charset="0"/>
              </a:rPr>
              <a:t>mediocrium</a:t>
            </a:r>
            <a:r>
              <a:rPr lang="fr-FR" sz="1200" dirty="0">
                <a:solidFill>
                  <a:srgbClr val="565555"/>
                </a:solidFill>
                <a:latin typeface="Helvetica" charset="0"/>
                <a:ea typeface="Helvetica" charset="0"/>
                <a:cs typeface="Helvetica" charset="0"/>
              </a:rPr>
              <a:t> </a:t>
            </a:r>
            <a:r>
              <a:rPr lang="fr-FR" sz="1200" dirty="0" err="1">
                <a:solidFill>
                  <a:srgbClr val="565555"/>
                </a:solidFill>
                <a:latin typeface="Helvetica" charset="0"/>
                <a:ea typeface="Helvetica" charset="0"/>
                <a:cs typeface="Helvetica" charset="0"/>
              </a:rPr>
              <a:t>cuiusdam</a:t>
            </a:r>
            <a:r>
              <a:rPr lang="fr-FR" sz="1200" dirty="0">
                <a:solidFill>
                  <a:srgbClr val="565555"/>
                </a:solidFill>
                <a:latin typeface="Helvetica" charset="0"/>
                <a:ea typeface="Helvetica" charset="0"/>
                <a:cs typeface="Helvetica" charset="0"/>
              </a:rPr>
              <a:t> missa </a:t>
            </a:r>
            <a:r>
              <a:rPr lang="fr-FR" sz="1200" dirty="0" err="1">
                <a:solidFill>
                  <a:srgbClr val="565555"/>
                </a:solidFill>
                <a:latin typeface="Helvetica" charset="0"/>
                <a:ea typeface="Helvetica" charset="0"/>
                <a:cs typeface="Helvetica" charset="0"/>
              </a:rPr>
              <a:t>contactus</a:t>
            </a:r>
            <a:r>
              <a:rPr lang="fr-FR" sz="1200" dirty="0">
                <a:solidFill>
                  <a:srgbClr val="565555"/>
                </a:solidFill>
                <a:latin typeface="Helvetica" charset="0"/>
                <a:ea typeface="Helvetica" charset="0"/>
                <a:cs typeface="Helvetica" charset="0"/>
              </a:rPr>
              <a:t> </a:t>
            </a:r>
            <a:r>
              <a:rPr lang="fr-FR" sz="1200" dirty="0" err="1">
                <a:solidFill>
                  <a:srgbClr val="565555"/>
                </a:solidFill>
                <a:latin typeface="Helvetica" charset="0"/>
                <a:ea typeface="Helvetica" charset="0"/>
                <a:cs typeface="Helvetica" charset="0"/>
              </a:rPr>
              <a:t>loqui</a:t>
            </a:r>
            <a:r>
              <a:rPr lang="fr-FR" sz="1200" dirty="0">
                <a:solidFill>
                  <a:srgbClr val="565555"/>
                </a:solidFill>
                <a:latin typeface="Helvetica" charset="0"/>
                <a:ea typeface="Helvetica" charset="0"/>
                <a:cs typeface="Helvetica" charset="0"/>
              </a:rPr>
              <a:t> </a:t>
            </a:r>
            <a:r>
              <a:rPr lang="fr-FR" sz="1200" dirty="0" err="1">
                <a:solidFill>
                  <a:srgbClr val="565555"/>
                </a:solidFill>
                <a:latin typeface="Helvetica" charset="0"/>
                <a:ea typeface="Helvetica" charset="0"/>
                <a:cs typeface="Helvetica" charset="0"/>
              </a:rPr>
              <a:t>Clematius</a:t>
            </a:r>
            <a:r>
              <a:rPr lang="fr-FR" sz="1200" dirty="0">
                <a:solidFill>
                  <a:srgbClr val="565555"/>
                </a:solidFill>
                <a:latin typeface="Helvetica" charset="0"/>
                <a:ea typeface="Helvetica" charset="0"/>
                <a:cs typeface="Helvetica" charset="0"/>
              </a:rPr>
              <a:t> </a:t>
            </a:r>
            <a:r>
              <a:rPr lang="fr-FR" sz="1200" dirty="0" err="1">
                <a:solidFill>
                  <a:srgbClr val="565555"/>
                </a:solidFill>
                <a:latin typeface="Helvetica" charset="0"/>
                <a:ea typeface="Helvetica" charset="0"/>
                <a:cs typeface="Helvetica" charset="0"/>
              </a:rPr>
              <a:t>orientis</a:t>
            </a:r>
            <a:r>
              <a:rPr lang="fr-FR" sz="1200" dirty="0">
                <a:solidFill>
                  <a:srgbClr val="565555"/>
                </a:solidFill>
                <a:latin typeface="Helvetica" charset="0"/>
                <a:ea typeface="Helvetica" charset="0"/>
                <a:cs typeface="Helvetica" charset="0"/>
              </a:rPr>
              <a:t> ut </a:t>
            </a:r>
            <a:r>
              <a:rPr lang="fr-FR" sz="1200" dirty="0" err="1">
                <a:solidFill>
                  <a:srgbClr val="565555"/>
                </a:solidFill>
                <a:latin typeface="Helvetica" charset="0"/>
                <a:ea typeface="Helvetica" charset="0"/>
                <a:cs typeface="Helvetica" charset="0"/>
              </a:rPr>
              <a:t>orientis</a:t>
            </a:r>
            <a:r>
              <a:rPr lang="fr-FR" sz="1200" dirty="0">
                <a:solidFill>
                  <a:srgbClr val="565555"/>
                </a:solidFill>
                <a:latin typeface="Helvetica" charset="0"/>
                <a:ea typeface="Helvetica" charset="0"/>
                <a:cs typeface="Helvetica" charset="0"/>
              </a:rPr>
              <a:t> </a:t>
            </a:r>
            <a:r>
              <a:rPr lang="fr-FR" sz="1200" dirty="0" err="1">
                <a:solidFill>
                  <a:srgbClr val="565555"/>
                </a:solidFill>
                <a:latin typeface="Helvetica" charset="0"/>
                <a:ea typeface="Helvetica" charset="0"/>
                <a:cs typeface="Helvetica" charset="0"/>
              </a:rPr>
              <a:t>Clematii</a:t>
            </a:r>
            <a:r>
              <a:rPr lang="fr-FR" sz="1200" dirty="0">
                <a:solidFill>
                  <a:srgbClr val="565555"/>
                </a:solidFill>
                <a:latin typeface="Helvetica" charset="0"/>
                <a:ea typeface="Helvetica" charset="0"/>
                <a:cs typeface="Helvetica" charset="0"/>
              </a:rPr>
              <a:t> </a:t>
            </a:r>
            <a:r>
              <a:rPr lang="fr-FR" sz="1200" dirty="0" err="1">
                <a:solidFill>
                  <a:srgbClr val="565555"/>
                </a:solidFill>
                <a:latin typeface="Helvetica" charset="0"/>
                <a:ea typeface="Helvetica" charset="0"/>
                <a:cs typeface="Helvetica" charset="0"/>
              </a:rPr>
              <a:t>comitem</a:t>
            </a:r>
            <a:r>
              <a:rPr lang="fr-FR" sz="1200" dirty="0">
                <a:solidFill>
                  <a:srgbClr val="565555"/>
                </a:solidFill>
                <a:latin typeface="Helvetica" charset="0"/>
                <a:ea typeface="Helvetica" charset="0"/>
                <a:cs typeface="Helvetica" charset="0"/>
              </a:rPr>
              <a:t> </a:t>
            </a:r>
            <a:r>
              <a:rPr lang="fr-FR" sz="1200" dirty="0" err="1">
                <a:solidFill>
                  <a:srgbClr val="565555"/>
                </a:solidFill>
                <a:latin typeface="Helvetica" charset="0"/>
                <a:ea typeface="Helvetica" charset="0"/>
                <a:cs typeface="Helvetica" charset="0"/>
              </a:rPr>
              <a:t>contactus</a:t>
            </a:r>
            <a:r>
              <a:rPr lang="fr-FR" sz="1200" dirty="0">
                <a:solidFill>
                  <a:srgbClr val="565555"/>
                </a:solidFill>
                <a:latin typeface="Helvetica" charset="0"/>
                <a:ea typeface="Helvetica" charset="0"/>
                <a:cs typeface="Helvetica" charset="0"/>
              </a:rPr>
              <a:t> non id.</a:t>
            </a:r>
          </a:p>
          <a:p>
            <a:pPr marL="600075" lvl="1" indent="-257175">
              <a:buClr>
                <a:srgbClr val="029EE3"/>
              </a:buClr>
            </a:pPr>
            <a:endParaRPr lang="fr-FR" sz="1200" dirty="0">
              <a:solidFill>
                <a:srgbClr val="565555"/>
              </a:solidFill>
              <a:latin typeface="Helvetica" charset="0"/>
              <a:ea typeface="Helvetica" charset="0"/>
              <a:cs typeface="Helvetica" charset="0"/>
            </a:endParaRPr>
          </a:p>
          <a:p>
            <a:pPr marL="342900" indent="-342900">
              <a:buClr>
                <a:srgbClr val="029EE3"/>
              </a:buClr>
              <a:buFont typeface="Wingdings" charset="2"/>
              <a:buChar char="§"/>
            </a:pPr>
            <a:r>
              <a:rPr lang="fr-FR" b="1" dirty="0" err="1">
                <a:solidFill>
                  <a:srgbClr val="565555"/>
                </a:solidFill>
                <a:latin typeface="Montserrat" charset="0"/>
                <a:ea typeface="Montserrat" charset="0"/>
                <a:cs typeface="Montserrat" charset="0"/>
              </a:rPr>
              <a:t>Lorem</a:t>
            </a:r>
            <a:r>
              <a:rPr lang="fr-FR" b="1" dirty="0">
                <a:solidFill>
                  <a:srgbClr val="565555"/>
                </a:solidFill>
                <a:latin typeface="Montserrat" charset="0"/>
                <a:ea typeface="Montserrat" charset="0"/>
                <a:cs typeface="Montserrat" charset="0"/>
              </a:rPr>
              <a:t> </a:t>
            </a:r>
            <a:r>
              <a:rPr lang="fr-FR" b="1" dirty="0" err="1">
                <a:solidFill>
                  <a:srgbClr val="565555"/>
                </a:solidFill>
                <a:latin typeface="Montserrat" charset="0"/>
                <a:ea typeface="Montserrat" charset="0"/>
                <a:cs typeface="Montserrat" charset="0"/>
              </a:rPr>
              <a:t>ipsum</a:t>
            </a:r>
            <a:r>
              <a:rPr lang="fr-FR" b="1" dirty="0">
                <a:solidFill>
                  <a:srgbClr val="565555"/>
                </a:solidFill>
                <a:latin typeface="Montserrat" charset="0"/>
                <a:ea typeface="Montserrat" charset="0"/>
                <a:cs typeface="Montserrat" charset="0"/>
              </a:rPr>
              <a:t> </a:t>
            </a:r>
            <a:r>
              <a:rPr lang="fr-FR" b="1" dirty="0" err="1">
                <a:solidFill>
                  <a:srgbClr val="565555"/>
                </a:solidFill>
                <a:latin typeface="Montserrat" charset="0"/>
                <a:ea typeface="Montserrat" charset="0"/>
                <a:cs typeface="Montserrat" charset="0"/>
              </a:rPr>
              <a:t>cuiusdam</a:t>
            </a:r>
            <a:r>
              <a:rPr lang="fr-FR" b="1" dirty="0">
                <a:solidFill>
                  <a:srgbClr val="565555"/>
                </a:solidFill>
                <a:latin typeface="Montserrat" charset="0"/>
                <a:ea typeface="Montserrat" charset="0"/>
                <a:cs typeface="Montserrat" charset="0"/>
              </a:rPr>
              <a:t> missa</a:t>
            </a:r>
          </a:p>
          <a:p>
            <a:pPr lvl="1">
              <a:spcBef>
                <a:spcPts val="750"/>
              </a:spcBef>
              <a:buClr>
                <a:srgbClr val="029EE3"/>
              </a:buClr>
            </a:pPr>
            <a:r>
              <a:rPr lang="fr-FR" sz="1200" dirty="0">
                <a:solidFill>
                  <a:srgbClr val="565555"/>
                </a:solidFill>
                <a:latin typeface="Helvetica" charset="0"/>
                <a:ea typeface="Helvetica" charset="0"/>
                <a:cs typeface="Helvetica" charset="0"/>
              </a:rPr>
              <a:t>Inter </a:t>
            </a:r>
            <a:r>
              <a:rPr lang="fr-FR" sz="1200" dirty="0" err="1">
                <a:solidFill>
                  <a:srgbClr val="565555"/>
                </a:solidFill>
                <a:latin typeface="Helvetica" charset="0"/>
                <a:ea typeface="Helvetica" charset="0"/>
                <a:cs typeface="Helvetica" charset="0"/>
              </a:rPr>
              <a:t>mediocrium</a:t>
            </a:r>
            <a:r>
              <a:rPr lang="fr-FR" sz="1200" dirty="0">
                <a:solidFill>
                  <a:srgbClr val="565555"/>
                </a:solidFill>
                <a:latin typeface="Helvetica" charset="0"/>
                <a:ea typeface="Helvetica" charset="0"/>
                <a:cs typeface="Helvetica" charset="0"/>
              </a:rPr>
              <a:t> </a:t>
            </a:r>
            <a:r>
              <a:rPr lang="fr-FR" sz="1200" dirty="0" err="1">
                <a:solidFill>
                  <a:srgbClr val="565555"/>
                </a:solidFill>
                <a:latin typeface="Helvetica" charset="0"/>
                <a:ea typeface="Helvetica" charset="0"/>
                <a:cs typeface="Helvetica" charset="0"/>
              </a:rPr>
              <a:t>cuiusdam</a:t>
            </a:r>
            <a:r>
              <a:rPr lang="fr-FR" sz="1200" dirty="0">
                <a:solidFill>
                  <a:srgbClr val="565555"/>
                </a:solidFill>
                <a:latin typeface="Helvetica" charset="0"/>
                <a:ea typeface="Helvetica" charset="0"/>
                <a:cs typeface="Helvetica" charset="0"/>
              </a:rPr>
              <a:t> missa </a:t>
            </a:r>
            <a:r>
              <a:rPr lang="fr-FR" sz="1200" dirty="0" err="1">
                <a:solidFill>
                  <a:srgbClr val="565555"/>
                </a:solidFill>
                <a:latin typeface="Helvetica" charset="0"/>
                <a:ea typeface="Helvetica" charset="0"/>
                <a:cs typeface="Helvetica" charset="0"/>
              </a:rPr>
              <a:t>contactus</a:t>
            </a:r>
            <a:r>
              <a:rPr lang="fr-FR" sz="1200" dirty="0">
                <a:solidFill>
                  <a:srgbClr val="565555"/>
                </a:solidFill>
                <a:latin typeface="Helvetica" charset="0"/>
                <a:ea typeface="Helvetica" charset="0"/>
                <a:cs typeface="Helvetica" charset="0"/>
              </a:rPr>
              <a:t> </a:t>
            </a:r>
            <a:r>
              <a:rPr lang="fr-FR" sz="1200" dirty="0" err="1">
                <a:solidFill>
                  <a:srgbClr val="565555"/>
                </a:solidFill>
                <a:latin typeface="Helvetica" charset="0"/>
                <a:ea typeface="Helvetica" charset="0"/>
                <a:cs typeface="Helvetica" charset="0"/>
              </a:rPr>
              <a:t>loqui</a:t>
            </a:r>
            <a:r>
              <a:rPr lang="fr-FR" sz="1200" dirty="0">
                <a:solidFill>
                  <a:srgbClr val="565555"/>
                </a:solidFill>
                <a:latin typeface="Helvetica" charset="0"/>
                <a:ea typeface="Helvetica" charset="0"/>
                <a:cs typeface="Helvetica" charset="0"/>
              </a:rPr>
              <a:t> </a:t>
            </a:r>
            <a:r>
              <a:rPr lang="fr-FR" sz="1200" dirty="0" err="1">
                <a:solidFill>
                  <a:srgbClr val="565555"/>
                </a:solidFill>
                <a:latin typeface="Helvetica" charset="0"/>
                <a:ea typeface="Helvetica" charset="0"/>
                <a:cs typeface="Helvetica" charset="0"/>
              </a:rPr>
              <a:t>Clematius</a:t>
            </a:r>
            <a:r>
              <a:rPr lang="fr-FR" sz="1200" dirty="0">
                <a:solidFill>
                  <a:srgbClr val="565555"/>
                </a:solidFill>
                <a:latin typeface="Helvetica" charset="0"/>
                <a:ea typeface="Helvetica" charset="0"/>
                <a:cs typeface="Helvetica" charset="0"/>
              </a:rPr>
              <a:t> </a:t>
            </a:r>
            <a:r>
              <a:rPr lang="fr-FR" sz="1200" dirty="0" err="1">
                <a:solidFill>
                  <a:srgbClr val="565555"/>
                </a:solidFill>
                <a:latin typeface="Helvetica" charset="0"/>
                <a:ea typeface="Helvetica" charset="0"/>
                <a:cs typeface="Helvetica" charset="0"/>
              </a:rPr>
              <a:t>orientis</a:t>
            </a:r>
            <a:r>
              <a:rPr lang="fr-FR" sz="1200" dirty="0">
                <a:solidFill>
                  <a:srgbClr val="565555"/>
                </a:solidFill>
                <a:latin typeface="Helvetica" charset="0"/>
                <a:ea typeface="Helvetica" charset="0"/>
                <a:cs typeface="Helvetica" charset="0"/>
              </a:rPr>
              <a:t> ut </a:t>
            </a:r>
            <a:r>
              <a:rPr lang="fr-FR" sz="1200" dirty="0" err="1">
                <a:solidFill>
                  <a:srgbClr val="565555"/>
                </a:solidFill>
                <a:latin typeface="Helvetica" charset="0"/>
                <a:ea typeface="Helvetica" charset="0"/>
                <a:cs typeface="Helvetica" charset="0"/>
              </a:rPr>
              <a:t>orientis</a:t>
            </a:r>
            <a:r>
              <a:rPr lang="fr-FR" sz="1200" dirty="0">
                <a:solidFill>
                  <a:srgbClr val="565555"/>
                </a:solidFill>
                <a:latin typeface="Helvetica" charset="0"/>
                <a:ea typeface="Helvetica" charset="0"/>
                <a:cs typeface="Helvetica" charset="0"/>
              </a:rPr>
              <a:t> </a:t>
            </a:r>
            <a:r>
              <a:rPr lang="fr-FR" sz="1200" dirty="0" err="1">
                <a:solidFill>
                  <a:srgbClr val="565555"/>
                </a:solidFill>
                <a:latin typeface="Helvetica" charset="0"/>
                <a:ea typeface="Helvetica" charset="0"/>
                <a:cs typeface="Helvetica" charset="0"/>
              </a:rPr>
              <a:t>Clematii</a:t>
            </a:r>
            <a:r>
              <a:rPr lang="fr-FR" sz="1200" dirty="0">
                <a:solidFill>
                  <a:srgbClr val="565555"/>
                </a:solidFill>
                <a:latin typeface="Helvetica" charset="0"/>
                <a:ea typeface="Helvetica" charset="0"/>
                <a:cs typeface="Helvetica" charset="0"/>
              </a:rPr>
              <a:t> </a:t>
            </a:r>
            <a:r>
              <a:rPr lang="fr-FR" sz="1200" dirty="0" err="1">
                <a:solidFill>
                  <a:srgbClr val="565555"/>
                </a:solidFill>
                <a:latin typeface="Helvetica" charset="0"/>
                <a:ea typeface="Helvetica" charset="0"/>
                <a:cs typeface="Helvetica" charset="0"/>
              </a:rPr>
              <a:t>comitem</a:t>
            </a:r>
            <a:r>
              <a:rPr lang="fr-FR" sz="1200" dirty="0">
                <a:solidFill>
                  <a:srgbClr val="565555"/>
                </a:solidFill>
                <a:latin typeface="Helvetica" charset="0"/>
                <a:ea typeface="Helvetica" charset="0"/>
                <a:cs typeface="Helvetica" charset="0"/>
              </a:rPr>
              <a:t> </a:t>
            </a:r>
            <a:r>
              <a:rPr lang="fr-FR" sz="1200" dirty="0" err="1">
                <a:solidFill>
                  <a:srgbClr val="565555"/>
                </a:solidFill>
                <a:latin typeface="Helvetica" charset="0"/>
                <a:ea typeface="Helvetica" charset="0"/>
                <a:cs typeface="Helvetica" charset="0"/>
              </a:rPr>
              <a:t>contactus</a:t>
            </a:r>
            <a:r>
              <a:rPr lang="fr-FR" sz="1200" dirty="0">
                <a:solidFill>
                  <a:srgbClr val="565555"/>
                </a:solidFill>
                <a:latin typeface="Helvetica" charset="0"/>
                <a:ea typeface="Helvetica" charset="0"/>
                <a:cs typeface="Helvetica" charset="0"/>
              </a:rPr>
              <a:t> non id.</a:t>
            </a:r>
          </a:p>
          <a:p>
            <a:pPr marL="557213" lvl="1" indent="-214313">
              <a:buClr>
                <a:srgbClr val="029EE3"/>
              </a:buClr>
              <a:buFont typeface="Wingdings" charset="2"/>
              <a:buChar char="§"/>
            </a:pPr>
            <a:endParaRPr lang="fr-FR" sz="1200" dirty="0">
              <a:solidFill>
                <a:srgbClr val="565555"/>
              </a:solidFill>
              <a:latin typeface="Helvetica" charset="0"/>
              <a:ea typeface="Helvetica" charset="0"/>
              <a:cs typeface="Helvetica" charset="0"/>
            </a:endParaRPr>
          </a:p>
          <a:p>
            <a:pPr marL="557213" lvl="1" indent="-214313">
              <a:buClr>
                <a:srgbClr val="029EE3"/>
              </a:buClr>
              <a:buFont typeface="Wingdings" charset="2"/>
              <a:buChar char="§"/>
            </a:pPr>
            <a:endParaRPr lang="fr-FR" dirty="0">
              <a:solidFill>
                <a:srgbClr val="565555"/>
              </a:solidFill>
              <a:latin typeface="Helvetica" charset="0"/>
              <a:ea typeface="Helvetica" charset="0"/>
              <a:cs typeface="Helvetica" charset="0"/>
            </a:endParaRPr>
          </a:p>
          <a:p>
            <a:pPr marL="285750" indent="-285750">
              <a:buClr>
                <a:srgbClr val="029EE3"/>
              </a:buClr>
              <a:buFont typeface="Wingdings" charset="2"/>
              <a:buChar char="§"/>
            </a:pPr>
            <a:endParaRPr lang="fr-FR" dirty="0">
              <a:solidFill>
                <a:srgbClr val="565555"/>
              </a:solidFill>
              <a:latin typeface="Helvetica" charset="0"/>
              <a:ea typeface="Helvetica" charset="0"/>
              <a:cs typeface="Helvetica" charset="0"/>
            </a:endParaRPr>
          </a:p>
        </p:txBody>
      </p:sp>
      <p:sp>
        <p:nvSpPr>
          <p:cNvPr id="4" name="Espace réservé du numéro de diapositive 3"/>
          <p:cNvSpPr>
            <a:spLocks noGrp="1"/>
          </p:cNvSpPr>
          <p:nvPr>
            <p:ph type="sldNum" sz="quarter" idx="26"/>
          </p:nvPr>
        </p:nvSpPr>
        <p:spPr>
          <a:xfrm>
            <a:off x="-6468" y="6453336"/>
            <a:ext cx="474012" cy="365125"/>
          </a:xfrm>
        </p:spPr>
        <p:txBody>
          <a:bodyPr/>
          <a:lstStyle>
            <a:lvl1pPr>
              <a:defRPr sz="900"/>
            </a:lvl1pPr>
          </a:lstStyle>
          <a:p>
            <a:fld id="{53450067-A732-4551-A68F-174FD727CE34}" type="slidenum">
              <a:rPr lang="fr-FR" smtClean="0"/>
              <a:pPr/>
              <a:t>‹N°›</a:t>
            </a:fld>
            <a:endParaRPr lang="fr-FR" dirty="0"/>
          </a:p>
        </p:txBody>
      </p:sp>
      <p:sp>
        <p:nvSpPr>
          <p:cNvPr id="8" name="Espace réservé du pied de page 8"/>
          <p:cNvSpPr>
            <a:spLocks noGrp="1"/>
          </p:cNvSpPr>
          <p:nvPr>
            <p:ph type="ftr" sz="quarter" idx="25"/>
          </p:nvPr>
        </p:nvSpPr>
        <p:spPr>
          <a:xfrm>
            <a:off x="6516216" y="6453336"/>
            <a:ext cx="2664296" cy="365125"/>
          </a:xfrm>
        </p:spPr>
        <p:txBody>
          <a:bodyPr/>
          <a:lstStyle>
            <a:lvl1pPr>
              <a:defRPr sz="900"/>
            </a:lvl1pPr>
          </a:lstStyle>
          <a:p>
            <a:r>
              <a:rPr lang="fr-FR"/>
              <a:t>SAT Durance Luberon Copyright</a:t>
            </a:r>
            <a:endParaRPr lang="fr-FR" dirty="0"/>
          </a:p>
        </p:txBody>
      </p:sp>
    </p:spTree>
    <p:extLst>
      <p:ext uri="{BB962C8B-B14F-4D97-AF65-F5344CB8AC3E}">
        <p14:creationId xmlns:p14="http://schemas.microsoft.com/office/powerpoint/2010/main" val="29973162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1143000" y="1122363"/>
            <a:ext cx="6858000" cy="2387600"/>
          </a:xfrm>
        </p:spPr>
        <p:txBody>
          <a:bodyPr anchor="b"/>
          <a:lstStyle>
            <a:lvl1pPr algn="ctr">
              <a:defRPr sz="6000"/>
            </a:lvl1pPr>
          </a:lstStyle>
          <a:p>
            <a:r>
              <a:rPr lang="fr-FR"/>
              <a:t>Modifiez le style du titre</a:t>
            </a:r>
          </a:p>
        </p:txBody>
      </p:sp>
      <p:sp>
        <p:nvSpPr>
          <p:cNvPr id="3" name="Sous-titr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Modifier le style des sous-titres du masque</a:t>
            </a:r>
          </a:p>
        </p:txBody>
      </p:sp>
      <p:sp>
        <p:nvSpPr>
          <p:cNvPr id="4" name="Espace réservé de la date 3"/>
          <p:cNvSpPr>
            <a:spLocks noGrp="1"/>
          </p:cNvSpPr>
          <p:nvPr>
            <p:ph type="dt" sz="half" idx="10"/>
          </p:nvPr>
        </p:nvSpPr>
        <p:spPr/>
        <p:txBody>
          <a:bodyPr/>
          <a:lstStyle/>
          <a:p>
            <a:fld id="{8D8252D0-A0B1-41E7-B4BD-CBB2924697CF}" type="datetimeFigureOut">
              <a:rPr lang="fr-FR" smtClean="0"/>
              <a:t>24/03/2023</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896AD455-B216-49BD-A203-D4A0CF041482}" type="slidenum">
              <a:rPr lang="fr-FR" smtClean="0"/>
              <a:t>‹N°›</a:t>
            </a:fld>
            <a:endParaRPr lang="fr-FR"/>
          </a:p>
        </p:txBody>
      </p:sp>
    </p:spTree>
    <p:extLst>
      <p:ext uri="{BB962C8B-B14F-4D97-AF65-F5344CB8AC3E}">
        <p14:creationId xmlns:p14="http://schemas.microsoft.com/office/powerpoint/2010/main" val="311896789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idx="1"/>
          </p:nvPr>
        </p:nvSpPr>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8D8252D0-A0B1-41E7-B4BD-CBB2924697CF}" type="datetimeFigureOut">
              <a:rPr lang="fr-FR" smtClean="0"/>
              <a:t>24/03/2023</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896AD455-B216-49BD-A203-D4A0CF041482}" type="slidenum">
              <a:rPr lang="fr-FR" smtClean="0"/>
              <a:t>‹N°›</a:t>
            </a:fld>
            <a:endParaRPr lang="fr-FR"/>
          </a:p>
        </p:txBody>
      </p:sp>
    </p:spTree>
    <p:extLst>
      <p:ext uri="{BB962C8B-B14F-4D97-AF65-F5344CB8AC3E}">
        <p14:creationId xmlns:p14="http://schemas.microsoft.com/office/powerpoint/2010/main" val="3761937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623888" y="1709738"/>
            <a:ext cx="7886700" cy="2852737"/>
          </a:xfrm>
        </p:spPr>
        <p:txBody>
          <a:bodyPr anchor="b"/>
          <a:lstStyle>
            <a:lvl1pPr>
              <a:defRPr sz="6000"/>
            </a:lvl1pPr>
          </a:lstStyle>
          <a:p>
            <a:r>
              <a:rPr lang="fr-FR"/>
              <a:t>Modifiez le style du titre</a:t>
            </a:r>
          </a:p>
        </p:txBody>
      </p:sp>
      <p:sp>
        <p:nvSpPr>
          <p:cNvPr id="3" name="Espace réservé du texte 2"/>
          <p:cNvSpPr>
            <a:spLocks noGrp="1"/>
          </p:cNvSpPr>
          <p:nvPr>
            <p:ph type="body" idx="1"/>
          </p:nvPr>
        </p:nvSpPr>
        <p:spPr>
          <a:xfrm>
            <a:off x="623888" y="4589463"/>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Modifier les styles du texte du masque</a:t>
            </a:r>
          </a:p>
        </p:txBody>
      </p:sp>
      <p:sp>
        <p:nvSpPr>
          <p:cNvPr id="4" name="Espace réservé de la date 3"/>
          <p:cNvSpPr>
            <a:spLocks noGrp="1"/>
          </p:cNvSpPr>
          <p:nvPr>
            <p:ph type="dt" sz="half" idx="10"/>
          </p:nvPr>
        </p:nvSpPr>
        <p:spPr/>
        <p:txBody>
          <a:bodyPr/>
          <a:lstStyle/>
          <a:p>
            <a:fld id="{8D8252D0-A0B1-41E7-B4BD-CBB2924697CF}" type="datetimeFigureOut">
              <a:rPr lang="fr-FR" smtClean="0"/>
              <a:t>24/03/2023</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896AD455-B216-49BD-A203-D4A0CF041482}" type="slidenum">
              <a:rPr lang="fr-FR" smtClean="0"/>
              <a:t>‹N°›</a:t>
            </a:fld>
            <a:endParaRPr lang="fr-FR"/>
          </a:p>
        </p:txBody>
      </p:sp>
    </p:spTree>
    <p:extLst>
      <p:ext uri="{BB962C8B-B14F-4D97-AF65-F5344CB8AC3E}">
        <p14:creationId xmlns:p14="http://schemas.microsoft.com/office/powerpoint/2010/main" val="193525202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sz="half" idx="1"/>
          </p:nvPr>
        </p:nvSpPr>
        <p:spPr>
          <a:xfrm>
            <a:off x="628650" y="1825625"/>
            <a:ext cx="3867150" cy="4351338"/>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p:cNvSpPr>
            <a:spLocks noGrp="1"/>
          </p:cNvSpPr>
          <p:nvPr>
            <p:ph sz="half" idx="2"/>
          </p:nvPr>
        </p:nvSpPr>
        <p:spPr>
          <a:xfrm>
            <a:off x="4648200" y="1825625"/>
            <a:ext cx="3867150" cy="4351338"/>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p:cNvSpPr>
            <a:spLocks noGrp="1"/>
          </p:cNvSpPr>
          <p:nvPr>
            <p:ph type="dt" sz="half" idx="10"/>
          </p:nvPr>
        </p:nvSpPr>
        <p:spPr/>
        <p:txBody>
          <a:bodyPr/>
          <a:lstStyle/>
          <a:p>
            <a:fld id="{8D8252D0-A0B1-41E7-B4BD-CBB2924697CF}" type="datetimeFigureOut">
              <a:rPr lang="fr-FR" smtClean="0"/>
              <a:t>24/03/2023</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896AD455-B216-49BD-A203-D4A0CF041482}" type="slidenum">
              <a:rPr lang="fr-FR" smtClean="0"/>
              <a:t>‹N°›</a:t>
            </a:fld>
            <a:endParaRPr lang="fr-FR"/>
          </a:p>
        </p:txBody>
      </p:sp>
    </p:spTree>
    <p:extLst>
      <p:ext uri="{BB962C8B-B14F-4D97-AF65-F5344CB8AC3E}">
        <p14:creationId xmlns:p14="http://schemas.microsoft.com/office/powerpoint/2010/main" val="12046636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630238" y="365125"/>
            <a:ext cx="7886700" cy="1325563"/>
          </a:xfrm>
        </p:spPr>
        <p:txBody>
          <a:bodyPr/>
          <a:lstStyle/>
          <a:p>
            <a:r>
              <a:rPr lang="fr-FR"/>
              <a:t>Modifiez le style du titre</a:t>
            </a:r>
          </a:p>
        </p:txBody>
      </p:sp>
      <p:sp>
        <p:nvSpPr>
          <p:cNvPr id="3" name="Espace réservé du texte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Modifier les styles du texte du masque</a:t>
            </a:r>
          </a:p>
        </p:txBody>
      </p:sp>
      <p:sp>
        <p:nvSpPr>
          <p:cNvPr id="4" name="Espace réservé du contenu 3"/>
          <p:cNvSpPr>
            <a:spLocks noGrp="1"/>
          </p:cNvSpPr>
          <p:nvPr>
            <p:ph sz="half" idx="2"/>
          </p:nvPr>
        </p:nvSpPr>
        <p:spPr>
          <a:xfrm>
            <a:off x="630238" y="2505075"/>
            <a:ext cx="3868737" cy="3684588"/>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Modifier les styles du texte du masque</a:t>
            </a:r>
          </a:p>
        </p:txBody>
      </p:sp>
      <p:sp>
        <p:nvSpPr>
          <p:cNvPr id="6" name="Espace réservé du contenu 5"/>
          <p:cNvSpPr>
            <a:spLocks noGrp="1"/>
          </p:cNvSpPr>
          <p:nvPr>
            <p:ph sz="quarter" idx="4"/>
          </p:nvPr>
        </p:nvSpPr>
        <p:spPr>
          <a:xfrm>
            <a:off x="4629150" y="2505075"/>
            <a:ext cx="3887788" cy="3684588"/>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p:cNvSpPr>
            <a:spLocks noGrp="1"/>
          </p:cNvSpPr>
          <p:nvPr>
            <p:ph type="dt" sz="half" idx="10"/>
          </p:nvPr>
        </p:nvSpPr>
        <p:spPr/>
        <p:txBody>
          <a:bodyPr/>
          <a:lstStyle/>
          <a:p>
            <a:fld id="{8D8252D0-A0B1-41E7-B4BD-CBB2924697CF}" type="datetimeFigureOut">
              <a:rPr lang="fr-FR" smtClean="0"/>
              <a:t>24/03/2023</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896AD455-B216-49BD-A203-D4A0CF041482}" type="slidenum">
              <a:rPr lang="fr-FR" smtClean="0"/>
              <a:t>‹N°›</a:t>
            </a:fld>
            <a:endParaRPr lang="fr-FR"/>
          </a:p>
        </p:txBody>
      </p:sp>
    </p:spTree>
    <p:extLst>
      <p:ext uri="{BB962C8B-B14F-4D97-AF65-F5344CB8AC3E}">
        <p14:creationId xmlns:p14="http://schemas.microsoft.com/office/powerpoint/2010/main" val="233510572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e la date 2"/>
          <p:cNvSpPr>
            <a:spLocks noGrp="1"/>
          </p:cNvSpPr>
          <p:nvPr>
            <p:ph type="dt" sz="half" idx="10"/>
          </p:nvPr>
        </p:nvSpPr>
        <p:spPr/>
        <p:txBody>
          <a:bodyPr/>
          <a:lstStyle/>
          <a:p>
            <a:fld id="{8D8252D0-A0B1-41E7-B4BD-CBB2924697CF}" type="datetimeFigureOut">
              <a:rPr lang="fr-FR" smtClean="0"/>
              <a:t>24/03/2023</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896AD455-B216-49BD-A203-D4A0CF041482}" type="slidenum">
              <a:rPr lang="fr-FR" smtClean="0"/>
              <a:t>‹N°›</a:t>
            </a:fld>
            <a:endParaRPr lang="fr-FR"/>
          </a:p>
        </p:txBody>
      </p:sp>
    </p:spTree>
    <p:extLst>
      <p:ext uri="{BB962C8B-B14F-4D97-AF65-F5344CB8AC3E}">
        <p14:creationId xmlns:p14="http://schemas.microsoft.com/office/powerpoint/2010/main" val="310534491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8D8252D0-A0B1-41E7-B4BD-CBB2924697CF}" type="datetimeFigureOut">
              <a:rPr lang="fr-FR" smtClean="0"/>
              <a:t>24/03/2023</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896AD455-B216-49BD-A203-D4A0CF041482}" type="slidenum">
              <a:rPr lang="fr-FR" smtClean="0"/>
              <a:t>‹N°›</a:t>
            </a:fld>
            <a:endParaRPr lang="fr-FR"/>
          </a:p>
        </p:txBody>
      </p:sp>
    </p:spTree>
    <p:extLst>
      <p:ext uri="{BB962C8B-B14F-4D97-AF65-F5344CB8AC3E}">
        <p14:creationId xmlns:p14="http://schemas.microsoft.com/office/powerpoint/2010/main" val="38980688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idx="1"/>
          </p:nvPr>
        </p:nvSpPr>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r>
              <a:rPr lang="fr-FR"/>
              <a:t>Page - ‹N°›                     30/01/2020</a:t>
            </a:r>
          </a:p>
        </p:txBody>
      </p:sp>
      <p:sp>
        <p:nvSpPr>
          <p:cNvPr id="5" name="Espace réservé du pied de page 4"/>
          <p:cNvSpPr>
            <a:spLocks noGrp="1"/>
          </p:cNvSpPr>
          <p:nvPr>
            <p:ph type="ftr" sz="quarter" idx="11"/>
          </p:nvPr>
        </p:nvSpPr>
        <p:spPr/>
        <p:txBody>
          <a:bodyPr/>
          <a:lstStyle/>
          <a:p>
            <a:r>
              <a:rPr lang="fr-FR"/>
              <a:t>Informations à usage interne uniquement</a:t>
            </a:r>
          </a:p>
        </p:txBody>
      </p:sp>
      <p:sp>
        <p:nvSpPr>
          <p:cNvPr id="6" name="Espace réservé du numéro de diapositive 5"/>
          <p:cNvSpPr>
            <a:spLocks noGrp="1"/>
          </p:cNvSpPr>
          <p:nvPr>
            <p:ph type="sldNum" sz="quarter" idx="12"/>
          </p:nvPr>
        </p:nvSpPr>
        <p:spPr/>
        <p:txBody>
          <a:bodyPr/>
          <a:lstStyle/>
          <a:p>
            <a:fld id="{53450067-A732-4551-A68F-174FD727CE34}" type="slidenum">
              <a:rPr lang="fr-FR" smtClean="0"/>
              <a:t>‹N°›</a:t>
            </a:fld>
            <a:endParaRPr lang="fr-FR"/>
          </a:p>
        </p:txBody>
      </p:sp>
    </p:spTree>
    <p:extLst>
      <p:ext uri="{BB962C8B-B14F-4D97-AF65-F5344CB8AC3E}">
        <p14:creationId xmlns:p14="http://schemas.microsoft.com/office/powerpoint/2010/main" val="26243161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630238" y="457200"/>
            <a:ext cx="2949575" cy="1600200"/>
          </a:xfrm>
        </p:spPr>
        <p:txBody>
          <a:bodyPr anchor="b"/>
          <a:lstStyle>
            <a:lvl1pPr>
              <a:defRPr sz="3200"/>
            </a:lvl1pPr>
          </a:lstStyle>
          <a:p>
            <a:r>
              <a:rPr lang="fr-FR"/>
              <a:t>Modifiez le style du titre</a:t>
            </a:r>
          </a:p>
        </p:txBody>
      </p:sp>
      <p:sp>
        <p:nvSpPr>
          <p:cNvPr id="3" name="Espace réservé du contenu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Modifier les styles du texte du masque</a:t>
            </a:r>
          </a:p>
        </p:txBody>
      </p:sp>
      <p:sp>
        <p:nvSpPr>
          <p:cNvPr id="5" name="Espace réservé de la date 4"/>
          <p:cNvSpPr>
            <a:spLocks noGrp="1"/>
          </p:cNvSpPr>
          <p:nvPr>
            <p:ph type="dt" sz="half" idx="10"/>
          </p:nvPr>
        </p:nvSpPr>
        <p:spPr/>
        <p:txBody>
          <a:bodyPr/>
          <a:lstStyle/>
          <a:p>
            <a:fld id="{8D8252D0-A0B1-41E7-B4BD-CBB2924697CF}" type="datetimeFigureOut">
              <a:rPr lang="fr-FR" smtClean="0"/>
              <a:t>24/03/2023</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896AD455-B216-49BD-A203-D4A0CF041482}" type="slidenum">
              <a:rPr lang="fr-FR" smtClean="0"/>
              <a:t>‹N°›</a:t>
            </a:fld>
            <a:endParaRPr lang="fr-FR"/>
          </a:p>
        </p:txBody>
      </p:sp>
    </p:spTree>
    <p:extLst>
      <p:ext uri="{BB962C8B-B14F-4D97-AF65-F5344CB8AC3E}">
        <p14:creationId xmlns:p14="http://schemas.microsoft.com/office/powerpoint/2010/main" val="7278884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630238" y="457200"/>
            <a:ext cx="2949575" cy="1600200"/>
          </a:xfrm>
        </p:spPr>
        <p:txBody>
          <a:bodyPr anchor="b"/>
          <a:lstStyle>
            <a:lvl1pPr>
              <a:defRPr sz="3200"/>
            </a:lvl1pPr>
          </a:lstStyle>
          <a:p>
            <a:r>
              <a:rPr lang="fr-FR"/>
              <a:t>Modifiez le style du titre</a:t>
            </a:r>
          </a:p>
        </p:txBody>
      </p:sp>
      <p:sp>
        <p:nvSpPr>
          <p:cNvPr id="3" name="Espace réservé pour une image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Modifier les styles du texte du masque</a:t>
            </a:r>
          </a:p>
        </p:txBody>
      </p:sp>
      <p:sp>
        <p:nvSpPr>
          <p:cNvPr id="5" name="Espace réservé de la date 4"/>
          <p:cNvSpPr>
            <a:spLocks noGrp="1"/>
          </p:cNvSpPr>
          <p:nvPr>
            <p:ph type="dt" sz="half" idx="10"/>
          </p:nvPr>
        </p:nvSpPr>
        <p:spPr/>
        <p:txBody>
          <a:bodyPr/>
          <a:lstStyle/>
          <a:p>
            <a:fld id="{8D8252D0-A0B1-41E7-B4BD-CBB2924697CF}" type="datetimeFigureOut">
              <a:rPr lang="fr-FR" smtClean="0"/>
              <a:t>24/03/2023</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896AD455-B216-49BD-A203-D4A0CF041482}" type="slidenum">
              <a:rPr lang="fr-FR" smtClean="0"/>
              <a:t>‹N°›</a:t>
            </a:fld>
            <a:endParaRPr lang="fr-FR"/>
          </a:p>
        </p:txBody>
      </p:sp>
    </p:spTree>
    <p:extLst>
      <p:ext uri="{BB962C8B-B14F-4D97-AF65-F5344CB8AC3E}">
        <p14:creationId xmlns:p14="http://schemas.microsoft.com/office/powerpoint/2010/main" val="325616631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texte vertical 2"/>
          <p:cNvSpPr>
            <a:spLocks noGrp="1"/>
          </p:cNvSpPr>
          <p:nvPr>
            <p:ph type="body" orient="vert" idx="1"/>
          </p:nvPr>
        </p:nvSpPr>
        <p:spPr/>
        <p:txBody>
          <a:bodyPr vert="eaVert"/>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8D8252D0-A0B1-41E7-B4BD-CBB2924697CF}" type="datetimeFigureOut">
              <a:rPr lang="fr-FR" smtClean="0"/>
              <a:t>24/03/2023</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896AD455-B216-49BD-A203-D4A0CF041482}" type="slidenum">
              <a:rPr lang="fr-FR" smtClean="0"/>
              <a:t>‹N°›</a:t>
            </a:fld>
            <a:endParaRPr lang="fr-FR"/>
          </a:p>
        </p:txBody>
      </p:sp>
    </p:spTree>
    <p:extLst>
      <p:ext uri="{BB962C8B-B14F-4D97-AF65-F5344CB8AC3E}">
        <p14:creationId xmlns:p14="http://schemas.microsoft.com/office/powerpoint/2010/main" val="307354674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543675" y="365125"/>
            <a:ext cx="1971675" cy="5811838"/>
          </a:xfrm>
        </p:spPr>
        <p:txBody>
          <a:bodyPr vert="eaVert"/>
          <a:lstStyle/>
          <a:p>
            <a:r>
              <a:rPr lang="fr-FR"/>
              <a:t>Modifiez le style du titre</a:t>
            </a:r>
          </a:p>
        </p:txBody>
      </p:sp>
      <p:sp>
        <p:nvSpPr>
          <p:cNvPr id="3" name="Espace réservé du texte vertical 2"/>
          <p:cNvSpPr>
            <a:spLocks noGrp="1"/>
          </p:cNvSpPr>
          <p:nvPr>
            <p:ph type="body" orient="vert" idx="1"/>
          </p:nvPr>
        </p:nvSpPr>
        <p:spPr>
          <a:xfrm>
            <a:off x="628650" y="365125"/>
            <a:ext cx="5762625" cy="5811838"/>
          </a:xfrm>
        </p:spPr>
        <p:txBody>
          <a:bodyPr vert="eaVert"/>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8D8252D0-A0B1-41E7-B4BD-CBB2924697CF}" type="datetimeFigureOut">
              <a:rPr lang="fr-FR" smtClean="0"/>
              <a:t>24/03/2023</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896AD455-B216-49BD-A203-D4A0CF041482}" type="slidenum">
              <a:rPr lang="fr-FR" smtClean="0"/>
              <a:t>‹N°›</a:t>
            </a:fld>
            <a:endParaRPr lang="fr-FR"/>
          </a:p>
        </p:txBody>
      </p:sp>
    </p:spTree>
    <p:extLst>
      <p:ext uri="{BB962C8B-B14F-4D97-AF65-F5344CB8AC3E}">
        <p14:creationId xmlns:p14="http://schemas.microsoft.com/office/powerpoint/2010/main" val="293340792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1143000" y="1122363"/>
            <a:ext cx="6858000" cy="2387600"/>
          </a:xfrm>
        </p:spPr>
        <p:txBody>
          <a:bodyPr anchor="b"/>
          <a:lstStyle>
            <a:lvl1pPr algn="ctr">
              <a:defRPr sz="6000"/>
            </a:lvl1pPr>
          </a:lstStyle>
          <a:p>
            <a:r>
              <a:rPr lang="fr-FR"/>
              <a:t>Modifiez le style du titre</a:t>
            </a:r>
          </a:p>
        </p:txBody>
      </p:sp>
      <p:sp>
        <p:nvSpPr>
          <p:cNvPr id="3" name="Sous-titr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Modifier le style des sous-titres du masque</a:t>
            </a:r>
          </a:p>
        </p:txBody>
      </p:sp>
      <p:sp>
        <p:nvSpPr>
          <p:cNvPr id="4" name="Espace réservé de la date 3"/>
          <p:cNvSpPr>
            <a:spLocks noGrp="1"/>
          </p:cNvSpPr>
          <p:nvPr>
            <p:ph type="dt" sz="half" idx="10"/>
          </p:nvPr>
        </p:nvSpPr>
        <p:spPr/>
        <p:txBody>
          <a:bodyPr/>
          <a:lstStyle/>
          <a:p>
            <a:fld id="{08EA1D51-91F1-4798-B2C5-1210BBA6A86E}" type="datetimeFigureOut">
              <a:rPr lang="fr-FR" smtClean="0"/>
              <a:t>24/03/2023</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DF577E79-4803-4C65-B683-BE2ABC8ACEDB}" type="slidenum">
              <a:rPr lang="fr-FR" smtClean="0"/>
              <a:t>‹N°›</a:t>
            </a:fld>
            <a:endParaRPr lang="fr-FR"/>
          </a:p>
        </p:txBody>
      </p:sp>
    </p:spTree>
    <p:extLst>
      <p:ext uri="{BB962C8B-B14F-4D97-AF65-F5344CB8AC3E}">
        <p14:creationId xmlns:p14="http://schemas.microsoft.com/office/powerpoint/2010/main" val="240778101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idx="1"/>
          </p:nvPr>
        </p:nvSpPr>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08EA1D51-91F1-4798-B2C5-1210BBA6A86E}" type="datetimeFigureOut">
              <a:rPr lang="fr-FR" smtClean="0"/>
              <a:t>24/03/2023</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DF577E79-4803-4C65-B683-BE2ABC8ACEDB}" type="slidenum">
              <a:rPr lang="fr-FR" smtClean="0"/>
              <a:t>‹N°›</a:t>
            </a:fld>
            <a:endParaRPr lang="fr-FR"/>
          </a:p>
        </p:txBody>
      </p:sp>
    </p:spTree>
    <p:extLst>
      <p:ext uri="{BB962C8B-B14F-4D97-AF65-F5344CB8AC3E}">
        <p14:creationId xmlns:p14="http://schemas.microsoft.com/office/powerpoint/2010/main" val="63895693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623888" y="1709738"/>
            <a:ext cx="7886700" cy="2852737"/>
          </a:xfrm>
        </p:spPr>
        <p:txBody>
          <a:bodyPr anchor="b"/>
          <a:lstStyle>
            <a:lvl1pPr>
              <a:defRPr sz="6000"/>
            </a:lvl1pPr>
          </a:lstStyle>
          <a:p>
            <a:r>
              <a:rPr lang="fr-FR"/>
              <a:t>Modifiez le style du titre</a:t>
            </a:r>
          </a:p>
        </p:txBody>
      </p:sp>
      <p:sp>
        <p:nvSpPr>
          <p:cNvPr id="3" name="Espace réservé du texte 2"/>
          <p:cNvSpPr>
            <a:spLocks noGrp="1"/>
          </p:cNvSpPr>
          <p:nvPr>
            <p:ph type="body" idx="1"/>
          </p:nvPr>
        </p:nvSpPr>
        <p:spPr>
          <a:xfrm>
            <a:off x="623888" y="4589463"/>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Modifier les styles du texte du masque</a:t>
            </a:r>
          </a:p>
        </p:txBody>
      </p:sp>
      <p:sp>
        <p:nvSpPr>
          <p:cNvPr id="4" name="Espace réservé de la date 3"/>
          <p:cNvSpPr>
            <a:spLocks noGrp="1"/>
          </p:cNvSpPr>
          <p:nvPr>
            <p:ph type="dt" sz="half" idx="10"/>
          </p:nvPr>
        </p:nvSpPr>
        <p:spPr/>
        <p:txBody>
          <a:bodyPr/>
          <a:lstStyle/>
          <a:p>
            <a:fld id="{08EA1D51-91F1-4798-B2C5-1210BBA6A86E}" type="datetimeFigureOut">
              <a:rPr lang="fr-FR" smtClean="0"/>
              <a:t>24/03/2023</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DF577E79-4803-4C65-B683-BE2ABC8ACEDB}" type="slidenum">
              <a:rPr lang="fr-FR" smtClean="0"/>
              <a:t>‹N°›</a:t>
            </a:fld>
            <a:endParaRPr lang="fr-FR"/>
          </a:p>
        </p:txBody>
      </p:sp>
    </p:spTree>
    <p:extLst>
      <p:ext uri="{BB962C8B-B14F-4D97-AF65-F5344CB8AC3E}">
        <p14:creationId xmlns:p14="http://schemas.microsoft.com/office/powerpoint/2010/main" val="129037490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sz="half" idx="1"/>
          </p:nvPr>
        </p:nvSpPr>
        <p:spPr>
          <a:xfrm>
            <a:off x="628650" y="1825625"/>
            <a:ext cx="3867150" cy="4351338"/>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p:cNvSpPr>
            <a:spLocks noGrp="1"/>
          </p:cNvSpPr>
          <p:nvPr>
            <p:ph sz="half" idx="2"/>
          </p:nvPr>
        </p:nvSpPr>
        <p:spPr>
          <a:xfrm>
            <a:off x="4648200" y="1825625"/>
            <a:ext cx="3867150" cy="4351338"/>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p:cNvSpPr>
            <a:spLocks noGrp="1"/>
          </p:cNvSpPr>
          <p:nvPr>
            <p:ph type="dt" sz="half" idx="10"/>
          </p:nvPr>
        </p:nvSpPr>
        <p:spPr/>
        <p:txBody>
          <a:bodyPr/>
          <a:lstStyle/>
          <a:p>
            <a:fld id="{08EA1D51-91F1-4798-B2C5-1210BBA6A86E}" type="datetimeFigureOut">
              <a:rPr lang="fr-FR" smtClean="0"/>
              <a:t>24/03/2023</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DF577E79-4803-4C65-B683-BE2ABC8ACEDB}" type="slidenum">
              <a:rPr lang="fr-FR" smtClean="0"/>
              <a:t>‹N°›</a:t>
            </a:fld>
            <a:endParaRPr lang="fr-FR"/>
          </a:p>
        </p:txBody>
      </p:sp>
    </p:spTree>
    <p:extLst>
      <p:ext uri="{BB962C8B-B14F-4D97-AF65-F5344CB8AC3E}">
        <p14:creationId xmlns:p14="http://schemas.microsoft.com/office/powerpoint/2010/main" val="100628398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630238" y="365125"/>
            <a:ext cx="7886700" cy="1325563"/>
          </a:xfrm>
        </p:spPr>
        <p:txBody>
          <a:bodyPr/>
          <a:lstStyle/>
          <a:p>
            <a:r>
              <a:rPr lang="fr-FR"/>
              <a:t>Modifiez le style du titre</a:t>
            </a:r>
          </a:p>
        </p:txBody>
      </p:sp>
      <p:sp>
        <p:nvSpPr>
          <p:cNvPr id="3" name="Espace réservé du texte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Modifier les styles du texte du masque</a:t>
            </a:r>
          </a:p>
        </p:txBody>
      </p:sp>
      <p:sp>
        <p:nvSpPr>
          <p:cNvPr id="4" name="Espace réservé du contenu 3"/>
          <p:cNvSpPr>
            <a:spLocks noGrp="1"/>
          </p:cNvSpPr>
          <p:nvPr>
            <p:ph sz="half" idx="2"/>
          </p:nvPr>
        </p:nvSpPr>
        <p:spPr>
          <a:xfrm>
            <a:off x="630238" y="2505075"/>
            <a:ext cx="3868737" cy="3684588"/>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Modifier les styles du texte du masque</a:t>
            </a:r>
          </a:p>
        </p:txBody>
      </p:sp>
      <p:sp>
        <p:nvSpPr>
          <p:cNvPr id="6" name="Espace réservé du contenu 5"/>
          <p:cNvSpPr>
            <a:spLocks noGrp="1"/>
          </p:cNvSpPr>
          <p:nvPr>
            <p:ph sz="quarter" idx="4"/>
          </p:nvPr>
        </p:nvSpPr>
        <p:spPr>
          <a:xfrm>
            <a:off x="4629150" y="2505075"/>
            <a:ext cx="3887788" cy="3684588"/>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p:cNvSpPr>
            <a:spLocks noGrp="1"/>
          </p:cNvSpPr>
          <p:nvPr>
            <p:ph type="dt" sz="half" idx="10"/>
          </p:nvPr>
        </p:nvSpPr>
        <p:spPr/>
        <p:txBody>
          <a:bodyPr/>
          <a:lstStyle/>
          <a:p>
            <a:fld id="{08EA1D51-91F1-4798-B2C5-1210BBA6A86E}" type="datetimeFigureOut">
              <a:rPr lang="fr-FR" smtClean="0"/>
              <a:t>24/03/2023</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DF577E79-4803-4C65-B683-BE2ABC8ACEDB}" type="slidenum">
              <a:rPr lang="fr-FR" smtClean="0"/>
              <a:t>‹N°›</a:t>
            </a:fld>
            <a:endParaRPr lang="fr-FR"/>
          </a:p>
        </p:txBody>
      </p:sp>
    </p:spTree>
    <p:extLst>
      <p:ext uri="{BB962C8B-B14F-4D97-AF65-F5344CB8AC3E}">
        <p14:creationId xmlns:p14="http://schemas.microsoft.com/office/powerpoint/2010/main" val="350484979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e la date 2"/>
          <p:cNvSpPr>
            <a:spLocks noGrp="1"/>
          </p:cNvSpPr>
          <p:nvPr>
            <p:ph type="dt" sz="half" idx="10"/>
          </p:nvPr>
        </p:nvSpPr>
        <p:spPr/>
        <p:txBody>
          <a:bodyPr/>
          <a:lstStyle/>
          <a:p>
            <a:fld id="{08EA1D51-91F1-4798-B2C5-1210BBA6A86E}" type="datetimeFigureOut">
              <a:rPr lang="fr-FR" smtClean="0"/>
              <a:t>24/03/2023</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DF577E79-4803-4C65-B683-BE2ABC8ACEDB}" type="slidenum">
              <a:rPr lang="fr-FR" smtClean="0"/>
              <a:t>‹N°›</a:t>
            </a:fld>
            <a:endParaRPr lang="fr-FR"/>
          </a:p>
        </p:txBody>
      </p:sp>
    </p:spTree>
    <p:extLst>
      <p:ext uri="{BB962C8B-B14F-4D97-AF65-F5344CB8AC3E}">
        <p14:creationId xmlns:p14="http://schemas.microsoft.com/office/powerpoint/2010/main" val="61968520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a:t>Modifiez le style du titre</a:t>
            </a: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Modifiez les styles du texte du masque</a:t>
            </a:r>
          </a:p>
        </p:txBody>
      </p:sp>
      <p:sp>
        <p:nvSpPr>
          <p:cNvPr id="4" name="Espace réservé de la date 3"/>
          <p:cNvSpPr>
            <a:spLocks noGrp="1"/>
          </p:cNvSpPr>
          <p:nvPr>
            <p:ph type="dt" sz="half" idx="10"/>
          </p:nvPr>
        </p:nvSpPr>
        <p:spPr/>
        <p:txBody>
          <a:bodyPr/>
          <a:lstStyle/>
          <a:p>
            <a:r>
              <a:rPr lang="fr-FR"/>
              <a:t>Page - ‹N°›                     30/01/2020</a:t>
            </a:r>
          </a:p>
        </p:txBody>
      </p:sp>
      <p:sp>
        <p:nvSpPr>
          <p:cNvPr id="5" name="Espace réservé du pied de page 4"/>
          <p:cNvSpPr>
            <a:spLocks noGrp="1"/>
          </p:cNvSpPr>
          <p:nvPr>
            <p:ph type="ftr" sz="quarter" idx="11"/>
          </p:nvPr>
        </p:nvSpPr>
        <p:spPr/>
        <p:txBody>
          <a:bodyPr/>
          <a:lstStyle/>
          <a:p>
            <a:r>
              <a:rPr lang="fr-FR"/>
              <a:t>Informations à usage interne uniquement</a:t>
            </a:r>
          </a:p>
        </p:txBody>
      </p:sp>
      <p:sp>
        <p:nvSpPr>
          <p:cNvPr id="6" name="Espace réservé du numéro de diapositive 5"/>
          <p:cNvSpPr>
            <a:spLocks noGrp="1"/>
          </p:cNvSpPr>
          <p:nvPr>
            <p:ph type="sldNum" sz="quarter" idx="12"/>
          </p:nvPr>
        </p:nvSpPr>
        <p:spPr/>
        <p:txBody>
          <a:bodyPr/>
          <a:lstStyle/>
          <a:p>
            <a:fld id="{53450067-A732-4551-A68F-174FD727CE34}" type="slidenum">
              <a:rPr lang="fr-FR" smtClean="0"/>
              <a:t>‹N°›</a:t>
            </a:fld>
            <a:endParaRPr lang="fr-FR"/>
          </a:p>
        </p:txBody>
      </p:sp>
    </p:spTree>
    <p:extLst>
      <p:ext uri="{BB962C8B-B14F-4D97-AF65-F5344CB8AC3E}">
        <p14:creationId xmlns:p14="http://schemas.microsoft.com/office/powerpoint/2010/main" val="111517730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08EA1D51-91F1-4798-B2C5-1210BBA6A86E}" type="datetimeFigureOut">
              <a:rPr lang="fr-FR" smtClean="0"/>
              <a:t>24/03/2023</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DF577E79-4803-4C65-B683-BE2ABC8ACEDB}" type="slidenum">
              <a:rPr lang="fr-FR" smtClean="0"/>
              <a:t>‹N°›</a:t>
            </a:fld>
            <a:endParaRPr lang="fr-FR"/>
          </a:p>
        </p:txBody>
      </p:sp>
    </p:spTree>
    <p:extLst>
      <p:ext uri="{BB962C8B-B14F-4D97-AF65-F5344CB8AC3E}">
        <p14:creationId xmlns:p14="http://schemas.microsoft.com/office/powerpoint/2010/main" val="423228448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630238" y="457200"/>
            <a:ext cx="2949575" cy="1600200"/>
          </a:xfrm>
        </p:spPr>
        <p:txBody>
          <a:bodyPr anchor="b"/>
          <a:lstStyle>
            <a:lvl1pPr>
              <a:defRPr sz="3200"/>
            </a:lvl1pPr>
          </a:lstStyle>
          <a:p>
            <a:r>
              <a:rPr lang="fr-FR"/>
              <a:t>Modifiez le style du titre</a:t>
            </a:r>
          </a:p>
        </p:txBody>
      </p:sp>
      <p:sp>
        <p:nvSpPr>
          <p:cNvPr id="3" name="Espace réservé du contenu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Modifier les styles du texte du masque</a:t>
            </a:r>
          </a:p>
        </p:txBody>
      </p:sp>
      <p:sp>
        <p:nvSpPr>
          <p:cNvPr id="5" name="Espace réservé de la date 4"/>
          <p:cNvSpPr>
            <a:spLocks noGrp="1"/>
          </p:cNvSpPr>
          <p:nvPr>
            <p:ph type="dt" sz="half" idx="10"/>
          </p:nvPr>
        </p:nvSpPr>
        <p:spPr/>
        <p:txBody>
          <a:bodyPr/>
          <a:lstStyle/>
          <a:p>
            <a:fld id="{08EA1D51-91F1-4798-B2C5-1210BBA6A86E}" type="datetimeFigureOut">
              <a:rPr lang="fr-FR" smtClean="0"/>
              <a:t>24/03/2023</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DF577E79-4803-4C65-B683-BE2ABC8ACEDB}" type="slidenum">
              <a:rPr lang="fr-FR" smtClean="0"/>
              <a:t>‹N°›</a:t>
            </a:fld>
            <a:endParaRPr lang="fr-FR"/>
          </a:p>
        </p:txBody>
      </p:sp>
    </p:spTree>
    <p:extLst>
      <p:ext uri="{BB962C8B-B14F-4D97-AF65-F5344CB8AC3E}">
        <p14:creationId xmlns:p14="http://schemas.microsoft.com/office/powerpoint/2010/main" val="90701138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630238" y="457200"/>
            <a:ext cx="2949575" cy="1600200"/>
          </a:xfrm>
        </p:spPr>
        <p:txBody>
          <a:bodyPr anchor="b"/>
          <a:lstStyle>
            <a:lvl1pPr>
              <a:defRPr sz="3200"/>
            </a:lvl1pPr>
          </a:lstStyle>
          <a:p>
            <a:r>
              <a:rPr lang="fr-FR"/>
              <a:t>Modifiez le style du titre</a:t>
            </a:r>
          </a:p>
        </p:txBody>
      </p:sp>
      <p:sp>
        <p:nvSpPr>
          <p:cNvPr id="3" name="Espace réservé pour une image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Modifier les styles du texte du masque</a:t>
            </a:r>
          </a:p>
        </p:txBody>
      </p:sp>
      <p:sp>
        <p:nvSpPr>
          <p:cNvPr id="5" name="Espace réservé de la date 4"/>
          <p:cNvSpPr>
            <a:spLocks noGrp="1"/>
          </p:cNvSpPr>
          <p:nvPr>
            <p:ph type="dt" sz="half" idx="10"/>
          </p:nvPr>
        </p:nvSpPr>
        <p:spPr/>
        <p:txBody>
          <a:bodyPr/>
          <a:lstStyle/>
          <a:p>
            <a:fld id="{08EA1D51-91F1-4798-B2C5-1210BBA6A86E}" type="datetimeFigureOut">
              <a:rPr lang="fr-FR" smtClean="0"/>
              <a:t>24/03/2023</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DF577E79-4803-4C65-B683-BE2ABC8ACEDB}" type="slidenum">
              <a:rPr lang="fr-FR" smtClean="0"/>
              <a:t>‹N°›</a:t>
            </a:fld>
            <a:endParaRPr lang="fr-FR"/>
          </a:p>
        </p:txBody>
      </p:sp>
    </p:spTree>
    <p:extLst>
      <p:ext uri="{BB962C8B-B14F-4D97-AF65-F5344CB8AC3E}">
        <p14:creationId xmlns:p14="http://schemas.microsoft.com/office/powerpoint/2010/main" val="294710453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texte vertical 2"/>
          <p:cNvSpPr>
            <a:spLocks noGrp="1"/>
          </p:cNvSpPr>
          <p:nvPr>
            <p:ph type="body" orient="vert" idx="1"/>
          </p:nvPr>
        </p:nvSpPr>
        <p:spPr/>
        <p:txBody>
          <a:bodyPr vert="eaVert"/>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08EA1D51-91F1-4798-B2C5-1210BBA6A86E}" type="datetimeFigureOut">
              <a:rPr lang="fr-FR" smtClean="0"/>
              <a:t>24/03/2023</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DF577E79-4803-4C65-B683-BE2ABC8ACEDB}" type="slidenum">
              <a:rPr lang="fr-FR" smtClean="0"/>
              <a:t>‹N°›</a:t>
            </a:fld>
            <a:endParaRPr lang="fr-FR"/>
          </a:p>
        </p:txBody>
      </p:sp>
    </p:spTree>
    <p:extLst>
      <p:ext uri="{BB962C8B-B14F-4D97-AF65-F5344CB8AC3E}">
        <p14:creationId xmlns:p14="http://schemas.microsoft.com/office/powerpoint/2010/main" val="246017105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543675" y="365125"/>
            <a:ext cx="1971675" cy="5811838"/>
          </a:xfrm>
        </p:spPr>
        <p:txBody>
          <a:bodyPr vert="eaVert"/>
          <a:lstStyle/>
          <a:p>
            <a:r>
              <a:rPr lang="fr-FR"/>
              <a:t>Modifiez le style du titre</a:t>
            </a:r>
          </a:p>
        </p:txBody>
      </p:sp>
      <p:sp>
        <p:nvSpPr>
          <p:cNvPr id="3" name="Espace réservé du texte vertical 2"/>
          <p:cNvSpPr>
            <a:spLocks noGrp="1"/>
          </p:cNvSpPr>
          <p:nvPr>
            <p:ph type="body" orient="vert" idx="1"/>
          </p:nvPr>
        </p:nvSpPr>
        <p:spPr>
          <a:xfrm>
            <a:off x="628650" y="365125"/>
            <a:ext cx="5762625" cy="5811838"/>
          </a:xfrm>
        </p:spPr>
        <p:txBody>
          <a:bodyPr vert="eaVert"/>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08EA1D51-91F1-4798-B2C5-1210BBA6A86E}" type="datetimeFigureOut">
              <a:rPr lang="fr-FR" smtClean="0"/>
              <a:t>24/03/2023</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DF577E79-4803-4C65-B683-BE2ABC8ACEDB}" type="slidenum">
              <a:rPr lang="fr-FR" smtClean="0"/>
              <a:t>‹N°›</a:t>
            </a:fld>
            <a:endParaRPr lang="fr-FR"/>
          </a:p>
        </p:txBody>
      </p:sp>
    </p:spTree>
    <p:extLst>
      <p:ext uri="{BB962C8B-B14F-4D97-AF65-F5344CB8AC3E}">
        <p14:creationId xmlns:p14="http://schemas.microsoft.com/office/powerpoint/2010/main" val="14403652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1143000" y="1122363"/>
            <a:ext cx="6858000" cy="2387600"/>
          </a:xfrm>
        </p:spPr>
        <p:txBody>
          <a:bodyPr anchor="b"/>
          <a:lstStyle>
            <a:lvl1pPr algn="ctr">
              <a:defRPr sz="6000"/>
            </a:lvl1pPr>
          </a:lstStyle>
          <a:p>
            <a:r>
              <a:rPr lang="fr-FR"/>
              <a:t>Modifiez le style du titre</a:t>
            </a:r>
          </a:p>
        </p:txBody>
      </p:sp>
      <p:sp>
        <p:nvSpPr>
          <p:cNvPr id="3" name="Sous-titr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Modifier le style des sous-titres du masque</a:t>
            </a:r>
          </a:p>
        </p:txBody>
      </p:sp>
      <p:sp>
        <p:nvSpPr>
          <p:cNvPr id="4" name="Espace réservé de la date 3"/>
          <p:cNvSpPr>
            <a:spLocks noGrp="1"/>
          </p:cNvSpPr>
          <p:nvPr>
            <p:ph type="dt" sz="half" idx="10"/>
          </p:nvPr>
        </p:nvSpPr>
        <p:spPr/>
        <p:txBody>
          <a:bodyPr/>
          <a:lstStyle/>
          <a:p>
            <a:r>
              <a:rPr lang="fr-FR"/>
              <a:t>Page - ‹N°›                     30/01/2020</a:t>
            </a:r>
          </a:p>
        </p:txBody>
      </p:sp>
      <p:sp>
        <p:nvSpPr>
          <p:cNvPr id="5" name="Espace réservé du pied de page 4"/>
          <p:cNvSpPr>
            <a:spLocks noGrp="1"/>
          </p:cNvSpPr>
          <p:nvPr>
            <p:ph type="ftr" sz="quarter" idx="11"/>
          </p:nvPr>
        </p:nvSpPr>
        <p:spPr/>
        <p:txBody>
          <a:bodyPr/>
          <a:lstStyle/>
          <a:p>
            <a:r>
              <a:rPr lang="fr-FR"/>
              <a:t>Informations à usage interne uniquement</a:t>
            </a:r>
          </a:p>
        </p:txBody>
      </p:sp>
      <p:sp>
        <p:nvSpPr>
          <p:cNvPr id="6" name="Espace réservé du numéro de diapositive 5"/>
          <p:cNvSpPr>
            <a:spLocks noGrp="1"/>
          </p:cNvSpPr>
          <p:nvPr>
            <p:ph type="sldNum" sz="quarter" idx="12"/>
          </p:nvPr>
        </p:nvSpPr>
        <p:spPr/>
        <p:txBody>
          <a:bodyPr/>
          <a:lstStyle/>
          <a:p>
            <a:fld id="{11645176-6860-40FC-9246-B4DC3A107A69}" type="slidenum">
              <a:rPr lang="fr-FR" smtClean="0"/>
              <a:t>‹N°›</a:t>
            </a:fld>
            <a:endParaRPr lang="fr-FR"/>
          </a:p>
        </p:txBody>
      </p:sp>
    </p:spTree>
    <p:extLst>
      <p:ext uri="{BB962C8B-B14F-4D97-AF65-F5344CB8AC3E}">
        <p14:creationId xmlns:p14="http://schemas.microsoft.com/office/powerpoint/2010/main" val="1769417476"/>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idx="1"/>
          </p:nvPr>
        </p:nvSpPr>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r>
              <a:rPr lang="fr-FR"/>
              <a:t>Page - ‹N°›                     30/01/2020</a:t>
            </a:r>
          </a:p>
        </p:txBody>
      </p:sp>
      <p:sp>
        <p:nvSpPr>
          <p:cNvPr id="5" name="Espace réservé du pied de page 4"/>
          <p:cNvSpPr>
            <a:spLocks noGrp="1"/>
          </p:cNvSpPr>
          <p:nvPr>
            <p:ph type="ftr" sz="quarter" idx="11"/>
          </p:nvPr>
        </p:nvSpPr>
        <p:spPr/>
        <p:txBody>
          <a:bodyPr/>
          <a:lstStyle/>
          <a:p>
            <a:r>
              <a:rPr lang="fr-FR"/>
              <a:t>Informations à usage interne uniquement</a:t>
            </a:r>
          </a:p>
        </p:txBody>
      </p:sp>
      <p:sp>
        <p:nvSpPr>
          <p:cNvPr id="6" name="Espace réservé du numéro de diapositive 5"/>
          <p:cNvSpPr>
            <a:spLocks noGrp="1"/>
          </p:cNvSpPr>
          <p:nvPr>
            <p:ph type="sldNum" sz="quarter" idx="12"/>
          </p:nvPr>
        </p:nvSpPr>
        <p:spPr/>
        <p:txBody>
          <a:bodyPr/>
          <a:lstStyle/>
          <a:p>
            <a:fld id="{11645176-6860-40FC-9246-B4DC3A107A69}" type="slidenum">
              <a:rPr lang="fr-FR" smtClean="0"/>
              <a:t>‹N°›</a:t>
            </a:fld>
            <a:endParaRPr lang="fr-FR"/>
          </a:p>
        </p:txBody>
      </p:sp>
    </p:spTree>
    <p:extLst>
      <p:ext uri="{BB962C8B-B14F-4D97-AF65-F5344CB8AC3E}">
        <p14:creationId xmlns:p14="http://schemas.microsoft.com/office/powerpoint/2010/main" val="3107323091"/>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623888" y="1709738"/>
            <a:ext cx="7886700" cy="2852737"/>
          </a:xfrm>
        </p:spPr>
        <p:txBody>
          <a:bodyPr anchor="b"/>
          <a:lstStyle>
            <a:lvl1pPr>
              <a:defRPr sz="6000"/>
            </a:lvl1pPr>
          </a:lstStyle>
          <a:p>
            <a:r>
              <a:rPr lang="fr-FR"/>
              <a:t>Modifiez le style du titre</a:t>
            </a:r>
          </a:p>
        </p:txBody>
      </p:sp>
      <p:sp>
        <p:nvSpPr>
          <p:cNvPr id="3" name="Espace réservé du texte 2"/>
          <p:cNvSpPr>
            <a:spLocks noGrp="1"/>
          </p:cNvSpPr>
          <p:nvPr>
            <p:ph type="body" idx="1"/>
          </p:nvPr>
        </p:nvSpPr>
        <p:spPr>
          <a:xfrm>
            <a:off x="623888" y="4589463"/>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Modifier les styles du texte du masque</a:t>
            </a:r>
          </a:p>
        </p:txBody>
      </p:sp>
      <p:sp>
        <p:nvSpPr>
          <p:cNvPr id="4" name="Espace réservé de la date 3"/>
          <p:cNvSpPr>
            <a:spLocks noGrp="1"/>
          </p:cNvSpPr>
          <p:nvPr>
            <p:ph type="dt" sz="half" idx="10"/>
          </p:nvPr>
        </p:nvSpPr>
        <p:spPr/>
        <p:txBody>
          <a:bodyPr/>
          <a:lstStyle/>
          <a:p>
            <a:r>
              <a:rPr lang="fr-FR"/>
              <a:t>Page - ‹N°›                     30/01/2020</a:t>
            </a:r>
          </a:p>
        </p:txBody>
      </p:sp>
      <p:sp>
        <p:nvSpPr>
          <p:cNvPr id="5" name="Espace réservé du pied de page 4"/>
          <p:cNvSpPr>
            <a:spLocks noGrp="1"/>
          </p:cNvSpPr>
          <p:nvPr>
            <p:ph type="ftr" sz="quarter" idx="11"/>
          </p:nvPr>
        </p:nvSpPr>
        <p:spPr/>
        <p:txBody>
          <a:bodyPr/>
          <a:lstStyle/>
          <a:p>
            <a:r>
              <a:rPr lang="fr-FR"/>
              <a:t>Informations à usage interne uniquement</a:t>
            </a:r>
          </a:p>
        </p:txBody>
      </p:sp>
      <p:sp>
        <p:nvSpPr>
          <p:cNvPr id="6" name="Espace réservé du numéro de diapositive 5"/>
          <p:cNvSpPr>
            <a:spLocks noGrp="1"/>
          </p:cNvSpPr>
          <p:nvPr>
            <p:ph type="sldNum" sz="quarter" idx="12"/>
          </p:nvPr>
        </p:nvSpPr>
        <p:spPr/>
        <p:txBody>
          <a:bodyPr/>
          <a:lstStyle/>
          <a:p>
            <a:fld id="{11645176-6860-40FC-9246-B4DC3A107A69}" type="slidenum">
              <a:rPr lang="fr-FR" smtClean="0"/>
              <a:t>‹N°›</a:t>
            </a:fld>
            <a:endParaRPr lang="fr-FR"/>
          </a:p>
        </p:txBody>
      </p:sp>
    </p:spTree>
    <p:extLst>
      <p:ext uri="{BB962C8B-B14F-4D97-AF65-F5344CB8AC3E}">
        <p14:creationId xmlns:p14="http://schemas.microsoft.com/office/powerpoint/2010/main" val="3299787063"/>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sz="half" idx="1"/>
          </p:nvPr>
        </p:nvSpPr>
        <p:spPr>
          <a:xfrm>
            <a:off x="628650" y="1825625"/>
            <a:ext cx="3867150" cy="4351338"/>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p:cNvSpPr>
            <a:spLocks noGrp="1"/>
          </p:cNvSpPr>
          <p:nvPr>
            <p:ph sz="half" idx="2"/>
          </p:nvPr>
        </p:nvSpPr>
        <p:spPr>
          <a:xfrm>
            <a:off x="4648200" y="1825625"/>
            <a:ext cx="3867150" cy="4351338"/>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p:cNvSpPr>
            <a:spLocks noGrp="1"/>
          </p:cNvSpPr>
          <p:nvPr>
            <p:ph type="dt" sz="half" idx="10"/>
          </p:nvPr>
        </p:nvSpPr>
        <p:spPr/>
        <p:txBody>
          <a:bodyPr/>
          <a:lstStyle/>
          <a:p>
            <a:r>
              <a:rPr lang="fr-FR"/>
              <a:t>Page - ‹N°›                     30/01/2020</a:t>
            </a:r>
          </a:p>
        </p:txBody>
      </p:sp>
      <p:sp>
        <p:nvSpPr>
          <p:cNvPr id="6" name="Espace réservé du pied de page 5"/>
          <p:cNvSpPr>
            <a:spLocks noGrp="1"/>
          </p:cNvSpPr>
          <p:nvPr>
            <p:ph type="ftr" sz="quarter" idx="11"/>
          </p:nvPr>
        </p:nvSpPr>
        <p:spPr/>
        <p:txBody>
          <a:bodyPr/>
          <a:lstStyle/>
          <a:p>
            <a:r>
              <a:rPr lang="fr-FR"/>
              <a:t>Informations à usage interne uniquement</a:t>
            </a:r>
          </a:p>
        </p:txBody>
      </p:sp>
      <p:sp>
        <p:nvSpPr>
          <p:cNvPr id="7" name="Espace réservé du numéro de diapositive 6"/>
          <p:cNvSpPr>
            <a:spLocks noGrp="1"/>
          </p:cNvSpPr>
          <p:nvPr>
            <p:ph type="sldNum" sz="quarter" idx="12"/>
          </p:nvPr>
        </p:nvSpPr>
        <p:spPr/>
        <p:txBody>
          <a:bodyPr/>
          <a:lstStyle/>
          <a:p>
            <a:fld id="{11645176-6860-40FC-9246-B4DC3A107A69}" type="slidenum">
              <a:rPr lang="fr-FR" smtClean="0"/>
              <a:t>‹N°›</a:t>
            </a:fld>
            <a:endParaRPr lang="fr-FR"/>
          </a:p>
        </p:txBody>
      </p:sp>
    </p:spTree>
    <p:extLst>
      <p:ext uri="{BB962C8B-B14F-4D97-AF65-F5344CB8AC3E}">
        <p14:creationId xmlns:p14="http://schemas.microsoft.com/office/powerpoint/2010/main" val="3371838577"/>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630238" y="365125"/>
            <a:ext cx="7886700" cy="1325563"/>
          </a:xfrm>
        </p:spPr>
        <p:txBody>
          <a:bodyPr/>
          <a:lstStyle/>
          <a:p>
            <a:r>
              <a:rPr lang="fr-FR"/>
              <a:t>Modifiez le style du titre</a:t>
            </a:r>
          </a:p>
        </p:txBody>
      </p:sp>
      <p:sp>
        <p:nvSpPr>
          <p:cNvPr id="3" name="Espace réservé du texte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Modifier les styles du texte du masque</a:t>
            </a:r>
          </a:p>
        </p:txBody>
      </p:sp>
      <p:sp>
        <p:nvSpPr>
          <p:cNvPr id="4" name="Espace réservé du contenu 3"/>
          <p:cNvSpPr>
            <a:spLocks noGrp="1"/>
          </p:cNvSpPr>
          <p:nvPr>
            <p:ph sz="half" idx="2"/>
          </p:nvPr>
        </p:nvSpPr>
        <p:spPr>
          <a:xfrm>
            <a:off x="630238" y="2505075"/>
            <a:ext cx="3868737" cy="3684588"/>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Modifier les styles du texte du masque</a:t>
            </a:r>
          </a:p>
        </p:txBody>
      </p:sp>
      <p:sp>
        <p:nvSpPr>
          <p:cNvPr id="6" name="Espace réservé du contenu 5"/>
          <p:cNvSpPr>
            <a:spLocks noGrp="1"/>
          </p:cNvSpPr>
          <p:nvPr>
            <p:ph sz="quarter" idx="4"/>
          </p:nvPr>
        </p:nvSpPr>
        <p:spPr>
          <a:xfrm>
            <a:off x="4629150" y="2505075"/>
            <a:ext cx="3887788" cy="3684588"/>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p:cNvSpPr>
            <a:spLocks noGrp="1"/>
          </p:cNvSpPr>
          <p:nvPr>
            <p:ph type="dt" sz="half" idx="10"/>
          </p:nvPr>
        </p:nvSpPr>
        <p:spPr/>
        <p:txBody>
          <a:bodyPr/>
          <a:lstStyle/>
          <a:p>
            <a:r>
              <a:rPr lang="fr-FR"/>
              <a:t>Page - ‹N°›                     30/01/2020</a:t>
            </a:r>
          </a:p>
        </p:txBody>
      </p:sp>
      <p:sp>
        <p:nvSpPr>
          <p:cNvPr id="8" name="Espace réservé du pied de page 7"/>
          <p:cNvSpPr>
            <a:spLocks noGrp="1"/>
          </p:cNvSpPr>
          <p:nvPr>
            <p:ph type="ftr" sz="quarter" idx="11"/>
          </p:nvPr>
        </p:nvSpPr>
        <p:spPr/>
        <p:txBody>
          <a:bodyPr/>
          <a:lstStyle/>
          <a:p>
            <a:r>
              <a:rPr lang="fr-FR"/>
              <a:t>Informations à usage interne uniquement</a:t>
            </a:r>
          </a:p>
        </p:txBody>
      </p:sp>
      <p:sp>
        <p:nvSpPr>
          <p:cNvPr id="9" name="Espace réservé du numéro de diapositive 8"/>
          <p:cNvSpPr>
            <a:spLocks noGrp="1"/>
          </p:cNvSpPr>
          <p:nvPr>
            <p:ph type="sldNum" sz="quarter" idx="12"/>
          </p:nvPr>
        </p:nvSpPr>
        <p:spPr/>
        <p:txBody>
          <a:bodyPr/>
          <a:lstStyle/>
          <a:p>
            <a:fld id="{11645176-6860-40FC-9246-B4DC3A107A69}" type="slidenum">
              <a:rPr lang="fr-FR" smtClean="0"/>
              <a:t>‹N°›</a:t>
            </a:fld>
            <a:endParaRPr lang="fr-FR"/>
          </a:p>
        </p:txBody>
      </p:sp>
    </p:spTree>
    <p:extLst>
      <p:ext uri="{BB962C8B-B14F-4D97-AF65-F5344CB8AC3E}">
        <p14:creationId xmlns:p14="http://schemas.microsoft.com/office/powerpoint/2010/main" val="322429402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p:cNvSpPr>
            <a:spLocks noGrp="1"/>
          </p:cNvSpPr>
          <p:nvPr>
            <p:ph type="dt" sz="half" idx="10"/>
          </p:nvPr>
        </p:nvSpPr>
        <p:spPr/>
        <p:txBody>
          <a:bodyPr/>
          <a:lstStyle/>
          <a:p>
            <a:r>
              <a:rPr lang="fr-FR"/>
              <a:t>Page - ‹N°›                     30/01/2020</a:t>
            </a:r>
          </a:p>
        </p:txBody>
      </p:sp>
      <p:sp>
        <p:nvSpPr>
          <p:cNvPr id="6" name="Espace réservé du pied de page 5"/>
          <p:cNvSpPr>
            <a:spLocks noGrp="1"/>
          </p:cNvSpPr>
          <p:nvPr>
            <p:ph type="ftr" sz="quarter" idx="11"/>
          </p:nvPr>
        </p:nvSpPr>
        <p:spPr/>
        <p:txBody>
          <a:bodyPr/>
          <a:lstStyle/>
          <a:p>
            <a:r>
              <a:rPr lang="fr-FR"/>
              <a:t>Informations à usage interne uniquement</a:t>
            </a:r>
          </a:p>
        </p:txBody>
      </p:sp>
      <p:sp>
        <p:nvSpPr>
          <p:cNvPr id="7" name="Espace réservé du numéro de diapositive 6"/>
          <p:cNvSpPr>
            <a:spLocks noGrp="1"/>
          </p:cNvSpPr>
          <p:nvPr>
            <p:ph type="sldNum" sz="quarter" idx="12"/>
          </p:nvPr>
        </p:nvSpPr>
        <p:spPr/>
        <p:txBody>
          <a:bodyPr/>
          <a:lstStyle/>
          <a:p>
            <a:fld id="{53450067-A732-4551-A68F-174FD727CE34}" type="slidenum">
              <a:rPr lang="fr-FR" smtClean="0"/>
              <a:t>‹N°›</a:t>
            </a:fld>
            <a:endParaRPr lang="fr-FR"/>
          </a:p>
        </p:txBody>
      </p:sp>
    </p:spTree>
    <p:extLst>
      <p:ext uri="{BB962C8B-B14F-4D97-AF65-F5344CB8AC3E}">
        <p14:creationId xmlns:p14="http://schemas.microsoft.com/office/powerpoint/2010/main" val="3211396889"/>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e la date 2"/>
          <p:cNvSpPr>
            <a:spLocks noGrp="1"/>
          </p:cNvSpPr>
          <p:nvPr>
            <p:ph type="dt" sz="half" idx="10"/>
          </p:nvPr>
        </p:nvSpPr>
        <p:spPr/>
        <p:txBody>
          <a:bodyPr/>
          <a:lstStyle/>
          <a:p>
            <a:r>
              <a:rPr lang="fr-FR"/>
              <a:t>Page - ‹N°›                     30/01/2020</a:t>
            </a:r>
          </a:p>
        </p:txBody>
      </p:sp>
      <p:sp>
        <p:nvSpPr>
          <p:cNvPr id="4" name="Espace réservé du pied de page 3"/>
          <p:cNvSpPr>
            <a:spLocks noGrp="1"/>
          </p:cNvSpPr>
          <p:nvPr>
            <p:ph type="ftr" sz="quarter" idx="11"/>
          </p:nvPr>
        </p:nvSpPr>
        <p:spPr/>
        <p:txBody>
          <a:bodyPr/>
          <a:lstStyle/>
          <a:p>
            <a:r>
              <a:rPr lang="fr-FR"/>
              <a:t>Informations à usage interne uniquement</a:t>
            </a:r>
          </a:p>
        </p:txBody>
      </p:sp>
      <p:sp>
        <p:nvSpPr>
          <p:cNvPr id="5" name="Espace réservé du numéro de diapositive 4"/>
          <p:cNvSpPr>
            <a:spLocks noGrp="1"/>
          </p:cNvSpPr>
          <p:nvPr>
            <p:ph type="sldNum" sz="quarter" idx="12"/>
          </p:nvPr>
        </p:nvSpPr>
        <p:spPr/>
        <p:txBody>
          <a:bodyPr/>
          <a:lstStyle/>
          <a:p>
            <a:fld id="{11645176-6860-40FC-9246-B4DC3A107A69}" type="slidenum">
              <a:rPr lang="fr-FR" smtClean="0"/>
              <a:t>‹N°›</a:t>
            </a:fld>
            <a:endParaRPr lang="fr-FR"/>
          </a:p>
        </p:txBody>
      </p:sp>
    </p:spTree>
    <p:extLst>
      <p:ext uri="{BB962C8B-B14F-4D97-AF65-F5344CB8AC3E}">
        <p14:creationId xmlns:p14="http://schemas.microsoft.com/office/powerpoint/2010/main" val="2080707729"/>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r>
              <a:rPr lang="fr-FR"/>
              <a:t>Page - ‹N°›                     30/01/2020</a:t>
            </a:r>
          </a:p>
        </p:txBody>
      </p:sp>
      <p:sp>
        <p:nvSpPr>
          <p:cNvPr id="3" name="Espace réservé du pied de page 2"/>
          <p:cNvSpPr>
            <a:spLocks noGrp="1"/>
          </p:cNvSpPr>
          <p:nvPr>
            <p:ph type="ftr" sz="quarter" idx="11"/>
          </p:nvPr>
        </p:nvSpPr>
        <p:spPr/>
        <p:txBody>
          <a:bodyPr/>
          <a:lstStyle/>
          <a:p>
            <a:r>
              <a:rPr lang="fr-FR"/>
              <a:t>Informations à usage interne uniquement</a:t>
            </a:r>
          </a:p>
        </p:txBody>
      </p:sp>
      <p:sp>
        <p:nvSpPr>
          <p:cNvPr id="4" name="Espace réservé du numéro de diapositive 3"/>
          <p:cNvSpPr>
            <a:spLocks noGrp="1"/>
          </p:cNvSpPr>
          <p:nvPr>
            <p:ph type="sldNum" sz="quarter" idx="12"/>
          </p:nvPr>
        </p:nvSpPr>
        <p:spPr/>
        <p:txBody>
          <a:bodyPr/>
          <a:lstStyle/>
          <a:p>
            <a:fld id="{11645176-6860-40FC-9246-B4DC3A107A69}" type="slidenum">
              <a:rPr lang="fr-FR" smtClean="0"/>
              <a:t>‹N°›</a:t>
            </a:fld>
            <a:endParaRPr lang="fr-FR"/>
          </a:p>
        </p:txBody>
      </p:sp>
    </p:spTree>
    <p:extLst>
      <p:ext uri="{BB962C8B-B14F-4D97-AF65-F5344CB8AC3E}">
        <p14:creationId xmlns:p14="http://schemas.microsoft.com/office/powerpoint/2010/main" val="288335049"/>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630238" y="457200"/>
            <a:ext cx="2949575" cy="1600200"/>
          </a:xfrm>
        </p:spPr>
        <p:txBody>
          <a:bodyPr anchor="b"/>
          <a:lstStyle>
            <a:lvl1pPr>
              <a:defRPr sz="3200"/>
            </a:lvl1pPr>
          </a:lstStyle>
          <a:p>
            <a:r>
              <a:rPr lang="fr-FR"/>
              <a:t>Modifiez le style du titre</a:t>
            </a:r>
          </a:p>
        </p:txBody>
      </p:sp>
      <p:sp>
        <p:nvSpPr>
          <p:cNvPr id="3" name="Espace réservé du contenu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Modifier les styles du texte du masque</a:t>
            </a:r>
          </a:p>
        </p:txBody>
      </p:sp>
      <p:sp>
        <p:nvSpPr>
          <p:cNvPr id="5" name="Espace réservé de la date 4"/>
          <p:cNvSpPr>
            <a:spLocks noGrp="1"/>
          </p:cNvSpPr>
          <p:nvPr>
            <p:ph type="dt" sz="half" idx="10"/>
          </p:nvPr>
        </p:nvSpPr>
        <p:spPr/>
        <p:txBody>
          <a:bodyPr/>
          <a:lstStyle/>
          <a:p>
            <a:r>
              <a:rPr lang="fr-FR"/>
              <a:t>Page - ‹N°›                     30/01/2020</a:t>
            </a:r>
          </a:p>
        </p:txBody>
      </p:sp>
      <p:sp>
        <p:nvSpPr>
          <p:cNvPr id="6" name="Espace réservé du pied de page 5"/>
          <p:cNvSpPr>
            <a:spLocks noGrp="1"/>
          </p:cNvSpPr>
          <p:nvPr>
            <p:ph type="ftr" sz="quarter" idx="11"/>
          </p:nvPr>
        </p:nvSpPr>
        <p:spPr/>
        <p:txBody>
          <a:bodyPr/>
          <a:lstStyle/>
          <a:p>
            <a:r>
              <a:rPr lang="fr-FR"/>
              <a:t>Informations à usage interne uniquement</a:t>
            </a:r>
          </a:p>
        </p:txBody>
      </p:sp>
      <p:sp>
        <p:nvSpPr>
          <p:cNvPr id="7" name="Espace réservé du numéro de diapositive 6"/>
          <p:cNvSpPr>
            <a:spLocks noGrp="1"/>
          </p:cNvSpPr>
          <p:nvPr>
            <p:ph type="sldNum" sz="quarter" idx="12"/>
          </p:nvPr>
        </p:nvSpPr>
        <p:spPr/>
        <p:txBody>
          <a:bodyPr/>
          <a:lstStyle/>
          <a:p>
            <a:fld id="{11645176-6860-40FC-9246-B4DC3A107A69}" type="slidenum">
              <a:rPr lang="fr-FR" smtClean="0"/>
              <a:t>‹N°›</a:t>
            </a:fld>
            <a:endParaRPr lang="fr-FR"/>
          </a:p>
        </p:txBody>
      </p:sp>
    </p:spTree>
    <p:extLst>
      <p:ext uri="{BB962C8B-B14F-4D97-AF65-F5344CB8AC3E}">
        <p14:creationId xmlns:p14="http://schemas.microsoft.com/office/powerpoint/2010/main" val="2373994708"/>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630238" y="457200"/>
            <a:ext cx="2949575" cy="1600200"/>
          </a:xfrm>
        </p:spPr>
        <p:txBody>
          <a:bodyPr anchor="b"/>
          <a:lstStyle>
            <a:lvl1pPr>
              <a:defRPr sz="3200"/>
            </a:lvl1pPr>
          </a:lstStyle>
          <a:p>
            <a:r>
              <a:rPr lang="fr-FR"/>
              <a:t>Modifiez le style du titre</a:t>
            </a:r>
          </a:p>
        </p:txBody>
      </p:sp>
      <p:sp>
        <p:nvSpPr>
          <p:cNvPr id="3" name="Espace réservé pour une image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Modifier les styles du texte du masque</a:t>
            </a:r>
          </a:p>
        </p:txBody>
      </p:sp>
      <p:sp>
        <p:nvSpPr>
          <p:cNvPr id="5" name="Espace réservé de la date 4"/>
          <p:cNvSpPr>
            <a:spLocks noGrp="1"/>
          </p:cNvSpPr>
          <p:nvPr>
            <p:ph type="dt" sz="half" idx="10"/>
          </p:nvPr>
        </p:nvSpPr>
        <p:spPr/>
        <p:txBody>
          <a:bodyPr/>
          <a:lstStyle/>
          <a:p>
            <a:r>
              <a:rPr lang="fr-FR"/>
              <a:t>Page - ‹N°›                     30/01/2020</a:t>
            </a:r>
          </a:p>
        </p:txBody>
      </p:sp>
      <p:sp>
        <p:nvSpPr>
          <p:cNvPr id="6" name="Espace réservé du pied de page 5"/>
          <p:cNvSpPr>
            <a:spLocks noGrp="1"/>
          </p:cNvSpPr>
          <p:nvPr>
            <p:ph type="ftr" sz="quarter" idx="11"/>
          </p:nvPr>
        </p:nvSpPr>
        <p:spPr/>
        <p:txBody>
          <a:bodyPr/>
          <a:lstStyle/>
          <a:p>
            <a:r>
              <a:rPr lang="fr-FR"/>
              <a:t>Informations à usage interne uniquement</a:t>
            </a:r>
          </a:p>
        </p:txBody>
      </p:sp>
      <p:sp>
        <p:nvSpPr>
          <p:cNvPr id="7" name="Espace réservé du numéro de diapositive 6"/>
          <p:cNvSpPr>
            <a:spLocks noGrp="1"/>
          </p:cNvSpPr>
          <p:nvPr>
            <p:ph type="sldNum" sz="quarter" idx="12"/>
          </p:nvPr>
        </p:nvSpPr>
        <p:spPr/>
        <p:txBody>
          <a:bodyPr/>
          <a:lstStyle/>
          <a:p>
            <a:fld id="{11645176-6860-40FC-9246-B4DC3A107A69}" type="slidenum">
              <a:rPr lang="fr-FR" smtClean="0"/>
              <a:t>‹N°›</a:t>
            </a:fld>
            <a:endParaRPr lang="fr-FR"/>
          </a:p>
        </p:txBody>
      </p:sp>
    </p:spTree>
    <p:extLst>
      <p:ext uri="{BB962C8B-B14F-4D97-AF65-F5344CB8AC3E}">
        <p14:creationId xmlns:p14="http://schemas.microsoft.com/office/powerpoint/2010/main" val="3544816138"/>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texte vertical 2"/>
          <p:cNvSpPr>
            <a:spLocks noGrp="1"/>
          </p:cNvSpPr>
          <p:nvPr>
            <p:ph type="body" orient="vert" idx="1"/>
          </p:nvPr>
        </p:nvSpPr>
        <p:spPr/>
        <p:txBody>
          <a:bodyPr vert="eaVert"/>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r>
              <a:rPr lang="fr-FR"/>
              <a:t>Page - ‹N°›                     30/01/2020</a:t>
            </a:r>
          </a:p>
        </p:txBody>
      </p:sp>
      <p:sp>
        <p:nvSpPr>
          <p:cNvPr id="5" name="Espace réservé du pied de page 4"/>
          <p:cNvSpPr>
            <a:spLocks noGrp="1"/>
          </p:cNvSpPr>
          <p:nvPr>
            <p:ph type="ftr" sz="quarter" idx="11"/>
          </p:nvPr>
        </p:nvSpPr>
        <p:spPr/>
        <p:txBody>
          <a:bodyPr/>
          <a:lstStyle/>
          <a:p>
            <a:r>
              <a:rPr lang="fr-FR"/>
              <a:t>Informations à usage interne uniquement</a:t>
            </a:r>
          </a:p>
        </p:txBody>
      </p:sp>
      <p:sp>
        <p:nvSpPr>
          <p:cNvPr id="6" name="Espace réservé du numéro de diapositive 5"/>
          <p:cNvSpPr>
            <a:spLocks noGrp="1"/>
          </p:cNvSpPr>
          <p:nvPr>
            <p:ph type="sldNum" sz="quarter" idx="12"/>
          </p:nvPr>
        </p:nvSpPr>
        <p:spPr/>
        <p:txBody>
          <a:bodyPr/>
          <a:lstStyle/>
          <a:p>
            <a:fld id="{11645176-6860-40FC-9246-B4DC3A107A69}" type="slidenum">
              <a:rPr lang="fr-FR" smtClean="0"/>
              <a:t>‹N°›</a:t>
            </a:fld>
            <a:endParaRPr lang="fr-FR"/>
          </a:p>
        </p:txBody>
      </p:sp>
    </p:spTree>
    <p:extLst>
      <p:ext uri="{BB962C8B-B14F-4D97-AF65-F5344CB8AC3E}">
        <p14:creationId xmlns:p14="http://schemas.microsoft.com/office/powerpoint/2010/main" val="456757341"/>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543675" y="365125"/>
            <a:ext cx="1971675" cy="5811838"/>
          </a:xfrm>
        </p:spPr>
        <p:txBody>
          <a:bodyPr vert="eaVert"/>
          <a:lstStyle/>
          <a:p>
            <a:r>
              <a:rPr lang="fr-FR"/>
              <a:t>Modifiez le style du titre</a:t>
            </a:r>
          </a:p>
        </p:txBody>
      </p:sp>
      <p:sp>
        <p:nvSpPr>
          <p:cNvPr id="3" name="Espace réservé du texte vertical 2"/>
          <p:cNvSpPr>
            <a:spLocks noGrp="1"/>
          </p:cNvSpPr>
          <p:nvPr>
            <p:ph type="body" orient="vert" idx="1"/>
          </p:nvPr>
        </p:nvSpPr>
        <p:spPr>
          <a:xfrm>
            <a:off x="628650" y="365125"/>
            <a:ext cx="5762625" cy="5811838"/>
          </a:xfrm>
        </p:spPr>
        <p:txBody>
          <a:bodyPr vert="eaVert"/>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r>
              <a:rPr lang="fr-FR"/>
              <a:t>Page - ‹N°›                     30/01/2020</a:t>
            </a:r>
          </a:p>
        </p:txBody>
      </p:sp>
      <p:sp>
        <p:nvSpPr>
          <p:cNvPr id="5" name="Espace réservé du pied de page 4"/>
          <p:cNvSpPr>
            <a:spLocks noGrp="1"/>
          </p:cNvSpPr>
          <p:nvPr>
            <p:ph type="ftr" sz="quarter" idx="11"/>
          </p:nvPr>
        </p:nvSpPr>
        <p:spPr/>
        <p:txBody>
          <a:bodyPr/>
          <a:lstStyle/>
          <a:p>
            <a:r>
              <a:rPr lang="fr-FR"/>
              <a:t>Informations à usage interne uniquement</a:t>
            </a:r>
          </a:p>
        </p:txBody>
      </p:sp>
      <p:sp>
        <p:nvSpPr>
          <p:cNvPr id="6" name="Espace réservé du numéro de diapositive 5"/>
          <p:cNvSpPr>
            <a:spLocks noGrp="1"/>
          </p:cNvSpPr>
          <p:nvPr>
            <p:ph type="sldNum" sz="quarter" idx="12"/>
          </p:nvPr>
        </p:nvSpPr>
        <p:spPr/>
        <p:txBody>
          <a:bodyPr/>
          <a:lstStyle/>
          <a:p>
            <a:fld id="{11645176-6860-40FC-9246-B4DC3A107A69}" type="slidenum">
              <a:rPr lang="fr-FR" smtClean="0"/>
              <a:t>‹N°›</a:t>
            </a:fld>
            <a:endParaRPr lang="fr-FR"/>
          </a:p>
        </p:txBody>
      </p:sp>
    </p:spTree>
    <p:extLst>
      <p:ext uri="{BB962C8B-B14F-4D97-AF65-F5344CB8AC3E}">
        <p14:creationId xmlns:p14="http://schemas.microsoft.com/office/powerpoint/2010/main" val="205697642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a:t>Modifiez le style du titre</a:t>
            </a: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Modifiez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Modifiez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p:cNvSpPr>
            <a:spLocks noGrp="1"/>
          </p:cNvSpPr>
          <p:nvPr>
            <p:ph type="dt" sz="half" idx="10"/>
          </p:nvPr>
        </p:nvSpPr>
        <p:spPr/>
        <p:txBody>
          <a:bodyPr/>
          <a:lstStyle/>
          <a:p>
            <a:r>
              <a:rPr lang="fr-FR"/>
              <a:t>Page - ‹N°›                     30/01/2020</a:t>
            </a:r>
          </a:p>
        </p:txBody>
      </p:sp>
      <p:sp>
        <p:nvSpPr>
          <p:cNvPr id="8" name="Espace réservé du pied de page 7"/>
          <p:cNvSpPr>
            <a:spLocks noGrp="1"/>
          </p:cNvSpPr>
          <p:nvPr>
            <p:ph type="ftr" sz="quarter" idx="11"/>
          </p:nvPr>
        </p:nvSpPr>
        <p:spPr/>
        <p:txBody>
          <a:bodyPr/>
          <a:lstStyle/>
          <a:p>
            <a:r>
              <a:rPr lang="fr-FR"/>
              <a:t>Informations à usage interne uniquement</a:t>
            </a:r>
          </a:p>
        </p:txBody>
      </p:sp>
      <p:sp>
        <p:nvSpPr>
          <p:cNvPr id="9" name="Espace réservé du numéro de diapositive 8"/>
          <p:cNvSpPr>
            <a:spLocks noGrp="1"/>
          </p:cNvSpPr>
          <p:nvPr>
            <p:ph type="sldNum" sz="quarter" idx="12"/>
          </p:nvPr>
        </p:nvSpPr>
        <p:spPr/>
        <p:txBody>
          <a:bodyPr/>
          <a:lstStyle/>
          <a:p>
            <a:fld id="{53450067-A732-4551-A68F-174FD727CE34}" type="slidenum">
              <a:rPr lang="fr-FR" smtClean="0"/>
              <a:t>‹N°›</a:t>
            </a:fld>
            <a:endParaRPr lang="fr-FR"/>
          </a:p>
        </p:txBody>
      </p:sp>
    </p:spTree>
    <p:extLst>
      <p:ext uri="{BB962C8B-B14F-4D97-AF65-F5344CB8AC3E}">
        <p14:creationId xmlns:p14="http://schemas.microsoft.com/office/powerpoint/2010/main" val="73480076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e la date 2"/>
          <p:cNvSpPr>
            <a:spLocks noGrp="1"/>
          </p:cNvSpPr>
          <p:nvPr>
            <p:ph type="dt" sz="half" idx="10"/>
          </p:nvPr>
        </p:nvSpPr>
        <p:spPr/>
        <p:txBody>
          <a:bodyPr/>
          <a:lstStyle/>
          <a:p>
            <a:r>
              <a:rPr lang="fr-FR"/>
              <a:t>Page - ‹N°›                     30/01/2020</a:t>
            </a:r>
          </a:p>
        </p:txBody>
      </p:sp>
      <p:sp>
        <p:nvSpPr>
          <p:cNvPr id="4" name="Espace réservé du pied de page 3"/>
          <p:cNvSpPr>
            <a:spLocks noGrp="1"/>
          </p:cNvSpPr>
          <p:nvPr>
            <p:ph type="ftr" sz="quarter" idx="11"/>
          </p:nvPr>
        </p:nvSpPr>
        <p:spPr/>
        <p:txBody>
          <a:bodyPr/>
          <a:lstStyle/>
          <a:p>
            <a:r>
              <a:rPr lang="fr-FR"/>
              <a:t>Informations à usage interne uniquement</a:t>
            </a:r>
          </a:p>
        </p:txBody>
      </p:sp>
      <p:sp>
        <p:nvSpPr>
          <p:cNvPr id="5" name="Espace réservé du numéro de diapositive 4"/>
          <p:cNvSpPr>
            <a:spLocks noGrp="1"/>
          </p:cNvSpPr>
          <p:nvPr>
            <p:ph type="sldNum" sz="quarter" idx="12"/>
          </p:nvPr>
        </p:nvSpPr>
        <p:spPr/>
        <p:txBody>
          <a:bodyPr/>
          <a:lstStyle/>
          <a:p>
            <a:fld id="{53450067-A732-4551-A68F-174FD727CE34}" type="slidenum">
              <a:rPr lang="fr-FR" smtClean="0"/>
              <a:t>‹N°›</a:t>
            </a:fld>
            <a:endParaRPr lang="fr-FR"/>
          </a:p>
        </p:txBody>
      </p:sp>
    </p:spTree>
    <p:extLst>
      <p:ext uri="{BB962C8B-B14F-4D97-AF65-F5344CB8AC3E}">
        <p14:creationId xmlns:p14="http://schemas.microsoft.com/office/powerpoint/2010/main" val="167726943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r>
              <a:rPr lang="fr-FR"/>
              <a:t>Page - ‹N°›                     30/01/2020</a:t>
            </a:r>
          </a:p>
        </p:txBody>
      </p:sp>
      <p:sp>
        <p:nvSpPr>
          <p:cNvPr id="3" name="Espace réservé du pied de page 2"/>
          <p:cNvSpPr>
            <a:spLocks noGrp="1"/>
          </p:cNvSpPr>
          <p:nvPr>
            <p:ph type="ftr" sz="quarter" idx="11"/>
          </p:nvPr>
        </p:nvSpPr>
        <p:spPr/>
        <p:txBody>
          <a:bodyPr/>
          <a:lstStyle/>
          <a:p>
            <a:r>
              <a:rPr lang="fr-FR"/>
              <a:t>Informations à usage interne uniquement</a:t>
            </a:r>
          </a:p>
        </p:txBody>
      </p:sp>
      <p:sp>
        <p:nvSpPr>
          <p:cNvPr id="4" name="Espace réservé du numéro de diapositive 3"/>
          <p:cNvSpPr>
            <a:spLocks noGrp="1"/>
          </p:cNvSpPr>
          <p:nvPr>
            <p:ph type="sldNum" sz="quarter" idx="12"/>
          </p:nvPr>
        </p:nvSpPr>
        <p:spPr/>
        <p:txBody>
          <a:bodyPr/>
          <a:lstStyle/>
          <a:p>
            <a:fld id="{53450067-A732-4551-A68F-174FD727CE34}" type="slidenum">
              <a:rPr lang="fr-FR" smtClean="0"/>
              <a:t>‹N°›</a:t>
            </a:fld>
            <a:endParaRPr lang="fr-FR"/>
          </a:p>
        </p:txBody>
      </p:sp>
    </p:spTree>
    <p:extLst>
      <p:ext uri="{BB962C8B-B14F-4D97-AF65-F5344CB8AC3E}">
        <p14:creationId xmlns:p14="http://schemas.microsoft.com/office/powerpoint/2010/main" val="364496451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a:t>Modifiez le style du titre</a:t>
            </a: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Modifiez les styles du texte du masque</a:t>
            </a:r>
          </a:p>
        </p:txBody>
      </p:sp>
      <p:sp>
        <p:nvSpPr>
          <p:cNvPr id="5" name="Espace réservé de la date 4"/>
          <p:cNvSpPr>
            <a:spLocks noGrp="1"/>
          </p:cNvSpPr>
          <p:nvPr>
            <p:ph type="dt" sz="half" idx="10"/>
          </p:nvPr>
        </p:nvSpPr>
        <p:spPr/>
        <p:txBody>
          <a:bodyPr/>
          <a:lstStyle/>
          <a:p>
            <a:r>
              <a:rPr lang="fr-FR"/>
              <a:t>Page - ‹N°›                     30/01/2020</a:t>
            </a:r>
          </a:p>
        </p:txBody>
      </p:sp>
      <p:sp>
        <p:nvSpPr>
          <p:cNvPr id="6" name="Espace réservé du pied de page 5"/>
          <p:cNvSpPr>
            <a:spLocks noGrp="1"/>
          </p:cNvSpPr>
          <p:nvPr>
            <p:ph type="ftr" sz="quarter" idx="11"/>
          </p:nvPr>
        </p:nvSpPr>
        <p:spPr/>
        <p:txBody>
          <a:bodyPr/>
          <a:lstStyle/>
          <a:p>
            <a:r>
              <a:rPr lang="fr-FR"/>
              <a:t>Informations à usage interne uniquement</a:t>
            </a:r>
          </a:p>
        </p:txBody>
      </p:sp>
      <p:sp>
        <p:nvSpPr>
          <p:cNvPr id="7" name="Espace réservé du numéro de diapositive 6"/>
          <p:cNvSpPr>
            <a:spLocks noGrp="1"/>
          </p:cNvSpPr>
          <p:nvPr>
            <p:ph type="sldNum" sz="quarter" idx="12"/>
          </p:nvPr>
        </p:nvSpPr>
        <p:spPr/>
        <p:txBody>
          <a:bodyPr/>
          <a:lstStyle/>
          <a:p>
            <a:fld id="{53450067-A732-4551-A68F-174FD727CE34}" type="slidenum">
              <a:rPr lang="fr-FR" smtClean="0"/>
              <a:t>‹N°›</a:t>
            </a:fld>
            <a:endParaRPr lang="fr-FR"/>
          </a:p>
        </p:txBody>
      </p:sp>
    </p:spTree>
    <p:extLst>
      <p:ext uri="{BB962C8B-B14F-4D97-AF65-F5344CB8AC3E}">
        <p14:creationId xmlns:p14="http://schemas.microsoft.com/office/powerpoint/2010/main" val="311557225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a:t>Modifiez le style du titre</a:t>
            </a: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Modifiez les styles du texte du masque</a:t>
            </a:r>
          </a:p>
        </p:txBody>
      </p:sp>
      <p:sp>
        <p:nvSpPr>
          <p:cNvPr id="5" name="Espace réservé de la date 4"/>
          <p:cNvSpPr>
            <a:spLocks noGrp="1"/>
          </p:cNvSpPr>
          <p:nvPr>
            <p:ph type="dt" sz="half" idx="10"/>
          </p:nvPr>
        </p:nvSpPr>
        <p:spPr/>
        <p:txBody>
          <a:bodyPr/>
          <a:lstStyle/>
          <a:p>
            <a:r>
              <a:rPr lang="fr-FR"/>
              <a:t>Page - ‹N°›                     30/01/2020</a:t>
            </a:r>
          </a:p>
        </p:txBody>
      </p:sp>
      <p:sp>
        <p:nvSpPr>
          <p:cNvPr id="6" name="Espace réservé du pied de page 5"/>
          <p:cNvSpPr>
            <a:spLocks noGrp="1"/>
          </p:cNvSpPr>
          <p:nvPr>
            <p:ph type="ftr" sz="quarter" idx="11"/>
          </p:nvPr>
        </p:nvSpPr>
        <p:spPr/>
        <p:txBody>
          <a:bodyPr/>
          <a:lstStyle/>
          <a:p>
            <a:r>
              <a:rPr lang="fr-FR"/>
              <a:t>Informations à usage interne uniquement</a:t>
            </a:r>
          </a:p>
        </p:txBody>
      </p:sp>
      <p:sp>
        <p:nvSpPr>
          <p:cNvPr id="7" name="Espace réservé du numéro de diapositive 6"/>
          <p:cNvSpPr>
            <a:spLocks noGrp="1"/>
          </p:cNvSpPr>
          <p:nvPr>
            <p:ph type="sldNum" sz="quarter" idx="12"/>
          </p:nvPr>
        </p:nvSpPr>
        <p:spPr/>
        <p:txBody>
          <a:bodyPr/>
          <a:lstStyle/>
          <a:p>
            <a:fld id="{53450067-A732-4551-A68F-174FD727CE34}" type="slidenum">
              <a:rPr lang="fr-FR" smtClean="0"/>
              <a:t>‹N°›</a:t>
            </a:fld>
            <a:endParaRPr lang="fr-FR"/>
          </a:p>
        </p:txBody>
      </p:sp>
    </p:spTree>
    <p:extLst>
      <p:ext uri="{BB962C8B-B14F-4D97-AF65-F5344CB8AC3E}">
        <p14:creationId xmlns:p14="http://schemas.microsoft.com/office/powerpoint/2010/main" val="50763069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theme" Target="../theme/theme3.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2.xml"/><Relationship Id="rId3" Type="http://schemas.openxmlformats.org/officeDocument/2006/relationships/slideLayout" Target="../slideLayouts/slideLayout37.xml"/><Relationship Id="rId7" Type="http://schemas.openxmlformats.org/officeDocument/2006/relationships/slideLayout" Target="../slideLayouts/slideLayout41.xml"/><Relationship Id="rId12" Type="http://schemas.openxmlformats.org/officeDocument/2006/relationships/theme" Target="../theme/theme4.xml"/><Relationship Id="rId2" Type="http://schemas.openxmlformats.org/officeDocument/2006/relationships/slideLayout" Target="../slideLayouts/slideLayout36.xml"/><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slideLayout" Target="../slideLayouts/slideLayout45.xml"/><Relationship Id="rId5" Type="http://schemas.openxmlformats.org/officeDocument/2006/relationships/slideLayout" Target="../slideLayouts/slideLayout39.xml"/><Relationship Id="rId10" Type="http://schemas.openxmlformats.org/officeDocument/2006/relationships/slideLayout" Target="../slideLayouts/slideLayout44.xml"/><Relationship Id="rId4" Type="http://schemas.openxmlformats.org/officeDocument/2006/relationships/slideLayout" Target="../slideLayouts/slideLayout38.xml"/><Relationship Id="rId9" Type="http://schemas.openxmlformats.org/officeDocument/2006/relationships/slideLayout" Target="../slideLayouts/slideLayout4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fr-FR"/>
              <a:t>Modifiez le style du titre</a:t>
            </a:r>
          </a:p>
        </p:txBody>
      </p:sp>
      <p:sp>
        <p:nvSpPr>
          <p:cNvPr id="3" name="Espace réservé du texte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fr-FR"/>
              <a:t>Page - ‹N°›                     30/01/2020</a:t>
            </a:r>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fr-FR"/>
              <a:t>Informations à usage interne uniquement</a:t>
            </a:r>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3450067-A732-4551-A68F-174FD727CE34}" type="slidenum">
              <a:rPr lang="fr-FR" smtClean="0"/>
              <a:t>‹N°›</a:t>
            </a:fld>
            <a:endParaRPr lang="fr-FR"/>
          </a:p>
        </p:txBody>
      </p:sp>
    </p:spTree>
    <p:extLst>
      <p:ext uri="{BB962C8B-B14F-4D97-AF65-F5344CB8AC3E}">
        <p14:creationId xmlns:p14="http://schemas.microsoft.com/office/powerpoint/2010/main" val="329734293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Lst>
  <p:hf hdr="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628650" y="365125"/>
            <a:ext cx="7886700" cy="1325563"/>
          </a:xfrm>
          <a:prstGeom prst="rect">
            <a:avLst/>
          </a:prstGeom>
        </p:spPr>
        <p:txBody>
          <a:bodyPr vert="horz" lIns="91440" tIns="45720" rIns="91440" bIns="45720" rtlCol="0" anchor="ctr">
            <a:normAutofit/>
          </a:bodyPr>
          <a:lstStyle/>
          <a:p>
            <a:r>
              <a:rPr lang="fr-FR"/>
              <a:t>Modifiez le style du titre</a:t>
            </a:r>
          </a:p>
        </p:txBody>
      </p:sp>
      <p:sp>
        <p:nvSpPr>
          <p:cNvPr id="3" name="Espace réservé du texte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D8252D0-A0B1-41E7-B4BD-CBB2924697CF}" type="datetimeFigureOut">
              <a:rPr lang="fr-FR" smtClean="0"/>
              <a:t>24/03/2023</a:t>
            </a:fld>
            <a:endParaRPr lang="fr-FR"/>
          </a:p>
        </p:txBody>
      </p:sp>
      <p:sp>
        <p:nvSpPr>
          <p:cNvPr id="5" name="Espace réservé du pied de page 4"/>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96AD455-B216-49BD-A203-D4A0CF041482}" type="slidenum">
              <a:rPr lang="fr-FR" smtClean="0"/>
              <a:t>‹N°›</a:t>
            </a:fld>
            <a:endParaRPr lang="fr-FR"/>
          </a:p>
        </p:txBody>
      </p:sp>
    </p:spTree>
    <p:extLst>
      <p:ext uri="{BB962C8B-B14F-4D97-AF65-F5344CB8AC3E}">
        <p14:creationId xmlns:p14="http://schemas.microsoft.com/office/powerpoint/2010/main" val="583936583"/>
      </p:ext>
    </p:extLst>
  </p:cSld>
  <p:clrMap bg1="lt1" tx1="dk1" bg2="lt2" tx2="dk2" accent1="accent1" accent2="accent2" accent3="accent3" accent4="accent4" accent5="accent5" accent6="accent6" hlink="hlink" folHlink="folHlink"/>
  <p:sldLayoutIdLst>
    <p:sldLayoutId id="2147483690" r:id="rId1"/>
    <p:sldLayoutId id="2147483691" r:id="rId2"/>
    <p:sldLayoutId id="2147483692" r:id="rId3"/>
    <p:sldLayoutId id="2147483693" r:id="rId4"/>
    <p:sldLayoutId id="2147483694" r:id="rId5"/>
    <p:sldLayoutId id="2147483695" r:id="rId6"/>
    <p:sldLayoutId id="2147483696" r:id="rId7"/>
    <p:sldLayoutId id="2147483697" r:id="rId8"/>
    <p:sldLayoutId id="2147483698" r:id="rId9"/>
    <p:sldLayoutId id="2147483699" r:id="rId10"/>
    <p:sldLayoutId id="2147483700"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628650" y="365125"/>
            <a:ext cx="7886700" cy="1325563"/>
          </a:xfrm>
          <a:prstGeom prst="rect">
            <a:avLst/>
          </a:prstGeom>
        </p:spPr>
        <p:txBody>
          <a:bodyPr vert="horz" lIns="91440" tIns="45720" rIns="91440" bIns="45720" rtlCol="0" anchor="ctr">
            <a:normAutofit/>
          </a:bodyPr>
          <a:lstStyle/>
          <a:p>
            <a:r>
              <a:rPr lang="fr-FR"/>
              <a:t>Modifiez le style du titre</a:t>
            </a:r>
          </a:p>
        </p:txBody>
      </p:sp>
      <p:sp>
        <p:nvSpPr>
          <p:cNvPr id="3" name="Espace réservé du texte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8EA1D51-91F1-4798-B2C5-1210BBA6A86E}" type="datetimeFigureOut">
              <a:rPr lang="fr-FR" smtClean="0"/>
              <a:t>24/03/2023</a:t>
            </a:fld>
            <a:endParaRPr lang="fr-FR"/>
          </a:p>
        </p:txBody>
      </p:sp>
      <p:sp>
        <p:nvSpPr>
          <p:cNvPr id="5" name="Espace réservé du pied de page 4"/>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F577E79-4803-4C65-B683-BE2ABC8ACEDB}" type="slidenum">
              <a:rPr lang="fr-FR" smtClean="0"/>
              <a:t>‹N°›</a:t>
            </a:fld>
            <a:endParaRPr lang="fr-FR"/>
          </a:p>
        </p:txBody>
      </p:sp>
    </p:spTree>
    <p:extLst>
      <p:ext uri="{BB962C8B-B14F-4D97-AF65-F5344CB8AC3E}">
        <p14:creationId xmlns:p14="http://schemas.microsoft.com/office/powerpoint/2010/main" val="3931388054"/>
      </p:ext>
    </p:extLst>
  </p:cSld>
  <p:clrMap bg1="lt1" tx1="dk1" bg2="lt2" tx2="dk2" accent1="accent1" accent2="accent2" accent3="accent3" accent4="accent4" accent5="accent5" accent6="accent6" hlink="hlink" folHlink="folHlink"/>
  <p:sldLayoutIdLst>
    <p:sldLayoutId id="2147483678" r:id="rId1"/>
    <p:sldLayoutId id="2147483679" r:id="rId2"/>
    <p:sldLayoutId id="2147483680" r:id="rId3"/>
    <p:sldLayoutId id="2147483681" r:id="rId4"/>
    <p:sldLayoutId id="2147483682" r:id="rId5"/>
    <p:sldLayoutId id="2147483683" r:id="rId6"/>
    <p:sldLayoutId id="2147483684" r:id="rId7"/>
    <p:sldLayoutId id="2147483685" r:id="rId8"/>
    <p:sldLayoutId id="2147483686" r:id="rId9"/>
    <p:sldLayoutId id="2147483687" r:id="rId10"/>
    <p:sldLayoutId id="2147483688"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628650" y="365125"/>
            <a:ext cx="7886700" cy="1325563"/>
          </a:xfrm>
          <a:prstGeom prst="rect">
            <a:avLst/>
          </a:prstGeom>
        </p:spPr>
        <p:txBody>
          <a:bodyPr vert="horz" lIns="91440" tIns="45720" rIns="91440" bIns="45720" rtlCol="0" anchor="ctr">
            <a:normAutofit/>
          </a:bodyPr>
          <a:lstStyle/>
          <a:p>
            <a:r>
              <a:rPr lang="fr-FR"/>
              <a:t>Modifiez le style du titre</a:t>
            </a:r>
          </a:p>
        </p:txBody>
      </p:sp>
      <p:sp>
        <p:nvSpPr>
          <p:cNvPr id="3" name="Espace réservé du texte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fr-FR"/>
              <a:t>Page - ‹N°›                     30/01/2020</a:t>
            </a:r>
          </a:p>
        </p:txBody>
      </p:sp>
      <p:sp>
        <p:nvSpPr>
          <p:cNvPr id="5" name="Espace réservé du pied de page 4"/>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fr-FR"/>
              <a:t>Informations à usage interne uniquement</a:t>
            </a:r>
          </a:p>
        </p:txBody>
      </p:sp>
      <p:sp>
        <p:nvSpPr>
          <p:cNvPr id="6" name="Espace réservé du numéro de diapositive 5"/>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1645176-6860-40FC-9246-B4DC3A107A69}" type="slidenum">
              <a:rPr lang="fr-FR" smtClean="0"/>
              <a:t>‹N°›</a:t>
            </a:fld>
            <a:endParaRPr lang="fr-FR"/>
          </a:p>
        </p:txBody>
      </p:sp>
    </p:spTree>
    <p:extLst>
      <p:ext uri="{BB962C8B-B14F-4D97-AF65-F5344CB8AC3E}">
        <p14:creationId xmlns:p14="http://schemas.microsoft.com/office/powerpoint/2010/main" val="141375388"/>
      </p:ext>
    </p:extLst>
  </p:cSld>
  <p:clrMap bg1="lt1" tx1="dk1" bg2="lt2" tx2="dk2" accent1="accent1" accent2="accent2" accent3="accent3" accent4="accent4" accent5="accent5" accent6="accent6" hlink="hlink" folHlink="folHlink"/>
  <p:sldLayoutIdLst>
    <p:sldLayoutId id="2147483666" r:id="rId1"/>
    <p:sldLayoutId id="2147483667" r:id="rId2"/>
    <p:sldLayoutId id="2147483668" r:id="rId3"/>
    <p:sldLayoutId id="2147483669" r:id="rId4"/>
    <p:sldLayoutId id="2147483670" r:id="rId5"/>
    <p:sldLayoutId id="2147483671" r:id="rId6"/>
    <p:sldLayoutId id="2147483672" r:id="rId7"/>
    <p:sldLayoutId id="2147483673" r:id="rId8"/>
    <p:sldLayoutId id="2147483674" r:id="rId9"/>
    <p:sldLayoutId id="2147483675" r:id="rId10"/>
    <p:sldLayoutId id="2147483676" r:id="rId11"/>
  </p:sldLayoutIdLst>
  <p:hf hd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https://www.satduranceluberon.fr/logo/logosat.jpg"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https://www.satduranceluberon.fr/logo/logosat.jpg" TargetMode="External"/><Relationship Id="rId2" Type="http://schemas.openxmlformats.org/officeDocument/2006/relationships/notesSlide" Target="../notesSlides/notesSlide8.xml"/><Relationship Id="rId1" Type="http://schemas.openxmlformats.org/officeDocument/2006/relationships/slideLayout" Target="../slideLayouts/slideLayout12.xml"/><Relationship Id="rId4" Type="http://schemas.openxmlformats.org/officeDocument/2006/relationships/image" Target="../media/image5.emf"/></Relationships>
</file>

<file path=ppt/slides/_rels/slide11.xml.rels><?xml version="1.0" encoding="UTF-8" standalone="yes"?>
<Relationships xmlns="http://schemas.openxmlformats.org/package/2006/relationships"><Relationship Id="rId3" Type="http://schemas.openxmlformats.org/officeDocument/2006/relationships/image" Target="https://www.satduranceluberon.fr/logo/logosat.jpg" TargetMode="External"/><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3" Type="http://schemas.openxmlformats.org/officeDocument/2006/relationships/image" Target="https://www.satduranceluberon.fr/logo/logosat.jpg" TargetMode="External"/><Relationship Id="rId2" Type="http://schemas.openxmlformats.org/officeDocument/2006/relationships/notesSlide" Target="../notesSlides/notesSlide10.xml"/><Relationship Id="rId1" Type="http://schemas.openxmlformats.org/officeDocument/2006/relationships/slideLayout" Target="../slideLayouts/slideLayout12.xml"/><Relationship Id="rId4" Type="http://schemas.openxmlformats.org/officeDocument/2006/relationships/image" Target="../media/image6.jpeg"/></Relationships>
</file>

<file path=ppt/slides/_rels/slide13.xml.rels><?xml version="1.0" encoding="UTF-8" standalone="yes"?>
<Relationships xmlns="http://schemas.openxmlformats.org/package/2006/relationships"><Relationship Id="rId3" Type="http://schemas.openxmlformats.org/officeDocument/2006/relationships/image" Target="https://www.satduranceluberon.fr/logo/logosat.jpg" TargetMode="External"/><Relationship Id="rId2" Type="http://schemas.openxmlformats.org/officeDocument/2006/relationships/notesSlide" Target="../notesSlides/notesSlide11.xml"/><Relationship Id="rId1" Type="http://schemas.openxmlformats.org/officeDocument/2006/relationships/slideLayout" Target="../slideLayouts/slideLayout12.xml"/><Relationship Id="rId5" Type="http://schemas.openxmlformats.org/officeDocument/2006/relationships/image" Target="../media/image8.png"/><Relationship Id="rId4" Type="http://schemas.openxmlformats.org/officeDocument/2006/relationships/image" Target="../media/image7.png"/></Relationships>
</file>

<file path=ppt/slides/_rels/slide14.xml.rels><?xml version="1.0" encoding="UTF-8" standalone="yes"?>
<Relationships xmlns="http://schemas.openxmlformats.org/package/2006/relationships"><Relationship Id="rId3" Type="http://schemas.openxmlformats.org/officeDocument/2006/relationships/image" Target="https://www.satduranceluberon.fr/logo/logosat.jpg" TargetMode="External"/><Relationship Id="rId2" Type="http://schemas.openxmlformats.org/officeDocument/2006/relationships/notesSlide" Target="../notesSlides/notesSlide12.xml"/><Relationship Id="rId1" Type="http://schemas.openxmlformats.org/officeDocument/2006/relationships/slideLayout" Target="../slideLayouts/slideLayout12.xml"/><Relationship Id="rId4" Type="http://schemas.openxmlformats.org/officeDocument/2006/relationships/image" Target="../media/image9.JPG"/></Relationships>
</file>

<file path=ppt/slides/_rels/slide15.xml.rels><?xml version="1.0" encoding="UTF-8" standalone="yes"?>
<Relationships xmlns="http://schemas.openxmlformats.org/package/2006/relationships"><Relationship Id="rId3" Type="http://schemas.openxmlformats.org/officeDocument/2006/relationships/image" Target="https://www.satduranceluberon.fr/logo/logosat.jpg" TargetMode="External"/><Relationship Id="rId2" Type="http://schemas.openxmlformats.org/officeDocument/2006/relationships/notesSlide" Target="../notesSlides/notesSlide13.xml"/><Relationship Id="rId1" Type="http://schemas.openxmlformats.org/officeDocument/2006/relationships/slideLayout" Target="../slideLayouts/slideLayout12.xml"/><Relationship Id="rId4" Type="http://schemas.openxmlformats.org/officeDocument/2006/relationships/image" Target="../media/image10.png"/></Relationships>
</file>

<file path=ppt/slides/_rels/slide16.xml.rels><?xml version="1.0" encoding="UTF-8" standalone="yes"?>
<Relationships xmlns="http://schemas.openxmlformats.org/package/2006/relationships"><Relationship Id="rId3" Type="http://schemas.openxmlformats.org/officeDocument/2006/relationships/image" Target="https://www.satduranceluberon.fr/logo/logosat.jpg" TargetMode="External"/><Relationship Id="rId2" Type="http://schemas.openxmlformats.org/officeDocument/2006/relationships/notesSlide" Target="../notesSlides/notesSlide14.xml"/><Relationship Id="rId1" Type="http://schemas.openxmlformats.org/officeDocument/2006/relationships/slideLayout" Target="../slideLayouts/slideLayout12.xml"/><Relationship Id="rId4" Type="http://schemas.openxmlformats.org/officeDocument/2006/relationships/image" Target="../media/image11.png"/></Relationships>
</file>

<file path=ppt/slides/_rels/slide1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jpeg"/><Relationship Id="rId1" Type="http://schemas.openxmlformats.org/officeDocument/2006/relationships/slideLayout" Target="../slideLayouts/slideLayout12.xml"/><Relationship Id="rId4" Type="http://schemas.openxmlformats.org/officeDocument/2006/relationships/image" Target="../media/image14.png"/></Relationships>
</file>

<file path=ppt/slides/_rels/slide18.xml.rels><?xml version="1.0" encoding="UTF-8" standalone="yes"?>
<Relationships xmlns="http://schemas.openxmlformats.org/package/2006/relationships"><Relationship Id="rId3" Type="http://schemas.openxmlformats.org/officeDocument/2006/relationships/image" Target="https://www.satduranceluberon.fr/logo/logosat.jpg" TargetMode="External"/><Relationship Id="rId2" Type="http://schemas.openxmlformats.org/officeDocument/2006/relationships/notesSlide" Target="../notesSlides/notesSlide15.xml"/><Relationship Id="rId1" Type="http://schemas.openxmlformats.org/officeDocument/2006/relationships/slideLayout" Target="../slideLayouts/slideLayout12.xml"/><Relationship Id="rId4" Type="http://schemas.openxmlformats.org/officeDocument/2006/relationships/image" Target="../media/image5.emf"/></Relationships>
</file>

<file path=ppt/slides/_rels/slide19.xml.rels><?xml version="1.0" encoding="UTF-8" standalone="yes"?>
<Relationships xmlns="http://schemas.openxmlformats.org/package/2006/relationships"><Relationship Id="rId3" Type="http://schemas.openxmlformats.org/officeDocument/2006/relationships/image" Target="https://www.satduranceluberon.fr/logo/logosat.jpg" TargetMode="External"/><Relationship Id="rId2" Type="http://schemas.openxmlformats.org/officeDocument/2006/relationships/notesSlide" Target="../notesSlides/notesSlide16.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image" Target="https://www.satduranceluberon.fr/logo/logosat.jpg" TargetMode="External"/><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3" Type="http://schemas.openxmlformats.org/officeDocument/2006/relationships/image" Target="https://www.satduranceluberon.fr/logo/logosat.jpg" TargetMode="External"/><Relationship Id="rId2" Type="http://schemas.openxmlformats.org/officeDocument/2006/relationships/notesSlide" Target="../notesSlides/notesSlide17.xml"/><Relationship Id="rId1" Type="http://schemas.openxmlformats.org/officeDocument/2006/relationships/slideLayout" Target="../slideLayouts/slideLayout12.xml"/><Relationship Id="rId4" Type="http://schemas.openxmlformats.org/officeDocument/2006/relationships/image" Target="../media/image15.emf"/></Relationships>
</file>

<file path=ppt/slides/_rels/slide21.xml.rels><?xml version="1.0" encoding="UTF-8" standalone="yes"?>
<Relationships xmlns="http://schemas.openxmlformats.org/package/2006/relationships"><Relationship Id="rId3" Type="http://schemas.openxmlformats.org/officeDocument/2006/relationships/image" Target="https://www.satduranceluberon.fr/logo/logosat.jpg" TargetMode="External"/><Relationship Id="rId2" Type="http://schemas.openxmlformats.org/officeDocument/2006/relationships/notesSlide" Target="../notesSlides/notesSlide18.xml"/><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3" Type="http://schemas.openxmlformats.org/officeDocument/2006/relationships/image" Target="https://www.satduranceluberon.fr/logo/logosat.jpg" TargetMode="External"/><Relationship Id="rId2" Type="http://schemas.openxmlformats.org/officeDocument/2006/relationships/notesSlide" Target="../notesSlides/notesSlide19.xml"/><Relationship Id="rId1" Type="http://schemas.openxmlformats.org/officeDocument/2006/relationships/slideLayout" Target="../slideLayouts/slideLayout12.xml"/><Relationship Id="rId4" Type="http://schemas.openxmlformats.org/officeDocument/2006/relationships/image" Target="../media/image16.png"/></Relationships>
</file>

<file path=ppt/slides/_rels/slide23.xml.rels><?xml version="1.0" encoding="UTF-8" standalone="yes"?>
<Relationships xmlns="http://schemas.openxmlformats.org/package/2006/relationships"><Relationship Id="rId3" Type="http://schemas.openxmlformats.org/officeDocument/2006/relationships/image" Target="https://www.satduranceluberon.fr/logo/logosat.jpg" TargetMode="External"/><Relationship Id="rId2" Type="http://schemas.openxmlformats.org/officeDocument/2006/relationships/notesSlide" Target="../notesSlides/notesSlide20.xml"/><Relationship Id="rId1" Type="http://schemas.openxmlformats.org/officeDocument/2006/relationships/slideLayout" Target="../slideLayouts/slideLayout12.xml"/><Relationship Id="rId4" Type="http://schemas.openxmlformats.org/officeDocument/2006/relationships/image" Target="../media/image17.png"/></Relationships>
</file>

<file path=ppt/slides/_rels/slide24.xml.rels><?xml version="1.0" encoding="UTF-8" standalone="yes"?>
<Relationships xmlns="http://schemas.openxmlformats.org/package/2006/relationships"><Relationship Id="rId3" Type="http://schemas.openxmlformats.org/officeDocument/2006/relationships/image" Target="https://www.satduranceluberon.fr/logo/logosat.jpg" TargetMode="External"/><Relationship Id="rId2" Type="http://schemas.openxmlformats.org/officeDocument/2006/relationships/notesSlide" Target="../notesSlides/notesSlide21.xml"/><Relationship Id="rId1" Type="http://schemas.openxmlformats.org/officeDocument/2006/relationships/slideLayout" Target="../slideLayouts/slideLayout12.xml"/><Relationship Id="rId4" Type="http://schemas.openxmlformats.org/officeDocument/2006/relationships/image" Target="../media/image18.jpeg"/></Relationships>
</file>

<file path=ppt/slides/_rels/slide25.xml.rels><?xml version="1.0" encoding="UTF-8" standalone="yes"?>
<Relationships xmlns="http://schemas.openxmlformats.org/package/2006/relationships"><Relationship Id="rId3" Type="http://schemas.openxmlformats.org/officeDocument/2006/relationships/image" Target="https://www.satduranceluberon.fr/logo/logosat.jpg" TargetMode="External"/><Relationship Id="rId2" Type="http://schemas.openxmlformats.org/officeDocument/2006/relationships/notesSlide" Target="../notesSlides/notesSlide22.xml"/><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3" Type="http://schemas.openxmlformats.org/officeDocument/2006/relationships/image" Target="https://www.satduranceluberon.fr/logo/logosat.jpg" TargetMode="External"/><Relationship Id="rId2" Type="http://schemas.openxmlformats.org/officeDocument/2006/relationships/notesSlide" Target="../notesSlides/notesSlide23.xml"/><Relationship Id="rId1" Type="http://schemas.openxmlformats.org/officeDocument/2006/relationships/slideLayout" Target="../slideLayouts/slideLayout12.xml"/><Relationship Id="rId4" Type="http://schemas.openxmlformats.org/officeDocument/2006/relationships/image" Target="../media/image5.emf"/></Relationships>
</file>

<file path=ppt/slides/_rels/slide28.xml.rels><?xml version="1.0" encoding="UTF-8" standalone="yes"?>
<Relationships xmlns="http://schemas.openxmlformats.org/package/2006/relationships"><Relationship Id="rId3" Type="http://schemas.openxmlformats.org/officeDocument/2006/relationships/image" Target="https://www.satduranceluberon.fr/logo/logosat.jpg" TargetMode="External"/><Relationship Id="rId2" Type="http://schemas.openxmlformats.org/officeDocument/2006/relationships/notesSlide" Target="../notesSlides/notesSlide24.xml"/><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3" Type="http://schemas.openxmlformats.org/officeDocument/2006/relationships/image" Target="https://www.satduranceluberon.fr/logo/logosat.jpg" TargetMode="External"/><Relationship Id="rId2" Type="http://schemas.openxmlformats.org/officeDocument/2006/relationships/notesSlide" Target="../notesSlides/notesSlide25.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https://www.satduranceluberon.fr/logo/logosat.jpg" TargetMode="External"/><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3" Type="http://schemas.openxmlformats.org/officeDocument/2006/relationships/image" Target="https://www.satduranceluberon.fr/logo/logosat.jpg" TargetMode="External"/><Relationship Id="rId2" Type="http://schemas.openxmlformats.org/officeDocument/2006/relationships/notesSlide" Target="../notesSlides/notesSlide26.xml"/><Relationship Id="rId1" Type="http://schemas.openxmlformats.org/officeDocument/2006/relationships/slideLayout" Target="../slideLayouts/slideLayout12.xml"/><Relationship Id="rId4" Type="http://schemas.openxmlformats.org/officeDocument/2006/relationships/image" Target="../media/image20.png"/></Relationships>
</file>

<file path=ppt/slides/_rels/slide31.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3" Type="http://schemas.openxmlformats.org/officeDocument/2006/relationships/image" Target="https://www.satduranceluberon.fr/logo/logosat.jpg" TargetMode="External"/><Relationship Id="rId2" Type="http://schemas.openxmlformats.org/officeDocument/2006/relationships/notesSlide" Target="../notesSlides/notesSlide27.xml"/><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3" Type="http://schemas.openxmlformats.org/officeDocument/2006/relationships/image" Target="https://www.satduranceluberon.fr/logo/logosat.jpg" TargetMode="External"/><Relationship Id="rId2" Type="http://schemas.openxmlformats.org/officeDocument/2006/relationships/notesSlide" Target="../notesSlides/notesSlide28.xml"/><Relationship Id="rId1" Type="http://schemas.openxmlformats.org/officeDocument/2006/relationships/slideLayout" Target="../slideLayouts/slideLayout12.xml"/><Relationship Id="rId4" Type="http://schemas.openxmlformats.org/officeDocument/2006/relationships/image" Target="../media/image22.png"/></Relationships>
</file>

<file path=ppt/slides/_rels/slide34.xml.rels><?xml version="1.0" encoding="UTF-8" standalone="yes"?>
<Relationships xmlns="http://schemas.openxmlformats.org/package/2006/relationships"><Relationship Id="rId3" Type="http://schemas.openxmlformats.org/officeDocument/2006/relationships/image" Target="https://www.satduranceluberon.fr/logo/logosat.jpg" TargetMode="External"/><Relationship Id="rId2" Type="http://schemas.openxmlformats.org/officeDocument/2006/relationships/notesSlide" Target="../notesSlides/notesSlide29.xml"/><Relationship Id="rId1" Type="http://schemas.openxmlformats.org/officeDocument/2006/relationships/slideLayout" Target="../slideLayouts/slideLayout12.xml"/><Relationship Id="rId4" Type="http://schemas.openxmlformats.org/officeDocument/2006/relationships/image" Target="../media/image23.jpeg"/></Relationships>
</file>

<file path=ppt/slides/_rels/slide35.xml.rels><?xml version="1.0" encoding="UTF-8" standalone="yes"?>
<Relationships xmlns="http://schemas.openxmlformats.org/package/2006/relationships"><Relationship Id="rId3" Type="http://schemas.openxmlformats.org/officeDocument/2006/relationships/image" Target="https://www.satduranceluberon.fr/logo/logosat.jpg" TargetMode="External"/><Relationship Id="rId2" Type="http://schemas.openxmlformats.org/officeDocument/2006/relationships/notesSlide" Target="../notesSlides/notesSlide30.xml"/><Relationship Id="rId1" Type="http://schemas.openxmlformats.org/officeDocument/2006/relationships/slideLayout" Target="../slideLayouts/slideLayout12.xml"/><Relationship Id="rId4" Type="http://schemas.openxmlformats.org/officeDocument/2006/relationships/image" Target="../media/image24.emf"/></Relationships>
</file>

<file path=ppt/slides/_rels/slide36.xml.rels><?xml version="1.0" encoding="UTF-8" standalone="yes"?>
<Relationships xmlns="http://schemas.openxmlformats.org/package/2006/relationships"><Relationship Id="rId3" Type="http://schemas.openxmlformats.org/officeDocument/2006/relationships/image" Target="https://www.satduranceluberon.fr/logo/logosat.jpg" TargetMode="External"/><Relationship Id="rId2" Type="http://schemas.openxmlformats.org/officeDocument/2006/relationships/notesSlide" Target="../notesSlides/notesSlide31.xml"/><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3" Type="http://schemas.openxmlformats.org/officeDocument/2006/relationships/image" Target="https://www.satduranceluberon.fr/logo/logosat.jpg" TargetMode="External"/><Relationship Id="rId2" Type="http://schemas.openxmlformats.org/officeDocument/2006/relationships/notesSlide" Target="../notesSlides/notesSlide32.xml"/><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image" Target="https://www.satduranceluberon.fr/logo/logosat.jpg" TargetMode="External"/><Relationship Id="rId2" Type="http://schemas.openxmlformats.org/officeDocument/2006/relationships/notesSlide" Target="../notesSlides/notesSlide33.xml"/><Relationship Id="rId1" Type="http://schemas.openxmlformats.org/officeDocument/2006/relationships/slideLayout" Target="../slideLayouts/slideLayout12.xml"/><Relationship Id="rId5" Type="http://schemas.openxmlformats.org/officeDocument/2006/relationships/image" Target="../media/image26.jpg"/><Relationship Id="rId4" Type="http://schemas.openxmlformats.org/officeDocument/2006/relationships/image" Target="../media/image25.jpeg"/></Relationships>
</file>

<file path=ppt/slides/_rels/slide39.xml.rels><?xml version="1.0" encoding="UTF-8" standalone="yes"?>
<Relationships xmlns="http://schemas.openxmlformats.org/package/2006/relationships"><Relationship Id="rId3" Type="http://schemas.openxmlformats.org/officeDocument/2006/relationships/image" Target="https://www.satduranceluberon.fr/logo/logosat.jpg" TargetMode="External"/><Relationship Id="rId2" Type="http://schemas.openxmlformats.org/officeDocument/2006/relationships/notesSlide" Target="../notesSlides/notesSlide34.xml"/><Relationship Id="rId1" Type="http://schemas.openxmlformats.org/officeDocument/2006/relationships/slideLayout" Target="../slideLayouts/slideLayout12.xml"/><Relationship Id="rId4" Type="http://schemas.openxmlformats.org/officeDocument/2006/relationships/image" Target="../media/image27.png"/></Relationships>
</file>

<file path=ppt/slides/_rels/slide4.xml.rels><?xml version="1.0" encoding="UTF-8" standalone="yes"?>
<Relationships xmlns="http://schemas.openxmlformats.org/package/2006/relationships"><Relationship Id="rId3" Type="http://schemas.openxmlformats.org/officeDocument/2006/relationships/image" Target="https://www.satduranceluberon.fr/logo/logosat.jpg" TargetMode="External"/><Relationship Id="rId2" Type="http://schemas.openxmlformats.org/officeDocument/2006/relationships/notesSlide" Target="../notesSlides/notesSlide4.xml"/><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40.xml.rels><?xml version="1.0" encoding="UTF-8" standalone="yes"?>
<Relationships xmlns="http://schemas.openxmlformats.org/package/2006/relationships"><Relationship Id="rId3" Type="http://schemas.openxmlformats.org/officeDocument/2006/relationships/image" Target="https://www.satduranceluberon.fr/logo/logosat.jpg" TargetMode="External"/><Relationship Id="rId2" Type="http://schemas.openxmlformats.org/officeDocument/2006/relationships/notesSlide" Target="../notesSlides/notesSlide35.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https://www.satduranceluberon.fr/logo/logosat.jpg" TargetMode="External"/><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jpeg"/><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image" Target="https://www.satduranceluberon.fr/logo/logosat.jpg" TargetMode="External"/><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3" Type="http://schemas.openxmlformats.org/officeDocument/2006/relationships/image" Target="https://www.satduranceluberon.fr/logo/logosat.jpg" TargetMode="External"/><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1"/>
          <p:cNvSpPr txBox="1">
            <a:spLocks/>
          </p:cNvSpPr>
          <p:nvPr/>
        </p:nvSpPr>
        <p:spPr>
          <a:xfrm>
            <a:off x="540668" y="19077"/>
            <a:ext cx="7772400" cy="2954759"/>
          </a:xfrm>
          <a:prstGeom prst="rect">
            <a:avLst/>
          </a:prstGeom>
        </p:spPr>
        <p:txBody>
          <a:bodyPr vert="horz" lIns="91440" tIns="45720" rIns="91440" bIns="45720" rtlCol="0" anchor="ctr">
            <a:normAutofit fontScale="925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4000" b="1" dirty="0">
                <a:latin typeface="Century Gothic" panose="020B0502020202020204" pitchFamily="34" charset="0"/>
              </a:rPr>
              <a:t> </a:t>
            </a:r>
            <a:br>
              <a:rPr lang="en-US" sz="4000" b="1" dirty="0">
                <a:solidFill>
                  <a:srgbClr val="008080"/>
                </a:solidFill>
                <a:latin typeface="Century Gothic" panose="020B0502020202020204" pitchFamily="34" charset="0"/>
              </a:rPr>
            </a:br>
            <a:r>
              <a:rPr lang="en-US" sz="4000" b="1" dirty="0">
                <a:solidFill>
                  <a:srgbClr val="00808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Atelier prevention substances </a:t>
            </a:r>
            <a:r>
              <a:rPr lang="en-US" sz="4000" b="1" dirty="0" err="1">
                <a:solidFill>
                  <a:srgbClr val="00808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psychoactives</a:t>
            </a:r>
            <a:r>
              <a:rPr lang="en-US" sz="4000" b="1" dirty="0">
                <a:solidFill>
                  <a:srgbClr val="00808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(SPA) </a:t>
            </a:r>
          </a:p>
          <a:p>
            <a:r>
              <a:rPr lang="en-US" sz="4000" b="1" dirty="0" err="1">
                <a:solidFill>
                  <a:srgbClr val="00808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en</a:t>
            </a:r>
            <a:r>
              <a:rPr lang="en-US" sz="4000" b="1" dirty="0">
                <a:solidFill>
                  <a:srgbClr val="00808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milieu de travail</a:t>
            </a:r>
          </a:p>
          <a:p>
            <a:br>
              <a:rPr lang="en-US" sz="4000" b="1" dirty="0">
                <a:solidFill>
                  <a:srgbClr val="00808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br>
            <a:endParaRPr lang="fr-FR" sz="4000" dirty="0">
              <a:latin typeface="Arial" panose="020B0604020202020204" pitchFamily="34" charset="0"/>
              <a:cs typeface="Arial" panose="020B0604020202020204" pitchFamily="34" charset="0"/>
            </a:endParaRPr>
          </a:p>
        </p:txBody>
      </p:sp>
      <p:pic>
        <p:nvPicPr>
          <p:cNvPr id="1027" name="Picture 3" descr="https://www.satduranceluberon.fr/logo/logosat.jpg"/>
          <p:cNvPicPr>
            <a:picLocks noChangeAspect="1" noChangeArrowheads="1"/>
          </p:cNvPicPr>
          <p:nvPr/>
        </p:nvPicPr>
        <p:blipFill>
          <a:blip r:link="rId3">
            <a:extLst>
              <a:ext uri="{28A0092B-C50C-407E-A947-70E740481C1C}">
                <a14:useLocalDpi xmlns:a14="http://schemas.microsoft.com/office/drawing/2010/main" val="0"/>
              </a:ext>
            </a:extLst>
          </a:blip>
          <a:srcRect/>
          <a:stretch>
            <a:fillRect/>
          </a:stretch>
        </p:blipFill>
        <p:spPr bwMode="auto">
          <a:xfrm>
            <a:off x="3058716" y="3212976"/>
            <a:ext cx="2880319" cy="21602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itre 1"/>
          <p:cNvSpPr txBox="1">
            <a:spLocks/>
          </p:cNvSpPr>
          <p:nvPr/>
        </p:nvSpPr>
        <p:spPr>
          <a:xfrm>
            <a:off x="1835696" y="5445224"/>
            <a:ext cx="5326360" cy="576064"/>
          </a:xfrm>
          <a:prstGeom prst="rect">
            <a:avLst/>
          </a:prstGeom>
        </p:spPr>
        <p:txBody>
          <a:bodyPr vert="horz" lIns="91440" tIns="45720" rIns="91440" bIns="45720" rtlCol="0" anchor="ctr">
            <a:normAutofit fontScale="625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5800" b="1" dirty="0">
                <a:solidFill>
                  <a:srgbClr val="00808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../../20..</a:t>
            </a:r>
          </a:p>
        </p:txBody>
      </p:sp>
      <p:sp>
        <p:nvSpPr>
          <p:cNvPr id="6" name="Espace réservé du pied de page 8"/>
          <p:cNvSpPr>
            <a:spLocks noGrp="1"/>
          </p:cNvSpPr>
          <p:nvPr>
            <p:ph type="ftr" sz="quarter" idx="4294967295"/>
          </p:nvPr>
        </p:nvSpPr>
        <p:spPr>
          <a:xfrm>
            <a:off x="6516216" y="6453336"/>
            <a:ext cx="2664296" cy="365125"/>
          </a:xfrm>
          <a:prstGeom prst="rect">
            <a:avLst/>
          </a:prstGeom>
        </p:spPr>
        <p:txBody>
          <a:bodyPr/>
          <a:lstStyle>
            <a:lvl1pPr>
              <a:defRPr sz="900"/>
            </a:lvl1pPr>
          </a:lstStyle>
          <a:p>
            <a:r>
              <a:rPr lang="fr-FR" dirty="0"/>
              <a:t>SAT Durance Luberon Copyright</a:t>
            </a:r>
          </a:p>
        </p:txBody>
      </p:sp>
      <p:sp>
        <p:nvSpPr>
          <p:cNvPr id="2" name="Espace réservé du pied de page 8">
            <a:extLst>
              <a:ext uri="{FF2B5EF4-FFF2-40B4-BE49-F238E27FC236}">
                <a16:creationId xmlns:a16="http://schemas.microsoft.com/office/drawing/2014/main" id="{1E99ADF6-C614-B5CE-6DFB-147DDC07E4BB}"/>
              </a:ext>
            </a:extLst>
          </p:cNvPr>
          <p:cNvSpPr txBox="1">
            <a:spLocks/>
          </p:cNvSpPr>
          <p:nvPr/>
        </p:nvSpPr>
        <p:spPr>
          <a:xfrm>
            <a:off x="-54668" y="6453335"/>
            <a:ext cx="2664296" cy="365125"/>
          </a:xfrm>
          <a:prstGeom prst="rect">
            <a:avLst/>
          </a:prstGeom>
        </p:spPr>
        <p:txBody>
          <a:bodyPr vert="horz" lIns="91440" tIns="45720" rIns="91440" bIns="45720" rtlCol="0" anchor="ctr"/>
          <a:lstStyle>
            <a:defPPr>
              <a:defRPr lang="fr-FR"/>
            </a:defPPr>
            <a:lvl1pPr marL="0" algn="ctr" defTabSz="914400" rtl="0" eaLnBrk="1" latinLnBrk="0" hangingPunct="1">
              <a:defRPr sz="9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r-FR" dirty="0"/>
              <a:t>Version du 05/01/2023</a:t>
            </a:r>
          </a:p>
        </p:txBody>
      </p:sp>
    </p:spTree>
    <p:extLst>
      <p:ext uri="{BB962C8B-B14F-4D97-AF65-F5344CB8AC3E}">
        <p14:creationId xmlns:p14="http://schemas.microsoft.com/office/powerpoint/2010/main" val="103850598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utoShape 2" descr="Résultat de recherche d'images pour &quot;logo entraide&quot;"/>
          <p:cNvSpPr>
            <a:spLocks noChangeAspect="1" noChangeArrowheads="1"/>
          </p:cNvSpPr>
          <p:nvPr/>
        </p:nvSpPr>
        <p:spPr bwMode="auto">
          <a:xfrm>
            <a:off x="47625" y="748903"/>
            <a:ext cx="228600" cy="2286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fr-FR" sz="1350"/>
          </a:p>
        </p:txBody>
      </p:sp>
      <p:sp>
        <p:nvSpPr>
          <p:cNvPr id="4" name="AutoShape 4" descr="Résultat de recherche d'images pour &quot;SIGLE cmr&quot;"/>
          <p:cNvSpPr>
            <a:spLocks noChangeAspect="1" noChangeArrowheads="1"/>
          </p:cNvSpPr>
          <p:nvPr/>
        </p:nvSpPr>
        <p:spPr bwMode="auto">
          <a:xfrm>
            <a:off x="161925" y="863203"/>
            <a:ext cx="228600" cy="2286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fr-FR" sz="1350"/>
          </a:p>
        </p:txBody>
      </p:sp>
      <p:sp>
        <p:nvSpPr>
          <p:cNvPr id="6" name="AutoShape 6" descr="Résultat de recherche d'images pour &quot;SIGLE cmr&quot;"/>
          <p:cNvSpPr>
            <a:spLocks noChangeAspect="1" noChangeArrowheads="1"/>
          </p:cNvSpPr>
          <p:nvPr/>
        </p:nvSpPr>
        <p:spPr bwMode="auto">
          <a:xfrm>
            <a:off x="276225" y="977503"/>
            <a:ext cx="228600" cy="2286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fr-FR" sz="1350"/>
          </a:p>
        </p:txBody>
      </p:sp>
      <p:sp>
        <p:nvSpPr>
          <p:cNvPr id="8" name="AutoShape 8" descr="Résultat de recherche d'images pour &quot;SIGLE cmr&quot;"/>
          <p:cNvSpPr>
            <a:spLocks noChangeAspect="1" noChangeArrowheads="1"/>
          </p:cNvSpPr>
          <p:nvPr/>
        </p:nvSpPr>
        <p:spPr bwMode="auto">
          <a:xfrm>
            <a:off x="390525" y="1091803"/>
            <a:ext cx="228600" cy="2286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fr-FR" sz="1350"/>
          </a:p>
        </p:txBody>
      </p:sp>
      <p:sp>
        <p:nvSpPr>
          <p:cNvPr id="11" name="AutoShape 22" descr="Résultat de recherche d'images pour &quot;logo communication&quot;"/>
          <p:cNvSpPr>
            <a:spLocks noChangeAspect="1" noChangeArrowheads="1"/>
          </p:cNvSpPr>
          <p:nvPr/>
        </p:nvSpPr>
        <p:spPr bwMode="auto">
          <a:xfrm>
            <a:off x="504825" y="1206103"/>
            <a:ext cx="228600" cy="2286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fr-FR" sz="1350"/>
          </a:p>
        </p:txBody>
      </p:sp>
      <p:sp>
        <p:nvSpPr>
          <p:cNvPr id="9" name="Rectangle 8"/>
          <p:cNvSpPr/>
          <p:nvPr/>
        </p:nvSpPr>
        <p:spPr>
          <a:xfrm>
            <a:off x="521941" y="377357"/>
            <a:ext cx="2087110" cy="461665"/>
          </a:xfrm>
          <a:prstGeom prst="rect">
            <a:avLst/>
          </a:prstGeom>
        </p:spPr>
        <p:txBody>
          <a:bodyPr wrap="none">
            <a:spAutoFit/>
          </a:bodyPr>
          <a:lstStyle/>
          <a:p>
            <a:pPr marL="128587" lvl="1"/>
            <a:r>
              <a:rPr lang="fr-FR" sz="2400" b="1" dirty="0">
                <a:solidFill>
                  <a:srgbClr val="008080"/>
                </a:solidFill>
                <a:latin typeface="Arial" panose="020B0604020202020204" pitchFamily="34" charset="0"/>
                <a:ea typeface="Montserrat" charset="0"/>
                <a:cs typeface="Arial" panose="020B0604020202020204" pitchFamily="34" charset="0"/>
              </a:rPr>
              <a:t>Quiz</a:t>
            </a:r>
            <a:r>
              <a:rPr lang="fr-FR" sz="2400" b="1" dirty="0">
                <a:solidFill>
                  <a:srgbClr val="008080"/>
                </a:solidFill>
                <a:effectLst>
                  <a:outerShdw blurRad="38100" dist="38100" dir="2700000" algn="tl">
                    <a:srgbClr val="000000">
                      <a:alpha val="43137"/>
                    </a:srgbClr>
                  </a:outerShdw>
                </a:effectLst>
                <a:latin typeface="Arial" panose="020B0604020202020204" pitchFamily="34" charset="0"/>
                <a:ea typeface="Montserrat" charset="0"/>
                <a:cs typeface="Arial" panose="020B0604020202020204" pitchFamily="34" charset="0"/>
              </a:rPr>
              <a:t> </a:t>
            </a:r>
            <a:r>
              <a:rPr lang="fr-FR" sz="2400" b="1" dirty="0">
                <a:solidFill>
                  <a:srgbClr val="008080"/>
                </a:solidFill>
                <a:latin typeface="Arial" panose="020B0604020202020204" pitchFamily="34" charset="0"/>
                <a:ea typeface="Montserrat" charset="0"/>
                <a:cs typeface="Arial" panose="020B0604020202020204" pitchFamily="34" charset="0"/>
              </a:rPr>
              <a:t>alcool</a:t>
            </a:r>
            <a:r>
              <a:rPr lang="fr-FR" sz="2400" b="1" dirty="0">
                <a:solidFill>
                  <a:srgbClr val="008080"/>
                </a:solidFill>
                <a:effectLst>
                  <a:outerShdw blurRad="38100" dist="38100" dir="2700000" algn="tl">
                    <a:srgbClr val="000000">
                      <a:alpha val="43137"/>
                    </a:srgbClr>
                  </a:outerShdw>
                </a:effectLst>
                <a:latin typeface="Arial" panose="020B0604020202020204" pitchFamily="34" charset="0"/>
                <a:ea typeface="Montserrat" charset="0"/>
                <a:cs typeface="Arial" panose="020B0604020202020204" pitchFamily="34" charset="0"/>
              </a:rPr>
              <a:t>:</a:t>
            </a:r>
          </a:p>
        </p:txBody>
      </p:sp>
      <p:sp>
        <p:nvSpPr>
          <p:cNvPr id="5" name="Espace réservé du numéro de diapositive 4"/>
          <p:cNvSpPr>
            <a:spLocks noGrp="1"/>
          </p:cNvSpPr>
          <p:nvPr>
            <p:ph type="sldNum" sz="quarter" idx="26"/>
          </p:nvPr>
        </p:nvSpPr>
        <p:spPr/>
        <p:txBody>
          <a:bodyPr/>
          <a:lstStyle/>
          <a:p>
            <a:fld id="{53450067-A732-4551-A68F-174FD727CE34}" type="slidenum">
              <a:rPr lang="fr-FR" smtClean="0"/>
              <a:t>10</a:t>
            </a:fld>
            <a:endParaRPr lang="fr-FR"/>
          </a:p>
        </p:txBody>
      </p:sp>
      <p:sp>
        <p:nvSpPr>
          <p:cNvPr id="17" name="Espace réservé du pied de page 8"/>
          <p:cNvSpPr>
            <a:spLocks noGrp="1"/>
          </p:cNvSpPr>
          <p:nvPr>
            <p:ph type="ftr" sz="quarter" idx="25"/>
          </p:nvPr>
        </p:nvSpPr>
        <p:spPr>
          <a:xfrm>
            <a:off x="6516216" y="6453336"/>
            <a:ext cx="2664296" cy="365125"/>
          </a:xfrm>
        </p:spPr>
        <p:txBody>
          <a:bodyPr/>
          <a:lstStyle>
            <a:lvl1pPr>
              <a:defRPr sz="900"/>
            </a:lvl1pPr>
          </a:lstStyle>
          <a:p>
            <a:r>
              <a:rPr lang="fr-FR"/>
              <a:t>SAT Durance Luberon Copyright</a:t>
            </a:r>
            <a:endParaRPr lang="fr-FR" dirty="0"/>
          </a:p>
        </p:txBody>
      </p:sp>
      <p:pic>
        <p:nvPicPr>
          <p:cNvPr id="18" name="Picture 3" descr="https://www.satduranceluberon.fr/logo/logosat.jpg"/>
          <p:cNvPicPr>
            <a:picLocks noChangeAspect="1" noChangeArrowheads="1"/>
          </p:cNvPicPr>
          <p:nvPr/>
        </p:nvPicPr>
        <p:blipFill>
          <a:blip r:link="rId3">
            <a:extLst>
              <a:ext uri="{28A0092B-C50C-407E-A947-70E740481C1C}">
                <a14:useLocalDpi xmlns:a14="http://schemas.microsoft.com/office/drawing/2010/main" val="0"/>
              </a:ext>
            </a:extLst>
          </a:blip>
          <a:srcRect/>
          <a:stretch>
            <a:fillRect/>
          </a:stretch>
        </p:blipFill>
        <p:spPr bwMode="auto">
          <a:xfrm>
            <a:off x="7848364" y="167413"/>
            <a:ext cx="1080120" cy="8100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Espace réservé du contenu 2"/>
          <p:cNvSpPr txBox="1">
            <a:spLocks/>
          </p:cNvSpPr>
          <p:nvPr/>
        </p:nvSpPr>
        <p:spPr>
          <a:xfrm>
            <a:off x="656243" y="1344585"/>
            <a:ext cx="7654998" cy="4820720"/>
          </a:xfrm>
          <a:prstGeom prst="rect">
            <a:avLst/>
          </a:prstGeom>
        </p:spPr>
        <p:txBody>
          <a:bodyPr>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nSpc>
                <a:spcPct val="80000"/>
              </a:lnSpc>
              <a:buNone/>
            </a:pPr>
            <a:r>
              <a:rPr lang="fr-FR" sz="1900" b="1" dirty="0">
                <a:latin typeface="Arial" panose="020B0604020202020204" pitchFamily="34" charset="0"/>
                <a:cs typeface="Arial" panose="020B0604020202020204" pitchFamily="34" charset="0"/>
              </a:rPr>
              <a:t>1/ L’alcool est une Substance Psychoactive</a:t>
            </a:r>
          </a:p>
          <a:p>
            <a:pPr>
              <a:lnSpc>
                <a:spcPct val="80000"/>
              </a:lnSpc>
            </a:pPr>
            <a:endParaRPr lang="fr-FR" sz="1900" dirty="0">
              <a:latin typeface="Arial" panose="020B0604020202020204" pitchFamily="34" charset="0"/>
              <a:cs typeface="Arial" panose="020B0604020202020204" pitchFamily="34" charset="0"/>
            </a:endParaRPr>
          </a:p>
          <a:p>
            <a:pPr>
              <a:lnSpc>
                <a:spcPct val="80000"/>
              </a:lnSpc>
              <a:buFont typeface="Wingdings" panose="05000000000000000000" pitchFamily="2" charset="2"/>
              <a:buChar char="q"/>
            </a:pPr>
            <a:r>
              <a:rPr lang="fr-FR" sz="1900" dirty="0">
                <a:latin typeface="Arial" panose="020B0604020202020204" pitchFamily="34" charset="0"/>
                <a:cs typeface="Arial" panose="020B0604020202020204" pitchFamily="34" charset="0"/>
              </a:rPr>
              <a:t>Vrai</a:t>
            </a:r>
          </a:p>
          <a:p>
            <a:pPr>
              <a:lnSpc>
                <a:spcPct val="80000"/>
              </a:lnSpc>
              <a:buFont typeface="Wingdings" panose="05000000000000000000" pitchFamily="2" charset="2"/>
              <a:buChar char="q"/>
            </a:pPr>
            <a:r>
              <a:rPr lang="fr-FR" sz="1900" dirty="0">
                <a:latin typeface="Arial" panose="020B0604020202020204" pitchFamily="34" charset="0"/>
                <a:cs typeface="Arial" panose="020B0604020202020204" pitchFamily="34" charset="0"/>
              </a:rPr>
              <a:t>Faux</a:t>
            </a:r>
          </a:p>
          <a:p>
            <a:pPr marL="0" indent="0">
              <a:lnSpc>
                <a:spcPct val="80000"/>
              </a:lnSpc>
              <a:buNone/>
            </a:pPr>
            <a:endParaRPr lang="fr-FR" sz="1900" dirty="0">
              <a:latin typeface="Arial" panose="020B0604020202020204" pitchFamily="34" charset="0"/>
              <a:cs typeface="Arial" panose="020B0604020202020204" pitchFamily="34" charset="0"/>
            </a:endParaRPr>
          </a:p>
          <a:p>
            <a:pPr marL="0" indent="0">
              <a:lnSpc>
                <a:spcPct val="80000"/>
              </a:lnSpc>
              <a:buNone/>
            </a:pPr>
            <a:r>
              <a:rPr lang="fr-FR" sz="1900" b="1" dirty="0">
                <a:latin typeface="Arial" panose="020B0604020202020204" pitchFamily="34" charset="0"/>
                <a:cs typeface="Arial" panose="020B0604020202020204" pitchFamily="34" charset="0"/>
              </a:rPr>
              <a:t>2/ Il faut environ 1h30 à 2h à une personne pour éliminer l’équivalent d’un verre de vin de 10cl</a:t>
            </a:r>
          </a:p>
          <a:p>
            <a:pPr marL="0" indent="0">
              <a:lnSpc>
                <a:spcPct val="80000"/>
              </a:lnSpc>
              <a:buNone/>
            </a:pPr>
            <a:endParaRPr lang="fr-FR" sz="1900" dirty="0">
              <a:latin typeface="Arial" panose="020B0604020202020204" pitchFamily="34" charset="0"/>
              <a:cs typeface="Arial" panose="020B0604020202020204" pitchFamily="34" charset="0"/>
            </a:endParaRPr>
          </a:p>
          <a:p>
            <a:pPr>
              <a:lnSpc>
                <a:spcPct val="80000"/>
              </a:lnSpc>
              <a:buFont typeface="Wingdings" panose="05000000000000000000" pitchFamily="2" charset="2"/>
              <a:buChar char="q"/>
            </a:pPr>
            <a:r>
              <a:rPr lang="fr-FR" sz="1900" dirty="0">
                <a:latin typeface="Arial" panose="020B0604020202020204" pitchFamily="34" charset="0"/>
                <a:cs typeface="Arial" panose="020B0604020202020204" pitchFamily="34" charset="0"/>
              </a:rPr>
              <a:t>Vrai</a:t>
            </a:r>
          </a:p>
          <a:p>
            <a:pPr>
              <a:lnSpc>
                <a:spcPct val="80000"/>
              </a:lnSpc>
              <a:buFont typeface="Wingdings" panose="05000000000000000000" pitchFamily="2" charset="2"/>
              <a:buChar char="q"/>
            </a:pPr>
            <a:r>
              <a:rPr lang="fr-FR" sz="1900" dirty="0">
                <a:latin typeface="Arial" panose="020B0604020202020204" pitchFamily="34" charset="0"/>
                <a:cs typeface="Arial" panose="020B0604020202020204" pitchFamily="34" charset="0"/>
              </a:rPr>
              <a:t>Faux</a:t>
            </a:r>
          </a:p>
          <a:p>
            <a:pPr marL="0" indent="0">
              <a:lnSpc>
                <a:spcPct val="80000"/>
              </a:lnSpc>
              <a:buNone/>
            </a:pPr>
            <a:endParaRPr lang="fr-FR" sz="1900" dirty="0">
              <a:latin typeface="Arial" panose="020B0604020202020204" pitchFamily="34" charset="0"/>
              <a:cs typeface="Arial" panose="020B0604020202020204" pitchFamily="34" charset="0"/>
            </a:endParaRPr>
          </a:p>
          <a:p>
            <a:pPr marL="0" indent="0">
              <a:lnSpc>
                <a:spcPct val="80000"/>
              </a:lnSpc>
              <a:buNone/>
            </a:pPr>
            <a:r>
              <a:rPr lang="fr-FR" sz="1900" b="1" dirty="0">
                <a:latin typeface="Arial" panose="020B0604020202020204" pitchFamily="34" charset="0"/>
                <a:cs typeface="Arial" panose="020B0604020202020204" pitchFamily="34" charset="0"/>
              </a:rPr>
              <a:t>3/ En diluant l’alcool (glaçons, eau) , mon alcoolémie sera moins élevée</a:t>
            </a:r>
          </a:p>
          <a:p>
            <a:pPr marL="0" indent="0">
              <a:lnSpc>
                <a:spcPct val="80000"/>
              </a:lnSpc>
              <a:buNone/>
            </a:pPr>
            <a:endParaRPr lang="fr-FR" sz="1900" dirty="0">
              <a:latin typeface="Arial" panose="020B0604020202020204" pitchFamily="34" charset="0"/>
              <a:cs typeface="Arial" panose="020B0604020202020204" pitchFamily="34" charset="0"/>
            </a:endParaRPr>
          </a:p>
          <a:p>
            <a:pPr>
              <a:lnSpc>
                <a:spcPct val="80000"/>
              </a:lnSpc>
              <a:buFont typeface="Wingdings" panose="05000000000000000000" pitchFamily="2" charset="2"/>
              <a:buChar char="q"/>
            </a:pPr>
            <a:r>
              <a:rPr lang="fr-FR" sz="1900" dirty="0">
                <a:latin typeface="Arial" panose="020B0604020202020204" pitchFamily="34" charset="0"/>
                <a:cs typeface="Arial" panose="020B0604020202020204" pitchFamily="34" charset="0"/>
              </a:rPr>
              <a:t>Vrai</a:t>
            </a:r>
          </a:p>
          <a:p>
            <a:pPr>
              <a:lnSpc>
                <a:spcPct val="80000"/>
              </a:lnSpc>
              <a:buFont typeface="Wingdings" panose="05000000000000000000" pitchFamily="2" charset="2"/>
              <a:buChar char="q"/>
            </a:pPr>
            <a:r>
              <a:rPr lang="fr-FR" sz="1900" dirty="0">
                <a:latin typeface="Arial" panose="020B0604020202020204" pitchFamily="34" charset="0"/>
                <a:cs typeface="Arial" panose="020B0604020202020204" pitchFamily="34" charset="0"/>
              </a:rPr>
              <a:t>Faux</a:t>
            </a:r>
          </a:p>
          <a:p>
            <a:pPr marL="0" indent="0">
              <a:lnSpc>
                <a:spcPct val="80000"/>
              </a:lnSpc>
              <a:buNone/>
            </a:pPr>
            <a:endParaRPr lang="fr-FR" sz="1900" dirty="0">
              <a:latin typeface="Arial" panose="020B0604020202020204" pitchFamily="34" charset="0"/>
              <a:cs typeface="Arial" panose="020B0604020202020204" pitchFamily="34" charset="0"/>
            </a:endParaRPr>
          </a:p>
          <a:p>
            <a:pPr marL="0" indent="0">
              <a:lnSpc>
                <a:spcPct val="80000"/>
              </a:lnSpc>
              <a:buNone/>
            </a:pPr>
            <a:endParaRPr lang="fr-FR" sz="1900" dirty="0">
              <a:latin typeface="Arial" panose="020B0604020202020204" pitchFamily="34" charset="0"/>
              <a:cs typeface="Arial" panose="020B0604020202020204" pitchFamily="34" charset="0"/>
            </a:endParaRPr>
          </a:p>
          <a:p>
            <a:pPr>
              <a:lnSpc>
                <a:spcPct val="80000"/>
              </a:lnSpc>
            </a:pPr>
            <a:endParaRPr lang="fr-FR" dirty="0">
              <a:latin typeface="Arial" panose="020B0604020202020204" pitchFamily="34" charset="0"/>
              <a:cs typeface="Arial" panose="020B0604020202020204" pitchFamily="34" charset="0"/>
            </a:endParaRPr>
          </a:p>
        </p:txBody>
      </p:sp>
      <p:pic>
        <p:nvPicPr>
          <p:cNvPr id="2" name="Image 1"/>
          <p:cNvPicPr>
            <a:picLocks noChangeAspect="1"/>
          </p:cNvPicPr>
          <p:nvPr/>
        </p:nvPicPr>
        <p:blipFill>
          <a:blip r:embed="rId4"/>
          <a:stretch>
            <a:fillRect/>
          </a:stretch>
        </p:blipFill>
        <p:spPr>
          <a:xfrm>
            <a:off x="6264188" y="1320403"/>
            <a:ext cx="1584176" cy="1178449"/>
          </a:xfrm>
          <a:prstGeom prst="rect">
            <a:avLst/>
          </a:prstGeom>
        </p:spPr>
      </p:pic>
    </p:spTree>
    <p:extLst>
      <p:ext uri="{BB962C8B-B14F-4D97-AF65-F5344CB8AC3E}">
        <p14:creationId xmlns:p14="http://schemas.microsoft.com/office/powerpoint/2010/main" val="196202380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utoShape 2" descr="Résultat de recherche d'images pour &quot;logo entraide&quot;"/>
          <p:cNvSpPr>
            <a:spLocks noChangeAspect="1" noChangeArrowheads="1"/>
          </p:cNvSpPr>
          <p:nvPr/>
        </p:nvSpPr>
        <p:spPr bwMode="auto">
          <a:xfrm>
            <a:off x="47625" y="748903"/>
            <a:ext cx="228600" cy="2286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fr-FR" sz="1350"/>
          </a:p>
        </p:txBody>
      </p:sp>
      <p:sp>
        <p:nvSpPr>
          <p:cNvPr id="4" name="AutoShape 4" descr="Résultat de recherche d'images pour &quot;SIGLE cmr&quot;"/>
          <p:cNvSpPr>
            <a:spLocks noChangeAspect="1" noChangeArrowheads="1"/>
          </p:cNvSpPr>
          <p:nvPr/>
        </p:nvSpPr>
        <p:spPr bwMode="auto">
          <a:xfrm>
            <a:off x="161925" y="863203"/>
            <a:ext cx="228600" cy="2286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fr-FR" sz="1350"/>
          </a:p>
        </p:txBody>
      </p:sp>
      <p:sp>
        <p:nvSpPr>
          <p:cNvPr id="6" name="AutoShape 6" descr="Résultat de recherche d'images pour &quot;SIGLE cmr&quot;"/>
          <p:cNvSpPr>
            <a:spLocks noChangeAspect="1" noChangeArrowheads="1"/>
          </p:cNvSpPr>
          <p:nvPr/>
        </p:nvSpPr>
        <p:spPr bwMode="auto">
          <a:xfrm>
            <a:off x="276225" y="977503"/>
            <a:ext cx="228600" cy="2286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fr-FR" sz="1350"/>
          </a:p>
        </p:txBody>
      </p:sp>
      <p:sp>
        <p:nvSpPr>
          <p:cNvPr id="8" name="AutoShape 8" descr="Résultat de recherche d'images pour &quot;SIGLE cmr&quot;"/>
          <p:cNvSpPr>
            <a:spLocks noChangeAspect="1" noChangeArrowheads="1"/>
          </p:cNvSpPr>
          <p:nvPr/>
        </p:nvSpPr>
        <p:spPr bwMode="auto">
          <a:xfrm>
            <a:off x="390525" y="1091803"/>
            <a:ext cx="228600" cy="2286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fr-FR" sz="1350"/>
          </a:p>
        </p:txBody>
      </p:sp>
      <p:sp>
        <p:nvSpPr>
          <p:cNvPr id="11" name="AutoShape 22" descr="Résultat de recherche d'images pour &quot;logo communication&quot;"/>
          <p:cNvSpPr>
            <a:spLocks noChangeAspect="1" noChangeArrowheads="1"/>
          </p:cNvSpPr>
          <p:nvPr/>
        </p:nvSpPr>
        <p:spPr bwMode="auto">
          <a:xfrm>
            <a:off x="504825" y="1206103"/>
            <a:ext cx="228600" cy="2286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fr-FR" sz="1350"/>
          </a:p>
        </p:txBody>
      </p:sp>
      <p:sp>
        <p:nvSpPr>
          <p:cNvPr id="9" name="Rectangle 8"/>
          <p:cNvSpPr/>
          <p:nvPr/>
        </p:nvSpPr>
        <p:spPr>
          <a:xfrm>
            <a:off x="521941" y="377357"/>
            <a:ext cx="2087110" cy="461665"/>
          </a:xfrm>
          <a:prstGeom prst="rect">
            <a:avLst/>
          </a:prstGeom>
        </p:spPr>
        <p:txBody>
          <a:bodyPr wrap="none">
            <a:spAutoFit/>
          </a:bodyPr>
          <a:lstStyle/>
          <a:p>
            <a:pPr marL="128587" lvl="1"/>
            <a:r>
              <a:rPr lang="fr-FR" sz="2400" b="1" dirty="0">
                <a:solidFill>
                  <a:srgbClr val="008080"/>
                </a:solidFill>
                <a:latin typeface="Century Gothic" panose="020B0502020202020204" pitchFamily="34" charset="0"/>
                <a:ea typeface="Montserrat" charset="0"/>
                <a:cs typeface="Montserrat" charset="0"/>
              </a:rPr>
              <a:t>Quiz alcool:</a:t>
            </a:r>
          </a:p>
        </p:txBody>
      </p:sp>
      <p:sp>
        <p:nvSpPr>
          <p:cNvPr id="5" name="Espace réservé du numéro de diapositive 4"/>
          <p:cNvSpPr>
            <a:spLocks noGrp="1"/>
          </p:cNvSpPr>
          <p:nvPr>
            <p:ph type="sldNum" sz="quarter" idx="26"/>
          </p:nvPr>
        </p:nvSpPr>
        <p:spPr/>
        <p:txBody>
          <a:bodyPr/>
          <a:lstStyle/>
          <a:p>
            <a:fld id="{53450067-A732-4551-A68F-174FD727CE34}" type="slidenum">
              <a:rPr lang="fr-FR" smtClean="0"/>
              <a:t>11</a:t>
            </a:fld>
            <a:endParaRPr lang="fr-FR"/>
          </a:p>
        </p:txBody>
      </p:sp>
      <p:sp>
        <p:nvSpPr>
          <p:cNvPr id="17" name="Espace réservé du pied de page 8"/>
          <p:cNvSpPr>
            <a:spLocks noGrp="1"/>
          </p:cNvSpPr>
          <p:nvPr>
            <p:ph type="ftr" sz="quarter" idx="25"/>
          </p:nvPr>
        </p:nvSpPr>
        <p:spPr>
          <a:xfrm>
            <a:off x="6516216" y="6453336"/>
            <a:ext cx="2664296" cy="365125"/>
          </a:xfrm>
        </p:spPr>
        <p:txBody>
          <a:bodyPr/>
          <a:lstStyle>
            <a:lvl1pPr>
              <a:defRPr sz="900"/>
            </a:lvl1pPr>
          </a:lstStyle>
          <a:p>
            <a:r>
              <a:rPr lang="fr-FR"/>
              <a:t>SAT Durance Luberon Copyright</a:t>
            </a:r>
            <a:endParaRPr lang="fr-FR" dirty="0"/>
          </a:p>
        </p:txBody>
      </p:sp>
      <p:pic>
        <p:nvPicPr>
          <p:cNvPr id="18" name="Picture 3" descr="https://www.satduranceluberon.fr/logo/logosat.jpg"/>
          <p:cNvPicPr>
            <a:picLocks noChangeAspect="1" noChangeArrowheads="1"/>
          </p:cNvPicPr>
          <p:nvPr/>
        </p:nvPicPr>
        <p:blipFill>
          <a:blip r:link="rId3">
            <a:extLst>
              <a:ext uri="{28A0092B-C50C-407E-A947-70E740481C1C}">
                <a14:useLocalDpi xmlns:a14="http://schemas.microsoft.com/office/drawing/2010/main" val="0"/>
              </a:ext>
            </a:extLst>
          </a:blip>
          <a:srcRect/>
          <a:stretch>
            <a:fillRect/>
          </a:stretch>
        </p:blipFill>
        <p:spPr bwMode="auto">
          <a:xfrm>
            <a:off x="7848364" y="167413"/>
            <a:ext cx="1080120" cy="8100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Espace réservé du contenu 2"/>
          <p:cNvSpPr txBox="1">
            <a:spLocks/>
          </p:cNvSpPr>
          <p:nvPr/>
        </p:nvSpPr>
        <p:spPr>
          <a:xfrm>
            <a:off x="656243" y="1772814"/>
            <a:ext cx="7654998" cy="4994451"/>
          </a:xfrm>
          <a:prstGeom prst="rect">
            <a:avLst/>
          </a:prstGeom>
        </p:spPr>
        <p:txBody>
          <a:bodyPr>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nSpc>
                <a:spcPct val="80000"/>
              </a:lnSpc>
              <a:buNone/>
            </a:pPr>
            <a:r>
              <a:rPr lang="fr-FR" sz="1900" b="1" dirty="0">
                <a:latin typeface="Helvetica" panose="020B0604020202020204" pitchFamily="34" charset="0"/>
                <a:cs typeface="Helvetica" panose="020B0604020202020204" pitchFamily="34" charset="0"/>
              </a:rPr>
              <a:t>1/ L’alcool est une Substance Psychoactive</a:t>
            </a:r>
          </a:p>
          <a:p>
            <a:pPr>
              <a:lnSpc>
                <a:spcPct val="80000"/>
              </a:lnSpc>
            </a:pPr>
            <a:endParaRPr lang="fr-FR" sz="1900" dirty="0">
              <a:latin typeface="Helvetica" panose="020B0604020202020204" pitchFamily="34" charset="0"/>
              <a:cs typeface="Helvetica" panose="020B0604020202020204" pitchFamily="34" charset="0"/>
            </a:endParaRPr>
          </a:p>
          <a:p>
            <a:pPr>
              <a:lnSpc>
                <a:spcPct val="80000"/>
              </a:lnSpc>
              <a:buFont typeface="Wingdings" panose="05000000000000000000" pitchFamily="2" charset="2"/>
              <a:buChar char="q"/>
            </a:pPr>
            <a:r>
              <a:rPr lang="fr-FR" sz="1900" dirty="0">
                <a:solidFill>
                  <a:srgbClr val="00B050"/>
                </a:solidFill>
                <a:latin typeface="Helvetica" panose="020B0604020202020204" pitchFamily="34" charset="0"/>
                <a:cs typeface="Helvetica" panose="020B0604020202020204" pitchFamily="34" charset="0"/>
              </a:rPr>
              <a:t>Vrai</a:t>
            </a:r>
          </a:p>
          <a:p>
            <a:pPr>
              <a:lnSpc>
                <a:spcPct val="80000"/>
              </a:lnSpc>
              <a:buFont typeface="Wingdings" panose="05000000000000000000" pitchFamily="2" charset="2"/>
              <a:buChar char="q"/>
            </a:pPr>
            <a:r>
              <a:rPr lang="fr-FR" sz="1900" dirty="0">
                <a:latin typeface="Helvetica" panose="020B0604020202020204" pitchFamily="34" charset="0"/>
                <a:cs typeface="Helvetica" panose="020B0604020202020204" pitchFamily="34" charset="0"/>
              </a:rPr>
              <a:t>Faux</a:t>
            </a:r>
          </a:p>
          <a:p>
            <a:pPr marL="0" indent="0">
              <a:lnSpc>
                <a:spcPct val="80000"/>
              </a:lnSpc>
              <a:buNone/>
            </a:pPr>
            <a:endParaRPr lang="fr-FR" sz="1900" b="1" dirty="0">
              <a:latin typeface="Helvetica" panose="020B0604020202020204" pitchFamily="34" charset="0"/>
              <a:cs typeface="Helvetica" panose="020B0604020202020204" pitchFamily="34" charset="0"/>
            </a:endParaRPr>
          </a:p>
          <a:p>
            <a:pPr marL="0" indent="0">
              <a:lnSpc>
                <a:spcPct val="80000"/>
              </a:lnSpc>
              <a:buNone/>
            </a:pPr>
            <a:r>
              <a:rPr lang="fr-FR" sz="1900" b="1" dirty="0">
                <a:latin typeface="Helvetica" panose="020B0604020202020204" pitchFamily="34" charset="0"/>
                <a:cs typeface="Helvetica" panose="020B0604020202020204" pitchFamily="34" charset="0"/>
              </a:rPr>
              <a:t>2/ Il faut environ 1h30 à 2h à une personne pour éliminer l’équivalent d’un verres de vin de 10cl</a:t>
            </a:r>
          </a:p>
          <a:p>
            <a:pPr marL="0" indent="0">
              <a:lnSpc>
                <a:spcPct val="80000"/>
              </a:lnSpc>
              <a:buNone/>
            </a:pPr>
            <a:endParaRPr lang="fr-FR" sz="1900" dirty="0">
              <a:latin typeface="Helvetica" panose="020B0604020202020204" pitchFamily="34" charset="0"/>
              <a:cs typeface="Helvetica" panose="020B0604020202020204" pitchFamily="34" charset="0"/>
            </a:endParaRPr>
          </a:p>
          <a:p>
            <a:pPr>
              <a:lnSpc>
                <a:spcPct val="80000"/>
              </a:lnSpc>
              <a:buFont typeface="Wingdings" panose="05000000000000000000" pitchFamily="2" charset="2"/>
              <a:buChar char="q"/>
            </a:pPr>
            <a:r>
              <a:rPr lang="fr-FR" sz="1900" dirty="0">
                <a:solidFill>
                  <a:srgbClr val="00B050"/>
                </a:solidFill>
                <a:latin typeface="Helvetica" panose="020B0604020202020204" pitchFamily="34" charset="0"/>
                <a:cs typeface="Helvetica" panose="020B0604020202020204" pitchFamily="34" charset="0"/>
              </a:rPr>
              <a:t>Vrai</a:t>
            </a:r>
          </a:p>
          <a:p>
            <a:pPr>
              <a:lnSpc>
                <a:spcPct val="80000"/>
              </a:lnSpc>
              <a:buFont typeface="Wingdings" panose="05000000000000000000" pitchFamily="2" charset="2"/>
              <a:buChar char="q"/>
            </a:pPr>
            <a:r>
              <a:rPr lang="fr-FR" sz="1900" dirty="0">
                <a:latin typeface="Helvetica" panose="020B0604020202020204" pitchFamily="34" charset="0"/>
                <a:cs typeface="Helvetica" panose="020B0604020202020204" pitchFamily="34" charset="0"/>
              </a:rPr>
              <a:t>Faux</a:t>
            </a:r>
          </a:p>
          <a:p>
            <a:pPr marL="0" indent="0">
              <a:lnSpc>
                <a:spcPct val="80000"/>
              </a:lnSpc>
              <a:buNone/>
            </a:pPr>
            <a:endParaRPr lang="fr-FR" sz="1900" dirty="0">
              <a:latin typeface="Helvetica" panose="020B0604020202020204" pitchFamily="34" charset="0"/>
              <a:cs typeface="Helvetica" panose="020B0604020202020204" pitchFamily="34" charset="0"/>
            </a:endParaRPr>
          </a:p>
          <a:p>
            <a:pPr marL="0" indent="0">
              <a:lnSpc>
                <a:spcPct val="80000"/>
              </a:lnSpc>
              <a:buNone/>
            </a:pPr>
            <a:r>
              <a:rPr lang="fr-FR" sz="1900" b="1" dirty="0">
                <a:latin typeface="Helvetica" panose="020B0604020202020204" pitchFamily="34" charset="0"/>
                <a:cs typeface="Helvetica" panose="020B0604020202020204" pitchFamily="34" charset="0"/>
              </a:rPr>
              <a:t>3/ En diluant l’alcool (glaçons, eau) , mon alcoolémie sera moins élevée</a:t>
            </a:r>
          </a:p>
          <a:p>
            <a:pPr marL="0" indent="0">
              <a:lnSpc>
                <a:spcPct val="80000"/>
              </a:lnSpc>
              <a:buNone/>
            </a:pPr>
            <a:endParaRPr lang="fr-FR" sz="1900" dirty="0">
              <a:latin typeface="Helvetica" panose="020B0604020202020204" pitchFamily="34" charset="0"/>
              <a:cs typeface="Helvetica" panose="020B0604020202020204" pitchFamily="34" charset="0"/>
            </a:endParaRPr>
          </a:p>
          <a:p>
            <a:pPr>
              <a:lnSpc>
                <a:spcPct val="80000"/>
              </a:lnSpc>
              <a:buFont typeface="Wingdings" panose="05000000000000000000" pitchFamily="2" charset="2"/>
              <a:buChar char="q"/>
            </a:pPr>
            <a:r>
              <a:rPr lang="fr-FR" sz="1900" dirty="0">
                <a:latin typeface="Helvetica" panose="020B0604020202020204" pitchFamily="34" charset="0"/>
                <a:cs typeface="Helvetica" panose="020B0604020202020204" pitchFamily="34" charset="0"/>
              </a:rPr>
              <a:t>Vrai</a:t>
            </a:r>
          </a:p>
          <a:p>
            <a:pPr>
              <a:lnSpc>
                <a:spcPct val="80000"/>
              </a:lnSpc>
              <a:buFont typeface="Wingdings" panose="05000000000000000000" pitchFamily="2" charset="2"/>
              <a:buChar char="q"/>
            </a:pPr>
            <a:r>
              <a:rPr lang="fr-FR" sz="1900" dirty="0">
                <a:solidFill>
                  <a:srgbClr val="00B050"/>
                </a:solidFill>
                <a:latin typeface="Helvetica" panose="020B0604020202020204" pitchFamily="34" charset="0"/>
                <a:cs typeface="Helvetica" panose="020B0604020202020204" pitchFamily="34" charset="0"/>
              </a:rPr>
              <a:t>Faux</a:t>
            </a:r>
          </a:p>
          <a:p>
            <a:pPr marL="0" indent="0">
              <a:lnSpc>
                <a:spcPct val="80000"/>
              </a:lnSpc>
              <a:buNone/>
            </a:pPr>
            <a:endParaRPr lang="fr-FR" sz="1900" dirty="0">
              <a:latin typeface="Helvetica" panose="020B0604020202020204" pitchFamily="34" charset="0"/>
              <a:cs typeface="Helvetica" panose="020B0604020202020204" pitchFamily="34" charset="0"/>
            </a:endParaRPr>
          </a:p>
          <a:p>
            <a:pPr marL="0" indent="0">
              <a:lnSpc>
                <a:spcPct val="80000"/>
              </a:lnSpc>
              <a:buNone/>
            </a:pPr>
            <a:endParaRPr lang="fr-FR" sz="1900" dirty="0">
              <a:latin typeface="Helvetica" panose="020B0604020202020204" pitchFamily="34" charset="0"/>
              <a:cs typeface="Helvetica" panose="020B0604020202020204" pitchFamily="34" charset="0"/>
            </a:endParaRPr>
          </a:p>
          <a:p>
            <a:pPr>
              <a:lnSpc>
                <a:spcPct val="80000"/>
              </a:lnSpc>
            </a:pPr>
            <a:endParaRPr lang="fr-FR" dirty="0"/>
          </a:p>
        </p:txBody>
      </p:sp>
    </p:spTree>
    <p:extLst>
      <p:ext uri="{BB962C8B-B14F-4D97-AF65-F5344CB8AC3E}">
        <p14:creationId xmlns:p14="http://schemas.microsoft.com/office/powerpoint/2010/main" val="329406099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utoShape 2" descr="Résultat de recherche d'images pour &quot;logo entraide&quot;"/>
          <p:cNvSpPr>
            <a:spLocks noChangeAspect="1" noChangeArrowheads="1"/>
          </p:cNvSpPr>
          <p:nvPr/>
        </p:nvSpPr>
        <p:spPr bwMode="auto">
          <a:xfrm>
            <a:off x="47625" y="748903"/>
            <a:ext cx="228600" cy="2286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fr-FR" sz="1350"/>
          </a:p>
        </p:txBody>
      </p:sp>
      <p:sp>
        <p:nvSpPr>
          <p:cNvPr id="4" name="AutoShape 4" descr="Résultat de recherche d'images pour &quot;SIGLE cmr&quot;"/>
          <p:cNvSpPr>
            <a:spLocks noChangeAspect="1" noChangeArrowheads="1"/>
          </p:cNvSpPr>
          <p:nvPr/>
        </p:nvSpPr>
        <p:spPr bwMode="auto">
          <a:xfrm>
            <a:off x="161925" y="863203"/>
            <a:ext cx="228600" cy="2286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fr-FR" sz="1350"/>
          </a:p>
        </p:txBody>
      </p:sp>
      <p:sp>
        <p:nvSpPr>
          <p:cNvPr id="6" name="AutoShape 6" descr="Résultat de recherche d'images pour &quot;SIGLE cmr&quot;"/>
          <p:cNvSpPr>
            <a:spLocks noChangeAspect="1" noChangeArrowheads="1"/>
          </p:cNvSpPr>
          <p:nvPr/>
        </p:nvSpPr>
        <p:spPr bwMode="auto">
          <a:xfrm>
            <a:off x="276225" y="977503"/>
            <a:ext cx="228600" cy="2286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fr-FR" sz="1350"/>
          </a:p>
        </p:txBody>
      </p:sp>
      <p:sp>
        <p:nvSpPr>
          <p:cNvPr id="8" name="AutoShape 8" descr="Résultat de recherche d'images pour &quot;SIGLE cmr&quot;"/>
          <p:cNvSpPr>
            <a:spLocks noChangeAspect="1" noChangeArrowheads="1"/>
          </p:cNvSpPr>
          <p:nvPr/>
        </p:nvSpPr>
        <p:spPr bwMode="auto">
          <a:xfrm>
            <a:off x="390525" y="1091803"/>
            <a:ext cx="228600" cy="2286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fr-FR" sz="1350"/>
          </a:p>
        </p:txBody>
      </p:sp>
      <p:sp>
        <p:nvSpPr>
          <p:cNvPr id="11" name="AutoShape 22" descr="Résultat de recherche d'images pour &quot;logo communication&quot;"/>
          <p:cNvSpPr>
            <a:spLocks noChangeAspect="1" noChangeArrowheads="1"/>
          </p:cNvSpPr>
          <p:nvPr/>
        </p:nvSpPr>
        <p:spPr bwMode="auto">
          <a:xfrm>
            <a:off x="504825" y="1206103"/>
            <a:ext cx="228600" cy="2286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fr-FR" sz="1350"/>
          </a:p>
        </p:txBody>
      </p:sp>
      <p:sp>
        <p:nvSpPr>
          <p:cNvPr id="9" name="Rectangle 8"/>
          <p:cNvSpPr/>
          <p:nvPr/>
        </p:nvSpPr>
        <p:spPr>
          <a:xfrm>
            <a:off x="521941" y="377357"/>
            <a:ext cx="1612621" cy="461665"/>
          </a:xfrm>
          <a:prstGeom prst="rect">
            <a:avLst/>
          </a:prstGeom>
        </p:spPr>
        <p:txBody>
          <a:bodyPr wrap="none">
            <a:spAutoFit/>
          </a:bodyPr>
          <a:lstStyle/>
          <a:p>
            <a:pPr marL="128587" lvl="1"/>
            <a:r>
              <a:rPr lang="fr-FR" sz="2400" b="1" dirty="0">
                <a:solidFill>
                  <a:srgbClr val="008080"/>
                </a:solidFill>
                <a:latin typeface="Arial" panose="020B0604020202020204" pitchFamily="34" charset="0"/>
                <a:ea typeface="Montserrat" charset="0"/>
                <a:cs typeface="Arial" panose="020B0604020202020204" pitchFamily="34" charset="0"/>
              </a:rPr>
              <a:t>ALCOOL</a:t>
            </a:r>
          </a:p>
        </p:txBody>
      </p:sp>
      <p:sp>
        <p:nvSpPr>
          <p:cNvPr id="5" name="Espace réservé du numéro de diapositive 4"/>
          <p:cNvSpPr>
            <a:spLocks noGrp="1"/>
          </p:cNvSpPr>
          <p:nvPr>
            <p:ph type="sldNum" sz="quarter" idx="26"/>
          </p:nvPr>
        </p:nvSpPr>
        <p:spPr/>
        <p:txBody>
          <a:bodyPr/>
          <a:lstStyle/>
          <a:p>
            <a:fld id="{53450067-A732-4551-A68F-174FD727CE34}" type="slidenum">
              <a:rPr lang="fr-FR" smtClean="0"/>
              <a:t>12</a:t>
            </a:fld>
            <a:endParaRPr lang="fr-FR"/>
          </a:p>
        </p:txBody>
      </p:sp>
      <p:sp>
        <p:nvSpPr>
          <p:cNvPr id="17" name="Espace réservé du pied de page 8"/>
          <p:cNvSpPr>
            <a:spLocks noGrp="1"/>
          </p:cNvSpPr>
          <p:nvPr>
            <p:ph type="ftr" sz="quarter" idx="25"/>
          </p:nvPr>
        </p:nvSpPr>
        <p:spPr>
          <a:xfrm>
            <a:off x="6516216" y="6453336"/>
            <a:ext cx="2664296" cy="365125"/>
          </a:xfrm>
        </p:spPr>
        <p:txBody>
          <a:bodyPr/>
          <a:lstStyle>
            <a:lvl1pPr>
              <a:defRPr sz="900"/>
            </a:lvl1pPr>
          </a:lstStyle>
          <a:p>
            <a:r>
              <a:rPr lang="fr-FR"/>
              <a:t>SAT Durance Luberon Copyright</a:t>
            </a:r>
            <a:endParaRPr lang="fr-FR" dirty="0"/>
          </a:p>
        </p:txBody>
      </p:sp>
      <p:pic>
        <p:nvPicPr>
          <p:cNvPr id="18" name="Picture 3" descr="https://www.satduranceluberon.fr/logo/logosat.jpg"/>
          <p:cNvPicPr>
            <a:picLocks noChangeAspect="1" noChangeArrowheads="1"/>
          </p:cNvPicPr>
          <p:nvPr/>
        </p:nvPicPr>
        <p:blipFill>
          <a:blip r:link="rId3">
            <a:extLst>
              <a:ext uri="{28A0092B-C50C-407E-A947-70E740481C1C}">
                <a14:useLocalDpi xmlns:a14="http://schemas.microsoft.com/office/drawing/2010/main" val="0"/>
              </a:ext>
            </a:extLst>
          </a:blip>
          <a:srcRect/>
          <a:stretch>
            <a:fillRect/>
          </a:stretch>
        </p:blipFill>
        <p:spPr bwMode="auto">
          <a:xfrm>
            <a:off x="7848364" y="167413"/>
            <a:ext cx="1080120" cy="8100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Espace réservé du contenu 2"/>
          <p:cNvSpPr txBox="1">
            <a:spLocks/>
          </p:cNvSpPr>
          <p:nvPr/>
        </p:nvSpPr>
        <p:spPr>
          <a:xfrm>
            <a:off x="611560" y="1434704"/>
            <a:ext cx="7654998" cy="4730601"/>
          </a:xfrm>
          <a:prstGeom prst="rect">
            <a:avLst/>
          </a:prstGeom>
        </p:spPr>
        <p:txBody>
          <a:bodyPr>
            <a:normAutofit lnSpcReduction="1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nSpc>
                <a:spcPct val="80000"/>
              </a:lnSpc>
            </a:pPr>
            <a:r>
              <a:rPr lang="fr-FR" sz="1900" b="1" dirty="0">
                <a:latin typeface="Arial" panose="020B0604020202020204" pitchFamily="34" charset="0"/>
                <a:cs typeface="Arial" panose="020B0604020202020204" pitchFamily="34" charset="0"/>
              </a:rPr>
              <a:t>L’alcool est la SPA la plus consommée en France</a:t>
            </a:r>
          </a:p>
          <a:p>
            <a:pPr marL="0" indent="0">
              <a:lnSpc>
                <a:spcPct val="80000"/>
              </a:lnSpc>
              <a:buNone/>
            </a:pPr>
            <a:endParaRPr lang="fr-FR" sz="1900" b="1" dirty="0">
              <a:latin typeface="Arial" panose="020B0604020202020204" pitchFamily="34" charset="0"/>
              <a:cs typeface="Arial" panose="020B0604020202020204" pitchFamily="34" charset="0"/>
            </a:endParaRPr>
          </a:p>
          <a:p>
            <a:pPr marL="0" indent="0">
              <a:lnSpc>
                <a:spcPct val="80000"/>
              </a:lnSpc>
              <a:buNone/>
            </a:pPr>
            <a:endParaRPr lang="fr-FR" sz="1900" b="1" dirty="0">
              <a:latin typeface="Arial" panose="020B0604020202020204" pitchFamily="34" charset="0"/>
              <a:cs typeface="Arial" panose="020B0604020202020204" pitchFamily="34" charset="0"/>
            </a:endParaRPr>
          </a:p>
          <a:p>
            <a:pPr marL="0" indent="0">
              <a:lnSpc>
                <a:spcPct val="80000"/>
              </a:lnSpc>
              <a:buNone/>
            </a:pPr>
            <a:endParaRPr lang="fr-FR" sz="1900" b="1" dirty="0">
              <a:latin typeface="Arial" panose="020B0604020202020204" pitchFamily="34" charset="0"/>
              <a:cs typeface="Arial" panose="020B0604020202020204" pitchFamily="34" charset="0"/>
            </a:endParaRPr>
          </a:p>
          <a:p>
            <a:pPr marL="0" indent="0">
              <a:lnSpc>
                <a:spcPct val="80000"/>
              </a:lnSpc>
              <a:buNone/>
            </a:pPr>
            <a:endParaRPr lang="fr-FR" sz="1900" b="1" dirty="0">
              <a:latin typeface="Arial" panose="020B0604020202020204" pitchFamily="34" charset="0"/>
              <a:cs typeface="Arial" panose="020B0604020202020204" pitchFamily="34" charset="0"/>
            </a:endParaRPr>
          </a:p>
          <a:p>
            <a:pPr marL="0" indent="0">
              <a:lnSpc>
                <a:spcPct val="80000"/>
              </a:lnSpc>
              <a:buNone/>
            </a:pPr>
            <a:r>
              <a:rPr lang="fr-FR" sz="1900" dirty="0">
                <a:latin typeface="Arial" panose="020B0604020202020204" pitchFamily="34" charset="0"/>
                <a:cs typeface="Arial" panose="020B0604020202020204" pitchFamily="34" charset="0"/>
              </a:rPr>
              <a:t>→ Dépendance physique et psychologique forte    </a:t>
            </a:r>
          </a:p>
          <a:p>
            <a:pPr>
              <a:lnSpc>
                <a:spcPct val="80000"/>
              </a:lnSpc>
            </a:pPr>
            <a:endParaRPr lang="fr-FR" sz="1900" dirty="0">
              <a:latin typeface="Arial" panose="020B0604020202020204" pitchFamily="34" charset="0"/>
              <a:cs typeface="Arial" panose="020B0604020202020204" pitchFamily="34" charset="0"/>
            </a:endParaRPr>
          </a:p>
          <a:p>
            <a:pPr>
              <a:lnSpc>
                <a:spcPct val="80000"/>
              </a:lnSpc>
            </a:pPr>
            <a:endParaRPr lang="fr-FR" sz="1900" dirty="0">
              <a:latin typeface="Arial" panose="020B0604020202020204" pitchFamily="34" charset="0"/>
              <a:cs typeface="Arial" panose="020B0604020202020204" pitchFamily="34" charset="0"/>
            </a:endParaRPr>
          </a:p>
          <a:p>
            <a:pPr marL="0" indent="0">
              <a:lnSpc>
                <a:spcPct val="80000"/>
              </a:lnSpc>
              <a:buNone/>
            </a:pPr>
            <a:endParaRPr lang="fr-FR" sz="1900" dirty="0">
              <a:latin typeface="Arial" panose="020B0604020202020204" pitchFamily="34" charset="0"/>
              <a:cs typeface="Arial" panose="020B0604020202020204" pitchFamily="34" charset="0"/>
            </a:endParaRPr>
          </a:p>
          <a:p>
            <a:pPr>
              <a:lnSpc>
                <a:spcPct val="80000"/>
              </a:lnSpc>
            </a:pPr>
            <a:endParaRPr lang="fr-FR" sz="1900" dirty="0">
              <a:latin typeface="Arial" panose="020B0604020202020204" pitchFamily="34" charset="0"/>
              <a:cs typeface="Arial" panose="020B0604020202020204" pitchFamily="34" charset="0"/>
            </a:endParaRPr>
          </a:p>
          <a:p>
            <a:pPr>
              <a:lnSpc>
                <a:spcPct val="80000"/>
              </a:lnSpc>
            </a:pPr>
            <a:r>
              <a:rPr lang="fr-FR" sz="1900" b="1" dirty="0">
                <a:latin typeface="Arial" panose="020B0604020202020204" pitchFamily="34" charset="0"/>
                <a:cs typeface="Arial" panose="020B0604020202020204" pitchFamily="34" charset="0"/>
              </a:rPr>
              <a:t>Dès les premières gouttes d’alcool, les risques sont réels et immédiats:</a:t>
            </a:r>
          </a:p>
          <a:p>
            <a:pPr>
              <a:lnSpc>
                <a:spcPct val="80000"/>
              </a:lnSpc>
            </a:pPr>
            <a:endParaRPr lang="fr-FR" sz="1900" b="1" dirty="0">
              <a:latin typeface="Arial" panose="020B0604020202020204" pitchFamily="34" charset="0"/>
              <a:cs typeface="Arial" panose="020B0604020202020204" pitchFamily="34" charset="0"/>
            </a:endParaRPr>
          </a:p>
          <a:p>
            <a:pPr marL="0" indent="0">
              <a:lnSpc>
                <a:spcPct val="80000"/>
              </a:lnSpc>
              <a:buNone/>
            </a:pPr>
            <a:r>
              <a:rPr lang="fr-FR" sz="1900" dirty="0">
                <a:latin typeface="Arial" panose="020B0604020202020204" pitchFamily="34" charset="0"/>
                <a:cs typeface="Arial" panose="020B0604020202020204" pitchFamily="34" charset="0"/>
              </a:rPr>
              <a:t>	- diminution de l’acuité visuelle et auditive</a:t>
            </a:r>
          </a:p>
          <a:p>
            <a:pPr marL="0" indent="0">
              <a:lnSpc>
                <a:spcPct val="80000"/>
              </a:lnSpc>
              <a:buNone/>
            </a:pPr>
            <a:r>
              <a:rPr lang="fr-FR" sz="1900" dirty="0">
                <a:latin typeface="Arial" panose="020B0604020202020204" pitchFamily="34" charset="0"/>
                <a:cs typeface="Arial" panose="020B0604020202020204" pitchFamily="34" charset="0"/>
              </a:rPr>
              <a:t>	- diminution de l’attention, de la vigilance</a:t>
            </a:r>
          </a:p>
          <a:p>
            <a:pPr marL="0" indent="0">
              <a:lnSpc>
                <a:spcPct val="80000"/>
              </a:lnSpc>
              <a:buNone/>
            </a:pPr>
            <a:r>
              <a:rPr lang="fr-FR" sz="1900" dirty="0">
                <a:latin typeface="Arial" panose="020B0604020202020204" pitchFamily="34" charset="0"/>
                <a:cs typeface="Arial" panose="020B0604020202020204" pitchFamily="34" charset="0"/>
              </a:rPr>
              <a:t>	- allongement du temps de réaction</a:t>
            </a:r>
          </a:p>
          <a:p>
            <a:pPr marL="0" indent="0">
              <a:lnSpc>
                <a:spcPct val="80000"/>
              </a:lnSpc>
              <a:buNone/>
            </a:pPr>
            <a:r>
              <a:rPr lang="fr-FR" sz="1900" dirty="0">
                <a:latin typeface="Arial" panose="020B0604020202020204" pitchFamily="34" charset="0"/>
                <a:cs typeface="Arial" panose="020B0604020202020204" pitchFamily="34" charset="0"/>
              </a:rPr>
              <a:t>	- trouble de la coordination des mouvements…</a:t>
            </a:r>
          </a:p>
          <a:p>
            <a:pPr>
              <a:lnSpc>
                <a:spcPct val="80000"/>
              </a:lnSpc>
            </a:pPr>
            <a:endParaRPr lang="fr-FR" sz="1900" dirty="0">
              <a:latin typeface="Arial" panose="020B0604020202020204" pitchFamily="34" charset="0"/>
              <a:cs typeface="Arial" panose="020B0604020202020204" pitchFamily="34" charset="0"/>
            </a:endParaRPr>
          </a:p>
        </p:txBody>
      </p:sp>
      <p:pic>
        <p:nvPicPr>
          <p:cNvPr id="6146" name="Picture 2" descr="Photo libre de droit de La Main Est Menottée À Une Bouteille Dalcool  Dépendance À Lalcool Alcoolisme banque d'images et plus d'images libres de  droit de Alcool - iStock"/>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259123" y="1931991"/>
            <a:ext cx="1980656" cy="159767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8592619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utoShape 2" descr="Résultat de recherche d'images pour &quot;logo entraide&quot;"/>
          <p:cNvSpPr>
            <a:spLocks noChangeAspect="1" noChangeArrowheads="1"/>
          </p:cNvSpPr>
          <p:nvPr/>
        </p:nvSpPr>
        <p:spPr bwMode="auto">
          <a:xfrm>
            <a:off x="47625" y="748903"/>
            <a:ext cx="228600" cy="2286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fr-FR" sz="1350"/>
          </a:p>
        </p:txBody>
      </p:sp>
      <p:sp>
        <p:nvSpPr>
          <p:cNvPr id="4" name="AutoShape 4" descr="Résultat de recherche d'images pour &quot;SIGLE cmr&quot;"/>
          <p:cNvSpPr>
            <a:spLocks noChangeAspect="1" noChangeArrowheads="1"/>
          </p:cNvSpPr>
          <p:nvPr/>
        </p:nvSpPr>
        <p:spPr bwMode="auto">
          <a:xfrm>
            <a:off x="161925" y="863203"/>
            <a:ext cx="228600" cy="2286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fr-FR" sz="1350"/>
          </a:p>
        </p:txBody>
      </p:sp>
      <p:sp>
        <p:nvSpPr>
          <p:cNvPr id="6" name="AutoShape 6" descr="Résultat de recherche d'images pour &quot;SIGLE cmr&quot;"/>
          <p:cNvSpPr>
            <a:spLocks noChangeAspect="1" noChangeArrowheads="1"/>
          </p:cNvSpPr>
          <p:nvPr/>
        </p:nvSpPr>
        <p:spPr bwMode="auto">
          <a:xfrm>
            <a:off x="276225" y="977503"/>
            <a:ext cx="228600" cy="2286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fr-FR" sz="1350"/>
          </a:p>
        </p:txBody>
      </p:sp>
      <p:sp>
        <p:nvSpPr>
          <p:cNvPr id="8" name="AutoShape 8" descr="Résultat de recherche d'images pour &quot;SIGLE cmr&quot;"/>
          <p:cNvSpPr>
            <a:spLocks noChangeAspect="1" noChangeArrowheads="1"/>
          </p:cNvSpPr>
          <p:nvPr/>
        </p:nvSpPr>
        <p:spPr bwMode="auto">
          <a:xfrm>
            <a:off x="390525" y="1091803"/>
            <a:ext cx="228600" cy="2286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fr-FR" sz="1350"/>
          </a:p>
        </p:txBody>
      </p:sp>
      <p:sp>
        <p:nvSpPr>
          <p:cNvPr id="11" name="AutoShape 22" descr="Résultat de recherche d'images pour &quot;logo communication&quot;"/>
          <p:cNvSpPr>
            <a:spLocks noChangeAspect="1" noChangeArrowheads="1"/>
          </p:cNvSpPr>
          <p:nvPr/>
        </p:nvSpPr>
        <p:spPr bwMode="auto">
          <a:xfrm>
            <a:off x="504825" y="1206103"/>
            <a:ext cx="228600" cy="2286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fr-FR" sz="1350"/>
          </a:p>
        </p:txBody>
      </p:sp>
      <p:sp>
        <p:nvSpPr>
          <p:cNvPr id="9" name="Rectangle 8"/>
          <p:cNvSpPr/>
          <p:nvPr/>
        </p:nvSpPr>
        <p:spPr>
          <a:xfrm>
            <a:off x="521941" y="377357"/>
            <a:ext cx="1612621" cy="461665"/>
          </a:xfrm>
          <a:prstGeom prst="rect">
            <a:avLst/>
          </a:prstGeom>
        </p:spPr>
        <p:txBody>
          <a:bodyPr wrap="none">
            <a:spAutoFit/>
          </a:bodyPr>
          <a:lstStyle/>
          <a:p>
            <a:pPr marL="128587" lvl="1"/>
            <a:r>
              <a:rPr lang="fr-FR" sz="2400" b="1" dirty="0">
                <a:solidFill>
                  <a:srgbClr val="008080"/>
                </a:solidFill>
                <a:latin typeface="Arial" panose="020B0604020202020204" pitchFamily="34" charset="0"/>
                <a:ea typeface="Montserrat" charset="0"/>
                <a:cs typeface="Arial" panose="020B0604020202020204" pitchFamily="34" charset="0"/>
              </a:rPr>
              <a:t>ALCOOL</a:t>
            </a:r>
          </a:p>
        </p:txBody>
      </p:sp>
      <p:sp>
        <p:nvSpPr>
          <p:cNvPr id="5" name="Espace réservé du numéro de diapositive 4"/>
          <p:cNvSpPr>
            <a:spLocks noGrp="1"/>
          </p:cNvSpPr>
          <p:nvPr>
            <p:ph type="sldNum" sz="quarter" idx="26"/>
          </p:nvPr>
        </p:nvSpPr>
        <p:spPr/>
        <p:txBody>
          <a:bodyPr/>
          <a:lstStyle/>
          <a:p>
            <a:fld id="{53450067-A732-4551-A68F-174FD727CE34}" type="slidenum">
              <a:rPr lang="fr-FR" smtClean="0"/>
              <a:t>13</a:t>
            </a:fld>
            <a:endParaRPr lang="fr-FR"/>
          </a:p>
        </p:txBody>
      </p:sp>
      <p:sp>
        <p:nvSpPr>
          <p:cNvPr id="17" name="Espace réservé du pied de page 8"/>
          <p:cNvSpPr>
            <a:spLocks noGrp="1"/>
          </p:cNvSpPr>
          <p:nvPr>
            <p:ph type="ftr" sz="quarter" idx="25"/>
          </p:nvPr>
        </p:nvSpPr>
        <p:spPr>
          <a:xfrm>
            <a:off x="6516216" y="6453336"/>
            <a:ext cx="2664296" cy="365125"/>
          </a:xfrm>
        </p:spPr>
        <p:txBody>
          <a:bodyPr/>
          <a:lstStyle>
            <a:lvl1pPr>
              <a:defRPr sz="900"/>
            </a:lvl1pPr>
          </a:lstStyle>
          <a:p>
            <a:r>
              <a:rPr lang="fr-FR"/>
              <a:t>SAT Durance Luberon Copyright</a:t>
            </a:r>
            <a:endParaRPr lang="fr-FR" dirty="0"/>
          </a:p>
        </p:txBody>
      </p:sp>
      <p:pic>
        <p:nvPicPr>
          <p:cNvPr id="18" name="Picture 3" descr="https://www.satduranceluberon.fr/logo/logosat.jpg"/>
          <p:cNvPicPr>
            <a:picLocks noChangeAspect="1" noChangeArrowheads="1"/>
          </p:cNvPicPr>
          <p:nvPr/>
        </p:nvPicPr>
        <p:blipFill>
          <a:blip r:link="rId3">
            <a:extLst>
              <a:ext uri="{28A0092B-C50C-407E-A947-70E740481C1C}">
                <a14:useLocalDpi xmlns:a14="http://schemas.microsoft.com/office/drawing/2010/main" val="0"/>
              </a:ext>
            </a:extLst>
          </a:blip>
          <a:srcRect/>
          <a:stretch>
            <a:fillRect/>
          </a:stretch>
        </p:blipFill>
        <p:spPr bwMode="auto">
          <a:xfrm>
            <a:off x="7848364" y="167413"/>
            <a:ext cx="1080120" cy="8100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Espace réservé du contenu 2"/>
          <p:cNvSpPr txBox="1">
            <a:spLocks/>
          </p:cNvSpPr>
          <p:nvPr/>
        </p:nvSpPr>
        <p:spPr>
          <a:xfrm>
            <a:off x="656243" y="1206102"/>
            <a:ext cx="7654998" cy="5561163"/>
          </a:xfrm>
          <a:prstGeom prst="rect">
            <a:avLst/>
          </a:prstGeom>
        </p:spPr>
        <p:txBody>
          <a:bodyPr>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nSpc>
                <a:spcPct val="80000"/>
              </a:lnSpc>
            </a:pPr>
            <a:r>
              <a:rPr lang="fr-FR" sz="1900" dirty="0">
                <a:latin typeface="Arial" panose="020B0604020202020204" pitchFamily="34" charset="0"/>
                <a:cs typeface="Arial" panose="020B0604020202020204" pitchFamily="34" charset="0"/>
              </a:rPr>
              <a:t>Effets sur la conduite +++</a:t>
            </a:r>
          </a:p>
          <a:p>
            <a:pPr>
              <a:lnSpc>
                <a:spcPct val="80000"/>
              </a:lnSpc>
            </a:pPr>
            <a:endParaRPr lang="fr-FR" sz="1900" dirty="0">
              <a:latin typeface="Arial" panose="020B0604020202020204" pitchFamily="34" charset="0"/>
              <a:cs typeface="Arial" panose="020B0604020202020204" pitchFamily="34" charset="0"/>
            </a:endParaRPr>
          </a:p>
          <a:p>
            <a:pPr>
              <a:lnSpc>
                <a:spcPct val="80000"/>
              </a:lnSpc>
            </a:pPr>
            <a:endParaRPr lang="fr-FR" sz="1900" dirty="0">
              <a:latin typeface="Arial" panose="020B0604020202020204" pitchFamily="34" charset="0"/>
              <a:cs typeface="Arial" panose="020B0604020202020204" pitchFamily="34" charset="0"/>
            </a:endParaRPr>
          </a:p>
          <a:p>
            <a:pPr>
              <a:lnSpc>
                <a:spcPct val="80000"/>
              </a:lnSpc>
            </a:pPr>
            <a:endParaRPr lang="fr-FR" sz="1900" dirty="0">
              <a:latin typeface="Arial" panose="020B0604020202020204" pitchFamily="34" charset="0"/>
              <a:cs typeface="Arial" panose="020B0604020202020204" pitchFamily="34" charset="0"/>
            </a:endParaRPr>
          </a:p>
          <a:p>
            <a:pPr>
              <a:lnSpc>
                <a:spcPct val="80000"/>
              </a:lnSpc>
            </a:pPr>
            <a:endParaRPr lang="fr-FR" sz="1900" dirty="0">
              <a:latin typeface="Arial" panose="020B0604020202020204" pitchFamily="34" charset="0"/>
              <a:cs typeface="Arial" panose="020B0604020202020204" pitchFamily="34" charset="0"/>
            </a:endParaRPr>
          </a:p>
          <a:p>
            <a:pPr>
              <a:lnSpc>
                <a:spcPct val="80000"/>
              </a:lnSpc>
            </a:pPr>
            <a:endParaRPr lang="fr-FR" sz="1900" dirty="0">
              <a:latin typeface="Arial" panose="020B0604020202020204" pitchFamily="34" charset="0"/>
              <a:cs typeface="Arial" panose="020B0604020202020204" pitchFamily="34" charset="0"/>
            </a:endParaRPr>
          </a:p>
          <a:p>
            <a:pPr>
              <a:lnSpc>
                <a:spcPct val="80000"/>
              </a:lnSpc>
            </a:pPr>
            <a:endParaRPr lang="fr-FR" sz="1900" dirty="0">
              <a:latin typeface="Arial" panose="020B0604020202020204" pitchFamily="34" charset="0"/>
              <a:cs typeface="Arial" panose="020B0604020202020204" pitchFamily="34" charset="0"/>
            </a:endParaRPr>
          </a:p>
          <a:p>
            <a:pPr>
              <a:lnSpc>
                <a:spcPct val="80000"/>
              </a:lnSpc>
            </a:pPr>
            <a:endParaRPr lang="fr-FR" sz="1900" dirty="0">
              <a:latin typeface="Arial" panose="020B0604020202020204" pitchFamily="34" charset="0"/>
              <a:cs typeface="Arial" panose="020B0604020202020204" pitchFamily="34" charset="0"/>
            </a:endParaRPr>
          </a:p>
          <a:p>
            <a:pPr>
              <a:lnSpc>
                <a:spcPct val="80000"/>
              </a:lnSpc>
            </a:pPr>
            <a:endParaRPr lang="fr-FR" sz="1900" dirty="0">
              <a:latin typeface="Arial" panose="020B0604020202020204" pitchFamily="34" charset="0"/>
              <a:cs typeface="Arial" panose="020B0604020202020204" pitchFamily="34" charset="0"/>
            </a:endParaRPr>
          </a:p>
          <a:p>
            <a:pPr>
              <a:lnSpc>
                <a:spcPct val="80000"/>
              </a:lnSpc>
            </a:pPr>
            <a:endParaRPr lang="fr-FR" sz="1900" dirty="0">
              <a:latin typeface="Arial" panose="020B0604020202020204" pitchFamily="34" charset="0"/>
              <a:cs typeface="Arial" panose="020B0604020202020204" pitchFamily="34" charset="0"/>
            </a:endParaRPr>
          </a:p>
          <a:p>
            <a:pPr>
              <a:lnSpc>
                <a:spcPct val="80000"/>
              </a:lnSpc>
            </a:pPr>
            <a:endParaRPr lang="fr-FR" sz="1900" dirty="0">
              <a:latin typeface="Arial" panose="020B0604020202020204" pitchFamily="34" charset="0"/>
              <a:cs typeface="Arial" panose="020B0604020202020204" pitchFamily="34" charset="0"/>
            </a:endParaRPr>
          </a:p>
          <a:p>
            <a:pPr marL="0" indent="0">
              <a:lnSpc>
                <a:spcPct val="80000"/>
              </a:lnSpc>
              <a:buNone/>
            </a:pPr>
            <a:endParaRPr lang="fr-FR" sz="1900" dirty="0">
              <a:latin typeface="Arial" panose="020B0604020202020204" pitchFamily="34" charset="0"/>
              <a:cs typeface="Arial" panose="020B0604020202020204" pitchFamily="34" charset="0"/>
            </a:endParaRPr>
          </a:p>
          <a:p>
            <a:pPr marL="0" indent="0">
              <a:lnSpc>
                <a:spcPct val="80000"/>
              </a:lnSpc>
              <a:buNone/>
            </a:pPr>
            <a:endParaRPr lang="fr-FR" sz="1900" dirty="0">
              <a:latin typeface="Arial" panose="020B0604020202020204" pitchFamily="34" charset="0"/>
              <a:cs typeface="Arial" panose="020B0604020202020204" pitchFamily="34" charset="0"/>
            </a:endParaRPr>
          </a:p>
          <a:p>
            <a:pPr>
              <a:lnSpc>
                <a:spcPct val="80000"/>
              </a:lnSpc>
            </a:pPr>
            <a:r>
              <a:rPr lang="fr-FR" sz="1900" dirty="0">
                <a:latin typeface="Arial" panose="020B0604020202020204" pitchFamily="34" charset="0"/>
                <a:cs typeface="Arial" panose="020B0604020202020204" pitchFamily="34" charset="0"/>
              </a:rPr>
              <a:t>A plus forte dose: peut entrainer une agressivité, une somnolence, une ivresse voire un coma éthylique</a:t>
            </a:r>
          </a:p>
          <a:p>
            <a:pPr>
              <a:lnSpc>
                <a:spcPct val="80000"/>
              </a:lnSpc>
            </a:pPr>
            <a:endParaRPr lang="fr-FR" sz="1900" dirty="0">
              <a:latin typeface="Arial" panose="020B0604020202020204" pitchFamily="34" charset="0"/>
              <a:cs typeface="Arial" panose="020B0604020202020204" pitchFamily="34" charset="0"/>
            </a:endParaRPr>
          </a:p>
          <a:p>
            <a:pPr>
              <a:lnSpc>
                <a:spcPct val="80000"/>
              </a:lnSpc>
            </a:pPr>
            <a:r>
              <a:rPr lang="fr-FR" sz="1900" dirty="0">
                <a:latin typeface="Arial" panose="020B0604020202020204" pitchFamily="34" charset="0"/>
                <a:cs typeface="Arial" panose="020B0604020202020204" pitchFamily="34" charset="0"/>
              </a:rPr>
              <a:t>Consommé régulièrement entraine des complications hépatiques, psychiatriques et neurologiques</a:t>
            </a:r>
            <a:endParaRPr lang="fr-FR" dirty="0">
              <a:latin typeface="Arial" panose="020B0604020202020204" pitchFamily="34" charset="0"/>
              <a:cs typeface="Arial" panose="020B0604020202020204" pitchFamily="34" charset="0"/>
            </a:endParaRPr>
          </a:p>
        </p:txBody>
      </p:sp>
      <p:pic>
        <p:nvPicPr>
          <p:cNvPr id="13"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02851" y="1844824"/>
            <a:ext cx="3816424" cy="266429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4"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650053" y="2192481"/>
            <a:ext cx="3600400" cy="23166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85869568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utoShape 2" descr="Résultat de recherche d'images pour &quot;logo entraide&quot;"/>
          <p:cNvSpPr>
            <a:spLocks noChangeAspect="1" noChangeArrowheads="1"/>
          </p:cNvSpPr>
          <p:nvPr/>
        </p:nvSpPr>
        <p:spPr bwMode="auto">
          <a:xfrm>
            <a:off x="47625" y="748903"/>
            <a:ext cx="228600" cy="2286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fr-FR" sz="1350"/>
          </a:p>
        </p:txBody>
      </p:sp>
      <p:sp>
        <p:nvSpPr>
          <p:cNvPr id="4" name="AutoShape 4" descr="Résultat de recherche d'images pour &quot;SIGLE cmr&quot;"/>
          <p:cNvSpPr>
            <a:spLocks noChangeAspect="1" noChangeArrowheads="1"/>
          </p:cNvSpPr>
          <p:nvPr/>
        </p:nvSpPr>
        <p:spPr bwMode="auto">
          <a:xfrm>
            <a:off x="161925" y="863203"/>
            <a:ext cx="228600" cy="2286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fr-FR" sz="1350"/>
          </a:p>
        </p:txBody>
      </p:sp>
      <p:sp>
        <p:nvSpPr>
          <p:cNvPr id="6" name="AutoShape 6" descr="Résultat de recherche d'images pour &quot;SIGLE cmr&quot;"/>
          <p:cNvSpPr>
            <a:spLocks noChangeAspect="1" noChangeArrowheads="1"/>
          </p:cNvSpPr>
          <p:nvPr/>
        </p:nvSpPr>
        <p:spPr bwMode="auto">
          <a:xfrm>
            <a:off x="276225" y="977503"/>
            <a:ext cx="228600" cy="2286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fr-FR" sz="1350"/>
          </a:p>
        </p:txBody>
      </p:sp>
      <p:sp>
        <p:nvSpPr>
          <p:cNvPr id="8" name="AutoShape 8" descr="Résultat de recherche d'images pour &quot;SIGLE cmr&quot;"/>
          <p:cNvSpPr>
            <a:spLocks noChangeAspect="1" noChangeArrowheads="1"/>
          </p:cNvSpPr>
          <p:nvPr/>
        </p:nvSpPr>
        <p:spPr bwMode="auto">
          <a:xfrm>
            <a:off x="390525" y="1091803"/>
            <a:ext cx="228600" cy="2286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fr-FR" sz="1350"/>
          </a:p>
        </p:txBody>
      </p:sp>
      <p:sp>
        <p:nvSpPr>
          <p:cNvPr id="11" name="AutoShape 22" descr="Résultat de recherche d'images pour &quot;logo communication&quot;"/>
          <p:cNvSpPr>
            <a:spLocks noChangeAspect="1" noChangeArrowheads="1"/>
          </p:cNvSpPr>
          <p:nvPr/>
        </p:nvSpPr>
        <p:spPr bwMode="auto">
          <a:xfrm>
            <a:off x="504825" y="1206103"/>
            <a:ext cx="228600" cy="2286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fr-FR" sz="1350"/>
          </a:p>
        </p:txBody>
      </p:sp>
      <p:sp>
        <p:nvSpPr>
          <p:cNvPr id="9" name="Rectangle 8"/>
          <p:cNvSpPr/>
          <p:nvPr/>
        </p:nvSpPr>
        <p:spPr>
          <a:xfrm>
            <a:off x="521941" y="377357"/>
            <a:ext cx="1612621" cy="461665"/>
          </a:xfrm>
          <a:prstGeom prst="rect">
            <a:avLst/>
          </a:prstGeom>
        </p:spPr>
        <p:txBody>
          <a:bodyPr wrap="none">
            <a:spAutoFit/>
          </a:bodyPr>
          <a:lstStyle/>
          <a:p>
            <a:pPr marL="128587" lvl="1"/>
            <a:r>
              <a:rPr lang="fr-FR" sz="2400" b="1" dirty="0">
                <a:solidFill>
                  <a:srgbClr val="008080"/>
                </a:solidFill>
                <a:latin typeface="Arial" panose="020B0604020202020204" pitchFamily="34" charset="0"/>
                <a:ea typeface="Montserrat" charset="0"/>
                <a:cs typeface="Arial" panose="020B0604020202020204" pitchFamily="34" charset="0"/>
              </a:rPr>
              <a:t>ALCOOL</a:t>
            </a:r>
          </a:p>
        </p:txBody>
      </p:sp>
      <p:sp>
        <p:nvSpPr>
          <p:cNvPr id="5" name="Espace réservé du numéro de diapositive 4"/>
          <p:cNvSpPr>
            <a:spLocks noGrp="1"/>
          </p:cNvSpPr>
          <p:nvPr>
            <p:ph type="sldNum" sz="quarter" idx="26"/>
          </p:nvPr>
        </p:nvSpPr>
        <p:spPr/>
        <p:txBody>
          <a:bodyPr/>
          <a:lstStyle/>
          <a:p>
            <a:fld id="{53450067-A732-4551-A68F-174FD727CE34}" type="slidenum">
              <a:rPr lang="fr-FR" smtClean="0"/>
              <a:t>14</a:t>
            </a:fld>
            <a:endParaRPr lang="fr-FR"/>
          </a:p>
        </p:txBody>
      </p:sp>
      <p:sp>
        <p:nvSpPr>
          <p:cNvPr id="17" name="Espace réservé du pied de page 8"/>
          <p:cNvSpPr>
            <a:spLocks noGrp="1"/>
          </p:cNvSpPr>
          <p:nvPr>
            <p:ph type="ftr" sz="quarter" idx="25"/>
          </p:nvPr>
        </p:nvSpPr>
        <p:spPr>
          <a:xfrm>
            <a:off x="6516216" y="6453336"/>
            <a:ext cx="2664296" cy="365125"/>
          </a:xfrm>
        </p:spPr>
        <p:txBody>
          <a:bodyPr/>
          <a:lstStyle>
            <a:lvl1pPr>
              <a:defRPr sz="900"/>
            </a:lvl1pPr>
          </a:lstStyle>
          <a:p>
            <a:r>
              <a:rPr lang="fr-FR"/>
              <a:t>SAT Durance Luberon Copyright</a:t>
            </a:r>
            <a:endParaRPr lang="fr-FR" dirty="0"/>
          </a:p>
        </p:txBody>
      </p:sp>
      <p:pic>
        <p:nvPicPr>
          <p:cNvPr id="18" name="Picture 3" descr="https://www.satduranceluberon.fr/logo/logosat.jpg"/>
          <p:cNvPicPr>
            <a:picLocks noChangeAspect="1" noChangeArrowheads="1"/>
          </p:cNvPicPr>
          <p:nvPr/>
        </p:nvPicPr>
        <p:blipFill>
          <a:blip r:link="rId3">
            <a:extLst>
              <a:ext uri="{28A0092B-C50C-407E-A947-70E740481C1C}">
                <a14:useLocalDpi xmlns:a14="http://schemas.microsoft.com/office/drawing/2010/main" val="0"/>
              </a:ext>
            </a:extLst>
          </a:blip>
          <a:srcRect/>
          <a:stretch>
            <a:fillRect/>
          </a:stretch>
        </p:blipFill>
        <p:spPr bwMode="auto">
          <a:xfrm>
            <a:off x="7848364" y="167413"/>
            <a:ext cx="1080120" cy="8100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Espace réservé du contenu 2"/>
          <p:cNvSpPr txBox="1">
            <a:spLocks/>
          </p:cNvSpPr>
          <p:nvPr/>
        </p:nvSpPr>
        <p:spPr>
          <a:xfrm>
            <a:off x="656243" y="1344585"/>
            <a:ext cx="7654998" cy="4604696"/>
          </a:xfrm>
          <a:prstGeom prst="rect">
            <a:avLst/>
          </a:prstGeom>
        </p:spPr>
        <p:txBody>
          <a:bodyPr>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nSpc>
                <a:spcPct val="80000"/>
              </a:lnSpc>
              <a:buNone/>
            </a:pPr>
            <a:endParaRPr lang="fr-FR" sz="2000" dirty="0">
              <a:solidFill>
                <a:srgbClr val="EA4F52"/>
              </a:solidFill>
            </a:endParaRPr>
          </a:p>
          <a:p>
            <a:pPr marL="0" indent="0" algn="ctr">
              <a:lnSpc>
                <a:spcPct val="80000"/>
              </a:lnSpc>
              <a:buNone/>
            </a:pPr>
            <a:r>
              <a:rPr lang="fr-FR" sz="2000" b="1" dirty="0">
                <a:solidFill>
                  <a:srgbClr val="EA4F52"/>
                </a:solidFill>
              </a:rPr>
              <a:t>1 VERRE D’ALCOOL (dose bar) = 10 G D’ALCOOL PUR = 0,2g/l en moyenne dans le sang</a:t>
            </a:r>
          </a:p>
          <a:p>
            <a:pPr>
              <a:lnSpc>
                <a:spcPct val="80000"/>
              </a:lnSpc>
            </a:pPr>
            <a:endParaRPr lang="fr-FR" sz="1900" dirty="0">
              <a:solidFill>
                <a:srgbClr val="0070C0"/>
              </a:solidFill>
              <a:latin typeface="Helvetica" panose="020B0604020202020204" pitchFamily="34" charset="0"/>
              <a:cs typeface="Helvetica" panose="020B0604020202020204" pitchFamily="34" charset="0"/>
            </a:endParaRPr>
          </a:p>
          <a:p>
            <a:pPr>
              <a:lnSpc>
                <a:spcPct val="80000"/>
              </a:lnSpc>
            </a:pPr>
            <a:endParaRPr lang="fr-FR" sz="1900" dirty="0">
              <a:solidFill>
                <a:srgbClr val="0070C0"/>
              </a:solidFill>
              <a:latin typeface="Helvetica" panose="020B0604020202020204" pitchFamily="34" charset="0"/>
              <a:cs typeface="Helvetica" panose="020B0604020202020204" pitchFamily="34" charset="0"/>
            </a:endParaRPr>
          </a:p>
          <a:p>
            <a:pPr>
              <a:lnSpc>
                <a:spcPct val="80000"/>
              </a:lnSpc>
            </a:pPr>
            <a:endParaRPr lang="fr-FR" sz="1900" dirty="0">
              <a:solidFill>
                <a:srgbClr val="0070C0"/>
              </a:solidFill>
              <a:latin typeface="Helvetica" panose="020B0604020202020204" pitchFamily="34" charset="0"/>
              <a:cs typeface="Helvetica" panose="020B0604020202020204" pitchFamily="34" charset="0"/>
            </a:endParaRPr>
          </a:p>
          <a:p>
            <a:pPr>
              <a:lnSpc>
                <a:spcPct val="80000"/>
              </a:lnSpc>
            </a:pPr>
            <a:endParaRPr lang="fr-FR" sz="1900" dirty="0">
              <a:solidFill>
                <a:srgbClr val="0070C0"/>
              </a:solidFill>
              <a:latin typeface="Helvetica" panose="020B0604020202020204" pitchFamily="34" charset="0"/>
              <a:cs typeface="Helvetica" panose="020B0604020202020204" pitchFamily="34" charset="0"/>
            </a:endParaRPr>
          </a:p>
          <a:p>
            <a:pPr>
              <a:lnSpc>
                <a:spcPct val="80000"/>
              </a:lnSpc>
            </a:pPr>
            <a:endParaRPr lang="fr-FR" sz="1900" dirty="0">
              <a:solidFill>
                <a:srgbClr val="0070C0"/>
              </a:solidFill>
              <a:latin typeface="Helvetica" panose="020B0604020202020204" pitchFamily="34" charset="0"/>
              <a:cs typeface="Helvetica" panose="020B0604020202020204" pitchFamily="34" charset="0"/>
            </a:endParaRPr>
          </a:p>
          <a:p>
            <a:pPr>
              <a:lnSpc>
                <a:spcPct val="80000"/>
              </a:lnSpc>
            </a:pPr>
            <a:endParaRPr lang="fr-FR" sz="1900" dirty="0">
              <a:solidFill>
                <a:srgbClr val="0070C0"/>
              </a:solidFill>
              <a:latin typeface="Helvetica" panose="020B0604020202020204" pitchFamily="34" charset="0"/>
              <a:cs typeface="Helvetica" panose="020B0604020202020204" pitchFamily="34" charset="0"/>
            </a:endParaRPr>
          </a:p>
        </p:txBody>
      </p:sp>
      <p:pic>
        <p:nvPicPr>
          <p:cNvPr id="13" name="Image 1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04825" y="2305685"/>
            <a:ext cx="7789300" cy="1925808"/>
          </a:xfrm>
          <a:prstGeom prst="rect">
            <a:avLst/>
          </a:prstGeom>
        </p:spPr>
      </p:pic>
      <p:graphicFrame>
        <p:nvGraphicFramePr>
          <p:cNvPr id="2" name="Tableau 1"/>
          <p:cNvGraphicFramePr>
            <a:graphicFrameLocks noGrp="1"/>
          </p:cNvGraphicFramePr>
          <p:nvPr>
            <p:extLst>
              <p:ext uri="{D42A27DB-BD31-4B8C-83A1-F6EECF244321}">
                <p14:modId xmlns:p14="http://schemas.microsoft.com/office/powerpoint/2010/main" val="2029577870"/>
              </p:ext>
            </p:extLst>
          </p:nvPr>
        </p:nvGraphicFramePr>
        <p:xfrm>
          <a:off x="705465" y="4598233"/>
          <a:ext cx="7654998" cy="1188720"/>
        </p:xfrm>
        <a:graphic>
          <a:graphicData uri="http://schemas.openxmlformats.org/drawingml/2006/table">
            <a:tbl>
              <a:tblPr firstRow="1" bandRow="1">
                <a:tableStyleId>{5C22544A-7EE6-4342-B048-85BDC9FD1C3A}</a:tableStyleId>
              </a:tblPr>
              <a:tblGrid>
                <a:gridCol w="1275833">
                  <a:extLst>
                    <a:ext uri="{9D8B030D-6E8A-4147-A177-3AD203B41FA5}">
                      <a16:colId xmlns:a16="http://schemas.microsoft.com/office/drawing/2014/main" val="3780838693"/>
                    </a:ext>
                  </a:extLst>
                </a:gridCol>
                <a:gridCol w="1275833">
                  <a:extLst>
                    <a:ext uri="{9D8B030D-6E8A-4147-A177-3AD203B41FA5}">
                      <a16:colId xmlns:a16="http://schemas.microsoft.com/office/drawing/2014/main" val="3701372785"/>
                    </a:ext>
                  </a:extLst>
                </a:gridCol>
                <a:gridCol w="1275833">
                  <a:extLst>
                    <a:ext uri="{9D8B030D-6E8A-4147-A177-3AD203B41FA5}">
                      <a16:colId xmlns:a16="http://schemas.microsoft.com/office/drawing/2014/main" val="2564386981"/>
                    </a:ext>
                  </a:extLst>
                </a:gridCol>
                <a:gridCol w="1386494">
                  <a:extLst>
                    <a:ext uri="{9D8B030D-6E8A-4147-A177-3AD203B41FA5}">
                      <a16:colId xmlns:a16="http://schemas.microsoft.com/office/drawing/2014/main" val="3839706287"/>
                    </a:ext>
                  </a:extLst>
                </a:gridCol>
                <a:gridCol w="1165172">
                  <a:extLst>
                    <a:ext uri="{9D8B030D-6E8A-4147-A177-3AD203B41FA5}">
                      <a16:colId xmlns:a16="http://schemas.microsoft.com/office/drawing/2014/main" val="4036939663"/>
                    </a:ext>
                  </a:extLst>
                </a:gridCol>
                <a:gridCol w="1275833">
                  <a:extLst>
                    <a:ext uri="{9D8B030D-6E8A-4147-A177-3AD203B41FA5}">
                      <a16:colId xmlns:a16="http://schemas.microsoft.com/office/drawing/2014/main" val="1586052580"/>
                    </a:ext>
                  </a:extLst>
                </a:gridCol>
              </a:tblGrid>
              <a:tr h="914399">
                <a:tc>
                  <a:txBody>
                    <a:bodyPr/>
                    <a:lstStyle/>
                    <a:p>
                      <a:r>
                        <a:rPr lang="fr-FR" dirty="0"/>
                        <a:t>Ballon de vin 12° </a:t>
                      </a:r>
                      <a:br>
                        <a:rPr lang="fr-FR" dirty="0"/>
                      </a:br>
                      <a:r>
                        <a:rPr lang="fr-FR" dirty="0"/>
                        <a:t>(10 cl)</a:t>
                      </a:r>
                    </a:p>
                  </a:txBody>
                  <a:tcPr>
                    <a:solidFill>
                      <a:srgbClr val="EA4F52"/>
                    </a:solidFill>
                  </a:tcPr>
                </a:tc>
                <a:tc>
                  <a:txBody>
                    <a:bodyPr/>
                    <a:lstStyle/>
                    <a:p>
                      <a:r>
                        <a:rPr lang="fr-FR" dirty="0"/>
                        <a:t>Verre de pastis 45° (2,5 cl)</a:t>
                      </a:r>
                    </a:p>
                  </a:txBody>
                  <a:tcPr>
                    <a:solidFill>
                      <a:srgbClr val="EA4F52"/>
                    </a:solidFill>
                  </a:tcPr>
                </a:tc>
                <a:tc>
                  <a:txBody>
                    <a:bodyPr/>
                    <a:lstStyle/>
                    <a:p>
                      <a:r>
                        <a:rPr lang="fr-FR" dirty="0"/>
                        <a:t>Verre de whisky 40° (2,5 cl)</a:t>
                      </a:r>
                    </a:p>
                  </a:txBody>
                  <a:tcPr>
                    <a:solidFill>
                      <a:srgbClr val="EA4F52"/>
                    </a:solidFill>
                  </a:tcPr>
                </a:tc>
                <a:tc>
                  <a:txBody>
                    <a:bodyPr/>
                    <a:lstStyle/>
                    <a:p>
                      <a:r>
                        <a:rPr lang="fr-FR" dirty="0"/>
                        <a:t>Coupe de champagne</a:t>
                      </a:r>
                      <a:r>
                        <a:rPr lang="fr-FR" baseline="0" dirty="0"/>
                        <a:t> 12 ° (10 cl)</a:t>
                      </a:r>
                      <a:endParaRPr lang="fr-FR" dirty="0"/>
                    </a:p>
                  </a:txBody>
                  <a:tcPr>
                    <a:solidFill>
                      <a:srgbClr val="EA4F52"/>
                    </a:solidFill>
                  </a:tcPr>
                </a:tc>
                <a:tc>
                  <a:txBody>
                    <a:bodyPr/>
                    <a:lstStyle/>
                    <a:p>
                      <a:r>
                        <a:rPr lang="fr-FR" dirty="0"/>
                        <a:t>Verre d’apéritif 18° (7 cl)</a:t>
                      </a:r>
                    </a:p>
                  </a:txBody>
                  <a:tcPr>
                    <a:solidFill>
                      <a:srgbClr val="EA4F52"/>
                    </a:solidFill>
                  </a:tcPr>
                </a:tc>
                <a:tc>
                  <a:txBody>
                    <a:bodyPr/>
                    <a:lstStyle/>
                    <a:p>
                      <a:r>
                        <a:rPr lang="fr-FR" dirty="0"/>
                        <a:t>½ de bière 5° (25 cl)</a:t>
                      </a:r>
                    </a:p>
                  </a:txBody>
                  <a:tcPr>
                    <a:solidFill>
                      <a:srgbClr val="EA4F52"/>
                    </a:solidFill>
                  </a:tcPr>
                </a:tc>
                <a:extLst>
                  <a:ext uri="{0D108BD9-81ED-4DB2-BD59-A6C34878D82A}">
                    <a16:rowId xmlns:a16="http://schemas.microsoft.com/office/drawing/2014/main" val="645357495"/>
                  </a:ext>
                </a:extLst>
              </a:tr>
            </a:tbl>
          </a:graphicData>
        </a:graphic>
      </p:graphicFrame>
    </p:spTree>
    <p:extLst>
      <p:ext uri="{BB962C8B-B14F-4D97-AF65-F5344CB8AC3E}">
        <p14:creationId xmlns:p14="http://schemas.microsoft.com/office/powerpoint/2010/main" val="328204090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utoShape 2" descr="Résultat de recherche d'images pour &quot;logo entraide&quot;"/>
          <p:cNvSpPr>
            <a:spLocks noChangeAspect="1" noChangeArrowheads="1"/>
          </p:cNvSpPr>
          <p:nvPr/>
        </p:nvSpPr>
        <p:spPr bwMode="auto">
          <a:xfrm>
            <a:off x="47625" y="748903"/>
            <a:ext cx="228600" cy="2286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fr-FR" sz="1350"/>
          </a:p>
        </p:txBody>
      </p:sp>
      <p:sp>
        <p:nvSpPr>
          <p:cNvPr id="4" name="AutoShape 4" descr="Résultat de recherche d'images pour &quot;SIGLE cmr&quot;"/>
          <p:cNvSpPr>
            <a:spLocks noChangeAspect="1" noChangeArrowheads="1"/>
          </p:cNvSpPr>
          <p:nvPr/>
        </p:nvSpPr>
        <p:spPr bwMode="auto">
          <a:xfrm>
            <a:off x="161925" y="863203"/>
            <a:ext cx="228600" cy="2286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fr-FR" sz="1350"/>
          </a:p>
        </p:txBody>
      </p:sp>
      <p:sp>
        <p:nvSpPr>
          <p:cNvPr id="6" name="AutoShape 6" descr="Résultat de recherche d'images pour &quot;SIGLE cmr&quot;"/>
          <p:cNvSpPr>
            <a:spLocks noChangeAspect="1" noChangeArrowheads="1"/>
          </p:cNvSpPr>
          <p:nvPr/>
        </p:nvSpPr>
        <p:spPr bwMode="auto">
          <a:xfrm>
            <a:off x="276225" y="977503"/>
            <a:ext cx="228600" cy="2286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fr-FR" sz="1350"/>
          </a:p>
        </p:txBody>
      </p:sp>
      <p:sp>
        <p:nvSpPr>
          <p:cNvPr id="8" name="AutoShape 8" descr="Résultat de recherche d'images pour &quot;SIGLE cmr&quot;"/>
          <p:cNvSpPr>
            <a:spLocks noChangeAspect="1" noChangeArrowheads="1"/>
          </p:cNvSpPr>
          <p:nvPr/>
        </p:nvSpPr>
        <p:spPr bwMode="auto">
          <a:xfrm>
            <a:off x="390525" y="1091803"/>
            <a:ext cx="228600" cy="2286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fr-FR" sz="1350"/>
          </a:p>
        </p:txBody>
      </p:sp>
      <p:sp>
        <p:nvSpPr>
          <p:cNvPr id="11" name="AutoShape 22" descr="Résultat de recherche d'images pour &quot;logo communication&quot;"/>
          <p:cNvSpPr>
            <a:spLocks noChangeAspect="1" noChangeArrowheads="1"/>
          </p:cNvSpPr>
          <p:nvPr/>
        </p:nvSpPr>
        <p:spPr bwMode="auto">
          <a:xfrm>
            <a:off x="504825" y="1206103"/>
            <a:ext cx="228600" cy="2286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fr-FR" sz="1350"/>
          </a:p>
        </p:txBody>
      </p:sp>
      <p:sp>
        <p:nvSpPr>
          <p:cNvPr id="9" name="Rectangle 8"/>
          <p:cNvSpPr/>
          <p:nvPr/>
        </p:nvSpPr>
        <p:spPr>
          <a:xfrm>
            <a:off x="521941" y="377357"/>
            <a:ext cx="4470776" cy="461665"/>
          </a:xfrm>
          <a:prstGeom prst="rect">
            <a:avLst/>
          </a:prstGeom>
        </p:spPr>
        <p:txBody>
          <a:bodyPr wrap="none">
            <a:spAutoFit/>
          </a:bodyPr>
          <a:lstStyle/>
          <a:p>
            <a:pPr marL="128587" lvl="1"/>
            <a:r>
              <a:rPr lang="fr-FR" sz="2400" b="1" dirty="0">
                <a:solidFill>
                  <a:srgbClr val="008080"/>
                </a:solidFill>
                <a:latin typeface="Century Gothic" panose="020B0502020202020204" pitchFamily="34" charset="0"/>
                <a:ea typeface="Montserrat" charset="0"/>
                <a:cs typeface="Montserrat" charset="0"/>
              </a:rPr>
              <a:t>ALCOOL: taux </a:t>
            </a:r>
            <a:r>
              <a:rPr lang="fr-FR" sz="2400" b="1" dirty="0">
                <a:solidFill>
                  <a:srgbClr val="008080"/>
                </a:solidFill>
                <a:latin typeface="Arial" panose="020B0604020202020204" pitchFamily="34" charset="0"/>
                <a:ea typeface="Montserrat" charset="0"/>
                <a:cs typeface="Arial" panose="020B0604020202020204" pitchFamily="34" charset="0"/>
              </a:rPr>
              <a:t>d’alcoolémie</a:t>
            </a:r>
          </a:p>
        </p:txBody>
      </p:sp>
      <p:sp>
        <p:nvSpPr>
          <p:cNvPr id="5" name="Espace réservé du numéro de diapositive 4"/>
          <p:cNvSpPr>
            <a:spLocks noGrp="1"/>
          </p:cNvSpPr>
          <p:nvPr>
            <p:ph type="sldNum" sz="quarter" idx="26"/>
          </p:nvPr>
        </p:nvSpPr>
        <p:spPr/>
        <p:txBody>
          <a:bodyPr/>
          <a:lstStyle/>
          <a:p>
            <a:fld id="{53450067-A732-4551-A68F-174FD727CE34}" type="slidenum">
              <a:rPr lang="fr-FR" smtClean="0"/>
              <a:t>15</a:t>
            </a:fld>
            <a:endParaRPr lang="fr-FR"/>
          </a:p>
        </p:txBody>
      </p:sp>
      <p:sp>
        <p:nvSpPr>
          <p:cNvPr id="17" name="Espace réservé du pied de page 8"/>
          <p:cNvSpPr>
            <a:spLocks noGrp="1"/>
          </p:cNvSpPr>
          <p:nvPr>
            <p:ph type="ftr" sz="quarter" idx="25"/>
          </p:nvPr>
        </p:nvSpPr>
        <p:spPr>
          <a:xfrm>
            <a:off x="6516216" y="6453336"/>
            <a:ext cx="2664296" cy="365125"/>
          </a:xfrm>
        </p:spPr>
        <p:txBody>
          <a:bodyPr/>
          <a:lstStyle>
            <a:lvl1pPr>
              <a:defRPr sz="900"/>
            </a:lvl1pPr>
          </a:lstStyle>
          <a:p>
            <a:r>
              <a:rPr lang="fr-FR"/>
              <a:t>SAT Durance Luberon Copyright</a:t>
            </a:r>
            <a:endParaRPr lang="fr-FR" dirty="0"/>
          </a:p>
        </p:txBody>
      </p:sp>
      <p:pic>
        <p:nvPicPr>
          <p:cNvPr id="18" name="Picture 3" descr="https://www.satduranceluberon.fr/logo/logosat.jpg"/>
          <p:cNvPicPr>
            <a:picLocks noChangeAspect="1" noChangeArrowheads="1"/>
          </p:cNvPicPr>
          <p:nvPr/>
        </p:nvPicPr>
        <p:blipFill>
          <a:blip r:link="rId3">
            <a:extLst>
              <a:ext uri="{28A0092B-C50C-407E-A947-70E740481C1C}">
                <a14:useLocalDpi xmlns:a14="http://schemas.microsoft.com/office/drawing/2010/main" val="0"/>
              </a:ext>
            </a:extLst>
          </a:blip>
          <a:srcRect/>
          <a:stretch>
            <a:fillRect/>
          </a:stretch>
        </p:blipFill>
        <p:spPr bwMode="auto">
          <a:xfrm>
            <a:off x="7848364" y="167413"/>
            <a:ext cx="1080120" cy="8100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Espace réservé du contenu 2"/>
          <p:cNvSpPr txBox="1">
            <a:spLocks/>
          </p:cNvSpPr>
          <p:nvPr/>
        </p:nvSpPr>
        <p:spPr>
          <a:xfrm>
            <a:off x="619125" y="1434704"/>
            <a:ext cx="7654998" cy="4994451"/>
          </a:xfrm>
          <a:prstGeom prst="rect">
            <a:avLst/>
          </a:prstGeom>
        </p:spPr>
        <p:txBody>
          <a:bodyPr>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nSpc>
                <a:spcPct val="80000"/>
              </a:lnSpc>
              <a:defRPr/>
            </a:pPr>
            <a:r>
              <a:rPr lang="fr-FR" altLang="fr-FR" sz="1900" u="sng" dirty="0">
                <a:latin typeface="Arial" panose="020B0604020202020204" pitchFamily="34" charset="0"/>
                <a:cs typeface="Arial" panose="020B0604020202020204" pitchFamily="34" charset="0"/>
              </a:rPr>
              <a:t>Le taux maximal d’alcoolémie est atteint :</a:t>
            </a:r>
          </a:p>
          <a:p>
            <a:pPr lvl="1">
              <a:defRPr/>
            </a:pPr>
            <a:r>
              <a:rPr lang="fr-FR" altLang="fr-FR" sz="2000" dirty="0">
                <a:latin typeface="Arial" panose="020B0604020202020204" pitchFamily="34" charset="0"/>
                <a:cs typeface="Arial" panose="020B0604020202020204" pitchFamily="34" charset="0"/>
              </a:rPr>
              <a:t>Au bout de </a:t>
            </a:r>
            <a:r>
              <a:rPr lang="fr-FR" altLang="fr-FR" sz="2000" b="1" dirty="0">
                <a:solidFill>
                  <a:srgbClr val="C00000"/>
                </a:solidFill>
                <a:latin typeface="Arial" panose="020B0604020202020204" pitchFamily="34" charset="0"/>
                <a:cs typeface="Arial" panose="020B0604020202020204" pitchFamily="34" charset="0"/>
              </a:rPr>
              <a:t>30 minutes </a:t>
            </a:r>
            <a:r>
              <a:rPr lang="fr-FR" altLang="fr-FR" sz="2000" dirty="0">
                <a:latin typeface="Arial" panose="020B0604020202020204" pitchFamily="34" charset="0"/>
                <a:cs typeface="Arial" panose="020B0604020202020204" pitchFamily="34" charset="0"/>
              </a:rPr>
              <a:t>après absorption à jeun</a:t>
            </a:r>
          </a:p>
          <a:p>
            <a:pPr lvl="1">
              <a:defRPr/>
            </a:pPr>
            <a:r>
              <a:rPr lang="fr-FR" altLang="fr-FR" sz="2000" dirty="0">
                <a:latin typeface="Arial" panose="020B0604020202020204" pitchFamily="34" charset="0"/>
                <a:cs typeface="Arial" panose="020B0604020202020204" pitchFamily="34" charset="0"/>
              </a:rPr>
              <a:t>Au bout d’</a:t>
            </a:r>
            <a:r>
              <a:rPr lang="fr-FR" altLang="fr-FR" sz="2000" b="1" dirty="0">
                <a:solidFill>
                  <a:srgbClr val="C00000"/>
                </a:solidFill>
                <a:latin typeface="Arial" panose="020B0604020202020204" pitchFamily="34" charset="0"/>
                <a:cs typeface="Arial" panose="020B0604020202020204" pitchFamily="34" charset="0"/>
              </a:rPr>
              <a:t>1 heure </a:t>
            </a:r>
            <a:r>
              <a:rPr lang="fr-FR" altLang="fr-FR" sz="2000" dirty="0">
                <a:latin typeface="Arial" panose="020B0604020202020204" pitchFamily="34" charset="0"/>
                <a:cs typeface="Arial" panose="020B0604020202020204" pitchFamily="34" charset="0"/>
              </a:rPr>
              <a:t>si absorption accompagnée d’un repas</a:t>
            </a:r>
            <a:endParaRPr lang="fr-FR" altLang="fr-FR" sz="1600" dirty="0">
              <a:latin typeface="Arial" panose="020B0604020202020204" pitchFamily="34" charset="0"/>
              <a:cs typeface="Arial" panose="020B0604020202020204" pitchFamily="34" charset="0"/>
            </a:endParaRPr>
          </a:p>
          <a:p>
            <a:pPr marL="457200" lvl="1" indent="0">
              <a:buNone/>
              <a:defRPr/>
            </a:pPr>
            <a:endParaRPr lang="fr-FR" altLang="fr-FR" sz="1600" dirty="0">
              <a:latin typeface="Arial" panose="020B0604020202020204" pitchFamily="34" charset="0"/>
              <a:cs typeface="Arial" panose="020B0604020202020204" pitchFamily="34" charset="0"/>
            </a:endParaRPr>
          </a:p>
          <a:p>
            <a:pPr>
              <a:defRPr/>
            </a:pPr>
            <a:r>
              <a:rPr lang="fr-FR" altLang="fr-FR" sz="1900" u="sng" dirty="0">
                <a:latin typeface="Arial" panose="020B0604020202020204" pitchFamily="34" charset="0"/>
                <a:cs typeface="Arial" panose="020B0604020202020204" pitchFamily="34" charset="0"/>
              </a:rPr>
              <a:t>Temps d’élimination de l’alcool </a:t>
            </a:r>
            <a:r>
              <a:rPr lang="fr-FR" altLang="fr-FR" sz="1900" dirty="0">
                <a:solidFill>
                  <a:srgbClr val="0070C0"/>
                </a:solidFill>
                <a:latin typeface="Arial" panose="020B0604020202020204" pitchFamily="34" charset="0"/>
                <a:cs typeface="Arial" panose="020B0604020202020204" pitchFamily="34" charset="0"/>
              </a:rPr>
              <a:t>:</a:t>
            </a:r>
          </a:p>
          <a:p>
            <a:pPr lvl="1">
              <a:defRPr/>
            </a:pPr>
            <a:r>
              <a:rPr lang="fr-FR" sz="1900" dirty="0">
                <a:latin typeface="Arial" panose="020B0604020202020204" pitchFamily="34" charset="0"/>
                <a:cs typeface="Arial" panose="020B0604020202020204" pitchFamily="34" charset="0"/>
              </a:rPr>
              <a:t>L’élimination peut varier selon l’individu en fonction de critères physiologiques, du poids et du genre (H/F</a:t>
            </a:r>
            <a:r>
              <a:rPr lang="fr-FR" sz="1600" dirty="0">
                <a:latin typeface="Arial" panose="020B0604020202020204" pitchFamily="34" charset="0"/>
                <a:cs typeface="Arial" panose="020B0604020202020204" pitchFamily="34" charset="0"/>
              </a:rPr>
              <a:t>)       (</a:t>
            </a:r>
            <a:r>
              <a:rPr lang="fr-FR" sz="1200" dirty="0">
                <a:latin typeface="Arial" panose="020B0604020202020204" pitchFamily="34" charset="0"/>
                <a:cs typeface="Arial" panose="020B0604020202020204" pitchFamily="34" charset="0"/>
              </a:rPr>
              <a:t>remise réglette</a:t>
            </a:r>
            <a:r>
              <a:rPr lang="fr-FR" sz="1600" dirty="0">
                <a:latin typeface="Arial" panose="020B0604020202020204" pitchFamily="34" charset="0"/>
                <a:cs typeface="Arial" panose="020B0604020202020204" pitchFamily="34" charset="0"/>
              </a:rPr>
              <a:t>)</a:t>
            </a:r>
            <a:endParaRPr lang="fr-FR" altLang="fr-FR" sz="1600" dirty="0">
              <a:solidFill>
                <a:srgbClr val="0070C0"/>
              </a:solidFill>
              <a:latin typeface="Arial" panose="020B0604020202020204" pitchFamily="34" charset="0"/>
              <a:cs typeface="Arial" panose="020B0604020202020204" pitchFamily="34" charset="0"/>
            </a:endParaRPr>
          </a:p>
          <a:p>
            <a:pPr lvl="1">
              <a:buFont typeface="Arial" panose="020B0604020202020204" pitchFamily="34" charset="0"/>
              <a:buChar char="–"/>
              <a:defRPr/>
            </a:pPr>
            <a:r>
              <a:rPr lang="fr-FR" altLang="fr-FR" sz="1900" dirty="0">
                <a:latin typeface="Arial" panose="020B0604020202020204" pitchFamily="34" charset="0"/>
                <a:cs typeface="Arial" panose="020B0604020202020204" pitchFamily="34" charset="0"/>
              </a:rPr>
              <a:t>1 verre standard est éliminé en 1h à 2h</a:t>
            </a:r>
          </a:p>
          <a:p>
            <a:pPr lvl="1">
              <a:buFont typeface="Arial" panose="020B0604020202020204" pitchFamily="34" charset="0"/>
              <a:buChar char="–"/>
              <a:defRPr/>
            </a:pPr>
            <a:r>
              <a:rPr lang="fr-FR" altLang="fr-FR" sz="1900" dirty="0">
                <a:latin typeface="Arial" panose="020B0604020202020204" pitchFamily="34" charset="0"/>
                <a:cs typeface="Arial" panose="020B0604020202020204" pitchFamily="34" charset="0"/>
              </a:rPr>
              <a:t>L’alcoolisation peut donc persister le lendemain matin </a:t>
            </a:r>
          </a:p>
          <a:p>
            <a:pPr marL="457200" lvl="1" indent="0">
              <a:buNone/>
              <a:defRPr/>
            </a:pPr>
            <a:r>
              <a:rPr lang="fr-FR" altLang="fr-FR" sz="1900" dirty="0">
                <a:latin typeface="Arial" panose="020B0604020202020204" pitchFamily="34" charset="0"/>
                <a:cs typeface="Arial" panose="020B0604020202020204" pitchFamily="34" charset="0"/>
              </a:rPr>
              <a:t>      selon la quantité absorbée</a:t>
            </a:r>
          </a:p>
          <a:p>
            <a:pPr marL="457200" lvl="1" indent="0">
              <a:buNone/>
              <a:defRPr/>
            </a:pPr>
            <a:endParaRPr lang="fr-FR" altLang="fr-FR" sz="1900" dirty="0">
              <a:latin typeface="Arial" panose="020B0604020202020204" pitchFamily="34" charset="0"/>
              <a:cs typeface="Arial" panose="020B0604020202020204" pitchFamily="34" charset="0"/>
            </a:endParaRPr>
          </a:p>
          <a:p>
            <a:pPr marL="457200" lvl="1" indent="0" algn="ctr">
              <a:buNone/>
              <a:defRPr/>
            </a:pPr>
            <a:r>
              <a:rPr lang="fr-FR" altLang="fr-FR" sz="1900" b="1" dirty="0">
                <a:solidFill>
                  <a:srgbClr val="C00000"/>
                </a:solidFill>
                <a:latin typeface="Arial" panose="020B0604020202020204" pitchFamily="34" charset="0"/>
                <a:cs typeface="Arial" panose="020B0604020202020204" pitchFamily="34" charset="0"/>
              </a:rPr>
              <a:t>Rien ne permet d’éliminer l’alcool plus rapidement    </a:t>
            </a:r>
            <a:endParaRPr lang="fr-FR" altLang="fr-FR" sz="1600" b="1" dirty="0">
              <a:solidFill>
                <a:srgbClr val="C00000"/>
              </a:solidFill>
              <a:latin typeface="Arial" panose="020B0604020202020204" pitchFamily="34" charset="0"/>
              <a:cs typeface="Arial" panose="020B0604020202020204" pitchFamily="34" charset="0"/>
            </a:endParaRPr>
          </a:p>
          <a:p>
            <a:pPr>
              <a:lnSpc>
                <a:spcPct val="80000"/>
              </a:lnSpc>
            </a:pPr>
            <a:endParaRPr lang="fr-FR" sz="1900" dirty="0">
              <a:latin typeface="Arial" panose="020B0604020202020204" pitchFamily="34" charset="0"/>
              <a:cs typeface="Arial" panose="020B0604020202020204" pitchFamily="34" charset="0"/>
            </a:endParaRPr>
          </a:p>
        </p:txBody>
      </p:sp>
      <p:pic>
        <p:nvPicPr>
          <p:cNvPr id="13"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507301" y="3861048"/>
            <a:ext cx="881122" cy="105734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10003937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utoShape 2" descr="Résultat de recherche d'images pour &quot;logo entraide&quot;"/>
          <p:cNvSpPr>
            <a:spLocks noChangeAspect="1" noChangeArrowheads="1"/>
          </p:cNvSpPr>
          <p:nvPr/>
        </p:nvSpPr>
        <p:spPr bwMode="auto">
          <a:xfrm>
            <a:off x="47625" y="748903"/>
            <a:ext cx="228600" cy="2286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fr-FR" sz="1350"/>
          </a:p>
        </p:txBody>
      </p:sp>
      <p:sp>
        <p:nvSpPr>
          <p:cNvPr id="4" name="AutoShape 4" descr="Résultat de recherche d'images pour &quot;SIGLE cmr&quot;"/>
          <p:cNvSpPr>
            <a:spLocks noChangeAspect="1" noChangeArrowheads="1"/>
          </p:cNvSpPr>
          <p:nvPr/>
        </p:nvSpPr>
        <p:spPr bwMode="auto">
          <a:xfrm>
            <a:off x="161925" y="863203"/>
            <a:ext cx="228600" cy="2286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fr-FR" sz="1350"/>
          </a:p>
        </p:txBody>
      </p:sp>
      <p:sp>
        <p:nvSpPr>
          <p:cNvPr id="6" name="AutoShape 6" descr="Résultat de recherche d'images pour &quot;SIGLE cmr&quot;"/>
          <p:cNvSpPr>
            <a:spLocks noChangeAspect="1" noChangeArrowheads="1"/>
          </p:cNvSpPr>
          <p:nvPr/>
        </p:nvSpPr>
        <p:spPr bwMode="auto">
          <a:xfrm>
            <a:off x="276225" y="977503"/>
            <a:ext cx="228600" cy="2286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fr-FR" sz="1350"/>
          </a:p>
        </p:txBody>
      </p:sp>
      <p:sp>
        <p:nvSpPr>
          <p:cNvPr id="8" name="AutoShape 8" descr="Résultat de recherche d'images pour &quot;SIGLE cmr&quot;"/>
          <p:cNvSpPr>
            <a:spLocks noChangeAspect="1" noChangeArrowheads="1"/>
          </p:cNvSpPr>
          <p:nvPr/>
        </p:nvSpPr>
        <p:spPr bwMode="auto">
          <a:xfrm>
            <a:off x="390525" y="1091803"/>
            <a:ext cx="228600" cy="2286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fr-FR" sz="1350"/>
          </a:p>
        </p:txBody>
      </p:sp>
      <p:sp>
        <p:nvSpPr>
          <p:cNvPr id="11" name="AutoShape 22" descr="Résultat de recherche d'images pour &quot;logo communication&quot;"/>
          <p:cNvSpPr>
            <a:spLocks noChangeAspect="1" noChangeArrowheads="1"/>
          </p:cNvSpPr>
          <p:nvPr/>
        </p:nvSpPr>
        <p:spPr bwMode="auto">
          <a:xfrm>
            <a:off x="504825" y="1206103"/>
            <a:ext cx="228600" cy="2286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fr-FR" sz="1350"/>
          </a:p>
        </p:txBody>
      </p:sp>
      <p:sp>
        <p:nvSpPr>
          <p:cNvPr id="9" name="Rectangle 8"/>
          <p:cNvSpPr/>
          <p:nvPr/>
        </p:nvSpPr>
        <p:spPr>
          <a:xfrm>
            <a:off x="521941" y="377357"/>
            <a:ext cx="6303008" cy="461665"/>
          </a:xfrm>
          <a:prstGeom prst="rect">
            <a:avLst/>
          </a:prstGeom>
        </p:spPr>
        <p:txBody>
          <a:bodyPr wrap="none">
            <a:spAutoFit/>
          </a:bodyPr>
          <a:lstStyle/>
          <a:p>
            <a:pPr marL="128587" lvl="1"/>
            <a:r>
              <a:rPr lang="fr-FR" sz="2400" b="1" dirty="0">
                <a:solidFill>
                  <a:srgbClr val="008080"/>
                </a:solidFill>
                <a:effectLst>
                  <a:outerShdw blurRad="38100" dist="38100" dir="2700000" algn="tl">
                    <a:srgbClr val="000000">
                      <a:alpha val="43137"/>
                    </a:srgbClr>
                  </a:outerShdw>
                </a:effectLst>
                <a:latin typeface="Century Gothic" panose="020B0502020202020204" pitchFamily="34" charset="0"/>
                <a:ea typeface="Montserrat" charset="0"/>
                <a:cs typeface="Montserrat" charset="0"/>
              </a:rPr>
              <a:t>ALCOOL : ce que dit le code de la </a:t>
            </a:r>
            <a:r>
              <a:rPr lang="fr-FR" sz="2400" b="1" dirty="0">
                <a:solidFill>
                  <a:srgbClr val="008080"/>
                </a:solidFill>
                <a:effectLst>
                  <a:outerShdw blurRad="38100" dist="38100" dir="2700000" algn="tl">
                    <a:srgbClr val="000000">
                      <a:alpha val="43137"/>
                    </a:srgbClr>
                  </a:outerShdw>
                </a:effectLst>
                <a:latin typeface="Arial" panose="020B0604020202020204" pitchFamily="34" charset="0"/>
                <a:ea typeface="Montserrat" charset="0"/>
                <a:cs typeface="Arial" panose="020B0604020202020204" pitchFamily="34" charset="0"/>
              </a:rPr>
              <a:t>route</a:t>
            </a:r>
          </a:p>
        </p:txBody>
      </p:sp>
      <p:sp>
        <p:nvSpPr>
          <p:cNvPr id="5" name="Espace réservé du numéro de diapositive 4"/>
          <p:cNvSpPr>
            <a:spLocks noGrp="1"/>
          </p:cNvSpPr>
          <p:nvPr>
            <p:ph type="sldNum" sz="quarter" idx="26"/>
          </p:nvPr>
        </p:nvSpPr>
        <p:spPr/>
        <p:txBody>
          <a:bodyPr/>
          <a:lstStyle/>
          <a:p>
            <a:fld id="{53450067-A732-4551-A68F-174FD727CE34}" type="slidenum">
              <a:rPr lang="fr-FR" smtClean="0"/>
              <a:t>16</a:t>
            </a:fld>
            <a:endParaRPr lang="fr-FR"/>
          </a:p>
        </p:txBody>
      </p:sp>
      <p:sp>
        <p:nvSpPr>
          <p:cNvPr id="17" name="Espace réservé du pied de page 8"/>
          <p:cNvSpPr>
            <a:spLocks noGrp="1"/>
          </p:cNvSpPr>
          <p:nvPr>
            <p:ph type="ftr" sz="quarter" idx="25"/>
          </p:nvPr>
        </p:nvSpPr>
        <p:spPr>
          <a:xfrm>
            <a:off x="6516216" y="6453336"/>
            <a:ext cx="2664296" cy="365125"/>
          </a:xfrm>
        </p:spPr>
        <p:txBody>
          <a:bodyPr/>
          <a:lstStyle>
            <a:lvl1pPr>
              <a:defRPr sz="900"/>
            </a:lvl1pPr>
          </a:lstStyle>
          <a:p>
            <a:r>
              <a:rPr lang="fr-FR"/>
              <a:t>SAT Durance Luberon Copyright</a:t>
            </a:r>
            <a:endParaRPr lang="fr-FR" dirty="0"/>
          </a:p>
        </p:txBody>
      </p:sp>
      <p:pic>
        <p:nvPicPr>
          <p:cNvPr id="18" name="Picture 3" descr="https://www.satduranceluberon.fr/logo/logosat.jpg"/>
          <p:cNvPicPr>
            <a:picLocks noChangeAspect="1" noChangeArrowheads="1"/>
          </p:cNvPicPr>
          <p:nvPr/>
        </p:nvPicPr>
        <p:blipFill>
          <a:blip r:link="rId3">
            <a:extLst>
              <a:ext uri="{28A0092B-C50C-407E-A947-70E740481C1C}">
                <a14:useLocalDpi xmlns:a14="http://schemas.microsoft.com/office/drawing/2010/main" val="0"/>
              </a:ext>
            </a:extLst>
          </a:blip>
          <a:srcRect/>
          <a:stretch>
            <a:fillRect/>
          </a:stretch>
        </p:blipFill>
        <p:spPr bwMode="auto">
          <a:xfrm>
            <a:off x="7848364" y="167413"/>
            <a:ext cx="1080120" cy="8100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Espace réservé du contenu 2"/>
          <p:cNvSpPr txBox="1">
            <a:spLocks/>
          </p:cNvSpPr>
          <p:nvPr/>
        </p:nvSpPr>
        <p:spPr>
          <a:xfrm>
            <a:off x="656243" y="1206102"/>
            <a:ext cx="7654998" cy="5561163"/>
          </a:xfrm>
          <a:prstGeom prst="rect">
            <a:avLst/>
          </a:prstGeom>
        </p:spPr>
        <p:txBody>
          <a:bodyPr>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fr-FR" sz="1800" b="1" dirty="0">
                <a:latin typeface="Arial" panose="020B0604020202020204" pitchFamily="34" charset="0"/>
                <a:cs typeface="Arial" panose="020B0604020202020204" pitchFamily="34" charset="0"/>
              </a:rPr>
              <a:t>Entre 0,5 g/l et 0,8 g/l dans le sang = contravention</a:t>
            </a:r>
          </a:p>
          <a:p>
            <a:pPr marL="0" indent="0">
              <a:buNone/>
            </a:pPr>
            <a:r>
              <a:rPr lang="fr-FR" sz="1800" b="1" dirty="0">
                <a:latin typeface="Arial" panose="020B0604020202020204" pitchFamily="34" charset="0"/>
                <a:cs typeface="Arial" panose="020B0604020202020204" pitchFamily="34" charset="0"/>
              </a:rPr>
              <a:t>     </a:t>
            </a:r>
            <a:endParaRPr lang="fr-FR" sz="1800" dirty="0">
              <a:latin typeface="Arial" panose="020B0604020202020204" pitchFamily="34" charset="0"/>
              <a:cs typeface="Arial" panose="020B0604020202020204" pitchFamily="34" charset="0"/>
            </a:endParaRPr>
          </a:p>
          <a:p>
            <a:pPr lvl="1">
              <a:defRPr/>
            </a:pPr>
            <a:r>
              <a:rPr lang="fr-FR" sz="1600" dirty="0">
                <a:latin typeface="Arial" panose="020B0604020202020204" pitchFamily="34" charset="0"/>
                <a:cs typeface="Arial" panose="020B0604020202020204" pitchFamily="34" charset="0"/>
              </a:rPr>
              <a:t>Sauf pour permis probatoire et transport en commun : &lt;0,2g/L</a:t>
            </a:r>
          </a:p>
          <a:p>
            <a:pPr marL="457200" lvl="1" indent="0">
              <a:buNone/>
              <a:defRPr/>
            </a:pPr>
            <a:r>
              <a:rPr lang="fr-FR" sz="1800" dirty="0">
                <a:latin typeface="Arial" panose="020B0604020202020204" pitchFamily="34" charset="0"/>
                <a:cs typeface="Arial" panose="020B0604020202020204" pitchFamily="34" charset="0"/>
              </a:rPr>
              <a:t>                                      </a:t>
            </a:r>
            <a:endParaRPr lang="fr-FR" sz="1800" dirty="0">
              <a:solidFill>
                <a:srgbClr val="0070C0"/>
              </a:solidFill>
              <a:latin typeface="Arial" panose="020B0604020202020204" pitchFamily="34" charset="0"/>
              <a:cs typeface="Arial" panose="020B0604020202020204" pitchFamily="34" charset="0"/>
            </a:endParaRPr>
          </a:p>
          <a:p>
            <a:r>
              <a:rPr lang="fr-FR" sz="1800" b="1" dirty="0">
                <a:latin typeface="Arial" panose="020B0604020202020204" pitchFamily="34" charset="0"/>
                <a:cs typeface="Arial" panose="020B0604020202020204" pitchFamily="34" charset="0"/>
              </a:rPr>
              <a:t>À partir de 0,8 g/l dans le sang  : </a:t>
            </a:r>
          </a:p>
          <a:p>
            <a:pPr marL="0" indent="0">
              <a:buNone/>
            </a:pPr>
            <a:r>
              <a:rPr lang="fr-FR" sz="1800" b="1" dirty="0">
                <a:latin typeface="Arial" panose="020B0604020202020204" pitchFamily="34" charset="0"/>
                <a:cs typeface="Arial" panose="020B0604020202020204" pitchFamily="34" charset="0"/>
              </a:rPr>
              <a:t>      Délit              </a:t>
            </a:r>
            <a:r>
              <a:rPr lang="fr-FR" sz="1800" b="1" dirty="0">
                <a:latin typeface="Arial" panose="020B0604020202020204" pitchFamily="34" charset="0"/>
                <a:cs typeface="Arial" panose="020B0604020202020204" pitchFamily="34" charset="0"/>
                <a:sym typeface="Wingdings" panose="05000000000000000000" pitchFamily="2" charset="2"/>
              </a:rPr>
              <a:t></a:t>
            </a:r>
            <a:r>
              <a:rPr lang="fr-FR" sz="1800" b="1" dirty="0">
                <a:latin typeface="Arial" panose="020B0604020202020204" pitchFamily="34" charset="0"/>
                <a:cs typeface="Arial" panose="020B0604020202020204" pitchFamily="34" charset="0"/>
              </a:rPr>
              <a:t>          Retrait du permis</a:t>
            </a:r>
          </a:p>
          <a:p>
            <a:endParaRPr lang="fr-FR" sz="1800" dirty="0">
              <a:latin typeface="Arial" panose="020B0604020202020204" pitchFamily="34" charset="0"/>
              <a:cs typeface="Arial" panose="020B0604020202020204" pitchFamily="34" charset="0"/>
            </a:endParaRPr>
          </a:p>
          <a:p>
            <a:r>
              <a:rPr lang="fr-FR" sz="1800" dirty="0">
                <a:latin typeface="Arial" panose="020B0604020202020204" pitchFamily="34" charset="0"/>
                <a:cs typeface="Arial" panose="020B0604020202020204" pitchFamily="34" charset="0"/>
              </a:rPr>
              <a:t>Le refus de se soumettre au dépistage du taux d’alcoolémie est aussi un délit, sanctionné comme une alcoolémie supérieure à 0,8 g/l dans le sang</a:t>
            </a:r>
          </a:p>
          <a:p>
            <a:pPr marL="0" indent="0">
              <a:buNone/>
            </a:pPr>
            <a:endParaRPr lang="fr-FR" sz="1800" dirty="0">
              <a:latin typeface="Arial" panose="020B0604020202020204" pitchFamily="34" charset="0"/>
              <a:cs typeface="Arial" panose="020B0604020202020204" pitchFamily="34" charset="0"/>
            </a:endParaRPr>
          </a:p>
          <a:p>
            <a:pPr marL="0" indent="0" algn="ctr">
              <a:buNone/>
            </a:pPr>
            <a:r>
              <a:rPr lang="fr-FR" sz="1800" b="1" dirty="0">
                <a:latin typeface="Arial" panose="020B0604020202020204" pitchFamily="34" charset="0"/>
                <a:cs typeface="Arial" panose="020B0604020202020204" pitchFamily="34" charset="0"/>
              </a:rPr>
              <a:t>Dans le cadre des postes de sécurité  </a:t>
            </a:r>
          </a:p>
          <a:p>
            <a:pPr marL="0" indent="0" algn="ctr">
              <a:buNone/>
            </a:pPr>
            <a:r>
              <a:rPr lang="fr-FR" sz="1800" b="1" dirty="0">
                <a:latin typeface="Arial" panose="020B0604020202020204" pitchFamily="34" charset="0"/>
                <a:cs typeface="Arial" panose="020B0604020202020204" pitchFamily="34" charset="0"/>
              </a:rPr>
              <a:t>(risque routier professionnel / conducteur d’engins...) </a:t>
            </a:r>
          </a:p>
          <a:p>
            <a:pPr marL="0" indent="0" algn="ctr">
              <a:buNone/>
            </a:pPr>
            <a:r>
              <a:rPr lang="fr-FR" sz="1800" b="1" dirty="0">
                <a:solidFill>
                  <a:srgbClr val="FF0000"/>
                </a:solidFill>
                <a:latin typeface="Arial" panose="020B0604020202020204" pitchFamily="34" charset="0"/>
                <a:cs typeface="Arial" panose="020B0604020202020204" pitchFamily="34" charset="0"/>
              </a:rPr>
              <a:t> </a:t>
            </a:r>
            <a:r>
              <a:rPr lang="fr-FR" sz="2800" b="1" dirty="0">
                <a:solidFill>
                  <a:srgbClr val="C00000"/>
                </a:solidFill>
                <a:latin typeface="Arial" panose="020B0604020202020204" pitchFamily="34" charset="0"/>
                <a:cs typeface="Arial" panose="020B0604020202020204" pitchFamily="34" charset="0"/>
              </a:rPr>
              <a:t>tolérance 0</a:t>
            </a:r>
          </a:p>
          <a:p>
            <a:pPr algn="ctr"/>
            <a:endParaRPr lang="fr-FR" sz="1800" dirty="0">
              <a:latin typeface="Arial" panose="020B0604020202020204" pitchFamily="34" charset="0"/>
              <a:cs typeface="Arial" panose="020B0604020202020204" pitchFamily="34" charset="0"/>
            </a:endParaRPr>
          </a:p>
          <a:p>
            <a:pPr>
              <a:lnSpc>
                <a:spcPct val="80000"/>
              </a:lnSpc>
            </a:pPr>
            <a:endParaRPr lang="fr-FR" sz="1900" dirty="0">
              <a:latin typeface="Helvetica" panose="020B0604020202020204" pitchFamily="34" charset="0"/>
              <a:cs typeface="Helvetica" panose="020B0604020202020204" pitchFamily="34" charset="0"/>
            </a:endParaRPr>
          </a:p>
        </p:txBody>
      </p:sp>
      <p:pic>
        <p:nvPicPr>
          <p:cNvPr id="13"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225191" y="2270558"/>
            <a:ext cx="1246345" cy="10394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5032201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p:cNvSpPr>
            <a:spLocks noGrp="1"/>
          </p:cNvSpPr>
          <p:nvPr>
            <p:ph type="body" sz="quarter" idx="10"/>
          </p:nvPr>
        </p:nvSpPr>
        <p:spPr/>
        <p:txBody>
          <a:bodyPr/>
          <a:lstStyle/>
          <a:p>
            <a:r>
              <a:rPr lang="fr-FR" b="1" dirty="0">
                <a:latin typeface="Arial" panose="020B0604020202020204" pitchFamily="34" charset="0"/>
                <a:cs typeface="Arial" panose="020B0604020202020204" pitchFamily="34" charset="0"/>
              </a:rPr>
              <a:t>CANNABIS</a:t>
            </a:r>
          </a:p>
        </p:txBody>
      </p:sp>
      <p:sp>
        <p:nvSpPr>
          <p:cNvPr id="4" name="Espace réservé du numéro de diapositive 3"/>
          <p:cNvSpPr>
            <a:spLocks noGrp="1"/>
          </p:cNvSpPr>
          <p:nvPr>
            <p:ph type="sldNum" sz="quarter" idx="26"/>
          </p:nvPr>
        </p:nvSpPr>
        <p:spPr/>
        <p:txBody>
          <a:bodyPr/>
          <a:lstStyle/>
          <a:p>
            <a:fld id="{53450067-A732-4551-A68F-174FD727CE34}" type="slidenum">
              <a:rPr lang="fr-FR" smtClean="0"/>
              <a:pPr/>
              <a:t>17</a:t>
            </a:fld>
            <a:endParaRPr lang="fr-FR" dirty="0"/>
          </a:p>
        </p:txBody>
      </p:sp>
      <p:sp>
        <p:nvSpPr>
          <p:cNvPr id="5" name="Espace réservé du pied de page 4"/>
          <p:cNvSpPr>
            <a:spLocks noGrp="1"/>
          </p:cNvSpPr>
          <p:nvPr>
            <p:ph type="ftr" sz="quarter" idx="25"/>
          </p:nvPr>
        </p:nvSpPr>
        <p:spPr/>
        <p:txBody>
          <a:bodyPr/>
          <a:lstStyle/>
          <a:p>
            <a:r>
              <a:rPr lang="fr-FR"/>
              <a:t>SAT Durance Luberon Copyright</a:t>
            </a:r>
            <a:endParaRPr lang="fr-FR" dirty="0"/>
          </a:p>
        </p:txBody>
      </p:sp>
      <p:pic>
        <p:nvPicPr>
          <p:cNvPr id="3074" name="Picture 2" descr="7,237 Marijuana Photos libres de droits et gratuites de Dreamstim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1073485">
            <a:off x="4763988" y="512818"/>
            <a:ext cx="3834649" cy="3151824"/>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936105" y="3909027"/>
            <a:ext cx="7272808" cy="1200329"/>
          </a:xfrm>
          <a:prstGeom prst="rect">
            <a:avLst/>
          </a:prstGeom>
        </p:spPr>
        <p:txBody>
          <a:bodyPr wrap="square">
            <a:spAutoFit/>
          </a:bodyPr>
          <a:lstStyle/>
          <a:p>
            <a:pPr>
              <a:lnSpc>
                <a:spcPct val="80000"/>
              </a:lnSpc>
            </a:pPr>
            <a:endParaRPr lang="fr-FR" b="1" u="sng" dirty="0">
              <a:latin typeface="Arial" panose="020B0604020202020204" pitchFamily="34" charset="0"/>
              <a:cs typeface="Arial" panose="020B0604020202020204" pitchFamily="34" charset="0"/>
            </a:endParaRPr>
          </a:p>
          <a:p>
            <a:pPr>
              <a:lnSpc>
                <a:spcPct val="80000"/>
              </a:lnSpc>
            </a:pPr>
            <a:endParaRPr lang="fr-FR" b="1" u="sng" dirty="0">
              <a:latin typeface="Arial" panose="020B0604020202020204" pitchFamily="34" charset="0"/>
              <a:cs typeface="Arial" panose="020B0604020202020204" pitchFamily="34" charset="0"/>
            </a:endParaRPr>
          </a:p>
          <a:p>
            <a:pPr>
              <a:lnSpc>
                <a:spcPct val="80000"/>
              </a:lnSpc>
            </a:pPr>
            <a:r>
              <a:rPr lang="fr-FR" dirty="0">
                <a:latin typeface="Arial" panose="020B0604020202020204" pitchFamily="34" charset="0"/>
                <a:cs typeface="Arial" panose="020B0604020202020204" pitchFamily="34" charset="0"/>
              </a:rPr>
              <a:t>42% des adultes de 18 à 64 ans ont expérimenté le cannabis</a:t>
            </a:r>
          </a:p>
          <a:p>
            <a:pPr>
              <a:lnSpc>
                <a:spcPct val="80000"/>
              </a:lnSpc>
            </a:pPr>
            <a:endParaRPr lang="fr-FR" dirty="0">
              <a:latin typeface="Arial" panose="020B0604020202020204" pitchFamily="34" charset="0"/>
              <a:cs typeface="Arial" panose="020B0604020202020204" pitchFamily="34" charset="0"/>
            </a:endParaRPr>
          </a:p>
          <a:p>
            <a:pPr>
              <a:lnSpc>
                <a:spcPct val="80000"/>
              </a:lnSpc>
            </a:pPr>
            <a:r>
              <a:rPr lang="fr-FR" dirty="0">
                <a:latin typeface="Arial" panose="020B0604020202020204" pitchFamily="34" charset="0"/>
                <a:cs typeface="Arial" panose="020B0604020202020204" pitchFamily="34" charset="0"/>
              </a:rPr>
              <a:t>3% de consommateurs réguliers de cannabis chez les 18-64 ans</a:t>
            </a:r>
          </a:p>
        </p:txBody>
      </p:sp>
      <p:pic>
        <p:nvPicPr>
          <p:cNvPr id="8"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037915" y="5543315"/>
            <a:ext cx="1069188" cy="80085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 name="Image 8">
            <a:extLst>
              <a:ext uri="{FF2B5EF4-FFF2-40B4-BE49-F238E27FC236}">
                <a16:creationId xmlns:a16="http://schemas.microsoft.com/office/drawing/2014/main" id="{D2630823-1A7A-77F2-B269-97FC1B31E555}"/>
              </a:ext>
            </a:extLst>
          </p:cNvPr>
          <p:cNvPicPr>
            <a:picLocks noChangeAspect="1"/>
          </p:cNvPicPr>
          <p:nvPr/>
        </p:nvPicPr>
        <p:blipFill>
          <a:blip r:embed="rId4"/>
          <a:stretch>
            <a:fillRect/>
          </a:stretch>
        </p:blipFill>
        <p:spPr>
          <a:xfrm>
            <a:off x="1259632" y="1550474"/>
            <a:ext cx="3024336" cy="2166557"/>
          </a:xfrm>
          <a:prstGeom prst="rect">
            <a:avLst/>
          </a:prstGeom>
        </p:spPr>
      </p:pic>
    </p:spTree>
    <p:extLst>
      <p:ext uri="{BB962C8B-B14F-4D97-AF65-F5344CB8AC3E}">
        <p14:creationId xmlns:p14="http://schemas.microsoft.com/office/powerpoint/2010/main" val="217675462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utoShape 2" descr="Résultat de recherche d'images pour &quot;logo entraide&quot;"/>
          <p:cNvSpPr>
            <a:spLocks noChangeAspect="1" noChangeArrowheads="1"/>
          </p:cNvSpPr>
          <p:nvPr/>
        </p:nvSpPr>
        <p:spPr bwMode="auto">
          <a:xfrm>
            <a:off x="47625" y="748903"/>
            <a:ext cx="228600" cy="2286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fr-FR" sz="1350"/>
          </a:p>
        </p:txBody>
      </p:sp>
      <p:sp>
        <p:nvSpPr>
          <p:cNvPr id="4" name="AutoShape 4" descr="Résultat de recherche d'images pour &quot;SIGLE cmr&quot;"/>
          <p:cNvSpPr>
            <a:spLocks noChangeAspect="1" noChangeArrowheads="1"/>
          </p:cNvSpPr>
          <p:nvPr/>
        </p:nvSpPr>
        <p:spPr bwMode="auto">
          <a:xfrm>
            <a:off x="161925" y="863203"/>
            <a:ext cx="228600" cy="2286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fr-FR" sz="1350"/>
          </a:p>
        </p:txBody>
      </p:sp>
      <p:sp>
        <p:nvSpPr>
          <p:cNvPr id="6" name="AutoShape 6" descr="Résultat de recherche d'images pour &quot;SIGLE cmr&quot;"/>
          <p:cNvSpPr>
            <a:spLocks noChangeAspect="1" noChangeArrowheads="1"/>
          </p:cNvSpPr>
          <p:nvPr/>
        </p:nvSpPr>
        <p:spPr bwMode="auto">
          <a:xfrm>
            <a:off x="276225" y="977503"/>
            <a:ext cx="228600" cy="2286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fr-FR" sz="1350"/>
          </a:p>
        </p:txBody>
      </p:sp>
      <p:sp>
        <p:nvSpPr>
          <p:cNvPr id="8" name="AutoShape 8" descr="Résultat de recherche d'images pour &quot;SIGLE cmr&quot;"/>
          <p:cNvSpPr>
            <a:spLocks noChangeAspect="1" noChangeArrowheads="1"/>
          </p:cNvSpPr>
          <p:nvPr/>
        </p:nvSpPr>
        <p:spPr bwMode="auto">
          <a:xfrm>
            <a:off x="390525" y="1091803"/>
            <a:ext cx="228600" cy="2286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fr-FR" sz="1350"/>
          </a:p>
        </p:txBody>
      </p:sp>
      <p:sp>
        <p:nvSpPr>
          <p:cNvPr id="11" name="AutoShape 22" descr="Résultat de recherche d'images pour &quot;logo communication&quot;"/>
          <p:cNvSpPr>
            <a:spLocks noChangeAspect="1" noChangeArrowheads="1"/>
          </p:cNvSpPr>
          <p:nvPr/>
        </p:nvSpPr>
        <p:spPr bwMode="auto">
          <a:xfrm>
            <a:off x="504825" y="1206103"/>
            <a:ext cx="228600" cy="2286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fr-FR" sz="1350"/>
          </a:p>
        </p:txBody>
      </p:sp>
      <p:sp>
        <p:nvSpPr>
          <p:cNvPr id="9" name="Rectangle 8"/>
          <p:cNvSpPr/>
          <p:nvPr/>
        </p:nvSpPr>
        <p:spPr>
          <a:xfrm>
            <a:off x="521941" y="377357"/>
            <a:ext cx="2741135" cy="461665"/>
          </a:xfrm>
          <a:prstGeom prst="rect">
            <a:avLst/>
          </a:prstGeom>
        </p:spPr>
        <p:txBody>
          <a:bodyPr wrap="none">
            <a:spAutoFit/>
          </a:bodyPr>
          <a:lstStyle/>
          <a:p>
            <a:pPr marL="128587" lvl="1"/>
            <a:r>
              <a:rPr lang="fr-FR" sz="2400" b="1" dirty="0">
                <a:solidFill>
                  <a:srgbClr val="008080"/>
                </a:solidFill>
                <a:effectLst>
                  <a:outerShdw blurRad="38100" dist="38100" dir="2700000" algn="tl">
                    <a:srgbClr val="000000">
                      <a:alpha val="43137"/>
                    </a:srgbClr>
                  </a:outerShdw>
                </a:effectLst>
                <a:latin typeface="Arial" panose="020B0604020202020204" pitchFamily="34" charset="0"/>
                <a:ea typeface="Montserrat" charset="0"/>
                <a:cs typeface="Arial" panose="020B0604020202020204" pitchFamily="34" charset="0"/>
              </a:rPr>
              <a:t>QUIZ : cannabis</a:t>
            </a:r>
          </a:p>
        </p:txBody>
      </p:sp>
      <p:sp>
        <p:nvSpPr>
          <p:cNvPr id="5" name="Espace réservé du numéro de diapositive 4"/>
          <p:cNvSpPr>
            <a:spLocks noGrp="1"/>
          </p:cNvSpPr>
          <p:nvPr>
            <p:ph type="sldNum" sz="quarter" idx="26"/>
          </p:nvPr>
        </p:nvSpPr>
        <p:spPr/>
        <p:txBody>
          <a:bodyPr/>
          <a:lstStyle/>
          <a:p>
            <a:fld id="{53450067-A732-4551-A68F-174FD727CE34}" type="slidenum">
              <a:rPr lang="fr-FR" smtClean="0"/>
              <a:t>18</a:t>
            </a:fld>
            <a:endParaRPr lang="fr-FR"/>
          </a:p>
        </p:txBody>
      </p:sp>
      <p:sp>
        <p:nvSpPr>
          <p:cNvPr id="17" name="Espace réservé du pied de page 8"/>
          <p:cNvSpPr>
            <a:spLocks noGrp="1"/>
          </p:cNvSpPr>
          <p:nvPr>
            <p:ph type="ftr" sz="quarter" idx="25"/>
          </p:nvPr>
        </p:nvSpPr>
        <p:spPr>
          <a:xfrm>
            <a:off x="6516216" y="6453336"/>
            <a:ext cx="2664296" cy="365125"/>
          </a:xfrm>
        </p:spPr>
        <p:txBody>
          <a:bodyPr/>
          <a:lstStyle>
            <a:lvl1pPr>
              <a:defRPr sz="900"/>
            </a:lvl1pPr>
          </a:lstStyle>
          <a:p>
            <a:r>
              <a:rPr lang="fr-FR"/>
              <a:t>SAT Durance Luberon Copyright</a:t>
            </a:r>
            <a:endParaRPr lang="fr-FR" dirty="0"/>
          </a:p>
        </p:txBody>
      </p:sp>
      <p:pic>
        <p:nvPicPr>
          <p:cNvPr id="18" name="Picture 3" descr="https://www.satduranceluberon.fr/logo/logosat.jpg"/>
          <p:cNvPicPr>
            <a:picLocks noChangeAspect="1" noChangeArrowheads="1"/>
          </p:cNvPicPr>
          <p:nvPr/>
        </p:nvPicPr>
        <p:blipFill>
          <a:blip r:link="rId3">
            <a:extLst>
              <a:ext uri="{28A0092B-C50C-407E-A947-70E740481C1C}">
                <a14:useLocalDpi xmlns:a14="http://schemas.microsoft.com/office/drawing/2010/main" val="0"/>
              </a:ext>
            </a:extLst>
          </a:blip>
          <a:srcRect/>
          <a:stretch>
            <a:fillRect/>
          </a:stretch>
        </p:blipFill>
        <p:spPr bwMode="auto">
          <a:xfrm>
            <a:off x="7848364" y="167413"/>
            <a:ext cx="1080120" cy="8100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Espace réservé du contenu 2"/>
          <p:cNvSpPr txBox="1">
            <a:spLocks/>
          </p:cNvSpPr>
          <p:nvPr/>
        </p:nvSpPr>
        <p:spPr>
          <a:xfrm>
            <a:off x="656243" y="1344584"/>
            <a:ext cx="7654998" cy="5422681"/>
          </a:xfrm>
          <a:prstGeom prst="rect">
            <a:avLst/>
          </a:prstGeom>
        </p:spPr>
        <p:txBody>
          <a:bodyPr>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457200" lvl="1" indent="0">
              <a:buNone/>
            </a:pPr>
            <a:endParaRPr lang="fr-FR" sz="2000" dirty="0">
              <a:solidFill>
                <a:srgbClr val="0070C0"/>
              </a:solidFill>
            </a:endParaRPr>
          </a:p>
          <a:p>
            <a:pPr marL="0" indent="0">
              <a:lnSpc>
                <a:spcPct val="80000"/>
              </a:lnSpc>
              <a:buNone/>
            </a:pPr>
            <a:r>
              <a:rPr lang="fr-FR" sz="1900" b="1" dirty="0">
                <a:latin typeface="Helvetica" panose="020B0604020202020204" pitchFamily="34" charset="0"/>
                <a:cs typeface="Helvetica" panose="020B0604020202020204" pitchFamily="34" charset="0"/>
              </a:rPr>
              <a:t>1/ Si, je fume un joint la veille, aucune chance qu’un test urinaire de dépistage soit positif le lendemain</a:t>
            </a:r>
          </a:p>
          <a:p>
            <a:pPr marL="0" indent="0">
              <a:lnSpc>
                <a:spcPct val="80000"/>
              </a:lnSpc>
              <a:buNone/>
            </a:pPr>
            <a:endParaRPr lang="fr-FR" sz="1900" dirty="0">
              <a:latin typeface="Helvetica" panose="020B0604020202020204" pitchFamily="34" charset="0"/>
              <a:cs typeface="Helvetica" panose="020B0604020202020204" pitchFamily="34" charset="0"/>
            </a:endParaRPr>
          </a:p>
          <a:p>
            <a:pPr>
              <a:lnSpc>
                <a:spcPct val="80000"/>
              </a:lnSpc>
              <a:buFont typeface="Wingdings" panose="05000000000000000000" pitchFamily="2" charset="2"/>
              <a:buChar char="q"/>
            </a:pPr>
            <a:r>
              <a:rPr lang="fr-FR" sz="1900" dirty="0">
                <a:latin typeface="Helvetica" panose="020B0604020202020204" pitchFamily="34" charset="0"/>
                <a:cs typeface="Helvetica" panose="020B0604020202020204" pitchFamily="34" charset="0"/>
              </a:rPr>
              <a:t>Vrai</a:t>
            </a:r>
          </a:p>
          <a:p>
            <a:pPr>
              <a:lnSpc>
                <a:spcPct val="80000"/>
              </a:lnSpc>
              <a:buFont typeface="Wingdings" panose="05000000000000000000" pitchFamily="2" charset="2"/>
              <a:buChar char="q"/>
            </a:pPr>
            <a:r>
              <a:rPr lang="fr-FR" sz="1900" dirty="0">
                <a:latin typeface="Helvetica" panose="020B0604020202020204" pitchFamily="34" charset="0"/>
                <a:cs typeface="Helvetica" panose="020B0604020202020204" pitchFamily="34" charset="0"/>
              </a:rPr>
              <a:t>Faux</a:t>
            </a:r>
          </a:p>
          <a:p>
            <a:pPr marL="0" indent="0">
              <a:lnSpc>
                <a:spcPct val="80000"/>
              </a:lnSpc>
              <a:buNone/>
            </a:pPr>
            <a:endParaRPr lang="fr-FR" sz="1900" b="1" dirty="0">
              <a:latin typeface="Helvetica" panose="020B0604020202020204" pitchFamily="34" charset="0"/>
              <a:cs typeface="Helvetica" panose="020B0604020202020204" pitchFamily="34" charset="0"/>
            </a:endParaRPr>
          </a:p>
          <a:p>
            <a:pPr marL="0" indent="0">
              <a:lnSpc>
                <a:spcPct val="80000"/>
              </a:lnSpc>
              <a:buNone/>
            </a:pPr>
            <a:r>
              <a:rPr lang="fr-FR" sz="1900" b="1" dirty="0">
                <a:latin typeface="Helvetica" panose="020B0604020202020204" pitchFamily="34" charset="0"/>
                <a:cs typeface="Helvetica" panose="020B0604020202020204" pitchFamily="34" charset="0"/>
              </a:rPr>
              <a:t>2/ Fumer un joint n’est pas plus toxique que fumer une cigarette</a:t>
            </a:r>
          </a:p>
          <a:p>
            <a:pPr marL="0" indent="0">
              <a:lnSpc>
                <a:spcPct val="80000"/>
              </a:lnSpc>
              <a:buNone/>
            </a:pPr>
            <a:endParaRPr lang="fr-FR" sz="1900" dirty="0">
              <a:latin typeface="Helvetica" panose="020B0604020202020204" pitchFamily="34" charset="0"/>
              <a:cs typeface="Helvetica" panose="020B0604020202020204" pitchFamily="34" charset="0"/>
            </a:endParaRPr>
          </a:p>
          <a:p>
            <a:pPr>
              <a:lnSpc>
                <a:spcPct val="80000"/>
              </a:lnSpc>
              <a:buFont typeface="Wingdings" panose="05000000000000000000" pitchFamily="2" charset="2"/>
              <a:buChar char="q"/>
            </a:pPr>
            <a:r>
              <a:rPr lang="fr-FR" sz="1900" dirty="0">
                <a:latin typeface="Helvetica" panose="020B0604020202020204" pitchFamily="34" charset="0"/>
                <a:cs typeface="Helvetica" panose="020B0604020202020204" pitchFamily="34" charset="0"/>
              </a:rPr>
              <a:t>Vrai</a:t>
            </a:r>
          </a:p>
          <a:p>
            <a:pPr>
              <a:lnSpc>
                <a:spcPct val="80000"/>
              </a:lnSpc>
              <a:buFont typeface="Wingdings" panose="05000000000000000000" pitchFamily="2" charset="2"/>
              <a:buChar char="q"/>
            </a:pPr>
            <a:r>
              <a:rPr lang="fr-FR" sz="1900" dirty="0">
                <a:latin typeface="Helvetica" panose="020B0604020202020204" pitchFamily="34" charset="0"/>
                <a:cs typeface="Helvetica" panose="020B0604020202020204" pitchFamily="34" charset="0"/>
              </a:rPr>
              <a:t>Faux</a:t>
            </a:r>
          </a:p>
          <a:p>
            <a:pPr marL="0" indent="0">
              <a:lnSpc>
                <a:spcPct val="80000"/>
              </a:lnSpc>
              <a:buNone/>
            </a:pPr>
            <a:endParaRPr lang="fr-FR" sz="1900" b="1" dirty="0">
              <a:latin typeface="Helvetica" panose="020B0604020202020204" pitchFamily="34" charset="0"/>
              <a:cs typeface="Helvetica" panose="020B0604020202020204" pitchFamily="34" charset="0"/>
            </a:endParaRPr>
          </a:p>
          <a:p>
            <a:pPr marL="0" indent="0">
              <a:lnSpc>
                <a:spcPct val="80000"/>
              </a:lnSpc>
              <a:buNone/>
            </a:pPr>
            <a:r>
              <a:rPr lang="fr-FR" sz="1900" b="1" dirty="0">
                <a:latin typeface="Helvetica" panose="020B0604020202020204" pitchFamily="34" charset="0"/>
                <a:cs typeface="Helvetica" panose="020B0604020202020204" pitchFamily="34" charset="0"/>
              </a:rPr>
              <a:t>3/ Mon employeur peut me faire pratiquer, sous conditions, un test salivaire de détection de substances stupéfiantes</a:t>
            </a:r>
          </a:p>
          <a:p>
            <a:pPr marL="0" indent="0">
              <a:lnSpc>
                <a:spcPct val="80000"/>
              </a:lnSpc>
              <a:buNone/>
            </a:pPr>
            <a:endParaRPr lang="fr-FR" sz="1900" dirty="0">
              <a:latin typeface="Helvetica" panose="020B0604020202020204" pitchFamily="34" charset="0"/>
              <a:cs typeface="Helvetica" panose="020B0604020202020204" pitchFamily="34" charset="0"/>
            </a:endParaRPr>
          </a:p>
          <a:p>
            <a:pPr>
              <a:lnSpc>
                <a:spcPct val="80000"/>
              </a:lnSpc>
              <a:buFont typeface="Wingdings" panose="05000000000000000000" pitchFamily="2" charset="2"/>
              <a:buChar char="q"/>
            </a:pPr>
            <a:r>
              <a:rPr lang="fr-FR" sz="1900" dirty="0">
                <a:latin typeface="Helvetica" panose="020B0604020202020204" pitchFamily="34" charset="0"/>
                <a:cs typeface="Helvetica" panose="020B0604020202020204" pitchFamily="34" charset="0"/>
              </a:rPr>
              <a:t>Vrai</a:t>
            </a:r>
          </a:p>
          <a:p>
            <a:pPr>
              <a:lnSpc>
                <a:spcPct val="80000"/>
              </a:lnSpc>
              <a:buFont typeface="Wingdings" panose="05000000000000000000" pitchFamily="2" charset="2"/>
              <a:buChar char="q"/>
            </a:pPr>
            <a:r>
              <a:rPr lang="fr-FR" sz="1900" dirty="0">
                <a:latin typeface="Helvetica" panose="020B0604020202020204" pitchFamily="34" charset="0"/>
                <a:cs typeface="Helvetica" panose="020B0604020202020204" pitchFamily="34" charset="0"/>
              </a:rPr>
              <a:t>Faux</a:t>
            </a:r>
          </a:p>
        </p:txBody>
      </p:sp>
      <p:pic>
        <p:nvPicPr>
          <p:cNvPr id="14" name="Image 13"/>
          <p:cNvPicPr>
            <a:picLocks noChangeAspect="1"/>
          </p:cNvPicPr>
          <p:nvPr/>
        </p:nvPicPr>
        <p:blipFill>
          <a:blip r:embed="rId4"/>
          <a:stretch>
            <a:fillRect/>
          </a:stretch>
        </p:blipFill>
        <p:spPr>
          <a:xfrm>
            <a:off x="5318713" y="190453"/>
            <a:ext cx="1735926" cy="1291334"/>
          </a:xfrm>
          <a:prstGeom prst="rect">
            <a:avLst/>
          </a:prstGeom>
        </p:spPr>
      </p:pic>
    </p:spTree>
    <p:extLst>
      <p:ext uri="{BB962C8B-B14F-4D97-AF65-F5344CB8AC3E}">
        <p14:creationId xmlns:p14="http://schemas.microsoft.com/office/powerpoint/2010/main" val="217790713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utoShape 2" descr="Résultat de recherche d'images pour &quot;logo entraide&quot;"/>
          <p:cNvSpPr>
            <a:spLocks noChangeAspect="1" noChangeArrowheads="1"/>
          </p:cNvSpPr>
          <p:nvPr/>
        </p:nvSpPr>
        <p:spPr bwMode="auto">
          <a:xfrm>
            <a:off x="47625" y="748903"/>
            <a:ext cx="228600" cy="2286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fr-FR" sz="1350"/>
          </a:p>
        </p:txBody>
      </p:sp>
      <p:sp>
        <p:nvSpPr>
          <p:cNvPr id="4" name="AutoShape 4" descr="Résultat de recherche d'images pour &quot;SIGLE cmr&quot;"/>
          <p:cNvSpPr>
            <a:spLocks noChangeAspect="1" noChangeArrowheads="1"/>
          </p:cNvSpPr>
          <p:nvPr/>
        </p:nvSpPr>
        <p:spPr bwMode="auto">
          <a:xfrm>
            <a:off x="161925" y="863203"/>
            <a:ext cx="228600" cy="2286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fr-FR" sz="1350"/>
          </a:p>
        </p:txBody>
      </p:sp>
      <p:sp>
        <p:nvSpPr>
          <p:cNvPr id="6" name="AutoShape 6" descr="Résultat de recherche d'images pour &quot;SIGLE cmr&quot;"/>
          <p:cNvSpPr>
            <a:spLocks noChangeAspect="1" noChangeArrowheads="1"/>
          </p:cNvSpPr>
          <p:nvPr/>
        </p:nvSpPr>
        <p:spPr bwMode="auto">
          <a:xfrm>
            <a:off x="276225" y="977503"/>
            <a:ext cx="228600" cy="2286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fr-FR" sz="1350"/>
          </a:p>
        </p:txBody>
      </p:sp>
      <p:sp>
        <p:nvSpPr>
          <p:cNvPr id="8" name="AutoShape 8" descr="Résultat de recherche d'images pour &quot;SIGLE cmr&quot;"/>
          <p:cNvSpPr>
            <a:spLocks noChangeAspect="1" noChangeArrowheads="1"/>
          </p:cNvSpPr>
          <p:nvPr/>
        </p:nvSpPr>
        <p:spPr bwMode="auto">
          <a:xfrm>
            <a:off x="390525" y="1091803"/>
            <a:ext cx="228600" cy="2286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fr-FR" sz="1350"/>
          </a:p>
        </p:txBody>
      </p:sp>
      <p:sp>
        <p:nvSpPr>
          <p:cNvPr id="11" name="AutoShape 22" descr="Résultat de recherche d'images pour &quot;logo communication&quot;"/>
          <p:cNvSpPr>
            <a:spLocks noChangeAspect="1" noChangeArrowheads="1"/>
          </p:cNvSpPr>
          <p:nvPr/>
        </p:nvSpPr>
        <p:spPr bwMode="auto">
          <a:xfrm>
            <a:off x="504825" y="1206103"/>
            <a:ext cx="228600" cy="2286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fr-FR" sz="1350"/>
          </a:p>
        </p:txBody>
      </p:sp>
      <p:sp>
        <p:nvSpPr>
          <p:cNvPr id="9" name="Rectangle 8"/>
          <p:cNvSpPr/>
          <p:nvPr/>
        </p:nvSpPr>
        <p:spPr>
          <a:xfrm>
            <a:off x="521941" y="377357"/>
            <a:ext cx="2603277" cy="461665"/>
          </a:xfrm>
          <a:prstGeom prst="rect">
            <a:avLst/>
          </a:prstGeom>
        </p:spPr>
        <p:txBody>
          <a:bodyPr wrap="none">
            <a:spAutoFit/>
          </a:bodyPr>
          <a:lstStyle/>
          <a:p>
            <a:pPr marL="128587" lvl="1"/>
            <a:r>
              <a:rPr lang="fr-FR" sz="2400" b="1" dirty="0">
                <a:solidFill>
                  <a:srgbClr val="008080"/>
                </a:solidFill>
                <a:effectLst>
                  <a:outerShdw blurRad="38100" dist="38100" dir="2700000" algn="tl">
                    <a:srgbClr val="000000">
                      <a:alpha val="43137"/>
                    </a:srgbClr>
                  </a:outerShdw>
                </a:effectLst>
                <a:latin typeface="Century Gothic" panose="020B0502020202020204" pitchFamily="34" charset="0"/>
                <a:ea typeface="Montserrat" charset="0"/>
                <a:cs typeface="Montserrat" charset="0"/>
              </a:rPr>
              <a:t>QUIZ : </a:t>
            </a:r>
            <a:r>
              <a:rPr lang="fr-FR" sz="2400" b="1" dirty="0">
                <a:solidFill>
                  <a:srgbClr val="008080"/>
                </a:solidFill>
                <a:effectLst>
                  <a:outerShdw blurRad="38100" dist="38100" dir="2700000" algn="tl">
                    <a:srgbClr val="000000">
                      <a:alpha val="43137"/>
                    </a:srgbClr>
                  </a:outerShdw>
                </a:effectLst>
                <a:latin typeface="Arial" panose="020B0604020202020204" pitchFamily="34" charset="0"/>
                <a:ea typeface="Montserrat" charset="0"/>
                <a:cs typeface="Arial" panose="020B0604020202020204" pitchFamily="34" charset="0"/>
              </a:rPr>
              <a:t>cannabis</a:t>
            </a:r>
            <a:endParaRPr lang="fr-FR" sz="2400" b="1" dirty="0">
              <a:solidFill>
                <a:srgbClr val="008080"/>
              </a:solidFill>
              <a:effectLst>
                <a:outerShdw blurRad="38100" dist="38100" dir="2700000" algn="tl">
                  <a:srgbClr val="000000">
                    <a:alpha val="43137"/>
                  </a:srgbClr>
                </a:outerShdw>
              </a:effectLst>
              <a:latin typeface="Century Gothic" panose="020B0502020202020204" pitchFamily="34" charset="0"/>
              <a:ea typeface="Montserrat" charset="0"/>
              <a:cs typeface="Montserrat" charset="0"/>
            </a:endParaRPr>
          </a:p>
        </p:txBody>
      </p:sp>
      <p:sp>
        <p:nvSpPr>
          <p:cNvPr id="5" name="Espace réservé du numéro de diapositive 4"/>
          <p:cNvSpPr>
            <a:spLocks noGrp="1"/>
          </p:cNvSpPr>
          <p:nvPr>
            <p:ph type="sldNum" sz="quarter" idx="26"/>
          </p:nvPr>
        </p:nvSpPr>
        <p:spPr/>
        <p:txBody>
          <a:bodyPr/>
          <a:lstStyle/>
          <a:p>
            <a:fld id="{53450067-A732-4551-A68F-174FD727CE34}" type="slidenum">
              <a:rPr lang="fr-FR" smtClean="0"/>
              <a:t>19</a:t>
            </a:fld>
            <a:endParaRPr lang="fr-FR"/>
          </a:p>
        </p:txBody>
      </p:sp>
      <p:sp>
        <p:nvSpPr>
          <p:cNvPr id="17" name="Espace réservé du pied de page 8"/>
          <p:cNvSpPr>
            <a:spLocks noGrp="1"/>
          </p:cNvSpPr>
          <p:nvPr>
            <p:ph type="ftr" sz="quarter" idx="25"/>
          </p:nvPr>
        </p:nvSpPr>
        <p:spPr>
          <a:xfrm>
            <a:off x="6516216" y="6453336"/>
            <a:ext cx="2664296" cy="365125"/>
          </a:xfrm>
        </p:spPr>
        <p:txBody>
          <a:bodyPr/>
          <a:lstStyle>
            <a:lvl1pPr>
              <a:defRPr sz="900"/>
            </a:lvl1pPr>
          </a:lstStyle>
          <a:p>
            <a:r>
              <a:rPr lang="fr-FR"/>
              <a:t>SAT Durance Luberon Copyright</a:t>
            </a:r>
            <a:endParaRPr lang="fr-FR" dirty="0"/>
          </a:p>
        </p:txBody>
      </p:sp>
      <p:pic>
        <p:nvPicPr>
          <p:cNvPr id="18" name="Picture 3" descr="https://www.satduranceluberon.fr/logo/logosat.jpg"/>
          <p:cNvPicPr>
            <a:picLocks noChangeAspect="1" noChangeArrowheads="1"/>
          </p:cNvPicPr>
          <p:nvPr/>
        </p:nvPicPr>
        <p:blipFill>
          <a:blip r:link="rId3">
            <a:extLst>
              <a:ext uri="{28A0092B-C50C-407E-A947-70E740481C1C}">
                <a14:useLocalDpi xmlns:a14="http://schemas.microsoft.com/office/drawing/2010/main" val="0"/>
              </a:ext>
            </a:extLst>
          </a:blip>
          <a:srcRect/>
          <a:stretch>
            <a:fillRect/>
          </a:stretch>
        </p:blipFill>
        <p:spPr bwMode="auto">
          <a:xfrm>
            <a:off x="7848364" y="167413"/>
            <a:ext cx="1080120" cy="8100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Espace réservé du contenu 2"/>
          <p:cNvSpPr txBox="1">
            <a:spLocks/>
          </p:cNvSpPr>
          <p:nvPr/>
        </p:nvSpPr>
        <p:spPr>
          <a:xfrm>
            <a:off x="656243" y="1320404"/>
            <a:ext cx="7654998" cy="5446861"/>
          </a:xfrm>
          <a:prstGeom prst="rect">
            <a:avLst/>
          </a:prstGeom>
        </p:spPr>
        <p:txBody>
          <a:bodyPr>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457200" lvl="1" indent="0">
              <a:buNone/>
            </a:pPr>
            <a:endParaRPr lang="fr-FR" sz="2000" dirty="0">
              <a:latin typeface="Arial" panose="020B0604020202020204" pitchFamily="34" charset="0"/>
              <a:cs typeface="Arial" panose="020B0604020202020204" pitchFamily="34" charset="0"/>
            </a:endParaRPr>
          </a:p>
          <a:p>
            <a:pPr marL="0" indent="0">
              <a:lnSpc>
                <a:spcPct val="80000"/>
              </a:lnSpc>
              <a:buNone/>
            </a:pPr>
            <a:r>
              <a:rPr lang="fr-FR" sz="1900" b="1" dirty="0">
                <a:latin typeface="Arial" panose="020B0604020202020204" pitchFamily="34" charset="0"/>
                <a:cs typeface="Arial" panose="020B0604020202020204" pitchFamily="34" charset="0"/>
              </a:rPr>
              <a:t>1/ Si, je fume un joint la veille, aucune chance qu’un test urinaire de dépistage soit positif</a:t>
            </a:r>
          </a:p>
          <a:p>
            <a:pPr marL="0" indent="0">
              <a:lnSpc>
                <a:spcPct val="80000"/>
              </a:lnSpc>
              <a:buNone/>
            </a:pPr>
            <a:endParaRPr lang="fr-FR" sz="1900" dirty="0">
              <a:latin typeface="Arial" panose="020B0604020202020204" pitchFamily="34" charset="0"/>
              <a:cs typeface="Arial" panose="020B0604020202020204" pitchFamily="34" charset="0"/>
            </a:endParaRPr>
          </a:p>
          <a:p>
            <a:pPr>
              <a:lnSpc>
                <a:spcPct val="80000"/>
              </a:lnSpc>
              <a:buFont typeface="Wingdings" panose="05000000000000000000" pitchFamily="2" charset="2"/>
              <a:buChar char="q"/>
            </a:pPr>
            <a:r>
              <a:rPr lang="fr-FR" sz="1900" dirty="0">
                <a:latin typeface="Arial" panose="020B0604020202020204" pitchFamily="34" charset="0"/>
                <a:cs typeface="Arial" panose="020B0604020202020204" pitchFamily="34" charset="0"/>
              </a:rPr>
              <a:t>Vrai</a:t>
            </a:r>
          </a:p>
          <a:p>
            <a:pPr>
              <a:lnSpc>
                <a:spcPct val="80000"/>
              </a:lnSpc>
              <a:buFont typeface="Wingdings" panose="05000000000000000000" pitchFamily="2" charset="2"/>
              <a:buChar char="q"/>
            </a:pPr>
            <a:r>
              <a:rPr lang="fr-FR" sz="1900" dirty="0">
                <a:solidFill>
                  <a:schemeClr val="accent1"/>
                </a:solidFill>
                <a:latin typeface="Arial" panose="020B0604020202020204" pitchFamily="34" charset="0"/>
                <a:cs typeface="Arial" panose="020B0604020202020204" pitchFamily="34" charset="0"/>
              </a:rPr>
              <a:t>Faux</a:t>
            </a:r>
          </a:p>
          <a:p>
            <a:pPr marL="0" indent="0">
              <a:lnSpc>
                <a:spcPct val="80000"/>
              </a:lnSpc>
              <a:buNone/>
            </a:pPr>
            <a:endParaRPr lang="fr-FR" sz="1900" b="1" dirty="0">
              <a:latin typeface="Arial" panose="020B0604020202020204" pitchFamily="34" charset="0"/>
              <a:cs typeface="Arial" panose="020B0604020202020204" pitchFamily="34" charset="0"/>
            </a:endParaRPr>
          </a:p>
          <a:p>
            <a:pPr marL="0" indent="0">
              <a:lnSpc>
                <a:spcPct val="80000"/>
              </a:lnSpc>
              <a:buNone/>
            </a:pPr>
            <a:r>
              <a:rPr lang="fr-FR" sz="1900" b="1" dirty="0">
                <a:latin typeface="Arial" panose="020B0604020202020204" pitchFamily="34" charset="0"/>
                <a:cs typeface="Arial" panose="020B0604020202020204" pitchFamily="34" charset="0"/>
              </a:rPr>
              <a:t>2/ Fumer un joint n’est pas plus toxique que fumer une cigarette</a:t>
            </a:r>
          </a:p>
          <a:p>
            <a:pPr marL="0" indent="0">
              <a:lnSpc>
                <a:spcPct val="80000"/>
              </a:lnSpc>
              <a:buNone/>
            </a:pPr>
            <a:endParaRPr lang="fr-FR" sz="1900" dirty="0">
              <a:latin typeface="Arial" panose="020B0604020202020204" pitchFamily="34" charset="0"/>
              <a:cs typeface="Arial" panose="020B0604020202020204" pitchFamily="34" charset="0"/>
            </a:endParaRPr>
          </a:p>
          <a:p>
            <a:pPr>
              <a:lnSpc>
                <a:spcPct val="80000"/>
              </a:lnSpc>
              <a:buFont typeface="Wingdings" panose="05000000000000000000" pitchFamily="2" charset="2"/>
              <a:buChar char="q"/>
            </a:pPr>
            <a:r>
              <a:rPr lang="fr-FR" sz="1900" dirty="0">
                <a:latin typeface="Arial" panose="020B0604020202020204" pitchFamily="34" charset="0"/>
                <a:cs typeface="Arial" panose="020B0604020202020204" pitchFamily="34" charset="0"/>
              </a:rPr>
              <a:t>Vrai</a:t>
            </a:r>
          </a:p>
          <a:p>
            <a:pPr>
              <a:lnSpc>
                <a:spcPct val="80000"/>
              </a:lnSpc>
              <a:buFont typeface="Wingdings" panose="05000000000000000000" pitchFamily="2" charset="2"/>
              <a:buChar char="q"/>
            </a:pPr>
            <a:r>
              <a:rPr lang="fr-FR" sz="1900" dirty="0">
                <a:solidFill>
                  <a:schemeClr val="accent1"/>
                </a:solidFill>
                <a:latin typeface="Arial" panose="020B0604020202020204" pitchFamily="34" charset="0"/>
                <a:cs typeface="Arial" panose="020B0604020202020204" pitchFamily="34" charset="0"/>
              </a:rPr>
              <a:t>Faux</a:t>
            </a:r>
          </a:p>
          <a:p>
            <a:pPr marL="0" indent="0">
              <a:lnSpc>
                <a:spcPct val="80000"/>
              </a:lnSpc>
              <a:buNone/>
            </a:pPr>
            <a:endParaRPr lang="fr-FR" sz="1900" b="1" dirty="0">
              <a:latin typeface="Arial" panose="020B0604020202020204" pitchFamily="34" charset="0"/>
              <a:cs typeface="Arial" panose="020B0604020202020204" pitchFamily="34" charset="0"/>
            </a:endParaRPr>
          </a:p>
          <a:p>
            <a:pPr marL="0" indent="0">
              <a:lnSpc>
                <a:spcPct val="80000"/>
              </a:lnSpc>
              <a:buNone/>
            </a:pPr>
            <a:r>
              <a:rPr lang="fr-FR" sz="1900" b="1" dirty="0">
                <a:latin typeface="Arial" panose="020B0604020202020204" pitchFamily="34" charset="0"/>
                <a:cs typeface="Arial" panose="020B0604020202020204" pitchFamily="34" charset="0"/>
              </a:rPr>
              <a:t>3/ Mon employeur peut me faire pratiquer, sous conditions, un test salivaire de détection de substances stupéfiantes</a:t>
            </a:r>
          </a:p>
          <a:p>
            <a:pPr marL="0" indent="0">
              <a:lnSpc>
                <a:spcPct val="80000"/>
              </a:lnSpc>
              <a:buNone/>
            </a:pPr>
            <a:endParaRPr lang="fr-FR" sz="1900" dirty="0">
              <a:latin typeface="Arial" panose="020B0604020202020204" pitchFamily="34" charset="0"/>
              <a:cs typeface="Arial" panose="020B0604020202020204" pitchFamily="34" charset="0"/>
            </a:endParaRPr>
          </a:p>
          <a:p>
            <a:pPr>
              <a:lnSpc>
                <a:spcPct val="80000"/>
              </a:lnSpc>
              <a:buFont typeface="Wingdings" panose="05000000000000000000" pitchFamily="2" charset="2"/>
              <a:buChar char="q"/>
            </a:pPr>
            <a:r>
              <a:rPr lang="fr-FR" sz="1900" dirty="0">
                <a:solidFill>
                  <a:schemeClr val="accent1"/>
                </a:solidFill>
                <a:latin typeface="Arial" panose="020B0604020202020204" pitchFamily="34" charset="0"/>
                <a:cs typeface="Arial" panose="020B0604020202020204" pitchFamily="34" charset="0"/>
              </a:rPr>
              <a:t>Vrai</a:t>
            </a:r>
          </a:p>
          <a:p>
            <a:pPr>
              <a:lnSpc>
                <a:spcPct val="80000"/>
              </a:lnSpc>
              <a:buFont typeface="Wingdings" panose="05000000000000000000" pitchFamily="2" charset="2"/>
              <a:buChar char="q"/>
            </a:pPr>
            <a:r>
              <a:rPr lang="fr-FR" sz="1900" dirty="0">
                <a:latin typeface="Arial" panose="020B0604020202020204" pitchFamily="34" charset="0"/>
                <a:cs typeface="Arial" panose="020B0604020202020204" pitchFamily="34" charset="0"/>
              </a:rPr>
              <a:t>Faux</a:t>
            </a:r>
          </a:p>
        </p:txBody>
      </p:sp>
    </p:spTree>
    <p:extLst>
      <p:ext uri="{BB962C8B-B14F-4D97-AF65-F5344CB8AC3E}">
        <p14:creationId xmlns:p14="http://schemas.microsoft.com/office/powerpoint/2010/main" val="169961450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utoShape 2" descr="Résultat de recherche d'images pour &quot;logo entraide&quot;"/>
          <p:cNvSpPr>
            <a:spLocks noChangeAspect="1" noChangeArrowheads="1"/>
          </p:cNvSpPr>
          <p:nvPr/>
        </p:nvSpPr>
        <p:spPr bwMode="auto">
          <a:xfrm>
            <a:off x="47625" y="748903"/>
            <a:ext cx="228600" cy="2286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fr-FR" sz="1350"/>
          </a:p>
        </p:txBody>
      </p:sp>
      <p:sp>
        <p:nvSpPr>
          <p:cNvPr id="4" name="AutoShape 4" descr="Résultat de recherche d'images pour &quot;SIGLE cmr&quot;"/>
          <p:cNvSpPr>
            <a:spLocks noChangeAspect="1" noChangeArrowheads="1"/>
          </p:cNvSpPr>
          <p:nvPr/>
        </p:nvSpPr>
        <p:spPr bwMode="auto">
          <a:xfrm>
            <a:off x="161925" y="863203"/>
            <a:ext cx="228600" cy="2286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fr-FR" sz="1350"/>
          </a:p>
        </p:txBody>
      </p:sp>
      <p:sp>
        <p:nvSpPr>
          <p:cNvPr id="6" name="AutoShape 6" descr="Résultat de recherche d'images pour &quot;SIGLE cmr&quot;"/>
          <p:cNvSpPr>
            <a:spLocks noChangeAspect="1" noChangeArrowheads="1"/>
          </p:cNvSpPr>
          <p:nvPr/>
        </p:nvSpPr>
        <p:spPr bwMode="auto">
          <a:xfrm>
            <a:off x="276225" y="977503"/>
            <a:ext cx="228600" cy="2286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fr-FR" sz="1350"/>
          </a:p>
        </p:txBody>
      </p:sp>
      <p:sp>
        <p:nvSpPr>
          <p:cNvPr id="8" name="AutoShape 8" descr="Résultat de recherche d'images pour &quot;SIGLE cmr&quot;"/>
          <p:cNvSpPr>
            <a:spLocks noChangeAspect="1" noChangeArrowheads="1"/>
          </p:cNvSpPr>
          <p:nvPr/>
        </p:nvSpPr>
        <p:spPr bwMode="auto">
          <a:xfrm>
            <a:off x="390525" y="1091803"/>
            <a:ext cx="228600" cy="2286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fr-FR" sz="1350"/>
          </a:p>
        </p:txBody>
      </p:sp>
      <p:sp>
        <p:nvSpPr>
          <p:cNvPr id="11" name="AutoShape 22" descr="Résultat de recherche d'images pour &quot;logo communication&quot;"/>
          <p:cNvSpPr>
            <a:spLocks noChangeAspect="1" noChangeArrowheads="1"/>
          </p:cNvSpPr>
          <p:nvPr/>
        </p:nvSpPr>
        <p:spPr bwMode="auto">
          <a:xfrm>
            <a:off x="504825" y="1206103"/>
            <a:ext cx="228600" cy="2286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fr-FR" sz="1350"/>
          </a:p>
        </p:txBody>
      </p:sp>
      <p:sp>
        <p:nvSpPr>
          <p:cNvPr id="9" name="Rectangle 8"/>
          <p:cNvSpPr/>
          <p:nvPr/>
        </p:nvSpPr>
        <p:spPr>
          <a:xfrm>
            <a:off x="521941" y="377357"/>
            <a:ext cx="1638269" cy="461665"/>
          </a:xfrm>
          <a:prstGeom prst="rect">
            <a:avLst/>
          </a:prstGeom>
        </p:spPr>
        <p:txBody>
          <a:bodyPr wrap="none">
            <a:spAutoFit/>
          </a:bodyPr>
          <a:lstStyle/>
          <a:p>
            <a:pPr marL="128587" lvl="1"/>
            <a:r>
              <a:rPr lang="fr-FR" sz="2400" b="1" dirty="0">
                <a:solidFill>
                  <a:srgbClr val="008080"/>
                </a:solidFill>
                <a:effectLst>
                  <a:outerShdw blurRad="38100" dist="38100" dir="2700000" algn="tl">
                    <a:srgbClr val="000000">
                      <a:alpha val="43137"/>
                    </a:srgbClr>
                  </a:outerShdw>
                </a:effectLst>
                <a:latin typeface="Century Gothic" panose="020B0502020202020204" pitchFamily="34" charset="0"/>
                <a:ea typeface="Montserrat" charset="0"/>
                <a:cs typeface="Montserrat" charset="0"/>
              </a:rPr>
              <a:t>Objectifs</a:t>
            </a:r>
          </a:p>
        </p:txBody>
      </p:sp>
      <p:sp>
        <p:nvSpPr>
          <p:cNvPr id="5" name="Espace réservé du numéro de diapositive 4"/>
          <p:cNvSpPr>
            <a:spLocks noGrp="1"/>
          </p:cNvSpPr>
          <p:nvPr>
            <p:ph type="sldNum" sz="quarter" idx="26"/>
          </p:nvPr>
        </p:nvSpPr>
        <p:spPr/>
        <p:txBody>
          <a:bodyPr/>
          <a:lstStyle/>
          <a:p>
            <a:fld id="{53450067-A732-4551-A68F-174FD727CE34}" type="slidenum">
              <a:rPr lang="fr-FR" smtClean="0"/>
              <a:t>2</a:t>
            </a:fld>
            <a:endParaRPr lang="fr-FR"/>
          </a:p>
        </p:txBody>
      </p:sp>
      <p:sp>
        <p:nvSpPr>
          <p:cNvPr id="17" name="Espace réservé du pied de page 8"/>
          <p:cNvSpPr>
            <a:spLocks noGrp="1"/>
          </p:cNvSpPr>
          <p:nvPr>
            <p:ph type="ftr" sz="quarter" idx="25"/>
          </p:nvPr>
        </p:nvSpPr>
        <p:spPr>
          <a:xfrm>
            <a:off x="6516216" y="6453336"/>
            <a:ext cx="2664296" cy="365125"/>
          </a:xfrm>
        </p:spPr>
        <p:txBody>
          <a:bodyPr/>
          <a:lstStyle>
            <a:lvl1pPr>
              <a:defRPr sz="900"/>
            </a:lvl1pPr>
          </a:lstStyle>
          <a:p>
            <a:r>
              <a:rPr lang="fr-FR"/>
              <a:t>SAT Durance Luberon Copyright</a:t>
            </a:r>
            <a:endParaRPr lang="fr-FR" dirty="0"/>
          </a:p>
        </p:txBody>
      </p:sp>
      <p:pic>
        <p:nvPicPr>
          <p:cNvPr id="18" name="Picture 3" descr="https://www.satduranceluberon.fr/logo/logosat.jpg"/>
          <p:cNvPicPr>
            <a:picLocks noChangeAspect="1" noChangeArrowheads="1"/>
          </p:cNvPicPr>
          <p:nvPr/>
        </p:nvPicPr>
        <p:blipFill>
          <a:blip r:link="rId3">
            <a:extLst>
              <a:ext uri="{28A0092B-C50C-407E-A947-70E740481C1C}">
                <a14:useLocalDpi xmlns:a14="http://schemas.microsoft.com/office/drawing/2010/main" val="0"/>
              </a:ext>
            </a:extLst>
          </a:blip>
          <a:srcRect/>
          <a:stretch>
            <a:fillRect/>
          </a:stretch>
        </p:blipFill>
        <p:spPr bwMode="auto">
          <a:xfrm>
            <a:off x="7848364" y="167413"/>
            <a:ext cx="1080120" cy="8100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p:cNvSpPr/>
          <p:nvPr/>
        </p:nvSpPr>
        <p:spPr>
          <a:xfrm>
            <a:off x="733425" y="1320403"/>
            <a:ext cx="8087047" cy="3016210"/>
          </a:xfrm>
          <a:prstGeom prst="rect">
            <a:avLst/>
          </a:prstGeom>
        </p:spPr>
        <p:txBody>
          <a:bodyPr wrap="square">
            <a:spAutoFit/>
          </a:bodyPr>
          <a:lstStyle/>
          <a:p>
            <a:pPr>
              <a:lnSpc>
                <a:spcPct val="200000"/>
              </a:lnSpc>
            </a:pPr>
            <a:endParaRPr lang="fr-FR" sz="1900" b="1" dirty="0">
              <a:latin typeface="Helvetica" panose="020B0604020202020204" pitchFamily="34" charset="0"/>
              <a:cs typeface="Helvetica" panose="020B0604020202020204" pitchFamily="34" charset="0"/>
            </a:endParaRPr>
          </a:p>
          <a:p>
            <a:pPr marL="342900" indent="-342900">
              <a:lnSpc>
                <a:spcPct val="200000"/>
              </a:lnSpc>
              <a:buFont typeface="Wingdings" panose="05000000000000000000" pitchFamily="2" charset="2"/>
              <a:buChar char="ü"/>
            </a:pPr>
            <a:r>
              <a:rPr lang="fr-FR" sz="1900" b="1" dirty="0">
                <a:latin typeface="Arial" panose="020B0604020202020204" pitchFamily="34" charset="0"/>
                <a:cs typeface="Arial" panose="020B0604020202020204" pitchFamily="34" charset="0"/>
              </a:rPr>
              <a:t>S’informer sur les SPA afin de prendre soin de soi et des autres</a:t>
            </a:r>
          </a:p>
          <a:p>
            <a:pPr marL="342900" indent="-342900">
              <a:lnSpc>
                <a:spcPct val="200000"/>
              </a:lnSpc>
              <a:buFont typeface="Wingdings" panose="05000000000000000000" pitchFamily="2" charset="2"/>
              <a:buChar char="ü"/>
            </a:pPr>
            <a:r>
              <a:rPr lang="fr-FR" sz="1900" b="1" dirty="0">
                <a:latin typeface="Arial" panose="020B0604020202020204" pitchFamily="34" charset="0"/>
                <a:cs typeface="Arial" panose="020B0604020202020204" pitchFamily="34" charset="0"/>
              </a:rPr>
              <a:t>Etre conscient des risques dans l’entreprise et des responsabilités de chacun</a:t>
            </a:r>
          </a:p>
          <a:p>
            <a:pPr>
              <a:lnSpc>
                <a:spcPct val="200000"/>
              </a:lnSpc>
            </a:pPr>
            <a:endParaRPr lang="fr-FR" sz="19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79962847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utoShape 2" descr="Résultat de recherche d'images pour &quot;logo entraide&quot;"/>
          <p:cNvSpPr>
            <a:spLocks noChangeAspect="1" noChangeArrowheads="1"/>
          </p:cNvSpPr>
          <p:nvPr/>
        </p:nvSpPr>
        <p:spPr bwMode="auto">
          <a:xfrm>
            <a:off x="47625" y="748903"/>
            <a:ext cx="228600" cy="2286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fr-FR" sz="1350"/>
          </a:p>
        </p:txBody>
      </p:sp>
      <p:sp>
        <p:nvSpPr>
          <p:cNvPr id="4" name="AutoShape 4" descr="Résultat de recherche d'images pour &quot;SIGLE cmr&quot;"/>
          <p:cNvSpPr>
            <a:spLocks noChangeAspect="1" noChangeArrowheads="1"/>
          </p:cNvSpPr>
          <p:nvPr/>
        </p:nvSpPr>
        <p:spPr bwMode="auto">
          <a:xfrm>
            <a:off x="161925" y="863203"/>
            <a:ext cx="228600" cy="2286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fr-FR" sz="1350"/>
          </a:p>
        </p:txBody>
      </p:sp>
      <p:sp>
        <p:nvSpPr>
          <p:cNvPr id="6" name="AutoShape 6" descr="Résultat de recherche d'images pour &quot;SIGLE cmr&quot;"/>
          <p:cNvSpPr>
            <a:spLocks noChangeAspect="1" noChangeArrowheads="1"/>
          </p:cNvSpPr>
          <p:nvPr/>
        </p:nvSpPr>
        <p:spPr bwMode="auto">
          <a:xfrm>
            <a:off x="276225" y="977503"/>
            <a:ext cx="228600" cy="2286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fr-FR" sz="1350"/>
          </a:p>
        </p:txBody>
      </p:sp>
      <p:sp>
        <p:nvSpPr>
          <p:cNvPr id="8" name="AutoShape 8" descr="Résultat de recherche d'images pour &quot;SIGLE cmr&quot;"/>
          <p:cNvSpPr>
            <a:spLocks noChangeAspect="1" noChangeArrowheads="1"/>
          </p:cNvSpPr>
          <p:nvPr/>
        </p:nvSpPr>
        <p:spPr bwMode="auto">
          <a:xfrm>
            <a:off x="390525" y="1091803"/>
            <a:ext cx="228600" cy="2286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fr-FR" sz="1350"/>
          </a:p>
        </p:txBody>
      </p:sp>
      <p:sp>
        <p:nvSpPr>
          <p:cNvPr id="11" name="AutoShape 22" descr="Résultat de recherche d'images pour &quot;logo communication&quot;"/>
          <p:cNvSpPr>
            <a:spLocks noChangeAspect="1" noChangeArrowheads="1"/>
          </p:cNvSpPr>
          <p:nvPr/>
        </p:nvSpPr>
        <p:spPr bwMode="auto">
          <a:xfrm>
            <a:off x="504825" y="1206103"/>
            <a:ext cx="228600" cy="2286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fr-FR" sz="1350"/>
          </a:p>
        </p:txBody>
      </p:sp>
      <p:sp>
        <p:nvSpPr>
          <p:cNvPr id="9" name="Rectangle 8"/>
          <p:cNvSpPr/>
          <p:nvPr/>
        </p:nvSpPr>
        <p:spPr>
          <a:xfrm>
            <a:off x="521941" y="377357"/>
            <a:ext cx="5580054" cy="461665"/>
          </a:xfrm>
          <a:prstGeom prst="rect">
            <a:avLst/>
          </a:prstGeom>
        </p:spPr>
        <p:txBody>
          <a:bodyPr wrap="none">
            <a:spAutoFit/>
          </a:bodyPr>
          <a:lstStyle/>
          <a:p>
            <a:pPr marL="128587" lvl="1"/>
            <a:r>
              <a:rPr lang="fr-FR" sz="2400" b="1" dirty="0">
                <a:solidFill>
                  <a:srgbClr val="008080"/>
                </a:solidFill>
                <a:effectLst>
                  <a:outerShdw blurRad="38100" dist="38100" dir="2700000" algn="tl">
                    <a:srgbClr val="000000">
                      <a:alpha val="43137"/>
                    </a:srgbClr>
                  </a:outerShdw>
                </a:effectLst>
                <a:latin typeface="Century Gothic" panose="020B0502020202020204" pitchFamily="34" charset="0"/>
                <a:ea typeface="Montserrat" charset="0"/>
                <a:cs typeface="Montserrat" charset="0"/>
              </a:rPr>
              <a:t>CANNABIS : des variétés différentes</a:t>
            </a:r>
          </a:p>
        </p:txBody>
      </p:sp>
      <p:sp>
        <p:nvSpPr>
          <p:cNvPr id="5" name="Espace réservé du numéro de diapositive 4"/>
          <p:cNvSpPr>
            <a:spLocks noGrp="1"/>
          </p:cNvSpPr>
          <p:nvPr>
            <p:ph type="sldNum" sz="quarter" idx="26"/>
          </p:nvPr>
        </p:nvSpPr>
        <p:spPr/>
        <p:txBody>
          <a:bodyPr/>
          <a:lstStyle/>
          <a:p>
            <a:fld id="{53450067-A732-4551-A68F-174FD727CE34}" type="slidenum">
              <a:rPr lang="fr-FR" smtClean="0"/>
              <a:t>20</a:t>
            </a:fld>
            <a:endParaRPr lang="fr-FR"/>
          </a:p>
        </p:txBody>
      </p:sp>
      <p:sp>
        <p:nvSpPr>
          <p:cNvPr id="17" name="Espace réservé du pied de page 8"/>
          <p:cNvSpPr>
            <a:spLocks noGrp="1"/>
          </p:cNvSpPr>
          <p:nvPr>
            <p:ph type="ftr" sz="quarter" idx="25"/>
          </p:nvPr>
        </p:nvSpPr>
        <p:spPr>
          <a:xfrm>
            <a:off x="6516216" y="6453336"/>
            <a:ext cx="2664296" cy="365125"/>
          </a:xfrm>
        </p:spPr>
        <p:txBody>
          <a:bodyPr/>
          <a:lstStyle>
            <a:lvl1pPr>
              <a:defRPr sz="900"/>
            </a:lvl1pPr>
          </a:lstStyle>
          <a:p>
            <a:r>
              <a:rPr lang="fr-FR"/>
              <a:t>SAT Durance Luberon Copyright</a:t>
            </a:r>
            <a:endParaRPr lang="fr-FR" dirty="0"/>
          </a:p>
        </p:txBody>
      </p:sp>
      <p:pic>
        <p:nvPicPr>
          <p:cNvPr id="18" name="Picture 3" descr="https://www.satduranceluberon.fr/logo/logosat.jpg"/>
          <p:cNvPicPr>
            <a:picLocks noChangeAspect="1" noChangeArrowheads="1"/>
          </p:cNvPicPr>
          <p:nvPr/>
        </p:nvPicPr>
        <p:blipFill>
          <a:blip r:link="rId3">
            <a:extLst>
              <a:ext uri="{28A0092B-C50C-407E-A947-70E740481C1C}">
                <a14:useLocalDpi xmlns:a14="http://schemas.microsoft.com/office/drawing/2010/main" val="0"/>
              </a:ext>
            </a:extLst>
          </a:blip>
          <a:srcRect/>
          <a:stretch>
            <a:fillRect/>
          </a:stretch>
        </p:blipFill>
        <p:spPr bwMode="auto">
          <a:xfrm>
            <a:off x="7848364" y="167413"/>
            <a:ext cx="1080120" cy="8100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Espace réservé du contenu 2"/>
          <p:cNvSpPr txBox="1">
            <a:spLocks/>
          </p:cNvSpPr>
          <p:nvPr/>
        </p:nvSpPr>
        <p:spPr>
          <a:xfrm>
            <a:off x="656243" y="1320404"/>
            <a:ext cx="7654998" cy="5446861"/>
          </a:xfrm>
          <a:prstGeom prst="rect">
            <a:avLst/>
          </a:prstGeom>
        </p:spPr>
        <p:txBody>
          <a:bodyPr>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fr-FR" sz="1800" b="1" dirty="0">
                <a:latin typeface="Arial" panose="020B0604020202020204" pitchFamily="34" charset="0"/>
                <a:cs typeface="Arial" panose="020B0604020202020204" pitchFamily="34" charset="0"/>
              </a:rPr>
              <a:t>Stupéfiant interdit en France </a:t>
            </a:r>
            <a:r>
              <a:rPr lang="fr-FR" sz="1400" b="1" dirty="0">
                <a:latin typeface="Arial" panose="020B0604020202020204" pitchFamily="34" charset="0"/>
                <a:cs typeface="Arial" panose="020B0604020202020204" pitchFamily="34" charset="0"/>
              </a:rPr>
              <a:t>(dépénalisé ou légalisé dans d’autres pays)</a:t>
            </a:r>
            <a:endParaRPr lang="fr-FR" sz="1400" dirty="0">
              <a:latin typeface="Arial" panose="020B0604020202020204" pitchFamily="34" charset="0"/>
              <a:cs typeface="Arial" panose="020B0604020202020204" pitchFamily="34" charset="0"/>
            </a:endParaRPr>
          </a:p>
          <a:p>
            <a:pPr marL="457200" lvl="1" indent="0">
              <a:buNone/>
            </a:pPr>
            <a:endParaRPr lang="fr-FR" sz="1800" dirty="0">
              <a:solidFill>
                <a:srgbClr val="0070C0"/>
              </a:solidFill>
              <a:latin typeface="Arial" panose="020B0604020202020204" pitchFamily="34" charset="0"/>
              <a:cs typeface="Arial" panose="020B0604020202020204" pitchFamily="34" charset="0"/>
            </a:endParaRPr>
          </a:p>
          <a:p>
            <a:pPr lvl="1">
              <a:defRPr/>
            </a:pPr>
            <a:r>
              <a:rPr lang="fr-FR" sz="1800" dirty="0">
                <a:latin typeface="Arial" panose="020B0604020202020204" pitchFamily="34" charset="0"/>
                <a:cs typeface="Arial" panose="020B0604020202020204" pitchFamily="34" charset="0"/>
              </a:rPr>
              <a:t>Son principe actif : le THC (tétrahydrocannabinol)</a:t>
            </a:r>
          </a:p>
          <a:p>
            <a:pPr lvl="1">
              <a:defRPr/>
            </a:pPr>
            <a:r>
              <a:rPr lang="fr-FR" sz="1800" dirty="0">
                <a:latin typeface="Arial" panose="020B0604020202020204" pitchFamily="34" charset="0"/>
                <a:cs typeface="Arial" panose="020B0604020202020204" pitchFamily="34" charset="0"/>
              </a:rPr>
              <a:t>Des centaines de variétés différentes</a:t>
            </a:r>
          </a:p>
          <a:p>
            <a:pPr lvl="1">
              <a:defRPr/>
            </a:pPr>
            <a:r>
              <a:rPr lang="fr-FR" sz="1800" dirty="0">
                <a:latin typeface="Arial" panose="020B0604020202020204" pitchFamily="34" charset="0"/>
                <a:cs typeface="Arial" panose="020B0604020202020204" pitchFamily="34" charset="0"/>
              </a:rPr>
              <a:t>Sous différentes formes: herbe ou résine / différents modes de prise</a:t>
            </a:r>
          </a:p>
          <a:p>
            <a:pPr marL="457200" lvl="1" indent="0">
              <a:buNone/>
              <a:defRPr/>
            </a:pPr>
            <a:r>
              <a:rPr lang="fr-FR" sz="1800" dirty="0">
                <a:latin typeface="Arial" panose="020B0604020202020204" pitchFamily="34" charset="0"/>
                <a:cs typeface="Arial" panose="020B0604020202020204" pitchFamily="34" charset="0"/>
              </a:rPr>
              <a:t>−   Intensité des effets ressentis très variable selon les individus, le contexte de consommation, la quantité et la concentration en THC</a:t>
            </a:r>
          </a:p>
          <a:p>
            <a:pPr marL="457200" lvl="1" indent="0">
              <a:buNone/>
              <a:defRPr/>
            </a:pPr>
            <a:endParaRPr lang="fr-FR" sz="1800" dirty="0">
              <a:latin typeface="Arial" panose="020B0604020202020204" pitchFamily="34" charset="0"/>
              <a:cs typeface="Arial" panose="020B0604020202020204" pitchFamily="34" charset="0"/>
            </a:endParaRPr>
          </a:p>
          <a:p>
            <a:pPr>
              <a:defRPr/>
            </a:pPr>
            <a:r>
              <a:rPr lang="fr-FR" sz="1800" b="1" dirty="0">
                <a:latin typeface="Arial" panose="020B0604020202020204" pitchFamily="34" charset="0"/>
                <a:cs typeface="Arial" panose="020B0604020202020204" pitchFamily="34" charset="0"/>
              </a:rPr>
              <a:t>Fumer 1 joint correspond à fumer 5 cigarettes (toxicité +++)      </a:t>
            </a:r>
          </a:p>
          <a:p>
            <a:pPr marL="457200" lvl="1" indent="0">
              <a:buNone/>
              <a:defRPr/>
            </a:pPr>
            <a:endParaRPr lang="fr-FR" sz="1900" dirty="0">
              <a:latin typeface="Helvetica" panose="020B0604020202020204" pitchFamily="34" charset="0"/>
              <a:cs typeface="Helvetica" panose="020B0604020202020204" pitchFamily="34" charset="0"/>
            </a:endParaRPr>
          </a:p>
          <a:p>
            <a:endParaRPr lang="fr-FR" sz="2000" dirty="0"/>
          </a:p>
          <a:p>
            <a:endParaRPr lang="fr-FR" sz="2000" dirty="0"/>
          </a:p>
          <a:p>
            <a:pPr>
              <a:lnSpc>
                <a:spcPct val="80000"/>
              </a:lnSpc>
            </a:pPr>
            <a:endParaRPr lang="fr-FR" sz="1900" dirty="0">
              <a:latin typeface="Helvetica" panose="020B0604020202020204" pitchFamily="34" charset="0"/>
              <a:cs typeface="Helvetica" panose="020B0604020202020204" pitchFamily="34" charset="0"/>
            </a:endParaRPr>
          </a:p>
        </p:txBody>
      </p:sp>
      <p:pic>
        <p:nvPicPr>
          <p:cNvPr id="14" name="Image 13"/>
          <p:cNvPicPr>
            <a:picLocks noChangeAspect="1"/>
          </p:cNvPicPr>
          <p:nvPr/>
        </p:nvPicPr>
        <p:blipFill>
          <a:blip r:embed="rId4"/>
          <a:stretch>
            <a:fillRect/>
          </a:stretch>
        </p:blipFill>
        <p:spPr>
          <a:xfrm>
            <a:off x="3637918" y="4581128"/>
            <a:ext cx="1868164" cy="1704034"/>
          </a:xfrm>
          <a:prstGeom prst="rect">
            <a:avLst/>
          </a:prstGeom>
        </p:spPr>
      </p:pic>
    </p:spTree>
    <p:extLst>
      <p:ext uri="{BB962C8B-B14F-4D97-AF65-F5344CB8AC3E}">
        <p14:creationId xmlns:p14="http://schemas.microsoft.com/office/powerpoint/2010/main" val="163638624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utoShape 2" descr="Résultat de recherche d'images pour &quot;logo entraide&quot;"/>
          <p:cNvSpPr>
            <a:spLocks noChangeAspect="1" noChangeArrowheads="1"/>
          </p:cNvSpPr>
          <p:nvPr/>
        </p:nvSpPr>
        <p:spPr bwMode="auto">
          <a:xfrm>
            <a:off x="47625" y="748903"/>
            <a:ext cx="228600" cy="2286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fr-FR" sz="1350"/>
          </a:p>
        </p:txBody>
      </p:sp>
      <p:sp>
        <p:nvSpPr>
          <p:cNvPr id="4" name="AutoShape 4" descr="Résultat de recherche d'images pour &quot;SIGLE cmr&quot;"/>
          <p:cNvSpPr>
            <a:spLocks noChangeAspect="1" noChangeArrowheads="1"/>
          </p:cNvSpPr>
          <p:nvPr/>
        </p:nvSpPr>
        <p:spPr bwMode="auto">
          <a:xfrm>
            <a:off x="161925" y="863203"/>
            <a:ext cx="228600" cy="2286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fr-FR" sz="1350"/>
          </a:p>
        </p:txBody>
      </p:sp>
      <p:sp>
        <p:nvSpPr>
          <p:cNvPr id="6" name="AutoShape 6" descr="Résultat de recherche d'images pour &quot;SIGLE cmr&quot;"/>
          <p:cNvSpPr>
            <a:spLocks noChangeAspect="1" noChangeArrowheads="1"/>
          </p:cNvSpPr>
          <p:nvPr/>
        </p:nvSpPr>
        <p:spPr bwMode="auto">
          <a:xfrm>
            <a:off x="276225" y="977503"/>
            <a:ext cx="228600" cy="2286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fr-FR" sz="1350"/>
          </a:p>
        </p:txBody>
      </p:sp>
      <p:sp>
        <p:nvSpPr>
          <p:cNvPr id="8" name="AutoShape 8" descr="Résultat de recherche d'images pour &quot;SIGLE cmr&quot;"/>
          <p:cNvSpPr>
            <a:spLocks noChangeAspect="1" noChangeArrowheads="1"/>
          </p:cNvSpPr>
          <p:nvPr/>
        </p:nvSpPr>
        <p:spPr bwMode="auto">
          <a:xfrm>
            <a:off x="390525" y="1091803"/>
            <a:ext cx="228600" cy="2286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fr-FR" sz="1350"/>
          </a:p>
        </p:txBody>
      </p:sp>
      <p:sp>
        <p:nvSpPr>
          <p:cNvPr id="11" name="AutoShape 22" descr="Résultat de recherche d'images pour &quot;logo communication&quot;"/>
          <p:cNvSpPr>
            <a:spLocks noChangeAspect="1" noChangeArrowheads="1"/>
          </p:cNvSpPr>
          <p:nvPr/>
        </p:nvSpPr>
        <p:spPr bwMode="auto">
          <a:xfrm>
            <a:off x="504825" y="1206103"/>
            <a:ext cx="228600" cy="2286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fr-FR" sz="1350"/>
          </a:p>
        </p:txBody>
      </p:sp>
      <p:sp>
        <p:nvSpPr>
          <p:cNvPr id="9" name="Rectangle 8"/>
          <p:cNvSpPr/>
          <p:nvPr/>
        </p:nvSpPr>
        <p:spPr>
          <a:xfrm>
            <a:off x="521941" y="377357"/>
            <a:ext cx="2495876" cy="461665"/>
          </a:xfrm>
          <a:prstGeom prst="rect">
            <a:avLst/>
          </a:prstGeom>
        </p:spPr>
        <p:txBody>
          <a:bodyPr wrap="none">
            <a:spAutoFit/>
          </a:bodyPr>
          <a:lstStyle/>
          <a:p>
            <a:pPr marL="128587" lvl="1"/>
            <a:r>
              <a:rPr lang="fr-FR" sz="2400" b="1" dirty="0">
                <a:solidFill>
                  <a:srgbClr val="008080"/>
                </a:solidFill>
                <a:effectLst>
                  <a:outerShdw blurRad="38100" dist="38100" dir="2700000" algn="tl">
                    <a:srgbClr val="000000">
                      <a:alpha val="43137"/>
                    </a:srgbClr>
                  </a:outerShdw>
                </a:effectLst>
                <a:latin typeface="Century Gothic" panose="020B0502020202020204" pitchFamily="34" charset="0"/>
                <a:ea typeface="Montserrat" charset="0"/>
                <a:cs typeface="Montserrat" charset="0"/>
              </a:rPr>
              <a:t>LE </a:t>
            </a:r>
            <a:r>
              <a:rPr lang="fr-FR" sz="2400" b="1" dirty="0">
                <a:solidFill>
                  <a:srgbClr val="008080"/>
                </a:solidFill>
                <a:effectLst>
                  <a:outerShdw blurRad="38100" dist="38100" dir="2700000" algn="tl">
                    <a:srgbClr val="000000">
                      <a:alpha val="43137"/>
                    </a:srgbClr>
                  </a:outerShdw>
                </a:effectLst>
                <a:latin typeface="Arial" panose="020B0604020202020204" pitchFamily="34" charset="0"/>
                <a:ea typeface="Montserrat" charset="0"/>
                <a:cs typeface="Arial" panose="020B0604020202020204" pitchFamily="34" charset="0"/>
              </a:rPr>
              <a:t>CANNABIS</a:t>
            </a:r>
            <a:r>
              <a:rPr lang="fr-FR" sz="2400" b="1" dirty="0">
                <a:solidFill>
                  <a:srgbClr val="008080"/>
                </a:solidFill>
                <a:effectLst>
                  <a:outerShdw blurRad="38100" dist="38100" dir="2700000" algn="tl">
                    <a:srgbClr val="000000">
                      <a:alpha val="43137"/>
                    </a:srgbClr>
                  </a:outerShdw>
                </a:effectLst>
                <a:latin typeface="Century Gothic" panose="020B0502020202020204" pitchFamily="34" charset="0"/>
                <a:ea typeface="Montserrat" charset="0"/>
                <a:cs typeface="Montserrat" charset="0"/>
              </a:rPr>
              <a:t> </a:t>
            </a:r>
          </a:p>
        </p:txBody>
      </p:sp>
      <p:sp>
        <p:nvSpPr>
          <p:cNvPr id="5" name="Espace réservé du numéro de diapositive 4"/>
          <p:cNvSpPr>
            <a:spLocks noGrp="1"/>
          </p:cNvSpPr>
          <p:nvPr>
            <p:ph type="sldNum" sz="quarter" idx="26"/>
          </p:nvPr>
        </p:nvSpPr>
        <p:spPr/>
        <p:txBody>
          <a:bodyPr/>
          <a:lstStyle/>
          <a:p>
            <a:fld id="{53450067-A732-4551-A68F-174FD727CE34}" type="slidenum">
              <a:rPr lang="fr-FR" smtClean="0"/>
              <a:t>21</a:t>
            </a:fld>
            <a:endParaRPr lang="fr-FR"/>
          </a:p>
        </p:txBody>
      </p:sp>
      <p:sp>
        <p:nvSpPr>
          <p:cNvPr id="17" name="Espace réservé du pied de page 8"/>
          <p:cNvSpPr>
            <a:spLocks noGrp="1"/>
          </p:cNvSpPr>
          <p:nvPr>
            <p:ph type="ftr" sz="quarter" idx="25"/>
          </p:nvPr>
        </p:nvSpPr>
        <p:spPr>
          <a:xfrm>
            <a:off x="6516216" y="6453336"/>
            <a:ext cx="2664296" cy="365125"/>
          </a:xfrm>
        </p:spPr>
        <p:txBody>
          <a:bodyPr/>
          <a:lstStyle>
            <a:lvl1pPr>
              <a:defRPr sz="900"/>
            </a:lvl1pPr>
          </a:lstStyle>
          <a:p>
            <a:r>
              <a:rPr lang="fr-FR"/>
              <a:t>SAT Durance Luberon Copyright</a:t>
            </a:r>
            <a:endParaRPr lang="fr-FR" dirty="0"/>
          </a:p>
        </p:txBody>
      </p:sp>
      <p:pic>
        <p:nvPicPr>
          <p:cNvPr id="18" name="Picture 3" descr="https://www.satduranceluberon.fr/logo/logosat.jpg"/>
          <p:cNvPicPr>
            <a:picLocks noChangeAspect="1" noChangeArrowheads="1"/>
          </p:cNvPicPr>
          <p:nvPr/>
        </p:nvPicPr>
        <p:blipFill>
          <a:blip r:link="rId3">
            <a:extLst>
              <a:ext uri="{28A0092B-C50C-407E-A947-70E740481C1C}">
                <a14:useLocalDpi xmlns:a14="http://schemas.microsoft.com/office/drawing/2010/main" val="0"/>
              </a:ext>
            </a:extLst>
          </a:blip>
          <a:srcRect/>
          <a:stretch>
            <a:fillRect/>
          </a:stretch>
        </p:blipFill>
        <p:spPr bwMode="auto">
          <a:xfrm>
            <a:off x="7848364" y="167413"/>
            <a:ext cx="1080120" cy="8100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Espace réservé du contenu 2"/>
          <p:cNvSpPr txBox="1">
            <a:spLocks/>
          </p:cNvSpPr>
          <p:nvPr/>
        </p:nvSpPr>
        <p:spPr>
          <a:xfrm>
            <a:off x="656243" y="977504"/>
            <a:ext cx="7654998" cy="5547840"/>
          </a:xfrm>
          <a:prstGeom prst="rect">
            <a:avLst/>
          </a:prstGeom>
        </p:spPr>
        <p:txBody>
          <a:bodyPr>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endParaRPr lang="fr-FR" sz="2000" dirty="0">
              <a:latin typeface="Arial" panose="020B0604020202020204" pitchFamily="34" charset="0"/>
              <a:cs typeface="Arial" panose="020B0604020202020204" pitchFamily="34" charset="0"/>
            </a:endParaRPr>
          </a:p>
          <a:p>
            <a:pPr>
              <a:buFont typeface="Wingdings" panose="05000000000000000000" pitchFamily="2" charset="2"/>
              <a:buChar char="Ø"/>
              <a:defRPr/>
            </a:pPr>
            <a:r>
              <a:rPr lang="fr-FR" sz="1800" dirty="0">
                <a:latin typeface="Arial" panose="020B0604020202020204" pitchFamily="34" charset="0"/>
                <a:cs typeface="Arial" panose="020B0604020202020204" pitchFamily="34" charset="0"/>
              </a:rPr>
              <a:t>Les effets pendant la consommation: euphorie et détente                   </a:t>
            </a:r>
          </a:p>
          <a:p>
            <a:pPr marL="0" indent="0">
              <a:buNone/>
              <a:defRPr/>
            </a:pPr>
            <a:r>
              <a:rPr lang="fr-FR" sz="1800" dirty="0">
                <a:latin typeface="Arial" panose="020B0604020202020204" pitchFamily="34" charset="0"/>
                <a:cs typeface="Arial" panose="020B0604020202020204" pitchFamily="34" charset="0"/>
                <a:sym typeface="Wingdings" panose="05000000000000000000" pitchFamily="2" charset="2"/>
              </a:rPr>
              <a:t> </a:t>
            </a:r>
            <a:r>
              <a:rPr lang="fr-FR" sz="1800" dirty="0">
                <a:latin typeface="Arial" panose="020B0604020202020204" pitchFamily="34" charset="0"/>
                <a:cs typeface="Arial" panose="020B0604020202020204" pitchFamily="34" charset="0"/>
              </a:rPr>
              <a:t>Baisse de la vigilance, des reflexes, forte angoisse, malaise…</a:t>
            </a:r>
          </a:p>
          <a:p>
            <a:pPr marL="0" indent="0">
              <a:buNone/>
              <a:defRPr/>
            </a:pPr>
            <a:r>
              <a:rPr lang="fr-FR" sz="1800" dirty="0">
                <a:latin typeface="Arial" panose="020B0604020202020204" pitchFamily="34" charset="0"/>
                <a:cs typeface="Arial" panose="020B0604020202020204" pitchFamily="34" charset="0"/>
              </a:rPr>
              <a:t>(possible dès les 15 premières minutes qui suivent l’inhalation)</a:t>
            </a:r>
          </a:p>
          <a:p>
            <a:pPr marL="0" indent="0">
              <a:buNone/>
              <a:defRPr/>
            </a:pPr>
            <a:r>
              <a:rPr lang="fr-FR" sz="1800" dirty="0">
                <a:latin typeface="Arial" panose="020B0604020202020204" pitchFamily="34" charset="0"/>
                <a:cs typeface="Arial" panose="020B0604020202020204" pitchFamily="34" charset="0"/>
                <a:sym typeface="Wingdings" panose="05000000000000000000" pitchFamily="2" charset="2"/>
              </a:rPr>
              <a:t> </a:t>
            </a:r>
            <a:r>
              <a:rPr lang="fr-FR" sz="1800" dirty="0">
                <a:latin typeface="Arial" panose="020B0604020202020204" pitchFamily="34" charset="0"/>
                <a:cs typeface="Arial" panose="020B0604020202020204" pitchFamily="34" charset="0"/>
              </a:rPr>
              <a:t>Les effets persistent de 2 à 10 heures mais le produit peut rester détectable plusieurs semaines </a:t>
            </a:r>
          </a:p>
          <a:p>
            <a:pPr marL="0" indent="0">
              <a:buNone/>
              <a:defRPr/>
            </a:pPr>
            <a:r>
              <a:rPr lang="fr-FR" sz="1800" dirty="0">
                <a:latin typeface="Arial" panose="020B0604020202020204" pitchFamily="34" charset="0"/>
                <a:cs typeface="Arial" panose="020B0604020202020204" pitchFamily="34" charset="0"/>
                <a:sym typeface="Wingdings" panose="05000000000000000000" pitchFamily="2" charset="2"/>
              </a:rPr>
              <a:t> </a:t>
            </a:r>
            <a:r>
              <a:rPr lang="fr-FR" sz="1800" dirty="0">
                <a:latin typeface="Arial" panose="020B0604020202020204" pitchFamily="34" charset="0"/>
                <a:cs typeface="Arial" panose="020B0604020202020204" pitchFamily="34" charset="0"/>
              </a:rPr>
              <a:t>Dépistage urinaire positif dès la consommation d’un joint</a:t>
            </a:r>
          </a:p>
          <a:p>
            <a:pPr>
              <a:buFont typeface="Wingdings" panose="05000000000000000000" pitchFamily="2" charset="2"/>
              <a:buChar char="§"/>
              <a:defRPr/>
            </a:pPr>
            <a:endParaRPr lang="fr-FR" sz="1800" dirty="0">
              <a:latin typeface="Arial" panose="020B0604020202020204" pitchFamily="34" charset="0"/>
              <a:cs typeface="Arial" panose="020B0604020202020204" pitchFamily="34" charset="0"/>
            </a:endParaRPr>
          </a:p>
          <a:p>
            <a:pPr>
              <a:buFont typeface="Wingdings" panose="05000000000000000000" pitchFamily="2" charset="2"/>
              <a:buChar char="§"/>
              <a:defRPr/>
            </a:pPr>
            <a:endParaRPr lang="fr-FR" sz="1800" dirty="0">
              <a:latin typeface="Arial" panose="020B0604020202020204" pitchFamily="34" charset="0"/>
              <a:cs typeface="Arial" panose="020B0604020202020204" pitchFamily="34" charset="0"/>
            </a:endParaRPr>
          </a:p>
          <a:p>
            <a:pPr marL="0" indent="0">
              <a:lnSpc>
                <a:spcPct val="80000"/>
              </a:lnSpc>
              <a:buNone/>
            </a:pPr>
            <a:endParaRPr lang="fr-FR" sz="1900" dirty="0">
              <a:latin typeface="Helvetica" panose="020B0604020202020204" pitchFamily="34" charset="0"/>
              <a:cs typeface="Helvetica" panose="020B0604020202020204" pitchFamily="34" charset="0"/>
            </a:endParaRPr>
          </a:p>
        </p:txBody>
      </p:sp>
      <p:sp>
        <p:nvSpPr>
          <p:cNvPr id="7" name="Rectangle 6"/>
          <p:cNvSpPr/>
          <p:nvPr/>
        </p:nvSpPr>
        <p:spPr>
          <a:xfrm>
            <a:off x="1187624" y="3933056"/>
            <a:ext cx="6402424" cy="1440160"/>
          </a:xfrm>
          <a:prstGeom prst="rect">
            <a:avLst/>
          </a:prstGeom>
          <a:ln>
            <a:solidFill>
              <a:srgbClr val="008080"/>
            </a:solidFill>
          </a:ln>
        </p:spPr>
        <p:style>
          <a:lnRef idx="2">
            <a:schemeClr val="dk1"/>
          </a:lnRef>
          <a:fillRef idx="1">
            <a:schemeClr val="lt1"/>
          </a:fillRef>
          <a:effectRef idx="0">
            <a:schemeClr val="dk1"/>
          </a:effectRef>
          <a:fontRef idx="minor">
            <a:schemeClr val="dk1"/>
          </a:fontRef>
        </p:style>
        <p:txBody>
          <a:bodyPr rtlCol="0" anchor="ctr"/>
          <a:lstStyle/>
          <a:p>
            <a:pPr algn="ctr"/>
            <a:r>
              <a:rPr lang="fr-FR" b="1" dirty="0">
                <a:solidFill>
                  <a:schemeClr val="tx1"/>
                </a:solidFill>
              </a:rPr>
              <a:t>Incompatibilité avec la réalisation de tâches complexes/précises</a:t>
            </a:r>
          </a:p>
          <a:p>
            <a:pPr algn="ctr"/>
            <a:r>
              <a:rPr lang="fr-FR" b="1" dirty="0">
                <a:solidFill>
                  <a:schemeClr val="tx1"/>
                </a:solidFill>
              </a:rPr>
              <a:t>Incompatibilité avec la conduite</a:t>
            </a:r>
          </a:p>
        </p:txBody>
      </p:sp>
    </p:spTree>
    <p:extLst>
      <p:ext uri="{BB962C8B-B14F-4D97-AF65-F5344CB8AC3E}">
        <p14:creationId xmlns:p14="http://schemas.microsoft.com/office/powerpoint/2010/main" val="216327380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utoShape 2" descr="Résultat de recherche d'images pour &quot;logo entraide&quot;"/>
          <p:cNvSpPr>
            <a:spLocks noChangeAspect="1" noChangeArrowheads="1"/>
          </p:cNvSpPr>
          <p:nvPr/>
        </p:nvSpPr>
        <p:spPr bwMode="auto">
          <a:xfrm>
            <a:off x="47625" y="748903"/>
            <a:ext cx="228600" cy="2286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fr-FR" sz="1350"/>
          </a:p>
        </p:txBody>
      </p:sp>
      <p:sp>
        <p:nvSpPr>
          <p:cNvPr id="4" name="AutoShape 4" descr="Résultat de recherche d'images pour &quot;SIGLE cmr&quot;"/>
          <p:cNvSpPr>
            <a:spLocks noChangeAspect="1" noChangeArrowheads="1"/>
          </p:cNvSpPr>
          <p:nvPr/>
        </p:nvSpPr>
        <p:spPr bwMode="auto">
          <a:xfrm>
            <a:off x="161925" y="863203"/>
            <a:ext cx="228600" cy="2286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fr-FR" sz="1350"/>
          </a:p>
        </p:txBody>
      </p:sp>
      <p:sp>
        <p:nvSpPr>
          <p:cNvPr id="6" name="AutoShape 6" descr="Résultat de recherche d'images pour &quot;SIGLE cmr&quot;"/>
          <p:cNvSpPr>
            <a:spLocks noChangeAspect="1" noChangeArrowheads="1"/>
          </p:cNvSpPr>
          <p:nvPr/>
        </p:nvSpPr>
        <p:spPr bwMode="auto">
          <a:xfrm>
            <a:off x="276225" y="977503"/>
            <a:ext cx="228600" cy="2286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fr-FR" sz="1350"/>
          </a:p>
        </p:txBody>
      </p:sp>
      <p:sp>
        <p:nvSpPr>
          <p:cNvPr id="8" name="AutoShape 8" descr="Résultat de recherche d'images pour &quot;SIGLE cmr&quot;"/>
          <p:cNvSpPr>
            <a:spLocks noChangeAspect="1" noChangeArrowheads="1"/>
          </p:cNvSpPr>
          <p:nvPr/>
        </p:nvSpPr>
        <p:spPr bwMode="auto">
          <a:xfrm>
            <a:off x="390525" y="1091803"/>
            <a:ext cx="228600" cy="2286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fr-FR" sz="1350"/>
          </a:p>
        </p:txBody>
      </p:sp>
      <p:sp>
        <p:nvSpPr>
          <p:cNvPr id="11" name="AutoShape 22" descr="Résultat de recherche d'images pour &quot;logo communication&quot;"/>
          <p:cNvSpPr>
            <a:spLocks noChangeAspect="1" noChangeArrowheads="1"/>
          </p:cNvSpPr>
          <p:nvPr/>
        </p:nvSpPr>
        <p:spPr bwMode="auto">
          <a:xfrm>
            <a:off x="504825" y="1206103"/>
            <a:ext cx="228600" cy="2286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fr-FR" sz="1350"/>
          </a:p>
        </p:txBody>
      </p:sp>
      <p:sp>
        <p:nvSpPr>
          <p:cNvPr id="9" name="Rectangle 8"/>
          <p:cNvSpPr/>
          <p:nvPr/>
        </p:nvSpPr>
        <p:spPr>
          <a:xfrm>
            <a:off x="521941" y="377357"/>
            <a:ext cx="2409314" cy="461665"/>
          </a:xfrm>
          <a:prstGeom prst="rect">
            <a:avLst/>
          </a:prstGeom>
        </p:spPr>
        <p:txBody>
          <a:bodyPr wrap="none">
            <a:spAutoFit/>
          </a:bodyPr>
          <a:lstStyle/>
          <a:p>
            <a:pPr marL="128587" lvl="1"/>
            <a:r>
              <a:rPr lang="fr-FR" sz="2400" b="1" dirty="0">
                <a:solidFill>
                  <a:srgbClr val="008080"/>
                </a:solidFill>
                <a:effectLst>
                  <a:outerShdw blurRad="38100" dist="38100" dir="2700000" algn="tl">
                    <a:srgbClr val="000000">
                      <a:alpha val="43137"/>
                    </a:srgbClr>
                  </a:outerShdw>
                </a:effectLst>
                <a:latin typeface="Century Gothic" panose="020B0502020202020204" pitchFamily="34" charset="0"/>
                <a:ea typeface="Montserrat" charset="0"/>
                <a:cs typeface="Montserrat" charset="0"/>
              </a:rPr>
              <a:t>LE </a:t>
            </a:r>
            <a:r>
              <a:rPr lang="fr-FR" sz="2400" b="1" dirty="0">
                <a:solidFill>
                  <a:srgbClr val="008080"/>
                </a:solidFill>
                <a:effectLst>
                  <a:outerShdw blurRad="38100" dist="38100" dir="2700000" algn="tl">
                    <a:srgbClr val="000000">
                      <a:alpha val="43137"/>
                    </a:srgbClr>
                  </a:outerShdw>
                </a:effectLst>
                <a:latin typeface="Arial" panose="020B0604020202020204" pitchFamily="34" charset="0"/>
                <a:ea typeface="Montserrat" charset="0"/>
                <a:cs typeface="Arial" panose="020B0604020202020204" pitchFamily="34" charset="0"/>
              </a:rPr>
              <a:t>CANNABIS</a:t>
            </a:r>
            <a:endParaRPr lang="fr-FR" sz="2400" b="1" dirty="0">
              <a:solidFill>
                <a:srgbClr val="008080"/>
              </a:solidFill>
              <a:effectLst>
                <a:outerShdw blurRad="38100" dist="38100" dir="2700000" algn="tl">
                  <a:srgbClr val="000000">
                    <a:alpha val="43137"/>
                  </a:srgbClr>
                </a:outerShdw>
              </a:effectLst>
              <a:latin typeface="Century Gothic" panose="020B0502020202020204" pitchFamily="34" charset="0"/>
              <a:ea typeface="Montserrat" charset="0"/>
              <a:cs typeface="Montserrat" charset="0"/>
            </a:endParaRPr>
          </a:p>
        </p:txBody>
      </p:sp>
      <p:sp>
        <p:nvSpPr>
          <p:cNvPr id="5" name="Espace réservé du numéro de diapositive 4"/>
          <p:cNvSpPr>
            <a:spLocks noGrp="1"/>
          </p:cNvSpPr>
          <p:nvPr>
            <p:ph type="sldNum" sz="quarter" idx="26"/>
          </p:nvPr>
        </p:nvSpPr>
        <p:spPr/>
        <p:txBody>
          <a:bodyPr/>
          <a:lstStyle/>
          <a:p>
            <a:fld id="{53450067-A732-4551-A68F-174FD727CE34}" type="slidenum">
              <a:rPr lang="fr-FR" smtClean="0"/>
              <a:t>22</a:t>
            </a:fld>
            <a:endParaRPr lang="fr-FR"/>
          </a:p>
        </p:txBody>
      </p:sp>
      <p:sp>
        <p:nvSpPr>
          <p:cNvPr id="17" name="Espace réservé du pied de page 8"/>
          <p:cNvSpPr>
            <a:spLocks noGrp="1"/>
          </p:cNvSpPr>
          <p:nvPr>
            <p:ph type="ftr" sz="quarter" idx="25"/>
          </p:nvPr>
        </p:nvSpPr>
        <p:spPr>
          <a:xfrm>
            <a:off x="6516216" y="6453336"/>
            <a:ext cx="2664296" cy="365125"/>
          </a:xfrm>
        </p:spPr>
        <p:txBody>
          <a:bodyPr/>
          <a:lstStyle>
            <a:lvl1pPr>
              <a:defRPr sz="900"/>
            </a:lvl1pPr>
          </a:lstStyle>
          <a:p>
            <a:r>
              <a:rPr lang="fr-FR"/>
              <a:t>SAT Durance Luberon Copyright</a:t>
            </a:r>
            <a:endParaRPr lang="fr-FR" dirty="0"/>
          </a:p>
        </p:txBody>
      </p:sp>
      <p:pic>
        <p:nvPicPr>
          <p:cNvPr id="18" name="Picture 3" descr="https://www.satduranceluberon.fr/logo/logosat.jpg"/>
          <p:cNvPicPr>
            <a:picLocks noChangeAspect="1" noChangeArrowheads="1"/>
          </p:cNvPicPr>
          <p:nvPr/>
        </p:nvPicPr>
        <p:blipFill>
          <a:blip r:link="rId3">
            <a:extLst>
              <a:ext uri="{28A0092B-C50C-407E-A947-70E740481C1C}">
                <a14:useLocalDpi xmlns:a14="http://schemas.microsoft.com/office/drawing/2010/main" val="0"/>
              </a:ext>
            </a:extLst>
          </a:blip>
          <a:srcRect/>
          <a:stretch>
            <a:fillRect/>
          </a:stretch>
        </p:blipFill>
        <p:spPr bwMode="auto">
          <a:xfrm>
            <a:off x="7848364" y="167413"/>
            <a:ext cx="1080120" cy="8100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Espace réservé du contenu 2"/>
          <p:cNvSpPr txBox="1">
            <a:spLocks/>
          </p:cNvSpPr>
          <p:nvPr/>
        </p:nvSpPr>
        <p:spPr>
          <a:xfrm>
            <a:off x="656243" y="1206103"/>
            <a:ext cx="7654998" cy="4815186"/>
          </a:xfrm>
          <a:prstGeom prst="rect">
            <a:avLst/>
          </a:prstGeom>
        </p:spPr>
        <p:txBody>
          <a:bodyPr>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endParaRPr lang="fr-FR" dirty="0"/>
          </a:p>
          <a:p>
            <a:pPr marL="0" indent="0">
              <a:buNone/>
            </a:pPr>
            <a:r>
              <a:rPr lang="fr-FR" sz="1900" dirty="0">
                <a:latin typeface="Arial" panose="020B0604020202020204" pitchFamily="34" charset="0"/>
                <a:cs typeface="Arial" panose="020B0604020202020204" pitchFamily="34" charset="0"/>
              </a:rPr>
              <a:t>A forte dose et en consommation régulière: Effets psychiques +++</a:t>
            </a:r>
            <a:endParaRPr lang="fr-FR" sz="1900" dirty="0">
              <a:solidFill>
                <a:srgbClr val="0070C0"/>
              </a:solidFill>
              <a:latin typeface="Arial" panose="020B0604020202020204" pitchFamily="34" charset="0"/>
              <a:cs typeface="Arial" panose="020B0604020202020204" pitchFamily="34" charset="0"/>
            </a:endParaRPr>
          </a:p>
          <a:p>
            <a:pPr marL="0" indent="0">
              <a:buNone/>
            </a:pPr>
            <a:endParaRPr lang="fr-FR" sz="1900" dirty="0">
              <a:solidFill>
                <a:srgbClr val="0070C0"/>
              </a:solidFill>
              <a:latin typeface="Arial" panose="020B0604020202020204" pitchFamily="34" charset="0"/>
              <a:cs typeface="Arial" panose="020B0604020202020204" pitchFamily="34" charset="0"/>
            </a:endParaRPr>
          </a:p>
          <a:p>
            <a:pPr>
              <a:buFont typeface="Wingdings" panose="05000000000000000000" pitchFamily="2" charset="2"/>
              <a:buChar char="Ø"/>
            </a:pPr>
            <a:r>
              <a:rPr lang="fr-FR" sz="1900" dirty="0">
                <a:latin typeface="Arial" panose="020B0604020202020204" pitchFamily="34" charset="0"/>
                <a:cs typeface="Arial" panose="020B0604020202020204" pitchFamily="34" charset="0"/>
              </a:rPr>
              <a:t>Altération de la mémoire  </a:t>
            </a:r>
          </a:p>
          <a:p>
            <a:pPr>
              <a:buFont typeface="Wingdings" panose="05000000000000000000" pitchFamily="2" charset="2"/>
              <a:buChar char="Ø"/>
            </a:pPr>
            <a:r>
              <a:rPr lang="fr-FR" sz="1900" dirty="0">
                <a:latin typeface="Arial" panose="020B0604020202020204" pitchFamily="34" charset="0"/>
                <a:cs typeface="Arial" panose="020B0604020202020204" pitchFamily="34" charset="0"/>
              </a:rPr>
              <a:t>Troubles de l’humeur (états dépressifs…)</a:t>
            </a:r>
          </a:p>
          <a:p>
            <a:pPr>
              <a:buFont typeface="Wingdings" panose="05000000000000000000" pitchFamily="2" charset="2"/>
              <a:buChar char="Ø"/>
            </a:pPr>
            <a:r>
              <a:rPr lang="fr-FR" sz="1900" dirty="0">
                <a:latin typeface="Arial" panose="020B0604020202020204" pitchFamily="34" charset="0"/>
                <a:cs typeface="Arial" panose="020B0604020202020204" pitchFamily="34" charset="0"/>
              </a:rPr>
              <a:t>Troubles  anxieux ( angoisse, insomnie, fatigue…)</a:t>
            </a:r>
          </a:p>
          <a:p>
            <a:pPr>
              <a:buFont typeface="Wingdings" panose="05000000000000000000" pitchFamily="2" charset="2"/>
              <a:buChar char="Ø"/>
            </a:pPr>
            <a:r>
              <a:rPr lang="fr-FR" sz="1900" dirty="0">
                <a:latin typeface="Arial" panose="020B0604020202020204" pitchFamily="34" charset="0"/>
                <a:cs typeface="Arial" panose="020B0604020202020204" pitchFamily="34" charset="0"/>
              </a:rPr>
              <a:t>Dépendance, isolement social, échec scolaire ou professionnel </a:t>
            </a:r>
          </a:p>
          <a:p>
            <a:pPr>
              <a:buFont typeface="Wingdings" panose="05000000000000000000" pitchFamily="2" charset="2"/>
              <a:buChar char="Ø"/>
            </a:pPr>
            <a:r>
              <a:rPr lang="fr-FR" sz="1900" dirty="0">
                <a:latin typeface="Arial" panose="020B0604020202020204" pitchFamily="34" charset="0"/>
                <a:cs typeface="Arial" panose="020B0604020202020204" pitchFamily="34" charset="0"/>
              </a:rPr>
              <a:t>Troubles psychiatriques : hallucinations, schizophrénie </a:t>
            </a:r>
          </a:p>
          <a:p>
            <a:pPr marL="0" indent="0">
              <a:buNone/>
            </a:pPr>
            <a:r>
              <a:rPr lang="fr-FR" sz="1900" dirty="0">
                <a:latin typeface="Arial" panose="020B0604020202020204" pitchFamily="34" charset="0"/>
                <a:cs typeface="Arial" panose="020B0604020202020204" pitchFamily="34" charset="0"/>
              </a:rPr>
              <a:t>(</a:t>
            </a:r>
            <a:r>
              <a:rPr lang="fr-FR" sz="1400" dirty="0">
                <a:latin typeface="Arial" panose="020B0604020202020204" pitchFamily="34" charset="0"/>
                <a:cs typeface="Arial" panose="020B0604020202020204" pitchFamily="34" charset="0"/>
              </a:rPr>
              <a:t>personnes prédisposées</a:t>
            </a:r>
            <a:r>
              <a:rPr lang="fr-FR" sz="1900" dirty="0">
                <a:latin typeface="Arial" panose="020B0604020202020204" pitchFamily="34" charset="0"/>
                <a:cs typeface="Arial" panose="020B0604020202020204" pitchFamily="34" charset="0"/>
              </a:rPr>
              <a:t>)</a:t>
            </a:r>
            <a:endParaRPr lang="fr-FR" dirty="0"/>
          </a:p>
          <a:p>
            <a:pPr marL="0" indent="0">
              <a:lnSpc>
                <a:spcPct val="80000"/>
              </a:lnSpc>
              <a:buNone/>
            </a:pPr>
            <a:endParaRPr lang="fr-FR" sz="1900" dirty="0">
              <a:latin typeface="Helvetica" panose="020B0604020202020204" pitchFamily="34" charset="0"/>
              <a:cs typeface="Helvetica" panose="020B0604020202020204" pitchFamily="34" charset="0"/>
            </a:endParaRPr>
          </a:p>
        </p:txBody>
      </p:sp>
      <p:pic>
        <p:nvPicPr>
          <p:cNvPr id="13"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00468" y="4343043"/>
            <a:ext cx="1847896" cy="1650696"/>
          </a:xfrm>
          <a:prstGeom prst="rect">
            <a:avLst/>
          </a:prstGeom>
          <a:solidFill>
            <a:schemeClr val="accent6">
              <a:lumMod val="20000"/>
              <a:lumOff val="80000"/>
            </a:schemeClr>
          </a:solidFill>
          <a:ln>
            <a:noFill/>
          </a:ln>
        </p:spPr>
      </p:pic>
    </p:spTree>
    <p:extLst>
      <p:ext uri="{BB962C8B-B14F-4D97-AF65-F5344CB8AC3E}">
        <p14:creationId xmlns:p14="http://schemas.microsoft.com/office/powerpoint/2010/main" val="62899337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utoShape 2" descr="Résultat de recherche d'images pour &quot;logo entraide&quot;"/>
          <p:cNvSpPr>
            <a:spLocks noChangeAspect="1" noChangeArrowheads="1"/>
          </p:cNvSpPr>
          <p:nvPr/>
        </p:nvSpPr>
        <p:spPr bwMode="auto">
          <a:xfrm>
            <a:off x="47625" y="748903"/>
            <a:ext cx="228600" cy="2286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fr-FR" sz="1350"/>
          </a:p>
        </p:txBody>
      </p:sp>
      <p:sp>
        <p:nvSpPr>
          <p:cNvPr id="4" name="AutoShape 4" descr="Résultat de recherche d'images pour &quot;SIGLE cmr&quot;"/>
          <p:cNvSpPr>
            <a:spLocks noChangeAspect="1" noChangeArrowheads="1"/>
          </p:cNvSpPr>
          <p:nvPr/>
        </p:nvSpPr>
        <p:spPr bwMode="auto">
          <a:xfrm>
            <a:off x="161925" y="863203"/>
            <a:ext cx="228600" cy="2286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fr-FR" sz="1350"/>
          </a:p>
        </p:txBody>
      </p:sp>
      <p:sp>
        <p:nvSpPr>
          <p:cNvPr id="6" name="AutoShape 6" descr="Résultat de recherche d'images pour &quot;SIGLE cmr&quot;"/>
          <p:cNvSpPr>
            <a:spLocks noChangeAspect="1" noChangeArrowheads="1"/>
          </p:cNvSpPr>
          <p:nvPr/>
        </p:nvSpPr>
        <p:spPr bwMode="auto">
          <a:xfrm>
            <a:off x="276225" y="977503"/>
            <a:ext cx="228600" cy="2286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fr-FR" sz="1350"/>
          </a:p>
        </p:txBody>
      </p:sp>
      <p:sp>
        <p:nvSpPr>
          <p:cNvPr id="8" name="AutoShape 8" descr="Résultat de recherche d'images pour &quot;SIGLE cmr&quot;"/>
          <p:cNvSpPr>
            <a:spLocks noChangeAspect="1" noChangeArrowheads="1"/>
          </p:cNvSpPr>
          <p:nvPr/>
        </p:nvSpPr>
        <p:spPr bwMode="auto">
          <a:xfrm>
            <a:off x="390525" y="1091803"/>
            <a:ext cx="228600" cy="2286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fr-FR" sz="1350"/>
          </a:p>
        </p:txBody>
      </p:sp>
      <p:sp>
        <p:nvSpPr>
          <p:cNvPr id="11" name="AutoShape 22" descr="Résultat de recherche d'images pour &quot;logo communication&quot;"/>
          <p:cNvSpPr>
            <a:spLocks noChangeAspect="1" noChangeArrowheads="1"/>
          </p:cNvSpPr>
          <p:nvPr/>
        </p:nvSpPr>
        <p:spPr bwMode="auto">
          <a:xfrm>
            <a:off x="504825" y="1206103"/>
            <a:ext cx="228600" cy="2286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fr-FR" sz="1350"/>
          </a:p>
        </p:txBody>
      </p:sp>
      <p:sp>
        <p:nvSpPr>
          <p:cNvPr id="9" name="Rectangle 8"/>
          <p:cNvSpPr/>
          <p:nvPr/>
        </p:nvSpPr>
        <p:spPr>
          <a:xfrm>
            <a:off x="521941" y="377357"/>
            <a:ext cx="3010440" cy="461665"/>
          </a:xfrm>
          <a:prstGeom prst="rect">
            <a:avLst/>
          </a:prstGeom>
        </p:spPr>
        <p:txBody>
          <a:bodyPr wrap="none">
            <a:spAutoFit/>
          </a:bodyPr>
          <a:lstStyle/>
          <a:p>
            <a:pPr marL="128587" lvl="1"/>
            <a:r>
              <a:rPr lang="fr-FR" sz="2400" b="1" dirty="0">
                <a:solidFill>
                  <a:srgbClr val="008080"/>
                </a:solidFill>
                <a:effectLst>
                  <a:outerShdw blurRad="38100" dist="38100" dir="2700000" algn="tl">
                    <a:srgbClr val="000000">
                      <a:alpha val="43137"/>
                    </a:srgbClr>
                  </a:outerShdw>
                </a:effectLst>
                <a:latin typeface="Century Gothic" panose="020B0502020202020204" pitchFamily="34" charset="0"/>
                <a:ea typeface="Montserrat" charset="0"/>
                <a:cs typeface="Montserrat" charset="0"/>
              </a:rPr>
              <a:t>AUTRES </a:t>
            </a:r>
            <a:r>
              <a:rPr lang="fr-FR" sz="2400" b="1" dirty="0">
                <a:solidFill>
                  <a:srgbClr val="008080"/>
                </a:solidFill>
                <a:effectLst>
                  <a:outerShdw blurRad="38100" dist="38100" dir="2700000" algn="tl">
                    <a:srgbClr val="000000">
                      <a:alpha val="43137"/>
                    </a:srgbClr>
                  </a:outerShdw>
                </a:effectLst>
                <a:latin typeface="Arial" panose="020B0604020202020204" pitchFamily="34" charset="0"/>
                <a:ea typeface="Montserrat" charset="0"/>
                <a:cs typeface="Arial" panose="020B0604020202020204" pitchFamily="34" charset="0"/>
              </a:rPr>
              <a:t>DROGUES</a:t>
            </a:r>
            <a:endParaRPr lang="fr-FR" sz="2400" b="1" dirty="0">
              <a:solidFill>
                <a:srgbClr val="008080"/>
              </a:solidFill>
              <a:effectLst>
                <a:outerShdw blurRad="38100" dist="38100" dir="2700000" algn="tl">
                  <a:srgbClr val="000000">
                    <a:alpha val="43137"/>
                  </a:srgbClr>
                </a:outerShdw>
              </a:effectLst>
              <a:latin typeface="Century Gothic" panose="020B0502020202020204" pitchFamily="34" charset="0"/>
              <a:ea typeface="Montserrat" charset="0"/>
              <a:cs typeface="Montserrat" charset="0"/>
            </a:endParaRPr>
          </a:p>
        </p:txBody>
      </p:sp>
      <p:sp>
        <p:nvSpPr>
          <p:cNvPr id="5" name="Espace réservé du numéro de diapositive 4"/>
          <p:cNvSpPr>
            <a:spLocks noGrp="1"/>
          </p:cNvSpPr>
          <p:nvPr>
            <p:ph type="sldNum" sz="quarter" idx="26"/>
          </p:nvPr>
        </p:nvSpPr>
        <p:spPr/>
        <p:txBody>
          <a:bodyPr/>
          <a:lstStyle/>
          <a:p>
            <a:fld id="{53450067-A732-4551-A68F-174FD727CE34}" type="slidenum">
              <a:rPr lang="fr-FR" smtClean="0"/>
              <a:t>23</a:t>
            </a:fld>
            <a:endParaRPr lang="fr-FR"/>
          </a:p>
        </p:txBody>
      </p:sp>
      <p:sp>
        <p:nvSpPr>
          <p:cNvPr id="17" name="Espace réservé du pied de page 8"/>
          <p:cNvSpPr>
            <a:spLocks noGrp="1"/>
          </p:cNvSpPr>
          <p:nvPr>
            <p:ph type="ftr" sz="quarter" idx="25"/>
          </p:nvPr>
        </p:nvSpPr>
        <p:spPr>
          <a:xfrm>
            <a:off x="6516216" y="6453336"/>
            <a:ext cx="2664296" cy="365125"/>
          </a:xfrm>
        </p:spPr>
        <p:txBody>
          <a:bodyPr/>
          <a:lstStyle>
            <a:lvl1pPr>
              <a:defRPr sz="900"/>
            </a:lvl1pPr>
          </a:lstStyle>
          <a:p>
            <a:r>
              <a:rPr lang="fr-FR"/>
              <a:t>SAT Durance Luberon Copyright</a:t>
            </a:r>
            <a:endParaRPr lang="fr-FR" dirty="0"/>
          </a:p>
        </p:txBody>
      </p:sp>
      <p:pic>
        <p:nvPicPr>
          <p:cNvPr id="18" name="Picture 3" descr="https://www.satduranceluberon.fr/logo/logosat.jpg"/>
          <p:cNvPicPr>
            <a:picLocks noChangeAspect="1" noChangeArrowheads="1"/>
          </p:cNvPicPr>
          <p:nvPr/>
        </p:nvPicPr>
        <p:blipFill>
          <a:blip r:link="rId3">
            <a:extLst>
              <a:ext uri="{28A0092B-C50C-407E-A947-70E740481C1C}">
                <a14:useLocalDpi xmlns:a14="http://schemas.microsoft.com/office/drawing/2010/main" val="0"/>
              </a:ext>
            </a:extLst>
          </a:blip>
          <a:srcRect/>
          <a:stretch>
            <a:fillRect/>
          </a:stretch>
        </p:blipFill>
        <p:spPr bwMode="auto">
          <a:xfrm>
            <a:off x="7848364" y="167413"/>
            <a:ext cx="1080120" cy="8100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Espace réservé du contenu 2"/>
          <p:cNvSpPr txBox="1">
            <a:spLocks/>
          </p:cNvSpPr>
          <p:nvPr/>
        </p:nvSpPr>
        <p:spPr>
          <a:xfrm>
            <a:off x="656243" y="977504"/>
            <a:ext cx="7654998" cy="5043784"/>
          </a:xfrm>
          <a:prstGeom prst="rect">
            <a:avLst/>
          </a:prstGeom>
        </p:spPr>
        <p:txBody>
          <a:bodyPr>
            <a:normAutofit fontScale="77500" lnSpcReduction="2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endParaRPr lang="fr-FR" sz="3000" dirty="0"/>
          </a:p>
          <a:p>
            <a:pPr marL="0" indent="0">
              <a:buNone/>
              <a:defRPr/>
            </a:pPr>
            <a:r>
              <a:rPr lang="fr-FR" sz="1900" b="1" u="sng" dirty="0">
                <a:latin typeface="Arial" panose="020B0604020202020204" pitchFamily="34" charset="0"/>
                <a:cs typeface="Arial" panose="020B0604020202020204" pitchFamily="34" charset="0"/>
              </a:rPr>
              <a:t>Héroïne, cocaïne, crack</a:t>
            </a:r>
          </a:p>
          <a:p>
            <a:pPr marL="0" indent="0">
              <a:buNone/>
              <a:defRPr/>
            </a:pPr>
            <a:endParaRPr lang="fr-FR" sz="1900" b="1" u="sng" dirty="0">
              <a:latin typeface="Arial" panose="020B0604020202020204" pitchFamily="34" charset="0"/>
              <a:cs typeface="Arial" panose="020B0604020202020204" pitchFamily="34" charset="0"/>
            </a:endParaRPr>
          </a:p>
          <a:p>
            <a:pPr>
              <a:buFontTx/>
              <a:buChar char="-"/>
              <a:defRPr/>
            </a:pPr>
            <a:r>
              <a:rPr lang="fr-FR" sz="1900" dirty="0">
                <a:latin typeface="Arial" panose="020B0604020202020204" pitchFamily="34" charset="0"/>
                <a:cs typeface="Arial" panose="020B0604020202020204" pitchFamily="34" charset="0"/>
              </a:rPr>
              <a:t>Sensation de bien être court (flash) rapidement suivie d’un état d’épuisement. Peut s’accompagner de délires, d’hallucinations, de comportements violents</a:t>
            </a:r>
          </a:p>
          <a:p>
            <a:pPr>
              <a:buFontTx/>
              <a:buChar char="-"/>
              <a:defRPr/>
            </a:pPr>
            <a:r>
              <a:rPr lang="fr-FR" sz="1900" dirty="0">
                <a:latin typeface="Arial" panose="020B0604020202020204" pitchFamily="34" charset="0"/>
                <a:cs typeface="Arial" panose="020B0604020202020204" pitchFamily="34" charset="0"/>
              </a:rPr>
              <a:t>Risque d’overdose +++</a:t>
            </a:r>
          </a:p>
          <a:p>
            <a:pPr>
              <a:buFontTx/>
              <a:buChar char="-"/>
              <a:defRPr/>
            </a:pPr>
            <a:r>
              <a:rPr lang="fr-FR" sz="1900" dirty="0">
                <a:latin typeface="Arial" panose="020B0604020202020204" pitchFamily="34" charset="0"/>
                <a:cs typeface="Arial" panose="020B0604020202020204" pitchFamily="34" charset="0"/>
              </a:rPr>
              <a:t>Dépendance psychique forte → Sevrage en milieu médical</a:t>
            </a:r>
          </a:p>
          <a:p>
            <a:pPr>
              <a:buFontTx/>
              <a:buChar char="-"/>
              <a:defRPr/>
            </a:pPr>
            <a:endParaRPr lang="fr-FR" sz="1900" dirty="0">
              <a:latin typeface="Arial" panose="020B0604020202020204" pitchFamily="34" charset="0"/>
              <a:cs typeface="Arial" panose="020B0604020202020204" pitchFamily="34" charset="0"/>
            </a:endParaRPr>
          </a:p>
          <a:p>
            <a:pPr marL="0" indent="0">
              <a:buNone/>
              <a:defRPr/>
            </a:pPr>
            <a:r>
              <a:rPr lang="fr-FR" sz="1900" b="1" u="sng" dirty="0">
                <a:latin typeface="Arial" panose="020B0604020202020204" pitchFamily="34" charset="0"/>
                <a:cs typeface="Arial" panose="020B0604020202020204" pitchFamily="34" charset="0"/>
              </a:rPr>
              <a:t>Amphétamines </a:t>
            </a:r>
            <a:r>
              <a:rPr lang="fr-FR" sz="1900" dirty="0">
                <a:solidFill>
                  <a:srgbClr val="FF0000"/>
                </a:solidFill>
                <a:latin typeface="Arial" panose="020B0604020202020204" pitchFamily="34" charset="0"/>
                <a:cs typeface="Arial" panose="020B0604020202020204" pitchFamily="34" charset="0"/>
              </a:rPr>
              <a:t> </a:t>
            </a:r>
          </a:p>
          <a:p>
            <a:pPr marL="0" indent="0">
              <a:buNone/>
              <a:defRPr/>
            </a:pPr>
            <a:r>
              <a:rPr lang="fr-FR" sz="1900" dirty="0">
                <a:solidFill>
                  <a:srgbClr val="FF0000"/>
                </a:solidFill>
                <a:latin typeface="Arial" panose="020B0604020202020204" pitchFamily="34" charset="0"/>
                <a:cs typeface="Arial" panose="020B0604020202020204" pitchFamily="34" charset="0"/>
              </a:rPr>
              <a:t>                              </a:t>
            </a:r>
          </a:p>
          <a:p>
            <a:pPr>
              <a:buFontTx/>
              <a:buChar char="-"/>
              <a:defRPr/>
            </a:pPr>
            <a:r>
              <a:rPr lang="fr-FR" sz="1900" dirty="0">
                <a:latin typeface="Arial" panose="020B0604020202020204" pitchFamily="34" charset="0"/>
                <a:cs typeface="Arial" panose="020B0604020202020204" pitchFamily="34" charset="0"/>
              </a:rPr>
              <a:t>Psychostimulants puissants,</a:t>
            </a:r>
          </a:p>
          <a:p>
            <a:pPr>
              <a:buFontTx/>
              <a:buChar char="-"/>
              <a:defRPr/>
            </a:pPr>
            <a:r>
              <a:rPr lang="fr-FR" sz="1900" dirty="0">
                <a:latin typeface="Arial" panose="020B0604020202020204" pitchFamily="34" charset="0"/>
                <a:cs typeface="Arial" panose="020B0604020202020204" pitchFamily="34" charset="0"/>
              </a:rPr>
              <a:t>+ ou - pure</a:t>
            </a:r>
          </a:p>
          <a:p>
            <a:pPr>
              <a:buFontTx/>
              <a:buChar char="-"/>
              <a:defRPr/>
            </a:pPr>
            <a:r>
              <a:rPr lang="fr-FR" sz="1900" dirty="0">
                <a:latin typeface="Arial" panose="020B0604020202020204" pitchFamily="34" charset="0"/>
                <a:cs typeface="Arial" panose="020B0604020202020204" pitchFamily="34" charset="0"/>
              </a:rPr>
              <a:t>Forme: poudre cristalline blanche ou avec des traces de gris ou de rose ou cristaux plus ou moins grossier type « gros sel »</a:t>
            </a:r>
          </a:p>
          <a:p>
            <a:pPr>
              <a:buFontTx/>
              <a:buChar char="-"/>
              <a:defRPr/>
            </a:pPr>
            <a:r>
              <a:rPr lang="fr-FR" sz="1900" dirty="0">
                <a:latin typeface="Arial" panose="020B0604020202020204" pitchFamily="34" charset="0"/>
                <a:cs typeface="Arial" panose="020B0604020202020204" pitchFamily="34" charset="0"/>
              </a:rPr>
              <a:t>Peuvent être injectées, fumées, inhalées ou ingérées sous forme de comprimés</a:t>
            </a:r>
          </a:p>
          <a:p>
            <a:pPr>
              <a:buFontTx/>
              <a:buChar char="-"/>
              <a:defRPr/>
            </a:pPr>
            <a:r>
              <a:rPr lang="fr-FR" sz="1900" dirty="0">
                <a:latin typeface="Arial" panose="020B0604020202020204" pitchFamily="34" charset="0"/>
                <a:cs typeface="Arial" panose="020B0604020202020204" pitchFamily="34" charset="0"/>
              </a:rPr>
              <a:t>Suppriment la sensation de fatigue et peuvent conduire à l’épuisement</a:t>
            </a:r>
          </a:p>
          <a:p>
            <a:pPr>
              <a:buFontTx/>
              <a:buChar char="-"/>
              <a:defRPr/>
            </a:pPr>
            <a:r>
              <a:rPr lang="fr-FR" sz="1900" dirty="0">
                <a:latin typeface="Arial" panose="020B0604020202020204" pitchFamily="34" charset="0"/>
                <a:cs typeface="Arial" panose="020B0604020202020204" pitchFamily="34" charset="0"/>
              </a:rPr>
              <a:t>Retour à la normale (descente) par phases de crises d’angoisses, dépression, état suicidaire</a:t>
            </a:r>
          </a:p>
          <a:p>
            <a:pPr>
              <a:buFontTx/>
              <a:buChar char="-"/>
              <a:defRPr/>
            </a:pPr>
            <a:endParaRPr lang="fr-FR" sz="1900" dirty="0">
              <a:latin typeface="Arial" panose="020B0604020202020204" pitchFamily="34" charset="0"/>
              <a:cs typeface="Arial" panose="020B0604020202020204" pitchFamily="34" charset="0"/>
            </a:endParaRPr>
          </a:p>
          <a:p>
            <a:pPr marL="0" indent="0">
              <a:buNone/>
              <a:defRPr/>
            </a:pPr>
            <a:r>
              <a:rPr lang="fr-FR" sz="1900" dirty="0">
                <a:solidFill>
                  <a:srgbClr val="FF0000"/>
                </a:solidFill>
                <a:latin typeface="Arial" panose="020B0604020202020204" pitchFamily="34" charset="0"/>
                <a:cs typeface="Arial" panose="020B0604020202020204" pitchFamily="34" charset="0"/>
              </a:rPr>
              <a:t> </a:t>
            </a:r>
          </a:p>
          <a:p>
            <a:pPr marL="0" indent="0">
              <a:buNone/>
              <a:defRPr/>
            </a:pPr>
            <a:endParaRPr lang="fr-FR" sz="1900" dirty="0">
              <a:latin typeface="Helvetica" panose="020B0604020202020204" pitchFamily="34" charset="0"/>
              <a:cs typeface="Helvetica" panose="020B0604020202020204" pitchFamily="34" charset="0"/>
            </a:endParaRPr>
          </a:p>
        </p:txBody>
      </p:sp>
      <p:pic>
        <p:nvPicPr>
          <p:cNvPr id="13" name="Image 12"/>
          <p:cNvPicPr>
            <a:picLocks noChangeAspect="1"/>
          </p:cNvPicPr>
          <p:nvPr/>
        </p:nvPicPr>
        <p:blipFill>
          <a:blip r:embed="rId4"/>
          <a:stretch>
            <a:fillRect/>
          </a:stretch>
        </p:blipFill>
        <p:spPr>
          <a:xfrm rot="440273">
            <a:off x="7475762" y="2086648"/>
            <a:ext cx="1353935" cy="1331739"/>
          </a:xfrm>
          <a:prstGeom prst="rect">
            <a:avLst/>
          </a:prstGeom>
        </p:spPr>
      </p:pic>
    </p:spTree>
    <p:extLst>
      <p:ext uri="{BB962C8B-B14F-4D97-AF65-F5344CB8AC3E}">
        <p14:creationId xmlns:p14="http://schemas.microsoft.com/office/powerpoint/2010/main" val="317080939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utoShape 2" descr="Résultat de recherche d'images pour &quot;logo entraide&quot;"/>
          <p:cNvSpPr>
            <a:spLocks noChangeAspect="1" noChangeArrowheads="1"/>
          </p:cNvSpPr>
          <p:nvPr/>
        </p:nvSpPr>
        <p:spPr bwMode="auto">
          <a:xfrm>
            <a:off x="47625" y="748903"/>
            <a:ext cx="228600" cy="2286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fr-FR" sz="1350"/>
          </a:p>
        </p:txBody>
      </p:sp>
      <p:sp>
        <p:nvSpPr>
          <p:cNvPr id="4" name="AutoShape 4" descr="Résultat de recherche d'images pour &quot;SIGLE cmr&quot;"/>
          <p:cNvSpPr>
            <a:spLocks noChangeAspect="1" noChangeArrowheads="1"/>
          </p:cNvSpPr>
          <p:nvPr/>
        </p:nvSpPr>
        <p:spPr bwMode="auto">
          <a:xfrm>
            <a:off x="161925" y="863203"/>
            <a:ext cx="228600" cy="2286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fr-FR" sz="1350"/>
          </a:p>
        </p:txBody>
      </p:sp>
      <p:sp>
        <p:nvSpPr>
          <p:cNvPr id="6" name="AutoShape 6" descr="Résultat de recherche d'images pour &quot;SIGLE cmr&quot;"/>
          <p:cNvSpPr>
            <a:spLocks noChangeAspect="1" noChangeArrowheads="1"/>
          </p:cNvSpPr>
          <p:nvPr/>
        </p:nvSpPr>
        <p:spPr bwMode="auto">
          <a:xfrm>
            <a:off x="276225" y="977503"/>
            <a:ext cx="228600" cy="2286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fr-FR" sz="1350"/>
          </a:p>
        </p:txBody>
      </p:sp>
      <p:sp>
        <p:nvSpPr>
          <p:cNvPr id="8" name="AutoShape 8" descr="Résultat de recherche d'images pour &quot;SIGLE cmr&quot;"/>
          <p:cNvSpPr>
            <a:spLocks noChangeAspect="1" noChangeArrowheads="1"/>
          </p:cNvSpPr>
          <p:nvPr/>
        </p:nvSpPr>
        <p:spPr bwMode="auto">
          <a:xfrm>
            <a:off x="390525" y="1091803"/>
            <a:ext cx="228600" cy="2286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fr-FR" sz="1350"/>
          </a:p>
        </p:txBody>
      </p:sp>
      <p:sp>
        <p:nvSpPr>
          <p:cNvPr id="11" name="AutoShape 22" descr="Résultat de recherche d'images pour &quot;logo communication&quot;"/>
          <p:cNvSpPr>
            <a:spLocks noChangeAspect="1" noChangeArrowheads="1"/>
          </p:cNvSpPr>
          <p:nvPr/>
        </p:nvSpPr>
        <p:spPr bwMode="auto">
          <a:xfrm>
            <a:off x="504825" y="1206103"/>
            <a:ext cx="228600" cy="2286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fr-FR" sz="1350"/>
          </a:p>
        </p:txBody>
      </p:sp>
      <p:sp>
        <p:nvSpPr>
          <p:cNvPr id="9" name="Rectangle 8"/>
          <p:cNvSpPr/>
          <p:nvPr/>
        </p:nvSpPr>
        <p:spPr>
          <a:xfrm>
            <a:off x="521941" y="377357"/>
            <a:ext cx="3010440" cy="461665"/>
          </a:xfrm>
          <a:prstGeom prst="rect">
            <a:avLst/>
          </a:prstGeom>
        </p:spPr>
        <p:txBody>
          <a:bodyPr wrap="none">
            <a:spAutoFit/>
          </a:bodyPr>
          <a:lstStyle/>
          <a:p>
            <a:pPr marL="128587" lvl="1"/>
            <a:r>
              <a:rPr lang="fr-FR" sz="2400" b="1" dirty="0">
                <a:solidFill>
                  <a:srgbClr val="008080"/>
                </a:solidFill>
                <a:effectLst>
                  <a:outerShdw blurRad="38100" dist="38100" dir="2700000" algn="tl">
                    <a:srgbClr val="000000">
                      <a:alpha val="43137"/>
                    </a:srgbClr>
                  </a:outerShdw>
                </a:effectLst>
                <a:latin typeface="Century Gothic" panose="020B0502020202020204" pitchFamily="34" charset="0"/>
                <a:ea typeface="Montserrat" charset="0"/>
                <a:cs typeface="Montserrat" charset="0"/>
              </a:rPr>
              <a:t>AUTRES </a:t>
            </a:r>
            <a:r>
              <a:rPr lang="fr-FR" sz="2400" b="1" dirty="0">
                <a:solidFill>
                  <a:srgbClr val="008080"/>
                </a:solidFill>
                <a:effectLst>
                  <a:outerShdw blurRad="38100" dist="38100" dir="2700000" algn="tl">
                    <a:srgbClr val="000000">
                      <a:alpha val="43137"/>
                    </a:srgbClr>
                  </a:outerShdw>
                </a:effectLst>
                <a:latin typeface="Arial" panose="020B0604020202020204" pitchFamily="34" charset="0"/>
                <a:ea typeface="Montserrat" charset="0"/>
                <a:cs typeface="Arial" panose="020B0604020202020204" pitchFamily="34" charset="0"/>
              </a:rPr>
              <a:t>DROGUES</a:t>
            </a:r>
            <a:endParaRPr lang="fr-FR" sz="2400" b="1" dirty="0">
              <a:solidFill>
                <a:srgbClr val="008080"/>
              </a:solidFill>
              <a:effectLst>
                <a:outerShdw blurRad="38100" dist="38100" dir="2700000" algn="tl">
                  <a:srgbClr val="000000">
                    <a:alpha val="43137"/>
                  </a:srgbClr>
                </a:outerShdw>
              </a:effectLst>
              <a:latin typeface="Century Gothic" panose="020B0502020202020204" pitchFamily="34" charset="0"/>
              <a:ea typeface="Montserrat" charset="0"/>
              <a:cs typeface="Montserrat" charset="0"/>
            </a:endParaRPr>
          </a:p>
        </p:txBody>
      </p:sp>
      <p:sp>
        <p:nvSpPr>
          <p:cNvPr id="5" name="Espace réservé du numéro de diapositive 4"/>
          <p:cNvSpPr>
            <a:spLocks noGrp="1"/>
          </p:cNvSpPr>
          <p:nvPr>
            <p:ph type="sldNum" sz="quarter" idx="26"/>
          </p:nvPr>
        </p:nvSpPr>
        <p:spPr/>
        <p:txBody>
          <a:bodyPr/>
          <a:lstStyle/>
          <a:p>
            <a:fld id="{53450067-A732-4551-A68F-174FD727CE34}" type="slidenum">
              <a:rPr lang="fr-FR" smtClean="0"/>
              <a:t>24</a:t>
            </a:fld>
            <a:endParaRPr lang="fr-FR"/>
          </a:p>
        </p:txBody>
      </p:sp>
      <p:sp>
        <p:nvSpPr>
          <p:cNvPr id="17" name="Espace réservé du pied de page 8"/>
          <p:cNvSpPr>
            <a:spLocks noGrp="1"/>
          </p:cNvSpPr>
          <p:nvPr>
            <p:ph type="ftr" sz="quarter" idx="25"/>
          </p:nvPr>
        </p:nvSpPr>
        <p:spPr>
          <a:xfrm>
            <a:off x="6516216" y="6453336"/>
            <a:ext cx="2664296" cy="365125"/>
          </a:xfrm>
        </p:spPr>
        <p:txBody>
          <a:bodyPr/>
          <a:lstStyle>
            <a:lvl1pPr>
              <a:defRPr sz="900"/>
            </a:lvl1pPr>
          </a:lstStyle>
          <a:p>
            <a:r>
              <a:rPr lang="fr-FR"/>
              <a:t>SAT Durance Luberon Copyright</a:t>
            </a:r>
            <a:endParaRPr lang="fr-FR" dirty="0"/>
          </a:p>
        </p:txBody>
      </p:sp>
      <p:pic>
        <p:nvPicPr>
          <p:cNvPr id="18" name="Picture 3" descr="https://www.satduranceluberon.fr/logo/logosat.jpg"/>
          <p:cNvPicPr>
            <a:picLocks noChangeAspect="1" noChangeArrowheads="1"/>
          </p:cNvPicPr>
          <p:nvPr/>
        </p:nvPicPr>
        <p:blipFill>
          <a:blip r:link="rId3">
            <a:extLst>
              <a:ext uri="{28A0092B-C50C-407E-A947-70E740481C1C}">
                <a14:useLocalDpi xmlns:a14="http://schemas.microsoft.com/office/drawing/2010/main" val="0"/>
              </a:ext>
            </a:extLst>
          </a:blip>
          <a:srcRect/>
          <a:stretch>
            <a:fillRect/>
          </a:stretch>
        </p:blipFill>
        <p:spPr bwMode="auto">
          <a:xfrm>
            <a:off x="7848364" y="167413"/>
            <a:ext cx="1080120" cy="8100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Espace réservé du contenu 2"/>
          <p:cNvSpPr txBox="1">
            <a:spLocks/>
          </p:cNvSpPr>
          <p:nvPr/>
        </p:nvSpPr>
        <p:spPr>
          <a:xfrm>
            <a:off x="696113" y="1206102"/>
            <a:ext cx="7615128" cy="5535095"/>
          </a:xfrm>
          <a:prstGeom prst="rect">
            <a:avLst/>
          </a:prstGeom>
        </p:spPr>
        <p:txBody>
          <a:bodyPr>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defRPr/>
            </a:pPr>
            <a:endParaRPr lang="fr-FR" sz="2000" u="sng" dirty="0">
              <a:latin typeface="Helvetica" panose="020B0604020202020204" pitchFamily="34" charset="0"/>
              <a:cs typeface="Helvetica" panose="020B0604020202020204" pitchFamily="34" charset="0"/>
            </a:endParaRPr>
          </a:p>
          <a:p>
            <a:pPr marL="0" indent="0">
              <a:buNone/>
              <a:defRPr/>
            </a:pPr>
            <a:r>
              <a:rPr lang="fr-FR" sz="1800" b="1" u="sng" dirty="0">
                <a:latin typeface="Arial" panose="020B0604020202020204" pitchFamily="34" charset="0"/>
                <a:cs typeface="Arial" panose="020B0604020202020204" pitchFamily="34" charset="0"/>
              </a:rPr>
              <a:t>Ecstasy</a:t>
            </a:r>
          </a:p>
          <a:p>
            <a:pPr marL="0" indent="0">
              <a:buNone/>
              <a:defRPr/>
            </a:pPr>
            <a:endParaRPr lang="fr-FR" sz="1800" u="sng" dirty="0">
              <a:latin typeface="Arial" panose="020B0604020202020204" pitchFamily="34" charset="0"/>
              <a:cs typeface="Arial" panose="020B0604020202020204" pitchFamily="34" charset="0"/>
            </a:endParaRPr>
          </a:p>
          <a:p>
            <a:pPr>
              <a:buFontTx/>
              <a:buChar char="-"/>
              <a:defRPr/>
            </a:pPr>
            <a:r>
              <a:rPr lang="fr-FR" sz="1800" dirty="0">
                <a:latin typeface="Arial" panose="020B0604020202020204" pitchFamily="34" charset="0"/>
                <a:cs typeface="Arial" panose="020B0604020202020204" pitchFamily="34" charset="0"/>
              </a:rPr>
              <a:t>Ce sont des amphétamines! (MDMA)</a:t>
            </a:r>
          </a:p>
          <a:p>
            <a:pPr>
              <a:buFontTx/>
              <a:buChar char="-"/>
              <a:defRPr/>
            </a:pPr>
            <a:r>
              <a:rPr lang="fr-FR" sz="1800" dirty="0">
                <a:latin typeface="Arial" panose="020B0604020202020204" pitchFamily="34" charset="0"/>
                <a:cs typeface="Arial" panose="020B0604020202020204" pitchFamily="34" charset="0"/>
              </a:rPr>
              <a:t>Peuvent parfois contenir d'autres substances comme de la caféine, du LSD ou des anabolisants.</a:t>
            </a:r>
          </a:p>
          <a:p>
            <a:pPr>
              <a:buFontTx/>
              <a:buChar char="-"/>
              <a:defRPr/>
            </a:pPr>
            <a:r>
              <a:rPr lang="fr-FR" sz="1800" dirty="0">
                <a:latin typeface="Arial" panose="020B0604020202020204" pitchFamily="34" charset="0"/>
                <a:cs typeface="Arial" panose="020B0604020202020204" pitchFamily="34" charset="0"/>
              </a:rPr>
              <a:t>Forme la plus souvent retrouvée: </a:t>
            </a:r>
            <a:r>
              <a:rPr lang="fr-FR" sz="1800" b="1" dirty="0">
                <a:latin typeface="Arial" panose="020B0604020202020204" pitchFamily="34" charset="0"/>
                <a:cs typeface="Arial" panose="020B0604020202020204" pitchFamily="34" charset="0"/>
              </a:rPr>
              <a:t>comprimés de couleur avec un petit motif ou un logo</a:t>
            </a:r>
            <a:r>
              <a:rPr lang="fr-FR" sz="1800" dirty="0">
                <a:latin typeface="Arial" panose="020B0604020202020204" pitchFamily="34" charset="0"/>
                <a:cs typeface="Arial" panose="020B0604020202020204" pitchFamily="34" charset="0"/>
              </a:rPr>
              <a:t>,</a:t>
            </a:r>
          </a:p>
          <a:p>
            <a:pPr>
              <a:buFontTx/>
              <a:buChar char="-"/>
              <a:defRPr/>
            </a:pPr>
            <a:r>
              <a:rPr lang="fr-FR" sz="1800" dirty="0">
                <a:latin typeface="Arial" panose="020B0604020202020204" pitchFamily="34" charset="0"/>
                <a:cs typeface="Arial" panose="020B0604020202020204" pitchFamily="34" charset="0"/>
              </a:rPr>
              <a:t>Effet recherché: côté stimulant, tendance à désinhiber, rendre empathique et limiter la fatigue,</a:t>
            </a:r>
          </a:p>
          <a:p>
            <a:pPr>
              <a:buFontTx/>
              <a:buChar char="-"/>
              <a:defRPr/>
            </a:pPr>
            <a:r>
              <a:rPr lang="fr-FR" sz="1800" b="0" i="0" dirty="0">
                <a:solidFill>
                  <a:srgbClr val="303030"/>
                </a:solidFill>
                <a:effectLst/>
                <a:latin typeface="Raleway" pitchFamily="2" charset="0"/>
              </a:rPr>
              <a:t> </a:t>
            </a:r>
            <a:r>
              <a:rPr lang="fr-FR" sz="1800" dirty="0">
                <a:latin typeface="Arial" panose="020B0604020202020204" pitchFamily="34" charset="0"/>
                <a:cs typeface="Arial" panose="020B0604020202020204" pitchFamily="34" charset="0"/>
              </a:rPr>
              <a:t>Phénomène de descente désagréable pouvant provoquer un état de fatigue, de dépression et d'anxiété pendant plusieurs jours,</a:t>
            </a:r>
          </a:p>
          <a:p>
            <a:pPr>
              <a:buFontTx/>
              <a:buChar char="-"/>
              <a:defRPr/>
            </a:pPr>
            <a:r>
              <a:rPr lang="fr-FR" sz="1800" dirty="0">
                <a:latin typeface="Arial" panose="020B0604020202020204" pitchFamily="34" charset="0"/>
                <a:cs typeface="Arial" panose="020B0604020202020204" pitchFamily="34" charset="0"/>
              </a:rPr>
              <a:t>Peut aussi provoquer des maux de tête, des nausées et des hallucinations, La survenue d’une fièvre importante ou d’un trouble du rythme cardiaque peut entrainer la mort</a:t>
            </a:r>
          </a:p>
          <a:p>
            <a:pPr>
              <a:buFontTx/>
              <a:buChar char="-"/>
              <a:defRPr/>
            </a:pPr>
            <a:r>
              <a:rPr lang="fr-FR" sz="1800" dirty="0">
                <a:latin typeface="Arial" panose="020B0604020202020204" pitchFamily="34" charset="0"/>
                <a:cs typeface="Arial" panose="020B0604020202020204" pitchFamily="34" charset="0"/>
              </a:rPr>
              <a:t>La tolérance s'installe rapidement et les utilisateurs doivent augmenter les doses pour ressentir les mêmes effets, </a:t>
            </a:r>
          </a:p>
          <a:p>
            <a:pPr marL="0" indent="0">
              <a:buNone/>
              <a:defRPr/>
            </a:pPr>
            <a:endParaRPr lang="fr-FR" sz="1800" dirty="0">
              <a:latin typeface="Arial" panose="020B0604020202020204" pitchFamily="34" charset="0"/>
              <a:cs typeface="Arial" panose="020B0604020202020204" pitchFamily="34" charset="0"/>
            </a:endParaRPr>
          </a:p>
          <a:p>
            <a:pPr marL="0" indent="0">
              <a:buNone/>
              <a:defRPr/>
            </a:pPr>
            <a:endParaRPr lang="fr-FR" sz="1800" dirty="0">
              <a:latin typeface="Arial" panose="020B0604020202020204" pitchFamily="34" charset="0"/>
              <a:cs typeface="Arial" panose="020B0604020202020204" pitchFamily="34" charset="0"/>
            </a:endParaRPr>
          </a:p>
        </p:txBody>
      </p:sp>
      <p:pic>
        <p:nvPicPr>
          <p:cNvPr id="7" name="Picture 2">
            <a:extLst>
              <a:ext uri="{FF2B5EF4-FFF2-40B4-BE49-F238E27FC236}">
                <a16:creationId xmlns:a16="http://schemas.microsoft.com/office/drawing/2014/main" id="{3701BAA6-CA86-6FD1-1366-45DFB1F063E3}"/>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957704" y="1206101"/>
            <a:ext cx="1858782" cy="12391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0384662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utoShape 2" descr="Résultat de recherche d'images pour &quot;logo entraide&quot;"/>
          <p:cNvSpPr>
            <a:spLocks noChangeAspect="1" noChangeArrowheads="1"/>
          </p:cNvSpPr>
          <p:nvPr/>
        </p:nvSpPr>
        <p:spPr bwMode="auto">
          <a:xfrm>
            <a:off x="47625" y="748903"/>
            <a:ext cx="228600" cy="2286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fr-FR" sz="1350"/>
          </a:p>
        </p:txBody>
      </p:sp>
      <p:sp>
        <p:nvSpPr>
          <p:cNvPr id="4" name="AutoShape 4" descr="Résultat de recherche d'images pour &quot;SIGLE cmr&quot;"/>
          <p:cNvSpPr>
            <a:spLocks noChangeAspect="1" noChangeArrowheads="1"/>
          </p:cNvSpPr>
          <p:nvPr/>
        </p:nvSpPr>
        <p:spPr bwMode="auto">
          <a:xfrm>
            <a:off x="161925" y="863203"/>
            <a:ext cx="228600" cy="2286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fr-FR" sz="1350"/>
          </a:p>
        </p:txBody>
      </p:sp>
      <p:sp>
        <p:nvSpPr>
          <p:cNvPr id="6" name="AutoShape 6" descr="Résultat de recherche d'images pour &quot;SIGLE cmr&quot;"/>
          <p:cNvSpPr>
            <a:spLocks noChangeAspect="1" noChangeArrowheads="1"/>
          </p:cNvSpPr>
          <p:nvPr/>
        </p:nvSpPr>
        <p:spPr bwMode="auto">
          <a:xfrm>
            <a:off x="276225" y="977503"/>
            <a:ext cx="228600" cy="2286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fr-FR" sz="1350"/>
          </a:p>
        </p:txBody>
      </p:sp>
      <p:sp>
        <p:nvSpPr>
          <p:cNvPr id="8" name="AutoShape 8" descr="Résultat de recherche d'images pour &quot;SIGLE cmr&quot;"/>
          <p:cNvSpPr>
            <a:spLocks noChangeAspect="1" noChangeArrowheads="1"/>
          </p:cNvSpPr>
          <p:nvPr/>
        </p:nvSpPr>
        <p:spPr bwMode="auto">
          <a:xfrm>
            <a:off x="390525" y="1091803"/>
            <a:ext cx="228600" cy="2286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fr-FR" sz="1350"/>
          </a:p>
        </p:txBody>
      </p:sp>
      <p:sp>
        <p:nvSpPr>
          <p:cNvPr id="11" name="AutoShape 22" descr="Résultat de recherche d'images pour &quot;logo communication&quot;"/>
          <p:cNvSpPr>
            <a:spLocks noChangeAspect="1" noChangeArrowheads="1"/>
          </p:cNvSpPr>
          <p:nvPr/>
        </p:nvSpPr>
        <p:spPr bwMode="auto">
          <a:xfrm>
            <a:off x="504825" y="1206103"/>
            <a:ext cx="228600" cy="2286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fr-FR" sz="1350"/>
          </a:p>
        </p:txBody>
      </p:sp>
      <p:sp>
        <p:nvSpPr>
          <p:cNvPr id="9" name="Rectangle 8"/>
          <p:cNvSpPr/>
          <p:nvPr/>
        </p:nvSpPr>
        <p:spPr>
          <a:xfrm>
            <a:off x="521941" y="377357"/>
            <a:ext cx="3010440" cy="461665"/>
          </a:xfrm>
          <a:prstGeom prst="rect">
            <a:avLst/>
          </a:prstGeom>
        </p:spPr>
        <p:txBody>
          <a:bodyPr wrap="none">
            <a:spAutoFit/>
          </a:bodyPr>
          <a:lstStyle/>
          <a:p>
            <a:pPr marL="128587" lvl="1"/>
            <a:r>
              <a:rPr lang="fr-FR" sz="2400" b="1" dirty="0">
                <a:solidFill>
                  <a:srgbClr val="008080"/>
                </a:solidFill>
                <a:effectLst>
                  <a:outerShdw blurRad="38100" dist="38100" dir="2700000" algn="tl">
                    <a:srgbClr val="000000">
                      <a:alpha val="43137"/>
                    </a:srgbClr>
                  </a:outerShdw>
                </a:effectLst>
                <a:latin typeface="Century Gothic" panose="020B0502020202020204" pitchFamily="34" charset="0"/>
                <a:ea typeface="Montserrat" charset="0"/>
                <a:cs typeface="Montserrat" charset="0"/>
              </a:rPr>
              <a:t>AUTRES </a:t>
            </a:r>
            <a:r>
              <a:rPr lang="fr-FR" sz="2400" b="1" dirty="0">
                <a:solidFill>
                  <a:srgbClr val="008080"/>
                </a:solidFill>
                <a:effectLst>
                  <a:outerShdw blurRad="38100" dist="38100" dir="2700000" algn="tl">
                    <a:srgbClr val="000000">
                      <a:alpha val="43137"/>
                    </a:srgbClr>
                  </a:outerShdw>
                </a:effectLst>
                <a:latin typeface="Arial" panose="020B0604020202020204" pitchFamily="34" charset="0"/>
                <a:ea typeface="Montserrat" charset="0"/>
                <a:cs typeface="Arial" panose="020B0604020202020204" pitchFamily="34" charset="0"/>
              </a:rPr>
              <a:t>DROGUES</a:t>
            </a:r>
            <a:endParaRPr lang="fr-FR" sz="2400" b="1" dirty="0">
              <a:solidFill>
                <a:srgbClr val="008080"/>
              </a:solidFill>
              <a:effectLst>
                <a:outerShdw blurRad="38100" dist="38100" dir="2700000" algn="tl">
                  <a:srgbClr val="000000">
                    <a:alpha val="43137"/>
                  </a:srgbClr>
                </a:outerShdw>
              </a:effectLst>
              <a:latin typeface="Century Gothic" panose="020B0502020202020204" pitchFamily="34" charset="0"/>
              <a:ea typeface="Montserrat" charset="0"/>
              <a:cs typeface="Montserrat" charset="0"/>
            </a:endParaRPr>
          </a:p>
        </p:txBody>
      </p:sp>
      <p:sp>
        <p:nvSpPr>
          <p:cNvPr id="5" name="Espace réservé du numéro de diapositive 4"/>
          <p:cNvSpPr>
            <a:spLocks noGrp="1"/>
          </p:cNvSpPr>
          <p:nvPr>
            <p:ph type="sldNum" sz="quarter" idx="26"/>
          </p:nvPr>
        </p:nvSpPr>
        <p:spPr/>
        <p:txBody>
          <a:bodyPr/>
          <a:lstStyle/>
          <a:p>
            <a:fld id="{53450067-A732-4551-A68F-174FD727CE34}" type="slidenum">
              <a:rPr lang="fr-FR" smtClean="0"/>
              <a:t>25</a:t>
            </a:fld>
            <a:endParaRPr lang="fr-FR"/>
          </a:p>
        </p:txBody>
      </p:sp>
      <p:sp>
        <p:nvSpPr>
          <p:cNvPr id="17" name="Espace réservé du pied de page 8"/>
          <p:cNvSpPr>
            <a:spLocks noGrp="1"/>
          </p:cNvSpPr>
          <p:nvPr>
            <p:ph type="ftr" sz="quarter" idx="25"/>
          </p:nvPr>
        </p:nvSpPr>
        <p:spPr>
          <a:xfrm>
            <a:off x="6516216" y="6453336"/>
            <a:ext cx="2664296" cy="365125"/>
          </a:xfrm>
        </p:spPr>
        <p:txBody>
          <a:bodyPr/>
          <a:lstStyle>
            <a:lvl1pPr>
              <a:defRPr sz="900"/>
            </a:lvl1pPr>
          </a:lstStyle>
          <a:p>
            <a:r>
              <a:rPr lang="fr-FR"/>
              <a:t>SAT Durance Luberon Copyright</a:t>
            </a:r>
            <a:endParaRPr lang="fr-FR" dirty="0"/>
          </a:p>
        </p:txBody>
      </p:sp>
      <p:pic>
        <p:nvPicPr>
          <p:cNvPr id="18" name="Picture 3" descr="https://www.satduranceluberon.fr/logo/logosat.jpg"/>
          <p:cNvPicPr>
            <a:picLocks noChangeAspect="1" noChangeArrowheads="1"/>
          </p:cNvPicPr>
          <p:nvPr/>
        </p:nvPicPr>
        <p:blipFill>
          <a:blip r:link="rId3">
            <a:extLst>
              <a:ext uri="{28A0092B-C50C-407E-A947-70E740481C1C}">
                <a14:useLocalDpi xmlns:a14="http://schemas.microsoft.com/office/drawing/2010/main" val="0"/>
              </a:ext>
            </a:extLst>
          </a:blip>
          <a:srcRect/>
          <a:stretch>
            <a:fillRect/>
          </a:stretch>
        </p:blipFill>
        <p:spPr bwMode="auto">
          <a:xfrm>
            <a:off x="7848364" y="167413"/>
            <a:ext cx="1080120" cy="8100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Espace réservé du contenu 2"/>
          <p:cNvSpPr txBox="1">
            <a:spLocks/>
          </p:cNvSpPr>
          <p:nvPr/>
        </p:nvSpPr>
        <p:spPr>
          <a:xfrm>
            <a:off x="696113" y="1206102"/>
            <a:ext cx="7615128" cy="5535095"/>
          </a:xfrm>
          <a:prstGeom prst="rect">
            <a:avLst/>
          </a:prstGeom>
        </p:spPr>
        <p:txBody>
          <a:bodyPr>
            <a:normAutofit fontScale="92500" lnSpcReduction="2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defRPr/>
            </a:pPr>
            <a:endParaRPr lang="fr-FR" sz="1800" dirty="0">
              <a:latin typeface="Arial" panose="020B0604020202020204" pitchFamily="34" charset="0"/>
              <a:cs typeface="Arial" panose="020B0604020202020204" pitchFamily="34" charset="0"/>
            </a:endParaRPr>
          </a:p>
          <a:p>
            <a:pPr marL="0" indent="0">
              <a:buNone/>
              <a:defRPr/>
            </a:pPr>
            <a:r>
              <a:rPr lang="fr-FR" sz="1800" b="1" u="sng" dirty="0">
                <a:latin typeface="Arial" panose="020B0604020202020204" pitchFamily="34" charset="0"/>
                <a:cs typeface="Arial" panose="020B0604020202020204" pitchFamily="34" charset="0"/>
              </a:rPr>
              <a:t>LSD</a:t>
            </a:r>
          </a:p>
          <a:p>
            <a:pPr marL="0" indent="0">
              <a:buNone/>
              <a:defRPr/>
            </a:pPr>
            <a:endParaRPr lang="fr-FR" sz="1900" u="sng" dirty="0">
              <a:latin typeface="Arial" panose="020B0604020202020204" pitchFamily="34" charset="0"/>
              <a:cs typeface="Arial" panose="020B0604020202020204" pitchFamily="34" charset="0"/>
            </a:endParaRPr>
          </a:p>
          <a:p>
            <a:pPr>
              <a:buFontTx/>
              <a:buChar char="-"/>
              <a:defRPr/>
            </a:pPr>
            <a:r>
              <a:rPr lang="fr-FR" sz="1900" dirty="0">
                <a:latin typeface="Arial" panose="020B0604020202020204" pitchFamily="34" charset="0"/>
                <a:cs typeface="Arial" panose="020B0604020202020204" pitchFamily="34" charset="0"/>
              </a:rPr>
              <a:t>Hallucinogène puissant : modification de la perception des sens notamment de la vision ( accentue la vivacité des couleurs et augmentation des nuances) </a:t>
            </a:r>
            <a:r>
              <a:rPr lang="fr-FR" sz="1900" dirty="0">
                <a:latin typeface="Arial" panose="020B0604020202020204" pitchFamily="34" charset="0"/>
                <a:cs typeface="Arial" panose="020B0604020202020204" pitchFamily="34" charset="0"/>
                <a:sym typeface="Wingdings" panose="05000000000000000000" pitchFamily="2" charset="2"/>
              </a:rPr>
              <a:t></a:t>
            </a:r>
            <a:r>
              <a:rPr lang="fr-FR" sz="1900" dirty="0">
                <a:latin typeface="Arial" panose="020B0604020202020204" pitchFamily="34" charset="0"/>
                <a:cs typeface="Arial" panose="020B0604020202020204" pitchFamily="34" charset="0"/>
              </a:rPr>
              <a:t>  perte de la notion du temps /incapacité à se situer dans l’espace</a:t>
            </a:r>
          </a:p>
          <a:p>
            <a:pPr algn="l"/>
            <a:r>
              <a:rPr lang="fr-FR" sz="1900" dirty="0">
                <a:latin typeface="Arial" panose="020B0604020202020204" pitchFamily="34" charset="0"/>
                <a:cs typeface="Arial" panose="020B0604020202020204" pitchFamily="34" charset="0"/>
              </a:rPr>
              <a:t>Principalement consommée sous forme de </a:t>
            </a:r>
            <a:r>
              <a:rPr lang="fr-FR" sz="1900" b="1" dirty="0">
                <a:latin typeface="Arial" panose="020B0604020202020204" pitchFamily="34" charset="0"/>
                <a:cs typeface="Arial" panose="020B0604020202020204" pitchFamily="34" charset="0"/>
              </a:rPr>
              <a:t>buvard </a:t>
            </a:r>
            <a:r>
              <a:rPr lang="fr-FR" sz="1900" dirty="0">
                <a:latin typeface="Arial" panose="020B0604020202020204" pitchFamily="34" charset="0"/>
                <a:cs typeface="Arial" panose="020B0604020202020204" pitchFamily="34" charset="0"/>
              </a:rPr>
              <a:t>à faire fondre sous la bouche, autres formes possibles (liquide, gélatine).</a:t>
            </a:r>
          </a:p>
          <a:p>
            <a:pPr algn="l"/>
            <a:r>
              <a:rPr lang="fr-FR" sz="1900" dirty="0">
                <a:latin typeface="Arial" panose="020B0604020202020204" pitchFamily="34" charset="0"/>
                <a:cs typeface="Arial" panose="020B0604020202020204" pitchFamily="34" charset="0"/>
              </a:rPr>
              <a:t>Effets apparaissent environ 1 heure après la prise et peuvent durer 12 heures.</a:t>
            </a:r>
          </a:p>
          <a:p>
            <a:r>
              <a:rPr lang="fr-FR" sz="1900" dirty="0">
                <a:latin typeface="Arial" panose="020B0604020202020204" pitchFamily="34" charset="0"/>
                <a:cs typeface="Arial" panose="020B0604020202020204" pitchFamily="34" charset="0"/>
              </a:rPr>
              <a:t>Le LSD est détectable dans le sang pendant une douzaine d’heures et dans les urines pendant 24 à 48 heures,</a:t>
            </a:r>
          </a:p>
          <a:p>
            <a:r>
              <a:rPr lang="fr-FR" sz="1900" dirty="0">
                <a:latin typeface="Arial" panose="020B0604020202020204" pitchFamily="34" charset="0"/>
                <a:cs typeface="Arial" panose="020B0604020202020204" pitchFamily="34" charset="0"/>
              </a:rPr>
              <a:t>Signes : augmentation rythme cardiaque, modification de la pression artérielle,  engourdissements, vertiges, suées, nausées</a:t>
            </a:r>
          </a:p>
          <a:p>
            <a:r>
              <a:rPr lang="fr-FR" sz="1900" dirty="0">
                <a:latin typeface="Arial" panose="020B0604020202020204" pitchFamily="34" charset="0"/>
                <a:cs typeface="Arial" panose="020B0604020202020204" pitchFamily="34" charset="0"/>
              </a:rPr>
              <a:t>Bad trip : perte contrôle de soi !!!</a:t>
            </a:r>
          </a:p>
          <a:p>
            <a:r>
              <a:rPr lang="fr-FR" sz="1900" dirty="0">
                <a:latin typeface="Arial" panose="020B0604020202020204" pitchFamily="34" charset="0"/>
                <a:cs typeface="Arial" panose="020B0604020202020204" pitchFamily="34" charset="0"/>
              </a:rPr>
              <a:t>Conduites délirantes, répercussions psychologiques graves et durables</a:t>
            </a:r>
          </a:p>
          <a:p>
            <a:pPr marL="0" indent="0">
              <a:buNone/>
              <a:defRPr/>
            </a:pPr>
            <a:endParaRPr lang="fr-FR" sz="1800" dirty="0">
              <a:latin typeface="Arial" panose="020B0604020202020204" pitchFamily="34" charset="0"/>
              <a:cs typeface="Arial" panose="020B0604020202020204" pitchFamily="34" charset="0"/>
            </a:endParaRPr>
          </a:p>
          <a:p>
            <a:pPr marL="0" indent="0">
              <a:buNone/>
              <a:defRPr/>
            </a:pPr>
            <a:r>
              <a:rPr lang="fr-FR" sz="1800" dirty="0">
                <a:latin typeface="Arial" panose="020B0604020202020204" pitchFamily="34" charset="0"/>
                <a:cs typeface="Arial" panose="020B0604020202020204" pitchFamily="34" charset="0"/>
              </a:rPr>
              <a:t>Et bien d’autres encore…</a:t>
            </a:r>
          </a:p>
          <a:p>
            <a:pPr marL="0" indent="0">
              <a:buNone/>
              <a:defRPr/>
            </a:pPr>
            <a:endParaRPr lang="fr-FR" sz="1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8511446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p:cNvSpPr>
            <a:spLocks noGrp="1"/>
          </p:cNvSpPr>
          <p:nvPr>
            <p:ph type="body" sz="quarter" idx="10"/>
          </p:nvPr>
        </p:nvSpPr>
        <p:spPr/>
        <p:txBody>
          <a:bodyPr/>
          <a:lstStyle/>
          <a:p>
            <a:r>
              <a:rPr lang="fr-FR" b="1" dirty="0"/>
              <a:t>LES MEDICAMENTS </a:t>
            </a:r>
            <a:r>
              <a:rPr lang="fr-FR" b="1" dirty="0">
                <a:latin typeface="Arial" panose="020B0604020202020204" pitchFamily="34" charset="0"/>
                <a:cs typeface="Arial" panose="020B0604020202020204" pitchFamily="34" charset="0"/>
              </a:rPr>
              <a:t>PSYCHOTROPES</a:t>
            </a:r>
          </a:p>
        </p:txBody>
      </p:sp>
      <p:sp>
        <p:nvSpPr>
          <p:cNvPr id="4" name="Espace réservé du numéro de diapositive 3"/>
          <p:cNvSpPr>
            <a:spLocks noGrp="1"/>
          </p:cNvSpPr>
          <p:nvPr>
            <p:ph type="sldNum" sz="quarter" idx="26"/>
          </p:nvPr>
        </p:nvSpPr>
        <p:spPr/>
        <p:txBody>
          <a:bodyPr/>
          <a:lstStyle/>
          <a:p>
            <a:fld id="{53450067-A732-4551-A68F-174FD727CE34}" type="slidenum">
              <a:rPr lang="fr-FR" smtClean="0"/>
              <a:pPr/>
              <a:t>26</a:t>
            </a:fld>
            <a:endParaRPr lang="fr-FR" dirty="0"/>
          </a:p>
        </p:txBody>
      </p:sp>
      <p:sp>
        <p:nvSpPr>
          <p:cNvPr id="5" name="Espace réservé du pied de page 4"/>
          <p:cNvSpPr>
            <a:spLocks noGrp="1"/>
          </p:cNvSpPr>
          <p:nvPr>
            <p:ph type="ftr" sz="quarter" idx="25"/>
          </p:nvPr>
        </p:nvSpPr>
        <p:spPr/>
        <p:txBody>
          <a:bodyPr/>
          <a:lstStyle/>
          <a:p>
            <a:r>
              <a:rPr lang="fr-FR"/>
              <a:t>SAT Durance Luberon Copyright</a:t>
            </a:r>
            <a:endParaRPr lang="fr-FR" dirty="0"/>
          </a:p>
        </p:txBody>
      </p:sp>
      <p:pic>
        <p:nvPicPr>
          <p:cNvPr id="4098" name="Picture 2" descr="Photo libre de droit de Médicaments banque d'images et plus d'images libres  de droit de Comprimés - iStock"/>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11960" y="1412776"/>
            <a:ext cx="3927709" cy="2880320"/>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827584" y="5085184"/>
            <a:ext cx="4392488" cy="313932"/>
          </a:xfrm>
          <a:prstGeom prst="rect">
            <a:avLst/>
          </a:prstGeom>
        </p:spPr>
        <p:txBody>
          <a:bodyPr wrap="square">
            <a:spAutoFit/>
          </a:bodyPr>
          <a:lstStyle/>
          <a:p>
            <a:pPr>
              <a:lnSpc>
                <a:spcPct val="80000"/>
              </a:lnSpc>
            </a:pPr>
            <a:r>
              <a:rPr lang="fr-FR" dirty="0">
                <a:latin typeface="Arial" panose="020B0604020202020204" pitchFamily="34" charset="0"/>
                <a:cs typeface="Arial" panose="020B0604020202020204" pitchFamily="34" charset="0"/>
              </a:rPr>
              <a:t>110,7 millions vendus en 2015</a:t>
            </a:r>
          </a:p>
        </p:txBody>
      </p:sp>
    </p:spTree>
    <p:extLst>
      <p:ext uri="{BB962C8B-B14F-4D97-AF65-F5344CB8AC3E}">
        <p14:creationId xmlns:p14="http://schemas.microsoft.com/office/powerpoint/2010/main" val="414411018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utoShape 2" descr="Résultat de recherche d'images pour &quot;logo entraide&quot;"/>
          <p:cNvSpPr>
            <a:spLocks noChangeAspect="1" noChangeArrowheads="1"/>
          </p:cNvSpPr>
          <p:nvPr/>
        </p:nvSpPr>
        <p:spPr bwMode="auto">
          <a:xfrm>
            <a:off x="47625" y="748903"/>
            <a:ext cx="228600" cy="2286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fr-FR" sz="1350"/>
          </a:p>
        </p:txBody>
      </p:sp>
      <p:sp>
        <p:nvSpPr>
          <p:cNvPr id="4" name="AutoShape 4" descr="Résultat de recherche d'images pour &quot;SIGLE cmr&quot;"/>
          <p:cNvSpPr>
            <a:spLocks noChangeAspect="1" noChangeArrowheads="1"/>
          </p:cNvSpPr>
          <p:nvPr/>
        </p:nvSpPr>
        <p:spPr bwMode="auto">
          <a:xfrm>
            <a:off x="161925" y="863203"/>
            <a:ext cx="228600" cy="2286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fr-FR" sz="1350"/>
          </a:p>
        </p:txBody>
      </p:sp>
      <p:sp>
        <p:nvSpPr>
          <p:cNvPr id="6" name="AutoShape 6" descr="Résultat de recherche d'images pour &quot;SIGLE cmr&quot;"/>
          <p:cNvSpPr>
            <a:spLocks noChangeAspect="1" noChangeArrowheads="1"/>
          </p:cNvSpPr>
          <p:nvPr/>
        </p:nvSpPr>
        <p:spPr bwMode="auto">
          <a:xfrm>
            <a:off x="276225" y="977503"/>
            <a:ext cx="228600" cy="2286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fr-FR" sz="1350"/>
          </a:p>
        </p:txBody>
      </p:sp>
      <p:sp>
        <p:nvSpPr>
          <p:cNvPr id="8" name="AutoShape 8" descr="Résultat de recherche d'images pour &quot;SIGLE cmr&quot;"/>
          <p:cNvSpPr>
            <a:spLocks noChangeAspect="1" noChangeArrowheads="1"/>
          </p:cNvSpPr>
          <p:nvPr/>
        </p:nvSpPr>
        <p:spPr bwMode="auto">
          <a:xfrm>
            <a:off x="390525" y="1091803"/>
            <a:ext cx="228600" cy="2286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fr-FR" sz="1350"/>
          </a:p>
        </p:txBody>
      </p:sp>
      <p:sp>
        <p:nvSpPr>
          <p:cNvPr id="11" name="AutoShape 22" descr="Résultat de recherche d'images pour &quot;logo communication&quot;"/>
          <p:cNvSpPr>
            <a:spLocks noChangeAspect="1" noChangeArrowheads="1"/>
          </p:cNvSpPr>
          <p:nvPr/>
        </p:nvSpPr>
        <p:spPr bwMode="auto">
          <a:xfrm>
            <a:off x="504825" y="1206103"/>
            <a:ext cx="228600" cy="2286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fr-FR" sz="1350"/>
          </a:p>
        </p:txBody>
      </p:sp>
      <p:sp>
        <p:nvSpPr>
          <p:cNvPr id="9" name="Rectangle 8"/>
          <p:cNvSpPr/>
          <p:nvPr/>
        </p:nvSpPr>
        <p:spPr>
          <a:xfrm>
            <a:off x="521941" y="377357"/>
            <a:ext cx="5863785" cy="461665"/>
          </a:xfrm>
          <a:prstGeom prst="rect">
            <a:avLst/>
          </a:prstGeom>
        </p:spPr>
        <p:txBody>
          <a:bodyPr wrap="none">
            <a:spAutoFit/>
          </a:bodyPr>
          <a:lstStyle/>
          <a:p>
            <a:pPr marL="128587" lvl="1"/>
            <a:r>
              <a:rPr lang="fr-FR" sz="2400" b="1" dirty="0">
                <a:solidFill>
                  <a:srgbClr val="008080"/>
                </a:solidFill>
                <a:effectLst>
                  <a:outerShdw blurRad="38100" dist="38100" dir="2700000" algn="tl">
                    <a:srgbClr val="000000">
                      <a:alpha val="43137"/>
                    </a:srgbClr>
                  </a:outerShdw>
                </a:effectLst>
                <a:latin typeface="Century Gothic" panose="020B0502020202020204" pitchFamily="34" charset="0"/>
                <a:ea typeface="Montserrat" charset="0"/>
                <a:cs typeface="Montserrat" charset="0"/>
              </a:rPr>
              <a:t>Quiz : les </a:t>
            </a:r>
            <a:r>
              <a:rPr lang="fr-FR" sz="2400" b="1" dirty="0">
                <a:solidFill>
                  <a:srgbClr val="008080"/>
                </a:solidFill>
                <a:effectLst>
                  <a:outerShdw blurRad="38100" dist="38100" dir="2700000" algn="tl">
                    <a:srgbClr val="000000">
                      <a:alpha val="43137"/>
                    </a:srgbClr>
                  </a:outerShdw>
                </a:effectLst>
                <a:latin typeface="Arial" panose="020B0604020202020204" pitchFamily="34" charset="0"/>
                <a:ea typeface="Montserrat" charset="0"/>
                <a:cs typeface="Arial" panose="020B0604020202020204" pitchFamily="34" charset="0"/>
              </a:rPr>
              <a:t>médicaments</a:t>
            </a:r>
            <a:r>
              <a:rPr lang="fr-FR" sz="2400" b="1" dirty="0">
                <a:solidFill>
                  <a:srgbClr val="008080"/>
                </a:solidFill>
                <a:effectLst>
                  <a:outerShdw blurRad="38100" dist="38100" dir="2700000" algn="tl">
                    <a:srgbClr val="000000">
                      <a:alpha val="43137"/>
                    </a:srgbClr>
                  </a:outerShdw>
                </a:effectLst>
                <a:latin typeface="Century Gothic" panose="020B0502020202020204" pitchFamily="34" charset="0"/>
                <a:ea typeface="Montserrat" charset="0"/>
                <a:cs typeface="Montserrat" charset="0"/>
              </a:rPr>
              <a:t> psychotropes</a:t>
            </a:r>
          </a:p>
        </p:txBody>
      </p:sp>
      <p:sp>
        <p:nvSpPr>
          <p:cNvPr id="5" name="Espace réservé du numéro de diapositive 4"/>
          <p:cNvSpPr>
            <a:spLocks noGrp="1"/>
          </p:cNvSpPr>
          <p:nvPr>
            <p:ph type="sldNum" sz="quarter" idx="26"/>
          </p:nvPr>
        </p:nvSpPr>
        <p:spPr/>
        <p:txBody>
          <a:bodyPr/>
          <a:lstStyle/>
          <a:p>
            <a:fld id="{53450067-A732-4551-A68F-174FD727CE34}" type="slidenum">
              <a:rPr lang="fr-FR" smtClean="0"/>
              <a:t>27</a:t>
            </a:fld>
            <a:endParaRPr lang="fr-FR"/>
          </a:p>
        </p:txBody>
      </p:sp>
      <p:sp>
        <p:nvSpPr>
          <p:cNvPr id="17" name="Espace réservé du pied de page 8"/>
          <p:cNvSpPr>
            <a:spLocks noGrp="1"/>
          </p:cNvSpPr>
          <p:nvPr>
            <p:ph type="ftr" sz="quarter" idx="25"/>
          </p:nvPr>
        </p:nvSpPr>
        <p:spPr>
          <a:xfrm>
            <a:off x="6516216" y="6453336"/>
            <a:ext cx="2664296" cy="365125"/>
          </a:xfrm>
        </p:spPr>
        <p:txBody>
          <a:bodyPr/>
          <a:lstStyle>
            <a:lvl1pPr>
              <a:defRPr sz="900"/>
            </a:lvl1pPr>
          </a:lstStyle>
          <a:p>
            <a:r>
              <a:rPr lang="fr-FR"/>
              <a:t>SAT Durance Luberon Copyright</a:t>
            </a:r>
            <a:endParaRPr lang="fr-FR" dirty="0"/>
          </a:p>
        </p:txBody>
      </p:sp>
      <p:pic>
        <p:nvPicPr>
          <p:cNvPr id="18" name="Picture 3" descr="https://www.satduranceluberon.fr/logo/logosat.jpg"/>
          <p:cNvPicPr>
            <a:picLocks noChangeAspect="1" noChangeArrowheads="1"/>
          </p:cNvPicPr>
          <p:nvPr/>
        </p:nvPicPr>
        <p:blipFill>
          <a:blip r:link="rId3">
            <a:extLst>
              <a:ext uri="{28A0092B-C50C-407E-A947-70E740481C1C}">
                <a14:useLocalDpi xmlns:a14="http://schemas.microsoft.com/office/drawing/2010/main" val="0"/>
              </a:ext>
            </a:extLst>
          </a:blip>
          <a:srcRect/>
          <a:stretch>
            <a:fillRect/>
          </a:stretch>
        </p:blipFill>
        <p:spPr bwMode="auto">
          <a:xfrm>
            <a:off x="7848364" y="167413"/>
            <a:ext cx="1080120" cy="8100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Espace réservé du contenu 2"/>
          <p:cNvSpPr txBox="1">
            <a:spLocks/>
          </p:cNvSpPr>
          <p:nvPr/>
        </p:nvSpPr>
        <p:spPr>
          <a:xfrm>
            <a:off x="656243" y="2204864"/>
            <a:ext cx="7654998" cy="4562401"/>
          </a:xfrm>
          <a:prstGeom prst="rect">
            <a:avLst/>
          </a:prstGeom>
        </p:spPr>
        <p:txBody>
          <a:bodyPr>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endParaRPr lang="fr-FR" sz="1900" dirty="0">
              <a:latin typeface="Arial" panose="020B0604020202020204" pitchFamily="34" charset="0"/>
              <a:cs typeface="Arial" panose="020B0604020202020204" pitchFamily="34" charset="0"/>
            </a:endParaRPr>
          </a:p>
          <a:p>
            <a:pPr marL="0" indent="0">
              <a:buNone/>
              <a:defRPr/>
            </a:pPr>
            <a:r>
              <a:rPr lang="fr-FR" sz="1900" b="1" dirty="0">
                <a:latin typeface="Arial" panose="020B0604020202020204" pitchFamily="34" charset="0"/>
                <a:cs typeface="Arial" panose="020B0604020202020204" pitchFamily="34" charset="0"/>
              </a:rPr>
              <a:t>1/ Les somnifères et anxiolytiques sont des médicaments psychotropes</a:t>
            </a:r>
          </a:p>
          <a:p>
            <a:pPr>
              <a:buFont typeface="Wingdings" panose="05000000000000000000" pitchFamily="2" charset="2"/>
              <a:buChar char="q"/>
              <a:defRPr/>
            </a:pPr>
            <a:r>
              <a:rPr lang="fr-FR" sz="1900" dirty="0">
                <a:latin typeface="Arial" panose="020B0604020202020204" pitchFamily="34" charset="0"/>
                <a:cs typeface="Arial" panose="020B0604020202020204" pitchFamily="34" charset="0"/>
              </a:rPr>
              <a:t>Vrai</a:t>
            </a:r>
          </a:p>
          <a:p>
            <a:pPr>
              <a:buFont typeface="Wingdings" panose="05000000000000000000" pitchFamily="2" charset="2"/>
              <a:buChar char="q"/>
              <a:defRPr/>
            </a:pPr>
            <a:r>
              <a:rPr lang="fr-FR" sz="1900" dirty="0">
                <a:latin typeface="Arial" panose="020B0604020202020204" pitchFamily="34" charset="0"/>
                <a:cs typeface="Arial" panose="020B0604020202020204" pitchFamily="34" charset="0"/>
              </a:rPr>
              <a:t>Faux</a:t>
            </a:r>
          </a:p>
          <a:p>
            <a:pPr marL="0" indent="0">
              <a:buNone/>
              <a:defRPr/>
            </a:pPr>
            <a:endParaRPr lang="fr-FR" sz="1900" b="1" dirty="0">
              <a:latin typeface="Arial" panose="020B0604020202020204" pitchFamily="34" charset="0"/>
              <a:cs typeface="Arial" panose="020B0604020202020204" pitchFamily="34" charset="0"/>
            </a:endParaRPr>
          </a:p>
          <a:p>
            <a:pPr marL="0" indent="0">
              <a:buNone/>
              <a:defRPr/>
            </a:pPr>
            <a:r>
              <a:rPr lang="fr-FR" sz="1900" b="1" dirty="0">
                <a:latin typeface="Arial" panose="020B0604020202020204" pitchFamily="34" charset="0"/>
                <a:cs typeface="Arial" panose="020B0604020202020204" pitchFamily="34" charset="0"/>
              </a:rPr>
              <a:t>2/ Certains produits vendus en pharmacie sans ordonnance peuvent engendrer de la somnolence</a:t>
            </a:r>
          </a:p>
          <a:p>
            <a:pPr>
              <a:buFont typeface="Wingdings" panose="05000000000000000000" pitchFamily="2" charset="2"/>
              <a:buChar char="q"/>
              <a:defRPr/>
            </a:pPr>
            <a:r>
              <a:rPr lang="fr-FR" sz="1900" dirty="0">
                <a:latin typeface="Arial" panose="020B0604020202020204" pitchFamily="34" charset="0"/>
                <a:cs typeface="Arial" panose="020B0604020202020204" pitchFamily="34" charset="0"/>
              </a:rPr>
              <a:t>Vrai</a:t>
            </a:r>
          </a:p>
          <a:p>
            <a:pPr>
              <a:buFont typeface="Wingdings" panose="05000000000000000000" pitchFamily="2" charset="2"/>
              <a:buChar char="q"/>
              <a:defRPr/>
            </a:pPr>
            <a:r>
              <a:rPr lang="fr-FR" sz="1900" dirty="0">
                <a:latin typeface="Arial" panose="020B0604020202020204" pitchFamily="34" charset="0"/>
                <a:cs typeface="Arial" panose="020B0604020202020204" pitchFamily="34" charset="0"/>
              </a:rPr>
              <a:t>Faux</a:t>
            </a:r>
          </a:p>
          <a:p>
            <a:pPr marL="0" indent="0">
              <a:buNone/>
              <a:defRPr/>
            </a:pPr>
            <a:endParaRPr lang="fr-FR" sz="2800" dirty="0">
              <a:latin typeface="Helvetica" panose="020B0604020202020204" pitchFamily="34" charset="0"/>
              <a:cs typeface="Helvetica" panose="020B0604020202020204" pitchFamily="34" charset="0"/>
            </a:endParaRPr>
          </a:p>
          <a:p>
            <a:pPr marL="0" indent="0">
              <a:buNone/>
              <a:defRPr/>
            </a:pPr>
            <a:r>
              <a:rPr lang="fr-FR" sz="2800" dirty="0">
                <a:latin typeface="Helvetica" panose="020B0604020202020204" pitchFamily="34" charset="0"/>
                <a:cs typeface="Helvetica" panose="020B0604020202020204" pitchFamily="34" charset="0"/>
              </a:rPr>
              <a:t>    </a:t>
            </a:r>
          </a:p>
          <a:p>
            <a:pPr marL="0" indent="0">
              <a:buNone/>
              <a:defRPr/>
            </a:pPr>
            <a:endParaRPr lang="fr-FR" sz="1900" dirty="0">
              <a:latin typeface="Helvetica" panose="020B0604020202020204" pitchFamily="34" charset="0"/>
              <a:cs typeface="Helvetica" panose="020B0604020202020204" pitchFamily="34" charset="0"/>
            </a:endParaRPr>
          </a:p>
        </p:txBody>
      </p:sp>
      <p:pic>
        <p:nvPicPr>
          <p:cNvPr id="13" name="Image 12"/>
          <p:cNvPicPr>
            <a:picLocks noChangeAspect="1"/>
          </p:cNvPicPr>
          <p:nvPr/>
        </p:nvPicPr>
        <p:blipFill>
          <a:blip r:embed="rId4"/>
          <a:stretch>
            <a:fillRect/>
          </a:stretch>
        </p:blipFill>
        <p:spPr>
          <a:xfrm>
            <a:off x="5940152" y="1091803"/>
            <a:ext cx="1735926" cy="1291334"/>
          </a:xfrm>
          <a:prstGeom prst="rect">
            <a:avLst/>
          </a:prstGeom>
        </p:spPr>
      </p:pic>
    </p:spTree>
    <p:extLst>
      <p:ext uri="{BB962C8B-B14F-4D97-AF65-F5344CB8AC3E}">
        <p14:creationId xmlns:p14="http://schemas.microsoft.com/office/powerpoint/2010/main" val="244933764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utoShape 2" descr="Résultat de recherche d'images pour &quot;logo entraide&quot;"/>
          <p:cNvSpPr>
            <a:spLocks noChangeAspect="1" noChangeArrowheads="1"/>
          </p:cNvSpPr>
          <p:nvPr/>
        </p:nvSpPr>
        <p:spPr bwMode="auto">
          <a:xfrm>
            <a:off x="47625" y="748903"/>
            <a:ext cx="228600" cy="2286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fr-FR" sz="1350"/>
          </a:p>
        </p:txBody>
      </p:sp>
      <p:sp>
        <p:nvSpPr>
          <p:cNvPr id="4" name="AutoShape 4" descr="Résultat de recherche d'images pour &quot;SIGLE cmr&quot;"/>
          <p:cNvSpPr>
            <a:spLocks noChangeAspect="1" noChangeArrowheads="1"/>
          </p:cNvSpPr>
          <p:nvPr/>
        </p:nvSpPr>
        <p:spPr bwMode="auto">
          <a:xfrm>
            <a:off x="161925" y="863203"/>
            <a:ext cx="228600" cy="2286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fr-FR" sz="1350"/>
          </a:p>
        </p:txBody>
      </p:sp>
      <p:sp>
        <p:nvSpPr>
          <p:cNvPr id="6" name="AutoShape 6" descr="Résultat de recherche d'images pour &quot;SIGLE cmr&quot;"/>
          <p:cNvSpPr>
            <a:spLocks noChangeAspect="1" noChangeArrowheads="1"/>
          </p:cNvSpPr>
          <p:nvPr/>
        </p:nvSpPr>
        <p:spPr bwMode="auto">
          <a:xfrm>
            <a:off x="276225" y="977503"/>
            <a:ext cx="228600" cy="2286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fr-FR" sz="1350"/>
          </a:p>
        </p:txBody>
      </p:sp>
      <p:sp>
        <p:nvSpPr>
          <p:cNvPr id="8" name="AutoShape 8" descr="Résultat de recherche d'images pour &quot;SIGLE cmr&quot;"/>
          <p:cNvSpPr>
            <a:spLocks noChangeAspect="1" noChangeArrowheads="1"/>
          </p:cNvSpPr>
          <p:nvPr/>
        </p:nvSpPr>
        <p:spPr bwMode="auto">
          <a:xfrm>
            <a:off x="390525" y="1091803"/>
            <a:ext cx="228600" cy="2286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fr-FR" sz="1350"/>
          </a:p>
        </p:txBody>
      </p:sp>
      <p:sp>
        <p:nvSpPr>
          <p:cNvPr id="11" name="AutoShape 22" descr="Résultat de recherche d'images pour &quot;logo communication&quot;"/>
          <p:cNvSpPr>
            <a:spLocks noChangeAspect="1" noChangeArrowheads="1"/>
          </p:cNvSpPr>
          <p:nvPr/>
        </p:nvSpPr>
        <p:spPr bwMode="auto">
          <a:xfrm>
            <a:off x="504825" y="1206103"/>
            <a:ext cx="228600" cy="2286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fr-FR" sz="1350"/>
          </a:p>
        </p:txBody>
      </p:sp>
      <p:sp>
        <p:nvSpPr>
          <p:cNvPr id="9" name="Rectangle 8"/>
          <p:cNvSpPr/>
          <p:nvPr/>
        </p:nvSpPr>
        <p:spPr>
          <a:xfrm>
            <a:off x="521941" y="377357"/>
            <a:ext cx="5863785" cy="461665"/>
          </a:xfrm>
          <a:prstGeom prst="rect">
            <a:avLst/>
          </a:prstGeom>
        </p:spPr>
        <p:txBody>
          <a:bodyPr wrap="none">
            <a:spAutoFit/>
          </a:bodyPr>
          <a:lstStyle/>
          <a:p>
            <a:pPr marL="128587" lvl="1"/>
            <a:r>
              <a:rPr lang="fr-FR" sz="2400" b="1" dirty="0">
                <a:solidFill>
                  <a:srgbClr val="008080"/>
                </a:solidFill>
                <a:effectLst>
                  <a:outerShdw blurRad="38100" dist="38100" dir="2700000" algn="tl">
                    <a:srgbClr val="000000">
                      <a:alpha val="43137"/>
                    </a:srgbClr>
                  </a:outerShdw>
                </a:effectLst>
                <a:latin typeface="Century Gothic" panose="020B0502020202020204" pitchFamily="34" charset="0"/>
                <a:ea typeface="Montserrat" charset="0"/>
                <a:cs typeface="Montserrat" charset="0"/>
              </a:rPr>
              <a:t>Quiz : les médicaments psychotropes</a:t>
            </a:r>
          </a:p>
        </p:txBody>
      </p:sp>
      <p:sp>
        <p:nvSpPr>
          <p:cNvPr id="5" name="Espace réservé du numéro de diapositive 4"/>
          <p:cNvSpPr>
            <a:spLocks noGrp="1"/>
          </p:cNvSpPr>
          <p:nvPr>
            <p:ph type="sldNum" sz="quarter" idx="26"/>
          </p:nvPr>
        </p:nvSpPr>
        <p:spPr/>
        <p:txBody>
          <a:bodyPr/>
          <a:lstStyle/>
          <a:p>
            <a:fld id="{53450067-A732-4551-A68F-174FD727CE34}" type="slidenum">
              <a:rPr lang="fr-FR" smtClean="0"/>
              <a:t>28</a:t>
            </a:fld>
            <a:endParaRPr lang="fr-FR"/>
          </a:p>
        </p:txBody>
      </p:sp>
      <p:sp>
        <p:nvSpPr>
          <p:cNvPr id="17" name="Espace réservé du pied de page 8"/>
          <p:cNvSpPr>
            <a:spLocks noGrp="1"/>
          </p:cNvSpPr>
          <p:nvPr>
            <p:ph type="ftr" sz="quarter" idx="25"/>
          </p:nvPr>
        </p:nvSpPr>
        <p:spPr>
          <a:xfrm>
            <a:off x="6516216" y="6453336"/>
            <a:ext cx="2664296" cy="365125"/>
          </a:xfrm>
        </p:spPr>
        <p:txBody>
          <a:bodyPr/>
          <a:lstStyle>
            <a:lvl1pPr>
              <a:defRPr sz="900"/>
            </a:lvl1pPr>
          </a:lstStyle>
          <a:p>
            <a:r>
              <a:rPr lang="fr-FR"/>
              <a:t>SAT Durance Luberon Copyright</a:t>
            </a:r>
            <a:endParaRPr lang="fr-FR" dirty="0"/>
          </a:p>
        </p:txBody>
      </p:sp>
      <p:pic>
        <p:nvPicPr>
          <p:cNvPr id="18" name="Picture 3" descr="https://www.satduranceluberon.fr/logo/logosat.jpg"/>
          <p:cNvPicPr>
            <a:picLocks noChangeAspect="1" noChangeArrowheads="1"/>
          </p:cNvPicPr>
          <p:nvPr/>
        </p:nvPicPr>
        <p:blipFill>
          <a:blip r:link="rId3">
            <a:extLst>
              <a:ext uri="{28A0092B-C50C-407E-A947-70E740481C1C}">
                <a14:useLocalDpi xmlns:a14="http://schemas.microsoft.com/office/drawing/2010/main" val="0"/>
              </a:ext>
            </a:extLst>
          </a:blip>
          <a:srcRect/>
          <a:stretch>
            <a:fillRect/>
          </a:stretch>
        </p:blipFill>
        <p:spPr bwMode="auto">
          <a:xfrm>
            <a:off x="7848364" y="167413"/>
            <a:ext cx="1080120" cy="8100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Espace réservé du contenu 2"/>
          <p:cNvSpPr txBox="1">
            <a:spLocks/>
          </p:cNvSpPr>
          <p:nvPr/>
        </p:nvSpPr>
        <p:spPr>
          <a:xfrm>
            <a:off x="656243" y="1549004"/>
            <a:ext cx="7654998" cy="4544291"/>
          </a:xfrm>
          <a:prstGeom prst="rect">
            <a:avLst/>
          </a:prstGeom>
        </p:spPr>
        <p:txBody>
          <a:bodyPr>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endParaRPr lang="fr-FR" sz="1900" dirty="0"/>
          </a:p>
          <a:p>
            <a:pPr marL="0" indent="0">
              <a:buNone/>
              <a:defRPr/>
            </a:pPr>
            <a:r>
              <a:rPr lang="fr-FR" sz="1900" b="1" dirty="0">
                <a:latin typeface="Arial" panose="020B0604020202020204" pitchFamily="34" charset="0"/>
                <a:cs typeface="Arial" panose="020B0604020202020204" pitchFamily="34" charset="0"/>
              </a:rPr>
              <a:t>1/ Les somnifères sont des médicaments psychotropes</a:t>
            </a:r>
          </a:p>
          <a:p>
            <a:pPr>
              <a:buFont typeface="Wingdings" panose="05000000000000000000" pitchFamily="2" charset="2"/>
              <a:buChar char="q"/>
              <a:defRPr/>
            </a:pPr>
            <a:r>
              <a:rPr lang="fr-FR" sz="1900" dirty="0">
                <a:solidFill>
                  <a:srgbClr val="00B050"/>
                </a:solidFill>
                <a:latin typeface="Arial" panose="020B0604020202020204" pitchFamily="34" charset="0"/>
                <a:cs typeface="Arial" panose="020B0604020202020204" pitchFamily="34" charset="0"/>
              </a:rPr>
              <a:t>Vrai</a:t>
            </a:r>
          </a:p>
          <a:p>
            <a:pPr>
              <a:buFont typeface="Wingdings" panose="05000000000000000000" pitchFamily="2" charset="2"/>
              <a:buChar char="q"/>
              <a:defRPr/>
            </a:pPr>
            <a:r>
              <a:rPr lang="fr-FR" sz="1900" dirty="0">
                <a:latin typeface="Arial" panose="020B0604020202020204" pitchFamily="34" charset="0"/>
                <a:cs typeface="Arial" panose="020B0604020202020204" pitchFamily="34" charset="0"/>
              </a:rPr>
              <a:t>Faux</a:t>
            </a:r>
          </a:p>
          <a:p>
            <a:pPr marL="0" indent="0">
              <a:buNone/>
              <a:defRPr/>
            </a:pPr>
            <a:endParaRPr lang="fr-FR" sz="1900" dirty="0">
              <a:latin typeface="Arial" panose="020B0604020202020204" pitchFamily="34" charset="0"/>
              <a:cs typeface="Arial" panose="020B0604020202020204" pitchFamily="34" charset="0"/>
            </a:endParaRPr>
          </a:p>
          <a:p>
            <a:pPr marL="0" indent="0">
              <a:buNone/>
              <a:defRPr/>
            </a:pPr>
            <a:r>
              <a:rPr lang="fr-FR" sz="1900" b="1" dirty="0">
                <a:latin typeface="Arial" panose="020B0604020202020204" pitchFamily="34" charset="0"/>
                <a:cs typeface="Arial" panose="020B0604020202020204" pitchFamily="34" charset="0"/>
              </a:rPr>
              <a:t>2/ Certains produits vendus en pharmacie sans ordonnance peuvent engendrer de la somnolence</a:t>
            </a:r>
          </a:p>
          <a:p>
            <a:pPr>
              <a:buFont typeface="Wingdings" panose="05000000000000000000" pitchFamily="2" charset="2"/>
              <a:buChar char="q"/>
              <a:defRPr/>
            </a:pPr>
            <a:r>
              <a:rPr lang="fr-FR" sz="1900" dirty="0">
                <a:solidFill>
                  <a:srgbClr val="00B050"/>
                </a:solidFill>
                <a:latin typeface="Arial" panose="020B0604020202020204" pitchFamily="34" charset="0"/>
                <a:cs typeface="Arial" panose="020B0604020202020204" pitchFamily="34" charset="0"/>
              </a:rPr>
              <a:t>Vrai</a:t>
            </a:r>
          </a:p>
          <a:p>
            <a:pPr>
              <a:buFont typeface="Wingdings" panose="05000000000000000000" pitchFamily="2" charset="2"/>
              <a:buChar char="q"/>
              <a:defRPr/>
            </a:pPr>
            <a:r>
              <a:rPr lang="fr-FR" sz="1900" dirty="0">
                <a:latin typeface="Arial" panose="020B0604020202020204" pitchFamily="34" charset="0"/>
                <a:cs typeface="Arial" panose="020B0604020202020204" pitchFamily="34" charset="0"/>
              </a:rPr>
              <a:t>Faux</a:t>
            </a:r>
          </a:p>
          <a:p>
            <a:pPr marL="0" indent="0">
              <a:buNone/>
              <a:defRPr/>
            </a:pPr>
            <a:endParaRPr lang="fr-FR" sz="2800" dirty="0">
              <a:latin typeface="Helvetica" panose="020B0604020202020204" pitchFamily="34" charset="0"/>
              <a:cs typeface="Helvetica" panose="020B0604020202020204" pitchFamily="34" charset="0"/>
            </a:endParaRPr>
          </a:p>
          <a:p>
            <a:pPr marL="0" indent="0">
              <a:buNone/>
              <a:defRPr/>
            </a:pPr>
            <a:r>
              <a:rPr lang="fr-FR" sz="2800" dirty="0">
                <a:latin typeface="Helvetica" panose="020B0604020202020204" pitchFamily="34" charset="0"/>
                <a:cs typeface="Helvetica" panose="020B0604020202020204" pitchFamily="34" charset="0"/>
              </a:rPr>
              <a:t>    </a:t>
            </a:r>
          </a:p>
          <a:p>
            <a:pPr marL="0" indent="0">
              <a:buNone/>
              <a:defRPr/>
            </a:pPr>
            <a:endParaRPr lang="fr-FR" sz="1900" dirty="0">
              <a:latin typeface="Helvetica" panose="020B0604020202020204" pitchFamily="34" charset="0"/>
              <a:cs typeface="Helvetica" panose="020B0604020202020204" pitchFamily="34" charset="0"/>
            </a:endParaRPr>
          </a:p>
        </p:txBody>
      </p:sp>
    </p:spTree>
    <p:extLst>
      <p:ext uri="{BB962C8B-B14F-4D97-AF65-F5344CB8AC3E}">
        <p14:creationId xmlns:p14="http://schemas.microsoft.com/office/powerpoint/2010/main" val="247872364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utoShape 2" descr="Résultat de recherche d'images pour &quot;logo entraide&quot;"/>
          <p:cNvSpPr>
            <a:spLocks noChangeAspect="1" noChangeArrowheads="1"/>
          </p:cNvSpPr>
          <p:nvPr/>
        </p:nvSpPr>
        <p:spPr bwMode="auto">
          <a:xfrm>
            <a:off x="47625" y="748903"/>
            <a:ext cx="228600" cy="2286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fr-FR" sz="1350"/>
          </a:p>
        </p:txBody>
      </p:sp>
      <p:sp>
        <p:nvSpPr>
          <p:cNvPr id="4" name="AutoShape 4" descr="Résultat de recherche d'images pour &quot;SIGLE cmr&quot;"/>
          <p:cNvSpPr>
            <a:spLocks noChangeAspect="1" noChangeArrowheads="1"/>
          </p:cNvSpPr>
          <p:nvPr/>
        </p:nvSpPr>
        <p:spPr bwMode="auto">
          <a:xfrm>
            <a:off x="161925" y="863203"/>
            <a:ext cx="228600" cy="2286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fr-FR" sz="1350"/>
          </a:p>
        </p:txBody>
      </p:sp>
      <p:sp>
        <p:nvSpPr>
          <p:cNvPr id="6" name="AutoShape 6" descr="Résultat de recherche d'images pour &quot;SIGLE cmr&quot;"/>
          <p:cNvSpPr>
            <a:spLocks noChangeAspect="1" noChangeArrowheads="1"/>
          </p:cNvSpPr>
          <p:nvPr/>
        </p:nvSpPr>
        <p:spPr bwMode="auto">
          <a:xfrm>
            <a:off x="276225" y="977503"/>
            <a:ext cx="228600" cy="2286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fr-FR" sz="1350"/>
          </a:p>
        </p:txBody>
      </p:sp>
      <p:sp>
        <p:nvSpPr>
          <p:cNvPr id="8" name="AutoShape 8" descr="Résultat de recherche d'images pour &quot;SIGLE cmr&quot;"/>
          <p:cNvSpPr>
            <a:spLocks noChangeAspect="1" noChangeArrowheads="1"/>
          </p:cNvSpPr>
          <p:nvPr/>
        </p:nvSpPr>
        <p:spPr bwMode="auto">
          <a:xfrm>
            <a:off x="390525" y="1091803"/>
            <a:ext cx="228600" cy="2286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fr-FR" sz="1350"/>
          </a:p>
        </p:txBody>
      </p:sp>
      <p:sp>
        <p:nvSpPr>
          <p:cNvPr id="11" name="AutoShape 22" descr="Résultat de recherche d'images pour &quot;logo communication&quot;"/>
          <p:cNvSpPr>
            <a:spLocks noChangeAspect="1" noChangeArrowheads="1"/>
          </p:cNvSpPr>
          <p:nvPr/>
        </p:nvSpPr>
        <p:spPr bwMode="auto">
          <a:xfrm>
            <a:off x="504825" y="1206103"/>
            <a:ext cx="228600" cy="2286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fr-FR" sz="1350"/>
          </a:p>
        </p:txBody>
      </p:sp>
      <p:sp>
        <p:nvSpPr>
          <p:cNvPr id="9" name="Rectangle 8"/>
          <p:cNvSpPr/>
          <p:nvPr/>
        </p:nvSpPr>
        <p:spPr>
          <a:xfrm>
            <a:off x="521941" y="377357"/>
            <a:ext cx="5214569" cy="461665"/>
          </a:xfrm>
          <a:prstGeom prst="rect">
            <a:avLst/>
          </a:prstGeom>
        </p:spPr>
        <p:txBody>
          <a:bodyPr wrap="none">
            <a:spAutoFit/>
          </a:bodyPr>
          <a:lstStyle/>
          <a:p>
            <a:pPr marL="128587" lvl="1"/>
            <a:r>
              <a:rPr lang="fr-FR" sz="2400" b="1" dirty="0">
                <a:solidFill>
                  <a:srgbClr val="008080"/>
                </a:solidFill>
                <a:effectLst>
                  <a:outerShdw blurRad="38100" dist="38100" dir="2700000" algn="tl">
                    <a:srgbClr val="000000">
                      <a:alpha val="43137"/>
                    </a:srgbClr>
                  </a:outerShdw>
                </a:effectLst>
                <a:latin typeface="Century Gothic" panose="020B0502020202020204" pitchFamily="34" charset="0"/>
                <a:ea typeface="Montserrat" charset="0"/>
                <a:cs typeface="Montserrat" charset="0"/>
              </a:rPr>
              <a:t>MEDICAMENTS </a:t>
            </a:r>
            <a:r>
              <a:rPr lang="fr-FR" sz="2400" b="1" dirty="0">
                <a:solidFill>
                  <a:srgbClr val="008080"/>
                </a:solidFill>
                <a:effectLst>
                  <a:outerShdw blurRad="38100" dist="38100" dir="2700000" algn="tl">
                    <a:srgbClr val="000000">
                      <a:alpha val="43137"/>
                    </a:srgbClr>
                  </a:outerShdw>
                </a:effectLst>
                <a:latin typeface="Arial" panose="020B0604020202020204" pitchFamily="34" charset="0"/>
                <a:ea typeface="Montserrat" charset="0"/>
                <a:cs typeface="Arial" panose="020B0604020202020204" pitchFamily="34" charset="0"/>
              </a:rPr>
              <a:t>PSYCHOTROPES</a:t>
            </a:r>
            <a:r>
              <a:rPr lang="fr-FR" sz="2400" b="1" dirty="0">
                <a:solidFill>
                  <a:srgbClr val="008080"/>
                </a:solidFill>
                <a:effectLst>
                  <a:outerShdw blurRad="38100" dist="38100" dir="2700000" algn="tl">
                    <a:srgbClr val="000000">
                      <a:alpha val="43137"/>
                    </a:srgbClr>
                  </a:outerShdw>
                </a:effectLst>
                <a:latin typeface="Century Gothic" panose="020B0502020202020204" pitchFamily="34" charset="0"/>
                <a:ea typeface="Montserrat" charset="0"/>
                <a:cs typeface="Montserrat" charset="0"/>
              </a:rPr>
              <a:t>:</a:t>
            </a:r>
          </a:p>
        </p:txBody>
      </p:sp>
      <p:sp>
        <p:nvSpPr>
          <p:cNvPr id="5" name="Espace réservé du numéro de diapositive 4"/>
          <p:cNvSpPr>
            <a:spLocks noGrp="1"/>
          </p:cNvSpPr>
          <p:nvPr>
            <p:ph type="sldNum" sz="quarter" idx="26"/>
          </p:nvPr>
        </p:nvSpPr>
        <p:spPr/>
        <p:txBody>
          <a:bodyPr/>
          <a:lstStyle/>
          <a:p>
            <a:fld id="{53450067-A732-4551-A68F-174FD727CE34}" type="slidenum">
              <a:rPr lang="fr-FR" smtClean="0"/>
              <a:t>29</a:t>
            </a:fld>
            <a:endParaRPr lang="fr-FR"/>
          </a:p>
        </p:txBody>
      </p:sp>
      <p:sp>
        <p:nvSpPr>
          <p:cNvPr id="17" name="Espace réservé du pied de page 8"/>
          <p:cNvSpPr>
            <a:spLocks noGrp="1"/>
          </p:cNvSpPr>
          <p:nvPr>
            <p:ph type="ftr" sz="quarter" idx="25"/>
          </p:nvPr>
        </p:nvSpPr>
        <p:spPr>
          <a:xfrm>
            <a:off x="6516216" y="6453336"/>
            <a:ext cx="2664296" cy="365125"/>
          </a:xfrm>
        </p:spPr>
        <p:txBody>
          <a:bodyPr/>
          <a:lstStyle>
            <a:lvl1pPr>
              <a:defRPr sz="900"/>
            </a:lvl1pPr>
          </a:lstStyle>
          <a:p>
            <a:r>
              <a:rPr lang="fr-FR"/>
              <a:t>SAT Durance Luberon Copyright</a:t>
            </a:r>
            <a:endParaRPr lang="fr-FR" dirty="0"/>
          </a:p>
        </p:txBody>
      </p:sp>
      <p:pic>
        <p:nvPicPr>
          <p:cNvPr id="18" name="Picture 3" descr="https://www.satduranceluberon.fr/logo/logosat.jpg"/>
          <p:cNvPicPr>
            <a:picLocks noChangeAspect="1" noChangeArrowheads="1"/>
          </p:cNvPicPr>
          <p:nvPr/>
        </p:nvPicPr>
        <p:blipFill>
          <a:blip r:link="rId3">
            <a:extLst>
              <a:ext uri="{28A0092B-C50C-407E-A947-70E740481C1C}">
                <a14:useLocalDpi xmlns:a14="http://schemas.microsoft.com/office/drawing/2010/main" val="0"/>
              </a:ext>
            </a:extLst>
          </a:blip>
          <a:srcRect/>
          <a:stretch>
            <a:fillRect/>
          </a:stretch>
        </p:blipFill>
        <p:spPr bwMode="auto">
          <a:xfrm>
            <a:off x="7848364" y="167413"/>
            <a:ext cx="1080120" cy="8100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Espace réservé du contenu 2"/>
          <p:cNvSpPr txBox="1">
            <a:spLocks/>
          </p:cNvSpPr>
          <p:nvPr/>
        </p:nvSpPr>
        <p:spPr>
          <a:xfrm>
            <a:off x="656243" y="1206102"/>
            <a:ext cx="7654998" cy="5561163"/>
          </a:xfrm>
          <a:prstGeom prst="rect">
            <a:avLst/>
          </a:prstGeom>
        </p:spPr>
        <p:txBody>
          <a:bodyPr>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endParaRPr lang="fr-FR" sz="2800" dirty="0"/>
          </a:p>
          <a:p>
            <a:pPr marL="0" indent="0">
              <a:buNone/>
            </a:pPr>
            <a:endParaRPr lang="fr-FR" sz="2800" dirty="0"/>
          </a:p>
          <a:p>
            <a:pPr marL="0" indent="0">
              <a:buNone/>
              <a:defRPr/>
            </a:pPr>
            <a:endParaRPr lang="fr-FR" sz="2800" dirty="0">
              <a:solidFill>
                <a:srgbClr val="FF0000"/>
              </a:solidFill>
              <a:latin typeface="Helvetica" panose="020B0604020202020204" pitchFamily="34" charset="0"/>
              <a:cs typeface="Helvetica" panose="020B0604020202020204" pitchFamily="34" charset="0"/>
            </a:endParaRPr>
          </a:p>
          <a:p>
            <a:pPr marL="0" indent="0">
              <a:buNone/>
              <a:defRPr/>
            </a:pPr>
            <a:endParaRPr lang="fr-FR" sz="1900" dirty="0">
              <a:latin typeface="Helvetica" panose="020B0604020202020204" pitchFamily="34" charset="0"/>
              <a:cs typeface="Helvetica" panose="020B0604020202020204" pitchFamily="34" charset="0"/>
            </a:endParaRPr>
          </a:p>
        </p:txBody>
      </p:sp>
      <p:graphicFrame>
        <p:nvGraphicFramePr>
          <p:cNvPr id="2" name="Tableau 1"/>
          <p:cNvGraphicFramePr>
            <a:graphicFrameLocks noGrp="1"/>
          </p:cNvGraphicFramePr>
          <p:nvPr>
            <p:extLst>
              <p:ext uri="{D42A27DB-BD31-4B8C-83A1-F6EECF244321}">
                <p14:modId xmlns:p14="http://schemas.microsoft.com/office/powerpoint/2010/main" val="4200682408"/>
              </p:ext>
            </p:extLst>
          </p:nvPr>
        </p:nvGraphicFramePr>
        <p:xfrm>
          <a:off x="457200" y="1600200"/>
          <a:ext cx="8128000" cy="3032092"/>
        </p:xfrm>
        <a:graphic>
          <a:graphicData uri="http://schemas.openxmlformats.org/drawingml/2006/table">
            <a:tbl>
              <a:tblPr firstRow="1" bandRow="1"/>
              <a:tblGrid>
                <a:gridCol w="4027854">
                  <a:extLst>
                    <a:ext uri="{9D8B030D-6E8A-4147-A177-3AD203B41FA5}">
                      <a16:colId xmlns:a16="http://schemas.microsoft.com/office/drawing/2014/main" val="2657569326"/>
                    </a:ext>
                  </a:extLst>
                </a:gridCol>
                <a:gridCol w="4100146">
                  <a:extLst>
                    <a:ext uri="{9D8B030D-6E8A-4147-A177-3AD203B41FA5}">
                      <a16:colId xmlns:a16="http://schemas.microsoft.com/office/drawing/2014/main" val="2214650101"/>
                    </a:ext>
                  </a:extLst>
                </a:gridCol>
              </a:tblGrid>
              <a:tr h="368002">
                <a:tc>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r>
                        <a:rPr lang="fr-FR" dirty="0">
                          <a:latin typeface="Arial" panose="020B0604020202020204" pitchFamily="34" charset="0"/>
                          <a:cs typeface="Arial" panose="020B0604020202020204" pitchFamily="34" charset="0"/>
                        </a:rPr>
                        <a:t>CLASSE PHARMACEUTIQUE</a:t>
                      </a:r>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5B9BD5"/>
                    </a:solidFill>
                  </a:tcPr>
                </a:tc>
                <a:tc>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r>
                        <a:rPr lang="fr-FR" dirty="0">
                          <a:latin typeface="Arial" panose="020B0604020202020204" pitchFamily="34" charset="0"/>
                          <a:cs typeface="Arial" panose="020B0604020202020204" pitchFamily="34" charset="0"/>
                        </a:rPr>
                        <a:t>EXEMPLE DE MEDICAMENTS</a:t>
                      </a:r>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5B9BD5"/>
                    </a:solidFill>
                  </a:tcPr>
                </a:tc>
                <a:extLst>
                  <a:ext uri="{0D108BD9-81ED-4DB2-BD59-A6C34878D82A}">
                    <a16:rowId xmlns:a16="http://schemas.microsoft.com/office/drawing/2014/main" val="4085202575"/>
                  </a:ext>
                </a:extLst>
              </a:tr>
              <a:tr h="644003">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r>
                        <a:rPr lang="fr-FR" dirty="0">
                          <a:latin typeface="Arial" panose="020B0604020202020204" pitchFamily="34" charset="0"/>
                          <a:cs typeface="Arial" panose="020B0604020202020204" pitchFamily="34" charset="0"/>
                        </a:rPr>
                        <a:t>Tranquillisants ou Anxiolytiques</a:t>
                      </a:r>
                    </a:p>
                  </a:txBody>
                  <a:tcP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4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r>
                        <a:rPr lang="fr-FR" dirty="0">
                          <a:latin typeface="Arial" panose="020B0604020202020204" pitchFamily="34" charset="0"/>
                          <a:cs typeface="Arial" panose="020B0604020202020204" pitchFamily="34" charset="0"/>
                        </a:rPr>
                        <a:t>Lexomil, </a:t>
                      </a:r>
                      <a:r>
                        <a:rPr lang="fr-FR" dirty="0" err="1">
                          <a:latin typeface="Arial" panose="020B0604020202020204" pitchFamily="34" charset="0"/>
                          <a:cs typeface="Arial" panose="020B0604020202020204" pitchFamily="34" charset="0"/>
                        </a:rPr>
                        <a:t>Temesta</a:t>
                      </a:r>
                      <a:r>
                        <a:rPr lang="fr-FR" dirty="0">
                          <a:latin typeface="Arial" panose="020B0604020202020204" pitchFamily="34" charset="0"/>
                          <a:cs typeface="Arial" panose="020B0604020202020204" pitchFamily="34" charset="0"/>
                        </a:rPr>
                        <a:t>,</a:t>
                      </a:r>
                      <a:r>
                        <a:rPr lang="fr-FR" baseline="0" dirty="0">
                          <a:latin typeface="Arial" panose="020B0604020202020204" pitchFamily="34" charset="0"/>
                          <a:cs typeface="Arial" panose="020B0604020202020204" pitchFamily="34" charset="0"/>
                        </a:rPr>
                        <a:t> Xanax…</a:t>
                      </a:r>
                    </a:p>
                  </a:txBody>
                  <a:tcP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40000"/>
                      </a:srgbClr>
                    </a:solidFill>
                  </a:tcPr>
                </a:tc>
                <a:extLst>
                  <a:ext uri="{0D108BD9-81ED-4DB2-BD59-A6C34878D82A}">
                    <a16:rowId xmlns:a16="http://schemas.microsoft.com/office/drawing/2014/main" val="3372417919"/>
                  </a:ext>
                </a:extLst>
              </a:tr>
              <a:tr h="368002">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r>
                        <a:rPr lang="fr-FR" dirty="0">
                          <a:latin typeface="Arial" panose="020B0604020202020204" pitchFamily="34" charset="0"/>
                          <a:cs typeface="Arial" panose="020B0604020202020204" pitchFamily="34" charset="0"/>
                        </a:rPr>
                        <a:t>Somnifères </a:t>
                      </a: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2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r>
                        <a:rPr lang="fr-FR" dirty="0" err="1">
                          <a:latin typeface="Arial" panose="020B0604020202020204" pitchFamily="34" charset="0"/>
                          <a:cs typeface="Arial" panose="020B0604020202020204" pitchFamily="34" charset="0"/>
                        </a:rPr>
                        <a:t>Imovane</a:t>
                      </a:r>
                      <a:r>
                        <a:rPr lang="fr-FR" dirty="0">
                          <a:latin typeface="Arial" panose="020B0604020202020204" pitchFamily="34" charset="0"/>
                          <a:cs typeface="Arial" panose="020B0604020202020204" pitchFamily="34" charset="0"/>
                        </a:rPr>
                        <a:t>, </a:t>
                      </a:r>
                      <a:r>
                        <a:rPr lang="fr-FR" dirty="0" err="1">
                          <a:latin typeface="Arial" panose="020B0604020202020204" pitchFamily="34" charset="0"/>
                          <a:cs typeface="Arial" panose="020B0604020202020204" pitchFamily="34" charset="0"/>
                        </a:rPr>
                        <a:t>Stilnox</a:t>
                      </a:r>
                      <a:r>
                        <a:rPr lang="fr-FR" dirty="0">
                          <a:latin typeface="Arial" panose="020B0604020202020204" pitchFamily="34" charset="0"/>
                          <a:cs typeface="Arial" panose="020B0604020202020204" pitchFamily="34" charset="0"/>
                        </a:rPr>
                        <a:t>…</a:t>
                      </a: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20000"/>
                      </a:srgbClr>
                    </a:solidFill>
                  </a:tcPr>
                </a:tc>
                <a:extLst>
                  <a:ext uri="{0D108BD9-81ED-4DB2-BD59-A6C34878D82A}">
                    <a16:rowId xmlns:a16="http://schemas.microsoft.com/office/drawing/2014/main" val="1979657969"/>
                  </a:ext>
                </a:extLst>
              </a:tr>
              <a:tr h="448793">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r>
                        <a:rPr lang="fr-FR" dirty="0">
                          <a:latin typeface="Arial" panose="020B0604020202020204" pitchFamily="34" charset="0"/>
                          <a:cs typeface="Arial" panose="020B0604020202020204" pitchFamily="34" charset="0"/>
                        </a:rPr>
                        <a:t>Antidépresseurs</a:t>
                      </a:r>
                    </a:p>
                  </a:txBody>
                  <a:tcPr>
                    <a:lnL w="12700" cmpd="sng">
                      <a:solidFill>
                        <a:sysClr val="window" lastClr="FFFFFF"/>
                      </a:solidFill>
                    </a:lnL>
                    <a:lnR w="12700" cap="flat" cmpd="sng" algn="ctr">
                      <a:solidFill>
                        <a:sysClr val="window" lastClr="FFFFFF"/>
                      </a:solidFill>
                      <a:prstDash val="solid"/>
                      <a:round/>
                      <a:headEnd type="none" w="med" len="med"/>
                      <a:tailEnd type="none" w="med" len="med"/>
                    </a:lnR>
                    <a:lnT w="12700" cmpd="sng">
                      <a:solidFill>
                        <a:sysClr val="window" lastClr="FFFFFF"/>
                      </a:solidFill>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5B9BD5">
                        <a:tint val="4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r>
                        <a:rPr lang="fr-FR" dirty="0">
                          <a:latin typeface="Arial" panose="020B0604020202020204" pitchFamily="34" charset="0"/>
                          <a:cs typeface="Arial" panose="020B0604020202020204" pitchFamily="34" charset="0"/>
                        </a:rPr>
                        <a:t>Prozac, </a:t>
                      </a:r>
                      <a:r>
                        <a:rPr lang="fr-FR" dirty="0" err="1">
                          <a:latin typeface="Arial" panose="020B0604020202020204" pitchFamily="34" charset="0"/>
                          <a:cs typeface="Arial" panose="020B0604020202020204" pitchFamily="34" charset="0"/>
                        </a:rPr>
                        <a:t>Seroplex</a:t>
                      </a:r>
                      <a:r>
                        <a:rPr lang="fr-FR" dirty="0">
                          <a:latin typeface="Arial" panose="020B0604020202020204" pitchFamily="34" charset="0"/>
                          <a:cs typeface="Arial" panose="020B0604020202020204" pitchFamily="34" charset="0"/>
                        </a:rPr>
                        <a:t>…</a:t>
                      </a:r>
                    </a:p>
                    <a:p>
                      <a:endParaRPr lang="fr-FR" dirty="0">
                        <a:latin typeface="Arial" panose="020B0604020202020204" pitchFamily="34" charset="0"/>
                        <a:cs typeface="Arial" panose="020B0604020202020204" pitchFamily="34" charset="0"/>
                      </a:endParaRPr>
                    </a:p>
                  </a:txBody>
                  <a:tcPr>
                    <a:lnL w="12700" cmpd="sng">
                      <a:solidFill>
                        <a:sysClr val="window" lastClr="FFFFFF"/>
                      </a:solidFill>
                    </a:lnL>
                    <a:lnR w="12700" cap="flat" cmpd="sng" algn="ctr">
                      <a:solidFill>
                        <a:sysClr val="window" lastClr="FFFFFF"/>
                      </a:solidFill>
                      <a:prstDash val="solid"/>
                      <a:round/>
                      <a:headEnd type="none" w="med" len="med"/>
                      <a:tailEnd type="none" w="med" len="med"/>
                    </a:lnR>
                    <a:lnT w="12700" cmpd="sng">
                      <a:solidFill>
                        <a:sysClr val="window" lastClr="FFFFFF"/>
                      </a:solidFill>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5B9BD5">
                        <a:tint val="40000"/>
                      </a:srgbClr>
                    </a:solidFill>
                  </a:tcPr>
                </a:tc>
                <a:extLst>
                  <a:ext uri="{0D108BD9-81ED-4DB2-BD59-A6C34878D82A}">
                    <a16:rowId xmlns:a16="http://schemas.microsoft.com/office/drawing/2014/main" val="1021640909"/>
                  </a:ext>
                </a:extLst>
              </a:tr>
              <a:tr h="644003">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r>
                        <a:rPr lang="fr-FR" dirty="0">
                          <a:latin typeface="Arial" panose="020B0604020202020204" pitchFamily="34" charset="0"/>
                          <a:cs typeface="Arial" panose="020B0604020202020204" pitchFamily="34" charset="0"/>
                        </a:rPr>
                        <a:t>Antalgiques majeurs</a:t>
                      </a:r>
                    </a:p>
                  </a:txBody>
                  <a:tcPr>
                    <a:lnL w="12700" cmpd="sng">
                      <a:solidFill>
                        <a:sysClr val="window" lastClr="FFFFFF"/>
                      </a:solidFill>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mpd="sng">
                      <a:solidFill>
                        <a:sysClr val="window" lastClr="FFFFFF"/>
                      </a:solidFill>
                    </a:lnB>
                    <a:lnTlToBr w="12700" cmpd="sng">
                      <a:noFill/>
                      <a:prstDash val="solid"/>
                    </a:lnTlToBr>
                    <a:lnBlToTr w="12700" cmpd="sng">
                      <a:noFill/>
                      <a:prstDash val="solid"/>
                    </a:lnBlToTr>
                    <a:solidFill>
                      <a:srgbClr val="5B9BD5">
                        <a:tint val="4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r>
                        <a:rPr lang="fr-FR" dirty="0">
                          <a:latin typeface="Arial" panose="020B0604020202020204" pitchFamily="34" charset="0"/>
                          <a:cs typeface="Arial" panose="020B0604020202020204" pitchFamily="34" charset="0"/>
                        </a:rPr>
                        <a:t>Codéine/Doliprane </a:t>
                      </a:r>
                      <a:r>
                        <a:rPr lang="fr-FR" dirty="0" err="1">
                          <a:latin typeface="Arial" panose="020B0604020202020204" pitchFamily="34" charset="0"/>
                          <a:cs typeface="Arial" panose="020B0604020202020204" pitchFamily="34" charset="0"/>
                        </a:rPr>
                        <a:t>codéiné</a:t>
                      </a:r>
                      <a:r>
                        <a:rPr lang="fr-FR" dirty="0">
                          <a:latin typeface="Arial" panose="020B0604020202020204" pitchFamily="34" charset="0"/>
                          <a:cs typeface="Arial" panose="020B0604020202020204" pitchFamily="34" charset="0"/>
                        </a:rPr>
                        <a:t>, morphine… </a:t>
                      </a:r>
                    </a:p>
                  </a:txBody>
                  <a:tcPr>
                    <a:lnL w="12700" cap="flat" cmpd="sng" algn="ctr">
                      <a:solidFill>
                        <a:sysClr val="window" lastClr="FFFFFF"/>
                      </a:solidFill>
                      <a:prstDash val="solid"/>
                      <a:round/>
                      <a:headEnd type="none" w="med" len="med"/>
                      <a:tailEnd type="none" w="med" len="med"/>
                    </a:lnL>
                    <a:lnR w="12700" cmpd="sng">
                      <a:solidFill>
                        <a:sysClr val="window" lastClr="FFFFFF"/>
                      </a:solidFill>
                    </a:lnR>
                    <a:lnT w="12700" cap="flat" cmpd="sng" algn="ctr">
                      <a:solidFill>
                        <a:sysClr val="window" lastClr="FFFFFF"/>
                      </a:solidFill>
                      <a:prstDash val="solid"/>
                      <a:round/>
                      <a:headEnd type="none" w="med" len="med"/>
                      <a:tailEnd type="none" w="med" len="med"/>
                    </a:lnT>
                    <a:lnB w="12700" cmpd="sng">
                      <a:solidFill>
                        <a:sysClr val="window" lastClr="FFFFFF"/>
                      </a:solidFill>
                    </a:lnB>
                    <a:lnTlToBr w="12700" cmpd="sng">
                      <a:noFill/>
                      <a:prstDash val="solid"/>
                    </a:lnTlToBr>
                    <a:lnBlToTr w="12700" cmpd="sng">
                      <a:noFill/>
                      <a:prstDash val="solid"/>
                    </a:lnBlToTr>
                    <a:solidFill>
                      <a:srgbClr val="5B9BD5">
                        <a:tint val="40000"/>
                      </a:srgbClr>
                    </a:solidFill>
                  </a:tcPr>
                </a:tc>
                <a:extLst>
                  <a:ext uri="{0D108BD9-81ED-4DB2-BD59-A6C34878D82A}">
                    <a16:rowId xmlns:a16="http://schemas.microsoft.com/office/drawing/2014/main" val="3701764248"/>
                  </a:ext>
                </a:extLst>
              </a:tr>
              <a:tr h="368002">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r>
                        <a:rPr lang="fr-FR" dirty="0">
                          <a:latin typeface="Arial" panose="020B0604020202020204" pitchFamily="34" charset="0"/>
                          <a:cs typeface="Arial" panose="020B0604020202020204" pitchFamily="34" charset="0"/>
                        </a:rPr>
                        <a:t>Traitements substitutifs aux opiacés</a:t>
                      </a:r>
                      <a:r>
                        <a:rPr lang="fr-FR" baseline="0" dirty="0">
                          <a:latin typeface="Arial" panose="020B0604020202020204" pitchFamily="34" charset="0"/>
                          <a:cs typeface="Arial" panose="020B0604020202020204" pitchFamily="34" charset="0"/>
                        </a:rPr>
                        <a:t> </a:t>
                      </a:r>
                      <a:endParaRPr lang="fr-FR" dirty="0">
                        <a:latin typeface="Arial" panose="020B0604020202020204" pitchFamily="34" charset="0"/>
                        <a:cs typeface="Arial" panose="020B0604020202020204" pitchFamily="34" charset="0"/>
                      </a:endParaRP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2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r>
                        <a:rPr lang="fr-FR" dirty="0" err="1">
                          <a:latin typeface="Arial" panose="020B0604020202020204" pitchFamily="34" charset="0"/>
                          <a:cs typeface="Arial" panose="020B0604020202020204" pitchFamily="34" charset="0"/>
                        </a:rPr>
                        <a:t>Subutex</a:t>
                      </a:r>
                      <a:r>
                        <a:rPr lang="fr-FR" dirty="0">
                          <a:latin typeface="Arial" panose="020B0604020202020204" pitchFamily="34" charset="0"/>
                          <a:cs typeface="Arial" panose="020B0604020202020204" pitchFamily="34" charset="0"/>
                        </a:rPr>
                        <a:t>, Méthadone</a:t>
                      </a: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20000"/>
                      </a:srgbClr>
                    </a:solidFill>
                  </a:tcPr>
                </a:tc>
                <a:extLst>
                  <a:ext uri="{0D108BD9-81ED-4DB2-BD59-A6C34878D82A}">
                    <a16:rowId xmlns:a16="http://schemas.microsoft.com/office/drawing/2014/main" val="2422533606"/>
                  </a:ext>
                </a:extLst>
              </a:tr>
            </a:tbl>
          </a:graphicData>
        </a:graphic>
      </p:graphicFrame>
      <p:sp>
        <p:nvSpPr>
          <p:cNvPr id="7" name="Rectangle 6"/>
          <p:cNvSpPr/>
          <p:nvPr/>
        </p:nvSpPr>
        <p:spPr>
          <a:xfrm>
            <a:off x="827584" y="4893712"/>
            <a:ext cx="7020780" cy="1456809"/>
          </a:xfrm>
          <a:prstGeom prst="rect">
            <a:avLst/>
          </a:prstGeom>
        </p:spPr>
        <p:txBody>
          <a:bodyPr wrap="square">
            <a:spAutoFit/>
          </a:bodyPr>
          <a:lstStyle/>
          <a:p>
            <a:pPr lvl="0">
              <a:lnSpc>
                <a:spcPct val="90000"/>
              </a:lnSpc>
              <a:spcBef>
                <a:spcPts val="1000"/>
              </a:spcBef>
            </a:pPr>
            <a:endParaRPr lang="fr-FR" sz="2000" b="1" dirty="0">
              <a:solidFill>
                <a:srgbClr val="FF0000"/>
              </a:solidFill>
              <a:latin typeface="Calibri" panose="020F0502020204030204"/>
            </a:endParaRPr>
          </a:p>
          <a:p>
            <a:pPr lvl="0" algn="ctr">
              <a:lnSpc>
                <a:spcPct val="90000"/>
              </a:lnSpc>
              <a:spcBef>
                <a:spcPts val="1000"/>
              </a:spcBef>
            </a:pPr>
            <a:r>
              <a:rPr lang="fr-FR" sz="2000" b="1" dirty="0">
                <a:latin typeface="Calibri" panose="020F0502020204030204"/>
              </a:rPr>
              <a:t>Tous peuvent avoir un effet sur la vigilance et sont souvent contre-indiqués pour certains postes de travail</a:t>
            </a:r>
          </a:p>
          <a:p>
            <a:pPr lvl="0" algn="ctr">
              <a:lnSpc>
                <a:spcPct val="90000"/>
              </a:lnSpc>
              <a:spcBef>
                <a:spcPts val="1000"/>
              </a:spcBef>
            </a:pPr>
            <a:r>
              <a:rPr lang="fr-FR" sz="2000" b="1" dirty="0">
                <a:latin typeface="Calibri" panose="020F0502020204030204"/>
              </a:rPr>
              <a:t>Parlez de votre poste de travail à votre médecin traitant</a:t>
            </a:r>
            <a:endParaRPr lang="fr-FR" sz="2400" dirty="0">
              <a:latin typeface="Calibri" panose="020F0502020204030204"/>
            </a:endParaRPr>
          </a:p>
        </p:txBody>
      </p:sp>
    </p:spTree>
    <p:extLst>
      <p:ext uri="{BB962C8B-B14F-4D97-AF65-F5344CB8AC3E}">
        <p14:creationId xmlns:p14="http://schemas.microsoft.com/office/powerpoint/2010/main" val="42538067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utoShape 2" descr="Résultat de recherche d'images pour &quot;logo entraide&quot;"/>
          <p:cNvSpPr>
            <a:spLocks noChangeAspect="1" noChangeArrowheads="1"/>
          </p:cNvSpPr>
          <p:nvPr/>
        </p:nvSpPr>
        <p:spPr bwMode="auto">
          <a:xfrm>
            <a:off x="47625" y="748903"/>
            <a:ext cx="228600" cy="2286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fr-FR" sz="1350"/>
          </a:p>
        </p:txBody>
      </p:sp>
      <p:sp>
        <p:nvSpPr>
          <p:cNvPr id="4" name="AutoShape 4" descr="Résultat de recherche d'images pour &quot;SIGLE cmr&quot;"/>
          <p:cNvSpPr>
            <a:spLocks noChangeAspect="1" noChangeArrowheads="1"/>
          </p:cNvSpPr>
          <p:nvPr/>
        </p:nvSpPr>
        <p:spPr bwMode="auto">
          <a:xfrm>
            <a:off x="161925" y="863203"/>
            <a:ext cx="228600" cy="2286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fr-FR" sz="1350"/>
          </a:p>
        </p:txBody>
      </p:sp>
      <p:sp>
        <p:nvSpPr>
          <p:cNvPr id="6" name="AutoShape 6" descr="Résultat de recherche d'images pour &quot;SIGLE cmr&quot;"/>
          <p:cNvSpPr>
            <a:spLocks noChangeAspect="1" noChangeArrowheads="1"/>
          </p:cNvSpPr>
          <p:nvPr/>
        </p:nvSpPr>
        <p:spPr bwMode="auto">
          <a:xfrm>
            <a:off x="276225" y="977503"/>
            <a:ext cx="228600" cy="2286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fr-FR" sz="1350"/>
          </a:p>
        </p:txBody>
      </p:sp>
      <p:sp>
        <p:nvSpPr>
          <p:cNvPr id="8" name="AutoShape 8" descr="Résultat de recherche d'images pour &quot;SIGLE cmr&quot;"/>
          <p:cNvSpPr>
            <a:spLocks noChangeAspect="1" noChangeArrowheads="1"/>
          </p:cNvSpPr>
          <p:nvPr/>
        </p:nvSpPr>
        <p:spPr bwMode="auto">
          <a:xfrm>
            <a:off x="390525" y="1091803"/>
            <a:ext cx="228600" cy="2286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fr-FR" sz="1350"/>
          </a:p>
        </p:txBody>
      </p:sp>
      <p:sp>
        <p:nvSpPr>
          <p:cNvPr id="11" name="AutoShape 22" descr="Résultat de recherche d'images pour &quot;logo communication&quot;"/>
          <p:cNvSpPr>
            <a:spLocks noChangeAspect="1" noChangeArrowheads="1"/>
          </p:cNvSpPr>
          <p:nvPr/>
        </p:nvSpPr>
        <p:spPr bwMode="auto">
          <a:xfrm>
            <a:off x="504825" y="1206103"/>
            <a:ext cx="228600" cy="2286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fr-FR" sz="1350"/>
          </a:p>
        </p:txBody>
      </p:sp>
      <p:sp>
        <p:nvSpPr>
          <p:cNvPr id="9" name="Rectangle 8"/>
          <p:cNvSpPr/>
          <p:nvPr/>
        </p:nvSpPr>
        <p:spPr>
          <a:xfrm>
            <a:off x="521941" y="377357"/>
            <a:ext cx="2061462" cy="461665"/>
          </a:xfrm>
          <a:prstGeom prst="rect">
            <a:avLst/>
          </a:prstGeom>
        </p:spPr>
        <p:txBody>
          <a:bodyPr wrap="none">
            <a:spAutoFit/>
          </a:bodyPr>
          <a:lstStyle/>
          <a:p>
            <a:pPr marL="128587" lvl="1"/>
            <a:r>
              <a:rPr lang="fr-FR" sz="2400" b="1" dirty="0">
                <a:solidFill>
                  <a:srgbClr val="008080"/>
                </a:solidFill>
                <a:effectLst>
                  <a:outerShdw blurRad="38100" dist="38100" dir="2700000" algn="tl">
                    <a:srgbClr val="000000">
                      <a:alpha val="43137"/>
                    </a:srgbClr>
                  </a:outerShdw>
                </a:effectLst>
                <a:latin typeface="Century Gothic" panose="020B0502020202020204" pitchFamily="34" charset="0"/>
                <a:ea typeface="Montserrat" charset="0"/>
                <a:cs typeface="Montserrat" charset="0"/>
              </a:rPr>
              <a:t>Programme</a:t>
            </a:r>
          </a:p>
        </p:txBody>
      </p:sp>
      <p:sp>
        <p:nvSpPr>
          <p:cNvPr id="5" name="Espace réservé du numéro de diapositive 4"/>
          <p:cNvSpPr>
            <a:spLocks noGrp="1"/>
          </p:cNvSpPr>
          <p:nvPr>
            <p:ph type="sldNum" sz="quarter" idx="26"/>
          </p:nvPr>
        </p:nvSpPr>
        <p:spPr/>
        <p:txBody>
          <a:bodyPr/>
          <a:lstStyle/>
          <a:p>
            <a:fld id="{53450067-A732-4551-A68F-174FD727CE34}" type="slidenum">
              <a:rPr lang="fr-FR" smtClean="0"/>
              <a:t>3</a:t>
            </a:fld>
            <a:endParaRPr lang="fr-FR"/>
          </a:p>
        </p:txBody>
      </p:sp>
      <p:sp>
        <p:nvSpPr>
          <p:cNvPr id="17" name="Espace réservé du pied de page 8"/>
          <p:cNvSpPr>
            <a:spLocks noGrp="1"/>
          </p:cNvSpPr>
          <p:nvPr>
            <p:ph type="ftr" sz="quarter" idx="25"/>
          </p:nvPr>
        </p:nvSpPr>
        <p:spPr>
          <a:xfrm>
            <a:off x="6516216" y="6453336"/>
            <a:ext cx="2664296" cy="365125"/>
          </a:xfrm>
        </p:spPr>
        <p:txBody>
          <a:bodyPr/>
          <a:lstStyle>
            <a:lvl1pPr>
              <a:defRPr sz="900"/>
            </a:lvl1pPr>
          </a:lstStyle>
          <a:p>
            <a:r>
              <a:rPr lang="fr-FR"/>
              <a:t>SAT Durance Luberon Copyright</a:t>
            </a:r>
            <a:endParaRPr lang="fr-FR" dirty="0"/>
          </a:p>
        </p:txBody>
      </p:sp>
      <p:pic>
        <p:nvPicPr>
          <p:cNvPr id="18" name="Picture 3" descr="https://www.satduranceluberon.fr/logo/logosat.jpg"/>
          <p:cNvPicPr>
            <a:picLocks noChangeAspect="1" noChangeArrowheads="1"/>
          </p:cNvPicPr>
          <p:nvPr/>
        </p:nvPicPr>
        <p:blipFill>
          <a:blip r:link="rId3">
            <a:extLst>
              <a:ext uri="{28A0092B-C50C-407E-A947-70E740481C1C}">
                <a14:useLocalDpi xmlns:a14="http://schemas.microsoft.com/office/drawing/2010/main" val="0"/>
              </a:ext>
            </a:extLst>
          </a:blip>
          <a:srcRect/>
          <a:stretch>
            <a:fillRect/>
          </a:stretch>
        </p:blipFill>
        <p:spPr bwMode="auto">
          <a:xfrm>
            <a:off x="7848364" y="167413"/>
            <a:ext cx="1080120" cy="8100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p:cNvSpPr/>
          <p:nvPr/>
        </p:nvSpPr>
        <p:spPr>
          <a:xfrm>
            <a:off x="733425" y="1320403"/>
            <a:ext cx="8087047" cy="5572359"/>
          </a:xfrm>
          <a:prstGeom prst="rect">
            <a:avLst/>
          </a:prstGeom>
        </p:spPr>
        <p:txBody>
          <a:bodyPr wrap="square">
            <a:spAutoFit/>
          </a:bodyPr>
          <a:lstStyle/>
          <a:p>
            <a:pPr marL="342900" indent="-342900">
              <a:lnSpc>
                <a:spcPct val="200000"/>
              </a:lnSpc>
              <a:buFont typeface="+mj-lt"/>
              <a:buAutoNum type="arabicPeriod"/>
            </a:pPr>
            <a:r>
              <a:rPr lang="fr-FR" sz="1900" b="1" dirty="0">
                <a:latin typeface="Arial" panose="020B0604020202020204" pitchFamily="34" charset="0"/>
                <a:cs typeface="Arial" panose="020B0604020202020204" pitchFamily="34" charset="0"/>
              </a:rPr>
              <a:t>Rôles et responsabilités dans l’entreprise</a:t>
            </a:r>
          </a:p>
          <a:p>
            <a:pPr marL="342900" indent="-342900">
              <a:lnSpc>
                <a:spcPct val="200000"/>
              </a:lnSpc>
              <a:buFont typeface="+mj-lt"/>
              <a:buAutoNum type="arabicPeriod"/>
            </a:pPr>
            <a:r>
              <a:rPr lang="fr-FR" sz="1900" b="1" dirty="0">
                <a:latin typeface="Arial" panose="020B0604020202020204" pitchFamily="34" charset="0"/>
                <a:cs typeface="Arial" panose="020B0604020202020204" pitchFamily="34" charset="0"/>
              </a:rPr>
              <a:t>Définitions: </a:t>
            </a:r>
          </a:p>
          <a:p>
            <a:pPr marL="800100" lvl="1" indent="-342900">
              <a:lnSpc>
                <a:spcPct val="200000"/>
              </a:lnSpc>
              <a:buFont typeface="Arial" panose="020B0604020202020204" pitchFamily="34" charset="0"/>
              <a:buChar char="•"/>
            </a:pPr>
            <a:r>
              <a:rPr lang="fr-FR" sz="1600" b="1" dirty="0">
                <a:latin typeface="Arial" panose="020B0604020202020204" pitchFamily="34" charset="0"/>
                <a:cs typeface="Arial" panose="020B0604020202020204" pitchFamily="34" charset="0"/>
              </a:rPr>
              <a:t>Substance psychoactive (SPA)</a:t>
            </a:r>
          </a:p>
          <a:p>
            <a:pPr marL="800100" lvl="1" indent="-342900">
              <a:lnSpc>
                <a:spcPct val="200000"/>
              </a:lnSpc>
              <a:buFont typeface="Arial" panose="020B0604020202020204" pitchFamily="34" charset="0"/>
              <a:buChar char="•"/>
            </a:pPr>
            <a:r>
              <a:rPr lang="fr-FR" sz="1600" b="1" dirty="0">
                <a:latin typeface="Arial" panose="020B0604020202020204" pitchFamily="34" charset="0"/>
                <a:cs typeface="Arial" panose="020B0604020202020204" pitchFamily="34" charset="0"/>
              </a:rPr>
              <a:t>Pratiques addictives</a:t>
            </a:r>
          </a:p>
          <a:p>
            <a:pPr marL="800100" lvl="1" indent="-342900">
              <a:lnSpc>
                <a:spcPct val="200000"/>
              </a:lnSpc>
              <a:buFont typeface="Arial" panose="020B0604020202020204" pitchFamily="34" charset="0"/>
              <a:buChar char="•"/>
            </a:pPr>
            <a:r>
              <a:rPr lang="fr-FR" sz="1600" b="1" dirty="0">
                <a:latin typeface="Arial" panose="020B0604020202020204" pitchFamily="34" charset="0"/>
                <a:cs typeface="Arial" panose="020B0604020202020204" pitchFamily="34" charset="0"/>
              </a:rPr>
              <a:t>Addictions</a:t>
            </a:r>
          </a:p>
          <a:p>
            <a:pPr marL="342900" indent="-342900">
              <a:lnSpc>
                <a:spcPct val="200000"/>
              </a:lnSpc>
              <a:buFont typeface="+mj-lt"/>
              <a:buAutoNum type="arabicPeriod"/>
            </a:pPr>
            <a:r>
              <a:rPr lang="fr-FR" sz="1900" b="1" dirty="0">
                <a:latin typeface="Arial" panose="020B0604020202020204" pitchFamily="34" charset="0"/>
                <a:cs typeface="Arial" panose="020B0604020202020204" pitchFamily="34" charset="0"/>
              </a:rPr>
              <a:t>SPA : </a:t>
            </a:r>
            <a:r>
              <a:rPr lang="fr-FR" sz="1600" b="1" dirty="0">
                <a:latin typeface="Arial" panose="020B0604020202020204" pitchFamily="34" charset="0"/>
                <a:cs typeface="Arial" panose="020B0604020202020204" pitchFamily="34" charset="0"/>
              </a:rPr>
              <a:t>exemples</a:t>
            </a:r>
          </a:p>
          <a:p>
            <a:pPr marL="342900" indent="-342900">
              <a:lnSpc>
                <a:spcPct val="200000"/>
              </a:lnSpc>
              <a:buFont typeface="+mj-lt"/>
              <a:buAutoNum type="arabicPeriod"/>
            </a:pPr>
            <a:r>
              <a:rPr lang="fr-FR" sz="1900" b="1" dirty="0">
                <a:latin typeface="Arial" panose="020B0604020202020204" pitchFamily="34" charset="0"/>
                <a:cs typeface="Arial" panose="020B0604020202020204" pitchFamily="34" charset="0"/>
              </a:rPr>
              <a:t>Alcool/ Cannabis/ Autres drogues</a:t>
            </a:r>
          </a:p>
          <a:p>
            <a:pPr marL="342900" indent="-342900">
              <a:lnSpc>
                <a:spcPct val="200000"/>
              </a:lnSpc>
              <a:buFont typeface="+mj-lt"/>
              <a:buAutoNum type="arabicPeriod"/>
            </a:pPr>
            <a:r>
              <a:rPr lang="fr-FR" sz="1900" b="1" dirty="0">
                <a:latin typeface="Arial" panose="020B0604020202020204" pitchFamily="34" charset="0"/>
                <a:cs typeface="Arial" panose="020B0604020202020204" pitchFamily="34" charset="0"/>
              </a:rPr>
              <a:t>Médicaments psychotropes</a:t>
            </a:r>
          </a:p>
          <a:p>
            <a:pPr marL="342900" indent="-342900">
              <a:lnSpc>
                <a:spcPct val="200000"/>
              </a:lnSpc>
              <a:buFont typeface="+mj-lt"/>
              <a:buAutoNum type="arabicPeriod"/>
            </a:pPr>
            <a:r>
              <a:rPr lang="fr-FR" sz="1900" b="1" dirty="0">
                <a:latin typeface="Arial" panose="020B0604020202020204" pitchFamily="34" charset="0"/>
                <a:cs typeface="Arial" panose="020B0604020202020204" pitchFamily="34" charset="0"/>
              </a:rPr>
              <a:t>Démarche de prévention en entreprise</a:t>
            </a:r>
          </a:p>
          <a:p>
            <a:pPr marL="342900" indent="-342900">
              <a:lnSpc>
                <a:spcPct val="200000"/>
              </a:lnSpc>
              <a:buFont typeface="+mj-lt"/>
              <a:buAutoNum type="arabicPeriod"/>
            </a:pPr>
            <a:endParaRPr lang="fr-FR" sz="1900" b="1" dirty="0">
              <a:latin typeface="Helvetica" panose="020B0604020202020204" pitchFamily="34" charset="0"/>
              <a:cs typeface="Helvetica" panose="020B0604020202020204" pitchFamily="34" charset="0"/>
            </a:endParaRPr>
          </a:p>
        </p:txBody>
      </p:sp>
    </p:spTree>
    <p:extLst>
      <p:ext uri="{BB962C8B-B14F-4D97-AF65-F5344CB8AC3E}">
        <p14:creationId xmlns:p14="http://schemas.microsoft.com/office/powerpoint/2010/main" val="286747008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utoShape 2" descr="Résultat de recherche d'images pour &quot;logo entraide&quot;"/>
          <p:cNvSpPr>
            <a:spLocks noChangeAspect="1" noChangeArrowheads="1"/>
          </p:cNvSpPr>
          <p:nvPr/>
        </p:nvSpPr>
        <p:spPr bwMode="auto">
          <a:xfrm>
            <a:off x="47625" y="748903"/>
            <a:ext cx="228600" cy="2286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fr-FR" sz="1350"/>
          </a:p>
        </p:txBody>
      </p:sp>
      <p:sp>
        <p:nvSpPr>
          <p:cNvPr id="4" name="AutoShape 4" descr="Résultat de recherche d'images pour &quot;SIGLE cmr&quot;"/>
          <p:cNvSpPr>
            <a:spLocks noChangeAspect="1" noChangeArrowheads="1"/>
          </p:cNvSpPr>
          <p:nvPr/>
        </p:nvSpPr>
        <p:spPr bwMode="auto">
          <a:xfrm>
            <a:off x="161925" y="863203"/>
            <a:ext cx="228600" cy="2286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fr-FR" sz="1350"/>
          </a:p>
        </p:txBody>
      </p:sp>
      <p:sp>
        <p:nvSpPr>
          <p:cNvPr id="6" name="AutoShape 6" descr="Résultat de recherche d'images pour &quot;SIGLE cmr&quot;"/>
          <p:cNvSpPr>
            <a:spLocks noChangeAspect="1" noChangeArrowheads="1"/>
          </p:cNvSpPr>
          <p:nvPr/>
        </p:nvSpPr>
        <p:spPr bwMode="auto">
          <a:xfrm>
            <a:off x="276225" y="977503"/>
            <a:ext cx="228600" cy="2286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fr-FR" sz="1350"/>
          </a:p>
        </p:txBody>
      </p:sp>
      <p:sp>
        <p:nvSpPr>
          <p:cNvPr id="8" name="AutoShape 8" descr="Résultat de recherche d'images pour &quot;SIGLE cmr&quot;"/>
          <p:cNvSpPr>
            <a:spLocks noChangeAspect="1" noChangeArrowheads="1"/>
          </p:cNvSpPr>
          <p:nvPr/>
        </p:nvSpPr>
        <p:spPr bwMode="auto">
          <a:xfrm>
            <a:off x="390525" y="1091803"/>
            <a:ext cx="228600" cy="2286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fr-FR" sz="1350"/>
          </a:p>
        </p:txBody>
      </p:sp>
      <p:sp>
        <p:nvSpPr>
          <p:cNvPr id="11" name="AutoShape 22" descr="Résultat de recherche d'images pour &quot;logo communication&quot;"/>
          <p:cNvSpPr>
            <a:spLocks noChangeAspect="1" noChangeArrowheads="1"/>
          </p:cNvSpPr>
          <p:nvPr/>
        </p:nvSpPr>
        <p:spPr bwMode="auto">
          <a:xfrm>
            <a:off x="504825" y="1206103"/>
            <a:ext cx="228600" cy="2286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fr-FR" sz="1350"/>
          </a:p>
        </p:txBody>
      </p:sp>
      <p:sp>
        <p:nvSpPr>
          <p:cNvPr id="9" name="Rectangle 8"/>
          <p:cNvSpPr/>
          <p:nvPr/>
        </p:nvSpPr>
        <p:spPr>
          <a:xfrm>
            <a:off x="521941" y="377357"/>
            <a:ext cx="5214569" cy="461665"/>
          </a:xfrm>
          <a:prstGeom prst="rect">
            <a:avLst/>
          </a:prstGeom>
        </p:spPr>
        <p:txBody>
          <a:bodyPr wrap="none">
            <a:spAutoFit/>
          </a:bodyPr>
          <a:lstStyle/>
          <a:p>
            <a:pPr marL="128587" lvl="1"/>
            <a:r>
              <a:rPr lang="fr-FR" sz="2400" b="1" dirty="0">
                <a:solidFill>
                  <a:srgbClr val="008080"/>
                </a:solidFill>
                <a:effectLst>
                  <a:outerShdw blurRad="38100" dist="38100" dir="2700000" algn="tl">
                    <a:srgbClr val="000000">
                      <a:alpha val="43137"/>
                    </a:srgbClr>
                  </a:outerShdw>
                </a:effectLst>
                <a:latin typeface="Century Gothic" panose="020B0502020202020204" pitchFamily="34" charset="0"/>
                <a:ea typeface="Montserrat" charset="0"/>
                <a:cs typeface="Montserrat" charset="0"/>
              </a:rPr>
              <a:t>MEDICAMENTS </a:t>
            </a:r>
            <a:r>
              <a:rPr lang="fr-FR" sz="2400" b="1" dirty="0">
                <a:solidFill>
                  <a:srgbClr val="008080"/>
                </a:solidFill>
                <a:effectLst>
                  <a:outerShdw blurRad="38100" dist="38100" dir="2700000" algn="tl">
                    <a:srgbClr val="000000">
                      <a:alpha val="43137"/>
                    </a:srgbClr>
                  </a:outerShdw>
                </a:effectLst>
                <a:latin typeface="Arial" panose="020B0604020202020204" pitchFamily="34" charset="0"/>
                <a:ea typeface="Montserrat" charset="0"/>
                <a:cs typeface="Arial" panose="020B0604020202020204" pitchFamily="34" charset="0"/>
              </a:rPr>
              <a:t>PSYCHOTROPES</a:t>
            </a:r>
            <a:r>
              <a:rPr lang="fr-FR" sz="2400" b="1" dirty="0">
                <a:solidFill>
                  <a:srgbClr val="008080"/>
                </a:solidFill>
                <a:effectLst>
                  <a:outerShdw blurRad="38100" dist="38100" dir="2700000" algn="tl">
                    <a:srgbClr val="000000">
                      <a:alpha val="43137"/>
                    </a:srgbClr>
                  </a:outerShdw>
                </a:effectLst>
                <a:latin typeface="Century Gothic" panose="020B0502020202020204" pitchFamily="34" charset="0"/>
                <a:ea typeface="Montserrat" charset="0"/>
                <a:cs typeface="Montserrat" charset="0"/>
              </a:rPr>
              <a:t>:</a:t>
            </a:r>
          </a:p>
        </p:txBody>
      </p:sp>
      <p:sp>
        <p:nvSpPr>
          <p:cNvPr id="5" name="Espace réservé du numéro de diapositive 4"/>
          <p:cNvSpPr>
            <a:spLocks noGrp="1"/>
          </p:cNvSpPr>
          <p:nvPr>
            <p:ph type="sldNum" sz="quarter" idx="26"/>
          </p:nvPr>
        </p:nvSpPr>
        <p:spPr/>
        <p:txBody>
          <a:bodyPr/>
          <a:lstStyle/>
          <a:p>
            <a:fld id="{53450067-A732-4551-A68F-174FD727CE34}" type="slidenum">
              <a:rPr lang="fr-FR" smtClean="0"/>
              <a:t>30</a:t>
            </a:fld>
            <a:endParaRPr lang="fr-FR"/>
          </a:p>
        </p:txBody>
      </p:sp>
      <p:sp>
        <p:nvSpPr>
          <p:cNvPr id="17" name="Espace réservé du pied de page 8"/>
          <p:cNvSpPr>
            <a:spLocks noGrp="1"/>
          </p:cNvSpPr>
          <p:nvPr>
            <p:ph type="ftr" sz="quarter" idx="25"/>
          </p:nvPr>
        </p:nvSpPr>
        <p:spPr>
          <a:xfrm>
            <a:off x="6516216" y="6453336"/>
            <a:ext cx="2664296" cy="365125"/>
          </a:xfrm>
        </p:spPr>
        <p:txBody>
          <a:bodyPr/>
          <a:lstStyle>
            <a:lvl1pPr>
              <a:defRPr sz="900"/>
            </a:lvl1pPr>
          </a:lstStyle>
          <a:p>
            <a:r>
              <a:rPr lang="fr-FR"/>
              <a:t>SAT Durance Luberon Copyright</a:t>
            </a:r>
            <a:endParaRPr lang="fr-FR" dirty="0"/>
          </a:p>
        </p:txBody>
      </p:sp>
      <p:pic>
        <p:nvPicPr>
          <p:cNvPr id="18" name="Picture 3" descr="https://www.satduranceluberon.fr/logo/logosat.jpg"/>
          <p:cNvPicPr>
            <a:picLocks noChangeAspect="1" noChangeArrowheads="1"/>
          </p:cNvPicPr>
          <p:nvPr/>
        </p:nvPicPr>
        <p:blipFill>
          <a:blip r:link="rId3">
            <a:extLst>
              <a:ext uri="{28A0092B-C50C-407E-A947-70E740481C1C}">
                <a14:useLocalDpi xmlns:a14="http://schemas.microsoft.com/office/drawing/2010/main" val="0"/>
              </a:ext>
            </a:extLst>
          </a:blip>
          <a:srcRect/>
          <a:stretch>
            <a:fillRect/>
          </a:stretch>
        </p:blipFill>
        <p:spPr bwMode="auto">
          <a:xfrm>
            <a:off x="7848364" y="167413"/>
            <a:ext cx="1080120" cy="8100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Espace réservé du contenu 2"/>
          <p:cNvSpPr txBox="1">
            <a:spLocks/>
          </p:cNvSpPr>
          <p:nvPr/>
        </p:nvSpPr>
        <p:spPr>
          <a:xfrm>
            <a:off x="656243" y="1206102"/>
            <a:ext cx="7654998" cy="5561163"/>
          </a:xfrm>
          <a:prstGeom prst="rect">
            <a:avLst/>
          </a:prstGeom>
        </p:spPr>
        <p:txBody>
          <a:bodyPr>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defRPr/>
            </a:pPr>
            <a:r>
              <a:rPr lang="fr-FR" sz="1800" dirty="0">
                <a:latin typeface="Arial" panose="020B0604020202020204" pitchFamily="34" charset="0"/>
                <a:cs typeface="Arial" panose="020B0604020202020204" pitchFamily="34" charset="0"/>
              </a:rPr>
              <a:t>Pas d’automédication</a:t>
            </a:r>
          </a:p>
          <a:p>
            <a:pPr marL="0" indent="0" algn="ctr">
              <a:buNone/>
              <a:defRPr/>
            </a:pPr>
            <a:r>
              <a:rPr lang="fr-FR" sz="1800" dirty="0">
                <a:latin typeface="Arial" panose="020B0604020202020204" pitchFamily="34" charset="0"/>
                <a:cs typeface="Arial" panose="020B0604020202020204" pitchFamily="34" charset="0"/>
              </a:rPr>
              <a:t>Regardez les pictogrammes sur les emballages</a:t>
            </a:r>
          </a:p>
          <a:p>
            <a:pPr marL="0" indent="0" algn="ctr">
              <a:buNone/>
              <a:defRPr/>
            </a:pPr>
            <a:endParaRPr lang="fr-FR" sz="2800" dirty="0">
              <a:solidFill>
                <a:srgbClr val="FF0000"/>
              </a:solidFill>
              <a:latin typeface="Helvetica" panose="020B0604020202020204" pitchFamily="34" charset="0"/>
              <a:cs typeface="Helvetica" panose="020B0604020202020204" pitchFamily="34" charset="0"/>
            </a:endParaRPr>
          </a:p>
          <a:p>
            <a:pPr marL="0" indent="0">
              <a:buNone/>
              <a:defRPr/>
            </a:pPr>
            <a:endParaRPr lang="fr-FR" sz="2800" dirty="0">
              <a:solidFill>
                <a:srgbClr val="FF0000"/>
              </a:solidFill>
              <a:latin typeface="Helvetica" panose="020B0604020202020204" pitchFamily="34" charset="0"/>
              <a:cs typeface="Helvetica" panose="020B0604020202020204" pitchFamily="34" charset="0"/>
            </a:endParaRPr>
          </a:p>
          <a:p>
            <a:pPr marL="0" indent="0">
              <a:buNone/>
              <a:defRPr/>
            </a:pPr>
            <a:endParaRPr lang="fr-FR" sz="2800" dirty="0">
              <a:solidFill>
                <a:srgbClr val="FF0000"/>
              </a:solidFill>
              <a:latin typeface="Helvetica" panose="020B0604020202020204" pitchFamily="34" charset="0"/>
              <a:cs typeface="Helvetica" panose="020B0604020202020204" pitchFamily="34" charset="0"/>
            </a:endParaRPr>
          </a:p>
          <a:p>
            <a:pPr marL="0" indent="0">
              <a:buNone/>
              <a:defRPr/>
            </a:pPr>
            <a:endParaRPr lang="fr-FR" sz="2800" dirty="0">
              <a:solidFill>
                <a:srgbClr val="FF0000"/>
              </a:solidFill>
              <a:latin typeface="Helvetica" panose="020B0604020202020204" pitchFamily="34" charset="0"/>
              <a:cs typeface="Helvetica" panose="020B0604020202020204" pitchFamily="34" charset="0"/>
            </a:endParaRPr>
          </a:p>
          <a:p>
            <a:pPr marL="0" indent="0">
              <a:buNone/>
              <a:defRPr/>
            </a:pPr>
            <a:endParaRPr lang="fr-FR" sz="2800" dirty="0">
              <a:solidFill>
                <a:srgbClr val="FF0000"/>
              </a:solidFill>
              <a:latin typeface="Helvetica" panose="020B0604020202020204" pitchFamily="34" charset="0"/>
              <a:cs typeface="Helvetica" panose="020B0604020202020204" pitchFamily="34" charset="0"/>
            </a:endParaRPr>
          </a:p>
          <a:p>
            <a:pPr marL="0" indent="0">
              <a:buNone/>
              <a:defRPr/>
            </a:pPr>
            <a:endParaRPr lang="fr-FR" sz="2800" dirty="0">
              <a:solidFill>
                <a:srgbClr val="FF0000"/>
              </a:solidFill>
              <a:latin typeface="Helvetica" panose="020B0604020202020204" pitchFamily="34" charset="0"/>
              <a:cs typeface="Helvetica" panose="020B0604020202020204" pitchFamily="34" charset="0"/>
            </a:endParaRPr>
          </a:p>
          <a:p>
            <a:pPr marL="0" lvl="0" indent="0" algn="ctr">
              <a:buNone/>
              <a:defRPr/>
            </a:pPr>
            <a:r>
              <a:rPr lang="fr-FR" sz="2400" b="1" dirty="0">
                <a:solidFill>
                  <a:srgbClr val="C00000"/>
                </a:solidFill>
                <a:latin typeface="Helvetica" panose="020B0604020202020204" pitchFamily="34" charset="0"/>
                <a:cs typeface="Helvetica" panose="020B0604020202020204" pitchFamily="34" charset="0"/>
                <a:sym typeface="Wingdings"/>
              </a:rPr>
              <a:t>Ne pas associer les médicaments à d’autres substances psychoactives </a:t>
            </a:r>
          </a:p>
          <a:p>
            <a:pPr marL="0" lvl="0" indent="0">
              <a:buNone/>
              <a:defRPr/>
            </a:pPr>
            <a:endParaRPr lang="fr-FR" sz="2400" dirty="0">
              <a:solidFill>
                <a:srgbClr val="FF0000"/>
              </a:solidFill>
              <a:latin typeface="Helvetica" panose="020B0604020202020204" pitchFamily="34" charset="0"/>
              <a:cs typeface="Helvetica" panose="020B0604020202020204" pitchFamily="34" charset="0"/>
              <a:sym typeface="Wingdings"/>
            </a:endParaRPr>
          </a:p>
          <a:p>
            <a:pPr marL="0" indent="0">
              <a:buNone/>
              <a:defRPr/>
            </a:pPr>
            <a:endParaRPr lang="fr-FR" sz="1900" dirty="0">
              <a:latin typeface="Helvetica" panose="020B0604020202020204" pitchFamily="34" charset="0"/>
              <a:cs typeface="Helvetica" panose="020B0604020202020204" pitchFamily="34" charset="0"/>
            </a:endParaRPr>
          </a:p>
        </p:txBody>
      </p:sp>
      <p:sp>
        <p:nvSpPr>
          <p:cNvPr id="2" name="AutoShape 2" descr="Médicaments et accidents de la route : des pictogrammes insuffisants"/>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pic>
        <p:nvPicPr>
          <p:cNvPr id="13"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675430" y="2276872"/>
            <a:ext cx="5616624" cy="20882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8917133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p:cNvSpPr>
            <a:spLocks noGrp="1"/>
          </p:cNvSpPr>
          <p:nvPr>
            <p:ph type="body" sz="quarter" idx="10"/>
          </p:nvPr>
        </p:nvSpPr>
        <p:spPr/>
        <p:txBody>
          <a:bodyPr/>
          <a:lstStyle/>
          <a:p>
            <a:r>
              <a:rPr lang="fr-FR" b="1" dirty="0">
                <a:latin typeface="Arial" panose="020B0604020202020204" pitchFamily="34" charset="0"/>
                <a:cs typeface="Arial" panose="020B0604020202020204" pitchFamily="34" charset="0"/>
              </a:rPr>
              <a:t>DEMARCHE DE PREVENTION EN ENTREPRISE</a:t>
            </a:r>
          </a:p>
        </p:txBody>
      </p:sp>
      <p:sp>
        <p:nvSpPr>
          <p:cNvPr id="4" name="Espace réservé du numéro de diapositive 3"/>
          <p:cNvSpPr>
            <a:spLocks noGrp="1"/>
          </p:cNvSpPr>
          <p:nvPr>
            <p:ph type="sldNum" sz="quarter" idx="26"/>
          </p:nvPr>
        </p:nvSpPr>
        <p:spPr/>
        <p:txBody>
          <a:bodyPr/>
          <a:lstStyle/>
          <a:p>
            <a:fld id="{53450067-A732-4551-A68F-174FD727CE34}" type="slidenum">
              <a:rPr lang="fr-FR" smtClean="0"/>
              <a:pPr/>
              <a:t>31</a:t>
            </a:fld>
            <a:endParaRPr lang="fr-FR" dirty="0"/>
          </a:p>
        </p:txBody>
      </p:sp>
      <p:sp>
        <p:nvSpPr>
          <p:cNvPr id="5" name="Espace réservé du pied de page 4"/>
          <p:cNvSpPr>
            <a:spLocks noGrp="1"/>
          </p:cNvSpPr>
          <p:nvPr>
            <p:ph type="ftr" sz="quarter" idx="25"/>
          </p:nvPr>
        </p:nvSpPr>
        <p:spPr/>
        <p:txBody>
          <a:bodyPr/>
          <a:lstStyle/>
          <a:p>
            <a:r>
              <a:rPr lang="fr-FR"/>
              <a:t>SAT Durance Luberon Copyright</a:t>
            </a:r>
            <a:endParaRPr lang="fr-FR" dirty="0"/>
          </a:p>
        </p:txBody>
      </p:sp>
      <p:pic>
        <p:nvPicPr>
          <p:cNvPr id="5122" name="Picture 2" descr="Vecteur Stock santé et sécurité au travail (prévention, protection) | Adobe  Stock"/>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48173" y="1052736"/>
            <a:ext cx="6048672" cy="42484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2989606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utoShape 2" descr="Résultat de recherche d'images pour &quot;logo entraide&quot;"/>
          <p:cNvSpPr>
            <a:spLocks noChangeAspect="1" noChangeArrowheads="1"/>
          </p:cNvSpPr>
          <p:nvPr/>
        </p:nvSpPr>
        <p:spPr bwMode="auto">
          <a:xfrm>
            <a:off x="47625" y="748903"/>
            <a:ext cx="228600" cy="2286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fr-FR" sz="1350"/>
          </a:p>
        </p:txBody>
      </p:sp>
      <p:sp>
        <p:nvSpPr>
          <p:cNvPr id="4" name="AutoShape 4" descr="Résultat de recherche d'images pour &quot;SIGLE cmr&quot;"/>
          <p:cNvSpPr>
            <a:spLocks noChangeAspect="1" noChangeArrowheads="1"/>
          </p:cNvSpPr>
          <p:nvPr/>
        </p:nvSpPr>
        <p:spPr bwMode="auto">
          <a:xfrm>
            <a:off x="161925" y="863203"/>
            <a:ext cx="228600" cy="2286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fr-FR" sz="1350"/>
          </a:p>
        </p:txBody>
      </p:sp>
      <p:sp>
        <p:nvSpPr>
          <p:cNvPr id="6" name="AutoShape 6" descr="Résultat de recherche d'images pour &quot;SIGLE cmr&quot;"/>
          <p:cNvSpPr>
            <a:spLocks noChangeAspect="1" noChangeArrowheads="1"/>
          </p:cNvSpPr>
          <p:nvPr/>
        </p:nvSpPr>
        <p:spPr bwMode="auto">
          <a:xfrm>
            <a:off x="276225" y="977503"/>
            <a:ext cx="228600" cy="2286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fr-FR" sz="1350"/>
          </a:p>
        </p:txBody>
      </p:sp>
      <p:sp>
        <p:nvSpPr>
          <p:cNvPr id="8" name="AutoShape 8" descr="Résultat de recherche d'images pour &quot;SIGLE cmr&quot;"/>
          <p:cNvSpPr>
            <a:spLocks noChangeAspect="1" noChangeArrowheads="1"/>
          </p:cNvSpPr>
          <p:nvPr/>
        </p:nvSpPr>
        <p:spPr bwMode="auto">
          <a:xfrm>
            <a:off x="390525" y="1091803"/>
            <a:ext cx="228600" cy="2286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fr-FR" sz="1350"/>
          </a:p>
        </p:txBody>
      </p:sp>
      <p:sp>
        <p:nvSpPr>
          <p:cNvPr id="11" name="AutoShape 22" descr="Résultat de recherche d'images pour &quot;logo communication&quot;"/>
          <p:cNvSpPr>
            <a:spLocks noChangeAspect="1" noChangeArrowheads="1"/>
          </p:cNvSpPr>
          <p:nvPr/>
        </p:nvSpPr>
        <p:spPr bwMode="auto">
          <a:xfrm>
            <a:off x="504825" y="1206103"/>
            <a:ext cx="228600" cy="2286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fr-FR" sz="1350"/>
          </a:p>
        </p:txBody>
      </p:sp>
      <p:sp>
        <p:nvSpPr>
          <p:cNvPr id="9" name="Rectangle 8"/>
          <p:cNvSpPr/>
          <p:nvPr/>
        </p:nvSpPr>
        <p:spPr>
          <a:xfrm>
            <a:off x="521941" y="377357"/>
            <a:ext cx="6793526" cy="461665"/>
          </a:xfrm>
          <a:prstGeom prst="rect">
            <a:avLst/>
          </a:prstGeom>
        </p:spPr>
        <p:txBody>
          <a:bodyPr wrap="none">
            <a:spAutoFit/>
          </a:bodyPr>
          <a:lstStyle/>
          <a:p>
            <a:pPr marL="128587" lvl="1"/>
            <a:r>
              <a:rPr lang="fr-FR" sz="2400" b="1" dirty="0">
                <a:solidFill>
                  <a:srgbClr val="008080"/>
                </a:solidFill>
                <a:effectLst>
                  <a:outerShdw blurRad="38100" dist="38100" dir="2700000" algn="tl">
                    <a:srgbClr val="000000">
                      <a:alpha val="43137"/>
                    </a:srgbClr>
                  </a:outerShdw>
                </a:effectLst>
                <a:latin typeface="Century Gothic" panose="020B0502020202020204" pitchFamily="34" charset="0"/>
                <a:ea typeface="Montserrat" charset="0"/>
                <a:cs typeface="Montserrat" charset="0"/>
              </a:rPr>
              <a:t>DEMARCHE DE </a:t>
            </a:r>
            <a:r>
              <a:rPr lang="fr-FR" sz="2400" b="1" dirty="0">
                <a:solidFill>
                  <a:srgbClr val="008080"/>
                </a:solidFill>
                <a:effectLst>
                  <a:outerShdw blurRad="38100" dist="38100" dir="2700000" algn="tl">
                    <a:srgbClr val="000000">
                      <a:alpha val="43137"/>
                    </a:srgbClr>
                  </a:outerShdw>
                </a:effectLst>
                <a:latin typeface="Arial" panose="020B0604020202020204" pitchFamily="34" charset="0"/>
                <a:ea typeface="Montserrat" charset="0"/>
                <a:cs typeface="Arial" panose="020B0604020202020204" pitchFamily="34" charset="0"/>
              </a:rPr>
              <a:t>PREVENTION</a:t>
            </a:r>
            <a:r>
              <a:rPr lang="fr-FR" sz="2400" b="1" dirty="0">
                <a:solidFill>
                  <a:srgbClr val="008080"/>
                </a:solidFill>
                <a:effectLst>
                  <a:outerShdw blurRad="38100" dist="38100" dir="2700000" algn="tl">
                    <a:srgbClr val="000000">
                      <a:alpha val="43137"/>
                    </a:srgbClr>
                  </a:outerShdw>
                </a:effectLst>
                <a:latin typeface="Century Gothic" panose="020B0502020202020204" pitchFamily="34" charset="0"/>
                <a:ea typeface="Montserrat" charset="0"/>
                <a:cs typeface="Montserrat" charset="0"/>
              </a:rPr>
              <a:t> EN ENTREPRISE:</a:t>
            </a:r>
          </a:p>
        </p:txBody>
      </p:sp>
      <p:sp>
        <p:nvSpPr>
          <p:cNvPr id="5" name="Espace réservé du numéro de diapositive 4"/>
          <p:cNvSpPr>
            <a:spLocks noGrp="1"/>
          </p:cNvSpPr>
          <p:nvPr>
            <p:ph type="sldNum" sz="quarter" idx="26"/>
          </p:nvPr>
        </p:nvSpPr>
        <p:spPr/>
        <p:txBody>
          <a:bodyPr/>
          <a:lstStyle/>
          <a:p>
            <a:fld id="{53450067-A732-4551-A68F-174FD727CE34}" type="slidenum">
              <a:rPr lang="fr-FR" smtClean="0"/>
              <a:t>32</a:t>
            </a:fld>
            <a:endParaRPr lang="fr-FR"/>
          </a:p>
        </p:txBody>
      </p:sp>
      <p:sp>
        <p:nvSpPr>
          <p:cNvPr id="17" name="Espace réservé du pied de page 8"/>
          <p:cNvSpPr>
            <a:spLocks noGrp="1"/>
          </p:cNvSpPr>
          <p:nvPr>
            <p:ph type="ftr" sz="quarter" idx="25"/>
          </p:nvPr>
        </p:nvSpPr>
        <p:spPr>
          <a:xfrm>
            <a:off x="6516216" y="6453336"/>
            <a:ext cx="2664296" cy="365125"/>
          </a:xfrm>
        </p:spPr>
        <p:txBody>
          <a:bodyPr/>
          <a:lstStyle>
            <a:lvl1pPr>
              <a:defRPr sz="900"/>
            </a:lvl1pPr>
          </a:lstStyle>
          <a:p>
            <a:r>
              <a:rPr lang="fr-FR"/>
              <a:t>SAT Durance Luberon Copyright</a:t>
            </a:r>
            <a:endParaRPr lang="fr-FR" dirty="0"/>
          </a:p>
        </p:txBody>
      </p:sp>
      <p:pic>
        <p:nvPicPr>
          <p:cNvPr id="18" name="Picture 3" descr="https://www.satduranceluberon.fr/logo/logosat.jpg"/>
          <p:cNvPicPr>
            <a:picLocks noChangeAspect="1" noChangeArrowheads="1"/>
          </p:cNvPicPr>
          <p:nvPr/>
        </p:nvPicPr>
        <p:blipFill>
          <a:blip r:link="rId3">
            <a:extLst>
              <a:ext uri="{28A0092B-C50C-407E-A947-70E740481C1C}">
                <a14:useLocalDpi xmlns:a14="http://schemas.microsoft.com/office/drawing/2010/main" val="0"/>
              </a:ext>
            </a:extLst>
          </a:blip>
          <a:srcRect/>
          <a:stretch>
            <a:fillRect/>
          </a:stretch>
        </p:blipFill>
        <p:spPr bwMode="auto">
          <a:xfrm>
            <a:off x="7848364" y="167413"/>
            <a:ext cx="1080120" cy="8100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Espace réservé du contenu 2"/>
          <p:cNvSpPr txBox="1">
            <a:spLocks/>
          </p:cNvSpPr>
          <p:nvPr/>
        </p:nvSpPr>
        <p:spPr>
          <a:xfrm>
            <a:off x="751251" y="1526618"/>
            <a:ext cx="7654998" cy="4239122"/>
          </a:xfrm>
          <a:prstGeom prst="rect">
            <a:avLst/>
          </a:prstGeom>
        </p:spPr>
        <p:txBody>
          <a:bodyPr>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defRPr/>
            </a:pPr>
            <a:r>
              <a:rPr lang="fr-FR" sz="2000" b="1" u="sng" dirty="0">
                <a:latin typeface="Arial" panose="020B0604020202020204" pitchFamily="34" charset="0"/>
                <a:cs typeface="Arial" panose="020B0604020202020204" pitchFamily="34" charset="0"/>
              </a:rPr>
              <a:t>1/ Information/sensibilisation</a:t>
            </a:r>
          </a:p>
          <a:p>
            <a:pPr marL="0" indent="0">
              <a:buNone/>
              <a:defRPr/>
            </a:pPr>
            <a:endParaRPr lang="fr-FR" sz="1800" b="1" dirty="0">
              <a:latin typeface="Arial" panose="020B0604020202020204" pitchFamily="34" charset="0"/>
              <a:cs typeface="Arial" panose="020B0604020202020204" pitchFamily="34" charset="0"/>
            </a:endParaRPr>
          </a:p>
          <a:p>
            <a:pPr marL="0" indent="0">
              <a:buNone/>
              <a:defRPr/>
            </a:pPr>
            <a:r>
              <a:rPr lang="fr-FR" sz="1800" dirty="0">
                <a:latin typeface="Arial" panose="020B0604020202020204" pitchFamily="34" charset="0"/>
                <a:cs typeface="Arial" panose="020B0604020202020204" pitchFamily="34" charset="0"/>
              </a:rPr>
              <a:t>Une consommation à faible risque peut devenir à risque dans certaines situations</a:t>
            </a:r>
          </a:p>
          <a:p>
            <a:pPr marL="0" indent="0">
              <a:buNone/>
              <a:defRPr/>
            </a:pPr>
            <a:endParaRPr lang="fr-FR" sz="1800" dirty="0">
              <a:latin typeface="Arial" panose="020B0604020202020204" pitchFamily="34" charset="0"/>
              <a:cs typeface="Arial" panose="020B0604020202020204" pitchFamily="34" charset="0"/>
            </a:endParaRPr>
          </a:p>
          <a:p>
            <a:pPr marL="0" indent="0">
              <a:buNone/>
              <a:defRPr/>
            </a:pPr>
            <a:r>
              <a:rPr lang="fr-FR" sz="1800" dirty="0">
                <a:latin typeface="Arial" panose="020B0604020202020204" pitchFamily="34" charset="0"/>
                <a:cs typeface="Arial" panose="020B0604020202020204" pitchFamily="34" charset="0"/>
              </a:rPr>
              <a:t>Pour certains postes de travail à risque:</a:t>
            </a:r>
          </a:p>
          <a:p>
            <a:pPr>
              <a:buFont typeface="Wingdings" panose="05000000000000000000" pitchFamily="2" charset="2"/>
              <a:buChar char="§"/>
              <a:defRPr/>
            </a:pPr>
            <a:r>
              <a:rPr lang="fr-FR" sz="1800" dirty="0">
                <a:latin typeface="Arial" panose="020B0604020202020204" pitchFamily="34" charset="0"/>
                <a:cs typeface="Arial" panose="020B0604020202020204" pitchFamily="34" charset="0"/>
              </a:rPr>
              <a:t>Travail en hauteur </a:t>
            </a:r>
          </a:p>
          <a:p>
            <a:pPr>
              <a:buFont typeface="Wingdings" panose="05000000000000000000" pitchFamily="2" charset="2"/>
              <a:buChar char="§"/>
              <a:defRPr/>
            </a:pPr>
            <a:r>
              <a:rPr lang="fr-FR" sz="1800" dirty="0">
                <a:latin typeface="Arial" panose="020B0604020202020204" pitchFamily="34" charset="0"/>
                <a:cs typeface="Arial" panose="020B0604020202020204" pitchFamily="34" charset="0"/>
              </a:rPr>
              <a:t>Conduite d’un véhicule, poids lourd, engin de chantier</a:t>
            </a:r>
          </a:p>
          <a:p>
            <a:pPr>
              <a:buFont typeface="Wingdings" panose="05000000000000000000" pitchFamily="2" charset="2"/>
              <a:buChar char="§"/>
              <a:defRPr/>
            </a:pPr>
            <a:r>
              <a:rPr lang="fr-FR" sz="1800" dirty="0">
                <a:latin typeface="Arial" panose="020B0604020202020204" pitchFamily="34" charset="0"/>
                <a:cs typeface="Arial" panose="020B0604020202020204" pitchFamily="34" charset="0"/>
              </a:rPr>
              <a:t>Caristes</a:t>
            </a:r>
          </a:p>
          <a:p>
            <a:pPr>
              <a:buFont typeface="Wingdings" panose="05000000000000000000" pitchFamily="2" charset="2"/>
              <a:buChar char="§"/>
              <a:defRPr/>
            </a:pPr>
            <a:r>
              <a:rPr lang="fr-FR" sz="1800" dirty="0">
                <a:latin typeface="Arial" panose="020B0604020202020204" pitchFamily="34" charset="0"/>
                <a:cs typeface="Arial" panose="020B0604020202020204" pitchFamily="34" charset="0"/>
              </a:rPr>
              <a:t>Travail sur machine dangereuse</a:t>
            </a:r>
          </a:p>
          <a:p>
            <a:pPr>
              <a:buFont typeface="Wingdings" panose="05000000000000000000" pitchFamily="2" charset="2"/>
              <a:buChar char="§"/>
              <a:defRPr/>
            </a:pPr>
            <a:r>
              <a:rPr lang="fr-FR" sz="1800" dirty="0">
                <a:latin typeface="Arial" panose="020B0604020202020204" pitchFamily="34" charset="0"/>
                <a:cs typeface="Arial" panose="020B0604020202020204" pitchFamily="34" charset="0"/>
              </a:rPr>
              <a:t>Travail avec des produits chimiques …</a:t>
            </a:r>
          </a:p>
          <a:p>
            <a:pPr marL="0" indent="0">
              <a:buNone/>
              <a:defRPr/>
            </a:pPr>
            <a:endParaRPr lang="fr-FR" sz="1900" dirty="0">
              <a:latin typeface="Helvetica" panose="020B0604020202020204" pitchFamily="34" charset="0"/>
              <a:cs typeface="Helvetica" panose="020B0604020202020204" pitchFamily="34" charset="0"/>
            </a:endParaRPr>
          </a:p>
        </p:txBody>
      </p:sp>
      <p:sp>
        <p:nvSpPr>
          <p:cNvPr id="2" name="AutoShape 2" descr="Médicaments et accidents de la route : des pictogrammes insuffisants"/>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Tree>
    <p:extLst>
      <p:ext uri="{BB962C8B-B14F-4D97-AF65-F5344CB8AC3E}">
        <p14:creationId xmlns:p14="http://schemas.microsoft.com/office/powerpoint/2010/main" val="131974315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utoShape 2" descr="Résultat de recherche d'images pour &quot;logo entraide&quot;"/>
          <p:cNvSpPr>
            <a:spLocks noChangeAspect="1" noChangeArrowheads="1"/>
          </p:cNvSpPr>
          <p:nvPr/>
        </p:nvSpPr>
        <p:spPr bwMode="auto">
          <a:xfrm>
            <a:off x="47625" y="748903"/>
            <a:ext cx="228600" cy="2286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fr-FR" sz="1350"/>
          </a:p>
        </p:txBody>
      </p:sp>
      <p:sp>
        <p:nvSpPr>
          <p:cNvPr id="4" name="AutoShape 4" descr="Résultat de recherche d'images pour &quot;SIGLE cmr&quot;"/>
          <p:cNvSpPr>
            <a:spLocks noChangeAspect="1" noChangeArrowheads="1"/>
          </p:cNvSpPr>
          <p:nvPr/>
        </p:nvSpPr>
        <p:spPr bwMode="auto">
          <a:xfrm>
            <a:off x="161925" y="863203"/>
            <a:ext cx="228600" cy="2286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fr-FR" sz="1350"/>
          </a:p>
        </p:txBody>
      </p:sp>
      <p:sp>
        <p:nvSpPr>
          <p:cNvPr id="6" name="AutoShape 6" descr="Résultat de recherche d'images pour &quot;SIGLE cmr&quot;"/>
          <p:cNvSpPr>
            <a:spLocks noChangeAspect="1" noChangeArrowheads="1"/>
          </p:cNvSpPr>
          <p:nvPr/>
        </p:nvSpPr>
        <p:spPr bwMode="auto">
          <a:xfrm>
            <a:off x="276225" y="977503"/>
            <a:ext cx="228600" cy="2286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fr-FR" sz="1350"/>
          </a:p>
        </p:txBody>
      </p:sp>
      <p:sp>
        <p:nvSpPr>
          <p:cNvPr id="8" name="AutoShape 8" descr="Résultat de recherche d'images pour &quot;SIGLE cmr&quot;"/>
          <p:cNvSpPr>
            <a:spLocks noChangeAspect="1" noChangeArrowheads="1"/>
          </p:cNvSpPr>
          <p:nvPr/>
        </p:nvSpPr>
        <p:spPr bwMode="auto">
          <a:xfrm>
            <a:off x="390525" y="1091803"/>
            <a:ext cx="228600" cy="2286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fr-FR" sz="1350"/>
          </a:p>
        </p:txBody>
      </p:sp>
      <p:sp>
        <p:nvSpPr>
          <p:cNvPr id="11" name="AutoShape 22" descr="Résultat de recherche d'images pour &quot;logo communication&quot;"/>
          <p:cNvSpPr>
            <a:spLocks noChangeAspect="1" noChangeArrowheads="1"/>
          </p:cNvSpPr>
          <p:nvPr/>
        </p:nvSpPr>
        <p:spPr bwMode="auto">
          <a:xfrm>
            <a:off x="504825" y="1206103"/>
            <a:ext cx="228600" cy="2286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fr-FR" sz="1350"/>
          </a:p>
        </p:txBody>
      </p:sp>
      <p:sp>
        <p:nvSpPr>
          <p:cNvPr id="9" name="Rectangle 8"/>
          <p:cNvSpPr/>
          <p:nvPr/>
        </p:nvSpPr>
        <p:spPr>
          <a:xfrm>
            <a:off x="521941" y="377357"/>
            <a:ext cx="6609182" cy="461665"/>
          </a:xfrm>
          <a:prstGeom prst="rect">
            <a:avLst/>
          </a:prstGeom>
        </p:spPr>
        <p:txBody>
          <a:bodyPr wrap="none">
            <a:spAutoFit/>
          </a:bodyPr>
          <a:lstStyle/>
          <a:p>
            <a:pPr marL="128587" lvl="1"/>
            <a:r>
              <a:rPr lang="fr-FR" sz="2400" b="1" dirty="0">
                <a:solidFill>
                  <a:srgbClr val="008080"/>
                </a:solidFill>
                <a:effectLst>
                  <a:outerShdw blurRad="38100" dist="38100" dir="2700000" algn="tl">
                    <a:srgbClr val="000000">
                      <a:alpha val="43137"/>
                    </a:srgbClr>
                  </a:outerShdw>
                </a:effectLst>
                <a:latin typeface="Century Gothic" panose="020B0502020202020204" pitchFamily="34" charset="0"/>
                <a:ea typeface="Montserrat" charset="0"/>
                <a:cs typeface="Montserrat" charset="0"/>
              </a:rPr>
              <a:t>DEMARCHE DE PREVENTION EN ENTREPRISE:</a:t>
            </a:r>
          </a:p>
        </p:txBody>
      </p:sp>
      <p:sp>
        <p:nvSpPr>
          <p:cNvPr id="5" name="Espace réservé du numéro de diapositive 4"/>
          <p:cNvSpPr>
            <a:spLocks noGrp="1"/>
          </p:cNvSpPr>
          <p:nvPr>
            <p:ph type="sldNum" sz="quarter" idx="26"/>
          </p:nvPr>
        </p:nvSpPr>
        <p:spPr/>
        <p:txBody>
          <a:bodyPr/>
          <a:lstStyle/>
          <a:p>
            <a:fld id="{53450067-A732-4551-A68F-174FD727CE34}" type="slidenum">
              <a:rPr lang="fr-FR" smtClean="0"/>
              <a:t>33</a:t>
            </a:fld>
            <a:endParaRPr lang="fr-FR"/>
          </a:p>
        </p:txBody>
      </p:sp>
      <p:sp>
        <p:nvSpPr>
          <p:cNvPr id="17" name="Espace réservé du pied de page 8"/>
          <p:cNvSpPr>
            <a:spLocks noGrp="1"/>
          </p:cNvSpPr>
          <p:nvPr>
            <p:ph type="ftr" sz="quarter" idx="25"/>
          </p:nvPr>
        </p:nvSpPr>
        <p:spPr>
          <a:xfrm>
            <a:off x="6516216" y="6453336"/>
            <a:ext cx="2664296" cy="365125"/>
          </a:xfrm>
        </p:spPr>
        <p:txBody>
          <a:bodyPr/>
          <a:lstStyle>
            <a:lvl1pPr>
              <a:defRPr sz="900"/>
            </a:lvl1pPr>
          </a:lstStyle>
          <a:p>
            <a:r>
              <a:rPr lang="fr-FR"/>
              <a:t>SAT Durance Luberon Copyright</a:t>
            </a:r>
            <a:endParaRPr lang="fr-FR" dirty="0"/>
          </a:p>
        </p:txBody>
      </p:sp>
      <p:pic>
        <p:nvPicPr>
          <p:cNvPr id="18" name="Picture 3" descr="https://www.satduranceluberon.fr/logo/logosat.jpg"/>
          <p:cNvPicPr>
            <a:picLocks noChangeAspect="1" noChangeArrowheads="1"/>
          </p:cNvPicPr>
          <p:nvPr/>
        </p:nvPicPr>
        <p:blipFill>
          <a:blip r:link="rId3">
            <a:extLst>
              <a:ext uri="{28A0092B-C50C-407E-A947-70E740481C1C}">
                <a14:useLocalDpi xmlns:a14="http://schemas.microsoft.com/office/drawing/2010/main" val="0"/>
              </a:ext>
            </a:extLst>
          </a:blip>
          <a:srcRect/>
          <a:stretch>
            <a:fillRect/>
          </a:stretch>
        </p:blipFill>
        <p:spPr bwMode="auto">
          <a:xfrm>
            <a:off x="7848364" y="167413"/>
            <a:ext cx="1080120" cy="8100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Espace réservé du contenu 2"/>
          <p:cNvSpPr txBox="1">
            <a:spLocks/>
          </p:cNvSpPr>
          <p:nvPr/>
        </p:nvSpPr>
        <p:spPr>
          <a:xfrm>
            <a:off x="656243" y="1206103"/>
            <a:ext cx="7654998" cy="5247234"/>
          </a:xfrm>
          <a:prstGeom prst="rect">
            <a:avLst/>
          </a:prstGeom>
        </p:spPr>
        <p:txBody>
          <a:bodyPr>
            <a:normAutofit fontScale="77500" lnSpcReduction="2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defRPr/>
            </a:pPr>
            <a:r>
              <a:rPr lang="fr-FR" sz="2600" b="1" u="sng" dirty="0">
                <a:latin typeface="Arial" panose="020B0604020202020204" pitchFamily="34" charset="0"/>
                <a:cs typeface="Arial" panose="020B0604020202020204" pitchFamily="34" charset="0"/>
              </a:rPr>
              <a:t>2/ Management</a:t>
            </a:r>
          </a:p>
          <a:p>
            <a:pPr marL="0" indent="0">
              <a:buNone/>
              <a:defRPr/>
            </a:pPr>
            <a:endParaRPr lang="fr-FR" sz="2300" dirty="0">
              <a:latin typeface="Arial" panose="020B0604020202020204" pitchFamily="34" charset="0"/>
              <a:cs typeface="Arial" panose="020B0604020202020204" pitchFamily="34" charset="0"/>
            </a:endParaRPr>
          </a:p>
          <a:p>
            <a:pPr marL="0" indent="0">
              <a:buNone/>
              <a:defRPr/>
            </a:pPr>
            <a:r>
              <a:rPr lang="fr-FR" sz="2300" dirty="0">
                <a:solidFill>
                  <a:schemeClr val="accent1"/>
                </a:solidFill>
                <a:latin typeface="Arial" panose="020B0604020202020204" pitchFamily="34" charset="0"/>
                <a:cs typeface="Arial" panose="020B0604020202020204" pitchFamily="34" charset="0"/>
              </a:rPr>
              <a:t> Que dit la loi concernant l’alcool au travail?</a:t>
            </a:r>
          </a:p>
          <a:p>
            <a:pPr marL="0" indent="0">
              <a:buNone/>
              <a:defRPr/>
            </a:pPr>
            <a:endParaRPr lang="fr-FR" sz="2300" dirty="0">
              <a:latin typeface="Arial" panose="020B0604020202020204" pitchFamily="34" charset="0"/>
              <a:cs typeface="Arial" panose="020B0604020202020204" pitchFamily="34" charset="0"/>
            </a:endParaRPr>
          </a:p>
          <a:p>
            <a:pPr marL="0" indent="0">
              <a:buNone/>
              <a:defRPr/>
            </a:pPr>
            <a:r>
              <a:rPr lang="fr-FR" sz="2300" dirty="0">
                <a:latin typeface="Arial" panose="020B0604020202020204" pitchFamily="34" charset="0"/>
                <a:cs typeface="Arial" panose="020B0604020202020204" pitchFamily="34" charset="0"/>
              </a:rPr>
              <a:t>«  Aucune boisson alcoolisée autre que le vin, la bière, le cidre et le poiré n’est autorisé sur le lieu de travail »</a:t>
            </a:r>
          </a:p>
          <a:p>
            <a:pPr marL="0" indent="0">
              <a:buNone/>
              <a:defRPr/>
            </a:pPr>
            <a:endParaRPr lang="fr-FR" sz="2300" dirty="0">
              <a:latin typeface="Arial" panose="020B0604020202020204" pitchFamily="34" charset="0"/>
              <a:cs typeface="Arial" panose="020B0604020202020204" pitchFamily="34" charset="0"/>
            </a:endParaRPr>
          </a:p>
          <a:p>
            <a:pPr marL="0" indent="0">
              <a:buNone/>
              <a:defRPr/>
            </a:pPr>
            <a:r>
              <a:rPr lang="fr-FR" sz="2300" dirty="0">
                <a:latin typeface="Arial" panose="020B0604020202020204" pitchFamily="34" charset="0"/>
                <a:cs typeface="Arial" panose="020B0604020202020204" pitchFamily="34" charset="0"/>
              </a:rPr>
              <a:t>« Il est interdit de laisser entrer ou séjourner dans les lieux de travail des personnes en état d’ivresse »</a:t>
            </a:r>
          </a:p>
          <a:p>
            <a:pPr marL="0" indent="0">
              <a:buNone/>
              <a:defRPr/>
            </a:pPr>
            <a:endParaRPr lang="fr-FR" sz="2300" dirty="0">
              <a:latin typeface="Arial" panose="020B0604020202020204" pitchFamily="34" charset="0"/>
              <a:cs typeface="Arial" panose="020B0604020202020204" pitchFamily="34" charset="0"/>
            </a:endParaRPr>
          </a:p>
          <a:p>
            <a:pPr marL="0" indent="0">
              <a:buNone/>
              <a:defRPr/>
            </a:pPr>
            <a:r>
              <a:rPr lang="fr-FR" sz="2300" dirty="0">
                <a:latin typeface="Arial" panose="020B0604020202020204" pitchFamily="34" charset="0"/>
                <a:cs typeface="Arial" panose="020B0604020202020204" pitchFamily="34" charset="0"/>
              </a:rPr>
              <a:t>  </a:t>
            </a:r>
            <a:r>
              <a:rPr lang="fr-FR" sz="2300" b="1" dirty="0">
                <a:latin typeface="Arial" panose="020B0604020202020204" pitchFamily="34" charset="0"/>
                <a:cs typeface="Arial" panose="020B0604020202020204" pitchFamily="34" charset="0"/>
              </a:rPr>
              <a:t>« lorsque la consommation de boissons alcoolisées peut porter atteinte à la sécurité des travailleurs, l’employeur peut limiter voire interdire cette consommation, en l’inscrivant dans le règlement intérieur ou note de service »  </a:t>
            </a:r>
            <a:r>
              <a:rPr lang="fr-FR" sz="2300" dirty="0">
                <a:latin typeface="Arial" panose="020B0604020202020204" pitchFamily="34" charset="0"/>
                <a:cs typeface="Arial" panose="020B0604020202020204" pitchFamily="34" charset="0"/>
              </a:rPr>
              <a:t>(code du travail – art R.4228-20)</a:t>
            </a:r>
          </a:p>
          <a:p>
            <a:pPr marL="0" indent="0">
              <a:buNone/>
              <a:defRPr/>
            </a:pPr>
            <a:endParaRPr lang="fr-FR" sz="2300" dirty="0">
              <a:latin typeface="Arial" panose="020B0604020202020204" pitchFamily="34" charset="0"/>
              <a:cs typeface="Arial" panose="020B0604020202020204" pitchFamily="34" charset="0"/>
            </a:endParaRPr>
          </a:p>
          <a:p>
            <a:pPr marL="0" indent="0">
              <a:buNone/>
              <a:defRPr/>
            </a:pPr>
            <a:r>
              <a:rPr lang="fr-FR" sz="2300" dirty="0">
                <a:solidFill>
                  <a:schemeClr val="accent1"/>
                </a:solidFill>
                <a:latin typeface="Arial" panose="020B0604020202020204" pitchFamily="34" charset="0"/>
                <a:cs typeface="Arial" panose="020B0604020202020204" pitchFamily="34" charset="0"/>
              </a:rPr>
              <a:t>Que dit la loi concernant les drogues?</a:t>
            </a:r>
          </a:p>
          <a:p>
            <a:pPr marL="0" indent="0">
              <a:buNone/>
              <a:defRPr/>
            </a:pPr>
            <a:endParaRPr lang="fr-FR" sz="2300" dirty="0">
              <a:latin typeface="Arial" panose="020B0604020202020204" pitchFamily="34" charset="0"/>
              <a:cs typeface="Arial" panose="020B0604020202020204" pitchFamily="34" charset="0"/>
            </a:endParaRPr>
          </a:p>
          <a:p>
            <a:pPr marL="0" indent="0">
              <a:buNone/>
              <a:defRPr/>
            </a:pPr>
            <a:r>
              <a:rPr lang="fr-FR" sz="2300" dirty="0">
                <a:latin typeface="Arial" panose="020B0604020202020204" pitchFamily="34" charset="0"/>
                <a:cs typeface="Arial" panose="020B0604020202020204" pitchFamily="34" charset="0"/>
              </a:rPr>
              <a:t>  «  Interdiction générale de détention (art 222-37code pénal) et de consommation ( art L.3421-1 code de la santé publique)</a:t>
            </a:r>
          </a:p>
          <a:p>
            <a:pPr marL="0" indent="0">
              <a:buNone/>
              <a:defRPr/>
            </a:pPr>
            <a:endParaRPr lang="fr-FR" sz="2000" dirty="0">
              <a:latin typeface="Helvetica" panose="020B0604020202020204" pitchFamily="34" charset="0"/>
              <a:cs typeface="Helvetica" panose="020B0604020202020204" pitchFamily="34" charset="0"/>
            </a:endParaRPr>
          </a:p>
          <a:p>
            <a:pPr marL="0" indent="0">
              <a:buNone/>
              <a:defRPr/>
            </a:pPr>
            <a:endParaRPr lang="fr-FR" sz="2400" dirty="0">
              <a:solidFill>
                <a:srgbClr val="FF0000"/>
              </a:solidFill>
              <a:latin typeface="Helvetica" panose="020B0604020202020204" pitchFamily="34" charset="0"/>
              <a:cs typeface="Helvetica" panose="020B0604020202020204" pitchFamily="34" charset="0"/>
            </a:endParaRPr>
          </a:p>
          <a:p>
            <a:pPr marL="0" indent="0">
              <a:buNone/>
              <a:defRPr/>
            </a:pPr>
            <a:endParaRPr lang="fr-FR" sz="2400" dirty="0">
              <a:solidFill>
                <a:srgbClr val="FF0000"/>
              </a:solidFill>
              <a:latin typeface="Helvetica" panose="020B0604020202020204" pitchFamily="34" charset="0"/>
              <a:cs typeface="Helvetica" panose="020B0604020202020204" pitchFamily="34" charset="0"/>
            </a:endParaRPr>
          </a:p>
        </p:txBody>
      </p:sp>
      <p:sp>
        <p:nvSpPr>
          <p:cNvPr id="2" name="AutoShape 2" descr="Médicaments et accidents de la route : des pictogrammes insuffisants"/>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pic>
        <p:nvPicPr>
          <p:cNvPr id="1028" name="Picture 4" descr="Fichier:Picto infobox droit.png — Wikipédia"/>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944716" y="1320403"/>
            <a:ext cx="1143000" cy="8001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1927713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utoShape 2" descr="Résultat de recherche d'images pour &quot;logo entraide&quot;"/>
          <p:cNvSpPr>
            <a:spLocks noChangeAspect="1" noChangeArrowheads="1"/>
          </p:cNvSpPr>
          <p:nvPr/>
        </p:nvSpPr>
        <p:spPr bwMode="auto">
          <a:xfrm>
            <a:off x="47625" y="748903"/>
            <a:ext cx="228600" cy="2286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fr-FR" sz="1350"/>
          </a:p>
        </p:txBody>
      </p:sp>
      <p:sp>
        <p:nvSpPr>
          <p:cNvPr id="4" name="AutoShape 4" descr="Résultat de recherche d'images pour &quot;SIGLE cmr&quot;"/>
          <p:cNvSpPr>
            <a:spLocks noChangeAspect="1" noChangeArrowheads="1"/>
          </p:cNvSpPr>
          <p:nvPr/>
        </p:nvSpPr>
        <p:spPr bwMode="auto">
          <a:xfrm>
            <a:off x="161925" y="863203"/>
            <a:ext cx="228600" cy="2286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fr-FR" sz="1350"/>
          </a:p>
        </p:txBody>
      </p:sp>
      <p:sp>
        <p:nvSpPr>
          <p:cNvPr id="6" name="AutoShape 6" descr="Résultat de recherche d'images pour &quot;SIGLE cmr&quot;"/>
          <p:cNvSpPr>
            <a:spLocks noChangeAspect="1" noChangeArrowheads="1"/>
          </p:cNvSpPr>
          <p:nvPr/>
        </p:nvSpPr>
        <p:spPr bwMode="auto">
          <a:xfrm>
            <a:off x="276225" y="977503"/>
            <a:ext cx="228600" cy="2286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fr-FR" sz="1350"/>
          </a:p>
        </p:txBody>
      </p:sp>
      <p:sp>
        <p:nvSpPr>
          <p:cNvPr id="8" name="AutoShape 8" descr="Résultat de recherche d'images pour &quot;SIGLE cmr&quot;"/>
          <p:cNvSpPr>
            <a:spLocks noChangeAspect="1" noChangeArrowheads="1"/>
          </p:cNvSpPr>
          <p:nvPr/>
        </p:nvSpPr>
        <p:spPr bwMode="auto">
          <a:xfrm>
            <a:off x="390525" y="1091803"/>
            <a:ext cx="228600" cy="2286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fr-FR" sz="1350"/>
          </a:p>
        </p:txBody>
      </p:sp>
      <p:sp>
        <p:nvSpPr>
          <p:cNvPr id="11" name="AutoShape 22" descr="Résultat de recherche d'images pour &quot;logo communication&quot;"/>
          <p:cNvSpPr>
            <a:spLocks noChangeAspect="1" noChangeArrowheads="1"/>
          </p:cNvSpPr>
          <p:nvPr/>
        </p:nvSpPr>
        <p:spPr bwMode="auto">
          <a:xfrm>
            <a:off x="504825" y="1206103"/>
            <a:ext cx="228600" cy="2286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fr-FR" sz="1350"/>
          </a:p>
        </p:txBody>
      </p:sp>
      <p:sp>
        <p:nvSpPr>
          <p:cNvPr id="9" name="Rectangle 8"/>
          <p:cNvSpPr/>
          <p:nvPr/>
        </p:nvSpPr>
        <p:spPr>
          <a:xfrm>
            <a:off x="521941" y="377357"/>
            <a:ext cx="6755054" cy="461665"/>
          </a:xfrm>
          <a:prstGeom prst="rect">
            <a:avLst/>
          </a:prstGeom>
        </p:spPr>
        <p:txBody>
          <a:bodyPr wrap="none">
            <a:spAutoFit/>
          </a:bodyPr>
          <a:lstStyle/>
          <a:p>
            <a:pPr marL="128587" lvl="1"/>
            <a:r>
              <a:rPr lang="fr-FR" sz="2400" b="1" dirty="0">
                <a:solidFill>
                  <a:srgbClr val="008080"/>
                </a:solidFill>
                <a:effectLst>
                  <a:outerShdw blurRad="38100" dist="38100" dir="2700000" algn="tl">
                    <a:srgbClr val="000000">
                      <a:alpha val="43137"/>
                    </a:srgbClr>
                  </a:outerShdw>
                </a:effectLst>
                <a:latin typeface="Century Gothic" panose="020B0502020202020204" pitchFamily="34" charset="0"/>
                <a:ea typeface="Montserrat" charset="0"/>
                <a:cs typeface="Montserrat" charset="0"/>
              </a:rPr>
              <a:t>DEMARCHE DE </a:t>
            </a:r>
            <a:r>
              <a:rPr lang="fr-FR" sz="2400" b="1" dirty="0">
                <a:solidFill>
                  <a:srgbClr val="008080"/>
                </a:solidFill>
                <a:effectLst>
                  <a:outerShdw blurRad="38100" dist="38100" dir="2700000" algn="tl">
                    <a:srgbClr val="000000">
                      <a:alpha val="43137"/>
                    </a:srgbClr>
                  </a:outerShdw>
                </a:effectLst>
                <a:latin typeface="Arial" panose="020B0604020202020204" pitchFamily="34" charset="0"/>
                <a:ea typeface="Montserrat" charset="0"/>
                <a:cs typeface="Arial" panose="020B0604020202020204" pitchFamily="34" charset="0"/>
              </a:rPr>
              <a:t>PREVENTION</a:t>
            </a:r>
            <a:r>
              <a:rPr lang="fr-FR" sz="2400" b="1" dirty="0">
                <a:solidFill>
                  <a:srgbClr val="008080"/>
                </a:solidFill>
                <a:effectLst>
                  <a:outerShdw blurRad="38100" dist="38100" dir="2700000" algn="tl">
                    <a:srgbClr val="000000">
                      <a:alpha val="43137"/>
                    </a:srgbClr>
                  </a:outerShdw>
                </a:effectLst>
                <a:latin typeface="Century Gothic" panose="020B0502020202020204" pitchFamily="34" charset="0"/>
                <a:ea typeface="Montserrat" charset="0"/>
                <a:cs typeface="Montserrat" charset="0"/>
              </a:rPr>
              <a:t> EN ENTREPRISE</a:t>
            </a:r>
          </a:p>
        </p:txBody>
      </p:sp>
      <p:sp>
        <p:nvSpPr>
          <p:cNvPr id="5" name="Espace réservé du numéro de diapositive 4"/>
          <p:cNvSpPr>
            <a:spLocks noGrp="1"/>
          </p:cNvSpPr>
          <p:nvPr>
            <p:ph type="sldNum" sz="quarter" idx="26"/>
          </p:nvPr>
        </p:nvSpPr>
        <p:spPr/>
        <p:txBody>
          <a:bodyPr/>
          <a:lstStyle/>
          <a:p>
            <a:fld id="{53450067-A732-4551-A68F-174FD727CE34}" type="slidenum">
              <a:rPr lang="fr-FR" smtClean="0"/>
              <a:t>34</a:t>
            </a:fld>
            <a:endParaRPr lang="fr-FR"/>
          </a:p>
        </p:txBody>
      </p:sp>
      <p:sp>
        <p:nvSpPr>
          <p:cNvPr id="17" name="Espace réservé du pied de page 8"/>
          <p:cNvSpPr>
            <a:spLocks noGrp="1"/>
          </p:cNvSpPr>
          <p:nvPr>
            <p:ph type="ftr" sz="quarter" idx="25"/>
          </p:nvPr>
        </p:nvSpPr>
        <p:spPr>
          <a:xfrm>
            <a:off x="6516216" y="6453336"/>
            <a:ext cx="2664296" cy="365125"/>
          </a:xfrm>
        </p:spPr>
        <p:txBody>
          <a:bodyPr/>
          <a:lstStyle>
            <a:lvl1pPr>
              <a:defRPr sz="900"/>
            </a:lvl1pPr>
          </a:lstStyle>
          <a:p>
            <a:r>
              <a:rPr lang="fr-FR"/>
              <a:t>SAT Durance Luberon Copyright</a:t>
            </a:r>
            <a:endParaRPr lang="fr-FR" dirty="0"/>
          </a:p>
        </p:txBody>
      </p:sp>
      <p:pic>
        <p:nvPicPr>
          <p:cNvPr id="18" name="Picture 3" descr="https://www.satduranceluberon.fr/logo/logosat.jpg"/>
          <p:cNvPicPr>
            <a:picLocks noChangeAspect="1" noChangeArrowheads="1"/>
          </p:cNvPicPr>
          <p:nvPr/>
        </p:nvPicPr>
        <p:blipFill>
          <a:blip r:link="rId3">
            <a:extLst>
              <a:ext uri="{28A0092B-C50C-407E-A947-70E740481C1C}">
                <a14:useLocalDpi xmlns:a14="http://schemas.microsoft.com/office/drawing/2010/main" val="0"/>
              </a:ext>
            </a:extLst>
          </a:blip>
          <a:srcRect/>
          <a:stretch>
            <a:fillRect/>
          </a:stretch>
        </p:blipFill>
        <p:spPr bwMode="auto">
          <a:xfrm>
            <a:off x="7848364" y="167413"/>
            <a:ext cx="1080120" cy="8100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Espace réservé du contenu 2"/>
          <p:cNvSpPr txBox="1">
            <a:spLocks/>
          </p:cNvSpPr>
          <p:nvPr/>
        </p:nvSpPr>
        <p:spPr>
          <a:xfrm>
            <a:off x="656243" y="1206102"/>
            <a:ext cx="7654998" cy="5561163"/>
          </a:xfrm>
          <a:prstGeom prst="rect">
            <a:avLst/>
          </a:prstGeom>
        </p:spPr>
        <p:txBody>
          <a:bodyPr>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nSpc>
                <a:spcPct val="80000"/>
              </a:lnSpc>
              <a:buNone/>
              <a:defRPr/>
            </a:pPr>
            <a:r>
              <a:rPr lang="fr-FR" sz="2000" b="1" u="sng" dirty="0">
                <a:latin typeface="Arial" panose="020B0604020202020204" pitchFamily="34" charset="0"/>
                <a:cs typeface="Arial" panose="020B0604020202020204" pitchFamily="34" charset="0"/>
              </a:rPr>
              <a:t>2/ Management</a:t>
            </a:r>
          </a:p>
          <a:p>
            <a:pPr>
              <a:buFont typeface="Wingdings" panose="05000000000000000000" pitchFamily="2" charset="2"/>
              <a:buChar char="§"/>
              <a:defRPr/>
            </a:pPr>
            <a:endParaRPr lang="fr-FR" sz="1900" dirty="0">
              <a:latin typeface="Arial" panose="020B0604020202020204" pitchFamily="34" charset="0"/>
              <a:cs typeface="Arial" panose="020B0604020202020204" pitchFamily="34" charset="0"/>
            </a:endParaRPr>
          </a:p>
          <a:p>
            <a:pPr marL="0" indent="0">
              <a:buNone/>
              <a:defRPr/>
            </a:pPr>
            <a:r>
              <a:rPr lang="fr-FR" sz="1900" dirty="0">
                <a:latin typeface="Arial" panose="020B0604020202020204" pitchFamily="34" charset="0"/>
                <a:cs typeface="Arial" panose="020B0604020202020204" pitchFamily="34" charset="0"/>
              </a:rPr>
              <a:t>    Concernant les tests:          </a:t>
            </a:r>
          </a:p>
          <a:p>
            <a:pPr marL="0" indent="0" algn="ctr">
              <a:buNone/>
              <a:defRPr/>
            </a:pPr>
            <a:r>
              <a:rPr lang="fr-FR" sz="1900" b="1" dirty="0">
                <a:solidFill>
                  <a:srgbClr val="C00000"/>
                </a:solidFill>
                <a:latin typeface="Arial" panose="020B0604020202020204" pitchFamily="34" charset="0"/>
                <a:cs typeface="Arial" panose="020B0604020202020204" pitchFamily="34" charset="0"/>
              </a:rPr>
              <a:t>Quelques conditions à respecter</a:t>
            </a:r>
          </a:p>
          <a:p>
            <a:pPr marL="0" indent="0">
              <a:buNone/>
              <a:defRPr/>
            </a:pPr>
            <a:endParaRPr lang="fr-FR" sz="1900" dirty="0">
              <a:solidFill>
                <a:srgbClr val="C00000"/>
              </a:solidFill>
              <a:latin typeface="Arial" panose="020B0604020202020204" pitchFamily="34" charset="0"/>
              <a:cs typeface="Arial" panose="020B0604020202020204" pitchFamily="34" charset="0"/>
            </a:endParaRPr>
          </a:p>
          <a:p>
            <a:pPr marL="0" indent="0">
              <a:buNone/>
              <a:defRPr/>
            </a:pPr>
            <a:endParaRPr lang="fr-FR" sz="1900" dirty="0">
              <a:solidFill>
                <a:srgbClr val="C00000"/>
              </a:solidFill>
              <a:latin typeface="Arial" panose="020B0604020202020204" pitchFamily="34" charset="0"/>
              <a:cs typeface="Arial" panose="020B0604020202020204" pitchFamily="34" charset="0"/>
            </a:endParaRPr>
          </a:p>
          <a:p>
            <a:pPr>
              <a:buFont typeface="Wingdings" panose="05000000000000000000" pitchFamily="2" charset="2"/>
              <a:buChar char="§"/>
              <a:defRPr/>
            </a:pPr>
            <a:r>
              <a:rPr lang="fr-FR" sz="1900" dirty="0">
                <a:latin typeface="Arial" panose="020B0604020202020204" pitchFamily="34" charset="0"/>
                <a:cs typeface="Arial" panose="020B0604020202020204" pitchFamily="34" charset="0"/>
              </a:rPr>
              <a:t>Tests salivaires de détection de produits stupéfiants et éthylotests possibles pour les salariés occupant un poste à risque</a:t>
            </a:r>
          </a:p>
          <a:p>
            <a:pPr>
              <a:buFont typeface="Wingdings" panose="05000000000000000000" pitchFamily="2" charset="2"/>
              <a:buChar char="§"/>
              <a:defRPr/>
            </a:pPr>
            <a:r>
              <a:rPr lang="fr-FR" sz="1900" dirty="0">
                <a:latin typeface="Arial" panose="020B0604020202020204" pitchFamily="34" charset="0"/>
                <a:cs typeface="Arial" panose="020B0604020202020204" pitchFamily="34" charset="0"/>
              </a:rPr>
              <a:t>Doivent être notifiés dans le règlement intérieur ou note de service</a:t>
            </a:r>
          </a:p>
          <a:p>
            <a:pPr>
              <a:buFont typeface="Wingdings" panose="05000000000000000000" pitchFamily="2" charset="2"/>
              <a:buChar char="§"/>
              <a:defRPr/>
            </a:pPr>
            <a:r>
              <a:rPr lang="fr-FR" sz="1900" dirty="0">
                <a:latin typeface="Arial" panose="020B0604020202020204" pitchFamily="34" charset="0"/>
                <a:cs typeface="Arial" panose="020B0604020202020204" pitchFamily="34" charset="0"/>
              </a:rPr>
              <a:t>Alcool: pas systématiques (en cas de trouble du comportement manifeste / postes à risque)</a:t>
            </a:r>
          </a:p>
          <a:p>
            <a:pPr>
              <a:buFont typeface="Wingdings" panose="05000000000000000000" pitchFamily="2" charset="2"/>
              <a:buChar char="§"/>
              <a:defRPr/>
            </a:pPr>
            <a:r>
              <a:rPr lang="fr-FR" sz="1900" dirty="0">
                <a:latin typeface="Arial" panose="020B0604020202020204" pitchFamily="34" charset="0"/>
                <a:cs typeface="Arial" panose="020B0604020202020204" pitchFamily="34" charset="0"/>
              </a:rPr>
              <a:t>Cannabis: contrôles aléatoires doivent être réservés aux postes pour lesquels l’emprise de la drogue constitue un danger élevé pour le salarié et pour les tiers</a:t>
            </a:r>
          </a:p>
          <a:p>
            <a:pPr marL="0" indent="0">
              <a:buNone/>
              <a:defRPr/>
            </a:pPr>
            <a:endParaRPr lang="fr-FR" sz="2400" dirty="0">
              <a:solidFill>
                <a:srgbClr val="FF0000"/>
              </a:solidFill>
              <a:latin typeface="Helvetica" panose="020B0604020202020204" pitchFamily="34" charset="0"/>
              <a:cs typeface="Helvetica" panose="020B0604020202020204" pitchFamily="34" charset="0"/>
            </a:endParaRPr>
          </a:p>
          <a:p>
            <a:pPr marL="0" indent="0">
              <a:buNone/>
              <a:defRPr/>
            </a:pPr>
            <a:endParaRPr lang="fr-FR" sz="2400" dirty="0">
              <a:solidFill>
                <a:srgbClr val="FF0000"/>
              </a:solidFill>
              <a:latin typeface="Helvetica" panose="020B0604020202020204" pitchFamily="34" charset="0"/>
              <a:cs typeface="Helvetica" panose="020B0604020202020204" pitchFamily="34" charset="0"/>
            </a:endParaRPr>
          </a:p>
        </p:txBody>
      </p:sp>
      <p:sp>
        <p:nvSpPr>
          <p:cNvPr id="2" name="AutoShape 2" descr="Médicaments et accidents de la route : des pictogrammes insuffisants"/>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pic>
        <p:nvPicPr>
          <p:cNvPr id="14" name="Picture 16" descr="Exclamation point and man 3d illustration isolated on white background - 6277033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660232" y="1540329"/>
            <a:ext cx="810838" cy="13126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6332301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utoShape 2" descr="Résultat de recherche d'images pour &quot;logo entraide&quot;"/>
          <p:cNvSpPr>
            <a:spLocks noChangeAspect="1" noChangeArrowheads="1"/>
          </p:cNvSpPr>
          <p:nvPr/>
        </p:nvSpPr>
        <p:spPr bwMode="auto">
          <a:xfrm>
            <a:off x="47625" y="748903"/>
            <a:ext cx="228600" cy="2286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fr-FR" sz="1350"/>
          </a:p>
        </p:txBody>
      </p:sp>
      <p:sp>
        <p:nvSpPr>
          <p:cNvPr id="4" name="AutoShape 4" descr="Résultat de recherche d'images pour &quot;SIGLE cmr&quot;"/>
          <p:cNvSpPr>
            <a:spLocks noChangeAspect="1" noChangeArrowheads="1"/>
          </p:cNvSpPr>
          <p:nvPr/>
        </p:nvSpPr>
        <p:spPr bwMode="auto">
          <a:xfrm>
            <a:off x="161925" y="863203"/>
            <a:ext cx="228600" cy="2286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fr-FR" sz="1350"/>
          </a:p>
        </p:txBody>
      </p:sp>
      <p:sp>
        <p:nvSpPr>
          <p:cNvPr id="6" name="AutoShape 6" descr="Résultat de recherche d'images pour &quot;SIGLE cmr&quot;"/>
          <p:cNvSpPr>
            <a:spLocks noChangeAspect="1" noChangeArrowheads="1"/>
          </p:cNvSpPr>
          <p:nvPr/>
        </p:nvSpPr>
        <p:spPr bwMode="auto">
          <a:xfrm>
            <a:off x="276225" y="977503"/>
            <a:ext cx="228600" cy="2286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fr-FR" sz="1350"/>
          </a:p>
        </p:txBody>
      </p:sp>
      <p:sp>
        <p:nvSpPr>
          <p:cNvPr id="8" name="AutoShape 8" descr="Résultat de recherche d'images pour &quot;SIGLE cmr&quot;"/>
          <p:cNvSpPr>
            <a:spLocks noChangeAspect="1" noChangeArrowheads="1"/>
          </p:cNvSpPr>
          <p:nvPr/>
        </p:nvSpPr>
        <p:spPr bwMode="auto">
          <a:xfrm>
            <a:off x="390525" y="1091803"/>
            <a:ext cx="228600" cy="2286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fr-FR" sz="1350"/>
          </a:p>
        </p:txBody>
      </p:sp>
      <p:sp>
        <p:nvSpPr>
          <p:cNvPr id="11" name="AutoShape 22" descr="Résultat de recherche d'images pour &quot;logo communication&quot;"/>
          <p:cNvSpPr>
            <a:spLocks noChangeAspect="1" noChangeArrowheads="1"/>
          </p:cNvSpPr>
          <p:nvPr/>
        </p:nvSpPr>
        <p:spPr bwMode="auto">
          <a:xfrm>
            <a:off x="504825" y="1206103"/>
            <a:ext cx="228600" cy="2286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fr-FR" sz="1350"/>
          </a:p>
        </p:txBody>
      </p:sp>
      <p:sp>
        <p:nvSpPr>
          <p:cNvPr id="9" name="Rectangle 8"/>
          <p:cNvSpPr/>
          <p:nvPr/>
        </p:nvSpPr>
        <p:spPr>
          <a:xfrm>
            <a:off x="521941" y="377357"/>
            <a:ext cx="6187591" cy="461665"/>
          </a:xfrm>
          <a:prstGeom prst="rect">
            <a:avLst/>
          </a:prstGeom>
        </p:spPr>
        <p:txBody>
          <a:bodyPr wrap="none">
            <a:spAutoFit/>
          </a:bodyPr>
          <a:lstStyle/>
          <a:p>
            <a:pPr marL="128587" lvl="1"/>
            <a:r>
              <a:rPr lang="fr-FR" sz="2400" b="1" dirty="0">
                <a:solidFill>
                  <a:srgbClr val="008080"/>
                </a:solidFill>
                <a:effectLst>
                  <a:outerShdw blurRad="38100" dist="38100" dir="2700000" algn="tl">
                    <a:srgbClr val="000000">
                      <a:alpha val="43137"/>
                    </a:srgbClr>
                  </a:outerShdw>
                </a:effectLst>
                <a:latin typeface="Century Gothic" panose="020B0502020202020204" pitchFamily="34" charset="0"/>
                <a:ea typeface="Montserrat" charset="0"/>
                <a:cs typeface="Montserrat" charset="0"/>
              </a:rPr>
              <a:t>Démarche de prévention en </a:t>
            </a:r>
            <a:r>
              <a:rPr lang="fr-FR" sz="2400" b="1" dirty="0">
                <a:solidFill>
                  <a:srgbClr val="008080"/>
                </a:solidFill>
                <a:effectLst>
                  <a:outerShdw blurRad="38100" dist="38100" dir="2700000" algn="tl">
                    <a:srgbClr val="000000">
                      <a:alpha val="43137"/>
                    </a:srgbClr>
                  </a:outerShdw>
                </a:effectLst>
                <a:latin typeface="Arial" panose="020B0604020202020204" pitchFamily="34" charset="0"/>
                <a:ea typeface="Montserrat" charset="0"/>
                <a:cs typeface="Arial" panose="020B0604020202020204" pitchFamily="34" charset="0"/>
              </a:rPr>
              <a:t>entreprise</a:t>
            </a:r>
            <a:r>
              <a:rPr lang="fr-FR" sz="2400" b="1" dirty="0">
                <a:solidFill>
                  <a:srgbClr val="008080"/>
                </a:solidFill>
                <a:effectLst>
                  <a:outerShdw blurRad="38100" dist="38100" dir="2700000" algn="tl">
                    <a:srgbClr val="000000">
                      <a:alpha val="43137"/>
                    </a:srgbClr>
                  </a:outerShdw>
                </a:effectLst>
                <a:latin typeface="Century Gothic" panose="020B0502020202020204" pitchFamily="34" charset="0"/>
                <a:ea typeface="Montserrat" charset="0"/>
                <a:cs typeface="Montserrat" charset="0"/>
              </a:rPr>
              <a:t>:</a:t>
            </a:r>
          </a:p>
        </p:txBody>
      </p:sp>
      <p:sp>
        <p:nvSpPr>
          <p:cNvPr id="5" name="Espace réservé du numéro de diapositive 4"/>
          <p:cNvSpPr>
            <a:spLocks noGrp="1"/>
          </p:cNvSpPr>
          <p:nvPr>
            <p:ph type="sldNum" sz="quarter" idx="26"/>
          </p:nvPr>
        </p:nvSpPr>
        <p:spPr/>
        <p:txBody>
          <a:bodyPr/>
          <a:lstStyle/>
          <a:p>
            <a:fld id="{53450067-A732-4551-A68F-174FD727CE34}" type="slidenum">
              <a:rPr lang="fr-FR" smtClean="0"/>
              <a:t>35</a:t>
            </a:fld>
            <a:endParaRPr lang="fr-FR"/>
          </a:p>
        </p:txBody>
      </p:sp>
      <p:sp>
        <p:nvSpPr>
          <p:cNvPr id="17" name="Espace réservé du pied de page 8"/>
          <p:cNvSpPr>
            <a:spLocks noGrp="1"/>
          </p:cNvSpPr>
          <p:nvPr>
            <p:ph type="ftr" sz="quarter" idx="25"/>
          </p:nvPr>
        </p:nvSpPr>
        <p:spPr>
          <a:xfrm>
            <a:off x="6516216" y="6453336"/>
            <a:ext cx="2664296" cy="365125"/>
          </a:xfrm>
        </p:spPr>
        <p:txBody>
          <a:bodyPr/>
          <a:lstStyle>
            <a:lvl1pPr>
              <a:defRPr sz="900"/>
            </a:lvl1pPr>
          </a:lstStyle>
          <a:p>
            <a:r>
              <a:rPr lang="fr-FR"/>
              <a:t>SAT Durance Luberon Copyright</a:t>
            </a:r>
            <a:endParaRPr lang="fr-FR" dirty="0"/>
          </a:p>
        </p:txBody>
      </p:sp>
      <p:pic>
        <p:nvPicPr>
          <p:cNvPr id="18" name="Picture 3" descr="https://www.satduranceluberon.fr/logo/logosat.jpg"/>
          <p:cNvPicPr>
            <a:picLocks noChangeAspect="1" noChangeArrowheads="1"/>
          </p:cNvPicPr>
          <p:nvPr/>
        </p:nvPicPr>
        <p:blipFill>
          <a:blip r:link="rId3">
            <a:extLst>
              <a:ext uri="{28A0092B-C50C-407E-A947-70E740481C1C}">
                <a14:useLocalDpi xmlns:a14="http://schemas.microsoft.com/office/drawing/2010/main" val="0"/>
              </a:ext>
            </a:extLst>
          </a:blip>
          <a:srcRect/>
          <a:stretch>
            <a:fillRect/>
          </a:stretch>
        </p:blipFill>
        <p:spPr bwMode="auto">
          <a:xfrm>
            <a:off x="7848364" y="167413"/>
            <a:ext cx="1080120" cy="8100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Espace réservé du contenu 2"/>
          <p:cNvSpPr txBox="1">
            <a:spLocks/>
          </p:cNvSpPr>
          <p:nvPr/>
        </p:nvSpPr>
        <p:spPr>
          <a:xfrm>
            <a:off x="656243" y="1206103"/>
            <a:ext cx="7654998" cy="4671169"/>
          </a:xfrm>
          <a:prstGeom prst="rect">
            <a:avLst/>
          </a:prstGeom>
        </p:spPr>
        <p:txBody>
          <a:bodyPr>
            <a:normAutofit fontScale="92500" lnSpcReduction="1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defRPr/>
            </a:pPr>
            <a:r>
              <a:rPr lang="fr-FR" sz="2000" b="1" u="sng" dirty="0">
                <a:latin typeface="Arial" panose="020B0604020202020204" pitchFamily="34" charset="0"/>
                <a:cs typeface="Arial" panose="020B0604020202020204" pitchFamily="34" charset="0"/>
              </a:rPr>
              <a:t>3/ Aide</a:t>
            </a:r>
          </a:p>
          <a:p>
            <a:pPr marL="0" indent="0">
              <a:buNone/>
              <a:defRPr/>
            </a:pPr>
            <a:endParaRPr lang="fr-FR" sz="1800" b="1" dirty="0">
              <a:latin typeface="Arial" panose="020B0604020202020204" pitchFamily="34" charset="0"/>
              <a:cs typeface="Arial" panose="020B0604020202020204" pitchFamily="34" charset="0"/>
            </a:endParaRPr>
          </a:p>
          <a:p>
            <a:r>
              <a:rPr lang="fr-FR" sz="1800" dirty="0">
                <a:latin typeface="Arial" panose="020B0604020202020204" pitchFamily="34" charset="0"/>
                <a:cs typeface="Arial" panose="020B0604020202020204" pitchFamily="34" charset="0"/>
              </a:rPr>
              <a:t>Médecin généraliste/ médecin du travail</a:t>
            </a:r>
          </a:p>
          <a:p>
            <a:pPr marL="0" indent="0">
              <a:buNone/>
              <a:defRPr/>
            </a:pPr>
            <a:endParaRPr lang="fr-FR" sz="1800" dirty="0">
              <a:latin typeface="Arial" panose="020B0604020202020204" pitchFamily="34" charset="0"/>
              <a:cs typeface="Arial" panose="020B0604020202020204" pitchFamily="34" charset="0"/>
            </a:endParaRPr>
          </a:p>
          <a:p>
            <a:r>
              <a:rPr lang="fr-FR" sz="1800" dirty="0">
                <a:latin typeface="Arial" panose="020B0604020202020204" pitchFamily="34" charset="0"/>
                <a:cs typeface="Arial" panose="020B0604020202020204" pitchFamily="34" charset="0"/>
              </a:rPr>
              <a:t>CSAPA</a:t>
            </a:r>
            <a:r>
              <a:rPr lang="fr-FR" sz="18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fr-FR" sz="1800" dirty="0">
                <a:latin typeface="Arial" panose="020B0604020202020204" pitchFamily="34" charset="0"/>
                <a:cs typeface="Arial" panose="020B0604020202020204" pitchFamily="34" charset="0"/>
              </a:rPr>
              <a:t>: </a:t>
            </a:r>
            <a:r>
              <a:rPr lang="fr-FR" sz="1500" dirty="0">
                <a:latin typeface="Arial" panose="020B0604020202020204" pitchFamily="34" charset="0"/>
                <a:cs typeface="Arial" panose="020B0604020202020204" pitchFamily="34" charset="0"/>
              </a:rPr>
              <a:t>Centre de Soins d’Accompagnement et de Prévention en Addictologie</a:t>
            </a:r>
          </a:p>
          <a:p>
            <a:pPr lvl="1"/>
            <a:r>
              <a:rPr lang="fr-FR" sz="1800" dirty="0">
                <a:latin typeface="Arial" panose="020B0604020202020204" pitchFamily="34" charset="0"/>
                <a:cs typeface="Arial" panose="020B0604020202020204" pitchFamily="34" charset="0"/>
              </a:rPr>
              <a:t>Prise en charge de tous les types d’addictions</a:t>
            </a:r>
          </a:p>
          <a:p>
            <a:pPr lvl="1"/>
            <a:r>
              <a:rPr lang="fr-FR" sz="1800" dirty="0">
                <a:latin typeface="Arial" panose="020B0604020202020204" pitchFamily="34" charset="0"/>
                <a:cs typeface="Arial" panose="020B0604020202020204" pitchFamily="34" charset="0"/>
              </a:rPr>
              <a:t>Equipes pluridisciplinaires: médecins addictologues, psychologues, infirmiers, assistantes sociales, éducateurs spécialisés…</a:t>
            </a:r>
          </a:p>
          <a:p>
            <a:pPr lvl="1"/>
            <a:r>
              <a:rPr lang="fr-FR" sz="1800" dirty="0">
                <a:latin typeface="Arial" panose="020B0604020202020204" pitchFamily="34" charset="0"/>
                <a:cs typeface="Arial" panose="020B0604020202020204" pitchFamily="34" charset="0"/>
              </a:rPr>
              <a:t>Accompagnement dans la durée</a:t>
            </a:r>
          </a:p>
          <a:p>
            <a:pPr marL="457200" lvl="1" indent="0">
              <a:buNone/>
            </a:pPr>
            <a:endParaRPr lang="fr-FR" sz="1800" dirty="0">
              <a:latin typeface="Arial" panose="020B0604020202020204" pitchFamily="34" charset="0"/>
              <a:cs typeface="Arial" panose="020B0604020202020204" pitchFamily="34" charset="0"/>
            </a:endParaRPr>
          </a:p>
          <a:p>
            <a:pPr lvl="0"/>
            <a:r>
              <a:rPr lang="fr-FR" sz="1800" dirty="0">
                <a:latin typeface="Arial" panose="020B0604020202020204" pitchFamily="34" charset="0"/>
                <a:cs typeface="Arial" panose="020B0604020202020204" pitchFamily="34" charset="0"/>
              </a:rPr>
              <a:t>CJC: </a:t>
            </a:r>
            <a:r>
              <a:rPr lang="fr-FR" sz="1500" dirty="0">
                <a:latin typeface="Arial" panose="020B0604020202020204" pitchFamily="34" charset="0"/>
                <a:cs typeface="Arial" panose="020B0604020202020204" pitchFamily="34" charset="0"/>
              </a:rPr>
              <a:t>Consultations Jeunes Consommateurs</a:t>
            </a:r>
            <a:r>
              <a:rPr lang="fr-FR" sz="1800" dirty="0">
                <a:latin typeface="Arial" panose="020B0604020202020204" pitchFamily="34" charset="0"/>
                <a:cs typeface="Arial" panose="020B0604020202020204" pitchFamily="34" charset="0"/>
              </a:rPr>
              <a:t> </a:t>
            </a:r>
            <a:r>
              <a:rPr lang="fr-FR" sz="1500" dirty="0">
                <a:latin typeface="Arial" panose="020B0604020202020204" pitchFamily="34" charset="0"/>
                <a:cs typeface="Arial" panose="020B0604020202020204" pitchFamily="34" charset="0"/>
              </a:rPr>
              <a:t>( - de 25 ans)</a:t>
            </a:r>
          </a:p>
          <a:p>
            <a:pPr lvl="1"/>
            <a:r>
              <a:rPr lang="fr-FR" sz="1800" dirty="0">
                <a:latin typeface="Arial" panose="020B0604020202020204" pitchFamily="34" charset="0"/>
                <a:cs typeface="Arial" panose="020B0604020202020204" pitchFamily="34" charset="0"/>
              </a:rPr>
              <a:t>Anonyme et gratuit</a:t>
            </a:r>
          </a:p>
          <a:p>
            <a:pPr lvl="1"/>
            <a:r>
              <a:rPr lang="fr-FR" sz="1800" dirty="0">
                <a:latin typeface="Arial" panose="020B0604020202020204" pitchFamily="34" charset="0"/>
                <a:cs typeface="Arial" panose="020B0604020202020204" pitchFamily="34" charset="0"/>
              </a:rPr>
              <a:t>Bilan des consommations</a:t>
            </a:r>
          </a:p>
          <a:p>
            <a:pPr lvl="1"/>
            <a:r>
              <a:rPr lang="fr-FR" sz="1800" dirty="0">
                <a:latin typeface="Arial" panose="020B0604020202020204" pitchFamily="34" charset="0"/>
                <a:cs typeface="Arial" panose="020B0604020202020204" pitchFamily="34" charset="0"/>
              </a:rPr>
              <a:t>Informations et conseils personnalisés</a:t>
            </a:r>
          </a:p>
          <a:p>
            <a:pPr lvl="1"/>
            <a:endParaRPr lang="fr-FR" sz="1800" dirty="0">
              <a:latin typeface="Arial" panose="020B0604020202020204" pitchFamily="34" charset="0"/>
              <a:cs typeface="Arial" panose="020B0604020202020204" pitchFamily="34" charset="0"/>
            </a:endParaRPr>
          </a:p>
          <a:p>
            <a:r>
              <a:rPr lang="fr-FR" sz="1800" dirty="0">
                <a:latin typeface="Arial" panose="020B0604020202020204" pitchFamily="34" charset="0"/>
                <a:cs typeface="Arial" panose="020B0604020202020204" pitchFamily="34" charset="0"/>
              </a:rPr>
              <a:t>Consultations hospitalières d’addictologie</a:t>
            </a:r>
          </a:p>
        </p:txBody>
      </p:sp>
      <p:sp>
        <p:nvSpPr>
          <p:cNvPr id="2" name="AutoShape 2" descr="Médicaments et accidents de la route : des pictogrammes insuffisants"/>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pic>
        <p:nvPicPr>
          <p:cNvPr id="7" name="Image 6"/>
          <p:cNvPicPr>
            <a:picLocks noChangeAspect="1"/>
          </p:cNvPicPr>
          <p:nvPr/>
        </p:nvPicPr>
        <p:blipFill>
          <a:blip r:embed="rId4"/>
          <a:stretch>
            <a:fillRect/>
          </a:stretch>
        </p:blipFill>
        <p:spPr>
          <a:xfrm>
            <a:off x="6444208" y="4223667"/>
            <a:ext cx="2232248" cy="1479487"/>
          </a:xfrm>
          <a:prstGeom prst="rect">
            <a:avLst/>
          </a:prstGeom>
        </p:spPr>
      </p:pic>
    </p:spTree>
    <p:extLst>
      <p:ext uri="{BB962C8B-B14F-4D97-AF65-F5344CB8AC3E}">
        <p14:creationId xmlns:p14="http://schemas.microsoft.com/office/powerpoint/2010/main" val="255910280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utoShape 2" descr="Résultat de recherche d'images pour &quot;logo entraide&quot;"/>
          <p:cNvSpPr>
            <a:spLocks noChangeAspect="1" noChangeArrowheads="1"/>
          </p:cNvSpPr>
          <p:nvPr/>
        </p:nvSpPr>
        <p:spPr bwMode="auto">
          <a:xfrm>
            <a:off x="47625" y="748903"/>
            <a:ext cx="228600" cy="2286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fr-FR" sz="1350"/>
          </a:p>
        </p:txBody>
      </p:sp>
      <p:sp>
        <p:nvSpPr>
          <p:cNvPr id="4" name="AutoShape 4" descr="Résultat de recherche d'images pour &quot;SIGLE cmr&quot;"/>
          <p:cNvSpPr>
            <a:spLocks noChangeAspect="1" noChangeArrowheads="1"/>
          </p:cNvSpPr>
          <p:nvPr/>
        </p:nvSpPr>
        <p:spPr bwMode="auto">
          <a:xfrm>
            <a:off x="161925" y="863203"/>
            <a:ext cx="228600" cy="2286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fr-FR" sz="1350"/>
          </a:p>
        </p:txBody>
      </p:sp>
      <p:sp>
        <p:nvSpPr>
          <p:cNvPr id="6" name="AutoShape 6" descr="Résultat de recherche d'images pour &quot;SIGLE cmr&quot;"/>
          <p:cNvSpPr>
            <a:spLocks noChangeAspect="1" noChangeArrowheads="1"/>
          </p:cNvSpPr>
          <p:nvPr/>
        </p:nvSpPr>
        <p:spPr bwMode="auto">
          <a:xfrm>
            <a:off x="276225" y="977503"/>
            <a:ext cx="228600" cy="2286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fr-FR" sz="1350"/>
          </a:p>
        </p:txBody>
      </p:sp>
      <p:sp>
        <p:nvSpPr>
          <p:cNvPr id="8" name="AutoShape 8" descr="Résultat de recherche d'images pour &quot;SIGLE cmr&quot;"/>
          <p:cNvSpPr>
            <a:spLocks noChangeAspect="1" noChangeArrowheads="1"/>
          </p:cNvSpPr>
          <p:nvPr/>
        </p:nvSpPr>
        <p:spPr bwMode="auto">
          <a:xfrm>
            <a:off x="390525" y="1091803"/>
            <a:ext cx="228600" cy="2286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fr-FR" sz="1350"/>
          </a:p>
        </p:txBody>
      </p:sp>
      <p:sp>
        <p:nvSpPr>
          <p:cNvPr id="11" name="AutoShape 22" descr="Résultat de recherche d'images pour &quot;logo communication&quot;"/>
          <p:cNvSpPr>
            <a:spLocks noChangeAspect="1" noChangeArrowheads="1"/>
          </p:cNvSpPr>
          <p:nvPr/>
        </p:nvSpPr>
        <p:spPr bwMode="auto">
          <a:xfrm>
            <a:off x="504825" y="1206103"/>
            <a:ext cx="228600" cy="2286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fr-FR" sz="1350"/>
          </a:p>
        </p:txBody>
      </p:sp>
      <p:sp>
        <p:nvSpPr>
          <p:cNvPr id="9" name="Rectangle 8"/>
          <p:cNvSpPr/>
          <p:nvPr/>
        </p:nvSpPr>
        <p:spPr>
          <a:xfrm>
            <a:off x="2915816" y="3068960"/>
            <a:ext cx="3303790" cy="584775"/>
          </a:xfrm>
          <a:prstGeom prst="rect">
            <a:avLst/>
          </a:prstGeom>
        </p:spPr>
        <p:txBody>
          <a:bodyPr wrap="none">
            <a:spAutoFit/>
          </a:bodyPr>
          <a:lstStyle/>
          <a:p>
            <a:pPr marL="471487" lvl="1" indent="-342900">
              <a:buFont typeface="Calibri" panose="020F0502020204030204" pitchFamily="34" charset="0"/>
              <a:buChar char="Ꙭ"/>
            </a:pPr>
            <a:r>
              <a:rPr lang="fr-FR" sz="3200" b="1" dirty="0">
                <a:solidFill>
                  <a:srgbClr val="008080"/>
                </a:solidFill>
                <a:effectLst>
                  <a:outerShdw blurRad="38100" dist="38100" dir="2700000" algn="tl">
                    <a:srgbClr val="000000">
                      <a:alpha val="43137"/>
                    </a:srgbClr>
                  </a:outerShdw>
                </a:effectLst>
              </a:rPr>
              <a:t> Questions ? </a:t>
            </a:r>
            <a:endParaRPr lang="fr-FR" sz="4400" b="1" dirty="0">
              <a:solidFill>
                <a:srgbClr val="008080"/>
              </a:solidFill>
              <a:effectLst>
                <a:outerShdw blurRad="38100" dist="38100" dir="2700000" algn="tl">
                  <a:srgbClr val="000000">
                    <a:alpha val="43137"/>
                  </a:srgbClr>
                </a:outerShdw>
              </a:effectLst>
            </a:endParaRPr>
          </a:p>
        </p:txBody>
      </p:sp>
      <p:sp>
        <p:nvSpPr>
          <p:cNvPr id="5" name="Espace réservé du numéro de diapositive 4"/>
          <p:cNvSpPr>
            <a:spLocks noGrp="1"/>
          </p:cNvSpPr>
          <p:nvPr>
            <p:ph type="sldNum" sz="quarter" idx="26"/>
          </p:nvPr>
        </p:nvSpPr>
        <p:spPr/>
        <p:txBody>
          <a:bodyPr/>
          <a:lstStyle/>
          <a:p>
            <a:fld id="{53450067-A732-4551-A68F-174FD727CE34}" type="slidenum">
              <a:rPr lang="fr-FR" smtClean="0"/>
              <a:t>36</a:t>
            </a:fld>
            <a:endParaRPr lang="fr-FR"/>
          </a:p>
        </p:txBody>
      </p:sp>
      <p:sp>
        <p:nvSpPr>
          <p:cNvPr id="13" name="Espace réservé du pied de page 8"/>
          <p:cNvSpPr>
            <a:spLocks noGrp="1"/>
          </p:cNvSpPr>
          <p:nvPr>
            <p:ph type="ftr" sz="quarter" idx="25"/>
          </p:nvPr>
        </p:nvSpPr>
        <p:spPr>
          <a:xfrm>
            <a:off x="6516216" y="6453336"/>
            <a:ext cx="2664296" cy="365125"/>
          </a:xfrm>
        </p:spPr>
        <p:txBody>
          <a:bodyPr/>
          <a:lstStyle>
            <a:lvl1pPr>
              <a:defRPr sz="900"/>
            </a:lvl1pPr>
          </a:lstStyle>
          <a:p>
            <a:r>
              <a:rPr lang="fr-FR"/>
              <a:t>SAT Durance Luberon Copyright</a:t>
            </a:r>
            <a:endParaRPr lang="fr-FR" dirty="0"/>
          </a:p>
        </p:txBody>
      </p:sp>
      <p:pic>
        <p:nvPicPr>
          <p:cNvPr id="17" name="Picture 3" descr="https://www.satduranceluberon.fr/logo/logosat.jpg"/>
          <p:cNvPicPr>
            <a:picLocks noChangeAspect="1" noChangeArrowheads="1"/>
          </p:cNvPicPr>
          <p:nvPr/>
        </p:nvPicPr>
        <p:blipFill>
          <a:blip r:link="rId3">
            <a:extLst>
              <a:ext uri="{28A0092B-C50C-407E-A947-70E740481C1C}">
                <a14:useLocalDpi xmlns:a14="http://schemas.microsoft.com/office/drawing/2010/main" val="0"/>
              </a:ext>
            </a:extLst>
          </a:blip>
          <a:srcRect/>
          <a:stretch>
            <a:fillRect/>
          </a:stretch>
        </p:blipFill>
        <p:spPr bwMode="auto">
          <a:xfrm>
            <a:off x="7848364" y="167413"/>
            <a:ext cx="1080120" cy="8100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3893385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descr="https://www.satduranceluberon.fr/logo/logosat.jpg"/>
          <p:cNvPicPr>
            <a:picLocks noChangeAspect="1" noChangeArrowheads="1"/>
          </p:cNvPicPr>
          <p:nvPr/>
        </p:nvPicPr>
        <p:blipFill>
          <a:blip r:link="rId3">
            <a:extLst>
              <a:ext uri="{28A0092B-C50C-407E-A947-70E740481C1C}">
                <a14:useLocalDpi xmlns:a14="http://schemas.microsoft.com/office/drawing/2010/main" val="0"/>
              </a:ext>
            </a:extLst>
          </a:blip>
          <a:srcRect/>
          <a:stretch>
            <a:fillRect/>
          </a:stretch>
        </p:blipFill>
        <p:spPr bwMode="auto">
          <a:xfrm>
            <a:off x="2986708" y="2553346"/>
            <a:ext cx="2880319" cy="21602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Espace réservé du pied de page 8"/>
          <p:cNvSpPr>
            <a:spLocks noGrp="1"/>
          </p:cNvSpPr>
          <p:nvPr>
            <p:ph type="ftr" sz="quarter" idx="4294967295"/>
          </p:nvPr>
        </p:nvSpPr>
        <p:spPr>
          <a:xfrm>
            <a:off x="6516216" y="6453336"/>
            <a:ext cx="2664296" cy="365125"/>
          </a:xfrm>
          <a:prstGeom prst="rect">
            <a:avLst/>
          </a:prstGeom>
        </p:spPr>
        <p:txBody>
          <a:bodyPr/>
          <a:lstStyle>
            <a:lvl1pPr>
              <a:defRPr sz="900"/>
            </a:lvl1pPr>
          </a:lstStyle>
          <a:p>
            <a:r>
              <a:rPr lang="fr-FR" dirty="0"/>
              <a:t>SAT Durance Luberon Copyright</a:t>
            </a:r>
          </a:p>
        </p:txBody>
      </p:sp>
      <p:sp>
        <p:nvSpPr>
          <p:cNvPr id="7" name="Rectangle 6"/>
          <p:cNvSpPr/>
          <p:nvPr/>
        </p:nvSpPr>
        <p:spPr>
          <a:xfrm>
            <a:off x="1619672" y="1262138"/>
            <a:ext cx="6713467" cy="584775"/>
          </a:xfrm>
          <a:prstGeom prst="rect">
            <a:avLst/>
          </a:prstGeom>
        </p:spPr>
        <p:txBody>
          <a:bodyPr wrap="square">
            <a:spAutoFit/>
          </a:bodyPr>
          <a:lstStyle/>
          <a:p>
            <a:pPr marL="128587" lvl="1"/>
            <a:r>
              <a:rPr lang="fr-FR" sz="3200" b="1" dirty="0">
                <a:solidFill>
                  <a:srgbClr val="008080"/>
                </a:solidFill>
                <a:effectLst>
                  <a:outerShdw blurRad="38100" dist="38100" dir="2700000" algn="tl">
                    <a:srgbClr val="000000">
                      <a:alpha val="43137"/>
                    </a:srgbClr>
                  </a:outerShdw>
                </a:effectLst>
              </a:rPr>
              <a:t>Merci de votre </a:t>
            </a:r>
            <a:r>
              <a:rPr lang="fr-FR" sz="3200" b="1" dirty="0">
                <a:solidFill>
                  <a:srgbClr val="00808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participation</a:t>
            </a:r>
            <a:r>
              <a:rPr lang="fr-FR" sz="3200" b="1" dirty="0">
                <a:solidFill>
                  <a:srgbClr val="008080"/>
                </a:solidFill>
                <a:effectLst>
                  <a:outerShdw blurRad="38100" dist="38100" dir="2700000" algn="tl">
                    <a:srgbClr val="000000">
                      <a:alpha val="43137"/>
                    </a:srgbClr>
                  </a:outerShdw>
                </a:effectLst>
              </a:rPr>
              <a:t> </a:t>
            </a:r>
            <a:r>
              <a:rPr lang="fr-FR" sz="3200" b="1" dirty="0">
                <a:solidFill>
                  <a:srgbClr val="008080"/>
                </a:solidFill>
                <a:effectLst>
                  <a:outerShdw blurRad="38100" dist="38100" dir="2700000" algn="tl">
                    <a:srgbClr val="000000">
                      <a:alpha val="43137"/>
                    </a:srgbClr>
                  </a:outerShdw>
                </a:effectLst>
                <a:sym typeface="Wingdings" panose="05000000000000000000" pitchFamily="2" charset="2"/>
              </a:rPr>
              <a:t></a:t>
            </a:r>
            <a:endParaRPr lang="fr-FR" sz="3200" b="1" dirty="0">
              <a:solidFill>
                <a:srgbClr val="008080"/>
              </a:solidFill>
              <a:effectLst>
                <a:outerShdw blurRad="38100" dist="38100" dir="2700000" algn="tl">
                  <a:srgbClr val="000000">
                    <a:alpha val="43137"/>
                  </a:srgbClr>
                </a:outerShdw>
              </a:effectLst>
            </a:endParaRPr>
          </a:p>
        </p:txBody>
      </p:sp>
      <p:sp>
        <p:nvSpPr>
          <p:cNvPr id="2" name="Rectangle 1"/>
          <p:cNvSpPr/>
          <p:nvPr/>
        </p:nvSpPr>
        <p:spPr>
          <a:xfrm>
            <a:off x="2413811" y="5085184"/>
            <a:ext cx="4102405" cy="369332"/>
          </a:xfrm>
          <a:prstGeom prst="rect">
            <a:avLst/>
          </a:prstGeom>
        </p:spPr>
        <p:txBody>
          <a:bodyPr wrap="none">
            <a:spAutoFit/>
          </a:bodyPr>
          <a:lstStyle/>
          <a:p>
            <a:r>
              <a:rPr lang="fr-FR" b="1" dirty="0">
                <a:solidFill>
                  <a:srgbClr val="008080"/>
                </a:solidFill>
                <a:effectLst>
                  <a:outerShdw blurRad="38100" dist="38100" dir="2700000" algn="tl">
                    <a:srgbClr val="000000">
                      <a:alpha val="43137"/>
                    </a:srgbClr>
                  </a:outerShdw>
                </a:effectLst>
              </a:rPr>
              <a:t> https://www.satduranceluberon.fr/</a:t>
            </a:r>
            <a:endParaRPr lang="fr-FR" dirty="0"/>
          </a:p>
        </p:txBody>
      </p:sp>
    </p:spTree>
    <p:extLst>
      <p:ext uri="{BB962C8B-B14F-4D97-AF65-F5344CB8AC3E}">
        <p14:creationId xmlns:p14="http://schemas.microsoft.com/office/powerpoint/2010/main" val="116441192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utoShape 2" descr="Résultat de recherche d'images pour &quot;logo entraide&quot;"/>
          <p:cNvSpPr>
            <a:spLocks noChangeAspect="1" noChangeArrowheads="1"/>
          </p:cNvSpPr>
          <p:nvPr/>
        </p:nvSpPr>
        <p:spPr bwMode="auto">
          <a:xfrm>
            <a:off x="47625" y="748903"/>
            <a:ext cx="228600" cy="2286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fr-FR" sz="1350"/>
          </a:p>
        </p:txBody>
      </p:sp>
      <p:sp>
        <p:nvSpPr>
          <p:cNvPr id="4" name="AutoShape 4" descr="Résultat de recherche d'images pour &quot;SIGLE cmr&quot;"/>
          <p:cNvSpPr>
            <a:spLocks noChangeAspect="1" noChangeArrowheads="1"/>
          </p:cNvSpPr>
          <p:nvPr/>
        </p:nvSpPr>
        <p:spPr bwMode="auto">
          <a:xfrm>
            <a:off x="161925" y="863203"/>
            <a:ext cx="228600" cy="2286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fr-FR" sz="1350"/>
          </a:p>
        </p:txBody>
      </p:sp>
      <p:sp>
        <p:nvSpPr>
          <p:cNvPr id="6" name="AutoShape 6" descr="Résultat de recherche d'images pour &quot;SIGLE cmr&quot;"/>
          <p:cNvSpPr>
            <a:spLocks noChangeAspect="1" noChangeArrowheads="1"/>
          </p:cNvSpPr>
          <p:nvPr/>
        </p:nvSpPr>
        <p:spPr bwMode="auto">
          <a:xfrm>
            <a:off x="276225" y="977503"/>
            <a:ext cx="228600" cy="2286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fr-FR" sz="1350"/>
          </a:p>
        </p:txBody>
      </p:sp>
      <p:sp>
        <p:nvSpPr>
          <p:cNvPr id="8" name="AutoShape 8" descr="Résultat de recherche d'images pour &quot;SIGLE cmr&quot;"/>
          <p:cNvSpPr>
            <a:spLocks noChangeAspect="1" noChangeArrowheads="1"/>
          </p:cNvSpPr>
          <p:nvPr/>
        </p:nvSpPr>
        <p:spPr bwMode="auto">
          <a:xfrm>
            <a:off x="390525" y="1091803"/>
            <a:ext cx="228600" cy="2286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fr-FR" sz="1350"/>
          </a:p>
        </p:txBody>
      </p:sp>
      <p:sp>
        <p:nvSpPr>
          <p:cNvPr id="11" name="AutoShape 22" descr="Résultat de recherche d'images pour &quot;logo communication&quot;"/>
          <p:cNvSpPr>
            <a:spLocks noChangeAspect="1" noChangeArrowheads="1"/>
          </p:cNvSpPr>
          <p:nvPr/>
        </p:nvSpPr>
        <p:spPr bwMode="auto">
          <a:xfrm>
            <a:off x="504825" y="1206103"/>
            <a:ext cx="228600" cy="2286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fr-FR" sz="1350"/>
          </a:p>
        </p:txBody>
      </p:sp>
      <p:sp>
        <p:nvSpPr>
          <p:cNvPr id="9" name="Rectangle 8"/>
          <p:cNvSpPr/>
          <p:nvPr/>
        </p:nvSpPr>
        <p:spPr>
          <a:xfrm>
            <a:off x="521941" y="377357"/>
            <a:ext cx="947375" cy="461665"/>
          </a:xfrm>
          <a:prstGeom prst="rect">
            <a:avLst/>
          </a:prstGeom>
        </p:spPr>
        <p:txBody>
          <a:bodyPr wrap="none">
            <a:spAutoFit/>
          </a:bodyPr>
          <a:lstStyle/>
          <a:p>
            <a:pPr marL="128587" lvl="1"/>
            <a:r>
              <a:rPr lang="fr-FR" sz="2400" b="1" dirty="0">
                <a:solidFill>
                  <a:srgbClr val="008080"/>
                </a:solidFill>
                <a:latin typeface="Century Gothic" panose="020B0502020202020204" pitchFamily="34" charset="0"/>
                <a:ea typeface="Montserrat" charset="0"/>
                <a:cs typeface="Montserrat" charset="0"/>
              </a:rPr>
              <a:t>CBD</a:t>
            </a:r>
          </a:p>
        </p:txBody>
      </p:sp>
      <p:sp>
        <p:nvSpPr>
          <p:cNvPr id="5" name="Espace réservé du numéro de diapositive 4"/>
          <p:cNvSpPr>
            <a:spLocks noGrp="1"/>
          </p:cNvSpPr>
          <p:nvPr>
            <p:ph type="sldNum" sz="quarter" idx="26"/>
          </p:nvPr>
        </p:nvSpPr>
        <p:spPr/>
        <p:txBody>
          <a:bodyPr/>
          <a:lstStyle/>
          <a:p>
            <a:fld id="{53450067-A732-4551-A68F-174FD727CE34}" type="slidenum">
              <a:rPr lang="fr-FR" smtClean="0"/>
              <a:t>38</a:t>
            </a:fld>
            <a:endParaRPr lang="fr-FR"/>
          </a:p>
        </p:txBody>
      </p:sp>
      <p:sp>
        <p:nvSpPr>
          <p:cNvPr id="17" name="Espace réservé du pied de page 8"/>
          <p:cNvSpPr>
            <a:spLocks noGrp="1"/>
          </p:cNvSpPr>
          <p:nvPr>
            <p:ph type="ftr" sz="quarter" idx="25"/>
          </p:nvPr>
        </p:nvSpPr>
        <p:spPr>
          <a:xfrm>
            <a:off x="6516216" y="6453336"/>
            <a:ext cx="2664296" cy="365125"/>
          </a:xfrm>
        </p:spPr>
        <p:txBody>
          <a:bodyPr/>
          <a:lstStyle>
            <a:lvl1pPr>
              <a:defRPr sz="900"/>
            </a:lvl1pPr>
          </a:lstStyle>
          <a:p>
            <a:r>
              <a:rPr lang="fr-FR"/>
              <a:t>SAT Durance Luberon Copyright</a:t>
            </a:r>
            <a:endParaRPr lang="fr-FR" dirty="0"/>
          </a:p>
        </p:txBody>
      </p:sp>
      <p:pic>
        <p:nvPicPr>
          <p:cNvPr id="18" name="Picture 3" descr="https://www.satduranceluberon.fr/logo/logosat.jpg"/>
          <p:cNvPicPr>
            <a:picLocks noChangeAspect="1" noChangeArrowheads="1"/>
          </p:cNvPicPr>
          <p:nvPr/>
        </p:nvPicPr>
        <p:blipFill>
          <a:blip r:link="rId3">
            <a:extLst>
              <a:ext uri="{28A0092B-C50C-407E-A947-70E740481C1C}">
                <a14:useLocalDpi xmlns:a14="http://schemas.microsoft.com/office/drawing/2010/main" val="0"/>
              </a:ext>
            </a:extLst>
          </a:blip>
          <a:srcRect/>
          <a:stretch>
            <a:fillRect/>
          </a:stretch>
        </p:blipFill>
        <p:spPr bwMode="auto">
          <a:xfrm>
            <a:off x="7848364" y="167413"/>
            <a:ext cx="1080120" cy="8100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Espace réservé du contenu 2"/>
          <p:cNvSpPr txBox="1">
            <a:spLocks/>
          </p:cNvSpPr>
          <p:nvPr/>
        </p:nvSpPr>
        <p:spPr>
          <a:xfrm>
            <a:off x="656243" y="1434704"/>
            <a:ext cx="7654998" cy="4442568"/>
          </a:xfrm>
          <a:prstGeom prst="rect">
            <a:avLst/>
          </a:prstGeom>
        </p:spPr>
        <p:txBody>
          <a:bodyPr>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defRPr/>
            </a:pPr>
            <a:r>
              <a:rPr lang="fr-FR" sz="1800" dirty="0">
                <a:latin typeface="Arial" panose="020B0604020202020204" pitchFamily="34" charset="0"/>
                <a:cs typeface="Arial" panose="020B0604020202020204" pitchFamily="34" charset="0"/>
              </a:rPr>
              <a:t>Le CBD et le THC sont issus de la plante de cannabis</a:t>
            </a:r>
          </a:p>
          <a:p>
            <a:pPr marL="0" indent="0">
              <a:buNone/>
              <a:defRPr/>
            </a:pPr>
            <a:endParaRPr lang="fr-FR" sz="1800" dirty="0">
              <a:latin typeface="Arial" panose="020B0604020202020204" pitchFamily="34" charset="0"/>
              <a:cs typeface="Arial" panose="020B0604020202020204" pitchFamily="34" charset="0"/>
            </a:endParaRPr>
          </a:p>
          <a:p>
            <a:pPr marL="0" indent="0">
              <a:buNone/>
              <a:defRPr/>
            </a:pPr>
            <a:r>
              <a:rPr lang="fr-FR" sz="1600" dirty="0">
                <a:latin typeface="Arial" panose="020B0604020202020204" pitchFamily="34" charset="0"/>
                <a:cs typeface="Arial" panose="020B0604020202020204" pitchFamily="34" charset="0"/>
              </a:rPr>
              <a:t>Le CBD peut se consommer sous différentes formes: </a:t>
            </a:r>
          </a:p>
          <a:p>
            <a:pPr>
              <a:buFont typeface="Wingdings" panose="05000000000000000000" pitchFamily="2" charset="2"/>
              <a:buChar char="Ø"/>
              <a:defRPr/>
            </a:pPr>
            <a:r>
              <a:rPr lang="fr-FR" sz="1600" dirty="0">
                <a:latin typeface="Arial" panose="020B0604020202020204" pitchFamily="34" charset="0"/>
                <a:cs typeface="Arial" panose="020B0604020202020204" pitchFamily="34" charset="0"/>
                <a:sym typeface="Wingdings" panose="05000000000000000000" pitchFamily="2" charset="2"/>
              </a:rPr>
              <a:t>Ingestion ( nourriture, boisson, gélules…)</a:t>
            </a:r>
          </a:p>
          <a:p>
            <a:pPr>
              <a:buFont typeface="Wingdings" panose="05000000000000000000" pitchFamily="2" charset="2"/>
              <a:buChar char="Ø"/>
              <a:defRPr/>
            </a:pPr>
            <a:r>
              <a:rPr lang="fr-FR" sz="1600" dirty="0">
                <a:latin typeface="Arial" panose="020B0604020202020204" pitchFamily="34" charset="0"/>
                <a:cs typeface="Arial" panose="020B0604020202020204" pitchFamily="34" charset="0"/>
                <a:sym typeface="Wingdings" panose="05000000000000000000" pitchFamily="2" charset="2"/>
              </a:rPr>
              <a:t>Inhalation ( fumée, spray buccal…)</a:t>
            </a:r>
          </a:p>
          <a:p>
            <a:pPr>
              <a:buFont typeface="Wingdings" panose="05000000000000000000" pitchFamily="2" charset="2"/>
              <a:buChar char="Ø"/>
              <a:defRPr/>
            </a:pPr>
            <a:r>
              <a:rPr lang="fr-FR" sz="1600" dirty="0">
                <a:latin typeface="Arial" panose="020B0604020202020204" pitchFamily="34" charset="0"/>
                <a:cs typeface="Arial" panose="020B0604020202020204" pitchFamily="34" charset="0"/>
                <a:sym typeface="Wingdings" panose="05000000000000000000" pitchFamily="2" charset="2"/>
              </a:rPr>
              <a:t>Cutanée ( crème, patch)</a:t>
            </a:r>
          </a:p>
          <a:p>
            <a:pPr marL="0" indent="0" algn="ctr">
              <a:buNone/>
              <a:defRPr/>
            </a:pPr>
            <a:endParaRPr lang="fr-FR" sz="1800" dirty="0">
              <a:latin typeface="Arial" panose="020B0604020202020204" pitchFamily="34" charset="0"/>
              <a:cs typeface="Arial" panose="020B0604020202020204" pitchFamily="34" charset="0"/>
            </a:endParaRPr>
          </a:p>
          <a:p>
            <a:pPr marL="0" indent="0" algn="ctr">
              <a:buNone/>
              <a:defRPr/>
            </a:pPr>
            <a:endParaRPr lang="fr-FR" sz="1800" b="1" dirty="0">
              <a:latin typeface="Arial" panose="020B0604020202020204" pitchFamily="34" charset="0"/>
              <a:cs typeface="Arial" panose="020B0604020202020204" pitchFamily="34" charset="0"/>
            </a:endParaRPr>
          </a:p>
          <a:p>
            <a:pPr marL="0" indent="0">
              <a:buNone/>
            </a:pPr>
            <a:endParaRPr lang="fr-FR" sz="1800" dirty="0">
              <a:latin typeface="Arial" panose="020B0604020202020204" pitchFamily="34" charset="0"/>
              <a:cs typeface="Arial" panose="020B0604020202020204" pitchFamily="34" charset="0"/>
            </a:endParaRPr>
          </a:p>
          <a:p>
            <a:pPr marL="0" indent="0">
              <a:buNone/>
              <a:defRPr/>
            </a:pPr>
            <a:endParaRPr lang="fr-FR" sz="1800" dirty="0">
              <a:latin typeface="Arial" panose="020B0604020202020204" pitchFamily="34" charset="0"/>
              <a:cs typeface="Arial" panose="020B0604020202020204" pitchFamily="34" charset="0"/>
            </a:endParaRPr>
          </a:p>
        </p:txBody>
      </p:sp>
      <p:sp>
        <p:nvSpPr>
          <p:cNvPr id="2" name="AutoShape 2" descr="Médicaments et accidents de la route : des pictogrammes insuffisants"/>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pic>
        <p:nvPicPr>
          <p:cNvPr id="10" name="Image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771800" y="4194561"/>
            <a:ext cx="3184743" cy="2441337"/>
          </a:xfrm>
          <a:prstGeom prst="rect">
            <a:avLst/>
          </a:prstGeom>
        </p:spPr>
      </p:pic>
      <p:pic>
        <p:nvPicPr>
          <p:cNvPr id="13" name="Image 1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220072" y="3645024"/>
            <a:ext cx="3368126" cy="2520280"/>
          </a:xfrm>
          <a:prstGeom prst="rect">
            <a:avLst/>
          </a:prstGeom>
        </p:spPr>
      </p:pic>
    </p:spTree>
    <p:extLst>
      <p:ext uri="{BB962C8B-B14F-4D97-AF65-F5344CB8AC3E}">
        <p14:creationId xmlns:p14="http://schemas.microsoft.com/office/powerpoint/2010/main" val="93899783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utoShape 2" descr="Résultat de recherche d'images pour &quot;logo entraide&quot;"/>
          <p:cNvSpPr>
            <a:spLocks noChangeAspect="1" noChangeArrowheads="1"/>
          </p:cNvSpPr>
          <p:nvPr/>
        </p:nvSpPr>
        <p:spPr bwMode="auto">
          <a:xfrm>
            <a:off x="47625" y="748903"/>
            <a:ext cx="228600" cy="2286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fr-FR" sz="1350"/>
          </a:p>
        </p:txBody>
      </p:sp>
      <p:sp>
        <p:nvSpPr>
          <p:cNvPr id="4" name="AutoShape 4" descr="Résultat de recherche d'images pour &quot;SIGLE cmr&quot;"/>
          <p:cNvSpPr>
            <a:spLocks noChangeAspect="1" noChangeArrowheads="1"/>
          </p:cNvSpPr>
          <p:nvPr/>
        </p:nvSpPr>
        <p:spPr bwMode="auto">
          <a:xfrm>
            <a:off x="161925" y="863203"/>
            <a:ext cx="228600" cy="2286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fr-FR" sz="1350"/>
          </a:p>
        </p:txBody>
      </p:sp>
      <p:sp>
        <p:nvSpPr>
          <p:cNvPr id="6" name="AutoShape 6" descr="Résultat de recherche d'images pour &quot;SIGLE cmr&quot;"/>
          <p:cNvSpPr>
            <a:spLocks noChangeAspect="1" noChangeArrowheads="1"/>
          </p:cNvSpPr>
          <p:nvPr/>
        </p:nvSpPr>
        <p:spPr bwMode="auto">
          <a:xfrm>
            <a:off x="276225" y="977503"/>
            <a:ext cx="228600" cy="2286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fr-FR" sz="1350"/>
          </a:p>
        </p:txBody>
      </p:sp>
      <p:sp>
        <p:nvSpPr>
          <p:cNvPr id="8" name="AutoShape 8" descr="Résultat de recherche d'images pour &quot;SIGLE cmr&quot;"/>
          <p:cNvSpPr>
            <a:spLocks noChangeAspect="1" noChangeArrowheads="1"/>
          </p:cNvSpPr>
          <p:nvPr/>
        </p:nvSpPr>
        <p:spPr bwMode="auto">
          <a:xfrm>
            <a:off x="390525" y="1091803"/>
            <a:ext cx="228600" cy="2286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fr-FR" sz="1350"/>
          </a:p>
        </p:txBody>
      </p:sp>
      <p:sp>
        <p:nvSpPr>
          <p:cNvPr id="11" name="AutoShape 22" descr="Résultat de recherche d'images pour &quot;logo communication&quot;"/>
          <p:cNvSpPr>
            <a:spLocks noChangeAspect="1" noChangeArrowheads="1"/>
          </p:cNvSpPr>
          <p:nvPr/>
        </p:nvSpPr>
        <p:spPr bwMode="auto">
          <a:xfrm>
            <a:off x="504825" y="1206103"/>
            <a:ext cx="228600" cy="2286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fr-FR" sz="1350"/>
          </a:p>
        </p:txBody>
      </p:sp>
      <p:sp>
        <p:nvSpPr>
          <p:cNvPr id="9" name="Rectangle 8"/>
          <p:cNvSpPr/>
          <p:nvPr/>
        </p:nvSpPr>
        <p:spPr>
          <a:xfrm>
            <a:off x="521941" y="377357"/>
            <a:ext cx="947375" cy="461665"/>
          </a:xfrm>
          <a:prstGeom prst="rect">
            <a:avLst/>
          </a:prstGeom>
        </p:spPr>
        <p:txBody>
          <a:bodyPr wrap="none">
            <a:spAutoFit/>
          </a:bodyPr>
          <a:lstStyle/>
          <a:p>
            <a:pPr marL="128587" lvl="1"/>
            <a:r>
              <a:rPr lang="fr-FR" sz="2400" b="1" dirty="0">
                <a:solidFill>
                  <a:srgbClr val="008080"/>
                </a:solidFill>
                <a:latin typeface="Century Gothic" panose="020B0502020202020204" pitchFamily="34" charset="0"/>
                <a:ea typeface="Montserrat" charset="0"/>
                <a:cs typeface="Montserrat" charset="0"/>
              </a:rPr>
              <a:t>CBD</a:t>
            </a:r>
          </a:p>
        </p:txBody>
      </p:sp>
      <p:sp>
        <p:nvSpPr>
          <p:cNvPr id="5" name="Espace réservé du numéro de diapositive 4"/>
          <p:cNvSpPr>
            <a:spLocks noGrp="1"/>
          </p:cNvSpPr>
          <p:nvPr>
            <p:ph type="sldNum" sz="quarter" idx="26"/>
          </p:nvPr>
        </p:nvSpPr>
        <p:spPr/>
        <p:txBody>
          <a:bodyPr/>
          <a:lstStyle/>
          <a:p>
            <a:fld id="{53450067-A732-4551-A68F-174FD727CE34}" type="slidenum">
              <a:rPr lang="fr-FR" smtClean="0"/>
              <a:t>39</a:t>
            </a:fld>
            <a:endParaRPr lang="fr-FR"/>
          </a:p>
        </p:txBody>
      </p:sp>
      <p:sp>
        <p:nvSpPr>
          <p:cNvPr id="17" name="Espace réservé du pied de page 8"/>
          <p:cNvSpPr>
            <a:spLocks noGrp="1"/>
          </p:cNvSpPr>
          <p:nvPr>
            <p:ph type="ftr" sz="quarter" idx="25"/>
          </p:nvPr>
        </p:nvSpPr>
        <p:spPr>
          <a:xfrm>
            <a:off x="6516216" y="6453336"/>
            <a:ext cx="2664296" cy="365125"/>
          </a:xfrm>
        </p:spPr>
        <p:txBody>
          <a:bodyPr/>
          <a:lstStyle>
            <a:lvl1pPr>
              <a:defRPr sz="900"/>
            </a:lvl1pPr>
          </a:lstStyle>
          <a:p>
            <a:r>
              <a:rPr lang="fr-FR"/>
              <a:t>SAT Durance Luberon Copyright</a:t>
            </a:r>
            <a:endParaRPr lang="fr-FR" dirty="0"/>
          </a:p>
        </p:txBody>
      </p:sp>
      <p:pic>
        <p:nvPicPr>
          <p:cNvPr id="18" name="Picture 3" descr="https://www.satduranceluberon.fr/logo/logosat.jpg"/>
          <p:cNvPicPr>
            <a:picLocks noChangeAspect="1" noChangeArrowheads="1"/>
          </p:cNvPicPr>
          <p:nvPr/>
        </p:nvPicPr>
        <p:blipFill>
          <a:blip r:link="rId3">
            <a:extLst>
              <a:ext uri="{28A0092B-C50C-407E-A947-70E740481C1C}">
                <a14:useLocalDpi xmlns:a14="http://schemas.microsoft.com/office/drawing/2010/main" val="0"/>
              </a:ext>
            </a:extLst>
          </a:blip>
          <a:srcRect/>
          <a:stretch>
            <a:fillRect/>
          </a:stretch>
        </p:blipFill>
        <p:spPr bwMode="auto">
          <a:xfrm>
            <a:off x="7848364" y="167413"/>
            <a:ext cx="1080120" cy="8100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Espace réservé du contenu 2"/>
          <p:cNvSpPr txBox="1">
            <a:spLocks/>
          </p:cNvSpPr>
          <p:nvPr/>
        </p:nvSpPr>
        <p:spPr>
          <a:xfrm>
            <a:off x="656243" y="1206103"/>
            <a:ext cx="7654998" cy="4671169"/>
          </a:xfrm>
          <a:prstGeom prst="rect">
            <a:avLst/>
          </a:prstGeom>
        </p:spPr>
        <p:txBody>
          <a:bodyPr>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defRPr/>
            </a:pPr>
            <a:endParaRPr lang="fr-FR" sz="1800" dirty="0">
              <a:latin typeface="Arial" panose="020B0604020202020204" pitchFamily="34" charset="0"/>
              <a:cs typeface="Arial" panose="020B0604020202020204" pitchFamily="34" charset="0"/>
            </a:endParaRPr>
          </a:p>
          <a:p>
            <a:pPr marL="0" indent="0">
              <a:buNone/>
              <a:defRPr/>
            </a:pPr>
            <a:endParaRPr lang="fr-FR" sz="1800" dirty="0">
              <a:latin typeface="Arial" panose="020B0604020202020204" pitchFamily="34" charset="0"/>
              <a:cs typeface="Arial" panose="020B0604020202020204" pitchFamily="34" charset="0"/>
            </a:endParaRPr>
          </a:p>
          <a:p>
            <a:pPr marL="0" indent="0" algn="ctr">
              <a:buNone/>
              <a:defRPr/>
            </a:pPr>
            <a:endParaRPr lang="fr-FR" sz="1800" b="1" dirty="0">
              <a:latin typeface="Arial" panose="020B0604020202020204" pitchFamily="34" charset="0"/>
              <a:cs typeface="Arial" panose="020B0604020202020204" pitchFamily="34" charset="0"/>
            </a:endParaRPr>
          </a:p>
          <a:p>
            <a:pPr marL="0" indent="0">
              <a:buNone/>
            </a:pPr>
            <a:endParaRPr lang="fr-FR" sz="1800" dirty="0">
              <a:latin typeface="Arial" panose="020B0604020202020204" pitchFamily="34" charset="0"/>
              <a:cs typeface="Arial" panose="020B0604020202020204" pitchFamily="34" charset="0"/>
            </a:endParaRPr>
          </a:p>
          <a:p>
            <a:pPr marL="0" indent="0">
              <a:buNone/>
              <a:defRPr/>
            </a:pPr>
            <a:endParaRPr lang="fr-FR" sz="1800" dirty="0">
              <a:latin typeface="Arial" panose="020B0604020202020204" pitchFamily="34" charset="0"/>
              <a:cs typeface="Arial" panose="020B0604020202020204" pitchFamily="34" charset="0"/>
            </a:endParaRPr>
          </a:p>
        </p:txBody>
      </p:sp>
      <p:sp>
        <p:nvSpPr>
          <p:cNvPr id="2" name="AutoShape 2" descr="Médicaments et accidents de la route : des pictogrammes insuffisants"/>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pic>
        <p:nvPicPr>
          <p:cNvPr id="7" name="Image 6"/>
          <p:cNvPicPr>
            <a:picLocks noChangeAspect="1"/>
          </p:cNvPicPr>
          <p:nvPr/>
        </p:nvPicPr>
        <p:blipFill>
          <a:blip r:embed="rId4"/>
          <a:stretch>
            <a:fillRect/>
          </a:stretch>
        </p:blipFill>
        <p:spPr>
          <a:xfrm>
            <a:off x="741030" y="1387461"/>
            <a:ext cx="7419051" cy="4600983"/>
          </a:xfrm>
          <a:prstGeom prst="rect">
            <a:avLst/>
          </a:prstGeom>
        </p:spPr>
      </p:pic>
    </p:spTree>
    <p:extLst>
      <p:ext uri="{BB962C8B-B14F-4D97-AF65-F5344CB8AC3E}">
        <p14:creationId xmlns:p14="http://schemas.microsoft.com/office/powerpoint/2010/main" val="301728849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utoShape 2" descr="Résultat de recherche d'images pour &quot;logo entraide&quot;"/>
          <p:cNvSpPr>
            <a:spLocks noChangeAspect="1" noChangeArrowheads="1"/>
          </p:cNvSpPr>
          <p:nvPr/>
        </p:nvSpPr>
        <p:spPr bwMode="auto">
          <a:xfrm>
            <a:off x="47625" y="748903"/>
            <a:ext cx="228600" cy="2286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fr-FR" sz="1350"/>
          </a:p>
        </p:txBody>
      </p:sp>
      <p:sp>
        <p:nvSpPr>
          <p:cNvPr id="4" name="AutoShape 4" descr="Résultat de recherche d'images pour &quot;SIGLE cmr&quot;"/>
          <p:cNvSpPr>
            <a:spLocks noChangeAspect="1" noChangeArrowheads="1"/>
          </p:cNvSpPr>
          <p:nvPr/>
        </p:nvSpPr>
        <p:spPr bwMode="auto">
          <a:xfrm>
            <a:off x="161925" y="863203"/>
            <a:ext cx="228600" cy="2286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fr-FR" sz="1350"/>
          </a:p>
        </p:txBody>
      </p:sp>
      <p:sp>
        <p:nvSpPr>
          <p:cNvPr id="6" name="AutoShape 6" descr="Résultat de recherche d'images pour &quot;SIGLE cmr&quot;"/>
          <p:cNvSpPr>
            <a:spLocks noChangeAspect="1" noChangeArrowheads="1"/>
          </p:cNvSpPr>
          <p:nvPr/>
        </p:nvSpPr>
        <p:spPr bwMode="auto">
          <a:xfrm>
            <a:off x="276225" y="977503"/>
            <a:ext cx="228600" cy="2286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fr-FR" sz="1350"/>
          </a:p>
        </p:txBody>
      </p:sp>
      <p:sp>
        <p:nvSpPr>
          <p:cNvPr id="8" name="AutoShape 8" descr="Résultat de recherche d'images pour &quot;SIGLE cmr&quot;"/>
          <p:cNvSpPr>
            <a:spLocks noChangeAspect="1" noChangeArrowheads="1"/>
          </p:cNvSpPr>
          <p:nvPr/>
        </p:nvSpPr>
        <p:spPr bwMode="auto">
          <a:xfrm>
            <a:off x="390525" y="1091803"/>
            <a:ext cx="228600" cy="2286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fr-FR" sz="1350"/>
          </a:p>
        </p:txBody>
      </p:sp>
      <p:sp>
        <p:nvSpPr>
          <p:cNvPr id="11" name="AutoShape 22" descr="Résultat de recherche d'images pour &quot;logo communication&quot;"/>
          <p:cNvSpPr>
            <a:spLocks noChangeAspect="1" noChangeArrowheads="1"/>
          </p:cNvSpPr>
          <p:nvPr/>
        </p:nvSpPr>
        <p:spPr bwMode="auto">
          <a:xfrm>
            <a:off x="504825" y="1206103"/>
            <a:ext cx="228600" cy="2286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fr-FR" sz="1350"/>
          </a:p>
        </p:txBody>
      </p:sp>
      <p:sp>
        <p:nvSpPr>
          <p:cNvPr id="9" name="Rectangle 8"/>
          <p:cNvSpPr/>
          <p:nvPr/>
        </p:nvSpPr>
        <p:spPr>
          <a:xfrm>
            <a:off x="521941" y="377357"/>
            <a:ext cx="6479338" cy="461665"/>
          </a:xfrm>
          <a:prstGeom prst="rect">
            <a:avLst/>
          </a:prstGeom>
        </p:spPr>
        <p:txBody>
          <a:bodyPr wrap="none">
            <a:spAutoFit/>
          </a:bodyPr>
          <a:lstStyle/>
          <a:p>
            <a:pPr marL="128587" lvl="1"/>
            <a:r>
              <a:rPr lang="fr-FR" sz="2400" b="1" dirty="0">
                <a:solidFill>
                  <a:srgbClr val="008080"/>
                </a:solidFill>
                <a:effectLst>
                  <a:outerShdw blurRad="38100" dist="38100" dir="2700000" algn="tl">
                    <a:srgbClr val="000000">
                      <a:alpha val="43137"/>
                    </a:srgbClr>
                  </a:outerShdw>
                </a:effectLst>
                <a:latin typeface="Century Gothic" panose="020B0502020202020204" pitchFamily="34" charset="0"/>
                <a:ea typeface="Montserrat" charset="0"/>
                <a:cs typeface="Montserrat" charset="0"/>
              </a:rPr>
              <a:t>Rôles et </a:t>
            </a:r>
            <a:r>
              <a:rPr lang="fr-FR" sz="2400" b="1" dirty="0">
                <a:solidFill>
                  <a:srgbClr val="008080"/>
                </a:solidFill>
                <a:effectLst>
                  <a:outerShdw blurRad="38100" dist="38100" dir="2700000" algn="tl">
                    <a:srgbClr val="000000">
                      <a:alpha val="43137"/>
                    </a:srgbClr>
                  </a:outerShdw>
                </a:effectLst>
                <a:latin typeface="Arial" panose="020B0604020202020204" pitchFamily="34" charset="0"/>
                <a:ea typeface="Montserrat" charset="0"/>
                <a:cs typeface="Arial" panose="020B0604020202020204" pitchFamily="34" charset="0"/>
              </a:rPr>
              <a:t>responsabilités</a:t>
            </a:r>
            <a:r>
              <a:rPr lang="fr-FR" sz="2400" b="1" dirty="0">
                <a:solidFill>
                  <a:srgbClr val="008080"/>
                </a:solidFill>
                <a:effectLst>
                  <a:outerShdw blurRad="38100" dist="38100" dir="2700000" algn="tl">
                    <a:srgbClr val="000000">
                      <a:alpha val="43137"/>
                    </a:srgbClr>
                  </a:outerShdw>
                </a:effectLst>
                <a:latin typeface="Century Gothic" panose="020B0502020202020204" pitchFamily="34" charset="0"/>
                <a:ea typeface="Montserrat" charset="0"/>
                <a:cs typeface="Montserrat" charset="0"/>
              </a:rPr>
              <a:t> dans l’entreprise</a:t>
            </a:r>
          </a:p>
        </p:txBody>
      </p:sp>
      <p:sp>
        <p:nvSpPr>
          <p:cNvPr id="5" name="Espace réservé du numéro de diapositive 4"/>
          <p:cNvSpPr>
            <a:spLocks noGrp="1"/>
          </p:cNvSpPr>
          <p:nvPr>
            <p:ph type="sldNum" sz="quarter" idx="26"/>
          </p:nvPr>
        </p:nvSpPr>
        <p:spPr/>
        <p:txBody>
          <a:bodyPr/>
          <a:lstStyle/>
          <a:p>
            <a:fld id="{53450067-A732-4551-A68F-174FD727CE34}" type="slidenum">
              <a:rPr lang="fr-FR" smtClean="0"/>
              <a:t>4</a:t>
            </a:fld>
            <a:endParaRPr lang="fr-FR"/>
          </a:p>
        </p:txBody>
      </p:sp>
      <p:sp>
        <p:nvSpPr>
          <p:cNvPr id="17" name="Espace réservé du pied de page 8"/>
          <p:cNvSpPr>
            <a:spLocks noGrp="1"/>
          </p:cNvSpPr>
          <p:nvPr>
            <p:ph type="ftr" sz="quarter" idx="25"/>
          </p:nvPr>
        </p:nvSpPr>
        <p:spPr>
          <a:xfrm>
            <a:off x="6516216" y="6453336"/>
            <a:ext cx="2664296" cy="365125"/>
          </a:xfrm>
        </p:spPr>
        <p:txBody>
          <a:bodyPr/>
          <a:lstStyle>
            <a:lvl1pPr>
              <a:defRPr sz="900"/>
            </a:lvl1pPr>
          </a:lstStyle>
          <a:p>
            <a:r>
              <a:rPr lang="fr-FR"/>
              <a:t>SAT Durance Luberon Copyright</a:t>
            </a:r>
            <a:endParaRPr lang="fr-FR" dirty="0"/>
          </a:p>
        </p:txBody>
      </p:sp>
      <p:pic>
        <p:nvPicPr>
          <p:cNvPr id="18" name="Picture 3" descr="https://www.satduranceluberon.fr/logo/logosat.jpg"/>
          <p:cNvPicPr>
            <a:picLocks noChangeAspect="1" noChangeArrowheads="1"/>
          </p:cNvPicPr>
          <p:nvPr/>
        </p:nvPicPr>
        <p:blipFill>
          <a:blip r:link="rId3">
            <a:extLst>
              <a:ext uri="{28A0092B-C50C-407E-A947-70E740481C1C}">
                <a14:useLocalDpi xmlns:a14="http://schemas.microsoft.com/office/drawing/2010/main" val="0"/>
              </a:ext>
            </a:extLst>
          </a:blip>
          <a:srcRect/>
          <a:stretch>
            <a:fillRect/>
          </a:stretch>
        </p:blipFill>
        <p:spPr bwMode="auto">
          <a:xfrm>
            <a:off x="7848364" y="167413"/>
            <a:ext cx="1080120" cy="8100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Espace réservé du contenu 2"/>
          <p:cNvSpPr txBox="1">
            <a:spLocks/>
          </p:cNvSpPr>
          <p:nvPr/>
        </p:nvSpPr>
        <p:spPr>
          <a:xfrm>
            <a:off x="467544" y="1205157"/>
            <a:ext cx="7855927" cy="4995397"/>
          </a:xfrm>
          <a:prstGeom prst="rect">
            <a:avLst/>
          </a:prstGeom>
        </p:spPr>
        <p:txBody>
          <a:bodyPr>
            <a:normAutofit fontScale="77500" lnSpcReduction="2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fr-FR" sz="3300" b="1" u="sng" dirty="0">
                <a:latin typeface="Arial" panose="020B0604020202020204" pitchFamily="34" charset="0"/>
                <a:cs typeface="Arial" panose="020B0604020202020204" pitchFamily="34" charset="0"/>
              </a:rPr>
              <a:t>4 codes dans l’entreprise </a:t>
            </a:r>
            <a:r>
              <a:rPr lang="fr-FR" sz="3300" b="1" dirty="0">
                <a:latin typeface="Arial" panose="020B0604020202020204" pitchFamily="34" charset="0"/>
                <a:cs typeface="Arial" panose="020B0604020202020204" pitchFamily="34" charset="0"/>
              </a:rPr>
              <a:t>: </a:t>
            </a:r>
          </a:p>
          <a:p>
            <a:pPr marL="0" indent="0">
              <a:buNone/>
            </a:pPr>
            <a:endParaRPr lang="fr-FR" sz="2600" i="1" dirty="0">
              <a:latin typeface="Helvetica" panose="020B0604020202020204" pitchFamily="34" charset="0"/>
              <a:cs typeface="Helvetica" panose="020B0604020202020204" pitchFamily="34" charset="0"/>
            </a:endParaRPr>
          </a:p>
          <a:p>
            <a:pPr marL="0" indent="0">
              <a:lnSpc>
                <a:spcPct val="150000"/>
              </a:lnSpc>
              <a:buNone/>
            </a:pPr>
            <a:r>
              <a:rPr lang="fr-FR" sz="2600" b="1" dirty="0">
                <a:latin typeface="Helvetica" panose="020B0604020202020204" pitchFamily="34" charset="0"/>
                <a:cs typeface="Helvetica" panose="020B0604020202020204" pitchFamily="34" charset="0"/>
              </a:rPr>
              <a:t>1. </a:t>
            </a:r>
            <a:r>
              <a:rPr lang="fr-FR" sz="2600" b="1" dirty="0">
                <a:latin typeface="Arial" panose="020B0604020202020204" pitchFamily="34" charset="0"/>
                <a:cs typeface="Arial" panose="020B0604020202020204" pitchFamily="34" charset="0"/>
              </a:rPr>
              <a:t>Code du travail : </a:t>
            </a:r>
          </a:p>
          <a:p>
            <a:pPr>
              <a:lnSpc>
                <a:spcPct val="150000"/>
              </a:lnSpc>
              <a:buFont typeface="Wingdings" panose="05000000000000000000" pitchFamily="2" charset="2"/>
              <a:buChar char="ü"/>
            </a:pPr>
            <a:r>
              <a:rPr lang="fr-FR" sz="2600" b="1" dirty="0">
                <a:latin typeface="Arial" panose="020B0604020202020204" pitchFamily="34" charset="0"/>
                <a:cs typeface="Arial" panose="020B0604020202020204" pitchFamily="34" charset="0"/>
              </a:rPr>
              <a:t>     </a:t>
            </a:r>
            <a:r>
              <a:rPr lang="fr-FR" sz="2600" dirty="0">
                <a:latin typeface="Arial" panose="020B0604020202020204" pitchFamily="34" charset="0"/>
                <a:cs typeface="Arial" panose="020B0604020202020204" pitchFamily="34" charset="0"/>
              </a:rPr>
              <a:t>Droits et devoirs de l’employeur </a:t>
            </a:r>
          </a:p>
          <a:p>
            <a:pPr>
              <a:lnSpc>
                <a:spcPct val="150000"/>
              </a:lnSpc>
              <a:buFont typeface="Wingdings" panose="05000000000000000000" pitchFamily="2" charset="2"/>
              <a:buChar char="ü"/>
            </a:pPr>
            <a:r>
              <a:rPr lang="fr-FR" sz="2600" dirty="0">
                <a:latin typeface="Arial" panose="020B0604020202020204" pitchFamily="34" charset="0"/>
                <a:cs typeface="Arial" panose="020B0604020202020204" pitchFamily="34" charset="0"/>
              </a:rPr>
              <a:t>     Droits et devoirs du salarié </a:t>
            </a:r>
            <a:r>
              <a:rPr lang="fr-FR" sz="2600" i="1" dirty="0">
                <a:latin typeface="Arial" panose="020B0604020202020204" pitchFamily="34" charset="0"/>
                <a:cs typeface="Arial" panose="020B0604020202020204" pitchFamily="34" charset="0"/>
              </a:rPr>
              <a:t> </a:t>
            </a:r>
          </a:p>
          <a:p>
            <a:pPr marL="0" indent="0">
              <a:lnSpc>
                <a:spcPct val="150000"/>
              </a:lnSpc>
              <a:buNone/>
            </a:pPr>
            <a:r>
              <a:rPr lang="fr-FR" sz="2600" b="1" i="1" dirty="0">
                <a:latin typeface="Arial" panose="020B0604020202020204" pitchFamily="34" charset="0"/>
                <a:cs typeface="Arial" panose="020B0604020202020204" pitchFamily="34" charset="0"/>
              </a:rPr>
              <a:t>2. </a:t>
            </a:r>
            <a:r>
              <a:rPr lang="fr-FR" sz="2600" b="1" dirty="0">
                <a:latin typeface="Arial" panose="020B0604020202020204" pitchFamily="34" charset="0"/>
                <a:cs typeface="Arial" panose="020B0604020202020204" pitchFamily="34" charset="0"/>
              </a:rPr>
              <a:t>Code civil : </a:t>
            </a:r>
            <a:r>
              <a:rPr lang="fr-FR" sz="2600" dirty="0">
                <a:latin typeface="Arial" panose="020B0604020202020204" pitchFamily="34" charset="0"/>
                <a:cs typeface="Arial" panose="020B0604020202020204" pitchFamily="34" charset="0"/>
              </a:rPr>
              <a:t>art 1240 - responsabilité civile de l’entreprise (dédommagement de la victime).</a:t>
            </a:r>
          </a:p>
          <a:p>
            <a:pPr marL="0" indent="0">
              <a:lnSpc>
                <a:spcPct val="150000"/>
              </a:lnSpc>
              <a:buNone/>
            </a:pPr>
            <a:r>
              <a:rPr lang="fr-FR" sz="2600" b="1" dirty="0">
                <a:latin typeface="Arial" panose="020B0604020202020204" pitchFamily="34" charset="0"/>
                <a:cs typeface="Arial" panose="020B0604020202020204" pitchFamily="34" charset="0"/>
              </a:rPr>
              <a:t> 3. Code de la sécurité sociale : </a:t>
            </a:r>
            <a:r>
              <a:rPr lang="fr-FR" sz="2600" dirty="0">
                <a:latin typeface="Arial" panose="020B0604020202020204" pitchFamily="34" charset="0"/>
                <a:cs typeface="Arial" panose="020B0604020202020204" pitchFamily="34" charset="0"/>
              </a:rPr>
              <a:t>L411-1 et 2 -&gt; définit l’accident du travail, l’accident de trajet et la maladie professionnelle.</a:t>
            </a:r>
          </a:p>
          <a:p>
            <a:pPr marL="0" indent="0">
              <a:lnSpc>
                <a:spcPct val="150000"/>
              </a:lnSpc>
              <a:buNone/>
            </a:pPr>
            <a:r>
              <a:rPr lang="fr-FR" sz="2600" b="1" dirty="0">
                <a:latin typeface="Arial" panose="020B0604020202020204" pitchFamily="34" charset="0"/>
                <a:cs typeface="Arial" panose="020B0604020202020204" pitchFamily="34" charset="0"/>
              </a:rPr>
              <a:t> 4. Code pénal : </a:t>
            </a:r>
            <a:r>
              <a:rPr lang="fr-FR" sz="2600" dirty="0">
                <a:latin typeface="Arial" panose="020B0604020202020204" pitchFamily="34" charset="0"/>
                <a:cs typeface="Arial" panose="020B0604020202020204" pitchFamily="34" charset="0"/>
              </a:rPr>
              <a:t>C’est celui qui PUNIT.   </a:t>
            </a:r>
          </a:p>
          <a:p>
            <a:pPr marL="457200" lvl="1" indent="0">
              <a:buNone/>
            </a:pPr>
            <a:endParaRPr lang="fr-FR" i="1" dirty="0">
              <a:latin typeface="Arial" panose="020B0604020202020204" pitchFamily="34" charset="0"/>
              <a:cs typeface="Arial" panose="020B0604020202020204" pitchFamily="34" charset="0"/>
            </a:endParaRPr>
          </a:p>
          <a:p>
            <a:pPr marL="457200" lvl="1" indent="0">
              <a:buFont typeface="Arial" panose="020B0604020202020204" pitchFamily="34" charset="0"/>
              <a:buNone/>
            </a:pPr>
            <a:endParaRPr lang="fr-FR" i="1" dirty="0"/>
          </a:p>
          <a:p>
            <a:pPr lvl="1"/>
            <a:endParaRPr lang="fr-FR" dirty="0"/>
          </a:p>
        </p:txBody>
      </p:sp>
      <p:pic>
        <p:nvPicPr>
          <p:cNvPr id="13" name="Image 12"/>
          <p:cNvPicPr>
            <a:picLocks noChangeAspect="1"/>
          </p:cNvPicPr>
          <p:nvPr/>
        </p:nvPicPr>
        <p:blipFill>
          <a:blip r:embed="rId4"/>
          <a:stretch>
            <a:fillRect/>
          </a:stretch>
        </p:blipFill>
        <p:spPr>
          <a:xfrm>
            <a:off x="6084168" y="1700808"/>
            <a:ext cx="2108772" cy="1186185"/>
          </a:xfrm>
          <a:prstGeom prst="rect">
            <a:avLst/>
          </a:prstGeom>
        </p:spPr>
      </p:pic>
    </p:spTree>
    <p:extLst>
      <p:ext uri="{BB962C8B-B14F-4D97-AF65-F5344CB8AC3E}">
        <p14:creationId xmlns:p14="http://schemas.microsoft.com/office/powerpoint/2010/main" val="328953245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utoShape 2" descr="Résultat de recherche d'images pour &quot;logo entraide&quot;"/>
          <p:cNvSpPr>
            <a:spLocks noChangeAspect="1" noChangeArrowheads="1"/>
          </p:cNvSpPr>
          <p:nvPr/>
        </p:nvSpPr>
        <p:spPr bwMode="auto">
          <a:xfrm>
            <a:off x="47625" y="748903"/>
            <a:ext cx="228600" cy="2286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fr-FR" sz="1350"/>
          </a:p>
        </p:txBody>
      </p:sp>
      <p:sp>
        <p:nvSpPr>
          <p:cNvPr id="4" name="AutoShape 4" descr="Résultat de recherche d'images pour &quot;SIGLE cmr&quot;"/>
          <p:cNvSpPr>
            <a:spLocks noChangeAspect="1" noChangeArrowheads="1"/>
          </p:cNvSpPr>
          <p:nvPr/>
        </p:nvSpPr>
        <p:spPr bwMode="auto">
          <a:xfrm>
            <a:off x="161925" y="863203"/>
            <a:ext cx="228600" cy="2286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fr-FR" sz="1350"/>
          </a:p>
        </p:txBody>
      </p:sp>
      <p:sp>
        <p:nvSpPr>
          <p:cNvPr id="6" name="AutoShape 6" descr="Résultat de recherche d'images pour &quot;SIGLE cmr&quot;"/>
          <p:cNvSpPr>
            <a:spLocks noChangeAspect="1" noChangeArrowheads="1"/>
          </p:cNvSpPr>
          <p:nvPr/>
        </p:nvSpPr>
        <p:spPr bwMode="auto">
          <a:xfrm>
            <a:off x="276225" y="977503"/>
            <a:ext cx="228600" cy="2286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fr-FR" sz="1350"/>
          </a:p>
        </p:txBody>
      </p:sp>
      <p:sp>
        <p:nvSpPr>
          <p:cNvPr id="8" name="AutoShape 8" descr="Résultat de recherche d'images pour &quot;SIGLE cmr&quot;"/>
          <p:cNvSpPr>
            <a:spLocks noChangeAspect="1" noChangeArrowheads="1"/>
          </p:cNvSpPr>
          <p:nvPr/>
        </p:nvSpPr>
        <p:spPr bwMode="auto">
          <a:xfrm>
            <a:off x="390525" y="1091803"/>
            <a:ext cx="228600" cy="2286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fr-FR" sz="1350"/>
          </a:p>
        </p:txBody>
      </p:sp>
      <p:sp>
        <p:nvSpPr>
          <p:cNvPr id="11" name="AutoShape 22" descr="Résultat de recherche d'images pour &quot;logo communication&quot;"/>
          <p:cNvSpPr>
            <a:spLocks noChangeAspect="1" noChangeArrowheads="1"/>
          </p:cNvSpPr>
          <p:nvPr/>
        </p:nvSpPr>
        <p:spPr bwMode="auto">
          <a:xfrm>
            <a:off x="504825" y="1206103"/>
            <a:ext cx="228600" cy="2286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fr-FR" sz="1350"/>
          </a:p>
        </p:txBody>
      </p:sp>
      <p:sp>
        <p:nvSpPr>
          <p:cNvPr id="9" name="Rectangle 8"/>
          <p:cNvSpPr/>
          <p:nvPr/>
        </p:nvSpPr>
        <p:spPr>
          <a:xfrm>
            <a:off x="521941" y="377357"/>
            <a:ext cx="947375" cy="461665"/>
          </a:xfrm>
          <a:prstGeom prst="rect">
            <a:avLst/>
          </a:prstGeom>
        </p:spPr>
        <p:txBody>
          <a:bodyPr wrap="none">
            <a:spAutoFit/>
          </a:bodyPr>
          <a:lstStyle/>
          <a:p>
            <a:pPr marL="128587" lvl="1"/>
            <a:r>
              <a:rPr lang="fr-FR" sz="2400" b="1" dirty="0">
                <a:solidFill>
                  <a:srgbClr val="008080"/>
                </a:solidFill>
                <a:latin typeface="Century Gothic" panose="020B0502020202020204" pitchFamily="34" charset="0"/>
                <a:ea typeface="Montserrat" charset="0"/>
                <a:cs typeface="Montserrat" charset="0"/>
              </a:rPr>
              <a:t>CBD</a:t>
            </a:r>
          </a:p>
        </p:txBody>
      </p:sp>
      <p:sp>
        <p:nvSpPr>
          <p:cNvPr id="5" name="Espace réservé du numéro de diapositive 4"/>
          <p:cNvSpPr>
            <a:spLocks noGrp="1"/>
          </p:cNvSpPr>
          <p:nvPr>
            <p:ph type="sldNum" sz="quarter" idx="26"/>
          </p:nvPr>
        </p:nvSpPr>
        <p:spPr/>
        <p:txBody>
          <a:bodyPr/>
          <a:lstStyle/>
          <a:p>
            <a:fld id="{53450067-A732-4551-A68F-174FD727CE34}" type="slidenum">
              <a:rPr lang="fr-FR" smtClean="0"/>
              <a:t>40</a:t>
            </a:fld>
            <a:endParaRPr lang="fr-FR"/>
          </a:p>
        </p:txBody>
      </p:sp>
      <p:sp>
        <p:nvSpPr>
          <p:cNvPr id="17" name="Espace réservé du pied de page 8"/>
          <p:cNvSpPr>
            <a:spLocks noGrp="1"/>
          </p:cNvSpPr>
          <p:nvPr>
            <p:ph type="ftr" sz="quarter" idx="25"/>
          </p:nvPr>
        </p:nvSpPr>
        <p:spPr>
          <a:xfrm>
            <a:off x="6516216" y="6453336"/>
            <a:ext cx="2664296" cy="365125"/>
          </a:xfrm>
        </p:spPr>
        <p:txBody>
          <a:bodyPr/>
          <a:lstStyle>
            <a:lvl1pPr>
              <a:defRPr sz="900"/>
            </a:lvl1pPr>
          </a:lstStyle>
          <a:p>
            <a:r>
              <a:rPr lang="fr-FR"/>
              <a:t>SAT Durance Luberon Copyright</a:t>
            </a:r>
            <a:endParaRPr lang="fr-FR" dirty="0"/>
          </a:p>
        </p:txBody>
      </p:sp>
      <p:pic>
        <p:nvPicPr>
          <p:cNvPr id="18" name="Picture 3" descr="https://www.satduranceluberon.fr/logo/logosat.jpg"/>
          <p:cNvPicPr>
            <a:picLocks noChangeAspect="1" noChangeArrowheads="1"/>
          </p:cNvPicPr>
          <p:nvPr/>
        </p:nvPicPr>
        <p:blipFill>
          <a:blip r:link="rId3">
            <a:extLst>
              <a:ext uri="{28A0092B-C50C-407E-A947-70E740481C1C}">
                <a14:useLocalDpi xmlns:a14="http://schemas.microsoft.com/office/drawing/2010/main" val="0"/>
              </a:ext>
            </a:extLst>
          </a:blip>
          <a:srcRect/>
          <a:stretch>
            <a:fillRect/>
          </a:stretch>
        </p:blipFill>
        <p:spPr bwMode="auto">
          <a:xfrm>
            <a:off x="7848364" y="167413"/>
            <a:ext cx="1080120" cy="8100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Espace réservé du contenu 2"/>
          <p:cNvSpPr txBox="1">
            <a:spLocks/>
          </p:cNvSpPr>
          <p:nvPr/>
        </p:nvSpPr>
        <p:spPr>
          <a:xfrm>
            <a:off x="656243" y="1206103"/>
            <a:ext cx="7654998" cy="4671169"/>
          </a:xfrm>
          <a:prstGeom prst="rect">
            <a:avLst/>
          </a:prstGeom>
        </p:spPr>
        <p:txBody>
          <a:bodyPr>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defRPr/>
            </a:pPr>
            <a:endParaRPr lang="fr-FR" sz="2800" dirty="0">
              <a:solidFill>
                <a:srgbClr val="C00000"/>
              </a:solidFill>
              <a:latin typeface="Arial" panose="020B0604020202020204" pitchFamily="34" charset="0"/>
              <a:cs typeface="Arial" panose="020B0604020202020204" pitchFamily="34" charset="0"/>
              <a:sym typeface="Wingdings" panose="05000000000000000000" pitchFamily="2" charset="2"/>
            </a:endParaRPr>
          </a:p>
          <a:p>
            <a:pPr marL="0" indent="0" algn="ctr">
              <a:buNone/>
              <a:defRPr/>
            </a:pPr>
            <a:r>
              <a:rPr lang="fr-FR" sz="2800" dirty="0">
                <a:solidFill>
                  <a:srgbClr val="C00000"/>
                </a:solidFill>
                <a:latin typeface="Arial" panose="020B0604020202020204" pitchFamily="34" charset="0"/>
                <a:cs typeface="Arial" panose="020B0604020202020204" pitchFamily="34" charset="0"/>
                <a:sym typeface="Wingdings" panose="05000000000000000000" pitchFamily="2" charset="2"/>
              </a:rPr>
              <a:t>Attention!</a:t>
            </a:r>
          </a:p>
          <a:p>
            <a:pPr marL="0" indent="0" algn="ctr">
              <a:buNone/>
              <a:defRPr/>
            </a:pPr>
            <a:r>
              <a:rPr lang="fr-FR" sz="1800" dirty="0">
                <a:latin typeface="Arial" panose="020B0604020202020204" pitchFamily="34" charset="0"/>
                <a:cs typeface="Arial" panose="020B0604020202020204" pitchFamily="34" charset="0"/>
                <a:sym typeface="Wingdings" panose="05000000000000000000" pitchFamily="2" charset="2"/>
              </a:rPr>
              <a:t> Il n’existe aucune exigence en terme de qualité sur le CBD vendu </a:t>
            </a:r>
          </a:p>
          <a:p>
            <a:pPr marL="0" indent="0" algn="ctr">
              <a:buNone/>
              <a:defRPr/>
            </a:pPr>
            <a:r>
              <a:rPr lang="fr-FR" sz="1800" dirty="0">
                <a:latin typeface="Arial" panose="020B0604020202020204" pitchFamily="34" charset="0"/>
                <a:cs typeface="Arial" panose="020B0604020202020204" pitchFamily="34" charset="0"/>
                <a:sym typeface="Wingdings" panose="05000000000000000000" pitchFamily="2" charset="2"/>
              </a:rPr>
              <a:t>Risque de CBD de mauvaise qualité couplé avec des produits toxiques</a:t>
            </a:r>
          </a:p>
          <a:p>
            <a:pPr marL="0" indent="0" algn="ctr">
              <a:buNone/>
              <a:defRPr/>
            </a:pPr>
            <a:endParaRPr lang="fr-FR" sz="1800" dirty="0">
              <a:latin typeface="Arial" panose="020B0604020202020204" pitchFamily="34" charset="0"/>
              <a:cs typeface="Arial" panose="020B0604020202020204" pitchFamily="34" charset="0"/>
              <a:sym typeface="Wingdings" panose="05000000000000000000" pitchFamily="2" charset="2"/>
            </a:endParaRPr>
          </a:p>
          <a:p>
            <a:pPr marL="0" indent="0" algn="ctr">
              <a:buNone/>
              <a:defRPr/>
            </a:pPr>
            <a:r>
              <a:rPr lang="fr-FR" sz="1800" dirty="0">
                <a:latin typeface="Arial" panose="020B0604020202020204" pitchFamily="34" charset="0"/>
                <a:cs typeface="Arial" panose="020B0604020202020204" pitchFamily="34" charset="0"/>
              </a:rPr>
              <a:t>Le CBD à forte dose est formellement contre indiqué chez les personnes ayant des troubles cardiaques</a:t>
            </a:r>
          </a:p>
          <a:p>
            <a:pPr marL="0" indent="0" algn="ctr">
              <a:buNone/>
              <a:defRPr/>
            </a:pPr>
            <a:endParaRPr lang="fr-FR" sz="1800" dirty="0">
              <a:latin typeface="Arial" panose="020B0604020202020204" pitchFamily="34" charset="0"/>
              <a:cs typeface="Arial" panose="020B0604020202020204" pitchFamily="34" charset="0"/>
            </a:endParaRPr>
          </a:p>
          <a:p>
            <a:pPr marL="0" indent="0" algn="ctr">
              <a:buNone/>
              <a:defRPr/>
            </a:pPr>
            <a:r>
              <a:rPr lang="fr-FR" sz="1800" dirty="0">
                <a:latin typeface="Arial" panose="020B0604020202020204" pitchFamily="34" charset="0"/>
                <a:cs typeface="Arial" panose="020B0604020202020204" pitchFamily="34" charset="0"/>
              </a:rPr>
              <a:t>Il peut également provoquer des troubles gastro-intestinaux, troubles de la vigilance, fatigue, somnolence, troubles hépatiques</a:t>
            </a:r>
          </a:p>
          <a:p>
            <a:pPr marL="0" indent="0" algn="ctr">
              <a:buNone/>
              <a:defRPr/>
            </a:pPr>
            <a:endParaRPr lang="fr-FR" sz="1800" b="1" dirty="0">
              <a:latin typeface="Arial" panose="020B0604020202020204" pitchFamily="34" charset="0"/>
              <a:cs typeface="Arial" panose="020B0604020202020204" pitchFamily="34" charset="0"/>
            </a:endParaRPr>
          </a:p>
          <a:p>
            <a:pPr marL="0" indent="0">
              <a:buNone/>
            </a:pPr>
            <a:endParaRPr lang="fr-FR" sz="1800" dirty="0">
              <a:latin typeface="Arial" panose="020B0604020202020204" pitchFamily="34" charset="0"/>
              <a:cs typeface="Arial" panose="020B0604020202020204" pitchFamily="34" charset="0"/>
            </a:endParaRPr>
          </a:p>
          <a:p>
            <a:pPr marL="0" indent="0">
              <a:buNone/>
              <a:defRPr/>
            </a:pPr>
            <a:endParaRPr lang="fr-FR" sz="1800" dirty="0">
              <a:latin typeface="Arial" panose="020B0604020202020204" pitchFamily="34" charset="0"/>
              <a:cs typeface="Arial" panose="020B0604020202020204" pitchFamily="34" charset="0"/>
            </a:endParaRPr>
          </a:p>
        </p:txBody>
      </p:sp>
      <p:sp>
        <p:nvSpPr>
          <p:cNvPr id="2" name="AutoShape 2" descr="Médicaments et accidents de la route : des pictogrammes insuffisants"/>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Tree>
    <p:extLst>
      <p:ext uri="{BB962C8B-B14F-4D97-AF65-F5344CB8AC3E}">
        <p14:creationId xmlns:p14="http://schemas.microsoft.com/office/powerpoint/2010/main" val="86225706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utoShape 2" descr="Résultat de recherche d'images pour &quot;logo entraide&quot;"/>
          <p:cNvSpPr>
            <a:spLocks noChangeAspect="1" noChangeArrowheads="1"/>
          </p:cNvSpPr>
          <p:nvPr/>
        </p:nvSpPr>
        <p:spPr bwMode="auto">
          <a:xfrm>
            <a:off x="47625" y="748903"/>
            <a:ext cx="228600" cy="2286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fr-FR" sz="1350"/>
          </a:p>
        </p:txBody>
      </p:sp>
      <p:sp>
        <p:nvSpPr>
          <p:cNvPr id="4" name="AutoShape 4" descr="Résultat de recherche d'images pour &quot;SIGLE cmr&quot;"/>
          <p:cNvSpPr>
            <a:spLocks noChangeAspect="1" noChangeArrowheads="1"/>
          </p:cNvSpPr>
          <p:nvPr/>
        </p:nvSpPr>
        <p:spPr bwMode="auto">
          <a:xfrm>
            <a:off x="161925" y="863203"/>
            <a:ext cx="228600" cy="2286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fr-FR" sz="1350"/>
          </a:p>
        </p:txBody>
      </p:sp>
      <p:sp>
        <p:nvSpPr>
          <p:cNvPr id="6" name="AutoShape 6" descr="Résultat de recherche d'images pour &quot;SIGLE cmr&quot;"/>
          <p:cNvSpPr>
            <a:spLocks noChangeAspect="1" noChangeArrowheads="1"/>
          </p:cNvSpPr>
          <p:nvPr/>
        </p:nvSpPr>
        <p:spPr bwMode="auto">
          <a:xfrm>
            <a:off x="276225" y="977503"/>
            <a:ext cx="228600" cy="2286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fr-FR" sz="1350"/>
          </a:p>
        </p:txBody>
      </p:sp>
      <p:sp>
        <p:nvSpPr>
          <p:cNvPr id="8" name="AutoShape 8" descr="Résultat de recherche d'images pour &quot;SIGLE cmr&quot;"/>
          <p:cNvSpPr>
            <a:spLocks noChangeAspect="1" noChangeArrowheads="1"/>
          </p:cNvSpPr>
          <p:nvPr/>
        </p:nvSpPr>
        <p:spPr bwMode="auto">
          <a:xfrm>
            <a:off x="390525" y="1091803"/>
            <a:ext cx="228600" cy="2286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fr-FR" sz="1350"/>
          </a:p>
        </p:txBody>
      </p:sp>
      <p:sp>
        <p:nvSpPr>
          <p:cNvPr id="11" name="AutoShape 22" descr="Résultat de recherche d'images pour &quot;logo communication&quot;"/>
          <p:cNvSpPr>
            <a:spLocks noChangeAspect="1" noChangeArrowheads="1"/>
          </p:cNvSpPr>
          <p:nvPr/>
        </p:nvSpPr>
        <p:spPr bwMode="auto">
          <a:xfrm>
            <a:off x="504825" y="1206103"/>
            <a:ext cx="228600" cy="2286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fr-FR" sz="1350"/>
          </a:p>
        </p:txBody>
      </p:sp>
      <p:sp>
        <p:nvSpPr>
          <p:cNvPr id="9" name="Rectangle 8"/>
          <p:cNvSpPr/>
          <p:nvPr/>
        </p:nvSpPr>
        <p:spPr>
          <a:xfrm>
            <a:off x="521941" y="377357"/>
            <a:ext cx="6351098" cy="461665"/>
          </a:xfrm>
          <a:prstGeom prst="rect">
            <a:avLst/>
          </a:prstGeom>
        </p:spPr>
        <p:txBody>
          <a:bodyPr wrap="none">
            <a:spAutoFit/>
          </a:bodyPr>
          <a:lstStyle/>
          <a:p>
            <a:pPr marL="128587" lvl="1"/>
            <a:r>
              <a:rPr lang="fr-FR" sz="2400" b="1" dirty="0">
                <a:solidFill>
                  <a:srgbClr val="008080"/>
                </a:solidFill>
                <a:effectLst>
                  <a:outerShdw blurRad="38100" dist="38100" dir="2700000" algn="tl">
                    <a:srgbClr val="000000">
                      <a:alpha val="43137"/>
                    </a:srgbClr>
                  </a:outerShdw>
                </a:effectLst>
                <a:latin typeface="Century Gothic" panose="020B0502020202020204" pitchFamily="34" charset="0"/>
                <a:ea typeface="Montserrat" charset="0"/>
                <a:cs typeface="Montserrat" charset="0"/>
              </a:rPr>
              <a:t>Rôles et </a:t>
            </a:r>
            <a:r>
              <a:rPr lang="fr-FR" sz="2400" b="1" dirty="0">
                <a:solidFill>
                  <a:srgbClr val="008080"/>
                </a:solidFill>
                <a:effectLst>
                  <a:outerShdw blurRad="38100" dist="38100" dir="2700000" algn="tl">
                    <a:srgbClr val="000000">
                      <a:alpha val="43137"/>
                    </a:srgbClr>
                  </a:outerShdw>
                </a:effectLst>
                <a:latin typeface="Arial" panose="020B0604020202020204" pitchFamily="34" charset="0"/>
                <a:ea typeface="Montserrat" charset="0"/>
                <a:cs typeface="Arial" panose="020B0604020202020204" pitchFamily="34" charset="0"/>
              </a:rPr>
              <a:t>responsabilités</a:t>
            </a:r>
            <a:r>
              <a:rPr lang="fr-FR" sz="2400" b="1" dirty="0">
                <a:solidFill>
                  <a:srgbClr val="008080"/>
                </a:solidFill>
                <a:effectLst>
                  <a:outerShdw blurRad="38100" dist="38100" dir="2700000" algn="tl">
                    <a:srgbClr val="000000">
                      <a:alpha val="43137"/>
                    </a:srgbClr>
                  </a:outerShdw>
                </a:effectLst>
                <a:latin typeface="Century Gothic" panose="020B0502020202020204" pitchFamily="34" charset="0"/>
                <a:ea typeface="Montserrat" charset="0"/>
                <a:cs typeface="Montserrat" charset="0"/>
              </a:rPr>
              <a:t> dans l’entreprise</a:t>
            </a:r>
          </a:p>
        </p:txBody>
      </p:sp>
      <p:sp>
        <p:nvSpPr>
          <p:cNvPr id="5" name="Espace réservé du numéro de diapositive 4"/>
          <p:cNvSpPr>
            <a:spLocks noGrp="1"/>
          </p:cNvSpPr>
          <p:nvPr>
            <p:ph type="sldNum" sz="quarter" idx="26"/>
          </p:nvPr>
        </p:nvSpPr>
        <p:spPr/>
        <p:txBody>
          <a:bodyPr/>
          <a:lstStyle/>
          <a:p>
            <a:fld id="{53450067-A732-4551-A68F-174FD727CE34}" type="slidenum">
              <a:rPr lang="fr-FR" smtClean="0"/>
              <a:t>5</a:t>
            </a:fld>
            <a:endParaRPr lang="fr-FR"/>
          </a:p>
        </p:txBody>
      </p:sp>
      <p:sp>
        <p:nvSpPr>
          <p:cNvPr id="17" name="Espace réservé du pied de page 8"/>
          <p:cNvSpPr>
            <a:spLocks noGrp="1"/>
          </p:cNvSpPr>
          <p:nvPr>
            <p:ph type="ftr" sz="quarter" idx="25"/>
          </p:nvPr>
        </p:nvSpPr>
        <p:spPr>
          <a:xfrm>
            <a:off x="6516216" y="6453336"/>
            <a:ext cx="2664296" cy="365125"/>
          </a:xfrm>
        </p:spPr>
        <p:txBody>
          <a:bodyPr/>
          <a:lstStyle>
            <a:lvl1pPr>
              <a:defRPr sz="900"/>
            </a:lvl1pPr>
          </a:lstStyle>
          <a:p>
            <a:r>
              <a:rPr lang="fr-FR"/>
              <a:t>SAT Durance Luberon Copyright</a:t>
            </a:r>
            <a:endParaRPr lang="fr-FR" dirty="0"/>
          </a:p>
        </p:txBody>
      </p:sp>
      <p:pic>
        <p:nvPicPr>
          <p:cNvPr id="18" name="Picture 3" descr="https://www.satduranceluberon.fr/logo/logosat.jpg"/>
          <p:cNvPicPr>
            <a:picLocks noChangeAspect="1" noChangeArrowheads="1"/>
          </p:cNvPicPr>
          <p:nvPr/>
        </p:nvPicPr>
        <p:blipFill>
          <a:blip r:link="rId3">
            <a:extLst>
              <a:ext uri="{28A0092B-C50C-407E-A947-70E740481C1C}">
                <a14:useLocalDpi xmlns:a14="http://schemas.microsoft.com/office/drawing/2010/main" val="0"/>
              </a:ext>
            </a:extLst>
          </a:blip>
          <a:srcRect/>
          <a:stretch>
            <a:fillRect/>
          </a:stretch>
        </p:blipFill>
        <p:spPr bwMode="auto">
          <a:xfrm>
            <a:off x="7848364" y="167413"/>
            <a:ext cx="1080120" cy="8100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Espace réservé du contenu 2"/>
          <p:cNvSpPr txBox="1">
            <a:spLocks/>
          </p:cNvSpPr>
          <p:nvPr/>
        </p:nvSpPr>
        <p:spPr>
          <a:xfrm>
            <a:off x="702377" y="863203"/>
            <a:ext cx="7855927" cy="5620812"/>
          </a:xfrm>
          <a:prstGeom prst="rect">
            <a:avLst/>
          </a:prstGeom>
        </p:spPr>
        <p:txBody>
          <a:bodyPr>
            <a:normAutofit fontScale="32500" lnSpcReduction="2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endParaRPr lang="fr-FR" sz="2600" i="1" dirty="0">
              <a:latin typeface="Helvetica" panose="020B0604020202020204" pitchFamily="34" charset="0"/>
              <a:cs typeface="Helvetica" panose="020B0604020202020204" pitchFamily="34" charset="0"/>
            </a:endParaRPr>
          </a:p>
          <a:p>
            <a:pPr marL="0" indent="0">
              <a:buNone/>
            </a:pPr>
            <a:endParaRPr lang="fr-FR" sz="2600" i="1" dirty="0">
              <a:latin typeface="Helvetica" panose="020B0604020202020204" pitchFamily="34" charset="0"/>
              <a:cs typeface="Helvetica" panose="020B0604020202020204" pitchFamily="34" charset="0"/>
            </a:endParaRPr>
          </a:p>
          <a:p>
            <a:pPr marL="0" indent="0">
              <a:buNone/>
            </a:pPr>
            <a:endParaRPr lang="fr-FR" sz="2600" i="1" dirty="0">
              <a:latin typeface="Helvetica" panose="020B0604020202020204" pitchFamily="34" charset="0"/>
              <a:cs typeface="Helvetica" panose="020B0604020202020204" pitchFamily="34" charset="0"/>
            </a:endParaRPr>
          </a:p>
          <a:p>
            <a:pPr marL="0" indent="0">
              <a:buNone/>
            </a:pPr>
            <a:endParaRPr lang="fr-FR" i="1" u="sng" dirty="0">
              <a:latin typeface="Helvetica" panose="020B0604020202020204" pitchFamily="34" charset="0"/>
              <a:cs typeface="Helvetica" panose="020B0604020202020204" pitchFamily="34" charset="0"/>
            </a:endParaRPr>
          </a:p>
          <a:p>
            <a:pPr marL="0" indent="0">
              <a:buNone/>
              <a:defRPr/>
            </a:pPr>
            <a:r>
              <a:rPr lang="fr-FR" sz="5500" u="sng" dirty="0">
                <a:latin typeface="Arial" panose="020B0604020202020204" pitchFamily="34" charset="0"/>
                <a:cs typeface="Arial" panose="020B0604020202020204" pitchFamily="34" charset="0"/>
              </a:rPr>
              <a:t>Rôle/responsabilité employeur:</a:t>
            </a:r>
          </a:p>
          <a:p>
            <a:pPr marL="0" indent="0">
              <a:buNone/>
              <a:defRPr/>
            </a:pPr>
            <a:endParaRPr lang="fr-FR" sz="5500" dirty="0">
              <a:latin typeface="Arial" panose="020B0604020202020204" pitchFamily="34" charset="0"/>
              <a:cs typeface="Arial" panose="020B0604020202020204" pitchFamily="34" charset="0"/>
            </a:endParaRPr>
          </a:p>
          <a:p>
            <a:pPr marL="0" indent="0">
              <a:buNone/>
              <a:defRPr/>
            </a:pPr>
            <a:r>
              <a:rPr lang="fr-FR" sz="5500" dirty="0">
                <a:latin typeface="Arial" panose="020B0604020202020204" pitchFamily="34" charset="0"/>
                <a:cs typeface="Arial" panose="020B0604020202020204" pitchFamily="34" charset="0"/>
              </a:rPr>
              <a:t>   « L’employeur prend les mesures nécessaires </a:t>
            </a:r>
            <a:r>
              <a:rPr lang="fr-FR" sz="5500" b="1" dirty="0">
                <a:latin typeface="Arial" panose="020B0604020202020204" pitchFamily="34" charset="0"/>
                <a:cs typeface="Arial" panose="020B0604020202020204" pitchFamily="34" charset="0"/>
              </a:rPr>
              <a:t>pour assurer la sécurité et protéger la santé physique et mentale </a:t>
            </a:r>
            <a:r>
              <a:rPr lang="fr-FR" sz="5500" dirty="0">
                <a:latin typeface="Arial" panose="020B0604020202020204" pitchFamily="34" charset="0"/>
                <a:cs typeface="Arial" panose="020B0604020202020204" pitchFamily="34" charset="0"/>
              </a:rPr>
              <a:t>des travailleurs » (Art L4121-1 code du travail)</a:t>
            </a:r>
          </a:p>
          <a:p>
            <a:pPr marL="0" indent="0">
              <a:buNone/>
              <a:defRPr/>
            </a:pPr>
            <a:endParaRPr lang="fr-FR" sz="5500" dirty="0">
              <a:latin typeface="Arial" panose="020B0604020202020204" pitchFamily="34" charset="0"/>
              <a:cs typeface="Arial" panose="020B0604020202020204" pitchFamily="34" charset="0"/>
            </a:endParaRPr>
          </a:p>
          <a:p>
            <a:pPr marL="0" indent="0">
              <a:buNone/>
              <a:defRPr/>
            </a:pPr>
            <a:r>
              <a:rPr lang="fr-FR" sz="5500" u="sng" dirty="0">
                <a:latin typeface="Arial" panose="020B0604020202020204" pitchFamily="34" charset="0"/>
                <a:cs typeface="Arial" panose="020B0604020202020204" pitchFamily="34" charset="0"/>
              </a:rPr>
              <a:t>Rôle/responsabilité salarié:</a:t>
            </a:r>
          </a:p>
          <a:p>
            <a:pPr marL="0" indent="0">
              <a:lnSpc>
                <a:spcPct val="150000"/>
              </a:lnSpc>
              <a:buNone/>
            </a:pPr>
            <a:r>
              <a:rPr lang="fr-FR" sz="5500" dirty="0">
                <a:latin typeface="Arial" panose="020B0604020202020204" pitchFamily="34" charset="0"/>
                <a:cs typeface="Arial" panose="020B0604020202020204" pitchFamily="34" charset="0"/>
              </a:rPr>
              <a:t>  «</a:t>
            </a:r>
            <a:r>
              <a:rPr lang="fr-FR" sz="5500" b="1" dirty="0">
                <a:latin typeface="Arial" panose="020B0604020202020204" pitchFamily="34" charset="0"/>
                <a:cs typeface="Arial" panose="020B0604020202020204" pitchFamily="34" charset="0"/>
              </a:rPr>
              <a:t>  </a:t>
            </a:r>
            <a:r>
              <a:rPr lang="fr-FR" sz="5500" dirty="0">
                <a:latin typeface="Arial" panose="020B0604020202020204" pitchFamily="34" charset="0"/>
                <a:cs typeface="Arial" panose="020B0604020202020204" pitchFamily="34" charset="0"/>
              </a:rPr>
              <a:t>Conformément aux instructions qui lui sont données par l’employeur , dans les conditions prévues </a:t>
            </a:r>
            <a:r>
              <a:rPr lang="fr-FR" sz="5500" b="1" dirty="0">
                <a:latin typeface="Arial" panose="020B0604020202020204" pitchFamily="34" charset="0"/>
                <a:cs typeface="Arial" panose="020B0604020202020204" pitchFamily="34" charset="0"/>
              </a:rPr>
              <a:t>au règlement intérieur</a:t>
            </a:r>
            <a:r>
              <a:rPr lang="fr-FR" sz="5500" dirty="0">
                <a:latin typeface="Arial" panose="020B0604020202020204" pitchFamily="34" charset="0"/>
                <a:cs typeface="Arial" panose="020B0604020202020204" pitchFamily="34" charset="0"/>
              </a:rPr>
              <a:t>, il incombe à chaque travailleur de prendre soin, en fonction de sa formation et selon ses possibilités, </a:t>
            </a:r>
            <a:r>
              <a:rPr lang="fr-FR" sz="5500" b="1" dirty="0">
                <a:latin typeface="Arial" panose="020B0604020202020204" pitchFamily="34" charset="0"/>
                <a:cs typeface="Arial" panose="020B0604020202020204" pitchFamily="34" charset="0"/>
              </a:rPr>
              <a:t>de sa santé et de sa sécurité ainsi que de celles des autres </a:t>
            </a:r>
            <a:r>
              <a:rPr lang="fr-FR" sz="5500" dirty="0">
                <a:latin typeface="Arial" panose="020B0604020202020204" pitchFamily="34" charset="0"/>
                <a:cs typeface="Arial" panose="020B0604020202020204" pitchFamily="34" charset="0"/>
              </a:rPr>
              <a:t>personnes concernées par ses actes ou ses omissions au travail » (Art L4122-1 code du travail)</a:t>
            </a:r>
          </a:p>
          <a:p>
            <a:pPr marL="0" indent="0">
              <a:lnSpc>
                <a:spcPct val="150000"/>
              </a:lnSpc>
              <a:buNone/>
            </a:pPr>
            <a:r>
              <a:rPr lang="fr-FR" sz="5500" b="1" dirty="0">
                <a:latin typeface="Arial" panose="020B0604020202020204" pitchFamily="34" charset="0"/>
                <a:cs typeface="Arial" panose="020B0604020202020204" pitchFamily="34" charset="0"/>
              </a:rPr>
              <a:t> </a:t>
            </a:r>
            <a:endParaRPr lang="fr-FR" sz="5500" dirty="0">
              <a:latin typeface="Arial" panose="020B0604020202020204" pitchFamily="34" charset="0"/>
              <a:cs typeface="Arial" panose="020B0604020202020204" pitchFamily="34" charset="0"/>
            </a:endParaRPr>
          </a:p>
          <a:p>
            <a:pPr marL="457200" lvl="1" indent="0">
              <a:buFont typeface="Arial" panose="020B0604020202020204" pitchFamily="34" charset="0"/>
              <a:buNone/>
            </a:pPr>
            <a:endParaRPr lang="fr-FR" i="1" dirty="0"/>
          </a:p>
          <a:p>
            <a:pPr lvl="1"/>
            <a:endParaRPr lang="fr-FR" dirty="0"/>
          </a:p>
        </p:txBody>
      </p:sp>
    </p:spTree>
    <p:extLst>
      <p:ext uri="{BB962C8B-B14F-4D97-AF65-F5344CB8AC3E}">
        <p14:creationId xmlns:p14="http://schemas.microsoft.com/office/powerpoint/2010/main" val="247453242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p:cNvSpPr>
            <a:spLocks noGrp="1"/>
          </p:cNvSpPr>
          <p:nvPr>
            <p:ph type="body" sz="quarter" idx="10"/>
          </p:nvPr>
        </p:nvSpPr>
        <p:spPr/>
        <p:txBody>
          <a:bodyPr/>
          <a:lstStyle/>
          <a:p>
            <a:r>
              <a:rPr lang="fr-FR" b="1" dirty="0">
                <a:latin typeface="Arial" panose="020B0604020202020204" pitchFamily="34" charset="0"/>
                <a:cs typeface="Arial" panose="020B0604020202020204" pitchFamily="34" charset="0"/>
              </a:rPr>
              <a:t>Substances</a:t>
            </a:r>
            <a:r>
              <a:rPr lang="fr-FR" dirty="0"/>
              <a:t> </a:t>
            </a:r>
            <a:r>
              <a:rPr lang="fr-FR" b="1" dirty="0">
                <a:latin typeface="Arial" panose="020B0604020202020204" pitchFamily="34" charset="0"/>
                <a:cs typeface="Arial" panose="020B0604020202020204" pitchFamily="34" charset="0"/>
              </a:rPr>
              <a:t>Psychoactives</a:t>
            </a:r>
          </a:p>
        </p:txBody>
      </p:sp>
      <p:sp>
        <p:nvSpPr>
          <p:cNvPr id="3" name="Espace réservé du texte 2"/>
          <p:cNvSpPr>
            <a:spLocks noGrp="1"/>
          </p:cNvSpPr>
          <p:nvPr>
            <p:ph type="body" sz="quarter" idx="11"/>
          </p:nvPr>
        </p:nvSpPr>
        <p:spPr/>
        <p:txBody>
          <a:bodyPr/>
          <a:lstStyle/>
          <a:p>
            <a:pPr marL="0" indent="0">
              <a:buNone/>
            </a:pPr>
            <a:endParaRPr lang="fr-FR" dirty="0">
              <a:latin typeface="Arial" panose="020B0604020202020204" pitchFamily="34" charset="0"/>
              <a:cs typeface="Arial" panose="020B0604020202020204" pitchFamily="34" charset="0"/>
            </a:endParaRPr>
          </a:p>
          <a:p>
            <a:pPr marL="0" indent="0">
              <a:buNone/>
            </a:pPr>
            <a:r>
              <a:rPr lang="fr-FR" dirty="0">
                <a:latin typeface="Arial" panose="020B0604020202020204" pitchFamily="34" charset="0"/>
                <a:cs typeface="Arial" panose="020B0604020202020204" pitchFamily="34" charset="0"/>
              </a:rPr>
              <a:t>Pour vous, qu’est ce qu’une Substance Psychoactive?</a:t>
            </a:r>
          </a:p>
          <a:p>
            <a:pPr marL="0" indent="0">
              <a:buNone/>
            </a:pPr>
            <a:endParaRPr lang="fr-FR" dirty="0"/>
          </a:p>
        </p:txBody>
      </p:sp>
      <p:sp>
        <p:nvSpPr>
          <p:cNvPr id="4" name="Espace réservé du numéro de diapositive 3"/>
          <p:cNvSpPr>
            <a:spLocks noGrp="1"/>
          </p:cNvSpPr>
          <p:nvPr>
            <p:ph type="sldNum" sz="quarter" idx="26"/>
          </p:nvPr>
        </p:nvSpPr>
        <p:spPr/>
        <p:txBody>
          <a:bodyPr/>
          <a:lstStyle/>
          <a:p>
            <a:fld id="{53450067-A732-4551-A68F-174FD727CE34}" type="slidenum">
              <a:rPr lang="fr-FR" smtClean="0"/>
              <a:pPr/>
              <a:t>6</a:t>
            </a:fld>
            <a:endParaRPr lang="fr-FR" dirty="0"/>
          </a:p>
        </p:txBody>
      </p:sp>
      <p:sp>
        <p:nvSpPr>
          <p:cNvPr id="5" name="Espace réservé du pied de page 4"/>
          <p:cNvSpPr>
            <a:spLocks noGrp="1"/>
          </p:cNvSpPr>
          <p:nvPr>
            <p:ph type="ftr" sz="quarter" idx="25"/>
          </p:nvPr>
        </p:nvSpPr>
        <p:spPr/>
        <p:txBody>
          <a:bodyPr/>
          <a:lstStyle/>
          <a:p>
            <a:r>
              <a:rPr lang="fr-FR"/>
              <a:t>SAT Durance Luberon Copyright</a:t>
            </a:r>
            <a:endParaRPr lang="fr-FR" dirty="0"/>
          </a:p>
        </p:txBody>
      </p:sp>
      <p:pic>
        <p:nvPicPr>
          <p:cNvPr id="6" name="Imag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27754" y="2996952"/>
            <a:ext cx="3721596" cy="2344605"/>
          </a:xfrm>
          <a:prstGeom prst="rect">
            <a:avLst/>
          </a:prstGeom>
        </p:spPr>
      </p:pic>
      <p:pic>
        <p:nvPicPr>
          <p:cNvPr id="7" name="Image 6"/>
          <p:cNvPicPr>
            <a:picLocks noChangeAspect="1"/>
          </p:cNvPicPr>
          <p:nvPr/>
        </p:nvPicPr>
        <p:blipFill>
          <a:blip r:embed="rId3"/>
          <a:stretch>
            <a:fillRect/>
          </a:stretch>
        </p:blipFill>
        <p:spPr>
          <a:xfrm>
            <a:off x="2915816" y="4607206"/>
            <a:ext cx="2160240" cy="1944593"/>
          </a:xfrm>
          <a:prstGeom prst="rect">
            <a:avLst/>
          </a:prstGeom>
        </p:spPr>
      </p:pic>
    </p:spTree>
    <p:extLst>
      <p:ext uri="{BB962C8B-B14F-4D97-AF65-F5344CB8AC3E}">
        <p14:creationId xmlns:p14="http://schemas.microsoft.com/office/powerpoint/2010/main" val="53023237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utoShape 2" descr="Résultat de recherche d'images pour &quot;logo entraide&quot;"/>
          <p:cNvSpPr>
            <a:spLocks noChangeAspect="1" noChangeArrowheads="1"/>
          </p:cNvSpPr>
          <p:nvPr/>
        </p:nvSpPr>
        <p:spPr bwMode="auto">
          <a:xfrm>
            <a:off x="47625" y="748903"/>
            <a:ext cx="228600" cy="2286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fr-FR" sz="1350"/>
          </a:p>
        </p:txBody>
      </p:sp>
      <p:sp>
        <p:nvSpPr>
          <p:cNvPr id="4" name="AutoShape 4" descr="Résultat de recherche d'images pour &quot;SIGLE cmr&quot;"/>
          <p:cNvSpPr>
            <a:spLocks noChangeAspect="1" noChangeArrowheads="1"/>
          </p:cNvSpPr>
          <p:nvPr/>
        </p:nvSpPr>
        <p:spPr bwMode="auto">
          <a:xfrm>
            <a:off x="161925" y="863203"/>
            <a:ext cx="228600" cy="2286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fr-FR" sz="1350"/>
          </a:p>
        </p:txBody>
      </p:sp>
      <p:sp>
        <p:nvSpPr>
          <p:cNvPr id="6" name="AutoShape 6" descr="Résultat de recherche d'images pour &quot;SIGLE cmr&quot;"/>
          <p:cNvSpPr>
            <a:spLocks noChangeAspect="1" noChangeArrowheads="1"/>
          </p:cNvSpPr>
          <p:nvPr/>
        </p:nvSpPr>
        <p:spPr bwMode="auto">
          <a:xfrm>
            <a:off x="276225" y="977503"/>
            <a:ext cx="228600" cy="2286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fr-FR" sz="1350"/>
          </a:p>
        </p:txBody>
      </p:sp>
      <p:sp>
        <p:nvSpPr>
          <p:cNvPr id="8" name="AutoShape 8" descr="Résultat de recherche d'images pour &quot;SIGLE cmr&quot;"/>
          <p:cNvSpPr>
            <a:spLocks noChangeAspect="1" noChangeArrowheads="1"/>
          </p:cNvSpPr>
          <p:nvPr/>
        </p:nvSpPr>
        <p:spPr bwMode="auto">
          <a:xfrm>
            <a:off x="390525" y="1091803"/>
            <a:ext cx="228600" cy="2286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fr-FR" sz="1350"/>
          </a:p>
        </p:txBody>
      </p:sp>
      <p:sp>
        <p:nvSpPr>
          <p:cNvPr id="11" name="AutoShape 22" descr="Résultat de recherche d'images pour &quot;logo communication&quot;"/>
          <p:cNvSpPr>
            <a:spLocks noChangeAspect="1" noChangeArrowheads="1"/>
          </p:cNvSpPr>
          <p:nvPr/>
        </p:nvSpPr>
        <p:spPr bwMode="auto">
          <a:xfrm>
            <a:off x="504825" y="1206103"/>
            <a:ext cx="228600" cy="2286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fr-FR" sz="1350"/>
          </a:p>
        </p:txBody>
      </p:sp>
      <p:sp>
        <p:nvSpPr>
          <p:cNvPr id="9" name="Rectangle 8"/>
          <p:cNvSpPr/>
          <p:nvPr/>
        </p:nvSpPr>
        <p:spPr>
          <a:xfrm>
            <a:off x="521941" y="377357"/>
            <a:ext cx="1827423" cy="461665"/>
          </a:xfrm>
          <a:prstGeom prst="rect">
            <a:avLst/>
          </a:prstGeom>
        </p:spPr>
        <p:txBody>
          <a:bodyPr wrap="none">
            <a:spAutoFit/>
          </a:bodyPr>
          <a:lstStyle/>
          <a:p>
            <a:pPr marL="128587" lvl="1"/>
            <a:r>
              <a:rPr lang="fr-FR" sz="2400" b="1" dirty="0">
                <a:solidFill>
                  <a:srgbClr val="008080"/>
                </a:solidFill>
                <a:latin typeface="Century Gothic" panose="020B0502020202020204" pitchFamily="34" charset="0"/>
                <a:ea typeface="Montserrat" charset="0"/>
                <a:cs typeface="Montserrat" charset="0"/>
              </a:rPr>
              <a:t>Définitions</a:t>
            </a:r>
            <a:endParaRPr lang="fr-FR" sz="2400" b="1" dirty="0">
              <a:solidFill>
                <a:srgbClr val="008080"/>
              </a:solidFill>
              <a:effectLst>
                <a:outerShdw blurRad="38100" dist="38100" dir="2700000" algn="tl">
                  <a:srgbClr val="000000">
                    <a:alpha val="43137"/>
                  </a:srgbClr>
                </a:outerShdw>
              </a:effectLst>
              <a:latin typeface="Arial" panose="020B0604020202020204" pitchFamily="34" charset="0"/>
              <a:ea typeface="Montserrat" charset="0"/>
              <a:cs typeface="Arial" panose="020B0604020202020204" pitchFamily="34" charset="0"/>
            </a:endParaRPr>
          </a:p>
        </p:txBody>
      </p:sp>
      <p:sp>
        <p:nvSpPr>
          <p:cNvPr id="5" name="Espace réservé du numéro de diapositive 4"/>
          <p:cNvSpPr>
            <a:spLocks noGrp="1"/>
          </p:cNvSpPr>
          <p:nvPr>
            <p:ph type="sldNum" sz="quarter" idx="26"/>
          </p:nvPr>
        </p:nvSpPr>
        <p:spPr/>
        <p:txBody>
          <a:bodyPr/>
          <a:lstStyle/>
          <a:p>
            <a:fld id="{53450067-A732-4551-A68F-174FD727CE34}" type="slidenum">
              <a:rPr lang="fr-FR" smtClean="0"/>
              <a:t>7</a:t>
            </a:fld>
            <a:endParaRPr lang="fr-FR"/>
          </a:p>
        </p:txBody>
      </p:sp>
      <p:sp>
        <p:nvSpPr>
          <p:cNvPr id="17" name="Espace réservé du pied de page 8"/>
          <p:cNvSpPr>
            <a:spLocks noGrp="1"/>
          </p:cNvSpPr>
          <p:nvPr>
            <p:ph type="ftr" sz="quarter" idx="25"/>
          </p:nvPr>
        </p:nvSpPr>
        <p:spPr>
          <a:xfrm>
            <a:off x="6516216" y="6453336"/>
            <a:ext cx="2664296" cy="365125"/>
          </a:xfrm>
        </p:spPr>
        <p:txBody>
          <a:bodyPr/>
          <a:lstStyle>
            <a:lvl1pPr>
              <a:defRPr sz="900"/>
            </a:lvl1pPr>
          </a:lstStyle>
          <a:p>
            <a:r>
              <a:rPr lang="fr-FR"/>
              <a:t>SAT Durance Luberon Copyright</a:t>
            </a:r>
            <a:endParaRPr lang="fr-FR" dirty="0"/>
          </a:p>
        </p:txBody>
      </p:sp>
      <p:pic>
        <p:nvPicPr>
          <p:cNvPr id="18" name="Picture 3" descr="https://www.satduranceluberon.fr/logo/logosat.jpg"/>
          <p:cNvPicPr>
            <a:picLocks noChangeAspect="1" noChangeArrowheads="1"/>
          </p:cNvPicPr>
          <p:nvPr/>
        </p:nvPicPr>
        <p:blipFill>
          <a:blip r:link="rId3">
            <a:extLst>
              <a:ext uri="{28A0092B-C50C-407E-A947-70E740481C1C}">
                <a14:useLocalDpi xmlns:a14="http://schemas.microsoft.com/office/drawing/2010/main" val="0"/>
              </a:ext>
            </a:extLst>
          </a:blip>
          <a:srcRect/>
          <a:stretch>
            <a:fillRect/>
          </a:stretch>
        </p:blipFill>
        <p:spPr bwMode="auto">
          <a:xfrm>
            <a:off x="7848364" y="167413"/>
            <a:ext cx="1080120" cy="8100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Espace réservé du contenu 2"/>
          <p:cNvSpPr txBox="1">
            <a:spLocks/>
          </p:cNvSpPr>
          <p:nvPr/>
        </p:nvSpPr>
        <p:spPr>
          <a:xfrm>
            <a:off x="733425" y="1320404"/>
            <a:ext cx="7654998" cy="5422682"/>
          </a:xfrm>
          <a:prstGeom prst="rect">
            <a:avLst/>
          </a:prstGeom>
        </p:spPr>
        <p:txBody>
          <a:bodyPr>
            <a:normAutofit fontScale="85000" lnSpcReduction="2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 typeface="Arial" panose="020B0604020202020204" pitchFamily="34" charset="0"/>
              <a:buNone/>
            </a:pPr>
            <a:r>
              <a:rPr lang="fr-FR" sz="2000" b="1" u="sng" dirty="0">
                <a:latin typeface="Arial" panose="020B0604020202020204" pitchFamily="34" charset="0"/>
                <a:cs typeface="Arial" panose="020B0604020202020204" pitchFamily="34" charset="0"/>
              </a:rPr>
              <a:t>SPA: Substances Psychoactives</a:t>
            </a:r>
          </a:p>
          <a:p>
            <a:pPr marL="0" indent="0">
              <a:buFont typeface="Arial" panose="020B0604020202020204" pitchFamily="34" charset="0"/>
              <a:buNone/>
            </a:pPr>
            <a:endParaRPr lang="fr-FR" sz="2000" dirty="0">
              <a:solidFill>
                <a:srgbClr val="0070C0"/>
              </a:solidFill>
              <a:latin typeface="Arial" panose="020B0604020202020204" pitchFamily="34" charset="0"/>
              <a:cs typeface="Arial" panose="020B0604020202020204" pitchFamily="34" charset="0"/>
            </a:endParaRPr>
          </a:p>
          <a:p>
            <a:pPr>
              <a:buFont typeface="Wingdings" panose="05000000000000000000" pitchFamily="2" charset="2"/>
              <a:buChar char="§"/>
            </a:pPr>
            <a:r>
              <a:rPr lang="fr-FR" sz="2000" dirty="0">
                <a:latin typeface="Arial" panose="020B0604020202020204" pitchFamily="34" charset="0"/>
                <a:cs typeface="Arial" panose="020B0604020202020204" pitchFamily="34" charset="0"/>
              </a:rPr>
              <a:t>Produit </a:t>
            </a:r>
            <a:r>
              <a:rPr lang="fr-FR" sz="2000" b="1" dirty="0">
                <a:latin typeface="Arial" panose="020B0604020202020204" pitchFamily="34" charset="0"/>
                <a:cs typeface="Arial" panose="020B0604020202020204" pitchFamily="34" charset="0"/>
              </a:rPr>
              <a:t>licite ou illicite </a:t>
            </a:r>
            <a:r>
              <a:rPr lang="fr-FR" sz="2000" dirty="0">
                <a:latin typeface="Arial" panose="020B0604020202020204" pitchFamily="34" charset="0"/>
                <a:cs typeface="Arial" panose="020B0604020202020204" pitchFamily="34" charset="0"/>
              </a:rPr>
              <a:t>qui agit sur le cerveau quelque soit la quantité consommée</a:t>
            </a:r>
          </a:p>
          <a:p>
            <a:pPr>
              <a:buFont typeface="Wingdings" panose="05000000000000000000" pitchFamily="2" charset="2"/>
              <a:buChar char="§"/>
            </a:pPr>
            <a:r>
              <a:rPr lang="fr-FR" sz="2000" dirty="0">
                <a:latin typeface="Arial" panose="020B0604020202020204" pitchFamily="34" charset="0"/>
                <a:cs typeface="Arial" panose="020B0604020202020204" pitchFamily="34" charset="0"/>
              </a:rPr>
              <a:t>Peut modifier le comportement, les émotions, les sensations, l’humeur, les perceptions, les capacités et la vigilance</a:t>
            </a:r>
          </a:p>
          <a:p>
            <a:pPr>
              <a:buFont typeface="Wingdings" panose="05000000000000000000" pitchFamily="2" charset="2"/>
              <a:buChar char="§"/>
            </a:pPr>
            <a:r>
              <a:rPr lang="fr-FR" sz="2000" dirty="0">
                <a:latin typeface="Arial" panose="020B0604020202020204" pitchFamily="34" charset="0"/>
                <a:cs typeface="Arial" panose="020B0604020202020204" pitchFamily="34" charset="0"/>
              </a:rPr>
              <a:t>Leur usage même occasionnel peut engendrer, selon le produit et la dose prise, </a:t>
            </a:r>
            <a:r>
              <a:rPr lang="fr-FR" sz="2000" b="1" dirty="0">
                <a:latin typeface="Arial" panose="020B0604020202020204" pitchFamily="34" charset="0"/>
                <a:cs typeface="Arial" panose="020B0604020202020204" pitchFamily="34" charset="0"/>
              </a:rPr>
              <a:t>des accidents graves voire mortels</a:t>
            </a:r>
          </a:p>
          <a:p>
            <a:pPr>
              <a:buFont typeface="Wingdings" panose="05000000000000000000" pitchFamily="2" charset="2"/>
              <a:buChar char="§"/>
            </a:pPr>
            <a:r>
              <a:rPr lang="fr-FR" sz="2000" dirty="0">
                <a:latin typeface="Arial" panose="020B0604020202020204" pitchFamily="34" charset="0"/>
                <a:cs typeface="Arial" panose="020B0604020202020204" pitchFamily="34" charset="0"/>
              </a:rPr>
              <a:t>Peut engendrer une dépendance</a:t>
            </a:r>
          </a:p>
          <a:p>
            <a:pPr marL="0" indent="0">
              <a:buNone/>
            </a:pPr>
            <a:endParaRPr lang="fr-FR" sz="2000" dirty="0">
              <a:solidFill>
                <a:srgbClr val="0070C0"/>
              </a:solidFill>
              <a:latin typeface="Arial" panose="020B0604020202020204" pitchFamily="34" charset="0"/>
              <a:cs typeface="Arial" panose="020B0604020202020204" pitchFamily="34" charset="0"/>
            </a:endParaRPr>
          </a:p>
          <a:p>
            <a:pPr marL="0" indent="0">
              <a:buNone/>
            </a:pPr>
            <a:r>
              <a:rPr lang="fr-FR" sz="2000" b="1" u="sng" dirty="0">
                <a:latin typeface="Arial" panose="020B0604020202020204" pitchFamily="34" charset="0"/>
                <a:cs typeface="Arial" panose="020B0604020202020204" pitchFamily="34" charset="0"/>
              </a:rPr>
              <a:t>Pratiques addictives </a:t>
            </a:r>
          </a:p>
          <a:p>
            <a:pPr marL="0" indent="0">
              <a:buNone/>
            </a:pPr>
            <a:endParaRPr lang="fr-FR" sz="2000" b="1" u="sng" dirty="0">
              <a:latin typeface="Arial" panose="020B0604020202020204" pitchFamily="34" charset="0"/>
              <a:cs typeface="Arial" panose="020B0604020202020204" pitchFamily="34" charset="0"/>
            </a:endParaRPr>
          </a:p>
          <a:p>
            <a:pPr marL="0" indent="0">
              <a:buNone/>
            </a:pPr>
            <a:r>
              <a:rPr lang="fr-FR" sz="2000" dirty="0">
                <a:latin typeface="Arial" panose="020B0604020202020204" pitchFamily="34" charset="0"/>
                <a:cs typeface="Arial" panose="020B0604020202020204" pitchFamily="34" charset="0"/>
              </a:rPr>
              <a:t>Une pratique addictive ne veut pas dire addiction mais peut engendrer une dépendance selon le produit/ l’usage du produit</a:t>
            </a:r>
          </a:p>
          <a:p>
            <a:pPr marL="0" indent="0">
              <a:buNone/>
            </a:pPr>
            <a:endParaRPr lang="fr-FR" sz="2000" dirty="0">
              <a:latin typeface="Arial" panose="020B0604020202020204" pitchFamily="34" charset="0"/>
              <a:cs typeface="Arial" panose="020B0604020202020204" pitchFamily="34" charset="0"/>
            </a:endParaRPr>
          </a:p>
          <a:p>
            <a:pPr marL="0" indent="0">
              <a:buNone/>
            </a:pPr>
            <a:r>
              <a:rPr lang="fr-FR" sz="2000" b="1" u="sng" dirty="0">
                <a:latin typeface="Arial" panose="020B0604020202020204" pitchFamily="34" charset="0"/>
                <a:cs typeface="Arial" panose="020B0604020202020204" pitchFamily="34" charset="0"/>
              </a:rPr>
              <a:t>Addiction: </a:t>
            </a:r>
          </a:p>
          <a:p>
            <a:pPr marL="0" indent="0">
              <a:buNone/>
            </a:pPr>
            <a:endParaRPr lang="fr-FR" sz="2000" b="1" u="sng" dirty="0">
              <a:latin typeface="Arial" panose="020B0604020202020204" pitchFamily="34" charset="0"/>
              <a:cs typeface="Arial" panose="020B0604020202020204" pitchFamily="34" charset="0"/>
            </a:endParaRPr>
          </a:p>
          <a:p>
            <a:pPr marL="0" indent="0">
              <a:buNone/>
            </a:pPr>
            <a:r>
              <a:rPr lang="fr-FR" sz="2000" dirty="0">
                <a:latin typeface="Arial" panose="020B0604020202020204" pitchFamily="34" charset="0"/>
                <a:cs typeface="Arial" panose="020B0604020202020204" pitchFamily="34" charset="0"/>
              </a:rPr>
              <a:t>Envie répétée, compulsive et irrépressible d’un comportement malgré les conséquences négatives</a:t>
            </a:r>
          </a:p>
          <a:p>
            <a:pPr marL="0" indent="0">
              <a:buNone/>
            </a:pPr>
            <a:endParaRPr lang="fr-FR" sz="2000" dirty="0">
              <a:latin typeface="Arial" panose="020B0604020202020204" pitchFamily="34" charset="0"/>
              <a:cs typeface="Arial" panose="020B0604020202020204" pitchFamily="34" charset="0"/>
            </a:endParaRPr>
          </a:p>
          <a:p>
            <a:pPr marL="0" indent="0" algn="ctr">
              <a:buNone/>
            </a:pPr>
            <a:r>
              <a:rPr lang="fr-FR" sz="2000" dirty="0">
                <a:solidFill>
                  <a:srgbClr val="FF0000"/>
                </a:solidFill>
                <a:latin typeface="Arial" panose="020B0604020202020204" pitchFamily="34" charset="0"/>
                <a:cs typeface="Arial" panose="020B0604020202020204" pitchFamily="34" charset="0"/>
              </a:rPr>
              <a:t>Les addictions concernent un grand nombre de SPA</a:t>
            </a:r>
          </a:p>
          <a:p>
            <a:pPr marL="0" indent="0" algn="ctr">
              <a:buNone/>
            </a:pPr>
            <a:endParaRPr lang="fr-FR" sz="2000" dirty="0">
              <a:latin typeface="Helvetica" panose="020B0604020202020204" pitchFamily="34" charset="0"/>
              <a:cs typeface="Helvetica" panose="020B0604020202020204" pitchFamily="34" charset="0"/>
            </a:endParaRPr>
          </a:p>
          <a:p>
            <a:pPr>
              <a:buFont typeface="Wingdings" panose="05000000000000000000" pitchFamily="2" charset="2"/>
              <a:buChar char="§"/>
            </a:pPr>
            <a:endParaRPr lang="fr-FR" sz="2000" dirty="0">
              <a:latin typeface="Helvetica" panose="020B0604020202020204" pitchFamily="34" charset="0"/>
              <a:cs typeface="Helvetica" panose="020B0604020202020204" pitchFamily="34" charset="0"/>
            </a:endParaRPr>
          </a:p>
          <a:p>
            <a:pPr>
              <a:buFont typeface="Wingdings" panose="05000000000000000000" pitchFamily="2" charset="2"/>
              <a:buChar char="§"/>
            </a:pPr>
            <a:endParaRPr lang="fr-FR" sz="2000" dirty="0">
              <a:latin typeface="Helvetica" panose="020B0604020202020204" pitchFamily="34" charset="0"/>
              <a:cs typeface="Helvetica" panose="020B0604020202020204" pitchFamily="34" charset="0"/>
            </a:endParaRPr>
          </a:p>
          <a:p>
            <a:pPr marL="0" indent="0">
              <a:buFont typeface="Arial" panose="020B0604020202020204" pitchFamily="34" charset="0"/>
              <a:buNone/>
            </a:pPr>
            <a:endParaRPr lang="fr-FR" sz="4000" dirty="0">
              <a:latin typeface="Helvetica" panose="020B0604020202020204" pitchFamily="34" charset="0"/>
              <a:cs typeface="Helvetica" panose="020B0604020202020204" pitchFamily="34" charset="0"/>
            </a:endParaRPr>
          </a:p>
          <a:p>
            <a:endParaRPr lang="fr-FR" dirty="0"/>
          </a:p>
          <a:p>
            <a:pPr marL="0" indent="0">
              <a:buNone/>
            </a:pPr>
            <a:endParaRPr lang="fr-FR" dirty="0"/>
          </a:p>
          <a:p>
            <a:endParaRPr lang="fr-FR" dirty="0"/>
          </a:p>
        </p:txBody>
      </p:sp>
    </p:spTree>
    <p:extLst>
      <p:ext uri="{BB962C8B-B14F-4D97-AF65-F5344CB8AC3E}">
        <p14:creationId xmlns:p14="http://schemas.microsoft.com/office/powerpoint/2010/main" val="98614531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utoShape 2" descr="Résultat de recherche d'images pour &quot;logo entraide&quot;"/>
          <p:cNvSpPr>
            <a:spLocks noChangeAspect="1" noChangeArrowheads="1"/>
          </p:cNvSpPr>
          <p:nvPr/>
        </p:nvSpPr>
        <p:spPr bwMode="auto">
          <a:xfrm>
            <a:off x="47625" y="748903"/>
            <a:ext cx="228600" cy="2286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fr-FR" sz="1350"/>
          </a:p>
        </p:txBody>
      </p:sp>
      <p:sp>
        <p:nvSpPr>
          <p:cNvPr id="4" name="AutoShape 4" descr="Résultat de recherche d'images pour &quot;SIGLE cmr&quot;"/>
          <p:cNvSpPr>
            <a:spLocks noChangeAspect="1" noChangeArrowheads="1"/>
          </p:cNvSpPr>
          <p:nvPr/>
        </p:nvSpPr>
        <p:spPr bwMode="auto">
          <a:xfrm>
            <a:off x="161925" y="863203"/>
            <a:ext cx="228600" cy="2286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fr-FR" sz="1350"/>
          </a:p>
        </p:txBody>
      </p:sp>
      <p:sp>
        <p:nvSpPr>
          <p:cNvPr id="6" name="AutoShape 6" descr="Résultat de recherche d'images pour &quot;SIGLE cmr&quot;"/>
          <p:cNvSpPr>
            <a:spLocks noChangeAspect="1" noChangeArrowheads="1"/>
          </p:cNvSpPr>
          <p:nvPr/>
        </p:nvSpPr>
        <p:spPr bwMode="auto">
          <a:xfrm>
            <a:off x="276225" y="977503"/>
            <a:ext cx="228600" cy="2286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fr-FR" sz="1350"/>
          </a:p>
        </p:txBody>
      </p:sp>
      <p:sp>
        <p:nvSpPr>
          <p:cNvPr id="8" name="AutoShape 8" descr="Résultat de recherche d'images pour &quot;SIGLE cmr&quot;"/>
          <p:cNvSpPr>
            <a:spLocks noChangeAspect="1" noChangeArrowheads="1"/>
          </p:cNvSpPr>
          <p:nvPr/>
        </p:nvSpPr>
        <p:spPr bwMode="auto">
          <a:xfrm>
            <a:off x="390525" y="1091803"/>
            <a:ext cx="228600" cy="2286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fr-FR" sz="1350"/>
          </a:p>
        </p:txBody>
      </p:sp>
      <p:sp>
        <p:nvSpPr>
          <p:cNvPr id="11" name="AutoShape 22" descr="Résultat de recherche d'images pour &quot;logo communication&quot;"/>
          <p:cNvSpPr>
            <a:spLocks noChangeAspect="1" noChangeArrowheads="1"/>
          </p:cNvSpPr>
          <p:nvPr/>
        </p:nvSpPr>
        <p:spPr bwMode="auto">
          <a:xfrm>
            <a:off x="504825" y="1206103"/>
            <a:ext cx="228600" cy="2286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fr-FR" sz="1350"/>
          </a:p>
        </p:txBody>
      </p:sp>
      <p:sp>
        <p:nvSpPr>
          <p:cNvPr id="9" name="Rectangle 8"/>
          <p:cNvSpPr/>
          <p:nvPr/>
        </p:nvSpPr>
        <p:spPr>
          <a:xfrm>
            <a:off x="521941" y="377357"/>
            <a:ext cx="1837041" cy="830997"/>
          </a:xfrm>
          <a:prstGeom prst="rect">
            <a:avLst/>
          </a:prstGeom>
        </p:spPr>
        <p:txBody>
          <a:bodyPr wrap="none">
            <a:spAutoFit/>
          </a:bodyPr>
          <a:lstStyle/>
          <a:p>
            <a:pPr marL="128587" lvl="1"/>
            <a:r>
              <a:rPr lang="fr-FR" sz="2400" b="1" dirty="0">
                <a:solidFill>
                  <a:srgbClr val="008080"/>
                </a:solidFill>
                <a:latin typeface="Arial" panose="020B0604020202020204" pitchFamily="34" charset="0"/>
                <a:ea typeface="Montserrat" charset="0"/>
                <a:cs typeface="Arial" panose="020B0604020202020204" pitchFamily="34" charset="0"/>
              </a:rPr>
              <a:t>Exemples</a:t>
            </a:r>
            <a:r>
              <a:rPr lang="fr-FR" sz="2400" b="1" dirty="0">
                <a:solidFill>
                  <a:srgbClr val="008080"/>
                </a:solidFill>
                <a:effectLst>
                  <a:outerShdw blurRad="38100" dist="38100" dir="2700000" algn="tl">
                    <a:srgbClr val="000000">
                      <a:alpha val="43137"/>
                    </a:srgbClr>
                  </a:outerShdw>
                </a:effectLst>
                <a:latin typeface="Arial" panose="020B0604020202020204" pitchFamily="34" charset="0"/>
                <a:ea typeface="Montserrat" charset="0"/>
                <a:cs typeface="Arial" panose="020B0604020202020204" pitchFamily="34" charset="0"/>
              </a:rPr>
              <a:t> </a:t>
            </a:r>
          </a:p>
          <a:p>
            <a:pPr marL="128587" lvl="1"/>
            <a:endParaRPr lang="fr-FR" sz="2400" b="1" dirty="0">
              <a:solidFill>
                <a:srgbClr val="008080"/>
              </a:solidFill>
              <a:effectLst>
                <a:outerShdw blurRad="38100" dist="38100" dir="2700000" algn="tl">
                  <a:srgbClr val="000000">
                    <a:alpha val="43137"/>
                  </a:srgbClr>
                </a:outerShdw>
              </a:effectLst>
              <a:latin typeface="Century Gothic" panose="020B0502020202020204" pitchFamily="34" charset="0"/>
              <a:ea typeface="Montserrat" charset="0"/>
              <a:cs typeface="Montserrat" charset="0"/>
            </a:endParaRPr>
          </a:p>
        </p:txBody>
      </p:sp>
      <p:sp>
        <p:nvSpPr>
          <p:cNvPr id="5" name="Espace réservé du numéro de diapositive 4"/>
          <p:cNvSpPr>
            <a:spLocks noGrp="1"/>
          </p:cNvSpPr>
          <p:nvPr>
            <p:ph type="sldNum" sz="quarter" idx="26"/>
          </p:nvPr>
        </p:nvSpPr>
        <p:spPr/>
        <p:txBody>
          <a:bodyPr/>
          <a:lstStyle/>
          <a:p>
            <a:fld id="{53450067-A732-4551-A68F-174FD727CE34}" type="slidenum">
              <a:rPr lang="fr-FR" smtClean="0"/>
              <a:t>8</a:t>
            </a:fld>
            <a:endParaRPr lang="fr-FR"/>
          </a:p>
        </p:txBody>
      </p:sp>
      <p:sp>
        <p:nvSpPr>
          <p:cNvPr id="17" name="Espace réservé du pied de page 8"/>
          <p:cNvSpPr>
            <a:spLocks noGrp="1"/>
          </p:cNvSpPr>
          <p:nvPr>
            <p:ph type="ftr" sz="quarter" idx="25"/>
          </p:nvPr>
        </p:nvSpPr>
        <p:spPr>
          <a:xfrm>
            <a:off x="6516216" y="6453336"/>
            <a:ext cx="2664296" cy="365125"/>
          </a:xfrm>
        </p:spPr>
        <p:txBody>
          <a:bodyPr/>
          <a:lstStyle>
            <a:lvl1pPr>
              <a:defRPr sz="900"/>
            </a:lvl1pPr>
          </a:lstStyle>
          <a:p>
            <a:r>
              <a:rPr lang="fr-FR"/>
              <a:t>SAT Durance Luberon Copyright</a:t>
            </a:r>
            <a:endParaRPr lang="fr-FR" dirty="0"/>
          </a:p>
        </p:txBody>
      </p:sp>
      <p:pic>
        <p:nvPicPr>
          <p:cNvPr id="18" name="Picture 3" descr="https://www.satduranceluberon.fr/logo/logosat.jpg"/>
          <p:cNvPicPr>
            <a:picLocks noChangeAspect="1" noChangeArrowheads="1"/>
          </p:cNvPicPr>
          <p:nvPr/>
        </p:nvPicPr>
        <p:blipFill>
          <a:blip r:link="rId3">
            <a:extLst>
              <a:ext uri="{28A0092B-C50C-407E-A947-70E740481C1C}">
                <a14:useLocalDpi xmlns:a14="http://schemas.microsoft.com/office/drawing/2010/main" val="0"/>
              </a:ext>
            </a:extLst>
          </a:blip>
          <a:srcRect/>
          <a:stretch>
            <a:fillRect/>
          </a:stretch>
        </p:blipFill>
        <p:spPr bwMode="auto">
          <a:xfrm>
            <a:off x="7848364" y="167413"/>
            <a:ext cx="1080120" cy="8100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Espace réservé du contenu 2"/>
          <p:cNvSpPr txBox="1">
            <a:spLocks/>
          </p:cNvSpPr>
          <p:nvPr/>
        </p:nvSpPr>
        <p:spPr>
          <a:xfrm>
            <a:off x="656243" y="1320404"/>
            <a:ext cx="7654998" cy="5446861"/>
          </a:xfrm>
          <a:prstGeom prst="rect">
            <a:avLst/>
          </a:prstGeom>
        </p:spPr>
        <p:txBody>
          <a:bodyPr>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buFontTx/>
              <a:buChar char="-"/>
            </a:pPr>
            <a:r>
              <a:rPr lang="fr-FR" sz="1800" dirty="0">
                <a:latin typeface="Arial" panose="020B0604020202020204" pitchFamily="34" charset="0"/>
                <a:cs typeface="Arial" panose="020B0604020202020204" pitchFamily="34" charset="0"/>
              </a:rPr>
              <a:t>Alcool ( réglementé) </a:t>
            </a:r>
          </a:p>
          <a:p>
            <a:pPr>
              <a:buFontTx/>
              <a:buChar char="-"/>
            </a:pPr>
            <a:r>
              <a:rPr lang="fr-FR" sz="1800" dirty="0">
                <a:latin typeface="Arial" panose="020B0604020202020204" pitchFamily="34" charset="0"/>
                <a:cs typeface="Arial" panose="020B0604020202020204" pitchFamily="34" charset="0"/>
              </a:rPr>
              <a:t>Médicaments psychotropes ( anxiolytiques, somnifères) </a:t>
            </a:r>
          </a:p>
          <a:p>
            <a:pPr>
              <a:buFontTx/>
              <a:buChar char="-"/>
            </a:pPr>
            <a:r>
              <a:rPr lang="fr-FR" sz="1800" dirty="0">
                <a:latin typeface="Arial" panose="020B0604020202020204" pitchFamily="34" charset="0"/>
                <a:cs typeface="Arial" panose="020B0604020202020204" pitchFamily="34" charset="0"/>
              </a:rPr>
              <a:t>Cannabis, cocaïne… et autres produits de synthèse type ecstasy (illicite)</a:t>
            </a:r>
          </a:p>
          <a:p>
            <a:pPr>
              <a:buFontTx/>
              <a:buChar char="-"/>
            </a:pPr>
            <a:endParaRPr lang="fr-FR" sz="1800" dirty="0">
              <a:latin typeface="Arial" panose="020B0604020202020204" pitchFamily="34" charset="0"/>
              <a:cs typeface="Arial" panose="020B0604020202020204" pitchFamily="34" charset="0"/>
            </a:endParaRPr>
          </a:p>
          <a:p>
            <a:pPr marL="0" indent="0">
              <a:buNone/>
            </a:pPr>
            <a:r>
              <a:rPr lang="fr-FR" sz="1800" b="1" u="sng" dirty="0">
                <a:latin typeface="Arial" panose="020B0604020202020204" pitchFamily="34" charset="0"/>
                <a:cs typeface="Arial" panose="020B0604020202020204" pitchFamily="34" charset="0"/>
              </a:rPr>
              <a:t>Classification des SPA : </a:t>
            </a:r>
          </a:p>
          <a:p>
            <a:pPr marL="0" indent="0">
              <a:buNone/>
            </a:pPr>
            <a:endParaRPr lang="fr-FR" sz="1800" u="sng" dirty="0">
              <a:latin typeface="Arial" panose="020B0604020202020204" pitchFamily="34" charset="0"/>
              <a:cs typeface="Arial" panose="020B0604020202020204" pitchFamily="34" charset="0"/>
            </a:endParaRPr>
          </a:p>
          <a:p>
            <a:pPr marL="0" indent="0">
              <a:buNone/>
            </a:pPr>
            <a:r>
              <a:rPr lang="fr-FR" sz="1800" dirty="0">
                <a:latin typeface="Arial" panose="020B0604020202020204" pitchFamily="34" charset="0"/>
                <a:cs typeface="Arial" panose="020B0604020202020204" pitchFamily="34" charset="0"/>
              </a:rPr>
              <a:t>• Les stimulants (cocaïne, ecstasy)</a:t>
            </a:r>
          </a:p>
          <a:p>
            <a:pPr marL="0" indent="0">
              <a:buNone/>
            </a:pPr>
            <a:r>
              <a:rPr lang="fr-FR" sz="1800" dirty="0">
                <a:latin typeface="Arial" panose="020B0604020202020204" pitchFamily="34" charset="0"/>
                <a:cs typeface="Arial" panose="020B0604020202020204" pitchFamily="34" charset="0"/>
              </a:rPr>
              <a:t>• Les perturbateurs/ hallucinogènes (alcool, cannabis, LSD)</a:t>
            </a:r>
          </a:p>
          <a:p>
            <a:pPr marL="0" indent="0">
              <a:buNone/>
            </a:pPr>
            <a:r>
              <a:rPr lang="fr-FR" sz="1800" dirty="0">
                <a:latin typeface="Arial" panose="020B0604020202020204" pitchFamily="34" charset="0"/>
                <a:cs typeface="Arial" panose="020B0604020202020204" pitchFamily="34" charset="0"/>
              </a:rPr>
              <a:t>• Les sédatifs ( alcool, médicaments anxiolytiques et somnifères)</a:t>
            </a:r>
          </a:p>
          <a:p>
            <a:pPr marL="0" indent="0">
              <a:buFont typeface="Arial" panose="020B0604020202020204" pitchFamily="34" charset="0"/>
              <a:buNone/>
            </a:pPr>
            <a:endParaRPr lang="fr-FR" sz="1800" dirty="0">
              <a:latin typeface="Arial" panose="020B0604020202020204" pitchFamily="34" charset="0"/>
              <a:cs typeface="Arial" panose="020B0604020202020204" pitchFamily="34" charset="0"/>
            </a:endParaRPr>
          </a:p>
          <a:p>
            <a:pPr marL="0" indent="0">
              <a:buFont typeface="Arial" panose="020B0604020202020204" pitchFamily="34" charset="0"/>
              <a:buNone/>
            </a:pPr>
            <a:r>
              <a:rPr lang="fr-FR" sz="1800" dirty="0">
                <a:latin typeface="Arial" panose="020B0604020202020204" pitchFamily="34" charset="0"/>
                <a:cs typeface="Arial" panose="020B0604020202020204" pitchFamily="34" charset="0"/>
              </a:rPr>
              <a:t>La consommations de SPA engendre des conséquences sur la</a:t>
            </a:r>
          </a:p>
          <a:p>
            <a:pPr marL="0" indent="0">
              <a:buFont typeface="Arial" panose="020B0604020202020204" pitchFamily="34" charset="0"/>
              <a:buNone/>
            </a:pPr>
            <a:r>
              <a:rPr lang="fr-FR" sz="1800" dirty="0">
                <a:latin typeface="Arial" panose="020B0604020202020204" pitchFamily="34" charset="0"/>
                <a:cs typeface="Arial" panose="020B0604020202020204" pitchFamily="34" charset="0"/>
              </a:rPr>
              <a:t>vie privée, le travail, et des répercussions judiciaires</a:t>
            </a:r>
          </a:p>
          <a:p>
            <a:pPr marL="0" indent="0">
              <a:buFont typeface="Arial" panose="020B0604020202020204" pitchFamily="34" charset="0"/>
              <a:buNone/>
            </a:pPr>
            <a:endParaRPr lang="fr-FR" sz="2000" dirty="0">
              <a:latin typeface="Helvetica" panose="020B0604020202020204" pitchFamily="34" charset="0"/>
              <a:cs typeface="Helvetica" panose="020B0604020202020204" pitchFamily="34" charset="0"/>
            </a:endParaRPr>
          </a:p>
          <a:p>
            <a:pPr marL="0" indent="0">
              <a:buNone/>
            </a:pPr>
            <a:endParaRPr lang="fr-FR" sz="2000" dirty="0">
              <a:latin typeface="Helvetica" panose="020B0604020202020204" pitchFamily="34" charset="0"/>
              <a:cs typeface="Helvetica" panose="020B0604020202020204" pitchFamily="34" charset="0"/>
            </a:endParaRPr>
          </a:p>
          <a:p>
            <a:pPr marL="0" indent="0">
              <a:buNone/>
            </a:pPr>
            <a:endParaRPr lang="fr-FR" sz="2000" dirty="0">
              <a:latin typeface="Helvetica" panose="020B0604020202020204" pitchFamily="34" charset="0"/>
              <a:cs typeface="Helvetica" panose="020B0604020202020204" pitchFamily="34" charset="0"/>
            </a:endParaRPr>
          </a:p>
          <a:p>
            <a:pPr>
              <a:buFont typeface="Wingdings" panose="05000000000000000000" pitchFamily="2" charset="2"/>
              <a:buChar char="§"/>
            </a:pPr>
            <a:endParaRPr lang="fr-FR" sz="2000" dirty="0">
              <a:latin typeface="Helvetica" panose="020B0604020202020204" pitchFamily="34" charset="0"/>
              <a:cs typeface="Helvetica" panose="020B0604020202020204" pitchFamily="34" charset="0"/>
            </a:endParaRPr>
          </a:p>
          <a:p>
            <a:pPr>
              <a:buFont typeface="Wingdings" panose="05000000000000000000" pitchFamily="2" charset="2"/>
              <a:buChar char="§"/>
            </a:pPr>
            <a:endParaRPr lang="fr-FR" sz="2000" dirty="0">
              <a:latin typeface="Helvetica" panose="020B0604020202020204" pitchFamily="34" charset="0"/>
              <a:cs typeface="Helvetica" panose="020B0604020202020204" pitchFamily="34" charset="0"/>
            </a:endParaRPr>
          </a:p>
          <a:p>
            <a:pPr marL="0" indent="0">
              <a:buFont typeface="Arial" panose="020B0604020202020204" pitchFamily="34" charset="0"/>
              <a:buNone/>
            </a:pPr>
            <a:endParaRPr lang="fr-FR" sz="4000" dirty="0">
              <a:latin typeface="Helvetica" panose="020B0604020202020204" pitchFamily="34" charset="0"/>
              <a:cs typeface="Helvetica" panose="020B0604020202020204" pitchFamily="34" charset="0"/>
            </a:endParaRPr>
          </a:p>
          <a:p>
            <a:endParaRPr lang="fr-FR" dirty="0"/>
          </a:p>
          <a:p>
            <a:pPr marL="0" indent="0">
              <a:buNone/>
            </a:pPr>
            <a:endParaRPr lang="fr-FR" dirty="0"/>
          </a:p>
          <a:p>
            <a:endParaRPr lang="fr-FR" dirty="0"/>
          </a:p>
        </p:txBody>
      </p:sp>
    </p:spTree>
    <p:extLst>
      <p:ext uri="{BB962C8B-B14F-4D97-AF65-F5344CB8AC3E}">
        <p14:creationId xmlns:p14="http://schemas.microsoft.com/office/powerpoint/2010/main" val="189784363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p:cNvSpPr>
            <a:spLocks noGrp="1"/>
          </p:cNvSpPr>
          <p:nvPr>
            <p:ph type="body" sz="quarter" idx="10"/>
          </p:nvPr>
        </p:nvSpPr>
        <p:spPr>
          <a:xfrm>
            <a:off x="611560" y="188640"/>
            <a:ext cx="7902350" cy="563301"/>
          </a:xfrm>
        </p:spPr>
        <p:txBody>
          <a:bodyPr/>
          <a:lstStyle/>
          <a:p>
            <a:r>
              <a:rPr lang="fr-FR" b="1" dirty="0">
                <a:latin typeface="Arial" panose="020B0604020202020204" pitchFamily="34" charset="0"/>
                <a:cs typeface="Arial" panose="020B0604020202020204" pitchFamily="34" charset="0"/>
              </a:rPr>
              <a:t>ALCOOL – des chiffres</a:t>
            </a:r>
          </a:p>
        </p:txBody>
      </p:sp>
      <p:sp>
        <p:nvSpPr>
          <p:cNvPr id="4" name="Espace réservé du numéro de diapositive 3"/>
          <p:cNvSpPr>
            <a:spLocks noGrp="1"/>
          </p:cNvSpPr>
          <p:nvPr>
            <p:ph type="sldNum" sz="quarter" idx="26"/>
          </p:nvPr>
        </p:nvSpPr>
        <p:spPr/>
        <p:txBody>
          <a:bodyPr/>
          <a:lstStyle/>
          <a:p>
            <a:fld id="{53450067-A732-4551-A68F-174FD727CE34}" type="slidenum">
              <a:rPr lang="fr-FR" smtClean="0"/>
              <a:pPr/>
              <a:t>9</a:t>
            </a:fld>
            <a:endParaRPr lang="fr-FR" dirty="0"/>
          </a:p>
        </p:txBody>
      </p:sp>
      <p:sp>
        <p:nvSpPr>
          <p:cNvPr id="5" name="Espace réservé du pied de page 4"/>
          <p:cNvSpPr>
            <a:spLocks noGrp="1"/>
          </p:cNvSpPr>
          <p:nvPr>
            <p:ph type="ftr" sz="quarter" idx="25"/>
          </p:nvPr>
        </p:nvSpPr>
        <p:spPr/>
        <p:txBody>
          <a:bodyPr/>
          <a:lstStyle/>
          <a:p>
            <a:r>
              <a:rPr lang="fr-FR"/>
              <a:t>SAT Durance Luberon Copyright</a:t>
            </a:r>
            <a:endParaRPr lang="fr-FR" dirty="0"/>
          </a:p>
        </p:txBody>
      </p:sp>
      <p:pic>
        <p:nvPicPr>
          <p:cNvPr id="2050" name="Picture 2" descr="comptoir de bar - alcool photos et images de collectio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85255" y="1412776"/>
            <a:ext cx="3918671" cy="2662354"/>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467544" y="1322025"/>
            <a:ext cx="3918671" cy="3637919"/>
          </a:xfrm>
          <a:prstGeom prst="rect">
            <a:avLst/>
          </a:prstGeom>
        </p:spPr>
        <p:txBody>
          <a:bodyPr wrap="square">
            <a:spAutoFit/>
          </a:bodyPr>
          <a:lstStyle/>
          <a:p>
            <a:pPr>
              <a:lnSpc>
                <a:spcPct val="80000"/>
              </a:lnSpc>
            </a:pPr>
            <a:r>
              <a:rPr lang="fr-FR" dirty="0">
                <a:latin typeface="Arial" panose="020B0604020202020204" pitchFamily="34" charset="0"/>
                <a:cs typeface="Arial" panose="020B0604020202020204" pitchFamily="34" charset="0"/>
              </a:rPr>
              <a:t>25% ont une consommation à risque</a:t>
            </a:r>
          </a:p>
          <a:p>
            <a:pPr>
              <a:lnSpc>
                <a:spcPct val="80000"/>
              </a:lnSpc>
            </a:pPr>
            <a:r>
              <a:rPr lang="fr-FR" dirty="0">
                <a:latin typeface="Arial" panose="020B0604020202020204" pitchFamily="34" charset="0"/>
                <a:cs typeface="Arial" panose="020B0604020202020204" pitchFamily="34" charset="0"/>
              </a:rPr>
              <a:t>8 à 10% de la population sont dépendants, </a:t>
            </a:r>
          </a:p>
          <a:p>
            <a:pPr>
              <a:lnSpc>
                <a:spcPct val="80000"/>
              </a:lnSpc>
            </a:pPr>
            <a:endParaRPr lang="fr-FR" dirty="0">
              <a:latin typeface="Arial" panose="020B0604020202020204" pitchFamily="34" charset="0"/>
              <a:cs typeface="Arial" panose="020B0604020202020204" pitchFamily="34" charset="0"/>
            </a:endParaRPr>
          </a:p>
          <a:p>
            <a:pPr>
              <a:lnSpc>
                <a:spcPct val="80000"/>
              </a:lnSpc>
            </a:pPr>
            <a:r>
              <a:rPr lang="fr-FR" dirty="0">
                <a:latin typeface="Arial" panose="020B0604020202020204" pitchFamily="34" charset="0"/>
                <a:cs typeface="Arial" panose="020B0604020202020204" pitchFamily="34" charset="0"/>
              </a:rPr>
              <a:t>Près de 20% des accidents mortels routiers sont dus à une prise excessive d’alcool (1 accident sur 5)</a:t>
            </a:r>
          </a:p>
          <a:p>
            <a:pPr>
              <a:lnSpc>
                <a:spcPct val="80000"/>
              </a:lnSpc>
            </a:pPr>
            <a:endParaRPr lang="fr-FR" dirty="0">
              <a:latin typeface="Arial" panose="020B0604020202020204" pitchFamily="34" charset="0"/>
              <a:cs typeface="Arial" panose="020B0604020202020204" pitchFamily="34" charset="0"/>
            </a:endParaRPr>
          </a:p>
          <a:p>
            <a:pPr>
              <a:lnSpc>
                <a:spcPct val="80000"/>
              </a:lnSpc>
            </a:pPr>
            <a:endParaRPr lang="fr-FR" dirty="0">
              <a:latin typeface="Arial" panose="020B0604020202020204" pitchFamily="34" charset="0"/>
              <a:cs typeface="Arial" panose="020B0604020202020204" pitchFamily="34" charset="0"/>
            </a:endParaRPr>
          </a:p>
          <a:p>
            <a:pPr>
              <a:lnSpc>
                <a:spcPct val="80000"/>
              </a:lnSpc>
            </a:pPr>
            <a:r>
              <a:rPr lang="fr-FR" dirty="0">
                <a:latin typeface="Arial" panose="020B0604020202020204" pitchFamily="34" charset="0"/>
                <a:cs typeface="Arial" panose="020B0604020202020204" pitchFamily="34" charset="0"/>
              </a:rPr>
              <a:t>Ramené à une taille d’entreprise de 100 collaborateurs </a:t>
            </a:r>
            <a:r>
              <a:rPr lang="fr-FR" dirty="0">
                <a:latin typeface="Arial" panose="020B0604020202020204" pitchFamily="34" charset="0"/>
                <a:cs typeface="Arial" panose="020B0604020202020204" pitchFamily="34" charset="0"/>
                <a:sym typeface="Wingdings" panose="05000000000000000000" pitchFamily="2" charset="2"/>
              </a:rPr>
              <a:t></a:t>
            </a:r>
          </a:p>
          <a:p>
            <a:pPr>
              <a:lnSpc>
                <a:spcPct val="80000"/>
              </a:lnSpc>
            </a:pPr>
            <a:r>
              <a:rPr lang="fr-FR" dirty="0">
                <a:latin typeface="Arial" panose="020B0604020202020204" pitchFamily="34" charset="0"/>
                <a:cs typeface="Arial" panose="020B0604020202020204" pitchFamily="34" charset="0"/>
                <a:sym typeface="Wingdings" panose="05000000000000000000" pitchFamily="2" charset="2"/>
              </a:rPr>
              <a:t>25 collègues ont une consommation d’alcool excessive </a:t>
            </a:r>
          </a:p>
          <a:p>
            <a:pPr>
              <a:lnSpc>
                <a:spcPct val="80000"/>
              </a:lnSpc>
            </a:pPr>
            <a:r>
              <a:rPr lang="fr-FR" dirty="0">
                <a:latin typeface="Arial" panose="020B0604020202020204" pitchFamily="34" charset="0"/>
                <a:cs typeface="Arial" panose="020B0604020202020204" pitchFamily="34" charset="0"/>
                <a:sym typeface="Wingdings" panose="05000000000000000000" pitchFamily="2" charset="2"/>
              </a:rPr>
              <a:t>Parmi eux 10 sont dépendants à l’alcool …</a:t>
            </a:r>
            <a:endParaRPr lang="fr-FR" dirty="0">
              <a:latin typeface="Arial" panose="020B0604020202020204" pitchFamily="34" charset="0"/>
              <a:cs typeface="Arial" panose="020B0604020202020204" pitchFamily="34" charset="0"/>
            </a:endParaRPr>
          </a:p>
          <a:p>
            <a:pPr>
              <a:lnSpc>
                <a:spcPct val="80000"/>
              </a:lnSpc>
            </a:pPr>
            <a:endParaRPr lang="fr-FR"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750402870"/>
      </p:ext>
    </p:extLst>
  </p:cSld>
  <p:clrMapOvr>
    <a:masterClrMapping/>
  </p:clrMapOvr>
</p:sld>
</file>

<file path=ppt/theme/theme1.xml><?xml version="1.0" encoding="utf-8"?>
<a:theme xmlns:a="http://schemas.openxmlformats.org/drawingml/2006/main" name="Thème Office">
  <a:themeElements>
    <a:clrScheme name="Vert">
      <a:dk1>
        <a:sysClr val="windowText" lastClr="000000"/>
      </a:dk1>
      <a:lt1>
        <a:sysClr val="window" lastClr="FFFFFF"/>
      </a:lt1>
      <a:dk2>
        <a:srgbClr val="455F51"/>
      </a:dk2>
      <a:lt2>
        <a:srgbClr val="E3DED1"/>
      </a:lt2>
      <a:accent1>
        <a:srgbClr val="549E39"/>
      </a:accent1>
      <a:accent2>
        <a:srgbClr val="8AB833"/>
      </a:accent2>
      <a:accent3>
        <a:srgbClr val="C0CF3A"/>
      </a:accent3>
      <a:accent4>
        <a:srgbClr val="029676"/>
      </a:accent4>
      <a:accent5>
        <a:srgbClr val="4AB5C4"/>
      </a:accent5>
      <a:accent6>
        <a:srgbClr val="0989B1"/>
      </a:accent6>
      <a:hlink>
        <a:srgbClr val="6B9F25"/>
      </a:hlink>
      <a:folHlink>
        <a:srgbClr val="BA6906"/>
      </a:folHlink>
    </a:clrScheme>
    <a:fontScheme name="Personnalisé 1">
      <a:majorFont>
        <a:latin typeface="Century Gothic"/>
        <a:ea typeface=""/>
        <a:cs typeface=""/>
      </a:majorFont>
      <a:minorFont>
        <a:latin typeface="Century Gothic"/>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2_Conception personnalisé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Conception personnalisé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Conception personnalisé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40A735923CCB544A8FC22400479B6F60" ma:contentTypeVersion="18" ma:contentTypeDescription="Crée un document." ma:contentTypeScope="" ma:versionID="757babe44d31f0f82025b607016ae765">
  <xsd:schema xmlns:xsd="http://www.w3.org/2001/XMLSchema" xmlns:xs="http://www.w3.org/2001/XMLSchema" xmlns:p="http://schemas.microsoft.com/office/2006/metadata/properties" xmlns:ns2="8d0b0ac5-0d1c-41d9-94b4-e86f374842b7" xmlns:ns3="ce685436-327e-415b-b06d-9a0f2bb5655f" targetNamespace="http://schemas.microsoft.com/office/2006/metadata/properties" ma:root="true" ma:fieldsID="989ed70ff94beecc5b4bf27f4ad4eb0d" ns2:_="" ns3:_="">
    <xsd:import namespace="8d0b0ac5-0d1c-41d9-94b4-e86f374842b7"/>
    <xsd:import namespace="ce685436-327e-415b-b06d-9a0f2bb5655f"/>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OCR" minOccurs="0"/>
                <xsd:element ref="ns2:MediaServiceGenerationTime" minOccurs="0"/>
                <xsd:element ref="ns2:MediaServiceEventHashCode" minOccurs="0"/>
                <xsd:element ref="ns3:SharedWithUsers" minOccurs="0"/>
                <xsd:element ref="ns3:SharedWithDetails" minOccurs="0"/>
                <xsd:element ref="ns2:MediaServiceAutoKeyPoints" minOccurs="0"/>
                <xsd:element ref="ns2:MediaServiceKeyPoints" minOccurs="0"/>
                <xsd:element ref="ns2:MediaServiceLocation" minOccurs="0"/>
                <xsd:element ref="ns2:MediaLengthInSeconds" minOccurs="0"/>
                <xsd:element ref="ns2:lcf76f155ced4ddcb4097134ff3c332f" minOccurs="0"/>
                <xsd:element ref="ns3: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d0b0ac5-0d1c-41d9-94b4-e86f374842b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OCR" ma:index="12" nillable="true" ma:displayName="Extracted Text" ma:internalName="MediaServiceOCR" ma:readOnly="true">
      <xsd:simpleType>
        <xsd:restriction base="dms:Note">
          <xsd:maxLength value="255"/>
        </xsd:restriction>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AutoKeyPoints" ma:index="17" nillable="true" ma:displayName="MediaServiceAutoKeyPoints" ma:hidden="true" ma:internalName="MediaServiceAutoKeyPoints" ma:readOnly="true">
      <xsd:simpleType>
        <xsd:restriction base="dms:Note"/>
      </xsd:simpleType>
    </xsd:element>
    <xsd:element name="MediaServiceKeyPoints" ma:index="18" nillable="true" ma:displayName="KeyPoints" ma:internalName="MediaServiceKeyPoints" ma:readOnly="true">
      <xsd:simpleType>
        <xsd:restriction base="dms:Note">
          <xsd:maxLength value="255"/>
        </xsd:restriction>
      </xsd:simpleType>
    </xsd:element>
    <xsd:element name="MediaServiceLocation" ma:index="19" nillable="true" ma:displayName="Location" ma:internalName="MediaServiceLocation"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Balises d’images" ma:readOnly="false" ma:fieldId="{5cf76f15-5ced-4ddc-b409-7134ff3c332f}" ma:taxonomyMulti="true" ma:sspId="4bf61e71-71de-474e-85fa-8e7095b4bee6"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ce685436-327e-415b-b06d-9a0f2bb5655f" elementFormDefault="qualified">
    <xsd:import namespace="http://schemas.microsoft.com/office/2006/documentManagement/types"/>
    <xsd:import namespace="http://schemas.microsoft.com/office/infopath/2007/PartnerControls"/>
    <xsd:element name="SharedWithUsers" ma:index="15" nillable="true" ma:displayName="Partagé avec"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6" nillable="true" ma:displayName="Partagé avec détails" ma:internalName="SharedWithDetails" ma:readOnly="true">
      <xsd:simpleType>
        <xsd:restriction base="dms:Note">
          <xsd:maxLength value="255"/>
        </xsd:restriction>
      </xsd:simpleType>
    </xsd:element>
    <xsd:element name="TaxCatchAll" ma:index="23" nillable="true" ma:displayName="Taxonomy Catch All Column" ma:hidden="true" ma:list="{68dfca8e-a50c-4c5a-b2bd-3eaad65dc888}" ma:internalName="TaxCatchAll" ma:showField="CatchAllData" ma:web="ce685436-327e-415b-b06d-9a0f2bb5655f">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e de contenu"/>
        <xsd:element ref="dc:title" minOccurs="0" maxOccurs="1" ma:index="4" ma:displayName="Titr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48B2896A-59BF-43A9-A8F2-E9BAC5788667}"/>
</file>

<file path=customXml/itemProps2.xml><?xml version="1.0" encoding="utf-8"?>
<ds:datastoreItem xmlns:ds="http://schemas.openxmlformats.org/officeDocument/2006/customXml" ds:itemID="{292A424A-0FC7-4112-8911-8C09EB032407}"/>
</file>

<file path=docProps/app.xml><?xml version="1.0" encoding="utf-8"?>
<Properties xmlns="http://schemas.openxmlformats.org/officeDocument/2006/extended-properties" xmlns:vt="http://schemas.openxmlformats.org/officeDocument/2006/docPropsVTypes">
  <TotalTime>11028</TotalTime>
  <Words>4094</Words>
  <Application>Microsoft Office PowerPoint</Application>
  <PresentationFormat>Affichage à l'écran (4:3)</PresentationFormat>
  <Paragraphs>637</Paragraphs>
  <Slides>40</Slides>
  <Notes>35</Notes>
  <HiddenSlides>0</HiddenSlides>
  <MMClips>0</MMClips>
  <ScaleCrop>false</ScaleCrop>
  <HeadingPairs>
    <vt:vector size="6" baseType="variant">
      <vt:variant>
        <vt:lpstr>Polices utilisées</vt:lpstr>
      </vt:variant>
      <vt:variant>
        <vt:i4>8</vt:i4>
      </vt:variant>
      <vt:variant>
        <vt:lpstr>Thème</vt:lpstr>
      </vt:variant>
      <vt:variant>
        <vt:i4>4</vt:i4>
      </vt:variant>
      <vt:variant>
        <vt:lpstr>Titres des diapositives</vt:lpstr>
      </vt:variant>
      <vt:variant>
        <vt:i4>40</vt:i4>
      </vt:variant>
    </vt:vector>
  </HeadingPairs>
  <TitlesOfParts>
    <vt:vector size="52" baseType="lpstr">
      <vt:lpstr>Arial</vt:lpstr>
      <vt:lpstr>Calibri</vt:lpstr>
      <vt:lpstr>Calibri Light</vt:lpstr>
      <vt:lpstr>Century Gothic</vt:lpstr>
      <vt:lpstr>Helvetica</vt:lpstr>
      <vt:lpstr>Montserrat</vt:lpstr>
      <vt:lpstr>Raleway</vt:lpstr>
      <vt:lpstr>Wingdings</vt:lpstr>
      <vt:lpstr>Thème Office</vt:lpstr>
      <vt:lpstr>2_Conception personnalisée</vt:lpstr>
      <vt:lpstr>1_Conception personnalisée</vt:lpstr>
      <vt:lpstr>Conception personnalisée</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PROJET DE SERVICE 2018 – 2020</dc:title>
  <dc:creator>Laurent Quéau</dc:creator>
  <cp:lastModifiedBy>Claire Niclas</cp:lastModifiedBy>
  <cp:revision>733</cp:revision>
  <cp:lastPrinted>2023-01-05T15:06:36Z</cp:lastPrinted>
  <dcterms:created xsi:type="dcterms:W3CDTF">2017-11-15T07:03:56Z</dcterms:created>
  <dcterms:modified xsi:type="dcterms:W3CDTF">2023-03-24T14:11:01Z</dcterms:modified>
</cp:coreProperties>
</file>