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s/slide3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85.xml" ContentType="application/vnd.openxmlformats-officedocument.presentationml.slideLayout+xml"/>
  <Override PartName="/ppt/slideLayouts/slideLayout81.xml" ContentType="application/vnd.openxmlformats-officedocument.presentationml.slideLayout+xml"/>
  <Override PartName="/ppt/slideLayouts/slideLayout87.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8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99.xml" ContentType="application/vnd.openxmlformats-officedocument.presentationml.slideLayout+xml"/>
  <Override PartName="/ppt/slideLayouts/slideLayout106.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05.xml" ContentType="application/vnd.openxmlformats-officedocument.presentationml.slideLayout+xml"/>
  <Override PartName="/ppt/slideLayouts/slideLayout95.xml" ContentType="application/vnd.openxmlformats-officedocument.presentationml.slideLayout+xml"/>
  <Override PartName="/ppt/slideLayouts/slideLayout104.xml" ContentType="application/vnd.openxmlformats-officedocument.presentationml.slideLayout+xml"/>
  <Override PartName="/ppt/slideLayouts/slideLayout97.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96.xml" ContentType="application/vnd.openxmlformats-officedocument.presentationml.slideLayout+xml"/>
  <Override PartName="/ppt/slideLayouts/slideLayout98.xml" ContentType="application/vnd.openxmlformats-officedocument.presentationml.slideLayout+xml"/>
  <Override PartName="/ppt/slideLayouts/slideLayout111.xml" ContentType="application/vnd.openxmlformats-officedocument.presentationml.slideLayout+xml"/>
  <Override PartName="/ppt/slideLayouts/slideLayout93.xml" ContentType="application/vnd.openxmlformats-officedocument.presentationml.slideLayout+xml"/>
  <Override PartName="/ppt/slideLayouts/slideLayout112.xml" ContentType="application/vnd.openxmlformats-officedocument.presentationml.slideLayout+xml"/>
  <Override PartName="/ppt/slideLayouts/slideLayout89.xml" ContentType="application/vnd.openxmlformats-officedocument.presentationml.slideLayout+xml"/>
  <Override PartName="/ppt/notesSlides/notesSlide1.xml" ContentType="application/vnd.openxmlformats-officedocument.presentationml.notesSlide+xml"/>
  <Override PartName="/ppt/slideLayouts/slideLayout88.xml" ContentType="application/vnd.openxmlformats-officedocument.presentationml.slideLayout+xml"/>
  <Override PartName="/ppt/notesSlides/notesSlide2.xml" ContentType="application/vnd.openxmlformats-officedocument.presentationml.notesSlide+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slideLayouts/slideLayout115.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notesMasters/notesMaster1.xml" ContentType="application/vnd.openxmlformats-officedocument.presentationml.notesMaster+xml"/>
  <Override PartName="/ppt/theme/theme7.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808" r:id="rId2"/>
    <p:sldMasterId id="2147483795" r:id="rId3"/>
    <p:sldMasterId id="2147483771" r:id="rId4"/>
    <p:sldMasterId id="2147483783" r:id="rId5"/>
    <p:sldMasterId id="2147483759" r:id="rId6"/>
    <p:sldMasterId id="2147483747" r:id="rId7"/>
    <p:sldMasterId id="2147483735" r:id="rId8"/>
    <p:sldMasterId id="2147483723" r:id="rId9"/>
    <p:sldMasterId id="2147483711" r:id="rId10"/>
  </p:sldMasterIdLst>
  <p:notesMasterIdLst>
    <p:notesMasterId r:id="rId45"/>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80" r:id="rId34"/>
    <p:sldId id="281" r:id="rId35"/>
    <p:sldId id="282" r:id="rId36"/>
    <p:sldId id="283" r:id="rId37"/>
    <p:sldId id="284" r:id="rId38"/>
    <p:sldId id="285" r:id="rId39"/>
    <p:sldId id="286" r:id="rId40"/>
    <p:sldId id="287" r:id="rId41"/>
    <p:sldId id="288" r:id="rId42"/>
    <p:sldId id="289" r:id="rId43"/>
    <p:sldId id="290"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22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6433" autoAdjust="0"/>
  </p:normalViewPr>
  <p:slideViewPr>
    <p:cSldViewPr snapToGrid="0">
      <p:cViewPr varScale="1">
        <p:scale>
          <a:sx n="67" d="100"/>
          <a:sy n="67" d="100"/>
        </p:scale>
        <p:origin x="576" y="54"/>
      </p:cViewPr>
      <p:guideLst>
        <p:guide orient="horz" pos="2160"/>
        <p:guide pos="3840"/>
      </p:guideLst>
    </p:cSldViewPr>
  </p:slideViewPr>
  <p:outlineViewPr>
    <p:cViewPr>
      <p:scale>
        <a:sx n="33" d="100"/>
        <a:sy n="33" d="100"/>
      </p:scale>
      <p:origin x="0" y="-2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39670-1FDA-4231-901A-B3B9D4715846}" type="datetimeFigureOut">
              <a:rPr lang="fr-FR" smtClean="0"/>
              <a:pPr/>
              <a:t>04/08/2016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E76F4-C73E-40B6-805F-40E27035779F}" type="slidenum">
              <a:rPr lang="fr-FR" smtClean="0"/>
              <a:pPr/>
              <a:t>‹N°›</a:t>
            </a:fld>
            <a:endParaRPr lang="fr-FR"/>
          </a:p>
        </p:txBody>
      </p:sp>
    </p:spTree>
    <p:extLst>
      <p:ext uri="{BB962C8B-B14F-4D97-AF65-F5344CB8AC3E}">
        <p14:creationId xmlns:p14="http://schemas.microsoft.com/office/powerpoint/2010/main" val="383430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4E76F4-C73E-40B6-805F-40E27035779F}" type="slidenum">
              <a:rPr lang="fr-FR" smtClean="0"/>
              <a:pPr/>
              <a:t>1</a:t>
            </a:fld>
            <a:endParaRPr lang="fr-FR"/>
          </a:p>
        </p:txBody>
      </p:sp>
    </p:spTree>
    <p:extLst>
      <p:ext uri="{BB962C8B-B14F-4D97-AF65-F5344CB8AC3E}">
        <p14:creationId xmlns:p14="http://schemas.microsoft.com/office/powerpoint/2010/main" val="323565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4CAC1CE2-1A6A-4552-B095-429F5EC53AE3}"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10</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22531"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E947FC9-97CF-4BC0-8A75-1F4025E1BAD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10</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2532"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2C922F5B-53D2-4868-947E-B9F87DFFD6EC}"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10</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2533"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686438D-AB48-49E0-BA92-CA29D537CDC9}"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10</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2534"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3CF27D8-5D23-46C7-AF24-D4A1731EC72A}"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10</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2535"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6"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398564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970401BB-7742-4283-BA5E-22FEC225E31C}"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11</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24579"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68FEA15-FDAE-44DE-B482-5DFCA93C979C}"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11</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4580"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C8FF173-65FD-46A9-B5B2-C16E9CBF61E7}"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11</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4581"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68B47281-F0CD-4537-9AD9-DD04F574BC8C}"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11</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4582"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B7E4A55-F378-49BF-8D35-2341E5893C87}"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11</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4583"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4"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22418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C58AAD61-87A8-4D54-8732-F09359A36BC5}"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12</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26627"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C0C59BC-4B16-4AAA-9E9E-B5909A54A60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6628"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B26911A0-5498-43D6-A532-A042A746C69E}"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6629"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B334F1C-D6D2-4D7A-BB35-C2B7F11D76A8}"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6630"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817DAE6-6293-4A90-B985-B8595BEDD164}"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6631"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32"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95775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EA6E8F4C-1FCA-498C-AB41-074A86A57132}"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13</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28675"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987A3AA-235D-4B91-8C6A-4FA13C84D972}"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6"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B895926-3160-421B-ACBF-0678FFFF13AA}"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7"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05C03A4-2AFF-4D34-A71E-7DA7A4478522}"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8"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6EE5F454-B1BE-4389-B181-9D5A6797EBEF}"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9"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80"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305413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E81DC2EF-5595-4EFA-BAD6-595CBA469466}"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14</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30723"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DA373F6-E6F8-4572-B5B6-C0F6D5500733}"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0724"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3B4B3AF-F426-424B-9732-B97574999E8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0725"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5C65AD7-0478-4949-AA4F-7C7CCD023CA2}"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0726"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C843CA1-F962-428A-85EE-530B3DCFB695}"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0727"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8"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61375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D6ECBC6B-C1F2-43BA-96A2-C34A7B414294}"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15</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32771"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6957B79A-3914-4E67-B567-3D3B1CE7D625}"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772"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77DE425-05D8-4D2B-A746-8B18310AE4A1}"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773"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07314C2-BCC2-4F20-AC84-1C5C7D292138}"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774"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FC9CC3C-6B35-4522-BAB1-F48491B89F9F}"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775"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6"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50038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A0338B8-6DA2-4CCA-8810-0482A969FE9B}"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16</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34819" name="Rectangle 1"/>
          <p:cNvSpPr txBox="1">
            <a:spLocks noChangeArrowheads="1" noTextEdit="1"/>
          </p:cNvSpPr>
          <p:nvPr>
            <p:ph type="sldImg"/>
          </p:nvPr>
        </p:nvSpPr>
        <p:spPr>
          <a:xfrm>
            <a:off x="219075" y="812800"/>
            <a:ext cx="7112000" cy="40005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txBox="1">
            <a:spLocks noChangeArrowheads="1"/>
          </p:cNvSpPr>
          <p:nvPr>
            <p:ph type="body" idx="1"/>
          </p:nvPr>
        </p:nvSpPr>
        <p:spPr>
          <a:xfrm>
            <a:off x="755650" y="5078413"/>
            <a:ext cx="6040438" cy="48037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61315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68CE4CF7-60A7-47C8-AA4C-6AD6301B9AA7}"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17</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36867"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CB339DC-58AF-4802-9CEA-4590441C4B8E}"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6868"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698C206-56E0-4FF7-9268-95282361C04C}"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6869"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29EF754-E376-4155-9E83-EB8237681BEE}"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6870"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269E2A0-F479-4ED2-9B27-98FA876A3897}"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6871"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2"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2419724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610D1448-4BA5-405E-A549-264AF4149D32}"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18</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38915"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5C7DD07-E2B8-4213-B2F0-A84E24427B95}"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8916"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622D2D4-4B87-417C-A51E-D5B4057B087B}"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8917"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AC0C502-F284-4DE6-992C-4B12F9F567B4}"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8918"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0FFF499-4360-4EA5-B8A3-CD7C94B0DEBF}"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8919"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20"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2226003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0B4BBF0E-AF60-47D5-B063-54C97694B9DB}"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19</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40963"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FCF6AB4-03D3-4635-9DA0-3A2B64335CF2}"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0964"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2D37C761-47EF-4860-AC87-2F3A8B9174E5}"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0965"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04B5941-E628-424F-9258-D27BCEB509B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0966"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6EE4B59-F853-4F52-8E87-EF0B70151A2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19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0967"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8"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13621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7BB34820-C6E7-47E5-8D6E-A29B7E0CB6E6}"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6147"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84F9516-C645-4BA8-8200-877228845A16}"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48"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5990268-F0B9-4237-BB3E-E6E84E8EE06F}"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49"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18DDA50-96A4-4D06-8F7E-E1849E9D670C}"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50"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4BE249A-E8C1-40E2-B85F-B990CF091167}"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51"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52"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550054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A5C1B2F1-A8FF-471E-A50B-25EB9D047764}"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20</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43011" name="Rectangle 1"/>
          <p:cNvSpPr txBox="1">
            <a:spLocks noChangeArrowheads="1" noTextEdit="1"/>
          </p:cNvSpPr>
          <p:nvPr>
            <p:ph type="sldImg"/>
          </p:nvPr>
        </p:nvSpPr>
        <p:spPr>
          <a:xfrm>
            <a:off x="219075" y="812800"/>
            <a:ext cx="7112000" cy="40005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txBox="1">
            <a:spLocks noChangeArrowheads="1"/>
          </p:cNvSpPr>
          <p:nvPr>
            <p:ph type="body" idx="1"/>
          </p:nvPr>
        </p:nvSpPr>
        <p:spPr>
          <a:xfrm>
            <a:off x="755650" y="5078413"/>
            <a:ext cx="6040438" cy="48037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3437785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4F8FB75-0E3F-4B19-B271-582CB20E32B0}"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21</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45059"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FF51BD1-7F59-4C41-B8FD-6F1CB89AD9F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21</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5060" name="Rectangle 2"/>
          <p:cNvSpPr txBox="1">
            <a:spLocks noChangeArrowheads="1" noTextEdit="1"/>
          </p:cNvSpPr>
          <p:nvPr>
            <p:ph type="sldImg"/>
          </p:nvPr>
        </p:nvSpPr>
        <p:spPr>
          <a:xfrm>
            <a:off x="219075" y="812800"/>
            <a:ext cx="7113588" cy="4002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1" name="Rectangle 3"/>
          <p:cNvSpPr txBox="1">
            <a:spLocks noChangeArrowheads="1"/>
          </p:cNvSpPr>
          <p:nvPr>
            <p:ph type="body" idx="1"/>
          </p:nvPr>
        </p:nvSpPr>
        <p:spPr>
          <a:xfrm>
            <a:off x="755650" y="5078413"/>
            <a:ext cx="6042025" cy="48053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99352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7350CB7A-A46E-4D00-B8AC-9EDDBAD3CC03}"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22</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47107"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5F37BBD-CBA3-42AA-A344-80FD5F7A586E}"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7108" name="Rectangle 2"/>
          <p:cNvSpPr txBox="1">
            <a:spLocks noChangeArrowheads="1" noTextEdit="1"/>
          </p:cNvSpPr>
          <p:nvPr>
            <p:ph type="sldImg"/>
          </p:nvPr>
        </p:nvSpPr>
        <p:spPr>
          <a:xfrm>
            <a:off x="219075" y="812800"/>
            <a:ext cx="7113588" cy="4002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9" name="Rectangle 3"/>
          <p:cNvSpPr txBox="1">
            <a:spLocks noChangeArrowheads="1"/>
          </p:cNvSpPr>
          <p:nvPr>
            <p:ph type="body" idx="1"/>
          </p:nvPr>
        </p:nvSpPr>
        <p:spPr>
          <a:xfrm>
            <a:off x="755650" y="5078413"/>
            <a:ext cx="6042025" cy="48053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644934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4705B235-4EB2-4AAE-80C5-AEE091211522}"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23</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49155"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27A2A1D-BFC3-40DB-A9FE-9D7CBC93C563}"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9156"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4914801-38DC-4485-B8E0-147513DDD4AF}"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9157"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8"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752940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7733782-11F9-4390-80E0-B72250380CBC}"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24</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53251"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983176B-1036-4D40-BD27-A9BE3D90E1C4}"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3252"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430EEB8-C469-4BF9-A2EC-E27CC39E4CB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3253"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4"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52696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E58A5C6D-9BA4-4E8F-8E54-FA5132EDD5B2}"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25</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55299"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9195433-A14D-44D7-9E25-12EB7950DD4B}"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5300"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01CFFAD-EDDD-45AC-9B5D-E3D37E484B2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5301"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2"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010335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4A50B362-9EA7-45BE-AA9A-99B8E6C3A19B}"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26</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57347"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636FF68-8259-4B5C-90CB-FB80EBAE374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26</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7348"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03082D6-6448-455D-96B9-5B2B2D4D3773}"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26</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7349"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50"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732294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7C9B1F34-DD08-432E-A27D-26AA8F93B5BC}"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27</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59395"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B1063334-C1B4-43E3-A3B4-8F18BC038316}"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9396"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F168001-9C5D-4B45-BD58-9F5B3EDB057E}"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9397"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8"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384741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0E1642D9-E2B8-4D40-B06F-B8ED671A2ADC}"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28</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61443"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C83E159-657F-49EF-9E62-6533C68C2D85}"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444"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F8BA951-C6E2-4D62-9E53-8E0E397632A1}"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445"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6"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57411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0D48F732-C28F-4916-8B15-03522A5E2360}"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29</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63491"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2BFEE0C-D390-4393-AC27-0DF33126710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3492"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B71DCDE-A946-4700-BA8B-5DC23BB025B2}"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29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3493"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4"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smtClean="0"/>
          </a:p>
        </p:txBody>
      </p:sp>
    </p:spTree>
    <p:extLst>
      <p:ext uri="{BB962C8B-B14F-4D97-AF65-F5344CB8AC3E}">
        <p14:creationId xmlns:p14="http://schemas.microsoft.com/office/powerpoint/2010/main" val="324000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2818AF01-E609-4AFF-A0E8-A7FBD97395E4}"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3</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8195"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7E49574-8CD5-49BB-A94A-35C5C8C88EA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8196"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822099D-CB82-4D22-A423-B8201AEC3CE1}"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8197"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0CF55EF-5BE5-48BF-B624-B8B3CEB42976}"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8198"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F1BE250-E6AA-473B-8E39-FC1F06ED1D0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8199"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00"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377350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9278256-564E-4905-A696-AA5329131F87}"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30</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65539"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308C3E8-59AE-4EE4-99F1-B4D70093C675}"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30</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5540"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724F53D-C9BA-4145-8EE8-6D5E65C62DA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30</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5541"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2"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2309598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688CB0E7-457D-430B-A491-B6FB49B3EC08}"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31</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67587"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2E77B7D-9AC9-49BF-A8FB-A76BAD4B65DA}"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31</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7588"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3F613DA-170E-4194-8764-3DBD5F2FC467}"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31</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7589"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90"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94399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89A1591D-C779-4312-9813-044E93F9C2D4}"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32</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69635"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12E1162-254E-4D1A-86CD-FC20695D966F}"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9636"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9649233-1A40-46E5-B79E-934B7A6767F1}"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32</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9637"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8"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2927733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AFC5E92-603E-4C2C-9F61-C838048D6916}"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33</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71683"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D6143CE-3734-42F2-81B5-74AB1B49B955}"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1684"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E6AD8B9-FB86-4438-861D-1243CFED172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33</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1685"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6"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3988626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A8926207-E455-4EE9-9930-D1DCF63DB244}"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34</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73731"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938A64E-C7B1-40EB-A0F2-D2F3B9B7D026}"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3732"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22924A2C-39C4-4030-82D7-11A791F78774}"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34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3733" name="Rectangle 3"/>
          <p:cNvSpPr txBox="1">
            <a:spLocks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4" name="Rectangle 4"/>
          <p:cNvSpPr txBox="1">
            <a:spLocks noChangeArrowheads="1"/>
          </p:cNvSpPr>
          <p:nvPr>
            <p:ph type="body" idx="1"/>
          </p:nvPr>
        </p:nvSpPr>
        <p:spPr>
          <a:xfrm>
            <a:off x="755650" y="5078413"/>
            <a:ext cx="6043613"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9272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0B1E16C-A62B-4AF0-80AD-4B53079DE4F7}"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4</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10243"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2EAA7A7A-7D31-4414-8378-015000E913FF}"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0244"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E15D3A0-FACA-4147-B3C3-90AAC900E11E}"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0245"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8CAA871-C665-4291-921D-5155FC744B6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0246"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D58E4BE-3871-44FE-8C9D-20876EB788DF}"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4</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0247"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8"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251973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91530F38-4D3F-4434-9D33-570D84FC0246}"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5</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12291"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D5EAB5C-35A6-46CD-A3AC-F371CB041D33}"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2292"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E868816-8170-4F3E-96B7-35ED41284EC7}"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2293"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0257176-74D5-4DB1-B321-8500A82F650A}"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2294"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DB13AC3-6521-4BCA-B74E-D21A30ACDDFB}"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5</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2295"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6"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9891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13EA64B5-2053-47A6-95B2-D45CA2B3D95C}"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6</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14339"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BB0AE13-DFAB-442D-9854-E922025FBCEC}"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6</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4340"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5EDF0F9-37A4-4EEF-94A2-EC276641B1F9}"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6</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4341"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F1DEBA2-14EB-4F51-B7AA-6BB04ECBB6C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6</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4342" name="Rectangle 4"/>
          <p:cNvSpPr txBox="1">
            <a:spLocks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3" name="Rectangle 5"/>
          <p:cNvSpPr txBox="1">
            <a:spLocks noChangeArrowheads="1"/>
          </p:cNvSpPr>
          <p:nvPr>
            <p:ph type="body" idx="1"/>
          </p:nvPr>
        </p:nvSpPr>
        <p:spPr>
          <a:xfrm>
            <a:off x="755650" y="5078413"/>
            <a:ext cx="6046788" cy="4810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45969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B2E81B58-2826-4966-BF50-AC4F4DDEC2D5}"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7</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85E8372-3457-4089-BDEE-085BB12E6A49}"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B3E3E720-6E42-42F5-90C3-47C585ECE5F7}"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9"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6E01ECB-69A8-431C-964C-1CA1CCB3152B}"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90"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8255E40-6020-4184-B5D2-8ECDEE6BC768}"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7</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91"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2"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39752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2FE09BF-D91C-4997-8BE5-6B9DB6EE7313}"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8</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0BE8DAE-A426-4C85-8E3A-7B43ABA389D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DAE28E3-E918-4D48-B955-C3B40A2CEF85}"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7"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971597C-05F2-4DB6-BF92-3FE5A8B42B2D}"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8"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A86B594-7F9D-4241-9551-048EB78C9DE1}"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8</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9"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40"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255060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10782E89-9C9F-4454-B8FC-372FF60944D1}" type="slidenum">
              <a:rPr lang="fr-FR" altLang="fr-FR">
                <a:solidFill>
                  <a:srgbClr val="000000"/>
                </a:solidFill>
                <a:latin typeface="Times New Roman" panose="02020603050405020304" pitchFamily="18" charset="0"/>
                <a:ea typeface="Arial Unicode MS" panose="020B0604020202020204" pitchFamily="34" charset="-128"/>
              </a:rPr>
              <a:pPr>
                <a:lnSpc>
                  <a:spcPct val="95000"/>
                </a:lnSpc>
                <a:buClrTx/>
                <a:buFontTx/>
                <a:buNone/>
              </a:pPr>
              <a:t>9</a:t>
            </a:fld>
            <a:endParaRPr lang="fr-FR" altLang="fr-FR">
              <a:solidFill>
                <a:srgbClr val="000000"/>
              </a:solidFill>
              <a:latin typeface="Times New Roman" panose="02020603050405020304" pitchFamily="18" charset="0"/>
              <a:ea typeface="Arial Unicode MS" panose="020B0604020202020204" pitchFamily="34" charset="-128"/>
            </a:endParaRPr>
          </a:p>
        </p:txBody>
      </p:sp>
      <p:sp>
        <p:nvSpPr>
          <p:cNvPr id="20483" name="Text Box 1"/>
          <p:cNvSpPr txBox="1">
            <a:spLocks noChangeArrowheads="1"/>
          </p:cNvSpPr>
          <p:nvPr/>
        </p:nvSpPr>
        <p:spPr bwMode="auto">
          <a:xfrm>
            <a:off x="4278313" y="10155238"/>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C10745B-BF16-4229-AA06-F431448CC1D7}"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0484" name="Text Box 2"/>
          <p:cNvSpPr txBox="1">
            <a:spLocks noChangeArrowheads="1"/>
          </p:cNvSpPr>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B52919F-9419-44D4-A911-688DF38A95F7}"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0485" name="Text Box 3"/>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77492B9-D832-4981-B646-F9D600C371C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0486" name="Text Box 4"/>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2FE10F4C-D173-439A-93B2-2E5DFA96CC00}" type="slidenum">
              <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a:lnSpc>
                  <a:spcPct val="95000"/>
                </a:lnSpc>
                <a:buClrTx/>
                <a:buFontTx/>
                <a:buNone/>
              </a:pPr>
              <a:t>9</a:t>
            </a:fld>
            <a:endParaRPr lang="fr-FR" altLang="fr-F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0487" name="Rectangle 5"/>
          <p:cNvSpPr txBox="1">
            <a:spLocks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8" name="Rectangle 6"/>
          <p:cNvSpPr txBox="1">
            <a:spLocks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p>
        </p:txBody>
      </p:sp>
    </p:spTree>
    <p:extLst>
      <p:ext uri="{BB962C8B-B14F-4D97-AF65-F5344CB8AC3E}">
        <p14:creationId xmlns:p14="http://schemas.microsoft.com/office/powerpoint/2010/main" val="1800827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B86D857-6402-4664-9870-7749C9995262}"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pic>
        <p:nvPicPr>
          <p:cNvPr id="18" name="Image 17"/>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16188" y="6041362"/>
            <a:ext cx="1308220" cy="629686"/>
          </a:xfrm>
          <a:prstGeom prst="rect">
            <a:avLst/>
          </a:prstGeom>
        </p:spPr>
      </p:pic>
      <p:pic>
        <p:nvPicPr>
          <p:cNvPr id="20" name="Image 19"/>
          <p:cNvPicPr>
            <a:picLocks noChangeAspect="1"/>
          </p:cNvPicPr>
          <p:nvPr userDrawn="1"/>
        </p:nvPicPr>
        <p:blipFill>
          <a:blip r:embed="rId3" cstate="print"/>
          <a:stretch>
            <a:fillRect/>
          </a:stretch>
        </p:blipFill>
        <p:spPr>
          <a:xfrm>
            <a:off x="9451583" y="5845052"/>
            <a:ext cx="993333" cy="804047"/>
          </a:xfrm>
          <a:prstGeom prst="rect">
            <a:avLst/>
          </a:prstGeom>
        </p:spPr>
      </p:pic>
    </p:spTree>
    <p:extLst>
      <p:ext uri="{BB962C8B-B14F-4D97-AF65-F5344CB8AC3E}">
        <p14:creationId xmlns:p14="http://schemas.microsoft.com/office/powerpoint/2010/main" val="306230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5E5339-A969-4E30-ADBA-1C76940C3F97}"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9273919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2325880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30024121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785686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41737939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1736779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24361359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27986987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9159047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42719745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16712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DA72C84-364C-47E3-8102-0A38F31770F6}"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57488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5026905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3306662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26909163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32426688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9459424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600938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186BE7F-7BA0-4721-A266-CD2822027FCF}"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787970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3D6DD33-7EF9-448F-BAAD-91C07DAF7557}"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06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8467CD-D37F-45B6-BE5F-9592EA29BC92}"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114250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5B4F069-6F31-4D48-8514-7DEC02FB5984}"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204786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58DC655-64D5-4927-A16B-5FC76E614F01}"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795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6A50966-A4B5-442B-8AB3-E7E026325504}"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32566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A50966-A4B5-442B-8AB3-E7E026325504}"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2057354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6A50966-A4B5-442B-8AB3-E7E026325504}"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75079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70FE1BB-DD1B-4B07-BA33-3A6AF345AA68}"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pic>
        <p:nvPicPr>
          <p:cNvPr id="8" name="Image 7"/>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7" name="Image 6"/>
          <p:cNvPicPr>
            <a:picLocks noChangeAspect="1"/>
          </p:cNvPicPr>
          <p:nvPr userDrawn="1"/>
        </p:nvPicPr>
        <p:blipFill>
          <a:blip r:embed="rId3"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4219134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A50966-A4B5-442B-8AB3-E7E026325504}"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2321973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A50966-A4B5-442B-8AB3-E7E026325504}" type="datetimeFigureOut">
              <a:rPr lang="fr-FR" smtClean="0"/>
              <a:t>04/08/2016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133298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6A50966-A4B5-442B-8AB3-E7E026325504}" type="datetimeFigureOut">
              <a:rPr lang="fr-FR" smtClean="0"/>
              <a:t>04/08/2016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1458576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A50966-A4B5-442B-8AB3-E7E026325504}" type="datetimeFigureOut">
              <a:rPr lang="fr-FR" smtClean="0"/>
              <a:t>04/08/2016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1532756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6A50966-A4B5-442B-8AB3-E7E026325504}"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1097872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6A50966-A4B5-442B-8AB3-E7E026325504}"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1171974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A50966-A4B5-442B-8AB3-E7E026325504}"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2627117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A50966-A4B5-442B-8AB3-E7E026325504}"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7E5D43-AAD2-4AEC-B37E-8DEB0EEA9EC9}" type="slidenum">
              <a:rPr lang="fr-FR" smtClean="0"/>
              <a:t>‹N°›</a:t>
            </a:fld>
            <a:endParaRPr lang="fr-FR"/>
          </a:p>
        </p:txBody>
      </p:sp>
    </p:spTree>
    <p:extLst>
      <p:ext uri="{BB962C8B-B14F-4D97-AF65-F5344CB8AC3E}">
        <p14:creationId xmlns:p14="http://schemas.microsoft.com/office/powerpoint/2010/main" val="2673553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253096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131657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73B069-0EAD-4947-8232-FF5037058A7A}" type="datetime1">
              <a:rPr lang="fr-FR" smtClean="0"/>
              <a:pPr/>
              <a:t>04/08/2016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3322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1ACF5A0-5071-47E5-8674-FD3D30A6680C}"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2257941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CF5A0-5071-47E5-8674-FD3D30A6680C}"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251138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CF5A0-5071-47E5-8674-FD3D30A6680C}" type="datetimeFigureOut">
              <a:rPr lang="fr-FR" smtClean="0"/>
              <a:t>04/08/2016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711351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CF5A0-5071-47E5-8674-FD3D30A6680C}" type="datetimeFigureOut">
              <a:rPr lang="fr-FR" smtClean="0"/>
              <a:t>04/08/2016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4204526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CF5A0-5071-47E5-8674-FD3D30A6680C}" type="datetimeFigureOut">
              <a:rPr lang="fr-FR" smtClean="0"/>
              <a:t>04/08/2016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1248264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ACF5A0-5071-47E5-8674-FD3D30A6680C}"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4115887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ACF5A0-5071-47E5-8674-FD3D30A6680C}"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1002654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3975305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3934764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90644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57C7BCE-9E3A-4D1A-AFD9-6C2BED8DCCF8}" type="datetime1">
              <a:rPr lang="fr-FR" smtClean="0"/>
              <a:pPr/>
              <a:t>04/08/2016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425062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050611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B0858EF-5A5A-449D-BCEA-18AAEBE3A2D2}"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974358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0858EF-5A5A-449D-BCEA-18AAEBE3A2D2}"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2617426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B0858EF-5A5A-449D-BCEA-18AAEBE3A2D2}" type="datetimeFigureOut">
              <a:rPr lang="fr-FR" smtClean="0"/>
              <a:t>04/08/2016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274546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B0858EF-5A5A-449D-BCEA-18AAEBE3A2D2}" type="datetimeFigureOut">
              <a:rPr lang="fr-FR" smtClean="0"/>
              <a:t>04/08/2016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2455306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0858EF-5A5A-449D-BCEA-18AAEBE3A2D2}" type="datetimeFigureOut">
              <a:rPr lang="fr-FR" smtClean="0"/>
              <a:t>04/08/2016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9042035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0858EF-5A5A-449D-BCEA-18AAEBE3A2D2}"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611304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0858EF-5A5A-449D-BCEA-18AAEBE3A2D2}"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346410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58832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187186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4826A65-65AA-45BE-9489-570C3E1ADA44}" type="datetime1">
              <a:rPr lang="fr-FR" smtClean="0"/>
              <a:pPr/>
              <a:t>04/08/2016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4074533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078228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243595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856E8C1-5070-4574-821F-3A35205ED76D}"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553906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56E8C1-5070-4574-821F-3A35205ED76D}"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53456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856E8C1-5070-4574-821F-3A35205ED76D}" type="datetimeFigureOut">
              <a:rPr lang="fr-FR" smtClean="0"/>
              <a:t>04/08/2016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444734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856E8C1-5070-4574-821F-3A35205ED76D}" type="datetimeFigureOut">
              <a:rPr lang="fr-FR" smtClean="0"/>
              <a:t>04/08/2016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595780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56E8C1-5070-4574-821F-3A35205ED76D}" type="datetimeFigureOut">
              <a:rPr lang="fr-FR" smtClean="0"/>
              <a:t>04/08/2016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5875507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56E8C1-5070-4574-821F-3A35205ED76D}"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818774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56E8C1-5070-4574-821F-3A35205ED76D}"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234659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66766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03E8101-BB23-4C9E-B452-D16326C55546}" type="datetime1">
              <a:rPr lang="fr-FR" smtClean="0"/>
              <a:pPr/>
              <a:t>04/08/2016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101573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3628851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32027578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56456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E21EA62-499B-4DD9-A521-8E5CC412D98F}"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7546660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21EA62-499B-4DD9-A521-8E5CC412D98F}"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438219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21EA62-499B-4DD9-A521-8E5CC412D98F}" type="datetimeFigureOut">
              <a:rPr lang="fr-FR" smtClean="0"/>
              <a:t>04/08/2016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2324988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E21EA62-499B-4DD9-A521-8E5CC412D98F}" type="datetimeFigureOut">
              <a:rPr lang="fr-FR" smtClean="0"/>
              <a:t>04/08/2016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491350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21EA62-499B-4DD9-A521-8E5CC412D98F}" type="datetimeFigureOut">
              <a:rPr lang="fr-FR" smtClean="0"/>
              <a:t>04/08/2016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84674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21EA62-499B-4DD9-A521-8E5CC412D98F}"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23629315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21EA62-499B-4DD9-A521-8E5CC412D98F}" type="datetimeFigureOut">
              <a:rPr lang="fr-FR" smtClean="0"/>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270386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AFB85-84A6-475D-AAC2-B34273C87BD8}" type="datetime1">
              <a:rPr lang="fr-FR" smtClean="0"/>
              <a:pPr/>
              <a:t>04/08/2016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629725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918660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4015830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34013741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008212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3516797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8066121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1486173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9813979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2019887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14309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4ADAC5D-23FA-4ACE-8F3B-34FA8C537A15}" type="datetime1">
              <a:rPr lang="fr-FR" smtClean="0"/>
              <a:pPr/>
              <a:t>04/08/2016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658014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13050425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605935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35812967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28301863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16714157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3331469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1023755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981564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41070796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45681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DB6089D-2EF2-4D6C-9DFA-A036A4504C89}" type="datetime1">
              <a:rPr lang="fr-FR" smtClean="0"/>
              <a:pPr/>
              <a:t>04/08/2016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2166437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18005714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13479030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556452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846120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37193691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2695425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2016124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40284495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8029062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B6D7C16-E3F2-45F6-A536-E6C4E8CC0C80}" type="datetimeFigureOut">
              <a:rPr lang="fr-FR" smtClean="0"/>
              <a:pPr/>
              <a:t>04/08/2016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146905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215CD4-898C-4576-96F0-CD1F48CD0831}" type="datetime1">
              <a:rPr lang="fr-FR" smtClean="0"/>
              <a:pPr/>
              <a:t>04/08/2016</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DB7AF3-2AC4-4173-A60D-49C4502EB5E1}" type="slidenum">
              <a:rPr lang="fr-FR" smtClean="0"/>
              <a:pPr/>
              <a:t>‹N°›</a:t>
            </a:fld>
            <a:endParaRPr lang="fr-FR"/>
          </a:p>
        </p:txBody>
      </p:sp>
      <p:pic>
        <p:nvPicPr>
          <p:cNvPr id="18" name="Image 17"/>
          <p:cNvPicPr>
            <a:picLocks noChangeAspect="1"/>
          </p:cNvPicPr>
          <p:nvPr userDrawn="1"/>
        </p:nvPicPr>
        <p:blipFill>
          <a:blip r:embed="rId1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19" name="Image 18"/>
          <p:cNvPicPr>
            <a:picLocks noChangeAspect="1"/>
          </p:cNvPicPr>
          <p:nvPr userDrawn="1"/>
        </p:nvPicPr>
        <p:blipFill>
          <a:blip r:embed="rId19"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27990241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E9500-CA43-4FC4-BD5E-58FE593BEE56}" type="datetimeFigureOut">
              <a:rPr lang="fr-FR" smtClean="0"/>
              <a:pPr/>
              <a:t>04/08/2016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92163-CFB6-4A60-9F4C-EE0FADACCECB}" type="slidenum">
              <a:rPr lang="fr-FR" smtClean="0"/>
              <a:pPr/>
              <a:t>‹N°›</a:t>
            </a:fld>
            <a:endParaRPr lang="fr-FR"/>
          </a:p>
        </p:txBody>
      </p:sp>
    </p:spTree>
    <p:extLst>
      <p:ext uri="{BB962C8B-B14F-4D97-AF65-F5344CB8AC3E}">
        <p14:creationId xmlns:p14="http://schemas.microsoft.com/office/powerpoint/2010/main" val="23648934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50966-A4B5-442B-8AB3-E7E026325504}" type="datetimeFigureOut">
              <a:rPr lang="fr-FR" smtClean="0"/>
              <a:t>04/08/2016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E5D43-AAD2-4AEC-B37E-8DEB0EEA9EC9}" type="slidenum">
              <a:rPr lang="fr-FR" smtClean="0"/>
              <a:t>‹N°›</a:t>
            </a:fld>
            <a:endParaRPr lang="fr-FR"/>
          </a:p>
        </p:txBody>
      </p:sp>
    </p:spTree>
    <p:extLst>
      <p:ext uri="{BB962C8B-B14F-4D97-AF65-F5344CB8AC3E}">
        <p14:creationId xmlns:p14="http://schemas.microsoft.com/office/powerpoint/2010/main" val="230577821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CF5A0-5071-47E5-8674-FD3D30A6680C}" type="datetimeFigureOut">
              <a:rPr lang="fr-FR" smtClean="0"/>
              <a:t>04/08/2016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5E70E-3545-446C-8CB8-C365E580DC34}" type="slidenum">
              <a:rPr lang="fr-FR" smtClean="0"/>
              <a:t>‹N°›</a:t>
            </a:fld>
            <a:endParaRPr lang="fr-FR"/>
          </a:p>
        </p:txBody>
      </p:sp>
    </p:spTree>
    <p:extLst>
      <p:ext uri="{BB962C8B-B14F-4D97-AF65-F5344CB8AC3E}">
        <p14:creationId xmlns:p14="http://schemas.microsoft.com/office/powerpoint/2010/main" val="32727906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858EF-5A5A-449D-BCEA-18AAEBE3A2D2}" type="datetimeFigureOut">
              <a:rPr lang="fr-FR" smtClean="0"/>
              <a:t>04/08/2016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5CA19-9FB1-4A6B-834B-8A84B84C6B73}" type="slidenum">
              <a:rPr lang="fr-FR" smtClean="0"/>
              <a:t>‹N°›</a:t>
            </a:fld>
            <a:endParaRPr lang="fr-FR"/>
          </a:p>
        </p:txBody>
      </p:sp>
      <p:pic>
        <p:nvPicPr>
          <p:cNvPr id="7" name="Image 6"/>
          <p:cNvPicPr>
            <a:picLocks noChangeAspect="1"/>
          </p:cNvPicPr>
          <p:nvPr userDrawn="1"/>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8" name="Image 7"/>
          <p:cNvPicPr>
            <a:picLocks noChangeAspect="1"/>
          </p:cNvPicPr>
          <p:nvPr userDrawn="1"/>
        </p:nvPicPr>
        <p:blipFill>
          <a:blip r:embed="rId14"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27037893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6E8C1-5070-4574-821F-3A35205ED76D}" type="datetimeFigureOut">
              <a:rPr lang="fr-FR" smtClean="0"/>
              <a:t>04/08/2016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2CD8C-9F39-4E11-B026-2A3C1D03F6CF}" type="slidenum">
              <a:rPr lang="fr-FR" smtClean="0"/>
              <a:t>‹N°›</a:t>
            </a:fld>
            <a:endParaRPr lang="fr-FR"/>
          </a:p>
        </p:txBody>
      </p:sp>
    </p:spTree>
    <p:extLst>
      <p:ext uri="{BB962C8B-B14F-4D97-AF65-F5344CB8AC3E}">
        <p14:creationId xmlns:p14="http://schemas.microsoft.com/office/powerpoint/2010/main" val="162985080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1EA62-499B-4DD9-A521-8E5CC412D98F}" type="datetimeFigureOut">
              <a:rPr lang="fr-FR" smtClean="0"/>
              <a:t>04/08/2016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8C47F-1BAB-433D-BF3E-4031FC590AF2}" type="slidenum">
              <a:rPr lang="fr-FR" smtClean="0"/>
              <a:t>‹N°›</a:t>
            </a:fld>
            <a:endParaRPr lang="fr-FR"/>
          </a:p>
        </p:txBody>
      </p:sp>
    </p:spTree>
    <p:extLst>
      <p:ext uri="{BB962C8B-B14F-4D97-AF65-F5344CB8AC3E}">
        <p14:creationId xmlns:p14="http://schemas.microsoft.com/office/powerpoint/2010/main" val="213350688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74D20-A009-4E5A-8EB5-8C974BC4DDF3}" type="datetimeFigureOut">
              <a:rPr lang="fr-FR" smtClean="0"/>
              <a:pPr/>
              <a:t>04/08/2016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172CB-8351-4748-9884-EBACAFC2ED6A}" type="slidenum">
              <a:rPr lang="fr-FR" smtClean="0"/>
              <a:pPr/>
              <a:t>‹N°›</a:t>
            </a:fld>
            <a:endParaRPr lang="fr-FR"/>
          </a:p>
        </p:txBody>
      </p:sp>
    </p:spTree>
    <p:extLst>
      <p:ext uri="{BB962C8B-B14F-4D97-AF65-F5344CB8AC3E}">
        <p14:creationId xmlns:p14="http://schemas.microsoft.com/office/powerpoint/2010/main" val="335536986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D6587-8F8E-4F26-B810-F8982AA0FA18}" type="datetimeFigureOut">
              <a:rPr lang="fr-FR" smtClean="0"/>
              <a:pPr/>
              <a:t>04/08/2016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5BF27-90C2-40A5-B2ED-192A02FF66AC}" type="slidenum">
              <a:rPr lang="fr-FR" smtClean="0"/>
              <a:pPr/>
              <a:t>‹N°›</a:t>
            </a:fld>
            <a:endParaRPr lang="fr-FR"/>
          </a:p>
        </p:txBody>
      </p:sp>
    </p:spTree>
    <p:extLst>
      <p:ext uri="{BB962C8B-B14F-4D97-AF65-F5344CB8AC3E}">
        <p14:creationId xmlns:p14="http://schemas.microsoft.com/office/powerpoint/2010/main" val="24320261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D7C16-E3F2-45F6-A536-E6C4E8CC0C80}" type="datetimeFigureOut">
              <a:rPr lang="fr-FR" smtClean="0"/>
              <a:pPr/>
              <a:t>04/08/2016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16DEF-1AFA-4A71-96C9-4781F68C1052}" type="slidenum">
              <a:rPr lang="fr-FR" smtClean="0"/>
              <a:pPr/>
              <a:t>‹N°›</a:t>
            </a:fld>
            <a:endParaRPr lang="fr-FR"/>
          </a:p>
        </p:txBody>
      </p:sp>
    </p:spTree>
    <p:extLst>
      <p:ext uri="{BB962C8B-B14F-4D97-AF65-F5344CB8AC3E}">
        <p14:creationId xmlns:p14="http://schemas.microsoft.com/office/powerpoint/2010/main" val="72476135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14583" y="4963909"/>
            <a:ext cx="7766936" cy="1096899"/>
          </a:xfrm>
        </p:spPr>
        <p:txBody>
          <a:bodyPr>
            <a:noAutofit/>
          </a:bodyPr>
          <a:lstStyle/>
          <a:p>
            <a:pPr algn="l"/>
            <a:r>
              <a:rPr lang="fr-FR" dirty="0" smtClean="0"/>
              <a:t>Date</a:t>
            </a:r>
          </a:p>
          <a:p>
            <a:pPr algn="l"/>
            <a:r>
              <a:rPr lang="fr-FR" dirty="0" smtClean="0"/>
              <a:t>Intervenant</a:t>
            </a:r>
            <a:endParaRPr lang="fr-FR" dirty="0"/>
          </a:p>
        </p:txBody>
      </p:sp>
      <p:pic>
        <p:nvPicPr>
          <p:cNvPr id="4" name="Imag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27616" y="409618"/>
            <a:ext cx="3335439" cy="1605449"/>
          </a:xfrm>
          <a:prstGeom prst="rect">
            <a:avLst/>
          </a:prstGeom>
        </p:spPr>
      </p:pic>
      <p:sp>
        <p:nvSpPr>
          <p:cNvPr id="5" name="Titre 4"/>
          <p:cNvSpPr>
            <a:spLocks noGrp="1"/>
          </p:cNvSpPr>
          <p:nvPr>
            <p:ph type="ctrTitle"/>
          </p:nvPr>
        </p:nvSpPr>
        <p:spPr>
          <a:xfrm>
            <a:off x="1878541" y="2886076"/>
            <a:ext cx="7766936" cy="821860"/>
          </a:xfrm>
        </p:spPr>
        <p:txBody>
          <a:bodyPr/>
          <a:lstStyle/>
          <a:p>
            <a:pPr algn="ctr" defTabSz="829544">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lang="fr-FR" kern="0" dirty="0" smtClean="0"/>
              <a:t>Cannabis </a:t>
            </a:r>
            <a:r>
              <a:rPr lang="fr-FR" kern="0" dirty="0"/>
              <a:t>en entreprise</a:t>
            </a:r>
          </a:p>
        </p:txBody>
      </p:sp>
    </p:spTree>
    <p:extLst>
      <p:ext uri="{BB962C8B-B14F-4D97-AF65-F5344CB8AC3E}">
        <p14:creationId xmlns:p14="http://schemas.microsoft.com/office/powerpoint/2010/main" val="51041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901876" y="219038"/>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a:solidFill>
                  <a:srgbClr val="000000"/>
                </a:solidFill>
              </a:rPr>
              <a:t>EFFETS SUR LA SANTÉ</a:t>
            </a:r>
          </a:p>
        </p:txBody>
      </p:sp>
      <p:sp>
        <p:nvSpPr>
          <p:cNvPr id="12290" name="Text Box 2"/>
          <p:cNvSpPr txBox="1">
            <a:spLocks noChangeArrowheads="1"/>
          </p:cNvSpPr>
          <p:nvPr/>
        </p:nvSpPr>
        <p:spPr bwMode="auto">
          <a:xfrm>
            <a:off x="1011058" y="1467852"/>
            <a:ext cx="7389992"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31800" indent="-319088">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1pPr>
            <a:lvl2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2pPr>
            <a:lvl3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3pPr>
            <a:lvl4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4pPr>
            <a:lvl5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9pPr>
          </a:lstStyle>
          <a:p>
            <a:pPr>
              <a:lnSpc>
                <a:spcPct val="93000"/>
              </a:lnSpc>
              <a:spcAft>
                <a:spcPts val="1282"/>
              </a:spcAft>
              <a:buSzPct val="100000"/>
              <a:defRPr/>
            </a:pPr>
            <a:r>
              <a:rPr lang="fr-FR" altLang="fr-FR" sz="2359" dirty="0">
                <a:solidFill>
                  <a:srgbClr val="000000"/>
                </a:solidFill>
              </a:rPr>
              <a:t>Aigüe </a:t>
            </a:r>
          </a:p>
          <a:p>
            <a:pPr marL="390289" indent="-290916">
              <a:lnSpc>
                <a:spcPct val="93000"/>
              </a:lnSpc>
              <a:spcAft>
                <a:spcPts val="1282"/>
              </a:spcAft>
              <a:buClr>
                <a:srgbClr val="000000"/>
              </a:buClr>
              <a:buSzPct val="100000"/>
              <a:buFont typeface="Wingdings" panose="05000000000000000000" pitchFamily="2" charset="2"/>
              <a:buChar char=""/>
              <a:defRPr/>
            </a:pPr>
            <a:r>
              <a:rPr lang="fr-FR" altLang="fr-FR" sz="2359" b="1" dirty="0">
                <a:solidFill>
                  <a:srgbClr val="000000"/>
                </a:solidFill>
              </a:rPr>
              <a:t>Manifestations physiques/symptomatiques :</a:t>
            </a: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smtClean="0">
                <a:solidFill>
                  <a:srgbClr val="000000"/>
                </a:solidFill>
              </a:rPr>
              <a:t>Augmentation </a:t>
            </a:r>
            <a:r>
              <a:rPr lang="fr-FR" altLang="fr-FR" sz="2359" dirty="0">
                <a:solidFill>
                  <a:srgbClr val="000000"/>
                </a:solidFill>
              </a:rPr>
              <a:t>de l’appétit, fringales </a:t>
            </a: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V</a:t>
            </a:r>
            <a:r>
              <a:rPr lang="fr-FR" altLang="fr-FR" sz="2359" dirty="0" smtClean="0">
                <a:solidFill>
                  <a:srgbClr val="000000"/>
                </a:solidFill>
              </a:rPr>
              <a:t>oix </a:t>
            </a:r>
            <a:r>
              <a:rPr lang="fr-FR" altLang="fr-FR" sz="2359" dirty="0">
                <a:solidFill>
                  <a:srgbClr val="000000"/>
                </a:solidFill>
              </a:rPr>
              <a:t>enrouée, toux, bouche sèche</a:t>
            </a: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R</a:t>
            </a:r>
            <a:r>
              <a:rPr lang="fr-FR" altLang="fr-FR" sz="2359" dirty="0" smtClean="0">
                <a:solidFill>
                  <a:srgbClr val="000000"/>
                </a:solidFill>
              </a:rPr>
              <a:t>ougeur </a:t>
            </a:r>
            <a:r>
              <a:rPr lang="fr-FR" altLang="fr-FR" sz="2359" dirty="0">
                <a:solidFill>
                  <a:srgbClr val="000000"/>
                </a:solidFill>
              </a:rPr>
              <a:t>des yeux, dilatation de la pupille</a:t>
            </a: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M</a:t>
            </a:r>
            <a:r>
              <a:rPr lang="fr-FR" altLang="fr-FR" sz="2359" dirty="0" smtClean="0">
                <a:solidFill>
                  <a:srgbClr val="000000"/>
                </a:solidFill>
              </a:rPr>
              <a:t>aux </a:t>
            </a:r>
            <a:r>
              <a:rPr lang="fr-FR" altLang="fr-FR" sz="2359" dirty="0">
                <a:solidFill>
                  <a:srgbClr val="000000"/>
                </a:solidFill>
              </a:rPr>
              <a:t>de tête</a:t>
            </a:r>
          </a:p>
          <a:p>
            <a:pPr marL="714375" indent="-342900" algn="just">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A</a:t>
            </a:r>
            <a:r>
              <a:rPr lang="fr-FR" altLang="fr-FR" sz="2359" dirty="0" smtClean="0">
                <a:solidFill>
                  <a:srgbClr val="000000"/>
                </a:solidFill>
              </a:rPr>
              <a:t>ugmentation </a:t>
            </a:r>
            <a:r>
              <a:rPr lang="fr-FR" altLang="fr-FR" sz="2359" dirty="0">
                <a:solidFill>
                  <a:srgbClr val="000000"/>
                </a:solidFill>
              </a:rPr>
              <a:t>de la tension artérielle, du rythme cardiaque (palpitations)</a:t>
            </a:r>
          </a:p>
          <a:p>
            <a:pPr marL="714375" indent="-342900" algn="just">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T</a:t>
            </a:r>
            <a:r>
              <a:rPr lang="fr-FR" altLang="fr-FR" sz="2359" dirty="0" smtClean="0">
                <a:solidFill>
                  <a:srgbClr val="000000"/>
                </a:solidFill>
              </a:rPr>
              <a:t>roubles </a:t>
            </a:r>
            <a:r>
              <a:rPr lang="fr-FR" altLang="fr-FR" sz="2359" dirty="0">
                <a:solidFill>
                  <a:srgbClr val="000000"/>
                </a:solidFill>
              </a:rPr>
              <a:t>digestifs (nausées, plus rarement vomissements et diarrhées)</a:t>
            </a:r>
          </a:p>
          <a:p>
            <a:pPr>
              <a:lnSpc>
                <a:spcPct val="93000"/>
              </a:lnSpc>
              <a:spcAft>
                <a:spcPts val="1282"/>
              </a:spcAft>
              <a:buSzPct val="100000"/>
              <a:defRPr/>
            </a:pPr>
            <a:endParaRPr lang="fr-FR" altLang="fr-FR" sz="2359" dirty="0">
              <a:solidFill>
                <a:srgbClr val="000000"/>
              </a:solidFill>
            </a:endParaRPr>
          </a:p>
        </p:txBody>
      </p:sp>
    </p:spTree>
    <p:extLst>
      <p:ext uri="{BB962C8B-B14F-4D97-AF65-F5344CB8AC3E}">
        <p14:creationId xmlns:p14="http://schemas.microsoft.com/office/powerpoint/2010/main" val="128490981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915524" y="178095"/>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EFFETS SUR LA SANTÉ</a:t>
            </a:r>
          </a:p>
        </p:txBody>
      </p:sp>
      <p:sp>
        <p:nvSpPr>
          <p:cNvPr id="13314" name="Text Box 2"/>
          <p:cNvSpPr txBox="1">
            <a:spLocks noChangeArrowheads="1"/>
          </p:cNvSpPr>
          <p:nvPr/>
        </p:nvSpPr>
        <p:spPr bwMode="auto">
          <a:xfrm>
            <a:off x="1067569" y="1491347"/>
            <a:ext cx="8229024"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31800" indent="-319088">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1pPr>
            <a:lvl2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2pPr>
            <a:lvl3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3pPr>
            <a:lvl4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4pPr>
            <a:lvl5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9pPr>
          </a:lstStyle>
          <a:p>
            <a:pPr>
              <a:lnSpc>
                <a:spcPct val="93000"/>
              </a:lnSpc>
              <a:spcAft>
                <a:spcPts val="1282"/>
              </a:spcAft>
              <a:buSzPct val="100000"/>
              <a:defRPr/>
            </a:pPr>
            <a:r>
              <a:rPr lang="fr-FR" altLang="fr-FR" sz="2359" dirty="0">
                <a:solidFill>
                  <a:srgbClr val="000000"/>
                </a:solidFill>
              </a:rPr>
              <a:t>Aigüe </a:t>
            </a:r>
          </a:p>
          <a:p>
            <a:pPr marL="390289" indent="-290916">
              <a:lnSpc>
                <a:spcPct val="93000"/>
              </a:lnSpc>
              <a:spcAft>
                <a:spcPts val="1282"/>
              </a:spcAft>
              <a:buClr>
                <a:srgbClr val="000000"/>
              </a:buClr>
              <a:buSzPct val="100000"/>
              <a:buFont typeface="Wingdings" panose="05000000000000000000" pitchFamily="2" charset="2"/>
              <a:buChar char=""/>
              <a:defRPr/>
            </a:pPr>
            <a:r>
              <a:rPr lang="fr-FR" altLang="fr-FR" sz="2359" b="1" dirty="0">
                <a:solidFill>
                  <a:srgbClr val="000000"/>
                </a:solidFill>
              </a:rPr>
              <a:t>Manifestations </a:t>
            </a:r>
            <a:r>
              <a:rPr lang="fr-FR" altLang="fr-FR" sz="2540" b="1" dirty="0">
                <a:solidFill>
                  <a:srgbClr val="000000"/>
                </a:solidFill>
              </a:rPr>
              <a:t>neuropsychiques</a:t>
            </a:r>
            <a:r>
              <a:rPr lang="fr-FR" altLang="fr-FR" sz="2359" b="1" dirty="0">
                <a:solidFill>
                  <a:srgbClr val="000000"/>
                </a:solidFill>
              </a:rPr>
              <a:t> :</a:t>
            </a: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B</a:t>
            </a:r>
            <a:r>
              <a:rPr lang="fr-FR" altLang="fr-FR" sz="2359" dirty="0" smtClean="0">
                <a:solidFill>
                  <a:srgbClr val="000000"/>
                </a:solidFill>
              </a:rPr>
              <a:t>aisse </a:t>
            </a:r>
            <a:r>
              <a:rPr lang="fr-FR" altLang="fr-FR" sz="2359" dirty="0">
                <a:solidFill>
                  <a:srgbClr val="000000"/>
                </a:solidFill>
              </a:rPr>
              <a:t>de la capacité de concentration</a:t>
            </a: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S</a:t>
            </a:r>
            <a:r>
              <a:rPr lang="fr-FR" altLang="fr-FR" sz="2359" dirty="0" smtClean="0">
                <a:solidFill>
                  <a:srgbClr val="000000"/>
                </a:solidFill>
              </a:rPr>
              <a:t>omnolence</a:t>
            </a:r>
            <a:endParaRPr lang="fr-FR" altLang="fr-FR" sz="2359" dirty="0">
              <a:solidFill>
                <a:srgbClr val="000000"/>
              </a:solidFill>
            </a:endParaRPr>
          </a:p>
          <a:p>
            <a:pPr marL="714375" indent="-342900" algn="just">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A</a:t>
            </a:r>
            <a:r>
              <a:rPr lang="fr-FR" altLang="fr-FR" sz="2359" dirty="0" smtClean="0">
                <a:solidFill>
                  <a:srgbClr val="000000"/>
                </a:solidFill>
              </a:rPr>
              <a:t>ltération </a:t>
            </a:r>
            <a:r>
              <a:rPr lang="fr-FR" altLang="fr-FR" sz="2359" dirty="0">
                <a:solidFill>
                  <a:srgbClr val="000000"/>
                </a:solidFill>
              </a:rPr>
              <a:t>de la mémoire immédiate qui permet de garder en mémoire quelque chose que l’on vient de voir, d’entendre, de percevoir. </a:t>
            </a:r>
          </a:p>
        </p:txBody>
      </p:sp>
    </p:spTree>
    <p:extLst>
      <p:ext uri="{BB962C8B-B14F-4D97-AF65-F5344CB8AC3E}">
        <p14:creationId xmlns:p14="http://schemas.microsoft.com/office/powerpoint/2010/main" val="80638070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751324" y="330779"/>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EFFETS SUR LA SANTÉ</a:t>
            </a:r>
          </a:p>
        </p:txBody>
      </p:sp>
      <p:sp>
        <p:nvSpPr>
          <p:cNvPr id="14338" name="Text Box 2"/>
          <p:cNvSpPr txBox="1">
            <a:spLocks noChangeArrowheads="1"/>
          </p:cNvSpPr>
          <p:nvPr/>
        </p:nvSpPr>
        <p:spPr bwMode="auto">
          <a:xfrm>
            <a:off x="1537137" y="2018666"/>
            <a:ext cx="8229024"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31800" indent="-315913">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1pPr>
            <a:lvl2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2pPr>
            <a:lvl3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3pPr>
            <a:lvl4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4pPr>
            <a:lvl5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9pPr>
          </a:lstStyle>
          <a:p>
            <a:pPr>
              <a:lnSpc>
                <a:spcPct val="93000"/>
              </a:lnSpc>
              <a:spcAft>
                <a:spcPts val="1282"/>
              </a:spcAft>
              <a:buSzPct val="100000"/>
              <a:defRPr/>
            </a:pPr>
            <a:r>
              <a:rPr lang="fr-FR" altLang="fr-FR" sz="2359" dirty="0">
                <a:solidFill>
                  <a:srgbClr val="000000"/>
                </a:solidFill>
              </a:rPr>
              <a:t>Aiguë</a:t>
            </a:r>
          </a:p>
          <a:p>
            <a:pPr marL="390289" indent="-288036">
              <a:lnSpc>
                <a:spcPct val="93000"/>
              </a:lnSpc>
              <a:spcAft>
                <a:spcPts val="1282"/>
              </a:spcAft>
              <a:buClr>
                <a:srgbClr val="000000"/>
              </a:buClr>
              <a:buSzPct val="100000"/>
              <a:buFont typeface="Wingdings" panose="05000000000000000000" pitchFamily="2" charset="2"/>
              <a:buChar char=""/>
              <a:defRPr/>
            </a:pPr>
            <a:r>
              <a:rPr lang="fr-FR" altLang="fr-FR" sz="2359" b="1" dirty="0">
                <a:solidFill>
                  <a:srgbClr val="000000"/>
                </a:solidFill>
              </a:rPr>
              <a:t>Bad trip</a:t>
            </a: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C</a:t>
            </a:r>
            <a:r>
              <a:rPr lang="fr-FR" altLang="fr-FR" sz="2359" dirty="0" smtClean="0">
                <a:solidFill>
                  <a:srgbClr val="000000"/>
                </a:solidFill>
              </a:rPr>
              <a:t>rise </a:t>
            </a:r>
            <a:r>
              <a:rPr lang="fr-FR" altLang="fr-FR" sz="2359" dirty="0">
                <a:solidFill>
                  <a:srgbClr val="000000"/>
                </a:solidFill>
              </a:rPr>
              <a:t>de panique, </a:t>
            </a:r>
            <a:endParaRPr lang="fr-FR" altLang="fr-FR" sz="2359" dirty="0" smtClean="0">
              <a:solidFill>
                <a:srgbClr val="000000"/>
              </a:solidFill>
            </a:endParaRP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A</a:t>
            </a:r>
            <a:r>
              <a:rPr lang="fr-FR" altLang="fr-FR" sz="2359" dirty="0" smtClean="0">
                <a:solidFill>
                  <a:srgbClr val="000000"/>
                </a:solidFill>
              </a:rPr>
              <a:t>ngoisse</a:t>
            </a:r>
            <a:r>
              <a:rPr lang="fr-FR" altLang="fr-FR" sz="2359" dirty="0">
                <a:solidFill>
                  <a:srgbClr val="000000"/>
                </a:solidFill>
              </a:rPr>
              <a:t>, </a:t>
            </a: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S</a:t>
            </a:r>
            <a:r>
              <a:rPr lang="fr-FR" altLang="fr-FR" sz="2359" dirty="0" smtClean="0">
                <a:solidFill>
                  <a:srgbClr val="000000"/>
                </a:solidFill>
              </a:rPr>
              <a:t>entiment </a:t>
            </a:r>
            <a:r>
              <a:rPr lang="fr-FR" altLang="fr-FR" sz="2359" dirty="0">
                <a:solidFill>
                  <a:srgbClr val="000000"/>
                </a:solidFill>
              </a:rPr>
              <a:t>de persécution,</a:t>
            </a:r>
          </a:p>
          <a:p>
            <a:pPr marL="714375" indent="-342900">
              <a:lnSpc>
                <a:spcPct val="93000"/>
              </a:lnSpc>
              <a:spcAft>
                <a:spcPts val="1282"/>
              </a:spcAft>
              <a:buSzPct val="100000"/>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fr-FR" altLang="fr-FR" sz="2359" dirty="0">
                <a:solidFill>
                  <a:srgbClr val="000000"/>
                </a:solidFill>
              </a:rPr>
              <a:t>N</a:t>
            </a:r>
            <a:r>
              <a:rPr lang="fr-FR" altLang="fr-FR" sz="2359" dirty="0" smtClean="0">
                <a:solidFill>
                  <a:srgbClr val="000000"/>
                </a:solidFill>
              </a:rPr>
              <a:t>ausées</a:t>
            </a:r>
            <a:r>
              <a:rPr lang="fr-FR" altLang="fr-FR" sz="2359" dirty="0">
                <a:solidFill>
                  <a:srgbClr val="000000"/>
                </a:solidFill>
              </a:rPr>
              <a:t>, vomissements</a:t>
            </a:r>
          </a:p>
        </p:txBody>
      </p:sp>
    </p:spTree>
    <p:extLst>
      <p:ext uri="{BB962C8B-B14F-4D97-AF65-F5344CB8AC3E}">
        <p14:creationId xmlns:p14="http://schemas.microsoft.com/office/powerpoint/2010/main" val="329021988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837049" y="187904"/>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EFFETS SUR LA SANTÉ</a:t>
            </a:r>
          </a:p>
          <a:p>
            <a:pPr algn="ctr" eaLnBrk="1">
              <a:buClrTx/>
              <a:buFontTx/>
              <a:buNone/>
            </a:pPr>
            <a:r>
              <a:rPr lang="fr-FR" altLang="fr-FR" sz="3992" b="1" dirty="0">
                <a:solidFill>
                  <a:srgbClr val="000000"/>
                </a:solidFill>
              </a:rPr>
              <a:t>Effets à long terme</a:t>
            </a:r>
          </a:p>
        </p:txBody>
      </p:sp>
      <p:sp>
        <p:nvSpPr>
          <p:cNvPr id="27651" name="Text Box 2"/>
          <p:cNvSpPr txBox="1">
            <a:spLocks noChangeArrowheads="1"/>
          </p:cNvSpPr>
          <p:nvPr/>
        </p:nvSpPr>
        <p:spPr bwMode="auto">
          <a:xfrm>
            <a:off x="1079936" y="1818642"/>
            <a:ext cx="8229024"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31800" indent="-319088">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9pPr>
          </a:lstStyle>
          <a:p>
            <a:pPr>
              <a:spcAft>
                <a:spcPts val="1282"/>
              </a:spcAft>
              <a:buClrTx/>
            </a:pPr>
            <a:r>
              <a:rPr lang="fr-FR" altLang="fr-FR" sz="2359" b="1" dirty="0">
                <a:solidFill>
                  <a:srgbClr val="000000"/>
                </a:solidFill>
              </a:rPr>
              <a:t>Dépendance </a:t>
            </a:r>
            <a:r>
              <a:rPr lang="fr-FR" altLang="fr-FR" sz="2359" dirty="0">
                <a:solidFill>
                  <a:srgbClr val="000000"/>
                </a:solidFill>
              </a:rPr>
              <a:t>(10% des consommateurs)</a:t>
            </a:r>
          </a:p>
          <a:p>
            <a:pPr marL="714375" indent="-342900">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a:solidFill>
                  <a:srgbClr val="000000"/>
                </a:solidFill>
              </a:rPr>
              <a:t>S</a:t>
            </a:r>
            <a:r>
              <a:rPr lang="fr-FR" altLang="fr-FR" sz="2359" dirty="0" smtClean="0">
                <a:solidFill>
                  <a:srgbClr val="000000"/>
                </a:solidFill>
              </a:rPr>
              <a:t>entiment </a:t>
            </a:r>
            <a:r>
              <a:rPr lang="fr-FR" altLang="fr-FR" sz="2359" dirty="0">
                <a:solidFill>
                  <a:srgbClr val="000000"/>
                </a:solidFill>
              </a:rPr>
              <a:t>de mal-être, d’irritabilité, de stress</a:t>
            </a:r>
          </a:p>
          <a:p>
            <a:pPr marL="714375" indent="-342900">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smtClean="0">
                <a:solidFill>
                  <a:srgbClr val="000000"/>
                </a:solidFill>
              </a:rPr>
              <a:t>Troubles </a:t>
            </a:r>
            <a:r>
              <a:rPr lang="fr-FR" altLang="fr-FR" sz="2359" dirty="0">
                <a:solidFill>
                  <a:srgbClr val="000000"/>
                </a:solidFill>
              </a:rPr>
              <a:t>du sommeil (difficultés à s’endormir, réveils nocturnes)</a:t>
            </a:r>
          </a:p>
          <a:p>
            <a:pPr marL="714375" indent="-342900">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a:solidFill>
                  <a:srgbClr val="000000"/>
                </a:solidFill>
              </a:rPr>
              <a:t>S</a:t>
            </a:r>
            <a:r>
              <a:rPr lang="fr-FR" altLang="fr-FR" sz="2359" dirty="0" smtClean="0">
                <a:solidFill>
                  <a:srgbClr val="000000"/>
                </a:solidFill>
              </a:rPr>
              <a:t>ueurs </a:t>
            </a:r>
            <a:r>
              <a:rPr lang="fr-FR" altLang="fr-FR" sz="2359" dirty="0">
                <a:solidFill>
                  <a:srgbClr val="000000"/>
                </a:solidFill>
              </a:rPr>
              <a:t>froides, transpiration excessive</a:t>
            </a:r>
          </a:p>
          <a:p>
            <a:pPr marL="714375" indent="-342900">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smtClean="0">
                <a:solidFill>
                  <a:srgbClr val="000000"/>
                </a:solidFill>
              </a:rPr>
              <a:t>Migraines</a:t>
            </a:r>
            <a:endParaRPr lang="fr-FR" altLang="fr-FR" sz="2359" dirty="0">
              <a:solidFill>
                <a:srgbClr val="000000"/>
              </a:solidFill>
            </a:endParaRPr>
          </a:p>
          <a:p>
            <a:pPr marL="714375" indent="-342900">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smtClean="0">
                <a:solidFill>
                  <a:srgbClr val="000000"/>
                </a:solidFill>
              </a:rPr>
              <a:t>Difficulté </a:t>
            </a:r>
            <a:r>
              <a:rPr lang="fr-FR" altLang="fr-FR" sz="2359" dirty="0">
                <a:solidFill>
                  <a:srgbClr val="000000"/>
                </a:solidFill>
              </a:rPr>
              <a:t>de concentration</a:t>
            </a:r>
          </a:p>
          <a:p>
            <a:pPr marL="714375" indent="-342900">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a:solidFill>
                  <a:srgbClr val="000000"/>
                </a:solidFill>
              </a:rPr>
              <a:t>T</a:t>
            </a:r>
            <a:r>
              <a:rPr lang="fr-FR" altLang="fr-FR" sz="2359" dirty="0" smtClean="0">
                <a:solidFill>
                  <a:srgbClr val="000000"/>
                </a:solidFill>
              </a:rPr>
              <a:t>achycardie </a:t>
            </a:r>
            <a:r>
              <a:rPr lang="fr-FR" altLang="fr-FR" sz="2359" dirty="0">
                <a:solidFill>
                  <a:srgbClr val="000000"/>
                </a:solidFill>
              </a:rPr>
              <a:t>et palpitations</a:t>
            </a:r>
          </a:p>
          <a:p>
            <a:pPr>
              <a:spcAft>
                <a:spcPts val="1282"/>
              </a:spcAft>
              <a:buClrTx/>
            </a:pPr>
            <a:endParaRPr lang="fr-FR" altLang="fr-FR" sz="2359" dirty="0">
              <a:solidFill>
                <a:srgbClr val="000000"/>
              </a:solidFill>
            </a:endParaRPr>
          </a:p>
        </p:txBody>
      </p:sp>
    </p:spTree>
    <p:extLst>
      <p:ext uri="{BB962C8B-B14F-4D97-AF65-F5344CB8AC3E}">
        <p14:creationId xmlns:p14="http://schemas.microsoft.com/office/powerpoint/2010/main" val="34185114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222811" y="216479"/>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EFFETS SUR LA SANTÉ</a:t>
            </a:r>
          </a:p>
          <a:p>
            <a:pPr algn="ctr" eaLnBrk="1">
              <a:buClrTx/>
              <a:buFontTx/>
              <a:buNone/>
            </a:pPr>
            <a:r>
              <a:rPr lang="fr-FR" altLang="fr-FR" sz="3629" b="1" dirty="0">
                <a:solidFill>
                  <a:srgbClr val="000000"/>
                </a:solidFill>
              </a:rPr>
              <a:t>Effets à long terme</a:t>
            </a:r>
          </a:p>
        </p:txBody>
      </p:sp>
      <p:sp>
        <p:nvSpPr>
          <p:cNvPr id="29699" name="Text Box 2"/>
          <p:cNvSpPr txBox="1">
            <a:spLocks noChangeArrowheads="1"/>
          </p:cNvSpPr>
          <p:nvPr/>
        </p:nvSpPr>
        <p:spPr bwMode="auto">
          <a:xfrm>
            <a:off x="994211" y="1904367"/>
            <a:ext cx="8229024"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431800" indent="-319088">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9pPr>
          </a:lstStyle>
          <a:p>
            <a:pPr>
              <a:spcAft>
                <a:spcPts val="1282"/>
              </a:spcAft>
              <a:buClrTx/>
            </a:pPr>
            <a:r>
              <a:rPr lang="fr-FR" altLang="fr-FR" sz="2903" b="1" dirty="0">
                <a:solidFill>
                  <a:srgbClr val="000000"/>
                </a:solidFill>
              </a:rPr>
              <a:t>Manifestations neuropsychiques:</a:t>
            </a:r>
          </a:p>
          <a:p>
            <a:pPr marL="714375" indent="-342900">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smtClean="0">
                <a:solidFill>
                  <a:srgbClr val="000000"/>
                </a:solidFill>
              </a:rPr>
              <a:t>Altération </a:t>
            </a:r>
            <a:r>
              <a:rPr lang="fr-FR" altLang="fr-FR" sz="2359" dirty="0">
                <a:solidFill>
                  <a:srgbClr val="000000"/>
                </a:solidFill>
              </a:rPr>
              <a:t>des facultés d'apprentissage et de mémorisation</a:t>
            </a:r>
          </a:p>
          <a:p>
            <a:pPr marL="714375" indent="-342900">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a:solidFill>
                  <a:srgbClr val="000000"/>
                </a:solidFill>
              </a:rPr>
              <a:t>P</a:t>
            </a:r>
            <a:r>
              <a:rPr lang="fr-FR" altLang="fr-FR" sz="2359" dirty="0" smtClean="0">
                <a:solidFill>
                  <a:srgbClr val="000000"/>
                </a:solidFill>
              </a:rPr>
              <a:t>erte </a:t>
            </a:r>
            <a:r>
              <a:rPr lang="fr-FR" altLang="fr-FR" sz="2359" dirty="0">
                <a:solidFill>
                  <a:srgbClr val="000000"/>
                </a:solidFill>
              </a:rPr>
              <a:t>de motivation dans les activités quotidiennes</a:t>
            </a:r>
          </a:p>
          <a:p>
            <a:pPr marL="714375" indent="-342900" algn="just">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smtClean="0">
                <a:solidFill>
                  <a:srgbClr val="000000"/>
                </a:solidFill>
              </a:rPr>
              <a:t>Risque </a:t>
            </a:r>
            <a:r>
              <a:rPr lang="fr-FR" altLang="fr-FR" sz="2359" dirty="0">
                <a:solidFill>
                  <a:srgbClr val="000000"/>
                </a:solidFill>
              </a:rPr>
              <a:t>de révéler ou d'aggraver un épisode psychotique chez les prédisposés à la schizophrénie (la consommation du </a:t>
            </a:r>
            <a:r>
              <a:rPr lang="fr-FR" altLang="fr-FR" sz="2359" b="1" dirty="0">
                <a:solidFill>
                  <a:srgbClr val="000000"/>
                </a:solidFill>
              </a:rPr>
              <a:t>« </a:t>
            </a:r>
            <a:r>
              <a:rPr lang="fr-FR" altLang="fr-FR" sz="2359" b="1" dirty="0" err="1">
                <a:solidFill>
                  <a:srgbClr val="000000"/>
                </a:solidFill>
              </a:rPr>
              <a:t>skunk</a:t>
            </a:r>
            <a:r>
              <a:rPr lang="fr-FR" altLang="fr-FR" sz="2359" b="1" dirty="0">
                <a:solidFill>
                  <a:srgbClr val="000000"/>
                </a:solidFill>
              </a:rPr>
              <a:t> »</a:t>
            </a:r>
            <a:r>
              <a:rPr lang="fr-FR" altLang="fr-FR" sz="2359" dirty="0">
                <a:solidFill>
                  <a:srgbClr val="000000"/>
                </a:solidFill>
              </a:rPr>
              <a:t> (variété de cannabis avec effets très puissants à cause du taux de THC ↑) le risque est </a:t>
            </a:r>
            <a:r>
              <a:rPr lang="fr-FR" altLang="fr-FR" sz="2359" b="1" dirty="0">
                <a:solidFill>
                  <a:srgbClr val="000000"/>
                </a:solidFill>
              </a:rPr>
              <a:t>3 fois </a:t>
            </a:r>
            <a:r>
              <a:rPr lang="fr-FR" altLang="fr-FR" sz="2359" dirty="0">
                <a:solidFill>
                  <a:srgbClr val="000000"/>
                </a:solidFill>
              </a:rPr>
              <a:t>plus élevé que chez les non-fumeurs)  </a:t>
            </a:r>
          </a:p>
        </p:txBody>
      </p:sp>
    </p:spTree>
    <p:extLst>
      <p:ext uri="{BB962C8B-B14F-4D97-AF65-F5344CB8AC3E}">
        <p14:creationId xmlns:p14="http://schemas.microsoft.com/office/powerpoint/2010/main" val="395735407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051362" y="230767"/>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EFFETS SUR LA SANTÉ</a:t>
            </a:r>
          </a:p>
          <a:p>
            <a:pPr algn="ctr" eaLnBrk="1">
              <a:buClrTx/>
              <a:buFontTx/>
              <a:buNone/>
            </a:pPr>
            <a:r>
              <a:rPr lang="fr-FR" altLang="fr-FR" sz="3629" b="1" dirty="0">
                <a:solidFill>
                  <a:srgbClr val="000000"/>
                </a:solidFill>
              </a:rPr>
              <a:t>Effets à long terme</a:t>
            </a:r>
          </a:p>
        </p:txBody>
      </p:sp>
      <p:sp>
        <p:nvSpPr>
          <p:cNvPr id="31747" name="Text Box 2"/>
          <p:cNvSpPr txBox="1">
            <a:spLocks noChangeArrowheads="1"/>
          </p:cNvSpPr>
          <p:nvPr/>
        </p:nvSpPr>
        <p:spPr bwMode="auto">
          <a:xfrm>
            <a:off x="1165661" y="1990092"/>
            <a:ext cx="7964052"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31800" indent="-319088">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9pPr>
          </a:lstStyle>
          <a:p>
            <a:pPr marL="85725" indent="11113" algn="just">
              <a:spcAft>
                <a:spcPts val="1282"/>
              </a:spcAft>
              <a:buClrTx/>
              <a:tabLst>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b="1" dirty="0">
                <a:solidFill>
                  <a:srgbClr val="000000"/>
                </a:solidFill>
              </a:rPr>
              <a:t>Peut engendrer difficulté à la procréation et incidence sur le nouveau-né :</a:t>
            </a:r>
          </a:p>
          <a:p>
            <a:pPr>
              <a:spcAft>
                <a:spcPts val="1282"/>
              </a:spcAft>
              <a:buClrTx/>
            </a:pPr>
            <a:endParaRPr lang="fr-FR" altLang="fr-FR" sz="2359" dirty="0">
              <a:solidFill>
                <a:srgbClr val="000000"/>
              </a:solidFill>
            </a:endParaRPr>
          </a:p>
          <a:p>
            <a:pPr marL="714375" indent="-342900" algn="just">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a:solidFill>
                  <a:srgbClr val="000000"/>
                </a:solidFill>
              </a:rPr>
              <a:t>U</a:t>
            </a:r>
            <a:r>
              <a:rPr lang="fr-FR" altLang="fr-FR" sz="2359" dirty="0" smtClean="0">
                <a:solidFill>
                  <a:srgbClr val="000000"/>
                </a:solidFill>
              </a:rPr>
              <a:t>ne </a:t>
            </a:r>
            <a:r>
              <a:rPr lang="fr-FR" altLang="fr-FR" sz="2359" dirty="0">
                <a:solidFill>
                  <a:srgbClr val="000000"/>
                </a:solidFill>
              </a:rPr>
              <a:t>diminution de la production de sperme, de la mobilité des spermatozoïdes et de leur durée de vie</a:t>
            </a:r>
          </a:p>
          <a:p>
            <a:pPr marL="714375" indent="-342900">
              <a:spcAft>
                <a:spcPts val="1282"/>
              </a:spcAft>
              <a:buClrTx/>
              <a:buFont typeface="Wingdings" panose="05000000000000000000" pitchFamily="2" charset="2"/>
              <a:buChar char="Ø"/>
              <a:tabLst>
                <a:tab pos="714375"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dirty="0" smtClean="0">
                <a:solidFill>
                  <a:srgbClr val="000000"/>
                </a:solidFill>
              </a:rPr>
              <a:t>Retard </a:t>
            </a:r>
            <a:r>
              <a:rPr lang="fr-FR" altLang="fr-FR" sz="2359" dirty="0">
                <a:solidFill>
                  <a:srgbClr val="000000"/>
                </a:solidFill>
              </a:rPr>
              <a:t>de poids et de taille à la naissance du bébé  </a:t>
            </a:r>
          </a:p>
        </p:txBody>
      </p:sp>
    </p:spTree>
    <p:extLst>
      <p:ext uri="{BB962C8B-B14F-4D97-AF65-F5344CB8AC3E}">
        <p14:creationId xmlns:p14="http://schemas.microsoft.com/office/powerpoint/2010/main" val="218477755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251386" y="245055"/>
            <a:ext cx="8221823" cy="1137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EFFETS SUR LA SANTÉ</a:t>
            </a:r>
            <a:br>
              <a:rPr lang="fr-FR" altLang="fr-FR" sz="3992" b="1" dirty="0">
                <a:solidFill>
                  <a:srgbClr val="000000"/>
                </a:solidFill>
              </a:rPr>
            </a:br>
            <a:r>
              <a:rPr lang="fr-FR" altLang="fr-FR" sz="3629" b="1" dirty="0">
                <a:solidFill>
                  <a:srgbClr val="000000"/>
                </a:solidFill>
              </a:rPr>
              <a:t>Effets à long terme</a:t>
            </a:r>
          </a:p>
        </p:txBody>
      </p:sp>
      <p:sp>
        <p:nvSpPr>
          <p:cNvPr id="33795" name="Text Box 2"/>
          <p:cNvSpPr txBox="1">
            <a:spLocks noChangeArrowheads="1"/>
          </p:cNvSpPr>
          <p:nvPr/>
        </p:nvSpPr>
        <p:spPr bwMode="auto">
          <a:xfrm>
            <a:off x="1251385" y="2338806"/>
            <a:ext cx="8221823" cy="4519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2900" indent="-341313">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344487" indent="-342900" algn="just">
              <a:spcAft>
                <a:spcPts val="1282"/>
              </a:spcAft>
              <a:buClrTx/>
              <a:buFont typeface="Wingdings" panose="05000000000000000000" pitchFamily="2" charset="2"/>
              <a:buChar char="Ø"/>
            </a:pPr>
            <a:r>
              <a:rPr lang="fr-FR" altLang="fr-FR" sz="2359" b="1" dirty="0" smtClean="0">
                <a:solidFill>
                  <a:srgbClr val="000000"/>
                </a:solidFill>
              </a:rPr>
              <a:t>Risque </a:t>
            </a:r>
            <a:r>
              <a:rPr lang="fr-FR" altLang="fr-FR" sz="2359" b="1" dirty="0">
                <a:solidFill>
                  <a:srgbClr val="000000"/>
                </a:solidFill>
              </a:rPr>
              <a:t>augmenté de cancer du poumon et des voies aéro-digestives supérieures </a:t>
            </a:r>
            <a:r>
              <a:rPr lang="fr-FR" altLang="fr-FR" sz="2359" dirty="0">
                <a:solidFill>
                  <a:srgbClr val="000000"/>
                </a:solidFill>
              </a:rPr>
              <a:t>(6 à 7 fois plus de goudrons et de CO que la cigarette; 2 fois plus de benzène et 3 fois plus de toluène)</a:t>
            </a:r>
          </a:p>
          <a:p>
            <a:pPr>
              <a:spcAft>
                <a:spcPts val="1282"/>
              </a:spcAft>
              <a:buClrTx/>
            </a:pPr>
            <a:endParaRPr lang="fr-FR" altLang="fr-FR" sz="2359" dirty="0">
              <a:solidFill>
                <a:srgbClr val="000000"/>
              </a:solidFill>
            </a:endParaRPr>
          </a:p>
        </p:txBody>
      </p:sp>
    </p:spTree>
    <p:extLst>
      <p:ext uri="{BB962C8B-B14F-4D97-AF65-F5344CB8AC3E}">
        <p14:creationId xmlns:p14="http://schemas.microsoft.com/office/powerpoint/2010/main" val="2254065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179949" y="159329"/>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a:solidFill>
                  <a:srgbClr val="000000"/>
                </a:solidFill>
              </a:rPr>
              <a:t>EFFETS SUR LA SANTÉ</a:t>
            </a:r>
          </a:p>
        </p:txBody>
      </p:sp>
      <p:sp>
        <p:nvSpPr>
          <p:cNvPr id="19458" name="Text Box 2"/>
          <p:cNvSpPr txBox="1">
            <a:spLocks noChangeArrowheads="1"/>
          </p:cNvSpPr>
          <p:nvPr/>
        </p:nvSpPr>
        <p:spPr bwMode="auto">
          <a:xfrm>
            <a:off x="1394261" y="1718629"/>
            <a:ext cx="7878327" cy="456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28625" indent="-31750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Arial" panose="020B0604020202020204" pitchFamily="34" charset="0"/>
                <a:ea typeface="Microsoft YaHei" panose="020B0503020204020204" pitchFamily="34" charset="-122"/>
              </a:defRPr>
            </a:lvl1pPr>
            <a:lvl2pP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Arial" panose="020B0604020202020204" pitchFamily="34" charset="0"/>
                <a:ea typeface="Microsoft YaHei" panose="020B0503020204020204" pitchFamily="34" charset="-122"/>
              </a:defRPr>
            </a:lvl2pPr>
            <a:lvl3pP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Arial" panose="020B0604020202020204" pitchFamily="34" charset="0"/>
                <a:ea typeface="Microsoft YaHei" panose="020B0503020204020204" pitchFamily="34" charset="-122"/>
              </a:defRPr>
            </a:lvl3pPr>
            <a:lvl4pP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Arial" panose="020B0604020202020204" pitchFamily="34" charset="0"/>
                <a:ea typeface="Microsoft YaHei" panose="020B0503020204020204" pitchFamily="34" charset="-122"/>
              </a:defRPr>
            </a:lvl4pPr>
            <a:lvl5pP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Arial" panose="020B0604020202020204" pitchFamily="34" charset="0"/>
                <a:ea typeface="Microsoft YaHei" panose="020B0503020204020204" pitchFamily="34" charset="-122"/>
              </a:defRPr>
            </a:lvl9pPr>
          </a:lstStyle>
          <a:p>
            <a:pPr algn="just">
              <a:lnSpc>
                <a:spcPct val="93000"/>
              </a:lnSpc>
              <a:spcAft>
                <a:spcPts val="1282"/>
              </a:spcAft>
              <a:buSzPct val="100000"/>
              <a:defRPr/>
            </a:pPr>
            <a:r>
              <a:rPr lang="fr-FR" altLang="fr-FR" sz="2359" dirty="0" smtClean="0">
                <a:solidFill>
                  <a:srgbClr val="000000"/>
                </a:solidFill>
              </a:rPr>
              <a:t>Le cannabis </a:t>
            </a:r>
            <a:r>
              <a:rPr lang="fr-FR" altLang="fr-FR" sz="2359" dirty="0">
                <a:solidFill>
                  <a:srgbClr val="000000"/>
                </a:solidFill>
              </a:rPr>
              <a:t>peut être utilisé à des fins médicales</a:t>
            </a:r>
          </a:p>
          <a:p>
            <a:pPr marL="714375" indent="-342900" algn="just">
              <a:lnSpc>
                <a:spcPct val="93000"/>
              </a:lnSpc>
              <a:spcAft>
                <a:spcPts val="1282"/>
              </a:spcAft>
              <a:buClr>
                <a:srgbClr val="000000"/>
              </a:buClr>
              <a:buSzPct val="100000"/>
              <a:buFont typeface="Wingdings" panose="05000000000000000000" pitchFamily="2" charset="2"/>
              <a:buChar char="Ø"/>
              <a:tabLst>
                <a:tab pos="71437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altLang="fr-FR" sz="2359" dirty="0">
                <a:solidFill>
                  <a:srgbClr val="000000"/>
                </a:solidFill>
              </a:rPr>
              <a:t>Troubles du mouvement</a:t>
            </a:r>
          </a:p>
          <a:p>
            <a:pPr marL="714375" indent="-342900" algn="just">
              <a:lnSpc>
                <a:spcPct val="93000"/>
              </a:lnSpc>
              <a:spcAft>
                <a:spcPts val="1282"/>
              </a:spcAft>
              <a:buClr>
                <a:srgbClr val="000000"/>
              </a:buClr>
              <a:buSzPct val="100000"/>
              <a:buFont typeface="Wingdings" panose="05000000000000000000" pitchFamily="2" charset="2"/>
              <a:buChar char="Ø"/>
              <a:tabLst>
                <a:tab pos="71437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altLang="fr-FR" sz="2359" dirty="0">
                <a:solidFill>
                  <a:srgbClr val="000000"/>
                </a:solidFill>
              </a:rPr>
              <a:t>Douleurs chroniques résistantes aux traitements traditionnels</a:t>
            </a:r>
          </a:p>
          <a:p>
            <a:pPr marL="714375" indent="-342900" algn="just">
              <a:lnSpc>
                <a:spcPct val="93000"/>
              </a:lnSpc>
              <a:spcAft>
                <a:spcPts val="1282"/>
              </a:spcAft>
              <a:buClr>
                <a:srgbClr val="000000"/>
              </a:buClr>
              <a:buSzPct val="100000"/>
              <a:buFont typeface="Wingdings" panose="05000000000000000000" pitchFamily="2" charset="2"/>
              <a:buChar char="Ø"/>
              <a:tabLst>
                <a:tab pos="71437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altLang="fr-FR" sz="2359" dirty="0">
                <a:solidFill>
                  <a:srgbClr val="000000"/>
                </a:solidFill>
              </a:rPr>
              <a:t>Maladies auto-immunes et inflammations (sclérose en plaque</a:t>
            </a:r>
            <a:r>
              <a:rPr lang="fr-FR" altLang="fr-FR" sz="1996" dirty="0">
                <a:solidFill>
                  <a:srgbClr val="000000"/>
                </a:solidFill>
              </a:rPr>
              <a:t>)</a:t>
            </a:r>
          </a:p>
        </p:txBody>
      </p:sp>
    </p:spTree>
    <p:extLst>
      <p:ext uri="{BB962C8B-B14F-4D97-AF65-F5344CB8AC3E}">
        <p14:creationId xmlns:p14="http://schemas.microsoft.com/office/powerpoint/2010/main" val="50536706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979924" y="202192"/>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CANNABIS ET TRAVAIL</a:t>
            </a:r>
          </a:p>
        </p:txBody>
      </p:sp>
      <p:sp>
        <p:nvSpPr>
          <p:cNvPr id="37891" name="Text Box 2"/>
          <p:cNvSpPr txBox="1">
            <a:spLocks noChangeArrowheads="1"/>
          </p:cNvSpPr>
          <p:nvPr/>
        </p:nvSpPr>
        <p:spPr bwMode="auto">
          <a:xfrm>
            <a:off x="1237099" y="1747204"/>
            <a:ext cx="8229024"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23863" indent="-319088">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9pPr>
          </a:lstStyle>
          <a:p>
            <a:pPr marL="447675" indent="-342900">
              <a:spcAft>
                <a:spcPts val="1282"/>
              </a:spcAft>
              <a:buFont typeface="Wingdings" panose="05000000000000000000" pitchFamily="2" charset="2"/>
              <a:buChar char="Ø"/>
            </a:pPr>
            <a:r>
              <a:rPr lang="fr-FR" altLang="fr-FR" sz="2359" dirty="0">
                <a:solidFill>
                  <a:srgbClr val="000000"/>
                </a:solidFill>
              </a:rPr>
              <a:t>Difficultés de concentration</a:t>
            </a:r>
          </a:p>
          <a:p>
            <a:pPr marL="447675" indent="-342900">
              <a:spcAft>
                <a:spcPts val="1282"/>
              </a:spcAft>
              <a:buFont typeface="Wingdings" panose="05000000000000000000" pitchFamily="2" charset="2"/>
              <a:buChar char="Ø"/>
            </a:pPr>
            <a:r>
              <a:rPr lang="fr-FR" altLang="fr-FR" sz="2359" dirty="0">
                <a:solidFill>
                  <a:srgbClr val="000000"/>
                </a:solidFill>
              </a:rPr>
              <a:t>Altération de la mémoire immédiate</a:t>
            </a:r>
          </a:p>
          <a:p>
            <a:pPr marL="447675" indent="-342900">
              <a:spcAft>
                <a:spcPts val="1282"/>
              </a:spcAft>
              <a:buFont typeface="Wingdings" panose="05000000000000000000" pitchFamily="2" charset="2"/>
              <a:buChar char="Ø"/>
            </a:pPr>
            <a:r>
              <a:rPr lang="fr-FR" altLang="fr-FR" sz="2359" dirty="0">
                <a:solidFill>
                  <a:srgbClr val="000000"/>
                </a:solidFill>
              </a:rPr>
              <a:t>Baisse de la vigilance</a:t>
            </a:r>
          </a:p>
          <a:p>
            <a:pPr marL="447675" indent="-342900">
              <a:spcAft>
                <a:spcPts val="1282"/>
              </a:spcAft>
              <a:buFont typeface="Wingdings" panose="05000000000000000000" pitchFamily="2" charset="2"/>
              <a:buChar char="Ø"/>
            </a:pPr>
            <a:r>
              <a:rPr lang="fr-FR" altLang="fr-FR" sz="2359" dirty="0">
                <a:solidFill>
                  <a:srgbClr val="000000"/>
                </a:solidFill>
              </a:rPr>
              <a:t>Troubles d’équilibre et coordination</a:t>
            </a:r>
          </a:p>
          <a:p>
            <a:pPr marL="447675" indent="-342900">
              <a:spcAft>
                <a:spcPts val="1282"/>
              </a:spcAft>
              <a:buFont typeface="Wingdings" panose="05000000000000000000" pitchFamily="2" charset="2"/>
              <a:buChar char="Ø"/>
            </a:pPr>
            <a:r>
              <a:rPr lang="fr-FR" altLang="fr-FR" sz="2359" dirty="0">
                <a:solidFill>
                  <a:srgbClr val="000000"/>
                </a:solidFill>
              </a:rPr>
              <a:t>Difficultés a effectuer des tâches </a:t>
            </a:r>
            <a:r>
              <a:rPr lang="fr-FR" altLang="fr-FR" sz="2359" dirty="0" smtClean="0">
                <a:solidFill>
                  <a:srgbClr val="000000"/>
                </a:solidFill>
              </a:rPr>
              <a:t>complexes</a:t>
            </a:r>
            <a:endParaRPr lang="fr-FR" altLang="fr-FR" sz="2359" dirty="0">
              <a:solidFill>
                <a:srgbClr val="000000"/>
              </a:solidFill>
            </a:endParaRPr>
          </a:p>
          <a:p>
            <a:pPr marL="447675" indent="-342900">
              <a:spcAft>
                <a:spcPts val="1282"/>
              </a:spcAft>
              <a:buFont typeface="Wingdings" panose="05000000000000000000" pitchFamily="2" charset="2"/>
              <a:buChar char="Ø"/>
            </a:pPr>
            <a:r>
              <a:rPr lang="fr-FR" altLang="fr-FR" sz="2359" dirty="0">
                <a:solidFill>
                  <a:srgbClr val="000000"/>
                </a:solidFill>
              </a:rPr>
              <a:t>Ralentissement des réflexes</a:t>
            </a:r>
          </a:p>
        </p:txBody>
      </p:sp>
    </p:spTree>
    <p:extLst>
      <p:ext uri="{BB962C8B-B14F-4D97-AF65-F5344CB8AC3E}">
        <p14:creationId xmlns:p14="http://schemas.microsoft.com/office/powerpoint/2010/main" val="326186387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937061" y="287917"/>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CANNABIS ET TRAVAIL</a:t>
            </a:r>
          </a:p>
        </p:txBody>
      </p:sp>
      <p:sp>
        <p:nvSpPr>
          <p:cNvPr id="39939" name="Text Box 2"/>
          <p:cNvSpPr txBox="1">
            <a:spLocks noChangeArrowheads="1"/>
          </p:cNvSpPr>
          <p:nvPr/>
        </p:nvSpPr>
        <p:spPr bwMode="auto">
          <a:xfrm>
            <a:off x="1437124" y="2075817"/>
            <a:ext cx="8229024"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23863" indent="-319088">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3863" algn="l"/>
                <a:tab pos="871538" algn="l"/>
                <a:tab pos="1320800" algn="l"/>
                <a:tab pos="1770063" algn="l"/>
                <a:tab pos="2219325" algn="l"/>
                <a:tab pos="2668588" algn="l"/>
                <a:tab pos="3117850" algn="l"/>
                <a:tab pos="3567113" algn="l"/>
                <a:tab pos="4016375" algn="l"/>
                <a:tab pos="4465638" algn="l"/>
                <a:tab pos="4914900" algn="l"/>
                <a:tab pos="5364163" algn="l"/>
                <a:tab pos="5813425" algn="l"/>
                <a:tab pos="6262688" algn="l"/>
                <a:tab pos="6711950" algn="l"/>
                <a:tab pos="7161213" algn="l"/>
                <a:tab pos="7610475" algn="l"/>
                <a:tab pos="8059738" algn="l"/>
                <a:tab pos="8509000" algn="l"/>
                <a:tab pos="8958263" algn="l"/>
                <a:tab pos="9407525" algn="l"/>
              </a:tabLst>
              <a:defRPr>
                <a:solidFill>
                  <a:schemeClr val="bg1"/>
                </a:solidFill>
                <a:latin typeface="Arial" panose="020B0604020202020204" pitchFamily="34" charset="0"/>
                <a:ea typeface="Microsoft YaHei" panose="020B0503020204020204" pitchFamily="34" charset="-122"/>
              </a:defRPr>
            </a:lvl9pPr>
          </a:lstStyle>
          <a:p>
            <a:pPr marL="447675" indent="-342900">
              <a:spcAft>
                <a:spcPts val="1282"/>
              </a:spcAft>
              <a:buFont typeface="Wingdings" panose="05000000000000000000" pitchFamily="2" charset="2"/>
              <a:buChar char="Ø"/>
            </a:pPr>
            <a:r>
              <a:rPr lang="fr-FR" altLang="fr-FR" sz="2359" dirty="0">
                <a:solidFill>
                  <a:srgbClr val="000000"/>
                </a:solidFill>
              </a:rPr>
              <a:t>Augmentation de l'absentéisme</a:t>
            </a:r>
          </a:p>
          <a:p>
            <a:pPr marL="447675" indent="-342900">
              <a:spcAft>
                <a:spcPts val="1282"/>
              </a:spcAft>
              <a:buFont typeface="Wingdings" panose="05000000000000000000" pitchFamily="2" charset="2"/>
              <a:buChar char="Ø"/>
            </a:pPr>
            <a:r>
              <a:rPr lang="fr-FR" altLang="fr-FR" sz="2359" dirty="0">
                <a:solidFill>
                  <a:srgbClr val="000000"/>
                </a:solidFill>
              </a:rPr>
              <a:t>Manque d'effectivité</a:t>
            </a:r>
          </a:p>
          <a:p>
            <a:pPr marL="447675" indent="-342900">
              <a:spcAft>
                <a:spcPts val="1282"/>
              </a:spcAft>
              <a:buFont typeface="Wingdings" panose="05000000000000000000" pitchFamily="2" charset="2"/>
              <a:buChar char="Ø"/>
            </a:pPr>
            <a:r>
              <a:rPr lang="fr-FR" altLang="fr-FR" sz="2359" dirty="0">
                <a:solidFill>
                  <a:srgbClr val="000000"/>
                </a:solidFill>
              </a:rPr>
              <a:t>Diminution de la productivité</a:t>
            </a:r>
          </a:p>
          <a:p>
            <a:pPr marL="447675" indent="-342900">
              <a:spcAft>
                <a:spcPts val="1282"/>
              </a:spcAft>
              <a:buFont typeface="Wingdings" panose="05000000000000000000" pitchFamily="2" charset="2"/>
              <a:buChar char="Ø"/>
            </a:pPr>
            <a:r>
              <a:rPr lang="fr-FR" altLang="fr-FR" sz="2359" dirty="0">
                <a:solidFill>
                  <a:srgbClr val="000000"/>
                </a:solidFill>
              </a:rPr>
              <a:t>Augmentation des risques de blessures</a:t>
            </a:r>
          </a:p>
          <a:p>
            <a:pPr marL="447675" indent="-342900">
              <a:spcAft>
                <a:spcPts val="1282"/>
              </a:spcAft>
              <a:buFont typeface="Wingdings" panose="05000000000000000000" pitchFamily="2" charset="2"/>
              <a:buChar char="Ø"/>
            </a:pPr>
            <a:r>
              <a:rPr lang="fr-FR" altLang="fr-FR" sz="2359" dirty="0">
                <a:solidFill>
                  <a:srgbClr val="000000"/>
                </a:solidFill>
              </a:rPr>
              <a:t>Démotivation</a:t>
            </a:r>
          </a:p>
          <a:p>
            <a:pPr marL="447675" indent="-342900">
              <a:spcAft>
                <a:spcPts val="1282"/>
              </a:spcAft>
              <a:buFont typeface="Wingdings" panose="05000000000000000000" pitchFamily="2" charset="2"/>
              <a:buChar char="Ø"/>
            </a:pPr>
            <a:r>
              <a:rPr lang="fr-FR" altLang="fr-FR" sz="2359" dirty="0">
                <a:solidFill>
                  <a:srgbClr val="000000"/>
                </a:solidFill>
              </a:rPr>
              <a:t>Agressivité et conflits</a:t>
            </a:r>
          </a:p>
        </p:txBody>
      </p:sp>
    </p:spTree>
    <p:extLst>
      <p:ext uri="{BB962C8B-B14F-4D97-AF65-F5344CB8AC3E}">
        <p14:creationId xmlns:p14="http://schemas.microsoft.com/office/powerpoint/2010/main" val="254846190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42639" y="1411348"/>
            <a:ext cx="3743636" cy="4715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31800" indent="-315913">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9pPr>
          </a:lstStyle>
          <a:p>
            <a:pPr marL="85725" indent="11113" algn="just">
              <a:spcAft>
                <a:spcPts val="1282"/>
              </a:spcAft>
              <a:buClrTx/>
              <a:tabLst>
                <a:tab pos="62865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b="1" dirty="0">
                <a:solidFill>
                  <a:srgbClr val="000000"/>
                </a:solidFill>
              </a:rPr>
              <a:t>L'herbe (marijuana)</a:t>
            </a:r>
            <a:r>
              <a:rPr lang="fr-FR" altLang="fr-FR" sz="2359" dirty="0">
                <a:solidFill>
                  <a:srgbClr val="000000"/>
                </a:solidFill>
              </a:rPr>
              <a:t> : feuilles, tiges et sommités fleuries séchées/écrasées (cigarette)</a:t>
            </a:r>
          </a:p>
          <a:p>
            <a:pPr marL="85725" indent="11113" algn="just">
              <a:spcAft>
                <a:spcPts val="1282"/>
              </a:spcAft>
              <a:buClrTx/>
              <a:tabLst>
                <a:tab pos="62865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b="1" dirty="0">
                <a:solidFill>
                  <a:srgbClr val="000000"/>
                </a:solidFill>
              </a:rPr>
              <a:t>La résine (haschisch, shit) </a:t>
            </a:r>
            <a:r>
              <a:rPr lang="fr-FR" altLang="fr-FR" sz="2359" dirty="0">
                <a:solidFill>
                  <a:srgbClr val="000000"/>
                </a:solidFill>
              </a:rPr>
              <a:t>: sécrétée par les inflorescences et mélangée  à certaines parties des fleurs et des feuilles (fume mélange à du tabac)</a:t>
            </a:r>
          </a:p>
          <a:p>
            <a:pPr marL="85725" indent="11113" algn="just">
              <a:spcAft>
                <a:spcPts val="1282"/>
              </a:spcAft>
              <a:buClrTx/>
              <a:tabLst>
                <a:tab pos="62865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359" b="1" dirty="0">
                <a:solidFill>
                  <a:srgbClr val="000000"/>
                </a:solidFill>
              </a:rPr>
              <a:t>L'huile </a:t>
            </a:r>
            <a:r>
              <a:rPr lang="fr-FR" altLang="fr-FR" sz="2359" dirty="0">
                <a:solidFill>
                  <a:srgbClr val="000000"/>
                </a:solidFill>
              </a:rPr>
              <a:t>: concentrée en principe actif (pipe)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568" y="1411348"/>
            <a:ext cx="4213882" cy="49930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noChangeArrowheads="1"/>
          </p:cNvSpPr>
          <p:nvPr/>
        </p:nvSpPr>
        <p:spPr bwMode="auto">
          <a:xfrm>
            <a:off x="1980049" y="273629"/>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sz="1633"/>
          </a:p>
        </p:txBody>
      </p:sp>
      <p:sp>
        <p:nvSpPr>
          <p:cNvPr id="5125" name="Text Box 4"/>
          <p:cNvSpPr txBox="1">
            <a:spLocks noChangeArrowheads="1"/>
          </p:cNvSpPr>
          <p:nvPr/>
        </p:nvSpPr>
        <p:spPr bwMode="auto">
          <a:xfrm>
            <a:off x="1065414" y="273629"/>
            <a:ext cx="8221823" cy="1137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a:solidFill>
                  <a:srgbClr val="000000"/>
                </a:solidFill>
              </a:rPr>
              <a:t>Cannabis</a:t>
            </a:r>
          </a:p>
        </p:txBody>
      </p:sp>
    </p:spTree>
    <p:extLst>
      <p:ext uri="{BB962C8B-B14F-4D97-AF65-F5344CB8AC3E}">
        <p14:creationId xmlns:p14="http://schemas.microsoft.com/office/powerpoint/2010/main" val="232121528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265674" y="216480"/>
            <a:ext cx="8221823" cy="1137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CANNABIS ET TRAVAIL</a:t>
            </a:r>
          </a:p>
        </p:txBody>
      </p:sp>
      <p:sp>
        <p:nvSpPr>
          <p:cNvPr id="22530" name="Text Box 2"/>
          <p:cNvSpPr txBox="1">
            <a:spLocks noChangeArrowheads="1"/>
          </p:cNvSpPr>
          <p:nvPr/>
        </p:nvSpPr>
        <p:spPr bwMode="auto">
          <a:xfrm>
            <a:off x="1265673" y="2132967"/>
            <a:ext cx="8221823" cy="4519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2900" indent="-341313">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marL="628650" indent="-342900">
              <a:lnSpc>
                <a:spcPct val="93000"/>
              </a:lnSpc>
              <a:spcAft>
                <a:spcPts val="1282"/>
              </a:spcAft>
              <a:buSzPct val="100000"/>
              <a:tabLst>
                <a:tab pos="6286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359" b="1" dirty="0">
                <a:solidFill>
                  <a:srgbClr val="000000"/>
                </a:solidFill>
              </a:rPr>
              <a:t>ATTENTION </a:t>
            </a:r>
            <a:r>
              <a:rPr lang="fr-FR" altLang="fr-FR" sz="2359" b="1" dirty="0" smtClean="0">
                <a:solidFill>
                  <a:srgbClr val="000000"/>
                </a:solidFill>
              </a:rPr>
              <a:t>:</a:t>
            </a:r>
          </a:p>
          <a:p>
            <a:pPr marL="628650" indent="-342900">
              <a:lnSpc>
                <a:spcPct val="93000"/>
              </a:lnSpc>
              <a:spcAft>
                <a:spcPts val="1282"/>
              </a:spcAft>
              <a:buSzPct val="100000"/>
              <a:buFont typeface="Wingdings" panose="05000000000000000000" pitchFamily="2" charset="2"/>
              <a:buChar char="Ø"/>
              <a:tabLst>
                <a:tab pos="6286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359" dirty="0" smtClean="0">
                <a:solidFill>
                  <a:srgbClr val="000000"/>
                </a:solidFill>
              </a:rPr>
              <a:t>A </a:t>
            </a:r>
            <a:r>
              <a:rPr lang="fr-FR" altLang="fr-FR" sz="2359" dirty="0">
                <a:solidFill>
                  <a:srgbClr val="000000"/>
                </a:solidFill>
              </a:rPr>
              <a:t>l’utilisation des machines </a:t>
            </a:r>
            <a:r>
              <a:rPr lang="fr-FR" altLang="fr-FR" sz="2359" dirty="0" smtClean="0">
                <a:solidFill>
                  <a:srgbClr val="000000"/>
                </a:solidFill>
              </a:rPr>
              <a:t>dangereuses</a:t>
            </a:r>
          </a:p>
          <a:p>
            <a:pPr marL="628650" indent="-342900">
              <a:lnSpc>
                <a:spcPct val="93000"/>
              </a:lnSpc>
              <a:spcAft>
                <a:spcPts val="1282"/>
              </a:spcAft>
              <a:buSzPct val="100000"/>
              <a:buFont typeface="Wingdings" panose="05000000000000000000" pitchFamily="2" charset="2"/>
              <a:buChar char="Ø"/>
              <a:tabLst>
                <a:tab pos="6286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359" dirty="0">
                <a:solidFill>
                  <a:srgbClr val="000000"/>
                </a:solidFill>
              </a:rPr>
              <a:t>A</a:t>
            </a:r>
            <a:r>
              <a:rPr lang="fr-FR" altLang="fr-FR" sz="2359" dirty="0" smtClean="0">
                <a:solidFill>
                  <a:srgbClr val="000000"/>
                </a:solidFill>
              </a:rPr>
              <a:t> </a:t>
            </a:r>
            <a:r>
              <a:rPr lang="fr-FR" altLang="fr-FR" sz="2359" dirty="0">
                <a:solidFill>
                  <a:srgbClr val="000000"/>
                </a:solidFill>
              </a:rPr>
              <a:t>la conduite routière</a:t>
            </a:r>
          </a:p>
          <a:p>
            <a:pPr marL="628650" indent="-342900">
              <a:lnSpc>
                <a:spcPct val="93000"/>
              </a:lnSpc>
              <a:spcAft>
                <a:spcPts val="1282"/>
              </a:spcAft>
              <a:buClr>
                <a:srgbClr val="000000"/>
              </a:buClr>
              <a:buSzPct val="100000"/>
              <a:buFont typeface="Wingdings" panose="05000000000000000000" pitchFamily="2" charset="2"/>
              <a:buChar char="Ø"/>
              <a:tabLst>
                <a:tab pos="6286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359" dirty="0" smtClean="0">
                <a:solidFill>
                  <a:srgbClr val="000000"/>
                </a:solidFill>
              </a:rPr>
              <a:t>Aux travailleurs isolés</a:t>
            </a:r>
            <a:endParaRPr lang="fr-FR" altLang="fr-FR" sz="2359" dirty="0">
              <a:solidFill>
                <a:srgbClr val="000000"/>
              </a:solidFill>
            </a:endParaRPr>
          </a:p>
          <a:p>
            <a:pPr>
              <a:lnSpc>
                <a:spcPct val="93000"/>
              </a:lnSpc>
              <a:spcAft>
                <a:spcPts val="1282"/>
              </a:spcAft>
              <a:buSzPct val="100000"/>
              <a:defRPr/>
            </a:pPr>
            <a:endParaRPr lang="fr-FR" altLang="fr-FR" sz="2359" dirty="0">
              <a:solidFill>
                <a:srgbClr val="000000"/>
              </a:solidFill>
            </a:endParaRPr>
          </a:p>
        </p:txBody>
      </p:sp>
    </p:spTree>
    <p:extLst>
      <p:ext uri="{BB962C8B-B14F-4D97-AF65-F5344CB8AC3E}">
        <p14:creationId xmlns:p14="http://schemas.microsoft.com/office/powerpoint/2010/main" val="1037486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222811" y="140853"/>
            <a:ext cx="8223263" cy="113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chemeClr val="tx1"/>
                </a:solidFill>
              </a:rPr>
              <a:t>Consommation des SPA selon la PCS en France en 2014 (en %)</a:t>
            </a:r>
          </a:p>
        </p:txBody>
      </p:sp>
      <p:graphicFrame>
        <p:nvGraphicFramePr>
          <p:cNvPr id="2" name="Tableau 1"/>
          <p:cNvGraphicFramePr>
            <a:graphicFrameLocks noGrp="1"/>
          </p:cNvGraphicFramePr>
          <p:nvPr>
            <p:extLst>
              <p:ext uri="{D42A27DB-BD31-4B8C-83A1-F6EECF244321}">
                <p14:modId xmlns:p14="http://schemas.microsoft.com/office/powerpoint/2010/main" val="2389839379"/>
              </p:ext>
            </p:extLst>
          </p:nvPr>
        </p:nvGraphicFramePr>
        <p:xfrm>
          <a:off x="1055753" y="1728597"/>
          <a:ext cx="8557378" cy="3729709"/>
        </p:xfrm>
        <a:graphic>
          <a:graphicData uri="http://schemas.openxmlformats.org/drawingml/2006/table">
            <a:tbl>
              <a:tblPr firstRow="1" firstCol="1" bandRow="1">
                <a:tableStyleId>{5C22544A-7EE6-4342-B048-85BDC9FD1C3A}</a:tableStyleId>
              </a:tblPr>
              <a:tblGrid>
                <a:gridCol w="3331497"/>
                <a:gridCol w="2612940"/>
                <a:gridCol w="2612941"/>
              </a:tblGrid>
              <a:tr h="355027">
                <a:tc rowSpan="2">
                  <a:txBody>
                    <a:bodyPr/>
                    <a:lstStyle/>
                    <a:p>
                      <a:pPr>
                        <a:lnSpc>
                          <a:spcPct val="107000"/>
                        </a:lnSpc>
                        <a:spcAft>
                          <a:spcPts val="0"/>
                        </a:spcAft>
                      </a:pPr>
                      <a:r>
                        <a:rPr lang="fr-FR" sz="2200" dirty="0">
                          <a:effectLst/>
                          <a:latin typeface="+mj-lt"/>
                        </a:rPr>
                        <a:t> </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Hommes</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Femmes</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r>
              <a:tr h="500734">
                <a:tc vMerge="1">
                  <a:txBody>
                    <a:bodyPr/>
                    <a:lstStyle/>
                    <a:p>
                      <a:endParaRPr lang="fr-FR"/>
                    </a:p>
                  </a:txBody>
                  <a:tcPr/>
                </a:tc>
                <a:tc>
                  <a:txBody>
                    <a:bodyPr/>
                    <a:lstStyle/>
                    <a:p>
                      <a:pPr algn="ctr">
                        <a:lnSpc>
                          <a:spcPct val="107000"/>
                        </a:lnSpc>
                        <a:spcAft>
                          <a:spcPts val="0"/>
                        </a:spcAft>
                      </a:pPr>
                      <a:r>
                        <a:rPr lang="fr-FR" sz="2200" dirty="0" smtClean="0">
                          <a:effectLst/>
                          <a:latin typeface="+mj-lt"/>
                        </a:rPr>
                        <a:t>Cannabis</a:t>
                      </a:r>
                      <a:r>
                        <a:rPr lang="fr-FR" sz="2200" baseline="0" dirty="0" smtClean="0">
                          <a:effectLst/>
                          <a:latin typeface="+mj-lt"/>
                        </a:rPr>
                        <a:t> </a:t>
                      </a:r>
                      <a:r>
                        <a:rPr lang="fr-FR" sz="2200" dirty="0" smtClean="0">
                          <a:effectLst/>
                          <a:latin typeface="+mj-lt"/>
                        </a:rPr>
                        <a:t>(année</a:t>
                      </a:r>
                      <a:r>
                        <a:rPr lang="fr-FR" sz="2200" dirty="0">
                          <a:effectLst/>
                          <a:latin typeface="+mj-lt"/>
                        </a:rPr>
                        <a:t>)</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smtClean="0">
                          <a:effectLst/>
                          <a:latin typeface="+mj-lt"/>
                        </a:rPr>
                        <a:t>Cannabis</a:t>
                      </a:r>
                      <a:r>
                        <a:rPr lang="fr-FR" sz="2200" baseline="0" dirty="0" smtClean="0">
                          <a:effectLst/>
                          <a:latin typeface="+mj-lt"/>
                        </a:rPr>
                        <a:t> </a:t>
                      </a:r>
                      <a:r>
                        <a:rPr lang="fr-FR" sz="2200" dirty="0" smtClean="0">
                          <a:effectLst/>
                          <a:latin typeface="+mj-lt"/>
                        </a:rPr>
                        <a:t>(année</a:t>
                      </a:r>
                      <a:r>
                        <a:rPr lang="fr-FR" sz="2200" dirty="0">
                          <a:effectLst/>
                          <a:latin typeface="+mj-lt"/>
                        </a:rPr>
                        <a:t>)</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r>
              <a:tr h="355027">
                <a:tc>
                  <a:txBody>
                    <a:bodyPr/>
                    <a:lstStyle/>
                    <a:p>
                      <a:pPr>
                        <a:lnSpc>
                          <a:spcPct val="107000"/>
                        </a:lnSpc>
                        <a:spcAft>
                          <a:spcPts val="0"/>
                        </a:spcAft>
                      </a:pPr>
                      <a:r>
                        <a:rPr lang="fr-FR" sz="2200">
                          <a:effectLst/>
                          <a:latin typeface="+mj-lt"/>
                        </a:rPr>
                        <a:t>Agriculteurs</a:t>
                      </a:r>
                      <a:endParaRPr lang="fr-FR" sz="220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tabLst>
                          <a:tab pos="254000" algn="ctr"/>
                        </a:tabLst>
                      </a:pPr>
                      <a:r>
                        <a:rPr lang="fr-FR" sz="2200" dirty="0">
                          <a:effectLst/>
                          <a:latin typeface="+mj-lt"/>
                        </a:rPr>
                        <a:t>	2,6</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2,8</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r>
              <a:tr h="710052">
                <a:tc>
                  <a:txBody>
                    <a:bodyPr/>
                    <a:lstStyle/>
                    <a:p>
                      <a:pPr>
                        <a:lnSpc>
                          <a:spcPct val="107000"/>
                        </a:lnSpc>
                        <a:spcAft>
                          <a:spcPts val="0"/>
                        </a:spcAft>
                      </a:pPr>
                      <a:r>
                        <a:rPr lang="fr-FR" sz="2200" dirty="0">
                          <a:effectLst/>
                          <a:latin typeface="+mj-lt"/>
                        </a:rPr>
                        <a:t>Artisans, commerçants et chefs d’entreprises</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11,6</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4,8</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r>
              <a:tr h="355027">
                <a:tc>
                  <a:txBody>
                    <a:bodyPr/>
                    <a:lstStyle/>
                    <a:p>
                      <a:pPr>
                        <a:lnSpc>
                          <a:spcPct val="107000"/>
                        </a:lnSpc>
                        <a:spcAft>
                          <a:spcPts val="0"/>
                        </a:spcAft>
                      </a:pPr>
                      <a:r>
                        <a:rPr lang="fr-FR" sz="2200">
                          <a:effectLst/>
                          <a:latin typeface="+mj-lt"/>
                        </a:rPr>
                        <a:t>Cadres</a:t>
                      </a:r>
                      <a:endParaRPr lang="fr-FR" sz="220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10,9</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6,7</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solidFill>
                      <a:srgbClr val="FF0066"/>
                    </a:solidFill>
                  </a:tcPr>
                </a:tc>
              </a:tr>
              <a:tr h="710052">
                <a:tc>
                  <a:txBody>
                    <a:bodyPr/>
                    <a:lstStyle/>
                    <a:p>
                      <a:pPr>
                        <a:lnSpc>
                          <a:spcPct val="107000"/>
                        </a:lnSpc>
                        <a:spcAft>
                          <a:spcPts val="0"/>
                        </a:spcAft>
                      </a:pPr>
                      <a:r>
                        <a:rPr lang="fr-FR" sz="2200">
                          <a:effectLst/>
                          <a:latin typeface="+mj-lt"/>
                        </a:rPr>
                        <a:t>Professions intermédiaires</a:t>
                      </a:r>
                      <a:endParaRPr lang="fr-FR" sz="220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13,9</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solidFill>
                      <a:srgbClr val="FF0066"/>
                    </a:solidFill>
                  </a:tcPr>
                </a:tc>
                <a:tc>
                  <a:txBody>
                    <a:bodyPr/>
                    <a:lstStyle/>
                    <a:p>
                      <a:pPr algn="ctr">
                        <a:lnSpc>
                          <a:spcPct val="107000"/>
                        </a:lnSpc>
                        <a:spcAft>
                          <a:spcPts val="0"/>
                        </a:spcAft>
                      </a:pPr>
                      <a:r>
                        <a:rPr lang="fr-FR" sz="2200" dirty="0">
                          <a:effectLst/>
                          <a:latin typeface="+mj-lt"/>
                        </a:rPr>
                        <a:t>6,1</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solidFill>
                      <a:srgbClr val="FF0066"/>
                    </a:solidFill>
                  </a:tcPr>
                </a:tc>
              </a:tr>
              <a:tr h="355027">
                <a:tc>
                  <a:txBody>
                    <a:bodyPr/>
                    <a:lstStyle/>
                    <a:p>
                      <a:pPr>
                        <a:lnSpc>
                          <a:spcPct val="107000"/>
                        </a:lnSpc>
                        <a:spcAft>
                          <a:spcPts val="0"/>
                        </a:spcAft>
                      </a:pPr>
                      <a:r>
                        <a:rPr lang="fr-FR" sz="2200">
                          <a:effectLst/>
                          <a:latin typeface="+mj-lt"/>
                        </a:rPr>
                        <a:t>Employés</a:t>
                      </a:r>
                      <a:endParaRPr lang="fr-FR" sz="220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16,6</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solidFill>
                      <a:srgbClr val="FF0066"/>
                    </a:solidFill>
                  </a:tcPr>
                </a:tc>
                <a:tc>
                  <a:txBody>
                    <a:bodyPr/>
                    <a:lstStyle/>
                    <a:p>
                      <a:pPr algn="ctr">
                        <a:lnSpc>
                          <a:spcPct val="107000"/>
                        </a:lnSpc>
                        <a:spcAft>
                          <a:spcPts val="0"/>
                        </a:spcAft>
                      </a:pPr>
                      <a:r>
                        <a:rPr lang="fr-FR" sz="2200" dirty="0">
                          <a:effectLst/>
                          <a:latin typeface="+mj-lt"/>
                        </a:rPr>
                        <a:t>4,5</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r>
              <a:tr h="355027">
                <a:tc>
                  <a:txBody>
                    <a:bodyPr/>
                    <a:lstStyle/>
                    <a:p>
                      <a:pPr>
                        <a:lnSpc>
                          <a:spcPct val="107000"/>
                        </a:lnSpc>
                        <a:spcAft>
                          <a:spcPts val="0"/>
                        </a:spcAft>
                      </a:pPr>
                      <a:r>
                        <a:rPr lang="fr-FR" sz="2200" dirty="0">
                          <a:effectLst/>
                          <a:latin typeface="+mj-lt"/>
                        </a:rPr>
                        <a:t>Ouvriers</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c>
                  <a:txBody>
                    <a:bodyPr/>
                    <a:lstStyle/>
                    <a:p>
                      <a:pPr algn="ctr">
                        <a:lnSpc>
                          <a:spcPct val="107000"/>
                        </a:lnSpc>
                        <a:spcAft>
                          <a:spcPts val="0"/>
                        </a:spcAft>
                      </a:pPr>
                      <a:r>
                        <a:rPr lang="fr-FR" sz="2200" dirty="0">
                          <a:effectLst/>
                          <a:latin typeface="+mj-lt"/>
                        </a:rPr>
                        <a:t>13,1</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solidFill>
                      <a:srgbClr val="FF0066"/>
                    </a:solidFill>
                  </a:tcPr>
                </a:tc>
                <a:tc>
                  <a:txBody>
                    <a:bodyPr/>
                    <a:lstStyle/>
                    <a:p>
                      <a:pPr algn="ctr">
                        <a:lnSpc>
                          <a:spcPct val="107000"/>
                        </a:lnSpc>
                        <a:spcAft>
                          <a:spcPts val="0"/>
                        </a:spcAft>
                      </a:pPr>
                      <a:r>
                        <a:rPr lang="fr-FR" sz="2200" dirty="0">
                          <a:effectLst/>
                          <a:latin typeface="+mj-lt"/>
                        </a:rPr>
                        <a:t>0,2</a:t>
                      </a:r>
                      <a:endParaRPr lang="fr-FR" sz="2200" dirty="0">
                        <a:effectLst/>
                        <a:latin typeface="+mj-lt"/>
                        <a:ea typeface="Calibri" panose="020F0502020204030204" pitchFamily="34" charset="0"/>
                        <a:cs typeface="Times New Roman" panose="02020603050405020304" pitchFamily="18" charset="0"/>
                      </a:endParaRPr>
                    </a:p>
                  </a:txBody>
                  <a:tcPr marL="62214" marR="62214" marT="0" marB="0"/>
                </a:tc>
              </a:tr>
            </a:tbl>
          </a:graphicData>
        </a:graphic>
      </p:graphicFrame>
      <p:pic>
        <p:nvPicPr>
          <p:cNvPr id="44075"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0129" y="5649714"/>
            <a:ext cx="3135210" cy="2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4990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996707" y="0"/>
            <a:ext cx="8619305" cy="113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err="1">
                <a:solidFill>
                  <a:srgbClr val="000000"/>
                </a:solidFill>
              </a:rPr>
              <a:t>Proﬁl</a:t>
            </a:r>
            <a:r>
              <a:rPr lang="fr-FR" altLang="fr-FR" sz="3992" dirty="0">
                <a:solidFill>
                  <a:srgbClr val="000000"/>
                </a:solidFill>
              </a:rPr>
              <a:t> de consommateur de cannabis</a:t>
            </a:r>
          </a:p>
        </p:txBody>
      </p:sp>
      <p:sp>
        <p:nvSpPr>
          <p:cNvPr id="46083" name="Text Box 2"/>
          <p:cNvSpPr txBox="1">
            <a:spLocks noChangeArrowheads="1"/>
          </p:cNvSpPr>
          <p:nvPr/>
        </p:nvSpPr>
        <p:spPr bwMode="auto">
          <a:xfrm>
            <a:off x="1194728" y="1139160"/>
            <a:ext cx="8034998" cy="4520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2900" indent="-339725">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algn="just">
              <a:spcAft>
                <a:spcPts val="1282"/>
              </a:spcAft>
              <a:buClrTx/>
            </a:pPr>
            <a:r>
              <a:rPr lang="fr-FR" altLang="fr-FR" sz="2359" b="1" dirty="0">
                <a:solidFill>
                  <a:srgbClr val="000000"/>
                </a:solidFill>
              </a:rPr>
              <a:t>9,3% après une journée de travail</a:t>
            </a:r>
          </a:p>
          <a:p>
            <a:pPr algn="just">
              <a:spcAft>
                <a:spcPts val="1282"/>
              </a:spcAft>
              <a:buClrTx/>
            </a:pPr>
            <a:r>
              <a:rPr lang="fr-FR" altLang="fr-FR" sz="2359" b="1" dirty="0">
                <a:solidFill>
                  <a:srgbClr val="000000"/>
                </a:solidFill>
              </a:rPr>
              <a:t>1,2% avant une journée de travail</a:t>
            </a:r>
          </a:p>
          <a:p>
            <a:pPr indent="14288" algn="just">
              <a:spcAft>
                <a:spcPts val="1282"/>
              </a:spcAft>
              <a:buClrTx/>
            </a:pPr>
            <a:r>
              <a:rPr lang="fr-FR" altLang="fr-FR" sz="2359" dirty="0">
                <a:solidFill>
                  <a:srgbClr val="000000"/>
                </a:solidFill>
              </a:rPr>
              <a:t>Les consommateurs de cannabis, hommes, professionnellement satisfaits, mais souffrant d’insécurité ou de précarité professionnelle.</a:t>
            </a:r>
          </a:p>
          <a:p>
            <a:pPr indent="14288" algn="just">
              <a:spcAft>
                <a:spcPts val="1282"/>
              </a:spcAft>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1996" b="1" dirty="0">
                <a:solidFill>
                  <a:srgbClr val="000000"/>
                </a:solidFill>
              </a:rPr>
              <a:t>Aspect professionnel </a:t>
            </a:r>
            <a:r>
              <a:rPr lang="fr-FR" altLang="fr-FR" sz="1996" dirty="0">
                <a:solidFill>
                  <a:srgbClr val="000000"/>
                </a:solidFill>
              </a:rPr>
              <a:t>13% des salariés augmentent la consommation du fait de problèmes liés à leur travail ou à leur situation professionnelle au cours des 12 derniers mois (INPES 2010)</a:t>
            </a:r>
          </a:p>
          <a:p>
            <a:pPr algn="just">
              <a:spcAft>
                <a:spcPts val="1282"/>
              </a:spcAft>
              <a:buClrTx/>
            </a:pPr>
            <a:r>
              <a:rPr lang="fr-FR" altLang="fr-FR" sz="1996" b="1" dirty="0">
                <a:solidFill>
                  <a:srgbClr val="000000"/>
                </a:solidFill>
              </a:rPr>
              <a:t>MAIS</a:t>
            </a:r>
          </a:p>
          <a:p>
            <a:pPr indent="14288" algn="just">
              <a:spcAft>
                <a:spcPts val="1282"/>
              </a:spcAft>
              <a:buClrTx/>
            </a:pPr>
            <a:r>
              <a:rPr lang="fr-FR" altLang="fr-FR" sz="1996" b="1" dirty="0" smtClean="0">
                <a:solidFill>
                  <a:srgbClr val="000000"/>
                </a:solidFill>
              </a:rPr>
              <a:t>L’exercice </a:t>
            </a:r>
            <a:r>
              <a:rPr lang="fr-FR" altLang="fr-FR" sz="1996" b="1" dirty="0">
                <a:solidFill>
                  <a:srgbClr val="000000"/>
                </a:solidFill>
              </a:rPr>
              <a:t>professionnel reste globalement un facteur de protection vis-à-vis des conduites addictives</a:t>
            </a:r>
          </a:p>
        </p:txBody>
      </p:sp>
      <p:sp>
        <p:nvSpPr>
          <p:cNvPr id="46084" name="Rectangle 3"/>
          <p:cNvSpPr>
            <a:spLocks noChangeArrowheads="1"/>
          </p:cNvSpPr>
          <p:nvPr/>
        </p:nvSpPr>
        <p:spPr bwMode="auto">
          <a:xfrm>
            <a:off x="733878" y="5822274"/>
            <a:ext cx="8684112" cy="553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fr-FR" altLang="fr-FR" sz="1633">
                <a:solidFill>
                  <a:srgbClr val="000000"/>
                </a:solidFill>
              </a:rPr>
              <a:t>Proﬁl de consommation de substances psychoactives dans le milieu du travail : résultats de l’enquête « Mode de Vie et Travail » Bœuf-Cazou et al., Thérapie, 2011</a:t>
            </a:r>
          </a:p>
        </p:txBody>
      </p:sp>
    </p:spTree>
    <p:extLst>
      <p:ext uri="{BB962C8B-B14F-4D97-AF65-F5344CB8AC3E}">
        <p14:creationId xmlns:p14="http://schemas.microsoft.com/office/powerpoint/2010/main" val="2142845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679886" y="465169"/>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
        <p:nvSpPr>
          <p:cNvPr id="48131" name="Text Box 2"/>
          <p:cNvSpPr txBox="1">
            <a:spLocks noChangeArrowheads="1"/>
          </p:cNvSpPr>
          <p:nvPr/>
        </p:nvSpPr>
        <p:spPr bwMode="auto">
          <a:xfrm>
            <a:off x="979924" y="2190116"/>
            <a:ext cx="8224703"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spcAft>
                <a:spcPts val="1282"/>
              </a:spcAft>
              <a:buClrTx/>
            </a:pPr>
            <a:r>
              <a:rPr lang="fr-FR" altLang="fr-FR" sz="2359" b="1" dirty="0">
                <a:solidFill>
                  <a:srgbClr val="000000"/>
                </a:solidFill>
              </a:rPr>
              <a:t>Quelles sont les risques de l’usage du cannabis?</a:t>
            </a:r>
          </a:p>
          <a:p>
            <a:pPr algn="just">
              <a:spcAft>
                <a:spcPts val="1282"/>
              </a:spcAft>
              <a:buClrTx/>
            </a:pPr>
            <a:r>
              <a:rPr lang="fr-FR" altLang="fr-FR" sz="2359" dirty="0">
                <a:solidFill>
                  <a:srgbClr val="000000"/>
                </a:solidFill>
              </a:rPr>
              <a:t>L’usager encourt un </a:t>
            </a:r>
            <a:r>
              <a:rPr lang="fr-FR" altLang="fr-FR" sz="2359" b="1" dirty="0">
                <a:solidFill>
                  <a:srgbClr val="000000"/>
                </a:solidFill>
              </a:rPr>
              <a:t>an d’emprisonnement, </a:t>
            </a:r>
            <a:r>
              <a:rPr lang="fr-FR" altLang="fr-FR" sz="2359" b="1" dirty="0" smtClean="0">
                <a:solidFill>
                  <a:srgbClr val="000000"/>
                </a:solidFill>
              </a:rPr>
              <a:t>3 750 </a:t>
            </a:r>
            <a:r>
              <a:rPr lang="fr-FR" altLang="fr-FR" sz="2359" b="1" dirty="0">
                <a:solidFill>
                  <a:srgbClr val="000000"/>
                </a:solidFill>
              </a:rPr>
              <a:t>euros d’amende </a:t>
            </a:r>
            <a:r>
              <a:rPr lang="fr-FR" altLang="fr-FR" sz="2359" dirty="0">
                <a:solidFill>
                  <a:srgbClr val="000000"/>
                </a:solidFill>
              </a:rPr>
              <a:t>ou l’une de ces deux peines seulement (L. 3421-1 du Code de la santé publique)</a:t>
            </a:r>
            <a:r>
              <a:rPr lang="fr-FR" altLang="fr-FR" sz="2903" dirty="0">
                <a:solidFill>
                  <a:srgbClr val="000000"/>
                </a:solidFill>
              </a:rPr>
              <a:t>.</a:t>
            </a:r>
          </a:p>
        </p:txBody>
      </p:sp>
      <p:sp>
        <p:nvSpPr>
          <p:cNvPr id="48132" name="Text Box 3"/>
          <p:cNvSpPr txBox="1">
            <a:spLocks noChangeArrowheads="1"/>
          </p:cNvSpPr>
          <p:nvPr/>
        </p:nvSpPr>
        <p:spPr bwMode="auto">
          <a:xfrm>
            <a:off x="1754504" y="843929"/>
            <a:ext cx="5303942" cy="76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fr-FR" altLang="fr-FR" sz="1633" dirty="0"/>
          </a:p>
        </p:txBody>
      </p:sp>
    </p:spTree>
    <p:extLst>
      <p:ext uri="{BB962C8B-B14F-4D97-AF65-F5344CB8AC3E}">
        <p14:creationId xmlns:p14="http://schemas.microsoft.com/office/powerpoint/2010/main" val="159185339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822762" y="116466"/>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
        <p:nvSpPr>
          <p:cNvPr id="27650" name="Text Box 2"/>
          <p:cNvSpPr txBox="1">
            <a:spLocks noChangeArrowheads="1"/>
          </p:cNvSpPr>
          <p:nvPr/>
        </p:nvSpPr>
        <p:spPr bwMode="auto">
          <a:xfrm>
            <a:off x="1122800" y="1257066"/>
            <a:ext cx="8049776"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Microsoft YaHei" panose="020B0503020204020204" pitchFamily="34" charset="-122"/>
              </a:defRPr>
            </a:lvl9pPr>
          </a:lstStyle>
          <a:p>
            <a:pPr marL="85725" indent="14288" algn="just">
              <a:lnSpc>
                <a:spcPct val="93000"/>
              </a:lnSpc>
              <a:spcAft>
                <a:spcPts val="1282"/>
              </a:spcAft>
              <a:buSzPct val="100000"/>
              <a:tabLst>
                <a:tab pos="8572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359" b="1" dirty="0">
                <a:solidFill>
                  <a:srgbClr val="000000"/>
                </a:solidFill>
              </a:rPr>
              <a:t>Quels sont les signes qui peuvent évoquer une utilisation de stupéfiants? (Circulaire de 8 Mai 2008, Ministère de la </a:t>
            </a:r>
            <a:r>
              <a:rPr lang="fr-FR" altLang="fr-FR" sz="2359" b="1" dirty="0" smtClean="0">
                <a:solidFill>
                  <a:srgbClr val="000000"/>
                </a:solidFill>
              </a:rPr>
              <a:t>Justice)</a:t>
            </a:r>
          </a:p>
          <a:p>
            <a:pPr marL="714375" indent="-342900">
              <a:lnSpc>
                <a:spcPct val="93000"/>
              </a:lnSpc>
              <a:spcAft>
                <a:spcPts val="1282"/>
              </a:spcAft>
              <a:buSzPct val="100000"/>
              <a:buFont typeface="Wingdings" panose="05000000000000000000" pitchFamily="2" charset="2"/>
              <a:buChar char="Ø"/>
              <a:tabLst>
                <a:tab pos="71437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359" dirty="0" smtClean="0">
                <a:solidFill>
                  <a:srgbClr val="000000"/>
                </a:solidFill>
              </a:rPr>
              <a:t>Troubles d’équilibre</a:t>
            </a:r>
            <a:endParaRPr lang="fr-FR" altLang="fr-FR" sz="2359" dirty="0">
              <a:solidFill>
                <a:srgbClr val="000000"/>
              </a:solidFill>
            </a:endParaRPr>
          </a:p>
          <a:p>
            <a:pPr marL="714375" indent="-342900">
              <a:lnSpc>
                <a:spcPct val="93000"/>
              </a:lnSpc>
              <a:spcAft>
                <a:spcPts val="1282"/>
              </a:spcAft>
              <a:buClr>
                <a:srgbClr val="000000"/>
              </a:buClr>
              <a:buSzPct val="100000"/>
              <a:buFont typeface="Wingdings" panose="05000000000000000000" pitchFamily="2" charset="2"/>
              <a:buChar char="Ø"/>
              <a:tabLst>
                <a:tab pos="71437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359" dirty="0" smtClean="0">
                <a:solidFill>
                  <a:srgbClr val="000000"/>
                </a:solidFill>
              </a:rPr>
              <a:t>Démarche hésitante</a:t>
            </a:r>
            <a:endParaRPr lang="fr-FR" altLang="fr-FR" sz="2359" dirty="0">
              <a:solidFill>
                <a:srgbClr val="000000"/>
              </a:solidFill>
            </a:endParaRPr>
          </a:p>
          <a:p>
            <a:pPr marL="714375" indent="-342900">
              <a:lnSpc>
                <a:spcPct val="93000"/>
              </a:lnSpc>
              <a:spcAft>
                <a:spcPts val="1282"/>
              </a:spcAft>
              <a:buClr>
                <a:srgbClr val="000000"/>
              </a:buClr>
              <a:buSzPct val="100000"/>
              <a:buFont typeface="Wingdings" panose="05000000000000000000" pitchFamily="2" charset="2"/>
              <a:buChar char="Ø"/>
              <a:tabLst>
                <a:tab pos="71437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359" dirty="0" smtClean="0">
                <a:solidFill>
                  <a:srgbClr val="000000"/>
                </a:solidFill>
              </a:rPr>
              <a:t>Difficultés </a:t>
            </a:r>
            <a:r>
              <a:rPr lang="fr-FR" altLang="fr-FR" sz="2359" dirty="0">
                <a:solidFill>
                  <a:srgbClr val="000000"/>
                </a:solidFill>
              </a:rPr>
              <a:t>à tenir la station </a:t>
            </a:r>
            <a:r>
              <a:rPr lang="fr-FR" altLang="fr-FR" sz="2359" dirty="0" smtClean="0">
                <a:solidFill>
                  <a:srgbClr val="000000"/>
                </a:solidFill>
              </a:rPr>
              <a:t>debout</a:t>
            </a:r>
            <a:endParaRPr lang="fr-FR" altLang="fr-FR" sz="2359" dirty="0">
              <a:solidFill>
                <a:srgbClr val="000000"/>
              </a:solidFill>
            </a:endParaRPr>
          </a:p>
          <a:p>
            <a:pPr marL="714375" indent="-342900">
              <a:lnSpc>
                <a:spcPct val="93000"/>
              </a:lnSpc>
              <a:spcAft>
                <a:spcPts val="1282"/>
              </a:spcAft>
              <a:buClr>
                <a:srgbClr val="000000"/>
              </a:buClr>
              <a:buSzPct val="100000"/>
              <a:buFont typeface="Wingdings" panose="05000000000000000000" pitchFamily="2" charset="2"/>
              <a:buChar char="Ø"/>
              <a:tabLst>
                <a:tab pos="71437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359" dirty="0" smtClean="0">
                <a:solidFill>
                  <a:srgbClr val="000000"/>
                </a:solidFill>
              </a:rPr>
              <a:t>Troubles </a:t>
            </a:r>
            <a:r>
              <a:rPr lang="fr-FR" altLang="fr-FR" sz="2359" dirty="0">
                <a:solidFill>
                  <a:srgbClr val="000000"/>
                </a:solidFill>
              </a:rPr>
              <a:t>de l’élocution ou de langage</a:t>
            </a:r>
          </a:p>
          <a:p>
            <a:pPr marL="714375" indent="-342900">
              <a:lnSpc>
                <a:spcPct val="93000"/>
              </a:lnSpc>
              <a:spcAft>
                <a:spcPts val="1282"/>
              </a:spcAft>
              <a:buClr>
                <a:srgbClr val="000000"/>
              </a:buClr>
              <a:buSzPct val="100000"/>
              <a:buFont typeface="Wingdings" panose="05000000000000000000" pitchFamily="2" charset="2"/>
              <a:buChar char="Ø"/>
              <a:tabLst>
                <a:tab pos="71437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359" dirty="0" smtClean="0">
                <a:solidFill>
                  <a:srgbClr val="000000"/>
                </a:solidFill>
              </a:rPr>
              <a:t>Sudation</a:t>
            </a:r>
            <a:endParaRPr lang="fr-FR" altLang="fr-FR" sz="2359" dirty="0">
              <a:solidFill>
                <a:srgbClr val="000000"/>
              </a:solidFill>
            </a:endParaRPr>
          </a:p>
          <a:p>
            <a:pPr marL="714375" indent="-342900">
              <a:lnSpc>
                <a:spcPct val="93000"/>
              </a:lnSpc>
              <a:spcAft>
                <a:spcPts val="1282"/>
              </a:spcAft>
              <a:buClr>
                <a:srgbClr val="000000"/>
              </a:buClr>
              <a:buSzPct val="100000"/>
              <a:buFont typeface="Wingdings" panose="05000000000000000000" pitchFamily="2" charset="2"/>
              <a:buChar char="Ø"/>
              <a:tabLst>
                <a:tab pos="71437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359" dirty="0" smtClean="0">
                <a:solidFill>
                  <a:srgbClr val="000000"/>
                </a:solidFill>
              </a:rPr>
              <a:t>Rougeur </a:t>
            </a:r>
            <a:r>
              <a:rPr lang="fr-FR" altLang="fr-FR" sz="2359" dirty="0">
                <a:solidFill>
                  <a:srgbClr val="000000"/>
                </a:solidFill>
              </a:rPr>
              <a:t>oculaire et mydriase (pupilles dilatées)</a:t>
            </a:r>
          </a:p>
          <a:p>
            <a:pPr marL="714375" indent="-342900" algn="just">
              <a:lnSpc>
                <a:spcPct val="93000"/>
              </a:lnSpc>
              <a:spcAft>
                <a:spcPts val="1282"/>
              </a:spcAft>
              <a:buClr>
                <a:srgbClr val="000000"/>
              </a:buClr>
              <a:buSzPct val="100000"/>
              <a:buFont typeface="Wingdings" panose="05000000000000000000" pitchFamily="2" charset="2"/>
              <a:buChar char="Ø"/>
              <a:tabLst>
                <a:tab pos="71437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359" dirty="0" smtClean="0">
                <a:solidFill>
                  <a:srgbClr val="000000"/>
                </a:solidFill>
              </a:rPr>
              <a:t>Etat </a:t>
            </a:r>
            <a:r>
              <a:rPr lang="fr-FR" altLang="fr-FR" sz="2359" dirty="0">
                <a:solidFill>
                  <a:srgbClr val="000000"/>
                </a:solidFill>
              </a:rPr>
              <a:t>anormal d’excitation, d’euphorie, d’apathie ou d’anxiété</a:t>
            </a:r>
          </a:p>
        </p:txBody>
      </p:sp>
    </p:spTree>
    <p:extLst>
      <p:ext uri="{BB962C8B-B14F-4D97-AF65-F5344CB8AC3E}">
        <p14:creationId xmlns:p14="http://schemas.microsoft.com/office/powerpoint/2010/main" val="298744895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980049" y="273629"/>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sz="1633"/>
          </a:p>
        </p:txBody>
      </p:sp>
      <p:sp>
        <p:nvSpPr>
          <p:cNvPr id="54275" name="Text Box 2"/>
          <p:cNvSpPr txBox="1">
            <a:spLocks noChangeArrowheads="1"/>
          </p:cNvSpPr>
          <p:nvPr/>
        </p:nvSpPr>
        <p:spPr bwMode="auto">
          <a:xfrm>
            <a:off x="1037074" y="1761491"/>
            <a:ext cx="8224703"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2900" indent="-33813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marL="0" indent="14288" algn="just">
              <a:spcAft>
                <a:spcPts val="1282"/>
              </a:spcAft>
              <a:buClrTx/>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359" b="1" dirty="0">
                <a:solidFill>
                  <a:srgbClr val="000000"/>
                </a:solidFill>
              </a:rPr>
              <a:t>Existe-t-il un cadre légal permettant un dépistage de stupéfiants au travail?</a:t>
            </a:r>
          </a:p>
          <a:p>
            <a:pPr marL="357188" indent="14288" algn="just">
              <a:spcAft>
                <a:spcPts val="1282"/>
              </a:spcAft>
              <a:buClrTx/>
            </a:pPr>
            <a:r>
              <a:rPr lang="fr-FR" altLang="fr-FR" sz="2359" dirty="0">
                <a:solidFill>
                  <a:srgbClr val="000000"/>
                </a:solidFill>
              </a:rPr>
              <a:t>Il n’y a </a:t>
            </a:r>
            <a:r>
              <a:rPr lang="fr-FR" altLang="fr-FR" sz="2359" b="1" dirty="0">
                <a:solidFill>
                  <a:srgbClr val="000000"/>
                </a:solidFill>
              </a:rPr>
              <a:t>aucune disposition dans le Code du Travail</a:t>
            </a:r>
            <a:r>
              <a:rPr lang="fr-FR" altLang="fr-FR" sz="2359" dirty="0">
                <a:solidFill>
                  <a:srgbClr val="000000"/>
                </a:solidFill>
              </a:rPr>
              <a:t> relative à l’usage de stupéfiants.</a:t>
            </a:r>
          </a:p>
          <a:p>
            <a:pPr algn="just">
              <a:spcAft>
                <a:spcPts val="1282"/>
              </a:spcAft>
              <a:buClrTx/>
            </a:pPr>
            <a:r>
              <a:rPr lang="fr-FR" altLang="fr-FR" sz="2359" b="1" dirty="0">
                <a:solidFill>
                  <a:srgbClr val="000000"/>
                </a:solidFill>
              </a:rPr>
              <a:t>Mais</a:t>
            </a:r>
          </a:p>
          <a:p>
            <a:pPr marL="357188" indent="14288" algn="just">
              <a:spcAft>
                <a:spcPts val="1282"/>
              </a:spcAft>
              <a:buClrTx/>
            </a:pPr>
            <a:r>
              <a:rPr lang="fr-FR" altLang="fr-FR" sz="2359" dirty="0">
                <a:solidFill>
                  <a:srgbClr val="000000"/>
                </a:solidFill>
              </a:rPr>
              <a:t>Le Code du Travail </a:t>
            </a:r>
            <a:r>
              <a:rPr lang="fr-FR" altLang="fr-FR" sz="2359" b="1" dirty="0">
                <a:solidFill>
                  <a:srgbClr val="000000"/>
                </a:solidFill>
              </a:rPr>
              <a:t>autorise des tests de dépistage</a:t>
            </a:r>
            <a:r>
              <a:rPr lang="fr-FR" altLang="fr-FR" sz="2359" dirty="0">
                <a:solidFill>
                  <a:srgbClr val="000000"/>
                </a:solidFill>
              </a:rPr>
              <a:t>, qui soit au moment de l’embauche ou lorsque la personne est déjà salariée, </a:t>
            </a:r>
            <a:r>
              <a:rPr lang="fr-FR" altLang="fr-FR" sz="2359" b="1" dirty="0">
                <a:solidFill>
                  <a:srgbClr val="000000"/>
                </a:solidFill>
              </a:rPr>
              <a:t>pour les postes à risques, à responsabilités</a:t>
            </a:r>
            <a:r>
              <a:rPr lang="fr-FR" altLang="fr-FR" sz="2359" dirty="0">
                <a:solidFill>
                  <a:srgbClr val="000000"/>
                </a:solidFill>
              </a:rPr>
              <a:t> (L. 1121-1 Code du Travail)  </a:t>
            </a:r>
          </a:p>
        </p:txBody>
      </p:sp>
      <p:sp>
        <p:nvSpPr>
          <p:cNvPr id="54276" name="Text Box 3"/>
          <p:cNvSpPr txBox="1">
            <a:spLocks noChangeArrowheads="1"/>
          </p:cNvSpPr>
          <p:nvPr/>
        </p:nvSpPr>
        <p:spPr bwMode="auto">
          <a:xfrm>
            <a:off x="1294249" y="114270"/>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Tree>
    <p:extLst>
      <p:ext uri="{BB962C8B-B14F-4D97-AF65-F5344CB8AC3E}">
        <p14:creationId xmlns:p14="http://schemas.microsoft.com/office/powerpoint/2010/main" val="90097056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879912" y="173616"/>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
        <p:nvSpPr>
          <p:cNvPr id="56323" name="Text Box 2"/>
          <p:cNvSpPr txBox="1">
            <a:spLocks noChangeArrowheads="1"/>
          </p:cNvSpPr>
          <p:nvPr/>
        </p:nvSpPr>
        <p:spPr bwMode="auto">
          <a:xfrm>
            <a:off x="594162" y="1761491"/>
            <a:ext cx="8224703"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1313" indent="-338138">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marL="0" indent="15875" algn="just">
              <a:spcAft>
                <a:spcPts val="1282"/>
              </a:spcAft>
              <a:buClrTx/>
            </a:pPr>
            <a:r>
              <a:rPr lang="fr-FR" altLang="fr-FR" sz="2359" b="1" dirty="0" smtClean="0">
                <a:solidFill>
                  <a:srgbClr val="000000"/>
                </a:solidFill>
              </a:rPr>
              <a:t>Est-ce qu'un </a:t>
            </a:r>
            <a:r>
              <a:rPr lang="fr-FR" altLang="fr-FR" sz="2359" b="1" dirty="0">
                <a:solidFill>
                  <a:srgbClr val="000000"/>
                </a:solidFill>
              </a:rPr>
              <a:t>employeur peut imposer le dépistage de stupéfiants à ses salariés ? Comment ?</a:t>
            </a:r>
          </a:p>
          <a:p>
            <a:pPr indent="15875" algn="just">
              <a:spcAft>
                <a:spcPts val="1282"/>
              </a:spcAft>
              <a:buClrTx/>
            </a:pPr>
            <a:r>
              <a:rPr lang="fr-FR" altLang="fr-FR" sz="2359" dirty="0">
                <a:solidFill>
                  <a:srgbClr val="000000"/>
                </a:solidFill>
              </a:rPr>
              <a:t>Oui, a travers le </a:t>
            </a:r>
            <a:r>
              <a:rPr lang="fr-FR" altLang="fr-FR" sz="2359" b="1" dirty="0">
                <a:solidFill>
                  <a:srgbClr val="000000"/>
                </a:solidFill>
              </a:rPr>
              <a:t>règlement intérieur</a:t>
            </a:r>
            <a:r>
              <a:rPr lang="fr-FR" altLang="fr-FR" sz="2359" dirty="0">
                <a:solidFill>
                  <a:srgbClr val="000000"/>
                </a:solidFill>
              </a:rPr>
              <a:t> qui pourra prévoir ce </a:t>
            </a:r>
            <a:r>
              <a:rPr lang="fr-FR" altLang="fr-FR" sz="2359" b="1" dirty="0">
                <a:solidFill>
                  <a:srgbClr val="000000"/>
                </a:solidFill>
              </a:rPr>
              <a:t>qu'il est interdit de faire dans l'entreprise, les sanctions</a:t>
            </a:r>
            <a:r>
              <a:rPr lang="fr-FR" altLang="fr-FR" sz="2359" dirty="0">
                <a:solidFill>
                  <a:srgbClr val="000000"/>
                </a:solidFill>
              </a:rPr>
              <a:t> dont seront assortis les comportements contrevenant à ces interdictions, ainsi que les modes de preuves qui pourront être utilisés pour établir les faits reprochés.</a:t>
            </a:r>
          </a:p>
          <a:p>
            <a:pPr>
              <a:spcAft>
                <a:spcPts val="1282"/>
              </a:spcAft>
              <a:buClrTx/>
            </a:pPr>
            <a:r>
              <a:rPr lang="fr-FR" altLang="fr-FR" sz="2903" dirty="0">
                <a:solidFill>
                  <a:srgbClr val="000000"/>
                </a:solidFill>
              </a:rPr>
              <a:t>  </a:t>
            </a:r>
          </a:p>
        </p:txBody>
      </p:sp>
    </p:spTree>
    <p:extLst>
      <p:ext uri="{BB962C8B-B14F-4D97-AF65-F5344CB8AC3E}">
        <p14:creationId xmlns:p14="http://schemas.microsoft.com/office/powerpoint/2010/main" val="407483975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908487" y="330779"/>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
        <p:nvSpPr>
          <p:cNvPr id="58371" name="Text Box 2"/>
          <p:cNvSpPr txBox="1">
            <a:spLocks noChangeArrowheads="1"/>
          </p:cNvSpPr>
          <p:nvPr/>
        </p:nvSpPr>
        <p:spPr bwMode="auto">
          <a:xfrm>
            <a:off x="1051362" y="1921588"/>
            <a:ext cx="8224703"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1313" indent="-338138">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marL="85725" indent="15875" algn="just">
              <a:spcAft>
                <a:spcPts val="1282"/>
              </a:spcAft>
              <a:buClrTx/>
              <a:tabLst>
                <a:tab pos="85725"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fr-FR" altLang="fr-FR" sz="2359" b="1" dirty="0">
                <a:solidFill>
                  <a:srgbClr val="000000"/>
                </a:solidFill>
              </a:rPr>
              <a:t>L'employeur peut-il imposer un dépistage systématique de ses salariés ?</a:t>
            </a:r>
          </a:p>
          <a:p>
            <a:pPr marL="271463" indent="15875" algn="just">
              <a:spcAft>
                <a:spcPts val="1282"/>
              </a:spcAft>
              <a:buClrTx/>
              <a:tabLst>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fr-FR" altLang="fr-FR" sz="2359" dirty="0">
                <a:solidFill>
                  <a:srgbClr val="000000"/>
                </a:solidFill>
              </a:rPr>
              <a:t>Le dépistage systématique est </a:t>
            </a:r>
            <a:r>
              <a:rPr lang="fr-FR" altLang="fr-FR" sz="2359" b="1" dirty="0">
                <a:solidFill>
                  <a:srgbClr val="000000"/>
                </a:solidFill>
              </a:rPr>
              <a:t>interdit</a:t>
            </a:r>
            <a:r>
              <a:rPr lang="fr-FR" altLang="fr-FR" sz="2359" dirty="0">
                <a:solidFill>
                  <a:srgbClr val="000000"/>
                </a:solidFill>
              </a:rPr>
              <a:t> à l'exception des </a:t>
            </a:r>
            <a:r>
              <a:rPr lang="fr-FR" altLang="fr-FR" sz="2359" b="1" dirty="0">
                <a:solidFill>
                  <a:srgbClr val="000000"/>
                </a:solidFill>
              </a:rPr>
              <a:t>postes comportant des exigences de sécurité et de maîtrise du comportement</a:t>
            </a:r>
            <a:r>
              <a:rPr lang="fr-FR" altLang="fr-FR" sz="2359" dirty="0">
                <a:solidFill>
                  <a:srgbClr val="000000"/>
                </a:solidFill>
              </a:rPr>
              <a:t> (L. 1121-1 du Code du Travail) </a:t>
            </a:r>
          </a:p>
        </p:txBody>
      </p:sp>
    </p:spTree>
    <p:extLst>
      <p:ext uri="{BB962C8B-B14F-4D97-AF65-F5344CB8AC3E}">
        <p14:creationId xmlns:p14="http://schemas.microsoft.com/office/powerpoint/2010/main" val="172899270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894199" y="159329"/>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a:solidFill>
                  <a:srgbClr val="4F81BD"/>
                </a:solidFill>
              </a:rPr>
              <a:t>Questions-Réponses</a:t>
            </a:r>
          </a:p>
        </p:txBody>
      </p:sp>
      <p:sp>
        <p:nvSpPr>
          <p:cNvPr id="60419" name="Text Box 2"/>
          <p:cNvSpPr txBox="1">
            <a:spLocks noChangeArrowheads="1"/>
          </p:cNvSpPr>
          <p:nvPr/>
        </p:nvSpPr>
        <p:spPr bwMode="auto">
          <a:xfrm>
            <a:off x="1037074" y="1632904"/>
            <a:ext cx="8224703"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1313" indent="-338138">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marL="0" indent="15875" algn="just">
              <a:spcAft>
                <a:spcPts val="1282"/>
              </a:spcAft>
              <a:buClrTx/>
              <a:tabLst>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fr-FR" altLang="fr-FR" sz="2359" b="1" dirty="0">
                <a:solidFill>
                  <a:srgbClr val="000000"/>
                </a:solidFill>
              </a:rPr>
              <a:t>Quelle est la finalité du test de dépistage prévu dans le règlement intérieur ?</a:t>
            </a:r>
          </a:p>
          <a:p>
            <a:pPr marL="542925" indent="15875" algn="just">
              <a:spcAft>
                <a:spcPts val="1282"/>
              </a:spcAft>
              <a:buClrTx/>
            </a:pPr>
            <a:r>
              <a:rPr lang="fr-FR" altLang="fr-FR" sz="2359" dirty="0">
                <a:solidFill>
                  <a:srgbClr val="000000"/>
                </a:solidFill>
              </a:rPr>
              <a:t>La DGT estime que le résultat positif du dépistage ne peut jamais entraîner une sanction car la contre-expertise obligatoire est faite sous le sceau du secret médical. La finalité du test de dépistage salivaire est donc </a:t>
            </a:r>
            <a:r>
              <a:rPr lang="fr-FR" altLang="fr-FR" sz="2359" b="1" dirty="0">
                <a:solidFill>
                  <a:srgbClr val="000000"/>
                </a:solidFill>
              </a:rPr>
              <a:t>uniquement préventive</a:t>
            </a:r>
            <a:r>
              <a:rPr lang="fr-FR" altLang="fr-FR" sz="2359" dirty="0">
                <a:solidFill>
                  <a:srgbClr val="000000"/>
                </a:solidFill>
              </a:rPr>
              <a:t>. En revanche, il demeure aujourd'hui une incertitude sur la nature des tests salivaires : un test biologique ou non biologique ? </a:t>
            </a:r>
          </a:p>
        </p:txBody>
      </p:sp>
    </p:spTree>
    <p:extLst>
      <p:ext uri="{BB962C8B-B14F-4D97-AF65-F5344CB8AC3E}">
        <p14:creationId xmlns:p14="http://schemas.microsoft.com/office/powerpoint/2010/main" val="373366072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937061" y="216479"/>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
        <p:nvSpPr>
          <p:cNvPr id="62467" name="Text Box 2"/>
          <p:cNvSpPr txBox="1">
            <a:spLocks noChangeArrowheads="1"/>
          </p:cNvSpPr>
          <p:nvPr/>
        </p:nvSpPr>
        <p:spPr bwMode="auto">
          <a:xfrm>
            <a:off x="765611" y="1561467"/>
            <a:ext cx="8224703"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1313" indent="-338138">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marL="0" indent="15875" algn="just">
              <a:spcAft>
                <a:spcPts val="1282"/>
              </a:spcAft>
              <a:buClrTx/>
              <a:tabLst>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fr-FR" altLang="fr-FR" sz="2359" b="1" dirty="0">
                <a:solidFill>
                  <a:srgbClr val="000000"/>
                </a:solidFill>
              </a:rPr>
              <a:t>L'employeur peut-il demander une visite médicale auprès de son médecin du travail ?</a:t>
            </a:r>
          </a:p>
          <a:p>
            <a:pPr marL="442913" indent="15875" algn="just">
              <a:spcAft>
                <a:spcPts val="1282"/>
              </a:spcAft>
              <a:buClrTx/>
            </a:pPr>
            <a:r>
              <a:rPr lang="fr-FR" altLang="fr-FR" sz="2359" dirty="0">
                <a:solidFill>
                  <a:srgbClr val="000000"/>
                </a:solidFill>
              </a:rPr>
              <a:t>Oui mais toute demande par l'employeur d'une visite médicale auprès du médecin du travail d'un salarié qu'il suspecte de troubles liés à la consommation de SPA doit être </a:t>
            </a:r>
            <a:r>
              <a:rPr lang="fr-FR" altLang="fr-FR" sz="2359" b="1" dirty="0">
                <a:solidFill>
                  <a:srgbClr val="000000"/>
                </a:solidFill>
              </a:rPr>
              <a:t>motivée par écrit</a:t>
            </a:r>
            <a:r>
              <a:rPr lang="fr-FR" altLang="fr-FR" sz="2359" dirty="0">
                <a:solidFill>
                  <a:srgbClr val="000000"/>
                </a:solidFill>
              </a:rPr>
              <a:t> avec une </a:t>
            </a:r>
            <a:r>
              <a:rPr lang="fr-FR" altLang="fr-FR" sz="2359" b="1" dirty="0">
                <a:solidFill>
                  <a:srgbClr val="000000"/>
                </a:solidFill>
              </a:rPr>
              <a:t>description précise des circonstances de survenue et du comportement observé.</a:t>
            </a:r>
            <a:r>
              <a:rPr lang="fr-FR" altLang="fr-FR" sz="2359" dirty="0">
                <a:solidFill>
                  <a:srgbClr val="000000"/>
                </a:solidFill>
              </a:rPr>
              <a:t> (Recommandations  Société Française d’Alcoologie, en partenariat avec la Société Française de Médecine du Travail mars 2013)</a:t>
            </a:r>
          </a:p>
        </p:txBody>
      </p:sp>
    </p:spTree>
    <p:extLst>
      <p:ext uri="{BB962C8B-B14F-4D97-AF65-F5344CB8AC3E}">
        <p14:creationId xmlns:p14="http://schemas.microsoft.com/office/powerpoint/2010/main" val="131199000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092944" y="69847"/>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000000"/>
                </a:solidFill>
              </a:rPr>
              <a:t>Épidémiologie</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14" y="1418550"/>
            <a:ext cx="7939553" cy="43218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AutoShape 3"/>
          <p:cNvSpPr>
            <a:spLocks noChangeArrowheads="1"/>
          </p:cNvSpPr>
          <p:nvPr/>
        </p:nvSpPr>
        <p:spPr bwMode="auto">
          <a:xfrm>
            <a:off x="3352513" y="2155907"/>
            <a:ext cx="849689" cy="2024853"/>
          </a:xfrm>
          <a:prstGeom prst="roundRect">
            <a:avLst>
              <a:gd name="adj" fmla="val 167"/>
            </a:avLst>
          </a:prstGeom>
          <a:noFill/>
          <a:ln w="36000">
            <a:solidFill>
              <a:srgbClr val="FF99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sz="1633"/>
          </a:p>
        </p:txBody>
      </p:sp>
    </p:spTree>
    <p:extLst>
      <p:ext uri="{BB962C8B-B14F-4D97-AF65-F5344CB8AC3E}">
        <p14:creationId xmlns:p14="http://schemas.microsoft.com/office/powerpoint/2010/main" val="1441544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965636" y="273629"/>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
        <p:nvSpPr>
          <p:cNvPr id="64515" name="Text Box 2"/>
          <p:cNvSpPr txBox="1">
            <a:spLocks noChangeArrowheads="1"/>
          </p:cNvSpPr>
          <p:nvPr/>
        </p:nvSpPr>
        <p:spPr bwMode="auto">
          <a:xfrm>
            <a:off x="1251387" y="2135900"/>
            <a:ext cx="8224703"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1313" indent="-338138">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marL="85725" indent="0" algn="just">
              <a:spcAft>
                <a:spcPts val="1282"/>
              </a:spcAft>
              <a:buClrTx/>
              <a:tabLst>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fr-FR" altLang="fr-FR" sz="2359" b="1" dirty="0">
                <a:solidFill>
                  <a:srgbClr val="000000"/>
                </a:solidFill>
              </a:rPr>
              <a:t>Le salarié peut-il refuser la visite médicale demandée par son employeur ?</a:t>
            </a:r>
          </a:p>
          <a:p>
            <a:pPr marL="442913" indent="0" algn="just">
              <a:spcAft>
                <a:spcPts val="1282"/>
              </a:spcAft>
              <a:buClrTx/>
            </a:pPr>
            <a:r>
              <a:rPr lang="fr-FR" altLang="fr-FR" sz="2359" dirty="0">
                <a:solidFill>
                  <a:srgbClr val="000000"/>
                </a:solidFill>
              </a:rPr>
              <a:t>Le refus du salarié de se soumettre à cette visite constitue une cause réelle et sérieuse de licenciement </a:t>
            </a:r>
            <a:r>
              <a:rPr lang="fr-FR" altLang="fr-FR" sz="2903" dirty="0">
                <a:solidFill>
                  <a:srgbClr val="000000"/>
                </a:solidFill>
              </a:rPr>
              <a:t> </a:t>
            </a:r>
          </a:p>
        </p:txBody>
      </p:sp>
    </p:spTree>
    <p:extLst>
      <p:ext uri="{BB962C8B-B14F-4D97-AF65-F5344CB8AC3E}">
        <p14:creationId xmlns:p14="http://schemas.microsoft.com/office/powerpoint/2010/main" val="388555554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408549" y="177139"/>
            <a:ext cx="8224703" cy="751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
        <p:nvSpPr>
          <p:cNvPr id="66563" name="Text Box 2"/>
          <p:cNvSpPr txBox="1">
            <a:spLocks noChangeArrowheads="1"/>
          </p:cNvSpPr>
          <p:nvPr/>
        </p:nvSpPr>
        <p:spPr bwMode="auto">
          <a:xfrm>
            <a:off x="959678" y="942976"/>
            <a:ext cx="8398636" cy="534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1313" indent="-338138">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9pPr>
          </a:lstStyle>
          <a:p>
            <a:pPr algn="just">
              <a:spcAft>
                <a:spcPts val="1282"/>
              </a:spcAft>
              <a:buClrTx/>
            </a:pPr>
            <a:r>
              <a:rPr lang="fr-FR" altLang="fr-FR" sz="2359" b="1" dirty="0">
                <a:solidFill>
                  <a:srgbClr val="000000"/>
                </a:solidFill>
              </a:rPr>
              <a:t>L'employeur peut-il fouiller les vestiaires des salariés ?</a:t>
            </a:r>
          </a:p>
          <a:p>
            <a:pPr marL="357188" indent="15875" algn="just">
              <a:spcAft>
                <a:spcPts val="1282"/>
              </a:spcAft>
              <a:buClrTx/>
              <a:tabLst>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pPr>
            <a:r>
              <a:rPr lang="fr-FR" altLang="fr-FR" sz="2359" dirty="0">
                <a:solidFill>
                  <a:srgbClr val="000000"/>
                </a:solidFill>
              </a:rPr>
              <a:t>La fouille ne peut être effectuée que si elle est </a:t>
            </a:r>
            <a:r>
              <a:rPr lang="fr-FR" altLang="fr-FR" sz="2359" dirty="0" smtClean="0">
                <a:solidFill>
                  <a:srgbClr val="000000"/>
                </a:solidFill>
              </a:rPr>
              <a:t>prévue </a:t>
            </a:r>
            <a:r>
              <a:rPr lang="fr-FR" altLang="fr-FR" sz="2359" dirty="0">
                <a:solidFill>
                  <a:srgbClr val="000000"/>
                </a:solidFill>
              </a:rPr>
              <a:t>au règlement intérieur, en présence du salarié qui a été prévenu et strictement à des fins de sécurité.</a:t>
            </a:r>
          </a:p>
          <a:p>
            <a:pPr algn="just">
              <a:spcAft>
                <a:spcPts val="1282"/>
              </a:spcAft>
              <a:buClrTx/>
            </a:pPr>
            <a:r>
              <a:rPr lang="fr-FR" altLang="fr-FR" sz="2359" b="1" dirty="0">
                <a:solidFill>
                  <a:srgbClr val="000000"/>
                </a:solidFill>
              </a:rPr>
              <a:t>Elle pourra être fait :</a:t>
            </a:r>
          </a:p>
          <a:p>
            <a:pPr marL="346075" indent="-342900" algn="just">
              <a:spcAft>
                <a:spcPts val="1282"/>
              </a:spcAft>
              <a:buClrTx/>
              <a:buFont typeface="Wingdings" panose="05000000000000000000" pitchFamily="2" charset="2"/>
              <a:buChar char="ü"/>
            </a:pPr>
            <a:r>
              <a:rPr lang="fr-FR" altLang="fr-FR" sz="2359" dirty="0" smtClean="0">
                <a:solidFill>
                  <a:srgbClr val="000000"/>
                </a:solidFill>
              </a:rPr>
              <a:t>S'il </a:t>
            </a:r>
            <a:r>
              <a:rPr lang="fr-FR" altLang="fr-FR" sz="2359" dirty="0">
                <a:solidFill>
                  <a:srgbClr val="000000"/>
                </a:solidFill>
              </a:rPr>
              <a:t>existe des </a:t>
            </a:r>
            <a:r>
              <a:rPr lang="fr-FR" altLang="fr-FR" sz="2359" b="1" dirty="0">
                <a:solidFill>
                  <a:srgbClr val="000000"/>
                </a:solidFill>
              </a:rPr>
              <a:t>circonstances exceptionnelles</a:t>
            </a:r>
            <a:r>
              <a:rPr lang="fr-FR" altLang="fr-FR" sz="2359" dirty="0">
                <a:solidFill>
                  <a:srgbClr val="000000"/>
                </a:solidFill>
              </a:rPr>
              <a:t> (</a:t>
            </a:r>
            <a:r>
              <a:rPr lang="fr-FR" altLang="fr-FR" sz="2359" dirty="0" err="1">
                <a:solidFill>
                  <a:srgbClr val="000000"/>
                </a:solidFill>
              </a:rPr>
              <a:t>CassSoc</a:t>
            </a:r>
            <a:r>
              <a:rPr lang="fr-FR" altLang="fr-FR" sz="2359" dirty="0">
                <a:solidFill>
                  <a:srgbClr val="000000"/>
                </a:solidFill>
              </a:rPr>
              <a:t>. 11 février 2009)</a:t>
            </a:r>
          </a:p>
          <a:p>
            <a:pPr marL="346075" indent="-342900" algn="just">
              <a:spcAft>
                <a:spcPts val="1282"/>
              </a:spcAft>
              <a:buClrTx/>
              <a:buFont typeface="Wingdings" panose="05000000000000000000" pitchFamily="2" charset="2"/>
              <a:buChar char="ü"/>
            </a:pPr>
            <a:r>
              <a:rPr lang="fr-FR" altLang="fr-FR" sz="2359" dirty="0" smtClean="0">
                <a:solidFill>
                  <a:srgbClr val="000000"/>
                </a:solidFill>
              </a:rPr>
              <a:t>Si </a:t>
            </a:r>
            <a:r>
              <a:rPr lang="fr-FR" altLang="fr-FR" sz="2359" dirty="0">
                <a:solidFill>
                  <a:srgbClr val="000000"/>
                </a:solidFill>
              </a:rPr>
              <a:t>l'</a:t>
            </a:r>
            <a:r>
              <a:rPr lang="fr-FR" altLang="fr-FR" sz="2359" b="1" dirty="0">
                <a:solidFill>
                  <a:srgbClr val="000000"/>
                </a:solidFill>
              </a:rPr>
              <a:t>accord du salarié</a:t>
            </a:r>
            <a:r>
              <a:rPr lang="fr-FR" altLang="fr-FR" sz="2359" dirty="0">
                <a:solidFill>
                  <a:srgbClr val="000000"/>
                </a:solidFill>
              </a:rPr>
              <a:t> a été recueilli (</a:t>
            </a:r>
            <a:r>
              <a:rPr lang="fr-FR" altLang="fr-FR" sz="2359" dirty="0" err="1">
                <a:solidFill>
                  <a:srgbClr val="000000"/>
                </a:solidFill>
              </a:rPr>
              <a:t>CassSoc</a:t>
            </a:r>
            <a:r>
              <a:rPr lang="fr-FR" altLang="fr-FR" sz="2359" dirty="0">
                <a:solidFill>
                  <a:srgbClr val="000000"/>
                </a:solidFill>
              </a:rPr>
              <a:t>. 6 mars 2007)</a:t>
            </a:r>
          </a:p>
          <a:p>
            <a:pPr marL="346075" indent="-342900" algn="just">
              <a:spcAft>
                <a:spcPts val="1282"/>
              </a:spcAft>
              <a:buClrTx/>
              <a:buFont typeface="Wingdings" panose="05000000000000000000" pitchFamily="2" charset="2"/>
              <a:buChar char="ü"/>
            </a:pPr>
            <a:r>
              <a:rPr lang="fr-FR" altLang="fr-FR" sz="2359" dirty="0" smtClean="0">
                <a:solidFill>
                  <a:srgbClr val="000000"/>
                </a:solidFill>
              </a:rPr>
              <a:t>Si le salarié a été averti </a:t>
            </a:r>
            <a:r>
              <a:rPr lang="fr-FR" altLang="fr-FR" sz="2359" dirty="0">
                <a:solidFill>
                  <a:srgbClr val="000000"/>
                </a:solidFill>
              </a:rPr>
              <a:t>au préalable </a:t>
            </a:r>
            <a:r>
              <a:rPr lang="fr-FR" altLang="fr-FR" sz="2359" dirty="0" smtClean="0">
                <a:solidFill>
                  <a:srgbClr val="000000"/>
                </a:solidFill>
              </a:rPr>
              <a:t>de </a:t>
            </a:r>
            <a:r>
              <a:rPr lang="fr-FR" altLang="fr-FR" sz="2359" dirty="0">
                <a:solidFill>
                  <a:srgbClr val="000000"/>
                </a:solidFill>
              </a:rPr>
              <a:t>son </a:t>
            </a:r>
            <a:r>
              <a:rPr lang="fr-FR" altLang="fr-FR" sz="2359" b="1" dirty="0">
                <a:solidFill>
                  <a:srgbClr val="000000"/>
                </a:solidFill>
              </a:rPr>
              <a:t>droit de s'opposer à ce contrôle</a:t>
            </a:r>
            <a:r>
              <a:rPr lang="fr-FR" altLang="fr-FR" sz="2359" dirty="0">
                <a:solidFill>
                  <a:srgbClr val="000000"/>
                </a:solidFill>
              </a:rPr>
              <a:t> et </a:t>
            </a:r>
            <a:r>
              <a:rPr lang="fr-FR" altLang="fr-FR" sz="2359" b="1" dirty="0" smtClean="0">
                <a:solidFill>
                  <a:srgbClr val="000000"/>
                </a:solidFill>
              </a:rPr>
              <a:t>si la </a:t>
            </a:r>
            <a:r>
              <a:rPr lang="fr-FR" altLang="fr-FR" sz="2359" b="1" dirty="0">
                <a:solidFill>
                  <a:srgbClr val="000000"/>
                </a:solidFill>
              </a:rPr>
              <a:t>présence d'un </a:t>
            </a:r>
            <a:r>
              <a:rPr lang="fr-FR" altLang="fr-FR" sz="2359" b="1" dirty="0" smtClean="0">
                <a:solidFill>
                  <a:srgbClr val="000000"/>
                </a:solidFill>
              </a:rPr>
              <a:t>témoin a été exigée </a:t>
            </a:r>
            <a:r>
              <a:rPr lang="fr-FR" altLang="fr-FR" sz="2359" dirty="0">
                <a:solidFill>
                  <a:srgbClr val="000000"/>
                </a:solidFill>
              </a:rPr>
              <a:t>(</a:t>
            </a:r>
            <a:r>
              <a:rPr lang="fr-FR" altLang="fr-FR" sz="2359" dirty="0" err="1">
                <a:solidFill>
                  <a:srgbClr val="000000"/>
                </a:solidFill>
              </a:rPr>
              <a:t>CassSoc</a:t>
            </a:r>
            <a:r>
              <a:rPr lang="fr-FR" altLang="fr-FR" sz="2359" dirty="0">
                <a:solidFill>
                  <a:srgbClr val="000000"/>
                </a:solidFill>
              </a:rPr>
              <a:t>. 8 mars 2005)</a:t>
            </a:r>
          </a:p>
          <a:p>
            <a:pPr marL="3175" indent="0" algn="just">
              <a:spcAft>
                <a:spcPts val="1282"/>
              </a:spcAft>
              <a:buClrTx/>
            </a:pPr>
            <a:r>
              <a:rPr lang="fr-FR" altLang="fr-FR" sz="2359" b="1" dirty="0" smtClean="0">
                <a:solidFill>
                  <a:srgbClr val="000000"/>
                </a:solidFill>
              </a:rPr>
              <a:t>Protection </a:t>
            </a:r>
            <a:r>
              <a:rPr lang="fr-FR" altLang="fr-FR" sz="2359" b="1" dirty="0">
                <a:solidFill>
                  <a:srgbClr val="000000"/>
                </a:solidFill>
              </a:rPr>
              <a:t>des libertés individuelles du salarié</a:t>
            </a:r>
            <a:r>
              <a:rPr lang="fr-FR" altLang="fr-FR" sz="2359" dirty="0">
                <a:solidFill>
                  <a:srgbClr val="000000"/>
                </a:solidFill>
              </a:rPr>
              <a:t> : article L.1121-1  du Code du travail et article 9 du Code civil.</a:t>
            </a:r>
          </a:p>
        </p:txBody>
      </p:sp>
    </p:spTree>
    <p:extLst>
      <p:ext uri="{BB962C8B-B14F-4D97-AF65-F5344CB8AC3E}">
        <p14:creationId xmlns:p14="http://schemas.microsoft.com/office/powerpoint/2010/main" val="422753018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008499" y="216479"/>
            <a:ext cx="8224703" cy="726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
        <p:nvSpPr>
          <p:cNvPr id="68611" name="Text Box 2"/>
          <p:cNvSpPr txBox="1">
            <a:spLocks noChangeArrowheads="1"/>
          </p:cNvSpPr>
          <p:nvPr/>
        </p:nvSpPr>
        <p:spPr bwMode="auto">
          <a:xfrm>
            <a:off x="711827" y="1257066"/>
            <a:ext cx="8660773" cy="5295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1313" indent="-338138">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a:solidFill>
                  <a:schemeClr val="bg1"/>
                </a:solidFill>
                <a:latin typeface="Arial" panose="020B0604020202020204" pitchFamily="34" charset="0"/>
                <a:ea typeface="Microsoft YaHei" panose="020B0503020204020204" pitchFamily="34" charset="-122"/>
              </a:defRPr>
            </a:lvl9pPr>
          </a:lstStyle>
          <a:p>
            <a:pPr marL="0" indent="15875" algn="just">
              <a:spcAft>
                <a:spcPts val="1282"/>
              </a:spcAft>
              <a:buClrTx/>
              <a:tabLst>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pPr>
            <a:r>
              <a:rPr lang="fr-FR" altLang="fr-FR" sz="2359" b="1" dirty="0">
                <a:solidFill>
                  <a:srgbClr val="000000"/>
                </a:solidFill>
              </a:rPr>
              <a:t>Quels sont les pouvoirs de sanction de l'employeur en cas de test positif d'un salarié au cannabis ?</a:t>
            </a:r>
          </a:p>
          <a:p>
            <a:pPr marL="357188" indent="0" algn="just">
              <a:spcAft>
                <a:spcPts val="1282"/>
              </a:spcAft>
              <a:buClrTx/>
            </a:pPr>
            <a:r>
              <a:rPr lang="fr-FR" altLang="fr-FR" sz="2359" dirty="0">
                <a:solidFill>
                  <a:srgbClr val="000000"/>
                </a:solidFill>
              </a:rPr>
              <a:t>Si l'employeur constate des </a:t>
            </a:r>
            <a:r>
              <a:rPr lang="fr-FR" altLang="fr-FR" sz="2359" b="1" dirty="0">
                <a:solidFill>
                  <a:srgbClr val="000000"/>
                </a:solidFill>
              </a:rPr>
              <a:t>changements de comportement</a:t>
            </a:r>
            <a:r>
              <a:rPr lang="fr-FR" altLang="fr-FR" sz="2359" dirty="0">
                <a:solidFill>
                  <a:srgbClr val="000000"/>
                </a:solidFill>
              </a:rPr>
              <a:t> qui peuvent s'avérer </a:t>
            </a:r>
            <a:r>
              <a:rPr lang="fr-FR" altLang="fr-FR" sz="2359" b="1" dirty="0">
                <a:solidFill>
                  <a:srgbClr val="000000"/>
                </a:solidFill>
              </a:rPr>
              <a:t>problématiques</a:t>
            </a:r>
            <a:r>
              <a:rPr lang="fr-FR" altLang="fr-FR" sz="2359" dirty="0">
                <a:solidFill>
                  <a:srgbClr val="000000"/>
                </a:solidFill>
              </a:rPr>
              <a:t> (performances ou productivité moindres, agressivité ou comportement inadapté, retards fréquents, maladresse, conduite agressive, état de manque..), voir </a:t>
            </a:r>
            <a:r>
              <a:rPr lang="fr-FR" altLang="fr-FR" sz="2359" b="1" dirty="0">
                <a:solidFill>
                  <a:srgbClr val="000000"/>
                </a:solidFill>
              </a:rPr>
              <a:t>dangereux</a:t>
            </a:r>
            <a:r>
              <a:rPr lang="fr-FR" altLang="fr-FR" sz="2359" dirty="0">
                <a:solidFill>
                  <a:srgbClr val="000000"/>
                </a:solidFill>
              </a:rPr>
              <a:t> pour lui-même ou ses collègues de travail, et que les faits sont répétitifs, </a:t>
            </a:r>
            <a:r>
              <a:rPr lang="fr-FR" altLang="fr-FR" sz="2359" b="1" dirty="0">
                <a:solidFill>
                  <a:srgbClr val="000000"/>
                </a:solidFill>
              </a:rPr>
              <a:t>il doit</a:t>
            </a:r>
            <a:r>
              <a:rPr lang="fr-FR" altLang="fr-FR" sz="2359" dirty="0">
                <a:solidFill>
                  <a:srgbClr val="000000"/>
                </a:solidFill>
              </a:rPr>
              <a:t>, même en absence de réalisation d'un test, </a:t>
            </a:r>
            <a:r>
              <a:rPr lang="fr-FR" altLang="fr-FR" sz="2359" b="1" dirty="0">
                <a:solidFill>
                  <a:srgbClr val="000000"/>
                </a:solidFill>
              </a:rPr>
              <a:t>sanctionner</a:t>
            </a:r>
            <a:r>
              <a:rPr lang="fr-FR" altLang="fr-FR" sz="2359" dirty="0">
                <a:solidFill>
                  <a:srgbClr val="000000"/>
                </a:solidFill>
              </a:rPr>
              <a:t> au sens de l'article</a:t>
            </a:r>
            <a:r>
              <a:rPr lang="fr-FR" altLang="fr-FR" sz="2359" b="1" dirty="0">
                <a:solidFill>
                  <a:srgbClr val="000000"/>
                </a:solidFill>
              </a:rPr>
              <a:t> L. 1331-1</a:t>
            </a:r>
            <a:r>
              <a:rPr lang="fr-FR" altLang="fr-FR" sz="2359" dirty="0">
                <a:solidFill>
                  <a:srgbClr val="000000"/>
                </a:solidFill>
              </a:rPr>
              <a:t> du Code du Travail pouvant aller du simple avertissement jusqu'au licenciement pour faute grave. </a:t>
            </a:r>
            <a:r>
              <a:rPr lang="fr-FR" altLang="fr-FR" sz="2903" dirty="0">
                <a:solidFill>
                  <a:srgbClr val="000000"/>
                </a:solidFill>
              </a:rPr>
              <a:t> </a:t>
            </a:r>
          </a:p>
          <a:p>
            <a:pPr marL="357188" indent="15875" algn="just">
              <a:spcAft>
                <a:spcPts val="1282"/>
              </a:spcAft>
              <a:buClrTx/>
            </a:pPr>
            <a:r>
              <a:rPr lang="fr-FR" altLang="fr-FR" sz="2359" b="1" dirty="0">
                <a:solidFill>
                  <a:srgbClr val="000000"/>
                </a:solidFill>
              </a:rPr>
              <a:t>En l'absence de comportement fautif, la simple consommation de cannabis est difficilement </a:t>
            </a:r>
            <a:r>
              <a:rPr lang="fr-FR" altLang="fr-FR" sz="2359" b="1" dirty="0" err="1">
                <a:solidFill>
                  <a:srgbClr val="000000"/>
                </a:solidFill>
              </a:rPr>
              <a:t>sanctionnable</a:t>
            </a:r>
            <a:r>
              <a:rPr lang="fr-FR" altLang="fr-FR" sz="2359" b="1" dirty="0">
                <a:solidFill>
                  <a:srgbClr val="000000"/>
                </a:solidFill>
              </a:rPr>
              <a:t>.</a:t>
            </a:r>
          </a:p>
        </p:txBody>
      </p:sp>
    </p:spTree>
    <p:extLst>
      <p:ext uri="{BB962C8B-B14F-4D97-AF65-F5344CB8AC3E}">
        <p14:creationId xmlns:p14="http://schemas.microsoft.com/office/powerpoint/2010/main" val="29042202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837049" y="116466"/>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4F81BD"/>
                </a:solidFill>
              </a:rPr>
              <a:t>Questions-Réponses</a:t>
            </a:r>
          </a:p>
        </p:txBody>
      </p:sp>
      <p:sp>
        <p:nvSpPr>
          <p:cNvPr id="70659" name="Text Box 2"/>
          <p:cNvSpPr txBox="1">
            <a:spLocks noChangeArrowheads="1"/>
          </p:cNvSpPr>
          <p:nvPr/>
        </p:nvSpPr>
        <p:spPr bwMode="auto">
          <a:xfrm>
            <a:off x="1122799" y="1775779"/>
            <a:ext cx="8224703"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1313" indent="-338138">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marL="0" indent="15875" algn="just">
              <a:spcAft>
                <a:spcPts val="1282"/>
              </a:spcAft>
              <a:buClrTx/>
            </a:pPr>
            <a:r>
              <a:rPr lang="fr-FR" altLang="fr-FR" sz="2359" b="1" dirty="0">
                <a:solidFill>
                  <a:srgbClr val="000000"/>
                </a:solidFill>
              </a:rPr>
              <a:t>Quoi faire avec un salarie qui fume « un joint » sur le lieu de travail ?</a:t>
            </a:r>
          </a:p>
          <a:p>
            <a:pPr marL="357188" indent="15875" algn="just">
              <a:spcAft>
                <a:spcPts val="1282"/>
              </a:spcAft>
              <a:buClrTx/>
            </a:pPr>
            <a:r>
              <a:rPr lang="fr-FR" altLang="fr-FR" sz="2359" dirty="0">
                <a:solidFill>
                  <a:srgbClr val="000000"/>
                </a:solidFill>
              </a:rPr>
              <a:t>Fumer « un joint </a:t>
            </a:r>
            <a:r>
              <a:rPr lang="fr-FR" altLang="fr-FR" sz="2359" dirty="0" smtClean="0">
                <a:solidFill>
                  <a:srgbClr val="000000"/>
                </a:solidFill>
              </a:rPr>
              <a:t>», </a:t>
            </a:r>
            <a:r>
              <a:rPr lang="fr-FR" altLang="fr-FR" sz="2359" dirty="0">
                <a:solidFill>
                  <a:srgbClr val="000000"/>
                </a:solidFill>
              </a:rPr>
              <a:t>même dans la salle réservée aux fumeurs au sein de l'entreprise, est considéré comme une faute grave susceptible de licenciement. C'est la notion de substances illicites qui intervient dans ce cas. La faute a été relevée grâce à l'odeur caractéristique du cannabis. (</a:t>
            </a:r>
            <a:r>
              <a:rPr lang="fr-FR" altLang="fr-FR" sz="2359" dirty="0" err="1">
                <a:solidFill>
                  <a:srgbClr val="000000"/>
                </a:solidFill>
              </a:rPr>
              <a:t>CassSoc</a:t>
            </a:r>
            <a:r>
              <a:rPr lang="fr-FR" altLang="fr-FR" sz="2359" dirty="0">
                <a:solidFill>
                  <a:srgbClr val="000000"/>
                </a:solidFill>
              </a:rPr>
              <a:t>. 1er juillet 2008)</a:t>
            </a:r>
          </a:p>
        </p:txBody>
      </p:sp>
    </p:spTree>
    <p:extLst>
      <p:ext uri="{BB962C8B-B14F-4D97-AF65-F5344CB8AC3E}">
        <p14:creationId xmlns:p14="http://schemas.microsoft.com/office/powerpoint/2010/main" val="367044860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237099" y="245054"/>
            <a:ext cx="8224703"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a:solidFill>
                  <a:srgbClr val="4F81BD"/>
                </a:solidFill>
              </a:rPr>
              <a:t>Questions-Réponses</a:t>
            </a:r>
          </a:p>
        </p:txBody>
      </p:sp>
      <p:sp>
        <p:nvSpPr>
          <p:cNvPr id="72707" name="Text Box 2"/>
          <p:cNvSpPr txBox="1">
            <a:spLocks noChangeArrowheads="1"/>
          </p:cNvSpPr>
          <p:nvPr/>
        </p:nvSpPr>
        <p:spPr bwMode="auto">
          <a:xfrm>
            <a:off x="1202610" y="1847217"/>
            <a:ext cx="8455740"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1313" indent="-338138">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a:spcAft>
                <a:spcPts val="1282"/>
              </a:spcAft>
              <a:buClrTx/>
            </a:pPr>
            <a:r>
              <a:rPr lang="fr-FR" altLang="fr-FR" sz="2359" b="1" dirty="0">
                <a:solidFill>
                  <a:srgbClr val="000000"/>
                </a:solidFill>
              </a:rPr>
              <a:t>Les accidents de la route et le </a:t>
            </a:r>
            <a:r>
              <a:rPr lang="fr-FR" altLang="fr-FR" sz="2359" b="1" dirty="0" smtClean="0">
                <a:solidFill>
                  <a:srgbClr val="000000"/>
                </a:solidFill>
              </a:rPr>
              <a:t>cannabis</a:t>
            </a:r>
          </a:p>
          <a:p>
            <a:pPr marL="0" indent="0">
              <a:spcAft>
                <a:spcPts val="1282"/>
              </a:spcAft>
              <a:buClrTx/>
              <a:tabLst>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fr-FR" altLang="fr-FR" sz="2359" dirty="0" smtClean="0">
                <a:solidFill>
                  <a:srgbClr val="000000"/>
                </a:solidFill>
              </a:rPr>
              <a:t>Les officiers de police judiciaire sont autorisés à procéder à un dépistage de stupéfiants, à tout conducteur impliqué dans :</a:t>
            </a:r>
          </a:p>
          <a:p>
            <a:pPr marL="628650" indent="-342900">
              <a:spcAft>
                <a:spcPts val="1282"/>
              </a:spcAft>
              <a:buClrTx/>
              <a:buFont typeface="Wingdings" panose="05000000000000000000" pitchFamily="2" charset="2"/>
              <a:buChar char="ü"/>
              <a:tabLst>
                <a:tab pos="788988" algn="l"/>
                <a:tab pos="800100"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fr-FR" altLang="fr-FR" sz="2359" dirty="0" smtClean="0">
                <a:solidFill>
                  <a:srgbClr val="000000"/>
                </a:solidFill>
              </a:rPr>
              <a:t>un </a:t>
            </a:r>
            <a:r>
              <a:rPr lang="fr-FR" altLang="fr-FR" sz="2359" dirty="0">
                <a:solidFill>
                  <a:srgbClr val="000000"/>
                </a:solidFill>
              </a:rPr>
              <a:t>accident mortel (Décret du 27 août 2001)</a:t>
            </a:r>
          </a:p>
          <a:p>
            <a:pPr marL="628650" indent="-357188">
              <a:spcAft>
                <a:spcPts val="1282"/>
              </a:spcAft>
              <a:buClrTx/>
              <a:buFont typeface="Wingdings" panose="05000000000000000000" pitchFamily="2" charset="2"/>
              <a:buChar char="ü"/>
              <a:tabLst>
                <a:tab pos="788988" algn="l"/>
                <a:tab pos="800100"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fr-FR" altLang="fr-FR" sz="2359" dirty="0" smtClean="0">
                <a:solidFill>
                  <a:srgbClr val="000000"/>
                </a:solidFill>
              </a:rPr>
              <a:t>un </a:t>
            </a:r>
            <a:r>
              <a:rPr lang="fr-FR" altLang="fr-FR" sz="2359" dirty="0">
                <a:solidFill>
                  <a:srgbClr val="000000"/>
                </a:solidFill>
              </a:rPr>
              <a:t>accident corporel et en cas de comportement manifestement anormal (Loi du 21 novembre 2001)</a:t>
            </a:r>
          </a:p>
          <a:p>
            <a:pPr marL="0" indent="0">
              <a:spcAft>
                <a:spcPts val="1282"/>
              </a:spcAft>
              <a:buClrTx/>
            </a:pPr>
            <a:r>
              <a:rPr lang="fr-FR" altLang="fr-FR" sz="2359" dirty="0">
                <a:solidFill>
                  <a:srgbClr val="000000"/>
                </a:solidFill>
              </a:rPr>
              <a:t>La </a:t>
            </a:r>
            <a:r>
              <a:rPr lang="fr-FR" altLang="fr-FR" sz="2359" dirty="0" smtClean="0">
                <a:solidFill>
                  <a:srgbClr val="000000"/>
                </a:solidFill>
              </a:rPr>
              <a:t>conduite </a:t>
            </a:r>
            <a:r>
              <a:rPr lang="fr-FR" altLang="fr-FR" sz="2359" dirty="0">
                <a:solidFill>
                  <a:srgbClr val="000000"/>
                </a:solidFill>
              </a:rPr>
              <a:t>sous influence de stupéfiants est un délit (L. 231-1 du Code de la route)</a:t>
            </a:r>
          </a:p>
        </p:txBody>
      </p:sp>
    </p:spTree>
    <p:extLst>
      <p:ext uri="{BB962C8B-B14F-4D97-AF65-F5344CB8AC3E}">
        <p14:creationId xmlns:p14="http://schemas.microsoft.com/office/powerpoint/2010/main" val="138196940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847285" y="1214049"/>
            <a:ext cx="8229024" cy="55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370" rIns="0" bIns="0"/>
          <a:lstStyle>
            <a:lvl1pPr marL="431800" indent="-315913">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9pPr>
          </a:lstStyle>
          <a:p>
            <a:pPr>
              <a:spcAft>
                <a:spcPts val="1282"/>
              </a:spcAft>
              <a:buClrTx/>
            </a:pPr>
            <a:r>
              <a:rPr lang="fr-FR" altLang="fr-FR" sz="1633" dirty="0">
                <a:solidFill>
                  <a:srgbClr val="000000"/>
                </a:solidFill>
              </a:rPr>
              <a:t>Proportion de consommateurs de cannabis au cours de la vie et de l'année suivante le sexe et l'âge (en %)</a:t>
            </a:r>
          </a:p>
        </p:txBody>
      </p:sp>
      <p:sp>
        <p:nvSpPr>
          <p:cNvPr id="9219" name="Text Box 2"/>
          <p:cNvSpPr txBox="1">
            <a:spLocks noChangeArrowheads="1"/>
          </p:cNvSpPr>
          <p:nvPr/>
        </p:nvSpPr>
        <p:spPr bwMode="auto">
          <a:xfrm>
            <a:off x="942820" y="69128"/>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000000"/>
                </a:solidFill>
              </a:rPr>
              <a:t>Épidémiologie</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66" y="1795108"/>
            <a:ext cx="8491131" cy="48993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645185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860932" y="1288249"/>
            <a:ext cx="8229024" cy="485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370" rIns="0" bIns="0"/>
          <a:lstStyle>
            <a:lvl1pPr marL="431800" indent="-315913">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Microsoft YaHei" panose="020B0503020204020204" pitchFamily="34" charset="-122"/>
              </a:defRPr>
            </a:lvl9pPr>
          </a:lstStyle>
          <a:p>
            <a:pPr>
              <a:spcAft>
                <a:spcPts val="1282"/>
              </a:spcAft>
              <a:buClrTx/>
            </a:pPr>
            <a:r>
              <a:rPr lang="fr-FR" altLang="fr-FR" sz="1633" dirty="0">
                <a:solidFill>
                  <a:srgbClr val="000000"/>
                </a:solidFill>
              </a:rPr>
              <a:t>Évolution entre 1992 et 2014 de la proportion d'expérimentateurs de cannabis parmi les 18-64 ans, par sexe (en %)</a:t>
            </a:r>
          </a:p>
        </p:txBody>
      </p:sp>
      <p:sp>
        <p:nvSpPr>
          <p:cNvPr id="11267" name="Text Box 2"/>
          <p:cNvSpPr txBox="1">
            <a:spLocks noChangeArrowheads="1"/>
          </p:cNvSpPr>
          <p:nvPr/>
        </p:nvSpPr>
        <p:spPr bwMode="auto">
          <a:xfrm>
            <a:off x="751751" y="246333"/>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a:solidFill>
                  <a:srgbClr val="000000"/>
                </a:solidFill>
              </a:rPr>
              <a:t>Épidémiologie</a:t>
            </a:r>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35" y="2074020"/>
            <a:ext cx="7778256" cy="4114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4779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819989" y="82090"/>
            <a:ext cx="8227583"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dirty="0">
                <a:solidFill>
                  <a:srgbClr val="000000"/>
                </a:solidFill>
              </a:rPr>
              <a:t>Épidémiologie</a:t>
            </a:r>
          </a:p>
        </p:txBody>
      </p:sp>
      <p:sp>
        <p:nvSpPr>
          <p:cNvPr id="13315" name="Text Box 2"/>
          <p:cNvSpPr txBox="1">
            <a:spLocks noChangeArrowheads="1"/>
          </p:cNvSpPr>
          <p:nvPr/>
        </p:nvSpPr>
        <p:spPr bwMode="auto">
          <a:xfrm>
            <a:off x="1081773" y="1128359"/>
            <a:ext cx="8619304" cy="388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342900" indent="-334963">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9pPr>
          </a:lstStyle>
          <a:p>
            <a:pPr>
              <a:spcAft>
                <a:spcPts val="1282"/>
              </a:spcAft>
            </a:pPr>
            <a:r>
              <a:rPr lang="fr-FR" altLang="fr-FR" sz="1814" dirty="0">
                <a:solidFill>
                  <a:srgbClr val="000000"/>
                </a:solidFill>
              </a:rPr>
              <a:t>Usage de cannabis dans l’année entre 2010 et 2014 selon l’âge et le sexe (en %)</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75" y="1517200"/>
            <a:ext cx="8577541" cy="492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39672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065649" y="246333"/>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a:solidFill>
                  <a:srgbClr val="000000"/>
                </a:solidFill>
              </a:rPr>
              <a:t>POURQUOI CONSOMMER ?</a:t>
            </a:r>
          </a:p>
        </p:txBody>
      </p:sp>
      <p:sp>
        <p:nvSpPr>
          <p:cNvPr id="15363" name="Text Box 2"/>
          <p:cNvSpPr txBox="1">
            <a:spLocks noChangeArrowheads="1"/>
          </p:cNvSpPr>
          <p:nvPr/>
        </p:nvSpPr>
        <p:spPr bwMode="auto">
          <a:xfrm>
            <a:off x="1365900" y="1678397"/>
            <a:ext cx="8229024" cy="2415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425450" indent="-319088">
              <a:lnSpc>
                <a:spcPct val="93000"/>
              </a:lnSpc>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a:solidFill>
                  <a:schemeClr val="bg1"/>
                </a:solidFill>
                <a:latin typeface="Arial" panose="020B0604020202020204" pitchFamily="34" charset="0"/>
                <a:ea typeface="Microsoft YaHei" panose="020B0503020204020204" pitchFamily="34" charset="-122"/>
              </a:defRPr>
            </a:lvl9pPr>
          </a:lstStyle>
          <a:p>
            <a:pPr marL="449262" indent="-342900" algn="just">
              <a:spcAft>
                <a:spcPts val="1282"/>
              </a:spcAft>
              <a:buClrTx/>
              <a:buFont typeface="Wingdings" panose="05000000000000000000" pitchFamily="2" charset="2"/>
              <a:buChar char="Ø"/>
            </a:pPr>
            <a:r>
              <a:rPr lang="fr-FR" altLang="fr-FR" sz="2359" b="1" dirty="0">
                <a:solidFill>
                  <a:srgbClr val="000000"/>
                </a:solidFill>
              </a:rPr>
              <a:t>P</a:t>
            </a:r>
            <a:r>
              <a:rPr lang="fr-FR" altLang="fr-FR" sz="2359" b="1" dirty="0" smtClean="0">
                <a:solidFill>
                  <a:srgbClr val="000000"/>
                </a:solidFill>
              </a:rPr>
              <a:t>ar </a:t>
            </a:r>
            <a:r>
              <a:rPr lang="fr-FR" altLang="fr-FR" sz="2359" b="1" dirty="0">
                <a:solidFill>
                  <a:srgbClr val="000000"/>
                </a:solidFill>
              </a:rPr>
              <a:t>plaisir, pour se détendre</a:t>
            </a:r>
          </a:p>
          <a:p>
            <a:pPr marL="449262" indent="-342900" algn="just">
              <a:spcAft>
                <a:spcPts val="1282"/>
              </a:spcAft>
              <a:buClrTx/>
              <a:buFont typeface="Wingdings" panose="05000000000000000000" pitchFamily="2" charset="2"/>
              <a:buChar char="Ø"/>
            </a:pPr>
            <a:r>
              <a:rPr lang="fr-FR" altLang="fr-FR" sz="2359" b="1" dirty="0">
                <a:solidFill>
                  <a:srgbClr val="000000"/>
                </a:solidFill>
              </a:rPr>
              <a:t>P</a:t>
            </a:r>
            <a:r>
              <a:rPr lang="fr-FR" altLang="fr-FR" sz="2359" b="1" dirty="0" smtClean="0">
                <a:solidFill>
                  <a:srgbClr val="000000"/>
                </a:solidFill>
              </a:rPr>
              <a:t>our </a:t>
            </a:r>
            <a:r>
              <a:rPr lang="fr-FR" altLang="fr-FR" sz="2359" b="1" dirty="0">
                <a:solidFill>
                  <a:srgbClr val="000000"/>
                </a:solidFill>
              </a:rPr>
              <a:t>faciliter les relations</a:t>
            </a:r>
            <a:r>
              <a:rPr lang="fr-FR" altLang="fr-FR" sz="2359" dirty="0">
                <a:solidFill>
                  <a:srgbClr val="000000"/>
                </a:solidFill>
              </a:rPr>
              <a:t>, </a:t>
            </a:r>
            <a:r>
              <a:rPr lang="fr-FR" altLang="fr-FR" sz="2359" b="1" dirty="0">
                <a:solidFill>
                  <a:srgbClr val="000000"/>
                </a:solidFill>
              </a:rPr>
              <a:t>être intégré à un groupe</a:t>
            </a:r>
          </a:p>
          <a:p>
            <a:pPr marL="449262" indent="-342900" algn="just">
              <a:spcAft>
                <a:spcPts val="1282"/>
              </a:spcAft>
              <a:buClrTx/>
              <a:buFont typeface="Wingdings" panose="05000000000000000000" pitchFamily="2" charset="2"/>
              <a:buChar char="Ø"/>
            </a:pPr>
            <a:r>
              <a:rPr lang="fr-FR" altLang="fr-FR" sz="2359" b="1" dirty="0">
                <a:solidFill>
                  <a:srgbClr val="000000"/>
                </a:solidFill>
              </a:rPr>
              <a:t>P</a:t>
            </a:r>
            <a:r>
              <a:rPr lang="fr-FR" altLang="fr-FR" sz="2359" b="1" dirty="0" smtClean="0">
                <a:solidFill>
                  <a:srgbClr val="000000"/>
                </a:solidFill>
              </a:rPr>
              <a:t>our </a:t>
            </a:r>
            <a:r>
              <a:rPr lang="fr-FR" altLang="fr-FR" sz="2359" b="1" dirty="0">
                <a:solidFill>
                  <a:srgbClr val="000000"/>
                </a:solidFill>
              </a:rPr>
              <a:t>tromper l'ennui ou éviter d'affronter les problèmes</a:t>
            </a:r>
          </a:p>
        </p:txBody>
      </p:sp>
    </p:spTree>
    <p:extLst>
      <p:ext uri="{BB962C8B-B14F-4D97-AF65-F5344CB8AC3E}">
        <p14:creationId xmlns:p14="http://schemas.microsoft.com/office/powerpoint/2010/main" val="1886915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052001" y="0"/>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EFFETS SUR LA SANTÉ</a:t>
            </a:r>
          </a:p>
        </p:txBody>
      </p:sp>
      <p:sp>
        <p:nvSpPr>
          <p:cNvPr id="10242" name="Text Box 2"/>
          <p:cNvSpPr txBox="1">
            <a:spLocks noChangeArrowheads="1"/>
          </p:cNvSpPr>
          <p:nvPr/>
        </p:nvSpPr>
        <p:spPr bwMode="auto">
          <a:xfrm>
            <a:off x="520286" y="1143430"/>
            <a:ext cx="8760739" cy="5260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901" rIns="0" bIns="0"/>
          <a:lstStyle>
            <a:lvl1pPr marL="431800" indent="-315913">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1pPr>
            <a:lvl2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2pPr>
            <a:lvl3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3pPr>
            <a:lvl4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4pPr>
            <a:lvl5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rgbClr val="FFFFFF"/>
                </a:solidFill>
                <a:latin typeface="Arial" panose="020B0604020202020204" pitchFamily="34" charset="0"/>
                <a:ea typeface="Microsoft YaHei" panose="020B0503020204020204" pitchFamily="34" charset="-122"/>
              </a:defRPr>
            </a:lvl9pPr>
          </a:lstStyle>
          <a:p>
            <a:pPr>
              <a:lnSpc>
                <a:spcPct val="93000"/>
              </a:lnSpc>
              <a:spcAft>
                <a:spcPts val="1282"/>
              </a:spcAft>
              <a:buSzPct val="100000"/>
              <a:defRPr/>
            </a:pPr>
            <a:r>
              <a:rPr lang="fr-FR" altLang="fr-FR" sz="2359" dirty="0">
                <a:solidFill>
                  <a:srgbClr val="000000"/>
                </a:solidFill>
              </a:rPr>
              <a:t>Aigüe (du 15-20 min. jusqu’à 2-10 heures) :</a:t>
            </a:r>
          </a:p>
          <a:p>
            <a:pPr marL="102253" indent="0">
              <a:lnSpc>
                <a:spcPct val="93000"/>
              </a:lnSpc>
              <a:spcAft>
                <a:spcPts val="1282"/>
              </a:spcAft>
              <a:buClr>
                <a:srgbClr val="000000"/>
              </a:buClr>
              <a:buSzPct val="100000"/>
              <a:defRPr/>
            </a:pPr>
            <a:r>
              <a:rPr lang="fr-FR" altLang="fr-FR" sz="2359" b="1" dirty="0">
                <a:solidFill>
                  <a:srgbClr val="000000"/>
                </a:solidFill>
              </a:rPr>
              <a:t>Effets </a:t>
            </a:r>
            <a:r>
              <a:rPr lang="fr-FR" altLang="fr-FR" sz="2359" b="1" dirty="0" smtClean="0">
                <a:solidFill>
                  <a:srgbClr val="000000"/>
                </a:solidFill>
              </a:rPr>
              <a:t>recherches : </a:t>
            </a:r>
            <a:endParaRPr lang="fr-FR" altLang="fr-FR" sz="2359" b="1" dirty="0">
              <a:solidFill>
                <a:srgbClr val="000000"/>
              </a:solidFill>
            </a:endParaRPr>
          </a:p>
          <a:p>
            <a:pPr marL="458787" indent="-342900">
              <a:lnSpc>
                <a:spcPct val="93000"/>
              </a:lnSpc>
              <a:spcAft>
                <a:spcPts val="1282"/>
              </a:spcAft>
              <a:buSzPct val="100000"/>
              <a:buFont typeface="Wingdings" panose="05000000000000000000" pitchFamily="2" charset="2"/>
              <a:buChar char="Ø"/>
              <a:defRPr/>
            </a:pPr>
            <a:r>
              <a:rPr lang="fr-FR" altLang="fr-FR" sz="1996" dirty="0">
                <a:solidFill>
                  <a:srgbClr val="000000"/>
                </a:solidFill>
              </a:rPr>
              <a:t>E</a:t>
            </a:r>
            <a:r>
              <a:rPr lang="fr-FR" altLang="fr-FR" sz="1996" dirty="0" smtClean="0">
                <a:solidFill>
                  <a:srgbClr val="000000"/>
                </a:solidFill>
              </a:rPr>
              <a:t>uphorie</a:t>
            </a:r>
            <a:r>
              <a:rPr lang="fr-FR" altLang="fr-FR" sz="1996" dirty="0">
                <a:solidFill>
                  <a:srgbClr val="000000"/>
                </a:solidFill>
              </a:rPr>
              <a:t>, une impression de « planer »</a:t>
            </a:r>
          </a:p>
          <a:p>
            <a:pPr marL="458787" indent="-342900">
              <a:lnSpc>
                <a:spcPct val="93000"/>
              </a:lnSpc>
              <a:spcAft>
                <a:spcPts val="1282"/>
              </a:spcAft>
              <a:buSzPct val="100000"/>
              <a:buFont typeface="Wingdings" panose="05000000000000000000" pitchFamily="2" charset="2"/>
              <a:buChar char="Ø"/>
              <a:defRPr/>
            </a:pPr>
            <a:r>
              <a:rPr lang="fr-FR" altLang="fr-FR" sz="1996" dirty="0">
                <a:solidFill>
                  <a:srgbClr val="000000"/>
                </a:solidFill>
              </a:rPr>
              <a:t>D</a:t>
            </a:r>
            <a:r>
              <a:rPr lang="fr-FR" altLang="fr-FR" sz="1996" dirty="0" smtClean="0">
                <a:solidFill>
                  <a:srgbClr val="000000"/>
                </a:solidFill>
              </a:rPr>
              <a:t>étente</a:t>
            </a:r>
            <a:endParaRPr lang="fr-FR" altLang="fr-FR" sz="1996" dirty="0">
              <a:solidFill>
                <a:srgbClr val="000000"/>
              </a:solidFill>
            </a:endParaRPr>
          </a:p>
          <a:p>
            <a:pPr marL="458787" indent="-342900">
              <a:lnSpc>
                <a:spcPct val="93000"/>
              </a:lnSpc>
              <a:spcAft>
                <a:spcPts val="1282"/>
              </a:spcAft>
              <a:buSzPct val="100000"/>
              <a:buFont typeface="Wingdings" panose="05000000000000000000" pitchFamily="2" charset="2"/>
              <a:buChar char="Ø"/>
              <a:defRPr/>
            </a:pPr>
            <a:r>
              <a:rPr lang="fr-FR" altLang="fr-FR" sz="1996" dirty="0">
                <a:solidFill>
                  <a:srgbClr val="000000"/>
                </a:solidFill>
              </a:rPr>
              <a:t>P</a:t>
            </a:r>
            <a:r>
              <a:rPr lang="fr-FR" altLang="fr-FR" sz="1996" dirty="0" smtClean="0">
                <a:solidFill>
                  <a:srgbClr val="000000"/>
                </a:solidFill>
              </a:rPr>
              <a:t>laisir</a:t>
            </a:r>
            <a:endParaRPr lang="fr-FR" altLang="fr-FR" sz="1996" dirty="0">
              <a:solidFill>
                <a:srgbClr val="000000"/>
              </a:solidFill>
            </a:endParaRPr>
          </a:p>
          <a:p>
            <a:pPr marL="458787" indent="-342900">
              <a:lnSpc>
                <a:spcPct val="93000"/>
              </a:lnSpc>
              <a:spcAft>
                <a:spcPts val="1282"/>
              </a:spcAft>
              <a:buSzPct val="100000"/>
              <a:buFont typeface="Wingdings" panose="05000000000000000000" pitchFamily="2" charset="2"/>
              <a:buChar char="Ø"/>
              <a:defRPr/>
            </a:pPr>
            <a:r>
              <a:rPr lang="fr-FR" altLang="fr-FR" sz="1996" dirty="0" smtClean="0">
                <a:solidFill>
                  <a:srgbClr val="000000"/>
                </a:solidFill>
              </a:rPr>
              <a:t>Envie </a:t>
            </a:r>
            <a:r>
              <a:rPr lang="fr-FR" altLang="fr-FR" sz="1996" dirty="0">
                <a:solidFill>
                  <a:srgbClr val="000000"/>
                </a:solidFill>
              </a:rPr>
              <a:t>spontanée de rire</a:t>
            </a:r>
          </a:p>
          <a:p>
            <a:pPr marL="458787" indent="-342900">
              <a:lnSpc>
                <a:spcPct val="93000"/>
              </a:lnSpc>
              <a:spcAft>
                <a:spcPts val="1282"/>
              </a:spcAft>
              <a:buSzPct val="100000"/>
              <a:buFont typeface="Wingdings" panose="05000000000000000000" pitchFamily="2" charset="2"/>
              <a:buChar char="Ø"/>
              <a:defRPr/>
            </a:pPr>
            <a:r>
              <a:rPr lang="fr-FR" altLang="fr-FR" sz="1996" dirty="0">
                <a:solidFill>
                  <a:srgbClr val="000000"/>
                </a:solidFill>
              </a:rPr>
              <a:t>E</a:t>
            </a:r>
            <a:r>
              <a:rPr lang="fr-FR" altLang="fr-FR" sz="1996" dirty="0" smtClean="0">
                <a:solidFill>
                  <a:srgbClr val="000000"/>
                </a:solidFill>
              </a:rPr>
              <a:t>xcitation</a:t>
            </a:r>
            <a:endParaRPr lang="fr-FR" altLang="fr-FR" sz="1996" dirty="0">
              <a:solidFill>
                <a:srgbClr val="000000"/>
              </a:solidFill>
            </a:endParaRPr>
          </a:p>
          <a:p>
            <a:pPr marL="458787" indent="-342900">
              <a:lnSpc>
                <a:spcPct val="93000"/>
              </a:lnSpc>
              <a:spcAft>
                <a:spcPts val="1282"/>
              </a:spcAft>
              <a:buSzPct val="100000"/>
              <a:buFont typeface="Wingdings" panose="05000000000000000000" pitchFamily="2" charset="2"/>
              <a:buChar char="Ø"/>
              <a:defRPr/>
            </a:pPr>
            <a:r>
              <a:rPr lang="fr-FR" altLang="fr-FR" sz="1996" dirty="0">
                <a:solidFill>
                  <a:srgbClr val="000000"/>
                </a:solidFill>
              </a:rPr>
              <a:t>H</a:t>
            </a:r>
            <a:r>
              <a:rPr lang="fr-FR" altLang="fr-FR" sz="1996" dirty="0" smtClean="0">
                <a:solidFill>
                  <a:srgbClr val="000000"/>
                </a:solidFill>
              </a:rPr>
              <a:t>allucination</a:t>
            </a:r>
            <a:endParaRPr lang="fr-FR" altLang="fr-FR" sz="1996" dirty="0">
              <a:solidFill>
                <a:srgbClr val="000000"/>
              </a:solidFill>
            </a:endParaRPr>
          </a:p>
          <a:p>
            <a:pPr marL="458787" indent="-342900">
              <a:lnSpc>
                <a:spcPct val="93000"/>
              </a:lnSpc>
              <a:spcAft>
                <a:spcPts val="1282"/>
              </a:spcAft>
              <a:buSzPct val="100000"/>
              <a:buFont typeface="Wingdings" panose="05000000000000000000" pitchFamily="2" charset="2"/>
              <a:buChar char="Ø"/>
              <a:defRPr/>
            </a:pPr>
            <a:r>
              <a:rPr lang="fr-FR" altLang="fr-FR" sz="1996" dirty="0">
                <a:solidFill>
                  <a:srgbClr val="000000"/>
                </a:solidFill>
              </a:rPr>
              <a:t>D</a:t>
            </a:r>
            <a:r>
              <a:rPr lang="fr-FR" altLang="fr-FR" sz="1996" dirty="0" smtClean="0">
                <a:solidFill>
                  <a:srgbClr val="000000"/>
                </a:solidFill>
              </a:rPr>
              <a:t>ésinhibition </a:t>
            </a:r>
            <a:r>
              <a:rPr lang="fr-FR" altLang="fr-FR" sz="1996" dirty="0">
                <a:solidFill>
                  <a:srgbClr val="000000"/>
                </a:solidFill>
              </a:rPr>
              <a:t>légère</a:t>
            </a:r>
          </a:p>
          <a:p>
            <a:pPr marL="458787" indent="-342900" algn="just">
              <a:lnSpc>
                <a:spcPct val="93000"/>
              </a:lnSpc>
              <a:spcAft>
                <a:spcPts val="1282"/>
              </a:spcAft>
              <a:buSzPct val="100000"/>
              <a:buFont typeface="Wingdings" panose="05000000000000000000" pitchFamily="2" charset="2"/>
              <a:buChar char="Ø"/>
              <a:defRPr/>
            </a:pPr>
            <a:r>
              <a:rPr lang="fr-FR" altLang="fr-FR" sz="1996" dirty="0">
                <a:solidFill>
                  <a:srgbClr val="000000"/>
                </a:solidFill>
              </a:rPr>
              <a:t>U</a:t>
            </a:r>
            <a:r>
              <a:rPr lang="fr-FR" altLang="fr-FR" sz="1996" dirty="0" smtClean="0">
                <a:solidFill>
                  <a:srgbClr val="000000"/>
                </a:solidFill>
              </a:rPr>
              <a:t>ne </a:t>
            </a:r>
            <a:r>
              <a:rPr lang="fr-FR" altLang="fr-FR" sz="1996" dirty="0">
                <a:solidFill>
                  <a:srgbClr val="000000"/>
                </a:solidFill>
              </a:rPr>
              <a:t>intensification des perceptions sensorielles, ainsi qu’une modification de l’appréciation du temps et de l’espace : le temps semble passer plus lentement alors que les sons, les images et les sensations tactiles gagnent en intensité et en finesse</a:t>
            </a:r>
          </a:p>
        </p:txBody>
      </p:sp>
    </p:spTree>
    <p:extLst>
      <p:ext uri="{BB962C8B-B14F-4D97-AF65-F5344CB8AC3E}">
        <p14:creationId xmlns:p14="http://schemas.microsoft.com/office/powerpoint/2010/main" val="258525845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116639" y="0"/>
            <a:ext cx="8229024"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71"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fr-FR" altLang="fr-FR" sz="3992" b="1" dirty="0">
                <a:solidFill>
                  <a:srgbClr val="000000"/>
                </a:solidFill>
              </a:rPr>
              <a:t>EFFETS SUR LA SANTÉ</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154" y="1359773"/>
            <a:ext cx="7567995" cy="48288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101235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Personnalisé 5">
      <a:dk1>
        <a:sysClr val="windowText" lastClr="000000"/>
      </a:dk1>
      <a:lt1>
        <a:sysClr val="window" lastClr="FFFFFF"/>
      </a:lt1>
      <a:dk2>
        <a:srgbClr val="2C3C43"/>
      </a:dk2>
      <a:lt2>
        <a:srgbClr val="EBEBEB"/>
      </a:lt2>
      <a:accent1>
        <a:srgbClr val="90C226"/>
      </a:accent1>
      <a:accent2>
        <a:srgbClr val="004173"/>
      </a:accent2>
      <a:accent3>
        <a:srgbClr val="0070C0"/>
      </a:accent3>
      <a:accent4>
        <a:srgbClr val="E76618"/>
      </a:accent4>
      <a:accent5>
        <a:srgbClr val="C42F1A"/>
      </a:accent5>
      <a:accent6>
        <a:srgbClr val="918655"/>
      </a:accent6>
      <a:hlink>
        <a:srgbClr val="004173"/>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17E4DF-D258-4ED6-BD87-9A2A1299A5B2}"/>
</file>

<file path=customXml/itemProps2.xml><?xml version="1.0" encoding="utf-8"?>
<ds:datastoreItem xmlns:ds="http://schemas.openxmlformats.org/officeDocument/2006/customXml" ds:itemID="{0635DE27-A0ED-4233-AA52-B8C7A217F810}"/>
</file>

<file path=docProps/app.xml><?xml version="1.0" encoding="utf-8"?>
<Properties xmlns="http://schemas.openxmlformats.org/officeDocument/2006/extended-properties" xmlns:vt="http://schemas.openxmlformats.org/officeDocument/2006/docPropsVTypes">
  <Template>Facet</Template>
  <TotalTime>413</TotalTime>
  <Words>1067</Words>
  <Application>Microsoft Office PowerPoint</Application>
  <PresentationFormat>Grand écran</PresentationFormat>
  <Paragraphs>312</Paragraphs>
  <Slides>34</Slides>
  <Notes>34</Notes>
  <HiddenSlides>0</HiddenSlides>
  <MMClips>0</MMClips>
  <ScaleCrop>false</ScaleCrop>
  <HeadingPairs>
    <vt:vector size="6" baseType="variant">
      <vt:variant>
        <vt:lpstr>Polices utilisées</vt:lpstr>
      </vt:variant>
      <vt:variant>
        <vt:i4>9</vt:i4>
      </vt:variant>
      <vt:variant>
        <vt:lpstr>Thème</vt:lpstr>
      </vt:variant>
      <vt:variant>
        <vt:i4>10</vt:i4>
      </vt:variant>
      <vt:variant>
        <vt:lpstr>Titres des diapositives</vt:lpstr>
      </vt:variant>
      <vt:variant>
        <vt:i4>34</vt:i4>
      </vt:variant>
    </vt:vector>
  </HeadingPairs>
  <TitlesOfParts>
    <vt:vector size="53" baseType="lpstr">
      <vt:lpstr>Arial Unicode MS</vt:lpstr>
      <vt:lpstr>Microsoft YaHei</vt:lpstr>
      <vt:lpstr>Arial</vt:lpstr>
      <vt:lpstr>Calibri</vt:lpstr>
      <vt:lpstr>Calibri Light</vt:lpstr>
      <vt:lpstr>Times New Roman</vt:lpstr>
      <vt:lpstr>Trebuchet MS</vt:lpstr>
      <vt:lpstr>Wingdings</vt:lpstr>
      <vt:lpstr>Wingdings 3</vt:lpstr>
      <vt:lpstr>Facette</vt:lpstr>
      <vt:lpstr>8_Conception personnalisée</vt:lpstr>
      <vt:lpstr>7_Conception personnalisée</vt:lpstr>
      <vt:lpstr>5_Conception personnalisée</vt:lpstr>
      <vt:lpstr>6_Conception personnalisée</vt:lpstr>
      <vt:lpstr>4_Conception personnalisée</vt:lpstr>
      <vt:lpstr>3_Conception personnalisée</vt:lpstr>
      <vt:lpstr>2_Conception personnalisée</vt:lpstr>
      <vt:lpstr>1_Conception personnalisée</vt:lpstr>
      <vt:lpstr>Conception personnalisée</vt:lpstr>
      <vt:lpstr>Cannabis en entreprise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Ordinaire  MTN-Prévention</dc:title>
  <dc:creator>Flore Taillard</dc:creator>
  <cp:lastModifiedBy>Michèle Kupiecki</cp:lastModifiedBy>
  <cp:revision>44</cp:revision>
  <dcterms:created xsi:type="dcterms:W3CDTF">2015-06-12T11:54:42Z</dcterms:created>
  <dcterms:modified xsi:type="dcterms:W3CDTF">2016-08-04T14:51:26Z</dcterms:modified>
</cp:coreProperties>
</file>