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489" r:id="rId5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71A47B-54C4-4F9C-91D7-842547B13EE2}" v="3" dt="2023-12-21T08:26:34.8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7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D21706-F50D-4A81-9682-7BFAFA6ACEA9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AF0363-D539-4B1A-BC79-4B6E207DEB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9732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3595">
              <a:defRPr/>
            </a:pPr>
            <a:endParaRPr lang="fr-FR" b="0" i="0" dirty="0">
              <a:solidFill>
                <a:srgbClr val="000000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949A49-0DA1-48CA-8407-2A13292E2C9C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0122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3892-B774-40A3-ABDF-209CF530B2E9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2AF44-2D3D-4B59-941C-1A99E6F2CC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8852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3892-B774-40A3-ABDF-209CF530B2E9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2AF44-2D3D-4B59-941C-1A99E6F2CC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250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3892-B774-40A3-ABDF-209CF530B2E9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2AF44-2D3D-4B59-941C-1A99E6F2CC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20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3892-B774-40A3-ABDF-209CF530B2E9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2AF44-2D3D-4B59-941C-1A99E6F2CC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7072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3892-B774-40A3-ABDF-209CF530B2E9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2AF44-2D3D-4B59-941C-1A99E6F2CC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2049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3892-B774-40A3-ABDF-209CF530B2E9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2AF44-2D3D-4B59-941C-1A99E6F2CC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8812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3892-B774-40A3-ABDF-209CF530B2E9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2AF44-2D3D-4B59-941C-1A99E6F2CC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802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3892-B774-40A3-ABDF-209CF530B2E9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2AF44-2D3D-4B59-941C-1A99E6F2CC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811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3892-B774-40A3-ABDF-209CF530B2E9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2AF44-2D3D-4B59-941C-1A99E6F2CC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2378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3892-B774-40A3-ABDF-209CF530B2E9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2AF44-2D3D-4B59-941C-1A99E6F2CC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1236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3892-B774-40A3-ABDF-209CF530B2E9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2AF44-2D3D-4B59-941C-1A99E6F2CC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057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D3892-B774-40A3-ABDF-209CF530B2E9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2AF44-2D3D-4B59-941C-1A99E6F2CC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3837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BFB8DC-B3BF-4C88-A488-0550FFC04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448" y="608933"/>
            <a:ext cx="8833104" cy="62455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fr-FR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Addictions comportementales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A6FAF83F-7D53-4D28-93B2-C60211E76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130" y="2866960"/>
            <a:ext cx="4335870" cy="337113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>
            <a:normAutofit fontScale="25000" lnSpcReduction="20000"/>
          </a:bodyPr>
          <a:lstStyle/>
          <a:p>
            <a:pPr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à"/>
            </a:pPr>
            <a:r>
              <a:rPr lang="fr-FR" sz="6400" b="1" dirty="0">
                <a:solidFill>
                  <a:schemeClr val="accent1">
                    <a:lumMod val="50000"/>
                  </a:schemeClr>
                </a:solidFill>
              </a:rPr>
              <a:t>Jeux de hasard et d’argent (gambling)</a:t>
            </a:r>
          </a:p>
          <a:p>
            <a:pPr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à"/>
            </a:pPr>
            <a:r>
              <a:rPr lang="fr-FR" sz="6400" b="1" dirty="0">
                <a:solidFill>
                  <a:schemeClr val="accent1">
                    <a:lumMod val="50000"/>
                  </a:schemeClr>
                </a:solidFill>
              </a:rPr>
              <a:t>Jeux vidéos (gaming)</a:t>
            </a:r>
          </a:p>
          <a:p>
            <a:pPr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à"/>
            </a:pPr>
            <a:r>
              <a:rPr lang="fr-FR" sz="6400" dirty="0">
                <a:solidFill>
                  <a:schemeClr val="accent1">
                    <a:lumMod val="50000"/>
                  </a:schemeClr>
                </a:solidFill>
              </a:rPr>
              <a:t>Achats compulsifs</a:t>
            </a:r>
          </a:p>
          <a:p>
            <a:pPr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à"/>
            </a:pPr>
            <a:r>
              <a:rPr lang="fr-FR" sz="6400" dirty="0">
                <a:solidFill>
                  <a:schemeClr val="accent1">
                    <a:lumMod val="50000"/>
                  </a:schemeClr>
                </a:solidFill>
              </a:rPr>
              <a:t>Travail pathologique (workaholisme) </a:t>
            </a:r>
          </a:p>
          <a:p>
            <a:pPr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à"/>
            </a:pPr>
            <a:r>
              <a:rPr lang="fr-FR" sz="6400" dirty="0">
                <a:solidFill>
                  <a:schemeClr val="accent1">
                    <a:lumMod val="50000"/>
                  </a:schemeClr>
                </a:solidFill>
              </a:rPr>
              <a:t>Addiction au sport (bigorexie)</a:t>
            </a:r>
          </a:p>
          <a:p>
            <a:pPr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à"/>
            </a:pPr>
            <a:r>
              <a:rPr lang="fr-FR" sz="6400" dirty="0">
                <a:solidFill>
                  <a:schemeClr val="accent1">
                    <a:lumMod val="50000"/>
                  </a:schemeClr>
                </a:solidFill>
              </a:rPr>
              <a:t>Addictions sexuelles (hypersexualité)</a:t>
            </a:r>
          </a:p>
          <a:p>
            <a:pPr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à"/>
            </a:pPr>
            <a:r>
              <a:rPr lang="fr-FR" sz="6400" dirty="0">
                <a:solidFill>
                  <a:schemeClr val="accent1">
                    <a:lumMod val="50000"/>
                  </a:schemeClr>
                </a:solidFill>
              </a:rPr>
              <a:t>Cyberdépendance (surf compulsion, cyber communication compulsive, cyber sexualité compulsive, net compulsion)</a:t>
            </a:r>
            <a:endParaRPr lang="fr-FR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Espace réservé du contenu 4">
            <a:extLst>
              <a:ext uri="{FF2B5EF4-FFF2-40B4-BE49-F238E27FC236}">
                <a16:creationId xmlns:a16="http://schemas.microsoft.com/office/drawing/2014/main" id="{09CB2BBD-6E53-4135-3474-207A037D38E0}"/>
              </a:ext>
            </a:extLst>
          </p:cNvPr>
          <p:cNvSpPr txBox="1">
            <a:spLocks/>
          </p:cNvSpPr>
          <p:nvPr/>
        </p:nvSpPr>
        <p:spPr>
          <a:xfrm>
            <a:off x="1572768" y="1666855"/>
            <a:ext cx="6025896" cy="915465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68580" tIns="34290" rIns="68580" bIns="3429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chemeClr val="accent2"/>
              </a:buClr>
              <a:buNone/>
            </a:pPr>
            <a:r>
              <a:rPr lang="fr-FR" sz="6400" b="1" dirty="0">
                <a:solidFill>
                  <a:schemeClr val="accent1">
                    <a:lumMod val="50000"/>
                  </a:schemeClr>
                </a:solidFill>
              </a:rPr>
              <a:t>Addiction comportementale </a:t>
            </a:r>
          </a:p>
          <a:p>
            <a:pPr marL="0" indent="0" algn="ctr">
              <a:buClr>
                <a:schemeClr val="accent2"/>
              </a:buClr>
              <a:buNone/>
            </a:pPr>
            <a:r>
              <a:rPr lang="fr-FR" sz="6400" dirty="0">
                <a:solidFill>
                  <a:schemeClr val="accent1">
                    <a:lumMod val="50000"/>
                  </a:schemeClr>
                </a:solidFill>
              </a:rPr>
              <a:t>(ou addiction sans substance) </a:t>
            </a:r>
          </a:p>
          <a:p>
            <a:pPr marL="0" indent="0" algn="ctr">
              <a:buClr>
                <a:schemeClr val="accent2"/>
              </a:buClr>
              <a:buNone/>
            </a:pPr>
            <a:r>
              <a:rPr lang="fr-FR" sz="6400" dirty="0">
                <a:solidFill>
                  <a:schemeClr val="accent2"/>
                </a:solidFill>
              </a:rPr>
              <a:t>= </a:t>
            </a:r>
            <a:r>
              <a:rPr lang="fr-FR" sz="6400" b="1" dirty="0">
                <a:solidFill>
                  <a:schemeClr val="accent2"/>
                </a:solidFill>
              </a:rPr>
              <a:t>impossibilité de contrôler la pratique d’une activité</a:t>
            </a:r>
            <a:endParaRPr lang="fr-FR" sz="64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lvl="1" indent="0">
              <a:buNone/>
            </a:pPr>
            <a:endParaRPr lang="fr-FR" sz="15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37A16268-61DA-2BD6-0637-F2DDE782D52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696008">
            <a:off x="7991950" y="891370"/>
            <a:ext cx="841131" cy="86838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36D34C3F-9CB3-0BC1-4A6A-7ED69E07117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99431" y="867831"/>
            <a:ext cx="918973" cy="91546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B6472480-B7F2-4EC4-A014-C6B511DAFDA9}"/>
              </a:ext>
            </a:extLst>
          </p:cNvPr>
          <p:cNvSpPr txBox="1"/>
          <p:nvPr/>
        </p:nvSpPr>
        <p:spPr>
          <a:xfrm>
            <a:off x="4585716" y="2866960"/>
            <a:ext cx="4335868" cy="337113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fr-FR" sz="1400" b="1" dirty="0">
                <a:solidFill>
                  <a:schemeClr val="tx2"/>
                </a:solidFill>
              </a:rPr>
              <a:t>Critères spécifiques :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400" dirty="0">
                <a:solidFill>
                  <a:schemeClr val="tx2"/>
                </a:solidFill>
              </a:rPr>
              <a:t>Une envie irrépressible de pratiquer l’activité,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400" dirty="0">
                <a:solidFill>
                  <a:schemeClr val="tx2"/>
                </a:solidFill>
              </a:rPr>
              <a:t>Une pratique excessive et incontrôlée,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400" dirty="0">
                <a:solidFill>
                  <a:schemeClr val="tx2"/>
                </a:solidFill>
              </a:rPr>
              <a:t>Un volume de temps dépensé pour la pratique de l’activité important,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400" dirty="0">
                <a:solidFill>
                  <a:schemeClr val="tx2"/>
                </a:solidFill>
              </a:rPr>
              <a:t>Des symptômes de sevrage lorsque l’activité n’est plus pratiquée,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400" dirty="0">
                <a:solidFill>
                  <a:schemeClr val="tx2"/>
                </a:solidFill>
              </a:rPr>
              <a:t>L’incapacité à remplir ses obligations personnelles et professionnelles,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400" dirty="0">
                <a:solidFill>
                  <a:schemeClr val="tx2"/>
                </a:solidFill>
              </a:rPr>
              <a:t>Une pratique maintenue même en cas de risques physiques ou psychologiques,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400" dirty="0">
                <a:solidFill>
                  <a:schemeClr val="tx2"/>
                </a:solidFill>
              </a:rPr>
              <a:t>Des difficultés sociales et personnelles entraînées par la pratique de l’activité…</a:t>
            </a:r>
          </a:p>
        </p:txBody>
      </p:sp>
    </p:spTree>
    <p:extLst>
      <p:ext uri="{BB962C8B-B14F-4D97-AF65-F5344CB8AC3E}">
        <p14:creationId xmlns:p14="http://schemas.microsoft.com/office/powerpoint/2010/main" val="135213356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d0b0ac5-0d1c-41d9-94b4-e86f374842b7">
      <Terms xmlns="http://schemas.microsoft.com/office/infopath/2007/PartnerControls"/>
    </lcf76f155ced4ddcb4097134ff3c332f>
    <TaxCatchAll xmlns="ce685436-327e-415b-b06d-9a0f2bb5655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A735923CCB544A8FC22400479B6F60" ma:contentTypeVersion="18" ma:contentTypeDescription="Crée un document." ma:contentTypeScope="" ma:versionID="757babe44d31f0f82025b607016ae765">
  <xsd:schema xmlns:xsd="http://www.w3.org/2001/XMLSchema" xmlns:xs="http://www.w3.org/2001/XMLSchema" xmlns:p="http://schemas.microsoft.com/office/2006/metadata/properties" xmlns:ns2="8d0b0ac5-0d1c-41d9-94b4-e86f374842b7" xmlns:ns3="ce685436-327e-415b-b06d-9a0f2bb5655f" targetNamespace="http://schemas.microsoft.com/office/2006/metadata/properties" ma:root="true" ma:fieldsID="989ed70ff94beecc5b4bf27f4ad4eb0d" ns2:_="" ns3:_="">
    <xsd:import namespace="8d0b0ac5-0d1c-41d9-94b4-e86f374842b7"/>
    <xsd:import namespace="ce685436-327e-415b-b06d-9a0f2bb565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0b0ac5-0d1c-41d9-94b4-e86f374842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4bf61e71-71de-474e-85fa-8e7095b4bee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685436-327e-415b-b06d-9a0f2bb5655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8dfca8e-a50c-4c5a-b2bd-3eaad65dc888}" ma:internalName="TaxCatchAll" ma:showField="CatchAllData" ma:web="ce685436-327e-415b-b06d-9a0f2bb565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86F769-AB14-4842-9D04-4627CDC7087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DC58ADE-04F1-47B5-A7B4-396B66A6ECA3}">
  <ds:schemaRefs>
    <ds:schemaRef ds:uri="http://schemas.microsoft.com/office/2006/metadata/properties"/>
    <ds:schemaRef ds:uri="http://schemas.microsoft.com/office/infopath/2007/PartnerControls"/>
    <ds:schemaRef ds:uri="8d0b0ac5-0d1c-41d9-94b4-e86f374842b7"/>
    <ds:schemaRef ds:uri="ce685436-327e-415b-b06d-9a0f2bb5655f"/>
  </ds:schemaRefs>
</ds:datastoreItem>
</file>

<file path=customXml/itemProps3.xml><?xml version="1.0" encoding="utf-8"?>
<ds:datastoreItem xmlns:ds="http://schemas.openxmlformats.org/officeDocument/2006/customXml" ds:itemID="{C8567D74-5A14-41EA-A951-D1011277F75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137</Words>
  <Application>Microsoft Office PowerPoint</Application>
  <PresentationFormat>Affichage à l'écran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roboto</vt:lpstr>
      <vt:lpstr>Wingdings</vt:lpstr>
      <vt:lpstr>Thème Office</vt:lpstr>
      <vt:lpstr>Addictions comportementales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Addictions comportementales</dc:title>
  <dc:creator>PRADES CECILE</dc:creator>
  <cp:lastModifiedBy>Sébastien DUPERY</cp:lastModifiedBy>
  <cp:revision>7</cp:revision>
  <dcterms:created xsi:type="dcterms:W3CDTF">2022-11-07T14:42:16Z</dcterms:created>
  <dcterms:modified xsi:type="dcterms:W3CDTF">2023-12-21T08:26:44Z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0x01010040A735923CCB544A8FC22400479B6F60</vt:lpwstr>
  </property>
  <property fmtid="{D5CDD505-2E9C-101B-9397-08002B2CF9AE}" pid="3" name="MediaServiceImageTags">
    <vt:lpwstr/>
  </property>
</Properties>
</file>