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4"/>
    <p:sldMasterId id="2147483673" r:id="rId5"/>
    <p:sldMasterId id="2147483686" r:id="rId6"/>
    <p:sldMasterId id="2147483700" r:id="rId7"/>
    <p:sldMasterId id="2147483713" r:id="rId8"/>
  </p:sldMasterIdLst>
  <p:notesMasterIdLst>
    <p:notesMasterId r:id="rId47"/>
  </p:notesMasterIdLst>
  <p:sldIdLst>
    <p:sldId id="256" r:id="rId9"/>
    <p:sldId id="308" r:id="rId10"/>
    <p:sldId id="470" r:id="rId11"/>
    <p:sldId id="390" r:id="rId12"/>
    <p:sldId id="391" r:id="rId13"/>
    <p:sldId id="392" r:id="rId14"/>
    <p:sldId id="424" r:id="rId15"/>
    <p:sldId id="430" r:id="rId16"/>
    <p:sldId id="466" r:id="rId17"/>
    <p:sldId id="454" r:id="rId18"/>
    <p:sldId id="455" r:id="rId19"/>
    <p:sldId id="434" r:id="rId20"/>
    <p:sldId id="436" r:id="rId21"/>
    <p:sldId id="457" r:id="rId22"/>
    <p:sldId id="401" r:id="rId23"/>
    <p:sldId id="443" r:id="rId24"/>
    <p:sldId id="444" r:id="rId25"/>
    <p:sldId id="460" r:id="rId26"/>
    <p:sldId id="463" r:id="rId27"/>
    <p:sldId id="464" r:id="rId28"/>
    <p:sldId id="465" r:id="rId29"/>
    <p:sldId id="407" r:id="rId30"/>
    <p:sldId id="469" r:id="rId31"/>
    <p:sldId id="449" r:id="rId32"/>
    <p:sldId id="450" r:id="rId33"/>
    <p:sldId id="411" r:id="rId34"/>
    <p:sldId id="412" r:id="rId35"/>
    <p:sldId id="413" r:id="rId36"/>
    <p:sldId id="447" r:id="rId37"/>
    <p:sldId id="415" r:id="rId38"/>
    <p:sldId id="417" r:id="rId39"/>
    <p:sldId id="418" r:id="rId40"/>
    <p:sldId id="419" r:id="rId41"/>
    <p:sldId id="420" r:id="rId42"/>
    <p:sldId id="421" r:id="rId43"/>
    <p:sldId id="422" r:id="rId44"/>
    <p:sldId id="307" r:id="rId45"/>
    <p:sldId id="265" r:id="rId46"/>
  </p:sldIdLst>
  <p:sldSz cx="10080625" cy="7559675"/>
  <p:notesSz cx="6669088" cy="9926638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icrosoft YaHei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4" userDrawn="1">
          <p15:clr>
            <a:srgbClr val="A4A3A4"/>
          </p15:clr>
        </p15:guide>
        <p15:guide id="2" pos="19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66"/>
    <a:srgbClr val="660033"/>
    <a:srgbClr val="FF3300"/>
    <a:srgbClr val="000066"/>
    <a:srgbClr val="8FDFFF"/>
    <a:srgbClr val="3333CC"/>
    <a:srgbClr val="B97B3D"/>
    <a:srgbClr val="CC9900"/>
    <a:srgbClr val="9966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741F85-77FE-4E2F-8C0E-7756EA824C8B}" v="2" dt="2023-05-11T15:43:37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81" autoAdjust="0"/>
  </p:normalViewPr>
  <p:slideViewPr>
    <p:cSldViewPr>
      <p:cViewPr varScale="1">
        <p:scale>
          <a:sx n="67" d="100"/>
          <a:sy n="67" d="100"/>
        </p:scale>
        <p:origin x="1709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ébastien Dupery" userId="ad4ecc93-f56e-41be-9ba2-4ed2ec1df8c2" providerId="ADAL" clId="{A6741F85-77FE-4E2F-8C0E-7756EA824C8B}"/>
    <pc:docChg chg="modSld modNotesMaster">
      <pc:chgData name="Sébastien Dupery" userId="ad4ecc93-f56e-41be-9ba2-4ed2ec1df8c2" providerId="ADAL" clId="{A6741F85-77FE-4E2F-8C0E-7756EA824C8B}" dt="2023-05-11T15:43:37.387" v="0"/>
      <pc:docMkLst>
        <pc:docMk/>
      </pc:docMkLst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0" sldId="256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2526875533" sldId="265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3775544406" sldId="307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2200568957" sldId="308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2060834114" sldId="390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1723476269" sldId="391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4183125872" sldId="392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3656036684" sldId="401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1327558598" sldId="407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2443363923" sldId="411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2965398372" sldId="412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4072780287" sldId="413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749102893" sldId="415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2732036353" sldId="417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3858710222" sldId="418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1363523652" sldId="419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3921473788" sldId="420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1101525775" sldId="421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1802954323" sldId="422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3163766405" sldId="424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614461395" sldId="430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1755321153" sldId="434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563808394" sldId="436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2196421905" sldId="443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3649909486" sldId="444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1867188723" sldId="447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3844388790" sldId="449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1551886338" sldId="450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1755800121" sldId="454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161920123" sldId="455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399596134" sldId="457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2728787304" sldId="460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2537567231" sldId="463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247575810" sldId="464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3400651402" sldId="465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1175163566" sldId="466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146516852" sldId="469"/>
        </pc:sldMkLst>
      </pc:sldChg>
      <pc:sldChg chg="modNotes">
        <pc:chgData name="Sébastien Dupery" userId="ad4ecc93-f56e-41be-9ba2-4ed2ec1df8c2" providerId="ADAL" clId="{A6741F85-77FE-4E2F-8C0E-7756EA824C8B}" dt="2023-05-11T15:43:37.387" v="0"/>
        <pc:sldMkLst>
          <pc:docMk/>
          <pc:sldMk cId="3775502668" sldId="47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48041D-7447-4DAC-A9BB-13B7AE1378F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D574118-2906-41FA-A27E-F938B34308D9}">
      <dgm:prSet phldrT="[Texte]" custT="1"/>
      <dgm:spPr>
        <a:solidFill>
          <a:schemeClr val="bg1">
            <a:alpha val="50000"/>
          </a:schemeClr>
        </a:solidFill>
        <a:ln w="57150">
          <a:solidFill>
            <a:srgbClr val="92D050"/>
          </a:solidFill>
        </a:ln>
      </dgm:spPr>
      <dgm:t>
        <a:bodyPr/>
        <a:lstStyle/>
        <a:p>
          <a:r>
            <a:rPr lang="fr-FR" sz="1900" b="1" dirty="0">
              <a:solidFill>
                <a:srgbClr val="002060"/>
              </a:solidFill>
              <a:latin typeface="Merriweather Sans" pitchFamily="50" charset="0"/>
            </a:rPr>
            <a:t>INFORMATION</a:t>
          </a:r>
        </a:p>
        <a:p>
          <a:r>
            <a:rPr lang="fr-FR" sz="1900" b="1" dirty="0">
              <a:solidFill>
                <a:srgbClr val="002060"/>
              </a:solidFill>
              <a:latin typeface="Merriweather Sans" pitchFamily="50" charset="0"/>
            </a:rPr>
            <a:t>SENSIBILISATION</a:t>
          </a:r>
        </a:p>
      </dgm:t>
    </dgm:pt>
    <dgm:pt modelId="{13B816EF-7658-4E52-9993-266931296C66}" type="parTrans" cxnId="{2C571E18-6414-426E-B38B-DB7BD9C57F1F}">
      <dgm:prSet/>
      <dgm:spPr/>
      <dgm:t>
        <a:bodyPr/>
        <a:lstStyle/>
        <a:p>
          <a:endParaRPr lang="fr-FR"/>
        </a:p>
      </dgm:t>
    </dgm:pt>
    <dgm:pt modelId="{7CA53B4D-634B-4759-A3F1-47FBD742CB82}" type="sibTrans" cxnId="{2C571E18-6414-426E-B38B-DB7BD9C57F1F}">
      <dgm:prSet/>
      <dgm:spPr/>
      <dgm:t>
        <a:bodyPr/>
        <a:lstStyle/>
        <a:p>
          <a:endParaRPr lang="fr-FR"/>
        </a:p>
      </dgm:t>
    </dgm:pt>
    <dgm:pt modelId="{03743873-15F6-4CBD-93AC-75E4512A2183}">
      <dgm:prSet phldrT="[Texte]" custT="1"/>
      <dgm:spPr>
        <a:solidFill>
          <a:schemeClr val="bg1">
            <a:alpha val="50000"/>
          </a:schemeClr>
        </a:solidFill>
        <a:ln w="57150">
          <a:solidFill>
            <a:srgbClr val="FF0000"/>
          </a:solidFill>
        </a:ln>
      </dgm:spPr>
      <dgm:t>
        <a:bodyPr/>
        <a:lstStyle/>
        <a:p>
          <a:r>
            <a:rPr lang="fr-FR" sz="1800" b="1" dirty="0">
              <a:solidFill>
                <a:srgbClr val="002060"/>
              </a:solidFill>
              <a:latin typeface="Merriweather Sans" pitchFamily="50" charset="0"/>
            </a:rPr>
            <a:t>MANAGEMENT</a:t>
          </a:r>
        </a:p>
      </dgm:t>
    </dgm:pt>
    <dgm:pt modelId="{7F6FF80D-9990-4B33-9C10-4883B8B458CA}" type="parTrans" cxnId="{98CEA433-7B89-4454-A668-ACC668FF7C3A}">
      <dgm:prSet/>
      <dgm:spPr/>
      <dgm:t>
        <a:bodyPr/>
        <a:lstStyle/>
        <a:p>
          <a:endParaRPr lang="fr-FR"/>
        </a:p>
      </dgm:t>
    </dgm:pt>
    <dgm:pt modelId="{3CF61022-010A-4B6A-B521-8CE83CF58099}" type="sibTrans" cxnId="{98CEA433-7B89-4454-A668-ACC668FF7C3A}">
      <dgm:prSet/>
      <dgm:spPr/>
      <dgm:t>
        <a:bodyPr/>
        <a:lstStyle/>
        <a:p>
          <a:endParaRPr lang="fr-FR"/>
        </a:p>
      </dgm:t>
    </dgm:pt>
    <dgm:pt modelId="{0F8928F2-06D8-41A1-954C-EF1FD42C02D8}">
      <dgm:prSet phldrT="[Texte]" custT="1"/>
      <dgm:spPr>
        <a:solidFill>
          <a:schemeClr val="bg1">
            <a:alpha val="50000"/>
          </a:schemeClr>
        </a:solidFill>
        <a:ln w="57150">
          <a:solidFill>
            <a:srgbClr val="CC0066"/>
          </a:solidFill>
        </a:ln>
      </dgm:spPr>
      <dgm:t>
        <a:bodyPr/>
        <a:lstStyle/>
        <a:p>
          <a:r>
            <a:rPr lang="fr-FR" sz="1900" b="1" dirty="0">
              <a:latin typeface="Merriweather Sans" pitchFamily="50" charset="0"/>
            </a:rPr>
            <a:t>AIDE</a:t>
          </a:r>
        </a:p>
      </dgm:t>
    </dgm:pt>
    <dgm:pt modelId="{858F2A3E-8B64-42F3-B853-DB11D97AE8F8}" type="sibTrans" cxnId="{2F4C853B-0033-4557-A141-AE790CD29927}">
      <dgm:prSet/>
      <dgm:spPr/>
      <dgm:t>
        <a:bodyPr/>
        <a:lstStyle/>
        <a:p>
          <a:endParaRPr lang="fr-FR"/>
        </a:p>
      </dgm:t>
    </dgm:pt>
    <dgm:pt modelId="{DA6BF23D-574E-4D82-9FDE-DF5F29BCA381}" type="parTrans" cxnId="{2F4C853B-0033-4557-A141-AE790CD29927}">
      <dgm:prSet/>
      <dgm:spPr/>
      <dgm:t>
        <a:bodyPr/>
        <a:lstStyle/>
        <a:p>
          <a:endParaRPr lang="fr-FR"/>
        </a:p>
      </dgm:t>
    </dgm:pt>
    <dgm:pt modelId="{8A721CB8-98FB-45CA-976C-B3BBE2735916}" type="pres">
      <dgm:prSet presAssocID="{7248041D-7447-4DAC-A9BB-13B7AE1378FC}" presName="compositeShape" presStyleCnt="0">
        <dgm:presLayoutVars>
          <dgm:chMax val="7"/>
          <dgm:dir/>
          <dgm:resizeHandles val="exact"/>
        </dgm:presLayoutVars>
      </dgm:prSet>
      <dgm:spPr/>
    </dgm:pt>
    <dgm:pt modelId="{F95E9E12-726E-47A8-BAA8-45994B15F92D}" type="pres">
      <dgm:prSet presAssocID="{FD574118-2906-41FA-A27E-F938B34308D9}" presName="circ1" presStyleLbl="vennNode1" presStyleIdx="0" presStyleCnt="3" custScaleX="117638" custScaleY="109667"/>
      <dgm:spPr/>
    </dgm:pt>
    <dgm:pt modelId="{E3ED58EF-46B8-46EB-94E4-60C26B56FC3B}" type="pres">
      <dgm:prSet presAssocID="{FD574118-2906-41FA-A27E-F938B34308D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8D02253-2226-4DA4-A1F1-4A784D2C7A59}" type="pres">
      <dgm:prSet presAssocID="{0F8928F2-06D8-41A1-954C-EF1FD42C02D8}" presName="circ2" presStyleLbl="vennNode1" presStyleIdx="1" presStyleCnt="3" custScaleX="110127"/>
      <dgm:spPr/>
    </dgm:pt>
    <dgm:pt modelId="{FCE17E73-266A-45D7-8FD5-EFE27BF4D5C1}" type="pres">
      <dgm:prSet presAssocID="{0F8928F2-06D8-41A1-954C-EF1FD42C02D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8E104D5-1E14-4872-938F-F35FF2BCAAA4}" type="pres">
      <dgm:prSet presAssocID="{03743873-15F6-4CBD-93AC-75E4512A2183}" presName="circ3" presStyleLbl="vennNode1" presStyleIdx="2" presStyleCnt="3" custScaleX="114577" custLinFactNeighborX="1890" custLinFactNeighborY="2195"/>
      <dgm:spPr/>
    </dgm:pt>
    <dgm:pt modelId="{88D39685-1608-4F9F-A3F4-34BF4093A01E}" type="pres">
      <dgm:prSet presAssocID="{03743873-15F6-4CBD-93AC-75E4512A218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C3B9612-538F-4698-8978-1603B2D5999F}" type="presOf" srcId="{03743873-15F6-4CBD-93AC-75E4512A2183}" destId="{C8E104D5-1E14-4872-938F-F35FF2BCAAA4}" srcOrd="0" destOrd="0" presId="urn:microsoft.com/office/officeart/2005/8/layout/venn1"/>
    <dgm:cxn modelId="{2C571E18-6414-426E-B38B-DB7BD9C57F1F}" srcId="{7248041D-7447-4DAC-A9BB-13B7AE1378FC}" destId="{FD574118-2906-41FA-A27E-F938B34308D9}" srcOrd="0" destOrd="0" parTransId="{13B816EF-7658-4E52-9993-266931296C66}" sibTransId="{7CA53B4D-634B-4759-A3F1-47FBD742CB82}"/>
    <dgm:cxn modelId="{2588561C-08D9-4E61-AC35-8DEA69DE8CBB}" type="presOf" srcId="{FD574118-2906-41FA-A27E-F938B34308D9}" destId="{E3ED58EF-46B8-46EB-94E4-60C26B56FC3B}" srcOrd="1" destOrd="0" presId="urn:microsoft.com/office/officeart/2005/8/layout/venn1"/>
    <dgm:cxn modelId="{98CEA433-7B89-4454-A668-ACC668FF7C3A}" srcId="{7248041D-7447-4DAC-A9BB-13B7AE1378FC}" destId="{03743873-15F6-4CBD-93AC-75E4512A2183}" srcOrd="2" destOrd="0" parTransId="{7F6FF80D-9990-4B33-9C10-4883B8B458CA}" sibTransId="{3CF61022-010A-4B6A-B521-8CE83CF58099}"/>
    <dgm:cxn modelId="{2F4C853B-0033-4557-A141-AE790CD29927}" srcId="{7248041D-7447-4DAC-A9BB-13B7AE1378FC}" destId="{0F8928F2-06D8-41A1-954C-EF1FD42C02D8}" srcOrd="1" destOrd="0" parTransId="{DA6BF23D-574E-4D82-9FDE-DF5F29BCA381}" sibTransId="{858F2A3E-8B64-42F3-B853-DB11D97AE8F8}"/>
    <dgm:cxn modelId="{7633B746-0297-4480-8193-08D3F8EC32C5}" type="presOf" srcId="{FD574118-2906-41FA-A27E-F938B34308D9}" destId="{F95E9E12-726E-47A8-BAA8-45994B15F92D}" srcOrd="0" destOrd="0" presId="urn:microsoft.com/office/officeart/2005/8/layout/venn1"/>
    <dgm:cxn modelId="{9095EE76-E548-414F-B604-03975AFC97CC}" type="presOf" srcId="{0F8928F2-06D8-41A1-954C-EF1FD42C02D8}" destId="{48D02253-2226-4DA4-A1F1-4A784D2C7A59}" srcOrd="0" destOrd="0" presId="urn:microsoft.com/office/officeart/2005/8/layout/venn1"/>
    <dgm:cxn modelId="{59B5F858-2224-47FC-875E-FD286570ADC0}" type="presOf" srcId="{0F8928F2-06D8-41A1-954C-EF1FD42C02D8}" destId="{FCE17E73-266A-45D7-8FD5-EFE27BF4D5C1}" srcOrd="1" destOrd="0" presId="urn:microsoft.com/office/officeart/2005/8/layout/venn1"/>
    <dgm:cxn modelId="{68359495-51DE-43EA-AD66-189E665857A7}" type="presOf" srcId="{03743873-15F6-4CBD-93AC-75E4512A2183}" destId="{88D39685-1608-4F9F-A3F4-34BF4093A01E}" srcOrd="1" destOrd="0" presId="urn:microsoft.com/office/officeart/2005/8/layout/venn1"/>
    <dgm:cxn modelId="{8B659BC1-FA9E-4AAB-8560-E499BD04EB57}" type="presOf" srcId="{7248041D-7447-4DAC-A9BB-13B7AE1378FC}" destId="{8A721CB8-98FB-45CA-976C-B3BBE2735916}" srcOrd="0" destOrd="0" presId="urn:microsoft.com/office/officeart/2005/8/layout/venn1"/>
    <dgm:cxn modelId="{06326A95-D559-48B1-BDB9-2F6E420478DF}" type="presParOf" srcId="{8A721CB8-98FB-45CA-976C-B3BBE2735916}" destId="{F95E9E12-726E-47A8-BAA8-45994B15F92D}" srcOrd="0" destOrd="0" presId="urn:microsoft.com/office/officeart/2005/8/layout/venn1"/>
    <dgm:cxn modelId="{8178C72D-4D9B-43E9-94C9-50ACE1DFEAA7}" type="presParOf" srcId="{8A721CB8-98FB-45CA-976C-B3BBE2735916}" destId="{E3ED58EF-46B8-46EB-94E4-60C26B56FC3B}" srcOrd="1" destOrd="0" presId="urn:microsoft.com/office/officeart/2005/8/layout/venn1"/>
    <dgm:cxn modelId="{75669147-46B3-4E85-B564-0F41D872FDDD}" type="presParOf" srcId="{8A721CB8-98FB-45CA-976C-B3BBE2735916}" destId="{48D02253-2226-4DA4-A1F1-4A784D2C7A59}" srcOrd="2" destOrd="0" presId="urn:microsoft.com/office/officeart/2005/8/layout/venn1"/>
    <dgm:cxn modelId="{981110BF-6B1A-4AB3-A282-8EBADE5B535E}" type="presParOf" srcId="{8A721CB8-98FB-45CA-976C-B3BBE2735916}" destId="{FCE17E73-266A-45D7-8FD5-EFE27BF4D5C1}" srcOrd="3" destOrd="0" presId="urn:microsoft.com/office/officeart/2005/8/layout/venn1"/>
    <dgm:cxn modelId="{A1BA53A3-DC3D-4593-B7E1-45C6EBCFC750}" type="presParOf" srcId="{8A721CB8-98FB-45CA-976C-B3BBE2735916}" destId="{C8E104D5-1E14-4872-938F-F35FF2BCAAA4}" srcOrd="4" destOrd="0" presId="urn:microsoft.com/office/officeart/2005/8/layout/venn1"/>
    <dgm:cxn modelId="{D94C7056-EE5F-46BF-ABCD-4500BD90C24C}" type="presParOf" srcId="{8A721CB8-98FB-45CA-976C-B3BBE2735916}" destId="{88D39685-1608-4F9F-A3F4-34BF4093A01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48041D-7447-4DAC-A9BB-13B7AE1378F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D574118-2906-41FA-A27E-F938B34308D9}">
      <dgm:prSet phldrT="[Texte]" custT="1"/>
      <dgm:spPr>
        <a:solidFill>
          <a:schemeClr val="bg1">
            <a:alpha val="50000"/>
          </a:schemeClr>
        </a:solidFill>
        <a:ln w="57150">
          <a:solidFill>
            <a:srgbClr val="92D050"/>
          </a:solidFill>
          <a:prstDash val="sysDash"/>
        </a:ln>
      </dgm:spPr>
      <dgm:t>
        <a:bodyPr/>
        <a:lstStyle/>
        <a:p>
          <a:r>
            <a:rPr lang="fr-FR" sz="1400" b="1" dirty="0">
              <a:solidFill>
                <a:srgbClr val="002060"/>
              </a:solidFill>
              <a:latin typeface="Merriweather Sans" pitchFamily="50" charset="0"/>
            </a:rPr>
            <a:t>Affiches de sensibilisation</a:t>
          </a:r>
        </a:p>
        <a:p>
          <a:r>
            <a:rPr lang="fr-FR" sz="1400" b="1" dirty="0">
              <a:solidFill>
                <a:srgbClr val="002060"/>
              </a:solidFill>
              <a:latin typeface="Merriweather Sans" pitchFamily="50" charset="0"/>
            </a:rPr>
            <a:t>Informations</a:t>
          </a:r>
        </a:p>
        <a:p>
          <a:r>
            <a:rPr lang="fr-FR" sz="1400" b="1" dirty="0">
              <a:solidFill>
                <a:srgbClr val="002060"/>
              </a:solidFill>
              <a:latin typeface="Merriweather Sans" pitchFamily="50" charset="0"/>
            </a:rPr>
            <a:t>Information sur le livret d’accueil</a:t>
          </a:r>
        </a:p>
        <a:p>
          <a:r>
            <a:rPr lang="fr-FR" sz="1400" b="1" dirty="0">
              <a:solidFill>
                <a:srgbClr val="002060"/>
              </a:solidFill>
              <a:latin typeface="Merriweather Sans" pitchFamily="50" charset="0"/>
            </a:rPr>
            <a:t>Actions de sensibilisation salariés</a:t>
          </a:r>
        </a:p>
        <a:p>
          <a:r>
            <a:rPr lang="fr-FR" sz="1400" b="1" dirty="0">
              <a:solidFill>
                <a:srgbClr val="002060"/>
              </a:solidFill>
              <a:latin typeface="Merriweather Sans" pitchFamily="50" charset="0"/>
            </a:rPr>
            <a:t>Conférence  employeurs</a:t>
          </a:r>
        </a:p>
      </dgm:t>
    </dgm:pt>
    <dgm:pt modelId="{13B816EF-7658-4E52-9993-266931296C66}" type="parTrans" cxnId="{2C571E18-6414-426E-B38B-DB7BD9C57F1F}">
      <dgm:prSet/>
      <dgm:spPr/>
      <dgm:t>
        <a:bodyPr/>
        <a:lstStyle/>
        <a:p>
          <a:endParaRPr lang="fr-FR"/>
        </a:p>
      </dgm:t>
    </dgm:pt>
    <dgm:pt modelId="{7CA53B4D-634B-4759-A3F1-47FBD742CB82}" type="sibTrans" cxnId="{2C571E18-6414-426E-B38B-DB7BD9C57F1F}">
      <dgm:prSet/>
      <dgm:spPr/>
      <dgm:t>
        <a:bodyPr/>
        <a:lstStyle/>
        <a:p>
          <a:endParaRPr lang="fr-FR"/>
        </a:p>
      </dgm:t>
    </dgm:pt>
    <dgm:pt modelId="{03743873-15F6-4CBD-93AC-75E4512A2183}">
      <dgm:prSet phldrT="[Texte]" custT="1"/>
      <dgm:spPr>
        <a:solidFill>
          <a:schemeClr val="bg1">
            <a:alpha val="50000"/>
          </a:schemeClr>
        </a:solidFill>
        <a:ln w="57150">
          <a:solidFill>
            <a:srgbClr val="FF0000"/>
          </a:solidFill>
          <a:prstDash val="sysDash"/>
        </a:ln>
      </dgm:spPr>
      <dgm:t>
        <a:bodyPr/>
        <a:lstStyle/>
        <a:p>
          <a:r>
            <a:rPr lang="fr-FR" sz="1400" b="1" dirty="0">
              <a:solidFill>
                <a:srgbClr val="002060"/>
              </a:solidFill>
              <a:latin typeface="Merriweather Sans" pitchFamily="50" charset="0"/>
            </a:rPr>
            <a:t>DUERP évaluation et plan d’action  de prévention</a:t>
          </a:r>
        </a:p>
        <a:p>
          <a:r>
            <a:rPr lang="fr-FR" sz="1400" b="1" dirty="0">
              <a:solidFill>
                <a:srgbClr val="002060"/>
              </a:solidFill>
              <a:latin typeface="Merriweather Sans" pitchFamily="50" charset="0"/>
            </a:rPr>
            <a:t>Les OUTILS</a:t>
          </a:r>
        </a:p>
        <a:p>
          <a:r>
            <a:rPr lang="fr-FR" sz="1400" b="1" dirty="0">
              <a:solidFill>
                <a:srgbClr val="002060"/>
              </a:solidFill>
              <a:latin typeface="Merriweather Sans" pitchFamily="50" charset="0"/>
            </a:rPr>
            <a:t> ( RI, protocoles , charte entreprise ) </a:t>
          </a:r>
        </a:p>
      </dgm:t>
    </dgm:pt>
    <dgm:pt modelId="{7F6FF80D-9990-4B33-9C10-4883B8B458CA}" type="parTrans" cxnId="{98CEA433-7B89-4454-A668-ACC668FF7C3A}">
      <dgm:prSet/>
      <dgm:spPr/>
      <dgm:t>
        <a:bodyPr/>
        <a:lstStyle/>
        <a:p>
          <a:endParaRPr lang="fr-FR"/>
        </a:p>
      </dgm:t>
    </dgm:pt>
    <dgm:pt modelId="{3CF61022-010A-4B6A-B521-8CE83CF58099}" type="sibTrans" cxnId="{98CEA433-7B89-4454-A668-ACC668FF7C3A}">
      <dgm:prSet/>
      <dgm:spPr/>
      <dgm:t>
        <a:bodyPr/>
        <a:lstStyle/>
        <a:p>
          <a:endParaRPr lang="fr-FR"/>
        </a:p>
      </dgm:t>
    </dgm:pt>
    <dgm:pt modelId="{0F8928F2-06D8-41A1-954C-EF1FD42C02D8}">
      <dgm:prSet phldrT="[Texte]" custT="1"/>
      <dgm:spPr>
        <a:solidFill>
          <a:schemeClr val="bg1">
            <a:alpha val="50000"/>
          </a:schemeClr>
        </a:solidFill>
        <a:ln w="57150">
          <a:solidFill>
            <a:srgbClr val="CC0066"/>
          </a:solidFill>
          <a:prstDash val="sysDash"/>
        </a:ln>
      </dgm:spPr>
      <dgm:t>
        <a:bodyPr/>
        <a:lstStyle/>
        <a:p>
          <a:r>
            <a:rPr lang="fr-FR" sz="1400" b="1" dirty="0">
              <a:solidFill>
                <a:srgbClr val="002060"/>
              </a:solidFill>
              <a:latin typeface="Merriweather Sans" pitchFamily="50" charset="0"/>
            </a:rPr>
            <a:t>Affichage des numéros d’aide </a:t>
          </a:r>
        </a:p>
        <a:p>
          <a:r>
            <a:rPr lang="fr-FR" sz="1400" b="1" dirty="0">
              <a:solidFill>
                <a:srgbClr val="002060"/>
              </a:solidFill>
              <a:latin typeface="Merriweather Sans" pitchFamily="50" charset="0"/>
            </a:rPr>
            <a:t>Orientation vers médecin du travail avec Fiche de Constat</a:t>
          </a:r>
        </a:p>
        <a:p>
          <a:r>
            <a:rPr lang="fr-FR" sz="1400" b="1" dirty="0">
              <a:solidFill>
                <a:srgbClr val="002060"/>
              </a:solidFill>
              <a:latin typeface="Merriweather Sans" pitchFamily="50" charset="0"/>
            </a:rPr>
            <a:t>Aménagement de poste</a:t>
          </a:r>
        </a:p>
      </dgm:t>
    </dgm:pt>
    <dgm:pt modelId="{858F2A3E-8B64-42F3-B853-DB11D97AE8F8}" type="sibTrans" cxnId="{2F4C853B-0033-4557-A141-AE790CD29927}">
      <dgm:prSet/>
      <dgm:spPr/>
      <dgm:t>
        <a:bodyPr/>
        <a:lstStyle/>
        <a:p>
          <a:endParaRPr lang="fr-FR"/>
        </a:p>
      </dgm:t>
    </dgm:pt>
    <dgm:pt modelId="{DA6BF23D-574E-4D82-9FDE-DF5F29BCA381}" type="parTrans" cxnId="{2F4C853B-0033-4557-A141-AE790CD29927}">
      <dgm:prSet/>
      <dgm:spPr/>
      <dgm:t>
        <a:bodyPr/>
        <a:lstStyle/>
        <a:p>
          <a:endParaRPr lang="fr-FR"/>
        </a:p>
      </dgm:t>
    </dgm:pt>
    <dgm:pt modelId="{8A721CB8-98FB-45CA-976C-B3BBE2735916}" type="pres">
      <dgm:prSet presAssocID="{7248041D-7447-4DAC-A9BB-13B7AE1378FC}" presName="compositeShape" presStyleCnt="0">
        <dgm:presLayoutVars>
          <dgm:chMax val="7"/>
          <dgm:dir/>
          <dgm:resizeHandles val="exact"/>
        </dgm:presLayoutVars>
      </dgm:prSet>
      <dgm:spPr/>
    </dgm:pt>
    <dgm:pt modelId="{F95E9E12-726E-47A8-BAA8-45994B15F92D}" type="pres">
      <dgm:prSet presAssocID="{FD574118-2906-41FA-A27E-F938B34308D9}" presName="circ1" presStyleLbl="vennNode1" presStyleIdx="0" presStyleCnt="3"/>
      <dgm:spPr/>
    </dgm:pt>
    <dgm:pt modelId="{E3ED58EF-46B8-46EB-94E4-60C26B56FC3B}" type="pres">
      <dgm:prSet presAssocID="{FD574118-2906-41FA-A27E-F938B34308D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8D02253-2226-4DA4-A1F1-4A784D2C7A59}" type="pres">
      <dgm:prSet presAssocID="{0F8928F2-06D8-41A1-954C-EF1FD42C02D8}" presName="circ2" presStyleLbl="vennNode1" presStyleIdx="1" presStyleCnt="3"/>
      <dgm:spPr/>
    </dgm:pt>
    <dgm:pt modelId="{FCE17E73-266A-45D7-8FD5-EFE27BF4D5C1}" type="pres">
      <dgm:prSet presAssocID="{0F8928F2-06D8-41A1-954C-EF1FD42C02D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8E104D5-1E14-4872-938F-F35FF2BCAAA4}" type="pres">
      <dgm:prSet presAssocID="{03743873-15F6-4CBD-93AC-75E4512A2183}" presName="circ3" presStyleLbl="vennNode1" presStyleIdx="2" presStyleCnt="3" custLinFactNeighborX="468" custLinFactNeighborY="1471"/>
      <dgm:spPr/>
    </dgm:pt>
    <dgm:pt modelId="{88D39685-1608-4F9F-A3F4-34BF4093A01E}" type="pres">
      <dgm:prSet presAssocID="{03743873-15F6-4CBD-93AC-75E4512A218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C571E18-6414-426E-B38B-DB7BD9C57F1F}" srcId="{7248041D-7447-4DAC-A9BB-13B7AE1378FC}" destId="{FD574118-2906-41FA-A27E-F938B34308D9}" srcOrd="0" destOrd="0" parTransId="{13B816EF-7658-4E52-9993-266931296C66}" sibTransId="{7CA53B4D-634B-4759-A3F1-47FBD742CB82}"/>
    <dgm:cxn modelId="{98CEA433-7B89-4454-A668-ACC668FF7C3A}" srcId="{7248041D-7447-4DAC-A9BB-13B7AE1378FC}" destId="{03743873-15F6-4CBD-93AC-75E4512A2183}" srcOrd="2" destOrd="0" parTransId="{7F6FF80D-9990-4B33-9C10-4883B8B458CA}" sibTransId="{3CF61022-010A-4B6A-B521-8CE83CF58099}"/>
    <dgm:cxn modelId="{7FE4D339-9653-4F38-B6FC-D19806057B81}" type="presOf" srcId="{FD574118-2906-41FA-A27E-F938B34308D9}" destId="{E3ED58EF-46B8-46EB-94E4-60C26B56FC3B}" srcOrd="1" destOrd="0" presId="urn:microsoft.com/office/officeart/2005/8/layout/venn1"/>
    <dgm:cxn modelId="{2F4C853B-0033-4557-A141-AE790CD29927}" srcId="{7248041D-7447-4DAC-A9BB-13B7AE1378FC}" destId="{0F8928F2-06D8-41A1-954C-EF1FD42C02D8}" srcOrd="1" destOrd="0" parTransId="{DA6BF23D-574E-4D82-9FDE-DF5F29BCA381}" sibTransId="{858F2A3E-8B64-42F3-B853-DB11D97AE8F8}"/>
    <dgm:cxn modelId="{94C56F5D-0C88-4FF1-B6F1-CA99D80BD3FE}" type="presOf" srcId="{FD574118-2906-41FA-A27E-F938B34308D9}" destId="{F95E9E12-726E-47A8-BAA8-45994B15F92D}" srcOrd="0" destOrd="0" presId="urn:microsoft.com/office/officeart/2005/8/layout/venn1"/>
    <dgm:cxn modelId="{A420CF72-7B7D-40DF-8C3E-605CF8A9E378}" type="presOf" srcId="{03743873-15F6-4CBD-93AC-75E4512A2183}" destId="{C8E104D5-1E14-4872-938F-F35FF2BCAAA4}" srcOrd="0" destOrd="0" presId="urn:microsoft.com/office/officeart/2005/8/layout/venn1"/>
    <dgm:cxn modelId="{5E4EBA79-EC49-4B96-9EFE-A830DBCAF7EA}" type="presOf" srcId="{03743873-15F6-4CBD-93AC-75E4512A2183}" destId="{88D39685-1608-4F9F-A3F4-34BF4093A01E}" srcOrd="1" destOrd="0" presId="urn:microsoft.com/office/officeart/2005/8/layout/venn1"/>
    <dgm:cxn modelId="{35D07C5A-9B30-4B5C-A267-DD3B161D0625}" type="presOf" srcId="{7248041D-7447-4DAC-A9BB-13B7AE1378FC}" destId="{8A721CB8-98FB-45CA-976C-B3BBE2735916}" srcOrd="0" destOrd="0" presId="urn:microsoft.com/office/officeart/2005/8/layout/venn1"/>
    <dgm:cxn modelId="{457308CE-AB99-4E5F-9A30-AE24D5035FA3}" type="presOf" srcId="{0F8928F2-06D8-41A1-954C-EF1FD42C02D8}" destId="{48D02253-2226-4DA4-A1F1-4A784D2C7A59}" srcOrd="0" destOrd="0" presId="urn:microsoft.com/office/officeart/2005/8/layout/venn1"/>
    <dgm:cxn modelId="{896A6CD9-1975-4BC1-93F9-AE4633A8BD9B}" type="presOf" srcId="{0F8928F2-06D8-41A1-954C-EF1FD42C02D8}" destId="{FCE17E73-266A-45D7-8FD5-EFE27BF4D5C1}" srcOrd="1" destOrd="0" presId="urn:microsoft.com/office/officeart/2005/8/layout/venn1"/>
    <dgm:cxn modelId="{B96CB11D-4015-44F2-BB33-45151D1E7065}" type="presParOf" srcId="{8A721CB8-98FB-45CA-976C-B3BBE2735916}" destId="{F95E9E12-726E-47A8-BAA8-45994B15F92D}" srcOrd="0" destOrd="0" presId="urn:microsoft.com/office/officeart/2005/8/layout/venn1"/>
    <dgm:cxn modelId="{7D736680-DB35-4B4B-BBFA-540BCDA2BAA0}" type="presParOf" srcId="{8A721CB8-98FB-45CA-976C-B3BBE2735916}" destId="{E3ED58EF-46B8-46EB-94E4-60C26B56FC3B}" srcOrd="1" destOrd="0" presId="urn:microsoft.com/office/officeart/2005/8/layout/venn1"/>
    <dgm:cxn modelId="{7582ECA9-7C28-46D9-9C55-4F644FD27111}" type="presParOf" srcId="{8A721CB8-98FB-45CA-976C-B3BBE2735916}" destId="{48D02253-2226-4DA4-A1F1-4A784D2C7A59}" srcOrd="2" destOrd="0" presId="urn:microsoft.com/office/officeart/2005/8/layout/venn1"/>
    <dgm:cxn modelId="{F4A138C0-7ABB-491A-8261-300D3380F66B}" type="presParOf" srcId="{8A721CB8-98FB-45CA-976C-B3BBE2735916}" destId="{FCE17E73-266A-45D7-8FD5-EFE27BF4D5C1}" srcOrd="3" destOrd="0" presId="urn:microsoft.com/office/officeart/2005/8/layout/venn1"/>
    <dgm:cxn modelId="{12127F31-9392-4B22-B0F5-13C45E7C01A5}" type="presParOf" srcId="{8A721CB8-98FB-45CA-976C-B3BBE2735916}" destId="{C8E104D5-1E14-4872-938F-F35FF2BCAAA4}" srcOrd="4" destOrd="0" presId="urn:microsoft.com/office/officeart/2005/8/layout/venn1"/>
    <dgm:cxn modelId="{4FF67435-A972-46AD-BFA1-6451E5A3C5AF}" type="presParOf" srcId="{8A721CB8-98FB-45CA-976C-B3BBE2735916}" destId="{88D39685-1608-4F9F-A3F4-34BF4093A01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E9E12-726E-47A8-BAA8-45994B15F92D}">
      <dsp:nvSpPr>
        <dsp:cNvPr id="0" name=""/>
        <dsp:cNvSpPr/>
      </dsp:nvSpPr>
      <dsp:spPr>
        <a:xfrm>
          <a:off x="1858517" y="62886"/>
          <a:ext cx="3061283" cy="2853854"/>
        </a:xfrm>
        <a:prstGeom prst="ellipse">
          <a:avLst/>
        </a:prstGeom>
        <a:solidFill>
          <a:schemeClr val="bg1">
            <a:alpha val="50000"/>
          </a:schemeClr>
        </a:solidFill>
        <a:ln w="5715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srgbClr val="002060"/>
              </a:solidFill>
              <a:latin typeface="Merriweather Sans" pitchFamily="50" charset="0"/>
            </a:rPr>
            <a:t>INFORMATION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srgbClr val="002060"/>
              </a:solidFill>
              <a:latin typeface="Merriweather Sans" pitchFamily="50" charset="0"/>
            </a:rPr>
            <a:t>SENSIBILISATION</a:t>
          </a:r>
        </a:p>
      </dsp:txBody>
      <dsp:txXfrm>
        <a:off x="2266688" y="562311"/>
        <a:ext cx="2244941" cy="1284234"/>
      </dsp:txXfrm>
    </dsp:sp>
    <dsp:sp modelId="{48D02253-2226-4DA4-A1F1-4A784D2C7A59}">
      <dsp:nvSpPr>
        <dsp:cNvPr id="0" name=""/>
        <dsp:cNvSpPr/>
      </dsp:nvSpPr>
      <dsp:spPr>
        <a:xfrm>
          <a:off x="2895239" y="1815100"/>
          <a:ext cx="2865825" cy="2602291"/>
        </a:xfrm>
        <a:prstGeom prst="ellipse">
          <a:avLst/>
        </a:prstGeom>
        <a:solidFill>
          <a:schemeClr val="bg1">
            <a:alpha val="50000"/>
          </a:schemeClr>
        </a:solidFill>
        <a:ln w="57150" cap="flat" cmpd="sng" algn="ctr">
          <a:solidFill>
            <a:srgbClr val="CC00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latin typeface="Merriweather Sans" pitchFamily="50" charset="0"/>
            </a:rPr>
            <a:t>AIDE</a:t>
          </a:r>
        </a:p>
      </dsp:txBody>
      <dsp:txXfrm>
        <a:off x="3771704" y="2487358"/>
        <a:ext cx="1719495" cy="1431260"/>
      </dsp:txXfrm>
    </dsp:sp>
    <dsp:sp modelId="{C8E104D5-1E14-4872-938F-F35FF2BCAAA4}">
      <dsp:nvSpPr>
        <dsp:cNvPr id="0" name=""/>
        <dsp:cNvSpPr/>
      </dsp:nvSpPr>
      <dsp:spPr>
        <a:xfrm>
          <a:off x="1008535" y="1872220"/>
          <a:ext cx="2981627" cy="2602291"/>
        </a:xfrm>
        <a:prstGeom prst="ellipse">
          <a:avLst/>
        </a:prstGeom>
        <a:solidFill>
          <a:schemeClr val="bg1">
            <a:alpha val="50000"/>
          </a:schemeClr>
        </a:solidFill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002060"/>
              </a:solidFill>
              <a:latin typeface="Merriweather Sans" pitchFamily="50" charset="0"/>
            </a:rPr>
            <a:t>MANAGEMENT</a:t>
          </a:r>
        </a:p>
      </dsp:txBody>
      <dsp:txXfrm>
        <a:off x="1289305" y="2544479"/>
        <a:ext cx="1788976" cy="1431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E9E12-726E-47A8-BAA8-45994B15F92D}">
      <dsp:nvSpPr>
        <dsp:cNvPr id="0" name=""/>
        <dsp:cNvSpPr/>
      </dsp:nvSpPr>
      <dsp:spPr>
        <a:xfrm>
          <a:off x="2833128" y="81481"/>
          <a:ext cx="3911127" cy="3911127"/>
        </a:xfrm>
        <a:prstGeom prst="ellipse">
          <a:avLst/>
        </a:prstGeom>
        <a:solidFill>
          <a:schemeClr val="bg1">
            <a:alpha val="50000"/>
          </a:schemeClr>
        </a:solidFill>
        <a:ln w="57150" cap="flat" cmpd="sng" algn="ctr">
          <a:solidFill>
            <a:srgbClr val="92D05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02060"/>
              </a:solidFill>
              <a:latin typeface="Merriweather Sans" pitchFamily="50" charset="0"/>
            </a:rPr>
            <a:t>Affiches de sensibilisation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02060"/>
              </a:solidFill>
              <a:latin typeface="Merriweather Sans" pitchFamily="50" charset="0"/>
            </a:rPr>
            <a:t>Informations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02060"/>
              </a:solidFill>
              <a:latin typeface="Merriweather Sans" pitchFamily="50" charset="0"/>
            </a:rPr>
            <a:t>Information sur le livret d’accueil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02060"/>
              </a:solidFill>
              <a:latin typeface="Merriweather Sans" pitchFamily="50" charset="0"/>
            </a:rPr>
            <a:t>Actions de sensibilisation salariés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02060"/>
              </a:solidFill>
              <a:latin typeface="Merriweather Sans" pitchFamily="50" charset="0"/>
            </a:rPr>
            <a:t>Conférence  employeurs</a:t>
          </a:r>
        </a:p>
      </dsp:txBody>
      <dsp:txXfrm>
        <a:off x="3354612" y="765929"/>
        <a:ext cx="2868159" cy="1760007"/>
      </dsp:txXfrm>
    </dsp:sp>
    <dsp:sp modelId="{48D02253-2226-4DA4-A1F1-4A784D2C7A59}">
      <dsp:nvSpPr>
        <dsp:cNvPr id="0" name=""/>
        <dsp:cNvSpPr/>
      </dsp:nvSpPr>
      <dsp:spPr>
        <a:xfrm>
          <a:off x="4244393" y="2525936"/>
          <a:ext cx="3911127" cy="3911127"/>
        </a:xfrm>
        <a:prstGeom prst="ellipse">
          <a:avLst/>
        </a:prstGeom>
        <a:solidFill>
          <a:schemeClr val="bg1">
            <a:alpha val="50000"/>
          </a:schemeClr>
        </a:solidFill>
        <a:ln w="57150" cap="flat" cmpd="sng" algn="ctr">
          <a:solidFill>
            <a:srgbClr val="CC0066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02060"/>
              </a:solidFill>
              <a:latin typeface="Merriweather Sans" pitchFamily="50" charset="0"/>
            </a:rPr>
            <a:t>Affichage des numéros d’aide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02060"/>
              </a:solidFill>
              <a:latin typeface="Merriweather Sans" pitchFamily="50" charset="0"/>
            </a:rPr>
            <a:t>Orientation vers médecin du travail avec Fiche de Constat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02060"/>
              </a:solidFill>
              <a:latin typeface="Merriweather Sans" pitchFamily="50" charset="0"/>
            </a:rPr>
            <a:t>Aménagement de poste</a:t>
          </a:r>
        </a:p>
      </dsp:txBody>
      <dsp:txXfrm>
        <a:off x="5440547" y="3536310"/>
        <a:ext cx="2346676" cy="2151119"/>
      </dsp:txXfrm>
    </dsp:sp>
    <dsp:sp modelId="{C8E104D5-1E14-4872-938F-F35FF2BCAAA4}">
      <dsp:nvSpPr>
        <dsp:cNvPr id="0" name=""/>
        <dsp:cNvSpPr/>
      </dsp:nvSpPr>
      <dsp:spPr>
        <a:xfrm>
          <a:off x="1440168" y="2583468"/>
          <a:ext cx="3911127" cy="3911127"/>
        </a:xfrm>
        <a:prstGeom prst="ellipse">
          <a:avLst/>
        </a:prstGeom>
        <a:solidFill>
          <a:schemeClr val="bg1">
            <a:alpha val="50000"/>
          </a:schemeClr>
        </a:solidFill>
        <a:ln w="57150" cap="flat" cmpd="sng" algn="ctr">
          <a:solidFill>
            <a:srgbClr val="FF00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02060"/>
              </a:solidFill>
              <a:latin typeface="Merriweather Sans" pitchFamily="50" charset="0"/>
            </a:rPr>
            <a:t>DUERP évaluation et plan d’action  de prévention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02060"/>
              </a:solidFill>
              <a:latin typeface="Merriweather Sans" pitchFamily="50" charset="0"/>
            </a:rPr>
            <a:t>Les OUTILS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rgbClr val="002060"/>
              </a:solidFill>
              <a:latin typeface="Merriweather Sans" pitchFamily="50" charset="0"/>
            </a:rPr>
            <a:t> ( RI, protocoles , charte entreprise ) </a:t>
          </a:r>
        </a:p>
      </dsp:txBody>
      <dsp:txXfrm>
        <a:off x="1808465" y="3593843"/>
        <a:ext cx="2346676" cy="2151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54063"/>
            <a:ext cx="4957763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66629" y="4714970"/>
            <a:ext cx="5334431" cy="446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2" y="0"/>
            <a:ext cx="2893392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658156" algn="l"/>
                <a:tab pos="1316311" algn="l"/>
                <a:tab pos="1974466" algn="l"/>
                <a:tab pos="2632621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774296" y="0"/>
            <a:ext cx="2893392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658156" algn="l"/>
                <a:tab pos="1316311" algn="l"/>
                <a:tab pos="1974466" algn="l"/>
                <a:tab pos="2632621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2" y="9429937"/>
            <a:ext cx="2893392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658156" algn="l"/>
                <a:tab pos="1316311" algn="l"/>
                <a:tab pos="1974466" algn="l"/>
                <a:tab pos="2632621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774296" y="9429937"/>
            <a:ext cx="2893392" cy="49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8156" algn="l"/>
                <a:tab pos="1316311" algn="l"/>
                <a:tab pos="1974466" algn="l"/>
                <a:tab pos="2632621" algn="l"/>
              </a:tabLst>
              <a:defRPr sz="13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fld id="{1B5FBD94-1FC6-E24E-B6CD-886BB627ADA4}" type="slidenum">
              <a:rPr lang="fr-FR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7502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5E753F7E-D159-294E-BA73-96BB79BCACBA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1</a:t>
            </a:fld>
            <a:endParaRPr lang="fr-FR" dirty="0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51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7216" indent="-2835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4179" indent="-2268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7851" indent="-2268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1523" indent="-2268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95194" indent="-2268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8866" indent="-2268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02538" indent="-2268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56210" indent="-2268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DBC8D63-698F-44A4-96DE-58B7002B6F5A}" type="slidenum">
              <a:rPr lang="fr-FR" altLang="fr-FR" smtClean="0"/>
              <a:pPr eaLnBrk="1" hangingPunct="1">
                <a:spcBef>
                  <a:spcPct val="0"/>
                </a:spcBef>
                <a:defRPr/>
              </a:pPr>
              <a:t>10</a:t>
            </a:fld>
            <a:endParaRPr lang="fr-FR" altLang="fr-FR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2525" cy="3722687"/>
          </a:xfrm>
          <a:ln/>
        </p:spPr>
      </p:sp>
      <p:sp>
        <p:nvSpPr>
          <p:cNvPr id="18125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889316" y="4714877"/>
            <a:ext cx="4888899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fr-FR" altLang="fr-FR">
              <a:latin typeface="Arial" pitchFamily="34" charset="0"/>
            </a:endParaRPr>
          </a:p>
          <a:p>
            <a:pPr eaLnBrk="1" hangingPunct="1"/>
            <a:endParaRPr lang="fr-FR" alt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11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30" y="4714971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 txBox="1">
            <a:spLocks noGrp="1" noChangeArrowheads="1"/>
          </p:cNvSpPr>
          <p:nvPr/>
        </p:nvSpPr>
        <p:spPr bwMode="auto">
          <a:xfrm>
            <a:off x="3776868" y="9428163"/>
            <a:ext cx="289066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35" tIns="45367" rIns="90735" bIns="4536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CFCBF3-259A-42B0-914E-47D8BE7D8EA1}" type="slidenum">
              <a:rPr lang="fr-FR" altLang="fr-FR"/>
              <a:pPr algn="r" eaLnBrk="1" hangingPunct="1"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318" y="4714877"/>
            <a:ext cx="4890456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dirty="0">
                <a:latin typeface="Arial" pitchFamily="34" charset="0"/>
              </a:rPr>
              <a:t>Un verre d’alcool contient 10 g d’alcool pur, l’éthanol. =&gt; verre servi au bar ou au restaurant.</a:t>
            </a:r>
          </a:p>
          <a:p>
            <a:pPr eaLnBrk="1" hangingPunct="1"/>
            <a:r>
              <a:rPr lang="fr-FR" altLang="fr-FR" dirty="0">
                <a:latin typeface="Arial" pitchFamily="34" charset="0"/>
              </a:rPr>
              <a:t>Les doses servies à la maison, chez des amis sont généralement supérieures à celles d’un bar.</a:t>
            </a:r>
          </a:p>
          <a:p>
            <a:pPr eaLnBrk="1" hangingPunct="1"/>
            <a:endParaRPr lang="fr-FR" altLang="fr-FR" dirty="0">
              <a:latin typeface="Arial" pitchFamily="34" charset="0"/>
            </a:endParaRPr>
          </a:p>
          <a:p>
            <a:pPr eaLnBrk="1" hangingPunct="1"/>
            <a:r>
              <a:rPr lang="fr-FR" altLang="fr-FR" dirty="0">
                <a:latin typeface="Arial" pitchFamily="34" charset="0"/>
              </a:rPr>
              <a:t>Ex : 1 litre de vin à 10° contient 10% d’alcool</a:t>
            </a:r>
          </a:p>
          <a:p>
            <a:pPr eaLnBrk="1" hangingPunct="1"/>
            <a:endParaRPr lang="fr-FR" altLang="fr-FR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28614" algn="l"/>
                <a:tab pos="1257228" algn="l"/>
                <a:tab pos="1885842" algn="l"/>
                <a:tab pos="2514457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28614" algn="l"/>
                <a:tab pos="1257228" algn="l"/>
                <a:tab pos="1885842" algn="l"/>
                <a:tab pos="2514457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28614" algn="l"/>
                <a:tab pos="1257228" algn="l"/>
                <a:tab pos="1885842" algn="l"/>
                <a:tab pos="2514457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28614" algn="l"/>
                <a:tab pos="1257228" algn="l"/>
                <a:tab pos="1885842" algn="l"/>
                <a:tab pos="2514457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28614" algn="l"/>
                <a:tab pos="1257228" algn="l"/>
                <a:tab pos="1885842" algn="l"/>
                <a:tab pos="2514457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183607" indent="-198510" defTabSz="39012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28614" algn="l"/>
                <a:tab pos="1257228" algn="l"/>
                <a:tab pos="1885842" algn="l"/>
                <a:tab pos="2514457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580626" indent="-198510" defTabSz="39012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28614" algn="l"/>
                <a:tab pos="1257228" algn="l"/>
                <a:tab pos="1885842" algn="l"/>
                <a:tab pos="2514457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2977645" indent="-198510" defTabSz="39012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28614" algn="l"/>
                <a:tab pos="1257228" algn="l"/>
                <a:tab pos="1885842" algn="l"/>
                <a:tab pos="2514457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374665" indent="-198510" defTabSz="390127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28614" algn="l"/>
                <a:tab pos="1257228" algn="l"/>
                <a:tab pos="1885842" algn="l"/>
                <a:tab pos="2514457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13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30" y="4714971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r>
              <a:rPr lang="fr-FR" altLang="fr-FR" dirty="0">
                <a:latin typeface="Arial" pitchFamily="34" charset="0"/>
              </a:rPr>
              <a:t>A 0,8 g/l de sang le risque d'accidents est multiplié par 10. A 0,5 g/l, il est à multiplié par 2 et à 1,2 g/l, il est multiplié par 35 </a:t>
            </a:r>
          </a:p>
          <a:p>
            <a:pPr eaLnBrk="1" hangingPunct="1"/>
            <a:r>
              <a:rPr lang="fr-FR" altLang="fr-FR" dirty="0">
                <a:latin typeface="Arial" pitchFamily="34" charset="0"/>
              </a:rPr>
              <a:t>Sachant que le taux d’alcoolémie est de 0,25g/l par verre donc :0,5g/l c’est 2 verres et 0,8g/l=3verres et 2g/l=8verres</a:t>
            </a:r>
          </a:p>
          <a:p>
            <a:endParaRPr lang="fr-FR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14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15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16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30" y="4714971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r>
              <a:rPr lang="fr-FR" dirty="0">
                <a:latin typeface="Times New Roman" charset="0"/>
              </a:rPr>
              <a:t>Trace </a:t>
            </a:r>
            <a:r>
              <a:rPr lang="fr-FR" dirty="0" err="1">
                <a:latin typeface="Times New Roman" charset="0"/>
              </a:rPr>
              <a:t>ds</a:t>
            </a:r>
            <a:r>
              <a:rPr lang="fr-FR" dirty="0">
                <a:latin typeface="Times New Roman" charset="0"/>
              </a:rPr>
              <a:t> les urines pour certains médocs (codéine par ex),</a:t>
            </a:r>
            <a:r>
              <a:rPr lang="fr-FR" baseline="0" dirty="0">
                <a:latin typeface="Times New Roman" charset="0"/>
              </a:rPr>
              <a:t> les tests contrôlent 4 à 10 molécules mais ils ne distinguent pas une molécule particulière dc on est &lt;0 ou &gt;0 </a:t>
            </a:r>
          </a:p>
          <a:p>
            <a:r>
              <a:rPr lang="fr-FR" baseline="0" dirty="0">
                <a:latin typeface="Times New Roman" charset="0"/>
              </a:rPr>
              <a:t>Si 1 pers prend certains médicaments comme </a:t>
            </a:r>
            <a:r>
              <a:rPr lang="fr-FR" baseline="0" dirty="0" err="1">
                <a:latin typeface="Times New Roman" charset="0"/>
              </a:rPr>
              <a:t>ventoline</a:t>
            </a:r>
            <a:r>
              <a:rPr lang="fr-FR" baseline="0" dirty="0">
                <a:latin typeface="Times New Roman" charset="0"/>
              </a:rPr>
              <a:t>, codéine, elle doit avoir son ordo avec elle (avec nom + date) en cas de contrôle afin de justifier certaines positivités </a:t>
            </a:r>
            <a:endParaRPr lang="fr-FR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17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30" y="4714971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r>
              <a:rPr lang="fr-FR" dirty="0">
                <a:latin typeface="Times New Roman" charset="0"/>
              </a:rPr>
              <a:t>Certains médicaments ont</a:t>
            </a:r>
            <a:r>
              <a:rPr lang="fr-FR" baseline="0" dirty="0">
                <a:latin typeface="Times New Roman" charset="0"/>
              </a:rPr>
              <a:t> un effet de somnolence</a:t>
            </a:r>
            <a:endParaRPr lang="fr-FR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7216" indent="-2835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4179" indent="-2268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7851" indent="-2268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1523" indent="-2268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95194" indent="-2268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8866" indent="-2268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02538" indent="-2268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56210" indent="-2268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DBC8D63-698F-44A4-96DE-58B7002B6F5A}" type="slidenum">
              <a:rPr lang="fr-FR" altLang="fr-FR" smtClean="0"/>
              <a:pPr eaLnBrk="1" hangingPunct="1">
                <a:spcBef>
                  <a:spcPct val="0"/>
                </a:spcBef>
                <a:defRPr/>
              </a:pPr>
              <a:t>18</a:t>
            </a:fld>
            <a:endParaRPr lang="fr-FR" altLang="fr-FR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2525" cy="3722687"/>
          </a:xfrm>
          <a:ln/>
        </p:spPr>
      </p:sp>
      <p:sp>
        <p:nvSpPr>
          <p:cNvPr id="18125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889316" y="4714877"/>
            <a:ext cx="4888899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fr-FR" altLang="fr-FR" dirty="0">
              <a:latin typeface="Arial" pitchFamily="34" charset="0"/>
            </a:endParaRPr>
          </a:p>
          <a:p>
            <a:pPr eaLnBrk="1" hangingPunct="1"/>
            <a:endParaRPr lang="fr-FR" altLang="fr-FR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2078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Arial" pitchFamily="34" charset="0"/>
              </a:rPr>
              <a:t>Ex : Agression , accident  PSS: poste de sécurité et sûreté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2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fr-FR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7216" indent="-2835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4179" indent="-2268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7851" indent="-2268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1523" indent="-2268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95194" indent="-2268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8866" indent="-2268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02538" indent="-2268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56210" indent="-2268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DBC8D63-698F-44A4-96DE-58B7002B6F5A}" type="slidenum">
              <a:rPr lang="fr-FR" altLang="fr-FR" smtClean="0"/>
              <a:pPr eaLnBrk="1" hangingPunct="1">
                <a:spcBef>
                  <a:spcPct val="0"/>
                </a:spcBef>
                <a:defRPr/>
              </a:pPr>
              <a:t>20</a:t>
            </a:fld>
            <a:endParaRPr lang="fr-FR" altLang="fr-FR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2525" cy="3722687"/>
          </a:xfrm>
          <a:ln/>
        </p:spPr>
      </p:sp>
      <p:sp>
        <p:nvSpPr>
          <p:cNvPr id="18125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889316" y="4714877"/>
            <a:ext cx="4888899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fr-FR" altLang="fr-FR" dirty="0">
              <a:latin typeface="Arial" pitchFamily="34" charset="0"/>
            </a:endParaRPr>
          </a:p>
          <a:p>
            <a:pPr eaLnBrk="1" hangingPunct="1"/>
            <a:endParaRPr lang="fr-FR" altLang="fr-FR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7216" indent="-2835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4179" indent="-2268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7851" indent="-2268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1523" indent="-2268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95194" indent="-2268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8866" indent="-2268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02538" indent="-2268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56210" indent="-2268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DBC8D63-698F-44A4-96DE-58B7002B6F5A}" type="slidenum">
              <a:rPr lang="fr-FR" altLang="fr-FR" smtClean="0"/>
              <a:pPr eaLnBrk="1" hangingPunct="1">
                <a:spcBef>
                  <a:spcPct val="0"/>
                </a:spcBef>
                <a:defRPr/>
              </a:pPr>
              <a:t>21</a:t>
            </a:fld>
            <a:endParaRPr lang="fr-FR" altLang="fr-FR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2525" cy="3722687"/>
          </a:xfrm>
          <a:ln/>
        </p:spPr>
      </p:sp>
      <p:sp>
        <p:nvSpPr>
          <p:cNvPr id="18125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889316" y="4714877"/>
            <a:ext cx="4888899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fr-FR" altLang="fr-FR" dirty="0">
              <a:latin typeface="Arial" pitchFamily="34" charset="0"/>
            </a:endParaRPr>
          </a:p>
          <a:p>
            <a:pPr eaLnBrk="1" hangingPunct="1"/>
            <a:r>
              <a:rPr lang="fr-FR" altLang="fr-FR" dirty="0">
                <a:latin typeface="Arial" pitchFamily="34" charset="0"/>
              </a:rPr>
              <a:t>Information sensibilisation</a:t>
            </a:r>
          </a:p>
          <a:p>
            <a:pPr eaLnBrk="1" hangingPunct="1"/>
            <a:r>
              <a:rPr lang="fr-FR" altLang="fr-FR" dirty="0">
                <a:latin typeface="Arial" pitchFamily="34" charset="0"/>
              </a:rPr>
              <a:t>Management</a:t>
            </a:r>
          </a:p>
          <a:p>
            <a:pPr eaLnBrk="1" hangingPunct="1"/>
            <a:r>
              <a:rPr lang="fr-FR" altLang="fr-FR" dirty="0">
                <a:latin typeface="Arial" pitchFamily="34" charset="0"/>
              </a:rPr>
              <a:t>Aide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22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defTabSz="444995" eaLnBrk="1">
              <a:defRPr/>
            </a:pPr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defTabSz="444995" eaLnBrk="1">
                <a:defRPr/>
              </a:pPr>
              <a:t>23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277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24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fr-FR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25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r>
              <a:rPr lang="fr-FR" dirty="0">
                <a:latin typeface="Times New Roman" charset="0"/>
              </a:rPr>
              <a:t>IT: inspection du travail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26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27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r>
              <a:rPr lang="fr-FR" dirty="0">
                <a:latin typeface="Times New Roman" charset="0"/>
              </a:rPr>
              <a:t>Règlement</a:t>
            </a:r>
            <a:r>
              <a:rPr lang="fr-FR" baseline="0" dirty="0">
                <a:latin typeface="Times New Roman" charset="0"/>
              </a:rPr>
              <a:t> intérieur doit être envoyé à l’inspecteur du travail</a:t>
            </a:r>
          </a:p>
          <a:p>
            <a:r>
              <a:rPr lang="fr-FR" baseline="0" dirty="0">
                <a:latin typeface="Times New Roman" charset="0"/>
              </a:rPr>
              <a:t>La note de service doit être datée et signée par le personnel</a:t>
            </a:r>
            <a:endParaRPr lang="fr-FR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28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29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30" y="4714971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r>
              <a:rPr lang="fr-FR" dirty="0">
                <a:latin typeface="Times New Roman" charset="0"/>
              </a:rPr>
              <a:t>Ce n’est pas de la délation mais par contre cela peut être non assistance</a:t>
            </a:r>
            <a:r>
              <a:rPr lang="fr-FR" baseline="0" dirty="0">
                <a:latin typeface="Times New Roman" charset="0"/>
              </a:rPr>
              <a:t> à pers en danger</a:t>
            </a:r>
            <a:endParaRPr lang="fr-FR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defTabSz="444995" eaLnBrk="1">
              <a:defRPr/>
            </a:pPr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defTabSz="444995" eaLnBrk="1">
                <a:defRPr/>
              </a:pPr>
              <a:t>3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9229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30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31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r>
              <a:rPr lang="fr-FR" dirty="0">
                <a:latin typeface="Times New Roman" charset="0"/>
              </a:rPr>
              <a:t>Si </a:t>
            </a:r>
            <a:r>
              <a:rPr lang="fr-FR" dirty="0" err="1">
                <a:latin typeface="Times New Roman" charset="0"/>
              </a:rPr>
              <a:t>qq</a:t>
            </a:r>
            <a:r>
              <a:rPr lang="fr-FR" dirty="0">
                <a:latin typeface="Times New Roman" charset="0"/>
              </a:rPr>
              <a:t> 1 est ivre au travail,</a:t>
            </a:r>
            <a:r>
              <a:rPr lang="fr-FR" baseline="0" dirty="0">
                <a:latin typeface="Times New Roman" charset="0"/>
              </a:rPr>
              <a:t> NE JAMAIS le ramener chez lui, allo pompiers, famille, police, taxi</a:t>
            </a:r>
          </a:p>
          <a:p>
            <a:r>
              <a:rPr lang="fr-FR" baseline="0" dirty="0">
                <a:latin typeface="Times New Roman" charset="0"/>
              </a:rPr>
              <a:t>ATTENTION 1 pers qui titube peut faire un AVC et ne pas être ivre</a:t>
            </a:r>
            <a:endParaRPr lang="fr-FR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32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fr-FR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33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r>
              <a:rPr lang="fr-FR" dirty="0">
                <a:latin typeface="Times New Roman" charset="0"/>
              </a:rPr>
              <a:t>DREETS: Direction Régionale de l’économie, de l’emploi, du </a:t>
            </a:r>
            <a:r>
              <a:rPr lang="fr-FR">
                <a:latin typeface="Times New Roman" charset="0"/>
              </a:rPr>
              <a:t>travail</a:t>
            </a:r>
            <a:r>
              <a:rPr lang="fr-FR" baseline="0">
                <a:latin typeface="Times New Roman" charset="0"/>
              </a:rPr>
              <a:t> et des </a:t>
            </a:r>
            <a:r>
              <a:rPr lang="fr-FR" baseline="0" dirty="0">
                <a:latin typeface="Times New Roman" charset="0"/>
              </a:rPr>
              <a:t>solidarités</a:t>
            </a:r>
            <a:endParaRPr lang="fr-FR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34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35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36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5E753F7E-D159-294E-BA73-96BB79BCACBA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37</a:t>
            </a:fld>
            <a:endParaRPr lang="fr-FR" dirty="0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51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5E753F7E-D159-294E-BA73-96BB79BCACBA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38</a:t>
            </a:fld>
            <a:endParaRPr lang="fr-FR" dirty="0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51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4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r>
              <a:rPr lang="fr-FR" dirty="0">
                <a:latin typeface="Times New Roman" charset="0"/>
              </a:rPr>
              <a:t>Addictions: tabac, drogues, alcool, </a:t>
            </a:r>
            <a:r>
              <a:rPr lang="fr-FR" dirty="0" err="1">
                <a:latin typeface="Times New Roman" charset="0"/>
              </a:rPr>
              <a:t>workaholisme</a:t>
            </a:r>
            <a:r>
              <a:rPr lang="fr-FR" dirty="0">
                <a:latin typeface="Times New Roman" charset="0"/>
              </a:rPr>
              <a:t>, jeux,</a:t>
            </a:r>
            <a:r>
              <a:rPr lang="fr-FR" baseline="0" dirty="0">
                <a:latin typeface="Times New Roman" charset="0"/>
              </a:rPr>
              <a:t> sexe, sport, médicaments</a:t>
            </a:r>
          </a:p>
          <a:p>
            <a:r>
              <a:rPr lang="fr-FR" baseline="0" dirty="0">
                <a:latin typeface="Times New Roman" charset="0"/>
              </a:rPr>
              <a:t>Faire </a:t>
            </a:r>
            <a:r>
              <a:rPr lang="fr-FR" baseline="0" dirty="0" err="1">
                <a:latin typeface="Times New Roman" charset="0"/>
              </a:rPr>
              <a:t>bcp</a:t>
            </a:r>
            <a:r>
              <a:rPr lang="fr-FR" baseline="0" dirty="0">
                <a:latin typeface="Times New Roman" charset="0"/>
              </a:rPr>
              <a:t> de kms pour achat tabac, boissons, jeux</a:t>
            </a:r>
          </a:p>
          <a:p>
            <a:r>
              <a:rPr lang="fr-FR" baseline="0" dirty="0">
                <a:latin typeface="Times New Roman" charset="0"/>
              </a:rPr>
              <a:t>souffrance</a:t>
            </a:r>
            <a:endParaRPr lang="fr-FR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5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r>
              <a:rPr lang="fr-FR" dirty="0">
                <a:latin typeface="Times New Roman" charset="0"/>
              </a:rPr>
              <a:t>Apéro du soir qui devient apéro de tous les soirs</a:t>
            </a:r>
          </a:p>
          <a:p>
            <a:r>
              <a:rPr lang="fr-FR" dirty="0">
                <a:latin typeface="Times New Roman" charset="0"/>
              </a:rPr>
              <a:t>1 cigarette de tps en tps à 1 paquet / jour</a:t>
            </a:r>
          </a:p>
          <a:p>
            <a:r>
              <a:rPr lang="fr-FR" dirty="0">
                <a:latin typeface="Times New Roman" charset="0"/>
              </a:rPr>
              <a:t>La dépendance psychique est la + difficile à gérer</a:t>
            </a:r>
          </a:p>
          <a:p>
            <a:r>
              <a:rPr lang="fr-FR" dirty="0">
                <a:latin typeface="Times New Roman" charset="0"/>
              </a:rPr>
              <a:t>Etat de manque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6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r>
              <a:rPr lang="fr-FR" dirty="0">
                <a:latin typeface="Times New Roman" charset="0"/>
              </a:rPr>
              <a:t>1 pers qui « boit » tous les </a:t>
            </a:r>
            <a:r>
              <a:rPr lang="fr-FR" dirty="0" err="1">
                <a:latin typeface="Times New Roman" charset="0"/>
              </a:rPr>
              <a:t>we</a:t>
            </a:r>
            <a:r>
              <a:rPr lang="fr-FR" dirty="0">
                <a:latin typeface="Times New Roman" charset="0"/>
              </a:rPr>
              <a:t> est</a:t>
            </a:r>
            <a:r>
              <a:rPr lang="fr-FR" baseline="0" dirty="0">
                <a:latin typeface="Times New Roman" charset="0"/>
              </a:rPr>
              <a:t> aussi </a:t>
            </a:r>
            <a:r>
              <a:rPr lang="fr-FR" baseline="0" dirty="0" err="1">
                <a:latin typeface="Times New Roman" charset="0"/>
              </a:rPr>
              <a:t>addict</a:t>
            </a:r>
            <a:r>
              <a:rPr lang="fr-FR" baseline="0" dirty="0">
                <a:latin typeface="Times New Roman" charset="0"/>
              </a:rPr>
              <a:t> car il ne vit que pour arriver au </a:t>
            </a:r>
            <a:r>
              <a:rPr lang="fr-FR" baseline="0" dirty="0" err="1">
                <a:latin typeface="Times New Roman" charset="0"/>
              </a:rPr>
              <a:t>we</a:t>
            </a:r>
            <a:r>
              <a:rPr lang="fr-FR" baseline="0" dirty="0">
                <a:latin typeface="Times New Roman" charset="0"/>
              </a:rPr>
              <a:t> suivant pour boire à nouveau</a:t>
            </a:r>
          </a:p>
          <a:p>
            <a:r>
              <a:rPr lang="fr-FR" baseline="0" dirty="0">
                <a:latin typeface="Times New Roman" charset="0"/>
              </a:rPr>
              <a:t>Abstinence au moins 1 fois / </a:t>
            </a:r>
            <a:r>
              <a:rPr lang="fr-FR" baseline="0" dirty="0" err="1">
                <a:latin typeface="Times New Roman" charset="0"/>
              </a:rPr>
              <a:t>sem</a:t>
            </a:r>
            <a:r>
              <a:rPr lang="fr-FR" baseline="0" dirty="0">
                <a:latin typeface="Times New Roman" charset="0"/>
              </a:rPr>
              <a:t> sans que ça entraine de lourds sacrifices </a:t>
            </a:r>
          </a:p>
          <a:p>
            <a:r>
              <a:rPr lang="fr-FR" baseline="0" dirty="0">
                <a:latin typeface="Times New Roman" charset="0"/>
              </a:rPr>
              <a:t>Vertiges de </a:t>
            </a:r>
            <a:r>
              <a:rPr lang="fr-FR" baseline="0" dirty="0" err="1">
                <a:latin typeface="Times New Roman" charset="0"/>
              </a:rPr>
              <a:t>ménière</a:t>
            </a:r>
            <a:r>
              <a:rPr lang="fr-FR" baseline="0" dirty="0">
                <a:latin typeface="Times New Roman" charset="0"/>
              </a:rPr>
              <a:t>, </a:t>
            </a:r>
            <a:r>
              <a:rPr lang="fr-FR" baseline="0" dirty="0" err="1">
                <a:latin typeface="Times New Roman" charset="0"/>
              </a:rPr>
              <a:t>pb</a:t>
            </a:r>
            <a:r>
              <a:rPr lang="fr-FR" baseline="0" dirty="0">
                <a:latin typeface="Times New Roman" charset="0"/>
              </a:rPr>
              <a:t> de cristaux </a:t>
            </a:r>
            <a:r>
              <a:rPr lang="fr-FR" baseline="0" dirty="0" err="1">
                <a:latin typeface="Times New Roman" charset="0"/>
              </a:rPr>
              <a:t>ds</a:t>
            </a:r>
            <a:r>
              <a:rPr lang="fr-FR" baseline="0" dirty="0">
                <a:latin typeface="Times New Roman" charset="0"/>
              </a:rPr>
              <a:t> oreille interne, début d’ AVC, arthrose, employeur repas professionnel arrosé</a:t>
            </a:r>
            <a:endParaRPr lang="fr-FR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7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29" y="4714970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286224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701901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117578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533255" indent="-207839" defTabSz="40846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658156" algn="l"/>
                <a:tab pos="1316311" algn="l"/>
                <a:tab pos="1974466" algn="l"/>
                <a:tab pos="2632621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/>
            <a:fld id="{996DF786-F5A3-8C42-8769-CFF227EA2D8F}" type="slidenum">
              <a:rPr lang="fr-FR">
                <a:solidFill>
                  <a:srgbClr val="000000"/>
                </a:solidFill>
                <a:latin typeface="Times New Roman" charset="0"/>
                <a:cs typeface="Lucida Sans Unicode" charset="0"/>
              </a:rPr>
              <a:pPr eaLnBrk="1"/>
              <a:t>8</a:t>
            </a:fld>
            <a:endParaRPr lang="fr-FR">
              <a:solidFill>
                <a:srgbClr val="000000"/>
              </a:solidFill>
              <a:latin typeface="Times New Roman" charset="0"/>
              <a:cs typeface="Lucida Sans Unicode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66630" y="4714971"/>
            <a:ext cx="5335831" cy="44673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r>
              <a:rPr lang="fr-FR" dirty="0">
                <a:latin typeface="Times New Roman" charset="0"/>
              </a:rPr>
              <a:t>Fentanyl, véritable fléau</a:t>
            </a:r>
          </a:p>
        </p:txBody>
      </p:sp>
    </p:spTree>
    <p:extLst>
      <p:ext uri="{BB962C8B-B14F-4D97-AF65-F5344CB8AC3E}">
        <p14:creationId xmlns:p14="http://schemas.microsoft.com/office/powerpoint/2010/main" val="926697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7216" indent="-28354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4179" indent="-2268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87851" indent="-2268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1523" indent="-2268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95194" indent="-2268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8866" indent="-2268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02538" indent="-2268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56210" indent="-2268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444995" eaLnBrk="1" hangingPunct="1">
              <a:spcBef>
                <a:spcPct val="0"/>
              </a:spcBef>
              <a:defRPr/>
            </a:pPr>
            <a:fld id="{9DBC8D63-698F-44A4-96DE-58B7002B6F5A}" type="slidenum">
              <a:rPr lang="fr-FR" altLang="fr-FR">
                <a:solidFill>
                  <a:srgbClr val="000000"/>
                </a:solidFill>
              </a:rPr>
              <a:pPr defTabSz="444995" eaLnBrk="1" hangingPunct="1">
                <a:spcBef>
                  <a:spcPct val="0"/>
                </a:spcBef>
                <a:defRPr/>
              </a:pPr>
              <a:t>9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2525" cy="3722687"/>
          </a:xfrm>
          <a:ln/>
        </p:spPr>
      </p:sp>
      <p:sp>
        <p:nvSpPr>
          <p:cNvPr id="181252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889316" y="4714877"/>
            <a:ext cx="4888899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fr-FR" altLang="fr-FR" dirty="0">
                <a:latin typeface="Arial" pitchFamily="34" charset="0"/>
              </a:rPr>
              <a:t>Conséquences physiques: peau terne, perte de l’appétit,</a:t>
            </a:r>
            <a:r>
              <a:rPr lang="fr-FR" altLang="fr-FR" baseline="0" dirty="0">
                <a:latin typeface="Arial" pitchFamily="34" charset="0"/>
              </a:rPr>
              <a:t> renfermement sur soi, cancer,,,</a:t>
            </a:r>
          </a:p>
          <a:p>
            <a:pPr eaLnBrk="1" hangingPunct="1"/>
            <a:r>
              <a:rPr lang="fr-FR" altLang="fr-FR" baseline="0" dirty="0">
                <a:latin typeface="Arial" pitchFamily="34" charset="0"/>
              </a:rPr>
              <a:t>Conséquences psycho: désocialisation, </a:t>
            </a:r>
            <a:r>
              <a:rPr lang="fr-FR" altLang="fr-FR" baseline="0" dirty="0" err="1">
                <a:latin typeface="Arial" pitchFamily="34" charset="0"/>
              </a:rPr>
              <a:t>chgt</a:t>
            </a:r>
            <a:r>
              <a:rPr lang="fr-FR" altLang="fr-FR" baseline="0" dirty="0">
                <a:latin typeface="Arial" pitchFamily="34" charset="0"/>
              </a:rPr>
              <a:t> d’humeur, agressivité, perte de contrôle de soi</a:t>
            </a:r>
          </a:p>
          <a:p>
            <a:pPr eaLnBrk="1" hangingPunct="1"/>
            <a:r>
              <a:rPr lang="fr-FR" altLang="fr-FR" baseline="0" dirty="0">
                <a:latin typeface="Arial" pitchFamily="34" charset="0"/>
              </a:rPr>
              <a:t>Conséquences professionnelles: absentéisme, gestes ralentis, diminution de la productivité,,</a:t>
            </a:r>
          </a:p>
          <a:p>
            <a:pPr eaLnBrk="1" hangingPunct="1"/>
            <a:r>
              <a:rPr lang="fr-FR" altLang="fr-FR" baseline="0" dirty="0">
                <a:latin typeface="Arial" pitchFamily="34" charset="0"/>
              </a:rPr>
              <a:t>Conséquences sociales et familiales: on ne voit plus personne, </a:t>
            </a:r>
            <a:r>
              <a:rPr lang="fr-FR" altLang="fr-FR" baseline="0" dirty="0" err="1">
                <a:latin typeface="Arial" pitchFamily="34" charset="0"/>
              </a:rPr>
              <a:t>pb</a:t>
            </a:r>
            <a:r>
              <a:rPr lang="fr-FR" altLang="fr-FR" baseline="0" dirty="0">
                <a:latin typeface="Arial" pitchFamily="34" charset="0"/>
              </a:rPr>
              <a:t> d’argent, ,divorce, perte de biens (maison, voiture,,) prostitution, vols</a:t>
            </a:r>
          </a:p>
          <a:p>
            <a:pPr eaLnBrk="1" hangingPunct="1"/>
            <a:r>
              <a:rPr lang="fr-FR" altLang="fr-FR" baseline="0" dirty="0">
                <a:latin typeface="Arial" pitchFamily="34" charset="0"/>
              </a:rPr>
              <a:t>Conséquences judiciaires: perte de permis, prison</a:t>
            </a:r>
            <a:endParaRPr lang="fr-FR" altLang="fr-FR" dirty="0">
              <a:latin typeface="Arial" pitchFamily="34" charset="0"/>
            </a:endParaRPr>
          </a:p>
          <a:p>
            <a:pPr eaLnBrk="1" hangingPunct="1"/>
            <a:endParaRPr lang="fr-FR" altLang="fr-F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09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311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541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2785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7783D-DD82-F845-B51D-8DDE3BFB7CF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9271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EAB66-F370-7349-9646-C0341FC032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6610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C227B-9A00-2F4F-A293-AB52AE91417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7484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6EB95-31E5-6E4D-85C9-3DE76D47E44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1723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5B4E2-0E47-0446-86D9-2255BE6379B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5040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04B1F-C5A4-E44A-AC4C-113B48DAAB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1799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81E48-9815-154A-AF10-791B459D67A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7349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29D44-CDA5-1C47-93AC-A38B3357A3A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135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6930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D031F-DF8A-1447-BFAD-21435ACCBB4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9653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68E4E1-A096-CB46-A204-EF19FC6955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8143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20FC3-DF4D-3248-A707-8352948D97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054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31FA62-BEC3-F44F-9ED7-9CFE6E4145E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7447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7783D-DD82-F845-B51D-8DDE3BFB7CF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9271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3116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6930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4614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5684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052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4614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1771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9744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5707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615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5418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27854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7783D-DD82-F845-B51D-8DDE3BFB7CF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92717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E9EEAB66-F370-7349-9646-C0341FC03201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790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6C2C227B-9A00-2F4F-A293-AB52AE91417D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889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BF6EB95-31E5-6E4D-85C9-3DE76D47E444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6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56843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DB5B4E2-0E47-0446-86D9-2255BE6379B9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467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D4004B1F-C5A4-E44A-AC4C-113B48DAAB90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708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74681E48-9815-154A-AF10-791B459D67A6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250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7DF29D44-CDA5-1C47-93AC-A38B3357A3A7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331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45D031F-DF8A-1447-BFAD-21435ACCBB49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9630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968E4E1-A096-CB46-A204-EF19FC6955AC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147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5EF20FC3-DF4D-3248-A707-8352948D97CC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548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7A31FA62-BEC3-F44F-9ED7-9CFE6E4145E0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5657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007783D-DD82-F845-B51D-8DDE3BFB7CFB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133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E9EEAB66-F370-7349-9646-C0341FC03201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3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05250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6C2C227B-9A00-2F4F-A293-AB52AE91417D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5420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BF6EB95-31E5-6E4D-85C9-3DE76D47E444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615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ADB5B4E2-0E47-0446-86D9-2255BE6379B9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2536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D4004B1F-C5A4-E44A-AC4C-113B48DAAB90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496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74681E48-9815-154A-AF10-791B459D67A6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201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7DF29D44-CDA5-1C47-93AC-A38B3357A3A7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5260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45D031F-DF8A-1447-BFAD-21435ACCBB49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4626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968E4E1-A096-CB46-A204-EF19FC6955AC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400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5EF20FC3-DF4D-3248-A707-8352948D97CC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0660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7A31FA62-BEC3-F44F-9ED7-9CFE6E4145E0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82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17713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007783D-DD82-F845-B51D-8DDE3BFB7CFB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37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974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570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A659-3A9B-4D4B-AE83-6A21087DBA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61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9000">
              <a:srgbClr val="FFFFFF"/>
            </a:gs>
            <a:gs pos="0">
              <a:schemeClr val="bg1">
                <a:lumMod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EA659-3A9B-4D4B-AE83-6A21087DBA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465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99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9000">
              <a:srgbClr val="FFFFFF"/>
            </a:gs>
            <a:gs pos="0">
              <a:schemeClr val="bg1">
                <a:lumMod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fld id="{4366BA8D-949D-844E-AC87-E1A72D7D1D7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9000">
              <a:srgbClr val="FFFFFF"/>
            </a:gs>
            <a:gs pos="0">
              <a:schemeClr val="bg1">
                <a:lumMod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EA659-3A9B-4D4B-AE83-6A21087DBA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465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9000">
              <a:srgbClr val="FFFFFF"/>
            </a:gs>
            <a:gs pos="0">
              <a:schemeClr val="tx1">
                <a:lumMod val="50000"/>
                <a:lumOff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366BA8D-949D-844E-AC87-E1A72D7D1D75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5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9000">
              <a:srgbClr val="FFFFFF"/>
            </a:gs>
            <a:gs pos="0">
              <a:schemeClr val="tx1">
                <a:lumMod val="50000"/>
                <a:lumOff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 marL="0" marR="0" lvl="0" indent="0" algn="ct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icrosoft YaHei"/>
              <a:cs typeface="Lucida Sans Unicode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  <a:cs typeface="Lucida Sans Unicode" charset="0"/>
              </a:defRPr>
            </a:lvl1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4366BA8D-949D-844E-AC87-E1A72D7D1D75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‹N°›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5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2pPr>
      <a:lvl3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3pPr>
      <a:lvl4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4pPr>
      <a:lvl5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icrosoft YaHei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emf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emf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emf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pn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4.emf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sist-narbonne.com/relais-de-prevention/" TargetMode="Externa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6" Type="http://schemas.openxmlformats.org/officeDocument/2006/relationships/hyperlink" Target="file:///C:\Sauvegarde\Mes%20Documents\ADDICTIONS\CLE%20USB%20MARIE\FICHIER%20COPIE%20MARIE%20CLEF%20USB\FICHE%20%20D%20ETAT%20DES%20LIEUX%20RECURRENTS.pdf" TargetMode="External"/><Relationship Id="rId5" Type="http://schemas.openxmlformats.org/officeDocument/2006/relationships/image" Target="../media/image6.jpeg"/><Relationship Id="rId4" Type="http://schemas.openxmlformats.org/officeDocument/2006/relationships/hyperlink" Target="file:///C:\Sauvegarde\Mes%20Documents\ADDICTIONS\CLE%20USB%20MARIE\FICHIER%20COPIE%20MARIE%20CLEF%20USB\FICHE%20D%20ETAT%20DES%20LIEUX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48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file:///C:\Sauvegarde\Mes%20Documents\ADDICTIONS\CLE%20USB%20MARIE\FICHIER%20COPIE%20MARIE%20CLEF%20USB\L_alcool_sur_les_lieux_de_travail.pdf" TargetMode="External"/><Relationship Id="rId5" Type="http://schemas.openxmlformats.org/officeDocument/2006/relationships/hyperlink" Target="file:///C:\Sauvegarde\Mes%20Documents\ADDICTIONS\CLE%20USB%20MARIE\FICHIER%20COPIE%20MARIE%20CLEF%20USB\GESTION%20DE%20CRISE.pdf" TargetMode="Externa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emf"/><Relationship Id="rId5" Type="http://schemas.openxmlformats.org/officeDocument/2006/relationships/image" Target="../media/image6.jpeg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1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emf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>
            <a:grpSpLocks noChangeAspect="1"/>
          </p:cNvGrpSpPr>
          <p:nvPr/>
        </p:nvGrpSpPr>
        <p:grpSpPr>
          <a:xfrm>
            <a:off x="1" y="-10159"/>
            <a:ext cx="10099355" cy="7579240"/>
            <a:chOff x="1" y="-10159"/>
            <a:chExt cx="10099355" cy="7579240"/>
          </a:xfrm>
        </p:grpSpPr>
        <p:pic>
          <p:nvPicPr>
            <p:cNvPr id="7" name="Image 6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71465" r="71130"/>
            <a:stretch/>
          </p:blipFill>
          <p:spPr>
            <a:xfrm>
              <a:off x="1" y="5796061"/>
              <a:ext cx="1439911" cy="1773020"/>
            </a:xfrm>
            <a:prstGeom prst="rect">
              <a:avLst/>
            </a:prstGeom>
          </p:spPr>
        </p:pic>
        <p:pic>
          <p:nvPicPr>
            <p:cNvPr id="205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832" y="-10159"/>
              <a:ext cx="7823524" cy="1485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052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122238"/>
              <a:ext cx="1749425" cy="1749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15774" y="2195661"/>
            <a:ext cx="10009187" cy="4261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>
              <a:lnSpc>
                <a:spcPct val="105000"/>
              </a:lnSpc>
            </a:pPr>
            <a:r>
              <a:rPr lang="fr-FR" sz="4600" b="1" dirty="0">
                <a:solidFill>
                  <a:srgbClr val="FF0000"/>
                </a:solidFill>
                <a:latin typeface="Merriweather Sans" charset="0"/>
              </a:rPr>
              <a:t>GESTION ET PREVENTION</a:t>
            </a:r>
          </a:p>
          <a:p>
            <a:pPr algn="ctr" eaLnBrk="1">
              <a:lnSpc>
                <a:spcPct val="105000"/>
              </a:lnSpc>
            </a:pPr>
            <a:r>
              <a:rPr lang="fr-FR" sz="4600" b="1" dirty="0">
                <a:solidFill>
                  <a:srgbClr val="FF0000"/>
                </a:solidFill>
                <a:latin typeface="Merriweather Sans" charset="0"/>
              </a:rPr>
              <a:t> </a:t>
            </a:r>
          </a:p>
          <a:p>
            <a:pPr algn="ctr" eaLnBrk="1">
              <a:lnSpc>
                <a:spcPct val="105000"/>
              </a:lnSpc>
            </a:pPr>
            <a:r>
              <a:rPr lang="fr-FR" sz="4000" b="1" dirty="0">
                <a:solidFill>
                  <a:srgbClr val="FF0000"/>
                </a:solidFill>
                <a:latin typeface="Merriweather Sans" charset="0"/>
              </a:rPr>
              <a:t>DES CONDUITES ADDICTIVES</a:t>
            </a:r>
          </a:p>
          <a:p>
            <a:pPr algn="ctr" eaLnBrk="1">
              <a:lnSpc>
                <a:spcPct val="105000"/>
              </a:lnSpc>
            </a:pPr>
            <a:endParaRPr lang="fr-FR" sz="4000" b="1" dirty="0">
              <a:solidFill>
                <a:srgbClr val="FF0000"/>
              </a:solidFill>
              <a:latin typeface="Merriweather Sans" charset="0"/>
            </a:endParaRPr>
          </a:p>
          <a:p>
            <a:pPr algn="ctr" eaLnBrk="1">
              <a:lnSpc>
                <a:spcPct val="105000"/>
              </a:lnSpc>
            </a:pPr>
            <a:r>
              <a:rPr lang="fr-FR" sz="4000" b="1" dirty="0">
                <a:solidFill>
                  <a:srgbClr val="FF0000"/>
                </a:solidFill>
                <a:latin typeface="Merriweather Sans" charset="0"/>
              </a:rPr>
              <a:t>EN ENTREPRISE </a:t>
            </a:r>
          </a:p>
          <a:p>
            <a:pPr algn="ctr" eaLnBrk="1">
              <a:lnSpc>
                <a:spcPct val="105000"/>
              </a:lnSpc>
            </a:pPr>
            <a:endParaRPr lang="fr-FR" sz="4600" b="1" dirty="0">
              <a:solidFill>
                <a:srgbClr val="B3101E"/>
              </a:solidFill>
              <a:latin typeface="Merriweather Sans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87984" y="7164213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Merriweather Sans" pitchFamily="50" charset="0"/>
              </a:rPr>
              <a:t>M. BAZAN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5" y="6722830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8007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Rectangle 5"/>
          <p:cNvSpPr txBox="1">
            <a:spLocks noChangeArrowheads="1"/>
          </p:cNvSpPr>
          <p:nvPr/>
        </p:nvSpPr>
        <p:spPr>
          <a:xfrm>
            <a:off x="2533581" y="596435"/>
            <a:ext cx="5322062" cy="690669"/>
          </a:xfrm>
          <a:prstGeom prst="rect">
            <a:avLst/>
          </a:prstGeom>
        </p:spPr>
        <p:txBody>
          <a:bodyPr lIns="91430" tIns="45716" rIns="91430" bIns="45716"/>
          <a:lstStyle>
            <a:lvl1pPr marL="342900" indent="-3429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4000" b="1" i="1" kern="0" dirty="0">
                <a:solidFill>
                  <a:srgbClr val="FF0000"/>
                </a:solidFill>
                <a:latin typeface="Merriweather Sans" pitchFamily="50" charset="0"/>
              </a:rPr>
              <a:t>LE RISQUE ALCOOL</a:t>
            </a:r>
            <a:r>
              <a:rPr lang="fr-FR" altLang="fr-FR" sz="4000" kern="0" dirty="0">
                <a:solidFill>
                  <a:srgbClr val="FF0000"/>
                </a:solidFill>
              </a:rPr>
              <a:t> </a:t>
            </a:r>
          </a:p>
          <a:p>
            <a:endParaRPr lang="fr-FR" altLang="fr-FR" sz="2000" kern="0" dirty="0"/>
          </a:p>
        </p:txBody>
      </p:sp>
      <p:pic>
        <p:nvPicPr>
          <p:cNvPr id="287" name="Image 28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56" y="2411685"/>
            <a:ext cx="4462271" cy="2807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22240"/>
            <a:ext cx="948393" cy="94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5" y="6722830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 rot="10800000" flipV="1">
            <a:off x="4613209" y="7168552"/>
            <a:ext cx="1013147" cy="23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000" dirty="0">
                <a:solidFill>
                  <a:srgbClr val="000000"/>
                </a:solidFill>
                <a:latin typeface="Merriweather Sans" pitchFamily="50" charset="0"/>
              </a:rPr>
              <a:t>M. BAZAN </a:t>
            </a:r>
          </a:p>
        </p:txBody>
      </p:sp>
    </p:spTree>
    <p:extLst>
      <p:ext uri="{BB962C8B-B14F-4D97-AF65-F5344CB8AC3E}">
        <p14:creationId xmlns:p14="http://schemas.microsoft.com/office/powerpoint/2010/main" val="175580012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à coins arrondis 40"/>
          <p:cNvSpPr/>
          <p:nvPr/>
        </p:nvSpPr>
        <p:spPr bwMode="auto">
          <a:xfrm>
            <a:off x="696116" y="1412720"/>
            <a:ext cx="3216350" cy="1080120"/>
          </a:xfrm>
          <a:prstGeom prst="roundRect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449216"/>
            <a:r>
              <a:rPr lang="fr-FR" b="1" dirty="0">
                <a:solidFill>
                  <a:schemeClr val="bg1"/>
                </a:solidFill>
                <a:latin typeface="Merriweather Sans" pitchFamily="50" charset="0"/>
              </a:rPr>
              <a:t>EFFETS SUR LA SANTE</a:t>
            </a:r>
          </a:p>
          <a:p>
            <a:pPr algn="ctr" defTabSz="449216"/>
            <a:endParaRPr lang="fr-FR" b="1" dirty="0">
              <a:solidFill>
                <a:schemeClr val="bg1"/>
              </a:solidFill>
              <a:latin typeface="Merriweather Sans" pitchFamily="50" charset="0"/>
            </a:endParaRPr>
          </a:p>
          <a:p>
            <a:pPr algn="ctr" defTabSz="449216"/>
            <a:r>
              <a:rPr lang="fr-FR" b="1" dirty="0">
                <a:solidFill>
                  <a:schemeClr val="bg1"/>
                </a:solidFill>
                <a:latin typeface="Merriweather Sans" pitchFamily="50" charset="0"/>
              </a:rPr>
              <a:t>RISQUES QUANTITATIFS</a:t>
            </a: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6480473" y="1412720"/>
            <a:ext cx="2989631" cy="700233"/>
          </a:xfrm>
          <a:prstGeom prst="roundRect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 defTabSz="449216"/>
            <a:r>
              <a:rPr lang="fr-FR" b="1" dirty="0">
                <a:solidFill>
                  <a:schemeClr val="bg1"/>
                </a:solidFill>
                <a:latin typeface="Merriweather Sans" pitchFamily="50" charset="0"/>
              </a:rPr>
              <a:t>LES RISQUES SITUATIONNELS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300206" y="3130225"/>
            <a:ext cx="3420627" cy="2096079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marL="342865" indent="-342865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latin typeface="Merriweather Sans" pitchFamily="50" charset="0"/>
              </a:rPr>
              <a:t>Pas d’alcool pendant la grossesse</a:t>
            </a:r>
          </a:p>
          <a:p>
            <a:pPr marL="342865" indent="-342865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FR" sz="1400" b="1" dirty="0">
              <a:latin typeface="Merriweather Sans" pitchFamily="50" charset="0"/>
            </a:endParaRPr>
          </a:p>
          <a:p>
            <a:pPr marL="342865" indent="-342865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191919"/>
                </a:solidFill>
                <a:latin typeface="Merriweather Sans" pitchFamily="50" charset="0"/>
              </a:rPr>
              <a:t>Pas d’alcool dans l’enfance </a:t>
            </a:r>
          </a:p>
          <a:p>
            <a:pPr marL="342865" indent="-342865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FR" sz="1400" b="1" dirty="0">
              <a:solidFill>
                <a:srgbClr val="191919"/>
              </a:solidFill>
              <a:latin typeface="Merriweather Sans" pitchFamily="50" charset="0"/>
            </a:endParaRPr>
          </a:p>
          <a:p>
            <a:pPr marL="342865" indent="-342865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191919"/>
                </a:solidFill>
                <a:latin typeface="Merriweather Sans" pitchFamily="50" charset="0"/>
              </a:rPr>
              <a:t>Pas d’alcool si… maladie chronique, traitement</a:t>
            </a:r>
          </a:p>
          <a:p>
            <a:pPr marL="342865" indent="-342865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fr-FR" sz="1400" b="1" dirty="0">
              <a:solidFill>
                <a:srgbClr val="191919"/>
              </a:solidFill>
              <a:latin typeface="Merriweather Sans" pitchFamily="50" charset="0"/>
            </a:endParaRPr>
          </a:p>
          <a:p>
            <a:pPr marL="342865" indent="-342865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191919"/>
                </a:solidFill>
                <a:latin typeface="Merriweather Sans" pitchFamily="50" charset="0"/>
              </a:rPr>
              <a:t>Ou si conduite d’une machine ou responsabilités qui nécessitent une parfaite vigilance </a:t>
            </a:r>
            <a:endParaRPr lang="fr-FR" dirty="0">
              <a:solidFill>
                <a:srgbClr val="191919"/>
              </a:solidFill>
              <a:latin typeface="Merriweather Sans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22240"/>
            <a:ext cx="948393" cy="94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1547424" y="286989"/>
            <a:ext cx="6768505" cy="49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83" tIns="50392" rIns="100783" bIns="50392"/>
          <a:lstStyle/>
          <a:p>
            <a:pPr marL="377940" indent="-377940" algn="ctr">
              <a:lnSpc>
                <a:spcPct val="80000"/>
              </a:lnSpc>
              <a:spcBef>
                <a:spcPct val="20000"/>
              </a:spcBef>
              <a:buClr>
                <a:srgbClr val="A4121F"/>
              </a:buClr>
              <a:defRPr/>
            </a:pPr>
            <a:r>
              <a:rPr lang="fr-FR" sz="3200" b="1" i="1" dirty="0">
                <a:solidFill>
                  <a:srgbClr val="CC0066"/>
                </a:solidFill>
                <a:latin typeface="Merriweather Sans" pitchFamily="50" charset="0"/>
              </a:rPr>
              <a:t>LES REPERES OMS</a:t>
            </a:r>
          </a:p>
          <a:p>
            <a:pPr marL="377940" indent="-377940">
              <a:lnSpc>
                <a:spcPct val="80000"/>
              </a:lnSpc>
              <a:spcBef>
                <a:spcPct val="20000"/>
              </a:spcBef>
              <a:buClr>
                <a:srgbClr val="A4121F"/>
              </a:buClr>
              <a:defRPr/>
            </a:pPr>
            <a:r>
              <a:rPr lang="fr-FR" sz="2600" dirty="0">
                <a:solidFill>
                  <a:srgbClr val="C00000"/>
                </a:solidFill>
              </a:rPr>
              <a:t>	</a:t>
            </a:r>
            <a:endParaRPr lang="fr-FR" sz="3500" dirty="0">
              <a:solidFill>
                <a:srgbClr val="C00000"/>
              </a:solidFill>
            </a:endParaRPr>
          </a:p>
        </p:txBody>
      </p:sp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5" y="6722830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547170" y="2704388"/>
            <a:ext cx="3384253" cy="49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83" tIns="50392" rIns="100783" bIns="50392"/>
          <a:lstStyle/>
          <a:p>
            <a:pPr marL="377940" indent="-377940" algn="ctr">
              <a:lnSpc>
                <a:spcPct val="80000"/>
              </a:lnSpc>
              <a:spcBef>
                <a:spcPct val="20000"/>
              </a:spcBef>
              <a:buClr>
                <a:srgbClr val="A4121F"/>
              </a:buClr>
              <a:defRPr/>
            </a:pPr>
            <a:r>
              <a:rPr lang="fr-FR" b="1" i="1" dirty="0">
                <a:solidFill>
                  <a:srgbClr val="CC0066"/>
                </a:solidFill>
                <a:latin typeface="Merriweather Sans" pitchFamily="50" charset="0"/>
              </a:rPr>
              <a:t>Les seuils à ne pas dépasser </a:t>
            </a:r>
          </a:p>
          <a:p>
            <a:pPr marL="377940" indent="-377940">
              <a:lnSpc>
                <a:spcPct val="80000"/>
              </a:lnSpc>
              <a:spcBef>
                <a:spcPct val="20000"/>
              </a:spcBef>
              <a:buClr>
                <a:srgbClr val="A4121F"/>
              </a:buClr>
              <a:defRPr/>
            </a:pPr>
            <a:r>
              <a:rPr lang="fr-FR" sz="2600" dirty="0">
                <a:solidFill>
                  <a:srgbClr val="C00000"/>
                </a:solidFill>
              </a:rPr>
              <a:t>	</a:t>
            </a:r>
            <a:endParaRPr lang="fr-FR" sz="3500" dirty="0">
              <a:solidFill>
                <a:srgbClr val="C00000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40279" y="3130225"/>
            <a:ext cx="9350533" cy="3593017"/>
            <a:chOff x="140279" y="3130225"/>
            <a:chExt cx="9350533" cy="3593017"/>
          </a:xfrm>
        </p:grpSpPr>
        <p:grpSp>
          <p:nvGrpSpPr>
            <p:cNvPr id="44" name="Groupe 43"/>
            <p:cNvGrpSpPr/>
            <p:nvPr/>
          </p:nvGrpSpPr>
          <p:grpSpPr>
            <a:xfrm>
              <a:off x="140279" y="3130225"/>
              <a:ext cx="9350533" cy="3466040"/>
              <a:chOff x="288155" y="2851583"/>
              <a:chExt cx="9350531" cy="3466039"/>
            </a:xfrm>
          </p:grpSpPr>
          <p:sp>
            <p:nvSpPr>
              <p:cNvPr id="46" name="ZoneTexte 45"/>
              <p:cNvSpPr txBox="1"/>
              <p:nvPr/>
            </p:nvSpPr>
            <p:spPr>
              <a:xfrm>
                <a:off x="328095" y="2851583"/>
                <a:ext cx="5747267" cy="3355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21" indent="-285721">
                  <a:buClr>
                    <a:srgbClr val="0070C0"/>
                  </a:buClr>
                  <a:buFont typeface="Arial" panose="020B0604020202020204" pitchFamily="34" charset="0"/>
                  <a:buChar char="•"/>
                </a:pPr>
                <a:r>
                  <a:rPr lang="fr-FR" sz="1400" dirty="0">
                    <a:latin typeface="Merriweather Sans" pitchFamily="50" charset="0"/>
                  </a:rPr>
                  <a:t>Pour les </a:t>
                </a:r>
                <a:r>
                  <a:rPr lang="fr-FR" sz="1400" b="1" dirty="0">
                    <a:solidFill>
                      <a:srgbClr val="0070C0"/>
                    </a:solidFill>
                    <a:latin typeface="Merriweather Sans" pitchFamily="50" charset="0"/>
                  </a:rPr>
                  <a:t>consommateurs réguliers</a:t>
                </a:r>
              </a:p>
              <a:p>
                <a:pPr>
                  <a:buClr>
                    <a:srgbClr val="0070C0"/>
                  </a:buClr>
                </a:pPr>
                <a:endParaRPr lang="fr-FR" sz="1400" dirty="0">
                  <a:solidFill>
                    <a:srgbClr val="0070C0"/>
                  </a:solidFill>
                  <a:latin typeface="Merriweather Sans" pitchFamily="50" charset="0"/>
                </a:endParaRPr>
              </a:p>
              <a:p>
                <a:pPr>
                  <a:buClr>
                    <a:srgbClr val="0070C0"/>
                  </a:buClr>
                </a:pPr>
                <a:endParaRPr lang="fr-FR" sz="1400" dirty="0">
                  <a:solidFill>
                    <a:srgbClr val="0070C0"/>
                  </a:solidFill>
                  <a:latin typeface="Merriweather Sans" pitchFamily="50" charset="0"/>
                </a:endParaRPr>
              </a:p>
              <a:p>
                <a:pPr>
                  <a:buClr>
                    <a:srgbClr val="0070C0"/>
                  </a:buClr>
                </a:pPr>
                <a:r>
                  <a:rPr lang="fr-FR" sz="1400" dirty="0">
                    <a:latin typeface="Merriweather Sans" pitchFamily="50" charset="0"/>
                  </a:rPr>
                  <a:t>              Pour les femmes : pas plus de 2 verres par jour</a:t>
                </a:r>
              </a:p>
              <a:p>
                <a:pPr>
                  <a:buClr>
                    <a:srgbClr val="0070C0"/>
                  </a:buClr>
                </a:pPr>
                <a:r>
                  <a:rPr lang="fr-FR" sz="1400" dirty="0">
                    <a:solidFill>
                      <a:srgbClr val="0070C0"/>
                    </a:solidFill>
                    <a:latin typeface="Merriweather Sans" pitchFamily="50" charset="0"/>
                  </a:rPr>
                  <a:t>				</a:t>
                </a:r>
              </a:p>
              <a:p>
                <a:pPr>
                  <a:buClr>
                    <a:srgbClr val="0070C0"/>
                  </a:buClr>
                </a:pPr>
                <a:r>
                  <a:rPr lang="fr-FR" sz="1400" b="1" dirty="0">
                    <a:solidFill>
                      <a:srgbClr val="0070C0"/>
                    </a:solidFill>
                    <a:latin typeface="Merriweather Sans" pitchFamily="50" charset="0"/>
                  </a:rPr>
                  <a:t>	</a:t>
                </a:r>
                <a:endParaRPr lang="fr-FR" sz="1400" dirty="0">
                  <a:solidFill>
                    <a:srgbClr val="0070C0"/>
                  </a:solidFill>
                  <a:latin typeface="Merriweather Sans" pitchFamily="50" charset="0"/>
                </a:endParaRPr>
              </a:p>
              <a:p>
                <a:pPr>
                  <a:buClr>
                    <a:srgbClr val="0070C0"/>
                  </a:buClr>
                </a:pPr>
                <a:endParaRPr lang="fr-FR" sz="1400" dirty="0">
                  <a:solidFill>
                    <a:srgbClr val="0070C0"/>
                  </a:solidFill>
                  <a:latin typeface="Merriweather Sans" pitchFamily="50" charset="0"/>
                </a:endParaRPr>
              </a:p>
              <a:p>
                <a:pPr>
                  <a:buClr>
                    <a:srgbClr val="0070C0"/>
                  </a:buClr>
                </a:pPr>
                <a:r>
                  <a:rPr lang="fr-FR" sz="1400" dirty="0">
                    <a:solidFill>
                      <a:srgbClr val="0070C0"/>
                    </a:solidFill>
                    <a:latin typeface="Merriweather Sans" pitchFamily="50" charset="0"/>
                  </a:rPr>
                  <a:t>             </a:t>
                </a:r>
                <a:r>
                  <a:rPr lang="fr-FR" sz="1400" dirty="0">
                    <a:latin typeface="Merriweather Sans" pitchFamily="50" charset="0"/>
                  </a:rPr>
                  <a:t>Pour les hommes : pas plus de 3 verres par jour</a:t>
                </a:r>
              </a:p>
              <a:p>
                <a:pPr>
                  <a:buClr>
                    <a:srgbClr val="0070C0"/>
                  </a:buClr>
                </a:pPr>
                <a:endParaRPr lang="fr-FR" sz="1400" dirty="0">
                  <a:solidFill>
                    <a:srgbClr val="0070C0"/>
                  </a:solidFill>
                  <a:latin typeface="Merriweather Sans" pitchFamily="50" charset="0"/>
                </a:endParaRPr>
              </a:p>
              <a:p>
                <a:pPr>
                  <a:buClr>
                    <a:srgbClr val="0070C0"/>
                  </a:buClr>
                </a:pPr>
                <a:endParaRPr lang="fr-FR" sz="1400" dirty="0">
                  <a:solidFill>
                    <a:srgbClr val="0070C0"/>
                  </a:solidFill>
                  <a:latin typeface="Merriweather Sans" pitchFamily="50" charset="0"/>
                </a:endParaRPr>
              </a:p>
              <a:p>
                <a:pPr>
                  <a:buClr>
                    <a:srgbClr val="0070C0"/>
                  </a:buClr>
                </a:pPr>
                <a:endParaRPr lang="fr-FR" sz="1400" dirty="0">
                  <a:solidFill>
                    <a:srgbClr val="0070C0"/>
                  </a:solidFill>
                  <a:latin typeface="Merriweather Sans" pitchFamily="50" charset="0"/>
                </a:endParaRPr>
              </a:p>
              <a:p>
                <a:pPr>
                  <a:buClr>
                    <a:srgbClr val="0070C0"/>
                  </a:buClr>
                </a:pPr>
                <a:endParaRPr lang="fr-FR" sz="1400" dirty="0">
                  <a:solidFill>
                    <a:srgbClr val="0070C0"/>
                  </a:solidFill>
                  <a:latin typeface="Merriweather Sans" pitchFamily="50" charset="0"/>
                </a:endParaRPr>
              </a:p>
              <a:p>
                <a:pPr marL="285721" indent="-285721">
                  <a:buClr>
                    <a:srgbClr val="0070C0"/>
                  </a:buClr>
                  <a:buFont typeface="Arial" panose="020B0604020202020204" pitchFamily="34" charset="0"/>
                  <a:buChar char="•"/>
                </a:pPr>
                <a:r>
                  <a:rPr lang="fr-FR" sz="1400" dirty="0">
                    <a:latin typeface="Merriweather Sans" pitchFamily="50" charset="0"/>
                  </a:rPr>
                  <a:t>Pour les </a:t>
                </a:r>
                <a:r>
                  <a:rPr lang="fr-FR" sz="1400" b="1" dirty="0">
                    <a:solidFill>
                      <a:srgbClr val="0070C0"/>
                    </a:solidFill>
                    <a:latin typeface="Merriweather Sans" pitchFamily="50" charset="0"/>
                  </a:rPr>
                  <a:t>consommations occasionnelles</a:t>
                </a:r>
              </a:p>
              <a:p>
                <a:pPr>
                  <a:buClr>
                    <a:srgbClr val="0070C0"/>
                  </a:buClr>
                </a:pPr>
                <a:endParaRPr lang="fr-FR" sz="1400" dirty="0">
                  <a:solidFill>
                    <a:srgbClr val="0070C0"/>
                  </a:solidFill>
                  <a:latin typeface="Merriweather Sans" pitchFamily="50" charset="0"/>
                </a:endParaRPr>
              </a:p>
              <a:p>
                <a:pPr>
                  <a:buClr>
                    <a:srgbClr val="0070C0"/>
                  </a:buClr>
                </a:pPr>
                <a:r>
                  <a:rPr lang="fr-FR" sz="1400" dirty="0">
                    <a:latin typeface="Merriweather Sans" pitchFamily="50" charset="0"/>
                  </a:rPr>
                  <a:t>Pas plus de 4 verres en une seule occasion</a:t>
                </a:r>
              </a:p>
              <a:p>
                <a:pPr>
                  <a:buClr>
                    <a:srgbClr val="0070C0"/>
                  </a:buClr>
                </a:pPr>
                <a:endParaRPr lang="fr-FR" dirty="0">
                  <a:latin typeface="Merriweather Sans" pitchFamily="50" charset="0"/>
                </a:endParaRPr>
              </a:p>
            </p:txBody>
          </p:sp>
          <p:pic>
            <p:nvPicPr>
              <p:cNvPr id="47" name="Picture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155" y="3277800"/>
                <a:ext cx="634628" cy="517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3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155" y="4245457"/>
                <a:ext cx="608186" cy="60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Image 48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5293" y="5417923"/>
                <a:ext cx="803393" cy="728336"/>
              </a:xfrm>
              <a:prstGeom prst="rect">
                <a:avLst/>
              </a:prstGeom>
            </p:spPr>
          </p:pic>
          <p:grpSp>
            <p:nvGrpSpPr>
              <p:cNvPr id="50" name="Groupe 49"/>
              <p:cNvGrpSpPr/>
              <p:nvPr/>
            </p:nvGrpSpPr>
            <p:grpSpPr>
              <a:xfrm>
                <a:off x="5238304" y="3267809"/>
                <a:ext cx="514018" cy="690964"/>
                <a:chOff x="5238304" y="3267809"/>
                <a:chExt cx="514018" cy="690964"/>
              </a:xfrm>
            </p:grpSpPr>
            <p:pic>
              <p:nvPicPr>
                <p:cNvPr id="63" name="Image 62"/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36270" y="3380820"/>
                  <a:ext cx="316052" cy="577953"/>
                </a:xfrm>
                <a:prstGeom prst="rect">
                  <a:avLst/>
                </a:prstGeom>
              </p:spPr>
            </p:pic>
            <p:pic>
              <p:nvPicPr>
                <p:cNvPr id="64" name="Image 63"/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38304" y="3267809"/>
                  <a:ext cx="316052" cy="577953"/>
                </a:xfrm>
                <a:prstGeom prst="rect">
                  <a:avLst/>
                </a:prstGeom>
              </p:spPr>
            </p:pic>
          </p:grpSp>
          <p:grpSp>
            <p:nvGrpSpPr>
              <p:cNvPr id="51" name="Groupe 50"/>
              <p:cNvGrpSpPr/>
              <p:nvPr/>
            </p:nvGrpSpPr>
            <p:grpSpPr>
              <a:xfrm>
                <a:off x="5136837" y="4275259"/>
                <a:ext cx="818465" cy="785692"/>
                <a:chOff x="5136837" y="4275259"/>
                <a:chExt cx="818465" cy="785692"/>
              </a:xfrm>
            </p:grpSpPr>
            <p:pic>
              <p:nvPicPr>
                <p:cNvPr id="59" name="Image 58"/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9250" y="4482998"/>
                  <a:ext cx="316052" cy="577953"/>
                </a:xfrm>
                <a:prstGeom prst="rect">
                  <a:avLst/>
                </a:prstGeom>
              </p:spPr>
            </p:pic>
            <p:grpSp>
              <p:nvGrpSpPr>
                <p:cNvPr id="60" name="Groupe 59"/>
                <p:cNvGrpSpPr/>
                <p:nvPr/>
              </p:nvGrpSpPr>
              <p:grpSpPr>
                <a:xfrm>
                  <a:off x="5136837" y="4275259"/>
                  <a:ext cx="575546" cy="672403"/>
                  <a:chOff x="5083127" y="3343067"/>
                  <a:chExt cx="575546" cy="672403"/>
                </a:xfrm>
              </p:grpSpPr>
              <p:pic>
                <p:nvPicPr>
                  <p:cNvPr id="61" name="Image 60"/>
                  <p:cNvPicPr>
                    <a:picLocks noChangeAspect="1"/>
                  </p:cNvPicPr>
                  <p:nvPr/>
                </p:nvPicPr>
                <p:blipFill>
                  <a:blip r:embed="rId8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83127" y="3343067"/>
                    <a:ext cx="316053" cy="577953"/>
                  </a:xfrm>
                  <a:prstGeom prst="rect">
                    <a:avLst/>
                  </a:prstGeom>
                </p:spPr>
              </p:pic>
              <p:pic>
                <p:nvPicPr>
                  <p:cNvPr id="62" name="Image 61"/>
                  <p:cNvPicPr>
                    <a:picLocks noChangeAspect="1"/>
                  </p:cNvPicPr>
                  <p:nvPr/>
                </p:nvPicPr>
                <p:blipFill>
                  <a:blip r:embed="rId8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42620" y="3437517"/>
                    <a:ext cx="316053" cy="57795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2" name="Groupe 51"/>
              <p:cNvGrpSpPr/>
              <p:nvPr/>
            </p:nvGrpSpPr>
            <p:grpSpPr>
              <a:xfrm>
                <a:off x="4060341" y="5529967"/>
                <a:ext cx="1205119" cy="787655"/>
                <a:chOff x="4060341" y="5529967"/>
                <a:chExt cx="1205119" cy="787655"/>
              </a:xfrm>
            </p:grpSpPr>
            <p:pic>
              <p:nvPicPr>
                <p:cNvPr id="53" name="Image 52"/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49407" y="5739669"/>
                  <a:ext cx="316053" cy="577953"/>
                </a:xfrm>
                <a:prstGeom prst="rect">
                  <a:avLst/>
                </a:prstGeom>
              </p:spPr>
            </p:pic>
            <p:grpSp>
              <p:nvGrpSpPr>
                <p:cNvPr id="54" name="Groupe 53"/>
                <p:cNvGrpSpPr/>
                <p:nvPr/>
              </p:nvGrpSpPr>
              <p:grpSpPr>
                <a:xfrm>
                  <a:off x="4060341" y="5529967"/>
                  <a:ext cx="889066" cy="708281"/>
                  <a:chOff x="4447288" y="4062111"/>
                  <a:chExt cx="889066" cy="708281"/>
                </a:xfrm>
              </p:grpSpPr>
              <p:pic>
                <p:nvPicPr>
                  <p:cNvPr id="55" name="Image 54"/>
                  <p:cNvPicPr>
                    <a:picLocks noChangeAspect="1"/>
                  </p:cNvPicPr>
                  <p:nvPr/>
                </p:nvPicPr>
                <p:blipFill>
                  <a:blip r:embed="rId8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20302" y="4192439"/>
                    <a:ext cx="316052" cy="577953"/>
                  </a:xfrm>
                  <a:prstGeom prst="rect">
                    <a:avLst/>
                  </a:prstGeom>
                </p:spPr>
              </p:pic>
              <p:grpSp>
                <p:nvGrpSpPr>
                  <p:cNvPr id="56" name="Groupe 55"/>
                  <p:cNvGrpSpPr/>
                  <p:nvPr/>
                </p:nvGrpSpPr>
                <p:grpSpPr>
                  <a:xfrm>
                    <a:off x="4447288" y="4062111"/>
                    <a:ext cx="600052" cy="628904"/>
                    <a:chOff x="4393578" y="3129919"/>
                    <a:chExt cx="600052" cy="628904"/>
                  </a:xfrm>
                </p:grpSpPr>
                <p:pic>
                  <p:nvPicPr>
                    <p:cNvPr id="57" name="Image 56"/>
                    <p:cNvPicPr>
                      <a:picLocks noChangeAspect="1"/>
                    </p:cNvPicPr>
                    <p:nvPr/>
                  </p:nvPicPr>
                  <p:blipFill>
                    <a:blip r:embed="rId8" cstate="email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393578" y="3129919"/>
                      <a:ext cx="316052" cy="57795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8" name="Image 57"/>
                    <p:cNvPicPr>
                      <a:picLocks noChangeAspect="1"/>
                    </p:cNvPicPr>
                    <p:nvPr/>
                  </p:nvPicPr>
                  <p:blipFill>
                    <a:blip r:embed="rId8" cstate="email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77579" y="3180871"/>
                      <a:ext cx="316051" cy="577952"/>
                    </a:xfrm>
                    <a:prstGeom prst="rect">
                      <a:avLst/>
                    </a:prstGeom>
                  </p:spPr>
                </p:pic>
              </p:grpSp>
            </p:grpSp>
          </p:grpSp>
        </p:grpSp>
        <p:pic>
          <p:nvPicPr>
            <p:cNvPr id="30" name="Picture 13" descr="Résultat de recherche d'images pour &quot;bonhomme blanc travail dangereux&quot;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5634" y="5509859"/>
              <a:ext cx="1214885" cy="12133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4485480" y="7236221"/>
            <a:ext cx="1006827" cy="23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000" dirty="0">
                <a:solidFill>
                  <a:srgbClr val="000000"/>
                </a:solidFill>
                <a:latin typeface="Merriweather Sans" pitchFamily="50" charset="0"/>
              </a:rPr>
              <a:t>M. BAZAN </a:t>
            </a:r>
          </a:p>
        </p:txBody>
      </p:sp>
    </p:spTree>
    <p:extLst>
      <p:ext uri="{BB962C8B-B14F-4D97-AF65-F5344CB8AC3E}">
        <p14:creationId xmlns:p14="http://schemas.microsoft.com/office/powerpoint/2010/main" val="16192012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/>
          <p:cNvSpPr>
            <a:spLocks noChangeArrowheads="1"/>
          </p:cNvSpPr>
          <p:nvPr/>
        </p:nvSpPr>
        <p:spPr bwMode="auto">
          <a:xfrm>
            <a:off x="1" y="1797175"/>
            <a:ext cx="9723603" cy="547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3" tIns="50392" rIns="100783" bIns="50392"/>
          <a:lstStyle>
            <a:lvl1pPr marL="342900" indent="-342900" eaLnBrk="0" hangingPunct="0">
              <a:spcBef>
                <a:spcPct val="20000"/>
              </a:spcBef>
              <a:buClr>
                <a:srgbClr val="A4121F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4121F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4121F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fr-FR" altLang="fr-FR" sz="3100" b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altLang="fr-FR" sz="2000" u="sng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altLang="fr-FR" sz="2600"/>
              <a:t>	</a:t>
            </a:r>
            <a:endParaRPr lang="fr-FR" altLang="fr-FR"/>
          </a:p>
        </p:txBody>
      </p:sp>
      <p:pic>
        <p:nvPicPr>
          <p:cNvPr id="48131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88" y="2009158"/>
            <a:ext cx="8808296" cy="384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1245167" y="122239"/>
            <a:ext cx="8017247" cy="101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3" tIns="50392" rIns="100783" bIns="50392">
            <a:spAutoFit/>
          </a:bodyPr>
          <a:lstStyle>
            <a:lvl1pPr eaLnBrk="0" hangingPunct="0">
              <a:spcBef>
                <a:spcPct val="20000"/>
              </a:spcBef>
              <a:buClr>
                <a:srgbClr val="A4121F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4121F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4121F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fr-FR" altLang="fr-FR" b="1" i="1" dirty="0">
                <a:solidFill>
                  <a:srgbClr val="CC0066"/>
                </a:solidFill>
                <a:latin typeface="Merriweather Sans" pitchFamily="50" charset="0"/>
              </a:rPr>
              <a:t>Equivalence des verres d’alcool</a:t>
            </a:r>
            <a:br>
              <a:rPr lang="fr-FR" altLang="fr-FR" b="1" i="1" dirty="0">
                <a:solidFill>
                  <a:srgbClr val="CC0066"/>
                </a:solidFill>
                <a:latin typeface="Merriweather Sans" pitchFamily="50" charset="0"/>
              </a:rPr>
            </a:br>
            <a:r>
              <a:rPr lang="fr-FR" altLang="fr-FR" b="1" i="1" dirty="0">
                <a:solidFill>
                  <a:srgbClr val="CC0066"/>
                </a:solidFill>
                <a:latin typeface="Merriweather Sans" pitchFamily="50" charset="0"/>
              </a:rPr>
              <a:t>(verres standards)</a:t>
            </a:r>
          </a:p>
        </p:txBody>
      </p:sp>
      <p:sp>
        <p:nvSpPr>
          <p:cNvPr id="48133" name="Text Box 12"/>
          <p:cNvSpPr txBox="1">
            <a:spLocks noChangeArrowheads="1"/>
          </p:cNvSpPr>
          <p:nvPr/>
        </p:nvSpPr>
        <p:spPr bwMode="auto">
          <a:xfrm>
            <a:off x="1799951" y="6517504"/>
            <a:ext cx="6907678" cy="47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83" tIns="50392" rIns="100783" bIns="50392">
            <a:spAutoFit/>
          </a:bodyPr>
          <a:lstStyle>
            <a:lvl1pPr eaLnBrk="0" hangingPunct="0">
              <a:spcBef>
                <a:spcPct val="20000"/>
              </a:spcBef>
              <a:buClr>
                <a:srgbClr val="A4121F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4121F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4121F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fr-FR" altLang="fr-FR" sz="2600" b="1" i="1" dirty="0">
                <a:solidFill>
                  <a:srgbClr val="000066"/>
                </a:solidFill>
                <a:latin typeface="Merriweather Sans" pitchFamily="50" charset="0"/>
              </a:rPr>
              <a:t>Verre à la maison ≠ verre servi au bar !!  </a:t>
            </a:r>
            <a:endParaRPr lang="fr-FR" altLang="fr-FR" sz="2000" b="1" i="1" dirty="0">
              <a:solidFill>
                <a:srgbClr val="000066"/>
              </a:solidFill>
              <a:latin typeface="Merriweather Sans" pitchFamily="50" charset="0"/>
            </a:endParaRPr>
          </a:p>
        </p:txBody>
      </p:sp>
      <p:pic>
        <p:nvPicPr>
          <p:cNvPr id="14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22240"/>
            <a:ext cx="948393" cy="94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5" y="6722830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087984" y="7164213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Merriweather Sans" pitchFamily="50" charset="0"/>
              </a:rPr>
              <a:t>M.  BAZAN</a:t>
            </a:r>
          </a:p>
        </p:txBody>
      </p:sp>
    </p:spTree>
    <p:extLst>
      <p:ext uri="{BB962C8B-B14F-4D97-AF65-F5344CB8AC3E}">
        <p14:creationId xmlns:p14="http://schemas.microsoft.com/office/powerpoint/2010/main" val="175532115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22240"/>
            <a:ext cx="948393" cy="94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65735" y="2271704"/>
            <a:ext cx="9530465" cy="2849391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100728" tIns="50366" rIns="100728" bIns="50366">
            <a:spAutoFit/>
          </a:bodyPr>
          <a:lstStyle>
            <a:lvl1pPr eaLnBrk="0" hangingPunct="0">
              <a:spcBef>
                <a:spcPct val="20000"/>
              </a:spcBef>
              <a:buClr>
                <a:srgbClr val="A4121F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4121F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4121F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b="1" i="1" dirty="0">
                <a:latin typeface="Merriweather Sans" pitchFamily="50" charset="0"/>
              </a:rPr>
              <a:t>Les limites légales de l’alcoolémie: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b="1" i="1" dirty="0">
                <a:latin typeface="Merriweather Sans" pitchFamily="50" charset="0"/>
              </a:rPr>
              <a:t>VL / PL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b="1" i="1" dirty="0">
                <a:latin typeface="Merriweather Sans" pitchFamily="50" charset="0"/>
              </a:rPr>
              <a:t> = 0,5 g/l ( 0,25 mg / L d’air expiré)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b="1" i="1" dirty="0">
              <a:latin typeface="Merriweather Sans" pitchFamily="50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b="1" i="1" dirty="0">
                <a:latin typeface="Merriweather Sans" pitchFamily="50" charset="0"/>
              </a:rPr>
              <a:t>Transport en commun / jeune conducteur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b="1" i="1" dirty="0">
                <a:latin typeface="Merriweather Sans" pitchFamily="50" charset="0"/>
              </a:rPr>
              <a:t> </a:t>
            </a:r>
            <a:r>
              <a:rPr lang="fr-FR" altLang="fr-FR" b="1" i="1">
                <a:latin typeface="Merriweather Sans" pitchFamily="50" charset="0"/>
              </a:rPr>
              <a:t>= 0,2 </a:t>
            </a:r>
            <a:r>
              <a:rPr lang="fr-FR" altLang="fr-FR" b="1" i="1" dirty="0">
                <a:latin typeface="Merriweather Sans" pitchFamily="50" charset="0"/>
              </a:rPr>
              <a:t>g/l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5" y="6722830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087984" y="7164213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Merriweather Sans" pitchFamily="50" charset="0"/>
              </a:rPr>
              <a:t>M. BAZAN </a:t>
            </a:r>
          </a:p>
        </p:txBody>
      </p:sp>
    </p:spTree>
    <p:extLst>
      <p:ext uri="{BB962C8B-B14F-4D97-AF65-F5344CB8AC3E}">
        <p14:creationId xmlns:p14="http://schemas.microsoft.com/office/powerpoint/2010/main" val="56380839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5" y="6722830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29" r="1746"/>
          <a:stretch/>
        </p:blipFill>
        <p:spPr>
          <a:xfrm>
            <a:off x="1943825" y="1746666"/>
            <a:ext cx="6192973" cy="4573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2304008" y="333326"/>
            <a:ext cx="6344500" cy="99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>
              <a:lnSpc>
                <a:spcPct val="105000"/>
              </a:lnSpc>
            </a:pPr>
            <a:r>
              <a:rPr lang="fr-FR" sz="2800" b="1" dirty="0">
                <a:solidFill>
                  <a:srgbClr val="FF0000"/>
                </a:solidFill>
                <a:latin typeface="Merriweather Sans" charset="0"/>
              </a:rPr>
              <a:t>LE RISQUE LIE </a:t>
            </a:r>
          </a:p>
          <a:p>
            <a:pPr algn="ctr" eaLnBrk="1">
              <a:lnSpc>
                <a:spcPct val="105000"/>
              </a:lnSpc>
            </a:pPr>
            <a:r>
              <a:rPr lang="fr-FR" sz="2800" b="1" dirty="0">
                <a:solidFill>
                  <a:srgbClr val="FF0000"/>
                </a:solidFill>
                <a:latin typeface="Merriweather Sans" charset="0"/>
              </a:rPr>
              <a:t>AUX MÉDICAMENTS</a:t>
            </a:r>
            <a:r>
              <a:rPr lang="fr-FR" sz="2400" b="1" dirty="0">
                <a:solidFill>
                  <a:srgbClr val="FF0000"/>
                </a:solidFill>
                <a:latin typeface="Merriweather Sans" charset="0"/>
              </a:rPr>
              <a:t> </a:t>
            </a:r>
            <a:r>
              <a:rPr lang="fr-FR" sz="2800" b="1" dirty="0">
                <a:solidFill>
                  <a:srgbClr val="FF0000"/>
                </a:solidFill>
                <a:latin typeface="Merriweather Sans" charset="0"/>
              </a:rPr>
              <a:t>PSYCHOTROPES 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" y="110893"/>
            <a:ext cx="860275" cy="8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24071" y="7148082"/>
            <a:ext cx="865943" cy="235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000" dirty="0">
                <a:solidFill>
                  <a:srgbClr val="000000"/>
                </a:solidFill>
                <a:latin typeface="Merriweather Sans" pitchFamily="50" charset="0"/>
              </a:rPr>
              <a:t>M. BAZAN </a:t>
            </a:r>
          </a:p>
        </p:txBody>
      </p:sp>
    </p:spTree>
    <p:extLst>
      <p:ext uri="{BB962C8B-B14F-4D97-AF65-F5344CB8AC3E}">
        <p14:creationId xmlns:p14="http://schemas.microsoft.com/office/powerpoint/2010/main" val="39959613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5" y="6722830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2015976" y="209527"/>
            <a:ext cx="7883577" cy="920174"/>
            <a:chOff x="2015976" y="209527"/>
            <a:chExt cx="7883577" cy="920174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429" r="1746"/>
            <a:stretch/>
          </p:blipFill>
          <p:spPr>
            <a:xfrm>
              <a:off x="8653517" y="209527"/>
              <a:ext cx="1246036" cy="9201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2015976" y="468790"/>
              <a:ext cx="6344500" cy="609398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73000">
                  <a:schemeClr val="bg1"/>
                </a:gs>
              </a:gsLst>
              <a:lin ang="5400000" scaled="0"/>
            </a:gradFill>
          </p:spPr>
          <p:txBody>
            <a:bodyPr wrap="square">
              <a:spAutoFit/>
            </a:bodyPr>
            <a:lstStyle/>
            <a:p>
              <a:pPr algn="ctr" eaLnBrk="1">
                <a:lnSpc>
                  <a:spcPct val="105000"/>
                </a:lnSpc>
              </a:pPr>
              <a:r>
                <a:rPr lang="fr-FR" sz="3200" b="1" dirty="0">
                  <a:solidFill>
                    <a:srgbClr val="CC0066"/>
                  </a:solidFill>
                  <a:latin typeface="Merriweather Sans" charset="0"/>
                </a:rPr>
                <a:t>Médicaments psychotropes  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1002274" y="2267670"/>
            <a:ext cx="8940380" cy="1203664"/>
            <a:chOff x="1002274" y="2267670"/>
            <a:chExt cx="8940380" cy="1203664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84" r="30989" b="8334"/>
            <a:stretch/>
          </p:blipFill>
          <p:spPr>
            <a:xfrm>
              <a:off x="1002274" y="2267670"/>
              <a:ext cx="1472621" cy="12036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Rectangle 16"/>
            <p:cNvSpPr/>
            <p:nvPr/>
          </p:nvSpPr>
          <p:spPr>
            <a:xfrm>
              <a:off x="2975136" y="2500170"/>
              <a:ext cx="6967518" cy="738664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73000">
                  <a:schemeClr val="bg1"/>
                </a:gs>
              </a:gsLst>
              <a:lin ang="5400000" scaled="0"/>
            </a:gradFill>
          </p:spPr>
          <p:txBody>
            <a:bodyPr wrap="square">
              <a:spAutoFit/>
            </a:bodyPr>
            <a:lstStyle/>
            <a:p>
              <a:pPr eaLnBrk="1">
                <a:lnSpc>
                  <a:spcPct val="105000"/>
                </a:lnSpc>
              </a:pPr>
              <a:r>
                <a:rPr lang="fr-F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rriweather Sans" charset="0"/>
                </a:rPr>
                <a:t> </a:t>
              </a:r>
              <a:r>
                <a:rPr lang="fr-FR" sz="2000" b="1" dirty="0">
                  <a:solidFill>
                    <a:srgbClr val="FF0000"/>
                  </a:solidFill>
                  <a:latin typeface="Merriweather Sans" charset="0"/>
                </a:rPr>
                <a:t>SOYEZ PRUDENT</a:t>
              </a:r>
            </a:p>
            <a:p>
              <a:pPr eaLnBrk="1">
                <a:lnSpc>
                  <a:spcPct val="105000"/>
                </a:lnSpc>
              </a:pPr>
              <a:r>
                <a:rPr lang="fr-FR" sz="2000" b="1" dirty="0">
                  <a:solidFill>
                    <a:srgbClr val="002060"/>
                  </a:solidFill>
                  <a:latin typeface="Merriweather Sans" charset="0"/>
                </a:rPr>
                <a:t>Ne pas conduire sans avoir lu la notice 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1045020" y="3635821"/>
            <a:ext cx="8854533" cy="999580"/>
            <a:chOff x="1045020" y="3635821"/>
            <a:chExt cx="8854533" cy="999580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33" t="9084" b="53590"/>
            <a:stretch/>
          </p:blipFill>
          <p:spPr>
            <a:xfrm>
              <a:off x="1045020" y="3635821"/>
              <a:ext cx="1421938" cy="9995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Rectangle 19"/>
            <p:cNvSpPr/>
            <p:nvPr/>
          </p:nvSpPr>
          <p:spPr>
            <a:xfrm>
              <a:off x="2951531" y="3766279"/>
              <a:ext cx="6948022" cy="738664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73000">
                  <a:schemeClr val="bg1"/>
                </a:gs>
              </a:gsLst>
              <a:lin ang="5400000" scaled="0"/>
            </a:gradFill>
          </p:spPr>
          <p:txBody>
            <a:bodyPr wrap="square">
              <a:spAutoFit/>
            </a:bodyPr>
            <a:lstStyle/>
            <a:p>
              <a:pPr eaLnBrk="1">
                <a:lnSpc>
                  <a:spcPct val="105000"/>
                </a:lnSpc>
              </a:pPr>
              <a:r>
                <a:rPr lang="fr-F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rriweather Sans" charset="0"/>
                </a:rPr>
                <a:t> </a:t>
              </a:r>
              <a:r>
                <a:rPr lang="fr-FR" sz="2000" b="1" dirty="0">
                  <a:solidFill>
                    <a:srgbClr val="FF0000"/>
                  </a:solidFill>
                  <a:latin typeface="Merriweather Sans" charset="0"/>
                </a:rPr>
                <a:t>SOYEZ TRES PRUDENT</a:t>
              </a:r>
            </a:p>
            <a:p>
              <a:pPr eaLnBrk="1">
                <a:lnSpc>
                  <a:spcPct val="105000"/>
                </a:lnSpc>
              </a:pPr>
              <a:r>
                <a:rPr lang="fr-FR" sz="2000" b="1" dirty="0">
                  <a:solidFill>
                    <a:srgbClr val="002060"/>
                  </a:solidFill>
                  <a:latin typeface="Merriweather Sans" charset="0"/>
                </a:rPr>
                <a:t>Ne pas conduire sans l’avis d’un professionnel de santé </a:t>
              </a: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1070950" y="4931965"/>
            <a:ext cx="8828603" cy="1094796"/>
            <a:chOff x="1070950" y="4931965"/>
            <a:chExt cx="8828603" cy="1094796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06" t="49161" b="7814"/>
            <a:stretch/>
          </p:blipFill>
          <p:spPr>
            <a:xfrm>
              <a:off x="1070950" y="4931965"/>
              <a:ext cx="1421938" cy="10329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Rectangle 22"/>
            <p:cNvSpPr/>
            <p:nvPr/>
          </p:nvSpPr>
          <p:spPr>
            <a:xfrm>
              <a:off x="2951531" y="4964932"/>
              <a:ext cx="6948022" cy="1061829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73000">
                  <a:schemeClr val="bg1"/>
                </a:gs>
              </a:gsLst>
              <a:lin ang="5400000" scaled="0"/>
            </a:gradFill>
          </p:spPr>
          <p:txBody>
            <a:bodyPr wrap="square">
              <a:spAutoFit/>
            </a:bodyPr>
            <a:lstStyle/>
            <a:p>
              <a:pPr eaLnBrk="1">
                <a:lnSpc>
                  <a:spcPct val="105000"/>
                </a:lnSpc>
              </a:pPr>
              <a:r>
                <a:rPr lang="fr-F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rriweather Sans" charset="0"/>
                </a:rPr>
                <a:t> </a:t>
              </a:r>
              <a:r>
                <a:rPr lang="fr-FR" sz="2000" b="1" dirty="0">
                  <a:solidFill>
                    <a:srgbClr val="FF0000"/>
                  </a:solidFill>
                  <a:latin typeface="Merriweather Sans" charset="0"/>
                </a:rPr>
                <a:t>ATTENTION DANGER. </a:t>
              </a:r>
            </a:p>
            <a:p>
              <a:pPr eaLnBrk="1">
                <a:lnSpc>
                  <a:spcPct val="105000"/>
                </a:lnSpc>
              </a:pPr>
              <a:r>
                <a:rPr lang="fr-FR" sz="2000" b="1" dirty="0">
                  <a:solidFill>
                    <a:srgbClr val="002060"/>
                  </a:solidFill>
                  <a:latin typeface="Merriweather Sans" charset="0"/>
                </a:rPr>
                <a:t>Ne pas conduire .Pour la reprise de la conduite, demander l’avis d’un médecin </a:t>
              </a:r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2501205" y="7037506"/>
            <a:ext cx="5976664" cy="22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>
                <a:latin typeface="Merriweather Sans" pitchFamily="50" charset="0"/>
              </a:rPr>
              <a:t>M.  BAZAN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" y="110893"/>
            <a:ext cx="860275" cy="8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03668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6" y="6664613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29" r="1746"/>
          <a:stretch/>
        </p:blipFill>
        <p:spPr>
          <a:xfrm>
            <a:off x="8479737" y="808454"/>
            <a:ext cx="1246036" cy="92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Rectangle 24"/>
          <p:cNvSpPr/>
          <p:nvPr/>
        </p:nvSpPr>
        <p:spPr>
          <a:xfrm>
            <a:off x="411022" y="2267668"/>
            <a:ext cx="8691733" cy="205159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73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lIns="91430" tIns="45716" rIns="91430" bIns="45716">
            <a:spAutoFit/>
          </a:bodyPr>
          <a:lstStyle/>
          <a:p>
            <a:pPr eaLnBrk="1">
              <a:lnSpc>
                <a:spcPct val="105000"/>
              </a:lnSpc>
            </a:pPr>
            <a:r>
              <a:rPr lang="fr-FR" sz="2400" b="1" i="1" dirty="0">
                <a:solidFill>
                  <a:srgbClr val="002060"/>
                </a:solidFill>
                <a:latin typeface="Merriweather Sans" charset="0"/>
              </a:rPr>
              <a:t>Il est conseillé à chaque travailleur de signaler à son médecin traitant, le poste de travail occupé lors de la prescription de médicaments psychotropes ( somnifères,…).</a:t>
            </a:r>
          </a:p>
          <a:p>
            <a:pPr eaLnBrk="1">
              <a:lnSpc>
                <a:spcPct val="105000"/>
              </a:lnSpc>
            </a:pPr>
            <a:r>
              <a:rPr lang="fr-FR" sz="2400" b="1" i="1" dirty="0">
                <a:solidFill>
                  <a:srgbClr val="002060"/>
                </a:solidFill>
                <a:latin typeface="Merriweather Sans" charset="0"/>
              </a:rPr>
              <a:t>De même, il est utile d’en parler au médecin du travail pour évaluer la nécessité d’une adaptation du poste de travail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71" y="5215543"/>
            <a:ext cx="1526132" cy="1449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8" name="Rectangle 5"/>
          <p:cNvSpPr txBox="1">
            <a:spLocks noChangeArrowheads="1"/>
          </p:cNvSpPr>
          <p:nvPr/>
        </p:nvSpPr>
        <p:spPr>
          <a:xfrm>
            <a:off x="1469166" y="293429"/>
            <a:ext cx="7184350" cy="515025"/>
          </a:xfrm>
          <a:prstGeom prst="rect">
            <a:avLst/>
          </a:prstGeom>
        </p:spPr>
        <p:txBody>
          <a:bodyPr lIns="91430" tIns="45716" rIns="91430" bIns="45716"/>
          <a:lstStyle>
            <a:lvl1pPr marL="342900" indent="-3429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fr-FR" sz="2800" b="1" i="1" kern="0" dirty="0">
                <a:solidFill>
                  <a:srgbClr val="CC0066"/>
                </a:solidFill>
                <a:latin typeface="Merriweather Sans" pitchFamily="50" charset="0"/>
              </a:rPr>
              <a:t>LES MEDICAMENTS et PSYCHOTROPES </a:t>
            </a:r>
            <a:r>
              <a:rPr lang="fr-FR" altLang="fr-FR" sz="2800" kern="0" dirty="0"/>
              <a:t> </a:t>
            </a:r>
          </a:p>
          <a:p>
            <a:endParaRPr lang="fr-FR" altLang="fr-FR" sz="2000" kern="0" dirty="0"/>
          </a:p>
        </p:txBody>
      </p:sp>
      <p:pic>
        <p:nvPicPr>
          <p:cNvPr id="15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22240"/>
            <a:ext cx="948393" cy="94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1006" y="5278508"/>
            <a:ext cx="5329023" cy="1132317"/>
          </a:xfrm>
          <a:prstGeom prst="rect">
            <a:avLst/>
          </a:prstGeom>
          <a:gradFill flip="none" rotWithShape="1">
            <a:gsLst>
              <a:gs pos="0">
                <a:srgbClr val="FF3300"/>
              </a:gs>
              <a:gs pos="22000">
                <a:srgbClr val="FF3300"/>
              </a:gs>
              <a:gs pos="55000">
                <a:srgbClr val="FF6600"/>
              </a:gs>
            </a:gsLst>
            <a:lin ang="16200000" scaled="1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  <a:softEdge rad="31750"/>
          </a:effectLst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b="1" i="1" dirty="0">
                <a:latin typeface="Merriweather Sans" pitchFamily="50" charset="0"/>
              </a:rPr>
              <a:t>Attention aux idées reçues !</a:t>
            </a:r>
          </a:p>
          <a:p>
            <a:pPr>
              <a:spcBef>
                <a:spcPct val="0"/>
              </a:spcBef>
            </a:pPr>
            <a:r>
              <a:rPr lang="fr-FR" altLang="fr-FR" b="1" i="1" dirty="0">
                <a:latin typeface="Merriweather Sans" pitchFamily="50" charset="0"/>
              </a:rPr>
              <a:t>Les médicaments dangereux </a:t>
            </a:r>
          </a:p>
          <a:p>
            <a:pPr>
              <a:spcBef>
                <a:spcPct val="0"/>
              </a:spcBef>
            </a:pPr>
            <a:r>
              <a:rPr lang="fr-FR" altLang="fr-FR" b="1" i="1" dirty="0">
                <a:latin typeface="Merriweather Sans" pitchFamily="50" charset="0"/>
              </a:rPr>
              <a:t>pour la conduite ne sont pas seulement </a:t>
            </a:r>
          </a:p>
          <a:p>
            <a:pPr>
              <a:spcBef>
                <a:spcPct val="0"/>
              </a:spcBef>
            </a:pPr>
            <a:r>
              <a:rPr lang="fr-FR" altLang="fr-FR" b="1" i="1" dirty="0">
                <a:latin typeface="Merriweather Sans" pitchFamily="50" charset="0"/>
              </a:rPr>
              <a:t>ceux qui sont sur ordonnance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087984" y="7164213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Merriweather Sans" pitchFamily="50" charset="0"/>
              </a:rPr>
              <a:t>M. BAZAN </a:t>
            </a:r>
          </a:p>
        </p:txBody>
      </p:sp>
    </p:spTree>
    <p:extLst>
      <p:ext uri="{BB962C8B-B14F-4D97-AF65-F5344CB8AC3E}">
        <p14:creationId xmlns:p14="http://schemas.microsoft.com/office/powerpoint/2010/main" val="219642190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6" y="6722832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1210565" y="296741"/>
            <a:ext cx="8360221" cy="6270336"/>
            <a:chOff x="1439913" y="469630"/>
            <a:chExt cx="8360221" cy="6269734"/>
          </a:xfrm>
        </p:grpSpPr>
        <p:grpSp>
          <p:nvGrpSpPr>
            <p:cNvPr id="12" name="Groupe 11"/>
            <p:cNvGrpSpPr/>
            <p:nvPr/>
          </p:nvGrpSpPr>
          <p:grpSpPr>
            <a:xfrm>
              <a:off x="1439913" y="522501"/>
              <a:ext cx="7788996" cy="6216863"/>
              <a:chOff x="1921188" y="834283"/>
              <a:chExt cx="6864674" cy="5945120"/>
            </a:xfrm>
          </p:grpSpPr>
          <p:grpSp>
            <p:nvGrpSpPr>
              <p:cNvPr id="13" name="Groupe 12"/>
              <p:cNvGrpSpPr/>
              <p:nvPr/>
            </p:nvGrpSpPr>
            <p:grpSpPr>
              <a:xfrm>
                <a:off x="1921188" y="834283"/>
                <a:ext cx="6864674" cy="5945120"/>
                <a:chOff x="1257142" y="438354"/>
                <a:chExt cx="6864674" cy="5945120"/>
              </a:xfrm>
            </p:grpSpPr>
            <p:sp>
              <p:nvSpPr>
                <p:cNvPr id="18" name="Titre 1"/>
                <p:cNvSpPr txBox="1">
                  <a:spLocks/>
                </p:cNvSpPr>
                <p:nvPr/>
              </p:nvSpPr>
              <p:spPr bwMode="auto">
                <a:xfrm>
                  <a:off x="2880072" y="438354"/>
                  <a:ext cx="3744416" cy="10841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>
                  <a:lvl1pPr algn="ctr" defTabSz="449263" rtl="0" eaLnBrk="1" fontAlgn="base" hangingPunct="1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 sz="4400">
                      <a:solidFill>
                        <a:srgbClr val="000000"/>
                      </a:solidFill>
                      <a:latin typeface="+mj-lt"/>
                      <a:ea typeface="ＭＳ Ｐゴシック" charset="0"/>
                      <a:cs typeface="+mj-cs"/>
                    </a:defRPr>
                  </a:lvl1pPr>
                  <a:lvl2pPr algn="ctr" defTabSz="449263" rtl="0" eaLnBrk="1" fontAlgn="base" hangingPunct="1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 sz="4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Microsoft YaHei" charset="0"/>
                    </a:defRPr>
                  </a:lvl2pPr>
                  <a:lvl3pPr algn="ctr" defTabSz="449263" rtl="0" eaLnBrk="1" fontAlgn="base" hangingPunct="1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 sz="4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Microsoft YaHei" charset="0"/>
                    </a:defRPr>
                  </a:lvl3pPr>
                  <a:lvl4pPr algn="ctr" defTabSz="449263" rtl="0" eaLnBrk="1" fontAlgn="base" hangingPunct="1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 sz="4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Microsoft YaHei" charset="0"/>
                    </a:defRPr>
                  </a:lvl4pPr>
                  <a:lvl5pPr algn="ctr" defTabSz="449263" rtl="0" eaLnBrk="1" fontAlgn="base" hangingPunct="1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 sz="4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Microsoft YaHei" charset="0"/>
                    </a:defRPr>
                  </a:lvl5pPr>
                  <a:lvl6pPr marL="2514600" indent="-228600" algn="ctr" defTabSz="449263" rtl="0" eaLnBrk="1" fontAlgn="base" hangingPunct="1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4400">
                      <a:solidFill>
                        <a:srgbClr val="000000"/>
                      </a:solidFill>
                      <a:latin typeface="Arial" charset="0"/>
                      <a:ea typeface="Microsoft YaHei" charset="0"/>
                      <a:cs typeface="Microsoft YaHei" charset="0"/>
                    </a:defRPr>
                  </a:lvl6pPr>
                  <a:lvl7pPr marL="2971800" indent="-228600" algn="ctr" defTabSz="449263" rtl="0" eaLnBrk="1" fontAlgn="base" hangingPunct="1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4400">
                      <a:solidFill>
                        <a:srgbClr val="000000"/>
                      </a:solidFill>
                      <a:latin typeface="Arial" charset="0"/>
                      <a:ea typeface="Microsoft YaHei" charset="0"/>
                      <a:cs typeface="Microsoft YaHei" charset="0"/>
                    </a:defRPr>
                  </a:lvl7pPr>
                  <a:lvl8pPr marL="3429000" indent="-228600" algn="ctr" defTabSz="449263" rtl="0" eaLnBrk="1" fontAlgn="base" hangingPunct="1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4400">
                      <a:solidFill>
                        <a:srgbClr val="000000"/>
                      </a:solidFill>
                      <a:latin typeface="Arial" charset="0"/>
                      <a:ea typeface="Microsoft YaHei" charset="0"/>
                      <a:cs typeface="Microsoft YaHei" charset="0"/>
                    </a:defRPr>
                  </a:lvl8pPr>
                  <a:lvl9pPr marL="3886200" indent="-228600" algn="ctr" defTabSz="449263" rtl="0" eaLnBrk="1" fontAlgn="base" hangingPunct="1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4400">
                      <a:solidFill>
                        <a:srgbClr val="000000"/>
                      </a:solidFill>
                      <a:latin typeface="Arial" charset="0"/>
                      <a:ea typeface="Microsoft YaHei" charset="0"/>
                      <a:cs typeface="Microsoft YaHei" charset="0"/>
                    </a:defRPr>
                  </a:lvl9pPr>
                </a:lstStyle>
                <a:p>
                  <a:r>
                    <a:rPr lang="fr-FR" sz="2000" b="1" kern="0" dirty="0">
                      <a:latin typeface="Merriweather Sans" pitchFamily="50" charset="0"/>
                    </a:rPr>
                    <a:t> </a:t>
                  </a:r>
                </a:p>
                <a:p>
                  <a:r>
                    <a:rPr lang="fr-FR" sz="2600" b="1" kern="0" dirty="0">
                      <a:solidFill>
                        <a:srgbClr val="FF3300"/>
                      </a:solidFill>
                      <a:latin typeface="Merriweather Sans" pitchFamily="50" charset="0"/>
                    </a:rPr>
                    <a:t> SOMNOLENCE </a:t>
                  </a:r>
                </a:p>
                <a:p>
                  <a:r>
                    <a:rPr lang="fr-FR" sz="2600" b="1" kern="0" dirty="0">
                      <a:solidFill>
                        <a:srgbClr val="FF3300"/>
                      </a:solidFill>
                      <a:latin typeface="Merriweather Sans" pitchFamily="50" charset="0"/>
                    </a:rPr>
                    <a:t>ET </a:t>
                  </a:r>
                </a:p>
                <a:p>
                  <a:r>
                    <a:rPr lang="fr-FR" sz="2600" b="1" kern="0" dirty="0">
                      <a:solidFill>
                        <a:srgbClr val="FF3300"/>
                      </a:solidFill>
                      <a:latin typeface="Merriweather Sans" pitchFamily="50" charset="0"/>
                    </a:rPr>
                    <a:t>RISQUE D’ACCIDENT</a:t>
                  </a:r>
                </a:p>
                <a:p>
                  <a:endParaRPr lang="fr-FR" sz="2800" b="1" kern="0" dirty="0">
                    <a:latin typeface="Merriweather Sans" pitchFamily="50" charset="0"/>
                  </a:endParaRPr>
                </a:p>
              </p:txBody>
            </p:sp>
            <p:pic>
              <p:nvPicPr>
                <p:cNvPr id="19" name="Image 18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877059">
                  <a:off x="1689837" y="569322"/>
                  <a:ext cx="1001060" cy="953182"/>
                </a:xfrm>
                <a:prstGeom prst="rect">
                  <a:avLst/>
                </a:prstGeom>
              </p:spPr>
            </p:pic>
            <p:sp>
              <p:nvSpPr>
                <p:cNvPr id="20" name="Titre 1"/>
                <p:cNvSpPr txBox="1">
                  <a:spLocks/>
                </p:cNvSpPr>
                <p:nvPr/>
              </p:nvSpPr>
              <p:spPr bwMode="auto">
                <a:xfrm>
                  <a:off x="3264630" y="2386849"/>
                  <a:ext cx="2736304" cy="839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 vert="horz" wrap="square" lIns="0" tIns="0" rIns="0" bIns="0" numCol="1" anchor="ctr" anchorCtr="0" compatLnSpc="1">
                  <a:prstTxWarp prst="textNoShape">
                    <a:avLst/>
                  </a:prstTxWarp>
                </a:bodyPr>
                <a:lstStyle>
                  <a:lvl1pPr algn="ctr" defTabSz="449263" rtl="0" eaLnBrk="1" fontAlgn="base" hangingPunct="1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 sz="4400">
                      <a:solidFill>
                        <a:srgbClr val="000000"/>
                      </a:solidFill>
                      <a:latin typeface="+mj-lt"/>
                      <a:ea typeface="ＭＳ Ｐゴシック" charset="0"/>
                      <a:cs typeface="+mj-cs"/>
                    </a:defRPr>
                  </a:lvl1pPr>
                  <a:lvl2pPr algn="ctr" defTabSz="449263" rtl="0" eaLnBrk="1" fontAlgn="base" hangingPunct="1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 sz="4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Microsoft YaHei" charset="0"/>
                    </a:defRPr>
                  </a:lvl2pPr>
                  <a:lvl3pPr algn="ctr" defTabSz="449263" rtl="0" eaLnBrk="1" fontAlgn="base" hangingPunct="1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 sz="4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Microsoft YaHei" charset="0"/>
                    </a:defRPr>
                  </a:lvl3pPr>
                  <a:lvl4pPr algn="ctr" defTabSz="449263" rtl="0" eaLnBrk="1" fontAlgn="base" hangingPunct="1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 sz="4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Microsoft YaHei" charset="0"/>
                    </a:defRPr>
                  </a:lvl4pPr>
                  <a:lvl5pPr algn="ctr" defTabSz="449263" rtl="0" eaLnBrk="1" fontAlgn="base" hangingPunct="1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charset="0"/>
                    <a:defRPr sz="440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Microsoft YaHei" charset="0"/>
                    </a:defRPr>
                  </a:lvl5pPr>
                  <a:lvl6pPr marL="2514600" indent="-228600" algn="ctr" defTabSz="449263" rtl="0" eaLnBrk="1" fontAlgn="base" hangingPunct="1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4400">
                      <a:solidFill>
                        <a:srgbClr val="000000"/>
                      </a:solidFill>
                      <a:latin typeface="Arial" charset="0"/>
                      <a:ea typeface="Microsoft YaHei" charset="0"/>
                      <a:cs typeface="Microsoft YaHei" charset="0"/>
                    </a:defRPr>
                  </a:lvl6pPr>
                  <a:lvl7pPr marL="2971800" indent="-228600" algn="ctr" defTabSz="449263" rtl="0" eaLnBrk="1" fontAlgn="base" hangingPunct="1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4400">
                      <a:solidFill>
                        <a:srgbClr val="000000"/>
                      </a:solidFill>
                      <a:latin typeface="Arial" charset="0"/>
                      <a:ea typeface="Microsoft YaHei" charset="0"/>
                      <a:cs typeface="Microsoft YaHei" charset="0"/>
                    </a:defRPr>
                  </a:lvl7pPr>
                  <a:lvl8pPr marL="3429000" indent="-228600" algn="ctr" defTabSz="449263" rtl="0" eaLnBrk="1" fontAlgn="base" hangingPunct="1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4400">
                      <a:solidFill>
                        <a:srgbClr val="000000"/>
                      </a:solidFill>
                      <a:latin typeface="Arial" charset="0"/>
                      <a:ea typeface="Microsoft YaHei" charset="0"/>
                      <a:cs typeface="Microsoft YaHei" charset="0"/>
                    </a:defRPr>
                  </a:lvl8pPr>
                  <a:lvl9pPr marL="3886200" indent="-228600" algn="ctr" defTabSz="449263" rtl="0" eaLnBrk="1" fontAlgn="base" hangingPunct="1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defRPr sz="4400">
                      <a:solidFill>
                        <a:srgbClr val="000000"/>
                      </a:solidFill>
                      <a:latin typeface="Arial" charset="0"/>
                      <a:ea typeface="Microsoft YaHei" charset="0"/>
                      <a:cs typeface="Microsoft YaHei" charset="0"/>
                    </a:defRPr>
                  </a:lvl9pPr>
                </a:lstStyle>
                <a:p>
                  <a:r>
                    <a:rPr lang="fr-FR" sz="2000" b="1" kern="0" dirty="0">
                      <a:latin typeface="Merriweather Sans" pitchFamily="50" charset="0"/>
                    </a:rPr>
                    <a:t> </a:t>
                  </a:r>
                </a:p>
                <a:p>
                  <a:r>
                    <a:rPr lang="fr-FR" sz="2000" b="1" kern="0" dirty="0">
                      <a:latin typeface="Merriweather Sans" pitchFamily="50" charset="0"/>
                    </a:rPr>
                    <a:t> </a:t>
                  </a:r>
                  <a:r>
                    <a:rPr lang="fr-FR" sz="2000" b="1" kern="0" dirty="0">
                      <a:solidFill>
                        <a:srgbClr val="002060"/>
                      </a:solidFill>
                      <a:latin typeface="Merriweather Sans" pitchFamily="50" charset="0"/>
                    </a:rPr>
                    <a:t>EQUIVALENCE</a:t>
                  </a:r>
                </a:p>
                <a:p>
                  <a:endParaRPr lang="fr-FR" sz="2000" b="1" kern="0" dirty="0">
                    <a:solidFill>
                      <a:srgbClr val="002060"/>
                    </a:solidFill>
                    <a:latin typeface="Merriweather Sans" pitchFamily="50" charset="0"/>
                  </a:endParaRPr>
                </a:p>
                <a:p>
                  <a:r>
                    <a:rPr lang="fr-FR" sz="2000" b="1" kern="0" dirty="0">
                      <a:solidFill>
                        <a:srgbClr val="002060"/>
                      </a:solidFill>
                      <a:latin typeface="Merriweather Sans" pitchFamily="50" charset="0"/>
                    </a:rPr>
                    <a:t>Effets cognitifs</a:t>
                  </a:r>
                </a:p>
              </p:txBody>
            </p:sp>
            <p:pic>
              <p:nvPicPr>
                <p:cNvPr id="21" name="Image 20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9111" y="2252774"/>
                  <a:ext cx="1324154" cy="1330062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22" name="Image 21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43776" y="2260717"/>
                  <a:ext cx="1740486" cy="1098222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23" name="ZoneTexte 22"/>
                <p:cNvSpPr txBox="1"/>
                <p:nvPr/>
              </p:nvSpPr>
              <p:spPr>
                <a:xfrm>
                  <a:off x="1257142" y="4178611"/>
                  <a:ext cx="6801336" cy="5535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700" b="1" dirty="0">
                      <a:solidFill>
                        <a:srgbClr val="002060"/>
                      </a:solidFill>
                      <a:latin typeface="Merriweather Sans" pitchFamily="50" charset="0"/>
                    </a:rPr>
                    <a:t>17 H continues d’éveil								risque 0,5 g/l</a:t>
                  </a:r>
                </a:p>
                <a:p>
                  <a:r>
                    <a:rPr lang="fr-FR" sz="1700" b="1" dirty="0">
                      <a:solidFill>
                        <a:srgbClr val="002060"/>
                      </a:solidFill>
                      <a:latin typeface="Merriweather Sans" pitchFamily="50" charset="0"/>
                    </a:rPr>
                    <a:t>						</a:t>
                  </a:r>
                </a:p>
              </p:txBody>
            </p:sp>
            <p:sp>
              <p:nvSpPr>
                <p:cNvPr id="27" name="ZoneTexte 26"/>
                <p:cNvSpPr txBox="1"/>
                <p:nvPr/>
              </p:nvSpPr>
              <p:spPr>
                <a:xfrm>
                  <a:off x="1311668" y="5597338"/>
                  <a:ext cx="6810148" cy="7861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700" b="1" dirty="0">
                      <a:solidFill>
                        <a:srgbClr val="002060"/>
                      </a:solidFill>
                      <a:latin typeface="Merriweather Sans" pitchFamily="50" charset="0"/>
                    </a:rPr>
                    <a:t>24 H d’éveil 					</a:t>
                  </a:r>
                </a:p>
                <a:p>
                  <a:r>
                    <a:rPr lang="fr-FR" sz="1700" b="1" dirty="0">
                      <a:solidFill>
                        <a:srgbClr val="002060"/>
                      </a:solidFill>
                      <a:latin typeface="Merriweather Sans" pitchFamily="50" charset="0"/>
                    </a:rPr>
                    <a:t>Ou													 risque 1 g/l  Conduite entre 2h et 5h </a:t>
                  </a:r>
                </a:p>
              </p:txBody>
            </p:sp>
            <p:sp>
              <p:nvSpPr>
                <p:cNvPr id="28" name="ZoneTexte 27"/>
                <p:cNvSpPr txBox="1"/>
                <p:nvPr/>
              </p:nvSpPr>
              <p:spPr>
                <a:xfrm>
                  <a:off x="1311668" y="4859957"/>
                  <a:ext cx="6810148" cy="5535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700" b="1" dirty="0">
                      <a:solidFill>
                        <a:srgbClr val="002060"/>
                      </a:solidFill>
                      <a:latin typeface="Merriweather Sans" pitchFamily="50" charset="0"/>
                    </a:rPr>
                    <a:t>Nuit  &lt; 5h de sommeil								risque 0,6 g/l </a:t>
                  </a:r>
                </a:p>
                <a:p>
                  <a:r>
                    <a:rPr lang="fr-FR" sz="1700" b="1" dirty="0">
                      <a:solidFill>
                        <a:srgbClr val="002060"/>
                      </a:solidFill>
                      <a:latin typeface="Merriweather Sans" pitchFamily="50" charset="0"/>
                    </a:rPr>
                    <a:t>						</a:t>
                  </a:r>
                </a:p>
              </p:txBody>
            </p:sp>
          </p:grpSp>
          <p:grpSp>
            <p:nvGrpSpPr>
              <p:cNvPr id="14" name="Groupe 13"/>
              <p:cNvGrpSpPr/>
              <p:nvPr/>
            </p:nvGrpSpPr>
            <p:grpSpPr>
              <a:xfrm>
                <a:off x="4807623" y="4529993"/>
                <a:ext cx="989668" cy="2084505"/>
                <a:chOff x="4436502" y="4104870"/>
                <a:chExt cx="989668" cy="2084505"/>
              </a:xfrm>
            </p:grpSpPr>
            <p:sp>
              <p:nvSpPr>
                <p:cNvPr id="15" name="Flèche droite rayée 14"/>
                <p:cNvSpPr/>
                <p:nvPr/>
              </p:nvSpPr>
              <p:spPr bwMode="auto">
                <a:xfrm>
                  <a:off x="4436502" y="4104870"/>
                  <a:ext cx="978408" cy="321306"/>
                </a:xfrm>
                <a:prstGeom prst="stripedRightArrow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49216"/>
                  <a:endParaRPr lang="fr-FR"/>
                </a:p>
              </p:txBody>
            </p:sp>
            <p:sp>
              <p:nvSpPr>
                <p:cNvPr id="16" name="Flèche droite rayée 15"/>
                <p:cNvSpPr/>
                <p:nvPr/>
              </p:nvSpPr>
              <p:spPr bwMode="auto">
                <a:xfrm>
                  <a:off x="4436504" y="4884334"/>
                  <a:ext cx="978408" cy="321306"/>
                </a:xfrm>
                <a:prstGeom prst="stripedRightArrow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49216"/>
                  <a:endParaRPr lang="fr-FR"/>
                </a:p>
              </p:txBody>
            </p:sp>
            <p:sp>
              <p:nvSpPr>
                <p:cNvPr id="17" name="Flèche droite rayée 16"/>
                <p:cNvSpPr/>
                <p:nvPr/>
              </p:nvSpPr>
              <p:spPr bwMode="auto">
                <a:xfrm>
                  <a:off x="4447762" y="5868069"/>
                  <a:ext cx="978408" cy="321306"/>
                </a:xfrm>
                <a:prstGeom prst="stripedRightArrow">
                  <a:avLst/>
                </a:prstGeom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449216"/>
                  <a:endParaRPr lang="fr-FR"/>
                </a:p>
              </p:txBody>
            </p:sp>
          </p:grpSp>
        </p:grp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02289">
              <a:off x="7707510" y="469630"/>
              <a:ext cx="2092624" cy="12394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22240"/>
            <a:ext cx="948393" cy="94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2087984" y="7164213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Merriweather Sans" pitchFamily="50" charset="0"/>
              </a:rPr>
              <a:t>M. BAZAN </a:t>
            </a:r>
          </a:p>
        </p:txBody>
      </p:sp>
    </p:spTree>
    <p:extLst>
      <p:ext uri="{BB962C8B-B14F-4D97-AF65-F5344CB8AC3E}">
        <p14:creationId xmlns:p14="http://schemas.microsoft.com/office/powerpoint/2010/main" val="364990948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22240"/>
            <a:ext cx="948393" cy="94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21" name="Groupe 20"/>
          <p:cNvGrpSpPr/>
          <p:nvPr/>
        </p:nvGrpSpPr>
        <p:grpSpPr>
          <a:xfrm>
            <a:off x="575816" y="338923"/>
            <a:ext cx="9217024" cy="7041314"/>
            <a:chOff x="647824" y="338923"/>
            <a:chExt cx="9145016" cy="6681274"/>
          </a:xfrm>
        </p:grpSpPr>
        <p:sp>
          <p:nvSpPr>
            <p:cNvPr id="9" name="Rectangle 5"/>
            <p:cNvSpPr txBox="1">
              <a:spLocks noChangeArrowheads="1"/>
            </p:cNvSpPr>
            <p:nvPr/>
          </p:nvSpPr>
          <p:spPr>
            <a:xfrm>
              <a:off x="1295896" y="338923"/>
              <a:ext cx="7184350" cy="515025"/>
            </a:xfrm>
            <a:prstGeom prst="rect">
              <a:avLst/>
            </a:prstGeom>
          </p:spPr>
          <p:txBody>
            <a:bodyPr lIns="91430" tIns="45716" rIns="91430" bIns="45716"/>
            <a:lstStyle>
              <a:lvl1pPr marL="342900" indent="-342900" algn="l" defTabSz="449263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charset="0"/>
                <a:defRPr sz="3200">
                  <a:solidFill>
                    <a:srgbClr val="000000"/>
                  </a:solidFill>
                  <a:latin typeface="+mn-lt"/>
                  <a:ea typeface="ＭＳ Ｐゴシック" charset="0"/>
                  <a:cs typeface="+mn-cs"/>
                </a:defRPr>
              </a:lvl1pPr>
              <a:lvl2pPr marL="742950" indent="-285750" algn="l" defTabSz="449263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49263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49263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49263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49263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hangingPunct="0">
                <a:spcAft>
                  <a:spcPct val="0"/>
                </a:spcAft>
              </a:pPr>
              <a:r>
                <a:rPr lang="fr-FR" altLang="fr-FR" sz="2800" b="1" i="1" kern="0" dirty="0">
                  <a:solidFill>
                    <a:srgbClr val="CC0066"/>
                  </a:solidFill>
                  <a:latin typeface="Merriweather Sans" pitchFamily="50" charset="0"/>
                </a:rPr>
                <a:t>ABORDER LES SPA  EN  ENTREPRISE</a:t>
              </a:r>
            </a:p>
            <a:p>
              <a:pPr algn="ctr"/>
              <a:r>
                <a:rPr lang="fr-FR" altLang="fr-FR" sz="2800" b="1" i="1" kern="0" dirty="0">
                  <a:solidFill>
                    <a:srgbClr val="CC0066"/>
                  </a:solidFill>
                  <a:latin typeface="Merriweather Sans" pitchFamily="50" charset="0"/>
                </a:rPr>
                <a:t>CADRE D’INTERVENTION</a:t>
              </a:r>
            </a:p>
            <a:p>
              <a:pPr algn="ctr"/>
              <a:endParaRPr lang="fr-FR" altLang="fr-FR" sz="2800" b="1" i="1" kern="0" dirty="0">
                <a:solidFill>
                  <a:srgbClr val="CC0066"/>
                </a:solidFill>
                <a:latin typeface="Merriweather Sans" pitchFamily="50" charset="0"/>
              </a:endParaRPr>
            </a:p>
            <a:p>
              <a:pPr algn="ctr"/>
              <a:endParaRPr lang="fr-FR" altLang="fr-FR" sz="2800" b="1" i="1" kern="0" dirty="0">
                <a:solidFill>
                  <a:srgbClr val="CC0066"/>
                </a:solidFill>
                <a:latin typeface="Merriweather Sans" pitchFamily="50" charset="0"/>
              </a:endParaRPr>
            </a:p>
            <a:p>
              <a:pPr algn="ctr"/>
              <a:r>
                <a:rPr lang="fr-FR" altLang="fr-FR" sz="2800" b="1" i="1" kern="0" dirty="0">
                  <a:solidFill>
                    <a:srgbClr val="CC0066"/>
                  </a:solidFill>
                  <a:latin typeface="Merriweather Sans" pitchFamily="50" charset="0"/>
                </a:rPr>
                <a:t> </a:t>
              </a:r>
              <a:endParaRPr lang="fr-FR" altLang="fr-FR" sz="2800" kern="0" dirty="0">
                <a:solidFill>
                  <a:srgbClr val="CC0066"/>
                </a:solidFill>
                <a:latin typeface="Merriweather Sans" pitchFamily="50" charset="0"/>
              </a:endParaRPr>
            </a:p>
            <a:p>
              <a:endParaRPr lang="fr-FR" altLang="fr-FR" sz="2000" kern="0" dirty="0"/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647824" y="2339677"/>
              <a:ext cx="1800200" cy="3672408"/>
            </a:xfrm>
            <a:prstGeom prst="rect">
              <a:avLst/>
            </a:prstGeom>
            <a:solidFill>
              <a:srgbClr val="EBFFFF"/>
            </a:solidFill>
            <a:ln w="9525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fr-FR" b="1" dirty="0">
                  <a:solidFill>
                    <a:srgbClr val="002060"/>
                  </a:solidFill>
                  <a:latin typeface="Merriweather Sans" pitchFamily="50" charset="0"/>
                </a:rPr>
                <a:t>SANITAIRE</a:t>
              </a: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lang="fr-FR" b="1" dirty="0">
                <a:solidFill>
                  <a:srgbClr val="002060"/>
                </a:solidFill>
                <a:latin typeface="Merriweather Sans" pitchFamily="50" charset="0"/>
              </a:endParaRP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lang="fr-FR" b="1" dirty="0">
                <a:solidFill>
                  <a:srgbClr val="002060"/>
                </a:solidFill>
                <a:latin typeface="Merriweather Sans" pitchFamily="50" charset="0"/>
              </a:endParaRP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lang="fr-FR" b="1" dirty="0">
                <a:solidFill>
                  <a:srgbClr val="002060"/>
                </a:solidFill>
                <a:latin typeface="Merriweather Sans" pitchFamily="50" charset="0"/>
              </a:endParaRP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lang="fr-FR" b="1" dirty="0">
                <a:solidFill>
                  <a:srgbClr val="002060"/>
                </a:solidFill>
                <a:latin typeface="Merriweather Sans" pitchFamily="50" charset="0"/>
              </a:endParaRP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Merriweather Sans" pitchFamily="50" charset="0"/>
              </a:endParaRP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fr-FR" b="1" dirty="0">
                  <a:solidFill>
                    <a:srgbClr val="002060"/>
                  </a:solidFill>
                  <a:latin typeface="Merriweather Sans" pitchFamily="50" charset="0"/>
                </a:rPr>
                <a:t>SST</a:t>
              </a: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fr-FR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Merriweather Sans" pitchFamily="50" charset="0"/>
                </a:rPr>
                <a:t>médecin</a:t>
              </a: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fr-FR" b="1" dirty="0">
                  <a:solidFill>
                    <a:srgbClr val="002060"/>
                  </a:solidFill>
                  <a:latin typeface="Merriweather Sans" pitchFamily="50" charset="0"/>
                </a:rPr>
                <a:t>infirmière</a:t>
              </a: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fr-FR" b="1" dirty="0" err="1">
                  <a:solidFill>
                    <a:srgbClr val="002060"/>
                  </a:solidFill>
                  <a:latin typeface="Merriweather Sans" pitchFamily="50" charset="0"/>
                </a:rPr>
                <a:t>csst</a:t>
              </a:r>
              <a:endParaRPr lang="fr-FR" b="1" dirty="0">
                <a:solidFill>
                  <a:srgbClr val="002060"/>
                </a:solidFill>
                <a:latin typeface="Merriweather Sans" pitchFamily="50" charset="0"/>
              </a:endParaRP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Merriweather Sans" pitchFamily="50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736055" y="2339677"/>
              <a:ext cx="2152015" cy="3672408"/>
            </a:xfrm>
            <a:prstGeom prst="rect">
              <a:avLst/>
            </a:prstGeom>
            <a:solidFill>
              <a:srgbClr val="FFF3F3"/>
            </a:solidFill>
            <a:ln w="9525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fr-FR" b="1" dirty="0">
                  <a:solidFill>
                    <a:srgbClr val="002060"/>
                  </a:solidFill>
                  <a:latin typeface="Merriweather Sans" pitchFamily="50" charset="0"/>
                </a:rPr>
                <a:t>REGLEMENTAIRE </a:t>
              </a: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lang="fr-FR" b="1" dirty="0">
                <a:solidFill>
                  <a:srgbClr val="002060"/>
                </a:solidFill>
                <a:latin typeface="Merriweather Sans" pitchFamily="50" charset="0"/>
              </a:endParaRP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lang="fr-FR" b="1" dirty="0">
                <a:solidFill>
                  <a:srgbClr val="002060"/>
                </a:solidFill>
                <a:latin typeface="Merriweather Sans" pitchFamily="50" charset="0"/>
              </a:endParaRP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lang="fr-FR" b="1" dirty="0">
                <a:solidFill>
                  <a:srgbClr val="002060"/>
                </a:solidFill>
                <a:latin typeface="Merriweather Sans" pitchFamily="50" charset="0"/>
              </a:endParaRP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lang="fr-FR" b="1" dirty="0">
                <a:solidFill>
                  <a:srgbClr val="002060"/>
                </a:solidFill>
                <a:latin typeface="Merriweather Sans" pitchFamily="50" charset="0"/>
              </a:endParaRP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fr-FR" b="1" dirty="0">
                  <a:solidFill>
                    <a:srgbClr val="002060"/>
                  </a:solidFill>
                  <a:latin typeface="Merriweather Sans" pitchFamily="50" charset="0"/>
                </a:rPr>
                <a:t>employeur</a:t>
              </a: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fr-FR" b="1" dirty="0">
                  <a:solidFill>
                    <a:srgbClr val="002060"/>
                  </a:solidFill>
                  <a:latin typeface="Merriweather Sans" pitchFamily="50" charset="0"/>
                </a:rPr>
                <a:t>hiérarchie</a:t>
              </a: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fr-FR" b="1" dirty="0">
                  <a:solidFill>
                    <a:srgbClr val="002060"/>
                  </a:solidFill>
                  <a:latin typeface="Merriweather Sans" pitchFamily="50" charset="0"/>
                </a:rPr>
                <a:t>encadrement </a:t>
              </a: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Merriweather Sans" pitchFamily="50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112320" y="2339677"/>
              <a:ext cx="2016224" cy="3672408"/>
            </a:xfrm>
            <a:prstGeom prst="rect">
              <a:avLst/>
            </a:prstGeom>
            <a:solidFill>
              <a:srgbClr val="F3FFF3"/>
            </a:solidFill>
            <a:ln w="9525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fr-FR" b="1" dirty="0">
                  <a:solidFill>
                    <a:srgbClr val="002060"/>
                  </a:solidFill>
                  <a:latin typeface="Merriweather Sans" pitchFamily="50" charset="0"/>
                </a:rPr>
                <a:t>SECURITAIRE </a:t>
              </a: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lang="fr-FR" b="1" dirty="0">
                <a:solidFill>
                  <a:srgbClr val="002060"/>
                </a:solidFill>
                <a:latin typeface="Merriweather Sans" pitchFamily="50" charset="0"/>
              </a:endParaRP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lang="fr-FR" b="1" dirty="0">
                <a:solidFill>
                  <a:srgbClr val="002060"/>
                </a:solidFill>
                <a:latin typeface="Merriweather Sans" pitchFamily="50" charset="0"/>
              </a:endParaRP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lang="fr-FR" b="1" dirty="0">
                <a:solidFill>
                  <a:srgbClr val="002060"/>
                </a:solidFill>
                <a:latin typeface="Merriweather Sans" pitchFamily="50" charset="0"/>
              </a:endParaRP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lang="fr-FR" b="1" dirty="0">
                <a:solidFill>
                  <a:srgbClr val="002060"/>
                </a:solidFill>
                <a:latin typeface="Merriweather Sans" pitchFamily="50" charset="0"/>
              </a:endParaRP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fr-FR" b="1" dirty="0">
                  <a:solidFill>
                    <a:srgbClr val="002060"/>
                  </a:solidFill>
                  <a:latin typeface="Merriweather Sans" pitchFamily="50" charset="0"/>
                </a:rPr>
                <a:t>tout salarie entreprise</a:t>
              </a: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fr-FR" b="1" dirty="0">
                  <a:solidFill>
                    <a:srgbClr val="002060"/>
                  </a:solidFill>
                  <a:latin typeface="Merriweather Sans" pitchFamily="50" charset="0"/>
                </a:rPr>
                <a:t>ou toute personne sur le lieu </a:t>
              </a: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fr-FR" b="1" dirty="0">
                  <a:solidFill>
                    <a:srgbClr val="002060"/>
                  </a:solidFill>
                  <a:latin typeface="Merriweather Sans" pitchFamily="50" charset="0"/>
                </a:rPr>
                <a:t>de travail ou </a:t>
              </a: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fr-FR" b="1" dirty="0">
                  <a:solidFill>
                    <a:srgbClr val="002060"/>
                  </a:solidFill>
                  <a:latin typeface="Merriweather Sans" pitchFamily="50" charset="0"/>
                </a:rPr>
                <a:t>secouriste</a:t>
              </a: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Merriweather Sans" pitchFamily="50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472134" y="2347634"/>
              <a:ext cx="2320706" cy="36724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rgbClr val="CC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fr-FR" b="1" dirty="0">
                  <a:solidFill>
                    <a:srgbClr val="002060"/>
                  </a:solidFill>
                  <a:latin typeface="Merriweather Sans" pitchFamily="50" charset="0"/>
                </a:rPr>
                <a:t>RELATIONNEL</a:t>
              </a: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lang="fr-FR" b="1" dirty="0">
                <a:solidFill>
                  <a:srgbClr val="002060"/>
                </a:solidFill>
                <a:latin typeface="Merriweather Sans" pitchFamily="50" charset="0"/>
              </a:endParaRP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lang="fr-FR" b="1" dirty="0">
                <a:solidFill>
                  <a:srgbClr val="002060"/>
                </a:solidFill>
                <a:latin typeface="Merriweather Sans" pitchFamily="50" charset="0"/>
              </a:endParaRP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lang="fr-FR" b="1" dirty="0">
                <a:solidFill>
                  <a:srgbClr val="002060"/>
                </a:solidFill>
                <a:latin typeface="Merriweather Sans" pitchFamily="50" charset="0"/>
              </a:endParaRP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lang="fr-FR" b="1" dirty="0">
                <a:solidFill>
                  <a:srgbClr val="002060"/>
                </a:solidFill>
                <a:latin typeface="Merriweather Sans" pitchFamily="50" charset="0"/>
              </a:endParaRP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fr-FR" b="1" dirty="0">
                  <a:solidFill>
                    <a:srgbClr val="002060"/>
                  </a:solidFill>
                  <a:latin typeface="Merriweather Sans" pitchFamily="50" charset="0"/>
                </a:rPr>
                <a:t>Tout le monde :</a:t>
              </a: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lang="fr-FR" b="1" dirty="0">
                <a:solidFill>
                  <a:srgbClr val="002060"/>
                </a:solidFill>
                <a:latin typeface="Merriweather Sans" pitchFamily="50" charset="0"/>
              </a:endParaRP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fr-FR" b="1" dirty="0">
                  <a:solidFill>
                    <a:srgbClr val="002060"/>
                  </a:solidFill>
                  <a:latin typeface="Merriweather Sans" pitchFamily="50" charset="0"/>
                </a:rPr>
                <a:t>L’acteur parle en tant qu’individu indépendamment de son statut </a:t>
              </a: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fr-FR" b="1" dirty="0">
                  <a:solidFill>
                    <a:srgbClr val="002060"/>
                  </a:solidFill>
                  <a:latin typeface="Merriweather Sans" pitchFamily="50" charset="0"/>
                </a:rPr>
                <a:t>d’appartenance à l’entreprise </a:t>
              </a: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Merriweather Sans" pitchFamily="50" charset="0"/>
              </a:endParaRPr>
            </a:p>
          </p:txBody>
        </p:sp>
        <p:sp>
          <p:nvSpPr>
            <p:cNvPr id="14" name="Rectangle 5"/>
            <p:cNvSpPr txBox="1">
              <a:spLocks noChangeArrowheads="1"/>
            </p:cNvSpPr>
            <p:nvPr/>
          </p:nvSpPr>
          <p:spPr>
            <a:xfrm>
              <a:off x="1295895" y="6164058"/>
              <a:ext cx="8005025" cy="856139"/>
            </a:xfrm>
            <a:prstGeom prst="rect">
              <a:avLst/>
            </a:prstGeom>
          </p:spPr>
          <p:txBody>
            <a:bodyPr lIns="91430" tIns="45716" rIns="91430" bIns="45716"/>
            <a:lstStyle>
              <a:lvl1pPr marL="342900" indent="-342900" algn="l" defTabSz="449263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ts val="1413"/>
                </a:spcAft>
                <a:buClr>
                  <a:srgbClr val="000000"/>
                </a:buClr>
                <a:buSzPct val="100000"/>
                <a:buFont typeface="Times New Roman" charset="0"/>
                <a:defRPr sz="3200">
                  <a:solidFill>
                    <a:srgbClr val="000000"/>
                  </a:solidFill>
                  <a:latin typeface="+mn-lt"/>
                  <a:ea typeface="ＭＳ Ｐゴシック" charset="0"/>
                  <a:cs typeface="+mn-cs"/>
                </a:defRPr>
              </a:lvl1pPr>
              <a:lvl2pPr marL="742950" indent="-285750" algn="l" defTabSz="449263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charset="0"/>
                <a:defRPr sz="28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49263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49263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49263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charset="0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49263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49263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49263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49263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altLang="fr-FR" sz="1800" b="1" i="1" kern="0" dirty="0">
                  <a:solidFill>
                    <a:srgbClr val="002060"/>
                  </a:solidFill>
                  <a:latin typeface="Merriweather Sans" pitchFamily="50" charset="0"/>
                </a:rPr>
                <a:t>Et ….. Chaque  acteur doit rester </a:t>
              </a:r>
            </a:p>
            <a:p>
              <a:r>
                <a:rPr lang="fr-FR" altLang="fr-FR" sz="1800" b="1" i="1" kern="0" dirty="0">
                  <a:solidFill>
                    <a:srgbClr val="002060"/>
                  </a:solidFill>
                  <a:latin typeface="Merriweather Sans" pitchFamily="50" charset="0"/>
                </a:rPr>
                <a:t>dans sa fonction et son cadre  avec un discours respectueux</a:t>
              </a:r>
            </a:p>
            <a:p>
              <a:pPr marL="0" lvl="0" indent="0" algn="ctr" hangingPunct="0">
                <a:spcAft>
                  <a:spcPct val="0"/>
                </a:spcAft>
              </a:pPr>
              <a:r>
                <a:rPr lang="fr-FR" sz="1000" dirty="0">
                  <a:latin typeface="Merriweather Sans" pitchFamily="50" charset="0"/>
                </a:rPr>
                <a:t>M. BAZAN </a:t>
              </a:r>
            </a:p>
            <a:p>
              <a:pPr algn="ctr"/>
              <a:r>
                <a:rPr lang="fr-FR" altLang="fr-FR" sz="2800" b="1" i="1" kern="0" dirty="0">
                  <a:solidFill>
                    <a:srgbClr val="CC0066"/>
                  </a:solidFill>
                  <a:latin typeface="Merriweather Sans" pitchFamily="50" charset="0"/>
                </a:rPr>
                <a:t> </a:t>
              </a:r>
              <a:endParaRPr lang="fr-FR" altLang="fr-FR" sz="2800" kern="0" dirty="0">
                <a:solidFill>
                  <a:srgbClr val="CC0066"/>
                </a:solidFill>
                <a:latin typeface="Merriweather Sans" pitchFamily="50" charset="0"/>
              </a:endParaRPr>
            </a:p>
            <a:p>
              <a:endParaRPr lang="fr-FR" altLang="fr-FR" sz="2000" kern="0" dirty="0"/>
            </a:p>
          </p:txBody>
        </p:sp>
        <p:cxnSp>
          <p:nvCxnSpPr>
            <p:cNvPr id="5" name="Connecteur droit avec flèche 4"/>
            <p:cNvCxnSpPr/>
            <p:nvPr/>
          </p:nvCxnSpPr>
          <p:spPr bwMode="auto">
            <a:xfrm flipH="1">
              <a:off x="1799952" y="1196678"/>
              <a:ext cx="1296144" cy="998983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Connecteur droit avec flèche 14"/>
            <p:cNvCxnSpPr/>
            <p:nvPr/>
          </p:nvCxnSpPr>
          <p:spPr bwMode="auto">
            <a:xfrm>
              <a:off x="3744168" y="1181775"/>
              <a:ext cx="0" cy="1142999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Connecteur droit avec flèche 16"/>
            <p:cNvCxnSpPr/>
            <p:nvPr/>
          </p:nvCxnSpPr>
          <p:spPr bwMode="auto">
            <a:xfrm>
              <a:off x="6120432" y="1140416"/>
              <a:ext cx="0" cy="1142999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Connecteur droit avec flèche 17"/>
            <p:cNvCxnSpPr/>
            <p:nvPr/>
          </p:nvCxnSpPr>
          <p:spPr bwMode="auto">
            <a:xfrm>
              <a:off x="7344568" y="1181775"/>
              <a:ext cx="1135678" cy="1013886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2878730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4"/>
          <p:cNvSpPr txBox="1">
            <a:spLocks noChangeArrowheads="1"/>
          </p:cNvSpPr>
          <p:nvPr/>
        </p:nvSpPr>
        <p:spPr bwMode="auto">
          <a:xfrm>
            <a:off x="1992098" y="596435"/>
            <a:ext cx="6192688" cy="154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83" tIns="50392" rIns="100783" bIns="50392">
            <a:spAutoFit/>
          </a:bodyPr>
          <a:lstStyle>
            <a:lvl1pPr eaLnBrk="0" hangingPunct="0">
              <a:spcBef>
                <a:spcPct val="20000"/>
              </a:spcBef>
              <a:buClr>
                <a:srgbClr val="A4121F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A4121F"/>
              </a:buClr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4121F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fr-FR" altLang="fr-FR" sz="400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900" dirty="0"/>
              <a:t>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i="1" dirty="0">
                <a:solidFill>
                  <a:srgbClr val="002060"/>
                </a:solidFill>
                <a:latin typeface="Merriweather Sans" pitchFamily="50" charset="0"/>
              </a:rPr>
              <a:t>Une  consommation à faible risque peut            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000" b="1" i="1" dirty="0">
                <a:solidFill>
                  <a:srgbClr val="002060"/>
                </a:solidFill>
                <a:latin typeface="Merriweather Sans" pitchFamily="50" charset="0"/>
              </a:rPr>
              <a:t>devenir à risque dans certaines situations</a:t>
            </a:r>
            <a:r>
              <a:rPr lang="fr-FR" altLang="fr-FR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5059" name="Titre 1"/>
          <p:cNvSpPr>
            <a:spLocks noGrp="1"/>
          </p:cNvSpPr>
          <p:nvPr>
            <p:ph type="title"/>
          </p:nvPr>
        </p:nvSpPr>
        <p:spPr>
          <a:xfrm>
            <a:off x="1576726" y="73276"/>
            <a:ext cx="7560593" cy="1016706"/>
          </a:xfrm>
        </p:spPr>
        <p:txBody>
          <a:bodyPr/>
          <a:lstStyle/>
          <a:p>
            <a:r>
              <a:rPr lang="fr-FR" altLang="fr-FR" sz="3500" dirty="0">
                <a:solidFill>
                  <a:srgbClr val="FF0000"/>
                </a:solidFill>
              </a:rPr>
              <a:t> </a:t>
            </a:r>
            <a:r>
              <a:rPr lang="fr-FR" altLang="fr-FR" sz="3200" b="1" i="1" dirty="0">
                <a:solidFill>
                  <a:srgbClr val="FF0000"/>
                </a:solidFill>
                <a:latin typeface="Merriweather Sans" pitchFamily="50" charset="0"/>
              </a:rPr>
              <a:t>SPA au travail: le risque situationnel</a:t>
            </a:r>
          </a:p>
        </p:txBody>
      </p:sp>
      <p:pic>
        <p:nvPicPr>
          <p:cNvPr id="45060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32" y="1400849"/>
            <a:ext cx="778798" cy="68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91427" y="2615235"/>
            <a:ext cx="7177196" cy="28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3" tIns="50392" rIns="100783" bIns="50392">
            <a:spAutoFit/>
          </a:bodyPr>
          <a:lstStyle>
            <a:lvl1pPr marL="685800" indent="-342900">
              <a:spcBef>
                <a:spcPct val="20000"/>
              </a:spcBef>
              <a:buClr>
                <a:srgbClr val="A4121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4121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lr>
                <a:srgbClr val="A4121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77940" indent="0">
              <a:buClrTx/>
              <a:buNone/>
              <a:defRPr/>
            </a:pPr>
            <a:r>
              <a:rPr lang="fr-FR" altLang="fr-FR" sz="2400" b="1" i="1" dirty="0">
                <a:solidFill>
                  <a:srgbClr val="002060"/>
                </a:solidFill>
                <a:latin typeface="Merriweather Sans" pitchFamily="50" charset="0"/>
              </a:rPr>
              <a:t>Particulièrement</a:t>
            </a:r>
            <a:r>
              <a:rPr lang="fr-FR" altLang="fr-FR" sz="2400" b="1" i="1" dirty="0">
                <a:latin typeface="Merriweather Sans" pitchFamily="50" charset="0"/>
              </a:rPr>
              <a:t> </a:t>
            </a:r>
            <a:r>
              <a:rPr lang="fr-FR" altLang="fr-FR" sz="2400" b="1" i="1" dirty="0">
                <a:solidFill>
                  <a:srgbClr val="FF0000"/>
                </a:solidFill>
                <a:latin typeface="Merriweather Sans" pitchFamily="50" charset="0"/>
              </a:rPr>
              <a:t>pour certains postes</a:t>
            </a:r>
          </a:p>
          <a:p>
            <a:pPr marL="377940" indent="0">
              <a:buClrTx/>
              <a:buNone/>
              <a:defRPr/>
            </a:pPr>
            <a:r>
              <a:rPr lang="fr-FR" altLang="fr-FR" sz="2400" b="1" i="1" dirty="0">
                <a:solidFill>
                  <a:srgbClr val="FF0000"/>
                </a:solidFill>
                <a:latin typeface="Merriweather Sans" pitchFamily="50" charset="0"/>
              </a:rPr>
              <a:t> de travail à risque: « PSS »:</a:t>
            </a:r>
          </a:p>
          <a:p>
            <a:pPr marL="377940" indent="0">
              <a:buClrTx/>
              <a:buNone/>
              <a:defRPr/>
            </a:pPr>
            <a:endParaRPr lang="fr-FR" altLang="fr-FR" sz="2400" b="1" i="1" dirty="0">
              <a:solidFill>
                <a:srgbClr val="FF6600"/>
              </a:solidFill>
              <a:latin typeface="Merriweather Sans" pitchFamily="50" charset="0"/>
            </a:endParaRPr>
          </a:p>
          <a:p>
            <a:pPr>
              <a:buClrTx/>
              <a:defRPr/>
            </a:pPr>
            <a:r>
              <a:rPr lang="fr-FR" altLang="fr-FR" sz="2200" b="1" i="1" dirty="0">
                <a:solidFill>
                  <a:srgbClr val="002060"/>
                </a:solidFill>
                <a:latin typeface="Merriweather Sans" pitchFamily="50" charset="0"/>
              </a:rPr>
              <a:t>Travail en hauteur</a:t>
            </a:r>
          </a:p>
          <a:p>
            <a:pPr>
              <a:buClrTx/>
              <a:defRPr/>
            </a:pPr>
            <a:r>
              <a:rPr lang="fr-FR" altLang="fr-FR" sz="2200" b="1" i="1" dirty="0">
                <a:solidFill>
                  <a:srgbClr val="002060"/>
                </a:solidFill>
                <a:latin typeface="Merriweather Sans" pitchFamily="50" charset="0"/>
              </a:rPr>
              <a:t>Conduite d’un véhicule, PL, TC</a:t>
            </a:r>
          </a:p>
          <a:p>
            <a:pPr>
              <a:buClrTx/>
              <a:defRPr/>
            </a:pPr>
            <a:r>
              <a:rPr lang="fr-FR" altLang="fr-FR" sz="2200" b="1" i="1" dirty="0">
                <a:solidFill>
                  <a:srgbClr val="002060"/>
                </a:solidFill>
                <a:latin typeface="Merriweather Sans" pitchFamily="50" charset="0"/>
              </a:rPr>
              <a:t>Caristes, conducteurs d’engins, ponts roulants</a:t>
            </a:r>
          </a:p>
          <a:p>
            <a:pPr>
              <a:buClrTx/>
              <a:defRPr/>
            </a:pPr>
            <a:r>
              <a:rPr lang="fr-FR" altLang="fr-FR" sz="2200" b="1" i="1" dirty="0">
                <a:solidFill>
                  <a:srgbClr val="002060"/>
                </a:solidFill>
                <a:latin typeface="Merriweather Sans" pitchFamily="50" charset="0"/>
              </a:rPr>
              <a:t>Travail sur machine dangereuse…</a:t>
            </a:r>
          </a:p>
        </p:txBody>
      </p:sp>
      <p:pic>
        <p:nvPicPr>
          <p:cNvPr id="45062" name="Picture 11" descr="Résultat de recherche d'images pour &quot;bonhomme blanc travail dangereux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982" y="2203158"/>
            <a:ext cx="1391337" cy="1039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3" descr="Résultat de recherche d'images pour &quot;bonhomme blanc travail dangereux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225" y="3707829"/>
            <a:ext cx="1548847" cy="1546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35"/>
          <p:cNvSpPr txBox="1">
            <a:spLocks noChangeArrowheads="1"/>
          </p:cNvSpPr>
          <p:nvPr/>
        </p:nvSpPr>
        <p:spPr bwMode="auto">
          <a:xfrm>
            <a:off x="395527" y="5796061"/>
            <a:ext cx="9385831" cy="183339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8000">
                <a:schemeClr val="bg1">
                  <a:lumMod val="85000"/>
                </a:schemeClr>
              </a:gs>
              <a:gs pos="58000">
                <a:schemeClr val="bg1">
                  <a:lumMod val="95000"/>
                </a:schemeClr>
              </a:gs>
            </a:gsLst>
            <a:lin ang="2700000" scaled="1"/>
            <a:tileRect/>
          </a:gradFill>
          <a:ln w="38100" algn="ctr">
            <a:noFill/>
            <a:miter lim="800000"/>
            <a:headEnd/>
            <a:tailEnd/>
          </a:ln>
        </p:spPr>
        <p:txBody>
          <a:bodyPr lIns="100783" tIns="50392" rIns="100783" bIns="50392">
            <a:spAutoFit/>
          </a:bodyPr>
          <a:lstStyle>
            <a:lvl1pPr>
              <a:spcBef>
                <a:spcPct val="20000"/>
              </a:spcBef>
              <a:buClr>
                <a:srgbClr val="A4121F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4121F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4121F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4121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77940" indent="-377940" algn="ctr" eaLnBrk="0">
              <a:spcBef>
                <a:spcPts val="0"/>
              </a:spcBef>
              <a:buClrTx/>
              <a:buFont typeface="Wingdings" panose="05000000000000000000" pitchFamily="2" charset="2"/>
              <a:buChar char="F"/>
              <a:defRPr/>
            </a:pPr>
            <a:endParaRPr lang="fr-FR" altLang="fr-FR" sz="1300" b="1" dirty="0"/>
          </a:p>
          <a:p>
            <a:pPr marL="377940" indent="-377940" algn="ctr" eaLnBrk="0">
              <a:spcBef>
                <a:spcPts val="0"/>
              </a:spcBef>
              <a:buClrTx/>
              <a:buFont typeface="Wingdings" panose="05000000000000000000" pitchFamily="2" charset="2"/>
              <a:buChar char="F"/>
              <a:defRPr/>
            </a:pPr>
            <a:r>
              <a:rPr lang="fr-FR" altLang="fr-FR" sz="2200" b="1" i="1" dirty="0">
                <a:solidFill>
                  <a:srgbClr val="FF0000"/>
                </a:solidFill>
                <a:latin typeface="Merriweather Sans" pitchFamily="50" charset="0"/>
              </a:rPr>
              <a:t>Pour aborder de façon collective la thématique </a:t>
            </a:r>
          </a:p>
          <a:p>
            <a:pPr algn="ctr" eaLnBrk="0">
              <a:spcBef>
                <a:spcPts val="0"/>
              </a:spcBef>
              <a:buClrTx/>
              <a:buNone/>
              <a:defRPr/>
            </a:pPr>
            <a:r>
              <a:rPr lang="fr-FR" altLang="fr-FR" sz="2200" b="1" i="1" dirty="0">
                <a:solidFill>
                  <a:srgbClr val="FF0000"/>
                </a:solidFill>
                <a:latin typeface="Merriweather Sans" pitchFamily="50" charset="0"/>
              </a:rPr>
              <a:t>des « SPA dans l’entreprise », on parlera de </a:t>
            </a:r>
          </a:p>
          <a:p>
            <a:pPr algn="ctr" eaLnBrk="0">
              <a:spcBef>
                <a:spcPts val="0"/>
              </a:spcBef>
              <a:buClrTx/>
              <a:buNone/>
              <a:defRPr/>
            </a:pPr>
            <a:r>
              <a:rPr lang="fr-FR" altLang="fr-FR" sz="2200" b="1" i="1" u="sng" dirty="0">
                <a:solidFill>
                  <a:srgbClr val="990033"/>
                </a:solidFill>
                <a:latin typeface="Merriweather Sans" pitchFamily="50" charset="0"/>
              </a:rPr>
              <a:t>consommation </a:t>
            </a:r>
            <a:r>
              <a:rPr lang="fr-FR" altLang="fr-FR" sz="2200" b="1" i="1" dirty="0">
                <a:solidFill>
                  <a:srgbClr val="990033"/>
                </a:solidFill>
                <a:latin typeface="Merriweather Sans" pitchFamily="50" charset="0"/>
              </a:rPr>
              <a:t>de SPA </a:t>
            </a:r>
            <a:r>
              <a:rPr lang="fr-FR" altLang="fr-FR" sz="2200" b="1" i="1" dirty="0">
                <a:solidFill>
                  <a:srgbClr val="FF0000"/>
                </a:solidFill>
                <a:latin typeface="Merriweather Sans" pitchFamily="50" charset="0"/>
              </a:rPr>
              <a:t>et du </a:t>
            </a:r>
            <a:r>
              <a:rPr lang="fr-FR" altLang="fr-FR" sz="2200" b="1" i="1" u="sng" dirty="0">
                <a:solidFill>
                  <a:srgbClr val="990033"/>
                </a:solidFill>
                <a:latin typeface="Merriweather Sans" pitchFamily="50" charset="0"/>
              </a:rPr>
              <a:t>risque lié à cette consommation</a:t>
            </a:r>
          </a:p>
          <a:p>
            <a:pPr lvl="0" algn="ctr">
              <a:spcBef>
                <a:spcPct val="0"/>
              </a:spcBef>
              <a:buClr>
                <a:srgbClr val="000000"/>
              </a:buClr>
              <a:buNone/>
            </a:pPr>
            <a:endParaRPr lang="fr-FR" sz="1000" dirty="0">
              <a:solidFill>
                <a:srgbClr val="000000"/>
              </a:solidFill>
              <a:latin typeface="Merriweather Sans" pitchFamily="50" charset="0"/>
            </a:endParaRPr>
          </a:p>
          <a:p>
            <a:pPr lvl="0" algn="ctr">
              <a:spcBef>
                <a:spcPct val="0"/>
              </a:spcBef>
              <a:buClr>
                <a:srgbClr val="000000"/>
              </a:buClr>
              <a:buNone/>
            </a:pPr>
            <a:r>
              <a:rPr lang="fr-FR" sz="1000" dirty="0">
                <a:solidFill>
                  <a:srgbClr val="000000"/>
                </a:solidFill>
                <a:latin typeface="Merriweather Sans" pitchFamily="50" charset="0"/>
              </a:rPr>
              <a:t>M. BAZAN </a:t>
            </a:r>
          </a:p>
          <a:p>
            <a:pPr algn="ctr" eaLnBrk="0">
              <a:spcBef>
                <a:spcPts val="0"/>
              </a:spcBef>
              <a:buClrTx/>
              <a:buNone/>
              <a:defRPr/>
            </a:pPr>
            <a:endParaRPr lang="fr-FR" altLang="fr-FR" sz="2200" b="1" dirty="0">
              <a:solidFill>
                <a:srgbClr val="990033"/>
              </a:solidFill>
            </a:endParaRPr>
          </a:p>
        </p:txBody>
      </p:sp>
      <p:pic>
        <p:nvPicPr>
          <p:cNvPr id="14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22240"/>
            <a:ext cx="948393" cy="94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56723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5" y="6722830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9494">
            <a:off x="304855" y="1955245"/>
            <a:ext cx="1294546" cy="977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e 10"/>
          <p:cNvGrpSpPr/>
          <p:nvPr/>
        </p:nvGrpSpPr>
        <p:grpSpPr>
          <a:xfrm>
            <a:off x="208552" y="149719"/>
            <a:ext cx="9385289" cy="3215693"/>
            <a:chOff x="142881" y="50248"/>
            <a:chExt cx="10009187" cy="3215693"/>
          </a:xfrm>
        </p:grpSpPr>
        <p:sp>
          <p:nvSpPr>
            <p:cNvPr id="12" name="Rectangle 11"/>
            <p:cNvSpPr/>
            <p:nvPr/>
          </p:nvSpPr>
          <p:spPr>
            <a:xfrm>
              <a:off x="142881" y="50248"/>
              <a:ext cx="10009187" cy="1578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>
                <a:lnSpc>
                  <a:spcPct val="105000"/>
                </a:lnSpc>
              </a:pPr>
              <a:r>
                <a:rPr lang="fr-FR" sz="2800" b="1" dirty="0">
                  <a:solidFill>
                    <a:srgbClr val="FF0000"/>
                  </a:solidFill>
                  <a:latin typeface="Merriweather Sans" charset="0"/>
                </a:rPr>
                <a:t>PROGRAMME</a:t>
              </a:r>
              <a:r>
                <a:rPr lang="fr-FR" sz="4600" b="1" dirty="0">
                  <a:solidFill>
                    <a:srgbClr val="FF0000"/>
                  </a:solidFill>
                  <a:latin typeface="Merriweather Sans" charset="0"/>
                </a:rPr>
                <a:t> </a:t>
              </a:r>
            </a:p>
            <a:p>
              <a:pPr algn="ctr" eaLnBrk="1">
                <a:lnSpc>
                  <a:spcPct val="105000"/>
                </a:lnSpc>
              </a:pPr>
              <a:endParaRPr lang="fr-FR" sz="4600" b="1" dirty="0">
                <a:solidFill>
                  <a:srgbClr val="B3101E"/>
                </a:solidFill>
                <a:latin typeface="Merriweather Sans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05925" y="1331565"/>
              <a:ext cx="5837351" cy="1934376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73000">
                  <a:schemeClr val="bg1"/>
                </a:gs>
              </a:gsLst>
              <a:lin ang="5400000" scaled="0"/>
            </a:gradFill>
            <a:effectLst>
              <a:softEdge rad="635000"/>
            </a:effectLst>
          </p:spPr>
          <p:txBody>
            <a:bodyPr wrap="square">
              <a:spAutoFit/>
            </a:bodyPr>
            <a:lstStyle/>
            <a:p>
              <a:pPr algn="ctr" eaLnBrk="1">
                <a:lnSpc>
                  <a:spcPct val="105000"/>
                </a:lnSpc>
              </a:pPr>
              <a:r>
                <a:rPr lang="fr-FR" sz="2000" b="1" dirty="0">
                  <a:solidFill>
                    <a:srgbClr val="FF0000"/>
                  </a:solidFill>
                  <a:latin typeface="Merriweather Sans" charset="0"/>
                </a:rPr>
                <a:t>PREMIERE PARTIE </a:t>
              </a:r>
            </a:p>
            <a:p>
              <a:pPr algn="ctr" eaLnBrk="1">
                <a:lnSpc>
                  <a:spcPct val="105000"/>
                </a:lnSpc>
              </a:pPr>
              <a:endParaRPr lang="fr-FR" sz="2000" b="1" dirty="0">
                <a:solidFill>
                  <a:srgbClr val="FF0000"/>
                </a:solidFill>
                <a:latin typeface="Merriweather Sans" charset="0"/>
              </a:endParaRPr>
            </a:p>
            <a:p>
              <a:pPr algn="ctr" eaLnBrk="1">
                <a:lnSpc>
                  <a:spcPct val="105000"/>
                </a:lnSpc>
              </a:pPr>
              <a:r>
                <a:rPr lang="fr-FR" b="1" dirty="0">
                  <a:solidFill>
                    <a:srgbClr val="002060"/>
                  </a:solidFill>
                  <a:latin typeface="Merriweather Sans" charset="0"/>
                </a:rPr>
                <a:t>Conduite à risques … Addictions… </a:t>
              </a:r>
            </a:p>
            <a:p>
              <a:pPr algn="ctr" eaLnBrk="1">
                <a:lnSpc>
                  <a:spcPct val="105000"/>
                </a:lnSpc>
              </a:pPr>
              <a:r>
                <a:rPr lang="fr-FR" b="1" dirty="0">
                  <a:solidFill>
                    <a:srgbClr val="002060"/>
                  </a:solidFill>
                  <a:latin typeface="Merriweather Sans" charset="0"/>
                </a:rPr>
                <a:t>De quoi parle –t-on ?</a:t>
              </a:r>
            </a:p>
            <a:p>
              <a:pPr algn="ctr" eaLnBrk="1">
                <a:lnSpc>
                  <a:spcPct val="105000"/>
                </a:lnSpc>
              </a:pPr>
              <a:endParaRPr lang="fr-FR" b="1" dirty="0">
                <a:solidFill>
                  <a:srgbClr val="002060"/>
                </a:solidFill>
                <a:latin typeface="Merriweather Sans" charset="0"/>
              </a:endParaRPr>
            </a:p>
            <a:p>
              <a:pPr eaLnBrk="1">
                <a:lnSpc>
                  <a:spcPct val="105000"/>
                </a:lnSpc>
              </a:pPr>
              <a:endParaRPr lang="fr-FR" sz="2000" b="1" dirty="0">
                <a:solidFill>
                  <a:srgbClr val="B3101E"/>
                </a:solidFill>
                <a:latin typeface="Merriweather Sans" charset="0"/>
              </a:endParaRP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2087984" y="7164213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Merriweather Sans" pitchFamily="50" charset="0"/>
              </a:rPr>
              <a:t>M. BAZAN 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" y="110893"/>
            <a:ext cx="860275" cy="8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6264446" y="1326800"/>
            <a:ext cx="4044571" cy="2224979"/>
            <a:chOff x="6264446" y="1326800"/>
            <a:chExt cx="4044571" cy="2224979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38" r="32347"/>
            <a:stretch/>
          </p:blipFill>
          <p:spPr>
            <a:xfrm>
              <a:off x="7501724" y="2384808"/>
              <a:ext cx="1914245" cy="116697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264446" y="1326800"/>
              <a:ext cx="4044571" cy="964880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73000">
                  <a:schemeClr val="bg1"/>
                </a:gs>
              </a:gsLst>
              <a:lin ang="5400000" scaled="0"/>
            </a:gradFill>
            <a:effectLst>
              <a:softEdge rad="635000"/>
            </a:effectLst>
          </p:spPr>
          <p:txBody>
            <a:bodyPr wrap="square">
              <a:spAutoFit/>
            </a:bodyPr>
            <a:lstStyle/>
            <a:p>
              <a:pPr algn="ctr" eaLnBrk="1">
                <a:lnSpc>
                  <a:spcPct val="105000"/>
                </a:lnSpc>
              </a:pPr>
              <a:r>
                <a:rPr lang="fr-FR" b="1" dirty="0">
                  <a:solidFill>
                    <a:srgbClr val="FF3300"/>
                  </a:solidFill>
                  <a:latin typeface="Merriweather Sans" charset="0"/>
                </a:rPr>
                <a:t>ATELIERS</a:t>
              </a:r>
            </a:p>
            <a:p>
              <a:pPr algn="ctr" eaLnBrk="1">
                <a:lnSpc>
                  <a:spcPct val="105000"/>
                </a:lnSpc>
              </a:pPr>
              <a:r>
                <a:rPr lang="fr-FR" b="1" dirty="0">
                  <a:solidFill>
                    <a:srgbClr val="FF3300"/>
                  </a:solidFill>
                  <a:latin typeface="Merriweather Sans" charset="0"/>
                </a:rPr>
                <a:t> </a:t>
              </a:r>
            </a:p>
            <a:p>
              <a:pPr algn="ctr" eaLnBrk="1">
                <a:lnSpc>
                  <a:spcPct val="105000"/>
                </a:lnSpc>
              </a:pPr>
              <a:r>
                <a:rPr lang="fr-FR" b="1" dirty="0">
                  <a:solidFill>
                    <a:srgbClr val="000066"/>
                  </a:solidFill>
                  <a:latin typeface="Merriweather Sans" charset="0"/>
                </a:rPr>
                <a:t>Les effets sur notre cerveau 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42015" y="4073995"/>
            <a:ext cx="7440187" cy="306545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5400000" scaled="0"/>
          </a:gradFill>
          <a:effectLst>
            <a:softEdge rad="635000"/>
          </a:effectLst>
        </p:spPr>
        <p:txBody>
          <a:bodyPr wrap="square">
            <a:spAutoFit/>
          </a:bodyPr>
          <a:lstStyle/>
          <a:p>
            <a:pPr eaLnBrk="1">
              <a:lnSpc>
                <a:spcPct val="105000"/>
              </a:lnSpc>
            </a:pPr>
            <a:r>
              <a:rPr lang="fr-FR" sz="2000" b="1" dirty="0">
                <a:solidFill>
                  <a:srgbClr val="FF0000"/>
                </a:solidFill>
                <a:latin typeface="Merriweather Sans" charset="0"/>
              </a:rPr>
              <a:t>					DEUXIEME PARTIE </a:t>
            </a:r>
          </a:p>
          <a:p>
            <a:pPr algn="ctr" eaLnBrk="1">
              <a:lnSpc>
                <a:spcPct val="105000"/>
              </a:lnSpc>
            </a:pPr>
            <a:endParaRPr lang="fr-FR" sz="2000" b="1" dirty="0">
              <a:solidFill>
                <a:srgbClr val="B3101E"/>
              </a:solidFill>
              <a:latin typeface="Merriweather Sans" charset="0"/>
            </a:endParaRPr>
          </a:p>
          <a:p>
            <a:pPr eaLnBrk="1">
              <a:lnSpc>
                <a:spcPct val="105000"/>
              </a:lnSpc>
            </a:pPr>
            <a:r>
              <a:rPr lang="fr-FR" b="1" dirty="0">
                <a:solidFill>
                  <a:srgbClr val="002060"/>
                </a:solidFill>
                <a:latin typeface="Merriweather Sans" charset="0"/>
              </a:rPr>
              <a:t>		Rôle et responsabilité de l’employeur</a:t>
            </a:r>
          </a:p>
          <a:p>
            <a:pPr eaLnBrk="1">
              <a:lnSpc>
                <a:spcPct val="105000"/>
              </a:lnSpc>
            </a:pPr>
            <a:endParaRPr lang="fr-FR" b="1" dirty="0">
              <a:solidFill>
                <a:srgbClr val="002060"/>
              </a:solidFill>
              <a:latin typeface="Merriweather Sans" charset="0"/>
            </a:endParaRPr>
          </a:p>
          <a:p>
            <a:pPr eaLnBrk="1">
              <a:lnSpc>
                <a:spcPct val="105000"/>
              </a:lnSpc>
            </a:pPr>
            <a:r>
              <a:rPr lang="fr-FR" b="1" dirty="0">
                <a:solidFill>
                  <a:srgbClr val="002060"/>
                </a:solidFill>
                <a:latin typeface="Merriweather Sans" charset="0"/>
              </a:rPr>
              <a:t> 		Liens documentés entre  consommation et travail </a:t>
            </a:r>
          </a:p>
          <a:p>
            <a:pPr algn="ctr" eaLnBrk="1">
              <a:lnSpc>
                <a:spcPct val="105000"/>
              </a:lnSpc>
            </a:pPr>
            <a:endParaRPr lang="fr-FR" b="1" dirty="0">
              <a:solidFill>
                <a:srgbClr val="002060"/>
              </a:solidFill>
              <a:latin typeface="Merriweather Sans" charset="0"/>
            </a:endParaRPr>
          </a:p>
          <a:p>
            <a:pPr algn="ctr" eaLnBrk="1">
              <a:lnSpc>
                <a:spcPct val="105000"/>
              </a:lnSpc>
            </a:pPr>
            <a:r>
              <a:rPr lang="fr-FR" b="1" dirty="0">
                <a:solidFill>
                  <a:srgbClr val="002060"/>
                </a:solidFill>
                <a:latin typeface="Merriweather Sans" charset="0"/>
              </a:rPr>
              <a:t>Comment agir face aux différentes situations rencontrées ? </a:t>
            </a:r>
          </a:p>
          <a:p>
            <a:pPr marL="1028700" lvl="1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002060"/>
                </a:solidFill>
                <a:latin typeface="Merriweather Sans" charset="0"/>
              </a:rPr>
              <a:t>Prévention</a:t>
            </a:r>
          </a:p>
          <a:p>
            <a:pPr marL="1028700" lvl="1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002060"/>
                </a:solidFill>
                <a:latin typeface="Merriweather Sans" charset="0"/>
              </a:rPr>
              <a:t>Accompagnement</a:t>
            </a:r>
          </a:p>
          <a:p>
            <a:pPr marL="1028700" lvl="1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002060"/>
                </a:solidFill>
                <a:latin typeface="Merriweather Sans" charset="0"/>
              </a:rPr>
              <a:t>Règlementation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6807210" y="4090802"/>
            <a:ext cx="2753367" cy="2582470"/>
            <a:chOff x="6807210" y="4090802"/>
            <a:chExt cx="2753367" cy="2582470"/>
          </a:xfrm>
        </p:grpSpPr>
        <p:grpSp>
          <p:nvGrpSpPr>
            <p:cNvPr id="17" name="Groupe 16"/>
            <p:cNvGrpSpPr/>
            <p:nvPr/>
          </p:nvGrpSpPr>
          <p:grpSpPr>
            <a:xfrm>
              <a:off x="6807210" y="4871486"/>
              <a:ext cx="2753367" cy="1801786"/>
              <a:chOff x="3619105" y="4639845"/>
              <a:chExt cx="3666000" cy="2025261"/>
            </a:xfrm>
          </p:grpSpPr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44969" y="4639845"/>
                <a:ext cx="3040136" cy="202526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2" name="Rectangle 21"/>
              <p:cNvSpPr/>
              <p:nvPr/>
            </p:nvSpPr>
            <p:spPr>
              <a:xfrm rot="18332378">
                <a:off x="3075348" y="5549884"/>
                <a:ext cx="1511649" cy="424136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73000">
                    <a:schemeClr val="bg1"/>
                  </a:gs>
                </a:gsLst>
                <a:lin ang="5400000" scaled="0"/>
              </a:gradFill>
              <a:effectLst>
                <a:softEdge rad="63500"/>
              </a:effectLst>
            </p:spPr>
            <p:txBody>
              <a:bodyPr wrap="square">
                <a:spAutoFit/>
              </a:bodyPr>
              <a:lstStyle/>
              <a:p>
                <a:pPr algn="ctr" eaLnBrk="1">
                  <a:lnSpc>
                    <a:spcPct val="105000"/>
                  </a:lnSpc>
                </a:pPr>
                <a:r>
                  <a:rPr lang="fr-FR" sz="1400" b="1" dirty="0">
                    <a:solidFill>
                      <a:srgbClr val="B3101E"/>
                    </a:solidFill>
                    <a:latin typeface="Merriweather Sans" charset="0"/>
                  </a:rPr>
                  <a:t>Cas concrets</a:t>
                </a: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7324546" y="4090802"/>
              <a:ext cx="1910981" cy="964880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73000">
                  <a:schemeClr val="bg1"/>
                </a:gs>
              </a:gsLst>
              <a:lin ang="5400000" scaled="0"/>
            </a:gradFill>
            <a:effectLst>
              <a:softEdge rad="635000"/>
            </a:effectLst>
          </p:spPr>
          <p:txBody>
            <a:bodyPr wrap="square">
              <a:spAutoFit/>
            </a:bodyPr>
            <a:lstStyle/>
            <a:p>
              <a:pPr algn="ctr" eaLnBrk="1">
                <a:lnSpc>
                  <a:spcPct val="105000"/>
                </a:lnSpc>
              </a:pPr>
              <a:r>
                <a:rPr lang="fr-FR" b="1" dirty="0">
                  <a:solidFill>
                    <a:srgbClr val="FF3300"/>
                  </a:solidFill>
                  <a:latin typeface="Merriweather Sans" charset="0"/>
                </a:rPr>
                <a:t>DEBATS </a:t>
              </a:r>
            </a:p>
            <a:p>
              <a:pPr algn="ctr" eaLnBrk="1">
                <a:lnSpc>
                  <a:spcPct val="105000"/>
                </a:lnSpc>
              </a:pPr>
              <a:r>
                <a:rPr lang="fr-FR" b="1" dirty="0">
                  <a:solidFill>
                    <a:srgbClr val="FF3300"/>
                  </a:solidFill>
                  <a:latin typeface="Merriweather Sans" charset="0"/>
                </a:rPr>
                <a:t> </a:t>
              </a:r>
            </a:p>
            <a:p>
              <a:pPr algn="ctr" eaLnBrk="1">
                <a:lnSpc>
                  <a:spcPct val="105000"/>
                </a:lnSpc>
              </a:pPr>
              <a:r>
                <a:rPr lang="fr-FR" b="1" dirty="0">
                  <a:solidFill>
                    <a:srgbClr val="000066"/>
                  </a:solidFill>
                  <a:latin typeface="Merriweather Sans" charset="0"/>
                </a:rPr>
                <a:t> </a:t>
              </a:r>
            </a:p>
          </p:txBody>
        </p:sp>
      </p:grpSp>
      <p:pic>
        <p:nvPicPr>
          <p:cNvPr id="24" name="Image 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0190">
            <a:off x="262124" y="4142645"/>
            <a:ext cx="1090532" cy="578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056895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22240"/>
            <a:ext cx="948393" cy="94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1295896" y="338923"/>
            <a:ext cx="7184350" cy="920634"/>
          </a:xfrm>
          <a:prstGeom prst="rect">
            <a:avLst/>
          </a:prstGeom>
        </p:spPr>
        <p:txBody>
          <a:bodyPr lIns="91430" tIns="45716" rIns="91430" bIns="45716"/>
          <a:lstStyle>
            <a:lvl1pPr marL="342900" indent="-3429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altLang="fr-FR" sz="2800" b="1" i="1" kern="0" dirty="0">
                <a:solidFill>
                  <a:srgbClr val="CC0066"/>
                </a:solidFill>
                <a:latin typeface="Merriweather Sans" pitchFamily="50" charset="0"/>
              </a:rPr>
              <a:t>LA DEMARCHE TYPE DE PREVENTION</a:t>
            </a:r>
          </a:p>
          <a:p>
            <a:pPr algn="ctr"/>
            <a:r>
              <a:rPr lang="fr-FR" altLang="fr-FR" sz="2800" b="1" i="1" kern="0" dirty="0">
                <a:solidFill>
                  <a:srgbClr val="CC0066"/>
                </a:solidFill>
                <a:latin typeface="Merriweather Sans" pitchFamily="50" charset="0"/>
              </a:rPr>
              <a:t> </a:t>
            </a:r>
            <a:endParaRPr lang="fr-FR" altLang="fr-FR" sz="2800" kern="0" dirty="0">
              <a:solidFill>
                <a:srgbClr val="CC0066"/>
              </a:solidFill>
              <a:latin typeface="Merriweather Sans" pitchFamily="50" charset="0"/>
            </a:endParaRPr>
          </a:p>
          <a:p>
            <a:endParaRPr lang="fr-FR" altLang="fr-FR" sz="2000" kern="0" dirty="0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1784546" y="1302797"/>
            <a:ext cx="6207049" cy="421456"/>
          </a:xfrm>
          <a:prstGeom prst="rect">
            <a:avLst/>
          </a:prstGeom>
        </p:spPr>
        <p:txBody>
          <a:bodyPr lIns="91430" tIns="45716" rIns="91430" bIns="45716"/>
          <a:lstStyle>
            <a:lvl1pPr marL="342900" indent="-3429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charset="0"/>
              <a:defRPr sz="3200">
                <a:solidFill>
                  <a:srgbClr val="000000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600" b="1" i="1" kern="0" dirty="0">
                <a:solidFill>
                  <a:srgbClr val="002060"/>
                </a:solidFill>
                <a:latin typeface="Merriweather Sans" pitchFamily="50" charset="0"/>
              </a:rPr>
              <a:t>		</a:t>
            </a:r>
            <a:r>
              <a:rPr lang="fr-FR" altLang="fr-FR" sz="1800" b="1" i="1" kern="0" dirty="0">
                <a:solidFill>
                  <a:srgbClr val="FF0000"/>
                </a:solidFill>
                <a:latin typeface="Merriweather Sans" pitchFamily="50" charset="0"/>
              </a:rPr>
              <a:t> TRIPTYQUE A ABORDER DE FACON CONJOINTE</a:t>
            </a:r>
          </a:p>
          <a:p>
            <a:pPr algn="ctr"/>
            <a:r>
              <a:rPr lang="fr-FR" altLang="fr-FR" sz="2800" b="1" i="1" kern="0" dirty="0">
                <a:solidFill>
                  <a:srgbClr val="CC0066"/>
                </a:solidFill>
                <a:latin typeface="Merriweather Sans" pitchFamily="50" charset="0"/>
              </a:rPr>
              <a:t> </a:t>
            </a:r>
            <a:endParaRPr lang="fr-FR" altLang="fr-FR" sz="2800" kern="0" dirty="0">
              <a:solidFill>
                <a:srgbClr val="CC0066"/>
              </a:solidFill>
              <a:latin typeface="Merriweather Sans" pitchFamily="50" charset="0"/>
            </a:endParaRPr>
          </a:p>
          <a:p>
            <a:endParaRPr lang="fr-FR" altLang="fr-FR" sz="2000" kern="0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015110824"/>
              </p:ext>
            </p:extLst>
          </p:nvPr>
        </p:nvGraphicFramePr>
        <p:xfrm>
          <a:off x="1733645" y="2195661"/>
          <a:ext cx="6720417" cy="44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4660881" y="7147347"/>
            <a:ext cx="865943" cy="235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000" dirty="0">
                <a:solidFill>
                  <a:srgbClr val="000000"/>
                </a:solidFill>
                <a:latin typeface="Merriweather Sans" pitchFamily="50" charset="0"/>
              </a:rPr>
              <a:t>M. BAZAN </a:t>
            </a:r>
          </a:p>
        </p:txBody>
      </p:sp>
    </p:spTree>
    <p:extLst>
      <p:ext uri="{BB962C8B-B14F-4D97-AF65-F5344CB8AC3E}">
        <p14:creationId xmlns:p14="http://schemas.microsoft.com/office/powerpoint/2010/main" val="24757581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22240"/>
            <a:ext cx="948393" cy="94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923465814"/>
              </p:ext>
            </p:extLst>
          </p:nvPr>
        </p:nvGraphicFramePr>
        <p:xfrm>
          <a:off x="287784" y="548280"/>
          <a:ext cx="9577385" cy="6518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4796108" y="7095283"/>
            <a:ext cx="865943" cy="235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1000" dirty="0">
                <a:solidFill>
                  <a:srgbClr val="000000"/>
                </a:solidFill>
                <a:latin typeface="Merriweather Sans" pitchFamily="50" charset="0"/>
              </a:rPr>
              <a:t>M. BAZAN </a:t>
            </a:r>
          </a:p>
        </p:txBody>
      </p:sp>
    </p:spTree>
    <p:extLst>
      <p:ext uri="{BB962C8B-B14F-4D97-AF65-F5344CB8AC3E}">
        <p14:creationId xmlns:p14="http://schemas.microsoft.com/office/powerpoint/2010/main" val="340065140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5" y="6722830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113990" y="379466"/>
            <a:ext cx="6443867" cy="80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>
              <a:lnSpc>
                <a:spcPct val="105000"/>
              </a:lnSpc>
            </a:pPr>
            <a:r>
              <a:rPr lang="fr-FR" sz="2400" b="1" dirty="0">
                <a:solidFill>
                  <a:srgbClr val="FF0000"/>
                </a:solidFill>
                <a:latin typeface="Merriweather Sans" charset="0"/>
              </a:rPr>
              <a:t>RÔLE ET RESPONSABILITÉ DE L’EMPLOYEUR</a:t>
            </a:r>
          </a:p>
          <a:p>
            <a:pPr algn="ctr" eaLnBrk="1">
              <a:lnSpc>
                <a:spcPct val="105000"/>
              </a:lnSpc>
            </a:pPr>
            <a:endParaRPr lang="fr-FR" sz="2000" b="1" dirty="0">
              <a:solidFill>
                <a:srgbClr val="B3101E"/>
              </a:solidFill>
              <a:latin typeface="Merriweather Sans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087984" y="7164213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Merriweather Sans" pitchFamily="50" charset="0"/>
              </a:rPr>
              <a:t>M. BAZAN 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" y="110893"/>
            <a:ext cx="860275" cy="8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1659">
            <a:off x="8146602" y="976810"/>
            <a:ext cx="1608127" cy="85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503808" y="2427679"/>
            <a:ext cx="8784976" cy="3990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b="1" dirty="0">
                <a:solidFill>
                  <a:srgbClr val="002060"/>
                </a:solidFill>
                <a:latin typeface="Merriweather Sans" pitchFamily="50" charset="0"/>
              </a:rPr>
              <a:t>L’employeur doit prendre les mesures nécessaires pour assurer la </a:t>
            </a:r>
          </a:p>
          <a:p>
            <a:pPr lvl="0">
              <a:defRPr/>
            </a:pPr>
            <a:endParaRPr lang="fr-FR" b="1" dirty="0">
              <a:solidFill>
                <a:srgbClr val="002060"/>
              </a:solidFill>
              <a:latin typeface="Merriweather Sans" pitchFamily="50" charset="0"/>
            </a:endParaRPr>
          </a:p>
          <a:p>
            <a:pPr lvl="0">
              <a:defRPr/>
            </a:pPr>
            <a:r>
              <a:rPr lang="fr-FR" b="1" dirty="0">
                <a:solidFill>
                  <a:srgbClr val="002060"/>
                </a:solidFill>
                <a:latin typeface="Merriweather Sans" pitchFamily="50" charset="0"/>
              </a:rPr>
              <a:t>sécurité et protéger la santé physique et mentale des travailleurs </a:t>
            </a:r>
          </a:p>
          <a:p>
            <a:pPr lvl="0">
              <a:defRPr/>
            </a:pPr>
            <a:endParaRPr lang="fr-FR" b="1" dirty="0">
              <a:solidFill>
                <a:srgbClr val="002060"/>
              </a:solidFill>
              <a:latin typeface="Merriweather Sans" pitchFamily="50" charset="0"/>
            </a:endParaRPr>
          </a:p>
          <a:p>
            <a:pPr lvl="0">
              <a:defRPr/>
            </a:pPr>
            <a:r>
              <a:rPr lang="fr-FR" b="1" dirty="0">
                <a:solidFill>
                  <a:srgbClr val="002060"/>
                </a:solidFill>
                <a:latin typeface="Merriweather Sans" pitchFamily="50" charset="0"/>
              </a:rPr>
              <a:t>(art L4121-1 du Code du Travail), il est tenu à une obligation de </a:t>
            </a:r>
          </a:p>
          <a:p>
            <a:pPr lvl="0">
              <a:defRPr/>
            </a:pPr>
            <a:endParaRPr lang="fr-FR" b="1" dirty="0">
              <a:solidFill>
                <a:srgbClr val="002060"/>
              </a:solidFill>
              <a:latin typeface="Merriweather Sans" pitchFamily="50" charset="0"/>
            </a:endParaRPr>
          </a:p>
          <a:p>
            <a:pPr lvl="0">
              <a:defRPr/>
            </a:pPr>
            <a:r>
              <a:rPr lang="fr-FR" b="1" dirty="0">
                <a:solidFill>
                  <a:srgbClr val="002060"/>
                </a:solidFill>
                <a:latin typeface="Merriweather Sans" pitchFamily="50" charset="0"/>
              </a:rPr>
              <a:t>Sécurité, de résultat.</a:t>
            </a:r>
          </a:p>
          <a:p>
            <a:pPr lvl="0">
              <a:defRPr/>
            </a:pPr>
            <a:endParaRPr lang="fr-FR" b="1" dirty="0">
              <a:solidFill>
                <a:srgbClr val="002060"/>
              </a:solidFill>
              <a:latin typeface="Merriweather Sans" pitchFamily="50" charset="0"/>
            </a:endParaRPr>
          </a:p>
          <a:p>
            <a:pPr lvl="0">
              <a:defRPr/>
            </a:pPr>
            <a:r>
              <a:rPr lang="fr-FR" b="1" dirty="0">
                <a:solidFill>
                  <a:srgbClr val="002060"/>
                </a:solidFill>
                <a:latin typeface="Merriweather Sans" pitchFamily="50" charset="0"/>
              </a:rPr>
              <a:t>En cas de manquement à cette obligation et d’accident du travail, il </a:t>
            </a:r>
          </a:p>
          <a:p>
            <a:pPr lvl="0">
              <a:defRPr/>
            </a:pPr>
            <a:endParaRPr lang="fr-FR" b="1" dirty="0">
              <a:solidFill>
                <a:srgbClr val="002060"/>
              </a:solidFill>
              <a:latin typeface="Merriweather Sans" pitchFamily="50" charset="0"/>
            </a:endParaRPr>
          </a:p>
          <a:p>
            <a:pPr lvl="0">
              <a:defRPr/>
            </a:pPr>
            <a:r>
              <a:rPr lang="fr-FR" b="1" dirty="0">
                <a:solidFill>
                  <a:srgbClr val="002060"/>
                </a:solidFill>
                <a:latin typeface="Merriweather Sans" pitchFamily="50" charset="0"/>
              </a:rPr>
              <a:t>peut être poursuivi pour faute inexcusable.</a:t>
            </a:r>
          </a:p>
          <a:p>
            <a:pPr lvl="0">
              <a:defRPr/>
            </a:pPr>
            <a:endParaRPr lang="fr-FR" b="1" dirty="0">
              <a:solidFill>
                <a:srgbClr val="002060"/>
              </a:solidFill>
              <a:latin typeface="Merriweather Sans" pitchFamily="50" charset="0"/>
            </a:endParaRPr>
          </a:p>
          <a:p>
            <a:pPr lvl="0">
              <a:defRPr/>
            </a:pPr>
            <a:r>
              <a:rPr lang="fr-FR" b="1" dirty="0">
                <a:solidFill>
                  <a:srgbClr val="002060"/>
                </a:solidFill>
                <a:latin typeface="Merriweather Sans" pitchFamily="50" charset="0"/>
              </a:rPr>
              <a:t>L’employeur est par ailleurs responsable des dommages que ses </a:t>
            </a:r>
          </a:p>
          <a:p>
            <a:pPr lvl="0">
              <a:defRPr/>
            </a:pPr>
            <a:endParaRPr lang="fr-FR" b="1" dirty="0">
              <a:solidFill>
                <a:srgbClr val="002060"/>
              </a:solidFill>
              <a:latin typeface="Merriweather Sans" pitchFamily="50" charset="0"/>
            </a:endParaRPr>
          </a:p>
          <a:p>
            <a:pPr lvl="0">
              <a:defRPr/>
            </a:pPr>
            <a:r>
              <a:rPr lang="fr-FR" b="1" dirty="0">
                <a:solidFill>
                  <a:srgbClr val="002060"/>
                </a:solidFill>
                <a:latin typeface="Merriweather Sans" pitchFamily="50" charset="0"/>
              </a:rPr>
              <a:t>salariés peuvent causer à des tiers (art 1242 du Code Civil).</a:t>
            </a:r>
          </a:p>
        </p:txBody>
      </p:sp>
      <p:sp>
        <p:nvSpPr>
          <p:cNvPr id="8" name="Rogner un rectangle avec un coin diagonal 9"/>
          <p:cNvSpPr/>
          <p:nvPr/>
        </p:nvSpPr>
        <p:spPr bwMode="auto">
          <a:xfrm>
            <a:off x="1367904" y="926950"/>
            <a:ext cx="1944216" cy="1127909"/>
          </a:xfrm>
          <a:prstGeom prst="snip2Diag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rriweather Sans" pitchFamily="50" charset="0"/>
              <a:ea typeface="ＭＳ Ｐゴシック" charset="0"/>
            </a:endParaRP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pitchFamily="50" charset="0"/>
                <a:ea typeface="ＭＳ Ｐゴシック" charset="0"/>
              </a:rPr>
              <a:t>EMPLOYEUR</a:t>
            </a:r>
          </a:p>
        </p:txBody>
      </p:sp>
    </p:spTree>
    <p:extLst>
      <p:ext uri="{BB962C8B-B14F-4D97-AF65-F5344CB8AC3E}">
        <p14:creationId xmlns:p14="http://schemas.microsoft.com/office/powerpoint/2010/main" val="132755859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2"/>
          <p:cNvGrpSpPr/>
          <p:nvPr/>
        </p:nvGrpSpPr>
        <p:grpSpPr>
          <a:xfrm>
            <a:off x="71439" y="50248"/>
            <a:ext cx="10023473" cy="7523086"/>
            <a:chOff x="71439" y="50248"/>
            <a:chExt cx="10023473" cy="7523086"/>
          </a:xfrm>
        </p:grpSpPr>
        <p:pic>
          <p:nvPicPr>
            <p:cNvPr id="3074" name="Picture 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375" y="6722830"/>
              <a:ext cx="4478537" cy="850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6" r="47715" b="-450"/>
            <a:stretch/>
          </p:blipFill>
          <p:spPr bwMode="auto">
            <a:xfrm>
              <a:off x="71439" y="50248"/>
              <a:ext cx="720401" cy="1385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1676960" y="68378"/>
            <a:ext cx="7585876" cy="738664"/>
          </a:xfrm>
          <a:prstGeom prst="rect">
            <a:avLst/>
          </a:prstGeom>
          <a:gradFill flip="none" rotWithShape="1">
            <a:gsLst>
              <a:gs pos="0">
                <a:srgbClr val="932D76"/>
              </a:gs>
              <a:gs pos="62000">
                <a:srgbClr val="932D76"/>
              </a:gs>
              <a:gs pos="24000">
                <a:srgbClr val="7030A0"/>
              </a:gs>
              <a:gs pos="100000">
                <a:srgbClr val="660066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PREVENIR: </a:t>
            </a:r>
          </a:p>
          <a:p>
            <a:pPr marL="0" marR="0" lvl="0" indent="0" algn="ctr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une démarche globale de prévention</a:t>
            </a:r>
            <a:endParaRPr kumimoji="0" lang="fr-FR" sz="2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rriweather Sans" charset="0"/>
              <a:ea typeface="ＭＳ Ｐゴシック" charset="0"/>
            </a:endParaRPr>
          </a:p>
        </p:txBody>
      </p:sp>
      <p:sp>
        <p:nvSpPr>
          <p:cNvPr id="10" name="Rogner un rectangle avec un coin diagonal 9"/>
          <p:cNvSpPr/>
          <p:nvPr/>
        </p:nvSpPr>
        <p:spPr bwMode="auto">
          <a:xfrm>
            <a:off x="2448024" y="1475581"/>
            <a:ext cx="1743328" cy="1127909"/>
          </a:xfrm>
          <a:prstGeom prst="snip2Diag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rriweather Sans" pitchFamily="50" charset="0"/>
              <a:ea typeface="ＭＳ Ｐゴシック" charset="0"/>
            </a:endParaRPr>
          </a:p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pitchFamily="50" charset="0"/>
                <a:ea typeface="ＭＳ Ｐゴシック" charset="0"/>
              </a:rPr>
              <a:t>SALARIE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76960" y="3037264"/>
            <a:ext cx="7687859" cy="411343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POURQUOI? </a:t>
            </a:r>
          </a:p>
          <a:p>
            <a:pPr marL="0" marR="0" lvl="0" indent="0" algn="ctr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rriweather Sans" charset="0"/>
              <a:ea typeface="ＭＳ Ｐゴシック" charset="0"/>
            </a:endParaRPr>
          </a:p>
          <a:p>
            <a:pPr marL="0" marR="0" lvl="0" indent="0" algn="ctr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rriweather Sans" charset="0"/>
              <a:ea typeface="ＭＳ Ｐゴシック" charset="0"/>
            </a:endParaRPr>
          </a:p>
          <a:p>
            <a:pPr marL="0" marR="0" lvl="0" indent="0" algn="ctr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rriweather Sans" charset="0"/>
              <a:ea typeface="ＭＳ Ｐゴシック" charset="0"/>
            </a:endParaRPr>
          </a:p>
          <a:p>
            <a:pPr marL="0" marR="0" lvl="0" indent="0" algn="ctr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Obligation  de sécurité envers lui et ses collègues de travail</a:t>
            </a:r>
          </a:p>
          <a:p>
            <a:pPr marL="0" marR="0" lvl="0" indent="0" algn="ctr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 (L.4122-1 et Suite du CT)</a:t>
            </a:r>
          </a:p>
          <a:p>
            <a:pPr marL="0" marR="0" lvl="0" indent="0" algn="ctr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En cas de manquement, le salarié encourt une sanction </a:t>
            </a: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disciplinaire et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sa responsabilité pénale peut-être engagée.</a:t>
            </a:r>
          </a:p>
          <a:p>
            <a:pPr marL="0" marR="0" lvl="0" indent="0" algn="ctr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Merriweather Sans" charset="0"/>
              <a:ea typeface="ＭＳ Ｐゴシック" charset="0"/>
            </a:endParaRPr>
          </a:p>
          <a:p>
            <a:pPr lvl="0" algn="ctr"/>
            <a:r>
              <a:rPr lang="fr-FR" sz="1000" dirty="0">
                <a:solidFill>
                  <a:srgbClr val="000000"/>
                </a:solidFill>
                <a:latin typeface="Merriweather Sans" pitchFamily="50" charset="0"/>
              </a:rPr>
              <a:t>M. BAZAN </a:t>
            </a:r>
          </a:p>
          <a:p>
            <a:pPr marL="0" marR="0" lvl="0" indent="0" algn="ctr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Merriweather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685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5" y="6722830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6" name="Titre 1"/>
          <p:cNvSpPr txBox="1">
            <a:spLocks/>
          </p:cNvSpPr>
          <p:nvPr/>
        </p:nvSpPr>
        <p:spPr bwMode="auto">
          <a:xfrm>
            <a:off x="1496635" y="332334"/>
            <a:ext cx="6543291" cy="67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r>
              <a:rPr lang="fr-FR" sz="2800" b="1" kern="0" dirty="0">
                <a:solidFill>
                  <a:srgbClr val="FF0000"/>
                </a:solidFill>
                <a:latin typeface="Merriweather Sans" pitchFamily="50" charset="0"/>
              </a:rPr>
              <a:t>LES ETAPES  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215775" y="1907629"/>
            <a:ext cx="8836934" cy="4176461"/>
            <a:chOff x="215775" y="1907629"/>
            <a:chExt cx="8836934" cy="4176461"/>
          </a:xfrm>
        </p:grpSpPr>
        <p:sp>
          <p:nvSpPr>
            <p:cNvPr id="147" name="Titre 1"/>
            <p:cNvSpPr txBox="1">
              <a:spLocks/>
            </p:cNvSpPr>
            <p:nvPr/>
          </p:nvSpPr>
          <p:spPr bwMode="auto">
            <a:xfrm>
              <a:off x="215775" y="1907629"/>
              <a:ext cx="4329195" cy="4176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>
              <a:lvl1pPr algn="ctr" defTabSz="449263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4400">
                  <a:solidFill>
                    <a:srgbClr val="000000"/>
                  </a:solidFill>
                  <a:latin typeface="+mj-lt"/>
                  <a:ea typeface="ＭＳ Ｐゴシック" charset="0"/>
                  <a:cs typeface="+mj-cs"/>
                </a:defRPr>
              </a:lvl1pPr>
              <a:lvl2pPr algn="ctr" defTabSz="449263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4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2pPr>
              <a:lvl3pPr algn="ctr" defTabSz="449263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4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3pPr>
              <a:lvl4pPr algn="ctr" defTabSz="449263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4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4pPr>
              <a:lvl5pPr algn="ctr" defTabSz="449263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4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5pPr>
              <a:lvl6pPr marL="2514600" indent="-228600" algn="ctr" defTabSz="449263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4400"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6pPr>
              <a:lvl7pPr marL="2971800" indent="-228600" algn="ctr" defTabSz="449263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4400"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7pPr>
              <a:lvl8pPr marL="3429000" indent="-228600" algn="ctr" defTabSz="449263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4400"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8pPr>
              <a:lvl9pPr marL="3886200" indent="-228600" algn="ctr" defTabSz="449263" rtl="0" eaLnBrk="1" fontAlgn="base" hangingPunct="1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4400">
                  <a:solidFill>
                    <a:srgbClr val="000000"/>
                  </a:solidFill>
                  <a:latin typeface="Arial" charset="0"/>
                  <a:ea typeface="Microsoft YaHei" charset="0"/>
                  <a:cs typeface="Microsoft YaHei" charset="0"/>
                </a:defRPr>
              </a:lvl9pPr>
            </a:lstStyle>
            <a:p>
              <a:r>
                <a:rPr lang="fr-FR" sz="2800" b="1" kern="0" dirty="0">
                  <a:solidFill>
                    <a:srgbClr val="002060"/>
                  </a:solidFill>
                  <a:latin typeface="Merriweather Sans" pitchFamily="50" charset="0"/>
                </a:rPr>
                <a:t>De </a:t>
              </a:r>
            </a:p>
            <a:p>
              <a:r>
                <a:rPr lang="fr-FR" sz="2800" b="1" kern="0" dirty="0">
                  <a:solidFill>
                    <a:srgbClr val="002060"/>
                  </a:solidFill>
                  <a:latin typeface="Merriweather Sans" pitchFamily="50" charset="0"/>
                </a:rPr>
                <a:t>la prise  </a:t>
              </a:r>
            </a:p>
            <a:p>
              <a:r>
                <a:rPr lang="fr-FR" sz="2800" b="1" kern="0" dirty="0">
                  <a:solidFill>
                    <a:srgbClr val="002060"/>
                  </a:solidFill>
                  <a:latin typeface="Merriweather Sans" pitchFamily="50" charset="0"/>
                </a:rPr>
                <a:t>de conscience </a:t>
              </a:r>
            </a:p>
            <a:p>
              <a:endParaRPr lang="fr-FR" sz="2800" b="1" kern="0" dirty="0">
                <a:solidFill>
                  <a:srgbClr val="002060"/>
                </a:solidFill>
                <a:latin typeface="Merriweather Sans" pitchFamily="50" charset="0"/>
              </a:endParaRPr>
            </a:p>
            <a:p>
              <a:r>
                <a:rPr lang="fr-FR" sz="2800" b="1" kern="0" dirty="0">
                  <a:solidFill>
                    <a:srgbClr val="002060"/>
                  </a:solidFill>
                  <a:latin typeface="Merriweather Sans" pitchFamily="50" charset="0"/>
                </a:rPr>
                <a:t>à</a:t>
              </a:r>
            </a:p>
            <a:p>
              <a:endParaRPr lang="fr-FR" sz="2800" b="1" kern="0" dirty="0">
                <a:solidFill>
                  <a:srgbClr val="002060"/>
                </a:solidFill>
                <a:latin typeface="Merriweather Sans" pitchFamily="50" charset="0"/>
              </a:endParaRPr>
            </a:p>
            <a:p>
              <a:r>
                <a:rPr lang="fr-FR" sz="2800" b="1" kern="0" dirty="0">
                  <a:solidFill>
                    <a:srgbClr val="002060"/>
                  </a:solidFill>
                  <a:latin typeface="Merriweather Sans" pitchFamily="50" charset="0"/>
                </a:rPr>
                <a:t> la Maîtrise </a:t>
              </a:r>
            </a:p>
            <a:p>
              <a:r>
                <a:rPr lang="fr-FR" sz="2800" b="1" kern="0" dirty="0">
                  <a:solidFill>
                    <a:srgbClr val="002060"/>
                  </a:solidFill>
                  <a:latin typeface="Merriweather Sans" pitchFamily="50" charset="0"/>
                </a:rPr>
                <a:t>du Risque</a:t>
              </a:r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971" y="1907629"/>
              <a:ext cx="4507738" cy="41764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4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22240"/>
            <a:ext cx="948393" cy="94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9" name="ZoneTexte 148"/>
          <p:cNvSpPr txBox="1"/>
          <p:nvPr/>
        </p:nvSpPr>
        <p:spPr>
          <a:xfrm>
            <a:off x="2155557" y="7064025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Merriweather Sans" pitchFamily="50" charset="0"/>
              </a:rPr>
              <a:t>M. BAZAN </a:t>
            </a:r>
          </a:p>
        </p:txBody>
      </p:sp>
    </p:spTree>
    <p:extLst>
      <p:ext uri="{BB962C8B-B14F-4D97-AF65-F5344CB8AC3E}">
        <p14:creationId xmlns:p14="http://schemas.microsoft.com/office/powerpoint/2010/main" val="384438879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5" y="6722830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65" name="Groupe 164"/>
          <p:cNvGrpSpPr/>
          <p:nvPr/>
        </p:nvGrpSpPr>
        <p:grpSpPr>
          <a:xfrm>
            <a:off x="85527" y="1575599"/>
            <a:ext cx="9948889" cy="4606918"/>
            <a:chOff x="85527" y="1575599"/>
            <a:chExt cx="9948889" cy="4606918"/>
          </a:xfrm>
        </p:grpSpPr>
        <p:grpSp>
          <p:nvGrpSpPr>
            <p:cNvPr id="3091" name="Groupe 3090"/>
            <p:cNvGrpSpPr/>
            <p:nvPr/>
          </p:nvGrpSpPr>
          <p:grpSpPr>
            <a:xfrm>
              <a:off x="85527" y="1575599"/>
              <a:ext cx="9948889" cy="4606918"/>
              <a:chOff x="-237275" y="2012780"/>
              <a:chExt cx="8369004" cy="4606918"/>
            </a:xfrm>
          </p:grpSpPr>
          <p:cxnSp>
            <p:nvCxnSpPr>
              <p:cNvPr id="148" name="Connecteur droit avec flèche 147"/>
              <p:cNvCxnSpPr/>
              <p:nvPr/>
            </p:nvCxnSpPr>
            <p:spPr bwMode="auto">
              <a:xfrm>
                <a:off x="6675818" y="2012780"/>
                <a:ext cx="1455911" cy="0"/>
              </a:xfrm>
              <a:prstGeom prst="straightConnector1">
                <a:avLst/>
              </a:prstGeom>
              <a:solidFill>
                <a:srgbClr val="00B8FF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3087" name="Groupe 3086"/>
              <p:cNvGrpSpPr/>
              <p:nvPr/>
            </p:nvGrpSpPr>
            <p:grpSpPr>
              <a:xfrm>
                <a:off x="-237275" y="2613166"/>
                <a:ext cx="6590542" cy="4006532"/>
                <a:chOff x="-237275" y="1088088"/>
                <a:chExt cx="6590542" cy="4006532"/>
              </a:xfrm>
            </p:grpSpPr>
            <p:cxnSp>
              <p:nvCxnSpPr>
                <p:cNvPr id="3078" name="Connecteur en angle 3077"/>
                <p:cNvCxnSpPr/>
                <p:nvPr/>
              </p:nvCxnSpPr>
              <p:spPr bwMode="auto">
                <a:xfrm rot="10800000" flipV="1">
                  <a:off x="-237275" y="3942492"/>
                  <a:ext cx="2739609" cy="1152128"/>
                </a:xfrm>
                <a:prstGeom prst="bentConnector3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7" name="Connecteur en angle 176"/>
                <p:cNvCxnSpPr/>
                <p:nvPr/>
              </p:nvCxnSpPr>
              <p:spPr bwMode="auto">
                <a:xfrm rot="10800000" flipV="1">
                  <a:off x="1277323" y="3120932"/>
                  <a:ext cx="2483918" cy="821559"/>
                </a:xfrm>
                <a:prstGeom prst="bentConnector3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4" name="Connecteur en angle 183"/>
                <p:cNvCxnSpPr/>
                <p:nvPr/>
              </p:nvCxnSpPr>
              <p:spPr bwMode="auto">
                <a:xfrm rot="10800000" flipV="1">
                  <a:off x="2583592" y="2288852"/>
                  <a:ext cx="2630778" cy="832080"/>
                </a:xfrm>
                <a:prstGeom prst="bentConnector3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5" name="Connecteur en angle 184"/>
                <p:cNvCxnSpPr/>
                <p:nvPr/>
              </p:nvCxnSpPr>
              <p:spPr bwMode="auto">
                <a:xfrm rot="10800000" flipV="1">
                  <a:off x="4075473" y="1088088"/>
                  <a:ext cx="2277794" cy="1200764"/>
                </a:xfrm>
                <a:prstGeom prst="bentConnector3">
                  <a:avLst/>
                </a:prstGeom>
                <a:solidFill>
                  <a:srgbClr val="00B8FF"/>
                </a:solidFill>
                <a:ln w="28575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221" name="Connecteur en angle 220"/>
            <p:cNvCxnSpPr/>
            <p:nvPr/>
          </p:nvCxnSpPr>
          <p:spPr bwMode="auto">
            <a:xfrm rot="10800000" flipV="1">
              <a:off x="6611627" y="1575600"/>
              <a:ext cx="2794987" cy="600383"/>
            </a:xfrm>
            <a:prstGeom prst="bentConnector3">
              <a:avLst/>
            </a:prstGeom>
            <a:solidFill>
              <a:srgbClr val="00B8FF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4" name="Groupe 223"/>
          <p:cNvGrpSpPr/>
          <p:nvPr/>
        </p:nvGrpSpPr>
        <p:grpSpPr>
          <a:xfrm>
            <a:off x="85527" y="4600740"/>
            <a:ext cx="1628394" cy="2833967"/>
            <a:chOff x="90769" y="1887280"/>
            <a:chExt cx="1759056" cy="3012643"/>
          </a:xfrm>
        </p:grpSpPr>
        <p:pic>
          <p:nvPicPr>
            <p:cNvPr id="225" name="Image 22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589"/>
            <a:stretch/>
          </p:blipFill>
          <p:spPr>
            <a:xfrm>
              <a:off x="561796" y="1887280"/>
              <a:ext cx="625098" cy="10160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6" name="Image 22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604" y="3969579"/>
              <a:ext cx="913221" cy="9303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7" name="Image 22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69" y="3995861"/>
              <a:ext cx="862690" cy="8777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8" name="Ellipse 227"/>
            <p:cNvSpPr/>
            <p:nvPr/>
          </p:nvSpPr>
          <p:spPr bwMode="auto">
            <a:xfrm>
              <a:off x="201439" y="2974666"/>
              <a:ext cx="1585295" cy="890261"/>
            </a:xfrm>
            <a:prstGeom prst="ellipse">
              <a:avLst/>
            </a:prstGeom>
            <a:gradFill flip="none" rotWithShape="1">
              <a:gsLst>
                <a:gs pos="78000">
                  <a:schemeClr val="accent1">
                    <a:lumMod val="40000"/>
                    <a:lumOff val="60000"/>
                  </a:schemeClr>
                </a:gs>
                <a:gs pos="21000">
                  <a:schemeClr val="accent1">
                    <a:lumMod val="40000"/>
                    <a:lumOff val="60000"/>
                  </a:schemeClr>
                </a:gs>
                <a:gs pos="89000">
                  <a:srgbClr val="0070C0"/>
                </a:gs>
                <a:gs pos="0">
                  <a:srgbClr val="0070C0"/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contourW="12700">
              <a:bevelT/>
              <a:bevelB/>
              <a:contourClr>
                <a:schemeClr val="bg1"/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fr-FR" sz="1100" b="1" dirty="0">
                  <a:solidFill>
                    <a:srgbClr val="003399"/>
                  </a:solidFill>
                  <a:latin typeface="Merriweather Sans" pitchFamily="50" charset="0"/>
                </a:rPr>
                <a:t>Conférence</a:t>
              </a: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fr-FR" sz="1100" b="1" dirty="0">
                  <a:solidFill>
                    <a:srgbClr val="003399"/>
                  </a:solidFill>
                  <a:latin typeface="Merriweather Sans" pitchFamily="50" charset="0"/>
                </a:rPr>
                <a:t>Gestion Des ADDICTIONS </a:t>
              </a: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fr-FR" sz="1100" b="1" dirty="0">
                  <a:solidFill>
                    <a:srgbClr val="003399"/>
                  </a:solidFill>
                  <a:latin typeface="Merriweather Sans" pitchFamily="50" charset="0"/>
                </a:rPr>
                <a:t>En Entreprise  </a:t>
              </a:r>
            </a:p>
          </p:txBody>
        </p:sp>
      </p:grpSp>
      <p:grpSp>
        <p:nvGrpSpPr>
          <p:cNvPr id="229" name="Groupe 228"/>
          <p:cNvGrpSpPr/>
          <p:nvPr/>
        </p:nvGrpSpPr>
        <p:grpSpPr>
          <a:xfrm>
            <a:off x="1851729" y="3489603"/>
            <a:ext cx="1469286" cy="2995289"/>
            <a:chOff x="2017941" y="1998351"/>
            <a:chExt cx="1469286" cy="2995289"/>
          </a:xfrm>
        </p:grpSpPr>
        <p:sp>
          <p:nvSpPr>
            <p:cNvPr id="230" name="Ellipse 229"/>
            <p:cNvSpPr/>
            <p:nvPr/>
          </p:nvSpPr>
          <p:spPr bwMode="auto">
            <a:xfrm>
              <a:off x="2017941" y="2921050"/>
              <a:ext cx="1469286" cy="1050947"/>
            </a:xfrm>
            <a:prstGeom prst="ellipse">
              <a:avLst/>
            </a:prstGeom>
            <a:gradFill flip="none" rotWithShape="1">
              <a:gsLst>
                <a:gs pos="85000">
                  <a:schemeClr val="accent1">
                    <a:lumMod val="20000"/>
                    <a:lumOff val="80000"/>
                  </a:schemeClr>
                </a:gs>
                <a:gs pos="15000">
                  <a:schemeClr val="accent1">
                    <a:lumMod val="20000"/>
                    <a:lumOff val="80000"/>
                  </a:schemeClr>
                </a:gs>
                <a:gs pos="94000">
                  <a:srgbClr val="0070C0"/>
                </a:gs>
                <a:gs pos="0">
                  <a:srgbClr val="0070C0"/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contourW="12700">
              <a:bevelT/>
              <a:bevelB/>
              <a:contourClr>
                <a:schemeClr val="bg1"/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fr-FR" sz="1100" b="1" dirty="0">
                  <a:solidFill>
                    <a:srgbClr val="003399"/>
                  </a:solidFill>
                  <a:latin typeface="Merriweather Sans" pitchFamily="50" charset="0"/>
                </a:rPr>
                <a:t>DOCUMENT UNIQUE </a:t>
              </a: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fr-FR" sz="1100" b="1" dirty="0">
                  <a:solidFill>
                    <a:srgbClr val="003399"/>
                  </a:solidFill>
                  <a:latin typeface="Merriweather Sans" pitchFamily="50" charset="0"/>
                </a:rPr>
                <a:t>RISQUE IDENTIFIE </a:t>
              </a: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fr-FR" sz="1100" b="1" dirty="0">
                  <a:solidFill>
                    <a:srgbClr val="003399"/>
                  </a:solidFill>
                  <a:latin typeface="Merriweather Sans" pitchFamily="50" charset="0"/>
                </a:rPr>
                <a:t>et EVALUE  </a:t>
              </a:r>
            </a:p>
          </p:txBody>
        </p:sp>
        <p:pic>
          <p:nvPicPr>
            <p:cNvPr id="231" name="Image 23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589"/>
            <a:stretch/>
          </p:blipFill>
          <p:spPr>
            <a:xfrm>
              <a:off x="2447125" y="1998351"/>
              <a:ext cx="625098" cy="10160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2" name="Image 23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460" y="4115859"/>
              <a:ext cx="862690" cy="8777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33" name="Groupe 232"/>
          <p:cNvGrpSpPr/>
          <p:nvPr/>
        </p:nvGrpSpPr>
        <p:grpSpPr>
          <a:xfrm>
            <a:off x="3352571" y="2523911"/>
            <a:ext cx="1585295" cy="3154907"/>
            <a:chOff x="3830593" y="1858790"/>
            <a:chExt cx="1585295" cy="3154907"/>
          </a:xfrm>
        </p:grpSpPr>
        <p:sp>
          <p:nvSpPr>
            <p:cNvPr id="234" name="Ellipse 233"/>
            <p:cNvSpPr/>
            <p:nvPr/>
          </p:nvSpPr>
          <p:spPr bwMode="auto">
            <a:xfrm>
              <a:off x="3830593" y="2874859"/>
              <a:ext cx="1585295" cy="1121001"/>
            </a:xfrm>
            <a:prstGeom prst="ellipse">
              <a:avLst/>
            </a:prstGeom>
            <a:gradFill flip="none" rotWithShape="1">
              <a:gsLst>
                <a:gs pos="65000">
                  <a:srgbClr val="92D050"/>
                </a:gs>
                <a:gs pos="15000">
                  <a:srgbClr val="84F084"/>
                </a:gs>
                <a:gs pos="94000">
                  <a:schemeClr val="accent5">
                    <a:lumMod val="60000"/>
                    <a:lumOff val="40000"/>
                  </a:schemeClr>
                </a:gs>
                <a:gs pos="0">
                  <a:schemeClr val="accent5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contourW="12700">
              <a:bevelT/>
              <a:bevelB/>
              <a:contourClr>
                <a:schemeClr val="bg1"/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fr-FR" sz="1100" b="1" dirty="0">
                  <a:solidFill>
                    <a:srgbClr val="003399"/>
                  </a:solidFill>
                  <a:latin typeface="Merriweather Sans" pitchFamily="50" charset="0"/>
                </a:rPr>
                <a:t>Définition poste à risque</a:t>
              </a: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fr-FR" sz="1100" b="1" dirty="0">
                  <a:solidFill>
                    <a:srgbClr val="003399"/>
                  </a:solidFill>
                  <a:latin typeface="Merriweather Sans" pitchFamily="50" charset="0"/>
                </a:rPr>
                <a:t>Rédaction RI</a:t>
              </a: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fr-FR" sz="1100" b="1" dirty="0">
                  <a:solidFill>
                    <a:srgbClr val="003399"/>
                  </a:solidFill>
                  <a:latin typeface="Merriweather Sans" pitchFamily="50" charset="0"/>
                </a:rPr>
                <a:t>Validation par IT </a:t>
              </a:r>
            </a:p>
          </p:txBody>
        </p:sp>
        <p:pic>
          <p:nvPicPr>
            <p:cNvPr id="235" name="Image 234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6630" y="4150155"/>
              <a:ext cx="847648" cy="8635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6" name="Image 23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589"/>
            <a:stretch/>
          </p:blipFill>
          <p:spPr>
            <a:xfrm>
              <a:off x="4248497" y="1858790"/>
              <a:ext cx="625098" cy="10160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37" name="Groupe 236"/>
          <p:cNvGrpSpPr/>
          <p:nvPr/>
        </p:nvGrpSpPr>
        <p:grpSpPr>
          <a:xfrm>
            <a:off x="4992750" y="2093588"/>
            <a:ext cx="1573941" cy="2660443"/>
            <a:chOff x="5658523" y="1413027"/>
            <a:chExt cx="1573941" cy="2660443"/>
          </a:xfrm>
        </p:grpSpPr>
        <p:pic>
          <p:nvPicPr>
            <p:cNvPr id="238" name="Image 23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0291" y="3148010"/>
              <a:ext cx="862690" cy="8777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39" name="Ellipse 238"/>
            <p:cNvSpPr/>
            <p:nvPr/>
          </p:nvSpPr>
          <p:spPr bwMode="auto">
            <a:xfrm>
              <a:off x="5658523" y="2019156"/>
              <a:ext cx="1573573" cy="1024830"/>
            </a:xfrm>
            <a:prstGeom prst="ellipse">
              <a:avLst/>
            </a:prstGeom>
            <a:gradFill flip="none" rotWithShape="1">
              <a:gsLst>
                <a:gs pos="85000">
                  <a:schemeClr val="accent1">
                    <a:lumMod val="20000"/>
                    <a:lumOff val="80000"/>
                  </a:schemeClr>
                </a:gs>
                <a:gs pos="15000">
                  <a:schemeClr val="accent1">
                    <a:lumMod val="20000"/>
                    <a:lumOff val="80000"/>
                  </a:schemeClr>
                </a:gs>
                <a:gs pos="94000">
                  <a:srgbClr val="0070C0"/>
                </a:gs>
                <a:gs pos="0">
                  <a:srgbClr val="0070C0"/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contourW="12700">
              <a:bevelT/>
              <a:bevelB/>
              <a:contourClr>
                <a:schemeClr val="bg1"/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fr-FR" sz="1100" b="1" dirty="0">
                  <a:solidFill>
                    <a:srgbClr val="003399"/>
                  </a:solidFill>
                  <a:latin typeface="Merriweather Sans" pitchFamily="50" charset="0"/>
                </a:rPr>
                <a:t>Action sensibilisation collective</a:t>
              </a: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fr-FR" sz="1100" b="1" dirty="0">
                  <a:solidFill>
                    <a:srgbClr val="003399"/>
                  </a:solidFill>
                  <a:latin typeface="Merriweather Sans" pitchFamily="50" charset="0"/>
                </a:rPr>
                <a:t>Pour les salariés</a:t>
              </a:r>
            </a:p>
          </p:txBody>
        </p:sp>
        <p:pic>
          <p:nvPicPr>
            <p:cNvPr id="240" name="Image 23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589"/>
            <a:stretch/>
          </p:blipFill>
          <p:spPr>
            <a:xfrm>
              <a:off x="6607366" y="3057401"/>
              <a:ext cx="625098" cy="10160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1" name="Image 240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8155" y="1413027"/>
              <a:ext cx="1279624" cy="5701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74" name="Groupe 173"/>
          <p:cNvGrpSpPr/>
          <p:nvPr/>
        </p:nvGrpSpPr>
        <p:grpSpPr>
          <a:xfrm>
            <a:off x="6571347" y="820408"/>
            <a:ext cx="1499717" cy="3064375"/>
            <a:chOff x="6571347" y="820408"/>
            <a:chExt cx="1499717" cy="3064375"/>
          </a:xfrm>
        </p:grpSpPr>
        <p:grpSp>
          <p:nvGrpSpPr>
            <p:cNvPr id="166" name="Groupe 165"/>
            <p:cNvGrpSpPr/>
            <p:nvPr/>
          </p:nvGrpSpPr>
          <p:grpSpPr>
            <a:xfrm>
              <a:off x="6571348" y="1435876"/>
              <a:ext cx="1499716" cy="2448907"/>
              <a:chOff x="6571348" y="1435876"/>
              <a:chExt cx="1499716" cy="2448907"/>
            </a:xfrm>
          </p:grpSpPr>
          <p:pic>
            <p:nvPicPr>
              <p:cNvPr id="170" name="Image 169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59408" y="2949004"/>
                <a:ext cx="753901" cy="76803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0" name="Image 209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2589"/>
              <a:stretch/>
            </p:blipFill>
            <p:spPr>
              <a:xfrm>
                <a:off x="7445966" y="2868714"/>
                <a:ext cx="625098" cy="101606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42" name="Ellipse 241"/>
              <p:cNvSpPr/>
              <p:nvPr/>
            </p:nvSpPr>
            <p:spPr bwMode="auto">
              <a:xfrm>
                <a:off x="6571348" y="1435876"/>
                <a:ext cx="1356311" cy="1416462"/>
              </a:xfrm>
              <a:prstGeom prst="ellipse">
                <a:avLst/>
              </a:prstGeom>
              <a:gradFill flip="none" rotWithShape="1">
                <a:gsLst>
                  <a:gs pos="65000">
                    <a:srgbClr val="92D050"/>
                  </a:gs>
                  <a:gs pos="15000">
                    <a:srgbClr val="84F084"/>
                  </a:gs>
                  <a:gs pos="94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>
                      <a:lumMod val="7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contourW="12700">
                <a:bevelT/>
                <a:bevelB/>
                <a:contourClr>
                  <a:schemeClr val="bg1"/>
                </a:contourClr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fr-FR" sz="1100" b="1" dirty="0">
                    <a:solidFill>
                      <a:srgbClr val="003399"/>
                    </a:solidFill>
                    <a:latin typeface="Merriweather Sans" pitchFamily="50" charset="0"/>
                  </a:rPr>
                  <a:t>Campagne de dépistage avertie  à priori </a:t>
                </a:r>
              </a:p>
              <a:p>
                <a:pPr marL="0" marR="0" indent="0" algn="ctr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fr-FR" sz="1100" b="1" dirty="0">
                    <a:solidFill>
                      <a:srgbClr val="003399"/>
                    </a:solidFill>
                    <a:latin typeface="Merriweather Sans" pitchFamily="50" charset="0"/>
                  </a:rPr>
                  <a:t>Puis inopinée  </a:t>
                </a:r>
              </a:p>
            </p:txBody>
          </p:sp>
        </p:grpSp>
        <p:pic>
          <p:nvPicPr>
            <p:cNvPr id="244" name="Image 243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1347" y="820408"/>
              <a:ext cx="1313819" cy="5853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75" name="Groupe 174"/>
          <p:cNvGrpSpPr/>
          <p:nvPr/>
        </p:nvGrpSpPr>
        <p:grpSpPr>
          <a:xfrm>
            <a:off x="8113134" y="44429"/>
            <a:ext cx="1316833" cy="3278432"/>
            <a:chOff x="8113134" y="44429"/>
            <a:chExt cx="1316833" cy="3278432"/>
          </a:xfrm>
        </p:grpSpPr>
        <p:sp>
          <p:nvSpPr>
            <p:cNvPr id="245" name="Ellipse 244"/>
            <p:cNvSpPr/>
            <p:nvPr/>
          </p:nvSpPr>
          <p:spPr bwMode="auto">
            <a:xfrm>
              <a:off x="8113134" y="934239"/>
              <a:ext cx="1316833" cy="1589671"/>
            </a:xfrm>
            <a:prstGeom prst="ellipse">
              <a:avLst/>
            </a:prstGeom>
            <a:gradFill flip="none" rotWithShape="1">
              <a:gsLst>
                <a:gs pos="85000">
                  <a:schemeClr val="accent1">
                    <a:lumMod val="20000"/>
                    <a:lumOff val="80000"/>
                  </a:schemeClr>
                </a:gs>
                <a:gs pos="15000">
                  <a:schemeClr val="accent1">
                    <a:lumMod val="20000"/>
                    <a:lumOff val="80000"/>
                  </a:schemeClr>
                </a:gs>
                <a:gs pos="94000">
                  <a:srgbClr val="0070C0"/>
                </a:gs>
                <a:gs pos="0">
                  <a:srgbClr val="0070C0"/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contourW="12700">
              <a:bevelT/>
              <a:bevelB/>
              <a:contourClr>
                <a:schemeClr val="bg1"/>
              </a:contourClr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lang="fr-FR" sz="1100" b="1" dirty="0">
                <a:solidFill>
                  <a:srgbClr val="003399"/>
                </a:solidFill>
                <a:latin typeface="Merriweather Sans" pitchFamily="50" charset="0"/>
              </a:endParaRP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fr-FR" sz="1100" b="1" dirty="0">
                  <a:solidFill>
                    <a:srgbClr val="003399"/>
                  </a:solidFill>
                  <a:latin typeface="Merriweather Sans" pitchFamily="50" charset="0"/>
                </a:rPr>
                <a:t>Suivi </a:t>
              </a: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fr-FR" sz="1100" b="1" dirty="0">
                  <a:solidFill>
                    <a:srgbClr val="003399"/>
                  </a:solidFill>
                  <a:latin typeface="Merriweather Sans" pitchFamily="50" charset="0"/>
                </a:rPr>
                <a:t>Individuel </a:t>
              </a:r>
            </a:p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fr-FR" sz="1100" b="1" dirty="0">
                  <a:solidFill>
                    <a:srgbClr val="003399"/>
                  </a:solidFill>
                  <a:latin typeface="Merriweather Sans" pitchFamily="50" charset="0"/>
                </a:rPr>
                <a:t>pour les salariés  en besoin </a:t>
              </a:r>
            </a:p>
          </p:txBody>
        </p:sp>
        <p:pic>
          <p:nvPicPr>
            <p:cNvPr id="167" name="Image 166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302" y="2575147"/>
              <a:ext cx="911741" cy="7477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2" name="Image 17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302" y="44429"/>
              <a:ext cx="865789" cy="8965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46" name="Titre 1"/>
          <p:cNvSpPr txBox="1">
            <a:spLocks/>
          </p:cNvSpPr>
          <p:nvPr/>
        </p:nvSpPr>
        <p:spPr bwMode="auto">
          <a:xfrm>
            <a:off x="810899" y="299055"/>
            <a:ext cx="3223472" cy="522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 marL="25146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algn="ctr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r>
              <a:rPr lang="fr-FR" sz="2800" b="1" kern="0" dirty="0">
                <a:solidFill>
                  <a:srgbClr val="FF0000"/>
                </a:solidFill>
                <a:latin typeface="Merriweather Sans" pitchFamily="50" charset="0"/>
              </a:rPr>
              <a:t>LES ETAPES   </a:t>
            </a:r>
          </a:p>
        </p:txBody>
      </p:sp>
      <p:pic>
        <p:nvPicPr>
          <p:cNvPr id="251" name="Image 25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120" y="4440190"/>
            <a:ext cx="1946373" cy="1803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6" name="Picture 3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22240"/>
            <a:ext cx="948393" cy="94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7" name="ZoneTexte 186"/>
          <p:cNvSpPr txBox="1"/>
          <p:nvPr/>
        </p:nvSpPr>
        <p:spPr>
          <a:xfrm>
            <a:off x="2155557" y="7064025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Merriweather Sans" pitchFamily="50" charset="0"/>
              </a:rPr>
              <a:t>M. BAZAN </a:t>
            </a:r>
          </a:p>
        </p:txBody>
      </p:sp>
    </p:spTree>
    <p:extLst>
      <p:ext uri="{BB962C8B-B14F-4D97-AF65-F5344CB8AC3E}">
        <p14:creationId xmlns:p14="http://schemas.microsoft.com/office/powerpoint/2010/main" val="155188633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5" y="6722830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262999" y="319215"/>
            <a:ext cx="8706751" cy="54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05000"/>
              </a:lnSpc>
            </a:pPr>
            <a:r>
              <a:rPr lang="fr-FR" sz="2800" b="1" dirty="0">
                <a:solidFill>
                  <a:srgbClr val="FF0000"/>
                </a:solidFill>
                <a:latin typeface="Merriweather Sans" charset="0"/>
              </a:rPr>
              <a:t>PREVENIR : une démarche globale de prévention</a:t>
            </a:r>
            <a:endParaRPr lang="fr-FR" sz="2800" i="1" dirty="0">
              <a:solidFill>
                <a:srgbClr val="FF0000"/>
              </a:solidFill>
              <a:latin typeface="Merriweather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4938" y="1331565"/>
            <a:ext cx="9297902" cy="597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>
              <a:lnSpc>
                <a:spcPct val="105000"/>
              </a:lnSpc>
            </a:pPr>
            <a:r>
              <a:rPr lang="fr-FR" sz="2400" b="1" dirty="0">
                <a:solidFill>
                  <a:srgbClr val="CC0066"/>
                </a:solidFill>
                <a:latin typeface="Merriweather Sans" charset="0"/>
              </a:rPr>
              <a:t>COMMENT? </a:t>
            </a:r>
          </a:p>
          <a:p>
            <a:pPr algn="ctr" eaLnBrk="1">
              <a:lnSpc>
                <a:spcPct val="105000"/>
              </a:lnSpc>
            </a:pPr>
            <a:endParaRPr lang="fr-FR" sz="2000" b="1" dirty="0">
              <a:solidFill>
                <a:schemeClr val="tx1">
                  <a:lumMod val="95000"/>
                  <a:lumOff val="5000"/>
                </a:schemeClr>
              </a:solidFill>
              <a:latin typeface="Merriweather Sans" charset="0"/>
            </a:endParaRPr>
          </a:p>
          <a:p>
            <a:pPr algn="ctr" eaLnBrk="1">
              <a:lnSpc>
                <a:spcPct val="105000"/>
              </a:lnSpc>
            </a:pPr>
            <a:endParaRPr lang="fr-FR" sz="2000" b="1" dirty="0">
              <a:solidFill>
                <a:schemeClr val="tx1">
                  <a:lumMod val="95000"/>
                  <a:lumOff val="5000"/>
                </a:schemeClr>
              </a:solidFill>
              <a:latin typeface="Merriweather Sans" charset="0"/>
            </a:endParaRPr>
          </a:p>
          <a:p>
            <a:pPr marL="342900" indent="-342900" algn="just" eaLnBrk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2060"/>
                </a:solidFill>
                <a:latin typeface="Merriweather Sans" charset="0"/>
              </a:rPr>
              <a:t>Nommer un référent Santé et Sécurité au travail</a:t>
            </a:r>
          </a:p>
          <a:p>
            <a:pPr marL="342900" indent="-342900" algn="just" eaLnBrk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2060"/>
                </a:solidFill>
                <a:latin typeface="Merriweather Sans" charset="0"/>
              </a:rPr>
              <a:t>Evaluer les risques (D.U) (R.4121-1 et suite du CT)</a:t>
            </a:r>
          </a:p>
          <a:p>
            <a:pPr marL="342900" indent="-342900" algn="ctr" eaLnBrk="1">
              <a:lnSpc>
                <a:spcPct val="105000"/>
              </a:lnSpc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rgbClr val="002060"/>
                </a:solidFill>
                <a:latin typeface="Merriweather Sans" charset="0"/>
              </a:rPr>
              <a:t>Identifier les facteurs de risques </a:t>
            </a:r>
          </a:p>
          <a:p>
            <a:pPr algn="ctr" eaLnBrk="1">
              <a:lnSpc>
                <a:spcPct val="105000"/>
              </a:lnSpc>
            </a:pPr>
            <a:r>
              <a:rPr lang="fr-FR" sz="2000" dirty="0">
                <a:solidFill>
                  <a:srgbClr val="002060"/>
                </a:solidFill>
                <a:latin typeface="Merriweather Sans" charset="0"/>
              </a:rPr>
              <a:t>(Organisation du travail, moyens, ambiances de travail, pression temporelle, manque de reconnaissance….)</a:t>
            </a:r>
          </a:p>
          <a:p>
            <a:pPr marL="342900" indent="-342900" algn="ctr" eaLnBrk="1">
              <a:lnSpc>
                <a:spcPct val="105000"/>
              </a:lnSpc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rgbClr val="002060"/>
                </a:solidFill>
                <a:latin typeface="Merriweather Sans" charset="0"/>
              </a:rPr>
              <a:t>Identifier les postes de sécurité</a:t>
            </a:r>
          </a:p>
          <a:p>
            <a:pPr algn="ctr" eaLnBrk="1">
              <a:lnSpc>
                <a:spcPct val="105000"/>
              </a:lnSpc>
            </a:pPr>
            <a:r>
              <a:rPr lang="fr-FR" sz="2000" dirty="0">
                <a:solidFill>
                  <a:srgbClr val="002060"/>
                </a:solidFill>
                <a:latin typeface="Merriweather Sans" charset="0"/>
              </a:rPr>
              <a:t>(exigent un niveau de vigilance élevé et un comportement fiable, conducteurs d’engins, de véhicules, de machines dangereuses, de travail en hauteur, utilisation de produits dangereux)</a:t>
            </a:r>
          </a:p>
          <a:p>
            <a:pPr algn="ctr" eaLnBrk="1">
              <a:lnSpc>
                <a:spcPct val="105000"/>
              </a:lnSpc>
            </a:pPr>
            <a:endParaRPr lang="fr-FR" sz="2000" dirty="0">
              <a:solidFill>
                <a:srgbClr val="002060"/>
              </a:solidFill>
              <a:latin typeface="Merriweather Sans" charset="0"/>
            </a:endParaRPr>
          </a:p>
          <a:p>
            <a:pPr marL="342900" indent="-342900" algn="just" eaLnBrk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2060"/>
                </a:solidFill>
                <a:latin typeface="Merriweather Sans" charset="0"/>
              </a:rPr>
              <a:t>Etablir un plan d’action</a:t>
            </a:r>
          </a:p>
          <a:p>
            <a:pPr marL="342900" indent="-342900" algn="just" eaLnBrk="1">
              <a:lnSpc>
                <a:spcPct val="105000"/>
              </a:lnSpc>
              <a:buFont typeface="Wingdings" panose="05000000000000000000" pitchFamily="2" charset="2"/>
              <a:buChar char="Ø"/>
            </a:pPr>
            <a:endParaRPr lang="fr-FR" sz="2000" b="1" dirty="0">
              <a:solidFill>
                <a:srgbClr val="002060"/>
              </a:solidFill>
              <a:latin typeface="Merriweather Sans" charset="0"/>
            </a:endParaRPr>
          </a:p>
          <a:p>
            <a:pPr marL="342900" indent="-342900" algn="just" eaLnBrk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2060"/>
                </a:solidFill>
                <a:latin typeface="Merriweather Sans" charset="0"/>
              </a:rPr>
              <a:t>Mettre en œuvre les mesures de prévention et de réduction des risques</a:t>
            </a:r>
            <a:endParaRPr lang="fr-FR" sz="2000" dirty="0">
              <a:solidFill>
                <a:srgbClr val="002060"/>
              </a:solidFill>
              <a:latin typeface="Merriweather Sans" charset="0"/>
            </a:endParaRPr>
          </a:p>
          <a:p>
            <a:pPr algn="ctr" eaLnBrk="1">
              <a:lnSpc>
                <a:spcPct val="105000"/>
              </a:lnSpc>
            </a:pPr>
            <a:endParaRPr lang="fr-FR" sz="2000" b="1" dirty="0">
              <a:solidFill>
                <a:schemeClr val="tx1">
                  <a:lumMod val="95000"/>
                  <a:lumOff val="5000"/>
                </a:schemeClr>
              </a:solidFill>
              <a:latin typeface="Merriweather Sans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55557" y="7064025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Merriweather Sans" pitchFamily="50" charset="0"/>
              </a:rPr>
              <a:t>M. BAZAN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" y="110893"/>
            <a:ext cx="860275" cy="8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Bouton d'action : Informations 1">
            <a:hlinkClick r:id="rId5" highlightClick="1"/>
          </p:cNvPr>
          <p:cNvSpPr/>
          <p:nvPr/>
        </p:nvSpPr>
        <p:spPr bwMode="auto">
          <a:xfrm>
            <a:off x="7402177" y="2301241"/>
            <a:ext cx="276578" cy="322336"/>
          </a:xfrm>
          <a:prstGeom prst="actionButtonInformation">
            <a:avLst/>
          </a:prstGeom>
          <a:solidFill>
            <a:srgbClr val="CC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36392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5" y="6722830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9872" y="319216"/>
            <a:ext cx="8551955" cy="54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05000"/>
              </a:lnSpc>
            </a:pPr>
            <a:r>
              <a:rPr lang="fr-FR" sz="2800" b="1" dirty="0">
                <a:solidFill>
                  <a:srgbClr val="FF0000"/>
                </a:solidFill>
                <a:latin typeface="Merriweather Sans" charset="0"/>
              </a:rPr>
              <a:t>PREVENIR	: 	une démarche globale de prévention</a:t>
            </a:r>
            <a:endParaRPr lang="fr-FR" sz="2800" i="1" dirty="0">
              <a:solidFill>
                <a:srgbClr val="FF0000"/>
              </a:solidFill>
              <a:latin typeface="Merriweather San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4938" y="1542289"/>
            <a:ext cx="9297902" cy="5844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>
              <a:lnSpc>
                <a:spcPct val="105000"/>
              </a:lnSpc>
            </a:pPr>
            <a:r>
              <a:rPr lang="fr-FR" sz="2800" b="1" dirty="0">
                <a:solidFill>
                  <a:srgbClr val="CC0066"/>
                </a:solidFill>
                <a:latin typeface="Merriweather Sans" charset="0"/>
              </a:rPr>
              <a:t>LES OUTILS ? </a:t>
            </a:r>
          </a:p>
          <a:p>
            <a:pPr algn="ctr" eaLnBrk="1">
              <a:lnSpc>
                <a:spcPct val="105000"/>
              </a:lnSpc>
            </a:pPr>
            <a:endParaRPr lang="fr-FR" sz="2800" b="1" dirty="0">
              <a:solidFill>
                <a:srgbClr val="FF0000"/>
              </a:solidFill>
              <a:latin typeface="Merriweather Sans" charset="0"/>
            </a:endParaRPr>
          </a:p>
          <a:p>
            <a:pPr algn="ctr" eaLnBrk="1">
              <a:lnSpc>
                <a:spcPct val="105000"/>
              </a:lnSpc>
            </a:pPr>
            <a:endParaRPr lang="fr-FR" sz="2000" b="1" dirty="0">
              <a:solidFill>
                <a:schemeClr val="tx1">
                  <a:lumMod val="95000"/>
                  <a:lumOff val="5000"/>
                </a:schemeClr>
              </a:solidFill>
              <a:latin typeface="Merriweather Sans" charset="0"/>
            </a:endParaRPr>
          </a:p>
          <a:p>
            <a:pPr marL="342900" indent="-342900" algn="just" eaLnBrk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2060"/>
                </a:solidFill>
                <a:latin typeface="Merriweather Sans" charset="0"/>
              </a:rPr>
              <a:t>Etablir un règlement intérieur (&gt; 50 salariés: obligatoire)</a:t>
            </a:r>
          </a:p>
          <a:p>
            <a:pPr algn="just" eaLnBrk="1">
              <a:lnSpc>
                <a:spcPct val="105000"/>
              </a:lnSpc>
            </a:pPr>
            <a:r>
              <a:rPr lang="fr-FR" sz="2000" b="1" dirty="0">
                <a:solidFill>
                  <a:srgbClr val="002060"/>
                </a:solidFill>
                <a:latin typeface="Merriweather Sans" charset="0"/>
              </a:rPr>
              <a:t>Mesures d’interdiction partielle pour les substances licites, totale pour les substances illicites, mesures d’encadrement des pots d’entreprise</a:t>
            </a:r>
          </a:p>
          <a:p>
            <a:pPr algn="just" eaLnBrk="1">
              <a:lnSpc>
                <a:spcPct val="105000"/>
              </a:lnSpc>
            </a:pPr>
            <a:endParaRPr lang="fr-FR" sz="2000" b="1" dirty="0">
              <a:solidFill>
                <a:srgbClr val="002060"/>
              </a:solidFill>
              <a:latin typeface="Merriweather Sans" charset="0"/>
            </a:endParaRPr>
          </a:p>
          <a:p>
            <a:pPr marL="342900" indent="-342900" algn="just" eaLnBrk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2060"/>
                </a:solidFill>
                <a:latin typeface="Merriweather Sans" charset="0"/>
              </a:rPr>
              <a:t>Notes de service et/ou de prévention (&lt; 20 salariés)</a:t>
            </a:r>
          </a:p>
          <a:p>
            <a:pPr marL="342900" indent="-342900" algn="just" eaLnBrk="1">
              <a:lnSpc>
                <a:spcPct val="105000"/>
              </a:lnSpc>
              <a:buFont typeface="Wingdings" panose="05000000000000000000" pitchFamily="2" charset="2"/>
              <a:buChar char="Ø"/>
            </a:pPr>
            <a:endParaRPr lang="fr-FR" sz="2000" b="1" dirty="0">
              <a:solidFill>
                <a:srgbClr val="002060"/>
              </a:solidFill>
              <a:latin typeface="Merriweather Sans" charset="0"/>
            </a:endParaRPr>
          </a:p>
          <a:p>
            <a:pPr marL="342900" indent="-342900" algn="just" eaLnBrk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2060"/>
                </a:solidFill>
                <a:latin typeface="Merriweather Sans" charset="0"/>
              </a:rPr>
              <a:t>Contrat de travail (clause disciplinaire)</a:t>
            </a:r>
          </a:p>
          <a:p>
            <a:pPr algn="just" eaLnBrk="1">
              <a:lnSpc>
                <a:spcPct val="105000"/>
              </a:lnSpc>
            </a:pPr>
            <a:endParaRPr lang="fr-FR" sz="2000" b="1" dirty="0">
              <a:solidFill>
                <a:srgbClr val="002060"/>
              </a:solidFill>
              <a:latin typeface="Merriweather Sans" charset="0"/>
            </a:endParaRPr>
          </a:p>
          <a:p>
            <a:pPr marL="342900" indent="-342900" algn="just" eaLnBrk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2060"/>
                </a:solidFill>
                <a:latin typeface="Merriweather Sans" charset="0"/>
              </a:rPr>
              <a:t>Instaurer des protocoles de gestion de situations</a:t>
            </a:r>
          </a:p>
          <a:p>
            <a:pPr algn="just" eaLnBrk="1">
              <a:lnSpc>
                <a:spcPct val="105000"/>
              </a:lnSpc>
            </a:pPr>
            <a:r>
              <a:rPr lang="fr-FR" sz="2000" b="1" dirty="0">
                <a:solidFill>
                  <a:srgbClr val="002060"/>
                </a:solidFill>
                <a:latin typeface="Merriweather Sans" charset="0"/>
              </a:rPr>
              <a:t> 	(intoxication aigue ou chronique)</a:t>
            </a:r>
          </a:p>
          <a:p>
            <a:pPr algn="just" eaLnBrk="1">
              <a:lnSpc>
                <a:spcPct val="105000"/>
              </a:lnSpc>
            </a:pPr>
            <a:endParaRPr lang="fr-FR" sz="2000" b="1" dirty="0">
              <a:solidFill>
                <a:schemeClr val="tx1">
                  <a:lumMod val="95000"/>
                  <a:lumOff val="5000"/>
                </a:schemeClr>
              </a:solidFill>
              <a:latin typeface="Merriweather Sans" charset="0"/>
            </a:endParaRPr>
          </a:p>
          <a:p>
            <a:pPr algn="just" eaLnBrk="1">
              <a:lnSpc>
                <a:spcPct val="105000"/>
              </a:lnSpc>
            </a:pPr>
            <a:endParaRPr lang="fr-FR" sz="2000" b="1" dirty="0">
              <a:solidFill>
                <a:schemeClr val="tx1">
                  <a:lumMod val="95000"/>
                  <a:lumOff val="5000"/>
                </a:schemeClr>
              </a:solidFill>
              <a:latin typeface="Merriweather Sans" charset="0"/>
            </a:endParaRPr>
          </a:p>
          <a:p>
            <a:pPr algn="ctr" eaLnBrk="1">
              <a:lnSpc>
                <a:spcPct val="105000"/>
              </a:lnSpc>
            </a:pPr>
            <a:endParaRPr lang="fr-FR" sz="2000" b="1" dirty="0">
              <a:solidFill>
                <a:schemeClr val="tx1">
                  <a:lumMod val="95000"/>
                  <a:lumOff val="5000"/>
                </a:schemeClr>
              </a:solidFill>
              <a:latin typeface="Merriweather Sans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155557" y="6978550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Merriweather Sans" pitchFamily="50" charset="0"/>
              </a:rPr>
              <a:t>M.  BAZAN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" y="110893"/>
            <a:ext cx="860275" cy="8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39837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5" y="6722830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95896" y="319216"/>
            <a:ext cx="8335931" cy="54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05000"/>
              </a:lnSpc>
            </a:pPr>
            <a:r>
              <a:rPr lang="fr-FR" sz="2800" b="1" dirty="0">
                <a:solidFill>
                  <a:srgbClr val="FF0000"/>
                </a:solidFill>
                <a:latin typeface="Merriweather Sans" charset="0"/>
              </a:rPr>
              <a:t>PREVENIR : une démarche globale de prévention</a:t>
            </a:r>
            <a:endParaRPr lang="fr-FR" sz="2800" i="1" dirty="0">
              <a:solidFill>
                <a:srgbClr val="FF0000"/>
              </a:solidFill>
              <a:latin typeface="Merriweather Sans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39912" y="1371533"/>
            <a:ext cx="7687859" cy="5650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>
              <a:lnSpc>
                <a:spcPct val="105000"/>
              </a:lnSpc>
            </a:pPr>
            <a:r>
              <a:rPr lang="fr-FR" sz="2400" b="1" dirty="0">
                <a:solidFill>
                  <a:srgbClr val="CC0066"/>
                </a:solidFill>
                <a:latin typeface="Merriweather Sans" charset="0"/>
              </a:rPr>
              <a:t>METHODOLOGIE </a:t>
            </a:r>
          </a:p>
          <a:p>
            <a:pPr algn="ctr" eaLnBrk="1">
              <a:lnSpc>
                <a:spcPct val="105000"/>
              </a:lnSpc>
            </a:pPr>
            <a:endParaRPr lang="fr-FR" sz="2000" b="1" dirty="0">
              <a:solidFill>
                <a:schemeClr val="tx1">
                  <a:lumMod val="95000"/>
                  <a:lumOff val="5000"/>
                </a:schemeClr>
              </a:solidFill>
              <a:latin typeface="Merriweather Sans" charset="0"/>
            </a:endParaRPr>
          </a:p>
          <a:p>
            <a:pPr algn="ctr" eaLnBrk="1">
              <a:lnSpc>
                <a:spcPct val="105000"/>
              </a:lnSpc>
            </a:pPr>
            <a:endParaRPr lang="fr-FR" sz="2000" b="1" dirty="0">
              <a:solidFill>
                <a:schemeClr val="tx1">
                  <a:lumMod val="95000"/>
                  <a:lumOff val="5000"/>
                </a:schemeClr>
              </a:solidFill>
              <a:latin typeface="Merriweather Sans" charset="0"/>
            </a:endParaRPr>
          </a:p>
          <a:p>
            <a:pPr marL="342900" indent="-342900" algn="just" eaLnBrk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2060"/>
                </a:solidFill>
                <a:latin typeface="Merriweather Sans" charset="0"/>
              </a:rPr>
              <a:t>Constat de départ (Etat des lieux)</a:t>
            </a:r>
          </a:p>
          <a:p>
            <a:pPr algn="just" eaLnBrk="1">
              <a:lnSpc>
                <a:spcPct val="105000"/>
              </a:lnSpc>
            </a:pPr>
            <a:endParaRPr lang="fr-FR" sz="2000" b="1" dirty="0">
              <a:solidFill>
                <a:srgbClr val="002060"/>
              </a:solidFill>
              <a:latin typeface="Merriweather Sans" charset="0"/>
            </a:endParaRPr>
          </a:p>
          <a:p>
            <a:pPr marL="342900" indent="-342900" algn="just" eaLnBrk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2060"/>
                </a:solidFill>
                <a:latin typeface="Merriweather Sans" charset="0"/>
              </a:rPr>
              <a:t>Création d’un comité de pilotage</a:t>
            </a:r>
          </a:p>
          <a:p>
            <a:pPr algn="just" eaLnBrk="1">
              <a:lnSpc>
                <a:spcPct val="105000"/>
              </a:lnSpc>
            </a:pPr>
            <a:endParaRPr lang="fr-FR" sz="2000" b="1" dirty="0">
              <a:solidFill>
                <a:srgbClr val="002060"/>
              </a:solidFill>
              <a:latin typeface="Merriweather Sans" charset="0"/>
            </a:endParaRPr>
          </a:p>
          <a:p>
            <a:pPr marL="342900" indent="-342900" algn="just" eaLnBrk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2060"/>
                </a:solidFill>
                <a:latin typeface="Merriweather Sans" charset="0"/>
              </a:rPr>
              <a:t>Présentation du projet pour avis</a:t>
            </a:r>
          </a:p>
          <a:p>
            <a:pPr algn="just" eaLnBrk="1">
              <a:lnSpc>
                <a:spcPct val="105000"/>
              </a:lnSpc>
            </a:pPr>
            <a:endParaRPr lang="fr-FR" sz="2000" b="1" dirty="0">
              <a:solidFill>
                <a:srgbClr val="002060"/>
              </a:solidFill>
              <a:latin typeface="Merriweather Sans" charset="0"/>
            </a:endParaRPr>
          </a:p>
          <a:p>
            <a:pPr marL="342900" indent="-342900" algn="just" eaLnBrk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2060"/>
                </a:solidFill>
                <a:latin typeface="Merriweather Sans" charset="0"/>
              </a:rPr>
              <a:t>Création d’un groupe de prévention interne à l’entreprise</a:t>
            </a:r>
          </a:p>
          <a:p>
            <a:pPr algn="just" eaLnBrk="1">
              <a:lnSpc>
                <a:spcPct val="105000"/>
              </a:lnSpc>
            </a:pPr>
            <a:endParaRPr lang="fr-FR" sz="2000" b="1" dirty="0">
              <a:solidFill>
                <a:srgbClr val="002060"/>
              </a:solidFill>
              <a:latin typeface="Merriweather Sans" charset="0"/>
            </a:endParaRPr>
          </a:p>
          <a:p>
            <a:pPr marL="342900" indent="-342900" algn="just" eaLnBrk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2060"/>
                </a:solidFill>
                <a:latin typeface="Merriweather Sans" charset="0"/>
              </a:rPr>
              <a:t>Formation</a:t>
            </a:r>
          </a:p>
          <a:p>
            <a:pPr algn="just" eaLnBrk="1">
              <a:lnSpc>
                <a:spcPct val="105000"/>
              </a:lnSpc>
            </a:pPr>
            <a:endParaRPr lang="fr-FR" sz="2000" b="1" dirty="0">
              <a:solidFill>
                <a:srgbClr val="002060"/>
              </a:solidFill>
              <a:latin typeface="Merriweather Sans" charset="0"/>
            </a:endParaRPr>
          </a:p>
          <a:p>
            <a:pPr marL="342900" indent="-342900" algn="just" eaLnBrk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2060"/>
                </a:solidFill>
                <a:latin typeface="Merriweather Sans" charset="0"/>
              </a:rPr>
              <a:t>Action </a:t>
            </a:r>
          </a:p>
          <a:p>
            <a:pPr algn="just" eaLnBrk="1">
              <a:lnSpc>
                <a:spcPct val="105000"/>
              </a:lnSpc>
            </a:pPr>
            <a:endParaRPr lang="fr-FR" sz="2000" b="1" dirty="0">
              <a:solidFill>
                <a:srgbClr val="002060"/>
              </a:solidFill>
              <a:latin typeface="Merriweather Sans" charset="0"/>
            </a:endParaRPr>
          </a:p>
          <a:p>
            <a:pPr marL="342900" indent="-342900" algn="just" eaLnBrk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2060"/>
                </a:solidFill>
                <a:latin typeface="Merriweather Sans" charset="0"/>
              </a:rPr>
              <a:t>Evaluation</a:t>
            </a:r>
          </a:p>
          <a:p>
            <a:pPr algn="just" eaLnBrk="1">
              <a:lnSpc>
                <a:spcPct val="105000"/>
              </a:lnSpc>
            </a:pPr>
            <a:endParaRPr lang="fr-FR" sz="2000" b="1" dirty="0">
              <a:solidFill>
                <a:schemeClr val="tx1">
                  <a:lumMod val="95000"/>
                  <a:lumOff val="5000"/>
                </a:schemeClr>
              </a:solidFill>
              <a:latin typeface="Merriweather Sans" charset="0"/>
            </a:endParaRPr>
          </a:p>
        </p:txBody>
      </p:sp>
      <p:sp>
        <p:nvSpPr>
          <p:cNvPr id="14" name="Bouton d'action : Informations 13">
            <a:hlinkClick r:id="rId4" action="ppaction://hlinkfile" highlightClick="1"/>
          </p:cNvPr>
          <p:cNvSpPr/>
          <p:nvPr/>
        </p:nvSpPr>
        <p:spPr bwMode="auto">
          <a:xfrm>
            <a:off x="7184221" y="2356829"/>
            <a:ext cx="288032" cy="322336"/>
          </a:xfrm>
          <a:prstGeom prst="actionButtonInformation">
            <a:avLst/>
          </a:prstGeom>
          <a:solidFill>
            <a:srgbClr val="CC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087984" y="7164213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Merriweather Sans" pitchFamily="50" charset="0"/>
              </a:rPr>
              <a:t>M. BAZAN 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" y="110893"/>
            <a:ext cx="860275" cy="8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Bouton d'action : Informations 7">
            <a:hlinkClick r:id="rId6" action="ppaction://hlinkfile" highlightClick="1"/>
          </p:cNvPr>
          <p:cNvSpPr/>
          <p:nvPr/>
        </p:nvSpPr>
        <p:spPr bwMode="auto">
          <a:xfrm>
            <a:off x="8352680" y="2397971"/>
            <a:ext cx="288032" cy="288932"/>
          </a:xfrm>
          <a:prstGeom prst="actionButtonInformation">
            <a:avLst/>
          </a:prstGeom>
          <a:solidFill>
            <a:srgbClr val="FF0000"/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8028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6" y="6722830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515958" y="366692"/>
            <a:ext cx="7656809" cy="803289"/>
          </a:xfrm>
          <a:prstGeom prst="rect">
            <a:avLst/>
          </a:prstGeom>
          <a:solidFill>
            <a:schemeClr val="bg1"/>
          </a:solidFill>
        </p:spPr>
        <p:txBody>
          <a:bodyPr wrap="square" lIns="91430" tIns="45716" rIns="91430" bIns="45716">
            <a:spAutoFit/>
          </a:bodyPr>
          <a:lstStyle/>
          <a:p>
            <a:pPr eaLnBrk="1">
              <a:lnSpc>
                <a:spcPct val="105000"/>
              </a:lnSpc>
            </a:pPr>
            <a:r>
              <a:rPr lang="fr-FR" sz="2600" b="1" i="1" dirty="0">
                <a:solidFill>
                  <a:srgbClr val="FF3300"/>
                </a:solidFill>
                <a:latin typeface="Merriweather Sans" charset="0"/>
              </a:rPr>
              <a:t>AGIR: 	Devoir d’alerte et conduite à tenir	</a:t>
            </a:r>
            <a:r>
              <a:rPr lang="fr-FR" b="1" i="1" dirty="0">
                <a:solidFill>
                  <a:srgbClr val="FF3300"/>
                </a:solidFill>
                <a:latin typeface="Merriweather Sans" charset="0"/>
              </a:rPr>
              <a:t>	</a:t>
            </a:r>
            <a:r>
              <a:rPr lang="fr-FR" b="1" i="1" dirty="0">
                <a:solidFill>
                  <a:schemeClr val="bg1"/>
                </a:solidFill>
                <a:latin typeface="Merriweather Sans" charset="0"/>
              </a:rPr>
              <a:t>	</a:t>
            </a:r>
            <a:r>
              <a:rPr lang="fr-FR" b="1" dirty="0">
                <a:solidFill>
                  <a:schemeClr val="bg1"/>
                </a:solidFill>
                <a:latin typeface="Merriweather Sans" charset="0"/>
              </a:rPr>
              <a:t>	</a:t>
            </a:r>
            <a:endParaRPr lang="fr-FR" i="1" dirty="0">
              <a:solidFill>
                <a:schemeClr val="bg1"/>
              </a:solidFill>
              <a:latin typeface="Merriweather Sans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15958" y="3779838"/>
            <a:ext cx="6948022" cy="154656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5400000" scaled="0"/>
          </a:gradFill>
        </p:spPr>
        <p:txBody>
          <a:bodyPr wrap="square" lIns="91430" tIns="45716" rIns="91430" bIns="45716">
            <a:spAutoFit/>
          </a:bodyPr>
          <a:lstStyle/>
          <a:p>
            <a:pPr eaLnBrk="1">
              <a:lnSpc>
                <a:spcPct val="105000"/>
              </a:lnSpc>
            </a:pPr>
            <a:r>
              <a:rPr lang="fr-FR" b="1" dirty="0">
                <a:solidFill>
                  <a:schemeClr val="tx1">
                    <a:lumMod val="95000"/>
                    <a:lumOff val="5000"/>
                  </a:schemeClr>
                </a:solidFill>
                <a:latin typeface="Merriweather Sans" charset="0"/>
              </a:rPr>
              <a:t> </a:t>
            </a:r>
            <a:r>
              <a:rPr lang="fr-FR" b="1" i="1" dirty="0">
                <a:solidFill>
                  <a:srgbClr val="002060"/>
                </a:solidFill>
                <a:latin typeface="Merriweather Sans" charset="0"/>
              </a:rPr>
              <a:t>Chaque personne a un devoir d’alerte face à un salarié</a:t>
            </a:r>
          </a:p>
          <a:p>
            <a:pPr eaLnBrk="1">
              <a:lnSpc>
                <a:spcPct val="105000"/>
              </a:lnSpc>
            </a:pPr>
            <a:r>
              <a:rPr lang="fr-FR" b="1" i="1" dirty="0">
                <a:solidFill>
                  <a:srgbClr val="002060"/>
                </a:solidFill>
                <a:latin typeface="Merriweather Sans" charset="0"/>
              </a:rPr>
              <a:t> en situation à risque</a:t>
            </a:r>
          </a:p>
          <a:p>
            <a:pPr eaLnBrk="1">
              <a:lnSpc>
                <a:spcPct val="105000"/>
              </a:lnSpc>
            </a:pPr>
            <a:endParaRPr lang="fr-FR" b="1" i="1" dirty="0">
              <a:solidFill>
                <a:srgbClr val="002060"/>
              </a:solidFill>
              <a:latin typeface="Merriweather Sans" charset="0"/>
            </a:endParaRPr>
          </a:p>
          <a:p>
            <a:pPr eaLnBrk="1">
              <a:lnSpc>
                <a:spcPct val="105000"/>
              </a:lnSpc>
            </a:pPr>
            <a:r>
              <a:rPr lang="fr-FR" b="1" i="1" dirty="0">
                <a:solidFill>
                  <a:srgbClr val="002060"/>
                </a:solidFill>
                <a:latin typeface="Merriweather Sans" charset="0"/>
              </a:rPr>
              <a:t>Il faut distinguer les troubles de comportements chroniques de ceux qui sont aigus</a:t>
            </a:r>
          </a:p>
        </p:txBody>
      </p:sp>
      <p:pic>
        <p:nvPicPr>
          <p:cNvPr id="16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22240"/>
            <a:ext cx="948393" cy="94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Flèche vers le bas 1"/>
          <p:cNvSpPr/>
          <p:nvPr/>
        </p:nvSpPr>
        <p:spPr>
          <a:xfrm>
            <a:off x="4564009" y="1477948"/>
            <a:ext cx="554428" cy="1746261"/>
          </a:xfrm>
          <a:prstGeom prst="downArrow">
            <a:avLst/>
          </a:prstGeom>
          <a:gradFill>
            <a:gsLst>
              <a:gs pos="0">
                <a:srgbClr val="FF3300"/>
              </a:gs>
              <a:gs pos="51000">
                <a:srgbClr val="FF6600"/>
              </a:gs>
              <a:gs pos="94000">
                <a:schemeClr val="bg1">
                  <a:lumMod val="95000"/>
                </a:schemeClr>
              </a:gs>
            </a:gsLst>
            <a:lin ang="135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fr-FR">
              <a:solidFill>
                <a:srgbClr val="FF33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87984" y="7164213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Merriweather Sans" pitchFamily="50" charset="0"/>
              </a:rPr>
              <a:t>M. BAZAN</a:t>
            </a:r>
          </a:p>
        </p:txBody>
      </p:sp>
    </p:spTree>
    <p:extLst>
      <p:ext uri="{BB962C8B-B14F-4D97-AF65-F5344CB8AC3E}">
        <p14:creationId xmlns:p14="http://schemas.microsoft.com/office/powerpoint/2010/main" val="186718872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5" y="6709171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0555" y="2267669"/>
            <a:ext cx="8931521" cy="3647152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pPr marL="0" marR="0" lvl="0" indent="0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</a:rPr>
              <a:t>Les conduites addictives sont définies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</a:rPr>
              <a:t> par la consommation d’une </a:t>
            </a:r>
          </a:p>
          <a:p>
            <a:pPr marL="0" marR="0" lvl="0" indent="0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lang="fr-FR" sz="2000" b="1" dirty="0">
              <a:solidFill>
                <a:srgbClr val="002060"/>
              </a:solidFill>
              <a:latin typeface="Merriweather Sans" charset="0"/>
            </a:endParaRPr>
          </a:p>
          <a:p>
            <a:pPr marL="0" marR="0" lvl="0" indent="0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</a:rPr>
              <a:t>substance dite psychoactive qui peut être licite (alcool, tabac, </a:t>
            </a:r>
          </a:p>
          <a:p>
            <a:pPr marL="0" marR="0" lvl="0" indent="0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lang="fr-FR" sz="2000" b="1" dirty="0">
              <a:solidFill>
                <a:srgbClr val="002060"/>
              </a:solidFill>
              <a:latin typeface="Merriweather Sans" charset="0"/>
            </a:endParaRPr>
          </a:p>
          <a:p>
            <a:pPr marL="0" marR="0" lvl="0" indent="0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</a:rPr>
              <a:t>médicaments psychotropes) ou illicite (cannabis, cocaïne, produits </a:t>
            </a:r>
          </a:p>
          <a:p>
            <a:pPr marL="0" marR="0" lvl="0" indent="0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lang="fr-FR" sz="2000" b="1" dirty="0">
              <a:solidFill>
                <a:srgbClr val="002060"/>
              </a:solidFill>
              <a:latin typeface="Merriweather Sans" charset="0"/>
            </a:endParaRPr>
          </a:p>
          <a:p>
            <a:pPr marL="0" marR="0" lvl="0" indent="0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</a:rPr>
              <a:t>de synthèse…). </a:t>
            </a:r>
          </a:p>
          <a:p>
            <a:pPr marL="0" marR="0" lvl="0" indent="0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lang="fr-FR" sz="2000" b="1" baseline="0" dirty="0">
              <a:solidFill>
                <a:srgbClr val="002060"/>
              </a:solidFill>
              <a:latin typeface="Merriweather Sans" charset="0"/>
            </a:endParaRPr>
          </a:p>
          <a:p>
            <a:pPr marL="0" marR="0" lvl="0" indent="0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</a:rPr>
              <a:t>Mais il y a aussi les addictions aux jeux, au sexe, au sport, au </a:t>
            </a:r>
          </a:p>
          <a:p>
            <a:pPr marL="0" marR="0" lvl="0" indent="0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lang="fr-FR" sz="2000" b="1" dirty="0">
              <a:solidFill>
                <a:srgbClr val="002060"/>
              </a:solidFill>
              <a:latin typeface="Merriweather Sans" charset="0"/>
            </a:endParaRPr>
          </a:p>
          <a:p>
            <a:pPr marL="0" marR="0" lvl="0" indent="0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</a:rPr>
              <a:t>travail (</a:t>
            </a:r>
            <a:r>
              <a:rPr kumimoji="0" lang="fr-FR" sz="2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erriweather Sans" charset="0"/>
              </a:rPr>
              <a:t>workaholisme</a:t>
            </a:r>
            <a:r>
              <a:rPr lang="fr-FR" sz="2000" b="1" dirty="0">
                <a:solidFill>
                  <a:srgbClr val="002060"/>
                </a:solidFill>
                <a:latin typeface="Merriweather Sans" charset="0"/>
              </a:rPr>
              <a:t>) ….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erriweather Sans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087984" y="7164213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 Sans" pitchFamily="50" charset="0"/>
                <a:ea typeface="ＭＳ Ｐゴシック" charset="0"/>
              </a:rPr>
              <a:t>M. BAZAN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" y="110893"/>
            <a:ext cx="860275" cy="8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45495" y="214707"/>
            <a:ext cx="4896543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ETAT DES LIEUX </a:t>
            </a:r>
          </a:p>
          <a:p>
            <a:pPr marL="0" marR="0" lvl="0" indent="0" algn="ctr" defTabSz="449263" rtl="0" eaLnBrk="1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 </a:t>
            </a:r>
            <a:endParaRPr kumimoji="0" lang="fr-FR" sz="4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rriweather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0266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5" y="6722830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419214" y="387718"/>
            <a:ext cx="7314203" cy="54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05000"/>
              </a:lnSpc>
            </a:pPr>
            <a:r>
              <a:rPr lang="fr-FR" sz="2800" b="1" dirty="0">
                <a:solidFill>
                  <a:srgbClr val="FF0000"/>
                </a:solidFill>
                <a:latin typeface="Merriweather Sans" charset="0"/>
              </a:rPr>
              <a:t>AGIR :  Devoir d’alerte et conduite à tenir	</a:t>
            </a:r>
            <a:endParaRPr lang="fr-FR" sz="2000" i="1" dirty="0">
              <a:solidFill>
                <a:schemeClr val="bg1"/>
              </a:solidFill>
              <a:latin typeface="Merriweather Sans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574827" y="1892192"/>
            <a:ext cx="8929981" cy="4618783"/>
            <a:chOff x="574827" y="1892192"/>
            <a:chExt cx="8929981" cy="4618783"/>
          </a:xfrm>
        </p:grpSpPr>
        <p:sp>
          <p:nvSpPr>
            <p:cNvPr id="13" name="Rectangle 12"/>
            <p:cNvSpPr/>
            <p:nvPr/>
          </p:nvSpPr>
          <p:spPr>
            <a:xfrm>
              <a:off x="2556786" y="1892192"/>
              <a:ext cx="6948022" cy="2354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>
                <a:lnSpc>
                  <a:spcPct val="105000"/>
                </a:lnSpc>
              </a:pPr>
              <a:r>
                <a:rPr lang="fr-F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rriweather Sans" charset="0"/>
                </a:rPr>
                <a:t> </a:t>
              </a:r>
              <a:r>
                <a:rPr lang="fr-FR" sz="2000" b="1" dirty="0">
                  <a:solidFill>
                    <a:srgbClr val="002060"/>
                  </a:solidFill>
                  <a:latin typeface="Merriweather Sans" charset="0"/>
                </a:rPr>
                <a:t>Soyons humble , l’employeur et les salariés ne sont pas des médecins!</a:t>
              </a:r>
            </a:p>
            <a:p>
              <a:pPr eaLnBrk="1">
                <a:lnSpc>
                  <a:spcPct val="105000"/>
                </a:lnSpc>
              </a:pPr>
              <a:endParaRPr lang="fr-FR" sz="2000" b="1" dirty="0">
                <a:solidFill>
                  <a:srgbClr val="002060"/>
                </a:solidFill>
                <a:latin typeface="Merriweather Sans" charset="0"/>
              </a:endParaRPr>
            </a:p>
            <a:p>
              <a:pPr eaLnBrk="1">
                <a:lnSpc>
                  <a:spcPct val="105000"/>
                </a:lnSpc>
              </a:pPr>
              <a:r>
                <a:rPr lang="fr-FR" sz="2000" b="1" dirty="0">
                  <a:solidFill>
                    <a:srgbClr val="002060"/>
                  </a:solidFill>
                  <a:latin typeface="Merriweather Sans" charset="0"/>
                </a:rPr>
                <a:t>Attention aux jugements de valeurs</a:t>
              </a:r>
            </a:p>
            <a:p>
              <a:pPr eaLnBrk="1">
                <a:lnSpc>
                  <a:spcPct val="105000"/>
                </a:lnSpc>
              </a:pPr>
              <a:endParaRPr lang="fr-FR" sz="2000" b="1" dirty="0">
                <a:solidFill>
                  <a:srgbClr val="002060"/>
                </a:solidFill>
                <a:latin typeface="Merriweather Sans" charset="0"/>
              </a:endParaRPr>
            </a:p>
            <a:p>
              <a:pPr eaLnBrk="1">
                <a:lnSpc>
                  <a:spcPct val="105000"/>
                </a:lnSpc>
              </a:pPr>
              <a:r>
                <a:rPr lang="fr-FR" sz="2000" b="1" dirty="0">
                  <a:solidFill>
                    <a:srgbClr val="002060"/>
                  </a:solidFill>
                  <a:latin typeface="Merriweather Sans" charset="0"/>
                </a:rPr>
                <a:t>Face à tout trouble aigue du comportement demander systématiquement un avis médical (ALLO SAMU 15)</a:t>
              </a: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75203">
              <a:off x="574827" y="2344900"/>
              <a:ext cx="1526132" cy="1449070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6068" y="4643933"/>
              <a:ext cx="1937349" cy="18670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8" name="ZoneTexte 17"/>
          <p:cNvSpPr txBox="1"/>
          <p:nvPr/>
        </p:nvSpPr>
        <p:spPr>
          <a:xfrm>
            <a:off x="2087984" y="7164213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Merriweather Sans" pitchFamily="50" charset="0"/>
              </a:rPr>
              <a:t>M. BAZAN 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" y="110893"/>
            <a:ext cx="860275" cy="8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10289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5" y="6722830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2087984" y="7164213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Merriweather Sans" pitchFamily="50" charset="0"/>
              </a:rPr>
              <a:t>M. BAZAN 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64801" y="110893"/>
            <a:ext cx="9813207" cy="7357230"/>
            <a:chOff x="64801" y="110893"/>
            <a:chExt cx="9813207" cy="7357230"/>
          </a:xfrm>
        </p:grpSpPr>
        <p:sp>
          <p:nvSpPr>
            <p:cNvPr id="37" name="Rectangle 36"/>
            <p:cNvSpPr/>
            <p:nvPr/>
          </p:nvSpPr>
          <p:spPr>
            <a:xfrm>
              <a:off x="1730618" y="233955"/>
              <a:ext cx="7843523" cy="9971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>
                <a:lnSpc>
                  <a:spcPct val="105000"/>
                </a:lnSpc>
              </a:pPr>
              <a:r>
                <a:rPr lang="fr-FR" sz="2800" b="1" dirty="0">
                  <a:solidFill>
                    <a:srgbClr val="FF0000"/>
                  </a:solidFill>
                  <a:latin typeface="Merriweather Sans" charset="0"/>
                </a:rPr>
                <a:t>AGIR:	Devoir d’alerte et conduite à tenir		</a:t>
              </a:r>
              <a:r>
                <a:rPr lang="fr-FR" sz="2000" b="1" dirty="0">
                  <a:solidFill>
                    <a:srgbClr val="CC0066"/>
                  </a:solidFill>
                  <a:latin typeface="Merriweather Sans" charset="0"/>
                </a:rPr>
                <a:t>	</a:t>
              </a:r>
              <a:endParaRPr lang="fr-FR" sz="2000" i="1" dirty="0">
                <a:solidFill>
                  <a:srgbClr val="CC0066"/>
                </a:solidFill>
                <a:latin typeface="Merriweather Sans" charset="0"/>
              </a:endParaRPr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1048160" y="925019"/>
              <a:ext cx="8829848" cy="6297108"/>
              <a:chOff x="1048160" y="925019"/>
              <a:chExt cx="8829848" cy="6297108"/>
            </a:xfrm>
            <a:noFill/>
          </p:grpSpPr>
          <p:sp>
            <p:nvSpPr>
              <p:cNvPr id="38" name="Rectangle 37"/>
              <p:cNvSpPr/>
              <p:nvPr/>
            </p:nvSpPr>
            <p:spPr>
              <a:xfrm>
                <a:off x="1048160" y="925019"/>
                <a:ext cx="8829848" cy="629710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>
                  <a:lnSpc>
                    <a:spcPct val="105000"/>
                  </a:lnSpc>
                </a:pPr>
                <a:r>
                  <a:rPr lang="fr-FR" sz="2400" b="1" dirty="0">
                    <a:solidFill>
                      <a:srgbClr val="CC0066"/>
                    </a:solidFill>
                    <a:latin typeface="Merriweather Sans" charset="0"/>
                  </a:rPr>
                  <a:t>TROUBLES DU COMPORTEMENT</a:t>
                </a:r>
              </a:p>
              <a:p>
                <a:pPr algn="ctr" eaLnBrk="1">
                  <a:lnSpc>
                    <a:spcPct val="105000"/>
                  </a:lnSpc>
                </a:pPr>
                <a:endParaRPr lang="fr-F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rriweather Sans" charset="0"/>
                </a:endParaRPr>
              </a:p>
              <a:p>
                <a:pPr algn="ctr" eaLnBrk="1">
                  <a:lnSpc>
                    <a:spcPct val="105000"/>
                  </a:lnSpc>
                </a:pPr>
                <a:endParaRPr lang="fr-F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rriweather Sans" charset="0"/>
                </a:endParaRPr>
              </a:p>
              <a:p>
                <a:pPr algn="ctr" eaLnBrk="1">
                  <a:lnSpc>
                    <a:spcPct val="105000"/>
                  </a:lnSpc>
                </a:pPr>
                <a:endParaRPr lang="fr-F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rriweather Sans" charset="0"/>
                </a:endParaRPr>
              </a:p>
              <a:p>
                <a:pPr algn="ctr" eaLnBrk="1">
                  <a:lnSpc>
                    <a:spcPct val="105000"/>
                  </a:lnSpc>
                </a:pPr>
                <a:endParaRPr lang="fr-F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rriweather Sans" charset="0"/>
                </a:endParaRPr>
              </a:p>
              <a:p>
                <a:pPr algn="ctr" eaLnBrk="1">
                  <a:lnSpc>
                    <a:spcPct val="105000"/>
                  </a:lnSpc>
                </a:pPr>
                <a:endParaRPr lang="fr-F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rriweather Sans" charset="0"/>
                </a:endParaRPr>
              </a:p>
              <a:p>
                <a:pPr algn="ctr" eaLnBrk="1">
                  <a:lnSpc>
                    <a:spcPct val="105000"/>
                  </a:lnSpc>
                </a:pPr>
                <a:endParaRPr lang="fr-F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rriweather Sans" charset="0"/>
                </a:endParaRPr>
              </a:p>
              <a:p>
                <a:pPr algn="ctr" eaLnBrk="1">
                  <a:lnSpc>
                    <a:spcPct val="105000"/>
                  </a:lnSpc>
                </a:pPr>
                <a:endParaRPr lang="fr-F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rriweather Sans" charset="0"/>
                </a:endParaRPr>
              </a:p>
              <a:p>
                <a:pPr algn="ctr" eaLnBrk="1">
                  <a:lnSpc>
                    <a:spcPct val="105000"/>
                  </a:lnSpc>
                </a:pPr>
                <a:endParaRPr lang="fr-F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rriweather Sans" charset="0"/>
                </a:endParaRPr>
              </a:p>
              <a:p>
                <a:pPr algn="ctr" eaLnBrk="1">
                  <a:lnSpc>
                    <a:spcPct val="105000"/>
                  </a:lnSpc>
                </a:pPr>
                <a:endParaRPr lang="fr-F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rriweather Sans" charset="0"/>
                </a:endParaRPr>
              </a:p>
              <a:p>
                <a:pPr algn="ctr" eaLnBrk="1">
                  <a:lnSpc>
                    <a:spcPct val="105000"/>
                  </a:lnSpc>
                </a:pPr>
                <a:endParaRPr lang="fr-F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rriweather Sans" charset="0"/>
                </a:endParaRPr>
              </a:p>
              <a:p>
                <a:pPr algn="ctr" eaLnBrk="1">
                  <a:lnSpc>
                    <a:spcPct val="105000"/>
                  </a:lnSpc>
                </a:pPr>
                <a:endParaRPr lang="fr-F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rriweather Sans" charset="0"/>
                </a:endParaRPr>
              </a:p>
              <a:p>
                <a:pPr algn="ctr" eaLnBrk="1">
                  <a:lnSpc>
                    <a:spcPct val="105000"/>
                  </a:lnSpc>
                </a:pPr>
                <a:endParaRPr lang="fr-F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rriweather Sans" charset="0"/>
                </a:endParaRPr>
              </a:p>
              <a:p>
                <a:pPr algn="ctr" eaLnBrk="1">
                  <a:lnSpc>
                    <a:spcPct val="105000"/>
                  </a:lnSpc>
                </a:pPr>
                <a:endParaRPr lang="fr-F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rriweather Sans" charset="0"/>
                </a:endParaRPr>
              </a:p>
              <a:p>
                <a:pPr algn="ctr" eaLnBrk="1">
                  <a:lnSpc>
                    <a:spcPct val="105000"/>
                  </a:lnSpc>
                </a:pPr>
                <a:endParaRPr lang="fr-F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rriweather Sans" charset="0"/>
                </a:endParaRPr>
              </a:p>
              <a:p>
                <a:pPr algn="ctr" eaLnBrk="1">
                  <a:lnSpc>
                    <a:spcPct val="105000"/>
                  </a:lnSpc>
                </a:pPr>
                <a:endParaRPr lang="fr-F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rriweather Sans" charset="0"/>
                </a:endParaRPr>
              </a:p>
              <a:p>
                <a:pPr algn="ctr" eaLnBrk="1">
                  <a:lnSpc>
                    <a:spcPct val="105000"/>
                  </a:lnSpc>
                </a:pPr>
                <a:endParaRPr lang="fr-F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rriweather Sans" charset="0"/>
                </a:endParaRPr>
              </a:p>
              <a:p>
                <a:pPr algn="ctr" eaLnBrk="1">
                  <a:lnSpc>
                    <a:spcPct val="105000"/>
                  </a:lnSpc>
                </a:pPr>
                <a:endParaRPr lang="fr-F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rriweather Sans" charset="0"/>
                </a:endParaRPr>
              </a:p>
              <a:p>
                <a:pPr algn="ctr" eaLnBrk="1">
                  <a:lnSpc>
                    <a:spcPct val="105000"/>
                  </a:lnSpc>
                </a:pPr>
                <a:endParaRPr lang="fr-F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rriweather Sans" charset="0"/>
                </a:endParaRPr>
              </a:p>
            </p:txBody>
          </p:sp>
          <p:grpSp>
            <p:nvGrpSpPr>
              <p:cNvPr id="39" name="Groupe 38"/>
              <p:cNvGrpSpPr/>
              <p:nvPr/>
            </p:nvGrpSpPr>
            <p:grpSpPr>
              <a:xfrm>
                <a:off x="1257542" y="1430879"/>
                <a:ext cx="7959235" cy="5733334"/>
                <a:chOff x="1295896" y="1390503"/>
                <a:chExt cx="7610412" cy="5733334"/>
              </a:xfrm>
              <a:grpFill/>
            </p:grpSpPr>
            <p:sp>
              <p:nvSpPr>
                <p:cNvPr id="40" name="Rectangle 39"/>
                <p:cNvSpPr/>
                <p:nvPr/>
              </p:nvSpPr>
              <p:spPr bwMode="auto">
                <a:xfrm>
                  <a:off x="5665948" y="1602294"/>
                  <a:ext cx="3240360" cy="5521543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fr-FR" sz="1800" b="0" i="0" u="none" strike="noStrike" cap="none" normalizeH="0" baseline="0">
                    <a:ln>
                      <a:noFill/>
                    </a:ln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 bwMode="auto">
                <a:xfrm>
                  <a:off x="5665948" y="1643502"/>
                  <a:ext cx="3240360" cy="482491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r>
                    <a:rPr lang="fr-FR" b="1" dirty="0">
                      <a:solidFill>
                        <a:srgbClr val="CC0066"/>
                      </a:solidFill>
                      <a:latin typeface="Merriweather Sans" pitchFamily="50" charset="0"/>
                    </a:rPr>
                    <a:t>chroniques</a:t>
                  </a:r>
                  <a:endParaRPr kumimoji="0" lang="fr-FR" sz="1800" b="1" i="0" u="none" strike="noStrike" cap="none" normalizeH="0" baseline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latin typeface="Merriweather Sans" pitchFamily="50" charset="0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 bwMode="auto">
                <a:xfrm>
                  <a:off x="1295896" y="1390503"/>
                  <a:ext cx="3253928" cy="5543922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fr-FR" sz="1800" b="0" i="0" u="none" strike="noStrike" cap="none" normalizeH="0" baseline="0" dirty="0">
                    <a:ln>
                      <a:noFill/>
                    </a:ln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58" name="ZoneTexte 57"/>
            <p:cNvSpPr txBox="1"/>
            <p:nvPr/>
          </p:nvSpPr>
          <p:spPr>
            <a:xfrm>
              <a:off x="5610991" y="2782661"/>
              <a:ext cx="3821809" cy="3755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r-FR" sz="1600" b="1" dirty="0">
                  <a:solidFill>
                    <a:srgbClr val="002060"/>
                  </a:solidFill>
                  <a:latin typeface="Merriweather Sans" pitchFamily="50" charset="0"/>
                </a:rPr>
                <a:t>Organiser la prise en charge (protocole)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r-FR" sz="1600" b="1" dirty="0">
                  <a:solidFill>
                    <a:srgbClr val="002060"/>
                  </a:solidFill>
                  <a:latin typeface="Merriweather Sans" pitchFamily="50" charset="0"/>
                </a:rPr>
                <a:t>Rédiger un constat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r-FR" sz="1600" b="1" dirty="0">
                  <a:solidFill>
                    <a:srgbClr val="002060"/>
                  </a:solidFill>
                  <a:latin typeface="Merriweather Sans" pitchFamily="50" charset="0"/>
                </a:rPr>
                <a:t>Réaliser un entretien hiérarchique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r-FR" sz="1600" b="1" dirty="0">
                  <a:solidFill>
                    <a:srgbClr val="002060"/>
                  </a:solidFill>
                  <a:latin typeface="Merriweather Sans" pitchFamily="50" charset="0"/>
                </a:rPr>
                <a:t>Organiser une Consultation auprès  du médecin du travail                     et lui transmettre le constat (information au salarié)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r-FR" sz="1600" b="1" dirty="0">
                  <a:solidFill>
                    <a:srgbClr val="002060"/>
                  </a:solidFill>
                  <a:latin typeface="Merriweather Sans" pitchFamily="50" charset="0"/>
                </a:rPr>
                <a:t>Suivre les recommandations </a:t>
              </a:r>
            </a:p>
            <a:p>
              <a:pPr algn="ctr"/>
              <a:r>
                <a:rPr lang="fr-FR" sz="1600" b="1" dirty="0">
                  <a:solidFill>
                    <a:srgbClr val="002060"/>
                  </a:solidFill>
                  <a:latin typeface="Merriweather Sans" pitchFamily="50" charset="0"/>
                </a:rPr>
                <a:t>      du médecin (adaptation</a:t>
              </a:r>
            </a:p>
            <a:p>
              <a:pPr algn="ctr"/>
              <a:r>
                <a:rPr lang="fr-FR" sz="1600" b="1" dirty="0">
                  <a:solidFill>
                    <a:srgbClr val="002060"/>
                  </a:solidFill>
                  <a:latin typeface="Merriweather Sans" pitchFamily="50" charset="0"/>
                </a:rPr>
                <a:t>     et poste/reclassement)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r-FR" sz="1600" b="1" dirty="0">
                  <a:solidFill>
                    <a:srgbClr val="002060"/>
                  </a:solidFill>
                  <a:latin typeface="Merriweather Sans" pitchFamily="50" charset="0"/>
                </a:rPr>
                <a:t>Proposer en accord avec</a:t>
              </a:r>
            </a:p>
            <a:p>
              <a:r>
                <a:rPr lang="fr-FR" sz="1600" b="1" dirty="0">
                  <a:solidFill>
                    <a:srgbClr val="002060"/>
                  </a:solidFill>
                  <a:latin typeface="Merriweather Sans" pitchFamily="50" charset="0"/>
                </a:rPr>
                <a:t>	le médecin un suivi     	adapté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fr-FR" sz="1600" b="1" dirty="0">
                  <a:solidFill>
                    <a:srgbClr val="002060"/>
                  </a:solidFill>
                  <a:latin typeface="Merriweather Sans" pitchFamily="50" charset="0"/>
                </a:rPr>
                <a:t>Faire des points réguliers</a:t>
              </a:r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1" y="110893"/>
              <a:ext cx="860275" cy="860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3" name="Groupe 2"/>
            <p:cNvGrpSpPr/>
            <p:nvPr/>
          </p:nvGrpSpPr>
          <p:grpSpPr>
            <a:xfrm>
              <a:off x="596311" y="1697215"/>
              <a:ext cx="3851430" cy="5770908"/>
              <a:chOff x="-3088041" y="1680657"/>
              <a:chExt cx="3851430" cy="5770908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-2959649" y="1930022"/>
                <a:ext cx="3388882" cy="552154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-3088041" y="2265694"/>
                <a:ext cx="3047681" cy="4471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fr-FR" sz="1600" b="1" dirty="0">
                    <a:solidFill>
                      <a:srgbClr val="002060"/>
                    </a:solidFill>
                    <a:latin typeface="Merriweather Sans" pitchFamily="50" charset="0"/>
                  </a:rPr>
                  <a:t>Soustraire le salarié à la situation dangereuse et ne pas le laisser seul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fr-FR" sz="1600" b="1" dirty="0">
                    <a:solidFill>
                      <a:srgbClr val="002060"/>
                    </a:solidFill>
                    <a:latin typeface="Merriweather Sans" pitchFamily="50" charset="0"/>
                  </a:rPr>
                  <a:t>Alerter la hiérarchie et le SST(secouriste du travail)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fr-FR" sz="1600" b="1" dirty="0">
                    <a:solidFill>
                      <a:srgbClr val="002060"/>
                    </a:solidFill>
                    <a:latin typeface="Merriweather Sans" pitchFamily="50" charset="0"/>
                  </a:rPr>
                  <a:t>Demander un avis médical (SAMU 15)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fr-FR" sz="1600" b="1" dirty="0">
                    <a:solidFill>
                      <a:srgbClr val="002060"/>
                    </a:solidFill>
                    <a:latin typeface="Merriweather Sans" pitchFamily="50" charset="0"/>
                  </a:rPr>
                  <a:t>Organiser la Prise en charge(protocole)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fr-FR" sz="1600" b="1" dirty="0">
                    <a:solidFill>
                      <a:srgbClr val="002060"/>
                    </a:solidFill>
                    <a:latin typeface="Merriweather Sans" pitchFamily="50" charset="0"/>
                  </a:rPr>
                  <a:t>Rédiger un constat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fr-FR" sz="1600" b="1" dirty="0">
                    <a:solidFill>
                      <a:srgbClr val="002060"/>
                    </a:solidFill>
                    <a:latin typeface="Merriweather Sans" pitchFamily="50" charset="0"/>
                  </a:rPr>
                  <a:t>Organiser une Consultation auprès du médecin du travail  et lui transmettre le constat à posteriori (Après en avoir informé le salarié)</a:t>
                </a:r>
              </a:p>
              <a:p>
                <a:endParaRPr lang="fr-FR" dirty="0">
                  <a:latin typeface="Merriweather Sans" pitchFamily="50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-2639682" y="1680657"/>
                <a:ext cx="3403071" cy="48444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lang="fr-FR" b="1" dirty="0">
                    <a:solidFill>
                      <a:srgbClr val="CC0066"/>
                    </a:solidFill>
                    <a:latin typeface="Merriweather Sans" pitchFamily="50" charset="0"/>
                  </a:rPr>
                  <a:t>Aigus</a:t>
                </a:r>
                <a:endParaRPr kumimoji="0" lang="fr-FR" sz="1800" b="1" i="0" u="none" strike="noStrike" cap="none" normalizeH="0" baseline="0" dirty="0">
                  <a:ln>
                    <a:noFill/>
                  </a:ln>
                  <a:solidFill>
                    <a:srgbClr val="CC0066"/>
                  </a:solidFill>
                  <a:effectLst/>
                  <a:latin typeface="Merriweather Sans" pitchFamily="50" charset="0"/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3611396" y="2047171"/>
              <a:ext cx="2988875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eaLnBrk="1">
                <a:lnSpc>
                  <a:spcPct val="105000"/>
                </a:lnSpc>
              </a:pPr>
              <a:r>
                <a:rPr lang="fr-F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rriweather Sans" charset="0"/>
                </a:rPr>
                <a:t> </a:t>
              </a:r>
              <a:r>
                <a:rPr lang="fr-FR" sz="1600" b="1" dirty="0">
                  <a:solidFill>
                    <a:srgbClr val="CC0066"/>
                  </a:solidFill>
                  <a:latin typeface="Merriweather Sans" charset="0"/>
                </a:rPr>
                <a:t>les conduites à tenir</a:t>
              </a:r>
            </a:p>
          </p:txBody>
        </p:sp>
      </p:grpSp>
      <p:sp>
        <p:nvSpPr>
          <p:cNvPr id="24" name="Bouton d'action : Informations 23">
            <a:hlinkClick r:id="rId5" action="ppaction://hlinkfile" highlightClick="1"/>
          </p:cNvPr>
          <p:cNvSpPr/>
          <p:nvPr/>
        </p:nvSpPr>
        <p:spPr bwMode="auto">
          <a:xfrm>
            <a:off x="4364999" y="3912405"/>
            <a:ext cx="288032" cy="322336"/>
          </a:xfrm>
          <a:prstGeom prst="actionButtonInformation">
            <a:avLst/>
          </a:prstGeom>
          <a:solidFill>
            <a:srgbClr val="CC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5" name="Bouton d'action : Informations 24">
            <a:hlinkClick r:id="rId6" action="ppaction://hlinkfile" highlightClick="1"/>
          </p:cNvPr>
          <p:cNvSpPr/>
          <p:nvPr/>
        </p:nvSpPr>
        <p:spPr bwMode="auto">
          <a:xfrm>
            <a:off x="4364999" y="5282435"/>
            <a:ext cx="288032" cy="322336"/>
          </a:xfrm>
          <a:prstGeom prst="actionButtonInformation">
            <a:avLst/>
          </a:prstGeom>
          <a:solidFill>
            <a:srgbClr val="CC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3635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5" y="6722830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282248" y="107110"/>
            <a:ext cx="758587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>
              <a:lnSpc>
                <a:spcPct val="105000"/>
              </a:lnSpc>
            </a:pPr>
            <a:endParaRPr lang="fr-FR" sz="2000" b="1" dirty="0">
              <a:solidFill>
                <a:schemeClr val="bg1"/>
              </a:solidFill>
              <a:latin typeface="Merriweather Sans" charset="0"/>
            </a:endParaRPr>
          </a:p>
          <a:p>
            <a:pPr algn="ctr" eaLnBrk="1">
              <a:lnSpc>
                <a:spcPct val="105000"/>
              </a:lnSpc>
            </a:pPr>
            <a:r>
              <a:rPr lang="fr-FR" sz="2800" b="1" dirty="0">
                <a:solidFill>
                  <a:srgbClr val="FF0000"/>
                </a:solidFill>
                <a:latin typeface="Merriweather Sans" charset="0"/>
              </a:rPr>
              <a:t>LES 9 CLEFS POUR UNE DEMARCHE REUSSIE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1299768" y="1501282"/>
            <a:ext cx="8357874" cy="5941627"/>
            <a:chOff x="1331733" y="1606670"/>
            <a:chExt cx="8357874" cy="5941627"/>
          </a:xfrm>
        </p:grpSpPr>
        <p:sp>
          <p:nvSpPr>
            <p:cNvPr id="19" name="Rectangle 18"/>
            <p:cNvSpPr/>
            <p:nvPr/>
          </p:nvSpPr>
          <p:spPr>
            <a:xfrm>
              <a:off x="1331733" y="1606670"/>
              <a:ext cx="7992888" cy="59416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eaLnBrk="1">
                <a:lnSpc>
                  <a:spcPct val="105000"/>
                </a:lnSpc>
                <a:buFont typeface="Wingdings" panose="05000000000000000000" pitchFamily="2" charset="2"/>
                <a:buChar char="Ø"/>
              </a:pPr>
              <a:r>
                <a:rPr lang="fr-FR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rriweather Sans" charset="0"/>
                </a:rPr>
                <a:t> </a:t>
              </a:r>
              <a:r>
                <a:rPr lang="fr-FR" b="1" dirty="0">
                  <a:solidFill>
                    <a:srgbClr val="002060"/>
                  </a:solidFill>
                  <a:latin typeface="Merriweather Sans" charset="0"/>
                </a:rPr>
                <a:t>Tirer profit des retours d’expériences d’autres entreprises</a:t>
              </a:r>
            </a:p>
            <a:p>
              <a:pPr eaLnBrk="1">
                <a:lnSpc>
                  <a:spcPct val="105000"/>
                </a:lnSpc>
              </a:pPr>
              <a:endParaRPr lang="fr-FR" b="1" dirty="0">
                <a:solidFill>
                  <a:srgbClr val="002060"/>
                </a:solidFill>
                <a:latin typeface="Merriweather Sans" charset="0"/>
              </a:endParaRPr>
            </a:p>
            <a:p>
              <a:pPr marL="342900" indent="-342900" eaLnBrk="1">
                <a:lnSpc>
                  <a:spcPct val="105000"/>
                </a:lnSpc>
                <a:buFont typeface="Wingdings" panose="05000000000000000000" pitchFamily="2" charset="2"/>
                <a:buChar char="Ø"/>
              </a:pPr>
              <a:r>
                <a:rPr lang="fr-FR" b="1" dirty="0">
                  <a:solidFill>
                    <a:srgbClr val="002060"/>
                  </a:solidFill>
                  <a:latin typeface="Merriweather Sans" charset="0"/>
                </a:rPr>
                <a:t>Impliquer tous les membres de l’entreprise et des ressources externes</a:t>
              </a:r>
            </a:p>
            <a:p>
              <a:pPr eaLnBrk="1">
                <a:lnSpc>
                  <a:spcPct val="105000"/>
                </a:lnSpc>
              </a:pPr>
              <a:endParaRPr lang="fr-FR" b="1" dirty="0">
                <a:solidFill>
                  <a:srgbClr val="002060"/>
                </a:solidFill>
                <a:latin typeface="Merriweather Sans" charset="0"/>
              </a:endParaRPr>
            </a:p>
            <a:p>
              <a:pPr marL="342900" indent="-342900" eaLnBrk="1">
                <a:lnSpc>
                  <a:spcPct val="105000"/>
                </a:lnSpc>
                <a:buFont typeface="Wingdings" panose="05000000000000000000" pitchFamily="2" charset="2"/>
                <a:buChar char="Ø"/>
              </a:pPr>
              <a:r>
                <a:rPr lang="fr-FR" b="1" dirty="0">
                  <a:solidFill>
                    <a:srgbClr val="002060"/>
                  </a:solidFill>
                  <a:latin typeface="Merriweather Sans" charset="0"/>
                </a:rPr>
                <a:t>Instaurer et préserver un dialogue social de qualité</a:t>
              </a:r>
            </a:p>
            <a:p>
              <a:pPr eaLnBrk="1">
                <a:lnSpc>
                  <a:spcPct val="105000"/>
                </a:lnSpc>
              </a:pPr>
              <a:endParaRPr lang="fr-FR" b="1" dirty="0">
                <a:solidFill>
                  <a:srgbClr val="002060"/>
                </a:solidFill>
                <a:latin typeface="Merriweather Sans" charset="0"/>
              </a:endParaRPr>
            </a:p>
            <a:p>
              <a:pPr marL="342900" indent="-342900" eaLnBrk="1">
                <a:lnSpc>
                  <a:spcPct val="105000"/>
                </a:lnSpc>
                <a:buFont typeface="Wingdings" panose="05000000000000000000" pitchFamily="2" charset="2"/>
                <a:buChar char="Ø"/>
              </a:pPr>
              <a:r>
                <a:rPr lang="fr-FR" b="1" dirty="0">
                  <a:solidFill>
                    <a:srgbClr val="002060"/>
                  </a:solidFill>
                  <a:latin typeface="Merriweather Sans" charset="0"/>
                </a:rPr>
                <a:t>Fournir les moyens de formation et d’information appropriés</a:t>
              </a:r>
            </a:p>
            <a:p>
              <a:pPr eaLnBrk="1">
                <a:lnSpc>
                  <a:spcPct val="105000"/>
                </a:lnSpc>
              </a:pPr>
              <a:endParaRPr lang="fr-FR" b="1" dirty="0">
                <a:solidFill>
                  <a:srgbClr val="002060"/>
                </a:solidFill>
                <a:latin typeface="Merriweather Sans" charset="0"/>
              </a:endParaRPr>
            </a:p>
            <a:p>
              <a:pPr marL="342900" indent="-342900" eaLnBrk="1">
                <a:lnSpc>
                  <a:spcPct val="105000"/>
                </a:lnSpc>
                <a:buFont typeface="Wingdings" panose="05000000000000000000" pitchFamily="2" charset="2"/>
                <a:buChar char="Ø"/>
              </a:pPr>
              <a:r>
                <a:rPr lang="fr-FR" b="1" dirty="0">
                  <a:solidFill>
                    <a:srgbClr val="002060"/>
                  </a:solidFill>
                  <a:latin typeface="Merriweather Sans" charset="0"/>
                </a:rPr>
                <a:t>Rappeler les rôles de chacun, tout le monde est concerné</a:t>
              </a:r>
            </a:p>
            <a:p>
              <a:pPr eaLnBrk="1">
                <a:lnSpc>
                  <a:spcPct val="105000"/>
                </a:lnSpc>
              </a:pPr>
              <a:endParaRPr lang="fr-FR" b="1" dirty="0">
                <a:solidFill>
                  <a:srgbClr val="002060"/>
                </a:solidFill>
                <a:latin typeface="Merriweather Sans" charset="0"/>
              </a:endParaRPr>
            </a:p>
            <a:p>
              <a:pPr marL="342900" indent="-342900" eaLnBrk="1">
                <a:lnSpc>
                  <a:spcPct val="105000"/>
                </a:lnSpc>
                <a:buFont typeface="Wingdings" panose="05000000000000000000" pitchFamily="2" charset="2"/>
                <a:buChar char="Ø"/>
              </a:pPr>
              <a:r>
                <a:rPr lang="fr-FR" b="1" dirty="0">
                  <a:solidFill>
                    <a:srgbClr val="002060"/>
                  </a:solidFill>
                  <a:latin typeface="Merriweather Sans" charset="0"/>
                </a:rPr>
                <a:t>Convaincre qu’il est important pour chacun de lutter contre les attitudes d’évitement</a:t>
              </a:r>
            </a:p>
            <a:p>
              <a:pPr eaLnBrk="1">
                <a:lnSpc>
                  <a:spcPct val="105000"/>
                </a:lnSpc>
              </a:pPr>
              <a:endParaRPr lang="fr-FR" b="1" dirty="0">
                <a:solidFill>
                  <a:srgbClr val="002060"/>
                </a:solidFill>
                <a:latin typeface="Merriweather Sans" charset="0"/>
              </a:endParaRPr>
            </a:p>
            <a:p>
              <a:pPr marL="342900" indent="-342900" eaLnBrk="1">
                <a:lnSpc>
                  <a:spcPct val="105000"/>
                </a:lnSpc>
                <a:buFont typeface="Wingdings" panose="05000000000000000000" pitchFamily="2" charset="2"/>
                <a:buChar char="Ø"/>
              </a:pPr>
              <a:r>
                <a:rPr lang="fr-FR" b="1" dirty="0">
                  <a:solidFill>
                    <a:srgbClr val="002060"/>
                  </a:solidFill>
                  <a:latin typeface="Merriweather Sans" charset="0"/>
                </a:rPr>
                <a:t>Rassurer l’ensemble du personnel sur l’absence de sanction encourue en cas d’appel au secours ou d’alerte</a:t>
              </a:r>
            </a:p>
            <a:p>
              <a:pPr eaLnBrk="1">
                <a:lnSpc>
                  <a:spcPct val="105000"/>
                </a:lnSpc>
              </a:pPr>
              <a:endParaRPr lang="fr-FR" b="1" dirty="0">
                <a:solidFill>
                  <a:srgbClr val="002060"/>
                </a:solidFill>
                <a:latin typeface="Merriweather Sans" charset="0"/>
              </a:endParaRPr>
            </a:p>
            <a:p>
              <a:pPr marL="342900" indent="-342900" eaLnBrk="1">
                <a:lnSpc>
                  <a:spcPct val="105000"/>
                </a:lnSpc>
                <a:buFont typeface="Wingdings" panose="05000000000000000000" pitchFamily="2" charset="2"/>
                <a:buChar char="Ø"/>
              </a:pPr>
              <a:r>
                <a:rPr lang="fr-FR" b="1" dirty="0">
                  <a:solidFill>
                    <a:srgbClr val="002060"/>
                  </a:solidFill>
                  <a:latin typeface="Merriweather Sans" charset="0"/>
                </a:rPr>
                <a:t>Bien expliquer la différence entre alerter et dénoncer</a:t>
              </a:r>
            </a:p>
            <a:p>
              <a:pPr eaLnBrk="1">
                <a:lnSpc>
                  <a:spcPct val="105000"/>
                </a:lnSpc>
              </a:pPr>
              <a:endParaRPr lang="fr-FR" b="1" dirty="0">
                <a:solidFill>
                  <a:srgbClr val="002060"/>
                </a:solidFill>
                <a:latin typeface="Merriweather Sans" charset="0"/>
              </a:endParaRPr>
            </a:p>
            <a:p>
              <a:pPr marL="342900" indent="-342900" eaLnBrk="1">
                <a:lnSpc>
                  <a:spcPct val="105000"/>
                </a:lnSpc>
                <a:buFont typeface="Wingdings" panose="05000000000000000000" pitchFamily="2" charset="2"/>
                <a:buChar char="Ø"/>
              </a:pPr>
              <a:r>
                <a:rPr lang="fr-FR" b="1" dirty="0">
                  <a:solidFill>
                    <a:srgbClr val="002060"/>
                  </a:solidFill>
                  <a:latin typeface="Merriweather Sans" charset="0"/>
                </a:rPr>
                <a:t>Communiquer sur les réussites dans l’entreprise</a:t>
              </a:r>
            </a:p>
            <a:p>
              <a:pPr eaLnBrk="1">
                <a:lnSpc>
                  <a:spcPct val="105000"/>
                </a:lnSpc>
              </a:pPr>
              <a:endPara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rriweather Sans" charset="0"/>
              </a:endParaRPr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5813" y="3670538"/>
              <a:ext cx="893794" cy="10587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ZoneTexte 10"/>
          <p:cNvSpPr txBox="1"/>
          <p:nvPr/>
        </p:nvSpPr>
        <p:spPr>
          <a:xfrm>
            <a:off x="2087984" y="7164213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Merriweather Sans" pitchFamily="50" charset="0"/>
              </a:rPr>
              <a:t>M. BAZAN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" y="110893"/>
            <a:ext cx="860275" cy="8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71022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5" y="6722830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55936" y="159102"/>
            <a:ext cx="7585876" cy="977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>
              <a:lnSpc>
                <a:spcPct val="105000"/>
              </a:lnSpc>
            </a:pPr>
            <a:r>
              <a:rPr lang="fr-FR" sz="2800" b="1" dirty="0">
                <a:solidFill>
                  <a:srgbClr val="FF0000"/>
                </a:solidFill>
                <a:latin typeface="Merriweather Sans" charset="0"/>
              </a:rPr>
              <a:t>AIDE ET CONSEILS:</a:t>
            </a:r>
          </a:p>
          <a:p>
            <a:pPr algn="ctr" eaLnBrk="1">
              <a:lnSpc>
                <a:spcPct val="105000"/>
              </a:lnSpc>
            </a:pPr>
            <a:r>
              <a:rPr lang="fr-FR" sz="2800" b="1" dirty="0">
                <a:solidFill>
                  <a:srgbClr val="FF0000"/>
                </a:solidFill>
                <a:latin typeface="Merriweather Sans" charset="0"/>
              </a:rPr>
              <a:t>VOS PARTENAIRES DE PREVENTION</a:t>
            </a:r>
          </a:p>
        </p:txBody>
      </p:sp>
      <p:sp>
        <p:nvSpPr>
          <p:cNvPr id="11" name="Rogner un rectangle avec un coin diagonal 10"/>
          <p:cNvSpPr/>
          <p:nvPr/>
        </p:nvSpPr>
        <p:spPr bwMode="auto">
          <a:xfrm rot="20522476">
            <a:off x="1037836" y="1835017"/>
            <a:ext cx="3265544" cy="1624985"/>
          </a:xfrm>
          <a:prstGeom prst="snip2DiagRect">
            <a:avLst>
              <a:gd name="adj1" fmla="val 2531"/>
              <a:gd name="adj2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C0066"/>
            </a:extrusionClr>
            <a:contourClr>
              <a:srgbClr val="CC0066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fr-FR" b="1" dirty="0">
                <a:solidFill>
                  <a:srgbClr val="FF0000"/>
                </a:solidFill>
                <a:latin typeface="Merriweather Sans" pitchFamily="50" charset="0"/>
              </a:rPr>
              <a:t>Pour vous accompagner, différents intervenants spécialisés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Merriweather Sans" pitchFamily="50" charset="0"/>
              </a:rPr>
              <a:t>Sollicitez</a:t>
            </a:r>
            <a:r>
              <a:rPr kumimoji="0" lang="fr-FR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Merriweather Sans" pitchFamily="50" charset="0"/>
              </a:rPr>
              <a:t> les!</a:t>
            </a:r>
            <a:endParaRPr kumimoji="0" lang="fr-FR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Merriweather Sans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3813" y="3181663"/>
            <a:ext cx="4837131" cy="280692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342900" indent="-342900" eaLnBrk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rriweather Sans" charset="0"/>
              </a:rPr>
              <a:t> </a:t>
            </a:r>
            <a:r>
              <a:rPr lang="fr-FR" sz="2800" b="1" dirty="0">
                <a:solidFill>
                  <a:srgbClr val="002060"/>
                </a:solidFill>
                <a:latin typeface="Merriweather Sans" charset="0"/>
              </a:rPr>
              <a:t>La CARSAT</a:t>
            </a:r>
          </a:p>
          <a:p>
            <a:pPr marL="342900" indent="-342900" eaLnBrk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002060"/>
                </a:solidFill>
                <a:latin typeface="Merriweather Sans" charset="0"/>
              </a:rPr>
              <a:t>ANACT, ARACT</a:t>
            </a:r>
          </a:p>
          <a:p>
            <a:pPr marL="342900" indent="-342900" eaLnBrk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002060"/>
                </a:solidFill>
                <a:latin typeface="Merriweather Sans" charset="0"/>
              </a:rPr>
              <a:t>OPPBTP</a:t>
            </a:r>
          </a:p>
          <a:p>
            <a:pPr marL="342900" indent="-342900" eaLnBrk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002060"/>
                </a:solidFill>
                <a:latin typeface="Merriweather Sans" charset="0"/>
              </a:rPr>
              <a:t>La DREETS</a:t>
            </a:r>
          </a:p>
          <a:p>
            <a:pPr marL="342900" indent="-342900" eaLnBrk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002060"/>
                </a:solidFill>
                <a:latin typeface="Merriweather Sans" charset="0"/>
              </a:rPr>
              <a:t>Les Services de Santé au Travail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087984" y="7164213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Merriweather Sans" pitchFamily="50" charset="0"/>
              </a:rPr>
              <a:t>M. BAZAN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" y="110893"/>
            <a:ext cx="860275" cy="8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52365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5" y="6722830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67904" y="210111"/>
            <a:ext cx="7727291" cy="99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05000"/>
              </a:lnSpc>
            </a:pPr>
            <a:r>
              <a:rPr lang="fr-FR" sz="2000" b="1" dirty="0">
                <a:latin typeface="Merriweather Sans" charset="0"/>
              </a:rPr>
              <a:t>		</a:t>
            </a:r>
            <a:r>
              <a:rPr lang="fr-FR" sz="2800" b="1" dirty="0">
                <a:solidFill>
                  <a:srgbClr val="FF0000"/>
                </a:solidFill>
                <a:latin typeface="Merriweather Sans" charset="0"/>
              </a:rPr>
              <a:t>VOTRE SERVICE DE SANTE AU TRAVAIL	</a:t>
            </a:r>
            <a:r>
              <a:rPr lang="fr-FR" sz="2800" b="1" dirty="0">
                <a:solidFill>
                  <a:srgbClr val="002060"/>
                </a:solidFill>
                <a:latin typeface="Merriweather Sans" charset="0"/>
              </a:rPr>
              <a:t>		</a:t>
            </a:r>
            <a:r>
              <a:rPr lang="fr-FR" sz="2000" b="1" dirty="0">
                <a:solidFill>
                  <a:schemeClr val="bg1"/>
                </a:solidFill>
                <a:latin typeface="Merriweather Sans" charset="0"/>
              </a:rPr>
              <a:t>	</a:t>
            </a:r>
            <a:endParaRPr lang="fr-FR" sz="2000" i="1" dirty="0">
              <a:solidFill>
                <a:schemeClr val="bg1"/>
              </a:solidFill>
              <a:latin typeface="Merriweather Sans" charset="0"/>
            </a:endParaRPr>
          </a:p>
        </p:txBody>
      </p:sp>
      <p:sp>
        <p:nvSpPr>
          <p:cNvPr id="13" name="Rogner un rectangle avec un coin diagonal 12"/>
          <p:cNvSpPr/>
          <p:nvPr/>
        </p:nvSpPr>
        <p:spPr bwMode="auto">
          <a:xfrm rot="20522476">
            <a:off x="622828" y="1363001"/>
            <a:ext cx="2781404" cy="1521035"/>
          </a:xfrm>
          <a:prstGeom prst="snip2Diag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C0066"/>
            </a:extrusionClr>
            <a:contourClr>
              <a:srgbClr val="CC0066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fr-FR" sz="1600" b="1" dirty="0">
                <a:solidFill>
                  <a:srgbClr val="CC0066"/>
                </a:solidFill>
                <a:latin typeface="Merriweather Sans" pitchFamily="50" charset="0"/>
              </a:rPr>
              <a:t>Votre référent privilégié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fr-FR" sz="1600" b="1" dirty="0">
              <a:solidFill>
                <a:srgbClr val="CC0066"/>
              </a:solidFill>
              <a:latin typeface="Merriweather Sans" pitchFamily="50" charset="0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fr-FR" sz="1600" b="1" dirty="0">
                <a:solidFill>
                  <a:srgbClr val="CC0066"/>
                </a:solidFill>
                <a:latin typeface="Merriweather Sans" pitchFamily="50" charset="0"/>
              </a:rPr>
              <a:t>Le médecin du travail</a:t>
            </a: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fr-FR" sz="1600" b="1" dirty="0">
              <a:solidFill>
                <a:srgbClr val="CC0066"/>
              </a:solidFill>
              <a:latin typeface="Merriweather Sans" pitchFamily="50" charset="0"/>
            </a:endParaRPr>
          </a:p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fr-FR" sz="1600" b="1" dirty="0">
                <a:solidFill>
                  <a:srgbClr val="CC0066"/>
                </a:solidFill>
                <a:latin typeface="Merriweather Sans" pitchFamily="50" charset="0"/>
              </a:rPr>
              <a:t>Prenez contact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79514" y="3131765"/>
            <a:ext cx="7535779" cy="3582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002060"/>
                </a:solidFill>
                <a:latin typeface="Merriweather Sans" charset="0"/>
              </a:rPr>
              <a:t>Les SST ont pour mission exclusive d’éviter toute altération de la santé des salariés du fait de leur travail. Ils conseillent les employeurs, les salariés et leurs représentants et participent à la prévention de la consommation d’alcool et de drogues sur les lieux de travail. </a:t>
            </a:r>
          </a:p>
          <a:p>
            <a:pPr marL="342900" indent="-342900" eaLnBrk="1">
              <a:lnSpc>
                <a:spcPct val="105000"/>
              </a:lnSpc>
              <a:buFont typeface="Wingdings" panose="05000000000000000000" pitchFamily="2" charset="2"/>
              <a:buChar char="Ø"/>
            </a:pPr>
            <a:endParaRPr lang="fr-FR" b="1" dirty="0">
              <a:solidFill>
                <a:srgbClr val="002060"/>
              </a:solidFill>
              <a:latin typeface="Merriweather Sans" charset="0"/>
            </a:endParaRPr>
          </a:p>
          <a:p>
            <a:pPr marL="342900" indent="-342900" eaLnBrk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002060"/>
                </a:solidFill>
                <a:latin typeface="Merriweather Sans" charset="0"/>
              </a:rPr>
              <a:t>Le médecin du travail est entouré par une équipe pluridisciplinaire</a:t>
            </a:r>
          </a:p>
          <a:p>
            <a:pPr eaLnBrk="1">
              <a:lnSpc>
                <a:spcPct val="105000"/>
              </a:lnSpc>
            </a:pPr>
            <a:r>
              <a:rPr lang="fr-FR" b="1" dirty="0">
                <a:solidFill>
                  <a:srgbClr val="002060"/>
                </a:solidFill>
                <a:latin typeface="Merriweather Sans" charset="0"/>
              </a:rPr>
              <a:t>(IDEST, IPRP, ERGONOME</a:t>
            </a:r>
            <a:r>
              <a:rPr lang="fr-FR" b="1">
                <a:solidFill>
                  <a:srgbClr val="002060"/>
                </a:solidFill>
                <a:latin typeface="Merriweather Sans" charset="0"/>
              </a:rPr>
              <a:t>, CSST</a:t>
            </a:r>
            <a:r>
              <a:rPr lang="fr-FR" b="1" dirty="0">
                <a:solidFill>
                  <a:srgbClr val="002060"/>
                </a:solidFill>
                <a:latin typeface="Merriweather Sans" charset="0"/>
              </a:rPr>
              <a:t>, Psychologue du travail et Assistante Sociale du travail, chargé de maintien en emploi ergonome)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087984" y="7164213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Merriweather Sans" pitchFamily="50" charset="0"/>
              </a:rPr>
              <a:t>M. BAZAN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" y="110893"/>
            <a:ext cx="860275" cy="8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47378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5" y="6722830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52363" y="278921"/>
            <a:ext cx="85077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>
              <a:lnSpc>
                <a:spcPct val="105000"/>
              </a:lnSpc>
            </a:pPr>
            <a:r>
              <a:rPr lang="fr-FR" sz="2000" b="1" dirty="0">
                <a:solidFill>
                  <a:srgbClr val="FF0000"/>
                </a:solidFill>
                <a:latin typeface="Merriweather Sans" charset="0"/>
              </a:rPr>
              <a:t>ROLE DU MEDECIN DU TRAVAIL et DE L’EQUIPE MEDICO SOCIALE </a:t>
            </a:r>
          </a:p>
          <a:p>
            <a:pPr eaLnBrk="1">
              <a:lnSpc>
                <a:spcPct val="105000"/>
              </a:lnSpc>
            </a:pPr>
            <a:r>
              <a:rPr lang="fr-FR" sz="2000" b="1" dirty="0">
                <a:solidFill>
                  <a:srgbClr val="FF0000"/>
                </a:solidFill>
                <a:latin typeface="Merriweather Sans" charset="0"/>
              </a:rPr>
              <a:t>						(IDEST, AS, PSYCHO)		</a:t>
            </a:r>
            <a:endParaRPr lang="fr-FR" sz="2000" i="1" dirty="0">
              <a:solidFill>
                <a:srgbClr val="FF0000"/>
              </a:solidFill>
              <a:latin typeface="Merriweather San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0787" y="1619597"/>
            <a:ext cx="8049300" cy="5327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002060"/>
                </a:solidFill>
                <a:latin typeface="Merriweather Sans" charset="0"/>
              </a:rPr>
              <a:t>L’objectif est le maintien dans l’emploi en toute sécurité, l’amélioration de la santé et de la qualité de vie</a:t>
            </a:r>
          </a:p>
          <a:p>
            <a:pPr eaLnBrk="1">
              <a:lnSpc>
                <a:spcPct val="105000"/>
              </a:lnSpc>
            </a:pPr>
            <a:endParaRPr lang="fr-FR" b="1" dirty="0">
              <a:solidFill>
                <a:srgbClr val="002060"/>
              </a:solidFill>
              <a:latin typeface="Merriweather Sans" charset="0"/>
            </a:endParaRPr>
          </a:p>
          <a:p>
            <a:pPr marL="342900" indent="-342900" eaLnBrk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002060"/>
                </a:solidFill>
                <a:latin typeface="Merriweather Sans" charset="0"/>
              </a:rPr>
              <a:t>Prise en charge médicale du salarié en toute indépendance et </a:t>
            </a:r>
          </a:p>
          <a:p>
            <a:pPr eaLnBrk="1">
              <a:lnSpc>
                <a:spcPct val="105000"/>
              </a:lnSpc>
            </a:pPr>
            <a:r>
              <a:rPr lang="fr-FR" b="1" dirty="0">
                <a:solidFill>
                  <a:srgbClr val="002060"/>
                </a:solidFill>
                <a:latin typeface="Merriweather Sans" charset="0"/>
              </a:rPr>
              <a:t>     dans le </a:t>
            </a:r>
            <a:r>
              <a:rPr lang="fr-FR" b="1" dirty="0">
                <a:solidFill>
                  <a:srgbClr val="FF0000"/>
                </a:solidFill>
                <a:latin typeface="Merriweather Sans" charset="0"/>
              </a:rPr>
              <a:t>respect du secret médical</a:t>
            </a:r>
          </a:p>
          <a:p>
            <a:pPr eaLnBrk="1">
              <a:lnSpc>
                <a:spcPct val="105000"/>
              </a:lnSpc>
            </a:pPr>
            <a:endParaRPr lang="fr-FR" b="1" dirty="0">
              <a:solidFill>
                <a:srgbClr val="002060"/>
              </a:solidFill>
              <a:latin typeface="Merriweather Sans" charset="0"/>
            </a:endParaRPr>
          </a:p>
          <a:p>
            <a:pPr marL="285750" indent="-285750" eaLnBrk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002060"/>
                </a:solidFill>
                <a:latin typeface="Merriweather Sans" charset="0"/>
              </a:rPr>
              <a:t>Ecoute et dialogue dans le respect des libertés individuelles</a:t>
            </a:r>
          </a:p>
          <a:p>
            <a:pPr eaLnBrk="1">
              <a:lnSpc>
                <a:spcPct val="105000"/>
              </a:lnSpc>
            </a:pPr>
            <a:endParaRPr lang="fr-FR" b="1" dirty="0">
              <a:solidFill>
                <a:srgbClr val="002060"/>
              </a:solidFill>
              <a:latin typeface="Merriweather Sans" charset="0"/>
            </a:endParaRPr>
          </a:p>
          <a:p>
            <a:pPr marL="285750" indent="-285750" eaLnBrk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002060"/>
                </a:solidFill>
                <a:latin typeface="Merriweather Sans" charset="0"/>
              </a:rPr>
              <a:t>Orientation, en cas de consommation à risque, vers le médecin traitant ou des organismes spécialisés pour une prise en charge globale, thérapeutique, psychologique et sociale</a:t>
            </a:r>
          </a:p>
          <a:p>
            <a:pPr eaLnBrk="1">
              <a:lnSpc>
                <a:spcPct val="105000"/>
              </a:lnSpc>
            </a:pPr>
            <a:endParaRPr lang="fr-FR" b="1" dirty="0">
              <a:solidFill>
                <a:srgbClr val="002060"/>
              </a:solidFill>
              <a:latin typeface="Merriweather Sans" charset="0"/>
            </a:endParaRPr>
          </a:p>
          <a:p>
            <a:pPr marL="285750" indent="-285750" eaLnBrk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002060"/>
                </a:solidFill>
                <a:latin typeface="Merriweather Sans" charset="0"/>
              </a:rPr>
              <a:t>Préparation du retour et du maintien dans l’emploi </a:t>
            </a:r>
          </a:p>
          <a:p>
            <a:pPr eaLnBrk="1">
              <a:lnSpc>
                <a:spcPct val="105000"/>
              </a:lnSpc>
            </a:pPr>
            <a:r>
              <a:rPr lang="fr-FR" b="1" dirty="0">
                <a:solidFill>
                  <a:srgbClr val="002060"/>
                </a:solidFill>
                <a:latin typeface="Merriweather Sans" charset="0"/>
              </a:rPr>
              <a:t>Visite occasionnelle demande employeur, salarié, pré reprise et reprise</a:t>
            </a:r>
          </a:p>
          <a:p>
            <a:pPr eaLnBrk="1">
              <a:lnSpc>
                <a:spcPct val="105000"/>
              </a:lnSpc>
            </a:pPr>
            <a:r>
              <a:rPr lang="fr-FR" b="1" dirty="0">
                <a:solidFill>
                  <a:srgbClr val="002060"/>
                </a:solidFill>
                <a:latin typeface="Merriweather Sans" charset="0"/>
              </a:rPr>
              <a:t>Détermine l’aptitude au poste de travail *,si nécessaire propose des adaptations de poste ou un reclassement professionnel dans et/ou hors de l’entreprise.</a:t>
            </a:r>
          </a:p>
          <a:p>
            <a:pPr marL="285750" indent="-285750" eaLnBrk="1">
              <a:lnSpc>
                <a:spcPct val="105000"/>
              </a:lnSpc>
              <a:buFont typeface="Wingdings" panose="05000000000000000000" pitchFamily="2" charset="2"/>
              <a:buChar char="Ø"/>
            </a:pPr>
            <a:endParaRPr lang="fr-FR" b="1" dirty="0">
              <a:solidFill>
                <a:srgbClr val="C00000"/>
              </a:solidFill>
              <a:latin typeface="Merriweather Sans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87984" y="7164213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Merriweather Sans" pitchFamily="50" charset="0"/>
              </a:rPr>
              <a:t>M. BAZAN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" y="110893"/>
            <a:ext cx="860275" cy="8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525775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5" y="6722830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27425" y="110893"/>
            <a:ext cx="7585876" cy="977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>
              <a:lnSpc>
                <a:spcPct val="105000"/>
              </a:lnSpc>
            </a:pPr>
            <a:r>
              <a:rPr lang="fr-FR" sz="2800" b="1" dirty="0">
                <a:solidFill>
                  <a:srgbClr val="FF0000"/>
                </a:solidFill>
                <a:latin typeface="Merriweather Sans" charset="0"/>
              </a:rPr>
              <a:t>AIDE ET CONSEILS:</a:t>
            </a:r>
          </a:p>
          <a:p>
            <a:pPr algn="ctr" eaLnBrk="1">
              <a:lnSpc>
                <a:spcPct val="105000"/>
              </a:lnSpc>
            </a:pPr>
            <a:r>
              <a:rPr lang="fr-FR" sz="2800" b="1" dirty="0">
                <a:solidFill>
                  <a:srgbClr val="FF0000"/>
                </a:solidFill>
                <a:latin typeface="Merriweather Sans" charset="0"/>
              </a:rPr>
              <a:t>VOS PARTENAIRES DE PREVENTION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925076" y="1475581"/>
            <a:ext cx="8398834" cy="5175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>
              <a:spcAft>
                <a:spcPts val="1250"/>
              </a:spcAft>
              <a:buClr>
                <a:srgbClr val="FF3300"/>
              </a:buClr>
            </a:pPr>
            <a:r>
              <a:rPr lang="en-GB" altLang="fr-FR" b="1" dirty="0">
                <a:solidFill>
                  <a:srgbClr val="FF0000"/>
                </a:solidFill>
                <a:latin typeface="Merriweather Sans" pitchFamily="50" charset="0"/>
              </a:rPr>
              <a:t>POUR EN PARLER :</a:t>
            </a:r>
          </a:p>
          <a:p>
            <a:pPr hangingPunct="1">
              <a:spcAft>
                <a:spcPts val="1125"/>
              </a:spcAft>
              <a:buClr>
                <a:srgbClr val="FF3300"/>
              </a:buClr>
            </a:pPr>
            <a:r>
              <a:rPr lang="en-GB" altLang="fr-FR" b="1" dirty="0">
                <a:solidFill>
                  <a:srgbClr val="000000"/>
                </a:solidFill>
                <a:latin typeface="Merriweather Sans" pitchFamily="50" charset="0"/>
              </a:rPr>
              <a:t> </a:t>
            </a:r>
            <a:r>
              <a:rPr lang="en-GB" altLang="fr-FR" sz="1400" b="1" dirty="0">
                <a:solidFill>
                  <a:srgbClr val="003399"/>
                </a:solidFill>
                <a:latin typeface="Merriweather Sans" pitchFamily="50" charset="0"/>
              </a:rPr>
              <a:t>Drogues, </a:t>
            </a:r>
            <a:r>
              <a:rPr lang="en-GB" altLang="fr-FR" sz="1400" b="1" dirty="0" err="1">
                <a:solidFill>
                  <a:srgbClr val="003399"/>
                </a:solidFill>
                <a:latin typeface="Merriweather Sans" pitchFamily="50" charset="0"/>
              </a:rPr>
              <a:t>Alcool</a:t>
            </a:r>
            <a:r>
              <a:rPr lang="en-GB" altLang="fr-FR" sz="1400" b="1" dirty="0">
                <a:solidFill>
                  <a:srgbClr val="003399"/>
                </a:solidFill>
                <a:latin typeface="Merriweather Sans" pitchFamily="50" charset="0"/>
              </a:rPr>
              <a:t>, </a:t>
            </a:r>
            <a:r>
              <a:rPr lang="en-GB" altLang="fr-FR" sz="1400" b="1" dirty="0" err="1">
                <a:solidFill>
                  <a:srgbClr val="003399"/>
                </a:solidFill>
                <a:latin typeface="Merriweather Sans" pitchFamily="50" charset="0"/>
              </a:rPr>
              <a:t>Tabac</a:t>
            </a:r>
            <a:r>
              <a:rPr lang="en-GB" altLang="fr-FR" sz="1400" b="1" dirty="0">
                <a:solidFill>
                  <a:srgbClr val="003399"/>
                </a:solidFill>
                <a:latin typeface="Merriweather Sans" pitchFamily="50" charset="0"/>
              </a:rPr>
              <a:t> Info Services</a:t>
            </a:r>
            <a:r>
              <a:rPr lang="en-GB" altLang="fr-FR" sz="1400" dirty="0">
                <a:solidFill>
                  <a:schemeClr val="accent2"/>
                </a:solidFill>
                <a:latin typeface="Merriweather Sans" pitchFamily="50" charset="0"/>
              </a:rPr>
              <a:t> :</a:t>
            </a:r>
            <a:r>
              <a:rPr lang="en-GB" altLang="fr-FR" sz="1400" dirty="0">
                <a:solidFill>
                  <a:srgbClr val="000000"/>
                </a:solidFill>
                <a:latin typeface="Merriweather Sans" pitchFamily="50" charset="0"/>
              </a:rPr>
              <a:t>  </a:t>
            </a:r>
            <a:r>
              <a:rPr lang="en-GB" altLang="fr-FR" sz="1400" b="1" dirty="0">
                <a:solidFill>
                  <a:srgbClr val="000000"/>
                </a:solidFill>
                <a:latin typeface="Merriweather Sans" pitchFamily="50" charset="0"/>
              </a:rPr>
              <a:t>113</a:t>
            </a:r>
            <a:r>
              <a:rPr lang="en-GB" altLang="fr-FR" sz="1400" dirty="0">
                <a:solidFill>
                  <a:srgbClr val="000000"/>
                </a:solidFill>
                <a:latin typeface="Merriweather Sans" pitchFamily="50" charset="0"/>
              </a:rPr>
              <a:t> (24h/24), </a:t>
            </a:r>
            <a:r>
              <a:rPr lang="en-GB" altLang="fr-FR" sz="1400" dirty="0" err="1">
                <a:solidFill>
                  <a:srgbClr val="000000"/>
                </a:solidFill>
                <a:latin typeface="Merriweather Sans" pitchFamily="50" charset="0"/>
              </a:rPr>
              <a:t>appel</a:t>
            </a:r>
            <a:r>
              <a:rPr lang="en-GB" altLang="fr-FR" sz="1400" dirty="0">
                <a:solidFill>
                  <a:srgbClr val="000000"/>
                </a:solidFill>
                <a:latin typeface="Merriweather Sans" pitchFamily="50" charset="0"/>
              </a:rPr>
              <a:t> anonyme et </a:t>
            </a:r>
            <a:r>
              <a:rPr lang="en-GB" altLang="fr-FR" sz="1400" dirty="0" err="1">
                <a:solidFill>
                  <a:srgbClr val="000000"/>
                </a:solidFill>
                <a:latin typeface="Merriweather Sans" pitchFamily="50" charset="0"/>
              </a:rPr>
              <a:t>gratuit</a:t>
            </a:r>
            <a:endParaRPr lang="en-GB" altLang="fr-FR" sz="1400" dirty="0">
              <a:solidFill>
                <a:srgbClr val="000000"/>
              </a:solidFill>
              <a:latin typeface="Merriweather Sans" pitchFamily="50" charset="0"/>
            </a:endParaRPr>
          </a:p>
          <a:p>
            <a:pPr hangingPunct="1">
              <a:spcAft>
                <a:spcPts val="1125"/>
              </a:spcAft>
              <a:buClr>
                <a:srgbClr val="FF3300"/>
              </a:buClr>
            </a:pPr>
            <a:r>
              <a:rPr lang="en-GB" altLang="fr-FR" sz="1400" b="1" dirty="0">
                <a:solidFill>
                  <a:srgbClr val="002060"/>
                </a:solidFill>
                <a:latin typeface="Merriweather Sans" pitchFamily="50" charset="0"/>
              </a:rPr>
              <a:t> </a:t>
            </a:r>
            <a:r>
              <a:rPr lang="en-GB" altLang="fr-FR" sz="1400" b="1" dirty="0" err="1">
                <a:solidFill>
                  <a:srgbClr val="002060"/>
                </a:solidFill>
                <a:latin typeface="Merriweather Sans" pitchFamily="50" charset="0"/>
              </a:rPr>
              <a:t>Alcool</a:t>
            </a:r>
            <a:r>
              <a:rPr lang="en-GB" altLang="fr-FR" sz="1400" b="1" dirty="0">
                <a:solidFill>
                  <a:srgbClr val="002060"/>
                </a:solidFill>
                <a:latin typeface="Merriweather Sans" pitchFamily="50" charset="0"/>
              </a:rPr>
              <a:t> info service</a:t>
            </a:r>
            <a:r>
              <a:rPr lang="en-GB" altLang="fr-FR" sz="1400" dirty="0">
                <a:solidFill>
                  <a:srgbClr val="000000"/>
                </a:solidFill>
                <a:latin typeface="Merriweather Sans" pitchFamily="50" charset="0"/>
              </a:rPr>
              <a:t>: 0 980 980 930</a:t>
            </a:r>
          </a:p>
          <a:p>
            <a:pPr hangingPunct="1">
              <a:spcAft>
                <a:spcPts val="1125"/>
              </a:spcAft>
              <a:buClr>
                <a:srgbClr val="FF3300"/>
              </a:buClr>
            </a:pPr>
            <a:r>
              <a:rPr lang="en-GB" altLang="fr-FR" sz="1400" b="1" dirty="0">
                <a:solidFill>
                  <a:srgbClr val="000000"/>
                </a:solidFill>
                <a:latin typeface="Merriweather Sans" pitchFamily="50" charset="0"/>
              </a:rPr>
              <a:t> </a:t>
            </a:r>
            <a:r>
              <a:rPr lang="en-GB" altLang="fr-FR" sz="1400" b="1" dirty="0">
                <a:solidFill>
                  <a:srgbClr val="003399"/>
                </a:solidFill>
                <a:latin typeface="Merriweather Sans" pitchFamily="50" charset="0"/>
              </a:rPr>
              <a:t>Fil Santé </a:t>
            </a:r>
            <a:r>
              <a:rPr lang="en-GB" altLang="fr-FR" sz="1400" b="1" dirty="0" err="1">
                <a:solidFill>
                  <a:srgbClr val="003399"/>
                </a:solidFill>
                <a:latin typeface="Merriweather Sans" pitchFamily="50" charset="0"/>
              </a:rPr>
              <a:t>Jeunes</a:t>
            </a:r>
            <a:r>
              <a:rPr lang="en-GB" altLang="fr-FR" sz="1400" dirty="0">
                <a:solidFill>
                  <a:srgbClr val="000000"/>
                </a:solidFill>
                <a:latin typeface="Merriweather Sans" pitchFamily="50" charset="0"/>
              </a:rPr>
              <a:t> : </a:t>
            </a:r>
            <a:r>
              <a:rPr lang="en-GB" altLang="fr-FR" sz="1400" b="1" dirty="0">
                <a:solidFill>
                  <a:srgbClr val="000000"/>
                </a:solidFill>
                <a:latin typeface="Merriweather Sans" pitchFamily="50" charset="0"/>
              </a:rPr>
              <a:t>0 800 235 236</a:t>
            </a:r>
          </a:p>
          <a:p>
            <a:pPr hangingPunct="1">
              <a:spcAft>
                <a:spcPts val="1125"/>
              </a:spcAft>
              <a:buClr>
                <a:srgbClr val="FF3300"/>
              </a:buClr>
            </a:pPr>
            <a:r>
              <a:rPr lang="en-GB" altLang="fr-FR" sz="1400" b="1" dirty="0">
                <a:solidFill>
                  <a:srgbClr val="000000"/>
                </a:solidFill>
                <a:latin typeface="Merriweather Sans" pitchFamily="50" charset="0"/>
              </a:rPr>
              <a:t> </a:t>
            </a:r>
            <a:r>
              <a:rPr lang="en-GB" altLang="fr-FR" sz="1400" b="1" dirty="0" err="1">
                <a:solidFill>
                  <a:srgbClr val="003399"/>
                </a:solidFill>
                <a:latin typeface="Merriweather Sans" pitchFamily="50" charset="0"/>
              </a:rPr>
              <a:t>Écoute</a:t>
            </a:r>
            <a:r>
              <a:rPr lang="en-GB" altLang="fr-FR" sz="1400" b="1" dirty="0">
                <a:solidFill>
                  <a:srgbClr val="003399"/>
                </a:solidFill>
                <a:latin typeface="Merriweather Sans" pitchFamily="50" charset="0"/>
              </a:rPr>
              <a:t> </a:t>
            </a:r>
            <a:r>
              <a:rPr lang="en-GB" altLang="fr-FR" sz="1400" b="1" dirty="0" err="1">
                <a:solidFill>
                  <a:srgbClr val="003399"/>
                </a:solidFill>
                <a:latin typeface="Merriweather Sans" pitchFamily="50" charset="0"/>
              </a:rPr>
              <a:t>Alcool</a:t>
            </a:r>
            <a:r>
              <a:rPr lang="en-GB" altLang="fr-FR" sz="1400" dirty="0">
                <a:solidFill>
                  <a:srgbClr val="000000"/>
                </a:solidFill>
                <a:latin typeface="Merriweather Sans" pitchFamily="50" charset="0"/>
              </a:rPr>
              <a:t> :     </a:t>
            </a:r>
            <a:r>
              <a:rPr lang="en-GB" altLang="fr-FR" sz="1400" b="1" dirty="0">
                <a:solidFill>
                  <a:srgbClr val="000000"/>
                </a:solidFill>
                <a:latin typeface="Merriweather Sans" pitchFamily="50" charset="0"/>
              </a:rPr>
              <a:t>0 811 913 030</a:t>
            </a:r>
          </a:p>
          <a:p>
            <a:pPr hangingPunct="1">
              <a:spcAft>
                <a:spcPts val="1125"/>
              </a:spcAft>
              <a:buClr>
                <a:srgbClr val="FF3300"/>
              </a:buClr>
            </a:pPr>
            <a:r>
              <a:rPr lang="en-GB" altLang="fr-FR" sz="1400" b="1" dirty="0">
                <a:solidFill>
                  <a:srgbClr val="002060"/>
                </a:solidFill>
                <a:latin typeface="Merriweather Sans" pitchFamily="50" charset="0"/>
              </a:rPr>
              <a:t> </a:t>
            </a:r>
            <a:r>
              <a:rPr lang="en-GB" altLang="fr-FR" sz="1400" b="1" dirty="0" err="1">
                <a:solidFill>
                  <a:srgbClr val="002060"/>
                </a:solidFill>
                <a:latin typeface="Merriweather Sans" pitchFamily="50" charset="0"/>
              </a:rPr>
              <a:t>Ecoute</a:t>
            </a:r>
            <a:r>
              <a:rPr lang="en-GB" altLang="fr-FR" sz="1400" b="1" dirty="0">
                <a:solidFill>
                  <a:srgbClr val="002060"/>
                </a:solidFill>
                <a:latin typeface="Merriweather Sans" pitchFamily="50" charset="0"/>
              </a:rPr>
              <a:t> Cannabis</a:t>
            </a:r>
            <a:r>
              <a:rPr lang="en-GB" altLang="fr-FR" sz="1400" b="1" dirty="0">
                <a:solidFill>
                  <a:srgbClr val="000000"/>
                </a:solidFill>
                <a:latin typeface="Merriweather Sans" pitchFamily="50" charset="0"/>
              </a:rPr>
              <a:t>:  0 980 980 940</a:t>
            </a:r>
          </a:p>
          <a:p>
            <a:pPr hangingPunct="1">
              <a:buClr>
                <a:srgbClr val="FF3300"/>
              </a:buClr>
            </a:pPr>
            <a:r>
              <a:rPr lang="en-GB" altLang="fr-FR" sz="1400" b="1" dirty="0">
                <a:solidFill>
                  <a:srgbClr val="000000"/>
                </a:solidFill>
                <a:latin typeface="Merriweather Sans" pitchFamily="50" charset="0"/>
              </a:rPr>
              <a:t> </a:t>
            </a:r>
            <a:r>
              <a:rPr lang="en-GB" altLang="fr-FR" sz="1400" b="1" dirty="0">
                <a:solidFill>
                  <a:srgbClr val="003399"/>
                </a:solidFill>
                <a:latin typeface="Merriweather Sans" pitchFamily="50" charset="0"/>
              </a:rPr>
              <a:t>ANPAA( Association Nationale de </a:t>
            </a:r>
            <a:r>
              <a:rPr lang="en-GB" altLang="fr-FR" sz="1400" b="1" dirty="0" err="1">
                <a:solidFill>
                  <a:srgbClr val="003399"/>
                </a:solidFill>
                <a:latin typeface="Merriweather Sans" pitchFamily="50" charset="0"/>
              </a:rPr>
              <a:t>Prévention</a:t>
            </a:r>
            <a:r>
              <a:rPr lang="en-GB" altLang="fr-FR" sz="1400" b="1" dirty="0">
                <a:solidFill>
                  <a:srgbClr val="003399"/>
                </a:solidFill>
                <a:latin typeface="Merriweather Sans" pitchFamily="50" charset="0"/>
              </a:rPr>
              <a:t> </a:t>
            </a:r>
            <a:r>
              <a:rPr lang="en-GB" altLang="fr-FR" sz="1400" b="1" dirty="0" err="1">
                <a:solidFill>
                  <a:srgbClr val="003399"/>
                </a:solidFill>
                <a:latin typeface="Merriweather Sans" pitchFamily="50" charset="0"/>
              </a:rPr>
              <a:t>en</a:t>
            </a:r>
            <a:r>
              <a:rPr lang="en-GB" altLang="fr-FR" sz="1400" b="1" dirty="0">
                <a:solidFill>
                  <a:srgbClr val="003399"/>
                </a:solidFill>
                <a:latin typeface="Merriweather Sans" pitchFamily="50" charset="0"/>
              </a:rPr>
              <a:t> </a:t>
            </a:r>
            <a:r>
              <a:rPr lang="en-GB" altLang="fr-FR" sz="1400" b="1" dirty="0" err="1">
                <a:solidFill>
                  <a:srgbClr val="003399"/>
                </a:solidFill>
                <a:latin typeface="Merriweather Sans" pitchFamily="50" charset="0"/>
              </a:rPr>
              <a:t>Alcoologie</a:t>
            </a:r>
            <a:r>
              <a:rPr lang="en-GB" altLang="fr-FR" sz="1400" b="1" dirty="0">
                <a:solidFill>
                  <a:srgbClr val="003399"/>
                </a:solidFill>
                <a:latin typeface="Merriweather Sans" pitchFamily="50" charset="0"/>
              </a:rPr>
              <a:t> et </a:t>
            </a:r>
            <a:r>
              <a:rPr lang="en-GB" altLang="fr-FR" sz="1400" b="1" dirty="0" err="1">
                <a:solidFill>
                  <a:srgbClr val="003399"/>
                </a:solidFill>
                <a:latin typeface="Merriweather Sans" pitchFamily="50" charset="0"/>
              </a:rPr>
              <a:t>Addictologie</a:t>
            </a:r>
            <a:r>
              <a:rPr lang="en-GB" altLang="fr-FR" sz="1400" b="1" dirty="0">
                <a:solidFill>
                  <a:srgbClr val="003399"/>
                </a:solidFill>
                <a:latin typeface="Merriweather Sans" pitchFamily="50" charset="0"/>
              </a:rPr>
              <a:t>) </a:t>
            </a:r>
          </a:p>
          <a:p>
            <a:pPr hangingPunct="1">
              <a:buClr>
                <a:srgbClr val="FF3300"/>
              </a:buClr>
            </a:pPr>
            <a:r>
              <a:rPr lang="en-GB" altLang="fr-FR" sz="1400" b="1" dirty="0">
                <a:solidFill>
                  <a:srgbClr val="000000"/>
                </a:solidFill>
                <a:latin typeface="Merriweather Sans" pitchFamily="50" charset="0"/>
              </a:rPr>
              <a:t>04 68 49 53 16</a:t>
            </a:r>
            <a:r>
              <a:rPr lang="en-GB" altLang="fr-FR" sz="1400" dirty="0">
                <a:solidFill>
                  <a:srgbClr val="000000"/>
                </a:solidFill>
                <a:latin typeface="Merriweather Sans" pitchFamily="50" charset="0"/>
              </a:rPr>
              <a:t>	</a:t>
            </a:r>
            <a:r>
              <a:rPr lang="en-GB" altLang="fr-FR" sz="1400" dirty="0">
                <a:latin typeface="Merriweather Sans" pitchFamily="50" charset="0"/>
              </a:rPr>
              <a:t>			    </a:t>
            </a:r>
            <a:r>
              <a:rPr lang="en-GB" altLang="fr-FR" sz="1400" b="1" dirty="0">
                <a:latin typeface="Merriweather Sans" pitchFamily="50" charset="0"/>
              </a:rPr>
              <a:t>www.anpaa.asso.fr</a:t>
            </a:r>
          </a:p>
          <a:p>
            <a:pPr hangingPunct="1">
              <a:buClr>
                <a:srgbClr val="FF3300"/>
              </a:buClr>
            </a:pPr>
            <a:endParaRPr lang="en-GB" altLang="fr-FR" sz="1400" b="1" dirty="0">
              <a:latin typeface="Merriweather Sans" pitchFamily="50" charset="0"/>
            </a:endParaRPr>
          </a:p>
          <a:p>
            <a:pPr hangingPunct="1">
              <a:spcAft>
                <a:spcPts val="1250"/>
              </a:spcAft>
              <a:buClr>
                <a:srgbClr val="FF3300"/>
              </a:buClr>
            </a:pPr>
            <a:r>
              <a:rPr lang="en-GB" altLang="fr-FR" sz="1400" b="1" dirty="0">
                <a:solidFill>
                  <a:srgbClr val="002060"/>
                </a:solidFill>
                <a:latin typeface="Merriweather Sans" pitchFamily="50" charset="0"/>
              </a:rPr>
              <a:t> Alcooliques Anonymes: </a:t>
            </a:r>
            <a:r>
              <a:rPr lang="en-GB" altLang="fr-FR" sz="1400" b="1" dirty="0">
                <a:latin typeface="Merriweather Sans" pitchFamily="50" charset="0"/>
              </a:rPr>
              <a:t>09 69 39 40 20 www.alcooliques-anonymes.fr  </a:t>
            </a:r>
          </a:p>
          <a:p>
            <a:pPr hangingPunct="1">
              <a:spcAft>
                <a:spcPts val="1250"/>
              </a:spcAft>
              <a:buClr>
                <a:srgbClr val="FF3300"/>
              </a:buClr>
            </a:pPr>
            <a:r>
              <a:rPr lang="en-GB" altLang="fr-FR" sz="1400" b="1" dirty="0">
                <a:solidFill>
                  <a:schemeClr val="accent6">
                    <a:lumMod val="75000"/>
                  </a:schemeClr>
                </a:solidFill>
                <a:latin typeface="Merriweather Sans" pitchFamily="50" charset="0"/>
              </a:rPr>
              <a:t> USSAP Accueil Info Addiction:  </a:t>
            </a:r>
            <a:r>
              <a:rPr lang="en-GB" altLang="fr-FR" sz="1400" b="1" dirty="0">
                <a:latin typeface="Merriweather Sans" pitchFamily="50" charset="0"/>
              </a:rPr>
              <a:t>04 68 11 92 97 04 68 42 58 58 csapa.n@ussap.fr </a:t>
            </a:r>
          </a:p>
          <a:p>
            <a:pPr hangingPunct="1">
              <a:spcAft>
                <a:spcPts val="1250"/>
              </a:spcAft>
              <a:buClr>
                <a:srgbClr val="FF3300"/>
              </a:buClr>
            </a:pPr>
            <a:r>
              <a:rPr lang="en-GB" altLang="fr-FR" b="1" dirty="0">
                <a:solidFill>
                  <a:srgbClr val="FF0000"/>
                </a:solidFill>
                <a:latin typeface="Merriweather Sans" pitchFamily="50" charset="0"/>
              </a:rPr>
              <a:t>POUR EN SAVOIR PLUS :</a:t>
            </a:r>
          </a:p>
          <a:p>
            <a:pPr hangingPunct="1">
              <a:spcAft>
                <a:spcPts val="1250"/>
              </a:spcAft>
              <a:buClr>
                <a:srgbClr val="FF3300"/>
              </a:buClr>
            </a:pPr>
            <a:r>
              <a:rPr lang="en-GB" altLang="fr-FR" sz="1400" b="1" dirty="0" err="1">
                <a:solidFill>
                  <a:srgbClr val="003399"/>
                </a:solidFill>
                <a:latin typeface="Merriweather Sans" pitchFamily="50" charset="0"/>
              </a:rPr>
              <a:t>Institut</a:t>
            </a:r>
            <a:r>
              <a:rPr lang="en-GB" altLang="fr-FR" sz="1400" b="1" dirty="0">
                <a:solidFill>
                  <a:srgbClr val="003399"/>
                </a:solidFill>
                <a:latin typeface="Merriweather Sans" pitchFamily="50" charset="0"/>
              </a:rPr>
              <a:t> National de </a:t>
            </a:r>
            <a:r>
              <a:rPr lang="en-GB" altLang="fr-FR" sz="1400" b="1" dirty="0" err="1">
                <a:solidFill>
                  <a:srgbClr val="003399"/>
                </a:solidFill>
                <a:latin typeface="Merriweather Sans" pitchFamily="50" charset="0"/>
              </a:rPr>
              <a:t>Prévention</a:t>
            </a:r>
            <a:r>
              <a:rPr lang="en-GB" altLang="fr-FR" sz="1400" b="1" dirty="0">
                <a:solidFill>
                  <a:srgbClr val="003399"/>
                </a:solidFill>
                <a:latin typeface="Merriweather Sans" pitchFamily="50" charset="0"/>
              </a:rPr>
              <a:t> et </a:t>
            </a:r>
            <a:r>
              <a:rPr lang="en-GB" altLang="fr-FR" sz="1400" b="1" dirty="0" err="1">
                <a:solidFill>
                  <a:srgbClr val="003399"/>
                </a:solidFill>
                <a:latin typeface="Merriweather Sans" pitchFamily="50" charset="0"/>
              </a:rPr>
              <a:t>d’Education</a:t>
            </a:r>
            <a:r>
              <a:rPr lang="en-GB" altLang="fr-FR" sz="1400" b="1" dirty="0">
                <a:solidFill>
                  <a:srgbClr val="003399"/>
                </a:solidFill>
                <a:latin typeface="Merriweather Sans" pitchFamily="50" charset="0"/>
              </a:rPr>
              <a:t> pour la Santé</a:t>
            </a:r>
            <a:r>
              <a:rPr lang="en-GB" altLang="fr-FR" sz="1400" b="1" dirty="0">
                <a:solidFill>
                  <a:srgbClr val="000000"/>
                </a:solidFill>
                <a:latin typeface="Merriweather Sans" pitchFamily="50" charset="0"/>
              </a:rPr>
              <a:t> </a:t>
            </a:r>
            <a:r>
              <a:rPr lang="en-GB" altLang="fr-FR" sz="1400" dirty="0">
                <a:solidFill>
                  <a:srgbClr val="000000"/>
                </a:solidFill>
                <a:latin typeface="Merriweather Sans" pitchFamily="50" charset="0"/>
              </a:rPr>
              <a:t>(INPES) 	</a:t>
            </a:r>
          </a:p>
          <a:p>
            <a:pPr hangingPunct="1">
              <a:spcAft>
                <a:spcPts val="1250"/>
              </a:spcAft>
              <a:buClr>
                <a:srgbClr val="FF3300"/>
              </a:buClr>
            </a:pPr>
            <a:r>
              <a:rPr lang="en-GB" altLang="fr-FR" sz="1400" dirty="0">
                <a:solidFill>
                  <a:srgbClr val="000000"/>
                </a:solidFill>
                <a:latin typeface="Merriweather Sans" pitchFamily="50" charset="0"/>
              </a:rPr>
              <a:t>	 </a:t>
            </a:r>
            <a:r>
              <a:rPr lang="en-GB" altLang="fr-FR" sz="1400" b="1" dirty="0">
                <a:solidFill>
                  <a:srgbClr val="000000"/>
                </a:solidFill>
                <a:latin typeface="Merriweather Sans" pitchFamily="50" charset="0"/>
              </a:rPr>
              <a:t>www.inpes.sante.fr</a:t>
            </a:r>
          </a:p>
          <a:p>
            <a:pPr hangingPunct="1">
              <a:buClr>
                <a:srgbClr val="FF3300"/>
              </a:buClr>
            </a:pPr>
            <a:r>
              <a:rPr lang="en-GB" altLang="fr-FR" sz="1400" b="1" dirty="0">
                <a:solidFill>
                  <a:srgbClr val="003399"/>
                </a:solidFill>
                <a:latin typeface="Merriweather Sans" pitchFamily="50" charset="0"/>
              </a:rPr>
              <a:t>Mission interministérielle de lutte contre les dépendances et la toxicomanie</a:t>
            </a:r>
            <a:r>
              <a:rPr lang="en-GB" altLang="fr-FR" sz="1400" b="1" dirty="0">
                <a:solidFill>
                  <a:srgbClr val="000000"/>
                </a:solidFill>
                <a:latin typeface="Merriweather Sans" pitchFamily="50" charset="0"/>
              </a:rPr>
              <a:t>  </a:t>
            </a:r>
          </a:p>
          <a:p>
            <a:pPr hangingPunct="1">
              <a:buClr>
                <a:srgbClr val="FF3300"/>
              </a:buClr>
            </a:pPr>
            <a:r>
              <a:rPr lang="en-GB" altLang="fr-FR" sz="1400" b="1" dirty="0">
                <a:solidFill>
                  <a:srgbClr val="000000"/>
                </a:solidFill>
                <a:latin typeface="Merriweather Sans" pitchFamily="50" charset="0"/>
              </a:rPr>
              <a:t>	</a:t>
            </a:r>
            <a:r>
              <a:rPr lang="en-GB" altLang="fr-FR" sz="1400" dirty="0">
                <a:solidFill>
                  <a:srgbClr val="000000"/>
                </a:solidFill>
                <a:latin typeface="Merriweather Sans" pitchFamily="50" charset="0"/>
              </a:rPr>
              <a:t>												     </a:t>
            </a:r>
            <a:r>
              <a:rPr lang="en-GB" altLang="fr-FR" sz="1400" b="1" dirty="0">
                <a:solidFill>
                  <a:srgbClr val="000000"/>
                </a:solidFill>
                <a:latin typeface="Merriweather Sans" pitchFamily="50" charset="0"/>
              </a:rPr>
              <a:t> www.drogues.gouv.fr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087984" y="7164213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Merriweather Sans" pitchFamily="50" charset="0"/>
              </a:rPr>
              <a:t>M. BAZAN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" y="110893"/>
            <a:ext cx="860275" cy="8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954323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01" y="0"/>
            <a:ext cx="7823524" cy="148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924761"/>
            <a:ext cx="10009187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>
              <a:lnSpc>
                <a:spcPct val="105000"/>
              </a:lnSpc>
            </a:pPr>
            <a:r>
              <a:rPr lang="fr-FR" sz="2800" b="1" dirty="0">
                <a:solidFill>
                  <a:srgbClr val="FF0000"/>
                </a:solidFill>
                <a:latin typeface="Merriweather Sans" charset="0"/>
              </a:rPr>
              <a:t>ATELIER PRATIQUE </a:t>
            </a:r>
            <a:r>
              <a:rPr lang="fr-FR" sz="4600" b="1" dirty="0">
                <a:solidFill>
                  <a:srgbClr val="FF0000"/>
                </a:solidFill>
                <a:latin typeface="Merriweather Sans" charset="0"/>
              </a:rPr>
              <a:t>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8" r="32347"/>
          <a:stretch/>
        </p:blipFill>
        <p:spPr>
          <a:xfrm>
            <a:off x="2320673" y="2915741"/>
            <a:ext cx="5027280" cy="306475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087984" y="7164213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Merriweather Sans" pitchFamily="50" charset="0"/>
              </a:rPr>
              <a:t>M. BAZAN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" y="110893"/>
            <a:ext cx="860275" cy="8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6" y="6722832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544406"/>
      </p:ext>
    </p:extLst>
  </p:cSld>
  <p:clrMapOvr>
    <a:masterClrMapping/>
  </p:clrMapOvr>
  <p:transition spd="med" advTm="8007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>
            <a:grpSpLocks noChangeAspect="1"/>
          </p:cNvGrpSpPr>
          <p:nvPr/>
        </p:nvGrpSpPr>
        <p:grpSpPr>
          <a:xfrm>
            <a:off x="1" y="-10159"/>
            <a:ext cx="10099355" cy="7579240"/>
            <a:chOff x="1" y="-10159"/>
            <a:chExt cx="10099355" cy="7579240"/>
          </a:xfrm>
        </p:grpSpPr>
        <p:pic>
          <p:nvPicPr>
            <p:cNvPr id="7" name="Image 6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71465" r="71130"/>
            <a:stretch/>
          </p:blipFill>
          <p:spPr>
            <a:xfrm>
              <a:off x="1" y="5796061"/>
              <a:ext cx="1439911" cy="1773020"/>
            </a:xfrm>
            <a:prstGeom prst="rect">
              <a:avLst/>
            </a:prstGeom>
          </p:spPr>
        </p:pic>
        <p:pic>
          <p:nvPicPr>
            <p:cNvPr id="205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832" y="-10159"/>
              <a:ext cx="7823524" cy="1485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2052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122238"/>
              <a:ext cx="1749425" cy="1749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592040" y="1879228"/>
            <a:ext cx="5112568" cy="163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>
              <a:lnSpc>
                <a:spcPct val="105000"/>
              </a:lnSpc>
            </a:pPr>
            <a:r>
              <a:rPr lang="fr-FR" sz="4800" b="1" dirty="0">
                <a:solidFill>
                  <a:srgbClr val="FF0000"/>
                </a:solidFill>
                <a:latin typeface="Merriweather Sans" charset="0"/>
              </a:rPr>
              <a:t>Merci de votre attention.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8" t="41019" r="39593" b="24454"/>
          <a:stretch/>
        </p:blipFill>
        <p:spPr>
          <a:xfrm>
            <a:off x="3845304" y="3923853"/>
            <a:ext cx="2606040" cy="2491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2087984" y="7164213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Merriweather Sans" pitchFamily="50" charset="0"/>
              </a:rPr>
              <a:t>M. BAZAN </a:t>
            </a:r>
          </a:p>
        </p:txBody>
      </p:sp>
    </p:spTree>
    <p:extLst>
      <p:ext uri="{BB962C8B-B14F-4D97-AF65-F5344CB8AC3E}">
        <p14:creationId xmlns:p14="http://schemas.microsoft.com/office/powerpoint/2010/main" val="2526875533"/>
      </p:ext>
    </p:extLst>
  </p:cSld>
  <p:clrMapOvr>
    <a:masterClrMapping/>
  </p:clrMapOvr>
  <p:transition spd="med" advTm="5817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5" y="6722830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76973" y="3131765"/>
            <a:ext cx="8630666" cy="2806922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 eaLnBrk="1">
              <a:lnSpc>
                <a:spcPct val="105000"/>
              </a:lnSpc>
            </a:pPr>
            <a:r>
              <a:rPr lang="fr-FR" sz="2800" b="1" dirty="0">
                <a:solidFill>
                  <a:srgbClr val="FF0000"/>
                </a:solidFill>
                <a:latin typeface="Merriweather Sans" charset="0"/>
              </a:rPr>
              <a:t>L’addiction  =  Dépendance</a:t>
            </a:r>
          </a:p>
          <a:p>
            <a:pPr algn="ctr" eaLnBrk="1">
              <a:lnSpc>
                <a:spcPct val="105000"/>
              </a:lnSpc>
            </a:pPr>
            <a:endParaRPr lang="fr-FR" sz="2000" b="1" dirty="0">
              <a:solidFill>
                <a:srgbClr val="000066"/>
              </a:solidFill>
              <a:latin typeface="Merriweather Sans" charset="0"/>
            </a:endParaRPr>
          </a:p>
          <a:p>
            <a:pPr algn="ctr" eaLnBrk="1">
              <a:lnSpc>
                <a:spcPct val="105000"/>
              </a:lnSpc>
            </a:pPr>
            <a:r>
              <a:rPr lang="fr-FR" sz="2000" b="1" dirty="0">
                <a:solidFill>
                  <a:srgbClr val="000066"/>
                </a:solidFill>
                <a:latin typeface="Merriweather Sans" charset="0"/>
              </a:rPr>
              <a:t> C’est-à-dire l’</a:t>
            </a:r>
            <a:r>
              <a:rPr lang="fr-FR" sz="2000" b="1" dirty="0">
                <a:solidFill>
                  <a:srgbClr val="FF3300"/>
                </a:solidFill>
                <a:latin typeface="Merriweather Sans" charset="0"/>
              </a:rPr>
              <a:t>impossibilité</a:t>
            </a:r>
            <a:r>
              <a:rPr lang="fr-FR" sz="2000" b="1" dirty="0">
                <a:solidFill>
                  <a:srgbClr val="000066"/>
                </a:solidFill>
                <a:latin typeface="Merriweather Sans" charset="0"/>
              </a:rPr>
              <a:t> répétée </a:t>
            </a:r>
            <a:r>
              <a:rPr lang="fr-FR" sz="2000" b="1" dirty="0">
                <a:solidFill>
                  <a:srgbClr val="FF3300"/>
                </a:solidFill>
                <a:latin typeface="Merriweather Sans" charset="0"/>
              </a:rPr>
              <a:t>de contrôler </a:t>
            </a:r>
          </a:p>
          <a:p>
            <a:pPr algn="ctr" eaLnBrk="1">
              <a:lnSpc>
                <a:spcPct val="105000"/>
              </a:lnSpc>
            </a:pPr>
            <a:r>
              <a:rPr lang="fr-FR" sz="2000" b="1" dirty="0">
                <a:solidFill>
                  <a:srgbClr val="000066"/>
                </a:solidFill>
                <a:latin typeface="Merriweather Sans" charset="0"/>
              </a:rPr>
              <a:t>un comportement et persévérer dans la </a:t>
            </a:r>
            <a:r>
              <a:rPr lang="fr-FR" sz="2000" b="1" dirty="0">
                <a:solidFill>
                  <a:srgbClr val="FF3300"/>
                </a:solidFill>
                <a:latin typeface="Merriweather Sans" charset="0"/>
              </a:rPr>
              <a:t>poursuite</a:t>
            </a:r>
            <a:r>
              <a:rPr lang="fr-FR" sz="2000" b="1" dirty="0">
                <a:solidFill>
                  <a:srgbClr val="000066"/>
                </a:solidFill>
                <a:latin typeface="Merriweather Sans" charset="0"/>
              </a:rPr>
              <a:t> de ce comportement </a:t>
            </a:r>
            <a:r>
              <a:rPr lang="fr-FR" sz="2000" b="1" dirty="0">
                <a:solidFill>
                  <a:srgbClr val="FF3300"/>
                </a:solidFill>
                <a:latin typeface="Merriweather Sans" charset="0"/>
              </a:rPr>
              <a:t>en dépit </a:t>
            </a:r>
            <a:r>
              <a:rPr lang="fr-FR" sz="2000" b="1" dirty="0">
                <a:solidFill>
                  <a:srgbClr val="000066"/>
                </a:solidFill>
                <a:latin typeface="Merriweather Sans" charset="0"/>
              </a:rPr>
              <a:t>de la connaissance </a:t>
            </a:r>
            <a:r>
              <a:rPr lang="fr-FR" sz="2000" b="1" dirty="0">
                <a:solidFill>
                  <a:srgbClr val="FF3300"/>
                </a:solidFill>
                <a:latin typeface="Merriweather Sans" charset="0"/>
              </a:rPr>
              <a:t>des conséquences négatives </a:t>
            </a:r>
            <a:endParaRPr lang="fr-FR" sz="2000" b="1" dirty="0">
              <a:solidFill>
                <a:srgbClr val="000066"/>
              </a:solidFill>
              <a:latin typeface="Merriweather Sans" charset="0"/>
            </a:endParaRPr>
          </a:p>
          <a:p>
            <a:pPr algn="ctr" eaLnBrk="1">
              <a:lnSpc>
                <a:spcPct val="105000"/>
              </a:lnSpc>
            </a:pPr>
            <a:endParaRPr lang="fr-FR" sz="2000" b="1" dirty="0">
              <a:solidFill>
                <a:srgbClr val="000066"/>
              </a:solidFill>
              <a:latin typeface="Merriweather Sans" charset="0"/>
            </a:endParaRPr>
          </a:p>
          <a:p>
            <a:pPr algn="ctr" eaLnBrk="1">
              <a:lnSpc>
                <a:spcPct val="105000"/>
              </a:lnSpc>
            </a:pPr>
            <a:r>
              <a:rPr lang="fr-FR" sz="2000" b="1" dirty="0">
                <a:solidFill>
                  <a:srgbClr val="000066"/>
                </a:solidFill>
                <a:latin typeface="Merriweather Sans" charset="0"/>
              </a:rPr>
              <a:t>Problématique qui devient </a:t>
            </a:r>
            <a:r>
              <a:rPr lang="fr-FR" sz="2000" b="1" dirty="0">
                <a:solidFill>
                  <a:srgbClr val="FF3300"/>
                </a:solidFill>
                <a:latin typeface="Merriweather Sans" charset="0"/>
              </a:rPr>
              <a:t>centrale </a:t>
            </a:r>
            <a:r>
              <a:rPr lang="fr-FR" sz="2000" b="1" dirty="0">
                <a:solidFill>
                  <a:srgbClr val="000066"/>
                </a:solidFill>
                <a:latin typeface="Merriweather Sans" charset="0"/>
              </a:rPr>
              <a:t>dans l’existence du sujet</a:t>
            </a:r>
          </a:p>
          <a:p>
            <a:pPr algn="ctr" eaLnBrk="1">
              <a:lnSpc>
                <a:spcPct val="105000"/>
              </a:lnSpc>
            </a:pPr>
            <a:r>
              <a:rPr lang="fr-FR" sz="2000" b="1" dirty="0">
                <a:solidFill>
                  <a:srgbClr val="000066"/>
                </a:solidFill>
                <a:latin typeface="Merriweather Sans" charset="0"/>
              </a:rPr>
              <a:t>Le fait de vouloir réduire ou arrêter une pratique et de ne pas y arriver  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1577" y="971258"/>
            <a:ext cx="3349477" cy="1905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ZoneTexte 11"/>
          <p:cNvSpPr txBox="1"/>
          <p:nvPr/>
        </p:nvSpPr>
        <p:spPr>
          <a:xfrm>
            <a:off x="2087984" y="7164213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Merriweather Sans" pitchFamily="50" charset="0"/>
              </a:rPr>
              <a:t>M. BAZAN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" y="110893"/>
            <a:ext cx="860275" cy="8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83411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5" y="6722830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2620" y="3851845"/>
            <a:ext cx="8630666" cy="254839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88000">
                <a:schemeClr val="bg1">
                  <a:lumMod val="95000"/>
                </a:schemeClr>
              </a:gs>
              <a:gs pos="98000">
                <a:schemeClr val="bg1"/>
              </a:gs>
            </a:gsLst>
            <a:lin ang="5400000" scaled="0"/>
          </a:gra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 eaLnBrk="1">
              <a:lnSpc>
                <a:spcPct val="105000"/>
              </a:lnSpc>
            </a:pPr>
            <a:r>
              <a:rPr lang="fr-FR" sz="2000" b="1" dirty="0">
                <a:solidFill>
                  <a:srgbClr val="B3101E"/>
                </a:solidFill>
                <a:latin typeface="Merriweather Sans" charset="0"/>
              </a:rPr>
              <a:t> </a:t>
            </a:r>
            <a:r>
              <a:rPr lang="fr-FR" sz="3200" b="1" dirty="0">
                <a:solidFill>
                  <a:srgbClr val="FF0000"/>
                </a:solidFill>
                <a:latin typeface="Merriweather Sans" charset="0"/>
              </a:rPr>
              <a:t>Mécanisme de L’addiction</a:t>
            </a:r>
          </a:p>
          <a:p>
            <a:pPr algn="ctr" eaLnBrk="1">
              <a:lnSpc>
                <a:spcPct val="105000"/>
              </a:lnSpc>
            </a:pPr>
            <a:r>
              <a:rPr lang="fr-FR" sz="2000" b="1" dirty="0">
                <a:solidFill>
                  <a:srgbClr val="FF0000"/>
                </a:solidFill>
                <a:latin typeface="Merriweather Sans" charset="0"/>
              </a:rPr>
              <a:t>=</a:t>
            </a:r>
          </a:p>
          <a:p>
            <a:pPr algn="ctr" eaLnBrk="1">
              <a:lnSpc>
                <a:spcPct val="105000"/>
              </a:lnSpc>
            </a:pPr>
            <a:endParaRPr lang="fr-FR" sz="2000" b="1" dirty="0">
              <a:solidFill>
                <a:srgbClr val="B3101E"/>
              </a:solidFill>
              <a:latin typeface="Merriweather Sans" charset="0"/>
            </a:endParaRPr>
          </a:p>
          <a:p>
            <a:pPr algn="ctr" eaLnBrk="1">
              <a:lnSpc>
                <a:spcPct val="105000"/>
              </a:lnSpc>
            </a:pPr>
            <a:r>
              <a:rPr lang="fr-FR" sz="2000" b="1" dirty="0">
                <a:solidFill>
                  <a:srgbClr val="000066"/>
                </a:solidFill>
                <a:latin typeface="Merriweather Sans" charset="0"/>
              </a:rPr>
              <a:t>S’installe indépendamment de la volonté du sujet et acquière</a:t>
            </a:r>
          </a:p>
          <a:p>
            <a:pPr algn="ctr" eaLnBrk="1">
              <a:lnSpc>
                <a:spcPct val="105000"/>
              </a:lnSpc>
            </a:pPr>
            <a:r>
              <a:rPr lang="fr-FR" sz="2000" b="1" dirty="0">
                <a:solidFill>
                  <a:srgbClr val="000066"/>
                </a:solidFill>
                <a:latin typeface="Merriweather Sans" charset="0"/>
              </a:rPr>
              <a:t> un mécanisme autonome</a:t>
            </a:r>
          </a:p>
          <a:p>
            <a:pPr algn="ctr" eaLnBrk="1">
              <a:lnSpc>
                <a:spcPct val="105000"/>
              </a:lnSpc>
            </a:pPr>
            <a:endParaRPr lang="fr-FR" sz="2000" b="1" dirty="0">
              <a:solidFill>
                <a:srgbClr val="000066"/>
              </a:solidFill>
              <a:latin typeface="Merriweather Sans" charset="0"/>
            </a:endParaRPr>
          </a:p>
          <a:p>
            <a:pPr algn="ctr" eaLnBrk="1">
              <a:lnSpc>
                <a:spcPct val="105000"/>
              </a:lnSpc>
            </a:pPr>
            <a:r>
              <a:rPr lang="fr-FR" sz="2000" b="1" dirty="0">
                <a:solidFill>
                  <a:srgbClr val="000066"/>
                </a:solidFill>
                <a:latin typeface="Merriweather Sans" charset="0"/>
              </a:rPr>
              <a:t>Dysfonctionnement des mécanismes cérébraux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168" y="1177119"/>
            <a:ext cx="3219619" cy="2314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ZoneTexte 10"/>
          <p:cNvSpPr txBox="1"/>
          <p:nvPr/>
        </p:nvSpPr>
        <p:spPr>
          <a:xfrm>
            <a:off x="2087984" y="7164213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Merriweather Sans" pitchFamily="50" charset="0"/>
              </a:rPr>
              <a:t>M. BAZAN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" y="110893"/>
            <a:ext cx="860275" cy="8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47626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5" y="6722830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658227" y="470679"/>
            <a:ext cx="4824536" cy="54476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73000">
                <a:schemeClr val="bg1"/>
              </a:gs>
            </a:gsLst>
            <a:lin ang="5400000" scaled="0"/>
          </a:gra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 eaLnBrk="1">
              <a:lnSpc>
                <a:spcPct val="105000"/>
              </a:lnSpc>
            </a:pPr>
            <a:r>
              <a:rPr lang="fr-FR" sz="2000" b="1" dirty="0">
                <a:solidFill>
                  <a:srgbClr val="B3101E"/>
                </a:solidFill>
                <a:latin typeface="Merriweather Sans" charset="0"/>
              </a:rPr>
              <a:t> </a:t>
            </a:r>
            <a:r>
              <a:rPr lang="fr-FR" sz="2800" b="1" dirty="0">
                <a:solidFill>
                  <a:srgbClr val="FF0000"/>
                </a:solidFill>
                <a:latin typeface="Merriweather Sans" charset="0"/>
              </a:rPr>
              <a:t>ADDICTION OU ABUS  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1781" y="1678604"/>
            <a:ext cx="4819562" cy="20313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 eaLnBrk="1">
              <a:lnSpc>
                <a:spcPct val="105000"/>
              </a:lnSpc>
            </a:pPr>
            <a:endParaRPr lang="fr-FR" sz="2000" b="1" dirty="0">
              <a:solidFill>
                <a:srgbClr val="B3101E"/>
              </a:solidFill>
              <a:latin typeface="Merriweather Sans" charset="0"/>
            </a:endParaRPr>
          </a:p>
          <a:p>
            <a:pPr algn="ctr" eaLnBrk="1">
              <a:lnSpc>
                <a:spcPct val="105000"/>
              </a:lnSpc>
            </a:pPr>
            <a:r>
              <a:rPr lang="fr-FR" sz="2000" b="1" u="sng" dirty="0">
                <a:solidFill>
                  <a:srgbClr val="000066"/>
                </a:solidFill>
                <a:latin typeface="Merriweather Sans" charset="0"/>
              </a:rPr>
              <a:t>ABUS </a:t>
            </a:r>
          </a:p>
          <a:p>
            <a:pPr algn="ctr" eaLnBrk="1">
              <a:lnSpc>
                <a:spcPct val="105000"/>
              </a:lnSpc>
            </a:pPr>
            <a:endParaRPr lang="fr-FR" sz="2000" b="1" dirty="0">
              <a:solidFill>
                <a:srgbClr val="000066"/>
              </a:solidFill>
              <a:latin typeface="Merriweather Sans" charset="0"/>
            </a:endParaRPr>
          </a:p>
          <a:p>
            <a:pPr algn="ctr" eaLnBrk="1">
              <a:lnSpc>
                <a:spcPct val="105000"/>
              </a:lnSpc>
            </a:pPr>
            <a:r>
              <a:rPr lang="fr-FR" sz="2000" b="1" dirty="0">
                <a:solidFill>
                  <a:srgbClr val="000066"/>
                </a:solidFill>
                <a:latin typeface="Merriweather Sans" charset="0"/>
              </a:rPr>
              <a:t>Dérapage ponctuel, nocif ou non nocif </a:t>
            </a:r>
          </a:p>
          <a:p>
            <a:pPr algn="ctr" eaLnBrk="1">
              <a:lnSpc>
                <a:spcPct val="105000"/>
              </a:lnSpc>
            </a:pPr>
            <a:r>
              <a:rPr lang="fr-FR" sz="2000" b="1" dirty="0">
                <a:solidFill>
                  <a:srgbClr val="000066"/>
                </a:solidFill>
                <a:latin typeface="Merriweather Sans" charset="0"/>
              </a:rPr>
              <a:t> quelque soit la substance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087984" y="7164213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Merriweather Sans" pitchFamily="50" charset="0"/>
              </a:rPr>
              <a:t>M. BAZAN 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" y="110893"/>
            <a:ext cx="860275" cy="8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958949" y="2195661"/>
            <a:ext cx="3793385" cy="106182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fr-FR" sz="2000" b="1" u="sng" dirty="0">
                <a:solidFill>
                  <a:srgbClr val="000066"/>
                </a:solidFill>
                <a:latin typeface="Merriweather Sans" charset="0"/>
              </a:rPr>
              <a:t>USAGE CHRONIQUE </a:t>
            </a:r>
          </a:p>
          <a:p>
            <a:pPr algn="ctr" eaLnBrk="1">
              <a:lnSpc>
                <a:spcPct val="105000"/>
              </a:lnSpc>
            </a:pPr>
            <a:endParaRPr lang="fr-FR" sz="2000" b="1" dirty="0">
              <a:solidFill>
                <a:srgbClr val="FF0000"/>
              </a:solidFill>
              <a:latin typeface="Merriweather Sans" charset="0"/>
            </a:endParaRPr>
          </a:p>
          <a:p>
            <a:pPr algn="ctr" eaLnBrk="1">
              <a:lnSpc>
                <a:spcPct val="105000"/>
              </a:lnSpc>
            </a:pPr>
            <a:r>
              <a:rPr lang="fr-FR" sz="2000" b="1" dirty="0">
                <a:solidFill>
                  <a:srgbClr val="000066"/>
                </a:solidFill>
                <a:latin typeface="Merriweather Sans" charset="0"/>
              </a:rPr>
              <a:t>Répétition de situations</a:t>
            </a:r>
            <a:endParaRPr lang="fr-FR" sz="2000" b="1" dirty="0">
              <a:solidFill>
                <a:srgbClr val="FF0000"/>
              </a:solidFill>
              <a:latin typeface="Merriweather Sans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27944" y="3851845"/>
            <a:ext cx="6999506" cy="267765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pPr algn="ctr" eaLnBrk="1">
              <a:lnSpc>
                <a:spcPct val="105000"/>
              </a:lnSpc>
            </a:pPr>
            <a:endParaRPr lang="fr-FR" sz="2000" b="1" dirty="0">
              <a:solidFill>
                <a:srgbClr val="B3101E"/>
              </a:solidFill>
              <a:latin typeface="Merriweather Sans" charset="0"/>
            </a:endParaRPr>
          </a:p>
          <a:p>
            <a:pPr algn="ctr" eaLnBrk="1">
              <a:lnSpc>
                <a:spcPct val="105000"/>
              </a:lnSpc>
            </a:pPr>
            <a:endParaRPr lang="fr-FR" sz="2000" b="1" dirty="0">
              <a:solidFill>
                <a:srgbClr val="FF0000"/>
              </a:solidFill>
              <a:latin typeface="Merriweather Sans" charset="0"/>
            </a:endParaRPr>
          </a:p>
          <a:p>
            <a:pPr algn="ctr" eaLnBrk="1">
              <a:lnSpc>
                <a:spcPct val="105000"/>
              </a:lnSpc>
            </a:pPr>
            <a:r>
              <a:rPr lang="fr-FR" sz="2000" b="1" dirty="0">
                <a:solidFill>
                  <a:srgbClr val="000066"/>
                </a:solidFill>
                <a:latin typeface="Merriweather Sans" charset="0"/>
              </a:rPr>
              <a:t>Question de savoir si existence d’une réelle dépendance</a:t>
            </a:r>
          </a:p>
          <a:p>
            <a:pPr algn="ctr" eaLnBrk="1">
              <a:lnSpc>
                <a:spcPct val="105000"/>
              </a:lnSpc>
            </a:pPr>
            <a:endParaRPr lang="fr-FR" sz="2000" b="1" dirty="0">
              <a:solidFill>
                <a:srgbClr val="000066"/>
              </a:solidFill>
              <a:latin typeface="Merriweather Sans" charset="0"/>
            </a:endParaRPr>
          </a:p>
          <a:p>
            <a:pPr algn="ctr" eaLnBrk="1">
              <a:lnSpc>
                <a:spcPct val="105000"/>
              </a:lnSpc>
            </a:pPr>
            <a:endParaRPr lang="fr-FR" sz="2000" b="1" dirty="0">
              <a:solidFill>
                <a:srgbClr val="000066"/>
              </a:solidFill>
              <a:latin typeface="Merriweather Sans" charset="0"/>
            </a:endParaRPr>
          </a:p>
          <a:p>
            <a:pPr algn="ctr" eaLnBrk="1">
              <a:lnSpc>
                <a:spcPct val="105000"/>
              </a:lnSpc>
            </a:pPr>
            <a:endParaRPr lang="fr-FR" sz="2000" b="1" dirty="0">
              <a:solidFill>
                <a:srgbClr val="000066"/>
              </a:solidFill>
              <a:latin typeface="Merriweather Sans" charset="0"/>
            </a:endParaRPr>
          </a:p>
          <a:p>
            <a:pPr algn="ctr" eaLnBrk="1">
              <a:lnSpc>
                <a:spcPct val="105000"/>
              </a:lnSpc>
            </a:pPr>
            <a:r>
              <a:rPr lang="fr-FR" sz="2000" b="1" dirty="0">
                <a:solidFill>
                  <a:srgbClr val="000066"/>
                </a:solidFill>
                <a:latin typeface="Merriweather Sans" charset="0"/>
              </a:rPr>
              <a:t>Attention à la précipitation d’un jugement de valeur </a:t>
            </a:r>
          </a:p>
          <a:p>
            <a:pPr algn="ctr" eaLnBrk="1">
              <a:lnSpc>
                <a:spcPct val="105000"/>
              </a:lnSpc>
            </a:pPr>
            <a:r>
              <a:rPr lang="fr-FR" sz="2000" b="1" dirty="0">
                <a:solidFill>
                  <a:srgbClr val="000066"/>
                </a:solidFill>
                <a:latin typeface="Merriweather Sans" charset="0"/>
              </a:rPr>
              <a:t>et nous où en sommes nous? </a:t>
            </a:r>
          </a:p>
        </p:txBody>
      </p:sp>
    </p:spTree>
    <p:extLst>
      <p:ext uri="{BB962C8B-B14F-4D97-AF65-F5344CB8AC3E}">
        <p14:creationId xmlns:p14="http://schemas.microsoft.com/office/powerpoint/2010/main" val="41831258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75" y="6722830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087984" y="7164213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Merriweather Sans" pitchFamily="50" charset="0"/>
              </a:rPr>
              <a:t>M. BAZAN 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" y="110893"/>
            <a:ext cx="860275" cy="86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152033" y="310242"/>
            <a:ext cx="6168144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D00054"/>
                </a:solidFill>
                <a:latin typeface="Merriweather Sans" charset="0"/>
              </a:rPr>
              <a:t>LES SUBSTANCES PSYCHO ACTIVES   </a:t>
            </a:r>
            <a:endParaRPr lang="fr-FR" sz="2800" dirty="0">
              <a:solidFill>
                <a:srgbClr val="D00054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40" y="2843733"/>
            <a:ext cx="4072151" cy="2713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939988" y="1816528"/>
            <a:ext cx="659223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>
              <a:lnSpc>
                <a:spcPct val="105000"/>
              </a:lnSpc>
            </a:pPr>
            <a:r>
              <a:rPr lang="fr-FR" sz="3200" b="1" i="1" dirty="0">
                <a:solidFill>
                  <a:srgbClr val="FF0000"/>
                </a:solidFill>
                <a:latin typeface="Merriweather Sans" charset="0"/>
              </a:rPr>
              <a:t>Sommes nous tous concernés ? </a:t>
            </a:r>
          </a:p>
        </p:txBody>
      </p:sp>
    </p:spTree>
    <p:extLst>
      <p:ext uri="{BB962C8B-B14F-4D97-AF65-F5344CB8AC3E}">
        <p14:creationId xmlns:p14="http://schemas.microsoft.com/office/powerpoint/2010/main" val="316376640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946150" y="2483694"/>
            <a:ext cx="8534400" cy="4008727"/>
            <a:chOff x="946150" y="2483693"/>
            <a:chExt cx="8534400" cy="4008727"/>
          </a:xfrm>
        </p:grpSpPr>
        <p:grpSp>
          <p:nvGrpSpPr>
            <p:cNvPr id="11" name="Groupe 10"/>
            <p:cNvGrpSpPr/>
            <p:nvPr/>
          </p:nvGrpSpPr>
          <p:grpSpPr>
            <a:xfrm>
              <a:off x="946150" y="4117520"/>
              <a:ext cx="8534400" cy="2374900"/>
              <a:chOff x="395288" y="3141663"/>
              <a:chExt cx="8534400" cy="2374900"/>
            </a:xfrm>
          </p:grpSpPr>
          <p:pic>
            <p:nvPicPr>
              <p:cNvPr id="14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618" t="60222" r="16953" b="17001"/>
              <a:stretch>
                <a:fillRect/>
              </a:stretch>
            </p:blipFill>
            <p:spPr bwMode="auto">
              <a:xfrm>
                <a:off x="395288" y="4021138"/>
                <a:ext cx="8534400" cy="14954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 Box 17"/>
              <p:cNvSpPr txBox="1">
                <a:spLocks noChangeArrowheads="1"/>
              </p:cNvSpPr>
              <p:nvPr/>
            </p:nvSpPr>
            <p:spPr bwMode="auto">
              <a:xfrm>
                <a:off x="395288" y="3148013"/>
                <a:ext cx="1655763" cy="607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altLang="fr-FR" dirty="0">
                    <a:solidFill>
                      <a:srgbClr val="9900CC"/>
                    </a:solidFill>
                  </a:rPr>
                  <a:t>Du moins addictogène</a:t>
                </a:r>
              </a:p>
            </p:txBody>
          </p:sp>
          <p:sp>
            <p:nvSpPr>
              <p:cNvPr id="16" name="Text Box 18"/>
              <p:cNvSpPr txBox="1">
                <a:spLocks noChangeArrowheads="1"/>
              </p:cNvSpPr>
              <p:nvPr/>
            </p:nvSpPr>
            <p:spPr bwMode="auto">
              <a:xfrm>
                <a:off x="7237413" y="3141663"/>
                <a:ext cx="1655763" cy="607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altLang="fr-FR" b="1" dirty="0">
                    <a:solidFill>
                      <a:srgbClr val="FF3300"/>
                    </a:solidFill>
                  </a:rPr>
                  <a:t>Au plus addictogè</a:t>
                </a:r>
                <a:r>
                  <a:rPr lang="fr-FR" altLang="fr-FR" dirty="0">
                    <a:solidFill>
                      <a:srgbClr val="FF3300"/>
                    </a:solidFill>
                  </a:rPr>
                  <a:t>ne</a:t>
                </a: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1413468" y="2483693"/>
              <a:ext cx="8067082" cy="383182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73000">
                  <a:schemeClr val="bg1"/>
                </a:gs>
              </a:gsLst>
              <a:lin ang="5400000" scaled="0"/>
            </a:gradFill>
          </p:spPr>
          <p:txBody>
            <a:bodyPr wrap="square">
              <a:spAutoFit/>
            </a:bodyPr>
            <a:lstStyle/>
            <a:p>
              <a:pPr algn="ctr" eaLnBrk="1">
                <a:lnSpc>
                  <a:spcPct val="105000"/>
                </a:lnSpc>
              </a:pPr>
              <a:r>
                <a:rPr lang="fr-FR" b="1" dirty="0">
                  <a:solidFill>
                    <a:srgbClr val="FF0000"/>
                  </a:solidFill>
                  <a:latin typeface="Merriweather Sans" charset="0"/>
                </a:rPr>
                <a:t>LE POUVOIR ADDICTOGENE  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74416" y="3311108"/>
              <a:ext cx="8067082" cy="383182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73000">
                  <a:schemeClr val="bg1"/>
                </a:gs>
              </a:gsLst>
              <a:lin ang="5400000" scaled="0"/>
            </a:gradFill>
          </p:spPr>
          <p:txBody>
            <a:bodyPr wrap="square">
              <a:spAutoFit/>
            </a:bodyPr>
            <a:lstStyle/>
            <a:p>
              <a:pPr algn="ctr" eaLnBrk="1">
                <a:lnSpc>
                  <a:spcPct val="105000"/>
                </a:lnSpc>
              </a:pPr>
              <a:r>
                <a:rPr lang="fr-FR" b="1" dirty="0">
                  <a:solidFill>
                    <a:srgbClr val="B3101E"/>
                  </a:solidFill>
                  <a:latin typeface="Merriweather Sans" charset="0"/>
                </a:rPr>
                <a:t>C’est le pouvoir d’induire une pharmacodépendance  </a:t>
              </a:r>
            </a:p>
          </p:txBody>
        </p:sp>
      </p:grp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1" t="85070" r="661"/>
          <a:stretch/>
        </p:blipFill>
        <p:spPr>
          <a:xfrm>
            <a:off x="1890150" y="467469"/>
            <a:ext cx="6726006" cy="1837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22240"/>
            <a:ext cx="948393" cy="94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57" y="6709171"/>
            <a:ext cx="4478537" cy="8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2087984" y="7164213"/>
            <a:ext cx="5976664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Merriweather Sans" pitchFamily="50" charset="0"/>
              </a:rPr>
              <a:t>M. BAZAN </a:t>
            </a:r>
          </a:p>
        </p:txBody>
      </p:sp>
    </p:spTree>
    <p:extLst>
      <p:ext uri="{BB962C8B-B14F-4D97-AF65-F5344CB8AC3E}">
        <p14:creationId xmlns:p14="http://schemas.microsoft.com/office/powerpoint/2010/main" val="614461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22240"/>
            <a:ext cx="948393" cy="94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55936" y="315684"/>
            <a:ext cx="6168144" cy="493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fr-FR" sz="2800" b="1" dirty="0">
                <a:solidFill>
                  <a:srgbClr val="D00054"/>
                </a:solidFill>
                <a:latin typeface="Merriweather Sans" charset="0"/>
              </a:rPr>
              <a:t>LES CONSEQUENCES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D00054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91840" y="2373309"/>
            <a:ext cx="3178891" cy="321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D00054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CONSEQUENCES PHYSIQUES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D00054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73079" y="3027555"/>
            <a:ext cx="3975410" cy="321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D00054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CONSEQUENCES PSYCHOLOGIQUES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D00054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98770" y="3681801"/>
            <a:ext cx="5256584" cy="321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D00054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CONSEQUENCES PROFESSIONNELLES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D00054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-2520527" y="4336046"/>
            <a:ext cx="11161240" cy="321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D00054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CONSEQUENCES SOCIALES ET FAMILIALES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D00054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-864343" y="5075981"/>
            <a:ext cx="6624735" cy="321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D00054"/>
                </a:solidFill>
                <a:effectLst/>
                <a:uLnTx/>
                <a:uFillTx/>
                <a:latin typeface="Merriweather Sans" charset="0"/>
                <a:ea typeface="ＭＳ Ｐゴシック" charset="0"/>
              </a:rPr>
              <a:t>CONSEQUENCES JUDICIAIRES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D00054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36256" y="7033070"/>
            <a:ext cx="919098" cy="235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000" dirty="0">
                <a:solidFill>
                  <a:srgbClr val="000000"/>
                </a:solidFill>
                <a:latin typeface="Merriweather Sans" pitchFamily="50" charset="0"/>
              </a:rPr>
              <a:t>M. BAZAN </a:t>
            </a:r>
          </a:p>
        </p:txBody>
      </p:sp>
    </p:spTree>
    <p:extLst>
      <p:ext uri="{BB962C8B-B14F-4D97-AF65-F5344CB8AC3E}">
        <p14:creationId xmlns:p14="http://schemas.microsoft.com/office/powerpoint/2010/main" val="11751635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odele Diaporama SIS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IST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SIST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IST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Microsoft YaHei"/>
      </a:majorFont>
      <a:minorFont>
        <a:latin typeface="Arial"/>
        <a:ea typeface="Microsoft YaHei"/>
        <a:cs typeface="Microsoft YaHei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A735923CCB544A8FC22400479B6F60" ma:contentTypeVersion="18" ma:contentTypeDescription="Crée un document." ma:contentTypeScope="" ma:versionID="757babe44d31f0f82025b607016ae765">
  <xsd:schema xmlns:xsd="http://www.w3.org/2001/XMLSchema" xmlns:xs="http://www.w3.org/2001/XMLSchema" xmlns:p="http://schemas.microsoft.com/office/2006/metadata/properties" xmlns:ns2="8d0b0ac5-0d1c-41d9-94b4-e86f374842b7" xmlns:ns3="ce685436-327e-415b-b06d-9a0f2bb5655f" targetNamespace="http://schemas.microsoft.com/office/2006/metadata/properties" ma:root="true" ma:fieldsID="989ed70ff94beecc5b4bf27f4ad4eb0d" ns2:_="" ns3:_="">
    <xsd:import namespace="8d0b0ac5-0d1c-41d9-94b4-e86f374842b7"/>
    <xsd:import namespace="ce685436-327e-415b-b06d-9a0f2bb565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b0ac5-0d1c-41d9-94b4-e86f374842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4bf61e71-71de-474e-85fa-8e7095b4be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85436-327e-415b-b06d-9a0f2bb5655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8dfca8e-a50c-4c5a-b2bd-3eaad65dc888}" ma:internalName="TaxCatchAll" ma:showField="CatchAllData" ma:web="ce685436-327e-415b-b06d-9a0f2bb565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0b0ac5-0d1c-41d9-94b4-e86f374842b7">
      <Terms xmlns="http://schemas.microsoft.com/office/infopath/2007/PartnerControls"/>
    </lcf76f155ced4ddcb4097134ff3c332f>
    <TaxCatchAll xmlns="ce685436-327e-415b-b06d-9a0f2bb5655f" xsi:nil="true"/>
  </documentManagement>
</p:properties>
</file>

<file path=customXml/itemProps1.xml><?xml version="1.0" encoding="utf-8"?>
<ds:datastoreItem xmlns:ds="http://schemas.openxmlformats.org/officeDocument/2006/customXml" ds:itemID="{47526CEA-2B95-4487-A8B7-6019A6AB82DF}"/>
</file>

<file path=customXml/itemProps2.xml><?xml version="1.0" encoding="utf-8"?>
<ds:datastoreItem xmlns:ds="http://schemas.openxmlformats.org/officeDocument/2006/customXml" ds:itemID="{8248C006-7B3C-4A77-A77A-CA8E28251D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F3E2EC-E779-4C3D-A4F1-49EE2C8FF0AD}">
  <ds:schemaRefs>
    <ds:schemaRef ds:uri="8d0b0ac5-0d1c-41d9-94b4-e86f374842b7"/>
    <ds:schemaRef ds:uri="http://schemas.openxmlformats.org/package/2006/metadata/core-properties"/>
    <ds:schemaRef ds:uri="ce685436-327e-415b-b06d-9a0f2bb5655f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 Diaporama SIST</Template>
  <TotalTime>5612</TotalTime>
  <Words>2764</Words>
  <Application>Microsoft Office PowerPoint</Application>
  <PresentationFormat>Personnalisé</PresentationFormat>
  <Paragraphs>569</Paragraphs>
  <Slides>38</Slides>
  <Notes>38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38</vt:i4>
      </vt:variant>
    </vt:vector>
  </HeadingPairs>
  <TitlesOfParts>
    <vt:vector size="49" baseType="lpstr">
      <vt:lpstr>Arial</vt:lpstr>
      <vt:lpstr>Calibri</vt:lpstr>
      <vt:lpstr>Courier New</vt:lpstr>
      <vt:lpstr>Merriweather Sans</vt:lpstr>
      <vt:lpstr>Times New Roman</vt:lpstr>
      <vt:lpstr>Wingdings</vt:lpstr>
      <vt:lpstr>modele Diaporama SIST</vt:lpstr>
      <vt:lpstr>SIST</vt:lpstr>
      <vt:lpstr>1_Conception personnalisée</vt:lpstr>
      <vt:lpstr>1_SIST</vt:lpstr>
      <vt:lpstr>2_SIST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SPA au travail: le risque situationnel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Yohan DARTERE</dc:creator>
  <cp:lastModifiedBy>Sébastien DUPERY</cp:lastModifiedBy>
  <cp:revision>616</cp:revision>
  <cp:lastPrinted>2021-01-27T14:53:05Z</cp:lastPrinted>
  <dcterms:created xsi:type="dcterms:W3CDTF">2014-01-08T16:18:38Z</dcterms:created>
  <dcterms:modified xsi:type="dcterms:W3CDTF">2023-05-11T15:43:43Z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0x01010040A735923CCB544A8FC22400479B6F60</vt:lpwstr>
  </property>
  <property fmtid="{D5CDD505-2E9C-101B-9397-08002B2CF9AE}" pid="3" name="MediaServiceImageTags">
    <vt:lpwstr/>
  </property>
</Properties>
</file>