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2" r:id="rId5"/>
  </p:sldMasterIdLst>
  <p:notesMasterIdLst>
    <p:notesMasterId r:id="rId69"/>
  </p:notesMasterIdLst>
  <p:handoutMasterIdLst>
    <p:handoutMasterId r:id="rId70"/>
  </p:handoutMasterIdLst>
  <p:sldIdLst>
    <p:sldId id="484" r:id="rId6"/>
    <p:sldId id="485" r:id="rId7"/>
    <p:sldId id="486" r:id="rId8"/>
    <p:sldId id="487" r:id="rId9"/>
    <p:sldId id="488" r:id="rId10"/>
    <p:sldId id="492" r:id="rId11"/>
    <p:sldId id="497" r:id="rId12"/>
    <p:sldId id="583" r:id="rId13"/>
    <p:sldId id="532" r:id="rId14"/>
    <p:sldId id="508" r:id="rId15"/>
    <p:sldId id="536" r:id="rId16"/>
    <p:sldId id="535" r:id="rId17"/>
    <p:sldId id="534" r:id="rId18"/>
    <p:sldId id="574" r:id="rId19"/>
    <p:sldId id="533" r:id="rId20"/>
    <p:sldId id="553" r:id="rId21"/>
    <p:sldId id="559" r:id="rId22"/>
    <p:sldId id="554" r:id="rId23"/>
    <p:sldId id="555" r:id="rId24"/>
    <p:sldId id="561" r:id="rId25"/>
    <p:sldId id="557" r:id="rId26"/>
    <p:sldId id="563" r:id="rId27"/>
    <p:sldId id="562" r:id="rId28"/>
    <p:sldId id="540" r:id="rId29"/>
    <p:sldId id="581" r:id="rId30"/>
    <p:sldId id="548" r:id="rId31"/>
    <p:sldId id="538" r:id="rId32"/>
    <p:sldId id="539" r:id="rId33"/>
    <p:sldId id="543" r:id="rId34"/>
    <p:sldId id="544" r:id="rId35"/>
    <p:sldId id="577" r:id="rId36"/>
    <p:sldId id="545" r:id="rId37"/>
    <p:sldId id="546" r:id="rId38"/>
    <p:sldId id="573" r:id="rId39"/>
    <p:sldId id="572" r:id="rId40"/>
    <p:sldId id="570" r:id="rId41"/>
    <p:sldId id="571" r:id="rId42"/>
    <p:sldId id="541" r:id="rId43"/>
    <p:sldId id="542" r:id="rId44"/>
    <p:sldId id="547" r:id="rId45"/>
    <p:sldId id="549" r:id="rId46"/>
    <p:sldId id="558" r:id="rId47"/>
    <p:sldId id="560" r:id="rId48"/>
    <p:sldId id="550" r:id="rId49"/>
    <p:sldId id="551" r:id="rId50"/>
    <p:sldId id="564" r:id="rId51"/>
    <p:sldId id="552" r:id="rId52"/>
    <p:sldId id="566" r:id="rId53"/>
    <p:sldId id="565" r:id="rId54"/>
    <p:sldId id="567" r:id="rId55"/>
    <p:sldId id="537" r:id="rId56"/>
    <p:sldId id="569" r:id="rId57"/>
    <p:sldId id="568" r:id="rId58"/>
    <p:sldId id="575" r:id="rId59"/>
    <p:sldId id="576" r:id="rId60"/>
    <p:sldId id="582" r:id="rId61"/>
    <p:sldId id="579" r:id="rId62"/>
    <p:sldId id="580" r:id="rId63"/>
    <p:sldId id="578" r:id="rId64"/>
    <p:sldId id="584" r:id="rId65"/>
    <p:sldId id="586" r:id="rId66"/>
    <p:sldId id="585" r:id="rId67"/>
    <p:sldId id="400" r:id="rId68"/>
  </p:sldIdLst>
  <p:sldSz cx="9144000" cy="6858000" type="screen4x3"/>
  <p:notesSz cx="6669088" cy="9926638"/>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6699FF"/>
    <a:srgbClr val="DE4289"/>
    <a:srgbClr val="9933FF"/>
    <a:srgbClr val="FF5050"/>
    <a:srgbClr val="962246"/>
    <a:srgbClr val="9900FF"/>
    <a:srgbClr val="C06000"/>
    <a:srgbClr val="FF9900"/>
    <a:srgbClr val="D69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BC15F8-D48A-4E18-B72C-6B1F69960D10}" v="2" dt="2023-06-22T10:05:20.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9" autoAdjust="0"/>
    <p:restoredTop sz="85196" autoAdjust="0"/>
  </p:normalViewPr>
  <p:slideViewPr>
    <p:cSldViewPr>
      <p:cViewPr varScale="1">
        <p:scale>
          <a:sx n="67" d="100"/>
          <a:sy n="67" d="100"/>
        </p:scale>
        <p:origin x="176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ébastien Dupery" userId="ad4ecc93-f56e-41be-9ba2-4ed2ec1df8c2" providerId="ADAL" clId="{BBBC15F8-D48A-4E18-B72C-6B1F69960D10}"/>
    <pc:docChg chg="modNotesMaster modHandout">
      <pc:chgData name="Sébastien Dupery" userId="ad4ecc93-f56e-41be-9ba2-4ed2ec1df8c2" providerId="ADAL" clId="{BBBC15F8-D48A-4E18-B72C-6B1F69960D10}" dt="2023-06-22T10:05:19.151"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90665"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6866" y="0"/>
            <a:ext cx="2890665" cy="496888"/>
          </a:xfrm>
          <a:prstGeom prst="rect">
            <a:avLst/>
          </a:prstGeom>
        </p:spPr>
        <p:txBody>
          <a:bodyPr vert="horz" lIns="91440" tIns="45720" rIns="91440" bIns="45720" rtlCol="0"/>
          <a:lstStyle>
            <a:lvl1pPr algn="r">
              <a:defRPr sz="1200"/>
            </a:lvl1pPr>
          </a:lstStyle>
          <a:p>
            <a:fld id="{011410CB-49FD-4759-8E9E-96BE413A40AC}" type="datetimeFigureOut">
              <a:rPr lang="fr-FR" smtClean="0"/>
              <a:pPr/>
              <a:t>22/06/2023</a:t>
            </a:fld>
            <a:endParaRPr lang="fr-FR"/>
          </a:p>
        </p:txBody>
      </p:sp>
      <p:sp>
        <p:nvSpPr>
          <p:cNvPr id="4" name="Espace réservé du pied de page 3"/>
          <p:cNvSpPr>
            <a:spLocks noGrp="1"/>
          </p:cNvSpPr>
          <p:nvPr>
            <p:ph type="ftr" sz="quarter" idx="2"/>
          </p:nvPr>
        </p:nvSpPr>
        <p:spPr>
          <a:xfrm>
            <a:off x="0" y="9428164"/>
            <a:ext cx="2890665"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6866" y="9428164"/>
            <a:ext cx="2890665" cy="496887"/>
          </a:xfrm>
          <a:prstGeom prst="rect">
            <a:avLst/>
          </a:prstGeom>
        </p:spPr>
        <p:txBody>
          <a:bodyPr vert="horz" lIns="91440" tIns="45720" rIns="91440" bIns="45720" rtlCol="0" anchor="b"/>
          <a:lstStyle>
            <a:lvl1pPr algn="r">
              <a:defRPr sz="1200"/>
            </a:lvl1pPr>
          </a:lstStyle>
          <a:p>
            <a:fld id="{10D398D4-3EA1-41D2-B1CC-D7DEB3B3AA48}" type="slidenum">
              <a:rPr lang="fr-FR" smtClean="0"/>
              <a:pPr/>
              <a:t>‹N°›</a:t>
            </a:fld>
            <a:endParaRPr lang="fr-FR"/>
          </a:p>
        </p:txBody>
      </p:sp>
    </p:spTree>
    <p:extLst>
      <p:ext uri="{BB962C8B-B14F-4D97-AF65-F5344CB8AC3E}">
        <p14:creationId xmlns:p14="http://schemas.microsoft.com/office/powerpoint/2010/main" val="1013614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777607" y="0"/>
            <a:ext cx="2889938"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624417-3BDB-49F6-AE7A-FA2E20E6134F}" type="datetimeFigureOut">
              <a:rPr lang="fr-FR"/>
              <a:pPr>
                <a:defRPr/>
              </a:pPr>
              <a:t>22/06/2023</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66909" y="4715154"/>
            <a:ext cx="5335270" cy="4466987"/>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EEFF45D-ED4C-448F-BDB4-74FEBFFAE4F9}" type="slidenum">
              <a:rPr lang="fr-FR"/>
              <a:pPr>
                <a:defRPr/>
              </a:pPr>
              <a:t>‹N°›</a:t>
            </a:fld>
            <a:endParaRPr lang="fr-FR"/>
          </a:p>
        </p:txBody>
      </p:sp>
    </p:spTree>
    <p:extLst>
      <p:ext uri="{BB962C8B-B14F-4D97-AF65-F5344CB8AC3E}">
        <p14:creationId xmlns:p14="http://schemas.microsoft.com/office/powerpoint/2010/main" val="8820088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npaa.asso.fr/sinformer/addictions-lessentiel-sur/taba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pisode34.co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mailto:association@episode34.com"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wikipedia.org/wiki/Autofinancement"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fr.wikipedia.org/wiki/Alcoologie" TargetMode="External"/><Relationship Id="rId4" Type="http://schemas.openxmlformats.org/officeDocument/2006/relationships/hyperlink" Target="https://fr.wikipedia.org/wiki/Reconnaissance_d'utilit%C3%A9_publique_en_France"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mailto:anpaa11@anpaa.asso.fr" TargetMode="External"/><Relationship Id="rId3" Type="http://schemas.openxmlformats.org/officeDocument/2006/relationships/hyperlink" Target="https://www.anpaa.asso.fr/adresses-utiles/languedoc-roussillon/herault/a-n-p-a-a-34" TargetMode="External"/><Relationship Id="rId7" Type="http://schemas.openxmlformats.org/officeDocument/2006/relationships/hyperlink" Target="https://www.anpaa.asso.fr/adresses-utiles/search-by/ville?value=NARBONNE"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anpaa.asso.fr/adresses-utiles/languedoc-roussillon/aude/a-n-p-a-a-11" TargetMode="External"/><Relationship Id="rId5" Type="http://schemas.openxmlformats.org/officeDocument/2006/relationships/hyperlink" Target="mailto:anpaa34@anpaa.asso.fr" TargetMode="External"/><Relationship Id="rId4" Type="http://schemas.openxmlformats.org/officeDocument/2006/relationships/hyperlink" Target="https://www.anpaa.asso.fr/adresses-utiles/search-by/ville?value=MONTPELLIER"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egifrance.gouv.fr/affichCodeArticle.do?idArticle=LEGIARTI000006901445&amp;cidTexte=LEGITEXT00000607205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loi de modernisation sociale du 8 août 2016 et son décret d’application du 26 décembre 2016  s’appliquent depuis le 1er janvier 2017</a:t>
            </a:r>
          </a:p>
          <a:p>
            <a:r>
              <a:rPr lang="fr-FR" dirty="0"/>
              <a:t>Perspectives ? </a:t>
            </a:r>
          </a:p>
          <a:p>
            <a:endParaRPr lang="fr-FR" dirty="0"/>
          </a:p>
        </p:txBody>
      </p:sp>
      <p:sp>
        <p:nvSpPr>
          <p:cNvPr id="4" name="Espace réservé du numéro de diapositive 3"/>
          <p:cNvSpPr>
            <a:spLocks noGrp="1"/>
          </p:cNvSpPr>
          <p:nvPr>
            <p:ph type="sldNum" sz="quarter" idx="10"/>
          </p:nvPr>
        </p:nvSpPr>
        <p:spPr/>
        <p:txBody>
          <a:bodyPr/>
          <a:lstStyle/>
          <a:p>
            <a:fld id="{F6A6E38A-4A67-42EF-B304-35E53E278B5C}" type="slidenum">
              <a:rPr lang="fr-FR" smtClean="0">
                <a:solidFill>
                  <a:prstClr val="black"/>
                </a:solidFill>
              </a:rPr>
              <a:pPr/>
              <a:t>2</a:t>
            </a:fld>
            <a:endParaRPr lang="fr-FR" dirty="0">
              <a:solidFill>
                <a:prstClr val="black"/>
              </a:solidFill>
            </a:endParaRPr>
          </a:p>
        </p:txBody>
      </p:sp>
    </p:spTree>
    <p:extLst>
      <p:ext uri="{BB962C8B-B14F-4D97-AF65-F5344CB8AC3E}">
        <p14:creationId xmlns:p14="http://schemas.microsoft.com/office/powerpoint/2010/main" val="10209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a:solidFill>
                  <a:schemeClr val="tx1"/>
                </a:solidFill>
                <a:effectLst/>
                <a:latin typeface="+mn-lt"/>
                <a:ea typeface="+mn-ea"/>
                <a:cs typeface="+mn-cs"/>
              </a:rPr>
              <a:t>Dépendance au cannabis :</a:t>
            </a:r>
          </a:p>
          <a:p>
            <a:r>
              <a:rPr lang="fr-FR" sz="1200" b="0" i="0" kern="1200" dirty="0">
                <a:solidFill>
                  <a:schemeClr val="tx1"/>
                </a:solidFill>
                <a:effectLst/>
                <a:latin typeface="+mn-lt"/>
                <a:ea typeface="+mn-ea"/>
                <a:cs typeface="+mn-cs"/>
              </a:rPr>
              <a:t>L’une des caractéristiques principales de la dépendance est la résistance de plus en plus forte aux effets du cannabis. Les doses doivent donc augmenter pour ressentir les mêmes effets qu’auparavant. Le dépendant va se déporter sur des produits plus concentrés en THC (huile, wax) ou doser plus fortement ses joints avec des variétés plus fortes. Le consommateur dépendant utilise le produit de façon compulsive. On peut aussi déceler une dépendance du fait des symptômes apparaissant dans les moments de sevrage comme l’agressivité, l’impatience, l’insomnie ou encore une humeur dépressive, des douleurs abdominales, des tremblements ou sueurs..</a:t>
            </a:r>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20</a:t>
            </a:fld>
            <a:endParaRPr lang="fr-FR"/>
          </a:p>
        </p:txBody>
      </p:sp>
    </p:spTree>
    <p:extLst>
      <p:ext uri="{BB962C8B-B14F-4D97-AF65-F5344CB8AC3E}">
        <p14:creationId xmlns:p14="http://schemas.microsoft.com/office/powerpoint/2010/main" val="1626891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a:solidFill>
                  <a:schemeClr val="tx1"/>
                </a:solidFill>
                <a:effectLst/>
                <a:latin typeface="+mn-lt"/>
                <a:ea typeface="+mn-ea"/>
                <a:cs typeface="+mn-cs"/>
              </a:rPr>
              <a:t>Complications psychiatriques et neurologiques</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L’affection psychiatrique la plus connue  liée au cannabis est </a:t>
            </a:r>
            <a:r>
              <a:rPr lang="fr-FR" sz="1200" b="0" i="1" kern="1200" dirty="0">
                <a:solidFill>
                  <a:schemeClr val="tx1"/>
                </a:solidFill>
                <a:effectLst/>
                <a:latin typeface="+mn-lt"/>
                <a:ea typeface="+mn-ea"/>
                <a:cs typeface="+mn-cs"/>
              </a:rPr>
              <a:t>l’attaque de panique</a:t>
            </a:r>
            <a:r>
              <a:rPr lang="fr-FR" sz="1200" b="0" i="0" kern="1200" dirty="0">
                <a:solidFill>
                  <a:schemeClr val="tx1"/>
                </a:solidFill>
                <a:effectLst/>
                <a:latin typeface="+mn-lt"/>
                <a:ea typeface="+mn-ea"/>
                <a:cs typeface="+mn-cs"/>
              </a:rPr>
              <a:t>. Elle est surtout observée chez les consommateurs peu expérimentés. Les effets de cette crise disparaissent le lendemain. La consommation de cannabis multiplie par deux les risques de </a:t>
            </a:r>
            <a:r>
              <a:rPr lang="fr-FR" sz="1200" b="0" i="1" kern="1200" dirty="0">
                <a:solidFill>
                  <a:schemeClr val="tx1"/>
                </a:solidFill>
                <a:effectLst/>
                <a:latin typeface="+mn-lt"/>
                <a:ea typeface="+mn-ea"/>
                <a:cs typeface="+mn-cs"/>
              </a:rPr>
              <a:t>troubles anxieux</a:t>
            </a:r>
            <a:r>
              <a:rPr lang="fr-FR" sz="1200" b="0" i="0" kern="1200" dirty="0">
                <a:solidFill>
                  <a:schemeClr val="tx1"/>
                </a:solidFill>
                <a:effectLst/>
                <a:latin typeface="+mn-lt"/>
                <a:ea typeface="+mn-ea"/>
                <a:cs typeface="+mn-cs"/>
              </a:rPr>
              <a:t> chez les adolescents.</a:t>
            </a:r>
          </a:p>
          <a:p>
            <a:r>
              <a:rPr lang="fr-FR" sz="1200" b="0" i="0" kern="1200" dirty="0">
                <a:solidFill>
                  <a:schemeClr val="tx1"/>
                </a:solidFill>
                <a:effectLst/>
                <a:latin typeface="+mn-lt"/>
                <a:ea typeface="+mn-ea"/>
                <a:cs typeface="+mn-cs"/>
              </a:rPr>
              <a:t>Il multiplie aussi par 5 le risque de </a:t>
            </a:r>
            <a:r>
              <a:rPr lang="fr-FR" sz="1200" b="0" i="1" kern="1200" dirty="0">
                <a:solidFill>
                  <a:schemeClr val="tx1"/>
                </a:solidFill>
                <a:effectLst/>
                <a:latin typeface="+mn-lt"/>
                <a:ea typeface="+mn-ea"/>
                <a:cs typeface="+mn-cs"/>
              </a:rPr>
              <a:t>dépression</a:t>
            </a:r>
            <a:r>
              <a:rPr lang="fr-FR" sz="1200" b="0" i="0" kern="1200" dirty="0">
                <a:solidFill>
                  <a:schemeClr val="tx1"/>
                </a:solidFill>
                <a:effectLst/>
                <a:latin typeface="+mn-lt"/>
                <a:ea typeface="+mn-ea"/>
                <a:cs typeface="+mn-cs"/>
              </a:rPr>
              <a:t> chez l’adolescent</a:t>
            </a:r>
          </a:p>
          <a:p>
            <a:r>
              <a:rPr lang="fr-FR" sz="1200" b="0" i="0" kern="1200" dirty="0">
                <a:solidFill>
                  <a:schemeClr val="tx1"/>
                </a:solidFill>
                <a:effectLst/>
                <a:latin typeface="+mn-lt"/>
                <a:ea typeface="+mn-ea"/>
                <a:cs typeface="+mn-cs"/>
              </a:rPr>
              <a:t>Une consommation importante et/ou un cannabis fortement dosé peuvent induire des états psychotiques aigus, avec des symptômes proches de la schizophrénie et un syndrome appelé </a:t>
            </a:r>
            <a:r>
              <a:rPr lang="fr-FR" sz="1200" b="0" i="1" kern="1200" dirty="0">
                <a:solidFill>
                  <a:schemeClr val="tx1"/>
                </a:solidFill>
                <a:effectLst/>
                <a:latin typeface="+mn-lt"/>
                <a:ea typeface="+mn-ea"/>
                <a:cs typeface="+mn-cs"/>
              </a:rPr>
              <a:t>syndrome de dépersonnalisation. </a:t>
            </a:r>
            <a:r>
              <a:rPr lang="fr-FR" sz="1200" b="0" i="0" kern="1200" dirty="0">
                <a:solidFill>
                  <a:schemeClr val="tx1"/>
                </a:solidFill>
                <a:effectLst/>
                <a:latin typeface="+mn-lt"/>
                <a:ea typeface="+mn-ea"/>
                <a:cs typeface="+mn-cs"/>
              </a:rPr>
              <a:t>Il se traduit par une perte de contact avec la réalité. Le patient perçoit son environnement comme étrange voire menaçant. Ce trouble reste de l’ordre du trouble psychotique bref même s’il peut parfois durer plusieurs mois. Ces troubles sont aussi appelés des </a:t>
            </a:r>
            <a:r>
              <a:rPr lang="fr-FR" sz="1200" b="0" i="1" kern="1200" dirty="0">
                <a:solidFill>
                  <a:schemeClr val="tx1"/>
                </a:solidFill>
                <a:effectLst/>
                <a:latin typeface="+mn-lt"/>
                <a:ea typeface="+mn-ea"/>
                <a:cs typeface="+mn-cs"/>
              </a:rPr>
              <a:t>psychoses cannabiques. </a:t>
            </a: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Le cannabis augmente aussi le risque de déclenchement d’une </a:t>
            </a:r>
            <a:r>
              <a:rPr lang="fr-FR" sz="1200" b="0" i="1" kern="1200" dirty="0">
                <a:solidFill>
                  <a:schemeClr val="tx1"/>
                </a:solidFill>
                <a:effectLst/>
                <a:latin typeface="+mn-lt"/>
                <a:ea typeface="+mn-ea"/>
                <a:cs typeface="+mn-cs"/>
              </a:rPr>
              <a:t>schizophrénie</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Mais le syndrome psychiatrique le plus fréquent chez les usagers réguliers de cannabis est</a:t>
            </a:r>
            <a:r>
              <a:rPr lang="fr-FR" sz="1200" b="0" i="1" kern="1200" dirty="0">
                <a:solidFill>
                  <a:schemeClr val="tx1"/>
                </a:solidFill>
                <a:effectLst/>
                <a:latin typeface="+mn-lt"/>
                <a:ea typeface="+mn-ea"/>
                <a:cs typeface="+mn-cs"/>
              </a:rPr>
              <a:t> le syndrome de démotivation (aussi appelé syndrome amotivationnel). Il </a:t>
            </a:r>
            <a:r>
              <a:rPr lang="fr-FR" sz="1200" b="0" i="0" kern="1200" dirty="0">
                <a:solidFill>
                  <a:schemeClr val="tx1"/>
                </a:solidFill>
                <a:effectLst/>
                <a:latin typeface="+mn-lt"/>
                <a:ea typeface="+mn-ea"/>
                <a:cs typeface="+mn-cs"/>
              </a:rPr>
              <a:t>comporte une baisse de l’activité, des altérations intellectuelles et des perturbations sociales, scolaires et professionnelles. Le sujet devient désintéressé, passif, sa pensée est abstraite et floue et il éprouve des difficultés de concentration.</a:t>
            </a:r>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21</a:t>
            </a:fld>
            <a:endParaRPr lang="fr-FR"/>
          </a:p>
        </p:txBody>
      </p:sp>
    </p:spTree>
    <p:extLst>
      <p:ext uri="{BB962C8B-B14F-4D97-AF65-F5344CB8AC3E}">
        <p14:creationId xmlns:p14="http://schemas.microsoft.com/office/powerpoint/2010/main" val="395396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Extrait du tableau </a:t>
            </a:r>
            <a:r>
              <a:rPr lang="fr-FR"/>
              <a:t>des durées </a:t>
            </a:r>
            <a:r>
              <a:rPr lang="fr-FR" dirty="0"/>
              <a:t>de positivités </a:t>
            </a:r>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22</a:t>
            </a:fld>
            <a:endParaRPr lang="fr-FR"/>
          </a:p>
        </p:txBody>
      </p:sp>
    </p:spTree>
    <p:extLst>
      <p:ext uri="{BB962C8B-B14F-4D97-AF65-F5344CB8AC3E}">
        <p14:creationId xmlns:p14="http://schemas.microsoft.com/office/powerpoint/2010/main" val="3637514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Extrait du tableau des durées de positivités </a:t>
            </a:r>
          </a:p>
          <a:p>
            <a:r>
              <a:rPr lang="fr-FR" sz="1200" i="1" dirty="0">
                <a:solidFill>
                  <a:schemeClr val="tx1"/>
                </a:solidFill>
                <a:latin typeface="+mn-lt"/>
                <a:cs typeface="+mn-cs"/>
              </a:rPr>
              <a:t>Les effets psychosensoriel du cannabis peuvent durer de 3 à 8 heures suivant les individus</a:t>
            </a:r>
            <a:r>
              <a:rPr lang="fr-FR" sz="1200" i="1" baseline="0" dirty="0">
                <a:solidFill>
                  <a:schemeClr val="tx1"/>
                </a:solidFill>
                <a:latin typeface="+mn-lt"/>
                <a:cs typeface="+mn-cs"/>
              </a:rPr>
              <a:t> mais je peut rester positif beaucoup plus longtemps</a:t>
            </a:r>
          </a:p>
          <a:p>
            <a:r>
              <a:rPr lang="fr-FR" sz="1200" i="1" baseline="0" dirty="0">
                <a:solidFill>
                  <a:schemeClr val="tx1"/>
                </a:solidFill>
                <a:latin typeface="+mn-lt"/>
                <a:cs typeface="+mn-cs"/>
              </a:rPr>
              <a:t>Par contre la perturbation </a:t>
            </a:r>
            <a:r>
              <a:rPr lang="fr-FR" sz="1200" i="1" baseline="0" dirty="0" err="1">
                <a:solidFill>
                  <a:schemeClr val="tx1"/>
                </a:solidFill>
                <a:latin typeface="+mn-lt"/>
                <a:cs typeface="+mn-cs"/>
              </a:rPr>
              <a:t>coginitives</a:t>
            </a:r>
            <a:r>
              <a:rPr lang="fr-FR" sz="1200" i="1" baseline="0" dirty="0">
                <a:solidFill>
                  <a:schemeClr val="tx1"/>
                </a:solidFill>
                <a:latin typeface="+mn-lt"/>
                <a:cs typeface="+mn-cs"/>
              </a:rPr>
              <a:t> du cannabis peut durer 24 heures (baisse de la concentration, de la mémoire, de la prise de décision, …°</a:t>
            </a:r>
            <a:endParaRPr lang="fr-FR" sz="1200" i="1" dirty="0">
              <a:solidFill>
                <a:schemeClr val="tx1"/>
              </a:solidFill>
              <a:latin typeface="+mn-lt"/>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23</a:t>
            </a:fld>
            <a:endParaRPr lang="fr-FR"/>
          </a:p>
        </p:txBody>
      </p:sp>
    </p:spTree>
    <p:extLst>
      <p:ext uri="{BB962C8B-B14F-4D97-AF65-F5344CB8AC3E}">
        <p14:creationId xmlns:p14="http://schemas.microsoft.com/office/powerpoint/2010/main" val="3172185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Code de la</a:t>
            </a:r>
            <a:r>
              <a:rPr lang="fr-FR" baseline="0" dirty="0"/>
              <a:t> route : </a:t>
            </a:r>
            <a:r>
              <a:rPr lang="fr-FR" sz="1200" b="0" i="0" kern="1200" dirty="0">
                <a:solidFill>
                  <a:schemeClr val="tx1"/>
                </a:solidFill>
                <a:effectLst/>
                <a:latin typeface="+mn-lt"/>
                <a:ea typeface="+mn-ea"/>
                <a:cs typeface="+mn-cs"/>
              </a:rPr>
              <a:t>Le taux d'alcool maximum autorisé est de </a:t>
            </a:r>
            <a:r>
              <a:rPr lang="fr-FR" sz="1200" b="1" i="0" kern="1200" dirty="0">
                <a:solidFill>
                  <a:schemeClr val="tx1"/>
                </a:solidFill>
                <a:effectLst/>
                <a:latin typeface="+mn-lt"/>
                <a:ea typeface="+mn-ea"/>
                <a:cs typeface="+mn-cs"/>
              </a:rPr>
              <a:t>0,5 g/l de sang</a:t>
            </a:r>
            <a:r>
              <a:rPr lang="fr-FR" sz="1200" b="0" i="0" kern="1200" dirty="0">
                <a:solidFill>
                  <a:schemeClr val="tx1"/>
                </a:solidFill>
                <a:effectLst/>
                <a:latin typeface="+mn-lt"/>
                <a:ea typeface="+mn-ea"/>
                <a:cs typeface="+mn-cs"/>
              </a:rPr>
              <a:t> (soit 0,25 mg/l d'air).</a:t>
            </a:r>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28</a:t>
            </a:fld>
            <a:endParaRPr lang="fr-FR"/>
          </a:p>
        </p:txBody>
      </p:sp>
    </p:spTree>
    <p:extLst>
      <p:ext uri="{BB962C8B-B14F-4D97-AF65-F5344CB8AC3E}">
        <p14:creationId xmlns:p14="http://schemas.microsoft.com/office/powerpoint/2010/main" val="403987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29</a:t>
            </a:fld>
            <a:endParaRPr lang="fr-FR"/>
          </a:p>
        </p:txBody>
      </p:sp>
    </p:spTree>
    <p:extLst>
      <p:ext uri="{BB962C8B-B14F-4D97-AF65-F5344CB8AC3E}">
        <p14:creationId xmlns:p14="http://schemas.microsoft.com/office/powerpoint/2010/main" val="2406983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kern="1200" dirty="0">
                <a:solidFill>
                  <a:schemeClr val="tx1"/>
                </a:solidFill>
                <a:effectLst/>
                <a:latin typeface="+mn-lt"/>
                <a:ea typeface="+mn-ea"/>
                <a:cs typeface="+mn-cs"/>
              </a:rPr>
              <a:t>ANPAA : Le nombre de décès attribuables au </a:t>
            </a:r>
            <a:r>
              <a:rPr lang="fr-FR" sz="1200" b="0" i="0" u="none" strike="noStrike" kern="1200" dirty="0">
                <a:solidFill>
                  <a:schemeClr val="tx1"/>
                </a:solidFill>
                <a:effectLst/>
                <a:latin typeface="+mn-lt"/>
                <a:ea typeface="+mn-ea"/>
                <a:cs typeface="+mn-cs"/>
                <a:hlinkClick r:id="rId3" tooltip="Consulter la rubrique l'essentiel sur le tabac"/>
              </a:rPr>
              <a:t>tabac</a:t>
            </a:r>
            <a:r>
              <a:rPr lang="fr-FR" sz="1200" b="0" i="0" kern="1200" dirty="0">
                <a:solidFill>
                  <a:schemeClr val="tx1"/>
                </a:solidFill>
                <a:effectLst/>
                <a:latin typeface="+mn-lt"/>
                <a:ea typeface="+mn-ea"/>
                <a:cs typeface="+mn-cs"/>
              </a:rPr>
              <a:t> serait de </a:t>
            </a:r>
            <a:r>
              <a:rPr lang="fr-FR" sz="1200" b="1" i="0" kern="1200" dirty="0">
                <a:solidFill>
                  <a:schemeClr val="tx1"/>
                </a:solidFill>
                <a:effectLst/>
                <a:latin typeface="+mn-lt"/>
                <a:ea typeface="+mn-ea"/>
                <a:cs typeface="+mn-cs"/>
              </a:rPr>
              <a:t>73.000</a:t>
            </a:r>
            <a:r>
              <a:rPr lang="fr-FR" sz="1200" b="0" i="0" kern="1200" dirty="0">
                <a:solidFill>
                  <a:schemeClr val="tx1"/>
                </a:solidFill>
                <a:effectLst/>
                <a:latin typeface="+mn-lt"/>
                <a:ea typeface="+mn-ea"/>
                <a:cs typeface="+mn-cs"/>
              </a:rPr>
              <a:t> par an en France (Beziers : environ 75000 habitants)</a:t>
            </a:r>
            <a:endParaRPr lang="fr-FR" b="0" dirty="0"/>
          </a:p>
          <a:p>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Santé public France : 41 000 décès attribuables à l’alcool par an</a:t>
            </a:r>
            <a:endParaRPr lang="fr-FR" b="0"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30</a:t>
            </a:fld>
            <a:endParaRPr lang="fr-FR"/>
          </a:p>
        </p:txBody>
      </p:sp>
    </p:spTree>
    <p:extLst>
      <p:ext uri="{BB962C8B-B14F-4D97-AF65-F5344CB8AC3E}">
        <p14:creationId xmlns:p14="http://schemas.microsoft.com/office/powerpoint/2010/main" val="3350799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32</a:t>
            </a:fld>
            <a:endParaRPr lang="fr-FR"/>
          </a:p>
        </p:txBody>
      </p:sp>
    </p:spTree>
    <p:extLst>
      <p:ext uri="{BB962C8B-B14F-4D97-AF65-F5344CB8AC3E}">
        <p14:creationId xmlns:p14="http://schemas.microsoft.com/office/powerpoint/2010/main" val="195061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33</a:t>
            </a:fld>
            <a:endParaRPr lang="fr-FR"/>
          </a:p>
        </p:txBody>
      </p:sp>
    </p:spTree>
    <p:extLst>
      <p:ext uri="{BB962C8B-B14F-4D97-AF65-F5344CB8AC3E}">
        <p14:creationId xmlns:p14="http://schemas.microsoft.com/office/powerpoint/2010/main" val="3301411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https://www.ch-beziers.fr/tabac-et-addictions</a:t>
            </a:r>
          </a:p>
          <a:p>
            <a:pPr fontAlgn="base"/>
            <a:r>
              <a:rPr lang="fr-FR" sz="1200" b="1" dirty="0"/>
              <a:t>Contact</a:t>
            </a:r>
          </a:p>
          <a:p>
            <a:pPr fontAlgn="base"/>
            <a:r>
              <a:rPr lang="fr-FR" sz="1200" dirty="0"/>
              <a:t>Secrétariat Espace Perréal : 04 67 35 76 32</a:t>
            </a:r>
          </a:p>
          <a:p>
            <a:pPr fontAlgn="base"/>
            <a:r>
              <a:rPr lang="fr-FR" sz="1200" b="1" i="0" kern="1200" dirty="0">
                <a:solidFill>
                  <a:schemeClr val="tx1"/>
                </a:solidFill>
                <a:effectLst/>
                <a:latin typeface="+mn-lt"/>
                <a:ea typeface="+mn-ea"/>
                <a:cs typeface="+mn-cs"/>
              </a:rPr>
              <a:t>Accès</a:t>
            </a:r>
          </a:p>
          <a:p>
            <a:pPr fontAlgn="base"/>
            <a:r>
              <a:rPr lang="fr-FR" sz="1200" b="0" i="0" kern="1200" dirty="0">
                <a:solidFill>
                  <a:schemeClr val="tx1"/>
                </a:solidFill>
                <a:effectLst/>
                <a:latin typeface="+mn-lt"/>
                <a:ea typeface="+mn-ea"/>
                <a:cs typeface="+mn-cs"/>
              </a:rPr>
              <a:t>Espace </a:t>
            </a:r>
            <a:r>
              <a:rPr lang="fr-FR" sz="1200" b="0" i="0" kern="1200" dirty="0" err="1">
                <a:solidFill>
                  <a:schemeClr val="tx1"/>
                </a:solidFill>
                <a:effectLst/>
                <a:latin typeface="+mn-lt"/>
                <a:ea typeface="+mn-ea"/>
                <a:cs typeface="+mn-cs"/>
              </a:rPr>
              <a:t>Pérreal</a:t>
            </a:r>
            <a:r>
              <a:rPr lang="fr-FR" sz="1200" b="0" i="0" kern="1200" dirty="0">
                <a:solidFill>
                  <a:schemeClr val="tx1"/>
                </a:solidFill>
                <a:effectLst/>
                <a:latin typeface="+mn-lt"/>
                <a:ea typeface="+mn-ea"/>
                <a:cs typeface="+mn-cs"/>
              </a:rPr>
              <a:t> (en face des arènes)</a:t>
            </a:r>
          </a:p>
          <a:p>
            <a:pPr fontAlgn="base"/>
            <a:r>
              <a:rPr lang="fr-FR" sz="1200" b="0" i="0" kern="1200" dirty="0">
                <a:solidFill>
                  <a:schemeClr val="tx1"/>
                </a:solidFill>
                <a:effectLst/>
                <a:latin typeface="+mn-lt"/>
                <a:ea typeface="+mn-ea"/>
                <a:cs typeface="+mn-cs"/>
              </a:rPr>
              <a:t>Villa Alphonse Mas (en rentrant à droite - 2ème étage )</a:t>
            </a:r>
          </a:p>
          <a:p>
            <a:pPr fontAlgn="base"/>
            <a:r>
              <a:rPr lang="fr-FR" sz="1200" b="0" i="0" kern="1200" dirty="0">
                <a:solidFill>
                  <a:schemeClr val="tx1"/>
                </a:solidFill>
                <a:effectLst/>
                <a:latin typeface="+mn-lt"/>
                <a:ea typeface="+mn-ea"/>
                <a:cs typeface="+mn-cs"/>
              </a:rPr>
              <a:t>2 bis boulevard Perréal 34500 Béziers</a:t>
            </a:r>
          </a:p>
          <a:p>
            <a:pPr fontAlgn="base"/>
            <a:r>
              <a:rPr lang="fr-FR" sz="1200" b="1" i="0" kern="1200" dirty="0">
                <a:solidFill>
                  <a:schemeClr val="tx1"/>
                </a:solidFill>
                <a:effectLst/>
                <a:latin typeface="+mn-lt"/>
                <a:ea typeface="+mn-ea"/>
                <a:cs typeface="+mn-cs"/>
              </a:rPr>
              <a:t>Horaires</a:t>
            </a:r>
          </a:p>
          <a:p>
            <a:pPr fontAlgn="base"/>
            <a:r>
              <a:rPr lang="fr-FR" sz="1200" b="0" i="0" kern="1200" dirty="0">
                <a:solidFill>
                  <a:schemeClr val="tx1"/>
                </a:solidFill>
                <a:effectLst/>
                <a:latin typeface="+mn-lt"/>
                <a:ea typeface="+mn-ea"/>
                <a:cs typeface="+mn-cs"/>
              </a:rPr>
              <a:t>Horaires prise de rendez-vous : lundi au vendredi 9h - 12h / 14h - 17h00</a:t>
            </a:r>
          </a:p>
          <a:p>
            <a:endParaRPr lang="fr-FR"/>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34</a:t>
            </a:fld>
            <a:endParaRPr lang="fr-FR"/>
          </a:p>
        </p:txBody>
      </p:sp>
    </p:spTree>
    <p:extLst>
      <p:ext uri="{BB962C8B-B14F-4D97-AF65-F5344CB8AC3E}">
        <p14:creationId xmlns:p14="http://schemas.microsoft.com/office/powerpoint/2010/main" val="1905918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a:solidFill>
                  <a:schemeClr val="tx1"/>
                </a:solidFill>
                <a:effectLst/>
                <a:latin typeface="+mn-lt"/>
                <a:ea typeface="+mn-ea"/>
                <a:cs typeface="+mn-cs"/>
              </a:rPr>
              <a:t>L’AIST œuvre au quotidien pour impulser la prévention au cœur de votre entreprise, grâce à une équipe  pluridisciplinaire, animée et coordonnée par les médecins du travail.</a:t>
            </a:r>
          </a:p>
          <a:p>
            <a:r>
              <a:rPr lang="fr-FR" sz="1200" kern="1200" dirty="0">
                <a:solidFill>
                  <a:schemeClr val="tx1"/>
                </a:solidFill>
                <a:effectLst/>
                <a:latin typeface="+mn-lt"/>
                <a:ea typeface="+mn-ea"/>
                <a:cs typeface="+mn-cs"/>
              </a:rPr>
              <a:t>Cette équipe allie des compétences médicales, techniques et organisationnelles, pour vous aider à supprimer ou réduire vos  risques professionnels, et ainsi favoriser le maintien dans l’emploi de tous</a:t>
            </a:r>
            <a:r>
              <a:rPr lang="fr-FR" sz="1200" i="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F6A6E38A-4A67-42EF-B304-35E53E278B5C}" type="slidenum">
              <a:rPr lang="fr-FR" smtClean="0">
                <a:solidFill>
                  <a:prstClr val="black"/>
                </a:solidFill>
              </a:rPr>
              <a:pPr/>
              <a:t>4</a:t>
            </a:fld>
            <a:endParaRPr lang="fr-FR" dirty="0">
              <a:solidFill>
                <a:prstClr val="black"/>
              </a:solidFill>
            </a:endParaRPr>
          </a:p>
        </p:txBody>
      </p:sp>
    </p:spTree>
    <p:extLst>
      <p:ext uri="{BB962C8B-B14F-4D97-AF65-F5344CB8AC3E}">
        <p14:creationId xmlns:p14="http://schemas.microsoft.com/office/powerpoint/2010/main" val="3244563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a:solidFill>
                  <a:schemeClr val="tx1"/>
                </a:solidFill>
                <a:effectLst/>
                <a:latin typeface="+mn-lt"/>
                <a:ea typeface="+mn-ea"/>
                <a:cs typeface="+mn-cs"/>
              </a:rPr>
              <a:t>Public accueilli :</a:t>
            </a:r>
            <a:r>
              <a:rPr lang="fr-FR" sz="1200" b="0" i="0" kern="1200" dirty="0">
                <a:solidFill>
                  <a:schemeClr val="tx1"/>
                </a:solidFill>
                <a:effectLst/>
                <a:latin typeface="+mn-lt"/>
                <a:ea typeface="+mn-ea"/>
                <a:cs typeface="+mn-cs"/>
              </a:rPr>
              <a:t> Personnes confrontées à une addiction avec ou sans substance, jeunes consommateurs, entourage, professionnels.</a:t>
            </a:r>
            <a:br>
              <a:rPr lang="fr-FR" dirty="0"/>
            </a:br>
            <a:r>
              <a:rPr lang="fr-FR" sz="1200" b="1" i="0" kern="1200" dirty="0">
                <a:solidFill>
                  <a:schemeClr val="tx1"/>
                </a:solidFill>
                <a:effectLst/>
                <a:latin typeface="+mn-lt"/>
                <a:ea typeface="+mn-ea"/>
                <a:cs typeface="+mn-cs"/>
              </a:rPr>
              <a:t>Conditions d'admission :</a:t>
            </a:r>
            <a:r>
              <a:rPr lang="fr-FR" sz="1200" b="0" i="0" kern="1200" dirty="0">
                <a:solidFill>
                  <a:schemeClr val="tx1"/>
                </a:solidFill>
                <a:effectLst/>
                <a:latin typeface="+mn-lt"/>
                <a:ea typeface="+mn-ea"/>
                <a:cs typeface="+mn-cs"/>
              </a:rPr>
              <a:t> Accueil non payant ( car subventionné), confidentiel, anonyme a la demande, sur rendez-vous. Si urgence, possibilité de venir sans rendez-vous, accueil en fonction de la situation.</a:t>
            </a:r>
            <a:br>
              <a:rPr lang="fr-FR" dirty="0"/>
            </a:br>
            <a:r>
              <a:rPr lang="fr-FR" sz="1200" b="1" i="0" kern="1200" dirty="0">
                <a:solidFill>
                  <a:schemeClr val="tx1"/>
                </a:solidFill>
                <a:effectLst/>
                <a:latin typeface="+mn-lt"/>
                <a:ea typeface="+mn-ea"/>
                <a:cs typeface="+mn-cs"/>
              </a:rPr>
              <a:t>Modalité de contact :</a:t>
            </a:r>
            <a:r>
              <a:rPr lang="fr-FR" sz="1200" b="0" i="0" kern="1200" dirty="0">
                <a:solidFill>
                  <a:schemeClr val="tx1"/>
                </a:solidFill>
                <a:effectLst/>
                <a:latin typeface="+mn-lt"/>
                <a:ea typeface="+mn-ea"/>
                <a:cs typeface="+mn-cs"/>
              </a:rPr>
              <a:t> Par téléphone ou sur place.</a:t>
            </a:r>
            <a:br>
              <a:rPr lang="fr-FR" dirty="0"/>
            </a:br>
            <a:r>
              <a:rPr lang="fr-FR" sz="1200" b="1" i="0" kern="1200" dirty="0">
                <a:solidFill>
                  <a:schemeClr val="tx1"/>
                </a:solidFill>
                <a:effectLst/>
                <a:latin typeface="+mn-lt"/>
                <a:ea typeface="+mn-ea"/>
                <a:cs typeface="+mn-cs"/>
              </a:rPr>
              <a:t>Fonctions :</a:t>
            </a:r>
            <a:r>
              <a:rPr lang="fr-FR" sz="1200" b="0" i="0" kern="1200" dirty="0">
                <a:solidFill>
                  <a:schemeClr val="tx1"/>
                </a:solidFill>
                <a:effectLst/>
                <a:latin typeface="+mn-lt"/>
                <a:ea typeface="+mn-ea"/>
                <a:cs typeface="+mn-cs"/>
              </a:rPr>
              <a:t> Assistant social, Chef de service, </a:t>
            </a:r>
            <a:r>
              <a:rPr lang="fr-FR" sz="1200" b="0" i="0" kern="1200" dirty="0" err="1">
                <a:solidFill>
                  <a:schemeClr val="tx1"/>
                </a:solidFill>
                <a:effectLst/>
                <a:latin typeface="+mn-lt"/>
                <a:ea typeface="+mn-ea"/>
                <a:cs typeface="+mn-cs"/>
              </a:rPr>
              <a:t>Addictologue</a:t>
            </a:r>
            <a:r>
              <a:rPr lang="fr-FR" sz="1200" b="0" i="0" kern="1200" dirty="0">
                <a:solidFill>
                  <a:schemeClr val="tx1"/>
                </a:solidFill>
                <a:effectLst/>
                <a:latin typeface="+mn-lt"/>
                <a:ea typeface="+mn-ea"/>
                <a:cs typeface="+mn-cs"/>
              </a:rPr>
              <a:t>, Directeur, Psychologue, Infirmier, Educateur spécialisé, Personnel administratif</a:t>
            </a:r>
          </a:p>
          <a:p>
            <a:endParaRPr lang="fr-FR" sz="1200" b="0" i="0" kern="1200" dirty="0">
              <a:solidFill>
                <a:schemeClr val="tx1"/>
              </a:solidFill>
              <a:effectLst/>
              <a:latin typeface="+mn-lt"/>
              <a:ea typeface="+mn-ea"/>
              <a:cs typeface="+mn-cs"/>
            </a:endParaRPr>
          </a:p>
          <a:p>
            <a:pPr fontAlgn="base"/>
            <a:r>
              <a:rPr lang="fr-FR" sz="1200" b="0" i="0" kern="1200" cap="all" dirty="0">
                <a:solidFill>
                  <a:schemeClr val="tx1"/>
                </a:solidFill>
                <a:effectLst/>
                <a:latin typeface="+mn-lt"/>
                <a:ea typeface="+mn-ea"/>
                <a:cs typeface="+mn-cs"/>
              </a:rPr>
              <a:t>CSAPA EPISODE</a:t>
            </a:r>
          </a:p>
          <a:p>
            <a:pPr fontAlgn="base"/>
            <a:r>
              <a:rPr lang="fr-FR" sz="1200" b="0" i="0" kern="1200" dirty="0">
                <a:solidFill>
                  <a:schemeClr val="tx1"/>
                </a:solidFill>
                <a:effectLst/>
                <a:latin typeface="+mn-lt"/>
                <a:ea typeface="+mn-ea"/>
                <a:cs typeface="+mn-cs"/>
              </a:rPr>
              <a:t>2 bis, boulevard Ernest Perréal</a:t>
            </a:r>
            <a:br>
              <a:rPr lang="fr-FR" sz="1200" b="0"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34500 BEZIERS</a:t>
            </a:r>
            <a:br>
              <a:rPr lang="fr-FR" sz="1200" b="0" i="0" kern="1200" dirty="0">
                <a:solidFill>
                  <a:schemeClr val="tx1"/>
                </a:solidFill>
                <a:effectLst/>
                <a:latin typeface="+mn-lt"/>
                <a:ea typeface="+mn-ea"/>
                <a:cs typeface="+mn-cs"/>
              </a:rPr>
            </a:br>
            <a:br>
              <a:rPr lang="fr-FR" sz="1200" b="0"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Accès :</a:t>
            </a:r>
            <a:r>
              <a:rPr lang="fr-FR" sz="1200" b="0" i="0" kern="1200" dirty="0">
                <a:solidFill>
                  <a:schemeClr val="tx1"/>
                </a:solidFill>
                <a:effectLst/>
                <a:latin typeface="+mn-lt"/>
                <a:ea typeface="+mn-ea"/>
                <a:cs typeface="+mn-cs"/>
              </a:rPr>
              <a:t> En centre ville, Villa Alphonse Mas</a:t>
            </a:r>
            <a:br>
              <a:rPr lang="fr-FR" sz="1200" b="0" i="0" kern="1200" dirty="0">
                <a:solidFill>
                  <a:schemeClr val="tx1"/>
                </a:solidFill>
                <a:effectLst/>
                <a:latin typeface="+mn-lt"/>
                <a:ea typeface="+mn-ea"/>
                <a:cs typeface="+mn-cs"/>
              </a:rPr>
            </a:br>
            <a:br>
              <a:rPr lang="fr-FR" sz="1200" b="0"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Tél :</a:t>
            </a:r>
            <a:r>
              <a:rPr lang="fr-FR" sz="1200" b="0" i="0" kern="1200" dirty="0">
                <a:solidFill>
                  <a:schemeClr val="tx1"/>
                </a:solidFill>
                <a:effectLst/>
                <a:latin typeface="+mn-lt"/>
                <a:ea typeface="+mn-ea"/>
                <a:cs typeface="+mn-cs"/>
              </a:rPr>
              <a:t> 04 67 76 18 38</a:t>
            </a:r>
            <a:br>
              <a:rPr lang="fr-FR" sz="1200" b="0"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Fax :</a:t>
            </a:r>
            <a:r>
              <a:rPr lang="fr-FR" sz="1200" b="0" i="0" kern="1200" dirty="0">
                <a:solidFill>
                  <a:schemeClr val="tx1"/>
                </a:solidFill>
                <a:effectLst/>
                <a:latin typeface="+mn-lt"/>
                <a:ea typeface="+mn-ea"/>
                <a:cs typeface="+mn-cs"/>
              </a:rPr>
              <a:t> 04 67 76 50 45</a:t>
            </a:r>
            <a:br>
              <a:rPr lang="fr-FR" sz="1200" b="0"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Site web :</a:t>
            </a:r>
            <a:r>
              <a:rPr lang="fr-FR" sz="1200" b="0" i="0"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3"/>
              </a:rPr>
              <a:t>www.episode34.com</a:t>
            </a:r>
            <a:br>
              <a:rPr lang="fr-FR" sz="1200" b="0" i="0" kern="1200" dirty="0">
                <a:solidFill>
                  <a:schemeClr val="tx1"/>
                </a:solidFill>
                <a:effectLst/>
                <a:latin typeface="+mn-lt"/>
                <a:ea typeface="+mn-ea"/>
                <a:cs typeface="+mn-cs"/>
              </a:rPr>
            </a:br>
            <a:r>
              <a:rPr lang="fr-FR" sz="1200" b="1" i="0" kern="1200" dirty="0">
                <a:solidFill>
                  <a:schemeClr val="tx1"/>
                </a:solidFill>
                <a:effectLst/>
                <a:latin typeface="+mn-lt"/>
                <a:ea typeface="+mn-ea"/>
                <a:cs typeface="+mn-cs"/>
              </a:rPr>
              <a:t>Contact mail :</a:t>
            </a:r>
            <a:r>
              <a:rPr lang="fr-FR" sz="1200" b="0" i="0"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4"/>
              </a:rPr>
              <a:t>association@episode34.com</a:t>
            </a:r>
            <a:endParaRPr lang="fr-FR" sz="1200" b="0" i="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35</a:t>
            </a:fld>
            <a:endParaRPr lang="fr-FR"/>
          </a:p>
        </p:txBody>
      </p:sp>
    </p:spTree>
    <p:extLst>
      <p:ext uri="{BB962C8B-B14F-4D97-AF65-F5344CB8AC3E}">
        <p14:creationId xmlns:p14="http://schemas.microsoft.com/office/powerpoint/2010/main" val="55568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sz="1200" kern="1200" dirty="0">
                <a:solidFill>
                  <a:schemeClr val="tx1"/>
                </a:solidFill>
                <a:effectLst/>
                <a:latin typeface="+mn-lt"/>
                <a:ea typeface="+mn-ea"/>
                <a:cs typeface="+mn-cs"/>
              </a:rPr>
              <a:t>L'anonymat est la base des </a:t>
            </a:r>
            <a:r>
              <a:rPr lang="fr-FR" sz="1200" i="1" kern="1200" dirty="0">
                <a:solidFill>
                  <a:schemeClr val="tx1"/>
                </a:solidFill>
                <a:effectLst/>
                <a:latin typeface="+mn-lt"/>
                <a:ea typeface="+mn-ea"/>
                <a:cs typeface="+mn-cs"/>
              </a:rPr>
              <a:t>traditions</a:t>
            </a:r>
            <a:r>
              <a:rPr lang="fr-FR" sz="1200" kern="1200" dirty="0">
                <a:solidFill>
                  <a:schemeClr val="tx1"/>
                </a:solidFill>
                <a:effectLst/>
                <a:latin typeface="+mn-lt"/>
                <a:ea typeface="+mn-ea"/>
                <a:cs typeface="+mn-cs"/>
              </a:rPr>
              <a:t> des AA. Ainsi tous ses membres sont égaux. </a:t>
            </a:r>
          </a:p>
          <a:p>
            <a:r>
              <a:rPr lang="fr-FR" sz="1200" kern="1200" dirty="0">
                <a:solidFill>
                  <a:schemeClr val="tx1"/>
                </a:solidFill>
                <a:effectLst/>
                <a:latin typeface="+mn-lt"/>
                <a:ea typeface="+mn-ea"/>
                <a:cs typeface="+mn-cs"/>
              </a:rPr>
              <a:t>Aucun ne peut être médiatisé ou stigmatisé plus qu'un autre. Tout ce qui est dit en confiance ne doit pas sortir des salles de réunions. Il n'y a ni thérapeute ni encadrement d'aucune sorte. </a:t>
            </a:r>
          </a:p>
          <a:p>
            <a:r>
              <a:rPr lang="fr-FR" sz="1200" kern="1200" dirty="0">
                <a:solidFill>
                  <a:schemeClr val="tx1"/>
                </a:solidFill>
                <a:effectLst/>
                <a:latin typeface="+mn-lt"/>
                <a:ea typeface="+mn-ea"/>
                <a:cs typeface="+mn-cs"/>
              </a:rPr>
              <a:t>Afin de préserver leur indépendance, les AA n'acceptent pas de subvention. </a:t>
            </a:r>
          </a:p>
          <a:p>
            <a:r>
              <a:rPr lang="fr-FR" sz="1200" kern="1200" dirty="0">
                <a:solidFill>
                  <a:schemeClr val="tx1"/>
                </a:solidFill>
                <a:effectLst/>
                <a:latin typeface="+mn-lt"/>
                <a:ea typeface="+mn-ea"/>
                <a:cs typeface="+mn-cs"/>
              </a:rPr>
              <a:t>Ils s</a:t>
            </a:r>
            <a:r>
              <a:rPr lang="fr-FR" sz="1200" b="0" u="none" kern="1200" dirty="0">
                <a:solidFill>
                  <a:schemeClr val="tx1"/>
                </a:solidFill>
                <a:effectLst/>
                <a:latin typeface="+mn-lt"/>
                <a:ea typeface="+mn-ea"/>
                <a:cs typeface="+mn-cs"/>
              </a:rPr>
              <a:t>'</a:t>
            </a:r>
            <a:r>
              <a:rPr lang="fr-FR" sz="1200" b="0" u="none" strike="noStrike" kern="1200" dirty="0">
                <a:solidFill>
                  <a:schemeClr val="tx1"/>
                </a:solidFill>
                <a:effectLst/>
                <a:latin typeface="+mn-lt"/>
                <a:ea typeface="+mn-ea"/>
                <a:cs typeface="+mn-cs"/>
                <a:hlinkClick r:id="rId3" tooltip="Autofinancement"/>
              </a:rPr>
              <a:t>autofinancent</a:t>
            </a:r>
            <a:r>
              <a:rPr lang="fr-FR" sz="1200" kern="1200" dirty="0">
                <a:solidFill>
                  <a:schemeClr val="tx1"/>
                </a:solidFill>
                <a:effectLst/>
                <a:latin typeface="+mn-lt"/>
                <a:ea typeface="+mn-ea"/>
                <a:cs typeface="+mn-cs"/>
              </a:rPr>
              <a:t> par les contributions volontaires de chacun de ses membres. L'argent donné sert à payer les loyers du local où il se réunit, à régler les frais d'intendance ou de secrétariat, mais aussi à financer les actions du conseil d'administration et des services généraux, tant au niveau national qu'international. Dans le cas où des mairies ou des structures médico-sociales prêtent gratuitement leurs locaux pour la tenue de réunions, les AA offrent une somme d'argent généralement destinée à une œuvre sociale afin de garder leur indépendance. De même, les AA refusent d'être </a:t>
            </a:r>
            <a:r>
              <a:rPr lang="fr-FR" sz="1200" u="none" strike="noStrike" kern="1200" dirty="0">
                <a:solidFill>
                  <a:schemeClr val="tx1"/>
                </a:solidFill>
                <a:effectLst/>
                <a:latin typeface="+mn-lt"/>
                <a:ea typeface="+mn-ea"/>
                <a:cs typeface="+mn-cs"/>
                <a:hlinkClick r:id="rId4" tooltip="Reconnaissance d'utilité publique en France"/>
              </a:rPr>
              <a:t>reconnus d'utilité publique</a:t>
            </a:r>
            <a:r>
              <a:rPr lang="fr-FR" sz="1200" kern="1200" dirty="0">
                <a:solidFill>
                  <a:schemeClr val="tx1"/>
                </a:solidFill>
                <a:effectLst/>
                <a:latin typeface="+mn-lt"/>
                <a:ea typeface="+mn-ea"/>
                <a:cs typeface="+mn-cs"/>
              </a:rPr>
              <a:t>.</a:t>
            </a:r>
          </a:p>
          <a:p>
            <a:r>
              <a:rPr lang="fr-FR" sz="1200" b="1" kern="1200" dirty="0">
                <a:solidFill>
                  <a:schemeClr val="tx1"/>
                </a:solidFill>
                <a:effectLst/>
                <a:latin typeface="+mn-lt"/>
                <a:ea typeface="+mn-ea"/>
                <a:cs typeface="+mn-cs"/>
              </a:rPr>
              <a:t>Les AA n'ont pas vocation et ne prétendent pas se substituer à la médecine qui figure parmi leurs « alliés naturels ». </a:t>
            </a:r>
          </a:p>
          <a:p>
            <a:r>
              <a:rPr lang="fr-FR" sz="1200" kern="1200" dirty="0">
                <a:solidFill>
                  <a:schemeClr val="tx1"/>
                </a:solidFill>
                <a:effectLst/>
                <a:latin typeface="+mn-lt"/>
                <a:ea typeface="+mn-ea"/>
                <a:cs typeface="+mn-cs"/>
              </a:rPr>
              <a:t>À ce titre, ils participent à des réunions d'information dans les centres d'</a:t>
            </a:r>
            <a:r>
              <a:rPr lang="fr-FR" sz="1200" u="none" strike="noStrike" kern="1200" dirty="0">
                <a:solidFill>
                  <a:schemeClr val="tx1"/>
                </a:solidFill>
                <a:effectLst/>
                <a:latin typeface="+mn-lt"/>
                <a:ea typeface="+mn-ea"/>
                <a:cs typeface="+mn-cs"/>
                <a:hlinkClick r:id="rId5" tooltip="Alcoologie"/>
              </a:rPr>
              <a:t>alcoologie</a:t>
            </a:r>
            <a:r>
              <a:rPr lang="fr-FR" sz="1200" kern="1200" dirty="0">
                <a:solidFill>
                  <a:schemeClr val="tx1"/>
                </a:solidFill>
                <a:effectLst/>
                <a:latin typeface="+mn-lt"/>
                <a:ea typeface="+mn-ea"/>
                <a:cs typeface="+mn-cs"/>
              </a:rPr>
              <a:t> des établissements hospitaliers au profit des malades mais aussi des soignants.</a:t>
            </a:r>
          </a:p>
          <a:p>
            <a:r>
              <a:rPr lang="fr-FR" sz="1200" kern="1200" dirty="0">
                <a:solidFill>
                  <a:schemeClr val="tx1"/>
                </a:solidFill>
                <a:effectLst/>
                <a:latin typeface="+mn-lt"/>
                <a:ea typeface="+mn-ea"/>
                <a:cs typeface="+mn-cs"/>
              </a:rPr>
              <a:t>Dans les villes et régions où existent plusieurs groupes, il est ainsi possible d'assister à plusieurs réunions par semaine. Il n'y a ni inscription, ni cotisation : chacun est libre d'assister au nombre de réunions qu'il souhaite, de se présenter ou non, de parler ou non. </a:t>
            </a:r>
          </a:p>
          <a:p>
            <a:r>
              <a:rPr lang="fr-FR" sz="1200" kern="1200" dirty="0">
                <a:solidFill>
                  <a:schemeClr val="tx1"/>
                </a:solidFill>
                <a:effectLst/>
                <a:latin typeface="+mn-lt"/>
                <a:ea typeface="+mn-ea"/>
                <a:cs typeface="+mn-cs"/>
              </a:rPr>
              <a:t>« En AA rien n'est imposé mais seulement suggéré. »</a:t>
            </a:r>
          </a:p>
          <a:p>
            <a:r>
              <a:rPr lang="fr-FR" sz="1200" kern="1200" dirty="0">
                <a:solidFill>
                  <a:schemeClr val="tx1"/>
                </a:solidFill>
                <a:effectLst/>
                <a:latin typeface="+mn-lt"/>
                <a:ea typeface="+mn-ea"/>
                <a:cs typeface="+mn-cs"/>
              </a:rPr>
              <a:t>Il arrive que les réunions des AA soient ouvertes aux non-alcooliques.</a:t>
            </a:r>
          </a:p>
          <a:p>
            <a:endParaRPr lang="fr-FR"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36</a:t>
            </a:fld>
            <a:endParaRPr lang="fr-FR"/>
          </a:p>
        </p:txBody>
      </p:sp>
    </p:spTree>
    <p:extLst>
      <p:ext uri="{BB962C8B-B14F-4D97-AF65-F5344CB8AC3E}">
        <p14:creationId xmlns:p14="http://schemas.microsoft.com/office/powerpoint/2010/main" val="3925956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r>
              <a:rPr lang="fr-FR" sz="1200" kern="1200" dirty="0">
                <a:solidFill>
                  <a:schemeClr val="tx1"/>
                </a:solidFill>
                <a:effectLst/>
                <a:latin typeface="+mn-lt"/>
                <a:ea typeface="+mn-ea"/>
                <a:cs typeface="+mn-cs"/>
              </a:rPr>
              <a:t>L’Association Nationale de Prévention en Alcoologie et Addictologie est une </a:t>
            </a:r>
            <a:r>
              <a:rPr lang="fr-FR" sz="1200" b="1" kern="1200" dirty="0">
                <a:solidFill>
                  <a:schemeClr val="tx1"/>
                </a:solidFill>
                <a:effectLst/>
                <a:latin typeface="+mn-lt"/>
                <a:ea typeface="+mn-ea"/>
                <a:cs typeface="+mn-cs"/>
              </a:rPr>
              <a:t>association loi 1901, </a:t>
            </a:r>
            <a:r>
              <a:rPr lang="fr-FR" sz="1200" kern="1200" dirty="0">
                <a:solidFill>
                  <a:schemeClr val="tx1"/>
                </a:solidFill>
                <a:effectLst/>
                <a:latin typeface="+mn-lt"/>
                <a:ea typeface="+mn-ea"/>
                <a:cs typeface="+mn-cs"/>
              </a:rPr>
              <a:t>reconnue d’utilité publique et agréée d’éducation populaire, implantée sur l'ensemble du territoire national avec 22 directions régionales coordonnées par son siège national, et animée par de nombreux bénévoles et 1575 professionnels.</a:t>
            </a:r>
          </a:p>
          <a:p>
            <a:r>
              <a:rPr lang="fr-FR" sz="1200" kern="1200" dirty="0">
                <a:solidFill>
                  <a:schemeClr val="tx1"/>
                </a:solidFill>
                <a:effectLst/>
                <a:latin typeface="+mn-lt"/>
                <a:ea typeface="+mn-ea"/>
                <a:cs typeface="+mn-cs"/>
              </a:rPr>
              <a:t>Les acteurs bénévoles et professionnels de l’ANPAA contribuent à ce que des conduites individuelles ou collectives initiées pour la recherche de plaisir et de lien social, de bien-être et de soulagement n’aboutissent pas à des prises de risque inconsidérées et à d’inacceptables pertes de vie ou de liberté. Cette perte de liberté vis-à-vis d’une substance psychoactive ou d’un comportement de recherche de plaisir constitue une pathologie nommée addiction</a:t>
            </a:r>
            <a:r>
              <a:rPr lang="fr-FR" sz="1200" b="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équipes ,</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acteurs bénévoles et professionnels </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de prévention interviennent :</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auprès des scolaires et étudiants par la sensibilisation, l'information et le développement des compétences psychosociales, dans une démarche d'éducation et de promotion pour la santé,</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auprès des milieux festifs et auprès des populations vulnérables par la réduction des risques,</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et auprès des entreprises par la formation des personnes relai.</a:t>
            </a:r>
          </a:p>
          <a:p>
            <a:pPr lvl="0"/>
            <a:r>
              <a:rPr lang="fr-FR" sz="1200" kern="1200" dirty="0">
                <a:solidFill>
                  <a:schemeClr val="tx1"/>
                </a:solidFill>
                <a:effectLst/>
                <a:latin typeface="+mn-lt"/>
                <a:ea typeface="+mn-ea"/>
                <a:cs typeface="+mn-cs"/>
              </a:rPr>
              <a:t>en coopération avec d'autres acteurs de prévention, elles poursuivent leur action et leurs projets en référence à la promotion de la santé, prévention sélective et prévention ciblée.</a:t>
            </a:r>
          </a:p>
          <a:p>
            <a:r>
              <a:rPr lang="fr-FR" sz="1200" b="1" kern="1200" dirty="0">
                <a:solidFill>
                  <a:schemeClr val="tx1"/>
                </a:solidFill>
                <a:effectLst/>
                <a:latin typeface="+mn-lt"/>
                <a:ea typeface="+mn-ea"/>
                <a:cs typeface="+mn-cs"/>
              </a:rPr>
              <a:t>Les équipes médico-sociales</a:t>
            </a:r>
            <a:r>
              <a:rPr lang="fr-FR" sz="1200" kern="1200" dirty="0">
                <a:solidFill>
                  <a:schemeClr val="tx1"/>
                </a:solidFill>
                <a:effectLst/>
                <a:latin typeface="+mn-lt"/>
                <a:ea typeface="+mn-ea"/>
                <a:cs typeface="+mn-cs"/>
              </a:rPr>
              <a:t>, agissant dans le cadre des recommandations professionnelles et des règles déontologiques, </a:t>
            </a:r>
            <a:r>
              <a:rPr lang="fr-FR" sz="1200" b="1" kern="1200" dirty="0">
                <a:solidFill>
                  <a:schemeClr val="tx1"/>
                </a:solidFill>
                <a:effectLst/>
                <a:latin typeface="+mn-lt"/>
                <a:ea typeface="+mn-ea"/>
                <a:cs typeface="+mn-cs"/>
              </a:rPr>
              <a:t>accueillent chaque année plus de 70 000 usagers </a:t>
            </a:r>
            <a:r>
              <a:rPr lang="fr-FR" sz="1200" kern="1200" dirty="0">
                <a:solidFill>
                  <a:schemeClr val="tx1"/>
                </a:solidFill>
                <a:effectLst/>
                <a:latin typeface="+mn-lt"/>
                <a:ea typeface="+mn-ea"/>
                <a:cs typeface="+mn-cs"/>
              </a:rPr>
              <a:t>auxquels elles proposent des projets de soins et d'accompagnement individualisés pour améliorer leur santé et développer leur autonomie.</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l'ANPAA s'affirme comme force de proposition dans sa démarche de promotion de la santé pour faire évoluer les opinions et les politiques publiques en France et en Europe. Elle veille à l'application et à l'amélioration de la législation et de la réglementation relatives à la santé publique, aux substances psychoactives et aux conduites addictives.</a:t>
            </a:r>
          </a:p>
          <a:p>
            <a:endParaRPr lang="fr-FR" sz="1200" u="none" strike="noStrike" kern="1200" dirty="0">
              <a:solidFill>
                <a:schemeClr val="tx1"/>
              </a:solidFill>
              <a:effectLst/>
              <a:latin typeface="+mn-lt"/>
              <a:ea typeface="+mn-ea"/>
              <a:cs typeface="+mn-cs"/>
              <a:hlinkClick r:id="rId3"/>
            </a:endParaRPr>
          </a:p>
          <a:p>
            <a:r>
              <a:rPr lang="fr-FR" sz="1200" u="none" strike="noStrike" kern="1200" dirty="0">
                <a:solidFill>
                  <a:schemeClr val="tx1"/>
                </a:solidFill>
                <a:effectLst/>
                <a:latin typeface="+mn-lt"/>
                <a:ea typeface="+mn-ea"/>
                <a:cs typeface="+mn-cs"/>
                <a:hlinkClick r:id="rId3"/>
              </a:rPr>
              <a:t>ANPAA 34</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ANPAA départementale</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59, avenue de Fès. Résidence Henry </a:t>
            </a:r>
            <a:r>
              <a:rPr lang="fr-FR" sz="1200" kern="1200" dirty="0" err="1">
                <a:solidFill>
                  <a:schemeClr val="tx1"/>
                </a:solidFill>
                <a:effectLst/>
                <a:latin typeface="+mn-lt"/>
                <a:ea typeface="+mn-ea"/>
                <a:cs typeface="+mn-cs"/>
              </a:rPr>
              <a:t>Berthin</a:t>
            </a:r>
            <a:r>
              <a:rPr lang="fr-FR" sz="1200" kern="1200" dirty="0">
                <a:solidFill>
                  <a:schemeClr val="tx1"/>
                </a:solidFill>
                <a:effectLst/>
                <a:latin typeface="+mn-lt"/>
                <a:ea typeface="+mn-ea"/>
                <a:cs typeface="+mn-cs"/>
              </a:rPr>
              <a:t> Sans - Bât C</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34086 </a:t>
            </a:r>
            <a:r>
              <a:rPr lang="fr-FR" sz="1200" u="none" strike="noStrike" kern="1200" dirty="0">
                <a:solidFill>
                  <a:schemeClr val="tx1"/>
                </a:solidFill>
                <a:effectLst/>
                <a:latin typeface="+mn-lt"/>
                <a:ea typeface="+mn-ea"/>
                <a:cs typeface="+mn-cs"/>
                <a:hlinkClick r:id="rId4"/>
              </a:rPr>
              <a:t>MONTPELLIER</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Téléphone 04 99 77 10 77</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E-mail : </a:t>
            </a:r>
            <a:r>
              <a:rPr lang="fr-FR" sz="1200" u="none" strike="noStrike" kern="1200" dirty="0">
                <a:solidFill>
                  <a:schemeClr val="tx1"/>
                </a:solidFill>
                <a:effectLst/>
                <a:latin typeface="+mn-lt"/>
                <a:ea typeface="+mn-ea"/>
                <a:cs typeface="+mn-cs"/>
                <a:hlinkClick r:id="rId5"/>
              </a:rPr>
              <a:t>anpaa34@anpaa.asso.fr</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u="none" strike="noStrike" kern="1200" dirty="0">
                <a:solidFill>
                  <a:schemeClr val="tx1"/>
                </a:solidFill>
                <a:effectLst/>
                <a:latin typeface="+mn-lt"/>
                <a:ea typeface="+mn-ea"/>
                <a:cs typeface="+mn-cs"/>
                <a:hlinkClick r:id="rId6"/>
              </a:rPr>
              <a:t>ANPAA 11</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ANPAA départementale</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15-17, Boulevard du Dr </a:t>
            </a:r>
            <a:r>
              <a:rPr lang="fr-FR" sz="1200" kern="1200" dirty="0" err="1">
                <a:solidFill>
                  <a:schemeClr val="tx1"/>
                </a:solidFill>
                <a:effectLst/>
                <a:latin typeface="+mn-lt"/>
                <a:ea typeface="+mn-ea"/>
                <a:cs typeface="+mn-cs"/>
              </a:rPr>
              <a:t>Ferroul</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11100 </a:t>
            </a:r>
            <a:r>
              <a:rPr lang="fr-FR" sz="1200" u="none" strike="noStrike" kern="1200" dirty="0">
                <a:solidFill>
                  <a:schemeClr val="tx1"/>
                </a:solidFill>
                <a:effectLst/>
                <a:latin typeface="+mn-lt"/>
                <a:ea typeface="+mn-ea"/>
                <a:cs typeface="+mn-cs"/>
                <a:hlinkClick r:id="rId7"/>
              </a:rPr>
              <a:t>NARBONNE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Téléphone04.68.49.53.16</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E-mail : </a:t>
            </a:r>
            <a:r>
              <a:rPr lang="fr-FR" sz="1200" u="none" strike="noStrike" kern="1200" dirty="0">
                <a:solidFill>
                  <a:schemeClr val="tx1"/>
                </a:solidFill>
                <a:effectLst/>
                <a:latin typeface="+mn-lt"/>
                <a:ea typeface="+mn-ea"/>
                <a:cs typeface="+mn-cs"/>
                <a:hlinkClick r:id="rId8"/>
              </a:rPr>
              <a:t>anpaa11@anpaa.asso.fr</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37</a:t>
            </a:fld>
            <a:endParaRPr lang="fr-FR"/>
          </a:p>
        </p:txBody>
      </p:sp>
    </p:spTree>
    <p:extLst>
      <p:ext uri="{BB962C8B-B14F-4D97-AF65-F5344CB8AC3E}">
        <p14:creationId xmlns:p14="http://schemas.microsoft.com/office/powerpoint/2010/main" val="507711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38</a:t>
            </a:fld>
            <a:endParaRPr lang="fr-FR"/>
          </a:p>
        </p:txBody>
      </p:sp>
    </p:spTree>
    <p:extLst>
      <p:ext uri="{BB962C8B-B14F-4D97-AF65-F5344CB8AC3E}">
        <p14:creationId xmlns:p14="http://schemas.microsoft.com/office/powerpoint/2010/main" val="245728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39</a:t>
            </a:fld>
            <a:endParaRPr lang="fr-FR"/>
          </a:p>
        </p:txBody>
      </p:sp>
    </p:spTree>
    <p:extLst>
      <p:ext uri="{BB962C8B-B14F-4D97-AF65-F5344CB8AC3E}">
        <p14:creationId xmlns:p14="http://schemas.microsoft.com/office/powerpoint/2010/main" val="2720717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40</a:t>
            </a:fld>
            <a:endParaRPr lang="fr-FR"/>
          </a:p>
        </p:txBody>
      </p:sp>
    </p:spTree>
    <p:extLst>
      <p:ext uri="{BB962C8B-B14F-4D97-AF65-F5344CB8AC3E}">
        <p14:creationId xmlns:p14="http://schemas.microsoft.com/office/powerpoint/2010/main" val="381324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Une meilleure tolérance a l’alcool est déjà le signe d’une dépendance. Qu’on le supporte plus ou moins bien, l’alcool est tout aussi nuisible. En outre, les personnes</a:t>
            </a:r>
          </a:p>
          <a:p>
            <a:r>
              <a:rPr lang="fr-FR" sz="1200" b="0" i="0" u="none" strike="noStrike" kern="1200" baseline="0" dirty="0">
                <a:solidFill>
                  <a:schemeClr val="tx1"/>
                </a:solidFill>
                <a:latin typeface="+mn-lt"/>
                <a:ea typeface="+mn-ea"/>
                <a:cs typeface="+mn-cs"/>
              </a:rPr>
              <a:t>dépendantes ont tendance a délaisser les autres et a avoir les mains qui tremblent quand elles n’ont pas bu depuis un certain temps.</a:t>
            </a:r>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41</a:t>
            </a:fld>
            <a:endParaRPr lang="fr-FR"/>
          </a:p>
        </p:txBody>
      </p:sp>
    </p:spTree>
    <p:extLst>
      <p:ext uri="{BB962C8B-B14F-4D97-AF65-F5344CB8AC3E}">
        <p14:creationId xmlns:p14="http://schemas.microsoft.com/office/powerpoint/2010/main" val="1922273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 typeface="Arial" panose="020B0604020202020204" pitchFamily="34" charset="0"/>
              <a:buChar char="•"/>
            </a:pPr>
            <a:r>
              <a:rPr lang="fr-FR" sz="1200" dirty="0">
                <a:latin typeface="+mn-lt"/>
                <a:cs typeface="Arial" panose="020B0604020202020204" pitchFamily="34" charset="0"/>
              </a:rPr>
              <a:t>l’impossibilité répétée de contrôler un comportement visant à produire du plaisir ou à écarter une sensation de malaise interne</a:t>
            </a:r>
          </a:p>
          <a:p>
            <a:endParaRPr lang="fr-FR" sz="1200" dirty="0">
              <a:latin typeface="+mn-lt"/>
              <a:cs typeface="Arial" panose="020B0604020202020204" pitchFamily="34" charset="0"/>
            </a:endParaRPr>
          </a:p>
          <a:p>
            <a:pPr>
              <a:buFont typeface="Arial" panose="020B0604020202020204" pitchFamily="34" charset="0"/>
              <a:buChar char="•"/>
            </a:pPr>
            <a:r>
              <a:rPr lang="fr-FR" sz="1200" dirty="0">
                <a:latin typeface="+mn-lt"/>
                <a:cs typeface="Arial" panose="020B0604020202020204" pitchFamily="34" charset="0"/>
              </a:rPr>
              <a:t> la poursuite de ce comportement en dépit de la connaissance de ses conséquences négatives</a:t>
            </a:r>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42</a:t>
            </a:fld>
            <a:endParaRPr lang="fr-FR"/>
          </a:p>
        </p:txBody>
      </p:sp>
    </p:spTree>
    <p:extLst>
      <p:ext uri="{BB962C8B-B14F-4D97-AF65-F5344CB8AC3E}">
        <p14:creationId xmlns:p14="http://schemas.microsoft.com/office/powerpoint/2010/main" val="3566445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44</a:t>
            </a:fld>
            <a:endParaRPr lang="fr-FR"/>
          </a:p>
        </p:txBody>
      </p:sp>
    </p:spTree>
    <p:extLst>
      <p:ext uri="{BB962C8B-B14F-4D97-AF65-F5344CB8AC3E}">
        <p14:creationId xmlns:p14="http://schemas.microsoft.com/office/powerpoint/2010/main" val="2576659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45</a:t>
            </a:fld>
            <a:endParaRPr lang="fr-FR"/>
          </a:p>
        </p:txBody>
      </p:sp>
    </p:spTree>
    <p:extLst>
      <p:ext uri="{BB962C8B-B14F-4D97-AF65-F5344CB8AC3E}">
        <p14:creationId xmlns:p14="http://schemas.microsoft.com/office/powerpoint/2010/main" val="369876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Interdiction de prendre la voiture pour</a:t>
            </a:r>
            <a:r>
              <a:rPr lang="fr-FR" baseline="0" dirty="0"/>
              <a:t> se rendre sur le lieux de travail et de travailler sous emprise de cannabis. </a:t>
            </a:r>
          </a:p>
          <a:p>
            <a:endParaRPr lang="fr-FR" baseline="0" dirty="0"/>
          </a:p>
          <a:p>
            <a:r>
              <a:rPr lang="fr-FR" sz="1200" dirty="0"/>
              <a:t>Si l’employeur constate des changements de comportement qui peuvent s’avérer problématiques (performances ou productivité moindres, agressivité ou comportement inadapté, retards fréquents, maladresse, conduite agressive, état de manque…), voire dangereux pour lui-même ou ses collègues de travail, et que les faits sont répétitifs, il doit, même en l’absence de réalisation d’un test, sanctionner au sens de l’article </a:t>
            </a:r>
            <a:r>
              <a:rPr lang="fr-FR" sz="1200" dirty="0">
                <a:hlinkClick r:id="rId3"/>
              </a:rPr>
              <a:t>L1331-1 du code du travail</a:t>
            </a:r>
            <a:r>
              <a:rPr lang="fr-FR" sz="1200" dirty="0"/>
              <a:t>. Les sanctions peuvent aller du simple avertissement jusqu’au licenciement pour faute grave suivant la gravité des faits reprochés. Dans ce cas, ce n'est pas la consommation personnelle du salarié qui est sanctionnée mais les conséquences objectives qu'une consommation supposée entraine</a:t>
            </a:r>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10</a:t>
            </a:fld>
            <a:endParaRPr lang="fr-FR"/>
          </a:p>
        </p:txBody>
      </p:sp>
    </p:spTree>
    <p:extLst>
      <p:ext uri="{BB962C8B-B14F-4D97-AF65-F5344CB8AC3E}">
        <p14:creationId xmlns:p14="http://schemas.microsoft.com/office/powerpoint/2010/main" val="2793625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a:t>
            </a:r>
            <a:r>
              <a:rPr lang="fr-FR" baseline="0" dirty="0"/>
              <a:t> salarié peut refuser</a:t>
            </a:r>
          </a:p>
          <a:p>
            <a:r>
              <a:rPr lang="fr-FR" baseline="0" dirty="0"/>
              <a:t>Le salarié et l’employeur peut se faire accompagner </a:t>
            </a:r>
          </a:p>
          <a:p>
            <a:r>
              <a:rPr lang="fr-FR" baseline="0" dirty="0"/>
              <a:t>Peut entrainer des sanctions disciplinaires</a:t>
            </a:r>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46</a:t>
            </a:fld>
            <a:endParaRPr lang="fr-FR"/>
          </a:p>
        </p:txBody>
      </p:sp>
    </p:spTree>
    <p:extLst>
      <p:ext uri="{BB962C8B-B14F-4D97-AF65-F5344CB8AC3E}">
        <p14:creationId xmlns:p14="http://schemas.microsoft.com/office/powerpoint/2010/main" val="641908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47</a:t>
            </a:fld>
            <a:endParaRPr lang="fr-FR"/>
          </a:p>
        </p:txBody>
      </p:sp>
    </p:spTree>
    <p:extLst>
      <p:ext uri="{BB962C8B-B14F-4D97-AF65-F5344CB8AC3E}">
        <p14:creationId xmlns:p14="http://schemas.microsoft.com/office/powerpoint/2010/main" val="2984827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48</a:t>
            </a:fld>
            <a:endParaRPr lang="fr-FR"/>
          </a:p>
        </p:txBody>
      </p:sp>
    </p:spTree>
    <p:extLst>
      <p:ext uri="{BB962C8B-B14F-4D97-AF65-F5344CB8AC3E}">
        <p14:creationId xmlns:p14="http://schemas.microsoft.com/office/powerpoint/2010/main" val="1907056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49</a:t>
            </a:fld>
            <a:endParaRPr lang="fr-FR"/>
          </a:p>
        </p:txBody>
      </p:sp>
    </p:spTree>
    <p:extLst>
      <p:ext uri="{BB962C8B-B14F-4D97-AF65-F5344CB8AC3E}">
        <p14:creationId xmlns:p14="http://schemas.microsoft.com/office/powerpoint/2010/main" val="2327919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Rappelons que la nocivité de la fumée est due à la combustion qui crée des goudrons et du monoxyde de carbone et ces éléments chimiques sont présents dans les 2 types de consommation. D’autre part, ces éléments chimiques sont présents en quantité plus importantes dans le tabac à rouler vu les différences au niveau du filtre et du tassement du tabac</a:t>
            </a:r>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52</a:t>
            </a:fld>
            <a:endParaRPr lang="fr-FR"/>
          </a:p>
        </p:txBody>
      </p:sp>
    </p:spTree>
    <p:extLst>
      <p:ext uri="{BB962C8B-B14F-4D97-AF65-F5344CB8AC3E}">
        <p14:creationId xmlns:p14="http://schemas.microsoft.com/office/powerpoint/2010/main" val="3651981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commerce du </a:t>
            </a:r>
            <a:r>
              <a:rPr lang="fr-FR" dirty="0" err="1"/>
              <a:t>cannabidiol</a:t>
            </a:r>
            <a:r>
              <a:rPr lang="fr-FR" dirty="0"/>
              <a:t> (CBD) est en plein essor en France, surtout depuis que la Cour de Justice de l’Union Européenne (CJUE) a jugé en novembre 2020 que l’interdiction par la France de la commercialisation du CBD était contraire au droit européen</a:t>
            </a:r>
          </a:p>
          <a:p>
            <a:r>
              <a:rPr lang="fr-FR" dirty="0"/>
              <a:t>En vente libre en France mais attention si moins de 0,2%de THC.</a:t>
            </a:r>
            <a:r>
              <a:rPr lang="fr-FR" baseline="0" dirty="0"/>
              <a:t> Le CBD et le THC étant difficile à séparer. </a:t>
            </a:r>
            <a:endParaRPr lang="fr-FR" dirty="0"/>
          </a:p>
          <a:p>
            <a:endParaRPr lang="fr-FR" dirty="0"/>
          </a:p>
          <a:p>
            <a:endParaRPr lang="fr-FR" dirty="0"/>
          </a:p>
          <a:p>
            <a:r>
              <a:rPr lang="fr-FR" dirty="0"/>
              <a:t>Sources : association</a:t>
            </a:r>
            <a:r>
              <a:rPr lang="fr-FR" baseline="0" dirty="0"/>
              <a:t> addictions aides – mars 2021,</a:t>
            </a:r>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57</a:t>
            </a:fld>
            <a:endParaRPr lang="fr-FR"/>
          </a:p>
        </p:txBody>
      </p:sp>
    </p:spTree>
    <p:extLst>
      <p:ext uri="{BB962C8B-B14F-4D97-AF65-F5344CB8AC3E}">
        <p14:creationId xmlns:p14="http://schemas.microsoft.com/office/powerpoint/2010/main" val="3511106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commerce du </a:t>
            </a:r>
            <a:r>
              <a:rPr lang="fr-FR" dirty="0" err="1"/>
              <a:t>cannabidiol</a:t>
            </a:r>
            <a:r>
              <a:rPr lang="fr-FR" dirty="0"/>
              <a:t> (CBD) est en plein essor en France, surtout depuis que la Cour de Justice de l’Union Européenne (CJUE) a jugé en novembre 2020 que l’interdiction par la France de la commercialisation du CBD était contraire au droit européen</a:t>
            </a:r>
          </a:p>
          <a:p>
            <a:r>
              <a:rPr lang="fr-FR" dirty="0"/>
              <a:t>"Attention aux </a:t>
            </a:r>
            <a:r>
              <a:rPr lang="fr-FR" dirty="0" err="1"/>
              <a:t>surpromesses</a:t>
            </a:r>
            <a:r>
              <a:rPr lang="fr-FR" dirty="0"/>
              <a:t> ! Qui conseille les produits dans les boutiques ? Les vendeurs ne sont pas médecins. Et les risques d’incompatibilité avec des médicaments n'ont pas encore été mesurés."</a:t>
            </a:r>
          </a:p>
          <a:p>
            <a:r>
              <a:rPr lang="fr-FR" sz="1200" b="1" dirty="0">
                <a:solidFill>
                  <a:schemeClr val="bg1"/>
                </a:solidFill>
                <a:latin typeface="Calibri" panose="020F0502020204030204" pitchFamily="34" charset="0"/>
              </a:rPr>
              <a:t>Fumer un produit, quel qu’il soit, est nocif pour la santé. Tabac ou cannabis, peu importe, la combustion est toxique pour le sang, pour les muscles et pour les poumons</a:t>
            </a:r>
            <a:endParaRPr lang="fr-FR" dirty="0"/>
          </a:p>
          <a:p>
            <a:r>
              <a:rPr lang="fr-FR" dirty="0"/>
              <a:t>Sources : association</a:t>
            </a:r>
            <a:r>
              <a:rPr lang="fr-FR" baseline="0" dirty="0"/>
              <a:t> addictions aides – mars 2021,</a:t>
            </a:r>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58</a:t>
            </a:fld>
            <a:endParaRPr lang="fr-FR"/>
          </a:p>
        </p:txBody>
      </p:sp>
    </p:spTree>
    <p:extLst>
      <p:ext uri="{BB962C8B-B14F-4D97-AF65-F5344CB8AC3E}">
        <p14:creationId xmlns:p14="http://schemas.microsoft.com/office/powerpoint/2010/main" val="2662633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60</a:t>
            </a:fld>
            <a:endParaRPr lang="fr-FR"/>
          </a:p>
        </p:txBody>
      </p:sp>
    </p:spTree>
    <p:extLst>
      <p:ext uri="{BB962C8B-B14F-4D97-AF65-F5344CB8AC3E}">
        <p14:creationId xmlns:p14="http://schemas.microsoft.com/office/powerpoint/2010/main" val="1446794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a:t>
            </a:r>
            <a:r>
              <a:rPr lang="fr-FR" dirty="0"/>
              <a:t>favorisés souvent par une hyperhomocystéinémie* secondaire à un trouble de la vitamine B12 induit par le protoxyde d’azote.</a:t>
            </a:r>
          </a:p>
          <a:p>
            <a:r>
              <a:rPr lang="fr-FR" sz="1200" b="0" i="0" kern="1200" dirty="0">
                <a:solidFill>
                  <a:schemeClr val="tx1"/>
                </a:solidFill>
                <a:effectLst/>
                <a:latin typeface="+mn-lt"/>
                <a:ea typeface="+mn-ea"/>
                <a:cs typeface="+mn-cs"/>
              </a:rPr>
              <a:t>L'hyperhomocystéinémie peut prédisposer à la thrombose artérielle et à la </a:t>
            </a:r>
            <a:r>
              <a:rPr lang="fr-FR" sz="1200" b="0" i="0" kern="1200" dirty="0" err="1">
                <a:solidFill>
                  <a:schemeClr val="tx1"/>
                </a:solidFill>
                <a:effectLst/>
                <a:latin typeface="+mn-lt"/>
                <a:ea typeface="+mn-ea"/>
                <a:cs typeface="+mn-cs"/>
              </a:rPr>
              <a:t>thrombo-</a:t>
            </a:r>
            <a:r>
              <a:rPr lang="fr-FR" sz="1200" b="0" i="0" kern="1200" baseline="0" dirty="0" err="1">
                <a:solidFill>
                  <a:schemeClr val="tx1"/>
                </a:solidFill>
                <a:effectLst/>
                <a:latin typeface="+mn-lt"/>
                <a:ea typeface="+mn-ea"/>
                <a:cs typeface="+mn-cs"/>
              </a:rPr>
              <a:t>embolie</a:t>
            </a:r>
            <a:r>
              <a:rPr lang="fr-FR" sz="1200" b="0" i="0" kern="1200" baseline="0" dirty="0">
                <a:solidFill>
                  <a:schemeClr val="tx1"/>
                </a:solidFill>
                <a:effectLst/>
                <a:latin typeface="+mn-lt"/>
                <a:ea typeface="+mn-ea"/>
                <a:cs typeface="+mn-cs"/>
              </a:rPr>
              <a:t> veineuse </a:t>
            </a:r>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61</a:t>
            </a:fld>
            <a:endParaRPr lang="fr-FR"/>
          </a:p>
        </p:txBody>
      </p:sp>
    </p:spTree>
    <p:extLst>
      <p:ext uri="{BB962C8B-B14F-4D97-AF65-F5344CB8AC3E}">
        <p14:creationId xmlns:p14="http://schemas.microsoft.com/office/powerpoint/2010/main" val="1725703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62</a:t>
            </a:fld>
            <a:endParaRPr lang="fr-FR"/>
          </a:p>
        </p:txBody>
      </p:sp>
    </p:spTree>
    <p:extLst>
      <p:ext uri="{BB962C8B-B14F-4D97-AF65-F5344CB8AC3E}">
        <p14:creationId xmlns:p14="http://schemas.microsoft.com/office/powerpoint/2010/main" val="388360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Homicide involontaire : s</a:t>
            </a:r>
            <a:r>
              <a:rPr lang="fr-FR" sz="1200" b="0" i="0" kern="1200" dirty="0">
                <a:solidFill>
                  <a:schemeClr val="tx1"/>
                </a:solidFill>
                <a:effectLst/>
                <a:latin typeface="+mn-lt"/>
                <a:ea typeface="+mn-ea"/>
                <a:cs typeface="+mn-cs"/>
              </a:rPr>
              <a:t>elon l’article 221-6 du Code pénal, l’infraction s’avère un délit puni de 3 ans d’emprisonnement et de 45.000€ d’amende.</a:t>
            </a:r>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11</a:t>
            </a:fld>
            <a:endParaRPr lang="fr-FR"/>
          </a:p>
        </p:txBody>
      </p:sp>
    </p:spTree>
    <p:extLst>
      <p:ext uri="{BB962C8B-B14F-4D97-AF65-F5344CB8AC3E}">
        <p14:creationId xmlns:p14="http://schemas.microsoft.com/office/powerpoint/2010/main" val="342966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Valable pour toutes les SPA</a:t>
            </a:r>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12</a:t>
            </a:fld>
            <a:endParaRPr lang="fr-FR"/>
          </a:p>
        </p:txBody>
      </p:sp>
    </p:spTree>
    <p:extLst>
      <p:ext uri="{BB962C8B-B14F-4D97-AF65-F5344CB8AC3E}">
        <p14:creationId xmlns:p14="http://schemas.microsoft.com/office/powerpoint/2010/main" val="139294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13</a:t>
            </a:fld>
            <a:endParaRPr lang="fr-FR"/>
          </a:p>
        </p:txBody>
      </p:sp>
    </p:spTree>
    <p:extLst>
      <p:ext uri="{BB962C8B-B14F-4D97-AF65-F5344CB8AC3E}">
        <p14:creationId xmlns:p14="http://schemas.microsoft.com/office/powerpoint/2010/main" val="378242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 typeface="Arial" panose="020B0604020202020204" pitchFamily="34" charset="0"/>
              <a:buChar char="•"/>
            </a:pPr>
            <a:r>
              <a:rPr lang="fr-FR" sz="1200" dirty="0">
                <a:latin typeface="+mn-lt"/>
                <a:cs typeface="Arial" panose="020B0604020202020204" pitchFamily="34" charset="0"/>
              </a:rPr>
              <a:t>l’impossibilité répétée de contrôler un comportement visant à produire du plaisir ou à écarter une sensation de malaise interne</a:t>
            </a:r>
          </a:p>
          <a:p>
            <a:endParaRPr lang="fr-FR" sz="1200" dirty="0">
              <a:latin typeface="+mn-lt"/>
              <a:cs typeface="Arial" panose="020B0604020202020204" pitchFamily="34" charset="0"/>
            </a:endParaRPr>
          </a:p>
          <a:p>
            <a:pPr>
              <a:buFont typeface="Arial" panose="020B0604020202020204" pitchFamily="34" charset="0"/>
              <a:buChar char="•"/>
            </a:pPr>
            <a:r>
              <a:rPr lang="fr-FR" sz="1200" dirty="0">
                <a:latin typeface="+mn-lt"/>
                <a:cs typeface="Arial" panose="020B0604020202020204" pitchFamily="34" charset="0"/>
              </a:rPr>
              <a:t> la poursuite de ce comportement en dépit de la connaissance de ses conséquences négatives</a:t>
            </a:r>
          </a:p>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16</a:t>
            </a:fld>
            <a:endParaRPr lang="fr-FR"/>
          </a:p>
        </p:txBody>
      </p:sp>
    </p:spTree>
    <p:extLst>
      <p:ext uri="{BB962C8B-B14F-4D97-AF65-F5344CB8AC3E}">
        <p14:creationId xmlns:p14="http://schemas.microsoft.com/office/powerpoint/2010/main" val="10075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18</a:t>
            </a:fld>
            <a:endParaRPr lang="fr-FR"/>
          </a:p>
        </p:txBody>
      </p:sp>
    </p:spTree>
    <p:extLst>
      <p:ext uri="{BB962C8B-B14F-4D97-AF65-F5344CB8AC3E}">
        <p14:creationId xmlns:p14="http://schemas.microsoft.com/office/powerpoint/2010/main" val="93479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0EEFF45D-ED4C-448F-BDB4-74FEBFFAE4F9}" type="slidenum">
              <a:rPr lang="fr-FR" smtClean="0"/>
              <a:pPr>
                <a:defRPr/>
              </a:pPr>
              <a:t>19</a:t>
            </a:fld>
            <a:endParaRPr lang="fr-FR"/>
          </a:p>
        </p:txBody>
      </p:sp>
    </p:spTree>
    <p:extLst>
      <p:ext uri="{BB962C8B-B14F-4D97-AF65-F5344CB8AC3E}">
        <p14:creationId xmlns:p14="http://schemas.microsoft.com/office/powerpoint/2010/main" val="2190541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fr-FR"/>
              <a:t>Cliquez pour modifier le style du titre</a:t>
            </a:r>
            <a:endParaRPr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Cliquez pour modifier le style des sous-titres du masque</a:t>
            </a:r>
            <a:endParaRPr lang="en-US"/>
          </a:p>
        </p:txBody>
      </p:sp>
      <p:sp>
        <p:nvSpPr>
          <p:cNvPr id="4" name="Espace réservé de la date 29"/>
          <p:cNvSpPr>
            <a:spLocks noGrp="1"/>
          </p:cNvSpPr>
          <p:nvPr>
            <p:ph type="dt" sz="half" idx="10"/>
          </p:nvPr>
        </p:nvSpPr>
        <p:spPr/>
        <p:txBody>
          <a:bodyPr/>
          <a:lstStyle>
            <a:lvl1pPr>
              <a:defRPr/>
            </a:lvl1pPr>
          </a:lstStyle>
          <a:p>
            <a:pPr>
              <a:defRPr/>
            </a:pPr>
            <a:fld id="{53141CA6-E2EF-4746-8B9B-FC12413F8BCF}" type="datetime1">
              <a:rPr lang="fr-FR" smtClean="0"/>
              <a:pPr>
                <a:defRPr/>
              </a:pPr>
              <a:t>22/06/2023</a:t>
            </a:fld>
            <a:endParaRPr lang="fr-FR"/>
          </a:p>
        </p:txBody>
      </p:sp>
      <p:sp>
        <p:nvSpPr>
          <p:cNvPr id="5" name="Espace réservé du pied de page 18"/>
          <p:cNvSpPr>
            <a:spLocks noGrp="1"/>
          </p:cNvSpPr>
          <p:nvPr>
            <p:ph type="ftr" sz="quarter" idx="11"/>
          </p:nvPr>
        </p:nvSpPr>
        <p:spPr/>
        <p:txBody>
          <a:bodyPr/>
          <a:lstStyle>
            <a:lvl1pPr>
              <a:defRPr/>
            </a:lvl1pPr>
          </a:lstStyle>
          <a:p>
            <a:pPr>
              <a:defRPr/>
            </a:pPr>
            <a:endParaRPr lang="fr-FR"/>
          </a:p>
        </p:txBody>
      </p:sp>
      <p:sp>
        <p:nvSpPr>
          <p:cNvPr id="6" name="Espace réservé du numéro de diapositive 26"/>
          <p:cNvSpPr>
            <a:spLocks noGrp="1"/>
          </p:cNvSpPr>
          <p:nvPr>
            <p:ph type="sldNum" sz="quarter" idx="12"/>
          </p:nvPr>
        </p:nvSpPr>
        <p:spPr/>
        <p:txBody>
          <a:bodyPr/>
          <a:lstStyle>
            <a:lvl1pPr>
              <a:defRPr/>
            </a:lvl1pPr>
          </a:lstStyle>
          <a:p>
            <a:pPr>
              <a:defRPr/>
            </a:pPr>
            <a:fld id="{32B1C5B5-8065-48C6-9BD5-D55695733E46}"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41C5651B-1EF1-46E8-AE71-D7EA99D116EE}" type="datetime1">
              <a:rPr lang="fr-FR" smtClean="0"/>
              <a:pPr>
                <a:defRPr/>
              </a:pPr>
              <a:t>22/06/2023</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A80A0953-D18E-4401-A364-46E9C91D75C0}"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lang="fr-FR"/>
              <a:t>Cliquez pour modifier le style du titre</a:t>
            </a:r>
            <a:endParaRPr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C9B66524-00FE-4ABC-8E8C-121C1FECF2FE}" type="datetime1">
              <a:rPr lang="fr-FR" smtClean="0"/>
              <a:pPr>
                <a:defRPr/>
              </a:pPr>
              <a:t>22/06/2023</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F42EE038-7EEE-4DAD-8254-6F1086B7E9B6}"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sp>
        <p:nvSpPr>
          <p:cNvPr id="10" name="Rectangle 9"/>
          <p:cNvSpPr/>
          <p:nvPr/>
        </p:nvSpPr>
        <p:spPr>
          <a:xfrm>
            <a:off x="-9144" y="6021288"/>
            <a:ext cx="2249424" cy="713232"/>
          </a:xfrm>
          <a:prstGeom prst="rect">
            <a:avLst/>
          </a:prstGeom>
          <a:solidFill>
            <a:srgbClr val="FFDD4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black"/>
              </a:solidFill>
            </a:endParaRPr>
          </a:p>
        </p:txBody>
      </p:sp>
      <p:sp>
        <p:nvSpPr>
          <p:cNvPr id="8" name="Titre 7"/>
          <p:cNvSpPr>
            <a:spLocks noGrp="1"/>
          </p:cNvSpPr>
          <p:nvPr>
            <p:ph type="ctrTitle" hasCustomPrompt="1"/>
          </p:nvPr>
        </p:nvSpPr>
        <p:spPr>
          <a:xfrm>
            <a:off x="251520" y="1556792"/>
            <a:ext cx="6477000" cy="1828800"/>
          </a:xfrm>
          <a:solidFill>
            <a:srgbClr val="004D70"/>
          </a:solidFill>
        </p:spPr>
        <p:txBody>
          <a:bodyPr anchor="ctr" anchorCtr="0"/>
          <a:lstStyle>
            <a:lvl1pPr>
              <a:defRPr cap="all" baseline="0">
                <a:solidFill>
                  <a:srgbClr val="E7DEC9"/>
                </a:solidFill>
              </a:defRPr>
            </a:lvl1pPr>
          </a:lstStyle>
          <a:p>
            <a:r>
              <a:rPr kumimoji="0" lang="fr-FR" dirty="0"/>
              <a:t>Intitulé de l’atelier</a:t>
            </a:r>
            <a:endParaRPr kumimoji="0" lang="en-US" dirty="0"/>
          </a:p>
        </p:txBody>
      </p:sp>
      <p:sp>
        <p:nvSpPr>
          <p:cNvPr id="9" name="Sous-titre 8"/>
          <p:cNvSpPr>
            <a:spLocks noGrp="1"/>
          </p:cNvSpPr>
          <p:nvPr>
            <p:ph type="subTitle" idx="1" hasCustomPrompt="1"/>
          </p:nvPr>
        </p:nvSpPr>
        <p:spPr>
          <a:xfrm>
            <a:off x="2232000" y="3899298"/>
            <a:ext cx="6705600" cy="461665"/>
          </a:xfrm>
          <a:solidFill>
            <a:srgbClr val="FFDD4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spAutoFit/>
          </a:bodyPr>
          <a:lstStyle>
            <a:lvl1pPr marL="0" indent="0" algn="l">
              <a:buNone/>
              <a:defRPr lang="en-US" sz="2400" dirty="0">
                <a:solidFill>
                  <a:schemeClr val="bg1"/>
                </a:solidFill>
              </a:defRPr>
            </a:lvl1pPr>
          </a:lstStyle>
          <a:p>
            <a:pPr marL="0" lvl="0" algn="ctr" defTabSz="914400"/>
            <a:r>
              <a:rPr kumimoji="0" lang="fr-FR" dirty="0"/>
              <a:t>texte</a:t>
            </a:r>
            <a:endParaRPr kumimoji="0" lang="en-US" dirty="0"/>
          </a:p>
        </p:txBody>
      </p:sp>
      <p:sp>
        <p:nvSpPr>
          <p:cNvPr id="28" name="Espace réservé de la date 27"/>
          <p:cNvSpPr>
            <a:spLocks noGrp="1"/>
          </p:cNvSpPr>
          <p:nvPr>
            <p:ph type="dt" sz="half" idx="10"/>
          </p:nvPr>
        </p:nvSpPr>
        <p:spPr>
          <a:xfrm>
            <a:off x="86868" y="6021288"/>
            <a:ext cx="2057400" cy="685800"/>
          </a:xfrm>
          <a:prstGeom prst="rect">
            <a:avLst/>
          </a:prstGeom>
        </p:spPr>
        <p:txBody>
          <a:bodyPr anchor="ctr" anchorCtr="0">
            <a:noAutofit/>
          </a:bodyPr>
          <a:lstStyle>
            <a:lvl1pPr algn="ctr">
              <a:defRPr sz="2000">
                <a:solidFill>
                  <a:schemeClr val="bg1"/>
                </a:solidFill>
              </a:defRPr>
            </a:lvl1pPr>
          </a:lstStyle>
          <a:p>
            <a:pPr fontAlgn="auto">
              <a:spcBef>
                <a:spcPts val="0"/>
              </a:spcBef>
              <a:spcAft>
                <a:spcPts val="0"/>
              </a:spcAft>
            </a:pPr>
            <a:r>
              <a:rPr lang="fr-FR" dirty="0">
                <a:solidFill>
                  <a:prstClr val="black"/>
                </a:solidFill>
                <a:latin typeface="Tw Cen MT"/>
                <a:cs typeface="+mn-cs"/>
              </a:rPr>
              <a:t>Date de </a:t>
            </a:r>
          </a:p>
        </p:txBody>
      </p:sp>
      <p:sp>
        <p:nvSpPr>
          <p:cNvPr id="3" name="Espace réservé du texte 2"/>
          <p:cNvSpPr>
            <a:spLocks noGrp="1"/>
          </p:cNvSpPr>
          <p:nvPr>
            <p:ph type="body" sz="quarter" idx="14" hasCustomPrompt="1"/>
          </p:nvPr>
        </p:nvSpPr>
        <p:spPr>
          <a:xfrm>
            <a:off x="2359112" y="6007788"/>
            <a:ext cx="6786000" cy="712800"/>
          </a:xfrm>
          <a:solidFill>
            <a:srgbClr val="004D70"/>
          </a:solidFill>
        </p:spPr>
        <p:txBody>
          <a:bodyPr anchor="ctr" anchorCtr="0">
            <a:normAutofit/>
          </a:bodyPr>
          <a:lstStyle>
            <a:lvl1pPr marL="0" indent="0" algn="ctr">
              <a:buNone/>
              <a:defRPr sz="2000">
                <a:solidFill>
                  <a:srgbClr val="E7DEC9"/>
                </a:solidFill>
              </a:defRPr>
            </a:lvl1pPr>
          </a:lstStyle>
          <a:p>
            <a:pPr lvl="0"/>
            <a:r>
              <a:rPr lang="fr-FR" dirty="0"/>
              <a:t>Texte</a:t>
            </a:r>
          </a:p>
        </p:txBody>
      </p:sp>
      <p:pic>
        <p:nvPicPr>
          <p:cNvPr id="11" name="Image 10"/>
          <p:cNvPicPr/>
          <p:nvPr userDrawn="1"/>
        </p:nvPicPr>
        <p:blipFill>
          <a:blip r:embed="rId2" cstate="print">
            <a:extLst>
              <a:ext uri="{28A0092B-C50C-407E-A947-70E740481C1C}">
                <a14:useLocalDpi xmlns:a14="http://schemas.microsoft.com/office/drawing/2010/main" val="0"/>
              </a:ext>
            </a:extLst>
          </a:blip>
          <a:stretch>
            <a:fillRect/>
          </a:stretch>
        </p:blipFill>
        <p:spPr>
          <a:xfrm>
            <a:off x="65786" y="44624"/>
            <a:ext cx="1764000" cy="1044000"/>
          </a:xfrm>
          <a:prstGeom prst="rect">
            <a:avLst/>
          </a:prstGeom>
        </p:spPr>
      </p:pic>
    </p:spTree>
    <p:extLst>
      <p:ext uri="{BB962C8B-B14F-4D97-AF65-F5344CB8AC3E}">
        <p14:creationId xmlns:p14="http://schemas.microsoft.com/office/powerpoint/2010/main" val="85116998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09600" y="116632"/>
            <a:ext cx="8153400" cy="417772"/>
          </a:xfrm>
        </p:spPr>
        <p:txBody>
          <a:bodyPr/>
          <a:lstStyle>
            <a:lvl1pPr>
              <a:defRPr>
                <a:solidFill>
                  <a:schemeClr val="tx1"/>
                </a:solidFill>
              </a:defRPr>
            </a:lvl1pPr>
          </a:lstStyle>
          <a:p>
            <a:r>
              <a:rPr lang="fr-FR" dirty="0"/>
              <a:t>Modifiez le style du titre</a:t>
            </a:r>
          </a:p>
        </p:txBody>
      </p:sp>
      <p:sp>
        <p:nvSpPr>
          <p:cNvPr id="6" name="Espace réservé du texte 5"/>
          <p:cNvSpPr>
            <a:spLocks noGrp="1"/>
          </p:cNvSpPr>
          <p:nvPr>
            <p:ph type="body" sz="quarter" idx="11"/>
          </p:nvPr>
        </p:nvSpPr>
        <p:spPr>
          <a:xfrm>
            <a:off x="609600" y="1844675"/>
            <a:ext cx="8283575" cy="4679950"/>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96" y="156404"/>
            <a:ext cx="564832" cy="360000"/>
          </a:xfrm>
          <a:prstGeom prst="rect">
            <a:avLst/>
          </a:prstGeom>
        </p:spPr>
      </p:pic>
    </p:spTree>
    <p:extLst>
      <p:ext uri="{BB962C8B-B14F-4D97-AF65-F5344CB8AC3E}">
        <p14:creationId xmlns:p14="http://schemas.microsoft.com/office/powerpoint/2010/main" val="3931868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u avec légende">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2"/>
          </p:nvPr>
        </p:nvSpPr>
        <p:spPr>
          <a:xfrm>
            <a:off x="0" y="726756"/>
            <a:ext cx="533400" cy="244476"/>
          </a:xfrm>
          <a:prstGeom prst="rect">
            <a:avLst/>
          </a:prstGeom>
        </p:spPr>
        <p:txBody>
          <a:bodyPr/>
          <a:lstStyle>
            <a:lvl1pPr>
              <a:defRPr>
                <a:solidFill>
                  <a:srgbClr val="FFFFFF"/>
                </a:solidFill>
              </a:defRPr>
            </a:lvl1pPr>
          </a:lstStyle>
          <a:p>
            <a:pPr fontAlgn="auto">
              <a:spcBef>
                <a:spcPts val="0"/>
              </a:spcBef>
              <a:spcAft>
                <a:spcPts val="0"/>
              </a:spcAft>
            </a:pPr>
            <a:fld id="{2D4735FC-3F71-4E14-88BC-9132F654C10C}" type="slidenum">
              <a:rPr lang="fr-FR" smtClean="0">
                <a:latin typeface="Tw Cen MT"/>
                <a:cs typeface="+mn-cs"/>
              </a:rPr>
              <a:pPr fontAlgn="auto">
                <a:spcBef>
                  <a:spcPts val="0"/>
                </a:spcBef>
                <a:spcAft>
                  <a:spcPts val="0"/>
                </a:spcAft>
              </a:pPr>
              <a:t>‹N°›</a:t>
            </a:fld>
            <a:endParaRPr lang="fr-FR" dirty="0">
              <a:latin typeface="Tw Cen MT"/>
              <a:cs typeface="+mn-cs"/>
            </a:endParaRPr>
          </a:p>
        </p:txBody>
      </p:sp>
      <p:sp>
        <p:nvSpPr>
          <p:cNvPr id="3" name="Espace réservé du texte 2"/>
          <p:cNvSpPr>
            <a:spLocks noGrp="1"/>
          </p:cNvSpPr>
          <p:nvPr>
            <p:ph type="body" idx="2"/>
          </p:nvPr>
        </p:nvSpPr>
        <p:spPr>
          <a:xfrm>
            <a:off x="609600" y="1752600"/>
            <a:ext cx="1600200" cy="4844752"/>
          </a:xfrm>
          <a:solidFill>
            <a:srgbClr val="FFDD4F"/>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9" name="Espace réservé du contenu 8"/>
          <p:cNvSpPr>
            <a:spLocks noGrp="1"/>
          </p:cNvSpPr>
          <p:nvPr>
            <p:ph sz="quarter" idx="1"/>
          </p:nvPr>
        </p:nvSpPr>
        <p:spPr>
          <a:xfrm>
            <a:off x="2362200" y="1752600"/>
            <a:ext cx="6400800" cy="4844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Titre 3"/>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18570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B9D29577-6CE5-451F-91DC-9B4A441D98B0}" type="datetime1">
              <a:rPr lang="fr-FR" smtClean="0"/>
              <a:pPr>
                <a:defRPr/>
              </a:pPr>
              <a:t>22/06/2023</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9503D42D-D3C8-4A2C-97FB-CBF2C84C680A}"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fr-FR"/>
              <a:t>Cliquez pour modifier le style du titre</a:t>
            </a:r>
            <a:endParaRPr lang="en-US"/>
          </a:p>
        </p:txBody>
      </p:sp>
      <p:sp>
        <p:nvSpPr>
          <p:cNvPr id="3" name="Espace réservé du texte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FE0DEE3-1C51-434A-A0F9-CF0194E99854}" type="datetime1">
              <a:rPr lang="fr-FR" smtClean="0"/>
              <a:pPr>
                <a:defRPr/>
              </a:pPr>
              <a:t>22/06/2023</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15C1E35-246F-4192-9EEA-A02BC89FF947}"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F5D06FB1-A1AB-436A-86B0-0C408C909B31}" type="datetime1">
              <a:rPr lang="fr-FR" smtClean="0"/>
              <a:pPr>
                <a:defRPr/>
              </a:pPr>
              <a:t>22/06/2023</a:t>
            </a:fld>
            <a:endParaRPr lang="fr-FR"/>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135EE4D9-4366-4EB9-ADFB-6176AD1E9B0D}"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lvl1pPr>
              <a:defRPr/>
            </a:lvl1pPr>
          </a:lstStyle>
          <a:p>
            <a:r>
              <a:rPr lang="fr-FR"/>
              <a:t>Cliquez pour modifier le style du titre</a:t>
            </a:r>
            <a:endParaRPr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9"/>
          <p:cNvSpPr>
            <a:spLocks noGrp="1"/>
          </p:cNvSpPr>
          <p:nvPr>
            <p:ph type="dt" sz="half" idx="10"/>
          </p:nvPr>
        </p:nvSpPr>
        <p:spPr/>
        <p:txBody>
          <a:bodyPr/>
          <a:lstStyle>
            <a:lvl1pPr>
              <a:defRPr/>
            </a:lvl1pPr>
          </a:lstStyle>
          <a:p>
            <a:pPr>
              <a:defRPr/>
            </a:pPr>
            <a:fld id="{3C426DC6-8146-4304-A868-A17E73163885}" type="datetime1">
              <a:rPr lang="fr-FR" smtClean="0"/>
              <a:pPr>
                <a:defRPr/>
              </a:pPr>
              <a:t>22/06/2023</a:t>
            </a:fld>
            <a:endParaRPr lang="fr-FR"/>
          </a:p>
        </p:txBody>
      </p:sp>
      <p:sp>
        <p:nvSpPr>
          <p:cNvPr id="8" name="Espace réservé du pied de page 21"/>
          <p:cNvSpPr>
            <a:spLocks noGrp="1"/>
          </p:cNvSpPr>
          <p:nvPr>
            <p:ph type="ftr" sz="quarter" idx="11"/>
          </p:nvPr>
        </p:nvSpPr>
        <p:spPr/>
        <p:txBody>
          <a:bodyPr/>
          <a:lstStyle>
            <a:lvl1pPr>
              <a:defRPr/>
            </a:lvl1pPr>
          </a:lstStyle>
          <a:p>
            <a:pPr>
              <a:defRPr/>
            </a:pPr>
            <a:endParaRPr lang="fr-FR"/>
          </a:p>
        </p:txBody>
      </p:sp>
      <p:sp>
        <p:nvSpPr>
          <p:cNvPr id="9" name="Espace réservé du numéro de diapositive 17"/>
          <p:cNvSpPr>
            <a:spLocks noGrp="1"/>
          </p:cNvSpPr>
          <p:nvPr>
            <p:ph type="sldNum" sz="quarter" idx="12"/>
          </p:nvPr>
        </p:nvSpPr>
        <p:spPr/>
        <p:txBody>
          <a:bodyPr/>
          <a:lstStyle>
            <a:lvl1pPr>
              <a:defRPr/>
            </a:lvl1pPr>
          </a:lstStyle>
          <a:p>
            <a:pPr>
              <a:defRPr/>
            </a:pPr>
            <a:fld id="{FA329B77-2E92-4810-B375-4530EED48080}"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fr-FR"/>
              <a:t>Cliquez pour modifier le style du titre</a:t>
            </a:r>
            <a:endParaRPr lang="en-US"/>
          </a:p>
        </p:txBody>
      </p:sp>
      <p:sp>
        <p:nvSpPr>
          <p:cNvPr id="3" name="Espace réservé de la date 9"/>
          <p:cNvSpPr>
            <a:spLocks noGrp="1"/>
          </p:cNvSpPr>
          <p:nvPr>
            <p:ph type="dt" sz="half" idx="10"/>
          </p:nvPr>
        </p:nvSpPr>
        <p:spPr/>
        <p:txBody>
          <a:bodyPr/>
          <a:lstStyle>
            <a:lvl1pPr>
              <a:defRPr/>
            </a:lvl1pPr>
          </a:lstStyle>
          <a:p>
            <a:pPr>
              <a:defRPr/>
            </a:pPr>
            <a:fld id="{F5FA47C8-D156-4F87-9007-09B399510311}" type="datetime1">
              <a:rPr lang="fr-FR" smtClean="0"/>
              <a:pPr>
                <a:defRPr/>
              </a:pPr>
              <a:t>22/06/2023</a:t>
            </a:fld>
            <a:endParaRPr lang="fr-FR"/>
          </a:p>
        </p:txBody>
      </p:sp>
      <p:sp>
        <p:nvSpPr>
          <p:cNvPr id="4" name="Espace réservé du pied de page 21"/>
          <p:cNvSpPr>
            <a:spLocks noGrp="1"/>
          </p:cNvSpPr>
          <p:nvPr>
            <p:ph type="ftr" sz="quarter" idx="11"/>
          </p:nvPr>
        </p:nvSpPr>
        <p:spPr/>
        <p:txBody>
          <a:bodyPr/>
          <a:lstStyle>
            <a:lvl1pPr>
              <a:defRPr/>
            </a:lvl1pPr>
          </a:lstStyle>
          <a:p>
            <a:pPr>
              <a:defRPr/>
            </a:pPr>
            <a:endParaRPr lang="fr-FR"/>
          </a:p>
        </p:txBody>
      </p:sp>
      <p:sp>
        <p:nvSpPr>
          <p:cNvPr id="5" name="Espace réservé du numéro de diapositive 17"/>
          <p:cNvSpPr>
            <a:spLocks noGrp="1"/>
          </p:cNvSpPr>
          <p:nvPr>
            <p:ph type="sldNum" sz="quarter" idx="12"/>
          </p:nvPr>
        </p:nvSpPr>
        <p:spPr/>
        <p:txBody>
          <a:bodyPr/>
          <a:lstStyle>
            <a:lvl1pPr>
              <a:defRPr/>
            </a:lvl1pPr>
          </a:lstStyle>
          <a:p>
            <a:pPr>
              <a:defRPr/>
            </a:pPr>
            <a:fld id="{1F2FC8EB-6638-43B6-8852-502E7133CEC3}"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4194421C-4B6A-4EF3-A40D-66E020A933FA}" type="datetime1">
              <a:rPr lang="fr-FR" smtClean="0"/>
              <a:pPr>
                <a:defRPr/>
              </a:pPr>
              <a:t>22/06/2023</a:t>
            </a:fld>
            <a:endParaRPr lang="fr-FR"/>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46061DEF-07FD-4299-9BC9-9240F3C194D8}"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fr-FR"/>
              <a:t>Cliquez pour modifier le style du titre</a:t>
            </a:r>
            <a:endParaRPr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fr-FR"/>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9"/>
          <p:cNvSpPr>
            <a:spLocks noGrp="1"/>
          </p:cNvSpPr>
          <p:nvPr>
            <p:ph type="dt" sz="half" idx="10"/>
          </p:nvPr>
        </p:nvSpPr>
        <p:spPr/>
        <p:txBody>
          <a:bodyPr/>
          <a:lstStyle>
            <a:lvl1pPr>
              <a:defRPr/>
            </a:lvl1pPr>
          </a:lstStyle>
          <a:p>
            <a:pPr>
              <a:defRPr/>
            </a:pPr>
            <a:fld id="{B0E3628F-A7FF-4F11-B8F3-ED46F3638FEE}" type="datetime1">
              <a:rPr lang="fr-FR" smtClean="0"/>
              <a:pPr>
                <a:defRPr/>
              </a:pPr>
              <a:t>22/06/2023</a:t>
            </a:fld>
            <a:endParaRPr lang="fr-FR"/>
          </a:p>
        </p:txBody>
      </p:sp>
      <p:sp>
        <p:nvSpPr>
          <p:cNvPr id="6" name="Espace réservé du pied de page 21"/>
          <p:cNvSpPr>
            <a:spLocks noGrp="1"/>
          </p:cNvSpPr>
          <p:nvPr>
            <p:ph type="ftr" sz="quarter" idx="11"/>
          </p:nvPr>
        </p:nvSpPr>
        <p:spPr/>
        <p:txBody>
          <a:bodyPr/>
          <a:lstStyle>
            <a:lvl1pPr>
              <a:defRPr/>
            </a:lvl1pPr>
          </a:lstStyle>
          <a:p>
            <a:pPr>
              <a:defRPr/>
            </a:pPr>
            <a:endParaRPr lang="fr-FR"/>
          </a:p>
        </p:txBody>
      </p:sp>
      <p:sp>
        <p:nvSpPr>
          <p:cNvPr id="7" name="Espace réservé du numéro de diapositive 17"/>
          <p:cNvSpPr>
            <a:spLocks noGrp="1"/>
          </p:cNvSpPr>
          <p:nvPr>
            <p:ph type="sldNum" sz="quarter" idx="12"/>
          </p:nvPr>
        </p:nvSpPr>
        <p:spPr/>
        <p:txBody>
          <a:bodyPr/>
          <a:lstStyle>
            <a:lvl1pPr>
              <a:defRPr/>
            </a:lvl1pPr>
          </a:lstStyle>
          <a:p>
            <a:pPr>
              <a:defRPr/>
            </a:pPr>
            <a:fld id="{004D2DC4-1F3C-4EAE-A323-4B42ED29E3EC}"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ogner et arrondir un rectangle à un seul coin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riangle rect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orme libre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orme libre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r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fr-FR"/>
              <a:t>Cliquez pour modifier le style du titre</a:t>
            </a:r>
            <a:endParaRPr lang="en-US"/>
          </a:p>
        </p:txBody>
      </p:sp>
      <p:sp>
        <p:nvSpPr>
          <p:cNvPr id="4" name="Espace réservé du texte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fr-FR"/>
              <a:t>Cliquez pour modifier les styles du texte du masque</a:t>
            </a:r>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fr-FR" noProof="0"/>
              <a:t>Cliquez sur l'icône pour ajouter une image</a:t>
            </a:r>
            <a:endParaRPr lang="en-US" noProof="0" dirty="0"/>
          </a:p>
        </p:txBody>
      </p:sp>
      <p:sp>
        <p:nvSpPr>
          <p:cNvPr id="9" name="Espace réservé de la date 4"/>
          <p:cNvSpPr>
            <a:spLocks noGrp="1"/>
          </p:cNvSpPr>
          <p:nvPr>
            <p:ph type="dt" sz="half" idx="10"/>
          </p:nvPr>
        </p:nvSpPr>
        <p:spPr/>
        <p:txBody>
          <a:bodyPr/>
          <a:lstStyle>
            <a:lvl1pPr>
              <a:defRPr/>
            </a:lvl1pPr>
          </a:lstStyle>
          <a:p>
            <a:pPr>
              <a:defRPr/>
            </a:pPr>
            <a:fld id="{8FB079C4-BF79-4074-949A-B633BF560874}" type="datetime1">
              <a:rPr lang="fr-FR" smtClean="0"/>
              <a:pPr>
                <a:defRPr/>
              </a:pPr>
              <a:t>22/06/2023</a:t>
            </a:fld>
            <a:endParaRPr lang="fr-FR"/>
          </a:p>
        </p:txBody>
      </p:sp>
      <p:sp>
        <p:nvSpPr>
          <p:cNvPr id="10" name="Espace réservé du pied de page 5"/>
          <p:cNvSpPr>
            <a:spLocks noGrp="1"/>
          </p:cNvSpPr>
          <p:nvPr>
            <p:ph type="ftr" sz="quarter" idx="11"/>
          </p:nvPr>
        </p:nvSpPr>
        <p:spPr/>
        <p:txBody>
          <a:bodyPr/>
          <a:lstStyle>
            <a:lvl1pPr>
              <a:defRPr/>
            </a:lvl1pPr>
          </a:lstStyle>
          <a:p>
            <a:pPr>
              <a:defRPr/>
            </a:pPr>
            <a:endParaRPr lang="fr-FR"/>
          </a:p>
        </p:txBody>
      </p:sp>
      <p:sp>
        <p:nvSpPr>
          <p:cNvPr id="11" name="Espace réservé du numéro de diapositive 6"/>
          <p:cNvSpPr>
            <a:spLocks noGrp="1"/>
          </p:cNvSpPr>
          <p:nvPr>
            <p:ph type="sldNum" sz="quarter" idx="12"/>
          </p:nvPr>
        </p:nvSpPr>
        <p:spPr>
          <a:xfrm>
            <a:off x="8077200" y="6356350"/>
            <a:ext cx="609600" cy="365125"/>
          </a:xfrm>
        </p:spPr>
        <p:txBody>
          <a:bodyPr/>
          <a:lstStyle>
            <a:lvl1pPr>
              <a:defRPr/>
            </a:lvl1pPr>
          </a:lstStyle>
          <a:p>
            <a:pPr>
              <a:defRPr/>
            </a:pPr>
            <a:fld id="{AE121AD5-FCB2-4CAD-A90E-8E7E30CF43B5}"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orme libre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Espace réservé du titre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fr-FR"/>
              <a:t>Cliquez pour modifier le style du titre</a:t>
            </a:r>
            <a:endParaRPr lang="en-US"/>
          </a:p>
        </p:txBody>
      </p:sp>
      <p:sp>
        <p:nvSpPr>
          <p:cNvPr id="1029" name="Espace réservé du texte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0C3C4289-5A06-4A19-8D7C-D50A496A1FD0}" type="datetime1">
              <a:rPr lang="fr-FR" smtClean="0"/>
              <a:pPr>
                <a:defRPr/>
              </a:pPr>
              <a:t>22/06/2023</a:t>
            </a:fld>
            <a:endParaRPr lang="fr-FR"/>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fr-FR"/>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130095AC-5711-455A-80EC-96C30BF1FEC0}" type="slidenum">
              <a:rPr lang="fr-FR"/>
              <a:pPr>
                <a:defRPr/>
              </a:pPr>
              <a:t>‹N°›</a:t>
            </a:fld>
            <a:endParaRPr lang="fr-FR"/>
          </a:p>
        </p:txBody>
      </p:sp>
      <p:grpSp>
        <p:nvGrpSpPr>
          <p:cNvPr id="1033" name="Groupe 1"/>
          <p:cNvGrpSpPr>
            <a:grpSpLocks/>
          </p:cNvGrpSpPr>
          <p:nvPr/>
        </p:nvGrpSpPr>
        <p:grpSpPr bwMode="auto">
          <a:xfrm>
            <a:off x="-19050" y="203200"/>
            <a:ext cx="9180513" cy="647700"/>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697" r:id="rId1"/>
    <p:sldLayoutId id="2147483689" r:id="rId2"/>
    <p:sldLayoutId id="2147483698" r:id="rId3"/>
    <p:sldLayoutId id="2147483690" r:id="rId4"/>
    <p:sldLayoutId id="2147483691" r:id="rId5"/>
    <p:sldLayoutId id="2147483692" r:id="rId6"/>
    <p:sldLayoutId id="2147483693" r:id="rId7"/>
    <p:sldLayoutId id="2147483694" r:id="rId8"/>
    <p:sldLayoutId id="2147483699" r:id="rId9"/>
    <p:sldLayoutId id="2147483695" r:id="rId10"/>
    <p:sldLayoutId id="2147483696"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612648" y="99100"/>
            <a:ext cx="8153400" cy="449580"/>
          </a:xfrm>
          <a:prstGeom prst="rect">
            <a:avLst/>
          </a:prstGeom>
        </p:spPr>
        <p:txBody>
          <a:bodyPr vert="horz" anchor="ctr">
            <a:normAutofit/>
          </a:bodyPr>
          <a:lstStyle/>
          <a:p>
            <a:r>
              <a:rPr kumimoji="0" lang="fr-FR" dirty="0"/>
              <a:t>Cliquez pour modifier le style du titre</a:t>
            </a:r>
            <a:endParaRPr kumimoji="0" lang="en-US" dirty="0"/>
          </a:p>
        </p:txBody>
      </p:sp>
      <p:sp>
        <p:nvSpPr>
          <p:cNvPr id="13" name="Espace réservé du texte 12"/>
          <p:cNvSpPr>
            <a:spLocks noGrp="1"/>
          </p:cNvSpPr>
          <p:nvPr>
            <p:ph type="body" idx="1"/>
          </p:nvPr>
        </p:nvSpPr>
        <p:spPr>
          <a:xfrm>
            <a:off x="612648" y="1052736"/>
            <a:ext cx="8153400" cy="5073744"/>
          </a:xfrm>
          <a:prstGeom prst="rect">
            <a:avLst/>
          </a:prstGeom>
        </p:spPr>
        <p:txBody>
          <a:bodyPr vert="horz">
            <a:normAutofit/>
          </a:bodyPr>
          <a:lstStyle/>
          <a:p>
            <a:pPr lvl="0" eaLnBrk="1" latinLnBrk="0" hangingPunct="1"/>
            <a:r>
              <a:rPr kumimoji="0" lang="fr-FR" dirty="0"/>
              <a:t>Cliquez pour modifier les styles du texte du masque</a:t>
            </a:r>
          </a:p>
          <a:p>
            <a:pPr lvl="1" eaLnBrk="1" latinLnBrk="0" hangingPunct="1"/>
            <a:r>
              <a:rPr kumimoji="0" lang="fr-FR" dirty="0"/>
              <a:t>Deuxième niveau</a:t>
            </a:r>
          </a:p>
          <a:p>
            <a:pPr lvl="2" eaLnBrk="1" latinLnBrk="0" hangingPunct="1"/>
            <a:r>
              <a:rPr kumimoji="0" lang="fr-FR" dirty="0"/>
              <a:t>Troisième niveau</a:t>
            </a:r>
          </a:p>
          <a:p>
            <a:pPr lvl="3" eaLnBrk="1" latinLnBrk="0" hangingPunct="1"/>
            <a:r>
              <a:rPr kumimoji="0" lang="fr-FR" dirty="0"/>
              <a:t>Quatrième niveau</a:t>
            </a:r>
          </a:p>
          <a:p>
            <a:pPr lvl="4" eaLnBrk="1" latinLnBrk="0" hangingPunct="1"/>
            <a:r>
              <a:rPr kumimoji="0" lang="fr-FR" dirty="0"/>
              <a:t>Cinquième niveau</a:t>
            </a:r>
            <a:endParaRPr kumimoji="0" lang="en-US" dirty="0"/>
          </a:p>
        </p:txBody>
      </p:sp>
      <p:sp>
        <p:nvSpPr>
          <p:cNvPr id="7" name="Rectangle 6"/>
          <p:cNvSpPr/>
          <p:nvPr userDrawn="1"/>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8" name="Rectangle 7"/>
          <p:cNvSpPr/>
          <p:nvPr/>
        </p:nvSpPr>
        <p:spPr>
          <a:xfrm>
            <a:off x="31854" y="620696"/>
            <a:ext cx="533400" cy="72000"/>
          </a:xfrm>
          <a:prstGeom prst="rect">
            <a:avLst/>
          </a:prstGeom>
          <a:solidFill>
            <a:srgbClr val="FFDD4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
        <p:nvSpPr>
          <p:cNvPr id="9" name="Rectangle 8"/>
          <p:cNvSpPr/>
          <p:nvPr/>
        </p:nvSpPr>
        <p:spPr>
          <a:xfrm>
            <a:off x="609600" y="620696"/>
            <a:ext cx="8553450" cy="72000"/>
          </a:xfrm>
          <a:prstGeom prst="rect">
            <a:avLst/>
          </a:prstGeom>
          <a:solidFill>
            <a:srgbClr val="004D7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19661124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p:hf hdr="0" ftr="0"/>
  <p:txStyles>
    <p:titleStyle>
      <a:lvl1pPr algn="l" rtl="0" eaLnBrk="1" latinLnBrk="0" hangingPunct="1">
        <a:spcBef>
          <a:spcPct val="0"/>
        </a:spcBef>
        <a:buNone/>
        <a:defRPr kumimoji="0" sz="4000" kern="1200">
          <a:solidFill>
            <a:schemeClr val="tx1"/>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https://www.youtube.com/embed/HUngLgGRJpo" TargetMode="Externa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3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image" Target="../media/image33.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3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image" Target="../media/image44.emf"/><Relationship Id="rId4" Type="http://schemas.openxmlformats.org/officeDocument/2006/relationships/image" Target="../media/image43.emf"/></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ideo" Target="https://www.youtube.com/embed/HUngLgGRJpo" TargetMode="Externa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18.jpeg"/></Relationships>
</file>

<file path=ppt/slides/_rels/slide4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slide" Target="slide9.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slide" Target="slide9.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Layout" Target="../slideLayouts/slideLayout13.xml"/><Relationship Id="rId1" Type="http://schemas.openxmlformats.org/officeDocument/2006/relationships/themeOverride" Target="../theme/themeOverride3.xml"/><Relationship Id="rId5" Type="http://schemas.openxmlformats.org/officeDocument/2006/relationships/image" Target="../media/image56.png"/><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9.png"/><Relationship Id="rId7" Type="http://schemas.openxmlformats.org/officeDocument/2006/relationships/slide" Target="slide9.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slide" Target="slide9.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30.xml"/><Relationship Id="rId18" Type="http://schemas.openxmlformats.org/officeDocument/2006/relationships/slide" Target="slide21.xml"/><Relationship Id="rId26" Type="http://schemas.openxmlformats.org/officeDocument/2006/relationships/slide" Target="slide52.xml"/><Relationship Id="rId3" Type="http://schemas.openxmlformats.org/officeDocument/2006/relationships/slide" Target="slide40.xml"/><Relationship Id="rId21" Type="http://schemas.openxmlformats.org/officeDocument/2006/relationships/slide" Target="slide46.xml"/><Relationship Id="rId7" Type="http://schemas.openxmlformats.org/officeDocument/2006/relationships/slide" Target="slide13.xml"/><Relationship Id="rId12" Type="http://schemas.openxmlformats.org/officeDocument/2006/relationships/slide" Target="slide29.xml"/><Relationship Id="rId17" Type="http://schemas.openxmlformats.org/officeDocument/2006/relationships/slide" Target="slide20.xml"/><Relationship Id="rId25" Type="http://schemas.openxmlformats.org/officeDocument/2006/relationships/slide" Target="slide51.xml"/><Relationship Id="rId2" Type="http://schemas.openxmlformats.org/officeDocument/2006/relationships/slide" Target="slide10.xml"/><Relationship Id="rId16" Type="http://schemas.openxmlformats.org/officeDocument/2006/relationships/slide" Target="slide38.xml"/><Relationship Id="rId20" Type="http://schemas.openxmlformats.org/officeDocument/2006/relationships/slide" Target="slide47.xml"/><Relationship Id="rId29" Type="http://schemas.openxmlformats.org/officeDocument/2006/relationships/slide" Target="slide57.xml"/><Relationship Id="rId1" Type="http://schemas.openxmlformats.org/officeDocument/2006/relationships/slideLayout" Target="../slideLayouts/slideLayout13.xml"/><Relationship Id="rId6" Type="http://schemas.openxmlformats.org/officeDocument/2006/relationships/slide" Target="slide16.xml"/><Relationship Id="rId11" Type="http://schemas.openxmlformats.org/officeDocument/2006/relationships/slide" Target="slide27.xml"/><Relationship Id="rId24" Type="http://schemas.openxmlformats.org/officeDocument/2006/relationships/slide" Target="slide50.xml"/><Relationship Id="rId5" Type="http://schemas.openxmlformats.org/officeDocument/2006/relationships/slide" Target="slide39.xml"/><Relationship Id="rId15" Type="http://schemas.openxmlformats.org/officeDocument/2006/relationships/slide" Target="slide33.xml"/><Relationship Id="rId23" Type="http://schemas.openxmlformats.org/officeDocument/2006/relationships/slide" Target="slide49.xml"/><Relationship Id="rId28" Type="http://schemas.openxmlformats.org/officeDocument/2006/relationships/slide" Target="slide54.xml"/><Relationship Id="rId10" Type="http://schemas.openxmlformats.org/officeDocument/2006/relationships/slide" Target="slide24.xml"/><Relationship Id="rId19" Type="http://schemas.openxmlformats.org/officeDocument/2006/relationships/slide" Target="slide41.xml"/><Relationship Id="rId4" Type="http://schemas.openxmlformats.org/officeDocument/2006/relationships/slide" Target="slide15.xml"/><Relationship Id="rId9" Type="http://schemas.openxmlformats.org/officeDocument/2006/relationships/slide" Target="slide23.xml"/><Relationship Id="rId14" Type="http://schemas.openxmlformats.org/officeDocument/2006/relationships/slide" Target="slide32.xml"/><Relationship Id="rId22" Type="http://schemas.openxmlformats.org/officeDocument/2006/relationships/slide" Target="slide48.xml"/><Relationship Id="rId27" Type="http://schemas.openxmlformats.org/officeDocument/2006/relationships/slide" Target="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3612" y="116632"/>
            <a:ext cx="6477000" cy="1828800"/>
          </a:xfrm>
        </p:spPr>
        <p:txBody>
          <a:bodyPr>
            <a:normAutofit fontScale="90000"/>
          </a:bodyPr>
          <a:lstStyle/>
          <a:p>
            <a:pPr algn="ctr"/>
            <a:r>
              <a:rPr lang="fr-FR" b="1" dirty="0">
                <a:effectLst>
                  <a:outerShdw blurRad="38100" dist="25400" dir="5400000" algn="tl" rotWithShape="0">
                    <a:srgbClr val="000000">
                      <a:alpha val="43000"/>
                    </a:srgbClr>
                  </a:outerShdw>
                </a:effectLst>
                <a:latin typeface="Calibri" pitchFamily="34" charset="0"/>
                <a:cs typeface="Arial" pitchFamily="34" charset="0"/>
              </a:rPr>
              <a:t>La consommation de substances psychoactives en entreprise</a:t>
            </a:r>
            <a:endParaRPr lang="fr-FR" dirty="0"/>
          </a:p>
        </p:txBody>
      </p:sp>
      <p:sp>
        <p:nvSpPr>
          <p:cNvPr id="4" name="Espace réservé de la date 3"/>
          <p:cNvSpPr>
            <a:spLocks noGrp="1"/>
          </p:cNvSpPr>
          <p:nvPr>
            <p:ph type="dt" sz="half" idx="10"/>
          </p:nvPr>
        </p:nvSpPr>
        <p:spPr/>
        <p:txBody>
          <a:bodyPr/>
          <a:lstStyle/>
          <a:p>
            <a:r>
              <a:rPr lang="fr-FR" dirty="0">
                <a:solidFill>
                  <a:prstClr val="black"/>
                </a:solidFill>
              </a:rPr>
              <a:t>2021</a:t>
            </a:r>
          </a:p>
        </p:txBody>
      </p:sp>
      <p:sp>
        <p:nvSpPr>
          <p:cNvPr id="6" name="Espace réservé du texte 5"/>
          <p:cNvSpPr>
            <a:spLocks noGrp="1"/>
          </p:cNvSpPr>
          <p:nvPr>
            <p:ph type="body" sz="quarter" idx="14"/>
          </p:nvPr>
        </p:nvSpPr>
        <p:spPr/>
        <p:txBody>
          <a:bodyPr>
            <a:normAutofit/>
          </a:bodyPr>
          <a:lstStyle/>
          <a:p>
            <a:r>
              <a:rPr lang="fr-FR" sz="2800" b="1" dirty="0">
                <a:effectLst>
                  <a:outerShdw blurRad="38100" dist="25400" dir="5400000" algn="tl" rotWithShape="0">
                    <a:srgbClr val="000000">
                      <a:alpha val="43000"/>
                    </a:srgbClr>
                  </a:outerShdw>
                </a:effectLst>
                <a:latin typeface="Calibri" pitchFamily="34" charset="0"/>
                <a:cs typeface="Arial" pitchFamily="34" charset="0"/>
              </a:rPr>
              <a:t>Responsabilités  et  conduites à tenir</a:t>
            </a:r>
            <a:endParaRPr lang="fr-FR" sz="2800" dirty="0"/>
          </a:p>
        </p:txBody>
      </p:sp>
      <p:pic>
        <p:nvPicPr>
          <p:cNvPr id="3" name="Image 2"/>
          <p:cNvPicPr>
            <a:picLocks noChangeAspect="1"/>
          </p:cNvPicPr>
          <p:nvPr/>
        </p:nvPicPr>
        <p:blipFill>
          <a:blip r:embed="rId2"/>
          <a:stretch>
            <a:fillRect/>
          </a:stretch>
        </p:blipFill>
        <p:spPr>
          <a:xfrm>
            <a:off x="1907704" y="2204864"/>
            <a:ext cx="5760640" cy="3664992"/>
          </a:xfrm>
          <a:prstGeom prst="rect">
            <a:avLst/>
          </a:prstGeom>
        </p:spPr>
      </p:pic>
    </p:spTree>
    <p:extLst>
      <p:ext uri="{BB962C8B-B14F-4D97-AF65-F5344CB8AC3E}">
        <p14:creationId xmlns:p14="http://schemas.microsoft.com/office/powerpoint/2010/main" val="3022758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23528" y="980728"/>
            <a:ext cx="8640960" cy="2160240"/>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fontAlgn="auto">
              <a:spcAft>
                <a:spcPts val="0"/>
              </a:spcAft>
              <a:buNone/>
            </a:pPr>
            <a:r>
              <a:rPr lang="fr-FR" sz="2200" dirty="0">
                <a:solidFill>
                  <a:srgbClr val="FF0000"/>
                </a:solidFill>
                <a:cs typeface="Arial" panose="020B0604020202020204" pitchFamily="34" charset="0"/>
              </a:rPr>
              <a:t>Classé comme stupéfiant, la consommation de cannabis est interdite. </a:t>
            </a:r>
          </a:p>
          <a:p>
            <a:pPr algn="just" fontAlgn="auto">
              <a:spcAft>
                <a:spcPts val="0"/>
              </a:spcAft>
              <a:buNone/>
            </a:pPr>
            <a:endParaRPr lang="fr-FR" sz="2200" dirty="0">
              <a:solidFill>
                <a:srgbClr val="29567F"/>
              </a:solidFill>
              <a:cs typeface="Arial" panose="020B0604020202020204" pitchFamily="34" charset="0"/>
            </a:endParaRPr>
          </a:p>
          <a:p>
            <a:pPr algn="just" fontAlgn="auto">
              <a:spcAft>
                <a:spcPts val="0"/>
              </a:spcAft>
              <a:buNone/>
            </a:pPr>
            <a:r>
              <a:rPr lang="fr-FR" sz="2000" dirty="0">
                <a:solidFill>
                  <a:srgbClr val="29567F"/>
                </a:solidFill>
                <a:cs typeface="Arial" panose="020B0604020202020204" pitchFamily="34" charset="0"/>
              </a:rPr>
              <a:t>Obligation disciplinaire : </a:t>
            </a:r>
            <a:r>
              <a:rPr lang="fr-FR" sz="1800" i="1" dirty="0">
                <a:solidFill>
                  <a:srgbClr val="29567F"/>
                </a:solidFill>
                <a:cs typeface="Arial" panose="020B0604020202020204" pitchFamily="34" charset="0"/>
              </a:rPr>
              <a:t>Art L.4122-1 du code du travail</a:t>
            </a:r>
          </a:p>
          <a:p>
            <a:pPr algn="just" fontAlgn="auto">
              <a:spcAft>
                <a:spcPts val="0"/>
              </a:spcAft>
              <a:buNone/>
            </a:pPr>
            <a:r>
              <a:rPr lang="fr-FR" sz="1800" dirty="0">
                <a:cs typeface="Arial" panose="020B0604020202020204" pitchFamily="34" charset="0"/>
              </a:rPr>
              <a:t>- Exécution  du contrat de travail signé à l’embauche et du respect du RI qui lui est annexé (interdiction de consommation sur le lieu de travail)</a:t>
            </a:r>
          </a:p>
        </p:txBody>
      </p:sp>
      <p:sp>
        <p:nvSpPr>
          <p:cNvPr id="5" name="Titre 1"/>
          <p:cNvSpPr>
            <a:spLocks noGrp="1"/>
          </p:cNvSpPr>
          <p:nvPr>
            <p:ph type="title"/>
          </p:nvPr>
        </p:nvSpPr>
        <p:spPr>
          <a:xfrm>
            <a:off x="683568" y="116632"/>
            <a:ext cx="8153400" cy="417772"/>
          </a:xfrm>
        </p:spPr>
        <p:txBody>
          <a:bodyPr>
            <a:noAutofit/>
          </a:bodyPr>
          <a:lstStyle/>
          <a:p>
            <a:r>
              <a:rPr lang="fr-FR" sz="2000" dirty="0">
                <a:solidFill>
                  <a:srgbClr val="29567F"/>
                </a:solidFill>
                <a:latin typeface="+mn-lt"/>
                <a:ea typeface="+mn-ea"/>
                <a:cs typeface="Arial" panose="020B0604020202020204" pitchFamily="34" charset="0"/>
              </a:rPr>
              <a:t>Q1 : Je peux travailler sans problème après avoir fumé du cannabis ?</a:t>
            </a:r>
          </a:p>
        </p:txBody>
      </p:sp>
      <p:sp>
        <p:nvSpPr>
          <p:cNvPr id="6" name="Espace réservé du contenu 2"/>
          <p:cNvSpPr txBox="1">
            <a:spLocks/>
          </p:cNvSpPr>
          <p:nvPr/>
        </p:nvSpPr>
        <p:spPr>
          <a:xfrm>
            <a:off x="328232" y="4149080"/>
            <a:ext cx="8640960" cy="1080120"/>
          </a:xfrm>
          <a:prstGeom prst="rect">
            <a:avLst/>
          </a:prstGeom>
          <a:ln w="15875">
            <a:solidFill>
              <a:sysClr val="windowText" lastClr="000000">
                <a:shade val="50000"/>
                <a:satMod val="103000"/>
              </a:sysClr>
            </a:solidFill>
          </a:ln>
        </p:spPr>
        <p:txBody>
          <a:bodyPr>
            <a:normAutofit/>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fontAlgn="auto">
              <a:spcAft>
                <a:spcPts val="0"/>
              </a:spcAft>
              <a:buNone/>
            </a:pPr>
            <a:r>
              <a:rPr lang="fr-FR" sz="2000" i="1" dirty="0"/>
              <a:t>Cour de cassation - Chambre sociale, 1er juillet 2008</a:t>
            </a:r>
          </a:p>
          <a:p>
            <a:pPr algn="just" fontAlgn="auto">
              <a:spcAft>
                <a:spcPts val="0"/>
              </a:spcAft>
              <a:buNone/>
            </a:pPr>
            <a:r>
              <a:rPr lang="fr-FR" sz="1800" dirty="0"/>
              <a:t>L’employeur peut sanctionner un salarié pris en train de fumer y compris pendant son temps de pause (sanction : de l’avertissement au licenciement)</a:t>
            </a:r>
            <a:endParaRPr lang="fr-FR" sz="2400" dirty="0"/>
          </a:p>
        </p:txBody>
      </p:sp>
    </p:spTree>
    <p:extLst>
      <p:ext uri="{BB962C8B-B14F-4D97-AF65-F5344CB8AC3E}">
        <p14:creationId xmlns:p14="http://schemas.microsoft.com/office/powerpoint/2010/main" val="361515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2204864"/>
            <a:ext cx="8013104" cy="4001095"/>
          </a:xfrm>
          <a:prstGeom prst="rect">
            <a:avLst/>
          </a:prstGeom>
          <a:ln w="15875">
            <a:solidFill>
              <a:sysClr val="windowText" lastClr="000000">
                <a:shade val="50000"/>
                <a:satMod val="103000"/>
              </a:sysClr>
            </a:solidFill>
          </a:ln>
        </p:spPr>
        <p:txBody>
          <a:bodyPr wrap="square">
            <a:spAutoFit/>
          </a:bodyPr>
          <a:lstStyle/>
          <a:p>
            <a:pPr algn="ctr"/>
            <a:r>
              <a:rPr lang="fr-FR" dirty="0"/>
              <a:t>Chute mortelle à l'EPR : prison ferme pour le grutier</a:t>
            </a:r>
          </a:p>
          <a:p>
            <a:pPr algn="ctr"/>
            <a:r>
              <a:rPr lang="fr-FR" sz="1200" b="1" dirty="0"/>
              <a:t>Le tribunal de Cherbourg reconnaît coupable d'homicide involontaire un intérimaire du chantier de l'EPR de Flamanville, ainsi que la société Bouygues et la société Tissot.</a:t>
            </a:r>
          </a:p>
          <a:p>
            <a:pPr algn="ctr"/>
            <a:endParaRPr lang="fr-FR" sz="1200" b="1" dirty="0">
              <a:solidFill>
                <a:srgbClr val="000000"/>
              </a:solidFill>
              <a:latin typeface="Arial" panose="020B0604020202020204" pitchFamily="34" charset="0"/>
            </a:endParaRPr>
          </a:p>
          <a:p>
            <a:pPr algn="ctr"/>
            <a:endParaRPr lang="fr-FR" sz="1200" dirty="0">
              <a:solidFill>
                <a:srgbClr val="000000"/>
              </a:solidFill>
              <a:latin typeface="Arial" panose="020B0604020202020204" pitchFamily="34" charset="0"/>
            </a:endParaRPr>
          </a:p>
          <a:p>
            <a:r>
              <a:rPr lang="fr-FR" sz="1600" i="1" dirty="0">
                <a:solidFill>
                  <a:srgbClr val="000000"/>
                </a:solidFill>
                <a:latin typeface="Arial" panose="020B0604020202020204" pitchFamily="34" charset="0"/>
              </a:rPr>
              <a:t>Le 24 janvier 2011, un soudeur de 37 ans était tué victime d'une chute mortelle sur le chantier de l'EPR de Flamanville, car la passerelle sur laquelle il se trouvait avait été percutée par une grue.</a:t>
            </a:r>
          </a:p>
          <a:p>
            <a:r>
              <a:rPr lang="fr-FR" sz="1600" i="1" dirty="0">
                <a:solidFill>
                  <a:srgbClr val="000000"/>
                </a:solidFill>
                <a:latin typeface="Arial" panose="020B0604020202020204" pitchFamily="34" charset="0"/>
              </a:rPr>
              <a:t>[…]</a:t>
            </a:r>
          </a:p>
          <a:p>
            <a:endParaRPr lang="fr-FR" sz="1600" i="1" dirty="0">
              <a:solidFill>
                <a:srgbClr val="000000"/>
              </a:solidFill>
              <a:latin typeface="Arial" panose="020B0604020202020204" pitchFamily="34" charset="0"/>
            </a:endParaRPr>
          </a:p>
          <a:p>
            <a:r>
              <a:rPr lang="fr-FR" sz="1600" i="1" dirty="0"/>
              <a:t>Le grutier, âgé de 39 ans, qui avait des traces de cannabis dans le sang au moment des faits, est reconnu coupable d'homicide involontaire. Il est condamné à un </a:t>
            </a:r>
            <a:r>
              <a:rPr lang="fr-FR" sz="1600" b="1" i="1" dirty="0"/>
              <a:t>an de prison </a:t>
            </a:r>
            <a:r>
              <a:rPr lang="fr-FR" sz="1600" i="1" dirty="0"/>
              <a:t>dont trois mois ferme, avec </a:t>
            </a:r>
            <a:r>
              <a:rPr lang="fr-FR" sz="1600" b="1" i="1" dirty="0"/>
              <a:t>mise à l'épreuve de deux ans</a:t>
            </a:r>
            <a:r>
              <a:rPr lang="fr-FR" sz="1600" i="1" dirty="0"/>
              <a:t>, </a:t>
            </a:r>
            <a:r>
              <a:rPr lang="fr-FR" sz="1600" b="1" i="1" dirty="0"/>
              <a:t>obligation de soin et de travail</a:t>
            </a:r>
            <a:r>
              <a:rPr lang="fr-FR" sz="1600" i="1" dirty="0"/>
              <a:t> et </a:t>
            </a:r>
            <a:r>
              <a:rPr lang="fr-FR" sz="1600" b="1" i="1" dirty="0"/>
              <a:t>l'interdiction d'exercer son métier de grutier pendant deux ans</a:t>
            </a:r>
            <a:r>
              <a:rPr lang="fr-FR" sz="1600" i="1" dirty="0"/>
              <a:t>.</a:t>
            </a:r>
          </a:p>
          <a:p>
            <a:endParaRPr lang="fr-FR" sz="1600" i="1" dirty="0"/>
          </a:p>
          <a:p>
            <a:r>
              <a:rPr lang="fr-FR" sz="1200" i="1" dirty="0"/>
              <a:t>Extrait du journal : tendance ouest</a:t>
            </a:r>
          </a:p>
        </p:txBody>
      </p:sp>
      <p:sp>
        <p:nvSpPr>
          <p:cNvPr id="6" name="Titre 1"/>
          <p:cNvSpPr>
            <a:spLocks noGrp="1"/>
          </p:cNvSpPr>
          <p:nvPr>
            <p:ph type="title"/>
          </p:nvPr>
        </p:nvSpPr>
        <p:spPr>
          <a:xfrm>
            <a:off x="683568" y="116632"/>
            <a:ext cx="8153400" cy="417772"/>
          </a:xfrm>
        </p:spPr>
        <p:txBody>
          <a:bodyPr>
            <a:noAutofit/>
          </a:bodyPr>
          <a:lstStyle/>
          <a:p>
            <a:r>
              <a:rPr lang="fr-FR" sz="2000" dirty="0">
                <a:solidFill>
                  <a:srgbClr val="29567F"/>
                </a:solidFill>
                <a:latin typeface="+mn-lt"/>
                <a:ea typeface="+mn-ea"/>
                <a:cs typeface="Arial" panose="020B0604020202020204" pitchFamily="34" charset="0"/>
              </a:rPr>
              <a:t>Q1 : Je peux travailler sans problème après avoir fumé du cannabis ?</a:t>
            </a:r>
          </a:p>
        </p:txBody>
      </p:sp>
      <p:sp>
        <p:nvSpPr>
          <p:cNvPr id="7" name="Espace réservé du contenu 2"/>
          <p:cNvSpPr txBox="1">
            <a:spLocks/>
          </p:cNvSpPr>
          <p:nvPr/>
        </p:nvSpPr>
        <p:spPr>
          <a:xfrm>
            <a:off x="323528" y="980728"/>
            <a:ext cx="8640960" cy="5616624"/>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fontAlgn="auto">
              <a:spcAft>
                <a:spcPts val="0"/>
              </a:spcAft>
              <a:buNone/>
            </a:pPr>
            <a:r>
              <a:rPr lang="fr-FR" sz="2200" dirty="0">
                <a:solidFill>
                  <a:srgbClr val="29567F"/>
                </a:solidFill>
                <a:cs typeface="Arial" panose="020B0604020202020204" pitchFamily="34" charset="0"/>
              </a:rPr>
              <a:t>Responsabilité pénale </a:t>
            </a:r>
            <a:endParaRPr lang="fr-FR" sz="2200" i="1" dirty="0">
              <a:solidFill>
                <a:srgbClr val="29567F"/>
              </a:solidFill>
              <a:cs typeface="Arial" panose="020B0604020202020204" pitchFamily="34" charset="0"/>
            </a:endParaRPr>
          </a:p>
          <a:p>
            <a:pPr marL="0" indent="0" algn="just" fontAlgn="auto">
              <a:spcAft>
                <a:spcPts val="0"/>
              </a:spcAft>
              <a:buNone/>
            </a:pPr>
            <a:r>
              <a:rPr lang="fr-FR" sz="1800" dirty="0">
                <a:cs typeface="Arial" panose="020B0604020202020204" pitchFamily="34" charset="0"/>
              </a:rPr>
              <a:t>- Homicide involontaire</a:t>
            </a:r>
          </a:p>
          <a:p>
            <a:pPr algn="just" fontAlgn="auto">
              <a:spcAft>
                <a:spcPts val="0"/>
              </a:spcAft>
              <a:buFontTx/>
              <a:buChar char="-"/>
            </a:pPr>
            <a:endParaRPr lang="fr-FR" sz="1900" dirty="0">
              <a:cs typeface="Arial" panose="020B0604020202020204" pitchFamily="34" charset="0"/>
            </a:endParaRPr>
          </a:p>
          <a:p>
            <a:pPr algn="just" fontAlgn="auto">
              <a:spcAft>
                <a:spcPts val="0"/>
              </a:spcAft>
              <a:buFontTx/>
              <a:buChar char="-"/>
            </a:pPr>
            <a:endParaRPr lang="fr-FR" sz="1900" dirty="0">
              <a:cs typeface="Arial" panose="020B0604020202020204" pitchFamily="34" charset="0"/>
            </a:endParaRPr>
          </a:p>
          <a:p>
            <a:pPr lvl="1" fontAlgn="auto">
              <a:spcAft>
                <a:spcPts val="0"/>
              </a:spcAft>
              <a:buFont typeface="Wingdings 2"/>
              <a:buNone/>
            </a:pPr>
            <a:endParaRPr lang="fr-FR" sz="2400" dirty="0"/>
          </a:p>
          <a:p>
            <a:pPr algn="just" fontAlgn="auto">
              <a:spcAft>
                <a:spcPts val="0"/>
              </a:spcAft>
            </a:pPr>
            <a:endParaRPr lang="fr-FR" dirty="0"/>
          </a:p>
        </p:txBody>
      </p:sp>
      <p:sp>
        <p:nvSpPr>
          <p:cNvPr id="9" name="Espace réservé du contenu 2"/>
          <p:cNvSpPr txBox="1">
            <a:spLocks/>
          </p:cNvSpPr>
          <p:nvPr/>
        </p:nvSpPr>
        <p:spPr>
          <a:xfrm>
            <a:off x="1835696" y="1251441"/>
            <a:ext cx="8640960" cy="5616624"/>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fontAlgn="auto">
              <a:spcAft>
                <a:spcPts val="0"/>
              </a:spcAft>
              <a:buFontTx/>
              <a:buChar char="-"/>
            </a:pPr>
            <a:endParaRPr lang="fr-FR" sz="1900" dirty="0">
              <a:cs typeface="Arial" panose="020B0604020202020204" pitchFamily="34" charset="0"/>
            </a:endParaRPr>
          </a:p>
          <a:p>
            <a:pPr lvl="1" fontAlgn="auto">
              <a:spcAft>
                <a:spcPts val="0"/>
              </a:spcAft>
              <a:buFont typeface="Wingdings 2"/>
              <a:buNone/>
            </a:pPr>
            <a:endParaRPr lang="fr-FR" sz="2400" dirty="0"/>
          </a:p>
          <a:p>
            <a:pPr algn="just" fontAlgn="auto">
              <a:spcAft>
                <a:spcPts val="0"/>
              </a:spcAft>
            </a:pPr>
            <a:endParaRPr lang="fr-FR" dirty="0"/>
          </a:p>
        </p:txBody>
      </p:sp>
    </p:spTree>
    <p:extLst>
      <p:ext uri="{BB962C8B-B14F-4D97-AF65-F5344CB8AC3E}">
        <p14:creationId xmlns:p14="http://schemas.microsoft.com/office/powerpoint/2010/main" val="1076491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219629" y="792038"/>
            <a:ext cx="2160000" cy="648072"/>
          </a:xfrm>
          <a:prstGeom prst="rect">
            <a:avLst/>
          </a:prstGeom>
          <a:gradFill flip="none" rotWithShape="1">
            <a:gsLst>
              <a:gs pos="0">
                <a:schemeClr val="accent3">
                  <a:lumMod val="0"/>
                  <a:lumOff val="100000"/>
                </a:schemeClr>
              </a:gs>
              <a:gs pos="4000">
                <a:schemeClr val="accent3">
                  <a:lumMod val="0"/>
                  <a:lumOff val="100000"/>
                </a:schemeClr>
              </a:gs>
              <a:gs pos="100000">
                <a:schemeClr val="accent3">
                  <a:lumMod val="100000"/>
                </a:schemeClr>
              </a:gs>
            </a:gsLst>
            <a:path path="circle">
              <a:fillToRect l="50000" t="-80000" r="50000" b="180000"/>
            </a:path>
            <a:tileRect/>
          </a:gradFill>
          <a:ln w="9525" cap="flat" cmpd="sng" algn="ctr">
            <a:solidFill>
              <a:sysClr val="windowText" lastClr="000000">
                <a:shade val="50000"/>
                <a:satMod val="103000"/>
              </a:sysClr>
            </a:solidFill>
            <a:prstDash val="solid"/>
          </a:ln>
          <a:effectLst>
            <a:outerShdw blurRad="57150" dist="38100" dir="5400000" algn="ctr" rotWithShape="0">
              <a:sysClr val="windowText" lastClr="000000">
                <a:shade val="9000"/>
                <a:satMod val="105000"/>
                <a:alpha val="4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alibri"/>
                <a:ea typeface="+mn-ea"/>
                <a:cs typeface="+mn-cs"/>
              </a:rPr>
              <a:t>Santé</a:t>
            </a:r>
          </a:p>
        </p:txBody>
      </p:sp>
      <p:sp>
        <p:nvSpPr>
          <p:cNvPr id="16" name="Rectangle 15"/>
          <p:cNvSpPr/>
          <p:nvPr/>
        </p:nvSpPr>
        <p:spPr>
          <a:xfrm>
            <a:off x="6300192" y="4315952"/>
            <a:ext cx="2160240" cy="648072"/>
          </a:xfrm>
          <a:prstGeom prst="rect">
            <a:avLst/>
          </a:prstGeom>
          <a:gradFill flip="none" rotWithShape="1">
            <a:gsLst>
              <a:gs pos="0">
                <a:schemeClr val="accent3">
                  <a:lumMod val="0"/>
                  <a:lumOff val="100000"/>
                </a:schemeClr>
              </a:gs>
              <a:gs pos="4000">
                <a:schemeClr val="accent3">
                  <a:lumMod val="0"/>
                  <a:lumOff val="100000"/>
                </a:schemeClr>
              </a:gs>
              <a:gs pos="100000">
                <a:schemeClr val="accent3">
                  <a:lumMod val="100000"/>
                </a:schemeClr>
              </a:gs>
            </a:gsLst>
            <a:path path="circle">
              <a:fillToRect l="50000" t="-80000" r="50000" b="180000"/>
            </a:path>
            <a:tileRect/>
          </a:gradFill>
          <a:ln w="9525" cap="flat" cmpd="sng" algn="ctr">
            <a:solidFill>
              <a:sysClr val="windowText" lastClr="000000">
                <a:shade val="50000"/>
                <a:satMod val="103000"/>
              </a:sysClr>
            </a:solidFill>
            <a:prstDash val="solid"/>
          </a:ln>
          <a:effectLst>
            <a:outerShdw blurRad="57150" dist="38100" dir="5400000" algn="ctr" rotWithShape="0">
              <a:sysClr val="windowText" lastClr="000000">
                <a:shade val="9000"/>
                <a:satMod val="105000"/>
                <a:alpha val="48000"/>
              </a:sysClr>
            </a:outerShd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alibri"/>
                <a:ea typeface="+mn-ea"/>
                <a:cs typeface="+mn-cs"/>
              </a:rPr>
              <a:t>Organisationnel</a:t>
            </a:r>
          </a:p>
        </p:txBody>
      </p:sp>
      <p:sp>
        <p:nvSpPr>
          <p:cNvPr id="17" name="Rectangle 16"/>
          <p:cNvSpPr/>
          <p:nvPr/>
        </p:nvSpPr>
        <p:spPr>
          <a:xfrm>
            <a:off x="3219389" y="1436412"/>
            <a:ext cx="2160240" cy="1512168"/>
          </a:xfrm>
          <a:prstGeom prst="rect">
            <a:avLst/>
          </a:prstGeom>
          <a:solidFill>
            <a:sysClr val="window" lastClr="FFFFFF"/>
          </a:solidFill>
          <a:ln w="15875" cap="flat" cmpd="sng" algn="ctr">
            <a:solidFill>
              <a:sysClr val="windowText" lastClr="000000">
                <a:shade val="50000"/>
                <a:satMod val="103000"/>
              </a:sysClr>
            </a:solidFill>
            <a:prstDash val="solid"/>
          </a:ln>
          <a:effectLst>
            <a:outerShdw blurRad="57150" dist="38100" dir="5400000" algn="ctr" rotWithShape="0">
              <a:sysClr val="windowText" lastClr="000000">
                <a:shade val="9000"/>
                <a:satMod val="105000"/>
                <a:alpha val="48000"/>
              </a:sysClr>
            </a:outerShd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Augmentation des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Prises de risque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Mise en danger de lui-même, des tiers, des clients, …</a:t>
            </a:r>
          </a:p>
        </p:txBody>
      </p:sp>
      <p:sp>
        <p:nvSpPr>
          <p:cNvPr id="18" name="Rectangle 17"/>
          <p:cNvSpPr/>
          <p:nvPr/>
        </p:nvSpPr>
        <p:spPr>
          <a:xfrm>
            <a:off x="6300192" y="4993520"/>
            <a:ext cx="2160240" cy="1698696"/>
          </a:xfrm>
          <a:prstGeom prst="rect">
            <a:avLst/>
          </a:prstGeom>
          <a:solidFill>
            <a:sysClr val="window" lastClr="FFFFFF"/>
          </a:solidFill>
          <a:ln w="15875" cap="flat" cmpd="sng" algn="ctr">
            <a:solidFill>
              <a:sysClr val="windowText" lastClr="000000">
                <a:shade val="50000"/>
                <a:satMod val="103000"/>
              </a:sysClr>
            </a:solidFill>
            <a:prstDash val="solid"/>
          </a:ln>
          <a:effectLst>
            <a:outerShdw blurRad="57150" dist="38100" dir="5400000" algn="ctr" rotWithShape="0">
              <a:sysClr val="windowText" lastClr="000000">
                <a:shade val="9000"/>
                <a:satMod val="105000"/>
                <a:alpha val="48000"/>
              </a:sysClr>
            </a:outerShd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Retards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Absences injustifiées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Dégradation de l’ambiance de travail </a:t>
            </a:r>
            <a:r>
              <a:rPr kumimoji="0" lang="fr-FR" sz="1800" b="1" i="0" u="none" strike="noStrike" kern="0" cap="none" spc="0" normalizeH="0" baseline="0" noProof="0" dirty="0">
                <a:ln>
                  <a:noFill/>
                </a:ln>
                <a:solidFill>
                  <a:prstClr val="black"/>
                </a:solidFill>
                <a:effectLst/>
                <a:uLnTx/>
                <a:uFillTx/>
                <a:latin typeface="Calibri"/>
                <a:ea typeface="+mn-ea"/>
                <a:cs typeface="+mn-cs"/>
              </a:rPr>
              <a:t>Risques PsychoSociaux </a:t>
            </a:r>
            <a:endParaRPr kumimoji="0" lang="fr-FR"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467544" y="5108040"/>
            <a:ext cx="2160240" cy="1224136"/>
          </a:xfrm>
          <a:prstGeom prst="rect">
            <a:avLst/>
          </a:prstGeom>
          <a:solidFill>
            <a:sysClr val="window" lastClr="FFFFFF"/>
          </a:solidFill>
          <a:ln w="15875" cap="flat" cmpd="sng" algn="ctr">
            <a:solidFill>
              <a:sysClr val="windowText" lastClr="000000">
                <a:shade val="50000"/>
                <a:satMod val="103000"/>
              </a:sysClr>
            </a:solidFill>
            <a:prstDash val="solid"/>
          </a:ln>
          <a:effectLst>
            <a:outerShdw blurRad="57150" dist="38100" dir="5400000" algn="ctr" rotWithShape="0">
              <a:sysClr val="windowText" lastClr="000000">
                <a:shade val="9000"/>
                <a:satMod val="105000"/>
                <a:alpha val="48000"/>
              </a:sysClr>
            </a:outerShdw>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Malfaçons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Erreurs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Image de l’entreprise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a:ea typeface="+mn-ea"/>
                <a:cs typeface="+mn-cs"/>
              </a:rPr>
              <a:t>Accidents du travail</a:t>
            </a:r>
          </a:p>
        </p:txBody>
      </p:sp>
      <p:sp>
        <p:nvSpPr>
          <p:cNvPr id="20" name="Rectangle 19"/>
          <p:cNvSpPr/>
          <p:nvPr/>
        </p:nvSpPr>
        <p:spPr>
          <a:xfrm>
            <a:off x="467544" y="4387960"/>
            <a:ext cx="2160000" cy="648072"/>
          </a:xfrm>
          <a:prstGeom prst="rect">
            <a:avLst/>
          </a:prstGeom>
          <a:gradFill flip="none" rotWithShape="1">
            <a:gsLst>
              <a:gs pos="0">
                <a:schemeClr val="accent3">
                  <a:lumMod val="0"/>
                  <a:lumOff val="100000"/>
                </a:schemeClr>
              </a:gs>
              <a:gs pos="4000">
                <a:schemeClr val="accent3">
                  <a:lumMod val="0"/>
                  <a:lumOff val="100000"/>
                </a:schemeClr>
              </a:gs>
              <a:gs pos="100000">
                <a:schemeClr val="accent3">
                  <a:lumMod val="100000"/>
                </a:schemeClr>
              </a:gs>
            </a:gsLst>
            <a:path path="circle">
              <a:fillToRect l="50000" t="-80000" r="50000" b="180000"/>
            </a:path>
            <a:tileRect/>
          </a:gradFill>
          <a:ln w="9525" cap="flat" cmpd="sng" algn="ctr">
            <a:solidFill>
              <a:sysClr val="windowText" lastClr="000000">
                <a:shade val="50000"/>
                <a:satMod val="103000"/>
              </a:sysClr>
            </a:solidFill>
            <a:prstDash val="solid"/>
          </a:ln>
          <a:effectLst>
            <a:outerShdw blurRad="57150" dist="38100" dir="5400000" algn="ctr" rotWithShape="0">
              <a:sysClr val="windowText" lastClr="000000">
                <a:shade val="9000"/>
                <a:satMod val="105000"/>
                <a:alpha val="4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white"/>
                </a:solidFill>
                <a:effectLst/>
                <a:uLnTx/>
                <a:uFillTx/>
                <a:latin typeface="Calibri"/>
                <a:ea typeface="+mn-ea"/>
                <a:cs typeface="+mn-cs"/>
              </a:rPr>
              <a:t>Economique</a:t>
            </a:r>
          </a:p>
        </p:txBody>
      </p:sp>
      <p:sp>
        <p:nvSpPr>
          <p:cNvPr id="3" name="Ellipse 2"/>
          <p:cNvSpPr/>
          <p:nvPr/>
        </p:nvSpPr>
        <p:spPr>
          <a:xfrm>
            <a:off x="3363405" y="3307840"/>
            <a:ext cx="2016224" cy="201600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16000" rtlCol="0" anchor="ctr"/>
          <a:lstStyle/>
          <a:p>
            <a:pPr algn="ctr"/>
            <a:r>
              <a:rPr lang="fr-FR" sz="2800" dirty="0"/>
              <a:t>Mon entreprise</a:t>
            </a:r>
          </a:p>
        </p:txBody>
      </p:sp>
      <p:sp>
        <p:nvSpPr>
          <p:cNvPr id="11" name="Titre 1"/>
          <p:cNvSpPr>
            <a:spLocks noGrp="1"/>
          </p:cNvSpPr>
          <p:nvPr>
            <p:ph type="title"/>
          </p:nvPr>
        </p:nvSpPr>
        <p:spPr>
          <a:xfrm>
            <a:off x="683568" y="116632"/>
            <a:ext cx="8153400" cy="417772"/>
          </a:xfrm>
        </p:spPr>
        <p:txBody>
          <a:bodyPr>
            <a:noAutofit/>
          </a:bodyPr>
          <a:lstStyle/>
          <a:p>
            <a:r>
              <a:rPr lang="fr-FR" sz="2000" dirty="0">
                <a:solidFill>
                  <a:srgbClr val="29567F"/>
                </a:solidFill>
                <a:latin typeface="+mn-lt"/>
                <a:ea typeface="+mn-ea"/>
                <a:cs typeface="Arial" panose="020B0604020202020204" pitchFamily="34" charset="0"/>
              </a:rPr>
              <a:t>Q1 : Je peux travailler sans problème après avoir fumé du cannabis ?</a:t>
            </a:r>
          </a:p>
        </p:txBody>
      </p:sp>
      <p:pic>
        <p:nvPicPr>
          <p:cNvPr id="10" name="Image 9">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6743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dirty="0">
                <a:solidFill>
                  <a:srgbClr val="29567F"/>
                </a:solidFill>
                <a:latin typeface="+mn-lt"/>
                <a:ea typeface="+mn-ea"/>
                <a:cs typeface="Arial" panose="020B0604020202020204" pitchFamily="34" charset="0"/>
              </a:rPr>
              <a:t>Q2 : La fumée de cannabis contient des substances psychoactives qui agissent sur le cerveau ?</a:t>
            </a:r>
          </a:p>
        </p:txBody>
      </p:sp>
      <p:sp>
        <p:nvSpPr>
          <p:cNvPr id="3" name="Rectangle 2"/>
          <p:cNvSpPr/>
          <p:nvPr/>
        </p:nvSpPr>
        <p:spPr>
          <a:xfrm>
            <a:off x="323528" y="1124744"/>
            <a:ext cx="7704856" cy="5416868"/>
          </a:xfrm>
          <a:prstGeom prst="rect">
            <a:avLst/>
          </a:prstGeom>
        </p:spPr>
        <p:txBody>
          <a:bodyPr wrap="square">
            <a:spAutoFit/>
          </a:bodyPr>
          <a:lstStyle/>
          <a:p>
            <a:pPr algn="just"/>
            <a:r>
              <a:rPr lang="fr-FR" sz="2200" dirty="0">
                <a:solidFill>
                  <a:srgbClr val="29567F"/>
                </a:solidFill>
                <a:latin typeface="+mn-lt"/>
                <a:cs typeface="Arial" panose="020B0604020202020204" pitchFamily="34" charset="0"/>
              </a:rPr>
              <a:t>Le cannabis peut provoquer les effets suivants :</a:t>
            </a:r>
          </a:p>
          <a:p>
            <a:pPr algn="just"/>
            <a:r>
              <a:rPr lang="fr-FR" sz="1900" dirty="0">
                <a:latin typeface="+mn-lt"/>
                <a:cs typeface="Arial" panose="020B0604020202020204" pitchFamily="34" charset="0"/>
              </a:rPr>
              <a:t>- sensation de bien-être, </a:t>
            </a:r>
          </a:p>
          <a:p>
            <a:pPr algn="just"/>
            <a:r>
              <a:rPr lang="fr-FR" sz="1900" dirty="0">
                <a:latin typeface="+mn-lt"/>
                <a:cs typeface="Arial" panose="020B0604020202020204" pitchFamily="34" charset="0"/>
              </a:rPr>
              <a:t>- impression de calme et de relaxation, </a:t>
            </a:r>
          </a:p>
          <a:p>
            <a:pPr algn="just"/>
            <a:r>
              <a:rPr lang="fr-FR" sz="1900" dirty="0">
                <a:latin typeface="+mn-lt"/>
                <a:cs typeface="Arial" panose="020B0604020202020204" pitchFamily="34" charset="0"/>
              </a:rPr>
              <a:t>- impression d’être plus ouvert d’esprit, créatif et imaginatif,</a:t>
            </a:r>
          </a:p>
          <a:p>
            <a:pPr algn="just"/>
            <a:r>
              <a:rPr lang="fr-FR" sz="1900" dirty="0">
                <a:latin typeface="+mn-lt"/>
                <a:cs typeface="Arial" panose="020B0604020202020204" pitchFamily="34" charset="0"/>
              </a:rPr>
              <a:t>- …</a:t>
            </a:r>
          </a:p>
          <a:p>
            <a:pPr algn="just"/>
            <a:endParaRPr lang="fr-FR" sz="1900" dirty="0">
              <a:latin typeface="+mn-lt"/>
              <a:cs typeface="Arial" panose="020B0604020202020204" pitchFamily="34" charset="0"/>
            </a:endParaRPr>
          </a:p>
          <a:p>
            <a:pPr algn="just"/>
            <a:r>
              <a:rPr lang="fr-FR" sz="1900" dirty="0">
                <a:latin typeface="+mn-lt"/>
                <a:cs typeface="Arial" panose="020B0604020202020204" pitchFamily="34" charset="0"/>
              </a:rPr>
              <a:t>Mais aussi : </a:t>
            </a:r>
          </a:p>
          <a:p>
            <a:pPr algn="just"/>
            <a:endParaRPr lang="fr-FR" sz="1900" dirty="0">
              <a:latin typeface="+mn-lt"/>
              <a:cs typeface="Arial" panose="020B0604020202020204" pitchFamily="34" charset="0"/>
            </a:endParaRPr>
          </a:p>
          <a:p>
            <a:pPr algn="just"/>
            <a:r>
              <a:rPr lang="fr-FR" sz="2200" dirty="0">
                <a:solidFill>
                  <a:srgbClr val="29567F"/>
                </a:solidFill>
                <a:latin typeface="+mn-lt"/>
                <a:cs typeface="Arial" panose="020B0604020202020204" pitchFamily="34" charset="0"/>
              </a:rPr>
              <a:t>Pour les consommateurs réguliers de cannabis </a:t>
            </a:r>
            <a:r>
              <a:rPr lang="fr-FR" i="1" dirty="0">
                <a:solidFill>
                  <a:srgbClr val="29567F"/>
                </a:solidFill>
                <a:latin typeface="+mn-lt"/>
                <a:cs typeface="Arial" panose="020B0604020202020204" pitchFamily="34" charset="0"/>
              </a:rPr>
              <a:t>(5 joints ou plus par semaine</a:t>
            </a:r>
            <a:r>
              <a:rPr lang="fr-FR" sz="2200" dirty="0">
                <a:solidFill>
                  <a:srgbClr val="29567F"/>
                </a:solidFill>
                <a:latin typeface="+mn-lt"/>
                <a:cs typeface="Arial" panose="020B0604020202020204" pitchFamily="34" charset="0"/>
              </a:rPr>
              <a:t>), il est possible d’observer :</a:t>
            </a:r>
          </a:p>
          <a:p>
            <a:pPr algn="just"/>
            <a:r>
              <a:rPr lang="fr-FR" sz="1900" dirty="0">
                <a:latin typeface="+mn-lt"/>
                <a:cs typeface="Arial" panose="020B0604020202020204" pitchFamily="34" charset="0"/>
              </a:rPr>
              <a:t>- une diminution de la mémoire (immédiate et retardée), de l’attention et de la concentration;</a:t>
            </a:r>
          </a:p>
          <a:p>
            <a:pPr algn="just"/>
            <a:r>
              <a:rPr lang="fr-FR" sz="1900" dirty="0">
                <a:latin typeface="+mn-lt"/>
                <a:cs typeface="Arial" panose="020B0604020202020204" pitchFamily="34" charset="0"/>
              </a:rPr>
              <a:t>- une baisse de la capacité à organiser, à intégrer et à traiter des informations complexes.</a:t>
            </a:r>
          </a:p>
          <a:p>
            <a:pPr algn="just"/>
            <a:endParaRPr lang="fr-FR" sz="1900" dirty="0">
              <a:latin typeface="+mn-lt"/>
              <a:cs typeface="Arial" panose="020B0604020202020204" pitchFamily="34" charset="0"/>
            </a:endParaRPr>
          </a:p>
          <a:p>
            <a:pPr algn="just"/>
            <a:r>
              <a:rPr lang="fr-FR" sz="1600" i="1" dirty="0">
                <a:latin typeface="+mn-lt"/>
                <a:cs typeface="Arial" panose="020B0604020202020204" pitchFamily="34" charset="0"/>
              </a:rPr>
              <a:t>Certains troubles cognitifs peuvent persister quelques semaines après l’arrêt de consommation, mais ils sont réversibles même chez les grands consommateurs</a:t>
            </a:r>
          </a:p>
          <a:p>
            <a:endParaRPr lang="fr-FR" sz="2000" dirty="0">
              <a:solidFill>
                <a:srgbClr val="29567F"/>
              </a:solidFill>
              <a:latin typeface="+mn-lt"/>
              <a:cs typeface="Arial" panose="020B0604020202020204" pitchFamily="34" charset="0"/>
            </a:endParaRPr>
          </a:p>
        </p:txBody>
      </p:sp>
    </p:spTree>
    <p:extLst>
      <p:ext uri="{BB962C8B-B14F-4D97-AF65-F5344CB8AC3E}">
        <p14:creationId xmlns:p14="http://schemas.microsoft.com/office/powerpoint/2010/main" val="100108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123728" y="1829930"/>
            <a:ext cx="4377627" cy="4998492"/>
          </a:xfrm>
          <a:prstGeom prst="rect">
            <a:avLst/>
          </a:prstGeom>
        </p:spPr>
      </p:pic>
      <p:sp>
        <p:nvSpPr>
          <p:cNvPr id="5" name="Rectangle à coins arrondis 4"/>
          <p:cNvSpPr/>
          <p:nvPr/>
        </p:nvSpPr>
        <p:spPr>
          <a:xfrm>
            <a:off x="5745067" y="922552"/>
            <a:ext cx="2291135" cy="360040"/>
          </a:xfrm>
          <a:prstGeom prst="wedgeRoundRectCallout">
            <a:avLst>
              <a:gd name="adj1" fmla="val -77057"/>
              <a:gd name="adj2" fmla="val 258012"/>
              <a:gd name="adj3" fmla="val 16667"/>
            </a:avLst>
          </a:prstGeom>
          <a:solidFill>
            <a:schemeClr val="bg1"/>
          </a:solidFill>
          <a:ln>
            <a:solidFill>
              <a:srgbClr val="00B05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B050"/>
                </a:solidFill>
                <a:cs typeface="Arial" panose="020B0604020202020204" pitchFamily="34" charset="0"/>
              </a:rPr>
              <a:t>Symptômes dépressifs</a:t>
            </a:r>
          </a:p>
        </p:txBody>
      </p:sp>
      <p:sp>
        <p:nvSpPr>
          <p:cNvPr id="6" name="Titre 1"/>
          <p:cNvSpPr txBox="1">
            <a:spLocks/>
          </p:cNvSpPr>
          <p:nvPr/>
        </p:nvSpPr>
        <p:spPr>
          <a:xfrm>
            <a:off x="609600" y="116632"/>
            <a:ext cx="7202760" cy="417772"/>
          </a:xfrm>
          <a:prstGeom prst="rect">
            <a:avLst/>
          </a:prstGeom>
        </p:spPr>
        <p:txBody>
          <a:bodyPr vert="horz" anchor="ctr">
            <a:no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a:solidFill>
                  <a:srgbClr val="29567F"/>
                </a:solidFill>
                <a:latin typeface="+mn-lt"/>
                <a:ea typeface="+mn-ea"/>
                <a:cs typeface="Arial" panose="020B0604020202020204" pitchFamily="34" charset="0"/>
              </a:rPr>
              <a:t>Q2 : La fumée de cannabis contient des substances psychoactives qui agissent sur le cerveau ?</a:t>
            </a:r>
            <a:endParaRPr lang="fr-FR" sz="2000" dirty="0">
              <a:solidFill>
                <a:srgbClr val="29567F"/>
              </a:solidFill>
              <a:latin typeface="+mn-lt"/>
              <a:ea typeface="+mn-ea"/>
              <a:cs typeface="Arial" panose="020B0604020202020204" pitchFamily="34" charset="0"/>
            </a:endParaRPr>
          </a:p>
        </p:txBody>
      </p:sp>
      <p:pic>
        <p:nvPicPr>
          <p:cNvPr id="7" name="Image 6">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
        <p:nvSpPr>
          <p:cNvPr id="8" name="Rectangle à coins arrondis 7"/>
          <p:cNvSpPr/>
          <p:nvPr/>
        </p:nvSpPr>
        <p:spPr>
          <a:xfrm>
            <a:off x="4326153" y="876404"/>
            <a:ext cx="1296144" cy="360040"/>
          </a:xfrm>
          <a:prstGeom prst="wedgeRoundRectCallout">
            <a:avLst>
              <a:gd name="adj1" fmla="val -32250"/>
              <a:gd name="adj2" fmla="val 168779"/>
              <a:gd name="adj3" fmla="val 16667"/>
            </a:avLst>
          </a:prstGeom>
          <a:solidFill>
            <a:schemeClr val="bg1"/>
          </a:solidFill>
          <a:ln>
            <a:solidFill>
              <a:srgbClr val="00B05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B050"/>
                </a:solidFill>
                <a:cs typeface="Arial" panose="020B0604020202020204" pitchFamily="34" charset="0"/>
              </a:rPr>
              <a:t>Anxiété</a:t>
            </a:r>
          </a:p>
        </p:txBody>
      </p:sp>
      <p:sp>
        <p:nvSpPr>
          <p:cNvPr id="9" name="Rectangle à coins arrondis 8"/>
          <p:cNvSpPr/>
          <p:nvPr/>
        </p:nvSpPr>
        <p:spPr>
          <a:xfrm>
            <a:off x="6378566" y="1527622"/>
            <a:ext cx="2636703" cy="1116200"/>
          </a:xfrm>
          <a:prstGeom prst="wedgeRoundRectCallout">
            <a:avLst>
              <a:gd name="adj1" fmla="val -80560"/>
              <a:gd name="adj2" fmla="val -2812"/>
              <a:gd name="adj3" fmla="val 16667"/>
            </a:avLst>
          </a:prstGeom>
          <a:solidFill>
            <a:schemeClr val="bg1"/>
          </a:solidFill>
          <a:ln>
            <a:solidFill>
              <a:srgbClr val="00B05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00B050"/>
                </a:solidFill>
                <a:cs typeface="Arial" panose="020B0604020202020204" pitchFamily="34" charset="0"/>
              </a:rPr>
              <a:t>Symptômes psychotiques, comme des hallucinations ou des idées paranoïdes</a:t>
            </a:r>
            <a:r>
              <a:rPr lang="fr-FR" dirty="0">
                <a:cs typeface="Arial" panose="020B0604020202020204" pitchFamily="34" charset="0"/>
              </a:rPr>
              <a:t>.</a:t>
            </a:r>
          </a:p>
        </p:txBody>
      </p:sp>
      <p:sp>
        <p:nvSpPr>
          <p:cNvPr id="10" name="Rectangle à coins arrondis 9"/>
          <p:cNvSpPr/>
          <p:nvPr/>
        </p:nvSpPr>
        <p:spPr>
          <a:xfrm>
            <a:off x="179511" y="3709926"/>
            <a:ext cx="2636703" cy="1116200"/>
          </a:xfrm>
          <a:prstGeom prst="wedgeRoundRectCallout">
            <a:avLst>
              <a:gd name="adj1" fmla="val 110647"/>
              <a:gd name="adj2" fmla="val -29382"/>
              <a:gd name="adj3" fmla="val 16667"/>
            </a:avLst>
          </a:prstGeom>
          <a:solidFill>
            <a:schemeClr val="bg1"/>
          </a:solidFill>
          <a:ln>
            <a:solidFill>
              <a:srgbClr val="0070C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70C0"/>
                </a:solidFill>
                <a:cs typeface="Arial" panose="020B0604020202020204" pitchFamily="34" charset="0"/>
              </a:rPr>
              <a:t>Effets sur le système respiratoire :</a:t>
            </a:r>
          </a:p>
          <a:p>
            <a:pPr algn="ctr"/>
            <a:r>
              <a:rPr lang="fr-FR" dirty="0">
                <a:solidFill>
                  <a:srgbClr val="FF0000"/>
                </a:solidFill>
                <a:cs typeface="Arial" panose="020B0604020202020204" pitchFamily="34" charset="0"/>
              </a:rPr>
              <a:t>Un joint ≈ 4 à 10 cigarettes (goudron)</a:t>
            </a:r>
          </a:p>
        </p:txBody>
      </p:sp>
      <p:sp>
        <p:nvSpPr>
          <p:cNvPr id="11" name="Rectangle à coins arrondis 10"/>
          <p:cNvSpPr/>
          <p:nvPr/>
        </p:nvSpPr>
        <p:spPr>
          <a:xfrm>
            <a:off x="179511" y="1115717"/>
            <a:ext cx="2636703" cy="1116200"/>
          </a:xfrm>
          <a:prstGeom prst="wedgeRoundRectCallout">
            <a:avLst>
              <a:gd name="adj1" fmla="val 94244"/>
              <a:gd name="adj2" fmla="val 58074"/>
              <a:gd name="adj3" fmla="val 16667"/>
            </a:avLst>
          </a:prstGeom>
          <a:solidFill>
            <a:schemeClr val="bg1"/>
          </a:solidFill>
          <a:ln>
            <a:solidFill>
              <a:srgbClr val="0070C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70C0"/>
                </a:solidFill>
                <a:cs typeface="Arial" panose="020B0604020202020204" pitchFamily="34" charset="0"/>
              </a:rPr>
              <a:t>Chez les adolescents : peut nuire au développement du cerveau. </a:t>
            </a:r>
          </a:p>
        </p:txBody>
      </p:sp>
      <p:sp>
        <p:nvSpPr>
          <p:cNvPr id="12" name="Rectangle à coins arrondis 11"/>
          <p:cNvSpPr/>
          <p:nvPr/>
        </p:nvSpPr>
        <p:spPr>
          <a:xfrm>
            <a:off x="6666792" y="2888852"/>
            <a:ext cx="2291135" cy="360040"/>
          </a:xfrm>
          <a:prstGeom prst="wedgeRoundRectCallout">
            <a:avLst>
              <a:gd name="adj1" fmla="val -88383"/>
              <a:gd name="adj2" fmla="val -177858"/>
              <a:gd name="adj3" fmla="val 16667"/>
            </a:avLst>
          </a:prstGeom>
          <a:solidFill>
            <a:schemeClr val="bg1"/>
          </a:solidFill>
          <a:ln>
            <a:solidFill>
              <a:srgbClr val="00B05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B050"/>
                </a:solidFill>
                <a:cs typeface="Arial" panose="020B0604020202020204" pitchFamily="34" charset="0"/>
              </a:rPr>
              <a:t>Bad trip</a:t>
            </a:r>
          </a:p>
        </p:txBody>
      </p:sp>
      <p:sp>
        <p:nvSpPr>
          <p:cNvPr id="13" name="Rectangle à coins arrondis 12"/>
          <p:cNvSpPr/>
          <p:nvPr/>
        </p:nvSpPr>
        <p:spPr>
          <a:xfrm>
            <a:off x="6250986" y="3709926"/>
            <a:ext cx="2641494" cy="360040"/>
          </a:xfrm>
          <a:prstGeom prst="wedgeRoundRectCallout">
            <a:avLst>
              <a:gd name="adj1" fmla="val -81372"/>
              <a:gd name="adj2" fmla="val -400941"/>
              <a:gd name="adj3" fmla="val 16667"/>
            </a:avLst>
          </a:prstGeom>
          <a:solidFill>
            <a:schemeClr val="bg1"/>
          </a:solidFill>
          <a:ln>
            <a:solidFill>
              <a:srgbClr val="00B05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00B050"/>
                </a:solidFill>
                <a:cs typeface="Arial" panose="020B0604020202020204" pitchFamily="34" charset="0"/>
              </a:rPr>
              <a:t>Syndrome amotivationnel</a:t>
            </a:r>
          </a:p>
        </p:txBody>
      </p:sp>
    </p:spTree>
    <p:extLst>
      <p:ext uri="{BB962C8B-B14F-4D97-AF65-F5344CB8AC3E}">
        <p14:creationId xmlns:p14="http://schemas.microsoft.com/office/powerpoint/2010/main" val="359646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7416824" cy="417772"/>
          </a:xfrm>
        </p:spPr>
        <p:txBody>
          <a:bodyPr>
            <a:noAutofit/>
          </a:bodyPr>
          <a:lstStyle/>
          <a:p>
            <a:r>
              <a:rPr lang="fr-FR" sz="2000" dirty="0">
                <a:solidFill>
                  <a:srgbClr val="29567F"/>
                </a:solidFill>
                <a:latin typeface="+mn-lt"/>
                <a:ea typeface="+mn-ea"/>
                <a:cs typeface="Arial" panose="020B0604020202020204" pitchFamily="34" charset="0"/>
              </a:rPr>
              <a:t>Q3. Est-ce que je peux refuser de partir en voiture avec un collègue qui n’est pas dans son état normal ?</a:t>
            </a:r>
          </a:p>
        </p:txBody>
      </p:sp>
      <p:sp>
        <p:nvSpPr>
          <p:cNvPr id="3" name="Espace réservé du contenu 2"/>
          <p:cNvSpPr txBox="1">
            <a:spLocks/>
          </p:cNvSpPr>
          <p:nvPr/>
        </p:nvSpPr>
        <p:spPr bwMode="auto">
          <a:xfrm>
            <a:off x="509081" y="1556792"/>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3050" marR="0" lvl="0" indent="-273050" algn="l" defTabSz="914400" rtl="0" eaLnBrk="0" fontAlgn="base" latinLnBrk="0" hangingPunct="0">
              <a:lnSpc>
                <a:spcPct val="100000"/>
              </a:lnSpc>
              <a:spcBef>
                <a:spcPct val="20000"/>
              </a:spcBef>
              <a:spcAft>
                <a:spcPct val="0"/>
              </a:spcAft>
              <a:buClr>
                <a:srgbClr val="0BD0D9"/>
              </a:buClr>
              <a:buSzPct val="95000"/>
              <a:buFont typeface="Wingdings 2" pitchFamily="18" charset="2"/>
              <a:buNone/>
              <a:tabLst/>
              <a:defRPr/>
            </a:pPr>
            <a:r>
              <a:rPr lang="fr-FR" sz="3000" dirty="0">
                <a:solidFill>
                  <a:srgbClr val="29567F"/>
                </a:solidFill>
                <a:cs typeface="Arial" panose="020B0604020202020204" pitchFamily="34" charset="0"/>
              </a:rPr>
              <a:t>Droit d’alerte : Art L 4131-1 du code du travail</a:t>
            </a:r>
          </a:p>
          <a:p>
            <a:pPr marL="639763" marR="0" lvl="1" indent="-246063" algn="l" defTabSz="914400" rtl="0" eaLnBrk="0" fontAlgn="base" latinLnBrk="0" hangingPunct="0">
              <a:lnSpc>
                <a:spcPct val="100000"/>
              </a:lnSpc>
              <a:spcBef>
                <a:spcPct val="20000"/>
              </a:spcBef>
              <a:spcAft>
                <a:spcPct val="0"/>
              </a:spcAft>
              <a:buClr>
                <a:srgbClr val="0F6FC6"/>
              </a:buClr>
              <a:buSzPct val="85000"/>
              <a:buFont typeface="Wingdings 2" pitchFamily="18" charset="2"/>
              <a:buChar char=""/>
              <a:tabLst/>
              <a:defRPr/>
            </a:pPr>
            <a:r>
              <a:rPr lang="fr-FR" dirty="0">
                <a:cs typeface="Arial" panose="020B0604020202020204" pitchFamily="34" charset="0"/>
              </a:rPr>
              <a:t>Le salarié alerte immédiatement son employeur de toute situation de travail présentant un danger grave et imminent pour sa santé….</a:t>
            </a:r>
          </a:p>
          <a:p>
            <a:pPr marL="639763" marR="0" lvl="1" indent="-246063" algn="l" defTabSz="914400" rtl="0" eaLnBrk="0" fontAlgn="base" latinLnBrk="0" hangingPunct="0">
              <a:lnSpc>
                <a:spcPct val="100000"/>
              </a:lnSpc>
              <a:spcBef>
                <a:spcPct val="20000"/>
              </a:spcBef>
              <a:spcAft>
                <a:spcPct val="0"/>
              </a:spcAft>
              <a:buClr>
                <a:srgbClr val="0F6FC6"/>
              </a:buClr>
              <a:buSzPct val="85000"/>
              <a:buFont typeface="Wingdings 2" pitchFamily="18" charset="2"/>
              <a:buChar char=""/>
              <a:tabLst/>
              <a:defRPr/>
            </a:pPr>
            <a:r>
              <a:rPr lang="fr-FR" dirty="0">
                <a:cs typeface="Arial" panose="020B0604020202020204" pitchFamily="34" charset="0"/>
              </a:rPr>
              <a:t>Il peut alerter son employeur si le trouble du comportement d’un salarié peut constituer un danger grave pour lui ou pour autrui</a:t>
            </a:r>
          </a:p>
          <a:p>
            <a:pPr>
              <a:lnSpc>
                <a:spcPct val="110000"/>
              </a:lnSpc>
              <a:buNone/>
              <a:defRPr/>
            </a:pPr>
            <a:r>
              <a:rPr lang="fr-FR" sz="3000" dirty="0">
                <a:solidFill>
                  <a:srgbClr val="29567F"/>
                </a:solidFill>
                <a:cs typeface="Arial" panose="020B0604020202020204" pitchFamily="34" charset="0"/>
              </a:rPr>
              <a:t>Droit de retrait : Art L.4131-2 </a:t>
            </a:r>
          </a:p>
          <a:p>
            <a:pPr lvl="1">
              <a:buClr>
                <a:srgbClr val="0F6FC6"/>
              </a:buClr>
              <a:defRPr/>
            </a:pPr>
            <a:r>
              <a:rPr lang="fr-FR" dirty="0">
                <a:cs typeface="Arial" panose="020B0604020202020204" pitchFamily="34" charset="0"/>
              </a:rPr>
              <a:t>Le salarié peut se retirer d’une  situation de travail dès lors qu’il a un motif raisonnable de penser qu’il y a un danger grave et imminent pour sa santé</a:t>
            </a:r>
          </a:p>
        </p:txBody>
      </p:sp>
      <p:pic>
        <p:nvPicPr>
          <p:cNvPr id="5" name="Image 4">
            <a:hlinkClick r:id="rId2" action="ppaction://hlinksldjump"/>
          </p:cNvPr>
          <p:cNvPicPr>
            <a:picLocks noChangeAspect="1"/>
          </p:cNvPicPr>
          <p:nvPr/>
        </p:nvPicPr>
        <p:blipFill>
          <a:blip r:embed="rId3"/>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18848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60648"/>
            <a:ext cx="8153400" cy="417772"/>
          </a:xfrm>
        </p:spPr>
        <p:txBody>
          <a:bodyPr>
            <a:noAutofit/>
          </a:bodyPr>
          <a:lstStyle/>
          <a:p>
            <a:r>
              <a:rPr lang="fr-FR" sz="2000" dirty="0">
                <a:solidFill>
                  <a:srgbClr val="29567F"/>
                </a:solidFill>
                <a:latin typeface="+mn-lt"/>
                <a:ea typeface="+mn-ea"/>
                <a:cs typeface="Arial" panose="020B0604020202020204" pitchFamily="34" charset="0"/>
              </a:rPr>
              <a:t>Q4. Une personne peut se considérer dépendante de l’alcool à partir du moment où ?</a:t>
            </a:r>
            <a:br>
              <a:rPr lang="fr-FR" sz="2000" dirty="0"/>
            </a:br>
            <a:endParaRPr lang="fr-FR" sz="2000" dirty="0">
              <a:solidFill>
                <a:srgbClr val="29567F"/>
              </a:solidFill>
              <a:latin typeface="+mn-lt"/>
              <a:ea typeface="+mn-ea"/>
              <a:cs typeface="Arial" panose="020B0604020202020204" pitchFamily="34" charset="0"/>
            </a:endParaRPr>
          </a:p>
        </p:txBody>
      </p:sp>
      <p:sp>
        <p:nvSpPr>
          <p:cNvPr id="4" name="Rectangle 3"/>
          <p:cNvSpPr/>
          <p:nvPr/>
        </p:nvSpPr>
        <p:spPr>
          <a:xfrm>
            <a:off x="323528" y="1412776"/>
            <a:ext cx="8297416" cy="2954655"/>
          </a:xfrm>
          <a:prstGeom prst="rect">
            <a:avLst/>
          </a:prstGeom>
        </p:spPr>
        <p:txBody>
          <a:bodyPr wrap="square">
            <a:spAutoFit/>
          </a:bodyPr>
          <a:lstStyle/>
          <a:p>
            <a:pPr algn="ctr"/>
            <a:r>
              <a:rPr lang="fr-FR" sz="3000" dirty="0">
                <a:solidFill>
                  <a:srgbClr val="29567F"/>
                </a:solidFill>
                <a:latin typeface="+mn-lt"/>
                <a:cs typeface="Arial" panose="020B0604020202020204" pitchFamily="34" charset="0"/>
              </a:rPr>
              <a:t>L’addiction se caractérise par :</a:t>
            </a:r>
          </a:p>
          <a:p>
            <a:endParaRPr lang="fr-FR" sz="2400" dirty="0">
              <a:latin typeface="+mn-lt"/>
              <a:cs typeface="Arial" panose="020B0604020202020204" pitchFamily="34" charset="0"/>
            </a:endParaRPr>
          </a:p>
          <a:p>
            <a:pPr algn="ctr"/>
            <a:r>
              <a:rPr lang="fr-FR" sz="2400" dirty="0">
                <a:solidFill>
                  <a:schemeClr val="tx1">
                    <a:lumMod val="75000"/>
                    <a:lumOff val="25000"/>
                  </a:schemeClr>
                </a:solidFill>
                <a:latin typeface="+mn-lt"/>
                <a:cs typeface="Arial" panose="020B0604020202020204" pitchFamily="34" charset="0"/>
              </a:rPr>
              <a:t>Perte de la maîtrise de la consommation avec besoin compulsif de continuer malgré la connaissance des conséquences négatives</a:t>
            </a:r>
          </a:p>
          <a:p>
            <a:endParaRPr lang="fr-FR" sz="3000" dirty="0">
              <a:solidFill>
                <a:schemeClr val="tx1">
                  <a:lumMod val="75000"/>
                  <a:lumOff val="25000"/>
                </a:schemeClr>
              </a:solidFill>
              <a:latin typeface="+mn-lt"/>
              <a:cs typeface="Arial" panose="020B0604020202020204" pitchFamily="34" charset="0"/>
            </a:endParaRPr>
          </a:p>
          <a:p>
            <a:pPr algn="ctr"/>
            <a:r>
              <a:rPr lang="fr-FR" sz="3000" dirty="0">
                <a:solidFill>
                  <a:schemeClr val="tx1">
                    <a:lumMod val="75000"/>
                    <a:lumOff val="25000"/>
                  </a:schemeClr>
                </a:solidFill>
                <a:latin typeface="+mn-lt"/>
                <a:cs typeface="Arial" panose="020B0604020202020204" pitchFamily="34" charset="0"/>
              </a:rPr>
              <a:t>Addiction = Dépendance</a:t>
            </a:r>
          </a:p>
          <a:p>
            <a:endParaRPr lang="fr-FR" sz="2400" dirty="0">
              <a:latin typeface="+mn-lt"/>
              <a:cs typeface="Arial" panose="020B0604020202020204" pitchFamily="34" charset="0"/>
            </a:endParaRPr>
          </a:p>
        </p:txBody>
      </p:sp>
      <p:pic>
        <p:nvPicPr>
          <p:cNvPr id="3" name="Image 2"/>
          <p:cNvPicPr>
            <a:picLocks noChangeAspect="1"/>
          </p:cNvPicPr>
          <p:nvPr/>
        </p:nvPicPr>
        <p:blipFill>
          <a:blip r:embed="rId3"/>
          <a:stretch>
            <a:fillRect/>
          </a:stretch>
        </p:blipFill>
        <p:spPr>
          <a:xfrm>
            <a:off x="6012160" y="3861048"/>
            <a:ext cx="3024336" cy="3004174"/>
          </a:xfrm>
          <a:prstGeom prst="rect">
            <a:avLst/>
          </a:prstGeom>
        </p:spPr>
      </p:pic>
    </p:spTree>
    <p:extLst>
      <p:ext uri="{BB962C8B-B14F-4D97-AF65-F5344CB8AC3E}">
        <p14:creationId xmlns:p14="http://schemas.microsoft.com/office/powerpoint/2010/main" val="2044435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stretch>
            <a:fillRect/>
          </a:stretch>
        </p:blipFill>
        <p:spPr>
          <a:xfrm>
            <a:off x="2745013" y="2021982"/>
            <a:ext cx="3039275" cy="3039275"/>
          </a:xfrm>
          <a:prstGeom prst="rect">
            <a:avLst/>
          </a:prstGeom>
        </p:spPr>
      </p:pic>
      <p:sp>
        <p:nvSpPr>
          <p:cNvPr id="6" name="ZoneTexte 5"/>
          <p:cNvSpPr txBox="1"/>
          <p:nvPr/>
        </p:nvSpPr>
        <p:spPr>
          <a:xfrm>
            <a:off x="3084667" y="5533215"/>
            <a:ext cx="2212288" cy="769441"/>
          </a:xfrm>
          <a:prstGeom prst="rect">
            <a:avLst/>
          </a:prstGeom>
          <a:noFill/>
        </p:spPr>
        <p:txBody>
          <a:bodyPr wrap="square" rtlCol="0">
            <a:spAutoFit/>
          </a:bodyPr>
          <a:lstStyle/>
          <a:p>
            <a:pPr algn="ctr"/>
            <a:r>
              <a:rPr lang="fr-FR" sz="2200" dirty="0">
                <a:latin typeface="+mj-lt"/>
              </a:rPr>
              <a:t>Situation de travail difficile</a:t>
            </a:r>
          </a:p>
        </p:txBody>
      </p:sp>
      <p:sp>
        <p:nvSpPr>
          <p:cNvPr id="7" name="ZoneTexte 6"/>
          <p:cNvSpPr txBox="1"/>
          <p:nvPr/>
        </p:nvSpPr>
        <p:spPr>
          <a:xfrm>
            <a:off x="5749479" y="5352447"/>
            <a:ext cx="2424036" cy="769441"/>
          </a:xfrm>
          <a:prstGeom prst="rect">
            <a:avLst/>
          </a:prstGeom>
          <a:noFill/>
        </p:spPr>
        <p:txBody>
          <a:bodyPr wrap="square" rtlCol="0">
            <a:spAutoFit/>
          </a:bodyPr>
          <a:lstStyle/>
          <a:p>
            <a:r>
              <a:rPr lang="fr-FR" sz="2200" dirty="0">
                <a:latin typeface="+mj-lt"/>
              </a:rPr>
              <a:t>Problèmes financiers/familiaux</a:t>
            </a:r>
          </a:p>
        </p:txBody>
      </p:sp>
      <p:sp>
        <p:nvSpPr>
          <p:cNvPr id="8" name="ZoneTexte 7"/>
          <p:cNvSpPr txBox="1"/>
          <p:nvPr/>
        </p:nvSpPr>
        <p:spPr>
          <a:xfrm>
            <a:off x="1329135" y="4359977"/>
            <a:ext cx="842577" cy="430887"/>
          </a:xfrm>
          <a:prstGeom prst="rect">
            <a:avLst/>
          </a:prstGeom>
          <a:noFill/>
        </p:spPr>
        <p:txBody>
          <a:bodyPr wrap="square" rtlCol="0">
            <a:spAutoFit/>
          </a:bodyPr>
          <a:lstStyle/>
          <a:p>
            <a:r>
              <a:rPr lang="fr-FR" sz="2200" dirty="0">
                <a:latin typeface="+mj-lt"/>
              </a:rPr>
              <a:t>Ennui</a:t>
            </a:r>
          </a:p>
        </p:txBody>
      </p:sp>
      <p:sp>
        <p:nvSpPr>
          <p:cNvPr id="9" name="ZoneTexte 8"/>
          <p:cNvSpPr txBox="1"/>
          <p:nvPr/>
        </p:nvSpPr>
        <p:spPr>
          <a:xfrm>
            <a:off x="6231756" y="4172968"/>
            <a:ext cx="2741338" cy="1107996"/>
          </a:xfrm>
          <a:prstGeom prst="rect">
            <a:avLst/>
          </a:prstGeom>
          <a:noFill/>
        </p:spPr>
        <p:txBody>
          <a:bodyPr wrap="square" rtlCol="0">
            <a:spAutoFit/>
          </a:bodyPr>
          <a:lstStyle/>
          <a:p>
            <a:pPr algn="ctr"/>
            <a:r>
              <a:rPr lang="fr-FR" sz="2200" dirty="0">
                <a:latin typeface="+mj-lt"/>
              </a:rPr>
              <a:t>Désir d’appartenance à un groupe/une culture</a:t>
            </a:r>
          </a:p>
        </p:txBody>
      </p:sp>
      <p:sp>
        <p:nvSpPr>
          <p:cNvPr id="10" name="Flèche droite 9"/>
          <p:cNvSpPr/>
          <p:nvPr/>
        </p:nvSpPr>
        <p:spPr>
          <a:xfrm rot="20994853">
            <a:off x="2403531" y="4396011"/>
            <a:ext cx="682963" cy="157318"/>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15" name="ZoneTexte 14"/>
          <p:cNvSpPr txBox="1"/>
          <p:nvPr/>
        </p:nvSpPr>
        <p:spPr>
          <a:xfrm>
            <a:off x="1655873" y="5487048"/>
            <a:ext cx="916292" cy="430887"/>
          </a:xfrm>
          <a:prstGeom prst="rect">
            <a:avLst/>
          </a:prstGeom>
          <a:noFill/>
        </p:spPr>
        <p:txBody>
          <a:bodyPr wrap="square" rtlCol="0">
            <a:spAutoFit/>
          </a:bodyPr>
          <a:lstStyle/>
          <a:p>
            <a:r>
              <a:rPr lang="fr-FR" sz="2200" dirty="0">
                <a:latin typeface="+mj-lt"/>
              </a:rPr>
              <a:t>Stress</a:t>
            </a:r>
          </a:p>
        </p:txBody>
      </p:sp>
      <p:sp>
        <p:nvSpPr>
          <p:cNvPr id="16" name="ZoneTexte 15"/>
          <p:cNvSpPr txBox="1"/>
          <p:nvPr/>
        </p:nvSpPr>
        <p:spPr>
          <a:xfrm>
            <a:off x="550628" y="1585243"/>
            <a:ext cx="1746917" cy="430887"/>
          </a:xfrm>
          <a:prstGeom prst="rect">
            <a:avLst/>
          </a:prstGeom>
          <a:noFill/>
        </p:spPr>
        <p:txBody>
          <a:bodyPr wrap="square" rtlCol="0">
            <a:spAutoFit/>
          </a:bodyPr>
          <a:lstStyle/>
          <a:p>
            <a:r>
              <a:rPr lang="fr-FR" sz="2200" dirty="0">
                <a:solidFill>
                  <a:srgbClr val="0070C0"/>
                </a:solidFill>
                <a:latin typeface="+mj-lt"/>
              </a:rPr>
              <a:t>Loisirs/sports</a:t>
            </a:r>
          </a:p>
        </p:txBody>
      </p:sp>
      <p:sp>
        <p:nvSpPr>
          <p:cNvPr id="17" name="ZoneTexte 16"/>
          <p:cNvSpPr txBox="1"/>
          <p:nvPr/>
        </p:nvSpPr>
        <p:spPr>
          <a:xfrm>
            <a:off x="6511356" y="1835746"/>
            <a:ext cx="2003810" cy="769441"/>
          </a:xfrm>
          <a:prstGeom prst="rect">
            <a:avLst/>
          </a:prstGeom>
          <a:noFill/>
        </p:spPr>
        <p:txBody>
          <a:bodyPr wrap="square" rtlCol="0">
            <a:spAutoFit/>
          </a:bodyPr>
          <a:lstStyle/>
          <a:p>
            <a:pPr algn="ctr"/>
            <a:r>
              <a:rPr lang="fr-FR" sz="2200" dirty="0">
                <a:solidFill>
                  <a:srgbClr val="0070C0"/>
                </a:solidFill>
                <a:latin typeface="+mj-lt"/>
              </a:rPr>
              <a:t>Vie familiale/</a:t>
            </a:r>
          </a:p>
          <a:p>
            <a:pPr algn="ctr"/>
            <a:r>
              <a:rPr lang="fr-FR" sz="2200" dirty="0">
                <a:solidFill>
                  <a:srgbClr val="0070C0"/>
                </a:solidFill>
                <a:latin typeface="+mj-lt"/>
              </a:rPr>
              <a:t>travail </a:t>
            </a:r>
          </a:p>
        </p:txBody>
      </p:sp>
      <p:sp>
        <p:nvSpPr>
          <p:cNvPr id="21" name="ZoneTexte 20"/>
          <p:cNvSpPr txBox="1"/>
          <p:nvPr/>
        </p:nvSpPr>
        <p:spPr>
          <a:xfrm>
            <a:off x="3671973" y="1006362"/>
            <a:ext cx="1683462" cy="430887"/>
          </a:xfrm>
          <a:prstGeom prst="rect">
            <a:avLst/>
          </a:prstGeom>
          <a:noFill/>
        </p:spPr>
        <p:txBody>
          <a:bodyPr wrap="square" rtlCol="0">
            <a:spAutoFit/>
          </a:bodyPr>
          <a:lstStyle/>
          <a:p>
            <a:r>
              <a:rPr lang="fr-FR" sz="2200" dirty="0">
                <a:solidFill>
                  <a:srgbClr val="FF0000"/>
                </a:solidFill>
                <a:latin typeface="+mj-lt"/>
              </a:rPr>
              <a:t>Addictions</a:t>
            </a:r>
          </a:p>
        </p:txBody>
      </p:sp>
      <p:sp>
        <p:nvSpPr>
          <p:cNvPr id="22" name="Flèche droite 21"/>
          <p:cNvSpPr/>
          <p:nvPr/>
        </p:nvSpPr>
        <p:spPr>
          <a:xfrm rot="16200000">
            <a:off x="3910502" y="5153084"/>
            <a:ext cx="682963" cy="207989"/>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3" name="Flèche droite 22"/>
          <p:cNvSpPr/>
          <p:nvPr/>
        </p:nvSpPr>
        <p:spPr>
          <a:xfrm rot="13152141">
            <a:off x="4892776" y="5047368"/>
            <a:ext cx="906426" cy="165445"/>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4" name="Flèche droite 23"/>
          <p:cNvSpPr/>
          <p:nvPr/>
        </p:nvSpPr>
        <p:spPr>
          <a:xfrm rot="11240866">
            <a:off x="5206374" y="4427259"/>
            <a:ext cx="834531" cy="247357"/>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5" name="Flèche droite 24"/>
          <p:cNvSpPr/>
          <p:nvPr/>
        </p:nvSpPr>
        <p:spPr>
          <a:xfrm rot="19682653">
            <a:off x="2529704" y="4994999"/>
            <a:ext cx="1109927" cy="173208"/>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6" name="Flèche droite 25"/>
          <p:cNvSpPr/>
          <p:nvPr/>
        </p:nvSpPr>
        <p:spPr>
          <a:xfrm rot="12942565">
            <a:off x="2491945" y="2253257"/>
            <a:ext cx="682963" cy="284256"/>
          </a:xfrm>
          <a:prstGeom prst="rightArrow">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7" name="Flèche droite 26"/>
          <p:cNvSpPr/>
          <p:nvPr/>
        </p:nvSpPr>
        <p:spPr>
          <a:xfrm rot="16200000">
            <a:off x="4014497" y="1729995"/>
            <a:ext cx="682963" cy="284256"/>
          </a:xfrm>
          <a:prstGeom prst="rightArrow">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8" name="Flèche droite 27"/>
          <p:cNvSpPr/>
          <p:nvPr/>
        </p:nvSpPr>
        <p:spPr>
          <a:xfrm rot="19481536">
            <a:off x="5711815" y="2338717"/>
            <a:ext cx="682963" cy="284256"/>
          </a:xfrm>
          <a:prstGeom prst="rightArrow">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9" name="Titre 1"/>
          <p:cNvSpPr txBox="1">
            <a:spLocks/>
          </p:cNvSpPr>
          <p:nvPr/>
        </p:nvSpPr>
        <p:spPr>
          <a:xfrm>
            <a:off x="611560" y="260648"/>
            <a:ext cx="8153400" cy="417772"/>
          </a:xfrm>
          <a:prstGeom prst="rect">
            <a:avLst/>
          </a:prstGeom>
        </p:spPr>
        <p:txBody>
          <a:bodyPr vert="horz" anchor="ctr">
            <a:no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Q4. Une personne peut se considérer dépendante de l’alcool à partir du moment où ?</a:t>
            </a:r>
            <a:br>
              <a:rPr lang="fr-FR" sz="2000" dirty="0"/>
            </a:br>
            <a:endParaRPr lang="fr-FR" sz="2000" dirty="0">
              <a:solidFill>
                <a:srgbClr val="29567F"/>
              </a:solidFill>
              <a:latin typeface="+mn-lt"/>
              <a:ea typeface="+mn-ea"/>
              <a:cs typeface="Arial" panose="020B0604020202020204" pitchFamily="34" charset="0"/>
            </a:endParaRPr>
          </a:p>
        </p:txBody>
      </p:sp>
    </p:spTree>
    <p:extLst>
      <p:ext uri="{BB962C8B-B14F-4D97-AF65-F5344CB8AC3E}">
        <p14:creationId xmlns:p14="http://schemas.microsoft.com/office/powerpoint/2010/main" val="4201137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6984776" cy="720080"/>
          </a:xfrm>
        </p:spPr>
        <p:txBody>
          <a:bodyPr>
            <a:noAutofit/>
          </a:bodyPr>
          <a:lstStyle/>
          <a:p>
            <a:r>
              <a:rPr lang="fr-FR" sz="2000" dirty="0">
                <a:solidFill>
                  <a:srgbClr val="29567F"/>
                </a:solidFill>
                <a:cs typeface="Arial" panose="020B0604020202020204" pitchFamily="34" charset="0"/>
              </a:rPr>
              <a:t>Q4. Une personne peut se considérer dépendante de l’alcool à partir du moment où ?</a:t>
            </a:r>
            <a:endParaRPr lang="fr-FR" sz="2000" dirty="0">
              <a:solidFill>
                <a:srgbClr val="29567F"/>
              </a:solidFill>
              <a:latin typeface="+mn-lt"/>
              <a:ea typeface="+mn-ea"/>
              <a:cs typeface="Arial" panose="020B0604020202020204" pitchFamily="34" charset="0"/>
            </a:endParaRPr>
          </a:p>
        </p:txBody>
      </p:sp>
      <p:pic>
        <p:nvPicPr>
          <p:cNvPr id="6" name="HUngLgGRJpo"/>
          <p:cNvPicPr>
            <a:picLocks noRot="1" noChangeAspect="1"/>
          </p:cNvPicPr>
          <p:nvPr>
            <a:videoFile r:link="rId1"/>
          </p:nvPr>
        </p:nvPicPr>
        <p:blipFill>
          <a:blip r:embed="rId4"/>
          <a:stretch>
            <a:fillRect/>
          </a:stretch>
        </p:blipFill>
        <p:spPr>
          <a:xfrm>
            <a:off x="899592" y="1340768"/>
            <a:ext cx="7361975" cy="4142422"/>
          </a:xfrm>
          <a:prstGeom prst="rect">
            <a:avLst/>
          </a:prstGeom>
        </p:spPr>
      </p:pic>
      <p:pic>
        <p:nvPicPr>
          <p:cNvPr id="5" name="Image 4">
            <a:hlinkClick r:id="rId5" action="ppaction://hlinksldjump"/>
          </p:cNvPr>
          <p:cNvPicPr>
            <a:picLocks noChangeAspect="1"/>
          </p:cNvPicPr>
          <p:nvPr/>
        </p:nvPicPr>
        <p:blipFill>
          <a:blip r:embed="rId6"/>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1325208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6984776" cy="720080"/>
          </a:xfrm>
        </p:spPr>
        <p:txBody>
          <a:bodyPr>
            <a:noAutofit/>
          </a:bodyPr>
          <a:lstStyle/>
          <a:p>
            <a:r>
              <a:rPr lang="fr-FR" sz="2000" dirty="0">
                <a:solidFill>
                  <a:srgbClr val="29567F"/>
                </a:solidFill>
                <a:cs typeface="Arial" panose="020B0604020202020204" pitchFamily="34" charset="0"/>
              </a:rPr>
              <a:t>Q4. Une personne peut se considérer dépendante de l’alcool à partir du moment où ?</a:t>
            </a:r>
            <a:endParaRPr lang="fr-FR" sz="2000" dirty="0">
              <a:solidFill>
                <a:srgbClr val="29567F"/>
              </a:solidFill>
              <a:latin typeface="+mn-lt"/>
              <a:ea typeface="+mn-ea"/>
              <a:cs typeface="Arial" panose="020B0604020202020204" pitchFamily="34" charset="0"/>
            </a:endParaRPr>
          </a:p>
        </p:txBody>
      </p:sp>
      <p:sp>
        <p:nvSpPr>
          <p:cNvPr id="3" name="ZoneTexte 2"/>
          <p:cNvSpPr txBox="1"/>
          <p:nvPr/>
        </p:nvSpPr>
        <p:spPr>
          <a:xfrm>
            <a:off x="2549120" y="3068960"/>
            <a:ext cx="6624736" cy="369332"/>
          </a:xfrm>
          <a:prstGeom prst="rect">
            <a:avLst/>
          </a:prstGeom>
          <a:noFill/>
        </p:spPr>
        <p:txBody>
          <a:bodyPr wrap="square" rtlCol="0">
            <a:spAutoFit/>
          </a:bodyPr>
          <a:lstStyle/>
          <a:p>
            <a:r>
              <a:rPr lang="fr-FR" dirty="0"/>
              <a:t>Film INSERM circuit de la récompense</a:t>
            </a:r>
          </a:p>
        </p:txBody>
      </p:sp>
      <p:pic>
        <p:nvPicPr>
          <p:cNvPr id="5" name="Image 4">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13856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4687" y="35017"/>
            <a:ext cx="8153400" cy="536104"/>
          </a:xfrm>
        </p:spPr>
        <p:txBody>
          <a:bodyPr>
            <a:noAutofit/>
          </a:bodyPr>
          <a:lstStyle/>
          <a:p>
            <a:r>
              <a:rPr lang="fr-FR" sz="3600" dirty="0"/>
              <a:t>Présentation de l’AIST</a:t>
            </a:r>
          </a:p>
        </p:txBody>
      </p:sp>
      <p:sp>
        <p:nvSpPr>
          <p:cNvPr id="4" name="Espace réservé du texte 2"/>
          <p:cNvSpPr txBox="1">
            <a:spLocks/>
          </p:cNvSpPr>
          <p:nvPr/>
        </p:nvSpPr>
        <p:spPr>
          <a:xfrm>
            <a:off x="576378" y="980728"/>
            <a:ext cx="8283575" cy="5616624"/>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fontAlgn="auto">
              <a:spcAft>
                <a:spcPts val="0"/>
              </a:spcAft>
              <a:buClr>
                <a:srgbClr val="FEB80A"/>
              </a:buClr>
            </a:pPr>
            <a:r>
              <a:rPr lang="fr-FR" sz="2800" dirty="0">
                <a:solidFill>
                  <a:prstClr val="black"/>
                </a:solidFill>
              </a:rPr>
              <a:t>Association régie par la loi du 1er juillet 1901</a:t>
            </a:r>
          </a:p>
          <a:p>
            <a:pPr algn="just" fontAlgn="auto">
              <a:spcAft>
                <a:spcPts val="0"/>
              </a:spcAft>
              <a:buClr>
                <a:srgbClr val="FEB80A"/>
              </a:buClr>
            </a:pPr>
            <a:endParaRPr lang="fr-FR" sz="2800" dirty="0">
              <a:solidFill>
                <a:prstClr val="black"/>
              </a:solidFill>
            </a:endParaRPr>
          </a:p>
          <a:p>
            <a:pPr algn="just" fontAlgn="auto">
              <a:spcAft>
                <a:spcPts val="0"/>
              </a:spcAft>
              <a:buClr>
                <a:srgbClr val="FEB80A"/>
              </a:buClr>
            </a:pPr>
            <a:r>
              <a:rPr lang="fr-FR" sz="2800" dirty="0">
                <a:solidFill>
                  <a:prstClr val="black"/>
                </a:solidFill>
              </a:rPr>
              <a:t>Votre Service de santé a fêté ses 70 ans en 2018</a:t>
            </a:r>
          </a:p>
          <a:p>
            <a:pPr algn="just" fontAlgn="auto">
              <a:spcAft>
                <a:spcPts val="0"/>
              </a:spcAft>
              <a:buClr>
                <a:srgbClr val="FEB80A"/>
              </a:buClr>
            </a:pPr>
            <a:endParaRPr lang="fr-FR" sz="2800" dirty="0">
              <a:solidFill>
                <a:prstClr val="black"/>
              </a:solidFill>
            </a:endParaRPr>
          </a:p>
          <a:p>
            <a:pPr algn="just" fontAlgn="auto">
              <a:spcAft>
                <a:spcPts val="0"/>
              </a:spcAft>
              <a:buClr>
                <a:srgbClr val="FEB80A"/>
              </a:buClr>
            </a:pPr>
            <a:r>
              <a:rPr lang="fr-FR" sz="2800" dirty="0">
                <a:solidFill>
                  <a:prstClr val="black"/>
                </a:solidFill>
              </a:rPr>
              <a:t>Financée par les cotisations de 7600 entreprises adhérentes</a:t>
            </a:r>
          </a:p>
          <a:p>
            <a:pPr algn="just" fontAlgn="auto">
              <a:spcAft>
                <a:spcPts val="0"/>
              </a:spcAft>
              <a:buClr>
                <a:srgbClr val="FEB80A"/>
              </a:buClr>
            </a:pPr>
            <a:endParaRPr lang="fr-FR" sz="2800" dirty="0">
              <a:solidFill>
                <a:prstClr val="black"/>
              </a:solidFill>
            </a:endParaRPr>
          </a:p>
          <a:p>
            <a:pPr algn="just" fontAlgn="auto">
              <a:spcAft>
                <a:spcPts val="0"/>
              </a:spcAft>
              <a:buClr>
                <a:srgbClr val="FEB80A"/>
              </a:buClr>
            </a:pPr>
            <a:r>
              <a:rPr lang="fr-FR" sz="2800" dirty="0">
                <a:solidFill>
                  <a:prstClr val="black"/>
                </a:solidFill>
              </a:rPr>
              <a:t>Agréée par la DIRECCTE tous les 5 ans</a:t>
            </a:r>
          </a:p>
          <a:p>
            <a:pPr algn="just" fontAlgn="auto">
              <a:spcAft>
                <a:spcPts val="0"/>
              </a:spcAft>
              <a:buClr>
                <a:srgbClr val="FEB80A"/>
              </a:buClr>
            </a:pPr>
            <a:endParaRPr lang="fr-FR" sz="2800" dirty="0">
              <a:solidFill>
                <a:prstClr val="black"/>
              </a:solidFill>
            </a:endParaRPr>
          </a:p>
          <a:p>
            <a:pPr algn="just" fontAlgn="auto">
              <a:spcAft>
                <a:spcPts val="0"/>
              </a:spcAft>
              <a:buClr>
                <a:srgbClr val="FEB80A"/>
              </a:buClr>
            </a:pPr>
            <a:r>
              <a:rPr lang="fr-FR" sz="2800" dirty="0">
                <a:solidFill>
                  <a:prstClr val="black"/>
                </a:solidFill>
              </a:rPr>
              <a:t>Depuis 1946 de nombreuses réformes se succèdent pour fixer les missions et l’organisation des SST</a:t>
            </a:r>
          </a:p>
          <a:p>
            <a:pPr algn="just" fontAlgn="auto">
              <a:spcAft>
                <a:spcPts val="0"/>
              </a:spcAft>
              <a:buClr>
                <a:srgbClr val="FEB80A"/>
              </a:buClr>
            </a:pPr>
            <a:endParaRPr lang="fr-FR" sz="2800" dirty="0">
              <a:solidFill>
                <a:prstClr val="black"/>
              </a:solidFill>
            </a:endParaRPr>
          </a:p>
        </p:txBody>
      </p:sp>
    </p:spTree>
    <p:extLst>
      <p:ext uri="{BB962C8B-B14F-4D97-AF65-F5344CB8AC3E}">
        <p14:creationId xmlns:p14="http://schemas.microsoft.com/office/powerpoint/2010/main" val="229996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Q5. Existe-t-il une dépendance au cannabis ?  </a:t>
            </a:r>
          </a:p>
        </p:txBody>
      </p:sp>
      <p:pic>
        <p:nvPicPr>
          <p:cNvPr id="6" name="Image 5"/>
          <p:cNvPicPr>
            <a:picLocks noChangeAspect="1"/>
          </p:cNvPicPr>
          <p:nvPr/>
        </p:nvPicPr>
        <p:blipFill>
          <a:blip r:embed="rId3"/>
          <a:stretch>
            <a:fillRect/>
          </a:stretch>
        </p:blipFill>
        <p:spPr>
          <a:xfrm>
            <a:off x="323528" y="4868906"/>
            <a:ext cx="7956376" cy="1989094"/>
          </a:xfrm>
          <a:prstGeom prst="rect">
            <a:avLst/>
          </a:prstGeom>
        </p:spPr>
      </p:pic>
      <p:sp>
        <p:nvSpPr>
          <p:cNvPr id="9" name="Espace réservé du contenu 2"/>
          <p:cNvSpPr txBox="1">
            <a:spLocks/>
          </p:cNvSpPr>
          <p:nvPr/>
        </p:nvSpPr>
        <p:spPr bwMode="auto">
          <a:xfrm>
            <a:off x="34559" y="1196752"/>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b="1" dirty="0">
                <a:cs typeface="Arial" panose="020B0604020202020204" pitchFamily="34" charset="0"/>
              </a:rPr>
              <a:t>OUI</a:t>
            </a: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endParaRPr lang="fr-FR" dirty="0">
              <a:solidFill>
                <a:srgbClr val="29567F"/>
              </a:solidFill>
              <a:cs typeface="Arial" panose="020B0604020202020204" pitchFamily="34" charset="0"/>
            </a:endParaRP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dirty="0">
                <a:solidFill>
                  <a:srgbClr val="29567F"/>
                </a:solidFill>
                <a:cs typeface="Arial" panose="020B0604020202020204" pitchFamily="34" charset="0"/>
              </a:rPr>
              <a:t>Caractéristiques principale de la dépendance : </a:t>
            </a: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r>
              <a:rPr lang="fr-FR" dirty="0"/>
              <a:t>- la résistance de plus en plus forte aux effets du cannabis</a:t>
            </a:r>
          </a:p>
          <a:p>
            <a:pPr marL="393700" lvl="1" indent="0" algn="just">
              <a:buClr>
                <a:srgbClr val="0F6FC6"/>
              </a:buClr>
              <a:buNone/>
              <a:defRPr/>
            </a:pPr>
            <a:r>
              <a:rPr lang="fr-FR" dirty="0">
                <a:cs typeface="Arial" panose="020B0604020202020204" pitchFamily="34" charset="0"/>
              </a:rPr>
              <a:t>- </a:t>
            </a:r>
            <a:r>
              <a:rPr lang="fr-FR" dirty="0"/>
              <a:t>symptômes de sevrage comme : </a:t>
            </a:r>
            <a:r>
              <a:rPr lang="fr-FR" sz="2100" i="1" dirty="0"/>
              <a:t>agressivité, impatience, insomnie ou encore une humeur dépressive, des douleurs abdominales, des tremblements ou sueurs..</a:t>
            </a: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p:txBody>
      </p:sp>
      <p:pic>
        <p:nvPicPr>
          <p:cNvPr id="7" name="Image 6">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172341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Q6. Le cannabis a-t-il des effets à long terme sur l’organisme ?</a:t>
            </a:r>
          </a:p>
        </p:txBody>
      </p:sp>
      <p:sp>
        <p:nvSpPr>
          <p:cNvPr id="4" name="Rectangle 3"/>
          <p:cNvSpPr/>
          <p:nvPr/>
        </p:nvSpPr>
        <p:spPr>
          <a:xfrm>
            <a:off x="238499" y="721562"/>
            <a:ext cx="8519306" cy="1446550"/>
          </a:xfrm>
          <a:prstGeom prst="rect">
            <a:avLst/>
          </a:prstGeom>
        </p:spPr>
        <p:txBody>
          <a:bodyPr wrap="square">
            <a:spAutoFit/>
          </a:bodyPr>
          <a:lstStyle/>
          <a:p>
            <a:r>
              <a:rPr lang="fr-FR" sz="2400" b="1" dirty="0">
                <a:solidFill>
                  <a:srgbClr val="CC99FF"/>
                </a:solidFill>
                <a:latin typeface="+mj-lt"/>
              </a:rPr>
              <a:t>Complications psychiatriques et neurologiques :</a:t>
            </a:r>
          </a:p>
          <a:p>
            <a:endParaRPr lang="fr-FR" sz="1000" b="1" i="0" dirty="0">
              <a:solidFill>
                <a:srgbClr val="CC99FF"/>
              </a:solidFill>
              <a:effectLst/>
              <a:latin typeface="Bree Serif"/>
            </a:endParaRPr>
          </a:p>
          <a:p>
            <a:r>
              <a:rPr lang="fr-FR" dirty="0">
                <a:solidFill>
                  <a:schemeClr val="tx1">
                    <a:lumMod val="75000"/>
                    <a:lumOff val="25000"/>
                  </a:schemeClr>
                </a:solidFill>
                <a:latin typeface="+mn-lt"/>
                <a:cs typeface="Arial" panose="020B0604020202020204" pitchFamily="34" charset="0"/>
              </a:rPr>
              <a:t>- Il multiplie par 5 le risque de dépression chez l’adolescent</a:t>
            </a:r>
          </a:p>
          <a:p>
            <a:r>
              <a:rPr lang="fr-FR" dirty="0">
                <a:solidFill>
                  <a:schemeClr val="tx1">
                    <a:lumMod val="75000"/>
                    <a:lumOff val="25000"/>
                  </a:schemeClr>
                </a:solidFill>
                <a:latin typeface="+mn-lt"/>
                <a:cs typeface="Arial" panose="020B0604020202020204" pitchFamily="34" charset="0"/>
              </a:rPr>
              <a:t>- Le cannabis augmente aussi le risque de déclenchement d’une schizophrénie.</a:t>
            </a:r>
          </a:p>
          <a:p>
            <a:r>
              <a:rPr lang="fr-FR" dirty="0">
                <a:solidFill>
                  <a:schemeClr val="tx1">
                    <a:lumMod val="75000"/>
                    <a:lumOff val="25000"/>
                  </a:schemeClr>
                </a:solidFill>
                <a:latin typeface="+mn-lt"/>
                <a:cs typeface="Arial" panose="020B0604020202020204" pitchFamily="34" charset="0"/>
              </a:rPr>
              <a:t>- …</a:t>
            </a:r>
          </a:p>
        </p:txBody>
      </p:sp>
      <p:pic>
        <p:nvPicPr>
          <p:cNvPr id="5" name="Image 4"/>
          <p:cNvPicPr>
            <a:picLocks noChangeAspect="1"/>
          </p:cNvPicPr>
          <p:nvPr/>
        </p:nvPicPr>
        <p:blipFill>
          <a:blip r:embed="rId3"/>
          <a:stretch>
            <a:fillRect/>
          </a:stretch>
        </p:blipFill>
        <p:spPr>
          <a:xfrm>
            <a:off x="226701" y="5168933"/>
            <a:ext cx="8757692" cy="1577952"/>
          </a:xfrm>
          <a:prstGeom prst="rect">
            <a:avLst/>
          </a:prstGeom>
        </p:spPr>
      </p:pic>
      <p:sp>
        <p:nvSpPr>
          <p:cNvPr id="8" name="Rectangle 7"/>
          <p:cNvSpPr/>
          <p:nvPr/>
        </p:nvSpPr>
        <p:spPr>
          <a:xfrm>
            <a:off x="233477" y="2306611"/>
            <a:ext cx="8757692" cy="2862322"/>
          </a:xfrm>
          <a:prstGeom prst="rect">
            <a:avLst/>
          </a:prstGeom>
        </p:spPr>
        <p:txBody>
          <a:bodyPr wrap="square">
            <a:spAutoFit/>
          </a:bodyPr>
          <a:lstStyle/>
          <a:p>
            <a:r>
              <a:rPr lang="fr-FR" b="1" dirty="0">
                <a:solidFill>
                  <a:srgbClr val="CC99FF"/>
                </a:solidFill>
                <a:latin typeface="Bree Serif"/>
              </a:rPr>
              <a:t>Complications physiques</a:t>
            </a:r>
            <a:r>
              <a:rPr lang="fr-FR" dirty="0">
                <a:solidFill>
                  <a:srgbClr val="CC99FF"/>
                </a:solidFill>
                <a:latin typeface="Bree Serif"/>
              </a:rPr>
              <a:t> :</a:t>
            </a:r>
            <a:endParaRPr lang="fr-FR" dirty="0">
              <a:solidFill>
                <a:srgbClr val="5B5E69"/>
              </a:solidFill>
              <a:latin typeface="Bree Serif"/>
            </a:endParaRPr>
          </a:p>
          <a:p>
            <a:r>
              <a:rPr lang="fr-FR" dirty="0">
                <a:solidFill>
                  <a:schemeClr val="tx1">
                    <a:lumMod val="75000"/>
                    <a:lumOff val="25000"/>
                  </a:schemeClr>
                </a:solidFill>
                <a:latin typeface="+mn-lt"/>
                <a:cs typeface="Arial" panose="020B0604020202020204" pitchFamily="34" charset="0"/>
              </a:rPr>
              <a:t>- augmentation du risque de maladies cardio-vasculaires/pulmonaires,</a:t>
            </a:r>
          </a:p>
          <a:p>
            <a:r>
              <a:rPr lang="fr-FR" dirty="0">
                <a:solidFill>
                  <a:schemeClr val="tx1">
                    <a:lumMod val="75000"/>
                    <a:lumOff val="25000"/>
                  </a:schemeClr>
                </a:solidFill>
                <a:latin typeface="+mn-lt"/>
                <a:cs typeface="Arial" panose="020B0604020202020204" pitchFamily="34" charset="0"/>
              </a:rPr>
              <a:t>- arythmie cardiaque,</a:t>
            </a:r>
          </a:p>
          <a:p>
            <a:r>
              <a:rPr lang="fr-FR" dirty="0">
                <a:solidFill>
                  <a:schemeClr val="tx1">
                    <a:lumMod val="75000"/>
                    <a:lumOff val="25000"/>
                  </a:schemeClr>
                </a:solidFill>
                <a:latin typeface="+mn-lt"/>
                <a:cs typeface="Arial" panose="020B0604020202020204" pitchFamily="34" charset="0"/>
              </a:rPr>
              <a:t>- augmentation du risque d’hépatite notamment pendant la grossesse,</a:t>
            </a:r>
          </a:p>
          <a:p>
            <a:r>
              <a:rPr lang="fr-FR" dirty="0">
                <a:solidFill>
                  <a:schemeClr val="tx1">
                    <a:lumMod val="75000"/>
                    <a:lumOff val="25000"/>
                  </a:schemeClr>
                </a:solidFill>
                <a:latin typeface="+mn-lt"/>
                <a:cs typeface="Arial" panose="020B0604020202020204" pitchFamily="34" charset="0"/>
              </a:rPr>
              <a:t>- augmentation du risque d’infarctus, bronchopneumopathie,</a:t>
            </a:r>
          </a:p>
          <a:p>
            <a:r>
              <a:rPr lang="fr-FR" dirty="0">
                <a:solidFill>
                  <a:schemeClr val="tx1">
                    <a:lumMod val="75000"/>
                    <a:lumOff val="25000"/>
                  </a:schemeClr>
                </a:solidFill>
                <a:latin typeface="+mn-lt"/>
                <a:cs typeface="Arial" panose="020B0604020202020204" pitchFamily="34" charset="0"/>
              </a:rPr>
              <a:t>- bronchite chronique. majoration des symptômes respiratoires (+ de rhume et </a:t>
            </a:r>
            <a:r>
              <a:rPr lang="fr-FR" dirty="0" err="1">
                <a:solidFill>
                  <a:schemeClr val="tx1">
                    <a:lumMod val="75000"/>
                    <a:lumOff val="25000"/>
                  </a:schemeClr>
                </a:solidFill>
                <a:latin typeface="+mn-lt"/>
                <a:cs typeface="Arial" panose="020B0604020202020204" pitchFamily="34" charset="0"/>
              </a:rPr>
              <a:t>bronchiopathies</a:t>
            </a:r>
            <a:r>
              <a:rPr lang="fr-FR" dirty="0">
                <a:solidFill>
                  <a:schemeClr val="tx1">
                    <a:lumMod val="75000"/>
                    <a:lumOff val="25000"/>
                  </a:schemeClr>
                </a:solidFill>
                <a:latin typeface="+mn-lt"/>
                <a:cs typeface="Arial" panose="020B0604020202020204" pitchFamily="34" charset="0"/>
              </a:rPr>
              <a:t>, essoufflements, crachats matinaux…).</a:t>
            </a:r>
          </a:p>
          <a:p>
            <a:r>
              <a:rPr lang="fr-FR" dirty="0">
                <a:solidFill>
                  <a:schemeClr val="tx1">
                    <a:lumMod val="75000"/>
                    <a:lumOff val="25000"/>
                  </a:schemeClr>
                </a:solidFill>
                <a:latin typeface="+mn-lt"/>
                <a:cs typeface="Arial" panose="020B0604020202020204" pitchFamily="34" charset="0"/>
              </a:rPr>
              <a:t>- On peut retrouver des inflammations des bronches comparables à celles des fumeurs de tabac.</a:t>
            </a:r>
          </a:p>
          <a:p>
            <a:r>
              <a:rPr lang="fr-FR" dirty="0">
                <a:solidFill>
                  <a:schemeClr val="tx1">
                    <a:lumMod val="75000"/>
                    <a:lumOff val="25000"/>
                  </a:schemeClr>
                </a:solidFill>
                <a:latin typeface="+mn-lt"/>
                <a:cs typeface="Arial" panose="020B0604020202020204" pitchFamily="34" charset="0"/>
              </a:rPr>
              <a:t>- …</a:t>
            </a:r>
          </a:p>
        </p:txBody>
      </p:sp>
      <p:pic>
        <p:nvPicPr>
          <p:cNvPr id="7" name="Image 6">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97184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Q7. L’alcool hydrate…Exemple : une bière en été va m’hydrater….?</a:t>
            </a:r>
          </a:p>
        </p:txBody>
      </p:sp>
      <p:sp>
        <p:nvSpPr>
          <p:cNvPr id="9" name="Espace réservé du contenu 2"/>
          <p:cNvSpPr txBox="1">
            <a:spLocks/>
          </p:cNvSpPr>
          <p:nvPr/>
        </p:nvSpPr>
        <p:spPr bwMode="auto">
          <a:xfrm>
            <a:off x="0" y="1052736"/>
            <a:ext cx="8229600"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b="1" dirty="0">
                <a:cs typeface="Arial" panose="020B0604020202020204" pitchFamily="34" charset="0"/>
              </a:rPr>
              <a:t>FAUX</a:t>
            </a: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endParaRPr lang="fr-FR" dirty="0">
              <a:solidFill>
                <a:srgbClr val="29567F"/>
              </a:solidFill>
              <a:cs typeface="Arial" panose="020B0604020202020204" pitchFamily="34" charset="0"/>
            </a:endParaRPr>
          </a:p>
        </p:txBody>
      </p:sp>
      <p:sp>
        <p:nvSpPr>
          <p:cNvPr id="4" name="Rectangle 3"/>
          <p:cNvSpPr/>
          <p:nvPr/>
        </p:nvSpPr>
        <p:spPr>
          <a:xfrm>
            <a:off x="179512" y="2492896"/>
            <a:ext cx="8784976" cy="800219"/>
          </a:xfrm>
          <a:prstGeom prst="rect">
            <a:avLst/>
          </a:prstGeom>
        </p:spPr>
        <p:txBody>
          <a:bodyPr wrap="square">
            <a:spAutoFit/>
          </a:bodyPr>
          <a:lstStyle/>
          <a:p>
            <a:pPr algn="ctr"/>
            <a:r>
              <a:rPr lang="fr-FR" sz="2300" dirty="0">
                <a:solidFill>
                  <a:schemeClr val="tx1">
                    <a:lumMod val="75000"/>
                    <a:lumOff val="25000"/>
                  </a:schemeClr>
                </a:solidFill>
                <a:latin typeface="+mn-lt"/>
                <a:cs typeface="Arial" panose="020B0604020202020204" pitchFamily="34" charset="0"/>
              </a:rPr>
              <a:t>L’alcool tend même à induire une déshydratation, </a:t>
            </a:r>
          </a:p>
          <a:p>
            <a:pPr algn="ctr"/>
            <a:r>
              <a:rPr lang="fr-FR" sz="2300" dirty="0">
                <a:solidFill>
                  <a:schemeClr val="tx1">
                    <a:lumMod val="75000"/>
                    <a:lumOff val="25000"/>
                  </a:schemeClr>
                </a:solidFill>
                <a:latin typeface="+mn-lt"/>
                <a:cs typeface="Arial" panose="020B0604020202020204" pitchFamily="34" charset="0"/>
              </a:rPr>
              <a:t>car l'alcool possède un effet diurétique.</a:t>
            </a:r>
          </a:p>
        </p:txBody>
      </p:sp>
      <p:pic>
        <p:nvPicPr>
          <p:cNvPr id="5" name="Image 4"/>
          <p:cNvPicPr>
            <a:picLocks noChangeAspect="1"/>
          </p:cNvPicPr>
          <p:nvPr/>
        </p:nvPicPr>
        <p:blipFill>
          <a:blip r:embed="rId3"/>
          <a:stretch>
            <a:fillRect/>
          </a:stretch>
        </p:blipFill>
        <p:spPr>
          <a:xfrm>
            <a:off x="4730638" y="4205542"/>
            <a:ext cx="4067944" cy="1939450"/>
          </a:xfrm>
          <a:prstGeom prst="rect">
            <a:avLst/>
          </a:prstGeom>
        </p:spPr>
      </p:pic>
      <p:pic>
        <p:nvPicPr>
          <p:cNvPr id="7" name="Image 6">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073416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Q8. Je fume un joint samedi soir. Est-ce que je peux être positif lors d’un contrôle le lundi matin ? </a:t>
            </a:r>
          </a:p>
        </p:txBody>
      </p:sp>
      <p:sp>
        <p:nvSpPr>
          <p:cNvPr id="9" name="Espace réservé du contenu 2"/>
          <p:cNvSpPr txBox="1">
            <a:spLocks/>
          </p:cNvSpPr>
          <p:nvPr/>
        </p:nvSpPr>
        <p:spPr bwMode="auto">
          <a:xfrm>
            <a:off x="0" y="836712"/>
            <a:ext cx="8229600"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b="1" dirty="0">
                <a:cs typeface="Arial" panose="020B0604020202020204" pitchFamily="34" charset="0"/>
              </a:rPr>
              <a:t>OUI</a:t>
            </a: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endParaRPr lang="fr-FR" dirty="0">
              <a:solidFill>
                <a:srgbClr val="29567F"/>
              </a:solidFill>
              <a:cs typeface="Arial" panose="020B0604020202020204" pitchFamily="34" charset="0"/>
            </a:endParaRPr>
          </a:p>
        </p:txBody>
      </p:sp>
      <p:pic>
        <p:nvPicPr>
          <p:cNvPr id="3" name="Image 2"/>
          <p:cNvPicPr>
            <a:picLocks noChangeAspect="1"/>
          </p:cNvPicPr>
          <p:nvPr/>
        </p:nvPicPr>
        <p:blipFill>
          <a:blip r:embed="rId3"/>
          <a:stretch>
            <a:fillRect/>
          </a:stretch>
        </p:blipFill>
        <p:spPr>
          <a:xfrm>
            <a:off x="179512" y="1844824"/>
            <a:ext cx="8828262" cy="2909874"/>
          </a:xfrm>
          <a:prstGeom prst="rect">
            <a:avLst/>
          </a:prstGeom>
        </p:spPr>
      </p:pic>
      <p:pic>
        <p:nvPicPr>
          <p:cNvPr id="5" name="Image 4">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685909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7128792" cy="417772"/>
          </a:xfrm>
        </p:spPr>
        <p:txBody>
          <a:bodyPr>
            <a:noAutofit/>
          </a:bodyPr>
          <a:lstStyle/>
          <a:p>
            <a:r>
              <a:rPr lang="fr-FR" sz="2000" dirty="0">
                <a:solidFill>
                  <a:srgbClr val="29567F"/>
                </a:solidFill>
                <a:latin typeface="+mn-lt"/>
                <a:ea typeface="+mn-ea"/>
                <a:cs typeface="Arial" panose="020B0604020202020204" pitchFamily="34" charset="0"/>
              </a:rPr>
              <a:t>Q9. Une femme de 60 kg, au cours d’un repas, a bu une flute de champagne et 2 verres de vin. Peut-elle conduire tout de suite ? </a:t>
            </a:r>
          </a:p>
        </p:txBody>
      </p:sp>
      <p:sp>
        <p:nvSpPr>
          <p:cNvPr id="4" name="Rectangle 3"/>
          <p:cNvSpPr/>
          <p:nvPr/>
        </p:nvSpPr>
        <p:spPr>
          <a:xfrm>
            <a:off x="196008" y="764704"/>
            <a:ext cx="8568952" cy="1892826"/>
          </a:xfrm>
          <a:prstGeom prst="rect">
            <a:avLst/>
          </a:prstGeom>
        </p:spPr>
        <p:txBody>
          <a:bodyPr wrap="square">
            <a:spAutoFit/>
          </a:bodyPr>
          <a:lstStyle/>
          <a:p>
            <a:pPr algn="just"/>
            <a:r>
              <a:rPr lang="fr-FR" sz="2200" dirty="0">
                <a:solidFill>
                  <a:srgbClr val="29567F"/>
                </a:solidFill>
                <a:latin typeface="+mn-lt"/>
                <a:cs typeface="Arial" panose="020B0604020202020204" pitchFamily="34" charset="0"/>
              </a:rPr>
              <a:t>Réponse : dans trois heures</a:t>
            </a:r>
          </a:p>
          <a:p>
            <a:pPr marL="342900" indent="-342900" algn="just">
              <a:buFontTx/>
              <a:buChar char="-"/>
            </a:pPr>
            <a:r>
              <a:rPr lang="fr-FR" sz="1900" i="1" dirty="0">
                <a:latin typeface="+mn-lt"/>
                <a:cs typeface="Arial" panose="020B0604020202020204" pitchFamily="34" charset="0"/>
              </a:rPr>
              <a:t>Le taux d’alcool limite autorisé est de 0,5 g d’alcool par litre de sang </a:t>
            </a:r>
          </a:p>
          <a:p>
            <a:pPr marL="342900" indent="-342900" algn="just">
              <a:buFontTx/>
              <a:buChar char="-"/>
            </a:pPr>
            <a:r>
              <a:rPr lang="fr-FR" sz="1900" i="1" dirty="0">
                <a:latin typeface="+mn-lt"/>
                <a:cs typeface="Arial" panose="020B0604020202020204" pitchFamily="34" charset="0"/>
              </a:rPr>
              <a:t>On élimine entre 0,10g et 0,15g d’alcool par heure (soit environ 1h30 pour éliminer un verre). </a:t>
            </a:r>
          </a:p>
          <a:p>
            <a:pPr algn="just"/>
            <a:r>
              <a:rPr lang="fr-FR" sz="1900" i="1" dirty="0">
                <a:latin typeface="+mn-lt"/>
                <a:cs typeface="Arial" panose="020B0604020202020204" pitchFamily="34" charset="0"/>
              </a:rPr>
              <a:t>- En trois heures on élimine donc entre 0,3g et 0,45g : on passe en dessous de la limite de 0,5g qu’au bout de 3 heures</a:t>
            </a:r>
          </a:p>
        </p:txBody>
      </p:sp>
      <p:pic>
        <p:nvPicPr>
          <p:cNvPr id="3" name="Image 2"/>
          <p:cNvPicPr>
            <a:picLocks noChangeAspect="1"/>
          </p:cNvPicPr>
          <p:nvPr/>
        </p:nvPicPr>
        <p:blipFill>
          <a:blip r:embed="rId2"/>
          <a:stretch>
            <a:fillRect/>
          </a:stretch>
        </p:blipFill>
        <p:spPr>
          <a:xfrm>
            <a:off x="3116560" y="2657530"/>
            <a:ext cx="3143400" cy="2023182"/>
          </a:xfrm>
          <a:prstGeom prst="rect">
            <a:avLst/>
          </a:prstGeom>
        </p:spPr>
      </p:pic>
      <p:pic>
        <p:nvPicPr>
          <p:cNvPr id="5" name="Image 4"/>
          <p:cNvPicPr>
            <a:picLocks noChangeAspect="1"/>
          </p:cNvPicPr>
          <p:nvPr/>
        </p:nvPicPr>
        <p:blipFill>
          <a:blip r:embed="rId3"/>
          <a:stretch>
            <a:fillRect/>
          </a:stretch>
        </p:blipFill>
        <p:spPr>
          <a:xfrm>
            <a:off x="196008" y="4914976"/>
            <a:ext cx="3901827" cy="1663636"/>
          </a:xfrm>
          <a:prstGeom prst="rect">
            <a:avLst/>
          </a:prstGeom>
        </p:spPr>
      </p:pic>
      <p:pic>
        <p:nvPicPr>
          <p:cNvPr id="6" name="Image 5"/>
          <p:cNvPicPr>
            <a:picLocks noChangeAspect="1"/>
          </p:cNvPicPr>
          <p:nvPr/>
        </p:nvPicPr>
        <p:blipFill>
          <a:blip r:embed="rId4"/>
          <a:stretch>
            <a:fillRect/>
          </a:stretch>
        </p:blipFill>
        <p:spPr>
          <a:xfrm>
            <a:off x="4675428" y="4861780"/>
            <a:ext cx="4499992" cy="1770028"/>
          </a:xfrm>
          <a:prstGeom prst="rect">
            <a:avLst/>
          </a:prstGeom>
        </p:spPr>
      </p:pic>
      <p:pic>
        <p:nvPicPr>
          <p:cNvPr id="8" name="Image 7">
            <a:hlinkClick r:id="rId5" action="ppaction://hlinksldjump"/>
          </p:cNvPr>
          <p:cNvPicPr>
            <a:picLocks noChangeAspect="1"/>
          </p:cNvPicPr>
          <p:nvPr/>
        </p:nvPicPr>
        <p:blipFill>
          <a:blip r:embed="rId6"/>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4186137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solidFill>
                  <a:srgbClr val="29567F"/>
                </a:solidFill>
                <a:latin typeface="+mn-lt"/>
                <a:ea typeface="+mn-ea"/>
                <a:cs typeface="Arial" panose="020B0604020202020204" pitchFamily="34" charset="0"/>
              </a:rPr>
              <a:t>Dose d’alcool</a:t>
            </a:r>
          </a:p>
        </p:txBody>
      </p:sp>
      <p:pic>
        <p:nvPicPr>
          <p:cNvPr id="4" name="Image 3"/>
          <p:cNvPicPr>
            <a:picLocks noChangeAspect="1"/>
          </p:cNvPicPr>
          <p:nvPr/>
        </p:nvPicPr>
        <p:blipFill>
          <a:blip r:embed="rId2"/>
          <a:stretch>
            <a:fillRect/>
          </a:stretch>
        </p:blipFill>
        <p:spPr>
          <a:xfrm>
            <a:off x="1331640" y="2564904"/>
            <a:ext cx="6408712" cy="1831060"/>
          </a:xfrm>
          <a:prstGeom prst="rect">
            <a:avLst/>
          </a:prstGeom>
        </p:spPr>
      </p:pic>
    </p:spTree>
    <p:extLst>
      <p:ext uri="{BB962C8B-B14F-4D97-AF65-F5344CB8AC3E}">
        <p14:creationId xmlns:p14="http://schemas.microsoft.com/office/powerpoint/2010/main" val="1406541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6984776" cy="417772"/>
          </a:xfrm>
        </p:spPr>
        <p:txBody>
          <a:bodyPr>
            <a:noAutofit/>
          </a:bodyPr>
          <a:lstStyle/>
          <a:p>
            <a:r>
              <a:rPr lang="fr-FR" sz="2000" dirty="0">
                <a:solidFill>
                  <a:srgbClr val="29567F"/>
                </a:solidFill>
                <a:latin typeface="+mn-lt"/>
                <a:ea typeface="+mn-ea"/>
                <a:cs typeface="Arial" panose="020B0604020202020204" pitchFamily="34" charset="0"/>
              </a:rPr>
              <a:t>Q9. Une femme de 60 kg, au cours d’un repas, a bu une flute de champagne et 2 verres de vin. Peut-elle conduire tout de suite ? </a:t>
            </a:r>
          </a:p>
        </p:txBody>
      </p:sp>
      <p:pic>
        <p:nvPicPr>
          <p:cNvPr id="7" name="Image 6"/>
          <p:cNvPicPr>
            <a:picLocks noChangeAspect="1"/>
          </p:cNvPicPr>
          <p:nvPr/>
        </p:nvPicPr>
        <p:blipFill>
          <a:blip r:embed="rId2"/>
          <a:stretch>
            <a:fillRect/>
          </a:stretch>
        </p:blipFill>
        <p:spPr>
          <a:xfrm>
            <a:off x="292472" y="2564904"/>
            <a:ext cx="8791575" cy="1476375"/>
          </a:xfrm>
          <a:prstGeom prst="rect">
            <a:avLst/>
          </a:prstGeom>
        </p:spPr>
      </p:pic>
      <p:pic>
        <p:nvPicPr>
          <p:cNvPr id="5" name="Image 4">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828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Q10. Comment dégrader l’alcool en un clin d’œil ?</a:t>
            </a:r>
          </a:p>
        </p:txBody>
      </p:sp>
      <p:sp>
        <p:nvSpPr>
          <p:cNvPr id="4" name="Rectangle 3"/>
          <p:cNvSpPr/>
          <p:nvPr/>
        </p:nvSpPr>
        <p:spPr>
          <a:xfrm>
            <a:off x="196008" y="1988840"/>
            <a:ext cx="8568952" cy="3477875"/>
          </a:xfrm>
          <a:prstGeom prst="rect">
            <a:avLst/>
          </a:prstGeom>
        </p:spPr>
        <p:txBody>
          <a:bodyPr wrap="square">
            <a:spAutoFit/>
          </a:bodyPr>
          <a:lstStyle/>
          <a:p>
            <a:pPr algn="just"/>
            <a:r>
              <a:rPr lang="fr-FR" sz="1900" dirty="0">
                <a:latin typeface="+mn-lt"/>
                <a:cs typeface="Arial" panose="020B0604020202020204" pitchFamily="34" charset="0"/>
              </a:rPr>
              <a:t>Boire de l'eau, un café, une cuillère d'huile ou encore un verre de lait, prendre une douche froide, … ne permettent pas de dessaouler et n'ont aucun effet sur le taux d'alcool sanguin.</a:t>
            </a:r>
          </a:p>
          <a:p>
            <a:pPr algn="just"/>
            <a:endParaRPr lang="fr-FR" sz="1600" i="1" dirty="0">
              <a:latin typeface="+mn-lt"/>
              <a:cs typeface="Arial" panose="020B0604020202020204" pitchFamily="34" charset="0"/>
            </a:endParaRPr>
          </a:p>
          <a:p>
            <a:pPr algn="just"/>
            <a:endParaRPr lang="fr-FR" sz="1600" i="1" dirty="0">
              <a:latin typeface="+mn-lt"/>
              <a:cs typeface="Arial" panose="020B0604020202020204" pitchFamily="34" charset="0"/>
            </a:endParaRPr>
          </a:p>
          <a:p>
            <a:pPr algn="just"/>
            <a:endParaRPr lang="fr-FR" sz="1600" i="1" dirty="0">
              <a:latin typeface="+mn-lt"/>
              <a:cs typeface="Arial" panose="020B0604020202020204" pitchFamily="34" charset="0"/>
            </a:endParaRPr>
          </a:p>
          <a:p>
            <a:pPr algn="just"/>
            <a:endParaRPr lang="fr-FR" sz="1600" i="1" dirty="0">
              <a:latin typeface="+mn-lt"/>
              <a:cs typeface="Arial" panose="020B0604020202020204" pitchFamily="34" charset="0"/>
            </a:endParaRPr>
          </a:p>
          <a:p>
            <a:pPr algn="just"/>
            <a:endParaRPr lang="fr-FR" sz="1600" i="1" dirty="0">
              <a:latin typeface="+mn-lt"/>
              <a:cs typeface="Arial" panose="020B0604020202020204" pitchFamily="34" charset="0"/>
            </a:endParaRPr>
          </a:p>
          <a:p>
            <a:pPr algn="just"/>
            <a:endParaRPr lang="fr-FR" sz="1600" i="1" dirty="0">
              <a:latin typeface="+mn-lt"/>
              <a:cs typeface="Arial" panose="020B0604020202020204" pitchFamily="34" charset="0"/>
            </a:endParaRPr>
          </a:p>
          <a:p>
            <a:pPr algn="just"/>
            <a:endParaRPr lang="fr-FR" sz="1600" i="1" dirty="0">
              <a:latin typeface="+mn-lt"/>
              <a:cs typeface="Arial" panose="020B0604020202020204" pitchFamily="34" charset="0"/>
            </a:endParaRPr>
          </a:p>
          <a:p>
            <a:pPr algn="just"/>
            <a:r>
              <a:rPr lang="fr-FR" sz="1700" i="1" dirty="0">
                <a:latin typeface="+mn-lt"/>
                <a:cs typeface="Arial" panose="020B0604020202020204" pitchFamily="34" charset="0"/>
              </a:rPr>
              <a:t>80 % de l’alcool ingéré étant traité par le foi, aucun remède dit « de grand-mère » ne peut agir sur le taux d’alcoolémie. A noter : la prise d’un repas influence le taux en augmentant le délai de passage de l’alcool dans le sang.</a:t>
            </a:r>
          </a:p>
        </p:txBody>
      </p:sp>
    </p:spTree>
    <p:extLst>
      <p:ext uri="{BB962C8B-B14F-4D97-AF65-F5344CB8AC3E}">
        <p14:creationId xmlns:p14="http://schemas.microsoft.com/office/powerpoint/2010/main" val="3562215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Q10. Comment dégrader l’alcool en un clin d’œil ?</a:t>
            </a:r>
          </a:p>
        </p:txBody>
      </p:sp>
      <p:pic>
        <p:nvPicPr>
          <p:cNvPr id="3" name="Image 2"/>
          <p:cNvPicPr>
            <a:picLocks noChangeAspect="1"/>
          </p:cNvPicPr>
          <p:nvPr/>
        </p:nvPicPr>
        <p:blipFill>
          <a:blip r:embed="rId3"/>
          <a:stretch>
            <a:fillRect/>
          </a:stretch>
        </p:blipFill>
        <p:spPr>
          <a:xfrm>
            <a:off x="539552" y="907089"/>
            <a:ext cx="7704856" cy="5930721"/>
          </a:xfrm>
          <a:prstGeom prst="rect">
            <a:avLst/>
          </a:prstGeom>
        </p:spPr>
      </p:pic>
      <p:sp>
        <p:nvSpPr>
          <p:cNvPr id="5" name="ZoneTexte 4"/>
          <p:cNvSpPr txBox="1"/>
          <p:nvPr/>
        </p:nvSpPr>
        <p:spPr>
          <a:xfrm>
            <a:off x="6516216" y="3908956"/>
            <a:ext cx="1904351" cy="600164"/>
          </a:xfrm>
          <a:prstGeom prst="rect">
            <a:avLst/>
          </a:prstGeom>
          <a:noFill/>
        </p:spPr>
        <p:txBody>
          <a:bodyPr wrap="square" rtlCol="0">
            <a:spAutoFit/>
          </a:bodyPr>
          <a:lstStyle/>
          <a:p>
            <a:pPr algn="ctr">
              <a:lnSpc>
                <a:spcPct val="150000"/>
              </a:lnSpc>
            </a:pPr>
            <a:r>
              <a:rPr lang="fr-FR" sz="1100" b="1" i="1" dirty="0">
                <a:solidFill>
                  <a:srgbClr val="962246"/>
                </a:solidFill>
              </a:rPr>
              <a:t>Taux d’alcool maximum </a:t>
            </a:r>
          </a:p>
          <a:p>
            <a:pPr algn="ctr">
              <a:lnSpc>
                <a:spcPct val="150000"/>
              </a:lnSpc>
            </a:pPr>
            <a:r>
              <a:rPr lang="fr-FR" sz="1100" b="1" i="1" dirty="0">
                <a:solidFill>
                  <a:srgbClr val="962246"/>
                </a:solidFill>
              </a:rPr>
              <a:t>(code de la route)</a:t>
            </a:r>
          </a:p>
        </p:txBody>
      </p:sp>
      <p:pic>
        <p:nvPicPr>
          <p:cNvPr id="7" name="Image 6">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470401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7644" y="-57732"/>
            <a:ext cx="7200800" cy="82243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Q11. </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Laquelle de ces trois amies a bu le plus d’alcool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3275856"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p:cNvSpPr/>
          <p:nvPr/>
        </p:nvSpPr>
        <p:spPr>
          <a:xfrm>
            <a:off x="395536" y="5301208"/>
            <a:ext cx="8424936" cy="1323439"/>
          </a:xfrm>
          <a:prstGeom prst="rect">
            <a:avLst/>
          </a:prstGeom>
        </p:spPr>
        <p:txBody>
          <a:bodyPr wrap="square">
            <a:spAutoFit/>
          </a:bodyPr>
          <a:lstStyle/>
          <a:p>
            <a:pPr algn="ct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La réponse juste est A.</a:t>
            </a:r>
          </a:p>
          <a:p>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L’alcool entraine une dilatation des vaisseaux sanguins, ce qui donne une impression de chaleur. En réalité, l’ingestion d’alcool fait baisser la température corporelle : c’est donc probablement Sabrina qui a le plus bu.</a:t>
            </a: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1220605042"/>
              </p:ext>
            </p:extLst>
          </p:nvPr>
        </p:nvGraphicFramePr>
        <p:xfrm>
          <a:off x="2915816" y="908720"/>
          <a:ext cx="2933700" cy="3438525"/>
        </p:xfrm>
        <a:graphic>
          <a:graphicData uri="http://schemas.openxmlformats.org/presentationml/2006/ole">
            <mc:AlternateContent xmlns:mc="http://schemas.openxmlformats.org/markup-compatibility/2006">
              <mc:Choice xmlns:v="urn:schemas-microsoft-com:vml" Requires="v">
                <p:oleObj name="Image bitmap" r:id="rId3" imgW="5372850" imgH="6295238" progId="Paint.Picture">
                  <p:embed/>
                </p:oleObj>
              </mc:Choice>
              <mc:Fallback>
                <p:oleObj name="Image bitmap" r:id="rId3" imgW="5372850" imgH="6295238" progId="Paint.Picture">
                  <p:embed/>
                  <p:pic>
                    <p:nvPicPr>
                      <p:cNvPr id="5" name="Obje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908720"/>
                        <a:ext cx="2933700" cy="343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Image 7">
            <a:hlinkClick r:id="rId5" action="ppaction://hlinksldjump"/>
          </p:cNvPr>
          <p:cNvPicPr>
            <a:picLocks noChangeAspect="1"/>
          </p:cNvPicPr>
          <p:nvPr/>
        </p:nvPicPr>
        <p:blipFill>
          <a:blip r:embed="rId6"/>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218189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609599" y="1268760"/>
            <a:ext cx="8283575" cy="4679950"/>
          </a:xfrm>
        </p:spPr>
        <p:txBody>
          <a:bodyPr/>
          <a:lstStyle/>
          <a:p>
            <a:r>
              <a:rPr lang="fr-FR" sz="2200" dirty="0">
                <a:latin typeface="Arial" panose="020B0604020202020204" pitchFamily="34" charset="0"/>
                <a:cs typeface="Arial" panose="020B0604020202020204" pitchFamily="34" charset="0"/>
              </a:rPr>
              <a:t>Les différents centres de l’AIST</a:t>
            </a:r>
          </a:p>
          <a:p>
            <a:pPr marL="0" indent="0">
              <a:buNone/>
            </a:pPr>
            <a:r>
              <a:rPr lang="fr-FR" dirty="0"/>
              <a:t> </a:t>
            </a:r>
          </a:p>
        </p:txBody>
      </p:sp>
      <p:sp>
        <p:nvSpPr>
          <p:cNvPr id="4" name="Titre 1"/>
          <p:cNvSpPr txBox="1">
            <a:spLocks/>
          </p:cNvSpPr>
          <p:nvPr/>
        </p:nvSpPr>
        <p:spPr>
          <a:xfrm>
            <a:off x="674687" y="12576"/>
            <a:ext cx="8153400" cy="536104"/>
          </a:xfrm>
          <a:prstGeom prst="rect">
            <a:avLst/>
          </a:prstGeom>
        </p:spPr>
        <p:txBody>
          <a:bodyPr vert="horz" anchor="ctr">
            <a:no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3600" dirty="0">
                <a:solidFill>
                  <a:prstClr val="black"/>
                </a:solidFill>
              </a:rPr>
              <a:t>Présentation de l’AIST</a:t>
            </a:r>
          </a:p>
        </p:txBody>
      </p:sp>
      <p:pic>
        <p:nvPicPr>
          <p:cNvPr id="2" name="Image 1"/>
          <p:cNvPicPr>
            <a:picLocks noChangeAspect="1"/>
          </p:cNvPicPr>
          <p:nvPr/>
        </p:nvPicPr>
        <p:blipFill>
          <a:blip r:embed="rId2"/>
          <a:stretch>
            <a:fillRect/>
          </a:stretch>
        </p:blipFill>
        <p:spPr>
          <a:xfrm>
            <a:off x="1763688" y="2045747"/>
            <a:ext cx="5688632" cy="3902963"/>
          </a:xfrm>
          <a:prstGeom prst="rect">
            <a:avLst/>
          </a:prstGeom>
        </p:spPr>
      </p:pic>
    </p:spTree>
    <p:extLst>
      <p:ext uri="{BB962C8B-B14F-4D97-AF65-F5344CB8AC3E}">
        <p14:creationId xmlns:p14="http://schemas.microsoft.com/office/powerpoint/2010/main" val="3802674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0270" y="-129740"/>
            <a:ext cx="7200800" cy="82243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Q12. </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L’alcool est un poison pour le foie. Mais s’accompagne-t-il d’autres risques pour la santé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6" name="Image 5"/>
          <p:cNvPicPr>
            <a:picLocks noChangeAspect="1"/>
          </p:cNvPicPr>
          <p:nvPr/>
        </p:nvPicPr>
        <p:blipFill>
          <a:blip r:embed="rId3"/>
          <a:stretch>
            <a:fillRect/>
          </a:stretch>
        </p:blipFill>
        <p:spPr>
          <a:xfrm>
            <a:off x="251520" y="908720"/>
            <a:ext cx="8604448" cy="2965375"/>
          </a:xfrm>
          <a:prstGeom prst="rect">
            <a:avLst/>
          </a:prstGeom>
        </p:spPr>
      </p:pic>
      <p:sp>
        <p:nvSpPr>
          <p:cNvPr id="4" name="Rectangle 3"/>
          <p:cNvSpPr/>
          <p:nvPr/>
        </p:nvSpPr>
        <p:spPr>
          <a:xfrm>
            <a:off x="93603" y="4581128"/>
            <a:ext cx="8920282" cy="1631216"/>
          </a:xfrm>
          <a:prstGeom prst="rect">
            <a:avLst/>
          </a:prstGeom>
        </p:spPr>
        <p:txBody>
          <a:bodyPr wrap="square">
            <a:spAutoFit/>
          </a:bodyPr>
          <a:lstStyle/>
          <a:p>
            <a:pPr algn="ct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Les réponses A, C et D sont correctes.</a:t>
            </a:r>
          </a:p>
          <a:p>
            <a:pPr algn="ct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Plus on boit d’alcool, plus les risques de souffrir d’une maladie et les problèmes de sante en résultant sont importants. L’alcool ( seul ou en combinaison avec</a:t>
            </a:r>
          </a:p>
          <a:p>
            <a:pPr algn="ct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d’autres facteurs ) est a l’origine de plus de 60 maladies et peut endommager quasiment tous les organes du corps.</a:t>
            </a:r>
          </a:p>
        </p:txBody>
      </p:sp>
      <p:pic>
        <p:nvPicPr>
          <p:cNvPr id="7" name="Image 6">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4194912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123728" y="727720"/>
            <a:ext cx="4193943" cy="5950728"/>
          </a:xfrm>
          <a:prstGeom prst="rect">
            <a:avLst/>
          </a:prstGeom>
        </p:spPr>
      </p:pic>
      <p:sp>
        <p:nvSpPr>
          <p:cNvPr id="5" name="Titre 1"/>
          <p:cNvSpPr txBox="1">
            <a:spLocks/>
          </p:cNvSpPr>
          <p:nvPr/>
        </p:nvSpPr>
        <p:spPr>
          <a:xfrm>
            <a:off x="620270" y="-129740"/>
            <a:ext cx="7200800" cy="822436"/>
          </a:xfrm>
          <a:prstGeom prst="rect">
            <a:avLst/>
          </a:prstGeom>
        </p:spPr>
        <p:txBody>
          <a:bodyPr vert="horz" anchor="ctr">
            <a:no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lnSpc>
                <a:spcPct val="107000"/>
              </a:lnSpc>
              <a:spcAft>
                <a:spcPts val="800"/>
              </a:spcAft>
            </a:pPr>
            <a:r>
              <a:rPr lang="fr-FR" sz="2000">
                <a:solidFill>
                  <a:srgbClr val="29567F"/>
                </a:solidFill>
                <a:latin typeface="+mn-lt"/>
                <a:ea typeface="+mn-ea"/>
                <a:cs typeface="Arial" panose="020B0604020202020204" pitchFamily="34" charset="0"/>
              </a:rPr>
              <a:t>Q12. </a:t>
            </a:r>
            <a:r>
              <a:rPr lang="fr-FR" sz="2000">
                <a:solidFill>
                  <a:srgbClr val="29567F"/>
                </a:solidFill>
                <a:latin typeface="Calibri" panose="020F0502020204030204" pitchFamily="34" charset="0"/>
                <a:ea typeface="Calibri" panose="020F0502020204030204" pitchFamily="34" charset="0"/>
                <a:cs typeface="Times New Roman" panose="02020603050405020304" pitchFamily="18" charset="0"/>
              </a:rPr>
              <a:t>L’alcool est un poison pour le foie. Mais s’accompagne-t-il d’autres risques pour la santé ?</a:t>
            </a:r>
            <a:endParaRPr lang="fr-FR" sz="10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105246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86284"/>
            <a:ext cx="7200800" cy="822436"/>
          </a:xfrm>
        </p:spPr>
        <p:txBody>
          <a:bodyPr>
            <a:noAutofit/>
          </a:bodyPr>
          <a:lstStyle/>
          <a:p>
            <a:r>
              <a:rPr lang="fr-FR" sz="2000" dirty="0">
                <a:solidFill>
                  <a:srgbClr val="29567F"/>
                </a:solidFill>
                <a:latin typeface="+mn-lt"/>
                <a:ea typeface="+mn-ea"/>
                <a:cs typeface="Arial" panose="020B0604020202020204" pitchFamily="34" charset="0"/>
              </a:rPr>
              <a:t>Q13. Quelle partie du corps grossit en cas de consommation</a:t>
            </a:r>
            <a:br>
              <a:rPr lang="fr-FR" sz="2000" dirty="0">
                <a:solidFill>
                  <a:srgbClr val="29567F"/>
                </a:solidFill>
                <a:latin typeface="+mn-lt"/>
                <a:ea typeface="+mn-ea"/>
                <a:cs typeface="Arial" panose="020B0604020202020204" pitchFamily="34" charset="0"/>
              </a:rPr>
            </a:br>
            <a:r>
              <a:rPr lang="fr-FR" sz="2000" dirty="0">
                <a:solidFill>
                  <a:srgbClr val="29567F"/>
                </a:solidFill>
                <a:latin typeface="+mn-lt"/>
                <a:ea typeface="+mn-ea"/>
                <a:cs typeface="Arial" panose="020B0604020202020204" pitchFamily="34" charset="0"/>
              </a:rPr>
              <a:t>régulière d’alcool ?</a:t>
            </a:r>
            <a:br>
              <a:rPr lang="fr-FR" sz="2000" dirty="0"/>
            </a:br>
            <a:r>
              <a:rPr lang="fr-FR" sz="2000" dirty="0">
                <a:solidFill>
                  <a:srgbClr val="29567F"/>
                </a:solidFill>
                <a:latin typeface="+mn-lt"/>
                <a:ea typeface="+mn-ea"/>
                <a:cs typeface="Arial" panose="020B0604020202020204" pitchFamily="34"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5" name="Image 4"/>
          <p:cNvPicPr>
            <a:picLocks noChangeAspect="1"/>
          </p:cNvPicPr>
          <p:nvPr/>
        </p:nvPicPr>
        <p:blipFill>
          <a:blip r:embed="rId3"/>
          <a:stretch>
            <a:fillRect/>
          </a:stretch>
        </p:blipFill>
        <p:spPr>
          <a:xfrm>
            <a:off x="3635896" y="4310857"/>
            <a:ext cx="1368152" cy="889299"/>
          </a:xfrm>
          <a:prstGeom prst="rect">
            <a:avLst/>
          </a:prstGeom>
        </p:spPr>
      </p:pic>
      <p:sp>
        <p:nvSpPr>
          <p:cNvPr id="7" name="Rectangle 6"/>
          <p:cNvSpPr/>
          <p:nvPr/>
        </p:nvSpPr>
        <p:spPr>
          <a:xfrm>
            <a:off x="107504" y="5200157"/>
            <a:ext cx="8568952" cy="1631216"/>
          </a:xfrm>
          <a:prstGeom prst="rect">
            <a:avLst/>
          </a:prstGeom>
        </p:spPr>
        <p:txBody>
          <a:bodyPr wrap="square">
            <a:spAutoFit/>
          </a:bodyPr>
          <a:lstStyle/>
          <a:p>
            <a:pPr algn="just"/>
            <a:r>
              <a:rPr lang="fr-FR" sz="2000" dirty="0">
                <a:solidFill>
                  <a:srgbClr val="29567F"/>
                </a:solidFill>
                <a:latin typeface="+mn-lt"/>
                <a:cs typeface="Arial" panose="020B0604020202020204" pitchFamily="34" charset="0"/>
              </a:rPr>
              <a:t>La bonne réponse est B, mais uniquement pour les hommes. Une consommation excessive d’alcool entraine une diminution du taux de testostérone et l’ingestion d’un grand nombre de calories, ce qui favorise la croissance de la poitrine. Chez les femmes, le risque de voir se développer un cancer du sein augmente a partir d’un verre par jour.</a:t>
            </a:r>
          </a:p>
        </p:txBody>
      </p:sp>
      <p:sp>
        <p:nvSpPr>
          <p:cNvPr id="8" name="Rectangle 2"/>
          <p:cNvSpPr>
            <a:spLocks noChangeArrowheads="1"/>
          </p:cNvSpPr>
          <p:nvPr/>
        </p:nvSpPr>
        <p:spPr bwMode="auto">
          <a:xfrm>
            <a:off x="3059832" y="9000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9" name="Objet 8"/>
          <p:cNvGraphicFramePr>
            <a:graphicFrameLocks noChangeAspect="1"/>
          </p:cNvGraphicFramePr>
          <p:nvPr>
            <p:extLst>
              <p:ext uri="{D42A27DB-BD31-4B8C-83A1-F6EECF244321}">
                <p14:modId xmlns:p14="http://schemas.microsoft.com/office/powerpoint/2010/main" val="233300952"/>
              </p:ext>
            </p:extLst>
          </p:nvPr>
        </p:nvGraphicFramePr>
        <p:xfrm>
          <a:off x="3059832" y="900030"/>
          <a:ext cx="2762250" cy="2971800"/>
        </p:xfrm>
        <a:graphic>
          <a:graphicData uri="http://schemas.openxmlformats.org/presentationml/2006/ole">
            <mc:AlternateContent xmlns:mc="http://schemas.openxmlformats.org/markup-compatibility/2006">
              <mc:Choice xmlns:v="urn:schemas-microsoft-com:vml" Requires="v">
                <p:oleObj name="Image bitmap" r:id="rId4" imgW="4447619" imgH="4800000" progId="Paint.Picture">
                  <p:embed/>
                </p:oleObj>
              </mc:Choice>
              <mc:Fallback>
                <p:oleObj name="Image bitmap" r:id="rId4" imgW="4447619" imgH="4800000" progId="Paint.Picture">
                  <p:embed/>
                  <p:pic>
                    <p:nvPicPr>
                      <p:cNvPr id="9" name="Obje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900030"/>
                        <a:ext cx="2762250"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Image 9">
            <a:hlinkClick r:id="rId6" action="ppaction://hlinksldjump"/>
          </p:cNvPr>
          <p:cNvPicPr>
            <a:picLocks noChangeAspect="1"/>
          </p:cNvPicPr>
          <p:nvPr/>
        </p:nvPicPr>
        <p:blipFill>
          <a:blip r:embed="rId7"/>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2521807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48680"/>
            <a:ext cx="7187679" cy="14401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Q14. Ma sœur boit chaque soir une demi-bouteille de vin. Je trouve que c’est trop. Comment le lui dire ?</a:t>
            </a:r>
            <a:br>
              <a:rPr lang="fr-FR" sz="1050" dirty="0">
                <a:latin typeface="Calibri" panose="020F0502020204030204" pitchFamily="34" charset="0"/>
                <a:ea typeface="Calibri" panose="020F0502020204030204" pitchFamily="34" charset="0"/>
                <a:cs typeface="Times New Roman" panose="02020603050405020304" pitchFamily="18" charset="0"/>
              </a:rPr>
            </a:br>
            <a:br>
              <a:rPr lang="fr-FR" sz="2000" dirty="0"/>
            </a:br>
            <a:r>
              <a:rPr lang="fr-FR" sz="2000" dirty="0">
                <a:solidFill>
                  <a:srgbClr val="29567F"/>
                </a:solidFill>
                <a:latin typeface="+mn-lt"/>
                <a:ea typeface="+mn-ea"/>
                <a:cs typeface="Arial" panose="020B0604020202020204" pitchFamily="34"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6"/>
          <p:cNvSpPr/>
          <p:nvPr/>
        </p:nvSpPr>
        <p:spPr>
          <a:xfrm>
            <a:off x="179512" y="4797152"/>
            <a:ext cx="8568952" cy="1938992"/>
          </a:xfrm>
          <a:prstGeom prst="rect">
            <a:avLst/>
          </a:prstGeom>
        </p:spPr>
        <p:txBody>
          <a:bodyPr wrap="square">
            <a:spAutoFit/>
          </a:bodyPr>
          <a:lstStyle/>
          <a:p>
            <a:pPr algn="ctr"/>
            <a:r>
              <a:rPr lang="fr-FR" sz="2000" dirty="0">
                <a:solidFill>
                  <a:srgbClr val="29567F"/>
                </a:solidFill>
                <a:latin typeface="+mn-lt"/>
                <a:ea typeface="Calibri" panose="020F0502020204030204" pitchFamily="34" charset="0"/>
                <a:cs typeface="Times New Roman" panose="02020603050405020304" pitchFamily="18" charset="0"/>
              </a:rPr>
              <a:t>Les réponses A et C sont correctes.</a:t>
            </a:r>
          </a:p>
          <a:p>
            <a:pPr algn="just"/>
            <a:r>
              <a:rPr lang="fr-FR" sz="2000" i="1" dirty="0">
                <a:solidFill>
                  <a:srgbClr val="29567F"/>
                </a:solidFill>
                <a:latin typeface="+mn-lt"/>
                <a:ea typeface="Calibri" panose="020F0502020204030204" pitchFamily="34" charset="0"/>
                <a:cs typeface="Times New Roman" panose="02020603050405020304" pitchFamily="18" charset="0"/>
              </a:rPr>
              <a:t>Le fait de boire quatre verres de vin par jour est considère comme excessif pour une femme. Faites-lui part de votre inquiétude sans porter de jugement, et demandez-lui ce qu’elle en pense. Vous pouvez demander conseil a un centre de prevention des addictions en vue de vous préparer a cette conversation. Si elle le souhaite, des spécialistes peuvent l’aider a prendre le problème a bras-le-corps</a:t>
            </a:r>
            <a:r>
              <a:rPr lang="fr-FR" sz="2000" i="1" dirty="0">
                <a:latin typeface="NewBaskerville-Roman"/>
              </a:rPr>
              <a:t>.</a:t>
            </a:r>
            <a:endParaRPr lang="fr-FR" sz="2000" i="1" dirty="0">
              <a:solidFill>
                <a:srgbClr val="29567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2"/>
          <p:cNvSpPr>
            <a:spLocks noChangeArrowheads="1"/>
          </p:cNvSpPr>
          <p:nvPr/>
        </p:nvSpPr>
        <p:spPr bwMode="auto">
          <a:xfrm>
            <a:off x="3059832" y="9000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2"/>
          <p:cNvSpPr>
            <a:spLocks noChangeArrowheads="1"/>
          </p:cNvSpPr>
          <p:nvPr/>
        </p:nvSpPr>
        <p:spPr bwMode="auto">
          <a:xfrm>
            <a:off x="2339751" y="891340"/>
            <a:ext cx="104107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6" name="Objet 5"/>
          <p:cNvGraphicFramePr>
            <a:graphicFrameLocks noChangeAspect="1"/>
          </p:cNvGraphicFramePr>
          <p:nvPr>
            <p:extLst>
              <p:ext uri="{D42A27DB-BD31-4B8C-83A1-F6EECF244321}">
                <p14:modId xmlns:p14="http://schemas.microsoft.com/office/powerpoint/2010/main" val="3702153005"/>
              </p:ext>
            </p:extLst>
          </p:nvPr>
        </p:nvGraphicFramePr>
        <p:xfrm>
          <a:off x="2225179" y="797780"/>
          <a:ext cx="4104456" cy="3894288"/>
        </p:xfrm>
        <a:graphic>
          <a:graphicData uri="http://schemas.openxmlformats.org/presentationml/2006/ole">
            <mc:AlternateContent xmlns:mc="http://schemas.openxmlformats.org/markup-compatibility/2006">
              <mc:Choice xmlns:v="urn:schemas-microsoft-com:vml" Requires="v">
                <p:oleObj name="Image bitmap" r:id="rId3" imgW="5990476" imgH="5687219" progId="Paint.Picture">
                  <p:embed/>
                </p:oleObj>
              </mc:Choice>
              <mc:Fallback>
                <p:oleObj name="Image bitmap" r:id="rId3" imgW="5990476" imgH="5687219" progId="Paint.Picture">
                  <p:embed/>
                  <p:pic>
                    <p:nvPicPr>
                      <p:cNvPr id="6" name="Obje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179" y="797780"/>
                        <a:ext cx="4104456" cy="3894288"/>
                      </a:xfrm>
                      <a:prstGeom prst="rect">
                        <a:avLst/>
                      </a:prstGeom>
                      <a:noFill/>
                    </p:spPr>
                  </p:pic>
                </p:oleObj>
              </mc:Fallback>
            </mc:AlternateContent>
          </a:graphicData>
        </a:graphic>
      </p:graphicFrame>
    </p:spTree>
    <p:extLst>
      <p:ext uri="{BB962C8B-B14F-4D97-AF65-F5344CB8AC3E}">
        <p14:creationId xmlns:p14="http://schemas.microsoft.com/office/powerpoint/2010/main" val="2748354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48680"/>
            <a:ext cx="7187679" cy="14401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Q14. Ma sœur boit chaque soir une demi-bouteille de vin. Je trouve que c’est trop. Comment le lui dire ?</a:t>
            </a:r>
            <a:br>
              <a:rPr lang="fr-FR" sz="2000" dirty="0">
                <a:solidFill>
                  <a:srgbClr val="29567F"/>
                </a:solidFill>
                <a:latin typeface="+mn-lt"/>
                <a:ea typeface="+mn-ea"/>
                <a:cs typeface="Arial" panose="020B0604020202020204" pitchFamily="34" charset="0"/>
              </a:rPr>
            </a:br>
            <a:br>
              <a:rPr lang="fr-FR" sz="2000" dirty="0"/>
            </a:br>
            <a:r>
              <a:rPr lang="fr-FR" sz="2000" dirty="0">
                <a:solidFill>
                  <a:srgbClr val="29567F"/>
                </a:solidFill>
                <a:latin typeface="+mn-lt"/>
                <a:ea typeface="+mn-ea"/>
                <a:cs typeface="Arial" panose="020B0604020202020204" pitchFamily="34"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2"/>
          <p:cNvSpPr>
            <a:spLocks noChangeArrowheads="1"/>
          </p:cNvSpPr>
          <p:nvPr/>
        </p:nvSpPr>
        <p:spPr bwMode="auto">
          <a:xfrm>
            <a:off x="3059832" y="9000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2"/>
          <p:cNvSpPr>
            <a:spLocks noChangeArrowheads="1"/>
          </p:cNvSpPr>
          <p:nvPr/>
        </p:nvSpPr>
        <p:spPr bwMode="auto">
          <a:xfrm>
            <a:off x="2339751" y="891340"/>
            <a:ext cx="104107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9" name="Image 8">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
        <p:nvSpPr>
          <p:cNvPr id="11" name="Espace réservé du contenu 2"/>
          <p:cNvSpPr txBox="1">
            <a:spLocks/>
          </p:cNvSpPr>
          <p:nvPr/>
        </p:nvSpPr>
        <p:spPr>
          <a:xfrm>
            <a:off x="290945" y="919089"/>
            <a:ext cx="8529527" cy="5937817"/>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0"/>
              </a:spcAft>
              <a:buFont typeface="Wingdings"/>
              <a:buNone/>
            </a:pPr>
            <a:endParaRPr lang="fr-FR" sz="2000" dirty="0"/>
          </a:p>
          <a:p>
            <a:pPr marL="0" indent="0" algn="ctr" fontAlgn="auto">
              <a:spcAft>
                <a:spcPts val="0"/>
              </a:spcAft>
              <a:buFont typeface="Wingdings"/>
              <a:buNone/>
            </a:pPr>
            <a:r>
              <a:rPr lang="fr-FR" sz="2000" dirty="0">
                <a:solidFill>
                  <a:srgbClr val="29567F"/>
                </a:solidFill>
                <a:cs typeface="Arial" panose="020B0604020202020204" pitchFamily="34" charset="0"/>
              </a:rPr>
              <a:t>Une offre de soins adaptée :</a:t>
            </a:r>
          </a:p>
          <a:p>
            <a:pPr marL="0" indent="0" algn="just">
              <a:spcAft>
                <a:spcPts val="0"/>
              </a:spcAft>
              <a:buNone/>
            </a:pPr>
            <a:r>
              <a:rPr lang="fr-FR" sz="2000" dirty="0"/>
              <a:t>- Tabacologues, addictologues, Equipe de Liaison et de Soins en Addiction (ELSA) …</a:t>
            </a:r>
            <a:r>
              <a:rPr lang="fr-FR" sz="1800" dirty="0"/>
              <a:t>de nombreux professionnels interviennent soit en consultation externe, soit pendant la durée de l’ hospitalisation pour  accompagner la personne dans la gestion de ses addictions.</a:t>
            </a:r>
          </a:p>
          <a:p>
            <a:pPr marL="0" indent="0" algn="just" fontAlgn="base">
              <a:spcAft>
                <a:spcPts val="0"/>
              </a:spcAft>
              <a:buFont typeface="Wingdings"/>
              <a:buNone/>
            </a:pPr>
            <a:r>
              <a:rPr lang="fr-FR" sz="1800" dirty="0"/>
              <a:t>L’unité reçoit des patients ayant une dépendance en demande de sevrage et d’accompagnement pour :</a:t>
            </a:r>
          </a:p>
          <a:p>
            <a:pPr marL="0" indent="0" algn="just" fontAlgn="base">
              <a:spcAft>
                <a:spcPts val="0"/>
              </a:spcAft>
              <a:buNone/>
            </a:pPr>
            <a:r>
              <a:rPr lang="fr-FR" sz="1800" dirty="0"/>
              <a:t>- Accueillir</a:t>
            </a:r>
          </a:p>
          <a:p>
            <a:pPr marL="0" indent="0" algn="just" fontAlgn="base">
              <a:spcAft>
                <a:spcPts val="0"/>
              </a:spcAft>
              <a:buNone/>
            </a:pPr>
            <a:r>
              <a:rPr lang="fr-FR" sz="1800" dirty="0"/>
              <a:t>- Prendre en charge (en ambulatoire ou dans le cadre d’une hospitalisation)</a:t>
            </a:r>
          </a:p>
          <a:p>
            <a:pPr marL="0" indent="0" algn="just" fontAlgn="base">
              <a:spcAft>
                <a:spcPts val="0"/>
              </a:spcAft>
              <a:buNone/>
            </a:pPr>
            <a:r>
              <a:rPr lang="fr-FR" sz="1800" dirty="0"/>
              <a:t>- Orienter</a:t>
            </a:r>
          </a:p>
          <a:p>
            <a:pPr marL="0" indent="0" algn="just" fontAlgn="base">
              <a:spcAft>
                <a:spcPts val="0"/>
              </a:spcAft>
              <a:buFont typeface="Wingdings"/>
              <a:buNone/>
            </a:pPr>
            <a:r>
              <a:rPr lang="fr-FR" sz="1800" dirty="0"/>
              <a:t>Des patients :</a:t>
            </a:r>
          </a:p>
          <a:p>
            <a:pPr marL="0" indent="0" algn="just" fontAlgn="base">
              <a:spcAft>
                <a:spcPts val="0"/>
              </a:spcAft>
              <a:buNone/>
            </a:pPr>
            <a:r>
              <a:rPr lang="fr-FR" sz="1800" dirty="0"/>
              <a:t>- ayant des comportements addictifs</a:t>
            </a:r>
          </a:p>
          <a:p>
            <a:pPr marL="0" indent="0" algn="just" fontAlgn="base">
              <a:spcAft>
                <a:spcPts val="0"/>
              </a:spcAft>
              <a:buNone/>
            </a:pPr>
            <a:r>
              <a:rPr lang="fr-FR" sz="1800" dirty="0"/>
              <a:t>- en demande de soins</a:t>
            </a:r>
          </a:p>
          <a:p>
            <a:pPr marL="0" indent="0" fontAlgn="auto">
              <a:spcAft>
                <a:spcPts val="0"/>
              </a:spcAft>
              <a:buFont typeface="Wingdings"/>
              <a:buNone/>
            </a:pPr>
            <a:endParaRPr lang="fr-FR" sz="2000" dirty="0"/>
          </a:p>
          <a:p>
            <a:pPr marL="0" indent="0" fontAlgn="auto">
              <a:spcAft>
                <a:spcPts val="0"/>
              </a:spcAft>
              <a:buFont typeface="Wingdings"/>
              <a:buNone/>
            </a:pPr>
            <a:endParaRPr lang="fr-FR" sz="2000" dirty="0"/>
          </a:p>
          <a:p>
            <a:pPr marL="0" indent="0" fontAlgn="auto">
              <a:spcAft>
                <a:spcPts val="0"/>
              </a:spcAft>
              <a:buFont typeface="Wingdings"/>
              <a:buNone/>
            </a:pPr>
            <a:endParaRPr lang="fr-FR" sz="2000" dirty="0"/>
          </a:p>
        </p:txBody>
      </p:sp>
      <p:sp>
        <p:nvSpPr>
          <p:cNvPr id="12" name="ZoneTexte 11"/>
          <p:cNvSpPr txBox="1"/>
          <p:nvPr/>
        </p:nvSpPr>
        <p:spPr>
          <a:xfrm>
            <a:off x="823842" y="748617"/>
            <a:ext cx="7564582" cy="400110"/>
          </a:xfrm>
          <a:prstGeom prst="rect">
            <a:avLst/>
          </a:prstGeom>
          <a:noFill/>
        </p:spPr>
        <p:txBody>
          <a:bodyPr wrap="square" rtlCol="0">
            <a:spAutoFit/>
          </a:bodyPr>
          <a:lstStyle/>
          <a:p>
            <a:r>
              <a:rPr lang="fr-FR" sz="2000" dirty="0">
                <a:solidFill>
                  <a:srgbClr val="29567F"/>
                </a:solidFill>
                <a:latin typeface="+mn-lt"/>
                <a:cs typeface="Arial" panose="020B0604020202020204" pitchFamily="34" charset="0"/>
              </a:rPr>
              <a:t>LES CONSULTATIONS TABAC ET ADDICTION à l’Hôpital de BEZIERS :</a:t>
            </a: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691" y="4797152"/>
            <a:ext cx="2844704" cy="1584176"/>
          </a:xfrm>
          <a:prstGeom prst="rect">
            <a:avLst/>
          </a:prstGeom>
        </p:spPr>
      </p:pic>
    </p:spTree>
    <p:extLst>
      <p:ext uri="{BB962C8B-B14F-4D97-AF65-F5344CB8AC3E}">
        <p14:creationId xmlns:p14="http://schemas.microsoft.com/office/powerpoint/2010/main" val="4290632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48680"/>
            <a:ext cx="7187679" cy="14401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Q14. Ma sœur boit chaque soir une demi-bouteille de vin. Je trouve que c’est trop. Comment le lui dire ?</a:t>
            </a:r>
            <a:br>
              <a:rPr lang="fr-FR" sz="2000" dirty="0">
                <a:solidFill>
                  <a:srgbClr val="29567F"/>
                </a:solidFill>
                <a:latin typeface="+mn-lt"/>
                <a:ea typeface="+mn-ea"/>
                <a:cs typeface="Arial" panose="020B0604020202020204" pitchFamily="34" charset="0"/>
              </a:rPr>
            </a:br>
            <a:br>
              <a:rPr lang="fr-FR" sz="2000" dirty="0"/>
            </a:br>
            <a:r>
              <a:rPr lang="fr-FR" sz="2000" dirty="0">
                <a:solidFill>
                  <a:srgbClr val="29567F"/>
                </a:solidFill>
                <a:latin typeface="+mn-lt"/>
                <a:ea typeface="+mn-ea"/>
                <a:cs typeface="Arial" panose="020B0604020202020204" pitchFamily="34"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2"/>
          <p:cNvSpPr>
            <a:spLocks noChangeArrowheads="1"/>
          </p:cNvSpPr>
          <p:nvPr/>
        </p:nvSpPr>
        <p:spPr bwMode="auto">
          <a:xfrm>
            <a:off x="3059832" y="9000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2"/>
          <p:cNvSpPr>
            <a:spLocks noChangeArrowheads="1"/>
          </p:cNvSpPr>
          <p:nvPr/>
        </p:nvSpPr>
        <p:spPr bwMode="auto">
          <a:xfrm>
            <a:off x="2339751" y="891340"/>
            <a:ext cx="104107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9" name="Image 8">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
        <p:nvSpPr>
          <p:cNvPr id="7" name="Rectangle 6"/>
          <p:cNvSpPr/>
          <p:nvPr/>
        </p:nvSpPr>
        <p:spPr>
          <a:xfrm>
            <a:off x="251520" y="1248870"/>
            <a:ext cx="8388480" cy="5064656"/>
          </a:xfrm>
          <a:prstGeom prst="rect">
            <a:avLst/>
          </a:prstGeom>
        </p:spPr>
        <p:txBody>
          <a:bodyPr wrap="square">
            <a:spAutoFit/>
          </a:bodyPr>
          <a:lstStyle/>
          <a:p>
            <a:pPr algn="ctr">
              <a:lnSpc>
                <a:spcPct val="107000"/>
              </a:lnSpc>
              <a:spcAft>
                <a:spcPts val="800"/>
              </a:spcAft>
            </a:pPr>
            <a:r>
              <a:rPr lang="fr-FR" u="none" strike="noStrike" dirty="0">
                <a:solidFill>
                  <a:srgbClr val="202122"/>
                </a:solidFill>
                <a:effectLst/>
                <a:latin typeface="Calibri Light" panose="020F0302020204030204" pitchFamily="34" charset="0"/>
                <a:ea typeface="Calibri" panose="020F0502020204030204" pitchFamily="34" charset="0"/>
                <a:cs typeface="Arial" panose="020B0604020202020204" pitchFamily="34"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dirty="0">
                <a:solidFill>
                  <a:srgbClr val="29567F"/>
                </a:solidFill>
                <a:latin typeface="+mn-lt"/>
                <a:cs typeface="Arial" panose="020B0604020202020204" pitchFamily="34" charset="0"/>
              </a:rPr>
              <a:t>Structure associative qui a pour objectif de questionner et d’apporter des réponses concrètes aux problèmes des addictions   et du mal-être des jeunes sur Béziers et le grand Biterrois.</a:t>
            </a:r>
            <a:br>
              <a:rPr lang="fr-FR" b="1" dirty="0">
                <a:solidFill>
                  <a:srgbClr val="202122"/>
                </a:solidFill>
                <a:effectLst/>
                <a:latin typeface="+mn-lt"/>
                <a:ea typeface="Times New Roman" panose="02020603050405020304" pitchFamily="18" charset="0"/>
                <a:cs typeface="Arial" panose="020B0604020202020204" pitchFamily="34" charset="0"/>
              </a:rPr>
            </a:br>
            <a:endParaRPr lang="fr-FR" sz="16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fr-FR" dirty="0">
                <a:solidFill>
                  <a:srgbClr val="202122"/>
                </a:solidFill>
                <a:effectLst/>
                <a:latin typeface="+mn-lt"/>
                <a:ea typeface="Times New Roman" panose="02020603050405020304" pitchFamily="18" charset="0"/>
                <a:cs typeface="Arial" panose="020B0604020202020204" pitchFamily="34" charset="0"/>
              </a:rPr>
              <a:t>- Accueil  </a:t>
            </a:r>
            <a:r>
              <a:rPr lang="fr-FR" dirty="0">
                <a:solidFill>
                  <a:srgbClr val="202122"/>
                </a:solidFill>
                <a:latin typeface="+mn-lt"/>
                <a:ea typeface="Times New Roman" panose="02020603050405020304" pitchFamily="18" charset="0"/>
                <a:cs typeface="Arial" panose="020B0604020202020204" pitchFamily="34" charset="0"/>
              </a:rPr>
              <a:t>d</a:t>
            </a:r>
            <a:r>
              <a:rPr lang="fr-FR" dirty="0">
                <a:solidFill>
                  <a:srgbClr val="202122"/>
                </a:solidFill>
                <a:effectLst/>
                <a:latin typeface="+mn-lt"/>
                <a:ea typeface="Times New Roman" panose="02020603050405020304" pitchFamily="18" charset="0"/>
                <a:cs typeface="Arial" panose="020B0604020202020204" pitchFamily="34" charset="0"/>
              </a:rPr>
              <a:t>es questionnements, des difficultés et des souffrances</a:t>
            </a:r>
            <a:br>
              <a:rPr lang="fr-FR" dirty="0">
                <a:solidFill>
                  <a:srgbClr val="202122"/>
                </a:solidFill>
                <a:effectLst/>
                <a:latin typeface="+mn-lt"/>
                <a:ea typeface="Times New Roman" panose="02020603050405020304" pitchFamily="18" charset="0"/>
                <a:cs typeface="Arial" panose="020B0604020202020204" pitchFamily="34" charset="0"/>
              </a:rPr>
            </a:br>
            <a:r>
              <a:rPr lang="fr-FR" dirty="0">
                <a:solidFill>
                  <a:srgbClr val="202122"/>
                </a:solidFill>
                <a:effectLst/>
                <a:latin typeface="+mn-lt"/>
                <a:ea typeface="Times New Roman" panose="02020603050405020304" pitchFamily="18" charset="0"/>
                <a:cs typeface="Arial" panose="020B0604020202020204" pitchFamily="34" charset="0"/>
              </a:rPr>
              <a:t>- écoute et soutien des personnes</a:t>
            </a:r>
            <a:br>
              <a:rPr lang="fr-FR" dirty="0">
                <a:solidFill>
                  <a:srgbClr val="202122"/>
                </a:solidFill>
                <a:effectLst/>
                <a:latin typeface="+mn-lt"/>
                <a:ea typeface="Times New Roman" panose="02020603050405020304" pitchFamily="18" charset="0"/>
                <a:cs typeface="Arial" panose="020B0604020202020204" pitchFamily="34" charset="0"/>
              </a:rPr>
            </a:br>
            <a:r>
              <a:rPr lang="fr-FR" dirty="0">
                <a:solidFill>
                  <a:srgbClr val="202122"/>
                </a:solidFill>
                <a:effectLst/>
                <a:latin typeface="+mn-lt"/>
                <a:ea typeface="Times New Roman" panose="02020603050405020304" pitchFamily="18" charset="0"/>
                <a:cs typeface="Arial" panose="020B0604020202020204" pitchFamily="34" charset="0"/>
              </a:rPr>
              <a:t>- création  d’ espaces de dialogue et de confiance en favorisant la prévention, l’information et le débat.</a:t>
            </a:r>
          </a:p>
          <a:p>
            <a:pPr>
              <a:lnSpc>
                <a:spcPct val="107000"/>
              </a:lnSpc>
              <a:spcAft>
                <a:spcPts val="800"/>
              </a:spcAft>
            </a:pPr>
            <a:endParaRPr lang="fr-FR" sz="1600" dirty="0">
              <a:effectLst/>
              <a:latin typeface="+mn-lt"/>
              <a:ea typeface="Calibri" panose="020F0502020204030204" pitchFamily="34" charset="0"/>
              <a:cs typeface="Times New Roman" panose="02020603050405020304" pitchFamily="18" charset="0"/>
            </a:endParaRPr>
          </a:p>
          <a:p>
            <a:pPr fontAlgn="base">
              <a:lnSpc>
                <a:spcPct val="107000"/>
              </a:lnSpc>
              <a:spcAft>
                <a:spcPts val="0"/>
              </a:spcAft>
            </a:pPr>
            <a:r>
              <a:rPr lang="fr-FR" sz="2000" dirty="0">
                <a:solidFill>
                  <a:srgbClr val="29567F"/>
                </a:solidFill>
                <a:latin typeface="+mn-lt"/>
                <a:cs typeface="Arial" panose="020B0604020202020204" pitchFamily="34" charset="0"/>
              </a:rPr>
              <a:t>Trois modes d’intervention proposés : </a:t>
            </a:r>
          </a:p>
          <a:p>
            <a:pPr fontAlgn="base">
              <a:lnSpc>
                <a:spcPct val="107000"/>
              </a:lnSpc>
              <a:spcAft>
                <a:spcPts val="0"/>
              </a:spcAft>
            </a:pPr>
            <a:endParaRPr lang="fr-FR" sz="1600" dirty="0">
              <a:effectLst/>
              <a:latin typeface="+mn-lt"/>
              <a:ea typeface="Calibri" panose="020F0502020204030204" pitchFamily="34" charset="0"/>
              <a:cs typeface="Times New Roman" panose="02020603050405020304" pitchFamily="18" charset="0"/>
            </a:endParaRPr>
          </a:p>
          <a:p>
            <a:pPr>
              <a:spcAft>
                <a:spcPts val="0"/>
              </a:spcAft>
            </a:pPr>
            <a:r>
              <a:rPr lang="fr-FR" dirty="0">
                <a:solidFill>
                  <a:srgbClr val="202122"/>
                </a:solidFill>
                <a:latin typeface="+mn-lt"/>
                <a:ea typeface="Times New Roman" panose="02020603050405020304" pitchFamily="18" charset="0"/>
                <a:cs typeface="Arial" panose="020B0604020202020204" pitchFamily="34" charset="0"/>
              </a:rPr>
              <a:t>. Un Point Accueil Ecoute Jeunes</a:t>
            </a:r>
            <a:br>
              <a:rPr lang="fr-FR" dirty="0">
                <a:solidFill>
                  <a:srgbClr val="202122"/>
                </a:solidFill>
                <a:latin typeface="+mn-lt"/>
                <a:ea typeface="Times New Roman" panose="02020603050405020304" pitchFamily="18" charset="0"/>
                <a:cs typeface="Arial" panose="020B0604020202020204" pitchFamily="34" charset="0"/>
              </a:rPr>
            </a:br>
            <a:r>
              <a:rPr lang="fr-FR" dirty="0">
                <a:solidFill>
                  <a:srgbClr val="202122"/>
                </a:solidFill>
                <a:latin typeface="+mn-lt"/>
                <a:ea typeface="Times New Roman" panose="02020603050405020304" pitchFamily="18" charset="0"/>
                <a:cs typeface="Arial" panose="020B0604020202020204" pitchFamily="34" charset="0"/>
              </a:rPr>
              <a:t>. Un Centre de Soins d’Accompagnement et de </a:t>
            </a:r>
          </a:p>
          <a:p>
            <a:pPr>
              <a:spcAft>
                <a:spcPts val="0"/>
              </a:spcAft>
            </a:pPr>
            <a:r>
              <a:rPr lang="fr-FR" dirty="0">
                <a:solidFill>
                  <a:srgbClr val="202122"/>
                </a:solidFill>
                <a:latin typeface="+mn-lt"/>
                <a:ea typeface="Times New Roman" panose="02020603050405020304" pitchFamily="18" charset="0"/>
                <a:cs typeface="Arial" panose="020B0604020202020204" pitchFamily="34" charset="0"/>
              </a:rPr>
              <a:t>Prévention en Addictologie (CSAPA)</a:t>
            </a:r>
          </a:p>
          <a:p>
            <a:pPr>
              <a:spcAft>
                <a:spcPts val="0"/>
              </a:spcAft>
            </a:pPr>
            <a:r>
              <a:rPr lang="fr-FR" dirty="0">
                <a:solidFill>
                  <a:srgbClr val="202122"/>
                </a:solidFill>
                <a:latin typeface="+mn-lt"/>
                <a:ea typeface="Times New Roman" panose="02020603050405020304" pitchFamily="18" charset="0"/>
                <a:cs typeface="Arial" panose="020B0604020202020204" pitchFamily="34" charset="0"/>
              </a:rPr>
              <a:t>. Une Consultation Jeunes Consommateurs.</a:t>
            </a:r>
          </a:p>
        </p:txBody>
      </p:sp>
      <p:sp>
        <p:nvSpPr>
          <p:cNvPr id="10" name="ZoneTexte 9"/>
          <p:cNvSpPr txBox="1"/>
          <p:nvPr/>
        </p:nvSpPr>
        <p:spPr>
          <a:xfrm>
            <a:off x="2627784" y="914040"/>
            <a:ext cx="3112057" cy="400110"/>
          </a:xfrm>
          <a:prstGeom prst="rect">
            <a:avLst/>
          </a:prstGeom>
          <a:noFill/>
        </p:spPr>
        <p:txBody>
          <a:bodyPr wrap="square" rtlCol="0">
            <a:spAutoFit/>
          </a:bodyPr>
          <a:lstStyle/>
          <a:p>
            <a:r>
              <a:rPr lang="fr-FR" sz="2000" dirty="0">
                <a:solidFill>
                  <a:srgbClr val="29567F"/>
                </a:solidFill>
                <a:latin typeface="+mn-lt"/>
                <a:cs typeface="Arial" panose="020B0604020202020204" pitchFamily="34" charset="0"/>
              </a:rPr>
              <a:t>L’ ASSOCIATION EPISODE :</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3987153"/>
            <a:ext cx="3876706" cy="2614064"/>
          </a:xfrm>
          <a:prstGeom prst="rect">
            <a:avLst/>
          </a:prstGeom>
          <a:ln>
            <a:solidFill>
              <a:srgbClr val="00B0F0"/>
            </a:solidFill>
          </a:ln>
        </p:spPr>
      </p:pic>
    </p:spTree>
    <p:extLst>
      <p:ext uri="{BB962C8B-B14F-4D97-AF65-F5344CB8AC3E}">
        <p14:creationId xmlns:p14="http://schemas.microsoft.com/office/powerpoint/2010/main" val="81418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7452320" y="5766592"/>
            <a:ext cx="1691680" cy="1091407"/>
          </a:xfrm>
          <a:prstGeom prst="rect">
            <a:avLst/>
          </a:prstGeom>
        </p:spPr>
      </p:pic>
      <p:sp>
        <p:nvSpPr>
          <p:cNvPr id="2" name="Titre 1"/>
          <p:cNvSpPr>
            <a:spLocks noGrp="1"/>
          </p:cNvSpPr>
          <p:nvPr>
            <p:ph type="title"/>
          </p:nvPr>
        </p:nvSpPr>
        <p:spPr>
          <a:xfrm>
            <a:off x="683568" y="548680"/>
            <a:ext cx="7187679" cy="14401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Q14. Ma sœur boit chaque soir une demi-bouteille de vin. Je trouve que c’est trop. Comment le lui dire ?</a:t>
            </a:r>
            <a:br>
              <a:rPr lang="fr-FR" sz="2000" dirty="0">
                <a:solidFill>
                  <a:srgbClr val="29567F"/>
                </a:solidFill>
                <a:latin typeface="+mn-lt"/>
                <a:ea typeface="+mn-ea"/>
                <a:cs typeface="Arial" panose="020B0604020202020204" pitchFamily="34" charset="0"/>
              </a:rPr>
            </a:br>
            <a:br>
              <a:rPr lang="fr-FR" sz="2000" dirty="0"/>
            </a:br>
            <a:r>
              <a:rPr lang="fr-FR" sz="2000" dirty="0">
                <a:solidFill>
                  <a:srgbClr val="29567F"/>
                </a:solidFill>
                <a:latin typeface="+mn-lt"/>
                <a:ea typeface="+mn-ea"/>
                <a:cs typeface="Arial" panose="020B0604020202020204" pitchFamily="34"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2"/>
          <p:cNvSpPr>
            <a:spLocks noChangeArrowheads="1"/>
          </p:cNvSpPr>
          <p:nvPr/>
        </p:nvSpPr>
        <p:spPr bwMode="auto">
          <a:xfrm>
            <a:off x="3059832" y="9000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2"/>
          <p:cNvSpPr>
            <a:spLocks noChangeArrowheads="1"/>
          </p:cNvSpPr>
          <p:nvPr/>
        </p:nvSpPr>
        <p:spPr bwMode="auto">
          <a:xfrm>
            <a:off x="2339751" y="891340"/>
            <a:ext cx="104107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9" name="Image 8">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
        <p:nvSpPr>
          <p:cNvPr id="10" name="Espace réservé du contenu 2"/>
          <p:cNvSpPr txBox="1">
            <a:spLocks/>
          </p:cNvSpPr>
          <p:nvPr/>
        </p:nvSpPr>
        <p:spPr>
          <a:xfrm>
            <a:off x="323528" y="1438391"/>
            <a:ext cx="8307399" cy="4988584"/>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fontAlgn="auto">
              <a:spcAft>
                <a:spcPts val="0"/>
              </a:spcAft>
              <a:buFont typeface="Wingdings"/>
              <a:buNone/>
            </a:pPr>
            <a:r>
              <a:rPr lang="fr-FR" sz="1800" dirty="0"/>
              <a:t>La méthode repose sur un programme de rétablissement en 12 étapes, le partage d'expérience, de force et d'espoir, le partage d'émotions :</a:t>
            </a:r>
          </a:p>
          <a:p>
            <a:pPr marL="0" indent="0" algn="ctr" fontAlgn="auto">
              <a:spcAft>
                <a:spcPts val="0"/>
              </a:spcAft>
              <a:buFont typeface="Wingdings"/>
              <a:buNone/>
            </a:pPr>
            <a:endParaRPr lang="fr-FR" sz="1800" dirty="0"/>
          </a:p>
          <a:p>
            <a:pPr marL="0" indent="0" algn="ctr" fontAlgn="auto">
              <a:spcAft>
                <a:spcPts val="0"/>
              </a:spcAft>
              <a:buFont typeface="Wingdings"/>
              <a:buNone/>
            </a:pPr>
            <a:r>
              <a:rPr lang="fr-FR" sz="2000" dirty="0">
                <a:solidFill>
                  <a:srgbClr val="29567F"/>
                </a:solidFill>
                <a:cs typeface="Arial" panose="020B0604020202020204" pitchFamily="34" charset="0"/>
              </a:rPr>
              <a:t>« Qui mieux qu'un malade alcoolique rétabli peut comprendre un autre malade alcoolique qui souffre encore ? »</a:t>
            </a:r>
          </a:p>
          <a:p>
            <a:pPr marL="0" indent="0" algn="ctr" fontAlgn="auto">
              <a:spcAft>
                <a:spcPts val="0"/>
              </a:spcAft>
              <a:buFont typeface="Wingdings"/>
              <a:buNone/>
            </a:pPr>
            <a:endParaRPr lang="fr-FR" sz="1800" dirty="0"/>
          </a:p>
          <a:p>
            <a:pPr marL="0" indent="0" algn="ctr" fontAlgn="auto">
              <a:lnSpc>
                <a:spcPct val="110000"/>
              </a:lnSpc>
              <a:spcBef>
                <a:spcPts val="0"/>
              </a:spcBef>
              <a:spcAft>
                <a:spcPts val="0"/>
              </a:spcAft>
              <a:buFont typeface="Wingdings"/>
              <a:buNone/>
            </a:pPr>
            <a:r>
              <a:rPr lang="fr-FR" sz="1800" dirty="0"/>
              <a:t>La seule condition requise pour devenir membre des AA est le désir d'arrêter de boire. </a:t>
            </a:r>
          </a:p>
          <a:p>
            <a:pPr marL="0" indent="0" algn="ctr" fontAlgn="auto">
              <a:lnSpc>
                <a:spcPct val="110000"/>
              </a:lnSpc>
              <a:spcBef>
                <a:spcPts val="0"/>
              </a:spcBef>
              <a:spcAft>
                <a:spcPts val="0"/>
              </a:spcAft>
              <a:buFont typeface="Wingdings"/>
              <a:buNone/>
            </a:pPr>
            <a:r>
              <a:rPr lang="fr-FR" sz="1800" dirty="0"/>
              <a:t>Le malade alcoolique peut alors participer aux réunions, qui sont le plus souvent hebdomadaires.</a:t>
            </a:r>
          </a:p>
          <a:p>
            <a:pPr marL="0" indent="0" algn="ctr" fontAlgn="auto">
              <a:spcAft>
                <a:spcPts val="0"/>
              </a:spcAft>
              <a:buFont typeface="Wingdings"/>
              <a:buNone/>
            </a:pPr>
            <a:endParaRPr lang="fr-FR" sz="1800" dirty="0"/>
          </a:p>
          <a:p>
            <a:pPr marL="0" indent="0" algn="ctr" fontAlgn="auto">
              <a:spcAft>
                <a:spcPts val="0"/>
              </a:spcAft>
              <a:buFont typeface="Wingdings"/>
              <a:buNone/>
            </a:pPr>
            <a:r>
              <a:rPr lang="fr-FR" sz="2000" dirty="0">
                <a:solidFill>
                  <a:srgbClr val="29567F"/>
                </a:solidFill>
                <a:cs typeface="Arial" panose="020B0604020202020204" pitchFamily="34" charset="0"/>
              </a:rPr>
              <a:t>Les AA proposent un programme d'abstinence totale de 24 heures. </a:t>
            </a:r>
          </a:p>
          <a:p>
            <a:pPr marL="0" indent="0" algn="ctr" fontAlgn="auto">
              <a:spcAft>
                <a:spcPts val="0"/>
              </a:spcAft>
              <a:buFont typeface="Wingdings"/>
              <a:buNone/>
            </a:pPr>
            <a:endParaRPr lang="fr-FR" sz="1800" b="1" dirty="0"/>
          </a:p>
          <a:p>
            <a:pPr marL="0" indent="0" algn="ctr" fontAlgn="auto">
              <a:spcAft>
                <a:spcPts val="0"/>
              </a:spcAft>
              <a:buFont typeface="Wingdings"/>
              <a:buNone/>
            </a:pPr>
            <a:r>
              <a:rPr lang="fr-FR" sz="1800" dirty="0"/>
              <a:t>En effet, les membres s'abstiennent de prendre un verre,</a:t>
            </a:r>
            <a:r>
              <a:rPr lang="fr-FR" sz="1800" i="1" dirty="0"/>
              <a:t> un jour à la fois</a:t>
            </a:r>
            <a:r>
              <a:rPr lang="fr-FR" sz="1800" dirty="0"/>
              <a:t>. </a:t>
            </a:r>
          </a:p>
          <a:p>
            <a:pPr marL="0" indent="0" algn="ctr" fontAlgn="auto">
              <a:spcAft>
                <a:spcPts val="0"/>
              </a:spcAft>
              <a:buFont typeface="Wingdings"/>
              <a:buNone/>
            </a:pPr>
            <a:r>
              <a:rPr lang="fr-FR" sz="1800" dirty="0"/>
              <a:t>S'ils ne reprennent pas un premier verre, il n'y en aura ni un deuxième, ni d'autres… </a:t>
            </a:r>
          </a:p>
          <a:p>
            <a:pPr marL="0" indent="0" algn="ctr" fontAlgn="auto">
              <a:spcAft>
                <a:spcPts val="0"/>
              </a:spcAft>
              <a:buNone/>
            </a:pPr>
            <a:r>
              <a:rPr lang="fr-FR" sz="2000" dirty="0">
                <a:solidFill>
                  <a:srgbClr val="29567F"/>
                </a:solidFill>
                <a:cs typeface="Arial" panose="020B0604020202020204" pitchFamily="34" charset="0"/>
              </a:rPr>
              <a:t>C'est la méthode des 24 heures.</a:t>
            </a:r>
          </a:p>
          <a:p>
            <a:pPr marL="0" indent="0" fontAlgn="auto">
              <a:spcAft>
                <a:spcPts val="0"/>
              </a:spcAft>
              <a:buFont typeface="Wingdings"/>
              <a:buNone/>
            </a:pPr>
            <a:endParaRPr lang="fr-FR" sz="2000" dirty="0"/>
          </a:p>
        </p:txBody>
      </p:sp>
      <p:sp>
        <p:nvSpPr>
          <p:cNvPr id="11" name="ZoneTexte 10"/>
          <p:cNvSpPr txBox="1"/>
          <p:nvPr/>
        </p:nvSpPr>
        <p:spPr>
          <a:xfrm>
            <a:off x="2267744" y="935648"/>
            <a:ext cx="4968552" cy="400110"/>
          </a:xfrm>
          <a:prstGeom prst="rect">
            <a:avLst/>
          </a:prstGeom>
          <a:noFill/>
        </p:spPr>
        <p:txBody>
          <a:bodyPr wrap="square" rtlCol="0">
            <a:spAutoFit/>
          </a:bodyPr>
          <a:lstStyle/>
          <a:p>
            <a:r>
              <a:rPr lang="fr-FR" sz="2000" dirty="0">
                <a:solidFill>
                  <a:srgbClr val="29567F"/>
                </a:solidFill>
                <a:latin typeface="+mn-lt"/>
                <a:cs typeface="Arial" panose="020B0604020202020204" pitchFamily="34" charset="0"/>
              </a:rPr>
              <a:t>LES ALCOOLIQUES ANONYMES :</a:t>
            </a:r>
          </a:p>
        </p:txBody>
      </p:sp>
    </p:spTree>
    <p:extLst>
      <p:ext uri="{BB962C8B-B14F-4D97-AF65-F5344CB8AC3E}">
        <p14:creationId xmlns:p14="http://schemas.microsoft.com/office/powerpoint/2010/main" val="1156610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48680"/>
            <a:ext cx="7187679" cy="14401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Q14. Ma sœur boit chaque soir une demi-bouteille de vin. Je trouve que c’est trop. Comment le lui dire ?</a:t>
            </a:r>
            <a:br>
              <a:rPr lang="fr-FR" sz="2000" dirty="0">
                <a:solidFill>
                  <a:srgbClr val="29567F"/>
                </a:solidFill>
                <a:latin typeface="+mn-lt"/>
                <a:ea typeface="+mn-ea"/>
                <a:cs typeface="Arial" panose="020B0604020202020204" pitchFamily="34" charset="0"/>
              </a:rPr>
            </a:br>
            <a:br>
              <a:rPr lang="fr-FR" sz="2000" dirty="0"/>
            </a:br>
            <a:r>
              <a:rPr lang="fr-FR" sz="2000" dirty="0">
                <a:solidFill>
                  <a:srgbClr val="29567F"/>
                </a:solidFill>
                <a:latin typeface="+mn-lt"/>
                <a:ea typeface="+mn-ea"/>
                <a:cs typeface="Arial" panose="020B0604020202020204" pitchFamily="34"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a:spLocks noChangeArrowheads="1"/>
          </p:cNvSpPr>
          <p:nvPr/>
        </p:nvSpPr>
        <p:spPr bwMode="auto">
          <a:xfrm>
            <a:off x="2915816" y="9087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2"/>
          <p:cNvSpPr>
            <a:spLocks noChangeArrowheads="1"/>
          </p:cNvSpPr>
          <p:nvPr/>
        </p:nvSpPr>
        <p:spPr bwMode="auto">
          <a:xfrm>
            <a:off x="3059832" y="9000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2"/>
          <p:cNvSpPr>
            <a:spLocks noChangeArrowheads="1"/>
          </p:cNvSpPr>
          <p:nvPr/>
        </p:nvSpPr>
        <p:spPr bwMode="auto">
          <a:xfrm>
            <a:off x="2339751" y="891340"/>
            <a:ext cx="1041079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9" name="Image 8">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
        <p:nvSpPr>
          <p:cNvPr id="7" name="Espace réservé du contenu 2"/>
          <p:cNvSpPr txBox="1">
            <a:spLocks/>
          </p:cNvSpPr>
          <p:nvPr/>
        </p:nvSpPr>
        <p:spPr>
          <a:xfrm>
            <a:off x="395536" y="1490310"/>
            <a:ext cx="7979767" cy="3959123"/>
          </a:xfrm>
          <a:prstGeom prst="rect">
            <a:avLst/>
          </a:prstGeom>
        </p:spPr>
        <p:txBody>
          <a:bodyPr>
            <a:normAutofit lnSpcReduction="10000"/>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Aft>
                <a:spcPts val="0"/>
              </a:spcAft>
              <a:buFont typeface="Wingdings"/>
              <a:buNone/>
            </a:pPr>
            <a:r>
              <a:rPr lang="fr-FR" sz="2000" dirty="0"/>
              <a:t>L'intervention l’AAF s'inscrit dans un continuum allant de la prévention et de l'intervention précoce à la réduction des risques, aux soins et à l'accompagnement.</a:t>
            </a:r>
          </a:p>
          <a:p>
            <a:pPr marL="0" indent="0" fontAlgn="auto">
              <a:spcAft>
                <a:spcPts val="0"/>
              </a:spcAft>
              <a:buFont typeface="Wingdings"/>
              <a:buNone/>
            </a:pPr>
            <a:r>
              <a:rPr lang="fr-FR" sz="2000" dirty="0"/>
              <a:t>Le domaine d'action de l'AAF couvre aujourd'hui l'ensemble des addictions :</a:t>
            </a:r>
          </a:p>
          <a:p>
            <a:pPr marL="0" indent="0" fontAlgn="auto">
              <a:spcAft>
                <a:spcPts val="0"/>
              </a:spcAft>
              <a:buFont typeface="Wingdings"/>
              <a:buNone/>
            </a:pPr>
            <a:r>
              <a:rPr lang="fr-FR" sz="2000" dirty="0"/>
              <a:t>usage, usage détourné et mésusage d‘alcool, tabac, drogues illicites  et médicaments psychotropes, pratiques de jeu excessif et autres addictions sans produit.</a:t>
            </a:r>
          </a:p>
          <a:p>
            <a:pPr marL="0" indent="0" fontAlgn="auto">
              <a:spcAft>
                <a:spcPts val="0"/>
              </a:spcAft>
              <a:buFont typeface="Wingdings"/>
              <a:buNone/>
            </a:pPr>
            <a:endParaRPr lang="fr-FR" sz="2000" dirty="0"/>
          </a:p>
          <a:p>
            <a:pPr marL="0" indent="0" fontAlgn="auto">
              <a:spcAft>
                <a:spcPts val="0"/>
              </a:spcAft>
              <a:buFont typeface="Wingdings"/>
              <a:buNone/>
            </a:pPr>
            <a:endParaRPr lang="fr-FR" sz="2000" dirty="0"/>
          </a:p>
          <a:p>
            <a:pPr marL="0" indent="0" fontAlgn="auto">
              <a:spcAft>
                <a:spcPts val="0"/>
              </a:spcAft>
              <a:buFont typeface="Wingdings"/>
              <a:buNone/>
            </a:pPr>
            <a:r>
              <a:rPr lang="fr-FR" sz="2000" dirty="0"/>
              <a:t>Les risques liés à ces comportements pour l'individu, son entourage et la société sont abordés dans une perspective globale, psychologique, biomédicale, et sociale.</a:t>
            </a:r>
          </a:p>
          <a:p>
            <a:pPr marL="0" indent="0" fontAlgn="auto">
              <a:spcAft>
                <a:spcPts val="0"/>
              </a:spcAft>
              <a:buFont typeface="Wingdings"/>
              <a:buNone/>
            </a:pPr>
            <a:endParaRPr lang="fr-FR" sz="2000" dirty="0"/>
          </a:p>
          <a:p>
            <a:pPr marL="0" indent="0" fontAlgn="auto">
              <a:spcAft>
                <a:spcPts val="0"/>
              </a:spcAft>
              <a:buFont typeface="Wingdings"/>
              <a:buNone/>
            </a:pPr>
            <a:endParaRPr lang="fr-FR" sz="2000" dirty="0"/>
          </a:p>
        </p:txBody>
      </p:sp>
      <p:sp>
        <p:nvSpPr>
          <p:cNvPr id="10" name="ZoneTexte 9"/>
          <p:cNvSpPr txBox="1"/>
          <p:nvPr/>
        </p:nvSpPr>
        <p:spPr>
          <a:xfrm>
            <a:off x="683568" y="950217"/>
            <a:ext cx="7065818" cy="400110"/>
          </a:xfrm>
          <a:prstGeom prst="rect">
            <a:avLst/>
          </a:prstGeom>
          <a:noFill/>
        </p:spPr>
        <p:txBody>
          <a:bodyPr wrap="square" rtlCol="0">
            <a:spAutoFit/>
          </a:bodyPr>
          <a:lstStyle/>
          <a:p>
            <a:pPr algn="ctr"/>
            <a:r>
              <a:rPr lang="fr-FR" sz="2000" dirty="0">
                <a:solidFill>
                  <a:srgbClr val="29567F"/>
                </a:solidFill>
                <a:latin typeface="+mn-lt"/>
                <a:cs typeface="Arial" panose="020B0604020202020204" pitchFamily="34" charset="0"/>
              </a:rPr>
              <a:t>Association Addictions France</a:t>
            </a:r>
          </a:p>
        </p:txBody>
      </p:sp>
      <p:pic>
        <p:nvPicPr>
          <p:cNvPr id="6" name="Image 5"/>
          <p:cNvPicPr>
            <a:picLocks noChangeAspect="1"/>
          </p:cNvPicPr>
          <p:nvPr/>
        </p:nvPicPr>
        <p:blipFill>
          <a:blip r:embed="rId5"/>
          <a:stretch>
            <a:fillRect/>
          </a:stretch>
        </p:blipFill>
        <p:spPr>
          <a:xfrm>
            <a:off x="0" y="5681881"/>
            <a:ext cx="9144000" cy="1176119"/>
          </a:xfrm>
          <a:prstGeom prst="rect">
            <a:avLst/>
          </a:prstGeom>
        </p:spPr>
      </p:pic>
      <p:pic>
        <p:nvPicPr>
          <p:cNvPr id="11" name="Image 10"/>
          <p:cNvPicPr>
            <a:picLocks noChangeAspect="1"/>
          </p:cNvPicPr>
          <p:nvPr/>
        </p:nvPicPr>
        <p:blipFill>
          <a:blip r:embed="rId6"/>
          <a:stretch>
            <a:fillRect/>
          </a:stretch>
        </p:blipFill>
        <p:spPr>
          <a:xfrm>
            <a:off x="2730576" y="3717032"/>
            <a:ext cx="3471366" cy="792088"/>
          </a:xfrm>
          <a:prstGeom prst="rect">
            <a:avLst/>
          </a:prstGeom>
        </p:spPr>
      </p:pic>
    </p:spTree>
    <p:extLst>
      <p:ext uri="{BB962C8B-B14F-4D97-AF65-F5344CB8AC3E}">
        <p14:creationId xmlns:p14="http://schemas.microsoft.com/office/powerpoint/2010/main" val="3216761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548" y="-57732"/>
            <a:ext cx="7380820" cy="822436"/>
          </a:xfrm>
        </p:spPr>
        <p:txBody>
          <a:bodyPr>
            <a:noAutofit/>
          </a:bodyPr>
          <a:lstStyle/>
          <a:p>
            <a:pPr>
              <a:lnSpc>
                <a:spcPct val="107000"/>
              </a:lnSpc>
              <a:spcAft>
                <a:spcPts val="800"/>
              </a:spcAft>
            </a:pPr>
            <a:r>
              <a:rPr lang="fr-FR" sz="2000" dirty="0">
                <a:solidFill>
                  <a:srgbClr val="29567F"/>
                </a:solidFill>
                <a:latin typeface="+mn-lt"/>
                <a:ea typeface="+mn-ea"/>
                <a:cs typeface="Arial" panose="020B0604020202020204" pitchFamily="34" charset="0"/>
              </a:rPr>
              <a:t>Q15. </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Avec quels types de médicaments ne </a:t>
            </a:r>
            <a:r>
              <a:rPr lang="fr-FR" sz="2000" dirty="0" err="1">
                <a:solidFill>
                  <a:srgbClr val="29567F"/>
                </a:solidFill>
                <a:latin typeface="Calibri" panose="020F0502020204030204" pitchFamily="34" charset="0"/>
                <a:ea typeface="Calibri" panose="020F0502020204030204" pitchFamily="34" charset="0"/>
                <a:cs typeface="Times New Roman" panose="02020603050405020304" pitchFamily="18" charset="0"/>
              </a:rPr>
              <a:t>vaut-il</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 mieux pas combiner l’alcool ?</a:t>
            </a:r>
            <a:r>
              <a:rPr lang="fr-FR" sz="2000" dirty="0">
                <a:solidFill>
                  <a:srgbClr val="29567F"/>
                </a:solidFill>
                <a:latin typeface="+mn-lt"/>
                <a:ea typeface="+mn-ea"/>
                <a:cs typeface="Arial" panose="020B0604020202020204" pitchFamily="34" charset="0"/>
              </a:rPr>
              <a:t> </a:t>
            </a:r>
          </a:p>
        </p:txBody>
      </p:sp>
      <p:sp>
        <p:nvSpPr>
          <p:cNvPr id="4" name="Rectangle 2"/>
          <p:cNvSpPr>
            <a:spLocks noChangeArrowheads="1"/>
          </p:cNvSpPr>
          <p:nvPr/>
        </p:nvSpPr>
        <p:spPr bwMode="auto">
          <a:xfrm>
            <a:off x="3275856" y="16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6" name="Objet 5"/>
          <p:cNvGraphicFramePr>
            <a:graphicFrameLocks noChangeAspect="1"/>
          </p:cNvGraphicFramePr>
          <p:nvPr>
            <p:extLst>
              <p:ext uri="{D42A27DB-BD31-4B8C-83A1-F6EECF244321}">
                <p14:modId xmlns:p14="http://schemas.microsoft.com/office/powerpoint/2010/main" val="941095044"/>
              </p:ext>
            </p:extLst>
          </p:nvPr>
        </p:nvGraphicFramePr>
        <p:xfrm>
          <a:off x="2699792" y="723044"/>
          <a:ext cx="3384376" cy="3895486"/>
        </p:xfrm>
        <a:graphic>
          <a:graphicData uri="http://schemas.openxmlformats.org/presentationml/2006/ole">
            <mc:AlternateContent xmlns:mc="http://schemas.openxmlformats.org/markup-compatibility/2006">
              <mc:Choice xmlns:v="urn:schemas-microsoft-com:vml" Requires="v">
                <p:oleObj name="Image bitmap" r:id="rId3" imgW="4944165" imgH="5714286" progId="Paint.Picture">
                  <p:embed/>
                </p:oleObj>
              </mc:Choice>
              <mc:Fallback>
                <p:oleObj name="Image bitmap" r:id="rId3" imgW="4944165" imgH="5714286" progId="Paint.Picture">
                  <p:embed/>
                  <p:pic>
                    <p:nvPicPr>
                      <p:cNvPr id="6" name="Obje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723044"/>
                        <a:ext cx="3384376" cy="3895486"/>
                      </a:xfrm>
                      <a:prstGeom prst="rect">
                        <a:avLst/>
                      </a:prstGeom>
                      <a:noFill/>
                    </p:spPr>
                  </p:pic>
                </p:oleObj>
              </mc:Fallback>
            </mc:AlternateContent>
          </a:graphicData>
        </a:graphic>
      </p:graphicFrame>
      <p:sp>
        <p:nvSpPr>
          <p:cNvPr id="7" name="Rectangle 6"/>
          <p:cNvSpPr/>
          <p:nvPr/>
        </p:nvSpPr>
        <p:spPr>
          <a:xfrm>
            <a:off x="198374" y="5013176"/>
            <a:ext cx="8694106" cy="1631216"/>
          </a:xfrm>
          <a:prstGeom prst="rect">
            <a:avLst/>
          </a:prstGeom>
        </p:spPr>
        <p:txBody>
          <a:bodyPr wrap="square">
            <a:spAutoFit/>
          </a:bodyPr>
          <a:lstStyle/>
          <a:p>
            <a:pPr algn="just"/>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Les réponses A, C et D sont correctes. Il vaut mieux éviter de boire de l’alcool si l’on prend des médicaments, car le foie doit alors tout dégrader en même temps, ce qui ralentit le processus et prolonge les effets ( notamment indésirables ) de l’alcool comme des médicaments. Dans certains cas, cela peut même conduire a une intoxication.</a:t>
            </a:r>
          </a:p>
        </p:txBody>
      </p:sp>
      <p:pic>
        <p:nvPicPr>
          <p:cNvPr id="8" name="Image 7">
            <a:hlinkClick r:id="rId5" action="ppaction://hlinksldjump"/>
          </p:cNvPr>
          <p:cNvPicPr>
            <a:picLocks noChangeAspect="1"/>
          </p:cNvPicPr>
          <p:nvPr/>
        </p:nvPicPr>
        <p:blipFill>
          <a:blip r:embed="rId6"/>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2553720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99392"/>
            <a:ext cx="6912768" cy="822436"/>
          </a:xfrm>
        </p:spPr>
        <p:txBody>
          <a:bodyPr>
            <a:noAutofit/>
          </a:bodyPr>
          <a:lstStyle/>
          <a:p>
            <a:r>
              <a:rPr lang="fr-FR" sz="2000" dirty="0">
                <a:solidFill>
                  <a:srgbClr val="29567F"/>
                </a:solidFill>
                <a:latin typeface="+mn-lt"/>
                <a:ea typeface="+mn-ea"/>
                <a:cs typeface="Arial" panose="020B0604020202020204" pitchFamily="34" charset="0"/>
              </a:rPr>
              <a:t>Q16. </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Le lendemain d’une soirée en discothèque, Patrick ne se </a:t>
            </a:r>
            <a:r>
              <a:rPr lang="fr-FR" sz="2000" dirty="0" err="1">
                <a:solidFill>
                  <a:srgbClr val="29567F"/>
                </a:solidFill>
                <a:latin typeface="Calibri" panose="020F0502020204030204" pitchFamily="34" charset="0"/>
                <a:ea typeface="Calibri" panose="020F0502020204030204" pitchFamily="34" charset="0"/>
                <a:cs typeface="Times New Roman" panose="02020603050405020304" pitchFamily="18" charset="0"/>
              </a:rPr>
              <a:t>souvientpas</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 de tout ce qui s’est passé. Qu’</a:t>
            </a:r>
            <a:r>
              <a:rPr lang="fr-FR" sz="2000" dirty="0" err="1">
                <a:solidFill>
                  <a:srgbClr val="29567F"/>
                </a:solidFill>
                <a:latin typeface="Calibri" panose="020F0502020204030204" pitchFamily="34" charset="0"/>
                <a:ea typeface="Calibri" panose="020F0502020204030204" pitchFamily="34" charset="0"/>
                <a:cs typeface="Times New Roman" panose="02020603050405020304" pitchFamily="18" charset="0"/>
              </a:rPr>
              <a:t>a-t-il</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 pu faire ?</a:t>
            </a:r>
          </a:p>
        </p:txBody>
      </p:sp>
      <p:sp>
        <p:nvSpPr>
          <p:cNvPr id="7" name="Rectangle 6"/>
          <p:cNvSpPr/>
          <p:nvPr/>
        </p:nvSpPr>
        <p:spPr>
          <a:xfrm>
            <a:off x="189152" y="4820076"/>
            <a:ext cx="8748464" cy="1938992"/>
          </a:xfrm>
          <a:prstGeom prst="rect">
            <a:avLst/>
          </a:prstGeom>
        </p:spPr>
        <p:txBody>
          <a:bodyPr wrap="square">
            <a:spAutoFit/>
          </a:bodyPr>
          <a:lstStyle/>
          <a:p>
            <a:pPr algn="just"/>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Toutes ces réponses sont possibles. Un trou de mémoire n’est pas à prendre à la légère : une personne ayant trop bu d’alcool a tendance à se lâcher et à ne pas toujours se comporter de façon exemplaire. Il est possible qu’elle ne se souvienne pas de tout le lendemain car la consommation d’alcool influe considérablement sur la mémoire. En outre, le fait d’avoir fréquemment de tels trous de mémoire augmente le risque de se blesser sous l’emprise de l’alcool.</a:t>
            </a:r>
          </a:p>
        </p:txBody>
      </p:sp>
      <p:sp>
        <p:nvSpPr>
          <p:cNvPr id="3" name="Rectangle 2"/>
          <p:cNvSpPr>
            <a:spLocks noChangeArrowheads="1"/>
          </p:cNvSpPr>
          <p:nvPr/>
        </p:nvSpPr>
        <p:spPr bwMode="auto">
          <a:xfrm>
            <a:off x="2339752" y="1133392"/>
            <a:ext cx="117168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5" name="Objet 4"/>
          <p:cNvGraphicFramePr>
            <a:graphicFrameLocks noChangeAspect="1"/>
          </p:cNvGraphicFramePr>
          <p:nvPr>
            <p:extLst>
              <p:ext uri="{D42A27DB-BD31-4B8C-83A1-F6EECF244321}">
                <p14:modId xmlns:p14="http://schemas.microsoft.com/office/powerpoint/2010/main" val="2971542390"/>
              </p:ext>
            </p:extLst>
          </p:nvPr>
        </p:nvGraphicFramePr>
        <p:xfrm>
          <a:off x="2339752" y="836712"/>
          <a:ext cx="4447265" cy="3573016"/>
        </p:xfrm>
        <a:graphic>
          <a:graphicData uri="http://schemas.openxmlformats.org/presentationml/2006/ole">
            <mc:AlternateContent xmlns:mc="http://schemas.openxmlformats.org/markup-compatibility/2006">
              <mc:Choice xmlns:v="urn:schemas-microsoft-com:vml" Requires="v">
                <p:oleObj name="Image bitmap" r:id="rId3" imgW="7028571" imgH="5619048" progId="Paint.Picture">
                  <p:embed/>
                </p:oleObj>
              </mc:Choice>
              <mc:Fallback>
                <p:oleObj name="Image bitmap" r:id="rId3" imgW="7028571" imgH="5619048" progId="Paint.Picture">
                  <p:embed/>
                  <p:pic>
                    <p:nvPicPr>
                      <p:cNvPr id="5" name="Obje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836712"/>
                        <a:ext cx="4447265" cy="3573016"/>
                      </a:xfrm>
                      <a:prstGeom prst="rect">
                        <a:avLst/>
                      </a:prstGeom>
                      <a:noFill/>
                    </p:spPr>
                  </p:pic>
                </p:oleObj>
              </mc:Fallback>
            </mc:AlternateContent>
          </a:graphicData>
        </a:graphic>
      </p:graphicFrame>
      <p:pic>
        <p:nvPicPr>
          <p:cNvPr id="6" name="Image 5">
            <a:hlinkClick r:id="rId5" action="ppaction://hlinksldjump"/>
          </p:cNvPr>
          <p:cNvPicPr>
            <a:picLocks noChangeAspect="1"/>
          </p:cNvPicPr>
          <p:nvPr/>
        </p:nvPicPr>
        <p:blipFill>
          <a:blip r:embed="rId6"/>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460010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266"/>
            <a:ext cx="8153400" cy="680120"/>
          </a:xfrm>
        </p:spPr>
        <p:txBody>
          <a:bodyPr>
            <a:normAutofit/>
          </a:bodyPr>
          <a:lstStyle/>
          <a:p>
            <a:r>
              <a:rPr lang="fr-FR" sz="3600" dirty="0"/>
              <a:t>Présentation de l’AIST</a:t>
            </a:r>
          </a:p>
        </p:txBody>
      </p:sp>
      <p:sp>
        <p:nvSpPr>
          <p:cNvPr id="3" name="Espace réservé du texte 2"/>
          <p:cNvSpPr>
            <a:spLocks noGrp="1"/>
          </p:cNvSpPr>
          <p:nvPr>
            <p:ph type="body" sz="quarter" idx="11"/>
          </p:nvPr>
        </p:nvSpPr>
        <p:spPr>
          <a:xfrm>
            <a:off x="179512" y="836712"/>
            <a:ext cx="8283575" cy="504056"/>
          </a:xfrm>
        </p:spPr>
        <p:txBody>
          <a:bodyPr>
            <a:normAutofit fontScale="85000" lnSpcReduction="20000"/>
          </a:bodyPr>
          <a:lstStyle/>
          <a:p>
            <a:pPr marL="0" indent="0">
              <a:lnSpc>
                <a:spcPct val="107000"/>
              </a:lnSpc>
              <a:spcAft>
                <a:spcPts val="800"/>
              </a:spcAft>
              <a:buNone/>
            </a:pPr>
            <a:r>
              <a:rPr lang="fr-FR" sz="2600" dirty="0">
                <a:latin typeface="Arial" panose="020B0604020202020204" pitchFamily="34" charset="0"/>
                <a:cs typeface="Arial" panose="020B0604020202020204" pitchFamily="34" charset="0"/>
              </a:rPr>
              <a:t>Des professionnels à votre écoute</a:t>
            </a:r>
          </a:p>
          <a:p>
            <a:endParaRPr lang="fr-FR" dirty="0"/>
          </a:p>
        </p:txBody>
      </p:sp>
      <p:pic>
        <p:nvPicPr>
          <p:cNvPr id="4" name="Image 3"/>
          <p:cNvPicPr>
            <a:picLocks noChangeAspect="1"/>
          </p:cNvPicPr>
          <p:nvPr/>
        </p:nvPicPr>
        <p:blipFill>
          <a:blip r:embed="rId3"/>
          <a:stretch>
            <a:fillRect/>
          </a:stretch>
        </p:blipFill>
        <p:spPr>
          <a:xfrm>
            <a:off x="1691680" y="1161572"/>
            <a:ext cx="5832648" cy="5696428"/>
          </a:xfrm>
          <a:prstGeom prst="rect">
            <a:avLst/>
          </a:prstGeom>
        </p:spPr>
      </p:pic>
    </p:spTree>
    <p:extLst>
      <p:ext uri="{BB962C8B-B14F-4D97-AF65-F5344CB8AC3E}">
        <p14:creationId xmlns:p14="http://schemas.microsoft.com/office/powerpoint/2010/main" val="473696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0"/>
            <a:ext cx="8064896" cy="822436"/>
          </a:xfrm>
        </p:spPr>
        <p:txBody>
          <a:bodyPr>
            <a:noAutofit/>
          </a:bodyPr>
          <a:lstStyle/>
          <a:p>
            <a:r>
              <a:rPr lang="fr-FR" sz="2000" dirty="0">
                <a:solidFill>
                  <a:srgbClr val="29567F"/>
                </a:solidFill>
                <a:latin typeface="+mn-lt"/>
                <a:ea typeface="+mn-ea"/>
                <a:cs typeface="Arial" panose="020B0604020202020204" pitchFamily="34" charset="0"/>
              </a:rPr>
              <a:t>Q17. Un antidouleur prescrit par un médecin peut rendre dépendant physiquement ?</a:t>
            </a:r>
            <a:br>
              <a:rPr lang="fr-FR" sz="2000" dirty="0">
                <a:solidFill>
                  <a:srgbClr val="29567F"/>
                </a:solidFill>
                <a:latin typeface="+mn-lt"/>
                <a:ea typeface="+mn-ea"/>
                <a:cs typeface="Arial" panose="020B0604020202020204" pitchFamily="34" charset="0"/>
              </a:rPr>
            </a:br>
            <a:endParaRPr lang="fr-FR" sz="2000" dirty="0">
              <a:solidFill>
                <a:srgbClr val="29567F"/>
              </a:solidFill>
              <a:latin typeface="+mn-lt"/>
              <a:ea typeface="+mn-ea"/>
              <a:cs typeface="Arial" panose="020B0604020202020204" pitchFamily="34" charset="0"/>
            </a:endParaRPr>
          </a:p>
        </p:txBody>
      </p:sp>
      <p:pic>
        <p:nvPicPr>
          <p:cNvPr id="6" name="Espace réservé du contenu 3"/>
          <p:cNvPicPr>
            <a:picLocks/>
          </p:cNvPicPr>
          <p:nvPr/>
        </p:nvPicPr>
        <p:blipFill>
          <a:blip r:embed="rId3" cstate="print"/>
          <a:srcRect/>
          <a:stretch>
            <a:fillRect/>
          </a:stretch>
        </p:blipFill>
        <p:spPr bwMode="auto">
          <a:xfrm>
            <a:off x="1317426" y="5445224"/>
            <a:ext cx="1784639" cy="788213"/>
          </a:xfrm>
          <a:prstGeom prst="rect">
            <a:avLst/>
          </a:prstGeom>
          <a:noFill/>
          <a:ln w="9525">
            <a:noFill/>
            <a:miter lim="800000"/>
            <a:headEnd/>
            <a:tailEnd/>
          </a:ln>
        </p:spPr>
      </p:pic>
      <p:pic>
        <p:nvPicPr>
          <p:cNvPr id="8" name="Image 7"/>
          <p:cNvPicPr/>
          <p:nvPr/>
        </p:nvPicPr>
        <p:blipFill>
          <a:blip r:embed="rId4" cstate="print"/>
          <a:srcRect/>
          <a:stretch>
            <a:fillRect/>
          </a:stretch>
        </p:blipFill>
        <p:spPr bwMode="auto">
          <a:xfrm>
            <a:off x="3635896" y="5445224"/>
            <a:ext cx="1698914" cy="807936"/>
          </a:xfrm>
          <a:prstGeom prst="rect">
            <a:avLst/>
          </a:prstGeom>
          <a:noFill/>
          <a:ln w="9525">
            <a:noFill/>
            <a:miter lim="800000"/>
            <a:headEnd/>
            <a:tailEnd/>
          </a:ln>
        </p:spPr>
      </p:pic>
      <p:pic>
        <p:nvPicPr>
          <p:cNvPr id="9" name="Image 8"/>
          <p:cNvPicPr/>
          <p:nvPr/>
        </p:nvPicPr>
        <p:blipFill>
          <a:blip r:embed="rId5" cstate="print"/>
          <a:srcRect/>
          <a:stretch>
            <a:fillRect/>
          </a:stretch>
        </p:blipFill>
        <p:spPr bwMode="auto">
          <a:xfrm>
            <a:off x="5972753" y="5445224"/>
            <a:ext cx="1727288" cy="807936"/>
          </a:xfrm>
          <a:prstGeom prst="rect">
            <a:avLst/>
          </a:prstGeom>
          <a:noFill/>
          <a:ln w="9525">
            <a:noFill/>
            <a:miter lim="800000"/>
            <a:headEnd/>
            <a:tailEnd/>
          </a:ln>
        </p:spPr>
      </p:pic>
      <p:sp>
        <p:nvSpPr>
          <p:cNvPr id="10" name="Espace réservé du contenu 2"/>
          <p:cNvSpPr txBox="1">
            <a:spLocks/>
          </p:cNvSpPr>
          <p:nvPr/>
        </p:nvSpPr>
        <p:spPr>
          <a:xfrm>
            <a:off x="370553" y="1606561"/>
            <a:ext cx="8229600" cy="4232769"/>
          </a:xfrm>
          <a:prstGeom prst="rect">
            <a:avLst/>
          </a:prstGeom>
        </p:spPr>
        <p:txBody>
          <a:bodyPr>
            <a:normAutofit/>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just" defTabSz="914400">
              <a:buNone/>
            </a:pPr>
            <a:r>
              <a:rPr lang="fr-FR" sz="2000" dirty="0">
                <a:latin typeface="Calibri" panose="020F0502020204030204" pitchFamily="34" charset="0"/>
                <a:ea typeface="Calibri" panose="020F0502020204030204" pitchFamily="34" charset="0"/>
                <a:cs typeface="Times New Roman" panose="02020603050405020304" pitchFamily="18" charset="0"/>
              </a:rPr>
              <a:t>Les médicaments : tranquillisants et anxiolytiques,  somnifères, </a:t>
            </a:r>
            <a:r>
              <a:rPr lang="fr-FR" sz="2000" dirty="0" err="1">
                <a:latin typeface="Calibri" panose="020F0502020204030204" pitchFamily="34" charset="0"/>
                <a:ea typeface="Calibri" panose="020F0502020204030204" pitchFamily="34" charset="0"/>
                <a:cs typeface="Times New Roman" panose="02020603050405020304" pitchFamily="18" charset="0"/>
              </a:rPr>
              <a:t>euroleptiques</a:t>
            </a:r>
            <a:r>
              <a:rPr lang="fr-FR" sz="2000" dirty="0">
                <a:latin typeface="Calibri" panose="020F0502020204030204" pitchFamily="34" charset="0"/>
                <a:ea typeface="Calibri" panose="020F0502020204030204" pitchFamily="34" charset="0"/>
                <a:cs typeface="Times New Roman" panose="02020603050405020304" pitchFamily="18" charset="0"/>
              </a:rPr>
              <a:t>, antidépresseurs, antalgiques opiacés et </a:t>
            </a:r>
            <a:r>
              <a:rPr lang="fr-FR" sz="2000" dirty="0" err="1">
                <a:latin typeface="Calibri" panose="020F0502020204030204" pitchFamily="34" charset="0"/>
                <a:ea typeface="Calibri" panose="020F0502020204030204" pitchFamily="34" charset="0"/>
                <a:cs typeface="Times New Roman" panose="02020603050405020304" pitchFamily="18" charset="0"/>
              </a:rPr>
              <a:t>codéinés</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defTabSz="914400">
              <a:buNone/>
            </a:pPr>
            <a:endPar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endParaRPr>
          </a:p>
          <a:p>
            <a:pPr marL="0" indent="0" algn="just" defTabSz="914400">
              <a:buFont typeface="Wingdings"/>
              <a:buNone/>
            </a:pPr>
            <a:r>
              <a:rPr lang="fr-FR" sz="2000" dirty="0">
                <a:latin typeface="Calibri" panose="020F0502020204030204" pitchFamily="34" charset="0"/>
                <a:ea typeface="Calibri" panose="020F0502020204030204" pitchFamily="34" charset="0"/>
                <a:cs typeface="Times New Roman" panose="02020603050405020304" pitchFamily="18" charset="0"/>
              </a:rPr>
              <a:t>Prescrits et utilisés avec discernement, ils permettent d’atténuer ou de faire disparaître une souffrance psychique </a:t>
            </a: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MAIS ils diminuent la vigilance, provoquent des pertes de mémoire et diminuent les réflexes,</a:t>
            </a:r>
          </a:p>
          <a:p>
            <a:pPr marL="0" indent="0" algn="just" defTabSz="914400">
              <a:buFont typeface="Wingdings"/>
              <a:buNone/>
            </a:pPr>
            <a:endPar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endParaRPr>
          </a:p>
          <a:p>
            <a:pPr marL="0" indent="0" algn="just" defTabSz="914400">
              <a:buFont typeface="Wingdings"/>
              <a:buNone/>
            </a:pPr>
            <a:r>
              <a:rPr lang="fr-FR" sz="2000" dirty="0">
                <a:solidFill>
                  <a:srgbClr val="29567F"/>
                </a:solidFill>
                <a:latin typeface="Calibri" panose="020F0502020204030204" pitchFamily="34" charset="0"/>
                <a:ea typeface="Calibri" panose="020F0502020204030204" pitchFamily="34" charset="0"/>
                <a:cs typeface="Times New Roman" panose="02020603050405020304" pitchFamily="18" charset="0"/>
              </a:rPr>
              <a:t>Ils entrainent une </a:t>
            </a:r>
            <a:r>
              <a:rPr lang="fr-FR" sz="2000" b="1" dirty="0">
                <a:solidFill>
                  <a:srgbClr val="29567F"/>
                </a:solidFill>
                <a:latin typeface="Calibri" panose="020F0502020204030204" pitchFamily="34" charset="0"/>
                <a:ea typeface="Calibri" panose="020F0502020204030204" pitchFamily="34" charset="0"/>
                <a:cs typeface="Times New Roman" panose="02020603050405020304" pitchFamily="18" charset="0"/>
              </a:rPr>
              <a:t>dépendance physique et psychique </a:t>
            </a:r>
          </a:p>
          <a:p>
            <a:pPr marL="0" indent="0" algn="just" defTabSz="914400">
              <a:buFont typeface="Wingdings"/>
              <a:buNone/>
            </a:pPr>
            <a:r>
              <a:rPr lang="fr-FR" sz="2000" dirty="0">
                <a:latin typeface="Calibri" panose="020F0502020204030204" pitchFamily="34" charset="0"/>
                <a:ea typeface="Calibri" panose="020F0502020204030204" pitchFamily="34" charset="0"/>
                <a:cs typeface="Times New Roman" panose="02020603050405020304" pitchFamily="18" charset="0"/>
              </a:rPr>
              <a:t>Soyez attentif aux logos sur les boites de médicaments en cas de conduite d’engin ou de véhicule </a:t>
            </a:r>
          </a:p>
        </p:txBody>
      </p:sp>
      <p:sp>
        <p:nvSpPr>
          <p:cNvPr id="4" name="ZoneTexte 3"/>
          <p:cNvSpPr txBox="1"/>
          <p:nvPr/>
        </p:nvSpPr>
        <p:spPr>
          <a:xfrm>
            <a:off x="3195530" y="858045"/>
            <a:ext cx="2160240" cy="553998"/>
          </a:xfrm>
          <a:prstGeom prst="rect">
            <a:avLst/>
          </a:prstGeom>
          <a:noFill/>
        </p:spPr>
        <p:txBody>
          <a:bodyPr wrap="square" rtlCol="0">
            <a:spAutoFit/>
          </a:bodyPr>
          <a:lstStyle/>
          <a:p>
            <a:pPr algn="ctr"/>
            <a:r>
              <a:rPr lang="fr-FR" sz="3000" b="1" dirty="0">
                <a:solidFill>
                  <a:srgbClr val="29567F"/>
                </a:solidFill>
                <a:latin typeface="Calibri" panose="020F0502020204030204" pitchFamily="34" charset="0"/>
                <a:ea typeface="Calibri" panose="020F0502020204030204" pitchFamily="34" charset="0"/>
                <a:cs typeface="Times New Roman" panose="02020603050405020304" pitchFamily="18" charset="0"/>
              </a:rPr>
              <a:t>OUI</a:t>
            </a:r>
          </a:p>
        </p:txBody>
      </p:sp>
      <p:pic>
        <p:nvPicPr>
          <p:cNvPr id="11" name="Image 10">
            <a:hlinkClick r:id="rId6" action="ppaction://hlinksldjump"/>
          </p:cNvPr>
          <p:cNvPicPr>
            <a:picLocks noChangeAspect="1"/>
          </p:cNvPicPr>
          <p:nvPr/>
        </p:nvPicPr>
        <p:blipFill>
          <a:blip r:embed="rId7"/>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138822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7056784" cy="720080"/>
          </a:xfrm>
        </p:spPr>
        <p:txBody>
          <a:bodyPr>
            <a:noAutofit/>
          </a:bodyPr>
          <a:lstStyle/>
          <a:p>
            <a:r>
              <a:rPr lang="fr-FR" sz="2000" dirty="0">
                <a:solidFill>
                  <a:srgbClr val="29567F"/>
                </a:solidFill>
                <a:latin typeface="+mn-lt"/>
                <a:ea typeface="+mn-ea"/>
                <a:cs typeface="Arial" panose="020B0604020202020204" pitchFamily="34" charset="0"/>
              </a:rPr>
              <a:t>Q18. Lequel de ces symptômes peut trahir une dépendance à l’alcool ?</a:t>
            </a:r>
          </a:p>
        </p:txBody>
      </p:sp>
      <p:pic>
        <p:nvPicPr>
          <p:cNvPr id="3" name="Image 2"/>
          <p:cNvPicPr>
            <a:picLocks noChangeAspect="1"/>
          </p:cNvPicPr>
          <p:nvPr/>
        </p:nvPicPr>
        <p:blipFill>
          <a:blip r:embed="rId3"/>
          <a:stretch>
            <a:fillRect/>
          </a:stretch>
        </p:blipFill>
        <p:spPr>
          <a:xfrm>
            <a:off x="209316" y="1484784"/>
            <a:ext cx="8774308" cy="3024336"/>
          </a:xfrm>
          <a:prstGeom prst="rect">
            <a:avLst/>
          </a:prstGeom>
        </p:spPr>
      </p:pic>
      <p:sp>
        <p:nvSpPr>
          <p:cNvPr id="5" name="Rectangle 4"/>
          <p:cNvSpPr/>
          <p:nvPr/>
        </p:nvSpPr>
        <p:spPr>
          <a:xfrm>
            <a:off x="1596546" y="5157192"/>
            <a:ext cx="5999848" cy="630942"/>
          </a:xfrm>
          <a:prstGeom prst="rect">
            <a:avLst/>
          </a:prstGeom>
        </p:spPr>
        <p:txBody>
          <a:bodyPr wrap="none">
            <a:spAutoFit/>
          </a:bodyPr>
          <a:lstStyle/>
          <a:p>
            <a:r>
              <a:rPr lang="fr-FR" sz="3500" dirty="0">
                <a:solidFill>
                  <a:srgbClr val="29567F"/>
                </a:solidFill>
                <a:latin typeface="Calibri" panose="020F0502020204030204" pitchFamily="34" charset="0"/>
                <a:ea typeface="Calibri" panose="020F0502020204030204" pitchFamily="34" charset="0"/>
                <a:cs typeface="Times New Roman" panose="02020603050405020304" pitchFamily="18" charset="0"/>
              </a:rPr>
              <a:t>Toutes ces réponses sont justes.</a:t>
            </a:r>
          </a:p>
        </p:txBody>
      </p:sp>
      <p:pic>
        <p:nvPicPr>
          <p:cNvPr id="6" name="Image 5">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1176839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60648"/>
            <a:ext cx="8153400" cy="417772"/>
          </a:xfrm>
        </p:spPr>
        <p:txBody>
          <a:bodyPr>
            <a:noAutofit/>
          </a:bodyPr>
          <a:lstStyle/>
          <a:p>
            <a:r>
              <a:rPr lang="fr-FR" sz="2000" dirty="0">
                <a:solidFill>
                  <a:srgbClr val="29567F"/>
                </a:solidFill>
                <a:cs typeface="Arial" panose="020B0604020202020204" pitchFamily="34" charset="0"/>
              </a:rPr>
              <a:t>Q18. Lequel de ces symptômes peut trahir une dépendance à l’alcool ?</a:t>
            </a:r>
            <a:br>
              <a:rPr lang="fr-FR" sz="2000" dirty="0"/>
            </a:br>
            <a:endParaRPr lang="fr-FR" sz="2000" dirty="0">
              <a:solidFill>
                <a:srgbClr val="29567F"/>
              </a:solidFill>
              <a:latin typeface="+mn-lt"/>
              <a:ea typeface="+mn-ea"/>
              <a:cs typeface="Arial" panose="020B0604020202020204" pitchFamily="34" charset="0"/>
            </a:endParaRPr>
          </a:p>
        </p:txBody>
      </p:sp>
      <p:sp>
        <p:nvSpPr>
          <p:cNvPr id="4" name="Rectangle 3"/>
          <p:cNvSpPr/>
          <p:nvPr/>
        </p:nvSpPr>
        <p:spPr>
          <a:xfrm>
            <a:off x="323528" y="1556792"/>
            <a:ext cx="8297416" cy="4062651"/>
          </a:xfrm>
          <a:prstGeom prst="rect">
            <a:avLst/>
          </a:prstGeom>
        </p:spPr>
        <p:txBody>
          <a:bodyPr wrap="square">
            <a:spAutoFit/>
          </a:bodyPr>
          <a:lstStyle/>
          <a:p>
            <a:r>
              <a:rPr lang="fr-FR" sz="3000" dirty="0">
                <a:solidFill>
                  <a:srgbClr val="29567F"/>
                </a:solidFill>
                <a:latin typeface="+mn-lt"/>
                <a:cs typeface="Arial" panose="020B0604020202020204" pitchFamily="34" charset="0"/>
              </a:rPr>
              <a:t>L’addiction se caractérise par :</a:t>
            </a:r>
          </a:p>
          <a:p>
            <a:endParaRPr lang="fr-FR" sz="2400" dirty="0">
              <a:latin typeface="+mn-lt"/>
              <a:cs typeface="Arial" panose="020B0604020202020204" pitchFamily="34" charset="0"/>
            </a:endParaRPr>
          </a:p>
          <a:p>
            <a:pPr algn="ctr"/>
            <a:r>
              <a:rPr lang="fr-FR" sz="3000" dirty="0">
                <a:solidFill>
                  <a:schemeClr val="tx1">
                    <a:lumMod val="75000"/>
                    <a:lumOff val="25000"/>
                  </a:schemeClr>
                </a:solidFill>
                <a:latin typeface="+mn-lt"/>
                <a:cs typeface="Arial" panose="020B0604020202020204" pitchFamily="34" charset="0"/>
              </a:rPr>
              <a:t>Addiction = Dépendance</a:t>
            </a:r>
          </a:p>
          <a:p>
            <a:endParaRPr lang="fr-FR" sz="2400" dirty="0">
              <a:solidFill>
                <a:schemeClr val="tx1">
                  <a:lumMod val="75000"/>
                  <a:lumOff val="25000"/>
                </a:schemeClr>
              </a:solidFill>
              <a:latin typeface="+mn-lt"/>
              <a:cs typeface="Arial" panose="020B0604020202020204" pitchFamily="34" charset="0"/>
            </a:endParaRPr>
          </a:p>
          <a:p>
            <a:endParaRPr lang="fr-FR" sz="2400" dirty="0">
              <a:solidFill>
                <a:schemeClr val="tx1">
                  <a:lumMod val="75000"/>
                  <a:lumOff val="25000"/>
                </a:schemeClr>
              </a:solidFill>
              <a:latin typeface="+mn-lt"/>
              <a:cs typeface="Arial" panose="020B0604020202020204" pitchFamily="34" charset="0"/>
            </a:endParaRPr>
          </a:p>
          <a:p>
            <a:endParaRPr lang="fr-FR" sz="2400" dirty="0">
              <a:solidFill>
                <a:schemeClr val="tx1">
                  <a:lumMod val="75000"/>
                  <a:lumOff val="25000"/>
                </a:schemeClr>
              </a:solidFill>
              <a:latin typeface="+mn-lt"/>
              <a:cs typeface="Arial" panose="020B0604020202020204" pitchFamily="34" charset="0"/>
            </a:endParaRPr>
          </a:p>
          <a:p>
            <a:pPr algn="ctr"/>
            <a:r>
              <a:rPr lang="fr-FR" sz="2400" dirty="0">
                <a:solidFill>
                  <a:schemeClr val="tx1">
                    <a:lumMod val="75000"/>
                    <a:lumOff val="25000"/>
                  </a:schemeClr>
                </a:solidFill>
                <a:latin typeface="+mn-lt"/>
                <a:cs typeface="Arial" panose="020B0604020202020204" pitchFamily="34" charset="0"/>
              </a:rPr>
              <a:t>Perte de la maîtrise de la consommation avec besoin compulsif de continuer malgré la connaissance des conséquences négatives</a:t>
            </a:r>
          </a:p>
          <a:p>
            <a:endParaRPr lang="fr-FR" sz="3000" dirty="0">
              <a:solidFill>
                <a:schemeClr val="tx1">
                  <a:lumMod val="75000"/>
                  <a:lumOff val="25000"/>
                </a:schemeClr>
              </a:solidFill>
              <a:latin typeface="+mn-lt"/>
              <a:cs typeface="Arial" panose="020B0604020202020204" pitchFamily="34" charset="0"/>
            </a:endParaRPr>
          </a:p>
          <a:p>
            <a:endParaRPr lang="fr-FR" sz="2400" dirty="0">
              <a:latin typeface="+mn-lt"/>
              <a:cs typeface="Arial" panose="020B0604020202020204" pitchFamily="34" charset="0"/>
            </a:endParaRPr>
          </a:p>
        </p:txBody>
      </p:sp>
    </p:spTree>
    <p:extLst>
      <p:ext uri="{BB962C8B-B14F-4D97-AF65-F5344CB8AC3E}">
        <p14:creationId xmlns:p14="http://schemas.microsoft.com/office/powerpoint/2010/main" val="801037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ChangeAspect="1"/>
          </p:cNvPicPr>
          <p:nvPr/>
        </p:nvPicPr>
        <p:blipFill>
          <a:blip r:embed="rId2"/>
          <a:stretch>
            <a:fillRect/>
          </a:stretch>
        </p:blipFill>
        <p:spPr>
          <a:xfrm>
            <a:off x="2745013" y="2021982"/>
            <a:ext cx="3039275" cy="3039275"/>
          </a:xfrm>
          <a:prstGeom prst="rect">
            <a:avLst/>
          </a:prstGeom>
        </p:spPr>
      </p:pic>
      <p:sp>
        <p:nvSpPr>
          <p:cNvPr id="6" name="ZoneTexte 5"/>
          <p:cNvSpPr txBox="1"/>
          <p:nvPr/>
        </p:nvSpPr>
        <p:spPr>
          <a:xfrm>
            <a:off x="3084667" y="5533215"/>
            <a:ext cx="2212288" cy="769441"/>
          </a:xfrm>
          <a:prstGeom prst="rect">
            <a:avLst/>
          </a:prstGeom>
          <a:noFill/>
        </p:spPr>
        <p:txBody>
          <a:bodyPr wrap="square" rtlCol="0">
            <a:spAutoFit/>
          </a:bodyPr>
          <a:lstStyle/>
          <a:p>
            <a:pPr algn="ctr"/>
            <a:r>
              <a:rPr lang="fr-FR" sz="2200" dirty="0">
                <a:latin typeface="+mj-lt"/>
              </a:rPr>
              <a:t>Situation de travail difficile</a:t>
            </a:r>
          </a:p>
        </p:txBody>
      </p:sp>
      <p:sp>
        <p:nvSpPr>
          <p:cNvPr id="7" name="ZoneTexte 6"/>
          <p:cNvSpPr txBox="1"/>
          <p:nvPr/>
        </p:nvSpPr>
        <p:spPr>
          <a:xfrm>
            <a:off x="5749479" y="5352447"/>
            <a:ext cx="2424036" cy="769441"/>
          </a:xfrm>
          <a:prstGeom prst="rect">
            <a:avLst/>
          </a:prstGeom>
          <a:noFill/>
        </p:spPr>
        <p:txBody>
          <a:bodyPr wrap="square" rtlCol="0">
            <a:spAutoFit/>
          </a:bodyPr>
          <a:lstStyle/>
          <a:p>
            <a:r>
              <a:rPr lang="fr-FR" sz="2200" dirty="0">
                <a:latin typeface="+mj-lt"/>
              </a:rPr>
              <a:t>Problèmes financiers/familiaux</a:t>
            </a:r>
          </a:p>
        </p:txBody>
      </p:sp>
      <p:sp>
        <p:nvSpPr>
          <p:cNvPr id="8" name="ZoneTexte 7"/>
          <p:cNvSpPr txBox="1"/>
          <p:nvPr/>
        </p:nvSpPr>
        <p:spPr>
          <a:xfrm>
            <a:off x="1329135" y="4359977"/>
            <a:ext cx="842577" cy="430887"/>
          </a:xfrm>
          <a:prstGeom prst="rect">
            <a:avLst/>
          </a:prstGeom>
          <a:noFill/>
        </p:spPr>
        <p:txBody>
          <a:bodyPr wrap="square" rtlCol="0">
            <a:spAutoFit/>
          </a:bodyPr>
          <a:lstStyle/>
          <a:p>
            <a:r>
              <a:rPr lang="fr-FR" sz="2200" dirty="0">
                <a:latin typeface="+mj-lt"/>
              </a:rPr>
              <a:t>Ennui</a:t>
            </a:r>
          </a:p>
        </p:txBody>
      </p:sp>
      <p:sp>
        <p:nvSpPr>
          <p:cNvPr id="9" name="ZoneTexte 8"/>
          <p:cNvSpPr txBox="1"/>
          <p:nvPr/>
        </p:nvSpPr>
        <p:spPr>
          <a:xfrm>
            <a:off x="6231756" y="4172968"/>
            <a:ext cx="2741338" cy="1107996"/>
          </a:xfrm>
          <a:prstGeom prst="rect">
            <a:avLst/>
          </a:prstGeom>
          <a:noFill/>
        </p:spPr>
        <p:txBody>
          <a:bodyPr wrap="square" rtlCol="0">
            <a:spAutoFit/>
          </a:bodyPr>
          <a:lstStyle/>
          <a:p>
            <a:pPr algn="ctr"/>
            <a:r>
              <a:rPr lang="fr-FR" sz="2200" dirty="0">
                <a:latin typeface="+mj-lt"/>
              </a:rPr>
              <a:t>Désir d’appartenance à un groupe/une culture</a:t>
            </a:r>
          </a:p>
        </p:txBody>
      </p:sp>
      <p:sp>
        <p:nvSpPr>
          <p:cNvPr id="10" name="Flèche droite 9"/>
          <p:cNvSpPr/>
          <p:nvPr/>
        </p:nvSpPr>
        <p:spPr>
          <a:xfrm rot="20994853">
            <a:off x="2403531" y="4396011"/>
            <a:ext cx="682963" cy="157318"/>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15" name="ZoneTexte 14"/>
          <p:cNvSpPr txBox="1"/>
          <p:nvPr/>
        </p:nvSpPr>
        <p:spPr>
          <a:xfrm>
            <a:off x="1655873" y="5487048"/>
            <a:ext cx="916292" cy="430887"/>
          </a:xfrm>
          <a:prstGeom prst="rect">
            <a:avLst/>
          </a:prstGeom>
          <a:noFill/>
        </p:spPr>
        <p:txBody>
          <a:bodyPr wrap="square" rtlCol="0">
            <a:spAutoFit/>
          </a:bodyPr>
          <a:lstStyle/>
          <a:p>
            <a:r>
              <a:rPr lang="fr-FR" sz="2200" dirty="0">
                <a:latin typeface="+mj-lt"/>
              </a:rPr>
              <a:t>Stress</a:t>
            </a:r>
          </a:p>
        </p:txBody>
      </p:sp>
      <p:sp>
        <p:nvSpPr>
          <p:cNvPr id="16" name="ZoneTexte 15"/>
          <p:cNvSpPr txBox="1"/>
          <p:nvPr/>
        </p:nvSpPr>
        <p:spPr>
          <a:xfrm>
            <a:off x="550628" y="1585243"/>
            <a:ext cx="1746917" cy="430887"/>
          </a:xfrm>
          <a:prstGeom prst="rect">
            <a:avLst/>
          </a:prstGeom>
          <a:noFill/>
        </p:spPr>
        <p:txBody>
          <a:bodyPr wrap="square" rtlCol="0">
            <a:spAutoFit/>
          </a:bodyPr>
          <a:lstStyle/>
          <a:p>
            <a:r>
              <a:rPr lang="fr-FR" sz="2200" dirty="0">
                <a:solidFill>
                  <a:srgbClr val="0070C0"/>
                </a:solidFill>
                <a:latin typeface="+mj-lt"/>
              </a:rPr>
              <a:t>Loisirs/sports</a:t>
            </a:r>
          </a:p>
        </p:txBody>
      </p:sp>
      <p:sp>
        <p:nvSpPr>
          <p:cNvPr id="17" name="ZoneTexte 16"/>
          <p:cNvSpPr txBox="1"/>
          <p:nvPr/>
        </p:nvSpPr>
        <p:spPr>
          <a:xfrm>
            <a:off x="6511356" y="1835746"/>
            <a:ext cx="2003810" cy="769441"/>
          </a:xfrm>
          <a:prstGeom prst="rect">
            <a:avLst/>
          </a:prstGeom>
          <a:noFill/>
        </p:spPr>
        <p:txBody>
          <a:bodyPr wrap="square" rtlCol="0">
            <a:spAutoFit/>
          </a:bodyPr>
          <a:lstStyle/>
          <a:p>
            <a:pPr algn="ctr"/>
            <a:r>
              <a:rPr lang="fr-FR" sz="2200" dirty="0">
                <a:solidFill>
                  <a:srgbClr val="0070C0"/>
                </a:solidFill>
                <a:latin typeface="+mj-lt"/>
              </a:rPr>
              <a:t>Vie familiale/</a:t>
            </a:r>
          </a:p>
          <a:p>
            <a:pPr algn="ctr"/>
            <a:r>
              <a:rPr lang="fr-FR" sz="2200" dirty="0">
                <a:solidFill>
                  <a:srgbClr val="0070C0"/>
                </a:solidFill>
                <a:latin typeface="+mj-lt"/>
              </a:rPr>
              <a:t>travail </a:t>
            </a:r>
          </a:p>
        </p:txBody>
      </p:sp>
      <p:sp>
        <p:nvSpPr>
          <p:cNvPr id="21" name="ZoneTexte 20"/>
          <p:cNvSpPr txBox="1"/>
          <p:nvPr/>
        </p:nvSpPr>
        <p:spPr>
          <a:xfrm>
            <a:off x="3671973" y="1006362"/>
            <a:ext cx="1683462" cy="430887"/>
          </a:xfrm>
          <a:prstGeom prst="rect">
            <a:avLst/>
          </a:prstGeom>
          <a:noFill/>
        </p:spPr>
        <p:txBody>
          <a:bodyPr wrap="square" rtlCol="0">
            <a:spAutoFit/>
          </a:bodyPr>
          <a:lstStyle/>
          <a:p>
            <a:r>
              <a:rPr lang="fr-FR" sz="2200" dirty="0">
                <a:solidFill>
                  <a:srgbClr val="FF0000"/>
                </a:solidFill>
                <a:latin typeface="+mj-lt"/>
              </a:rPr>
              <a:t>Addictions</a:t>
            </a:r>
          </a:p>
        </p:txBody>
      </p:sp>
      <p:sp>
        <p:nvSpPr>
          <p:cNvPr id="22" name="Flèche droite 21"/>
          <p:cNvSpPr/>
          <p:nvPr/>
        </p:nvSpPr>
        <p:spPr>
          <a:xfrm rot="16200000">
            <a:off x="3910502" y="5153084"/>
            <a:ext cx="682963" cy="207989"/>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3" name="Flèche droite 22"/>
          <p:cNvSpPr/>
          <p:nvPr/>
        </p:nvSpPr>
        <p:spPr>
          <a:xfrm rot="13152141">
            <a:off x="4892776" y="5047368"/>
            <a:ext cx="906426" cy="165445"/>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4" name="Flèche droite 23"/>
          <p:cNvSpPr/>
          <p:nvPr/>
        </p:nvSpPr>
        <p:spPr>
          <a:xfrm rot="11240866">
            <a:off x="5206374" y="4427259"/>
            <a:ext cx="834531" cy="247357"/>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5" name="Flèche droite 24"/>
          <p:cNvSpPr/>
          <p:nvPr/>
        </p:nvSpPr>
        <p:spPr>
          <a:xfrm rot="19682653">
            <a:off x="2529704" y="4994999"/>
            <a:ext cx="1109927" cy="173208"/>
          </a:xfrm>
          <a:prstGeom prst="rightArrow">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6" name="Flèche droite 25"/>
          <p:cNvSpPr/>
          <p:nvPr/>
        </p:nvSpPr>
        <p:spPr>
          <a:xfrm rot="12942565">
            <a:off x="2491945" y="2253257"/>
            <a:ext cx="682963" cy="284256"/>
          </a:xfrm>
          <a:prstGeom prst="rightArrow">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7" name="Flèche droite 26"/>
          <p:cNvSpPr/>
          <p:nvPr/>
        </p:nvSpPr>
        <p:spPr>
          <a:xfrm rot="16200000">
            <a:off x="4014497" y="1729995"/>
            <a:ext cx="682963" cy="284256"/>
          </a:xfrm>
          <a:prstGeom prst="rightArrow">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8" name="Flèche droite 27"/>
          <p:cNvSpPr/>
          <p:nvPr/>
        </p:nvSpPr>
        <p:spPr>
          <a:xfrm rot="19481536">
            <a:off x="5711815" y="2338717"/>
            <a:ext cx="682963" cy="284256"/>
          </a:xfrm>
          <a:prstGeom prst="rightArrow">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accent1">
                  <a:lumMod val="60000"/>
                  <a:lumOff val="40000"/>
                </a:schemeClr>
              </a:solidFill>
            </a:endParaRPr>
          </a:p>
        </p:txBody>
      </p:sp>
      <p:sp>
        <p:nvSpPr>
          <p:cNvPr id="20" name="Titre 1"/>
          <p:cNvSpPr>
            <a:spLocks noGrp="1"/>
          </p:cNvSpPr>
          <p:nvPr>
            <p:ph type="title"/>
          </p:nvPr>
        </p:nvSpPr>
        <p:spPr>
          <a:xfrm>
            <a:off x="611560" y="260648"/>
            <a:ext cx="8153400" cy="417772"/>
          </a:xfrm>
        </p:spPr>
        <p:txBody>
          <a:bodyPr>
            <a:noAutofit/>
          </a:bodyPr>
          <a:lstStyle/>
          <a:p>
            <a:r>
              <a:rPr lang="fr-FR" sz="2000" dirty="0">
                <a:solidFill>
                  <a:srgbClr val="29567F"/>
                </a:solidFill>
                <a:cs typeface="Arial" panose="020B0604020202020204" pitchFamily="34" charset="0"/>
              </a:rPr>
              <a:t>Q18. Lequel de ces symptômes peut trahir une dépendance à l’alcool ?</a:t>
            </a:r>
            <a:br>
              <a:rPr lang="fr-FR" sz="2000" dirty="0"/>
            </a:br>
            <a:endParaRPr lang="fr-FR" sz="2000" dirty="0">
              <a:solidFill>
                <a:srgbClr val="29567F"/>
              </a:solidFill>
              <a:latin typeface="+mn-lt"/>
              <a:ea typeface="+mn-ea"/>
              <a:cs typeface="Arial" panose="020B0604020202020204" pitchFamily="34" charset="0"/>
            </a:endParaRPr>
          </a:p>
        </p:txBody>
      </p:sp>
    </p:spTree>
    <p:extLst>
      <p:ext uri="{BB962C8B-B14F-4D97-AF65-F5344CB8AC3E}">
        <p14:creationId xmlns:p14="http://schemas.microsoft.com/office/powerpoint/2010/main" val="2550198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8064896" cy="720080"/>
          </a:xfrm>
        </p:spPr>
        <p:txBody>
          <a:bodyPr>
            <a:noAutofit/>
          </a:bodyPr>
          <a:lstStyle/>
          <a:p>
            <a:r>
              <a:rPr lang="fr-FR" sz="2000" dirty="0">
                <a:solidFill>
                  <a:srgbClr val="29567F"/>
                </a:solidFill>
                <a:latin typeface="+mn-lt"/>
                <a:ea typeface="+mn-ea"/>
                <a:cs typeface="Arial" panose="020B0604020202020204" pitchFamily="34" charset="0"/>
              </a:rPr>
              <a:t>Q18. </a:t>
            </a:r>
            <a:r>
              <a:rPr lang="fr-FR" sz="2000" dirty="0">
                <a:solidFill>
                  <a:srgbClr val="29567F"/>
                </a:solidFill>
                <a:cs typeface="Arial" panose="020B0604020202020204" pitchFamily="34" charset="0"/>
              </a:rPr>
              <a:t>Lequel de ces symptômes peut trahir une dépendance à l’alcool ?</a:t>
            </a:r>
          </a:p>
        </p:txBody>
      </p:sp>
      <p:pic>
        <p:nvPicPr>
          <p:cNvPr id="6" name="HUngLgGRJpo"/>
          <p:cNvPicPr>
            <a:picLocks noRot="1" noChangeAspect="1"/>
          </p:cNvPicPr>
          <p:nvPr>
            <a:videoFile r:link="rId1"/>
          </p:nvPr>
        </p:nvPicPr>
        <p:blipFill>
          <a:blip r:embed="rId4"/>
          <a:stretch>
            <a:fillRect/>
          </a:stretch>
        </p:blipFill>
        <p:spPr>
          <a:xfrm>
            <a:off x="899592" y="1340768"/>
            <a:ext cx="7361975" cy="4142422"/>
          </a:xfrm>
          <a:prstGeom prst="rect">
            <a:avLst/>
          </a:prstGeom>
        </p:spPr>
      </p:pic>
      <p:pic>
        <p:nvPicPr>
          <p:cNvPr id="4" name="Image 3">
            <a:hlinkClick r:id="rId5" action="ppaction://hlinksldjump"/>
          </p:cNvPr>
          <p:cNvPicPr>
            <a:picLocks noChangeAspect="1"/>
          </p:cNvPicPr>
          <p:nvPr/>
        </p:nvPicPr>
        <p:blipFill>
          <a:blip r:embed="rId6"/>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2496639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8064896" cy="720080"/>
          </a:xfrm>
        </p:spPr>
        <p:txBody>
          <a:bodyPr>
            <a:noAutofit/>
          </a:bodyPr>
          <a:lstStyle/>
          <a:p>
            <a:r>
              <a:rPr lang="fr-FR" sz="2000" dirty="0">
                <a:solidFill>
                  <a:srgbClr val="29567F"/>
                </a:solidFill>
                <a:latin typeface="+mn-lt"/>
                <a:ea typeface="+mn-ea"/>
                <a:cs typeface="Arial" panose="020B0604020202020204" pitchFamily="34" charset="0"/>
              </a:rPr>
              <a:t>Q18. </a:t>
            </a:r>
            <a:r>
              <a:rPr lang="fr-FR" sz="2000" dirty="0">
                <a:solidFill>
                  <a:srgbClr val="29567F"/>
                </a:solidFill>
                <a:cs typeface="Arial" panose="020B0604020202020204" pitchFamily="34" charset="0"/>
              </a:rPr>
              <a:t>Lequel de ces symptômes peut trahir une dépendance à l’alcool ?</a:t>
            </a:r>
          </a:p>
        </p:txBody>
      </p:sp>
      <p:sp>
        <p:nvSpPr>
          <p:cNvPr id="3" name="ZoneTexte 2"/>
          <p:cNvSpPr txBox="1"/>
          <p:nvPr/>
        </p:nvSpPr>
        <p:spPr>
          <a:xfrm>
            <a:off x="2549120" y="3068960"/>
            <a:ext cx="6624736" cy="369332"/>
          </a:xfrm>
          <a:prstGeom prst="rect">
            <a:avLst/>
          </a:prstGeom>
          <a:noFill/>
        </p:spPr>
        <p:txBody>
          <a:bodyPr wrap="square" rtlCol="0">
            <a:spAutoFit/>
          </a:bodyPr>
          <a:lstStyle/>
          <a:p>
            <a:r>
              <a:rPr lang="fr-FR" dirty="0"/>
              <a:t>Film INSERM circuit de la récompense</a:t>
            </a:r>
          </a:p>
        </p:txBody>
      </p:sp>
      <p:pic>
        <p:nvPicPr>
          <p:cNvPr id="4" name="Image 3">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51269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7488832" cy="720080"/>
          </a:xfrm>
        </p:spPr>
        <p:txBody>
          <a:bodyPr>
            <a:noAutofit/>
          </a:bodyPr>
          <a:lstStyle/>
          <a:p>
            <a:r>
              <a:rPr lang="fr-FR" sz="2000" dirty="0">
                <a:solidFill>
                  <a:srgbClr val="29567F"/>
                </a:solidFill>
                <a:latin typeface="+mn-lt"/>
                <a:ea typeface="+mn-ea"/>
                <a:cs typeface="Arial" panose="020B0604020202020204" pitchFamily="34" charset="0"/>
              </a:rPr>
              <a:t>Q19. Mon responsable peut-il me faire un dépistage de drogues et d’alcool ? </a:t>
            </a:r>
          </a:p>
        </p:txBody>
      </p:sp>
      <p:sp>
        <p:nvSpPr>
          <p:cNvPr id="6" name="Espace réservé du contenu 2"/>
          <p:cNvSpPr txBox="1">
            <a:spLocks/>
          </p:cNvSpPr>
          <p:nvPr/>
        </p:nvSpPr>
        <p:spPr bwMode="auto">
          <a:xfrm>
            <a:off x="251520" y="786070"/>
            <a:ext cx="8229600" cy="1872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b="1" dirty="0">
                <a:cs typeface="Arial" panose="020B0604020202020204" pitchFamily="34" charset="0"/>
              </a:rPr>
              <a:t>OUI, </a:t>
            </a:r>
            <a:r>
              <a:rPr lang="fr-FR" i="1" dirty="0">
                <a:cs typeface="Arial" panose="020B0604020202020204" pitchFamily="34" charset="0"/>
              </a:rPr>
              <a:t>mais sous certaines conditions :</a:t>
            </a: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endParaRPr lang="fr-FR" dirty="0">
              <a:solidFill>
                <a:srgbClr val="29567F"/>
              </a:solidFill>
              <a:cs typeface="Arial" panose="020B0604020202020204" pitchFamily="34" charset="0"/>
            </a:endParaRP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dirty="0"/>
              <a:t>Les modalités de dépistage inscris dans le </a:t>
            </a:r>
            <a:r>
              <a:rPr lang="fr-FR" b="1" dirty="0"/>
              <a:t>règlement intérieur ou une note de service</a:t>
            </a: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sz="2100" i="1" dirty="0"/>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p:txBody>
      </p:sp>
      <p:pic>
        <p:nvPicPr>
          <p:cNvPr id="7" name="Image 6"/>
          <p:cNvPicPr>
            <a:picLocks noChangeAspect="1"/>
          </p:cNvPicPr>
          <p:nvPr/>
        </p:nvPicPr>
        <p:blipFill>
          <a:blip r:embed="rId3"/>
          <a:stretch>
            <a:fillRect/>
          </a:stretch>
        </p:blipFill>
        <p:spPr>
          <a:xfrm>
            <a:off x="251520" y="2754356"/>
            <a:ext cx="3680205" cy="2064365"/>
          </a:xfrm>
          <a:prstGeom prst="rect">
            <a:avLst/>
          </a:prstGeom>
        </p:spPr>
      </p:pic>
      <p:sp>
        <p:nvSpPr>
          <p:cNvPr id="9" name="Espace réservé du contenu 2"/>
          <p:cNvSpPr txBox="1">
            <a:spLocks/>
          </p:cNvSpPr>
          <p:nvPr/>
        </p:nvSpPr>
        <p:spPr bwMode="auto">
          <a:xfrm>
            <a:off x="1691680" y="2850434"/>
            <a:ext cx="8229600" cy="1872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b="1" dirty="0">
                <a:solidFill>
                  <a:srgbClr val="0070C0"/>
                </a:solidFill>
                <a:cs typeface="Arial" panose="020B0604020202020204" pitchFamily="34" charset="0"/>
              </a:rPr>
              <a:t>Dépistage salivaire uniquement</a:t>
            </a:r>
          </a:p>
          <a:p>
            <a:pPr marL="393700" lvl="1" indent="0" algn="ctr">
              <a:buClr>
                <a:srgbClr val="0F6FC6"/>
              </a:buClr>
              <a:buNone/>
              <a:defRPr/>
            </a:pPr>
            <a:r>
              <a:rPr lang="fr-FR" sz="2100" i="1" dirty="0">
                <a:solidFill>
                  <a:srgbClr val="0070C0"/>
                </a:solidFill>
                <a:cs typeface="Arial" panose="020B0604020202020204" pitchFamily="34" charset="0"/>
              </a:rPr>
              <a:t>THC : cannabis, marijuana, </a:t>
            </a:r>
            <a:r>
              <a:rPr lang="fr-FR" sz="2100" i="1" dirty="0" err="1">
                <a:solidFill>
                  <a:srgbClr val="0070C0"/>
                </a:solidFill>
                <a:cs typeface="Arial" panose="020B0604020202020204" pitchFamily="34" charset="0"/>
              </a:rPr>
              <a:t>haschish</a:t>
            </a:r>
            <a:r>
              <a:rPr lang="fr-FR" sz="2100" i="1" dirty="0">
                <a:solidFill>
                  <a:srgbClr val="0070C0"/>
                </a:solidFill>
                <a:cs typeface="Arial" panose="020B0604020202020204" pitchFamily="34" charset="0"/>
              </a:rPr>
              <a:t>.</a:t>
            </a:r>
          </a:p>
          <a:p>
            <a:pPr marL="393700" lvl="1" indent="0" algn="ctr">
              <a:buClr>
                <a:srgbClr val="0F6FC6"/>
              </a:buClr>
              <a:buNone/>
              <a:defRPr/>
            </a:pPr>
            <a:r>
              <a:rPr lang="fr-FR" sz="2100" i="1" dirty="0">
                <a:solidFill>
                  <a:srgbClr val="0070C0"/>
                </a:solidFill>
                <a:cs typeface="Arial" panose="020B0604020202020204" pitchFamily="34" charset="0"/>
              </a:rPr>
              <a:t>COC : cocaïne et crack.</a:t>
            </a:r>
          </a:p>
          <a:p>
            <a:pPr marL="393700" lvl="1" indent="0" algn="ctr">
              <a:buClr>
                <a:srgbClr val="0F6FC6"/>
              </a:buClr>
              <a:buNone/>
              <a:defRPr/>
            </a:pPr>
            <a:r>
              <a:rPr lang="fr-FR" sz="2100" i="1" dirty="0">
                <a:solidFill>
                  <a:srgbClr val="0070C0"/>
                </a:solidFill>
                <a:cs typeface="Arial" panose="020B0604020202020204" pitchFamily="34" charset="0"/>
              </a:rPr>
              <a:t>OPI : héroïne et opiacés.</a:t>
            </a:r>
          </a:p>
          <a:p>
            <a:pPr marL="393700" lvl="1" indent="0" algn="ctr">
              <a:buClr>
                <a:srgbClr val="0F6FC6"/>
              </a:buClr>
              <a:buNone/>
              <a:defRPr/>
            </a:pPr>
            <a:r>
              <a:rPr lang="fr-FR" sz="2100" i="1" dirty="0">
                <a:solidFill>
                  <a:srgbClr val="0070C0"/>
                </a:solidFill>
                <a:cs typeface="Arial" panose="020B0604020202020204" pitchFamily="34" charset="0"/>
              </a:rPr>
              <a:t>AMP : amphétamines.</a:t>
            </a:r>
          </a:p>
          <a:p>
            <a:pPr marL="393700" lvl="1" indent="0" algn="ctr">
              <a:buClr>
                <a:srgbClr val="0F6FC6"/>
              </a:buClr>
              <a:buNone/>
              <a:defRPr/>
            </a:pPr>
            <a:r>
              <a:rPr lang="fr-FR" sz="2100" i="1" dirty="0">
                <a:solidFill>
                  <a:srgbClr val="0070C0"/>
                </a:solidFill>
                <a:cs typeface="Arial" panose="020B0604020202020204" pitchFamily="34" charset="0"/>
              </a:rPr>
              <a:t>MET/MDMA : </a:t>
            </a:r>
            <a:r>
              <a:rPr lang="fr-FR" sz="2100" i="1" dirty="0" err="1">
                <a:solidFill>
                  <a:srgbClr val="0070C0"/>
                </a:solidFill>
                <a:cs typeface="Arial" panose="020B0604020202020204" pitchFamily="34" charset="0"/>
              </a:rPr>
              <a:t>methamphétamine</a:t>
            </a:r>
            <a:r>
              <a:rPr lang="fr-FR" sz="2100" i="1" dirty="0">
                <a:solidFill>
                  <a:srgbClr val="0070C0"/>
                </a:solidFill>
                <a:cs typeface="Arial" panose="020B0604020202020204" pitchFamily="34" charset="0"/>
              </a:rPr>
              <a:t> et ecstasy.</a:t>
            </a: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endParaRPr lang="fr-FR" sz="2100" i="1" dirty="0"/>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p:txBody>
      </p:sp>
      <p:pic>
        <p:nvPicPr>
          <p:cNvPr id="8" name="Image 7"/>
          <p:cNvPicPr>
            <a:picLocks noChangeAspect="1"/>
          </p:cNvPicPr>
          <p:nvPr/>
        </p:nvPicPr>
        <p:blipFill>
          <a:blip r:embed="rId4"/>
          <a:stretch>
            <a:fillRect/>
          </a:stretch>
        </p:blipFill>
        <p:spPr>
          <a:xfrm>
            <a:off x="2267744" y="4949457"/>
            <a:ext cx="1801192" cy="1786306"/>
          </a:xfrm>
          <a:prstGeom prst="rect">
            <a:avLst/>
          </a:prstGeom>
        </p:spPr>
      </p:pic>
      <p:pic>
        <p:nvPicPr>
          <p:cNvPr id="10" name="Image 9"/>
          <p:cNvPicPr>
            <a:picLocks noChangeAspect="1"/>
          </p:cNvPicPr>
          <p:nvPr/>
        </p:nvPicPr>
        <p:blipFill>
          <a:blip r:embed="rId5"/>
          <a:stretch>
            <a:fillRect/>
          </a:stretch>
        </p:blipFill>
        <p:spPr>
          <a:xfrm>
            <a:off x="4712568" y="4964983"/>
            <a:ext cx="2774826" cy="1564154"/>
          </a:xfrm>
          <a:prstGeom prst="rect">
            <a:avLst/>
          </a:prstGeom>
        </p:spPr>
      </p:pic>
      <p:pic>
        <p:nvPicPr>
          <p:cNvPr id="11" name="Image 10">
            <a:hlinkClick r:id="rId6" action="ppaction://hlinksldjump"/>
          </p:cNvPr>
          <p:cNvPicPr>
            <a:picLocks noChangeAspect="1"/>
          </p:cNvPicPr>
          <p:nvPr/>
        </p:nvPicPr>
        <p:blipFill>
          <a:blip r:embed="rId7"/>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1080051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7129214" cy="720080"/>
          </a:xfrm>
        </p:spPr>
        <p:txBody>
          <a:bodyPr>
            <a:noAutofit/>
          </a:bodyPr>
          <a:lstStyle/>
          <a:p>
            <a:r>
              <a:rPr lang="fr-FR" sz="2000" dirty="0">
                <a:solidFill>
                  <a:srgbClr val="29567F"/>
                </a:solidFill>
                <a:latin typeface="+mn-lt"/>
                <a:ea typeface="+mn-ea"/>
                <a:cs typeface="Arial" panose="020B0604020202020204" pitchFamily="34" charset="0"/>
              </a:rPr>
              <a:t>Q20. Suis-je responsable de ma sécurité et de celle des autres ou bien est-ce le patron ?</a:t>
            </a:r>
          </a:p>
        </p:txBody>
      </p:sp>
      <p:sp>
        <p:nvSpPr>
          <p:cNvPr id="3" name="ZoneTexte 2"/>
          <p:cNvSpPr txBox="1"/>
          <p:nvPr/>
        </p:nvSpPr>
        <p:spPr>
          <a:xfrm>
            <a:off x="251520" y="1412776"/>
            <a:ext cx="7561262" cy="2680322"/>
          </a:xfrm>
          <a:prstGeom prst="rect">
            <a:avLst/>
          </a:prstGeom>
          <a:noFill/>
          <a:ln w="25400">
            <a:solidFill>
              <a:schemeClr val="accent6"/>
            </a:solidFill>
          </a:ln>
        </p:spPr>
        <p:txBody>
          <a:bodyPr tIns="108000" bIns="108000">
            <a:spAutoFit/>
          </a:bodyPr>
          <a:lstStyle/>
          <a:p>
            <a:pPr lvl="1" eaLnBrk="1" hangingPunct="1">
              <a:buFont typeface="Arial" charset="0"/>
              <a:buNone/>
              <a:defRPr/>
            </a:pPr>
            <a:r>
              <a:rPr lang="fr-FR" sz="2000" b="1" i="1" dirty="0">
                <a:solidFill>
                  <a:schemeClr val="tx1"/>
                </a:solidFill>
                <a:latin typeface="+mn-lt"/>
                <a:cs typeface="+mn-cs"/>
              </a:rPr>
              <a:t>Obligation disciplinaire : Art L.4122-1 du code du travail</a:t>
            </a:r>
          </a:p>
          <a:p>
            <a:pPr lvl="1" eaLnBrk="1" hangingPunct="1">
              <a:buFontTx/>
              <a:buChar char="-"/>
              <a:defRPr/>
            </a:pPr>
            <a:r>
              <a:rPr lang="fr-FR" sz="2000" i="1" dirty="0">
                <a:solidFill>
                  <a:schemeClr val="tx1"/>
                </a:solidFill>
                <a:latin typeface="+mn-lt"/>
                <a:cs typeface="+mn-cs"/>
              </a:rPr>
              <a:t> Obligation de sécurité vis-à-vis de vous-mêmes et à l’égard d’autrui.</a:t>
            </a:r>
          </a:p>
          <a:p>
            <a:pPr lvl="1" eaLnBrk="1" hangingPunct="1">
              <a:buFont typeface="Arial" charset="0"/>
              <a:buNone/>
              <a:defRPr/>
            </a:pPr>
            <a:endParaRPr lang="fr-FR" sz="2000" b="1" i="1" dirty="0">
              <a:solidFill>
                <a:schemeClr val="tx1"/>
              </a:solidFill>
              <a:latin typeface="+mn-lt"/>
              <a:cs typeface="+mn-cs"/>
            </a:endParaRPr>
          </a:p>
          <a:p>
            <a:pPr lvl="1" eaLnBrk="1" hangingPunct="1">
              <a:buFont typeface="Arial" charset="0"/>
              <a:buNone/>
              <a:defRPr/>
            </a:pPr>
            <a:endParaRPr lang="fr-FR" sz="2000" b="1" i="1" dirty="0">
              <a:solidFill>
                <a:schemeClr val="tx1"/>
              </a:solidFill>
              <a:latin typeface="+mn-lt"/>
              <a:cs typeface="+mn-cs"/>
            </a:endParaRPr>
          </a:p>
          <a:p>
            <a:pPr lvl="1" eaLnBrk="1" hangingPunct="1">
              <a:buFont typeface="Arial" charset="0"/>
              <a:buNone/>
              <a:defRPr/>
            </a:pPr>
            <a:r>
              <a:rPr lang="fr-FR" sz="2000" b="1" i="1" dirty="0">
                <a:solidFill>
                  <a:schemeClr val="tx1"/>
                </a:solidFill>
                <a:latin typeface="+mn-lt"/>
                <a:cs typeface="+mn-cs"/>
              </a:rPr>
              <a:t>Responsabilité pénale (purement personnelle)</a:t>
            </a:r>
          </a:p>
          <a:p>
            <a:pPr lvl="1" eaLnBrk="1" hangingPunct="1">
              <a:buFont typeface="Arial" charset="0"/>
              <a:buNone/>
              <a:defRPr/>
            </a:pPr>
            <a:r>
              <a:rPr lang="fr-FR" sz="2000" i="1" dirty="0">
                <a:solidFill>
                  <a:schemeClr val="tx1"/>
                </a:solidFill>
                <a:latin typeface="+mn-lt"/>
                <a:cs typeface="+mn-cs"/>
              </a:rPr>
              <a:t>- Pour non assistance à personne en danger</a:t>
            </a:r>
          </a:p>
          <a:p>
            <a:pPr lvl="1" eaLnBrk="1" hangingPunct="1">
              <a:buFont typeface="Arial" charset="0"/>
              <a:buNone/>
              <a:defRPr/>
            </a:pPr>
            <a:r>
              <a:rPr lang="fr-FR" sz="2000" i="1" dirty="0">
                <a:solidFill>
                  <a:schemeClr val="tx1"/>
                </a:solidFill>
                <a:latin typeface="+mn-lt"/>
                <a:cs typeface="+mn-cs"/>
              </a:rPr>
              <a:t>- Consommation et trafic de drogue sur les lieux de travail</a:t>
            </a:r>
          </a:p>
          <a:p>
            <a:pPr lvl="1" eaLnBrk="1" hangingPunct="1">
              <a:buFont typeface="Arial" charset="0"/>
              <a:buNone/>
              <a:defRPr/>
            </a:pPr>
            <a:endParaRPr lang="fr-FR" sz="2000" i="1" dirty="0">
              <a:solidFill>
                <a:schemeClr val="tx1"/>
              </a:solidFill>
              <a:latin typeface="+mn-lt"/>
              <a:cs typeface="+mn-cs"/>
            </a:endParaRPr>
          </a:p>
        </p:txBody>
      </p:sp>
      <p:sp>
        <p:nvSpPr>
          <p:cNvPr id="4" name="Rectangle 3"/>
          <p:cNvSpPr/>
          <p:nvPr/>
        </p:nvSpPr>
        <p:spPr>
          <a:xfrm>
            <a:off x="268142" y="4815882"/>
            <a:ext cx="4520827" cy="1323439"/>
          </a:xfrm>
          <a:prstGeom prst="rect">
            <a:avLst/>
          </a:prstGeom>
        </p:spPr>
        <p:txBody>
          <a:bodyPr wrap="square">
            <a:spAutoFit/>
          </a:bodyPr>
          <a:lstStyle/>
          <a:p>
            <a:pPr algn="r"/>
            <a:r>
              <a:rPr lang="fr-FR" sz="2000" i="1" dirty="0">
                <a:latin typeface="+mn-lt"/>
                <a:cs typeface="+mn-cs"/>
              </a:rPr>
              <a:t>Peine applicable à la personne physique pour non assistance à personne en danger :</a:t>
            </a:r>
          </a:p>
          <a:p>
            <a:pPr algn="r"/>
            <a:r>
              <a:rPr lang="fr-FR" sz="2000" i="1" dirty="0">
                <a:latin typeface="+mn-lt"/>
                <a:cs typeface="+mn-cs"/>
              </a:rPr>
              <a:t>5 ans d’emprisonnent et 75.000 euros d’amende.</a:t>
            </a:r>
          </a:p>
        </p:txBody>
      </p:sp>
      <p:pic>
        <p:nvPicPr>
          <p:cNvPr id="5" name="Image 4"/>
          <p:cNvPicPr>
            <a:picLocks noChangeAspect="1"/>
          </p:cNvPicPr>
          <p:nvPr/>
        </p:nvPicPr>
        <p:blipFill>
          <a:blip r:embed="rId3"/>
          <a:stretch>
            <a:fillRect/>
          </a:stretch>
        </p:blipFill>
        <p:spPr>
          <a:xfrm>
            <a:off x="5004049" y="4437817"/>
            <a:ext cx="3960440" cy="2227166"/>
          </a:xfrm>
          <a:prstGeom prst="rect">
            <a:avLst/>
          </a:prstGeom>
        </p:spPr>
      </p:pic>
      <p:pic>
        <p:nvPicPr>
          <p:cNvPr id="6" name="Image 5">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058256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8064896" cy="720080"/>
          </a:xfrm>
        </p:spPr>
        <p:txBody>
          <a:bodyPr>
            <a:noAutofit/>
          </a:bodyPr>
          <a:lstStyle/>
          <a:p>
            <a:r>
              <a:rPr lang="fr-FR" sz="2000" dirty="0">
                <a:solidFill>
                  <a:srgbClr val="29567F"/>
                </a:solidFill>
                <a:latin typeface="+mn-lt"/>
                <a:ea typeface="+mn-ea"/>
                <a:cs typeface="Arial" panose="020B0604020202020204" pitchFamily="34" charset="0"/>
              </a:rPr>
              <a:t>Q21. Dans un </a:t>
            </a:r>
            <a:r>
              <a:rPr lang="fr-FR" sz="2000" dirty="0" err="1">
                <a:solidFill>
                  <a:srgbClr val="29567F"/>
                </a:solidFill>
                <a:latin typeface="+mn-lt"/>
                <a:ea typeface="+mn-ea"/>
                <a:cs typeface="Arial" panose="020B0604020202020204" pitchFamily="34" charset="0"/>
              </a:rPr>
              <a:t>prémix</a:t>
            </a:r>
            <a:r>
              <a:rPr lang="fr-FR" sz="2000" dirty="0">
                <a:solidFill>
                  <a:srgbClr val="29567F"/>
                </a:solidFill>
                <a:latin typeface="+mn-lt"/>
                <a:ea typeface="+mn-ea"/>
                <a:cs typeface="Arial" panose="020B0604020202020204" pitchFamily="34" charset="0"/>
              </a:rPr>
              <a:t> il y a moins d’alcool ?</a:t>
            </a:r>
          </a:p>
        </p:txBody>
      </p:sp>
      <p:sp>
        <p:nvSpPr>
          <p:cNvPr id="5" name="Espace réservé du contenu 2"/>
          <p:cNvSpPr txBox="1">
            <a:spLocks/>
          </p:cNvSpPr>
          <p:nvPr/>
        </p:nvSpPr>
        <p:spPr bwMode="auto">
          <a:xfrm>
            <a:off x="107504" y="1030524"/>
            <a:ext cx="8229600" cy="55446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r>
              <a:rPr lang="fr-FR" sz="2800" b="1" dirty="0">
                <a:cs typeface="Arial" panose="020B0604020202020204" pitchFamily="34" charset="0"/>
              </a:rPr>
              <a:t>NON</a:t>
            </a: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sz="2800" b="1" dirty="0">
              <a:cs typeface="Arial" panose="020B0604020202020204" pitchFamily="34" charset="0"/>
            </a:endParaRP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sz="2800" b="1" dirty="0">
              <a:cs typeface="Arial" panose="020B0604020202020204" pitchFamily="34" charset="0"/>
            </a:endParaRP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sz="2800" b="1" dirty="0">
              <a:cs typeface="Arial" panose="020B0604020202020204" pitchFamily="34" charset="0"/>
            </a:endParaRP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sz="2800" b="1" dirty="0">
              <a:cs typeface="Arial" panose="020B0604020202020204" pitchFamily="34" charset="0"/>
            </a:endParaRP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sz="2800" b="1" dirty="0">
              <a:cs typeface="Arial" panose="020B0604020202020204" pitchFamily="34" charset="0"/>
            </a:endParaRP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sz="2800" b="1" dirty="0">
              <a:cs typeface="Arial" panose="020B0604020202020204" pitchFamily="34" charset="0"/>
            </a:endParaRP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sz="2800" b="1" dirty="0">
              <a:cs typeface="Arial" panose="020B0604020202020204" pitchFamily="34" charset="0"/>
            </a:endParaRPr>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r>
              <a:rPr lang="fr-FR" sz="2800" b="1" dirty="0">
                <a:cs typeface="Arial" panose="020B0604020202020204" pitchFamily="34" charset="0"/>
              </a:rPr>
              <a:t>        </a:t>
            </a:r>
            <a:r>
              <a:rPr lang="fr-FR" dirty="0">
                <a:cs typeface="Arial" panose="020B0604020202020204" pitchFamily="34" charset="0"/>
              </a:rPr>
              <a:t>même si le sucre en masque le gout …</a:t>
            </a:r>
            <a:endParaRPr lang="fr-FR" i="1" dirty="0">
              <a:cs typeface="Arial" panose="020B0604020202020204" pitchFamily="34" charset="0"/>
            </a:endParaRPr>
          </a:p>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endParaRPr lang="fr-FR" dirty="0">
              <a:solidFill>
                <a:srgbClr val="29567F"/>
              </a:solidFill>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sz="2100" i="1" dirty="0"/>
          </a:p>
          <a:p>
            <a:pPr marL="393700" marR="0" lvl="1" indent="0"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p:txBody>
      </p:sp>
      <p:pic>
        <p:nvPicPr>
          <p:cNvPr id="6" name="Image 5"/>
          <p:cNvPicPr>
            <a:picLocks noChangeAspect="1"/>
          </p:cNvPicPr>
          <p:nvPr/>
        </p:nvPicPr>
        <p:blipFill>
          <a:blip r:embed="rId3"/>
          <a:stretch>
            <a:fillRect/>
          </a:stretch>
        </p:blipFill>
        <p:spPr>
          <a:xfrm>
            <a:off x="1938556" y="1844824"/>
            <a:ext cx="2304256" cy="2959098"/>
          </a:xfrm>
          <a:prstGeom prst="rect">
            <a:avLst/>
          </a:prstGeom>
        </p:spPr>
      </p:pic>
      <p:pic>
        <p:nvPicPr>
          <p:cNvPr id="7" name="Image 6">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pic>
        <p:nvPicPr>
          <p:cNvPr id="3" name="Image 2"/>
          <p:cNvPicPr>
            <a:picLocks noChangeAspect="1"/>
          </p:cNvPicPr>
          <p:nvPr/>
        </p:nvPicPr>
        <p:blipFill>
          <a:blip r:embed="rId6"/>
          <a:stretch>
            <a:fillRect/>
          </a:stretch>
        </p:blipFill>
        <p:spPr>
          <a:xfrm>
            <a:off x="6444208" y="1030524"/>
            <a:ext cx="2550201" cy="5229200"/>
          </a:xfrm>
          <a:prstGeom prst="rect">
            <a:avLst/>
          </a:prstGeom>
        </p:spPr>
      </p:pic>
    </p:spTree>
    <p:extLst>
      <p:ext uri="{BB962C8B-B14F-4D97-AF65-F5344CB8AC3E}">
        <p14:creationId xmlns:p14="http://schemas.microsoft.com/office/powerpoint/2010/main" val="1761252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0088"/>
            <a:ext cx="7187679" cy="720080"/>
          </a:xfrm>
        </p:spPr>
        <p:txBody>
          <a:bodyPr>
            <a:noAutofit/>
          </a:bodyPr>
          <a:lstStyle/>
          <a:p>
            <a:r>
              <a:rPr lang="fr-FR" sz="2000" dirty="0">
                <a:solidFill>
                  <a:srgbClr val="29567F"/>
                </a:solidFill>
                <a:latin typeface="+mn-lt"/>
                <a:ea typeface="+mn-ea"/>
                <a:cs typeface="Arial" panose="020B0604020202020204" pitchFamily="34" charset="0"/>
              </a:rPr>
              <a:t>Q22. Pour ma santé, Il vaut mieux que je fume une cigarette ou la chicha ? </a:t>
            </a:r>
          </a:p>
        </p:txBody>
      </p:sp>
      <p:pic>
        <p:nvPicPr>
          <p:cNvPr id="3" name="Image 2"/>
          <p:cNvPicPr>
            <a:picLocks noChangeAspect="1"/>
          </p:cNvPicPr>
          <p:nvPr/>
        </p:nvPicPr>
        <p:blipFill>
          <a:blip r:embed="rId3"/>
          <a:stretch>
            <a:fillRect/>
          </a:stretch>
        </p:blipFill>
        <p:spPr>
          <a:xfrm>
            <a:off x="2195736" y="714108"/>
            <a:ext cx="4464496" cy="6041722"/>
          </a:xfrm>
          <a:prstGeom prst="rect">
            <a:avLst/>
          </a:prstGeom>
        </p:spPr>
      </p:pic>
      <p:pic>
        <p:nvPicPr>
          <p:cNvPr id="4" name="Image 3"/>
          <p:cNvPicPr>
            <a:picLocks noChangeAspect="1"/>
          </p:cNvPicPr>
          <p:nvPr/>
        </p:nvPicPr>
        <p:blipFill>
          <a:blip r:embed="rId4"/>
          <a:stretch>
            <a:fillRect/>
          </a:stretch>
        </p:blipFill>
        <p:spPr>
          <a:xfrm>
            <a:off x="6437725" y="4401230"/>
            <a:ext cx="2526763" cy="2376085"/>
          </a:xfrm>
          <a:prstGeom prst="rect">
            <a:avLst/>
          </a:prstGeom>
        </p:spPr>
      </p:pic>
      <p:pic>
        <p:nvPicPr>
          <p:cNvPr id="5" name="Image 4">
            <a:hlinkClick r:id="rId5" action="ppaction://hlinksldjump"/>
          </p:cNvPr>
          <p:cNvPicPr>
            <a:picLocks noChangeAspect="1"/>
          </p:cNvPicPr>
          <p:nvPr/>
        </p:nvPicPr>
        <p:blipFill>
          <a:blip r:embed="rId6"/>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714399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p:cNvSpPr>
            <a:spLocks noChangeAspect="1"/>
          </p:cNvSpPr>
          <p:nvPr/>
        </p:nvSpPr>
        <p:spPr>
          <a:xfrm>
            <a:off x="2699792" y="2170087"/>
            <a:ext cx="3528000" cy="3528000"/>
          </a:xfrm>
          <a:prstGeom prst="ellipse">
            <a:avLst/>
          </a:prstGeom>
          <a:noFill/>
          <a:ln w="114300" cap="sq">
            <a:solidFill>
              <a:schemeClr val="tx1">
                <a:lumMod val="50000"/>
                <a:lumOff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2800" dirty="0">
                <a:solidFill>
                  <a:prstClr val="black">
                    <a:lumMod val="85000"/>
                    <a:lumOff val="15000"/>
                  </a:prstClr>
                </a:solidFill>
              </a:rPr>
              <a:t>4 missions de PREVENTION</a:t>
            </a:r>
          </a:p>
        </p:txBody>
      </p:sp>
      <p:sp>
        <p:nvSpPr>
          <p:cNvPr id="2" name="Titre 1"/>
          <p:cNvSpPr>
            <a:spLocks noGrp="1"/>
          </p:cNvSpPr>
          <p:nvPr>
            <p:ph type="title"/>
          </p:nvPr>
        </p:nvSpPr>
        <p:spPr/>
        <p:txBody>
          <a:bodyPr>
            <a:noAutofit/>
          </a:bodyPr>
          <a:lstStyle/>
          <a:p>
            <a:r>
              <a:rPr lang="fr-FR" sz="3600" dirty="0"/>
              <a:t>Les missions de l’AIST</a:t>
            </a:r>
          </a:p>
        </p:txBody>
      </p:sp>
      <p:sp>
        <p:nvSpPr>
          <p:cNvPr id="5" name="Rectangle à coins arrondis 4"/>
          <p:cNvSpPr/>
          <p:nvPr/>
        </p:nvSpPr>
        <p:spPr>
          <a:xfrm>
            <a:off x="395536" y="1709198"/>
            <a:ext cx="3024336" cy="1440160"/>
          </a:xfrm>
          <a:prstGeom prst="roundRect">
            <a:avLst/>
          </a:prstGeom>
          <a:solidFill>
            <a:srgbClr val="E5A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2200" dirty="0">
                <a:solidFill>
                  <a:prstClr val="black"/>
                </a:solidFill>
              </a:rPr>
              <a:t>1. Aide à l’évaluation des risques professionnels</a:t>
            </a:r>
          </a:p>
        </p:txBody>
      </p:sp>
      <p:sp>
        <p:nvSpPr>
          <p:cNvPr id="6" name="Rectangle à coins arrondis 5"/>
          <p:cNvSpPr/>
          <p:nvPr/>
        </p:nvSpPr>
        <p:spPr>
          <a:xfrm>
            <a:off x="5364088" y="1709198"/>
            <a:ext cx="3024336" cy="1440160"/>
          </a:xfrm>
          <a:prstGeom prst="roundRect">
            <a:avLst/>
          </a:prstGeom>
          <a:solidFill>
            <a:srgbClr val="EA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2200" dirty="0">
                <a:solidFill>
                  <a:prstClr val="black"/>
                </a:solidFill>
              </a:rPr>
              <a:t>2. Surveillance individuelle de l’état de santé  </a:t>
            </a:r>
          </a:p>
        </p:txBody>
      </p:sp>
      <p:sp>
        <p:nvSpPr>
          <p:cNvPr id="7" name="Rectangle à coins arrondis 6"/>
          <p:cNvSpPr/>
          <p:nvPr/>
        </p:nvSpPr>
        <p:spPr>
          <a:xfrm>
            <a:off x="5507712" y="4718816"/>
            <a:ext cx="3024336" cy="1440160"/>
          </a:xfrm>
          <a:prstGeom prst="roundRect">
            <a:avLst/>
          </a:prstGeom>
          <a:solidFill>
            <a:srgbClr val="5DB43E"/>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fontAlgn="auto">
              <a:spcBef>
                <a:spcPts val="0"/>
              </a:spcBef>
              <a:spcAft>
                <a:spcPts val="0"/>
              </a:spcAft>
            </a:pPr>
            <a:r>
              <a:rPr lang="fr-FR" sz="2200" dirty="0">
                <a:solidFill>
                  <a:prstClr val="black"/>
                </a:solidFill>
              </a:rPr>
              <a:t>3. Conseils et accompagnement des employeurs, des salariés et leurs représentants</a:t>
            </a:r>
          </a:p>
        </p:txBody>
      </p:sp>
      <p:sp>
        <p:nvSpPr>
          <p:cNvPr id="8" name="Rectangle à coins arrondis 7"/>
          <p:cNvSpPr/>
          <p:nvPr/>
        </p:nvSpPr>
        <p:spPr>
          <a:xfrm>
            <a:off x="298483" y="4743627"/>
            <a:ext cx="3024336" cy="1440160"/>
          </a:xfrm>
          <a:prstGeom prst="roundRect">
            <a:avLst/>
          </a:prstGeom>
          <a:solidFill>
            <a:srgbClr val="319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fr-FR" sz="2200" dirty="0">
                <a:solidFill>
                  <a:prstClr val="black"/>
                </a:solidFill>
              </a:rPr>
              <a:t>4. Traçabilité et veille sanitaire</a:t>
            </a:r>
          </a:p>
        </p:txBody>
      </p:sp>
      <p:cxnSp>
        <p:nvCxnSpPr>
          <p:cNvPr id="22" name="Connecteur droit avec flèche 21"/>
          <p:cNvCxnSpPr/>
          <p:nvPr/>
        </p:nvCxnSpPr>
        <p:spPr>
          <a:xfrm>
            <a:off x="4572000" y="2170087"/>
            <a:ext cx="108000" cy="0"/>
          </a:xfrm>
          <a:prstGeom prst="straightConnector1">
            <a:avLst/>
          </a:prstGeom>
          <a:ln w="1174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6227792" y="4005064"/>
            <a:ext cx="0" cy="72008"/>
          </a:xfrm>
          <a:prstGeom prst="straightConnector1">
            <a:avLst/>
          </a:prstGeom>
          <a:ln w="1174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a:off x="4139952" y="5698087"/>
            <a:ext cx="252040" cy="0"/>
          </a:xfrm>
          <a:prstGeom prst="straightConnector1">
            <a:avLst/>
          </a:prstGeom>
          <a:ln w="1174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2696489" y="3717032"/>
            <a:ext cx="0" cy="144016"/>
          </a:xfrm>
          <a:prstGeom prst="straightConnector1">
            <a:avLst/>
          </a:prstGeom>
          <a:ln w="1174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73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Q23. Sommes nous égaux devant l’addiction ?</a:t>
            </a:r>
          </a:p>
        </p:txBody>
      </p:sp>
      <p:sp>
        <p:nvSpPr>
          <p:cNvPr id="5" name="Espace réservé du contenu 2"/>
          <p:cNvSpPr txBox="1">
            <a:spLocks/>
          </p:cNvSpPr>
          <p:nvPr/>
        </p:nvSpPr>
        <p:spPr bwMode="auto">
          <a:xfrm>
            <a:off x="251520" y="1124744"/>
            <a:ext cx="864096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b="1" dirty="0">
                <a:cs typeface="Arial" panose="020B0604020202020204" pitchFamily="34" charset="0"/>
              </a:rPr>
              <a:t>NON</a:t>
            </a: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0" indent="0" algn="just">
              <a:spcBef>
                <a:spcPts val="0"/>
              </a:spcBef>
              <a:spcAft>
                <a:spcPts val="600"/>
              </a:spcAft>
              <a:buNone/>
            </a:pPr>
            <a:r>
              <a:rPr lang="fr-FR" dirty="0"/>
              <a:t>- </a:t>
            </a:r>
            <a:r>
              <a:rPr lang="fr-FR" sz="2200" dirty="0"/>
              <a:t>Présence de facteurs de risque individuels, </a:t>
            </a:r>
            <a:r>
              <a:rPr lang="fr-FR" sz="2200" b="1" dirty="0"/>
              <a:t>notion de vulnérabilité </a:t>
            </a:r>
            <a:r>
              <a:rPr lang="fr-FR" sz="2200" dirty="0"/>
              <a:t>à développer une pathologie</a:t>
            </a:r>
          </a:p>
          <a:p>
            <a:pPr marL="0" indent="0" algn="just">
              <a:spcBef>
                <a:spcPts val="0"/>
              </a:spcBef>
              <a:spcAft>
                <a:spcPts val="600"/>
              </a:spcAft>
              <a:buNone/>
            </a:pPr>
            <a:r>
              <a:rPr lang="fr-FR" sz="2200" dirty="0"/>
              <a:t>- Gènes favorisant l’essai, d’autres favorisant la dépendance</a:t>
            </a:r>
          </a:p>
          <a:p>
            <a:pPr marL="0" indent="0" algn="just">
              <a:spcBef>
                <a:spcPts val="0"/>
              </a:spcBef>
              <a:spcAft>
                <a:spcPts val="600"/>
              </a:spcAft>
              <a:buNone/>
            </a:pPr>
            <a:r>
              <a:rPr lang="fr-FR" sz="2200" dirty="0"/>
              <a:t>- Recherche de sensations, faible évitement du danger, recherche de nouveautés (sensibilité aux effets « plaisir »)</a:t>
            </a:r>
          </a:p>
          <a:p>
            <a:pPr marL="0" indent="0" algn="just">
              <a:spcBef>
                <a:spcPts val="0"/>
              </a:spcBef>
              <a:spcAft>
                <a:spcPts val="600"/>
              </a:spcAft>
              <a:buNone/>
            </a:pPr>
            <a:r>
              <a:rPr lang="fr-FR" sz="2200" dirty="0"/>
              <a:t>- Faible estime de soi, réaction émotionnelle excessive, difficultés relationnelles</a:t>
            </a:r>
            <a:endParaRPr lang="fr-FR" dirty="0">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p:txBody>
      </p:sp>
      <p:pic>
        <p:nvPicPr>
          <p:cNvPr id="4" name="Image 3">
            <a:hlinkClick r:id="rId2" action="ppaction://hlinksldjump"/>
          </p:cNvPr>
          <p:cNvPicPr>
            <a:picLocks noChangeAspect="1"/>
          </p:cNvPicPr>
          <p:nvPr/>
        </p:nvPicPr>
        <p:blipFill>
          <a:blip r:embed="rId3"/>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2572784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Q24. La cocaïne entraîne une dépendance psychique ?</a:t>
            </a:r>
          </a:p>
        </p:txBody>
      </p:sp>
      <p:sp>
        <p:nvSpPr>
          <p:cNvPr id="4" name="Rectangle 3"/>
          <p:cNvSpPr/>
          <p:nvPr/>
        </p:nvSpPr>
        <p:spPr>
          <a:xfrm>
            <a:off x="196008" y="980728"/>
            <a:ext cx="8568952" cy="3416320"/>
          </a:xfrm>
          <a:prstGeom prst="rect">
            <a:avLst/>
          </a:prstGeom>
        </p:spPr>
        <p:txBody>
          <a:bodyPr wrap="square">
            <a:spAutoFit/>
          </a:bodyPr>
          <a:lstStyle/>
          <a:p>
            <a:pPr algn="just"/>
            <a:r>
              <a:rPr lang="fr-FR" sz="1900" dirty="0">
                <a:latin typeface="+mn-lt"/>
                <a:cs typeface="Arial" panose="020B0604020202020204" pitchFamily="34" charset="0"/>
              </a:rPr>
              <a:t>En raison de sa courte durée d'action (1 à 2 heures), la cocaïne pousse à un usage répétitif et à des doses de plus en plus élevées, entraînant une dépendance psychique forte.</a:t>
            </a:r>
          </a:p>
          <a:p>
            <a:pPr algn="just"/>
            <a:endParaRPr lang="fr-FR" sz="1900" dirty="0">
              <a:latin typeface="+mn-lt"/>
              <a:cs typeface="Arial" panose="020B0604020202020204" pitchFamily="34" charset="0"/>
            </a:endParaRPr>
          </a:p>
          <a:p>
            <a:pPr algn="just"/>
            <a:r>
              <a:rPr lang="fr-FR" sz="1600" i="1" dirty="0">
                <a:latin typeface="+mn-lt"/>
                <a:cs typeface="Arial" panose="020B0604020202020204" pitchFamily="34" charset="0"/>
              </a:rPr>
              <a:t>La cocaïne entraîne une contraction de la plupart des vaisseaux sanguins. Les tissus, insuffisamment irrigués, manquent d'oxygène et se détériorent. Elle génère également des troubles du rythme cardiaque, une grande instabilité d'humeur, des délires paranoïdes ou des crises de panique.</a:t>
            </a:r>
          </a:p>
          <a:p>
            <a:pPr algn="just"/>
            <a:endParaRPr lang="fr-FR" sz="1600" i="1" dirty="0">
              <a:latin typeface="+mn-lt"/>
              <a:cs typeface="Arial" panose="020B0604020202020204" pitchFamily="34" charset="0"/>
            </a:endParaRPr>
          </a:p>
          <a:p>
            <a:pPr algn="just"/>
            <a:endParaRPr lang="fr-FR" sz="1600" i="1" dirty="0">
              <a:latin typeface="+mn-lt"/>
              <a:cs typeface="Arial" panose="020B0604020202020204" pitchFamily="34" charset="0"/>
            </a:endParaRPr>
          </a:p>
          <a:p>
            <a:pPr algn="just"/>
            <a:r>
              <a:rPr lang="fr-FR" sz="2200" dirty="0">
                <a:solidFill>
                  <a:srgbClr val="29567F"/>
                </a:solidFill>
                <a:latin typeface="+mn-lt"/>
                <a:cs typeface="Arial" panose="020B0604020202020204" pitchFamily="34" charset="0"/>
              </a:rPr>
              <a:t>Effets de la cocaïne : </a:t>
            </a:r>
          </a:p>
          <a:p>
            <a:pPr algn="just"/>
            <a:r>
              <a:rPr lang="fr-FR" sz="1900" dirty="0">
                <a:latin typeface="+mn-lt"/>
                <a:cs typeface="Arial" panose="020B0604020202020204" pitchFamily="34" charset="0"/>
              </a:rPr>
              <a:t>Insomnies, pertes de mémoire, phases d'excitation sont les autres symptômes de l'augmentation de l'activité psychique due à la consommation de la cocaïne</a:t>
            </a:r>
          </a:p>
        </p:txBody>
      </p:sp>
      <p:pic>
        <p:nvPicPr>
          <p:cNvPr id="6" name="Image 5"/>
          <p:cNvPicPr>
            <a:picLocks noChangeAspect="1"/>
          </p:cNvPicPr>
          <p:nvPr/>
        </p:nvPicPr>
        <p:blipFill>
          <a:blip r:embed="rId2"/>
          <a:stretch>
            <a:fillRect/>
          </a:stretch>
        </p:blipFill>
        <p:spPr>
          <a:xfrm>
            <a:off x="5554837" y="4509120"/>
            <a:ext cx="3210123" cy="2140082"/>
          </a:xfrm>
          <a:prstGeom prst="rect">
            <a:avLst/>
          </a:prstGeom>
          <a:ln>
            <a:noFill/>
          </a:ln>
          <a:effectLst>
            <a:softEdge rad="112500"/>
          </a:effectLst>
        </p:spPr>
      </p:pic>
      <p:pic>
        <p:nvPicPr>
          <p:cNvPr id="5" name="Image 4">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697685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Q25. 1 cigarette roulée équivaut à 2 cigarettes industrielles ?</a:t>
            </a:r>
          </a:p>
        </p:txBody>
      </p:sp>
      <p:pic>
        <p:nvPicPr>
          <p:cNvPr id="8" name="Image 7">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sp>
        <p:nvSpPr>
          <p:cNvPr id="9" name="Espace réservé du contenu 2"/>
          <p:cNvSpPr txBox="1">
            <a:spLocks/>
          </p:cNvSpPr>
          <p:nvPr/>
        </p:nvSpPr>
        <p:spPr bwMode="auto">
          <a:xfrm>
            <a:off x="251520" y="1124744"/>
            <a:ext cx="864096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sz="2600" b="1" dirty="0">
                <a:cs typeface="Arial" panose="020B0604020202020204" pitchFamily="34" charset="0"/>
              </a:rPr>
              <a:t>Vrai</a:t>
            </a: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0" indent="0" algn="ctr">
              <a:spcBef>
                <a:spcPts val="0"/>
              </a:spcBef>
              <a:spcAft>
                <a:spcPts val="600"/>
              </a:spcAft>
              <a:buNone/>
            </a:pPr>
            <a:r>
              <a:rPr lang="fr-FR" sz="2500" i="1" dirty="0"/>
              <a:t>Une cigarette roulée équivaut à 2 ou 3 cigarettes manufacturées</a:t>
            </a: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p:txBody>
      </p:sp>
      <p:pic>
        <p:nvPicPr>
          <p:cNvPr id="3" name="Image 2"/>
          <p:cNvPicPr>
            <a:picLocks noChangeAspect="1"/>
          </p:cNvPicPr>
          <p:nvPr/>
        </p:nvPicPr>
        <p:blipFill>
          <a:blip r:embed="rId5"/>
          <a:stretch>
            <a:fillRect/>
          </a:stretch>
        </p:blipFill>
        <p:spPr>
          <a:xfrm>
            <a:off x="2555776" y="1628800"/>
            <a:ext cx="4581128" cy="3136800"/>
          </a:xfrm>
          <a:prstGeom prst="ellipse">
            <a:avLst/>
          </a:prstGeom>
          <a:ln>
            <a:noFill/>
          </a:ln>
          <a:effectLst>
            <a:softEdge rad="112500"/>
          </a:effectLst>
        </p:spPr>
      </p:pic>
    </p:spTree>
    <p:extLst>
      <p:ext uri="{BB962C8B-B14F-4D97-AF65-F5344CB8AC3E}">
        <p14:creationId xmlns:p14="http://schemas.microsoft.com/office/powerpoint/2010/main" val="2803937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Q26. Un collègue ne marche pas droit, qu’est-ce que je fais ?</a:t>
            </a:r>
          </a:p>
        </p:txBody>
      </p:sp>
      <p:sp>
        <p:nvSpPr>
          <p:cNvPr id="4" name="Rectangle 1"/>
          <p:cNvSpPr>
            <a:spLocks noChangeArrowheads="1"/>
          </p:cNvSpPr>
          <p:nvPr/>
        </p:nvSpPr>
        <p:spPr bwMode="auto">
          <a:xfrm>
            <a:off x="402010" y="1412776"/>
            <a:ext cx="8572500" cy="494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173038">
              <a:spcBef>
                <a:spcPct val="20000"/>
              </a:spcBef>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3200">
                <a:solidFill>
                  <a:schemeClr val="tx1"/>
                </a:solidFill>
                <a:latin typeface="Calibri" panose="020F0502020204030204" pitchFamily="34" charset="0"/>
              </a:defRPr>
            </a:lvl1pPr>
            <a:lvl2pPr marL="457200" indent="-279400">
              <a:spcBef>
                <a:spcPct val="20000"/>
              </a:spcBef>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chemeClr val="tx1"/>
                </a:solidFill>
                <a:latin typeface="Calibri" panose="020F0502020204030204" pitchFamily="34" charset="0"/>
              </a:defRPr>
            </a:lvl2pPr>
            <a:lvl3pPr>
              <a:spcBef>
                <a:spcPct val="20000"/>
              </a:spcBef>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chemeClr val="tx1"/>
                </a:solidFill>
                <a:latin typeface="Calibri" panose="020F0502020204030204" pitchFamily="34" charset="0"/>
              </a:defRPr>
            </a:lvl3pPr>
            <a:lvl4pPr>
              <a:spcBef>
                <a:spcPct val="20000"/>
              </a:spcBef>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chemeClr val="tx1"/>
                </a:solidFill>
                <a:latin typeface="Calibri" panose="020F0502020204030204" pitchFamily="34" charset="0"/>
              </a:defRPr>
            </a:lvl4pPr>
            <a:lvl5pPr>
              <a:spcBef>
                <a:spcPct val="20000"/>
              </a:spcBef>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chemeClr val="tx1"/>
                </a:solidFill>
                <a:latin typeface="Calibri" panose="020F0502020204030204" pitchFamily="34" charset="0"/>
              </a:defRPr>
            </a:lvl5pPr>
            <a:lvl6pPr marL="2514600" indent="-228600" defTabSz="449263" eaLnBrk="0" fontAlgn="base" hangingPunct="0">
              <a:spcBef>
                <a:spcPct val="20000"/>
              </a:spcBef>
              <a:spcAft>
                <a:spcPct val="0"/>
              </a:spcAft>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chemeClr val="tx1"/>
                </a:solidFill>
                <a:latin typeface="Calibri" panose="020F0502020204030204" pitchFamily="34" charset="0"/>
              </a:defRPr>
            </a:lvl6pPr>
            <a:lvl7pPr marL="2971800" indent="-228600" defTabSz="449263" eaLnBrk="0" fontAlgn="base" hangingPunct="0">
              <a:spcBef>
                <a:spcPct val="20000"/>
              </a:spcBef>
              <a:spcAft>
                <a:spcPct val="0"/>
              </a:spcAft>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chemeClr val="tx1"/>
                </a:solidFill>
                <a:latin typeface="Calibri" panose="020F0502020204030204" pitchFamily="34" charset="0"/>
              </a:defRPr>
            </a:lvl7pPr>
            <a:lvl8pPr marL="3429000" indent="-228600" defTabSz="449263" eaLnBrk="0" fontAlgn="base" hangingPunct="0">
              <a:spcBef>
                <a:spcPct val="20000"/>
              </a:spcBef>
              <a:spcAft>
                <a:spcPct val="0"/>
              </a:spcAft>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chemeClr val="tx1"/>
                </a:solidFill>
                <a:latin typeface="Calibri" panose="020F0502020204030204" pitchFamily="34" charset="0"/>
              </a:defRPr>
            </a:lvl8pPr>
            <a:lvl9pPr marL="3886200" indent="-228600" defTabSz="449263" eaLnBrk="0" fontAlgn="base" hangingPunct="0">
              <a:spcBef>
                <a:spcPct val="20000"/>
              </a:spcBef>
              <a:spcAft>
                <a:spcPct val="0"/>
              </a:spcAft>
              <a:buFont typeface="Arial" panose="020B0604020202020204" pitchFamily="34" charset="0"/>
              <a:buChar cha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000">
                <a:solidFill>
                  <a:schemeClr val="tx1"/>
                </a:solidFill>
                <a:latin typeface="Calibri" panose="020F0502020204030204" pitchFamily="34" charset="0"/>
              </a:defRPr>
            </a:lvl9pPr>
          </a:lstStyle>
          <a:p>
            <a:pPr lvl="1" eaLnBrk="1" hangingPunct="1">
              <a:lnSpc>
                <a:spcPct val="150000"/>
              </a:lnSpc>
              <a:spcBef>
                <a:spcPct val="0"/>
              </a:spcBef>
              <a:buClr>
                <a:srgbClr val="F07F09"/>
              </a:buClr>
              <a:buFont typeface="Wingdings" panose="05000000000000000000" pitchFamily="2" charset="2"/>
              <a:buChar char=""/>
            </a:pPr>
            <a:r>
              <a:rPr lang="fr-FR" altLang="fr-FR" sz="2000" dirty="0">
                <a:latin typeface="+mn-lt"/>
                <a:cs typeface="+mn-cs"/>
              </a:rPr>
              <a:t>Sécuriser et Faire cesser la situation dangereuse</a:t>
            </a:r>
          </a:p>
          <a:p>
            <a:pPr lvl="1" eaLnBrk="1" hangingPunct="1">
              <a:lnSpc>
                <a:spcPct val="150000"/>
              </a:lnSpc>
              <a:spcBef>
                <a:spcPct val="0"/>
              </a:spcBef>
              <a:buClr>
                <a:srgbClr val="F07F09"/>
              </a:buClr>
              <a:buFont typeface="Wingdings" panose="05000000000000000000" pitchFamily="2" charset="2"/>
              <a:buChar char=""/>
            </a:pPr>
            <a:r>
              <a:rPr lang="fr-FR" altLang="fr-FR" sz="2000" dirty="0">
                <a:latin typeface="+mn-lt"/>
                <a:cs typeface="+mn-cs"/>
              </a:rPr>
              <a:t>Accompagner la personne vers un lieu où les risques sont limités</a:t>
            </a:r>
          </a:p>
          <a:p>
            <a:pPr lvl="1" eaLnBrk="1" hangingPunct="1">
              <a:lnSpc>
                <a:spcPct val="150000"/>
              </a:lnSpc>
              <a:spcBef>
                <a:spcPct val="0"/>
              </a:spcBef>
              <a:buClr>
                <a:srgbClr val="F07F09"/>
              </a:buClr>
              <a:buFont typeface="Wingdings" panose="05000000000000000000" pitchFamily="2" charset="2"/>
              <a:buChar char=""/>
            </a:pPr>
            <a:r>
              <a:rPr lang="fr-FR" altLang="fr-FR" sz="2000" dirty="0">
                <a:latin typeface="+mn-lt"/>
                <a:cs typeface="+mn-cs"/>
              </a:rPr>
              <a:t>Informer le responsable</a:t>
            </a:r>
          </a:p>
          <a:p>
            <a:pPr lvl="1" eaLnBrk="1" hangingPunct="1">
              <a:lnSpc>
                <a:spcPct val="150000"/>
              </a:lnSpc>
              <a:spcBef>
                <a:spcPct val="0"/>
              </a:spcBef>
              <a:buClr>
                <a:srgbClr val="F07F09"/>
              </a:buClr>
              <a:buFont typeface="Wingdings" panose="05000000000000000000" pitchFamily="2" charset="2"/>
              <a:buChar char=""/>
            </a:pPr>
            <a:r>
              <a:rPr lang="fr-FR" altLang="fr-FR" sz="2000" dirty="0">
                <a:latin typeface="+mn-lt"/>
                <a:cs typeface="+mn-cs"/>
              </a:rPr>
              <a:t>Alerter le secouriste du travail le plus proche ou appeler le 15, le 18 ou le 112</a:t>
            </a:r>
          </a:p>
          <a:p>
            <a:pPr lvl="1" eaLnBrk="1" hangingPunct="1">
              <a:lnSpc>
                <a:spcPct val="150000"/>
              </a:lnSpc>
              <a:spcBef>
                <a:spcPct val="0"/>
              </a:spcBef>
              <a:buClr>
                <a:srgbClr val="F07F09"/>
              </a:buClr>
              <a:buFont typeface="Wingdings" panose="05000000000000000000" pitchFamily="2" charset="2"/>
              <a:buChar char=""/>
            </a:pPr>
            <a:r>
              <a:rPr lang="fr-FR" altLang="fr-FR" sz="2000" dirty="0">
                <a:latin typeface="+mn-lt"/>
                <a:cs typeface="+mn-cs"/>
              </a:rPr>
              <a:t>Demander un avis médical : </a:t>
            </a:r>
          </a:p>
          <a:p>
            <a:pPr eaLnBrk="1" hangingPunct="1">
              <a:lnSpc>
                <a:spcPct val="150000"/>
              </a:lnSpc>
              <a:spcBef>
                <a:spcPct val="0"/>
              </a:spcBef>
              <a:buFontTx/>
              <a:buNone/>
            </a:pPr>
            <a:r>
              <a:rPr lang="fr-FR" altLang="fr-FR" sz="2000" dirty="0">
                <a:latin typeface="+mn-lt"/>
                <a:cs typeface="+mn-cs"/>
              </a:rPr>
              <a:t>	si inconscient : SAMU 15/POMPIERS 18/ ou 112 sur portable</a:t>
            </a:r>
          </a:p>
          <a:p>
            <a:pPr eaLnBrk="1" hangingPunct="1">
              <a:lnSpc>
                <a:spcPct val="150000"/>
              </a:lnSpc>
              <a:spcBef>
                <a:spcPct val="0"/>
              </a:spcBef>
              <a:buFontTx/>
              <a:buNone/>
            </a:pPr>
            <a:r>
              <a:rPr lang="fr-FR" altLang="fr-FR" sz="2000" dirty="0">
                <a:latin typeface="+mn-lt"/>
                <a:cs typeface="+mn-cs"/>
              </a:rPr>
              <a:t>	si conscient : médecin généraliste  ou le médecin du travail si disponible </a:t>
            </a:r>
          </a:p>
          <a:p>
            <a:pPr eaLnBrk="1" hangingPunct="1">
              <a:lnSpc>
                <a:spcPct val="150000"/>
              </a:lnSpc>
              <a:spcBef>
                <a:spcPct val="0"/>
              </a:spcBef>
              <a:buFontTx/>
              <a:buNone/>
            </a:pPr>
            <a:r>
              <a:rPr lang="fr-FR" altLang="fr-FR" sz="2000" dirty="0">
                <a:latin typeface="+mn-lt"/>
                <a:cs typeface="+mn-cs"/>
              </a:rPr>
              <a:t>	si salarié violent : POLICE/GENDARMERIE  17</a:t>
            </a:r>
          </a:p>
          <a:p>
            <a:pPr lvl="1" eaLnBrk="1" hangingPunct="1">
              <a:lnSpc>
                <a:spcPct val="150000"/>
              </a:lnSpc>
              <a:spcBef>
                <a:spcPct val="0"/>
              </a:spcBef>
              <a:buFontTx/>
              <a:buNone/>
            </a:pPr>
            <a:endParaRPr lang="fr-FR" altLang="fr-FR" sz="1800" i="1" dirty="0">
              <a:solidFill>
                <a:srgbClr val="000000"/>
              </a:solidFill>
            </a:endParaRPr>
          </a:p>
          <a:p>
            <a:pPr lvl="1" eaLnBrk="1" hangingPunct="1">
              <a:spcBef>
                <a:spcPct val="0"/>
              </a:spcBef>
              <a:buFontTx/>
              <a:buNone/>
            </a:pPr>
            <a:endParaRPr lang="fr-FR" altLang="fr-FR" sz="1800" i="1" dirty="0">
              <a:solidFill>
                <a:srgbClr val="000000"/>
              </a:solidFill>
            </a:endParaRPr>
          </a:p>
        </p:txBody>
      </p:sp>
      <p:sp>
        <p:nvSpPr>
          <p:cNvPr id="6" name="Rectangle à coins arrondis 5"/>
          <p:cNvSpPr/>
          <p:nvPr/>
        </p:nvSpPr>
        <p:spPr>
          <a:xfrm rot="998648">
            <a:off x="6663263" y="643175"/>
            <a:ext cx="2378284" cy="1095295"/>
          </a:xfrm>
          <a:prstGeom prst="roundRect">
            <a:avLst/>
          </a:prstGeom>
          <a:solidFill>
            <a:srgbClr val="FF5050"/>
          </a:solidFill>
        </p:spPr>
        <p:style>
          <a:lnRef idx="0">
            <a:schemeClr val="accent2"/>
          </a:lnRef>
          <a:fillRef idx="3">
            <a:schemeClr val="accent2"/>
          </a:fillRef>
          <a:effectRef idx="3">
            <a:schemeClr val="accent2"/>
          </a:effectRef>
          <a:fontRef idx="minor">
            <a:schemeClr val="lt1"/>
          </a:fontRef>
        </p:style>
        <p:txBody>
          <a:bodyPr lIns="0" rIns="0" anchor="ctr"/>
          <a:lstStyle/>
          <a:p>
            <a:pPr marL="274320" indent="-274320" algn="ctr" eaLnBrk="1" fontAlgn="auto" hangingPunct="1">
              <a:spcAft>
                <a:spcPts val="0"/>
              </a:spcAft>
              <a:buClr>
                <a:schemeClr val="accent3"/>
              </a:buClr>
              <a:defRPr/>
            </a:pPr>
            <a:r>
              <a:rPr lang="fr-FR" sz="2000" b="1" dirty="0">
                <a:solidFill>
                  <a:schemeClr val="tx1"/>
                </a:solidFill>
              </a:rPr>
              <a:t>Ne jamais laisser le salarié seul sans surveillance</a:t>
            </a:r>
          </a:p>
        </p:txBody>
      </p:sp>
      <p:sp>
        <p:nvSpPr>
          <p:cNvPr id="7" name="Rectangle à coins arrondis 6"/>
          <p:cNvSpPr/>
          <p:nvPr/>
        </p:nvSpPr>
        <p:spPr>
          <a:xfrm>
            <a:off x="3203848" y="5661248"/>
            <a:ext cx="1822695" cy="992607"/>
          </a:xfrm>
          <a:prstGeom prst="roundRect">
            <a:avLst/>
          </a:prstGeom>
          <a:solidFill>
            <a:srgbClr val="9933FF"/>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fr-FR" sz="2200" b="1" dirty="0">
                <a:solidFill>
                  <a:schemeClr val="tx1"/>
                </a:solidFill>
              </a:rPr>
              <a:t>ALERTER </a:t>
            </a:r>
          </a:p>
          <a:p>
            <a:pPr algn="ctr" eaLnBrk="1" hangingPunct="1">
              <a:defRPr/>
            </a:pPr>
            <a:r>
              <a:rPr lang="fr-FR" sz="2000" b="1" dirty="0">
                <a:solidFill>
                  <a:schemeClr val="tx1"/>
                </a:solidFill>
                <a:effectLst>
                  <a:outerShdw blurRad="38100" dist="38100" dir="2700000" algn="tl">
                    <a:srgbClr val="000000">
                      <a:alpha val="43137"/>
                    </a:srgbClr>
                  </a:outerShdw>
                </a:effectLst>
              </a:rPr>
              <a:t>≠</a:t>
            </a:r>
          </a:p>
          <a:p>
            <a:pPr algn="ctr" eaLnBrk="1" hangingPunct="1">
              <a:defRPr/>
            </a:pPr>
            <a:r>
              <a:rPr lang="fr-FR" sz="2000" b="1" dirty="0">
                <a:solidFill>
                  <a:schemeClr val="tx1"/>
                </a:solidFill>
                <a:effectLst>
                  <a:outerShdw blurRad="38100" dist="38100" dir="2700000" algn="tl">
                    <a:srgbClr val="000000">
                      <a:alpha val="43137"/>
                    </a:srgbClr>
                  </a:outerShdw>
                </a:effectLst>
              </a:rPr>
              <a:t> DENONCER</a:t>
            </a:r>
            <a:endParaRPr lang="fr-FR" sz="2200" b="1" dirty="0">
              <a:solidFill>
                <a:schemeClr val="tx1"/>
              </a:solidFill>
            </a:endParaRPr>
          </a:p>
        </p:txBody>
      </p:sp>
      <p:pic>
        <p:nvPicPr>
          <p:cNvPr id="8" name="Image 7">
            <a:hlinkClick r:id="rId2" action="ppaction://hlinksldjump"/>
          </p:cNvPr>
          <p:cNvPicPr>
            <a:picLocks noChangeAspect="1"/>
          </p:cNvPicPr>
          <p:nvPr/>
        </p:nvPicPr>
        <p:blipFill>
          <a:blip r:embed="rId3"/>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67394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ox(in)">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ox(in)">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611560" y="116632"/>
            <a:ext cx="8153400" cy="417772"/>
          </a:xfrm>
        </p:spPr>
        <p:txBody>
          <a:bodyPr>
            <a:noAutofit/>
          </a:bodyPr>
          <a:lstStyle/>
          <a:p>
            <a:r>
              <a:rPr lang="fr-FR" sz="2000" dirty="0">
                <a:solidFill>
                  <a:srgbClr val="29567F"/>
                </a:solidFill>
                <a:latin typeface="+mn-lt"/>
                <a:ea typeface="+mn-ea"/>
                <a:cs typeface="Arial" panose="020B0604020202020204" pitchFamily="34" charset="0"/>
              </a:rPr>
              <a:t>Q27. Peut-on devenir addict aux écrans ? </a:t>
            </a:r>
          </a:p>
        </p:txBody>
      </p:sp>
      <p:pic>
        <p:nvPicPr>
          <p:cNvPr id="8" name="Image 7">
            <a:hlinkClick r:id="rId3" action="ppaction://hlinksldjump"/>
          </p:cNvPr>
          <p:cNvPicPr>
            <a:picLocks noChangeAspect="1"/>
          </p:cNvPicPr>
          <p:nvPr/>
        </p:nvPicPr>
        <p:blipFill>
          <a:blip r:embed="rId4"/>
          <a:stretch>
            <a:fillRect/>
          </a:stretch>
        </p:blipFill>
        <p:spPr>
          <a:xfrm>
            <a:off x="7871247" y="-7494"/>
            <a:ext cx="1272753" cy="941630"/>
          </a:xfrm>
          <a:prstGeom prst="rect">
            <a:avLst/>
          </a:prstGeom>
          <a:ln>
            <a:noFill/>
          </a:ln>
          <a:effectLst>
            <a:softEdge rad="112500"/>
          </a:effectLst>
        </p:spPr>
      </p:pic>
      <p:pic>
        <p:nvPicPr>
          <p:cNvPr id="3" name="Image 2"/>
          <p:cNvPicPr>
            <a:picLocks noChangeAspect="1"/>
          </p:cNvPicPr>
          <p:nvPr/>
        </p:nvPicPr>
        <p:blipFill>
          <a:blip r:embed="rId5"/>
          <a:stretch>
            <a:fillRect/>
          </a:stretch>
        </p:blipFill>
        <p:spPr>
          <a:xfrm>
            <a:off x="320912" y="1173456"/>
            <a:ext cx="3927254" cy="3528392"/>
          </a:xfrm>
          <a:prstGeom prst="rect">
            <a:avLst/>
          </a:prstGeom>
        </p:spPr>
      </p:pic>
      <p:sp>
        <p:nvSpPr>
          <p:cNvPr id="5" name="Rectangle 4"/>
          <p:cNvSpPr/>
          <p:nvPr/>
        </p:nvSpPr>
        <p:spPr>
          <a:xfrm>
            <a:off x="4419712" y="1406896"/>
            <a:ext cx="4572000" cy="2677656"/>
          </a:xfrm>
          <a:prstGeom prst="rect">
            <a:avLst/>
          </a:prstGeom>
        </p:spPr>
        <p:txBody>
          <a:bodyPr>
            <a:spAutoFit/>
          </a:bodyPr>
          <a:lstStyle/>
          <a:p>
            <a:pPr algn="just">
              <a:lnSpc>
                <a:spcPct val="150000"/>
              </a:lnSpc>
            </a:pPr>
            <a:r>
              <a:rPr lang="fr-FR" sz="1600" b="1" dirty="0">
                <a:latin typeface="+mn-lt"/>
                <a:cs typeface="Arial" panose="020B0604020202020204" pitchFamily="34" charset="0"/>
              </a:rPr>
              <a:t>Les signes et symptômes : </a:t>
            </a:r>
          </a:p>
          <a:p>
            <a:pPr algn="just">
              <a:buFont typeface="Calibri" panose="020F0502020204030204" pitchFamily="34" charset="0"/>
              <a:buChar char="-"/>
            </a:pPr>
            <a:r>
              <a:rPr lang="fr-FR" sz="1600" i="1" dirty="0">
                <a:latin typeface="+mn-lt"/>
                <a:cs typeface="Arial" panose="020B0604020202020204" pitchFamily="34" charset="0"/>
              </a:rPr>
              <a:t> Perte de contrôle : incapacité de se passer d’Internet ou de limiter le temps passé sur Internet</a:t>
            </a:r>
          </a:p>
          <a:p>
            <a:pPr>
              <a:buFont typeface="Calibri" panose="020F0502020204030204" pitchFamily="34" charset="0"/>
              <a:buChar char="-"/>
            </a:pPr>
            <a:r>
              <a:rPr lang="fr-FR" sz="1600" i="1" dirty="0">
                <a:latin typeface="+mn-lt"/>
                <a:cs typeface="Arial" panose="020B0604020202020204" pitchFamily="34" charset="0"/>
              </a:rPr>
              <a:t> L’apparition de conséquences négatives dans la vie personnelle </a:t>
            </a:r>
          </a:p>
          <a:p>
            <a:pPr>
              <a:buFont typeface="Calibri" panose="020F0502020204030204" pitchFamily="34" charset="0"/>
              <a:buChar char="-"/>
            </a:pPr>
            <a:r>
              <a:rPr lang="fr-FR" sz="1600" i="1" dirty="0">
                <a:latin typeface="+mn-lt"/>
                <a:cs typeface="Arial" panose="020B0604020202020204" pitchFamily="34" charset="0"/>
              </a:rPr>
              <a:t> Physiques : douleurs aux yeux, à la tête, au dos, …</a:t>
            </a:r>
          </a:p>
          <a:p>
            <a:pPr>
              <a:buFont typeface="Calibri" panose="020F0502020204030204" pitchFamily="34" charset="0"/>
              <a:buChar char="-"/>
            </a:pPr>
            <a:r>
              <a:rPr lang="fr-FR" sz="1600" i="1" dirty="0">
                <a:latin typeface="+mn-lt"/>
                <a:cs typeface="Arial" panose="020B0604020202020204" pitchFamily="34" charset="0"/>
              </a:rPr>
              <a:t> Psychologiques : anxiété, détresse, …</a:t>
            </a:r>
          </a:p>
          <a:p>
            <a:pPr>
              <a:buFont typeface="Calibri" panose="020F0502020204030204" pitchFamily="34" charset="0"/>
              <a:buChar char="-"/>
            </a:pPr>
            <a:r>
              <a:rPr lang="fr-FR" sz="1600" i="1" dirty="0">
                <a:latin typeface="+mn-lt"/>
                <a:cs typeface="Arial" panose="020B0604020202020204" pitchFamily="34" charset="0"/>
              </a:rPr>
              <a:t> Sociales : repliement sur soi-même, mensonges fréquents à son entourage, …</a:t>
            </a:r>
          </a:p>
          <a:p>
            <a:r>
              <a:rPr lang="fr-FR" sz="1600" i="1" dirty="0">
                <a:latin typeface="+mn-lt"/>
                <a:cs typeface="Arial" panose="020B0604020202020204" pitchFamily="34" charset="0"/>
              </a:rPr>
              <a:t>- Insomnie ou fatigue excessive </a:t>
            </a:r>
          </a:p>
        </p:txBody>
      </p:sp>
      <p:sp>
        <p:nvSpPr>
          <p:cNvPr id="9" name="Rectangle 8"/>
          <p:cNvSpPr/>
          <p:nvPr/>
        </p:nvSpPr>
        <p:spPr>
          <a:xfrm>
            <a:off x="320912" y="4941168"/>
            <a:ext cx="8643575" cy="1015663"/>
          </a:xfrm>
          <a:prstGeom prst="rect">
            <a:avLst/>
          </a:prstGeom>
        </p:spPr>
        <p:txBody>
          <a:bodyPr wrap="square">
            <a:spAutoFit/>
          </a:bodyPr>
          <a:lstStyle/>
          <a:p>
            <a:pPr algn="ctr"/>
            <a:r>
              <a:rPr lang="fr-FR" sz="2000" i="1" dirty="0">
                <a:latin typeface="+mn-lt"/>
                <a:cs typeface="+mn-cs"/>
              </a:rPr>
              <a:t>Internet peut également faciliter les addictions aux réseaux sociaux, aux jeux d’argent, aux jeux vidéo, aux achats pathologiques, à des substances licites ou illicites, …</a:t>
            </a:r>
          </a:p>
        </p:txBody>
      </p:sp>
    </p:spTree>
    <p:extLst>
      <p:ext uri="{BB962C8B-B14F-4D97-AF65-F5344CB8AC3E}">
        <p14:creationId xmlns:p14="http://schemas.microsoft.com/office/powerpoint/2010/main" val="3196307398"/>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hlinkClick r:id="rId2" action="ppaction://hlinksldjump"/>
          </p:cNvPr>
          <p:cNvPicPr>
            <a:picLocks noChangeAspect="1"/>
          </p:cNvPicPr>
          <p:nvPr/>
        </p:nvPicPr>
        <p:blipFill>
          <a:blip r:embed="rId3"/>
          <a:stretch>
            <a:fillRect/>
          </a:stretch>
        </p:blipFill>
        <p:spPr>
          <a:xfrm>
            <a:off x="7871247" y="-7494"/>
            <a:ext cx="1272753" cy="941630"/>
          </a:xfrm>
          <a:prstGeom prst="rect">
            <a:avLst/>
          </a:prstGeom>
          <a:ln>
            <a:noFill/>
          </a:ln>
          <a:effectLst>
            <a:softEdge rad="112500"/>
          </a:effectLst>
        </p:spPr>
      </p:pic>
      <p:sp>
        <p:nvSpPr>
          <p:cNvPr id="5" name="Rectangle 4"/>
          <p:cNvSpPr/>
          <p:nvPr/>
        </p:nvSpPr>
        <p:spPr>
          <a:xfrm>
            <a:off x="769820" y="1741996"/>
            <a:ext cx="8028384" cy="5093702"/>
          </a:xfrm>
          <a:prstGeom prst="rect">
            <a:avLst/>
          </a:prstGeom>
        </p:spPr>
        <p:txBody>
          <a:bodyPr wrap="square">
            <a:spAutoFit/>
          </a:bodyPr>
          <a:lstStyle/>
          <a:p>
            <a:pPr algn="just">
              <a:spcAft>
                <a:spcPts val="600"/>
              </a:spcAft>
            </a:pPr>
            <a:r>
              <a:rPr lang="fr-FR" sz="1600" b="1" i="1" dirty="0">
                <a:latin typeface="+mn-lt"/>
                <a:cs typeface="Arial" panose="020B0604020202020204" pitchFamily="34" charset="0"/>
              </a:rPr>
              <a:t>Quelques idées de moyens de prévention au travail :</a:t>
            </a:r>
          </a:p>
          <a:p>
            <a:pPr algn="just"/>
            <a:r>
              <a:rPr lang="fr-FR" sz="1600" i="1" dirty="0">
                <a:latin typeface="+mn-lt"/>
                <a:cs typeface="Arial" panose="020B0604020202020204" pitchFamily="34" charset="0"/>
              </a:rPr>
              <a:t>- Eteindre son téléphone en réunion,</a:t>
            </a:r>
          </a:p>
          <a:p>
            <a:pPr algn="just"/>
            <a:r>
              <a:rPr lang="fr-FR" sz="1600" i="1" dirty="0">
                <a:latin typeface="+mn-lt"/>
                <a:cs typeface="Arial" panose="020B0604020202020204" pitchFamily="34" charset="0"/>
              </a:rPr>
              <a:t>- Eviter la multiplication des destinataires des emails (limiter l’usage de la fonction «  envoyer à tous, ….),</a:t>
            </a:r>
          </a:p>
          <a:p>
            <a:pPr algn="just"/>
            <a:r>
              <a:rPr lang="fr-FR" sz="1600" i="1" dirty="0">
                <a:latin typeface="+mn-lt"/>
                <a:cs typeface="Arial" panose="020B0604020202020204" pitchFamily="34" charset="0"/>
              </a:rPr>
              <a:t>- Se fixer des durées d’utilisation ou des temps de déconnexion</a:t>
            </a:r>
          </a:p>
          <a:p>
            <a:pPr algn="just"/>
            <a:r>
              <a:rPr lang="fr-FR" sz="1600" i="1" dirty="0">
                <a:latin typeface="+mn-lt"/>
                <a:cs typeface="Arial" panose="020B0604020202020204" pitchFamily="34" charset="0"/>
              </a:rPr>
              <a:t>- Privilégier le contact humain, la communication verbale plutôt que l’envoi de mails</a:t>
            </a:r>
          </a:p>
          <a:p>
            <a:pPr algn="just"/>
            <a:r>
              <a:rPr lang="fr-FR" sz="1600" i="1" dirty="0">
                <a:latin typeface="+mn-lt"/>
                <a:cs typeface="Arial" panose="020B0604020202020204" pitchFamily="34" charset="0"/>
              </a:rPr>
              <a:t>- Interdire ou bloquer l’accès aux messageries ou  à la visioconférence le soir ainsi que durant le week-end</a:t>
            </a:r>
          </a:p>
          <a:p>
            <a:pPr algn="just"/>
            <a:r>
              <a:rPr lang="fr-FR" sz="1600" i="1" dirty="0">
                <a:latin typeface="+mn-lt"/>
                <a:cs typeface="Arial" panose="020B0604020202020204" pitchFamily="34" charset="0"/>
              </a:rPr>
              <a:t>- Mettre en place des instruments de régulation de l’outil numérique (droit la déconnexion). </a:t>
            </a:r>
          </a:p>
          <a:p>
            <a:pPr algn="just"/>
            <a:r>
              <a:rPr lang="fr-FR" sz="1600" i="1" dirty="0">
                <a:latin typeface="+mn-lt"/>
                <a:cs typeface="Arial" panose="020B0604020202020204" pitchFamily="34" charset="0"/>
              </a:rPr>
              <a:t>- Mettre en place une charte d’utilisation ou guide de bonnes pratiques de la messagerie et des outils à distance</a:t>
            </a:r>
          </a:p>
          <a:p>
            <a:pPr algn="just"/>
            <a:r>
              <a:rPr lang="fr-FR" sz="1600" i="1" dirty="0">
                <a:latin typeface="+mn-lt"/>
                <a:cs typeface="Arial" panose="020B0604020202020204" pitchFamily="34" charset="0"/>
              </a:rPr>
              <a:t>- Interdire ou limiter l’utilisation de téléphone pour les personnes ayant des postes de sécurité (conduite de véhicule ou d’engin)</a:t>
            </a:r>
          </a:p>
          <a:p>
            <a:pPr algn="just"/>
            <a:r>
              <a:rPr lang="fr-FR" sz="1600" i="1" dirty="0">
                <a:latin typeface="+mn-lt"/>
                <a:cs typeface="Arial" panose="020B0604020202020204" pitchFamily="34" charset="0"/>
              </a:rPr>
              <a:t>- Formation et sensibilisation à l’usage raisonnable des outils numériques</a:t>
            </a:r>
          </a:p>
          <a:p>
            <a:pPr algn="just"/>
            <a:r>
              <a:rPr lang="fr-FR" sz="1600" i="1" dirty="0">
                <a:latin typeface="+mn-lt"/>
                <a:cs typeface="Arial" panose="020B0604020202020204" pitchFamily="34" charset="0"/>
              </a:rPr>
              <a:t>- Tout n’est pas urgent : ne pas s’imposer de réponde immédiatement à un mail si ce n’est pas nécessaire</a:t>
            </a:r>
          </a:p>
          <a:p>
            <a:pPr algn="just"/>
            <a:r>
              <a:rPr lang="fr-FR" sz="1600" i="1" dirty="0">
                <a:latin typeface="+mn-lt"/>
                <a:cs typeface="Arial" panose="020B0604020202020204" pitchFamily="34" charset="0"/>
              </a:rPr>
              <a:t>- Organisation du travail : avoir une approche globale de la situation de travail des personnes en interrogeant notamment le travail, son organisation, la charge, les objectifs fixés, les évolutions du contenu du travail, son intérêt…</a:t>
            </a:r>
          </a:p>
          <a:p>
            <a:pPr algn="just"/>
            <a:r>
              <a:rPr lang="fr-FR" sz="1600" i="1" dirty="0">
                <a:latin typeface="+mn-lt"/>
                <a:cs typeface="Arial" panose="020B0604020202020204" pitchFamily="34" charset="0"/>
              </a:rPr>
              <a:t>- ….</a:t>
            </a:r>
          </a:p>
        </p:txBody>
      </p:sp>
      <p:pic>
        <p:nvPicPr>
          <p:cNvPr id="6" name="Image 5" descr="http://la-petite-boite-a-outils.org/wp-content/uploads/2018/03/1483976151674_Fotolia11513302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3" y="780289"/>
            <a:ext cx="2023110" cy="1123950"/>
          </a:xfrm>
          <a:prstGeom prst="rect">
            <a:avLst/>
          </a:prstGeom>
          <a:ln>
            <a:noFill/>
          </a:ln>
          <a:effectLst>
            <a:softEdge rad="112500"/>
          </a:effectLst>
        </p:spPr>
      </p:pic>
      <p:sp>
        <p:nvSpPr>
          <p:cNvPr id="9" name="Titre 1"/>
          <p:cNvSpPr txBox="1">
            <a:spLocks/>
          </p:cNvSpPr>
          <p:nvPr/>
        </p:nvSpPr>
        <p:spPr>
          <a:xfrm>
            <a:off x="611560" y="116632"/>
            <a:ext cx="8153400" cy="417772"/>
          </a:xfrm>
          <a:prstGeom prst="rect">
            <a:avLst/>
          </a:prstGeom>
        </p:spPr>
        <p:txBody>
          <a:bodyPr vert="horz" anchor="ctr">
            <a:no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Q27. Peut-on devenir </a:t>
            </a:r>
            <a:r>
              <a:rPr lang="fr-FR" sz="2000" dirty="0" err="1">
                <a:solidFill>
                  <a:srgbClr val="29567F"/>
                </a:solidFill>
                <a:latin typeface="+mn-lt"/>
                <a:ea typeface="+mn-ea"/>
                <a:cs typeface="Arial" panose="020B0604020202020204" pitchFamily="34" charset="0"/>
              </a:rPr>
              <a:t>addict</a:t>
            </a:r>
            <a:r>
              <a:rPr lang="fr-FR" sz="2000" dirty="0">
                <a:solidFill>
                  <a:srgbClr val="29567F"/>
                </a:solidFill>
                <a:latin typeface="+mn-lt"/>
                <a:ea typeface="+mn-ea"/>
                <a:cs typeface="Arial" panose="020B0604020202020204" pitchFamily="34" charset="0"/>
              </a:rPr>
              <a:t> aux écrans ? </a:t>
            </a:r>
          </a:p>
        </p:txBody>
      </p:sp>
    </p:spTree>
    <p:extLst>
      <p:ext uri="{BB962C8B-B14F-4D97-AF65-F5344CB8AC3E}">
        <p14:creationId xmlns:p14="http://schemas.microsoft.com/office/powerpoint/2010/main" val="733360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1160748"/>
            <a:ext cx="8712968" cy="4824536"/>
          </a:xfrm>
          <a:prstGeom prst="rect">
            <a:avLst/>
          </a:prstGeom>
          <a:solidFill>
            <a:srgbClr val="DE4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hlinkClick r:id="rId2" action="ppaction://hlinksldjump"/>
          </p:cNvPr>
          <p:cNvPicPr>
            <a:picLocks noChangeAspect="1"/>
          </p:cNvPicPr>
          <p:nvPr/>
        </p:nvPicPr>
        <p:blipFill>
          <a:blip r:embed="rId3"/>
          <a:stretch>
            <a:fillRect/>
          </a:stretch>
        </p:blipFill>
        <p:spPr>
          <a:xfrm>
            <a:off x="7871247" y="-7494"/>
            <a:ext cx="1272753" cy="941630"/>
          </a:xfrm>
          <a:prstGeom prst="rect">
            <a:avLst/>
          </a:prstGeom>
          <a:ln>
            <a:noFill/>
          </a:ln>
          <a:effectLst>
            <a:softEdge rad="112500"/>
          </a:effectLst>
        </p:spPr>
      </p:pic>
      <p:sp>
        <p:nvSpPr>
          <p:cNvPr id="5" name="Titre 1"/>
          <p:cNvSpPr txBox="1">
            <a:spLocks/>
          </p:cNvSpPr>
          <p:nvPr/>
        </p:nvSpPr>
        <p:spPr>
          <a:xfrm>
            <a:off x="611560" y="116632"/>
            <a:ext cx="8153400" cy="417772"/>
          </a:xfrm>
          <a:prstGeom prst="rect">
            <a:avLst/>
          </a:prstGeom>
        </p:spPr>
        <p:txBody>
          <a:bodyPr vert="horz" anchor="ctr">
            <a:no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Q27. Peut-on devenir </a:t>
            </a:r>
            <a:r>
              <a:rPr lang="fr-FR" sz="2000" dirty="0" err="1">
                <a:solidFill>
                  <a:srgbClr val="29567F"/>
                </a:solidFill>
                <a:latin typeface="+mn-lt"/>
                <a:ea typeface="+mn-ea"/>
                <a:cs typeface="Arial" panose="020B0604020202020204" pitchFamily="34" charset="0"/>
              </a:rPr>
              <a:t>addict</a:t>
            </a:r>
            <a:r>
              <a:rPr lang="fr-FR" sz="2000" dirty="0">
                <a:solidFill>
                  <a:srgbClr val="29567F"/>
                </a:solidFill>
                <a:latin typeface="+mn-lt"/>
                <a:ea typeface="+mn-ea"/>
                <a:cs typeface="Arial" panose="020B0604020202020204" pitchFamily="34" charset="0"/>
              </a:rPr>
              <a:t> aux écrans ? </a:t>
            </a:r>
          </a:p>
        </p:txBody>
      </p:sp>
      <p:pic>
        <p:nvPicPr>
          <p:cNvPr id="8" name="Image 7"/>
          <p:cNvPicPr>
            <a:picLocks noChangeAspect="1"/>
          </p:cNvPicPr>
          <p:nvPr/>
        </p:nvPicPr>
        <p:blipFill>
          <a:blip r:embed="rId4"/>
          <a:stretch>
            <a:fillRect/>
          </a:stretch>
        </p:blipFill>
        <p:spPr>
          <a:xfrm>
            <a:off x="575556" y="1560480"/>
            <a:ext cx="8064896" cy="4032448"/>
          </a:xfrm>
          <a:prstGeom prst="rect">
            <a:avLst/>
          </a:prstGeom>
        </p:spPr>
      </p:pic>
    </p:spTree>
    <p:extLst>
      <p:ext uri="{BB962C8B-B14F-4D97-AF65-F5344CB8AC3E}">
        <p14:creationId xmlns:p14="http://schemas.microsoft.com/office/powerpoint/2010/main" val="2390485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45835" y="3998251"/>
            <a:ext cx="2492896" cy="2492896"/>
          </a:xfrm>
          <a:prstGeom prst="ellipse">
            <a:avLst/>
          </a:prstGeom>
          <a:ln>
            <a:noFill/>
          </a:ln>
          <a:effectLst>
            <a:softEdge rad="112500"/>
          </a:effectLst>
        </p:spPr>
      </p:pic>
      <p:pic>
        <p:nvPicPr>
          <p:cNvPr id="6" name="Image 5"/>
          <p:cNvPicPr>
            <a:picLocks noChangeAspect="1"/>
          </p:cNvPicPr>
          <p:nvPr/>
        </p:nvPicPr>
        <p:blipFill>
          <a:blip r:embed="rId4"/>
          <a:stretch>
            <a:fillRect/>
          </a:stretch>
        </p:blipFill>
        <p:spPr>
          <a:xfrm>
            <a:off x="2243244" y="4497314"/>
            <a:ext cx="1739845" cy="1739845"/>
          </a:xfrm>
          <a:prstGeom prst="rect">
            <a:avLst/>
          </a:prstGeom>
        </p:spPr>
      </p:pic>
      <p:pic>
        <p:nvPicPr>
          <p:cNvPr id="8" name="Image 7"/>
          <p:cNvPicPr>
            <a:picLocks noChangeAspect="1"/>
          </p:cNvPicPr>
          <p:nvPr/>
        </p:nvPicPr>
        <p:blipFill>
          <a:blip r:embed="rId5"/>
          <a:stretch>
            <a:fillRect/>
          </a:stretch>
        </p:blipFill>
        <p:spPr>
          <a:xfrm>
            <a:off x="4165887" y="4211052"/>
            <a:ext cx="2089596" cy="2312367"/>
          </a:xfrm>
          <a:prstGeom prst="rect">
            <a:avLst/>
          </a:prstGeom>
        </p:spPr>
      </p:pic>
      <p:pic>
        <p:nvPicPr>
          <p:cNvPr id="9" name="Image 8"/>
          <p:cNvPicPr>
            <a:picLocks noChangeAspect="1"/>
          </p:cNvPicPr>
          <p:nvPr/>
        </p:nvPicPr>
        <p:blipFill>
          <a:blip r:embed="rId6"/>
          <a:stretch>
            <a:fillRect/>
          </a:stretch>
        </p:blipFill>
        <p:spPr>
          <a:xfrm>
            <a:off x="6300192" y="4534308"/>
            <a:ext cx="2592288" cy="1729493"/>
          </a:xfrm>
          <a:prstGeom prst="rect">
            <a:avLst/>
          </a:prstGeom>
        </p:spPr>
      </p:pic>
      <p:sp>
        <p:nvSpPr>
          <p:cNvPr id="10" name="ZoneTexte 9"/>
          <p:cNvSpPr txBox="1"/>
          <p:nvPr/>
        </p:nvSpPr>
        <p:spPr>
          <a:xfrm>
            <a:off x="323528" y="6477700"/>
            <a:ext cx="1622177" cy="307777"/>
          </a:xfrm>
          <a:prstGeom prst="rect">
            <a:avLst/>
          </a:prstGeom>
          <a:noFill/>
        </p:spPr>
        <p:txBody>
          <a:bodyPr wrap="square" rtlCol="0">
            <a:spAutoFit/>
          </a:bodyPr>
          <a:lstStyle/>
          <a:p>
            <a:pPr algn="ctr"/>
            <a:r>
              <a:rPr lang="fr-FR" sz="1400" i="1" dirty="0">
                <a:solidFill>
                  <a:srgbClr val="0070C0"/>
                </a:solidFill>
                <a:latin typeface="Calibri" panose="020F0502020204030204" pitchFamily="34" charset="0"/>
              </a:rPr>
              <a:t>Sous forme liquide</a:t>
            </a:r>
          </a:p>
        </p:txBody>
      </p:sp>
      <p:sp>
        <p:nvSpPr>
          <p:cNvPr id="11" name="ZoneTexte 10"/>
          <p:cNvSpPr txBox="1"/>
          <p:nvPr/>
        </p:nvSpPr>
        <p:spPr>
          <a:xfrm>
            <a:off x="2480408" y="6429149"/>
            <a:ext cx="1265518" cy="307777"/>
          </a:xfrm>
          <a:prstGeom prst="rect">
            <a:avLst/>
          </a:prstGeom>
          <a:noFill/>
        </p:spPr>
        <p:txBody>
          <a:bodyPr wrap="square" rtlCol="0">
            <a:spAutoFit/>
          </a:bodyPr>
          <a:lstStyle/>
          <a:p>
            <a:pPr algn="ctr"/>
            <a:r>
              <a:rPr lang="fr-FR" sz="1400" i="1" dirty="0">
                <a:solidFill>
                  <a:srgbClr val="0070C0"/>
                </a:solidFill>
                <a:latin typeface="Calibri" panose="020F0502020204030204" pitchFamily="34" charset="0"/>
              </a:rPr>
              <a:t>Plats préparés</a:t>
            </a:r>
          </a:p>
        </p:txBody>
      </p:sp>
      <p:sp>
        <p:nvSpPr>
          <p:cNvPr id="12" name="ZoneTexte 11"/>
          <p:cNvSpPr txBox="1"/>
          <p:nvPr/>
        </p:nvSpPr>
        <p:spPr>
          <a:xfrm>
            <a:off x="4569279" y="6491147"/>
            <a:ext cx="1152128" cy="307777"/>
          </a:xfrm>
          <a:prstGeom prst="rect">
            <a:avLst/>
          </a:prstGeom>
          <a:noFill/>
        </p:spPr>
        <p:txBody>
          <a:bodyPr wrap="square" rtlCol="0">
            <a:spAutoFit/>
          </a:bodyPr>
          <a:lstStyle/>
          <a:p>
            <a:pPr algn="ctr"/>
            <a:r>
              <a:rPr lang="fr-FR" sz="1400" i="1" dirty="0">
                <a:solidFill>
                  <a:srgbClr val="0070C0"/>
                </a:solidFill>
                <a:latin typeface="Calibri" panose="020F0502020204030204" pitchFamily="34" charset="0"/>
              </a:rPr>
              <a:t>En bonbons</a:t>
            </a:r>
          </a:p>
        </p:txBody>
      </p:sp>
      <p:sp>
        <p:nvSpPr>
          <p:cNvPr id="13" name="ZoneTexte 12"/>
          <p:cNvSpPr txBox="1"/>
          <p:nvPr/>
        </p:nvSpPr>
        <p:spPr>
          <a:xfrm>
            <a:off x="7020272" y="6414659"/>
            <a:ext cx="1152128" cy="307777"/>
          </a:xfrm>
          <a:prstGeom prst="rect">
            <a:avLst/>
          </a:prstGeom>
          <a:noFill/>
        </p:spPr>
        <p:txBody>
          <a:bodyPr wrap="square" rtlCol="0">
            <a:spAutoFit/>
          </a:bodyPr>
          <a:lstStyle/>
          <a:p>
            <a:pPr algn="ctr"/>
            <a:r>
              <a:rPr lang="fr-FR" sz="1400" i="1" dirty="0">
                <a:solidFill>
                  <a:srgbClr val="0070C0"/>
                </a:solidFill>
                <a:latin typeface="Calibri" panose="020F0502020204030204" pitchFamily="34" charset="0"/>
              </a:rPr>
              <a:t>A fumer</a:t>
            </a:r>
          </a:p>
        </p:txBody>
      </p:sp>
      <p:sp>
        <p:nvSpPr>
          <p:cNvPr id="14" name="ZoneTexte 13"/>
          <p:cNvSpPr txBox="1"/>
          <p:nvPr/>
        </p:nvSpPr>
        <p:spPr>
          <a:xfrm>
            <a:off x="242133" y="3406502"/>
            <a:ext cx="4968552" cy="307777"/>
          </a:xfrm>
          <a:prstGeom prst="rect">
            <a:avLst/>
          </a:prstGeom>
          <a:noFill/>
        </p:spPr>
        <p:txBody>
          <a:bodyPr wrap="square" rtlCol="0">
            <a:spAutoFit/>
          </a:bodyPr>
          <a:lstStyle/>
          <a:p>
            <a:r>
              <a:rPr lang="fr-FR" sz="1400" i="1" dirty="0">
                <a:latin typeface="Calibri" panose="020F0502020204030204" pitchFamily="34" charset="0"/>
              </a:rPr>
              <a:t>On le trouve sous différentes formes (en vente libre) :</a:t>
            </a:r>
          </a:p>
        </p:txBody>
      </p:sp>
      <p:sp>
        <p:nvSpPr>
          <p:cNvPr id="15" name="Rectangle 14"/>
          <p:cNvSpPr/>
          <p:nvPr/>
        </p:nvSpPr>
        <p:spPr>
          <a:xfrm>
            <a:off x="615664" y="2038608"/>
            <a:ext cx="7907229" cy="584775"/>
          </a:xfrm>
          <a:prstGeom prst="rect">
            <a:avLst/>
          </a:prstGeom>
        </p:spPr>
        <p:txBody>
          <a:bodyPr wrap="square">
            <a:spAutoFit/>
          </a:bodyPr>
          <a:lstStyle/>
          <a:p>
            <a:pPr algn="ctr"/>
            <a:r>
              <a:rPr lang="fr-FR" sz="1600" dirty="0">
                <a:latin typeface="Calibri" panose="020F0502020204030204" pitchFamily="34" charset="0"/>
              </a:rPr>
              <a:t>Le </a:t>
            </a:r>
            <a:r>
              <a:rPr lang="fr-FR" sz="1600" dirty="0" err="1">
                <a:latin typeface="Calibri" panose="020F0502020204030204" pitchFamily="34" charset="0"/>
              </a:rPr>
              <a:t>cannabidiol</a:t>
            </a:r>
            <a:r>
              <a:rPr lang="fr-FR" sz="1600" dirty="0">
                <a:latin typeface="Calibri" panose="020F0502020204030204" pitchFamily="34" charset="0"/>
              </a:rPr>
              <a:t> (CBD) est un des composants du cannabis, différent du principal principe actif, le ∆-9-tetrahydrocannabinol (ou THC)</a:t>
            </a:r>
          </a:p>
        </p:txBody>
      </p:sp>
      <p:sp>
        <p:nvSpPr>
          <p:cNvPr id="16" name="Espace réservé du contenu 2"/>
          <p:cNvSpPr txBox="1">
            <a:spLocks/>
          </p:cNvSpPr>
          <p:nvPr/>
        </p:nvSpPr>
        <p:spPr bwMode="auto">
          <a:xfrm>
            <a:off x="-167286" y="1184863"/>
            <a:ext cx="8640960" cy="4920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700" marR="0" lvl="1" indent="0" algn="ctr" defTabSz="914400" rtl="0" eaLnBrk="0" fontAlgn="base" latinLnBrk="0" hangingPunct="0">
              <a:lnSpc>
                <a:spcPct val="100000"/>
              </a:lnSpc>
              <a:spcBef>
                <a:spcPct val="20000"/>
              </a:spcBef>
              <a:spcAft>
                <a:spcPct val="0"/>
              </a:spcAft>
              <a:buClr>
                <a:srgbClr val="0F6FC6"/>
              </a:buClr>
              <a:buSzPct val="85000"/>
              <a:buNone/>
              <a:tabLst/>
              <a:defRPr/>
            </a:pPr>
            <a:r>
              <a:rPr lang="fr-FR" b="1" dirty="0">
                <a:cs typeface="Arial" panose="020B0604020202020204" pitchFamily="34" charset="0"/>
              </a:rPr>
              <a:t>NON</a:t>
            </a: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ts val="0"/>
              </a:spcBef>
              <a:spcAft>
                <a:spcPts val="600"/>
              </a:spcAft>
              <a:buClr>
                <a:srgbClr val="0F6FC6"/>
              </a:buClr>
              <a:buSzPct val="85000"/>
              <a:buNone/>
              <a:tabLst/>
              <a:defRPr/>
            </a:pPr>
            <a:endParaRPr lang="fr-FR" b="1" dirty="0">
              <a:cs typeface="Arial" panose="020B0604020202020204" pitchFamily="34" charset="0"/>
            </a:endParaRPr>
          </a:p>
          <a:p>
            <a:pPr marL="393700" marR="0" lvl="1" indent="0" algn="just" defTabSz="914400" rtl="0" eaLnBrk="0" fontAlgn="base" latinLnBrk="0" hangingPunct="0">
              <a:lnSpc>
                <a:spcPct val="100000"/>
              </a:lnSpc>
              <a:spcBef>
                <a:spcPct val="20000"/>
              </a:spcBef>
              <a:spcAft>
                <a:spcPct val="0"/>
              </a:spcAft>
              <a:buClr>
                <a:srgbClr val="0F6FC6"/>
              </a:buClr>
              <a:buSzPct val="85000"/>
              <a:buNone/>
              <a:tabLst/>
              <a:defRPr/>
            </a:pPr>
            <a:endParaRPr lang="fr-FR" dirty="0">
              <a:cs typeface="Arial" panose="020B0604020202020204" pitchFamily="34" charset="0"/>
            </a:endParaRPr>
          </a:p>
        </p:txBody>
      </p:sp>
      <p:sp>
        <p:nvSpPr>
          <p:cNvPr id="17" name="Titre 1"/>
          <p:cNvSpPr txBox="1">
            <a:spLocks/>
          </p:cNvSpPr>
          <p:nvPr/>
        </p:nvSpPr>
        <p:spPr>
          <a:xfrm>
            <a:off x="739080" y="119418"/>
            <a:ext cx="8153400" cy="417772"/>
          </a:xfrm>
          <a:prstGeom prst="rect">
            <a:avLst/>
          </a:prstGeom>
        </p:spPr>
        <p:txBody>
          <a:bodyPr vert="horz" anchor="ctr">
            <a:no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Q28. Le CBD étant apaisant, peut-on en donner aux enfants ? </a:t>
            </a:r>
          </a:p>
        </p:txBody>
      </p:sp>
      <p:pic>
        <p:nvPicPr>
          <p:cNvPr id="18" name="Image 17">
            <a:hlinkClick r:id="rId7" action="ppaction://hlinksldjump"/>
          </p:cNvPr>
          <p:cNvPicPr>
            <a:picLocks noChangeAspect="1"/>
          </p:cNvPicPr>
          <p:nvPr/>
        </p:nvPicPr>
        <p:blipFill>
          <a:blip r:embed="rId8"/>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939551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755576" y="116632"/>
            <a:ext cx="8153400" cy="417772"/>
          </a:xfrm>
          <a:prstGeom prst="rect">
            <a:avLst/>
          </a:prstGeom>
        </p:spPr>
        <p:txBody>
          <a:bodyPr vert="horz" anchor="ctr">
            <a:norm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CBD (</a:t>
            </a:r>
            <a:r>
              <a:rPr lang="fr-FR" sz="2000" dirty="0" err="1">
                <a:solidFill>
                  <a:srgbClr val="29567F"/>
                </a:solidFill>
                <a:latin typeface="+mn-lt"/>
                <a:ea typeface="+mn-ea"/>
                <a:cs typeface="Arial" panose="020B0604020202020204" pitchFamily="34" charset="0"/>
              </a:rPr>
              <a:t>Cannabidiol</a:t>
            </a:r>
            <a:r>
              <a:rPr lang="fr-FR" sz="2000" dirty="0">
                <a:solidFill>
                  <a:srgbClr val="29567F"/>
                </a:solidFill>
                <a:latin typeface="+mn-lt"/>
                <a:ea typeface="+mn-ea"/>
                <a:cs typeface="Arial" panose="020B0604020202020204" pitchFamily="34" charset="0"/>
              </a:rPr>
              <a:t>)</a:t>
            </a:r>
          </a:p>
        </p:txBody>
      </p:sp>
      <p:sp>
        <p:nvSpPr>
          <p:cNvPr id="14" name="ZoneTexte 13"/>
          <p:cNvSpPr txBox="1"/>
          <p:nvPr/>
        </p:nvSpPr>
        <p:spPr>
          <a:xfrm>
            <a:off x="236134" y="1708065"/>
            <a:ext cx="4541853" cy="954107"/>
          </a:xfrm>
          <a:prstGeom prst="rect">
            <a:avLst/>
          </a:prstGeom>
          <a:noFill/>
        </p:spPr>
        <p:txBody>
          <a:bodyPr wrap="square" rtlCol="0">
            <a:spAutoFit/>
          </a:bodyPr>
          <a:lstStyle/>
          <a:p>
            <a:pPr algn="ctr"/>
            <a:r>
              <a:rPr lang="fr-FR" sz="1400" dirty="0">
                <a:latin typeface="Calibri" panose="020F0502020204030204" pitchFamily="34" charset="0"/>
              </a:rPr>
              <a:t>Les effets du CBD sont très différents de ceux du cannabis traditionnel : ils n’induisent pas d’euphorie et sont essentiellement de type </a:t>
            </a:r>
            <a:r>
              <a:rPr lang="fr-FR" sz="1400" b="1" dirty="0">
                <a:solidFill>
                  <a:srgbClr val="0070C0"/>
                </a:solidFill>
                <a:latin typeface="Calibri" panose="020F0502020204030204" pitchFamily="34" charset="0"/>
              </a:rPr>
              <a:t>sédatif</a:t>
            </a:r>
            <a:r>
              <a:rPr lang="fr-FR" sz="1400" b="1" dirty="0">
                <a:latin typeface="Calibri" panose="020F0502020204030204" pitchFamily="34" charset="0"/>
              </a:rPr>
              <a:t> </a:t>
            </a:r>
            <a:r>
              <a:rPr lang="fr-FR" sz="1400" dirty="0">
                <a:latin typeface="Calibri" panose="020F0502020204030204" pitchFamily="34" charset="0"/>
              </a:rPr>
              <a:t>ou </a:t>
            </a:r>
            <a:r>
              <a:rPr lang="fr-FR" sz="1400" b="1" dirty="0">
                <a:solidFill>
                  <a:srgbClr val="0070C0"/>
                </a:solidFill>
                <a:latin typeface="Calibri" panose="020F0502020204030204" pitchFamily="34" charset="0"/>
              </a:rPr>
              <a:t>anxiolytique</a:t>
            </a:r>
            <a:r>
              <a:rPr lang="fr-FR" sz="1400" dirty="0">
                <a:latin typeface="Calibri" panose="020F0502020204030204" pitchFamily="34" charset="0"/>
              </a:rPr>
              <a:t> mais mal caractérisés. </a:t>
            </a:r>
          </a:p>
        </p:txBody>
      </p:sp>
      <p:sp>
        <p:nvSpPr>
          <p:cNvPr id="15" name="Rectangle 14"/>
          <p:cNvSpPr/>
          <p:nvPr/>
        </p:nvSpPr>
        <p:spPr>
          <a:xfrm>
            <a:off x="467544" y="1196752"/>
            <a:ext cx="7907229" cy="338554"/>
          </a:xfrm>
          <a:prstGeom prst="rect">
            <a:avLst/>
          </a:prstGeom>
        </p:spPr>
        <p:txBody>
          <a:bodyPr wrap="square">
            <a:spAutoFit/>
          </a:bodyPr>
          <a:lstStyle/>
          <a:p>
            <a:r>
              <a:rPr lang="fr-FR" sz="1600" dirty="0">
                <a:solidFill>
                  <a:schemeClr val="accent6"/>
                </a:solidFill>
                <a:latin typeface="Calibri" panose="020F0502020204030204" pitchFamily="34" charset="0"/>
              </a:rPr>
              <a:t>Les effets du CBD : </a:t>
            </a:r>
          </a:p>
        </p:txBody>
      </p:sp>
      <p:sp>
        <p:nvSpPr>
          <p:cNvPr id="3" name="Rectangle 2"/>
          <p:cNvSpPr/>
          <p:nvPr/>
        </p:nvSpPr>
        <p:spPr>
          <a:xfrm>
            <a:off x="236134" y="3212976"/>
            <a:ext cx="3100657" cy="369332"/>
          </a:xfrm>
          <a:prstGeom prst="rect">
            <a:avLst/>
          </a:prstGeom>
        </p:spPr>
        <p:txBody>
          <a:bodyPr wrap="none">
            <a:spAutoFit/>
          </a:bodyPr>
          <a:lstStyle/>
          <a:p>
            <a:r>
              <a:rPr lang="fr-FR" dirty="0">
                <a:solidFill>
                  <a:schemeClr val="accent6"/>
                </a:solidFill>
                <a:latin typeface="Calibri" panose="020F0502020204030204" pitchFamily="34" charset="0"/>
              </a:rPr>
              <a:t>Les effets sur la santé du CBD : </a:t>
            </a:r>
          </a:p>
        </p:txBody>
      </p:sp>
      <p:sp>
        <p:nvSpPr>
          <p:cNvPr id="16" name="ZoneTexte 15"/>
          <p:cNvSpPr txBox="1"/>
          <p:nvPr/>
        </p:nvSpPr>
        <p:spPr>
          <a:xfrm>
            <a:off x="221739" y="3717032"/>
            <a:ext cx="8657456" cy="2400657"/>
          </a:xfrm>
          <a:prstGeom prst="rect">
            <a:avLst/>
          </a:prstGeom>
          <a:noFill/>
        </p:spPr>
        <p:txBody>
          <a:bodyPr wrap="square" rtlCol="0">
            <a:spAutoFit/>
          </a:bodyPr>
          <a:lstStyle/>
          <a:p>
            <a:r>
              <a:rPr lang="fr-FR" sz="1400" dirty="0">
                <a:latin typeface="Calibri" panose="020F0502020204030204" pitchFamily="34" charset="0"/>
              </a:rPr>
              <a:t>Il est difficile, au vu de la littérature scientifique et des avis des autorités sanitaires française et internationales, de déterminer précisément les potentiels effets bénéfiques et les risques. </a:t>
            </a:r>
          </a:p>
          <a:p>
            <a:endParaRPr lang="fr-FR" sz="1400" dirty="0">
              <a:latin typeface="Calibri" panose="020F0502020204030204" pitchFamily="34" charset="0"/>
            </a:endParaRPr>
          </a:p>
          <a:p>
            <a:r>
              <a:rPr lang="fr-FR" sz="1200" dirty="0">
                <a:solidFill>
                  <a:srgbClr val="0070C0"/>
                </a:solidFill>
                <a:latin typeface="Calibri" panose="020F0502020204030204" pitchFamily="34" charset="0"/>
              </a:rPr>
              <a:t>Drogues-info-Service </a:t>
            </a:r>
            <a:r>
              <a:rPr lang="fr-FR" sz="1200" i="1" dirty="0">
                <a:solidFill>
                  <a:srgbClr val="0070C0"/>
                </a:solidFill>
                <a:latin typeface="Calibri" panose="020F0502020204030204" pitchFamily="34" charset="0"/>
              </a:rPr>
              <a:t>: </a:t>
            </a:r>
            <a:r>
              <a:rPr lang="fr-FR" sz="1200" i="1" dirty="0">
                <a:latin typeface="Calibri" panose="020F0502020204030204" pitchFamily="34" charset="0"/>
              </a:rPr>
              <a:t>“Les effets du CBD sont différents de ceux du THC : il n’a pas d’effet euphorisant, il n’a quasiment pas d’effet psychotrope, et il ne semble pas avoir de potentiel addictogène”.</a:t>
            </a:r>
          </a:p>
          <a:p>
            <a:endParaRPr lang="fr-FR" sz="1200" dirty="0">
              <a:latin typeface="Calibri" panose="020F0502020204030204" pitchFamily="34" charset="0"/>
            </a:endParaRPr>
          </a:p>
          <a:p>
            <a:r>
              <a:rPr lang="fr-FR" sz="1200" dirty="0">
                <a:solidFill>
                  <a:srgbClr val="0070C0"/>
                </a:solidFill>
                <a:latin typeface="Calibri" panose="020F0502020204030204" pitchFamily="34" charset="0"/>
              </a:rPr>
              <a:t>MILDECA</a:t>
            </a:r>
            <a:r>
              <a:rPr lang="fr-FR" sz="1200" dirty="0">
                <a:latin typeface="Calibri" panose="020F0502020204030204" pitchFamily="34" charset="0"/>
              </a:rPr>
              <a:t> : </a:t>
            </a:r>
            <a:r>
              <a:rPr lang="fr-FR" sz="1200" i="1" dirty="0">
                <a:latin typeface="Calibri" panose="020F0502020204030204" pitchFamily="34" charset="0"/>
              </a:rPr>
              <a:t>Les autorités réitèrent d’ores et déjà leurs avertissements concernant les effets potentiellement nocifs</a:t>
            </a:r>
          </a:p>
          <a:p>
            <a:r>
              <a:rPr lang="fr-FR" sz="1200" i="1" dirty="0">
                <a:latin typeface="Calibri" panose="020F0502020204030204" pitchFamily="34" charset="0"/>
              </a:rPr>
              <a:t>de la molécule de CBD, encore peu connue</a:t>
            </a:r>
          </a:p>
          <a:p>
            <a:endParaRPr lang="fr-FR" sz="1200" dirty="0">
              <a:latin typeface="Calibri" panose="020F0502020204030204" pitchFamily="34" charset="0"/>
            </a:endParaRPr>
          </a:p>
          <a:p>
            <a:r>
              <a:rPr lang="fr-FR" sz="1200" dirty="0">
                <a:solidFill>
                  <a:srgbClr val="0070C0"/>
                </a:solidFill>
                <a:latin typeface="Calibri" panose="020F0502020204030204" pitchFamily="34" charset="0"/>
              </a:rPr>
              <a:t>Académie de pharmacie </a:t>
            </a:r>
            <a:r>
              <a:rPr lang="fr-FR" sz="1200" dirty="0">
                <a:latin typeface="Calibri" panose="020F0502020204030204" pitchFamily="34" charset="0"/>
              </a:rPr>
              <a:t>: Le CBD n’est pas une molécule anodine. En effet, les essais cliniques réalisés avec du CBD sous forme pure (…) ont montré que ce médicament peut induire de nombreux effets indésirables (somnolence, troubles digestifs, fièvre, fatigue, diminution de l’appétit, atteinte hépatique…) …</a:t>
            </a:r>
          </a:p>
        </p:txBody>
      </p:sp>
      <p:pic>
        <p:nvPicPr>
          <p:cNvPr id="7" name="Image 6"/>
          <p:cNvPicPr>
            <a:picLocks noChangeAspect="1"/>
          </p:cNvPicPr>
          <p:nvPr/>
        </p:nvPicPr>
        <p:blipFill>
          <a:blip r:embed="rId3"/>
          <a:stretch>
            <a:fillRect/>
          </a:stretch>
        </p:blipFill>
        <p:spPr>
          <a:xfrm>
            <a:off x="5776106" y="993725"/>
            <a:ext cx="2396294" cy="1787203"/>
          </a:xfrm>
          <a:prstGeom prst="ellipse">
            <a:avLst/>
          </a:prstGeom>
          <a:ln>
            <a:noFill/>
          </a:ln>
          <a:effectLst>
            <a:softEdge rad="112500"/>
          </a:effectLst>
        </p:spPr>
      </p:pic>
      <p:pic>
        <p:nvPicPr>
          <p:cNvPr id="8" name="Image 7">
            <a:hlinkClick r:id="rId4" action="ppaction://hlinksldjump"/>
          </p:cNvPr>
          <p:cNvPicPr>
            <a:picLocks noChangeAspect="1"/>
          </p:cNvPicPr>
          <p:nvPr/>
        </p:nvPicPr>
        <p:blipFill>
          <a:blip r:embed="rId5"/>
          <a:stretch>
            <a:fillRect/>
          </a:stretch>
        </p:blipFill>
        <p:spPr>
          <a:xfrm>
            <a:off x="7871247" y="-7494"/>
            <a:ext cx="1272753" cy="941630"/>
          </a:xfrm>
          <a:prstGeom prst="rect">
            <a:avLst/>
          </a:prstGeom>
          <a:ln>
            <a:noFill/>
          </a:ln>
          <a:effectLst>
            <a:softEdge rad="112500"/>
          </a:effectLst>
        </p:spPr>
      </p:pic>
    </p:spTree>
    <p:extLst>
      <p:ext uri="{BB962C8B-B14F-4D97-AF65-F5344CB8AC3E}">
        <p14:creationId xmlns:p14="http://schemas.microsoft.com/office/powerpoint/2010/main" val="342543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584" y="1052736"/>
            <a:ext cx="8153400" cy="417772"/>
          </a:xfrm>
        </p:spPr>
        <p:txBody>
          <a:bodyPr>
            <a:normAutofit/>
          </a:bodyPr>
          <a:lstStyle/>
          <a:p>
            <a:r>
              <a:rPr lang="fr-FR" sz="2000" dirty="0">
                <a:solidFill>
                  <a:srgbClr val="29567F"/>
                </a:solidFill>
                <a:latin typeface="+mn-lt"/>
                <a:ea typeface="+mn-ea"/>
                <a:cs typeface="Arial" panose="020B0604020202020204" pitchFamily="34" charset="0"/>
              </a:rPr>
              <a:t>GBL</a:t>
            </a:r>
          </a:p>
        </p:txBody>
      </p:sp>
      <p:sp>
        <p:nvSpPr>
          <p:cNvPr id="5" name="Rectangle 4"/>
          <p:cNvSpPr/>
          <p:nvPr/>
        </p:nvSpPr>
        <p:spPr>
          <a:xfrm>
            <a:off x="395536" y="980728"/>
            <a:ext cx="8028384" cy="5509200"/>
          </a:xfrm>
          <a:prstGeom prst="rect">
            <a:avLst/>
          </a:prstGeom>
        </p:spPr>
        <p:txBody>
          <a:bodyPr wrap="square">
            <a:spAutoFit/>
          </a:bodyPr>
          <a:lstStyle/>
          <a:p>
            <a:pPr algn="just"/>
            <a:r>
              <a:rPr lang="fr-FR" sz="1600" i="1" dirty="0">
                <a:latin typeface="+mn-lt"/>
                <a:cs typeface="Arial" panose="020B0604020202020204" pitchFamily="34" charset="0"/>
              </a:rPr>
              <a:t>Le GBL est une molécule chimique, contenue dans certains solvants </a:t>
            </a:r>
          </a:p>
          <a:p>
            <a:pPr algn="just"/>
            <a:r>
              <a:rPr lang="fr-FR" sz="1600" i="1" dirty="0">
                <a:latin typeface="+mn-lt"/>
                <a:cs typeface="Arial" panose="020B0604020202020204" pitchFamily="34" charset="0"/>
              </a:rPr>
              <a:t>industriels, destinés  aux  professionnels. </a:t>
            </a:r>
          </a:p>
          <a:p>
            <a:pPr algn="just"/>
            <a:endParaRPr lang="fr-FR" sz="1600" i="1" dirty="0">
              <a:latin typeface="+mn-lt"/>
              <a:cs typeface="Arial" panose="020B0604020202020204" pitchFamily="34" charset="0"/>
            </a:endParaRPr>
          </a:p>
          <a:p>
            <a:pPr algn="just"/>
            <a:r>
              <a:rPr lang="fr-FR" sz="1600" i="1" dirty="0">
                <a:latin typeface="+mn-lt"/>
                <a:cs typeface="Arial" panose="020B0604020202020204" pitchFamily="34" charset="0"/>
              </a:rPr>
              <a:t>Il  s'agit d'un produit très efficace pour nettoyer les jantes de voiture ou les </a:t>
            </a:r>
          </a:p>
          <a:p>
            <a:pPr algn="just"/>
            <a:r>
              <a:rPr lang="fr-FR" sz="1600" i="1" dirty="0">
                <a:latin typeface="+mn-lt"/>
                <a:cs typeface="Arial" panose="020B0604020202020204" pitchFamily="34" charset="0"/>
              </a:rPr>
              <a:t>peintures (en particulier les tags).</a:t>
            </a:r>
          </a:p>
          <a:p>
            <a:pPr algn="just"/>
            <a:endParaRPr lang="fr-FR" sz="1600" i="1" dirty="0">
              <a:latin typeface="+mn-lt"/>
              <a:cs typeface="Arial" panose="020B0604020202020204" pitchFamily="34" charset="0"/>
            </a:endParaRPr>
          </a:p>
          <a:p>
            <a:pPr algn="just"/>
            <a:r>
              <a:rPr lang="fr-FR" sz="1600" i="1" dirty="0">
                <a:solidFill>
                  <a:srgbClr val="0070C0"/>
                </a:solidFill>
                <a:latin typeface="+mn-lt"/>
                <a:cs typeface="Arial" panose="020B0604020202020204" pitchFamily="34" charset="0"/>
              </a:rPr>
              <a:t>Durée des effets :</a:t>
            </a:r>
          </a:p>
          <a:p>
            <a:pPr algn="just"/>
            <a:r>
              <a:rPr lang="fr-FR" sz="1600" i="1" dirty="0">
                <a:latin typeface="+mn-lt"/>
                <a:cs typeface="Arial" panose="020B0604020202020204" pitchFamily="34" charset="0"/>
              </a:rPr>
              <a:t>d'une heure et demie à 3 heures.</a:t>
            </a:r>
          </a:p>
          <a:p>
            <a:pPr algn="just"/>
            <a:endParaRPr lang="fr-FR" sz="1600" i="1" dirty="0">
              <a:latin typeface="+mn-lt"/>
              <a:cs typeface="Arial" panose="020B0604020202020204" pitchFamily="34" charset="0"/>
            </a:endParaRPr>
          </a:p>
          <a:p>
            <a:pPr algn="just"/>
            <a:r>
              <a:rPr lang="fr-FR" sz="1600" i="1" dirty="0">
                <a:solidFill>
                  <a:srgbClr val="0070C0"/>
                </a:solidFill>
                <a:latin typeface="+mn-lt"/>
                <a:cs typeface="Arial" panose="020B0604020202020204" pitchFamily="34" charset="0"/>
              </a:rPr>
              <a:t>Risques et effets secondaires</a:t>
            </a:r>
          </a:p>
          <a:p>
            <a:pPr algn="just"/>
            <a:r>
              <a:rPr lang="fr-FR" sz="1600" i="1" dirty="0">
                <a:latin typeface="+mn-lt"/>
                <a:cs typeface="Arial" panose="020B0604020202020204" pitchFamily="34" charset="0"/>
              </a:rPr>
              <a:t>Plus la dose est élevée, plus il y a de probabilités de nausées, de vomissements et de vertiges. Maux de tête, confusion, troubles respiratoires, et troubles de la mémoire peuvent apparaître en cas de très fortes doses, de même que des contractions  musculaires  incontrôlables,  que l'on peut facilement confondre avec de l'épilepsie.</a:t>
            </a:r>
          </a:p>
          <a:p>
            <a:pPr algn="just"/>
            <a:r>
              <a:rPr lang="fr-FR" sz="1600" i="1" dirty="0">
                <a:latin typeface="+mn-lt"/>
                <a:cs typeface="Arial" panose="020B0604020202020204" pitchFamily="34" charset="0"/>
              </a:rPr>
              <a:t>Le GBL est un produit chimique utilisé  dans  l'industrie, il a un effet très caustique,  irrite les muqueuses et surmène le foie.</a:t>
            </a:r>
          </a:p>
          <a:p>
            <a:endParaRPr lang="fr-FR" sz="1600" i="1" dirty="0">
              <a:latin typeface="+mn-lt"/>
              <a:cs typeface="Arial" panose="020B0604020202020204" pitchFamily="34" charset="0"/>
            </a:endParaRPr>
          </a:p>
          <a:p>
            <a:pPr algn="just"/>
            <a:r>
              <a:rPr lang="fr-FR" sz="1600" i="1" dirty="0">
                <a:solidFill>
                  <a:srgbClr val="0070C0"/>
                </a:solidFill>
                <a:latin typeface="+mn-lt"/>
                <a:cs typeface="Arial" panose="020B0604020202020204" pitchFamily="34" charset="0"/>
              </a:rPr>
              <a:t>Risques à long terme :</a:t>
            </a:r>
          </a:p>
          <a:p>
            <a:pPr algn="just"/>
            <a:r>
              <a:rPr lang="fr-FR" sz="1600" i="1" dirty="0">
                <a:latin typeface="+mn-lt"/>
                <a:cs typeface="Arial" panose="020B0604020202020204" pitchFamily="34" charset="0"/>
              </a:rPr>
              <a:t>Une consommation régulière de GBL peut provoquer des troubles du sommeil, de l'angoisse et des tremblements; il y a risque de dépendance psychique. Lorsque on arrête d'en prendre après une consommation chronique et à fortes doses (plusieurs doses par jour), cela conduit à de graves symptômes de manque. </a:t>
            </a:r>
          </a:p>
        </p:txBody>
      </p:sp>
      <p:pic>
        <p:nvPicPr>
          <p:cNvPr id="8" name="Image 7"/>
          <p:cNvPicPr>
            <a:picLocks noChangeAspect="1"/>
          </p:cNvPicPr>
          <p:nvPr/>
        </p:nvPicPr>
        <p:blipFill>
          <a:blip r:embed="rId2"/>
          <a:stretch>
            <a:fillRect/>
          </a:stretch>
        </p:blipFill>
        <p:spPr>
          <a:xfrm>
            <a:off x="6732240" y="116632"/>
            <a:ext cx="1832500" cy="2579563"/>
          </a:xfrm>
          <a:prstGeom prst="rect">
            <a:avLst/>
          </a:prstGeom>
          <a:ln>
            <a:noFill/>
          </a:ln>
          <a:effectLst>
            <a:softEdge rad="112500"/>
          </a:effectLst>
        </p:spPr>
      </p:pic>
    </p:spTree>
    <p:extLst>
      <p:ext uri="{BB962C8B-B14F-4D97-AF65-F5344CB8AC3E}">
        <p14:creationId xmlns:p14="http://schemas.microsoft.com/office/powerpoint/2010/main" val="2037104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 Qu’est-ce qu’une substance Psychoactive (SPA)</a:t>
            </a:r>
          </a:p>
        </p:txBody>
      </p:sp>
      <p:sp>
        <p:nvSpPr>
          <p:cNvPr id="6" name="Espace réservé du contenu 2"/>
          <p:cNvSpPr txBox="1">
            <a:spLocks/>
          </p:cNvSpPr>
          <p:nvPr/>
        </p:nvSpPr>
        <p:spPr>
          <a:xfrm>
            <a:off x="323528" y="908720"/>
            <a:ext cx="8229600" cy="5112568"/>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0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18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16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16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fontAlgn="auto">
              <a:spcAft>
                <a:spcPts val="0"/>
              </a:spcAft>
              <a:buFont typeface="Wingdings"/>
              <a:buNone/>
            </a:pPr>
            <a:r>
              <a:rPr lang="fr-FR" b="1" dirty="0">
                <a:solidFill>
                  <a:srgbClr val="0F6FBE"/>
                </a:solidFill>
                <a:latin typeface="+mj-lt"/>
                <a:sym typeface="Wingdings"/>
              </a:rPr>
              <a:t></a:t>
            </a:r>
            <a:r>
              <a:rPr lang="fr-FR" dirty="0">
                <a:latin typeface="+mj-lt"/>
                <a:sym typeface="Wingdings"/>
              </a:rPr>
              <a:t> </a:t>
            </a:r>
            <a:r>
              <a:rPr lang="fr-FR" dirty="0">
                <a:solidFill>
                  <a:srgbClr val="0F6FBE"/>
                </a:solidFill>
                <a:latin typeface="+mj-lt"/>
              </a:rPr>
              <a:t>Selon la loi</a:t>
            </a:r>
          </a:p>
          <a:p>
            <a:pPr lvl="1" fontAlgn="auto">
              <a:spcAft>
                <a:spcPts val="0"/>
              </a:spcAft>
            </a:pPr>
            <a:r>
              <a:rPr lang="fr-FR" dirty="0">
                <a:solidFill>
                  <a:srgbClr val="0070C0"/>
                </a:solidFill>
                <a:latin typeface="+mj-lt"/>
              </a:rPr>
              <a:t>Licites</a:t>
            </a:r>
            <a:r>
              <a:rPr lang="fr-FR" dirty="0">
                <a:latin typeface="+mj-lt"/>
              </a:rPr>
              <a:t> : Alcool, caféine, nicotine, médicaments (anxiolytiques, hypnotiques, ...)</a:t>
            </a:r>
          </a:p>
          <a:p>
            <a:pPr lvl="1" fontAlgn="auto">
              <a:spcAft>
                <a:spcPts val="0"/>
              </a:spcAft>
            </a:pPr>
            <a:r>
              <a:rPr lang="fr-FR" dirty="0">
                <a:solidFill>
                  <a:srgbClr val="0070C0"/>
                </a:solidFill>
                <a:latin typeface="+mj-lt"/>
              </a:rPr>
              <a:t>Illicites </a:t>
            </a:r>
            <a:r>
              <a:rPr lang="fr-FR" dirty="0">
                <a:latin typeface="+mj-lt"/>
              </a:rPr>
              <a:t>ou stupéfiants réprimés par le loi</a:t>
            </a:r>
          </a:p>
          <a:p>
            <a:pPr lvl="2" fontAlgn="auto">
              <a:spcAft>
                <a:spcPts val="0"/>
              </a:spcAft>
            </a:pPr>
            <a:r>
              <a:rPr lang="fr-FR" dirty="0">
                <a:latin typeface="+mj-lt"/>
              </a:rPr>
              <a:t>Cannabis, cocaïne, opiacés, ecstasy, amphétamines etc.</a:t>
            </a:r>
          </a:p>
          <a:p>
            <a:pPr lvl="1" fontAlgn="auto">
              <a:spcAft>
                <a:spcPts val="0"/>
              </a:spcAft>
            </a:pPr>
            <a:r>
              <a:rPr lang="fr-FR" dirty="0">
                <a:solidFill>
                  <a:srgbClr val="0070C0"/>
                </a:solidFill>
                <a:latin typeface="+mj-lt"/>
              </a:rPr>
              <a:t>Autres </a:t>
            </a:r>
            <a:r>
              <a:rPr lang="fr-FR" dirty="0">
                <a:latin typeface="+mj-lt"/>
              </a:rPr>
              <a:t>: professionnels : solvants volatils</a:t>
            </a:r>
          </a:p>
          <a:p>
            <a:pPr lvl="1" fontAlgn="auto">
              <a:spcAft>
                <a:spcPts val="0"/>
              </a:spcAft>
            </a:pPr>
            <a:endParaRPr lang="fr-FR" dirty="0">
              <a:latin typeface="+mj-lt"/>
            </a:endParaRPr>
          </a:p>
          <a:p>
            <a:pPr fontAlgn="auto">
              <a:spcAft>
                <a:spcPts val="0"/>
              </a:spcAft>
              <a:buFont typeface="Wingdings"/>
              <a:buNone/>
            </a:pPr>
            <a:r>
              <a:rPr lang="fr-FR" b="1" dirty="0">
                <a:solidFill>
                  <a:srgbClr val="0F6FBE"/>
                </a:solidFill>
                <a:latin typeface="+mj-lt"/>
                <a:sym typeface="Wingdings"/>
              </a:rPr>
              <a:t></a:t>
            </a:r>
            <a:r>
              <a:rPr lang="fr-FR" dirty="0">
                <a:latin typeface="+mj-lt"/>
                <a:sym typeface="Wingdings"/>
              </a:rPr>
              <a:t> </a:t>
            </a:r>
            <a:r>
              <a:rPr lang="fr-FR" dirty="0">
                <a:solidFill>
                  <a:srgbClr val="0F6FBE"/>
                </a:solidFill>
                <a:latin typeface="+mj-lt"/>
              </a:rPr>
              <a:t>Selon leurs effets</a:t>
            </a:r>
          </a:p>
          <a:p>
            <a:pPr lvl="1" fontAlgn="auto">
              <a:spcAft>
                <a:spcPts val="0"/>
              </a:spcAft>
            </a:pPr>
            <a:r>
              <a:rPr lang="fr-FR" dirty="0">
                <a:solidFill>
                  <a:srgbClr val="0070C0"/>
                </a:solidFill>
                <a:latin typeface="+mj-lt"/>
              </a:rPr>
              <a:t>Les stimulants </a:t>
            </a:r>
            <a:r>
              <a:rPr lang="fr-FR" dirty="0">
                <a:latin typeface="+mj-lt"/>
              </a:rPr>
              <a:t>: Tabac, cocaïne, amphétamines, ecstasy…</a:t>
            </a:r>
          </a:p>
          <a:p>
            <a:pPr lvl="1" fontAlgn="auto">
              <a:spcAft>
                <a:spcPts val="0"/>
              </a:spcAft>
            </a:pPr>
            <a:r>
              <a:rPr lang="fr-FR" dirty="0">
                <a:solidFill>
                  <a:srgbClr val="0070C0"/>
                </a:solidFill>
                <a:latin typeface="+mj-lt"/>
              </a:rPr>
              <a:t>Les hallucinogènes </a:t>
            </a:r>
            <a:r>
              <a:rPr lang="fr-FR" dirty="0">
                <a:latin typeface="+mj-lt"/>
              </a:rPr>
              <a:t>: cannabis, les solvants, colles, LSD anesthésiques, </a:t>
            </a:r>
          </a:p>
          <a:p>
            <a:pPr lvl="1" fontAlgn="auto">
              <a:spcAft>
                <a:spcPts val="0"/>
              </a:spcAft>
            </a:pPr>
            <a:r>
              <a:rPr lang="fr-FR" dirty="0">
                <a:solidFill>
                  <a:srgbClr val="0070C0"/>
                </a:solidFill>
                <a:latin typeface="+mj-lt"/>
              </a:rPr>
              <a:t>Les dépresseurs </a:t>
            </a:r>
            <a:r>
              <a:rPr lang="fr-FR" dirty="0">
                <a:latin typeface="+mj-lt"/>
              </a:rPr>
              <a:t>: alcool, opiacés héroïne, morphine, méthadone, tranquillisant, somnifères</a:t>
            </a:r>
          </a:p>
          <a:p>
            <a:pPr fontAlgn="auto">
              <a:spcAft>
                <a:spcPts val="0"/>
              </a:spcAft>
            </a:pPr>
            <a:endParaRPr lang="fr-FR" dirty="0"/>
          </a:p>
        </p:txBody>
      </p:sp>
      <p:pic>
        <p:nvPicPr>
          <p:cNvPr id="7" name="Image 6"/>
          <p:cNvPicPr>
            <a:picLocks noChangeAspect="1"/>
          </p:cNvPicPr>
          <p:nvPr/>
        </p:nvPicPr>
        <p:blipFill>
          <a:blip r:embed="rId2"/>
          <a:stretch>
            <a:fillRect/>
          </a:stretch>
        </p:blipFill>
        <p:spPr>
          <a:xfrm>
            <a:off x="0" y="5413140"/>
            <a:ext cx="2560000" cy="1440000"/>
          </a:xfrm>
          <a:prstGeom prst="rect">
            <a:avLst/>
          </a:prstGeom>
        </p:spPr>
      </p:pic>
      <p:pic>
        <p:nvPicPr>
          <p:cNvPr id="8" name="Image 7"/>
          <p:cNvPicPr>
            <a:picLocks noChangeAspect="1"/>
          </p:cNvPicPr>
          <p:nvPr/>
        </p:nvPicPr>
        <p:blipFill>
          <a:blip r:embed="rId3"/>
          <a:stretch>
            <a:fillRect/>
          </a:stretch>
        </p:blipFill>
        <p:spPr>
          <a:xfrm>
            <a:off x="3052520" y="5431140"/>
            <a:ext cx="2767885" cy="1404000"/>
          </a:xfrm>
          <a:prstGeom prst="rect">
            <a:avLst/>
          </a:prstGeom>
        </p:spPr>
      </p:pic>
      <p:pic>
        <p:nvPicPr>
          <p:cNvPr id="9" name="Image 8"/>
          <p:cNvPicPr>
            <a:picLocks noChangeAspect="1"/>
          </p:cNvPicPr>
          <p:nvPr/>
        </p:nvPicPr>
        <p:blipFill>
          <a:blip r:embed="rId4"/>
          <a:stretch>
            <a:fillRect/>
          </a:stretch>
        </p:blipFill>
        <p:spPr>
          <a:xfrm>
            <a:off x="6583334" y="5422392"/>
            <a:ext cx="2560000" cy="1440000"/>
          </a:xfrm>
          <a:prstGeom prst="rect">
            <a:avLst/>
          </a:prstGeom>
        </p:spPr>
      </p:pic>
    </p:spTree>
    <p:extLst>
      <p:ext uri="{BB962C8B-B14F-4D97-AF65-F5344CB8AC3E}">
        <p14:creationId xmlns:p14="http://schemas.microsoft.com/office/powerpoint/2010/main" val="3212235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5363446" y="4211164"/>
            <a:ext cx="3780554" cy="2622759"/>
          </a:xfrm>
          <a:prstGeom prst="rect">
            <a:avLst/>
          </a:prstGeom>
          <a:ln>
            <a:noFill/>
          </a:ln>
          <a:effectLst>
            <a:softEdge rad="112500"/>
          </a:effectLst>
        </p:spPr>
      </p:pic>
      <p:sp>
        <p:nvSpPr>
          <p:cNvPr id="2" name="Titre 1"/>
          <p:cNvSpPr>
            <a:spLocks noGrp="1"/>
          </p:cNvSpPr>
          <p:nvPr>
            <p:ph type="title"/>
          </p:nvPr>
        </p:nvSpPr>
        <p:spPr>
          <a:xfrm>
            <a:off x="683568" y="1040892"/>
            <a:ext cx="8153400" cy="417772"/>
          </a:xfrm>
        </p:spPr>
        <p:txBody>
          <a:bodyPr>
            <a:noAutofit/>
          </a:bodyPr>
          <a:lstStyle/>
          <a:p>
            <a:r>
              <a:rPr lang="fr-FR" sz="2000" dirty="0"/>
              <a:t>L’usage du gaz hilarant, ou « Proto »  est-il  sans danger pour la santé ? </a:t>
            </a:r>
          </a:p>
        </p:txBody>
      </p:sp>
      <p:sp>
        <p:nvSpPr>
          <p:cNvPr id="3" name="ZoneTexte 2"/>
          <p:cNvSpPr txBox="1"/>
          <p:nvPr/>
        </p:nvSpPr>
        <p:spPr>
          <a:xfrm>
            <a:off x="827584" y="1700808"/>
            <a:ext cx="7560840" cy="3046988"/>
          </a:xfrm>
          <a:prstGeom prst="rect">
            <a:avLst/>
          </a:prstGeom>
          <a:noFill/>
        </p:spPr>
        <p:txBody>
          <a:bodyPr wrap="square" rtlCol="0">
            <a:spAutoFit/>
          </a:bodyPr>
          <a:lstStyle/>
          <a:p>
            <a:r>
              <a:rPr lang="fr-FR" sz="1600" i="1" dirty="0">
                <a:latin typeface="+mn-lt"/>
                <a:cs typeface="Arial" panose="020B0604020202020204" pitchFamily="34" charset="0"/>
              </a:rPr>
              <a:t>Le protoxyde d'azote est un gaz, utilisé en usage médical en antalgie et en anesthésie, et dans des produits de consommation courante en tant que gaz de compression, notamment les cartouches pour siphon culinaire.</a:t>
            </a:r>
          </a:p>
          <a:p>
            <a:r>
              <a:rPr lang="fr-FR" sz="1600" i="1" dirty="0">
                <a:latin typeface="+mn-lt"/>
                <a:cs typeface="Arial" panose="020B0604020202020204" pitchFamily="34" charset="0"/>
              </a:rPr>
              <a:t> Il est en vente libre en supermarché et disponible sur Internet sous différentes formes (cartouches, capsules ou bonbonnes).</a:t>
            </a:r>
          </a:p>
          <a:p>
            <a:endParaRPr lang="fr-FR" sz="1600" i="1" dirty="0">
              <a:latin typeface="+mn-lt"/>
              <a:cs typeface="Arial" panose="020B0604020202020204" pitchFamily="34" charset="0"/>
            </a:endParaRPr>
          </a:p>
          <a:p>
            <a:endParaRPr lang="fr-FR" sz="1600" i="1" dirty="0">
              <a:latin typeface="+mn-lt"/>
              <a:cs typeface="Arial" panose="020B0604020202020204" pitchFamily="34" charset="0"/>
            </a:endParaRPr>
          </a:p>
          <a:p>
            <a:r>
              <a:rPr lang="fr-FR" sz="1600" i="1" dirty="0">
                <a:latin typeface="+mn-lt"/>
                <a:cs typeface="Arial" panose="020B0604020202020204" pitchFamily="34" charset="0"/>
              </a:rPr>
              <a:t>Depuis quelques années, ces cartouches sont détournées pour obtenir, par inhalation, un effet euphorisant.</a:t>
            </a:r>
          </a:p>
          <a:p>
            <a:r>
              <a:rPr lang="fr-FR" sz="1600" i="1" dirty="0">
                <a:latin typeface="+mn-lt"/>
                <a:cs typeface="Arial" panose="020B0604020202020204" pitchFamily="34" charset="0"/>
              </a:rPr>
              <a:t> </a:t>
            </a:r>
          </a:p>
          <a:p>
            <a:endParaRPr lang="fr-FR" sz="1600" i="1" dirty="0">
              <a:latin typeface="+mn-lt"/>
              <a:cs typeface="Arial" panose="020B0604020202020204" pitchFamily="34" charset="0"/>
            </a:endParaRPr>
          </a:p>
          <a:p>
            <a:r>
              <a:rPr lang="fr-FR" sz="1600" i="1" dirty="0">
                <a:latin typeface="+mn-lt"/>
                <a:cs typeface="Arial" panose="020B0604020202020204" pitchFamily="34" charset="0"/>
              </a:rPr>
              <a:t>Cet usage concerne principalement des jeunes adultes et les adolescents</a:t>
            </a:r>
          </a:p>
        </p:txBody>
      </p:sp>
      <p:sp>
        <p:nvSpPr>
          <p:cNvPr id="4" name="Titre 1"/>
          <p:cNvSpPr txBox="1">
            <a:spLocks/>
          </p:cNvSpPr>
          <p:nvPr/>
        </p:nvSpPr>
        <p:spPr>
          <a:xfrm>
            <a:off x="609600" y="116632"/>
            <a:ext cx="8153400" cy="417772"/>
          </a:xfrm>
          <a:prstGeom prst="rect">
            <a:avLst/>
          </a:prstGeom>
        </p:spPr>
        <p:txBody>
          <a:bodyPr vert="horz" anchor="ctr">
            <a:norm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Le protoxyde d’azote</a:t>
            </a:r>
          </a:p>
        </p:txBody>
      </p:sp>
    </p:spTree>
    <p:extLst>
      <p:ext uri="{BB962C8B-B14F-4D97-AF65-F5344CB8AC3E}">
        <p14:creationId xmlns:p14="http://schemas.microsoft.com/office/powerpoint/2010/main" val="31580478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692696"/>
            <a:ext cx="8159960" cy="1008112"/>
          </a:xfrm>
        </p:spPr>
        <p:txBody>
          <a:bodyPr>
            <a:normAutofit/>
          </a:bodyPr>
          <a:lstStyle/>
          <a:p>
            <a:r>
              <a:rPr lang="fr-FR" sz="2200" dirty="0"/>
              <a:t>L’usage du gaz hilarant, ou « Proto »  est-il sans danger pour la santé ? </a:t>
            </a:r>
            <a:endParaRPr lang="fr-FR" dirty="0"/>
          </a:p>
        </p:txBody>
      </p:sp>
      <p:sp>
        <p:nvSpPr>
          <p:cNvPr id="3" name="Espace réservé du texte 2"/>
          <p:cNvSpPr>
            <a:spLocks noGrp="1"/>
          </p:cNvSpPr>
          <p:nvPr>
            <p:ph type="body" sz="quarter" idx="11"/>
          </p:nvPr>
        </p:nvSpPr>
        <p:spPr>
          <a:xfrm>
            <a:off x="3898472" y="1658215"/>
            <a:ext cx="1154088" cy="491212"/>
          </a:xfrm>
        </p:spPr>
        <p:txBody>
          <a:bodyPr>
            <a:normAutofit/>
          </a:bodyPr>
          <a:lstStyle/>
          <a:p>
            <a:pPr marL="0" indent="0">
              <a:buNone/>
            </a:pPr>
            <a:r>
              <a:rPr lang="fr-FR" sz="2000" dirty="0"/>
              <a:t>NON </a:t>
            </a:r>
          </a:p>
        </p:txBody>
      </p:sp>
      <p:sp>
        <p:nvSpPr>
          <p:cNvPr id="4" name="ZoneTexte 3"/>
          <p:cNvSpPr txBox="1"/>
          <p:nvPr/>
        </p:nvSpPr>
        <p:spPr>
          <a:xfrm>
            <a:off x="371060" y="2204864"/>
            <a:ext cx="8208912" cy="1800493"/>
          </a:xfrm>
          <a:prstGeom prst="rect">
            <a:avLst/>
          </a:prstGeom>
          <a:noFill/>
        </p:spPr>
        <p:txBody>
          <a:bodyPr wrap="square" rtlCol="0">
            <a:spAutoFit/>
          </a:bodyPr>
          <a:lstStyle/>
          <a:p>
            <a:pPr>
              <a:spcAft>
                <a:spcPts val="600"/>
              </a:spcAft>
            </a:pPr>
            <a:r>
              <a:rPr lang="fr-FR" sz="1600" i="1" dirty="0">
                <a:latin typeface="+mn-lt"/>
                <a:cs typeface="Arial" panose="020B0604020202020204" pitchFamily="34" charset="0"/>
              </a:rPr>
              <a:t>l’usage régulier peut entraîner des  symptômes psychiatriques anxieux, thymiques (troubles de l’humeur), psychotiques </a:t>
            </a:r>
          </a:p>
          <a:p>
            <a:pPr>
              <a:spcAft>
                <a:spcPts val="600"/>
              </a:spcAft>
            </a:pPr>
            <a:r>
              <a:rPr lang="fr-FR" sz="1600" i="1" dirty="0">
                <a:latin typeface="+mn-lt"/>
                <a:cs typeface="Arial" panose="020B0604020202020204" pitchFamily="34" charset="0"/>
              </a:rPr>
              <a:t>+ troubles du comportement, </a:t>
            </a:r>
            <a:br>
              <a:rPr lang="fr-FR" sz="1600" i="1" dirty="0">
                <a:latin typeface="+mn-lt"/>
                <a:cs typeface="Arial" panose="020B0604020202020204" pitchFamily="34" charset="0"/>
              </a:rPr>
            </a:br>
            <a:r>
              <a:rPr lang="fr-FR" sz="1600" i="1" dirty="0">
                <a:latin typeface="+mn-lt"/>
                <a:cs typeface="Arial" panose="020B0604020202020204" pitchFamily="34" charset="0"/>
              </a:rPr>
              <a:t>+ complications neurologiques </a:t>
            </a:r>
          </a:p>
          <a:p>
            <a:pPr>
              <a:spcAft>
                <a:spcPts val="600"/>
              </a:spcAft>
            </a:pPr>
            <a:r>
              <a:rPr lang="fr-FR" sz="1600" i="1" dirty="0">
                <a:latin typeface="+mn-lt"/>
                <a:cs typeface="Arial" panose="020B0604020202020204" pitchFamily="34" charset="0"/>
              </a:rPr>
              <a:t>+ complications cardiovasculaires graves </a:t>
            </a:r>
          </a:p>
          <a:p>
            <a:pPr>
              <a:spcAft>
                <a:spcPts val="600"/>
              </a:spcAft>
            </a:pPr>
            <a:r>
              <a:rPr lang="fr-FR" sz="1600" i="1" dirty="0">
                <a:latin typeface="+mn-lt"/>
                <a:cs typeface="Arial" panose="020B0604020202020204" pitchFamily="34" charset="0"/>
              </a:rPr>
              <a:t>(syndrome coronaire aigu, embolie pulmonaire, thrombose veineuse profonde)</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024" y="4116231"/>
            <a:ext cx="3744416" cy="2507323"/>
          </a:xfrm>
          <a:prstGeom prst="rect">
            <a:avLst/>
          </a:prstGeom>
          <a:ln>
            <a:noFill/>
          </a:ln>
          <a:effectLst>
            <a:softEdge rad="112500"/>
          </a:effectLst>
        </p:spPr>
      </p:pic>
      <p:sp>
        <p:nvSpPr>
          <p:cNvPr id="6" name="Titre 1"/>
          <p:cNvSpPr txBox="1">
            <a:spLocks/>
          </p:cNvSpPr>
          <p:nvPr/>
        </p:nvSpPr>
        <p:spPr>
          <a:xfrm>
            <a:off x="609600" y="116632"/>
            <a:ext cx="8153400" cy="417772"/>
          </a:xfrm>
          <a:prstGeom prst="rect">
            <a:avLst/>
          </a:prstGeom>
        </p:spPr>
        <p:txBody>
          <a:bodyPr vert="horz" anchor="ctr">
            <a:norm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Le protoxyde d’azote</a:t>
            </a:r>
          </a:p>
        </p:txBody>
      </p:sp>
    </p:spTree>
    <p:extLst>
      <p:ext uri="{BB962C8B-B14F-4D97-AF65-F5344CB8AC3E}">
        <p14:creationId xmlns:p14="http://schemas.microsoft.com/office/powerpoint/2010/main" val="571516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452" y="692696"/>
            <a:ext cx="4877696" cy="5995997"/>
          </a:xfrm>
          <a:prstGeom prst="rect">
            <a:avLst/>
          </a:prstGeom>
        </p:spPr>
      </p:pic>
      <p:sp>
        <p:nvSpPr>
          <p:cNvPr id="5" name="Titre 1"/>
          <p:cNvSpPr txBox="1">
            <a:spLocks/>
          </p:cNvSpPr>
          <p:nvPr/>
        </p:nvSpPr>
        <p:spPr>
          <a:xfrm>
            <a:off x="755576" y="116632"/>
            <a:ext cx="8153400" cy="417772"/>
          </a:xfrm>
          <a:prstGeom prst="rect">
            <a:avLst/>
          </a:prstGeom>
        </p:spPr>
        <p:txBody>
          <a:bodyPr vert="horz" anchor="ctr">
            <a:normAutofit/>
          </a:bodyPr>
          <a:lstStyle>
            <a:lvl1pPr algn="l" rtl="0" eaLnBrk="1" latinLnBrk="0" hangingPunct="1">
              <a:spcBef>
                <a:spcPct val="0"/>
              </a:spcBef>
              <a:buNone/>
              <a:defRPr kumimoji="0" sz="4000" kern="1200">
                <a:solidFill>
                  <a:schemeClr val="tx1"/>
                </a:solidFill>
                <a:latin typeface="+mj-lt"/>
                <a:ea typeface="+mj-ea"/>
                <a:cs typeface="+mj-cs"/>
              </a:defRPr>
            </a:lvl1pPr>
          </a:lstStyle>
          <a:p>
            <a:pPr fontAlgn="auto">
              <a:spcAft>
                <a:spcPts val="0"/>
              </a:spcAft>
            </a:pPr>
            <a:r>
              <a:rPr lang="fr-FR" sz="2000" dirty="0">
                <a:solidFill>
                  <a:srgbClr val="29567F"/>
                </a:solidFill>
                <a:latin typeface="+mn-lt"/>
                <a:ea typeface="+mn-ea"/>
                <a:cs typeface="Arial" panose="020B0604020202020204" pitchFamily="34" charset="0"/>
              </a:rPr>
              <a:t>Le protoxyde d’azote</a:t>
            </a:r>
          </a:p>
        </p:txBody>
      </p:sp>
    </p:spTree>
    <p:extLst>
      <p:ext uri="{BB962C8B-B14F-4D97-AF65-F5344CB8AC3E}">
        <p14:creationId xmlns:p14="http://schemas.microsoft.com/office/powerpoint/2010/main" val="115044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re 3"/>
          <p:cNvSpPr txBox="1">
            <a:spLocks/>
          </p:cNvSpPr>
          <p:nvPr/>
        </p:nvSpPr>
        <p:spPr bwMode="auto">
          <a:xfrm>
            <a:off x="1475656" y="1988840"/>
            <a:ext cx="6552728" cy="1252736"/>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fr-FR" sz="6000" b="1" dirty="0">
              <a:solidFill>
                <a:srgbClr val="0070C0"/>
              </a:solidFill>
              <a:effectLst>
                <a:outerShdw blurRad="38100" dist="25400" dir="5400000" algn="tl" rotWithShape="0">
                  <a:srgbClr val="000000">
                    <a:alpha val="43000"/>
                  </a:srgbClr>
                </a:outerShdw>
              </a:effectLst>
              <a:latin typeface="Calibri" pitchFamily="34" charset="0"/>
              <a:cs typeface="Arial" pitchFamily="34" charset="0"/>
            </a:endParaRPr>
          </a:p>
        </p:txBody>
      </p:sp>
      <p:pic>
        <p:nvPicPr>
          <p:cNvPr id="2" name="Image 1"/>
          <p:cNvPicPr>
            <a:picLocks noChangeAspect="1"/>
          </p:cNvPicPr>
          <p:nvPr/>
        </p:nvPicPr>
        <p:blipFill>
          <a:blip r:embed="rId2"/>
          <a:stretch>
            <a:fillRect/>
          </a:stretch>
        </p:blipFill>
        <p:spPr>
          <a:xfrm>
            <a:off x="251520" y="908720"/>
            <a:ext cx="8692091" cy="48965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Quelques chiffres</a:t>
            </a:r>
          </a:p>
        </p:txBody>
      </p:sp>
      <p:pic>
        <p:nvPicPr>
          <p:cNvPr id="5" name="Image 4"/>
          <p:cNvPicPr>
            <a:picLocks noChangeAspect="1"/>
          </p:cNvPicPr>
          <p:nvPr/>
        </p:nvPicPr>
        <p:blipFill>
          <a:blip r:embed="rId2"/>
          <a:stretch>
            <a:fillRect/>
          </a:stretch>
        </p:blipFill>
        <p:spPr>
          <a:xfrm>
            <a:off x="251520" y="1332801"/>
            <a:ext cx="8826764" cy="3961953"/>
          </a:xfrm>
          <a:prstGeom prst="rect">
            <a:avLst/>
          </a:prstGeom>
        </p:spPr>
      </p:pic>
    </p:spTree>
    <p:extLst>
      <p:ext uri="{BB962C8B-B14F-4D97-AF65-F5344CB8AC3E}">
        <p14:creationId xmlns:p14="http://schemas.microsoft.com/office/powerpoint/2010/main" val="2636272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dirty="0"/>
              <a:t>Quelques chiffres</a:t>
            </a:r>
          </a:p>
        </p:txBody>
      </p:sp>
      <p:sp>
        <p:nvSpPr>
          <p:cNvPr id="4" name="Rectangle 3"/>
          <p:cNvSpPr/>
          <p:nvPr/>
        </p:nvSpPr>
        <p:spPr>
          <a:xfrm>
            <a:off x="467544" y="812424"/>
            <a:ext cx="8216180" cy="5956374"/>
          </a:xfrm>
          <a:prstGeom prst="rect">
            <a:avLst/>
          </a:prstGeom>
        </p:spPr>
        <p:txBody>
          <a:bodyPr wrap="square">
            <a:spAutoFit/>
          </a:bodyPr>
          <a:lstStyle/>
          <a:p>
            <a:pPr algn="ctr">
              <a:lnSpc>
                <a:spcPct val="107000"/>
              </a:lnSpc>
              <a:spcAft>
                <a:spcPts val="800"/>
              </a:spcAft>
            </a:pPr>
            <a:r>
              <a:rPr lang="fr-FR" dirty="0">
                <a:solidFill>
                  <a:srgbClr val="6699FF"/>
                </a:solidFill>
                <a:latin typeface="Calibri" panose="020F0502020204030204" pitchFamily="34" charset="0"/>
                <a:ea typeface="Calibri" panose="020F0502020204030204" pitchFamily="34" charset="0"/>
                <a:cs typeface="Times New Roman" panose="02020603050405020304" pitchFamily="18" charset="0"/>
              </a:rPr>
              <a:t>Alcool et sonnette d’alarme (2021)</a:t>
            </a:r>
          </a:p>
          <a:p>
            <a:pPr>
              <a:lnSpc>
                <a:spcPct val="107000"/>
              </a:lnSpc>
              <a:spcAft>
                <a:spcPts val="800"/>
              </a:spcAft>
            </a:pPr>
            <a:r>
              <a:rPr lang="fr-FR" sz="1600" b="1" dirty="0">
                <a:solidFill>
                  <a:srgbClr val="FF9933"/>
                </a:solidFill>
                <a:latin typeface="Calibri" panose="020F0502020204030204" pitchFamily="34" charset="0"/>
                <a:ea typeface="Calibri" panose="020F0502020204030204" pitchFamily="34" charset="0"/>
                <a:cs typeface="Times New Roman" panose="02020603050405020304" pitchFamily="18" charset="0"/>
              </a:rPr>
              <a:t>86 %</a:t>
            </a: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 </a:t>
            </a:r>
            <a:r>
              <a:rPr lang="fr-FR" sz="1600" dirty="0">
                <a:latin typeface="Calibri" panose="020F0502020204030204" pitchFamily="34" charset="0"/>
                <a:ea typeface="Calibri" panose="020F0502020204030204" pitchFamily="34" charset="0"/>
                <a:cs typeface="Times New Roman" panose="02020603050405020304" pitchFamily="18" charset="0"/>
              </a:rPr>
              <a:t>des français </a:t>
            </a: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déclarent boire </a:t>
            </a:r>
            <a:r>
              <a:rPr lang="fr-FR" sz="1600" dirty="0">
                <a:latin typeface="Calibri" panose="020F0502020204030204" pitchFamily="34" charset="0"/>
                <a:ea typeface="Calibri" panose="020F0502020204030204" pitchFamily="34" charset="0"/>
                <a:cs typeface="Times New Roman" panose="02020603050405020304" pitchFamily="18" charset="0"/>
              </a:rPr>
              <a:t>et </a:t>
            </a:r>
            <a:r>
              <a:rPr lang="fr-FR" sz="1600" b="1" dirty="0">
                <a:solidFill>
                  <a:srgbClr val="FF9933"/>
                </a:solidFill>
                <a:latin typeface="Calibri" panose="020F0502020204030204" pitchFamily="34" charset="0"/>
                <a:ea typeface="Calibri" panose="020F0502020204030204" pitchFamily="34" charset="0"/>
                <a:cs typeface="Times New Roman" panose="02020603050405020304" pitchFamily="18" charset="0"/>
              </a:rPr>
              <a:t>31 %</a:t>
            </a: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dépassent les seuils recommandés</a:t>
            </a:r>
            <a:r>
              <a:rPr lang="fr-FR" sz="16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FR" sz="1600" b="1" dirty="0">
                <a:latin typeface="Calibri" panose="020F0502020204030204" pitchFamily="34" charset="0"/>
                <a:ea typeface="Calibri" panose="020F0502020204030204" pitchFamily="34" charset="0"/>
                <a:cs typeface="Times New Roman" panose="02020603050405020304" pitchFamily="18" charset="0"/>
              </a:rPr>
              <a:t>78 %</a:t>
            </a:r>
            <a:r>
              <a:rPr lang="fr-FR" sz="1600" dirty="0">
                <a:latin typeface="Calibri" panose="020F0502020204030204" pitchFamily="34" charset="0"/>
                <a:ea typeface="Calibri" panose="020F0502020204030204" pitchFamily="34" charset="0"/>
                <a:cs typeface="Times New Roman" panose="02020603050405020304" pitchFamily="18" charset="0"/>
              </a:rPr>
              <a:t> des 18-24 ans sont très exposés et </a:t>
            </a:r>
            <a:r>
              <a:rPr lang="fr-FR" sz="1600" b="1" dirty="0">
                <a:latin typeface="Calibri" panose="020F0502020204030204" pitchFamily="34" charset="0"/>
                <a:ea typeface="Calibri" panose="020F0502020204030204" pitchFamily="34" charset="0"/>
                <a:cs typeface="Times New Roman" panose="02020603050405020304" pitchFamily="18" charset="0"/>
              </a:rPr>
              <a:t>45 %</a:t>
            </a:r>
            <a:r>
              <a:rPr lang="fr-FR" sz="1600" dirty="0">
                <a:latin typeface="Calibri" panose="020F0502020204030204" pitchFamily="34" charset="0"/>
                <a:ea typeface="Calibri" panose="020F0502020204030204" pitchFamily="34" charset="0"/>
                <a:cs typeface="Times New Roman" panose="02020603050405020304" pitchFamily="18" charset="0"/>
              </a:rPr>
              <a:t> en consomment au-delà des recommandations.</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L’impact de la crise sanitaire a été fort :</a:t>
            </a:r>
          </a:p>
          <a:p>
            <a:pPr>
              <a:lnSpc>
                <a:spcPct val="107000"/>
              </a:lnSpc>
              <a:spcAft>
                <a:spcPts val="800"/>
              </a:spcAft>
            </a:pPr>
            <a:r>
              <a:rPr lang="fr-FR" sz="1600" b="1" dirty="0">
                <a:solidFill>
                  <a:srgbClr val="FF9933"/>
                </a:solidFill>
                <a:latin typeface="Calibri" panose="020F0502020204030204" pitchFamily="34" charset="0"/>
                <a:ea typeface="Calibri" panose="020F0502020204030204" pitchFamily="34" charset="0"/>
                <a:cs typeface="Times New Roman" panose="02020603050405020304" pitchFamily="18" charset="0"/>
              </a:rPr>
              <a:t>17%</a:t>
            </a:r>
            <a:r>
              <a:rPr lang="fr-FR" sz="1600" dirty="0">
                <a:latin typeface="Calibri" panose="020F0502020204030204" pitchFamily="34" charset="0"/>
                <a:ea typeface="Calibri" panose="020F0502020204030204" pitchFamily="34" charset="0"/>
                <a:cs typeface="Times New Roman" panose="02020603050405020304" pitchFamily="18" charset="0"/>
              </a:rPr>
              <a:t> des participants à l’étude estiment </a:t>
            </a: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boire davantage </a:t>
            </a:r>
            <a:r>
              <a:rPr lang="fr-FR" sz="1600" dirty="0">
                <a:latin typeface="Calibri" panose="020F0502020204030204" pitchFamily="34" charset="0"/>
                <a:ea typeface="Calibri" panose="020F0502020204030204" pitchFamily="34" charset="0"/>
                <a:cs typeface="Times New Roman" panose="02020603050405020304" pitchFamily="18" charset="0"/>
              </a:rPr>
              <a:t>depuis le début de la pandémie, taux qui grimpe à 30 % parmi les personnes ayant une consommation à risque et à 28 % parmi les 18-24 ans</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Le fait de boire pour contrôler la solitude est plus fréquent chez les Franciliens </a:t>
            </a:r>
            <a:br>
              <a:rPr lang="fr-FR" sz="1600" dirty="0">
                <a:latin typeface="Calibri" panose="020F0502020204030204" pitchFamily="34" charset="0"/>
                <a:ea typeface="Calibri" panose="020F0502020204030204" pitchFamily="34" charset="0"/>
                <a:cs typeface="Times New Roman" panose="02020603050405020304" pitchFamily="18" charset="0"/>
              </a:rPr>
            </a:br>
            <a:r>
              <a:rPr lang="fr-FR" sz="1600" dirty="0">
                <a:latin typeface="Calibri" panose="020F0502020204030204" pitchFamily="34" charset="0"/>
                <a:ea typeface="Calibri" panose="020F0502020204030204" pitchFamily="34" charset="0"/>
                <a:cs typeface="Times New Roman" panose="02020603050405020304" pitchFamily="18" charset="0"/>
              </a:rPr>
              <a:t>(10 % versus 6 % sur tout l’hexagone)</a:t>
            </a:r>
          </a:p>
          <a:p>
            <a:pPr>
              <a:lnSpc>
                <a:spcPct val="107000"/>
              </a:lnSpc>
              <a:spcAft>
                <a:spcPts val="80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La Ligue contre le cancer rappelle que l’alcool, </a:t>
            </a: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2</a:t>
            </a:r>
            <a:r>
              <a:rPr lang="fr-FR" sz="1600" baseline="30000" dirty="0">
                <a:solidFill>
                  <a:srgbClr val="FF9933"/>
                </a:solidFill>
                <a:latin typeface="Calibri" panose="020F0502020204030204" pitchFamily="34" charset="0"/>
                <a:ea typeface="Calibri" panose="020F0502020204030204" pitchFamily="34" charset="0"/>
                <a:cs typeface="Times New Roman" panose="02020603050405020304" pitchFamily="18" charset="0"/>
              </a:rPr>
              <a:t>eme</a:t>
            </a: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 facteur de </a:t>
            </a:r>
          </a:p>
          <a:p>
            <a:pPr>
              <a:spcAft>
                <a:spcPts val="0"/>
              </a:spcAft>
            </a:pP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risque de cancers évitables </a:t>
            </a:r>
            <a:r>
              <a:rPr lang="fr-FR" sz="1600" dirty="0">
                <a:latin typeface="Calibri" panose="020F0502020204030204" pitchFamily="34" charset="0"/>
                <a:ea typeface="Calibri" panose="020F0502020204030204" pitchFamily="34" charset="0"/>
                <a:cs typeface="Times New Roman" panose="02020603050405020304" pitchFamily="18" charset="0"/>
              </a:rPr>
              <a:t>(voies aérodigestives supérieures, </a:t>
            </a:r>
          </a:p>
          <a:p>
            <a:pPr>
              <a:spcAft>
                <a:spcPts val="0"/>
              </a:spcAft>
            </a:pPr>
            <a:r>
              <a:rPr lang="fr-FR" sz="1600" dirty="0">
                <a:latin typeface="Calibri" panose="020F0502020204030204" pitchFamily="34" charset="0"/>
                <a:ea typeface="Calibri" panose="020F0502020204030204" pitchFamily="34" charset="0"/>
                <a:cs typeface="Times New Roman" panose="02020603050405020304" pitchFamily="18" charset="0"/>
              </a:rPr>
              <a:t>œsophage, foie, colon,..) entraine plus de </a:t>
            </a:r>
            <a:r>
              <a:rPr lang="fr-FR" sz="1600" b="1" dirty="0">
                <a:solidFill>
                  <a:srgbClr val="FF9933"/>
                </a:solidFill>
                <a:latin typeface="Calibri" panose="020F0502020204030204" pitchFamily="34" charset="0"/>
                <a:ea typeface="Calibri" panose="020F0502020204030204" pitchFamily="34" charset="0"/>
                <a:cs typeface="Times New Roman" panose="02020603050405020304" pitchFamily="18" charset="0"/>
              </a:rPr>
              <a:t>41 000 décès par an </a:t>
            </a:r>
          </a:p>
          <a:p>
            <a:pPr>
              <a:spcAft>
                <a:spcPts val="0"/>
              </a:spcAft>
            </a:pPr>
            <a:r>
              <a:rPr lang="fr-FR" sz="1600" b="1" dirty="0">
                <a:solidFill>
                  <a:srgbClr val="FF9933"/>
                </a:solidFill>
                <a:latin typeface="Calibri" panose="020F0502020204030204" pitchFamily="34" charset="0"/>
                <a:ea typeface="Calibri" panose="020F0502020204030204" pitchFamily="34" charset="0"/>
                <a:cs typeface="Times New Roman" panose="02020603050405020304" pitchFamily="18" charset="0"/>
              </a:rPr>
              <a:t>en France</a:t>
            </a:r>
            <a:r>
              <a:rPr lang="fr-FR" sz="1600" dirty="0">
                <a:solidFill>
                  <a:srgbClr val="FF9933"/>
                </a:solidFill>
                <a:latin typeface="Calibri" panose="020F0502020204030204" pitchFamily="34" charset="0"/>
                <a:ea typeface="Calibri" panose="020F0502020204030204" pitchFamily="34" charset="0"/>
                <a:cs typeface="Times New Roman" panose="02020603050405020304" pitchFamily="18" charset="0"/>
              </a:rPr>
              <a:t>.</a:t>
            </a:r>
            <a:endParaRPr lang="fr-FR" sz="1600" i="1" dirty="0">
              <a:solidFill>
                <a:srgbClr val="FF9933"/>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6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200" i="1" dirty="0">
                <a:latin typeface="Calibri" panose="020F0502020204030204" pitchFamily="34" charset="0"/>
                <a:ea typeface="Calibri" panose="020F0502020204030204" pitchFamily="34" charset="0"/>
                <a:cs typeface="Times New Roman" panose="02020603050405020304" pitchFamily="18" charset="0"/>
              </a:rPr>
              <a:t>Enquête menée par BV pour la ligue contre le cancer  </a:t>
            </a:r>
            <a:br>
              <a:rPr lang="fr-FR" sz="1200" i="1" dirty="0">
                <a:latin typeface="Calibri" panose="020F0502020204030204" pitchFamily="34" charset="0"/>
                <a:ea typeface="Calibri" panose="020F0502020204030204" pitchFamily="34" charset="0"/>
                <a:cs typeface="Times New Roman" panose="02020603050405020304" pitchFamily="18" charset="0"/>
              </a:rPr>
            </a:br>
            <a:r>
              <a:rPr lang="fr-FR" sz="1200" i="1" dirty="0">
                <a:latin typeface="Calibri" panose="020F0502020204030204" pitchFamily="34" charset="0"/>
                <a:ea typeface="Calibri" panose="020F0502020204030204" pitchFamily="34" charset="0"/>
                <a:cs typeface="Times New Roman" panose="02020603050405020304" pitchFamily="18" charset="0"/>
              </a:rPr>
              <a:t>(en ligne réalisée du 01/12/2021 au 06/12/2021 sur un échantillon représentatif de 1000 français de 18 ans et plus)</a:t>
            </a:r>
          </a:p>
          <a:p>
            <a:pPr>
              <a:lnSpc>
                <a:spcPct val="107000"/>
              </a:lnSpc>
              <a:spcAft>
                <a:spcPts val="800"/>
              </a:spcAft>
            </a:pP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200" i="1" dirty="0">
                <a:latin typeface="Calibri" panose="020F0502020204030204" pitchFamily="34" charset="0"/>
                <a:ea typeface="Calibri" panose="020F0502020204030204" pitchFamily="34" charset="0"/>
                <a:cs typeface="Times New Roman" panose="02020603050405020304" pitchFamily="18" charset="0"/>
              </a:rPr>
              <a:t>(*par Santé Publique France, à savoir 2 verres par jour et pas tous les jours ou 10 verres /semaine maximum) </a:t>
            </a:r>
            <a:endParaRPr lang="fr-FR" sz="12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p:cNvPicPr>
            <a:picLocks noChangeAspect="1"/>
          </p:cNvPicPr>
          <p:nvPr/>
        </p:nvPicPr>
        <p:blipFill>
          <a:blip r:embed="rId2"/>
          <a:stretch>
            <a:fillRect/>
          </a:stretch>
        </p:blipFill>
        <p:spPr>
          <a:xfrm>
            <a:off x="5940152" y="3820947"/>
            <a:ext cx="2953756" cy="2256854"/>
          </a:xfrm>
          <a:prstGeom prst="rect">
            <a:avLst/>
          </a:prstGeom>
        </p:spPr>
      </p:pic>
    </p:spTree>
    <p:extLst>
      <p:ext uri="{BB962C8B-B14F-4D97-AF65-F5344CB8AC3E}">
        <p14:creationId xmlns:p14="http://schemas.microsoft.com/office/powerpoint/2010/main" val="1113106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a:t>Jeu</a:t>
            </a:r>
          </a:p>
        </p:txBody>
      </p:sp>
      <p:sp>
        <p:nvSpPr>
          <p:cNvPr id="3" name="Rectangle à coins arrondis 2">
            <a:hlinkClick r:id="rId2" action="ppaction://hlinksldjump"/>
          </p:cNvPr>
          <p:cNvSpPr/>
          <p:nvPr/>
        </p:nvSpPr>
        <p:spPr>
          <a:xfrm>
            <a:off x="3150070" y="811207"/>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 </a:t>
            </a:r>
          </a:p>
        </p:txBody>
      </p:sp>
      <p:sp>
        <p:nvSpPr>
          <p:cNvPr id="25" name="Rectangle à coins arrondis 24">
            <a:hlinkClick r:id="rId3" action="ppaction://hlinksldjump"/>
          </p:cNvPr>
          <p:cNvSpPr/>
          <p:nvPr/>
        </p:nvSpPr>
        <p:spPr>
          <a:xfrm>
            <a:off x="1736907" y="1724793"/>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17</a:t>
            </a:r>
          </a:p>
        </p:txBody>
      </p:sp>
      <p:sp>
        <p:nvSpPr>
          <p:cNvPr id="6" name="Rectangle à coins arrondis 5">
            <a:hlinkClick r:id="rId4" action="ppaction://hlinksldjump"/>
          </p:cNvPr>
          <p:cNvSpPr/>
          <p:nvPr/>
        </p:nvSpPr>
        <p:spPr>
          <a:xfrm>
            <a:off x="5689715" y="1738816"/>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3 </a:t>
            </a:r>
          </a:p>
        </p:txBody>
      </p:sp>
      <p:sp>
        <p:nvSpPr>
          <p:cNvPr id="7" name="Rectangle à coins arrondis 6">
            <a:hlinkClick r:id="rId5" action="ppaction://hlinksldjump"/>
          </p:cNvPr>
          <p:cNvSpPr/>
          <p:nvPr/>
        </p:nvSpPr>
        <p:spPr>
          <a:xfrm>
            <a:off x="863588" y="2300080"/>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16 </a:t>
            </a:r>
          </a:p>
        </p:txBody>
      </p:sp>
      <p:sp>
        <p:nvSpPr>
          <p:cNvPr id="8" name="Rectangle à coins arrondis 7">
            <a:hlinkClick r:id="rId6" action="ppaction://hlinksldjump"/>
          </p:cNvPr>
          <p:cNvSpPr/>
          <p:nvPr/>
        </p:nvSpPr>
        <p:spPr>
          <a:xfrm>
            <a:off x="6421026" y="2305057"/>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4 </a:t>
            </a:r>
          </a:p>
        </p:txBody>
      </p:sp>
      <p:sp>
        <p:nvSpPr>
          <p:cNvPr id="9" name="Rectangle à coins arrondis 8">
            <a:hlinkClick r:id="rId7" action="ppaction://hlinksldjump"/>
          </p:cNvPr>
          <p:cNvSpPr/>
          <p:nvPr/>
        </p:nvSpPr>
        <p:spPr>
          <a:xfrm>
            <a:off x="4824217" y="1055339"/>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 </a:t>
            </a:r>
          </a:p>
        </p:txBody>
      </p:sp>
      <p:sp>
        <p:nvSpPr>
          <p:cNvPr id="10" name="Rectangle à coins arrondis 9">
            <a:hlinkClick r:id="rId8" action="ppaction://hlinksldjump"/>
          </p:cNvPr>
          <p:cNvSpPr/>
          <p:nvPr/>
        </p:nvSpPr>
        <p:spPr>
          <a:xfrm>
            <a:off x="6421026" y="4693313"/>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7 </a:t>
            </a:r>
          </a:p>
        </p:txBody>
      </p:sp>
      <p:sp>
        <p:nvSpPr>
          <p:cNvPr id="11" name="Rectangle à coins arrondis 10">
            <a:hlinkClick r:id="rId9" action="ppaction://hlinksldjump"/>
          </p:cNvPr>
          <p:cNvSpPr/>
          <p:nvPr/>
        </p:nvSpPr>
        <p:spPr>
          <a:xfrm>
            <a:off x="5796136" y="5388063"/>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8 </a:t>
            </a:r>
          </a:p>
        </p:txBody>
      </p:sp>
      <p:sp>
        <p:nvSpPr>
          <p:cNvPr id="12" name="Rectangle à coins arrondis 11">
            <a:hlinkClick r:id="rId10" action="ppaction://hlinksldjump"/>
          </p:cNvPr>
          <p:cNvSpPr/>
          <p:nvPr/>
        </p:nvSpPr>
        <p:spPr>
          <a:xfrm>
            <a:off x="4530622" y="6020335"/>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9 </a:t>
            </a:r>
          </a:p>
        </p:txBody>
      </p:sp>
      <p:sp>
        <p:nvSpPr>
          <p:cNvPr id="14" name="Rectangle à coins arrondis 13">
            <a:hlinkClick r:id="rId11" action="ppaction://hlinksldjump"/>
          </p:cNvPr>
          <p:cNvSpPr/>
          <p:nvPr/>
        </p:nvSpPr>
        <p:spPr>
          <a:xfrm>
            <a:off x="2973481" y="6208906"/>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10 </a:t>
            </a:r>
          </a:p>
        </p:txBody>
      </p:sp>
      <p:sp>
        <p:nvSpPr>
          <p:cNvPr id="15" name="Rectangle à coins arrondis 14">
            <a:hlinkClick r:id="rId12" action="ppaction://hlinksldjump"/>
          </p:cNvPr>
          <p:cNvSpPr/>
          <p:nvPr/>
        </p:nvSpPr>
        <p:spPr>
          <a:xfrm>
            <a:off x="1293676" y="6028886"/>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11 </a:t>
            </a:r>
          </a:p>
        </p:txBody>
      </p:sp>
      <p:sp>
        <p:nvSpPr>
          <p:cNvPr id="16" name="Rectangle à coins arrondis 15">
            <a:hlinkClick r:id="rId13" action="ppaction://hlinksldjump"/>
          </p:cNvPr>
          <p:cNvSpPr/>
          <p:nvPr/>
        </p:nvSpPr>
        <p:spPr>
          <a:xfrm>
            <a:off x="609600" y="5245444"/>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12 </a:t>
            </a:r>
          </a:p>
        </p:txBody>
      </p:sp>
      <p:sp>
        <p:nvSpPr>
          <p:cNvPr id="17" name="Rectangle à coins arrondis 16">
            <a:hlinkClick r:id="rId14" action="ppaction://hlinksldjump"/>
          </p:cNvPr>
          <p:cNvSpPr/>
          <p:nvPr/>
        </p:nvSpPr>
        <p:spPr>
          <a:xfrm>
            <a:off x="323528" y="4462002"/>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13 </a:t>
            </a:r>
          </a:p>
        </p:txBody>
      </p:sp>
      <p:sp>
        <p:nvSpPr>
          <p:cNvPr id="18" name="Rectangle à coins arrondis 17">
            <a:hlinkClick r:id="rId15" action="ppaction://hlinksldjump"/>
          </p:cNvPr>
          <p:cNvSpPr/>
          <p:nvPr/>
        </p:nvSpPr>
        <p:spPr>
          <a:xfrm>
            <a:off x="179512" y="3678560"/>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14 </a:t>
            </a:r>
          </a:p>
        </p:txBody>
      </p:sp>
      <p:sp>
        <p:nvSpPr>
          <p:cNvPr id="19" name="Rectangle à coins arrondis 18">
            <a:hlinkClick r:id="rId16" action="ppaction://hlinksldjump"/>
          </p:cNvPr>
          <p:cNvSpPr/>
          <p:nvPr/>
        </p:nvSpPr>
        <p:spPr>
          <a:xfrm>
            <a:off x="539552" y="2999600"/>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15 </a:t>
            </a:r>
          </a:p>
        </p:txBody>
      </p:sp>
      <p:sp>
        <p:nvSpPr>
          <p:cNvPr id="20" name="Rectangle à coins arrondis 19">
            <a:hlinkClick r:id="rId17" action="ppaction://hlinksldjump"/>
          </p:cNvPr>
          <p:cNvSpPr/>
          <p:nvPr/>
        </p:nvSpPr>
        <p:spPr>
          <a:xfrm>
            <a:off x="6804248" y="3093494"/>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5 </a:t>
            </a:r>
          </a:p>
        </p:txBody>
      </p:sp>
      <p:sp>
        <p:nvSpPr>
          <p:cNvPr id="21" name="Rectangle à coins arrondis 20">
            <a:hlinkClick r:id="rId18" action="ppaction://hlinksldjump"/>
          </p:cNvPr>
          <p:cNvSpPr/>
          <p:nvPr/>
        </p:nvSpPr>
        <p:spPr>
          <a:xfrm>
            <a:off x="6804248" y="3986723"/>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6 </a:t>
            </a:r>
          </a:p>
        </p:txBody>
      </p:sp>
      <p:sp>
        <p:nvSpPr>
          <p:cNvPr id="22" name="Rectangle à coins arrondis 21">
            <a:hlinkClick r:id="rId19" action="ppaction://hlinksldjump"/>
          </p:cNvPr>
          <p:cNvSpPr/>
          <p:nvPr/>
        </p:nvSpPr>
        <p:spPr>
          <a:xfrm>
            <a:off x="3103576" y="1883142"/>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18</a:t>
            </a:r>
          </a:p>
        </p:txBody>
      </p:sp>
      <p:sp>
        <p:nvSpPr>
          <p:cNvPr id="23" name="Rectangle à coins arrondis 22">
            <a:hlinkClick r:id="rId20" action="ppaction://hlinksldjump"/>
          </p:cNvPr>
          <p:cNvSpPr/>
          <p:nvPr/>
        </p:nvSpPr>
        <p:spPr>
          <a:xfrm>
            <a:off x="4824217" y="2944351"/>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20</a:t>
            </a:r>
          </a:p>
        </p:txBody>
      </p:sp>
      <p:sp>
        <p:nvSpPr>
          <p:cNvPr id="24" name="Rectangle à coins arrondis 23">
            <a:hlinkClick r:id="rId21" action="ppaction://hlinksldjump"/>
          </p:cNvPr>
          <p:cNvSpPr/>
          <p:nvPr/>
        </p:nvSpPr>
        <p:spPr>
          <a:xfrm>
            <a:off x="4198098" y="2365118"/>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19</a:t>
            </a:r>
          </a:p>
        </p:txBody>
      </p:sp>
      <p:sp>
        <p:nvSpPr>
          <p:cNvPr id="26" name="Rectangle à coins arrondis 25">
            <a:hlinkClick r:id="rId22" action="ppaction://hlinksldjump"/>
          </p:cNvPr>
          <p:cNvSpPr/>
          <p:nvPr/>
        </p:nvSpPr>
        <p:spPr>
          <a:xfrm>
            <a:off x="5214698" y="3601605"/>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21</a:t>
            </a:r>
          </a:p>
        </p:txBody>
      </p:sp>
      <p:sp>
        <p:nvSpPr>
          <p:cNvPr id="27" name="Rectangle à coins arrondis 26">
            <a:hlinkClick r:id="rId23" action="ppaction://hlinksldjump"/>
          </p:cNvPr>
          <p:cNvSpPr/>
          <p:nvPr/>
        </p:nvSpPr>
        <p:spPr>
          <a:xfrm>
            <a:off x="4846359" y="4317889"/>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22</a:t>
            </a:r>
          </a:p>
        </p:txBody>
      </p:sp>
      <p:sp>
        <p:nvSpPr>
          <p:cNvPr id="28" name="Rectangle à coins arrondis 27">
            <a:hlinkClick r:id="rId24" action="ppaction://hlinksldjump"/>
          </p:cNvPr>
          <p:cNvSpPr/>
          <p:nvPr/>
        </p:nvSpPr>
        <p:spPr>
          <a:xfrm>
            <a:off x="4214799" y="5034173"/>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23</a:t>
            </a:r>
          </a:p>
        </p:txBody>
      </p:sp>
      <p:sp>
        <p:nvSpPr>
          <p:cNvPr id="29" name="Rectangle à coins arrondis 28">
            <a:hlinkClick r:id="rId25" action="ppaction://hlinksldjump"/>
          </p:cNvPr>
          <p:cNvSpPr/>
          <p:nvPr/>
        </p:nvSpPr>
        <p:spPr>
          <a:xfrm>
            <a:off x="2844186" y="4834399"/>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24</a:t>
            </a:r>
          </a:p>
        </p:txBody>
      </p:sp>
      <p:sp>
        <p:nvSpPr>
          <p:cNvPr id="30" name="Rectangle à coins arrondis 29">
            <a:hlinkClick r:id="rId26" action="ppaction://hlinksldjump"/>
          </p:cNvPr>
          <p:cNvSpPr/>
          <p:nvPr/>
        </p:nvSpPr>
        <p:spPr>
          <a:xfrm>
            <a:off x="2160110" y="4384012"/>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25</a:t>
            </a:r>
          </a:p>
        </p:txBody>
      </p:sp>
      <p:sp>
        <p:nvSpPr>
          <p:cNvPr id="31" name="Rectangle à coins arrondis 30">
            <a:hlinkClick r:id="rId27" action="ppaction://hlinksldjump"/>
          </p:cNvPr>
          <p:cNvSpPr/>
          <p:nvPr/>
        </p:nvSpPr>
        <p:spPr>
          <a:xfrm>
            <a:off x="1902330" y="3806703"/>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26</a:t>
            </a:r>
          </a:p>
        </p:txBody>
      </p:sp>
      <p:sp>
        <p:nvSpPr>
          <p:cNvPr id="32" name="Rectangle à coins arrondis 31">
            <a:hlinkClick r:id="rId28" action="ppaction://hlinksldjump"/>
          </p:cNvPr>
          <p:cNvSpPr/>
          <p:nvPr/>
        </p:nvSpPr>
        <p:spPr>
          <a:xfrm>
            <a:off x="2249143" y="3216014"/>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27</a:t>
            </a:r>
          </a:p>
        </p:txBody>
      </p:sp>
      <p:sp>
        <p:nvSpPr>
          <p:cNvPr id="33" name="Rectangle à coins arrondis 32">
            <a:hlinkClick r:id="rId29" action="ppaction://hlinksldjump"/>
          </p:cNvPr>
          <p:cNvSpPr/>
          <p:nvPr/>
        </p:nvSpPr>
        <p:spPr>
          <a:xfrm>
            <a:off x="2844186" y="2691100"/>
            <a:ext cx="1368152" cy="360040"/>
          </a:xfrm>
          <a:prstGeom prst="wedgeRoundRectCallout">
            <a:avLst>
              <a:gd name="adj1" fmla="val -44562"/>
              <a:gd name="adj2" fmla="val 13322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rtlCol="0" anchor="ctr"/>
          <a:lstStyle/>
          <a:p>
            <a:pPr algn="ctr"/>
            <a:r>
              <a:rPr lang="fr-FR" sz="2000" dirty="0">
                <a:solidFill>
                  <a:schemeClr val="tx1"/>
                </a:solidFill>
              </a:rPr>
              <a:t>Question 28</a:t>
            </a:r>
          </a:p>
        </p:txBody>
      </p:sp>
    </p:spTree>
    <p:extLst>
      <p:ext uri="{BB962C8B-B14F-4D97-AF65-F5344CB8AC3E}">
        <p14:creationId xmlns:p14="http://schemas.microsoft.com/office/powerpoint/2010/main" val="21934259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Médian">
  <a:themeElements>
    <a:clrScheme name="Personnalisé 2">
      <a:dk1>
        <a:sysClr val="windowText" lastClr="000000"/>
      </a:dk1>
      <a:lt1>
        <a:sysClr val="window" lastClr="FFFFFF"/>
      </a:lt1>
      <a:dk2>
        <a:srgbClr val="FFFFFF"/>
      </a:dk2>
      <a:lt2>
        <a:srgbClr val="E7DEC9"/>
      </a:lt2>
      <a:accent1>
        <a:srgbClr val="3891A7"/>
      </a:accent1>
      <a:accent2>
        <a:srgbClr val="FEB80A"/>
      </a:accent2>
      <a:accent3>
        <a:srgbClr val="C32D2E"/>
      </a:accent3>
      <a:accent4>
        <a:srgbClr val="84AA33"/>
      </a:accent4>
      <a:accent5>
        <a:srgbClr val="FFFFFF"/>
      </a:accent5>
      <a:accent6>
        <a:srgbClr val="475A8D"/>
      </a:accent6>
      <a:hlink>
        <a:srgbClr val="8DC765"/>
      </a:hlink>
      <a:folHlink>
        <a:srgbClr val="AA8A14"/>
      </a:folHlink>
    </a:clrScheme>
    <a:fontScheme name="Mé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é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Essais modèle ppt.pptx" id="{00D554AD-BA0E-463B-9E98-CAEC5B02D4A9}" vid="{B7318DFB-E842-4F97-AA54-314E263203A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Personnalisé 2">
    <a:dk1>
      <a:sysClr val="windowText" lastClr="000000"/>
    </a:dk1>
    <a:lt1>
      <a:sysClr val="window" lastClr="FFFFFF"/>
    </a:lt1>
    <a:dk2>
      <a:srgbClr val="FFFFFF"/>
    </a:dk2>
    <a:lt2>
      <a:srgbClr val="E7DEC9"/>
    </a:lt2>
    <a:accent1>
      <a:srgbClr val="3891A7"/>
    </a:accent1>
    <a:accent2>
      <a:srgbClr val="FEB80A"/>
    </a:accent2>
    <a:accent3>
      <a:srgbClr val="C32D2E"/>
    </a:accent3>
    <a:accent4>
      <a:srgbClr val="84AA33"/>
    </a:accent4>
    <a:accent5>
      <a:srgbClr val="FFFFFF"/>
    </a:accent5>
    <a:accent6>
      <a:srgbClr val="475A8D"/>
    </a:accent6>
    <a:hlink>
      <a:srgbClr val="8DC765"/>
    </a:hlink>
    <a:folHlink>
      <a:srgbClr val="AA8A1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735923CCB544A8FC22400479B6F60" ma:contentTypeVersion="18" ma:contentTypeDescription="Crée un document." ma:contentTypeScope="" ma:versionID="757babe44d31f0f82025b607016ae765">
  <xsd:schema xmlns:xsd="http://www.w3.org/2001/XMLSchema" xmlns:xs="http://www.w3.org/2001/XMLSchema" xmlns:p="http://schemas.microsoft.com/office/2006/metadata/properties" xmlns:ns2="8d0b0ac5-0d1c-41d9-94b4-e86f374842b7" xmlns:ns3="ce685436-327e-415b-b06d-9a0f2bb5655f" targetNamespace="http://schemas.microsoft.com/office/2006/metadata/properties" ma:root="true" ma:fieldsID="989ed70ff94beecc5b4bf27f4ad4eb0d" ns2:_="" ns3:_="">
    <xsd:import namespace="8d0b0ac5-0d1c-41d9-94b4-e86f374842b7"/>
    <xsd:import namespace="ce685436-327e-415b-b06d-9a0f2bb565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b0ac5-0d1c-41d9-94b4-e86f374842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4bf61e71-71de-474e-85fa-8e7095b4be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685436-327e-415b-b06d-9a0f2bb5655f"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68dfca8e-a50c-4c5a-b2bd-3eaad65dc888}" ma:internalName="TaxCatchAll" ma:showField="CatchAllData" ma:web="ce685436-327e-415b-b06d-9a0f2bb565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0b0ac5-0d1c-41d9-94b4-e86f374842b7">
      <Terms xmlns="http://schemas.microsoft.com/office/infopath/2007/PartnerControls"/>
    </lcf76f155ced4ddcb4097134ff3c332f>
    <TaxCatchAll xmlns="ce685436-327e-415b-b06d-9a0f2bb5655f" xsi:nil="true"/>
  </documentManagement>
</p:properties>
</file>

<file path=customXml/itemProps1.xml><?xml version="1.0" encoding="utf-8"?>
<ds:datastoreItem xmlns:ds="http://schemas.openxmlformats.org/officeDocument/2006/customXml" ds:itemID="{DF3988B4-BE38-4DE1-91E8-10E154A15B9D}"/>
</file>

<file path=customXml/itemProps2.xml><?xml version="1.0" encoding="utf-8"?>
<ds:datastoreItem xmlns:ds="http://schemas.openxmlformats.org/officeDocument/2006/customXml" ds:itemID="{81F837EA-FC40-4BCD-8223-5AE5C591D2D2}">
  <ds:schemaRefs>
    <ds:schemaRef ds:uri="http://schemas.microsoft.com/sharepoint/v3/contenttype/forms"/>
  </ds:schemaRefs>
</ds:datastoreItem>
</file>

<file path=customXml/itemProps3.xml><?xml version="1.0" encoding="utf-8"?>
<ds:datastoreItem xmlns:ds="http://schemas.openxmlformats.org/officeDocument/2006/customXml" ds:itemID="{5EAC5B28-FB7B-4CE2-8118-238E9E932312}">
  <ds:schemaRefs>
    <ds:schemaRef ds:uri="http://schemas.microsoft.com/office/2006/metadata/properties"/>
    <ds:schemaRef ds:uri="http://schemas.microsoft.com/office/infopath/2007/PartnerControls"/>
    <ds:schemaRef ds:uri="8d0b0ac5-0d1c-41d9-94b4-e86f374842b7"/>
    <ds:schemaRef ds:uri="ce685436-327e-415b-b06d-9a0f2bb5655f"/>
  </ds:schemaRefs>
</ds:datastoreItem>
</file>

<file path=docProps/app.xml><?xml version="1.0" encoding="utf-8"?>
<Properties xmlns="http://schemas.openxmlformats.org/officeDocument/2006/extended-properties" xmlns:vt="http://schemas.openxmlformats.org/officeDocument/2006/docPropsVTypes">
  <Template/>
  <TotalTime>8752</TotalTime>
  <Words>6534</Words>
  <Application>Microsoft Office PowerPoint</Application>
  <PresentationFormat>Affichage à l'écran (4:3)</PresentationFormat>
  <Paragraphs>595</Paragraphs>
  <Slides>63</Slides>
  <Notes>39</Notes>
  <HiddenSlides>0</HiddenSlides>
  <MMClips>2</MMClips>
  <ScaleCrop>false</ScaleCrop>
  <HeadingPairs>
    <vt:vector size="8" baseType="variant">
      <vt:variant>
        <vt:lpstr>Polices utilisées</vt:lpstr>
      </vt:variant>
      <vt:variant>
        <vt:i4>9</vt:i4>
      </vt:variant>
      <vt:variant>
        <vt:lpstr>Thème</vt:lpstr>
      </vt:variant>
      <vt:variant>
        <vt:i4>2</vt:i4>
      </vt:variant>
      <vt:variant>
        <vt:lpstr>Serveurs OLE incorporés</vt:lpstr>
      </vt:variant>
      <vt:variant>
        <vt:i4>1</vt:i4>
      </vt:variant>
      <vt:variant>
        <vt:lpstr>Titres des diapositives</vt:lpstr>
      </vt:variant>
      <vt:variant>
        <vt:i4>63</vt:i4>
      </vt:variant>
    </vt:vector>
  </HeadingPairs>
  <TitlesOfParts>
    <vt:vector size="75" baseType="lpstr">
      <vt:lpstr>Arial</vt:lpstr>
      <vt:lpstr>Bree Serif</vt:lpstr>
      <vt:lpstr>Calibri</vt:lpstr>
      <vt:lpstr>Calibri Light</vt:lpstr>
      <vt:lpstr>Constantia</vt:lpstr>
      <vt:lpstr>NewBaskerville-Roman</vt:lpstr>
      <vt:lpstr>Tw Cen MT</vt:lpstr>
      <vt:lpstr>Wingdings</vt:lpstr>
      <vt:lpstr>Wingdings 2</vt:lpstr>
      <vt:lpstr>Débit</vt:lpstr>
      <vt:lpstr>1_Médian</vt:lpstr>
      <vt:lpstr>Image bitmap</vt:lpstr>
      <vt:lpstr>La consommation de substances psychoactives en entreprise</vt:lpstr>
      <vt:lpstr>Présentation de l’AIST</vt:lpstr>
      <vt:lpstr>Présentation PowerPoint</vt:lpstr>
      <vt:lpstr>Présentation de l’AIST</vt:lpstr>
      <vt:lpstr>Les missions de l’AIST</vt:lpstr>
      <vt:lpstr> Qu’est-ce qu’une substance Psychoactive (SPA)</vt:lpstr>
      <vt:lpstr>Quelques chiffres</vt:lpstr>
      <vt:lpstr>Quelques chiffres</vt:lpstr>
      <vt:lpstr>Jeu</vt:lpstr>
      <vt:lpstr>Q1 : Je peux travailler sans problème après avoir fumé du cannabis ?</vt:lpstr>
      <vt:lpstr>Q1 : Je peux travailler sans problème après avoir fumé du cannabis ?</vt:lpstr>
      <vt:lpstr>Q1 : Je peux travailler sans problème après avoir fumé du cannabis ?</vt:lpstr>
      <vt:lpstr>Q2 : La fumée de cannabis contient des substances psychoactives qui agissent sur le cerveau ?</vt:lpstr>
      <vt:lpstr>Présentation PowerPoint</vt:lpstr>
      <vt:lpstr>Q3. Est-ce que je peux refuser de partir en voiture avec un collègue qui n’est pas dans son état normal ?</vt:lpstr>
      <vt:lpstr>Q4. Une personne peut se considérer dépendante de l’alcool à partir du moment où ? </vt:lpstr>
      <vt:lpstr>Présentation PowerPoint</vt:lpstr>
      <vt:lpstr>Q4. Une personne peut se considérer dépendante de l’alcool à partir du moment où ?</vt:lpstr>
      <vt:lpstr>Q4. Une personne peut se considérer dépendante de l’alcool à partir du moment où ?</vt:lpstr>
      <vt:lpstr>Q5. Existe-t-il une dépendance au cannabis ?  </vt:lpstr>
      <vt:lpstr>Q6. Le cannabis a-t-il des effets à long terme sur l’organisme ?</vt:lpstr>
      <vt:lpstr>Q7. L’alcool hydrate…Exemple : une bière en été va m’hydrater….?</vt:lpstr>
      <vt:lpstr>Q8. Je fume un joint samedi soir. Est-ce que je peux être positif lors d’un contrôle le lundi matin ? </vt:lpstr>
      <vt:lpstr>Q9. Une femme de 60 kg, au cours d’un repas, a bu une flute de champagne et 2 verres de vin. Peut-elle conduire tout de suite ? </vt:lpstr>
      <vt:lpstr>Dose d’alcool</vt:lpstr>
      <vt:lpstr>Q9. Une femme de 60 kg, au cours d’un repas, a bu une flute de champagne et 2 verres de vin. Peut-elle conduire tout de suite ? </vt:lpstr>
      <vt:lpstr>Q10. Comment dégrader l’alcool en un clin d’œil ?</vt:lpstr>
      <vt:lpstr>Q10. Comment dégrader l’alcool en un clin d’œil ?</vt:lpstr>
      <vt:lpstr>Q11. Laquelle de ces trois amies a bu le plus d’alcool ?</vt:lpstr>
      <vt:lpstr>Q12. L’alcool est un poison pour le foie. Mais s’accompagne-t-il d’autres risques pour la santé ?</vt:lpstr>
      <vt:lpstr>Présentation PowerPoint</vt:lpstr>
      <vt:lpstr>Q13. Quelle partie du corps grossit en cas de consommation régulière d’alcool ?  </vt:lpstr>
      <vt:lpstr>Q14. Ma sœur boit chaque soir une demi-bouteille de vin. Je trouve que c’est trop. Comment le lui dire ?   </vt:lpstr>
      <vt:lpstr>Q14. Ma sœur boit chaque soir une demi-bouteille de vin. Je trouve que c’est trop. Comment le lui dire ?   </vt:lpstr>
      <vt:lpstr>Q14. Ma sœur boit chaque soir une demi-bouteille de vin. Je trouve que c’est trop. Comment le lui dire ?   </vt:lpstr>
      <vt:lpstr>Q14. Ma sœur boit chaque soir une demi-bouteille de vin. Je trouve que c’est trop. Comment le lui dire ?   </vt:lpstr>
      <vt:lpstr>Q14. Ma sœur boit chaque soir une demi-bouteille de vin. Je trouve que c’est trop. Comment le lui dire ?   </vt:lpstr>
      <vt:lpstr>Q15. Avec quels types de médicaments ne vaut-il mieux pas combiner l’alcool ? </vt:lpstr>
      <vt:lpstr>Q16. Le lendemain d’une soirée en discothèque, Patrick ne se souvientpas de tout ce qui s’est passé. Qu’a-t-il pu faire ?</vt:lpstr>
      <vt:lpstr>Q17. Un antidouleur prescrit par un médecin peut rendre dépendant physiquement ? </vt:lpstr>
      <vt:lpstr>Q18. Lequel de ces symptômes peut trahir une dépendance à l’alcool ?</vt:lpstr>
      <vt:lpstr>Q18. Lequel de ces symptômes peut trahir une dépendance à l’alcool ? </vt:lpstr>
      <vt:lpstr>Q18. Lequel de ces symptômes peut trahir une dépendance à l’alcool ? </vt:lpstr>
      <vt:lpstr>Q18. Lequel de ces symptômes peut trahir une dépendance à l’alcool ?</vt:lpstr>
      <vt:lpstr>Q18. Lequel de ces symptômes peut trahir une dépendance à l’alcool ?</vt:lpstr>
      <vt:lpstr>Q19. Mon responsable peut-il me faire un dépistage de drogues et d’alcool ? </vt:lpstr>
      <vt:lpstr>Q20. Suis-je responsable de ma sécurité et de celle des autres ou bien est-ce le patron ?</vt:lpstr>
      <vt:lpstr>Q21. Dans un prémix il y a moins d’alcool ?</vt:lpstr>
      <vt:lpstr>Q22. Pour ma santé, Il vaut mieux que je fume une cigarette ou la chicha ? </vt:lpstr>
      <vt:lpstr>Q23. Sommes nous égaux devant l’addiction ?</vt:lpstr>
      <vt:lpstr>Q24. La cocaïne entraîne une dépendance psychique ?</vt:lpstr>
      <vt:lpstr>Q25. 1 cigarette roulée équivaut à 2 cigarettes industrielles ?</vt:lpstr>
      <vt:lpstr>Q26. Un collègue ne marche pas droit, qu’est-ce que je fais ?</vt:lpstr>
      <vt:lpstr>Q27. Peut-on devenir addict aux écrans ? </vt:lpstr>
      <vt:lpstr>Présentation PowerPoint</vt:lpstr>
      <vt:lpstr>Présentation PowerPoint</vt:lpstr>
      <vt:lpstr>Présentation PowerPoint</vt:lpstr>
      <vt:lpstr>Présentation PowerPoint</vt:lpstr>
      <vt:lpstr>GBL</vt:lpstr>
      <vt:lpstr>L’usage du gaz hilarant, ou « Proto »  est-il  sans danger pour la santé ? </vt:lpstr>
      <vt:lpstr>L’usage du gaz hilarant, ou « Proto »  est-il sans danger pour la santé ?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addictions au travail</dc:title>
  <dc:creator>VAISSIERE MONIQUE</dc:creator>
  <cp:lastModifiedBy>Sébastien DUPERY</cp:lastModifiedBy>
  <cp:revision>729</cp:revision>
  <dcterms:created xsi:type="dcterms:W3CDTF">2013-06-04T07:14:16Z</dcterms:created>
  <dcterms:modified xsi:type="dcterms:W3CDTF">2023-06-22T10:05:20Z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0x01010040A735923CCB544A8FC22400479B6F60</vt:lpwstr>
  </property>
  <property fmtid="{D5CDD505-2E9C-101B-9397-08002B2CF9AE}" pid="3" name="MediaServiceImageTags">
    <vt:lpwstr/>
  </property>
</Properties>
</file>