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slides/slide76.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presentation.xml" ContentType="application/vnd.openxmlformats-officedocument.presentationml.presentation.main+xml"/>
  <Override PartName="/ppt/slides/slide7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6.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72.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Layouts/slideLayout6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59.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slideLayouts/slideLayout15.xml" ContentType="application/vnd.openxmlformats-officedocument.presentationml.slideLayout+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notesSlides/notesSlide1.xml" ContentType="application/vnd.openxmlformats-officedocument.presentationml.notesSlide+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notesSlides/notesSlide51.xml" ContentType="application/vnd.openxmlformats-officedocument.presentationml.notesSlide+xml"/>
  <Override PartName="/ppt/notesSlides/notesSlide41.xml" ContentType="application/vnd.openxmlformats-officedocument.presentationml.notesSlide+xml"/>
  <Override PartName="/ppt/notesSlides/notesSlide53.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Masters/slideMaster1.xml" ContentType="application/vnd.openxmlformats-officedocument.presentationml.slideMaster+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notesSlides/notesSlide52.xml" ContentType="application/vnd.openxmlformats-officedocument.presentationml.notesSlide+xml"/>
  <Override PartName="/ppt/notesSlides/notesSlide78.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67.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69.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68.xml" ContentType="application/vnd.openxmlformats-officedocument.presentationml.notesSlide+xml"/>
  <Override PartName="/ppt/notesSlides/notesSlide70.xml" ContentType="application/vnd.openxmlformats-officedocument.presentationml.notesSlide+xml"/>
  <Override PartName="/ppt/notesSlides/notesSlide63.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heme/theme6.xml" ContentType="application/vnd.openxmlformats-officedocument.theme+xml"/>
  <Override PartName="/ppt/theme/theme5.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7.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95" r:id="rId2"/>
    <p:sldMasterId id="2147483771" r:id="rId3"/>
    <p:sldMasterId id="2147483783" r:id="rId4"/>
    <p:sldMasterId id="2147483759" r:id="rId5"/>
    <p:sldMasterId id="2147483747" r:id="rId6"/>
    <p:sldMasterId id="2147483735" r:id="rId7"/>
    <p:sldMasterId id="2147483723" r:id="rId8"/>
    <p:sldMasterId id="2147483711" r:id="rId9"/>
  </p:sldMasterIdLst>
  <p:notesMasterIdLst>
    <p:notesMasterId r:id="rId88"/>
  </p:notesMasterIdLst>
  <p:sldIdLst>
    <p:sldId id="256"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cour" initials="l"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0C22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6433" autoAdjust="0"/>
  </p:normalViewPr>
  <p:slideViewPr>
    <p:cSldViewPr snapToGrid="0">
      <p:cViewPr varScale="1">
        <p:scale>
          <a:sx n="67" d="100"/>
          <a:sy n="67" d="100"/>
        </p:scale>
        <p:origin x="576" y="54"/>
      </p:cViewPr>
      <p:guideLst>
        <p:guide orient="horz" pos="2160"/>
        <p:guide pos="3840"/>
      </p:guideLst>
    </p:cSldViewPr>
  </p:slideViewPr>
  <p:outlineViewPr>
    <p:cViewPr>
      <p:scale>
        <a:sx n="33" d="100"/>
        <a:sy n="33" d="100"/>
      </p:scale>
      <p:origin x="0" y="-25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commentAuthors" Target="commentAuthor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39670-1FDA-4231-901A-B3B9D4715846}" type="datetimeFigureOut">
              <a:rPr lang="fr-FR" smtClean="0"/>
              <a:pPr/>
              <a:t>09/08/2016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E76F4-C73E-40B6-805F-40E27035779F}" type="slidenum">
              <a:rPr lang="fr-FR" smtClean="0"/>
              <a:pPr/>
              <a:t>‹N°›</a:t>
            </a:fld>
            <a:endParaRPr lang="fr-FR"/>
          </a:p>
        </p:txBody>
      </p:sp>
    </p:spTree>
    <p:extLst>
      <p:ext uri="{BB962C8B-B14F-4D97-AF65-F5344CB8AC3E}">
        <p14:creationId xmlns:p14="http://schemas.microsoft.com/office/powerpoint/2010/main" val="383430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F4E76F4-C73E-40B6-805F-40E27035779F}" type="slidenum">
              <a:rPr lang="fr-FR" smtClean="0"/>
              <a:pPr/>
              <a:t>1</a:t>
            </a:fld>
            <a:endParaRPr lang="fr-FR"/>
          </a:p>
        </p:txBody>
      </p:sp>
    </p:spTree>
    <p:extLst>
      <p:ext uri="{BB962C8B-B14F-4D97-AF65-F5344CB8AC3E}">
        <p14:creationId xmlns:p14="http://schemas.microsoft.com/office/powerpoint/2010/main" val="323565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374DF28-F69B-443C-BB52-37ED39D1BD24}" type="slidenum">
              <a:rPr lang="fr-FR" altLang="fr-FR">
                <a:solidFill>
                  <a:srgbClr val="000000"/>
                </a:solidFill>
              </a:rPr>
              <a:pPr eaLnBrk="1" hangingPunct="1"/>
              <a:t>10</a:t>
            </a:fld>
            <a:endParaRPr lang="fr-FR" altLang="fr-FR">
              <a:solidFill>
                <a:srgbClr val="000000"/>
              </a:solidFill>
            </a:endParaRPr>
          </a:p>
        </p:txBody>
      </p:sp>
      <p:sp>
        <p:nvSpPr>
          <p:cNvPr id="9421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3C9EF326-270F-4F35-8F39-56ADF3D53690}" type="slidenum">
              <a:rPr lang="fr-FR" altLang="fr-FR" sz="1200">
                <a:solidFill>
                  <a:srgbClr val="000000"/>
                </a:solidFill>
                <a:cs typeface="Arial Unicode MS" panose="020B0604020202020204" pitchFamily="34" charset="-128"/>
              </a:rPr>
              <a:pPr algn="r" eaLnBrk="1" hangingPunct="1">
                <a:buClrTx/>
                <a:buFontTx/>
                <a:buNone/>
              </a:pPr>
              <a:t>10</a:t>
            </a:fld>
            <a:endParaRPr lang="fr-FR" altLang="fr-FR" sz="1200">
              <a:solidFill>
                <a:srgbClr val="000000"/>
              </a:solidFill>
              <a:cs typeface="Arial Unicode MS" panose="020B0604020202020204" pitchFamily="34" charset="-128"/>
            </a:endParaRPr>
          </a:p>
        </p:txBody>
      </p:sp>
      <p:sp>
        <p:nvSpPr>
          <p:cNvPr id="94212"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17361304-85FE-4420-9007-30821EFA9755}"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4213"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9FBB7079-F6F2-45C0-A76A-95CFD532E44E}"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4214"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D2795BF9-E56E-4E9C-9828-E16784802E8E}"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4215" name="Rectangle 5"/>
          <p:cNvSpPr>
            <a:spLocks noGrp="1" noRot="1" noChangeAspect="1" noChangeArrowheads="1" noTextEdit="1"/>
          </p:cNvSpPr>
          <p:nvPr>
            <p:ph type="sldImg"/>
          </p:nvPr>
        </p:nvSpPr>
        <p:spPr>
          <a:xfrm>
            <a:off x="381000" y="695325"/>
            <a:ext cx="6091238" cy="3427413"/>
          </a:xfrm>
          <a:solidFill>
            <a:srgbClr val="FFFFFF"/>
          </a:solidFill>
          <a:ln/>
        </p:spPr>
      </p:sp>
      <p:sp>
        <p:nvSpPr>
          <p:cNvPr id="94216" name="Rectangle 6"/>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55894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B14686B2-2352-4B9C-9C70-CBB156AEB880}" type="slidenum">
              <a:rPr lang="fr-FR" altLang="fr-FR">
                <a:solidFill>
                  <a:srgbClr val="000000"/>
                </a:solidFill>
              </a:rPr>
              <a:pPr eaLnBrk="1" hangingPunct="1"/>
              <a:t>11</a:t>
            </a:fld>
            <a:endParaRPr lang="fr-FR" altLang="fr-FR">
              <a:solidFill>
                <a:srgbClr val="000000"/>
              </a:solidFill>
            </a:endParaRPr>
          </a:p>
        </p:txBody>
      </p:sp>
      <p:sp>
        <p:nvSpPr>
          <p:cNvPr id="95235" name="Rectangle 1"/>
          <p:cNvSpPr>
            <a:spLocks noGrp="1" noRot="1" noChangeAspect="1" noChangeArrowheads="1" noTextEdit="1"/>
          </p:cNvSpPr>
          <p:nvPr>
            <p:ph type="sldImg"/>
          </p:nvPr>
        </p:nvSpPr>
        <p:spPr>
          <a:xfrm>
            <a:off x="384175" y="685800"/>
            <a:ext cx="6084888" cy="3424238"/>
          </a:xfrm>
          <a:solidFill>
            <a:srgbClr val="FFFFFF"/>
          </a:solidFill>
          <a:ln/>
        </p:spPr>
      </p:sp>
      <p:sp>
        <p:nvSpPr>
          <p:cNvPr id="95236" name="Rectangle 2"/>
          <p:cNvSpPr>
            <a:spLocks noGrp="1" noChangeArrowheads="1"/>
          </p:cNvSpPr>
          <p:nvPr>
            <p:ph type="body" idx="1"/>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23865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148F97A8-C36C-42C3-922B-99F97E39A22A}" type="slidenum">
              <a:rPr lang="fr-FR" altLang="fr-FR">
                <a:solidFill>
                  <a:srgbClr val="000000"/>
                </a:solidFill>
              </a:rPr>
              <a:pPr eaLnBrk="1" hangingPunct="1"/>
              <a:t>12</a:t>
            </a:fld>
            <a:endParaRPr lang="fr-FR" altLang="fr-FR">
              <a:solidFill>
                <a:srgbClr val="000000"/>
              </a:solidFill>
            </a:endParaRPr>
          </a:p>
        </p:txBody>
      </p:sp>
      <p:sp>
        <p:nvSpPr>
          <p:cNvPr id="9625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9BE211D-B090-4DA1-A75B-36AED3B30977}" type="slidenum">
              <a:rPr lang="fr-FR" altLang="fr-FR" sz="1200">
                <a:solidFill>
                  <a:srgbClr val="000000"/>
                </a:solidFill>
                <a:cs typeface="Arial Unicode MS" panose="020B0604020202020204" pitchFamily="34" charset="-128"/>
              </a:rPr>
              <a:pPr algn="r" eaLnBrk="1" hangingPunct="1">
                <a:buClrTx/>
                <a:buFontTx/>
                <a:buNone/>
              </a:pPr>
              <a:t>12</a:t>
            </a:fld>
            <a:endParaRPr lang="fr-FR" altLang="fr-FR" sz="1200">
              <a:solidFill>
                <a:srgbClr val="000000"/>
              </a:solidFill>
              <a:cs typeface="Arial Unicode MS" panose="020B0604020202020204" pitchFamily="34" charset="-128"/>
            </a:endParaRPr>
          </a:p>
        </p:txBody>
      </p:sp>
      <p:sp>
        <p:nvSpPr>
          <p:cNvPr id="96260"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586009CD-40F3-4F81-B75A-830297A9B122}"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6261"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182D6E3B-27EA-4ADE-B3FD-B0940099FC85}"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6262"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6DB6D70-1017-4E96-865A-DADAE2AE64ED}"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6263"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96264"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660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0DE5292-F189-4CAF-8A34-FBFB4A52D344}" type="slidenum">
              <a:rPr lang="fr-FR" altLang="fr-FR">
                <a:solidFill>
                  <a:srgbClr val="000000"/>
                </a:solidFill>
              </a:rPr>
              <a:pPr eaLnBrk="1" hangingPunct="1"/>
              <a:t>13</a:t>
            </a:fld>
            <a:endParaRPr lang="fr-FR" altLang="fr-FR">
              <a:solidFill>
                <a:srgbClr val="000000"/>
              </a:solidFill>
            </a:endParaRPr>
          </a:p>
        </p:txBody>
      </p:sp>
      <p:sp>
        <p:nvSpPr>
          <p:cNvPr id="9728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CD2D755C-073E-4574-96F7-C176A1B0C5D7}" type="slidenum">
              <a:rPr lang="fr-FR" altLang="fr-FR" sz="1200">
                <a:solidFill>
                  <a:srgbClr val="000000"/>
                </a:solidFill>
                <a:cs typeface="Arial Unicode MS" panose="020B0604020202020204" pitchFamily="34" charset="-128"/>
              </a:rPr>
              <a:pPr algn="r" eaLnBrk="1" hangingPunct="1">
                <a:buClrTx/>
                <a:buFontTx/>
                <a:buNone/>
              </a:pPr>
              <a:t>13</a:t>
            </a:fld>
            <a:endParaRPr lang="fr-FR" altLang="fr-FR" sz="1200">
              <a:solidFill>
                <a:srgbClr val="000000"/>
              </a:solidFill>
              <a:cs typeface="Arial Unicode MS" panose="020B0604020202020204" pitchFamily="34" charset="-128"/>
            </a:endParaRPr>
          </a:p>
        </p:txBody>
      </p:sp>
      <p:sp>
        <p:nvSpPr>
          <p:cNvPr id="97284"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76F8412-5E21-44FE-B5DC-73E028DB2AB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13</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7285"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B562281E-00C7-47BE-AE2D-EB68DA6116CE}"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13</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7286"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66FFDBD9-E4C5-45C9-8543-BEBA4AB9D984}"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13</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7287"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97288"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17119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9ECC50A-33B7-4612-8D7B-DD99E1BB7B24}" type="slidenum">
              <a:rPr lang="fr-FR" altLang="fr-FR">
                <a:solidFill>
                  <a:srgbClr val="000000"/>
                </a:solidFill>
              </a:rPr>
              <a:pPr eaLnBrk="1" hangingPunct="1"/>
              <a:t>14</a:t>
            </a:fld>
            <a:endParaRPr lang="fr-FR" altLang="fr-FR">
              <a:solidFill>
                <a:srgbClr val="000000"/>
              </a:solidFill>
            </a:endParaRPr>
          </a:p>
        </p:txBody>
      </p:sp>
      <p:sp>
        <p:nvSpPr>
          <p:cNvPr id="9830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DB54BE1F-09AF-4998-9424-2273D1EB8BFD}" type="slidenum">
              <a:rPr lang="fr-FR" altLang="fr-FR" sz="1200">
                <a:solidFill>
                  <a:srgbClr val="000000"/>
                </a:solidFill>
                <a:cs typeface="Arial Unicode MS" panose="020B0604020202020204" pitchFamily="34" charset="-128"/>
              </a:rPr>
              <a:pPr algn="r" eaLnBrk="1" hangingPunct="1">
                <a:buClrTx/>
                <a:buFontTx/>
                <a:buNone/>
              </a:pPr>
              <a:t>14</a:t>
            </a:fld>
            <a:endParaRPr lang="fr-FR" altLang="fr-FR" sz="1200">
              <a:solidFill>
                <a:srgbClr val="000000"/>
              </a:solidFill>
              <a:cs typeface="Arial Unicode MS" panose="020B0604020202020204" pitchFamily="34" charset="-128"/>
            </a:endParaRPr>
          </a:p>
        </p:txBody>
      </p:sp>
      <p:sp>
        <p:nvSpPr>
          <p:cNvPr id="98308"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E58A1AC-5BDC-40A6-A6DE-66DE613E05C9}"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8309"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1F333E60-BEFA-488D-9819-F5680A32CCE2}"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8310"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E11ACD31-4450-4A41-B17F-F02EC29841A3}"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8311"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98312"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41943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BF3E4540-EDA8-430E-902C-AE084D78D512}" type="slidenum">
              <a:rPr lang="fr-FR" altLang="fr-FR">
                <a:solidFill>
                  <a:srgbClr val="000000"/>
                </a:solidFill>
              </a:rPr>
              <a:pPr eaLnBrk="1" hangingPunct="1"/>
              <a:t>15</a:t>
            </a:fld>
            <a:endParaRPr lang="fr-FR" altLang="fr-FR">
              <a:solidFill>
                <a:srgbClr val="000000"/>
              </a:solidFill>
            </a:endParaRPr>
          </a:p>
        </p:txBody>
      </p:sp>
      <p:sp>
        <p:nvSpPr>
          <p:cNvPr id="9933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0D349FAF-C4DD-4DF6-B84C-B3AB600931A7}" type="slidenum">
              <a:rPr lang="fr-FR" altLang="fr-FR" sz="1200">
                <a:solidFill>
                  <a:srgbClr val="000000"/>
                </a:solidFill>
                <a:cs typeface="Arial Unicode MS" panose="020B0604020202020204" pitchFamily="34" charset="-128"/>
              </a:rPr>
              <a:pPr algn="r" eaLnBrk="1" hangingPunct="1">
                <a:buClrTx/>
                <a:buFontTx/>
                <a:buNone/>
              </a:pPr>
              <a:t>15</a:t>
            </a:fld>
            <a:endParaRPr lang="fr-FR" altLang="fr-FR" sz="1200">
              <a:solidFill>
                <a:srgbClr val="000000"/>
              </a:solidFill>
              <a:cs typeface="Arial Unicode MS" panose="020B0604020202020204" pitchFamily="34" charset="-128"/>
            </a:endParaRPr>
          </a:p>
        </p:txBody>
      </p:sp>
      <p:sp>
        <p:nvSpPr>
          <p:cNvPr id="99332"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6F065521-1A41-4759-8E56-6802EEF0A306}"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9333"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F701EC81-121C-4F67-9EA5-10E9FEC039B0}"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9334"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F8F5D374-A3C8-4544-B877-2C718790699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9335"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99336"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52991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38155472-869E-4065-8405-232800521AF7}" type="slidenum">
              <a:rPr lang="fr-FR" altLang="fr-FR">
                <a:solidFill>
                  <a:srgbClr val="000000"/>
                </a:solidFill>
              </a:rPr>
              <a:pPr eaLnBrk="1" hangingPunct="1"/>
              <a:t>16</a:t>
            </a:fld>
            <a:endParaRPr lang="fr-FR" altLang="fr-FR">
              <a:solidFill>
                <a:srgbClr val="000000"/>
              </a:solidFill>
            </a:endParaRPr>
          </a:p>
        </p:txBody>
      </p:sp>
      <p:sp>
        <p:nvSpPr>
          <p:cNvPr id="10035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DE59B20-B4BB-40D1-800F-A62B260F42E2}" type="slidenum">
              <a:rPr lang="fr-FR" altLang="fr-FR" sz="1200">
                <a:solidFill>
                  <a:srgbClr val="000000"/>
                </a:solidFill>
                <a:cs typeface="Arial Unicode MS" panose="020B0604020202020204" pitchFamily="34" charset="-128"/>
              </a:rPr>
              <a:pPr algn="r" eaLnBrk="1" hangingPunct="1">
                <a:buClrTx/>
                <a:buFontTx/>
                <a:buNone/>
              </a:pPr>
              <a:t>16</a:t>
            </a:fld>
            <a:endParaRPr lang="fr-FR" altLang="fr-FR" sz="1200">
              <a:solidFill>
                <a:srgbClr val="000000"/>
              </a:solidFill>
              <a:cs typeface="Arial Unicode MS" panose="020B0604020202020204" pitchFamily="34" charset="-128"/>
            </a:endParaRPr>
          </a:p>
        </p:txBody>
      </p:sp>
      <p:sp>
        <p:nvSpPr>
          <p:cNvPr id="100356"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30093DEE-0C5E-4E70-9011-08FC4E937AD4}"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0357"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4AC4D6A1-F313-41C7-A258-748694BA9E2B}"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0358"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A998B03E-5D15-4F46-BB16-EE2672AEAD48}"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0359"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0360"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161380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71434CFA-91E3-4B0C-8373-CC867FFB5EFE}" type="slidenum">
              <a:rPr lang="fr-FR" altLang="fr-FR">
                <a:solidFill>
                  <a:srgbClr val="000000"/>
                </a:solidFill>
              </a:rPr>
              <a:pPr eaLnBrk="1" hangingPunct="1"/>
              <a:t>17</a:t>
            </a:fld>
            <a:endParaRPr lang="fr-FR" altLang="fr-FR">
              <a:solidFill>
                <a:srgbClr val="000000"/>
              </a:solidFill>
            </a:endParaRPr>
          </a:p>
        </p:txBody>
      </p:sp>
      <p:sp>
        <p:nvSpPr>
          <p:cNvPr id="10137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7CD552D9-1DE3-43AA-8E61-0BF2866F6D39}" type="slidenum">
              <a:rPr lang="fr-FR" altLang="fr-FR" sz="1200">
                <a:solidFill>
                  <a:srgbClr val="000000"/>
                </a:solidFill>
                <a:cs typeface="Arial Unicode MS" panose="020B0604020202020204" pitchFamily="34" charset="-128"/>
              </a:rPr>
              <a:pPr algn="r" eaLnBrk="1" hangingPunct="1">
                <a:buClrTx/>
                <a:buFontTx/>
                <a:buNone/>
              </a:pPr>
              <a:t>17</a:t>
            </a:fld>
            <a:endParaRPr lang="fr-FR" altLang="fr-FR" sz="1200">
              <a:solidFill>
                <a:srgbClr val="000000"/>
              </a:solidFill>
              <a:cs typeface="Arial Unicode MS" panose="020B0604020202020204" pitchFamily="34" charset="-128"/>
            </a:endParaRPr>
          </a:p>
        </p:txBody>
      </p:sp>
      <p:sp>
        <p:nvSpPr>
          <p:cNvPr id="101380"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263F0E6-9CF7-48A8-AA3F-37DA4C010864}"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1381"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5C77DD59-8E2A-4E69-AA35-1602A433B0D3}"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1382"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1DCB8BD0-EC2C-456C-B069-1262E0F7D2B2}"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1383"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1384"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93395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27A7A0BD-49C3-41E1-B51E-817A702BA60B}" type="slidenum">
              <a:rPr lang="fr-FR" altLang="fr-FR">
                <a:solidFill>
                  <a:srgbClr val="000000"/>
                </a:solidFill>
              </a:rPr>
              <a:pPr eaLnBrk="1" hangingPunct="1"/>
              <a:t>18</a:t>
            </a:fld>
            <a:endParaRPr lang="fr-FR" altLang="fr-FR">
              <a:solidFill>
                <a:srgbClr val="000000"/>
              </a:solidFill>
            </a:endParaRPr>
          </a:p>
        </p:txBody>
      </p:sp>
      <p:sp>
        <p:nvSpPr>
          <p:cNvPr id="10240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716871BB-CB6B-4CC1-90A6-70D2C9E60022}" type="slidenum">
              <a:rPr lang="fr-FR" altLang="fr-FR" sz="1200">
                <a:solidFill>
                  <a:srgbClr val="000000"/>
                </a:solidFill>
                <a:cs typeface="Arial Unicode MS" panose="020B0604020202020204" pitchFamily="34" charset="-128"/>
              </a:rPr>
              <a:pPr algn="r" eaLnBrk="1" hangingPunct="1">
                <a:buClrTx/>
                <a:buFontTx/>
                <a:buNone/>
              </a:pPr>
              <a:t>18</a:t>
            </a:fld>
            <a:endParaRPr lang="fr-FR" altLang="fr-FR" sz="1200">
              <a:solidFill>
                <a:srgbClr val="000000"/>
              </a:solidFill>
              <a:cs typeface="Arial Unicode MS" panose="020B0604020202020204" pitchFamily="34" charset="-128"/>
            </a:endParaRPr>
          </a:p>
        </p:txBody>
      </p:sp>
      <p:sp>
        <p:nvSpPr>
          <p:cNvPr id="102404"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9A629AF6-B2BB-4A80-B62F-42795A54A526}"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2405"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00BE48A-0B17-4F66-AF5C-44A674EA725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2406"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5143F8DA-0797-4AC0-BEF2-61FA13D2D090}"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2407"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2408"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5887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0CDF039-DAC1-4FC0-842B-D9019DC83F21}" type="slidenum">
              <a:rPr lang="fr-FR" altLang="fr-FR">
                <a:solidFill>
                  <a:srgbClr val="000000"/>
                </a:solidFill>
              </a:rPr>
              <a:pPr eaLnBrk="1" hangingPunct="1"/>
              <a:t>19</a:t>
            </a:fld>
            <a:endParaRPr lang="fr-FR" altLang="fr-FR">
              <a:solidFill>
                <a:srgbClr val="000000"/>
              </a:solidFill>
            </a:endParaRPr>
          </a:p>
        </p:txBody>
      </p:sp>
      <p:sp>
        <p:nvSpPr>
          <p:cNvPr id="10342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004FEA28-AD3C-4475-8F0B-1E5AA17B1C4A}" type="slidenum">
              <a:rPr lang="fr-FR" altLang="fr-FR" sz="1200">
                <a:solidFill>
                  <a:srgbClr val="000000"/>
                </a:solidFill>
                <a:cs typeface="Arial Unicode MS" panose="020B0604020202020204" pitchFamily="34" charset="-128"/>
              </a:rPr>
              <a:pPr algn="r" eaLnBrk="1" hangingPunct="1">
                <a:buClrTx/>
                <a:buFontTx/>
                <a:buNone/>
              </a:pPr>
              <a:t>19</a:t>
            </a:fld>
            <a:endParaRPr lang="fr-FR" altLang="fr-FR" sz="1200">
              <a:solidFill>
                <a:srgbClr val="000000"/>
              </a:solidFill>
              <a:cs typeface="Arial Unicode MS" panose="020B0604020202020204" pitchFamily="34" charset="-128"/>
            </a:endParaRPr>
          </a:p>
        </p:txBody>
      </p:sp>
      <p:sp>
        <p:nvSpPr>
          <p:cNvPr id="103428"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41AADF67-8A36-4125-B26B-B12244A1944F}"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19</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3429"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037B80A8-A022-45E9-ADDF-1188E8D04EDC}"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19</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3430"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30357D0-D1DD-49D9-A947-D378723CC083}"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19</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3431"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3432"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00780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E44ACDB9-2E00-43BB-9C96-2CCFA7DA0F09}" type="slidenum">
              <a:rPr lang="fr-FR" altLang="fr-FR">
                <a:solidFill>
                  <a:srgbClr val="000000"/>
                </a:solidFill>
              </a:rPr>
              <a:pPr eaLnBrk="1" hangingPunct="1"/>
              <a:t>2</a:t>
            </a:fld>
            <a:endParaRPr lang="fr-FR" altLang="fr-FR">
              <a:solidFill>
                <a:srgbClr val="000000"/>
              </a:solidFill>
            </a:endParaRPr>
          </a:p>
        </p:txBody>
      </p:sp>
      <p:sp>
        <p:nvSpPr>
          <p:cNvPr id="8601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DD4FD23-0049-430C-BA1B-B945B97A8B37}" type="slidenum">
              <a:rPr lang="fr-FR" altLang="fr-FR" sz="1200">
                <a:solidFill>
                  <a:srgbClr val="000000"/>
                </a:solidFill>
                <a:cs typeface="Arial Unicode MS" panose="020B0604020202020204" pitchFamily="34" charset="-128"/>
              </a:rPr>
              <a:pPr algn="r" eaLnBrk="1" hangingPunct="1">
                <a:buClrTx/>
                <a:buFontTx/>
                <a:buNone/>
              </a:pPr>
              <a:t>2</a:t>
            </a:fld>
            <a:endParaRPr lang="fr-FR" altLang="fr-FR" sz="1200">
              <a:solidFill>
                <a:srgbClr val="000000"/>
              </a:solidFill>
              <a:cs typeface="Arial Unicode MS" panose="020B0604020202020204" pitchFamily="34" charset="-128"/>
            </a:endParaRPr>
          </a:p>
        </p:txBody>
      </p:sp>
      <p:sp>
        <p:nvSpPr>
          <p:cNvPr id="8602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602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518657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DB5EAC97-B4A7-4144-B8EE-836D9C00A221}" type="slidenum">
              <a:rPr lang="fr-FR" altLang="fr-FR">
                <a:solidFill>
                  <a:srgbClr val="000000"/>
                </a:solidFill>
              </a:rPr>
              <a:pPr eaLnBrk="1" hangingPunct="1"/>
              <a:t>20</a:t>
            </a:fld>
            <a:endParaRPr lang="fr-FR" altLang="fr-FR">
              <a:solidFill>
                <a:srgbClr val="000000"/>
              </a:solidFill>
            </a:endParaRPr>
          </a:p>
        </p:txBody>
      </p:sp>
      <p:sp>
        <p:nvSpPr>
          <p:cNvPr id="10445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4A803A67-D398-4B6E-B23D-5B00E6C60B31}" type="slidenum">
              <a:rPr lang="fr-FR" altLang="fr-FR" sz="1200">
                <a:solidFill>
                  <a:srgbClr val="000000"/>
                </a:solidFill>
                <a:cs typeface="Arial Unicode MS" panose="020B0604020202020204" pitchFamily="34" charset="-128"/>
              </a:rPr>
              <a:pPr algn="r" eaLnBrk="1" hangingPunct="1">
                <a:buClrTx/>
                <a:buFontTx/>
                <a:buNone/>
              </a:pPr>
              <a:t>20</a:t>
            </a:fld>
            <a:endParaRPr lang="fr-FR" altLang="fr-FR" sz="1200">
              <a:solidFill>
                <a:srgbClr val="000000"/>
              </a:solidFill>
              <a:cs typeface="Arial Unicode MS" panose="020B0604020202020204" pitchFamily="34" charset="-128"/>
            </a:endParaRPr>
          </a:p>
        </p:txBody>
      </p:sp>
      <p:sp>
        <p:nvSpPr>
          <p:cNvPr id="104452"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3FCD0A8E-25FB-48F6-874D-92FF27AD86E9}"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4453"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D1F17FD-8B34-4ABD-919E-610B2317C82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4454"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2473B57E-FF9C-4940-B314-B6DBDDDBC15D}"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4455"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4456"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378084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68157C05-F1C5-498F-9017-8457EBB309FD}" type="slidenum">
              <a:rPr lang="fr-FR" altLang="fr-FR">
                <a:solidFill>
                  <a:srgbClr val="000000"/>
                </a:solidFill>
              </a:rPr>
              <a:pPr eaLnBrk="1" hangingPunct="1"/>
              <a:t>21</a:t>
            </a:fld>
            <a:endParaRPr lang="fr-FR" altLang="fr-FR">
              <a:solidFill>
                <a:srgbClr val="000000"/>
              </a:solidFill>
            </a:endParaRPr>
          </a:p>
        </p:txBody>
      </p:sp>
      <p:sp>
        <p:nvSpPr>
          <p:cNvPr id="10547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310DBD4E-048E-4979-B291-F30C73AB89A6}" type="slidenum">
              <a:rPr lang="fr-FR" altLang="fr-FR" sz="1200">
                <a:solidFill>
                  <a:srgbClr val="000000"/>
                </a:solidFill>
                <a:cs typeface="Arial Unicode MS" panose="020B0604020202020204" pitchFamily="34" charset="-128"/>
              </a:rPr>
              <a:pPr algn="r" eaLnBrk="1" hangingPunct="1">
                <a:buClrTx/>
                <a:buFontTx/>
                <a:buNone/>
              </a:pPr>
              <a:t>21</a:t>
            </a:fld>
            <a:endParaRPr lang="fr-FR" altLang="fr-FR" sz="1200">
              <a:solidFill>
                <a:srgbClr val="000000"/>
              </a:solidFill>
              <a:cs typeface="Arial Unicode MS" panose="020B0604020202020204" pitchFamily="34" charset="-128"/>
            </a:endParaRPr>
          </a:p>
        </p:txBody>
      </p:sp>
      <p:sp>
        <p:nvSpPr>
          <p:cNvPr id="105476"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F70480B8-CB0E-4E3B-BB61-7D7AC941AB47}"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21</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5477"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2772EC17-F6B8-4B73-805E-4685A433E387}"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21</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5478"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6BA4F2D6-1222-48DC-8119-9B78020D0D18}"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21</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5479"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5480"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47102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B53FC222-167A-4F71-A141-B54BBA243754}" type="slidenum">
              <a:rPr lang="fr-FR" altLang="fr-FR">
                <a:solidFill>
                  <a:srgbClr val="000000"/>
                </a:solidFill>
              </a:rPr>
              <a:pPr eaLnBrk="1" hangingPunct="1"/>
              <a:t>22</a:t>
            </a:fld>
            <a:endParaRPr lang="fr-FR" altLang="fr-FR">
              <a:solidFill>
                <a:srgbClr val="000000"/>
              </a:solidFill>
            </a:endParaRPr>
          </a:p>
        </p:txBody>
      </p:sp>
      <p:sp>
        <p:nvSpPr>
          <p:cNvPr id="10649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E1F33655-4AA9-4941-A83C-E816916445E2}" type="slidenum">
              <a:rPr lang="fr-FR" altLang="fr-FR" sz="1200">
                <a:solidFill>
                  <a:srgbClr val="000000"/>
                </a:solidFill>
                <a:cs typeface="Arial Unicode MS" panose="020B0604020202020204" pitchFamily="34" charset="-128"/>
              </a:rPr>
              <a:pPr algn="r" eaLnBrk="1" hangingPunct="1">
                <a:buClrTx/>
                <a:buFontTx/>
                <a:buNone/>
              </a:pPr>
              <a:t>22</a:t>
            </a:fld>
            <a:endParaRPr lang="fr-FR" altLang="fr-FR" sz="1200">
              <a:solidFill>
                <a:srgbClr val="000000"/>
              </a:solidFill>
              <a:cs typeface="Arial Unicode MS" panose="020B0604020202020204" pitchFamily="34" charset="-128"/>
            </a:endParaRPr>
          </a:p>
        </p:txBody>
      </p:sp>
      <p:sp>
        <p:nvSpPr>
          <p:cNvPr id="106500"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73502F0B-9444-4F57-9F7F-19C916999285}"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6501"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F070052E-246B-409E-BDB2-973F8153459D}"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6502"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AC1CA567-A308-466D-8297-7A1C7F6E0993}"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6503"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6504"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59416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8B02DB6B-88C9-483C-ADC9-8D7F2DF37877}" type="slidenum">
              <a:rPr lang="fr-FR" altLang="fr-FR">
                <a:solidFill>
                  <a:srgbClr val="000000"/>
                </a:solidFill>
              </a:rPr>
              <a:pPr eaLnBrk="1" hangingPunct="1"/>
              <a:t>23</a:t>
            </a:fld>
            <a:endParaRPr lang="fr-FR" altLang="fr-FR">
              <a:solidFill>
                <a:srgbClr val="000000"/>
              </a:solidFill>
            </a:endParaRPr>
          </a:p>
        </p:txBody>
      </p:sp>
      <p:sp>
        <p:nvSpPr>
          <p:cNvPr id="10752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66F9760F-8885-4AB8-9726-F36F51524CA5}" type="slidenum">
              <a:rPr lang="fr-FR" altLang="fr-FR" sz="1200">
                <a:solidFill>
                  <a:srgbClr val="000000"/>
                </a:solidFill>
                <a:cs typeface="Arial Unicode MS" panose="020B0604020202020204" pitchFamily="34" charset="-128"/>
              </a:rPr>
              <a:pPr algn="r" eaLnBrk="1" hangingPunct="1">
                <a:buClrTx/>
                <a:buFontTx/>
                <a:buNone/>
              </a:pPr>
              <a:t>23</a:t>
            </a:fld>
            <a:endParaRPr lang="fr-FR" altLang="fr-FR" sz="1200">
              <a:solidFill>
                <a:srgbClr val="000000"/>
              </a:solidFill>
              <a:cs typeface="Arial Unicode MS" panose="020B0604020202020204" pitchFamily="34" charset="-128"/>
            </a:endParaRPr>
          </a:p>
        </p:txBody>
      </p:sp>
      <p:sp>
        <p:nvSpPr>
          <p:cNvPr id="107524"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A454E177-B5D7-4950-9755-FED35190912E}"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23</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7525"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E6AEFDB7-C286-4A6F-8375-EA85ED8FD94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23</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7526" name="Rectangle 4"/>
          <p:cNvSpPr>
            <a:spLocks noGrp="1" noRot="1" noChangeAspect="1" noChangeArrowheads="1" noTextEdit="1"/>
          </p:cNvSpPr>
          <p:nvPr>
            <p:ph type="sldImg"/>
          </p:nvPr>
        </p:nvSpPr>
        <p:spPr>
          <a:xfrm>
            <a:off x="382588" y="695325"/>
            <a:ext cx="6086475" cy="3424238"/>
          </a:xfrm>
          <a:solidFill>
            <a:srgbClr val="FFFFFF"/>
          </a:solidFill>
          <a:ln/>
        </p:spPr>
      </p:sp>
      <p:sp>
        <p:nvSpPr>
          <p:cNvPr id="107527" name="Rectangle 5"/>
          <p:cNvSpPr>
            <a:spLocks noGrp="1" noChangeArrowheads="1"/>
          </p:cNvSpPr>
          <p:nvPr>
            <p:ph type="body" idx="1"/>
          </p:nvPr>
        </p:nvSpPr>
        <p:spPr>
          <a:xfrm>
            <a:off x="685800" y="4343400"/>
            <a:ext cx="54832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313622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FB9D78DF-B3C0-4F78-9BA3-3D27A0BA3E67}" type="slidenum">
              <a:rPr lang="fr-FR" altLang="fr-FR">
                <a:solidFill>
                  <a:srgbClr val="000000"/>
                </a:solidFill>
              </a:rPr>
              <a:pPr eaLnBrk="1" hangingPunct="1"/>
              <a:t>24</a:t>
            </a:fld>
            <a:endParaRPr lang="fr-FR" altLang="fr-FR">
              <a:solidFill>
                <a:srgbClr val="000000"/>
              </a:solidFill>
            </a:endParaRPr>
          </a:p>
        </p:txBody>
      </p:sp>
      <p:sp>
        <p:nvSpPr>
          <p:cNvPr id="10854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C2785242-1266-4D32-B613-A21539DD176C}" type="slidenum">
              <a:rPr lang="fr-FR" altLang="fr-FR" sz="1200">
                <a:solidFill>
                  <a:srgbClr val="000000"/>
                </a:solidFill>
                <a:cs typeface="Arial Unicode MS" panose="020B0604020202020204" pitchFamily="34" charset="-128"/>
              </a:rPr>
              <a:pPr algn="r" eaLnBrk="1" hangingPunct="1">
                <a:buClrTx/>
                <a:buFontTx/>
                <a:buNone/>
              </a:pPr>
              <a:t>24</a:t>
            </a:fld>
            <a:endParaRPr lang="fr-FR" altLang="fr-FR" sz="1200">
              <a:solidFill>
                <a:srgbClr val="000000"/>
              </a:solidFill>
              <a:cs typeface="Arial Unicode MS" panose="020B0604020202020204" pitchFamily="34" charset="-128"/>
            </a:endParaRPr>
          </a:p>
        </p:txBody>
      </p:sp>
      <p:sp>
        <p:nvSpPr>
          <p:cNvPr id="108548"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24953640-FF59-4095-A5BE-4EEB59225BFC}"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8549"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78625B9-CC29-4374-9FD0-93C88112A1B2}"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8550"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69030269-543A-47D3-AB33-7C58BA649C18}"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8551"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8552"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41540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01CBC5CD-1C46-41E2-84B0-347A3071244A}" type="slidenum">
              <a:rPr lang="fr-FR" altLang="fr-FR">
                <a:solidFill>
                  <a:srgbClr val="000000"/>
                </a:solidFill>
              </a:rPr>
              <a:pPr eaLnBrk="1" hangingPunct="1"/>
              <a:t>25</a:t>
            </a:fld>
            <a:endParaRPr lang="fr-FR" altLang="fr-FR">
              <a:solidFill>
                <a:srgbClr val="000000"/>
              </a:solidFill>
            </a:endParaRPr>
          </a:p>
        </p:txBody>
      </p:sp>
      <p:sp>
        <p:nvSpPr>
          <p:cNvPr id="10957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1E597E3-A031-43A6-BF92-568BDB9594EF}" type="slidenum">
              <a:rPr lang="fr-FR" altLang="fr-FR" sz="1200">
                <a:solidFill>
                  <a:srgbClr val="000000"/>
                </a:solidFill>
                <a:cs typeface="Arial Unicode MS" panose="020B0604020202020204" pitchFamily="34" charset="-128"/>
              </a:rPr>
              <a:pPr algn="r" eaLnBrk="1" hangingPunct="1">
                <a:buClrTx/>
                <a:buFontTx/>
                <a:buNone/>
              </a:pPr>
              <a:t>25</a:t>
            </a:fld>
            <a:endParaRPr lang="fr-FR" altLang="fr-FR" sz="1200">
              <a:solidFill>
                <a:srgbClr val="000000"/>
              </a:solidFill>
              <a:cs typeface="Arial Unicode MS" panose="020B0604020202020204" pitchFamily="34" charset="-128"/>
            </a:endParaRPr>
          </a:p>
        </p:txBody>
      </p:sp>
      <p:sp>
        <p:nvSpPr>
          <p:cNvPr id="109572"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7B58C2A5-620A-4566-A250-02D82F46D180}"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9573"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0ED0AE54-699F-488F-804E-64E71A68D530}"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9574"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99EEC80B-66EA-49D1-8317-F755C9980CEC}"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09575"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09576"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615864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5F1737BE-205A-4A8C-9F7B-BDD7FCF4975E}" type="slidenum">
              <a:rPr lang="fr-FR" altLang="fr-FR">
                <a:solidFill>
                  <a:srgbClr val="000000"/>
                </a:solidFill>
              </a:rPr>
              <a:pPr eaLnBrk="1" hangingPunct="1"/>
              <a:t>26</a:t>
            </a:fld>
            <a:endParaRPr lang="fr-FR" altLang="fr-FR">
              <a:solidFill>
                <a:srgbClr val="000000"/>
              </a:solidFill>
            </a:endParaRPr>
          </a:p>
        </p:txBody>
      </p:sp>
      <p:sp>
        <p:nvSpPr>
          <p:cNvPr id="11059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4D824A5E-8EA7-4DEC-BA7D-950B83F87D81}" type="slidenum">
              <a:rPr lang="fr-FR" altLang="fr-FR" sz="1200">
                <a:solidFill>
                  <a:srgbClr val="000000"/>
                </a:solidFill>
                <a:cs typeface="Arial Unicode MS" panose="020B0604020202020204" pitchFamily="34" charset="-128"/>
              </a:rPr>
              <a:pPr algn="r" eaLnBrk="1" hangingPunct="1">
                <a:buClrTx/>
                <a:buFontTx/>
                <a:buNone/>
              </a:pPr>
              <a:t>26</a:t>
            </a:fld>
            <a:endParaRPr lang="fr-FR" altLang="fr-FR" sz="1200">
              <a:solidFill>
                <a:srgbClr val="000000"/>
              </a:solidFill>
              <a:cs typeface="Arial Unicode MS" panose="020B0604020202020204" pitchFamily="34" charset="-128"/>
            </a:endParaRPr>
          </a:p>
        </p:txBody>
      </p:sp>
      <p:sp>
        <p:nvSpPr>
          <p:cNvPr id="110596"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867CB0B8-D7D9-431A-885F-5D1266C872DB}"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0597"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DB287155-3886-4312-AAD1-A738AEEEBA5A}"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0598"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9D1B21F6-F8E5-4862-8933-5CCC65848063}"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0599" name="Rectangle 5"/>
          <p:cNvSpPr>
            <a:spLocks noGrp="1" noRot="1" noChangeAspect="1" noChangeArrowheads="1" noTextEdit="1"/>
          </p:cNvSpPr>
          <p:nvPr>
            <p:ph type="sldImg"/>
          </p:nvPr>
        </p:nvSpPr>
        <p:spPr>
          <a:xfrm>
            <a:off x="381000" y="695325"/>
            <a:ext cx="6091238" cy="3427413"/>
          </a:xfrm>
          <a:solidFill>
            <a:srgbClr val="FFFFFF"/>
          </a:solidFill>
          <a:ln/>
        </p:spPr>
      </p:sp>
      <p:sp>
        <p:nvSpPr>
          <p:cNvPr id="110600" name="Rectangle 6"/>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404828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F2F6A2AA-AFA8-4581-B6C8-4A51EFB68ADE}" type="slidenum">
              <a:rPr lang="fr-FR" altLang="fr-FR">
                <a:solidFill>
                  <a:srgbClr val="000000"/>
                </a:solidFill>
              </a:rPr>
              <a:pPr eaLnBrk="1" hangingPunct="1"/>
              <a:t>27</a:t>
            </a:fld>
            <a:endParaRPr lang="fr-FR" altLang="fr-FR">
              <a:solidFill>
                <a:srgbClr val="000000"/>
              </a:solidFill>
            </a:endParaRPr>
          </a:p>
        </p:txBody>
      </p:sp>
      <p:sp>
        <p:nvSpPr>
          <p:cNvPr id="11161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B5B3367-D7D0-4A6D-B56C-D05E91DB545F}" type="slidenum">
              <a:rPr lang="fr-FR" altLang="fr-FR" sz="1200">
                <a:solidFill>
                  <a:srgbClr val="000000"/>
                </a:solidFill>
                <a:cs typeface="Arial Unicode MS" panose="020B0604020202020204" pitchFamily="34" charset="-128"/>
              </a:rPr>
              <a:pPr algn="r" eaLnBrk="1" hangingPunct="1">
                <a:buClrTx/>
                <a:buFontTx/>
                <a:buNone/>
              </a:pPr>
              <a:t>27</a:t>
            </a:fld>
            <a:endParaRPr lang="fr-FR" altLang="fr-FR" sz="1200">
              <a:solidFill>
                <a:srgbClr val="000000"/>
              </a:solidFill>
              <a:cs typeface="Arial Unicode MS" panose="020B0604020202020204" pitchFamily="34" charset="-128"/>
            </a:endParaRPr>
          </a:p>
        </p:txBody>
      </p:sp>
      <p:sp>
        <p:nvSpPr>
          <p:cNvPr id="111620"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E3C80F70-A7AD-4BB4-A4B2-FD891C6912F3}"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1621"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7586267F-CD24-4288-A5EF-4B0FB0E057F4}"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1622"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5828FFD2-2E97-43CD-B0E1-9A5D1714465E}"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1623"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11624"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126393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5B54F0CC-5144-4969-B346-0D985E5FA1C4}" type="slidenum">
              <a:rPr lang="fr-FR" altLang="fr-FR">
                <a:solidFill>
                  <a:srgbClr val="000000"/>
                </a:solidFill>
              </a:rPr>
              <a:pPr eaLnBrk="1" hangingPunct="1"/>
              <a:t>28</a:t>
            </a:fld>
            <a:endParaRPr lang="fr-FR" altLang="fr-FR">
              <a:solidFill>
                <a:srgbClr val="000000"/>
              </a:solidFill>
            </a:endParaRPr>
          </a:p>
        </p:txBody>
      </p:sp>
      <p:sp>
        <p:nvSpPr>
          <p:cNvPr id="11264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AF7CBBE6-E6C5-4072-82AF-257C8A0E2CE8}" type="slidenum">
              <a:rPr lang="fr-FR" altLang="fr-FR" sz="1200">
                <a:solidFill>
                  <a:srgbClr val="000000"/>
                </a:solidFill>
                <a:cs typeface="Arial Unicode MS" panose="020B0604020202020204" pitchFamily="34" charset="-128"/>
              </a:rPr>
              <a:pPr algn="r" eaLnBrk="1" hangingPunct="1">
                <a:buClrTx/>
                <a:buFontTx/>
                <a:buNone/>
              </a:pPr>
              <a:t>28</a:t>
            </a:fld>
            <a:endParaRPr lang="fr-FR" altLang="fr-FR" sz="1200">
              <a:solidFill>
                <a:srgbClr val="000000"/>
              </a:solidFill>
              <a:cs typeface="Arial Unicode MS" panose="020B0604020202020204" pitchFamily="34" charset="-128"/>
            </a:endParaRPr>
          </a:p>
        </p:txBody>
      </p:sp>
      <p:sp>
        <p:nvSpPr>
          <p:cNvPr id="112644"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46275841-FF6B-400D-8E8C-AE015F1299E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2645"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AAFF76F8-AD5C-46E5-8833-3587C7384210}"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2646"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62C3F673-39BC-47A2-8F15-6CC267778613}"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2647" name="Rectangle 5"/>
          <p:cNvSpPr>
            <a:spLocks noGrp="1" noRot="1" noChangeAspect="1" noChangeArrowheads="1" noTextEdit="1"/>
          </p:cNvSpPr>
          <p:nvPr>
            <p:ph type="sldImg"/>
          </p:nvPr>
        </p:nvSpPr>
        <p:spPr>
          <a:xfrm>
            <a:off x="381000" y="695325"/>
            <a:ext cx="6091238" cy="3427413"/>
          </a:xfrm>
          <a:solidFill>
            <a:srgbClr val="FFFFFF"/>
          </a:solidFill>
          <a:ln/>
        </p:spPr>
      </p:sp>
      <p:sp>
        <p:nvSpPr>
          <p:cNvPr id="112648" name="Rectangle 6"/>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186338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8838687-DB1A-456B-B34B-8056F390BC7B}" type="slidenum">
              <a:rPr lang="fr-FR" altLang="fr-FR">
                <a:solidFill>
                  <a:srgbClr val="000000"/>
                </a:solidFill>
              </a:rPr>
              <a:pPr eaLnBrk="1" hangingPunct="1"/>
              <a:t>29</a:t>
            </a:fld>
            <a:endParaRPr lang="fr-FR" altLang="fr-FR">
              <a:solidFill>
                <a:srgbClr val="000000"/>
              </a:solidFill>
            </a:endParaRPr>
          </a:p>
        </p:txBody>
      </p:sp>
      <p:sp>
        <p:nvSpPr>
          <p:cNvPr id="11366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020B3982-DEDE-40BC-9557-778F009D91BE}" type="slidenum">
              <a:rPr lang="fr-FR" altLang="fr-FR" sz="1200">
                <a:solidFill>
                  <a:srgbClr val="000000"/>
                </a:solidFill>
                <a:cs typeface="Arial Unicode MS" panose="020B0604020202020204" pitchFamily="34" charset="-128"/>
              </a:rPr>
              <a:pPr algn="r" eaLnBrk="1" hangingPunct="1">
                <a:buClrTx/>
                <a:buFontTx/>
                <a:buNone/>
              </a:pPr>
              <a:t>29</a:t>
            </a:fld>
            <a:endParaRPr lang="fr-FR" altLang="fr-FR" sz="1200">
              <a:solidFill>
                <a:srgbClr val="000000"/>
              </a:solidFill>
              <a:cs typeface="Arial Unicode MS" panose="020B0604020202020204" pitchFamily="34" charset="-128"/>
            </a:endParaRPr>
          </a:p>
        </p:txBody>
      </p:sp>
      <p:sp>
        <p:nvSpPr>
          <p:cNvPr id="113668"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0CB342F7-5F0A-442B-BE53-4B86DFE3861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29</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3669"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0BBF899D-EC85-4242-B225-F42874012618}"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29</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3670"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274B2AAA-DBE7-4039-8E50-833768F99A34}"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29</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3671"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13672"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3695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A80A87E-5A43-4100-8F0B-97B6AED41E00}" type="slidenum">
              <a:rPr lang="fr-FR" altLang="fr-FR">
                <a:solidFill>
                  <a:srgbClr val="000000"/>
                </a:solidFill>
              </a:rPr>
              <a:pPr eaLnBrk="1" hangingPunct="1"/>
              <a:t>3</a:t>
            </a:fld>
            <a:endParaRPr lang="fr-FR" altLang="fr-FR">
              <a:solidFill>
                <a:srgbClr val="000000"/>
              </a:solidFill>
            </a:endParaRPr>
          </a:p>
        </p:txBody>
      </p:sp>
      <p:sp>
        <p:nvSpPr>
          <p:cNvPr id="8704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51B09B5A-76B8-4392-AD7A-9A6699332682}" type="slidenum">
              <a:rPr lang="fr-FR" altLang="fr-FR" sz="1200">
                <a:solidFill>
                  <a:srgbClr val="000000"/>
                </a:solidFill>
                <a:cs typeface="Arial Unicode MS" panose="020B0604020202020204" pitchFamily="34" charset="-128"/>
              </a:rPr>
              <a:pPr algn="r" eaLnBrk="1" hangingPunct="1">
                <a:buClrTx/>
                <a:buFontTx/>
                <a:buNone/>
              </a:pPr>
              <a:t>3</a:t>
            </a:fld>
            <a:endParaRPr lang="fr-FR" altLang="fr-FR" sz="1200">
              <a:solidFill>
                <a:srgbClr val="000000"/>
              </a:solidFill>
              <a:cs typeface="Arial Unicode MS" panose="020B0604020202020204" pitchFamily="34" charset="-128"/>
            </a:endParaRPr>
          </a:p>
        </p:txBody>
      </p:sp>
      <p:sp>
        <p:nvSpPr>
          <p:cNvPr id="8704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8704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739871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86A1C661-275B-4AB6-8556-22477FB411EE}" type="slidenum">
              <a:rPr lang="fr-FR" altLang="fr-FR">
                <a:solidFill>
                  <a:srgbClr val="000000"/>
                </a:solidFill>
              </a:rPr>
              <a:pPr eaLnBrk="1" hangingPunct="1"/>
              <a:t>30</a:t>
            </a:fld>
            <a:endParaRPr lang="fr-FR" altLang="fr-FR">
              <a:solidFill>
                <a:srgbClr val="000000"/>
              </a:solidFill>
            </a:endParaRPr>
          </a:p>
        </p:txBody>
      </p:sp>
      <p:sp>
        <p:nvSpPr>
          <p:cNvPr id="11469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16544AE-157A-46D4-950F-C8BC1C09E6AB}" type="slidenum">
              <a:rPr lang="fr-FR" altLang="fr-FR" sz="1200">
                <a:solidFill>
                  <a:srgbClr val="000000"/>
                </a:solidFill>
                <a:cs typeface="Arial Unicode MS" panose="020B0604020202020204" pitchFamily="34" charset="-128"/>
              </a:rPr>
              <a:pPr algn="r" eaLnBrk="1" hangingPunct="1">
                <a:buClrTx/>
                <a:buFontTx/>
                <a:buNone/>
              </a:pPr>
              <a:t>30</a:t>
            </a:fld>
            <a:endParaRPr lang="fr-FR" altLang="fr-FR" sz="1200">
              <a:solidFill>
                <a:srgbClr val="000000"/>
              </a:solidFill>
              <a:cs typeface="Arial Unicode MS" panose="020B0604020202020204" pitchFamily="34" charset="-128"/>
            </a:endParaRPr>
          </a:p>
        </p:txBody>
      </p:sp>
      <p:sp>
        <p:nvSpPr>
          <p:cNvPr id="114692"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4D3B32CF-C95E-4E37-82C5-33FCC7127858}"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4693"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0C976097-752D-41E2-B2A8-BA551600BB06}"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4694"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98B9E04-F915-4462-83E5-513C67414138}"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30</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4695"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14696"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818801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CC755E08-3D1F-439B-B27E-5A6C524D1CDA}" type="slidenum">
              <a:rPr lang="fr-FR" altLang="fr-FR">
                <a:solidFill>
                  <a:srgbClr val="000000"/>
                </a:solidFill>
              </a:rPr>
              <a:pPr eaLnBrk="1" hangingPunct="1"/>
              <a:t>31</a:t>
            </a:fld>
            <a:endParaRPr lang="fr-FR" altLang="fr-FR">
              <a:solidFill>
                <a:srgbClr val="000000"/>
              </a:solidFill>
            </a:endParaRPr>
          </a:p>
        </p:txBody>
      </p:sp>
      <p:sp>
        <p:nvSpPr>
          <p:cNvPr id="11571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F9C7272A-BF14-49CF-8EED-8755C5A50799}" type="slidenum">
              <a:rPr lang="fr-FR" altLang="fr-FR" sz="1200">
                <a:solidFill>
                  <a:srgbClr val="000000"/>
                </a:solidFill>
                <a:cs typeface="Arial Unicode MS" panose="020B0604020202020204" pitchFamily="34" charset="-128"/>
              </a:rPr>
              <a:pPr algn="r" eaLnBrk="1" hangingPunct="1">
                <a:buClrTx/>
                <a:buFontTx/>
                <a:buNone/>
              </a:pPr>
              <a:t>31</a:t>
            </a:fld>
            <a:endParaRPr lang="fr-FR" altLang="fr-FR" sz="1200">
              <a:solidFill>
                <a:srgbClr val="000000"/>
              </a:solidFill>
              <a:cs typeface="Arial Unicode MS" panose="020B0604020202020204" pitchFamily="34" charset="-128"/>
            </a:endParaRPr>
          </a:p>
        </p:txBody>
      </p:sp>
      <p:sp>
        <p:nvSpPr>
          <p:cNvPr id="115716"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E30B5ACD-F5C1-404B-B573-53AB56408F19}"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31</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5717"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DE0A79FA-2ECC-4441-99FC-6CBF574CB2D4}"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31</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5718"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8D673980-D3E5-4400-96A9-BA821EF39BE8}"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31</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5719"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15720"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243309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83766D9B-EB62-43C5-8C64-9137FF686A66}" type="slidenum">
              <a:rPr lang="fr-FR" altLang="fr-FR">
                <a:solidFill>
                  <a:srgbClr val="000000"/>
                </a:solidFill>
              </a:rPr>
              <a:pPr eaLnBrk="1" hangingPunct="1"/>
              <a:t>32</a:t>
            </a:fld>
            <a:endParaRPr lang="fr-FR" altLang="fr-FR">
              <a:solidFill>
                <a:srgbClr val="000000"/>
              </a:solidFill>
            </a:endParaRPr>
          </a:p>
        </p:txBody>
      </p:sp>
      <p:sp>
        <p:nvSpPr>
          <p:cNvPr id="11673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FC52754-0FC6-4718-ADA2-0B25B143D887}" type="slidenum">
              <a:rPr lang="fr-FR" altLang="fr-FR" sz="1200">
                <a:solidFill>
                  <a:srgbClr val="000000"/>
                </a:solidFill>
                <a:cs typeface="Arial Unicode MS" panose="020B0604020202020204" pitchFamily="34" charset="-128"/>
              </a:rPr>
              <a:pPr algn="r" eaLnBrk="1" hangingPunct="1">
                <a:buClrTx/>
                <a:buFontTx/>
                <a:buNone/>
              </a:pPr>
              <a:t>32</a:t>
            </a:fld>
            <a:endParaRPr lang="fr-FR" altLang="fr-FR" sz="1200">
              <a:solidFill>
                <a:srgbClr val="000000"/>
              </a:solidFill>
              <a:cs typeface="Arial Unicode MS" panose="020B0604020202020204" pitchFamily="34" charset="-128"/>
            </a:endParaRPr>
          </a:p>
        </p:txBody>
      </p:sp>
      <p:sp>
        <p:nvSpPr>
          <p:cNvPr id="116740"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0FD849C5-08D7-4ACC-9FD2-FE053AC4AC88}"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6741"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33ECC2F0-80E6-4D58-8C52-C560CDBD7CFD}"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6742"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108DF6D2-369E-4FAC-B449-0BCB65492B2B}"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32</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116743"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116744"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425084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6E1960CE-2691-492D-A8D9-9F6BDD689B76}" type="slidenum">
              <a:rPr lang="fr-FR" altLang="fr-FR">
                <a:solidFill>
                  <a:srgbClr val="000000"/>
                </a:solidFill>
              </a:rPr>
              <a:pPr eaLnBrk="1" hangingPunct="1"/>
              <a:t>33</a:t>
            </a:fld>
            <a:endParaRPr lang="fr-FR" altLang="fr-FR">
              <a:solidFill>
                <a:srgbClr val="000000"/>
              </a:solidFill>
            </a:endParaRPr>
          </a:p>
        </p:txBody>
      </p:sp>
      <p:sp>
        <p:nvSpPr>
          <p:cNvPr id="11776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04F5C12-18A2-4716-9418-C50EA8D4621E}" type="slidenum">
              <a:rPr lang="fr-FR" altLang="fr-FR" sz="1200">
                <a:solidFill>
                  <a:srgbClr val="000000"/>
                </a:solidFill>
                <a:cs typeface="Arial Unicode MS" panose="020B0604020202020204" pitchFamily="34" charset="-128"/>
              </a:rPr>
              <a:pPr algn="r" eaLnBrk="1" hangingPunct="1">
                <a:buClrTx/>
                <a:buFontTx/>
                <a:buNone/>
              </a:pPr>
              <a:t>33</a:t>
            </a:fld>
            <a:endParaRPr lang="fr-FR" altLang="fr-FR" sz="1200">
              <a:solidFill>
                <a:srgbClr val="000000"/>
              </a:solidFill>
              <a:cs typeface="Arial Unicode MS" panose="020B0604020202020204" pitchFamily="34" charset="-128"/>
            </a:endParaRPr>
          </a:p>
        </p:txBody>
      </p:sp>
      <p:sp>
        <p:nvSpPr>
          <p:cNvPr id="11776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1776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953803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B06C10D6-7F8C-4B89-946B-1FF36B1F2BFB}" type="slidenum">
              <a:rPr lang="fr-FR" altLang="fr-FR">
                <a:solidFill>
                  <a:srgbClr val="000000"/>
                </a:solidFill>
              </a:rPr>
              <a:pPr eaLnBrk="1" hangingPunct="1"/>
              <a:t>34</a:t>
            </a:fld>
            <a:endParaRPr lang="fr-FR" altLang="fr-FR">
              <a:solidFill>
                <a:srgbClr val="000000"/>
              </a:solidFill>
            </a:endParaRPr>
          </a:p>
        </p:txBody>
      </p:sp>
      <p:sp>
        <p:nvSpPr>
          <p:cNvPr id="11878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0E692284-A3D1-4892-9EA5-8425F0D884AC}" type="slidenum">
              <a:rPr lang="fr-FR" altLang="fr-FR" sz="1200">
                <a:solidFill>
                  <a:srgbClr val="000000"/>
                </a:solidFill>
                <a:cs typeface="Arial Unicode MS" panose="020B0604020202020204" pitchFamily="34" charset="-128"/>
              </a:rPr>
              <a:pPr algn="r" eaLnBrk="1" hangingPunct="1">
                <a:buClrTx/>
                <a:buFontTx/>
                <a:buNone/>
              </a:pPr>
              <a:t>34</a:t>
            </a:fld>
            <a:endParaRPr lang="fr-FR" altLang="fr-FR" sz="1200">
              <a:solidFill>
                <a:srgbClr val="000000"/>
              </a:solidFill>
              <a:cs typeface="Arial Unicode MS" panose="020B0604020202020204" pitchFamily="34" charset="-128"/>
            </a:endParaRPr>
          </a:p>
        </p:txBody>
      </p:sp>
      <p:sp>
        <p:nvSpPr>
          <p:cNvPr id="11878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1878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7945987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9941B84F-0982-4654-8608-CD6F76230E1C}" type="slidenum">
              <a:rPr lang="fr-FR" altLang="fr-FR">
                <a:solidFill>
                  <a:srgbClr val="000000"/>
                </a:solidFill>
              </a:rPr>
              <a:pPr eaLnBrk="1" hangingPunct="1"/>
              <a:t>35</a:t>
            </a:fld>
            <a:endParaRPr lang="fr-FR" altLang="fr-FR">
              <a:solidFill>
                <a:srgbClr val="000000"/>
              </a:solidFill>
            </a:endParaRPr>
          </a:p>
        </p:txBody>
      </p:sp>
      <p:sp>
        <p:nvSpPr>
          <p:cNvPr id="11981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8E2B2951-8AEF-4C3F-9832-1CE1F166B6DE}" type="slidenum">
              <a:rPr lang="fr-FR" altLang="fr-FR" sz="1200">
                <a:solidFill>
                  <a:srgbClr val="000000"/>
                </a:solidFill>
                <a:cs typeface="Arial Unicode MS" panose="020B0604020202020204" pitchFamily="34" charset="-128"/>
              </a:rPr>
              <a:pPr algn="r" eaLnBrk="1" hangingPunct="1">
                <a:buClrTx/>
                <a:buFontTx/>
                <a:buNone/>
              </a:pPr>
              <a:t>35</a:t>
            </a:fld>
            <a:endParaRPr lang="fr-FR" altLang="fr-FR" sz="1200">
              <a:solidFill>
                <a:srgbClr val="000000"/>
              </a:solidFill>
              <a:cs typeface="Arial Unicode MS" panose="020B0604020202020204" pitchFamily="34" charset="-128"/>
            </a:endParaRPr>
          </a:p>
        </p:txBody>
      </p:sp>
      <p:sp>
        <p:nvSpPr>
          <p:cNvPr id="11981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1981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176322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2CCAA84A-E64E-4465-BE2D-3675C70D5E32}" type="slidenum">
              <a:rPr lang="fr-FR" altLang="fr-FR">
                <a:solidFill>
                  <a:srgbClr val="000000"/>
                </a:solidFill>
              </a:rPr>
              <a:pPr eaLnBrk="1" hangingPunct="1"/>
              <a:t>36</a:t>
            </a:fld>
            <a:endParaRPr lang="fr-FR" altLang="fr-FR">
              <a:solidFill>
                <a:srgbClr val="000000"/>
              </a:solidFill>
            </a:endParaRPr>
          </a:p>
        </p:txBody>
      </p:sp>
      <p:sp>
        <p:nvSpPr>
          <p:cNvPr id="12083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653C07AF-EB56-4D25-8D00-4B9D0E943B56}" type="slidenum">
              <a:rPr lang="fr-FR" altLang="fr-FR" sz="1200">
                <a:solidFill>
                  <a:srgbClr val="000000"/>
                </a:solidFill>
                <a:cs typeface="Arial Unicode MS" panose="020B0604020202020204" pitchFamily="34" charset="-128"/>
              </a:rPr>
              <a:pPr algn="r" eaLnBrk="1" hangingPunct="1">
                <a:buClrTx/>
                <a:buFontTx/>
                <a:buNone/>
              </a:pPr>
              <a:t>36</a:t>
            </a:fld>
            <a:endParaRPr lang="fr-FR" altLang="fr-FR" sz="1200">
              <a:solidFill>
                <a:srgbClr val="000000"/>
              </a:solidFill>
              <a:cs typeface="Arial Unicode MS" panose="020B0604020202020204" pitchFamily="34" charset="-128"/>
            </a:endParaRPr>
          </a:p>
        </p:txBody>
      </p:sp>
      <p:sp>
        <p:nvSpPr>
          <p:cNvPr id="12083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083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025421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6C97CD2F-50FB-41FE-9DFF-36C31DA07E08}" type="slidenum">
              <a:rPr lang="fr-FR" altLang="fr-FR">
                <a:solidFill>
                  <a:srgbClr val="000000"/>
                </a:solidFill>
              </a:rPr>
              <a:pPr eaLnBrk="1" hangingPunct="1"/>
              <a:t>37</a:t>
            </a:fld>
            <a:endParaRPr lang="fr-FR" altLang="fr-FR">
              <a:solidFill>
                <a:srgbClr val="000000"/>
              </a:solidFill>
            </a:endParaRPr>
          </a:p>
        </p:txBody>
      </p:sp>
      <p:sp>
        <p:nvSpPr>
          <p:cNvPr id="12185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823422CE-B074-4335-B92E-F0076319009B}" type="slidenum">
              <a:rPr lang="fr-FR" altLang="fr-FR" sz="1200">
                <a:solidFill>
                  <a:srgbClr val="000000"/>
                </a:solidFill>
                <a:cs typeface="Arial Unicode MS" panose="020B0604020202020204" pitchFamily="34" charset="-128"/>
              </a:rPr>
              <a:pPr algn="r" eaLnBrk="1" hangingPunct="1">
                <a:buClrTx/>
                <a:buFontTx/>
                <a:buNone/>
              </a:pPr>
              <a:t>37</a:t>
            </a:fld>
            <a:endParaRPr lang="fr-FR" altLang="fr-FR" sz="1200">
              <a:solidFill>
                <a:srgbClr val="000000"/>
              </a:solidFill>
              <a:cs typeface="Arial Unicode MS" panose="020B0604020202020204" pitchFamily="34" charset="-128"/>
            </a:endParaRPr>
          </a:p>
        </p:txBody>
      </p:sp>
      <p:sp>
        <p:nvSpPr>
          <p:cNvPr id="12186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186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748760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C98BB71C-D7E7-40CE-9CBF-1935DCDB619E}" type="slidenum">
              <a:rPr lang="fr-FR" altLang="fr-FR">
                <a:solidFill>
                  <a:srgbClr val="000000"/>
                </a:solidFill>
              </a:rPr>
              <a:pPr eaLnBrk="1" hangingPunct="1"/>
              <a:t>38</a:t>
            </a:fld>
            <a:endParaRPr lang="fr-FR" altLang="fr-FR">
              <a:solidFill>
                <a:srgbClr val="000000"/>
              </a:solidFill>
            </a:endParaRPr>
          </a:p>
        </p:txBody>
      </p:sp>
      <p:sp>
        <p:nvSpPr>
          <p:cNvPr id="12288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3FE21DA4-6D36-45FE-9964-4733F502041B}" type="slidenum">
              <a:rPr lang="fr-FR" altLang="fr-FR" sz="1200">
                <a:solidFill>
                  <a:srgbClr val="000000"/>
                </a:solidFill>
                <a:cs typeface="Arial Unicode MS" panose="020B0604020202020204" pitchFamily="34" charset="-128"/>
              </a:rPr>
              <a:pPr algn="r" eaLnBrk="1" hangingPunct="1">
                <a:buClrTx/>
                <a:buFontTx/>
                <a:buNone/>
              </a:pPr>
              <a:t>38</a:t>
            </a:fld>
            <a:endParaRPr lang="fr-FR" altLang="fr-FR" sz="1200">
              <a:solidFill>
                <a:srgbClr val="000000"/>
              </a:solidFill>
              <a:cs typeface="Arial Unicode MS" panose="020B0604020202020204" pitchFamily="34" charset="-128"/>
            </a:endParaRPr>
          </a:p>
        </p:txBody>
      </p:sp>
      <p:sp>
        <p:nvSpPr>
          <p:cNvPr id="12288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288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882827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771E270F-8E99-40F9-A4FE-AD18E16B57F5}" type="slidenum">
              <a:rPr lang="fr-FR" altLang="fr-FR">
                <a:solidFill>
                  <a:srgbClr val="000000"/>
                </a:solidFill>
              </a:rPr>
              <a:pPr eaLnBrk="1" hangingPunct="1"/>
              <a:t>39</a:t>
            </a:fld>
            <a:endParaRPr lang="fr-FR" altLang="fr-FR">
              <a:solidFill>
                <a:srgbClr val="000000"/>
              </a:solidFill>
            </a:endParaRPr>
          </a:p>
        </p:txBody>
      </p:sp>
      <p:sp>
        <p:nvSpPr>
          <p:cNvPr id="12390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7B158966-5112-4FE9-BC5E-C4BEB691A590}" type="slidenum">
              <a:rPr lang="fr-FR" altLang="fr-FR" sz="1200">
                <a:solidFill>
                  <a:srgbClr val="000000"/>
                </a:solidFill>
                <a:cs typeface="Arial Unicode MS" panose="020B0604020202020204" pitchFamily="34" charset="-128"/>
              </a:rPr>
              <a:pPr algn="r" eaLnBrk="1" hangingPunct="1">
                <a:buClrTx/>
                <a:buFontTx/>
                <a:buNone/>
              </a:pPr>
              <a:t>39</a:t>
            </a:fld>
            <a:endParaRPr lang="fr-FR" altLang="fr-FR" sz="1200">
              <a:solidFill>
                <a:srgbClr val="000000"/>
              </a:solidFill>
              <a:cs typeface="Arial Unicode MS" panose="020B0604020202020204" pitchFamily="34" charset="-128"/>
            </a:endParaRPr>
          </a:p>
        </p:txBody>
      </p:sp>
      <p:sp>
        <p:nvSpPr>
          <p:cNvPr id="12390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390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15141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FE0E7F66-652A-41DF-9ACD-CF1EDE717AFF}" type="slidenum">
              <a:rPr lang="fr-FR" altLang="fr-FR">
                <a:solidFill>
                  <a:srgbClr val="000000"/>
                </a:solidFill>
              </a:rPr>
              <a:pPr eaLnBrk="1" hangingPunct="1"/>
              <a:t>4</a:t>
            </a:fld>
            <a:endParaRPr lang="fr-FR" altLang="fr-FR">
              <a:solidFill>
                <a:srgbClr val="000000"/>
              </a:solidFill>
            </a:endParaRPr>
          </a:p>
        </p:txBody>
      </p:sp>
      <p:sp>
        <p:nvSpPr>
          <p:cNvPr id="8806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87CD6D00-12A6-4A65-8FB6-9A6FE7EC12C4}" type="slidenum">
              <a:rPr lang="fr-FR" altLang="fr-FR" sz="1200">
                <a:solidFill>
                  <a:srgbClr val="000000"/>
                </a:solidFill>
                <a:cs typeface="Arial Unicode MS" panose="020B0604020202020204" pitchFamily="34" charset="-128"/>
              </a:rPr>
              <a:pPr algn="r" eaLnBrk="1" hangingPunct="1">
                <a:buClrTx/>
                <a:buFontTx/>
                <a:buNone/>
              </a:pPr>
              <a:t>4</a:t>
            </a:fld>
            <a:endParaRPr lang="fr-FR" altLang="fr-FR" sz="1200">
              <a:solidFill>
                <a:srgbClr val="000000"/>
              </a:solidFill>
              <a:cs typeface="Arial Unicode MS" panose="020B0604020202020204" pitchFamily="34" charset="-128"/>
            </a:endParaRPr>
          </a:p>
        </p:txBody>
      </p:sp>
      <p:sp>
        <p:nvSpPr>
          <p:cNvPr id="88068"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B223D6D5-61B8-4DF6-AC19-FBCA44282DC0}"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88069"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58DC99D3-EFCB-430C-94E7-A7C6F5338D0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88070"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02DFD687-7078-44E0-BF83-7CA172B77E29}"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4</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88071"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88072"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083427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38CF1BAF-B386-443E-B862-B3F27EB33F62}" type="slidenum">
              <a:rPr lang="fr-FR" altLang="fr-FR">
                <a:solidFill>
                  <a:srgbClr val="000000"/>
                </a:solidFill>
              </a:rPr>
              <a:pPr eaLnBrk="1" hangingPunct="1"/>
              <a:t>40</a:t>
            </a:fld>
            <a:endParaRPr lang="fr-FR" altLang="fr-FR">
              <a:solidFill>
                <a:srgbClr val="000000"/>
              </a:solidFill>
            </a:endParaRPr>
          </a:p>
        </p:txBody>
      </p:sp>
      <p:sp>
        <p:nvSpPr>
          <p:cNvPr id="12493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7813EF7-76AB-4440-A3E0-CD23F78E6BE4}" type="slidenum">
              <a:rPr lang="fr-FR" altLang="fr-FR" sz="1200">
                <a:solidFill>
                  <a:srgbClr val="000000"/>
                </a:solidFill>
                <a:cs typeface="Arial Unicode MS" panose="020B0604020202020204" pitchFamily="34" charset="-128"/>
              </a:rPr>
              <a:pPr algn="r" eaLnBrk="1" hangingPunct="1">
                <a:buClrTx/>
                <a:buFontTx/>
                <a:buNone/>
              </a:pPr>
              <a:t>40</a:t>
            </a:fld>
            <a:endParaRPr lang="fr-FR" altLang="fr-FR" sz="1200">
              <a:solidFill>
                <a:srgbClr val="000000"/>
              </a:solidFill>
              <a:cs typeface="Arial Unicode MS" panose="020B0604020202020204" pitchFamily="34" charset="-128"/>
            </a:endParaRPr>
          </a:p>
        </p:txBody>
      </p:sp>
      <p:sp>
        <p:nvSpPr>
          <p:cNvPr id="12493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493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777326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E4D38384-71F2-46C7-87DA-DD46FB598289}" type="slidenum">
              <a:rPr lang="fr-FR" altLang="fr-FR">
                <a:solidFill>
                  <a:srgbClr val="000000"/>
                </a:solidFill>
              </a:rPr>
              <a:pPr eaLnBrk="1" hangingPunct="1"/>
              <a:t>41</a:t>
            </a:fld>
            <a:endParaRPr lang="fr-FR" altLang="fr-FR">
              <a:solidFill>
                <a:srgbClr val="000000"/>
              </a:solidFill>
            </a:endParaRPr>
          </a:p>
        </p:txBody>
      </p:sp>
      <p:sp>
        <p:nvSpPr>
          <p:cNvPr id="12595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FD83B9B-66B8-4274-853D-F39E0C0FA5A4}" type="slidenum">
              <a:rPr lang="fr-FR" altLang="fr-FR" sz="1200">
                <a:solidFill>
                  <a:srgbClr val="000000"/>
                </a:solidFill>
                <a:cs typeface="Arial Unicode MS" panose="020B0604020202020204" pitchFamily="34" charset="-128"/>
              </a:rPr>
              <a:pPr algn="r" eaLnBrk="1" hangingPunct="1">
                <a:buClrTx/>
                <a:buFontTx/>
                <a:buNone/>
              </a:pPr>
              <a:t>41</a:t>
            </a:fld>
            <a:endParaRPr lang="fr-FR" altLang="fr-FR" sz="1200">
              <a:solidFill>
                <a:srgbClr val="000000"/>
              </a:solidFill>
              <a:cs typeface="Arial Unicode MS" panose="020B0604020202020204" pitchFamily="34" charset="-128"/>
            </a:endParaRPr>
          </a:p>
        </p:txBody>
      </p:sp>
      <p:sp>
        <p:nvSpPr>
          <p:cNvPr id="12595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595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885877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6A7AB2E5-CACE-4A61-89FC-FCCF8C7D35DF}" type="slidenum">
              <a:rPr lang="fr-FR" altLang="fr-FR">
                <a:solidFill>
                  <a:srgbClr val="000000"/>
                </a:solidFill>
              </a:rPr>
              <a:pPr eaLnBrk="1" hangingPunct="1"/>
              <a:t>42</a:t>
            </a:fld>
            <a:endParaRPr lang="fr-FR" altLang="fr-FR">
              <a:solidFill>
                <a:srgbClr val="000000"/>
              </a:solidFill>
            </a:endParaRPr>
          </a:p>
        </p:txBody>
      </p:sp>
      <p:sp>
        <p:nvSpPr>
          <p:cNvPr id="12697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F1021C5A-3D9D-4A17-9415-8F0654827643}" type="slidenum">
              <a:rPr lang="fr-FR" altLang="fr-FR" sz="1200">
                <a:solidFill>
                  <a:srgbClr val="000000"/>
                </a:solidFill>
                <a:cs typeface="Arial Unicode MS" panose="020B0604020202020204" pitchFamily="34" charset="-128"/>
              </a:rPr>
              <a:pPr algn="r" eaLnBrk="1" hangingPunct="1">
                <a:buClrTx/>
                <a:buFontTx/>
                <a:buNone/>
              </a:pPr>
              <a:t>42</a:t>
            </a:fld>
            <a:endParaRPr lang="fr-FR" altLang="fr-FR" sz="1200">
              <a:solidFill>
                <a:srgbClr val="000000"/>
              </a:solidFill>
              <a:cs typeface="Arial Unicode MS" panose="020B0604020202020204" pitchFamily="34" charset="-128"/>
            </a:endParaRPr>
          </a:p>
        </p:txBody>
      </p:sp>
      <p:sp>
        <p:nvSpPr>
          <p:cNvPr id="12698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698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57439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7ACABF2-8D3E-4962-BFFC-BC4FC218384E}" type="slidenum">
              <a:rPr lang="fr-FR" altLang="fr-FR">
                <a:solidFill>
                  <a:srgbClr val="000000"/>
                </a:solidFill>
              </a:rPr>
              <a:pPr eaLnBrk="1" hangingPunct="1"/>
              <a:t>43</a:t>
            </a:fld>
            <a:endParaRPr lang="fr-FR" altLang="fr-FR">
              <a:solidFill>
                <a:srgbClr val="000000"/>
              </a:solidFill>
            </a:endParaRPr>
          </a:p>
        </p:txBody>
      </p:sp>
      <p:sp>
        <p:nvSpPr>
          <p:cNvPr id="12800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BAB9EB8-7989-43FD-9E36-EF68C5006303}" type="slidenum">
              <a:rPr lang="fr-FR" altLang="fr-FR" sz="1200">
                <a:solidFill>
                  <a:srgbClr val="000000"/>
                </a:solidFill>
                <a:cs typeface="Arial Unicode MS" panose="020B0604020202020204" pitchFamily="34" charset="-128"/>
              </a:rPr>
              <a:pPr algn="r" eaLnBrk="1" hangingPunct="1">
                <a:buClrTx/>
                <a:buFontTx/>
                <a:buNone/>
              </a:pPr>
              <a:t>43</a:t>
            </a:fld>
            <a:endParaRPr lang="fr-FR" altLang="fr-FR" sz="1200">
              <a:solidFill>
                <a:srgbClr val="000000"/>
              </a:solidFill>
              <a:cs typeface="Arial Unicode MS" panose="020B0604020202020204" pitchFamily="34" charset="-128"/>
            </a:endParaRPr>
          </a:p>
        </p:txBody>
      </p:sp>
      <p:sp>
        <p:nvSpPr>
          <p:cNvPr id="12800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800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252632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602BAB06-1F19-4F20-B9FE-3B0ECE495C38}" type="slidenum">
              <a:rPr lang="fr-FR" altLang="fr-FR">
                <a:solidFill>
                  <a:srgbClr val="000000"/>
                </a:solidFill>
              </a:rPr>
              <a:pPr eaLnBrk="1" hangingPunct="1"/>
              <a:t>44</a:t>
            </a:fld>
            <a:endParaRPr lang="fr-FR" altLang="fr-FR">
              <a:solidFill>
                <a:srgbClr val="000000"/>
              </a:solidFill>
            </a:endParaRPr>
          </a:p>
        </p:txBody>
      </p:sp>
      <p:sp>
        <p:nvSpPr>
          <p:cNvPr id="12902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3878862D-E5EE-4DB6-ACFF-5022FBF124B1}" type="slidenum">
              <a:rPr lang="fr-FR" altLang="fr-FR" sz="1200">
                <a:solidFill>
                  <a:srgbClr val="000000"/>
                </a:solidFill>
                <a:cs typeface="Arial Unicode MS" panose="020B0604020202020204" pitchFamily="34" charset="-128"/>
              </a:rPr>
              <a:pPr algn="r" eaLnBrk="1" hangingPunct="1">
                <a:buClrTx/>
                <a:buFontTx/>
                <a:buNone/>
              </a:pPr>
              <a:t>44</a:t>
            </a:fld>
            <a:endParaRPr lang="fr-FR" altLang="fr-FR" sz="1200">
              <a:solidFill>
                <a:srgbClr val="000000"/>
              </a:solidFill>
              <a:cs typeface="Arial Unicode MS" panose="020B0604020202020204" pitchFamily="34" charset="-128"/>
            </a:endParaRPr>
          </a:p>
        </p:txBody>
      </p:sp>
      <p:sp>
        <p:nvSpPr>
          <p:cNvPr id="12902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2902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781905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F1387DBC-E98E-4F18-A4BB-FA68DEDBADEF}" type="slidenum">
              <a:rPr lang="fr-FR" altLang="fr-FR">
                <a:solidFill>
                  <a:srgbClr val="000000"/>
                </a:solidFill>
              </a:rPr>
              <a:pPr eaLnBrk="1" hangingPunct="1"/>
              <a:t>45</a:t>
            </a:fld>
            <a:endParaRPr lang="fr-FR" altLang="fr-FR">
              <a:solidFill>
                <a:srgbClr val="000000"/>
              </a:solidFill>
            </a:endParaRPr>
          </a:p>
        </p:txBody>
      </p:sp>
      <p:sp>
        <p:nvSpPr>
          <p:cNvPr id="13005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C91F4D46-7E35-4EF8-B5AB-812A47134EA4}" type="slidenum">
              <a:rPr lang="fr-FR" altLang="fr-FR" sz="1200">
                <a:solidFill>
                  <a:srgbClr val="000000"/>
                </a:solidFill>
                <a:cs typeface="Arial Unicode MS" panose="020B0604020202020204" pitchFamily="34" charset="-128"/>
              </a:rPr>
              <a:pPr algn="r" eaLnBrk="1" hangingPunct="1">
                <a:buClrTx/>
                <a:buFontTx/>
                <a:buNone/>
              </a:pPr>
              <a:t>45</a:t>
            </a:fld>
            <a:endParaRPr lang="fr-FR" altLang="fr-FR" sz="1200">
              <a:solidFill>
                <a:srgbClr val="000000"/>
              </a:solidFill>
              <a:cs typeface="Arial Unicode MS" panose="020B0604020202020204" pitchFamily="34" charset="-128"/>
            </a:endParaRPr>
          </a:p>
        </p:txBody>
      </p:sp>
      <p:sp>
        <p:nvSpPr>
          <p:cNvPr id="13005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0053" name="Text Box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POSTES DE TRAVAIL A RISQUES, DE SECURITE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Liste jurisprudentielle : non exhaustive !</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Un salarié qui manipule des produits dangereux</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Un salarié occupé à une machine dangereuse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Un salarié qui conduit des véhicules automobiles et notamment transporte des personnes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Un conducteur de PL</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Un cariste</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Un chauffeur livreur</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Un chauffeur RATP</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Un conducteur de camion transportant des produits inflammables</a:t>
            </a:r>
          </a:p>
          <a:p>
            <a:pPr eaLnBrk="1" hangingPunct="1">
              <a:spcBef>
                <a:spcPct val="0"/>
              </a:spcBef>
              <a:buFont typeface="Calibri" panose="020F050202020403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mtClean="0">
                <a:latin typeface="Calibri" panose="020F0502020204030204" pitchFamily="34" charset="0"/>
                <a:ea typeface="Microsoft YaHei" panose="020B0503020204020204" pitchFamily="34" charset="-122"/>
              </a:rPr>
              <a:t> etc… </a:t>
            </a:r>
          </a:p>
          <a:p>
            <a:pPr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mtClean="0">
              <a:latin typeface="Calibri" panose="020F0502020204030204" pitchFamily="34" charset="0"/>
              <a:ea typeface="Microsoft YaHei" panose="020B0503020204020204" pitchFamily="34" charset="-122"/>
            </a:endParaRPr>
          </a:p>
        </p:txBody>
      </p:sp>
      <p:sp>
        <p:nvSpPr>
          <p:cNvPr id="130054" name="Text Box 4"/>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7352D23-8859-464E-81B0-7EF5448DEDEA}" type="slidenum">
              <a:rPr lang="fr-FR" altLang="fr-FR" sz="1200">
                <a:solidFill>
                  <a:srgbClr val="000000"/>
                </a:solidFill>
              </a:rPr>
              <a:pPr algn="r" eaLnBrk="1" hangingPunct="1">
                <a:buClrTx/>
                <a:buFontTx/>
                <a:buNone/>
              </a:pPr>
              <a:t>45</a:t>
            </a:fld>
            <a:endParaRPr lang="fr-FR" altLang="fr-FR" sz="1200">
              <a:solidFill>
                <a:srgbClr val="000000"/>
              </a:solidFill>
            </a:endParaRPr>
          </a:p>
        </p:txBody>
      </p:sp>
    </p:spTree>
    <p:extLst>
      <p:ext uri="{BB962C8B-B14F-4D97-AF65-F5344CB8AC3E}">
        <p14:creationId xmlns:p14="http://schemas.microsoft.com/office/powerpoint/2010/main" val="4078177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320A81BC-CB08-4ECC-A41F-98EADB652721}" type="slidenum">
              <a:rPr lang="fr-FR" altLang="fr-FR">
                <a:solidFill>
                  <a:srgbClr val="000000"/>
                </a:solidFill>
              </a:rPr>
              <a:pPr eaLnBrk="1" hangingPunct="1"/>
              <a:t>46</a:t>
            </a:fld>
            <a:endParaRPr lang="fr-FR" altLang="fr-FR">
              <a:solidFill>
                <a:srgbClr val="000000"/>
              </a:solidFill>
            </a:endParaRPr>
          </a:p>
        </p:txBody>
      </p:sp>
      <p:sp>
        <p:nvSpPr>
          <p:cNvPr id="13107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D666F60-6514-4EBF-880E-DC19E7BEB45A}" type="slidenum">
              <a:rPr lang="fr-FR" altLang="fr-FR" sz="1200">
                <a:solidFill>
                  <a:srgbClr val="000000"/>
                </a:solidFill>
                <a:cs typeface="Arial Unicode MS" panose="020B0604020202020204" pitchFamily="34" charset="-128"/>
              </a:rPr>
              <a:pPr algn="r" eaLnBrk="1" hangingPunct="1">
                <a:buClrTx/>
                <a:buFontTx/>
                <a:buNone/>
              </a:pPr>
              <a:t>46</a:t>
            </a:fld>
            <a:endParaRPr lang="fr-FR" altLang="fr-FR" sz="1200">
              <a:solidFill>
                <a:srgbClr val="000000"/>
              </a:solidFill>
              <a:cs typeface="Arial Unicode MS" panose="020B0604020202020204" pitchFamily="34" charset="-128"/>
            </a:endParaRPr>
          </a:p>
        </p:txBody>
      </p:sp>
      <p:sp>
        <p:nvSpPr>
          <p:cNvPr id="13107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107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22410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17BE4C84-55BE-447A-91EA-E9953DF997B4}" type="slidenum">
              <a:rPr lang="fr-FR" altLang="fr-FR">
                <a:solidFill>
                  <a:srgbClr val="000000"/>
                </a:solidFill>
              </a:rPr>
              <a:pPr eaLnBrk="1" hangingPunct="1"/>
              <a:t>47</a:t>
            </a:fld>
            <a:endParaRPr lang="fr-FR" altLang="fr-FR">
              <a:solidFill>
                <a:srgbClr val="000000"/>
              </a:solidFill>
            </a:endParaRPr>
          </a:p>
        </p:txBody>
      </p:sp>
      <p:sp>
        <p:nvSpPr>
          <p:cNvPr id="13209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9AC7A82-D298-4407-AACD-8B272D935374}" type="slidenum">
              <a:rPr lang="fr-FR" altLang="fr-FR" sz="1200">
                <a:solidFill>
                  <a:srgbClr val="000000"/>
                </a:solidFill>
                <a:cs typeface="Arial Unicode MS" panose="020B0604020202020204" pitchFamily="34" charset="-128"/>
              </a:rPr>
              <a:pPr algn="r" eaLnBrk="1" hangingPunct="1">
                <a:buClrTx/>
                <a:buFontTx/>
                <a:buNone/>
              </a:pPr>
              <a:t>47</a:t>
            </a:fld>
            <a:endParaRPr lang="fr-FR" altLang="fr-FR" sz="1200">
              <a:solidFill>
                <a:srgbClr val="000000"/>
              </a:solidFill>
              <a:cs typeface="Arial Unicode MS" panose="020B0604020202020204" pitchFamily="34" charset="-128"/>
            </a:endParaRPr>
          </a:p>
        </p:txBody>
      </p:sp>
      <p:sp>
        <p:nvSpPr>
          <p:cNvPr id="13210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210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0650124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003AA43C-D97F-4EB8-80C6-A785F1ACE85F}" type="slidenum">
              <a:rPr lang="fr-FR" altLang="fr-FR">
                <a:solidFill>
                  <a:srgbClr val="000000"/>
                </a:solidFill>
              </a:rPr>
              <a:pPr eaLnBrk="1" hangingPunct="1"/>
              <a:t>48</a:t>
            </a:fld>
            <a:endParaRPr lang="fr-FR" altLang="fr-FR">
              <a:solidFill>
                <a:srgbClr val="000000"/>
              </a:solidFill>
            </a:endParaRPr>
          </a:p>
        </p:txBody>
      </p:sp>
      <p:sp>
        <p:nvSpPr>
          <p:cNvPr id="13312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6DDD06D6-50DA-4167-95F7-158F9EB4526C}" type="slidenum">
              <a:rPr lang="fr-FR" altLang="fr-FR" sz="1200">
                <a:solidFill>
                  <a:srgbClr val="000000"/>
                </a:solidFill>
                <a:cs typeface="Arial Unicode MS" panose="020B0604020202020204" pitchFamily="34" charset="-128"/>
              </a:rPr>
              <a:pPr algn="r" eaLnBrk="1" hangingPunct="1">
                <a:buClrTx/>
                <a:buFontTx/>
                <a:buNone/>
              </a:pPr>
              <a:t>48</a:t>
            </a:fld>
            <a:endParaRPr lang="fr-FR" altLang="fr-FR" sz="1200">
              <a:solidFill>
                <a:srgbClr val="000000"/>
              </a:solidFill>
              <a:cs typeface="Arial Unicode MS" panose="020B0604020202020204" pitchFamily="34" charset="-128"/>
            </a:endParaRPr>
          </a:p>
        </p:txBody>
      </p:sp>
      <p:sp>
        <p:nvSpPr>
          <p:cNvPr id="13312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312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0492652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B14CFD91-55A3-4074-BAE7-AA02C1F9FF8B}" type="slidenum">
              <a:rPr lang="fr-FR" altLang="fr-FR">
                <a:solidFill>
                  <a:srgbClr val="000000"/>
                </a:solidFill>
              </a:rPr>
              <a:pPr eaLnBrk="1" hangingPunct="1"/>
              <a:t>49</a:t>
            </a:fld>
            <a:endParaRPr lang="fr-FR" altLang="fr-FR">
              <a:solidFill>
                <a:srgbClr val="000000"/>
              </a:solidFill>
            </a:endParaRPr>
          </a:p>
        </p:txBody>
      </p:sp>
      <p:sp>
        <p:nvSpPr>
          <p:cNvPr id="13414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6A987500-64BF-468C-B419-D7CB48FDF36B}" type="slidenum">
              <a:rPr lang="fr-FR" altLang="fr-FR" sz="1200">
                <a:solidFill>
                  <a:srgbClr val="000000"/>
                </a:solidFill>
                <a:cs typeface="Arial Unicode MS" panose="020B0604020202020204" pitchFamily="34" charset="-128"/>
              </a:rPr>
              <a:pPr algn="r" eaLnBrk="1" hangingPunct="1">
                <a:buClrTx/>
                <a:buFontTx/>
                <a:buNone/>
              </a:pPr>
              <a:t>49</a:t>
            </a:fld>
            <a:endParaRPr lang="fr-FR" altLang="fr-FR" sz="1200">
              <a:solidFill>
                <a:srgbClr val="000000"/>
              </a:solidFill>
              <a:cs typeface="Arial Unicode MS" panose="020B0604020202020204" pitchFamily="34" charset="-128"/>
            </a:endParaRPr>
          </a:p>
        </p:txBody>
      </p:sp>
      <p:sp>
        <p:nvSpPr>
          <p:cNvPr id="13414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414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45837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6E482671-581B-4157-ABF5-39E7EAD5D4C2}" type="slidenum">
              <a:rPr lang="fr-FR" altLang="fr-FR">
                <a:solidFill>
                  <a:srgbClr val="000000"/>
                </a:solidFill>
              </a:rPr>
              <a:pPr eaLnBrk="1" hangingPunct="1"/>
              <a:t>5</a:t>
            </a:fld>
            <a:endParaRPr lang="fr-FR" altLang="fr-FR">
              <a:solidFill>
                <a:srgbClr val="000000"/>
              </a:solidFill>
            </a:endParaRPr>
          </a:p>
        </p:txBody>
      </p:sp>
      <p:sp>
        <p:nvSpPr>
          <p:cNvPr id="8909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AEE82AA1-5EDD-469D-BD1F-F18F818C3C56}" type="slidenum">
              <a:rPr lang="fr-FR" altLang="fr-FR" sz="1200">
                <a:solidFill>
                  <a:srgbClr val="000000"/>
                </a:solidFill>
                <a:cs typeface="Arial Unicode MS" panose="020B0604020202020204" pitchFamily="34" charset="-128"/>
              </a:rPr>
              <a:pPr algn="r" eaLnBrk="1" hangingPunct="1">
                <a:buClrTx/>
                <a:buFontTx/>
                <a:buNone/>
              </a:pPr>
              <a:t>5</a:t>
            </a:fld>
            <a:endParaRPr lang="fr-FR" altLang="fr-FR" sz="1200">
              <a:solidFill>
                <a:srgbClr val="000000"/>
              </a:solidFill>
              <a:cs typeface="Arial Unicode MS" panose="020B0604020202020204" pitchFamily="34" charset="-128"/>
            </a:endParaRPr>
          </a:p>
        </p:txBody>
      </p:sp>
      <p:sp>
        <p:nvSpPr>
          <p:cNvPr id="89092" name="Text Box 2"/>
          <p:cNvSpPr txBox="1">
            <a:spLocks noChangeArrowheads="1"/>
          </p:cNvSpPr>
          <p:nvPr/>
        </p:nvSpPr>
        <p:spPr bwMode="auto">
          <a:xfrm>
            <a:off x="4278313" y="10155238"/>
            <a:ext cx="32718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1E39CB0D-1784-403A-8B8A-39F202D2539D}"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89093" name="Text Box 3"/>
          <p:cNvSpPr txBox="1">
            <a:spLocks noChangeArrowheads="1"/>
          </p:cNvSpPr>
          <p:nvPr/>
        </p:nvSpPr>
        <p:spPr bwMode="auto">
          <a:xfrm>
            <a:off x="4278313" y="10155238"/>
            <a:ext cx="32734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238105E8-B8AC-41F3-B79C-B516AE298A17}"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5</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89094" name="Rectangle 4"/>
          <p:cNvSpPr>
            <a:spLocks noGrp="1" noRot="1" noChangeAspect="1" noChangeArrowheads="1" noTextEdit="1"/>
          </p:cNvSpPr>
          <p:nvPr>
            <p:ph type="sldImg"/>
          </p:nvPr>
        </p:nvSpPr>
        <p:spPr>
          <a:xfrm>
            <a:off x="219075" y="812800"/>
            <a:ext cx="7115175" cy="4003675"/>
          </a:xfrm>
          <a:solidFill>
            <a:srgbClr val="FFFFFF"/>
          </a:solidFill>
          <a:ln/>
        </p:spPr>
      </p:sp>
      <p:sp>
        <p:nvSpPr>
          <p:cNvPr id="89095" name="Rectangle 5"/>
          <p:cNvSpPr>
            <a:spLocks noGrp="1" noChangeArrowheads="1"/>
          </p:cNvSpPr>
          <p:nvPr>
            <p:ph type="body" idx="1"/>
          </p:nvPr>
        </p:nvSpPr>
        <p:spPr>
          <a:xfrm>
            <a:off x="755650" y="5078413"/>
            <a:ext cx="6043613" cy="48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661329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CB649AC6-CDA8-438C-B539-9565F3777B29}" type="slidenum">
              <a:rPr lang="fr-FR" altLang="fr-FR">
                <a:solidFill>
                  <a:srgbClr val="000000"/>
                </a:solidFill>
              </a:rPr>
              <a:pPr eaLnBrk="1" hangingPunct="1"/>
              <a:t>50</a:t>
            </a:fld>
            <a:endParaRPr lang="fr-FR" altLang="fr-FR">
              <a:solidFill>
                <a:srgbClr val="000000"/>
              </a:solidFill>
            </a:endParaRPr>
          </a:p>
        </p:txBody>
      </p:sp>
      <p:sp>
        <p:nvSpPr>
          <p:cNvPr id="13517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A5D5F87-179F-4906-9E83-89D36D7A9528}" type="slidenum">
              <a:rPr lang="fr-FR" altLang="fr-FR" sz="1200">
                <a:solidFill>
                  <a:srgbClr val="000000"/>
                </a:solidFill>
                <a:cs typeface="Arial Unicode MS" panose="020B0604020202020204" pitchFamily="34" charset="-128"/>
              </a:rPr>
              <a:pPr algn="r" eaLnBrk="1" hangingPunct="1">
                <a:buClrTx/>
                <a:buFontTx/>
                <a:buNone/>
              </a:pPr>
              <a:t>50</a:t>
            </a:fld>
            <a:endParaRPr lang="fr-FR" altLang="fr-FR" sz="1200">
              <a:solidFill>
                <a:srgbClr val="000000"/>
              </a:solidFill>
              <a:cs typeface="Arial Unicode MS" panose="020B0604020202020204" pitchFamily="34" charset="-128"/>
            </a:endParaRPr>
          </a:p>
        </p:txBody>
      </p:sp>
      <p:sp>
        <p:nvSpPr>
          <p:cNvPr id="13517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517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265741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92A94010-FF37-4EF5-8B25-A31B4E0FDD57}" type="slidenum">
              <a:rPr lang="fr-FR" altLang="fr-FR">
                <a:solidFill>
                  <a:srgbClr val="000000"/>
                </a:solidFill>
              </a:rPr>
              <a:pPr eaLnBrk="1" hangingPunct="1"/>
              <a:t>51</a:t>
            </a:fld>
            <a:endParaRPr lang="fr-FR" altLang="fr-FR">
              <a:solidFill>
                <a:srgbClr val="000000"/>
              </a:solidFill>
            </a:endParaRPr>
          </a:p>
        </p:txBody>
      </p:sp>
      <p:sp>
        <p:nvSpPr>
          <p:cNvPr id="13619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AB44806A-EBF0-4929-B4EE-EB99D4D18890}" type="slidenum">
              <a:rPr lang="fr-FR" altLang="fr-FR" sz="1200">
                <a:solidFill>
                  <a:srgbClr val="000000"/>
                </a:solidFill>
                <a:cs typeface="Arial Unicode MS" panose="020B0604020202020204" pitchFamily="34" charset="-128"/>
              </a:rPr>
              <a:pPr algn="r" eaLnBrk="1" hangingPunct="1">
                <a:buClrTx/>
                <a:buFontTx/>
                <a:buNone/>
              </a:pPr>
              <a:t>51</a:t>
            </a:fld>
            <a:endParaRPr lang="fr-FR" altLang="fr-FR" sz="1200">
              <a:solidFill>
                <a:srgbClr val="000000"/>
              </a:solidFill>
              <a:cs typeface="Arial Unicode MS" panose="020B0604020202020204" pitchFamily="34" charset="-128"/>
            </a:endParaRPr>
          </a:p>
        </p:txBody>
      </p:sp>
      <p:sp>
        <p:nvSpPr>
          <p:cNvPr id="13619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619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361096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DCE71FEE-B2BE-4BAF-8DEB-A8BFBD51ECDF}" type="slidenum">
              <a:rPr lang="fr-FR" altLang="fr-FR">
                <a:solidFill>
                  <a:srgbClr val="000000"/>
                </a:solidFill>
              </a:rPr>
              <a:pPr eaLnBrk="1" hangingPunct="1"/>
              <a:t>52</a:t>
            </a:fld>
            <a:endParaRPr lang="fr-FR" altLang="fr-FR">
              <a:solidFill>
                <a:srgbClr val="000000"/>
              </a:solidFill>
            </a:endParaRPr>
          </a:p>
        </p:txBody>
      </p:sp>
      <p:sp>
        <p:nvSpPr>
          <p:cNvPr id="13721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E65FEEEB-896B-4760-B27E-ED28252EE293}" type="slidenum">
              <a:rPr lang="fr-FR" altLang="fr-FR" sz="1200">
                <a:solidFill>
                  <a:srgbClr val="000000"/>
                </a:solidFill>
                <a:cs typeface="Arial Unicode MS" panose="020B0604020202020204" pitchFamily="34" charset="-128"/>
              </a:rPr>
              <a:pPr algn="r" eaLnBrk="1" hangingPunct="1">
                <a:buClrTx/>
                <a:buFontTx/>
                <a:buNone/>
              </a:pPr>
              <a:t>52</a:t>
            </a:fld>
            <a:endParaRPr lang="fr-FR" altLang="fr-FR" sz="1200">
              <a:solidFill>
                <a:srgbClr val="000000"/>
              </a:solidFill>
              <a:cs typeface="Arial Unicode MS" panose="020B0604020202020204" pitchFamily="34" charset="-128"/>
            </a:endParaRPr>
          </a:p>
        </p:txBody>
      </p:sp>
      <p:sp>
        <p:nvSpPr>
          <p:cNvPr id="13722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722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0543466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9E218CC5-E881-4A75-A5EE-E3C0FF81B7A6}" type="slidenum">
              <a:rPr lang="fr-FR" altLang="fr-FR">
                <a:solidFill>
                  <a:srgbClr val="000000"/>
                </a:solidFill>
              </a:rPr>
              <a:pPr eaLnBrk="1" hangingPunct="1"/>
              <a:t>53</a:t>
            </a:fld>
            <a:endParaRPr lang="fr-FR" altLang="fr-FR">
              <a:solidFill>
                <a:srgbClr val="000000"/>
              </a:solidFill>
            </a:endParaRPr>
          </a:p>
        </p:txBody>
      </p:sp>
      <p:sp>
        <p:nvSpPr>
          <p:cNvPr id="13824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D92314F2-CAA6-4484-97A0-7865BCDDC8FE}" type="slidenum">
              <a:rPr lang="fr-FR" altLang="fr-FR" sz="1200">
                <a:solidFill>
                  <a:srgbClr val="000000"/>
                </a:solidFill>
                <a:cs typeface="Arial Unicode MS" panose="020B0604020202020204" pitchFamily="34" charset="-128"/>
              </a:rPr>
              <a:pPr algn="r" eaLnBrk="1" hangingPunct="1">
                <a:buClrTx/>
                <a:buFontTx/>
                <a:buNone/>
              </a:pPr>
              <a:t>53</a:t>
            </a:fld>
            <a:endParaRPr lang="fr-FR" altLang="fr-FR" sz="1200">
              <a:solidFill>
                <a:srgbClr val="000000"/>
              </a:solidFill>
              <a:cs typeface="Arial Unicode MS" panose="020B0604020202020204" pitchFamily="34" charset="-128"/>
            </a:endParaRPr>
          </a:p>
        </p:txBody>
      </p:sp>
      <p:sp>
        <p:nvSpPr>
          <p:cNvPr id="13824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824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981031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1185857E-B472-4E9B-A5EE-8946329573F7}" type="slidenum">
              <a:rPr lang="fr-FR" altLang="fr-FR">
                <a:solidFill>
                  <a:srgbClr val="000000"/>
                </a:solidFill>
              </a:rPr>
              <a:pPr eaLnBrk="1" hangingPunct="1"/>
              <a:t>54</a:t>
            </a:fld>
            <a:endParaRPr lang="fr-FR" altLang="fr-FR">
              <a:solidFill>
                <a:srgbClr val="000000"/>
              </a:solidFill>
            </a:endParaRPr>
          </a:p>
        </p:txBody>
      </p:sp>
      <p:sp>
        <p:nvSpPr>
          <p:cNvPr id="13926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05FAB900-47F5-44B6-8F62-D65265C0B852}" type="slidenum">
              <a:rPr lang="fr-FR" altLang="fr-FR" sz="1200">
                <a:solidFill>
                  <a:srgbClr val="000000"/>
                </a:solidFill>
                <a:cs typeface="Arial Unicode MS" panose="020B0604020202020204" pitchFamily="34" charset="-128"/>
              </a:rPr>
              <a:pPr algn="r" eaLnBrk="1" hangingPunct="1">
                <a:buClrTx/>
                <a:buFontTx/>
                <a:buNone/>
              </a:pPr>
              <a:t>54</a:t>
            </a:fld>
            <a:endParaRPr lang="fr-FR" altLang="fr-FR" sz="1200">
              <a:solidFill>
                <a:srgbClr val="000000"/>
              </a:solidFill>
              <a:cs typeface="Arial Unicode MS" panose="020B0604020202020204" pitchFamily="34" charset="-128"/>
            </a:endParaRPr>
          </a:p>
        </p:txBody>
      </p:sp>
      <p:sp>
        <p:nvSpPr>
          <p:cNvPr id="13926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3926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854438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3695D32-D3A2-409E-9A0A-78B0A73664B4}" type="slidenum">
              <a:rPr lang="fr-FR" altLang="fr-FR">
                <a:solidFill>
                  <a:srgbClr val="000000"/>
                </a:solidFill>
              </a:rPr>
              <a:pPr eaLnBrk="1" hangingPunct="1"/>
              <a:t>55</a:t>
            </a:fld>
            <a:endParaRPr lang="fr-FR" altLang="fr-FR">
              <a:solidFill>
                <a:srgbClr val="000000"/>
              </a:solidFill>
            </a:endParaRPr>
          </a:p>
        </p:txBody>
      </p:sp>
      <p:sp>
        <p:nvSpPr>
          <p:cNvPr id="14029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73FB9648-6132-4B78-958B-B392C41BA648}" type="slidenum">
              <a:rPr lang="fr-FR" altLang="fr-FR" sz="1200">
                <a:solidFill>
                  <a:srgbClr val="000000"/>
                </a:solidFill>
                <a:cs typeface="Arial Unicode MS" panose="020B0604020202020204" pitchFamily="34" charset="-128"/>
              </a:rPr>
              <a:pPr algn="r" eaLnBrk="1" hangingPunct="1">
                <a:buClrTx/>
                <a:buFontTx/>
                <a:buNone/>
              </a:pPr>
              <a:t>55</a:t>
            </a:fld>
            <a:endParaRPr lang="fr-FR" altLang="fr-FR" sz="1200">
              <a:solidFill>
                <a:srgbClr val="000000"/>
              </a:solidFill>
              <a:cs typeface="Arial Unicode MS" panose="020B0604020202020204" pitchFamily="34" charset="-128"/>
            </a:endParaRPr>
          </a:p>
        </p:txBody>
      </p:sp>
      <p:sp>
        <p:nvSpPr>
          <p:cNvPr id="14029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029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9351939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63C0F5B0-49DB-4688-970D-5142B648EA12}" type="slidenum">
              <a:rPr lang="fr-FR" altLang="fr-FR">
                <a:solidFill>
                  <a:srgbClr val="000000"/>
                </a:solidFill>
              </a:rPr>
              <a:pPr eaLnBrk="1" hangingPunct="1"/>
              <a:t>56</a:t>
            </a:fld>
            <a:endParaRPr lang="fr-FR" altLang="fr-FR">
              <a:solidFill>
                <a:srgbClr val="000000"/>
              </a:solidFill>
            </a:endParaRPr>
          </a:p>
        </p:txBody>
      </p:sp>
      <p:sp>
        <p:nvSpPr>
          <p:cNvPr id="14131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53DF2A59-157F-40F3-8E41-FFD4887BFFD5}" type="slidenum">
              <a:rPr lang="fr-FR" altLang="fr-FR" sz="1200">
                <a:solidFill>
                  <a:srgbClr val="000000"/>
                </a:solidFill>
                <a:cs typeface="Arial Unicode MS" panose="020B0604020202020204" pitchFamily="34" charset="-128"/>
              </a:rPr>
              <a:pPr algn="r" eaLnBrk="1" hangingPunct="1">
                <a:buClrTx/>
                <a:buFontTx/>
                <a:buNone/>
              </a:pPr>
              <a:t>56</a:t>
            </a:fld>
            <a:endParaRPr lang="fr-FR" altLang="fr-FR" sz="1200">
              <a:solidFill>
                <a:srgbClr val="000000"/>
              </a:solidFill>
              <a:cs typeface="Arial Unicode MS" panose="020B0604020202020204" pitchFamily="34" charset="-128"/>
            </a:endParaRPr>
          </a:p>
        </p:txBody>
      </p:sp>
      <p:sp>
        <p:nvSpPr>
          <p:cNvPr id="14131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131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218404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8700E45F-F4E5-4DF3-83A9-60F7518BA153}" type="slidenum">
              <a:rPr lang="fr-FR" altLang="fr-FR">
                <a:solidFill>
                  <a:srgbClr val="000000"/>
                </a:solidFill>
              </a:rPr>
              <a:pPr eaLnBrk="1" hangingPunct="1"/>
              <a:t>57</a:t>
            </a:fld>
            <a:endParaRPr lang="fr-FR" altLang="fr-FR">
              <a:solidFill>
                <a:srgbClr val="000000"/>
              </a:solidFill>
            </a:endParaRPr>
          </a:p>
        </p:txBody>
      </p:sp>
      <p:sp>
        <p:nvSpPr>
          <p:cNvPr id="14233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41F60ABE-076B-4E6F-ADAE-7133BC15B718}" type="slidenum">
              <a:rPr lang="fr-FR" altLang="fr-FR" sz="1200">
                <a:solidFill>
                  <a:srgbClr val="000000"/>
                </a:solidFill>
                <a:cs typeface="Arial Unicode MS" panose="020B0604020202020204" pitchFamily="34" charset="-128"/>
              </a:rPr>
              <a:pPr algn="r" eaLnBrk="1" hangingPunct="1">
                <a:buClrTx/>
                <a:buFontTx/>
                <a:buNone/>
              </a:pPr>
              <a:t>57</a:t>
            </a:fld>
            <a:endParaRPr lang="fr-FR" altLang="fr-FR" sz="1200">
              <a:solidFill>
                <a:srgbClr val="000000"/>
              </a:solidFill>
              <a:cs typeface="Arial Unicode MS" panose="020B0604020202020204" pitchFamily="34" charset="-128"/>
            </a:endParaRPr>
          </a:p>
        </p:txBody>
      </p:sp>
      <p:sp>
        <p:nvSpPr>
          <p:cNvPr id="14234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234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018253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6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E61EA5BC-4DB8-4175-841D-8DD574AE10E4}" type="slidenum">
              <a:rPr lang="fr-FR" altLang="fr-FR">
                <a:solidFill>
                  <a:srgbClr val="000000"/>
                </a:solidFill>
              </a:rPr>
              <a:pPr eaLnBrk="1" hangingPunct="1"/>
              <a:t>58</a:t>
            </a:fld>
            <a:endParaRPr lang="fr-FR" altLang="fr-FR">
              <a:solidFill>
                <a:srgbClr val="000000"/>
              </a:solidFill>
            </a:endParaRPr>
          </a:p>
        </p:txBody>
      </p:sp>
      <p:sp>
        <p:nvSpPr>
          <p:cNvPr id="14336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ECEBADF4-1BBE-428B-B1CA-234116A5B521}" type="slidenum">
              <a:rPr lang="fr-FR" altLang="fr-FR" sz="1200">
                <a:solidFill>
                  <a:srgbClr val="000000"/>
                </a:solidFill>
                <a:cs typeface="Arial Unicode MS" panose="020B0604020202020204" pitchFamily="34" charset="-128"/>
              </a:rPr>
              <a:pPr algn="r" eaLnBrk="1" hangingPunct="1">
                <a:buClrTx/>
                <a:buFontTx/>
                <a:buNone/>
              </a:pPr>
              <a:t>58</a:t>
            </a:fld>
            <a:endParaRPr lang="fr-FR" altLang="fr-FR" sz="1200">
              <a:solidFill>
                <a:srgbClr val="000000"/>
              </a:solidFill>
              <a:cs typeface="Arial Unicode MS" panose="020B0604020202020204" pitchFamily="34" charset="-128"/>
            </a:endParaRPr>
          </a:p>
        </p:txBody>
      </p:sp>
      <p:sp>
        <p:nvSpPr>
          <p:cNvPr id="14336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336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6674464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FDC9210-FB8C-4902-A90A-2625980D8A1F}" type="slidenum">
              <a:rPr lang="fr-FR" altLang="fr-FR">
                <a:solidFill>
                  <a:srgbClr val="000000"/>
                </a:solidFill>
              </a:rPr>
              <a:pPr eaLnBrk="1" hangingPunct="1"/>
              <a:t>59</a:t>
            </a:fld>
            <a:endParaRPr lang="fr-FR" altLang="fr-FR">
              <a:solidFill>
                <a:srgbClr val="000000"/>
              </a:solidFill>
            </a:endParaRPr>
          </a:p>
        </p:txBody>
      </p:sp>
      <p:sp>
        <p:nvSpPr>
          <p:cNvPr id="14438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DDAAC57-0040-4ACE-A4BE-F3D358CEA7D2}" type="slidenum">
              <a:rPr lang="fr-FR" altLang="fr-FR" sz="1200">
                <a:solidFill>
                  <a:srgbClr val="000000"/>
                </a:solidFill>
                <a:cs typeface="Arial Unicode MS" panose="020B0604020202020204" pitchFamily="34" charset="-128"/>
              </a:rPr>
              <a:pPr algn="r" eaLnBrk="1" hangingPunct="1">
                <a:buClrTx/>
                <a:buFontTx/>
                <a:buNone/>
              </a:pPr>
              <a:t>59</a:t>
            </a:fld>
            <a:endParaRPr lang="fr-FR" altLang="fr-FR" sz="1200">
              <a:solidFill>
                <a:srgbClr val="000000"/>
              </a:solidFill>
              <a:cs typeface="Arial Unicode MS" panose="020B0604020202020204" pitchFamily="34" charset="-128"/>
            </a:endParaRPr>
          </a:p>
        </p:txBody>
      </p:sp>
      <p:sp>
        <p:nvSpPr>
          <p:cNvPr id="14438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438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21912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8B65F435-C146-4570-946B-C51969D29237}" type="slidenum">
              <a:rPr lang="fr-FR" altLang="fr-FR">
                <a:solidFill>
                  <a:srgbClr val="000000"/>
                </a:solidFill>
              </a:rPr>
              <a:pPr eaLnBrk="1" hangingPunct="1"/>
              <a:t>6</a:t>
            </a:fld>
            <a:endParaRPr lang="fr-FR" altLang="fr-FR">
              <a:solidFill>
                <a:srgbClr val="000000"/>
              </a:solidFill>
            </a:endParaRPr>
          </a:p>
        </p:txBody>
      </p:sp>
      <p:sp>
        <p:nvSpPr>
          <p:cNvPr id="9011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15B9586-6437-4BD5-B416-4117CA8542E9}" type="slidenum">
              <a:rPr lang="fr-FR" altLang="fr-FR" sz="1200">
                <a:solidFill>
                  <a:srgbClr val="000000"/>
                </a:solidFill>
                <a:cs typeface="Arial Unicode MS" panose="020B0604020202020204" pitchFamily="34" charset="-128"/>
              </a:rPr>
              <a:pPr algn="r" eaLnBrk="1" hangingPunct="1">
                <a:buClrTx/>
                <a:buFontTx/>
                <a:buNone/>
              </a:pPr>
              <a:t>6</a:t>
            </a:fld>
            <a:endParaRPr lang="fr-FR" altLang="fr-FR" sz="1200">
              <a:solidFill>
                <a:srgbClr val="000000"/>
              </a:solidFill>
              <a:cs typeface="Arial Unicode MS" panose="020B0604020202020204" pitchFamily="34" charset="-128"/>
            </a:endParaRPr>
          </a:p>
        </p:txBody>
      </p:sp>
      <p:sp>
        <p:nvSpPr>
          <p:cNvPr id="90116"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A49E0616-201D-40E7-871C-C23590B71BD0}"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0117"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BBC1D9DD-31FC-40EA-BF57-4CBFEDDC0930}"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0118"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D05331E4-F5EC-4D83-9684-6D76E20CA27E}"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6</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0119"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90120"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017289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0CC3221D-35BF-4E5B-8FF9-064996340837}" type="slidenum">
              <a:rPr lang="fr-FR" altLang="fr-FR">
                <a:solidFill>
                  <a:srgbClr val="000000"/>
                </a:solidFill>
              </a:rPr>
              <a:pPr eaLnBrk="1" hangingPunct="1"/>
              <a:t>60</a:t>
            </a:fld>
            <a:endParaRPr lang="fr-FR" altLang="fr-FR">
              <a:solidFill>
                <a:srgbClr val="000000"/>
              </a:solidFill>
            </a:endParaRPr>
          </a:p>
        </p:txBody>
      </p:sp>
      <p:sp>
        <p:nvSpPr>
          <p:cNvPr id="14541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754AABED-7190-44CF-A0FB-83100F2E7279}" type="slidenum">
              <a:rPr lang="fr-FR" altLang="fr-FR" sz="1200">
                <a:solidFill>
                  <a:srgbClr val="000000"/>
                </a:solidFill>
                <a:cs typeface="Arial Unicode MS" panose="020B0604020202020204" pitchFamily="34" charset="-128"/>
              </a:rPr>
              <a:pPr algn="r" eaLnBrk="1" hangingPunct="1">
                <a:buClrTx/>
                <a:buFontTx/>
                <a:buNone/>
              </a:pPr>
              <a:t>60</a:t>
            </a:fld>
            <a:endParaRPr lang="fr-FR" altLang="fr-FR" sz="1200">
              <a:solidFill>
                <a:srgbClr val="000000"/>
              </a:solidFill>
              <a:cs typeface="Arial Unicode MS" panose="020B0604020202020204" pitchFamily="34" charset="-128"/>
            </a:endParaRPr>
          </a:p>
        </p:txBody>
      </p:sp>
      <p:sp>
        <p:nvSpPr>
          <p:cNvPr id="14541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541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1980792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69FF0417-8ED9-4C3C-8934-BBC7BF0FBD38}" type="slidenum">
              <a:rPr lang="fr-FR" altLang="fr-FR">
                <a:solidFill>
                  <a:srgbClr val="000000"/>
                </a:solidFill>
              </a:rPr>
              <a:pPr eaLnBrk="1" hangingPunct="1"/>
              <a:t>61</a:t>
            </a:fld>
            <a:endParaRPr lang="fr-FR" altLang="fr-FR">
              <a:solidFill>
                <a:srgbClr val="000000"/>
              </a:solidFill>
            </a:endParaRPr>
          </a:p>
        </p:txBody>
      </p:sp>
      <p:sp>
        <p:nvSpPr>
          <p:cNvPr id="14643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8254EB5E-4B47-43FF-986B-4E8AC03488B3}" type="slidenum">
              <a:rPr lang="fr-FR" altLang="fr-FR" sz="1200">
                <a:solidFill>
                  <a:srgbClr val="000000"/>
                </a:solidFill>
                <a:cs typeface="Arial Unicode MS" panose="020B0604020202020204" pitchFamily="34" charset="-128"/>
              </a:rPr>
              <a:pPr algn="r" eaLnBrk="1" hangingPunct="1">
                <a:buClrTx/>
                <a:buFontTx/>
                <a:buNone/>
              </a:pPr>
              <a:t>61</a:t>
            </a:fld>
            <a:endParaRPr lang="fr-FR" altLang="fr-FR" sz="1200">
              <a:solidFill>
                <a:srgbClr val="000000"/>
              </a:solidFill>
              <a:cs typeface="Arial Unicode MS" panose="020B0604020202020204" pitchFamily="34" charset="-128"/>
            </a:endParaRPr>
          </a:p>
        </p:txBody>
      </p:sp>
      <p:sp>
        <p:nvSpPr>
          <p:cNvPr id="14643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643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52880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8AFAE9ED-67F5-4F2E-A4DF-D49E5FE9A40D}" type="slidenum">
              <a:rPr lang="fr-FR" altLang="fr-FR">
                <a:solidFill>
                  <a:srgbClr val="000000"/>
                </a:solidFill>
              </a:rPr>
              <a:pPr eaLnBrk="1" hangingPunct="1"/>
              <a:t>62</a:t>
            </a:fld>
            <a:endParaRPr lang="fr-FR" altLang="fr-FR">
              <a:solidFill>
                <a:srgbClr val="000000"/>
              </a:solidFill>
            </a:endParaRPr>
          </a:p>
        </p:txBody>
      </p:sp>
      <p:sp>
        <p:nvSpPr>
          <p:cNvPr id="14745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EB32940-7961-42B4-B1ED-C5D424777440}" type="slidenum">
              <a:rPr lang="fr-FR" altLang="fr-FR" sz="1200">
                <a:solidFill>
                  <a:srgbClr val="000000"/>
                </a:solidFill>
                <a:cs typeface="Arial Unicode MS" panose="020B0604020202020204" pitchFamily="34" charset="-128"/>
              </a:rPr>
              <a:pPr algn="r" eaLnBrk="1" hangingPunct="1">
                <a:buClrTx/>
                <a:buFontTx/>
                <a:buNone/>
              </a:pPr>
              <a:t>62</a:t>
            </a:fld>
            <a:endParaRPr lang="fr-FR" altLang="fr-FR" sz="1200">
              <a:solidFill>
                <a:srgbClr val="000000"/>
              </a:solidFill>
              <a:cs typeface="Arial Unicode MS" panose="020B0604020202020204" pitchFamily="34" charset="-128"/>
            </a:endParaRPr>
          </a:p>
        </p:txBody>
      </p:sp>
      <p:sp>
        <p:nvSpPr>
          <p:cNvPr id="14746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746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3045861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E78F8452-A7E3-4079-BFD6-448422C83823}" type="slidenum">
              <a:rPr lang="fr-FR" altLang="fr-FR">
                <a:solidFill>
                  <a:srgbClr val="000000"/>
                </a:solidFill>
              </a:rPr>
              <a:pPr eaLnBrk="1" hangingPunct="1"/>
              <a:t>63</a:t>
            </a:fld>
            <a:endParaRPr lang="fr-FR" altLang="fr-FR">
              <a:solidFill>
                <a:srgbClr val="000000"/>
              </a:solidFill>
            </a:endParaRPr>
          </a:p>
        </p:txBody>
      </p:sp>
      <p:sp>
        <p:nvSpPr>
          <p:cNvPr id="14848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064230FE-95A2-4A63-85B2-94705D2B8987}" type="slidenum">
              <a:rPr lang="fr-FR" altLang="fr-FR" sz="1200">
                <a:solidFill>
                  <a:srgbClr val="000000"/>
                </a:solidFill>
                <a:cs typeface="Arial Unicode MS" panose="020B0604020202020204" pitchFamily="34" charset="-128"/>
              </a:rPr>
              <a:pPr algn="r" eaLnBrk="1" hangingPunct="1">
                <a:buClrTx/>
                <a:buFontTx/>
                <a:buNone/>
              </a:pPr>
              <a:t>63</a:t>
            </a:fld>
            <a:endParaRPr lang="fr-FR" altLang="fr-FR" sz="1200">
              <a:solidFill>
                <a:srgbClr val="000000"/>
              </a:solidFill>
              <a:cs typeface="Arial Unicode MS" panose="020B0604020202020204" pitchFamily="34" charset="-128"/>
            </a:endParaRPr>
          </a:p>
        </p:txBody>
      </p:sp>
      <p:sp>
        <p:nvSpPr>
          <p:cNvPr id="14848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848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4372176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0F46F669-8C6E-421B-87F2-F619EED43450}" type="slidenum">
              <a:rPr lang="fr-FR" altLang="fr-FR">
                <a:solidFill>
                  <a:srgbClr val="000000"/>
                </a:solidFill>
              </a:rPr>
              <a:pPr eaLnBrk="1" hangingPunct="1"/>
              <a:t>64</a:t>
            </a:fld>
            <a:endParaRPr lang="fr-FR" altLang="fr-FR">
              <a:solidFill>
                <a:srgbClr val="000000"/>
              </a:solidFill>
            </a:endParaRPr>
          </a:p>
        </p:txBody>
      </p:sp>
      <p:sp>
        <p:nvSpPr>
          <p:cNvPr id="14950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9FF2C340-734A-4464-BA33-1883B50A58C0}" type="slidenum">
              <a:rPr lang="fr-FR" altLang="fr-FR" sz="1200">
                <a:solidFill>
                  <a:srgbClr val="000000"/>
                </a:solidFill>
                <a:cs typeface="Arial Unicode MS" panose="020B0604020202020204" pitchFamily="34" charset="-128"/>
              </a:rPr>
              <a:pPr algn="r" eaLnBrk="1" hangingPunct="1">
                <a:buClrTx/>
                <a:buFontTx/>
                <a:buNone/>
              </a:pPr>
              <a:t>64</a:t>
            </a:fld>
            <a:endParaRPr lang="fr-FR" altLang="fr-FR" sz="1200">
              <a:solidFill>
                <a:srgbClr val="000000"/>
              </a:solidFill>
              <a:cs typeface="Arial Unicode MS" panose="020B0604020202020204" pitchFamily="34" charset="-128"/>
            </a:endParaRPr>
          </a:p>
        </p:txBody>
      </p:sp>
      <p:sp>
        <p:nvSpPr>
          <p:cNvPr id="14950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4950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177676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72A808BC-ED33-41B8-A917-140010593070}" type="slidenum">
              <a:rPr lang="fr-FR" altLang="fr-FR">
                <a:solidFill>
                  <a:srgbClr val="000000"/>
                </a:solidFill>
              </a:rPr>
              <a:pPr eaLnBrk="1" hangingPunct="1"/>
              <a:t>65</a:t>
            </a:fld>
            <a:endParaRPr lang="fr-FR" altLang="fr-FR">
              <a:solidFill>
                <a:srgbClr val="000000"/>
              </a:solidFill>
            </a:endParaRPr>
          </a:p>
        </p:txBody>
      </p:sp>
      <p:sp>
        <p:nvSpPr>
          <p:cNvPr id="15053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2E4BB8C-C645-4EE0-9142-B6DC61750925}" type="slidenum">
              <a:rPr lang="fr-FR" altLang="fr-FR" sz="1200">
                <a:solidFill>
                  <a:srgbClr val="000000"/>
                </a:solidFill>
                <a:cs typeface="Arial Unicode MS" panose="020B0604020202020204" pitchFamily="34" charset="-128"/>
              </a:rPr>
              <a:pPr algn="r" eaLnBrk="1" hangingPunct="1">
                <a:buClrTx/>
                <a:buFontTx/>
                <a:buNone/>
              </a:pPr>
              <a:t>65</a:t>
            </a:fld>
            <a:endParaRPr lang="fr-FR" altLang="fr-FR" sz="1200">
              <a:solidFill>
                <a:srgbClr val="000000"/>
              </a:solidFill>
              <a:cs typeface="Arial Unicode MS" panose="020B0604020202020204" pitchFamily="34" charset="-128"/>
            </a:endParaRPr>
          </a:p>
        </p:txBody>
      </p:sp>
      <p:sp>
        <p:nvSpPr>
          <p:cNvPr id="15053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053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8494132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155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72AAFD41-9516-47FD-98AD-44799438A17A}" type="slidenum">
              <a:rPr lang="fr-FR" altLang="fr-FR">
                <a:solidFill>
                  <a:srgbClr val="000000"/>
                </a:solidFill>
              </a:rPr>
              <a:pPr eaLnBrk="1" hangingPunct="1"/>
              <a:t>66</a:t>
            </a:fld>
            <a:endParaRPr lang="fr-FR" altLang="fr-FR">
              <a:solidFill>
                <a:srgbClr val="000000"/>
              </a:solidFill>
            </a:endParaRPr>
          </a:p>
        </p:txBody>
      </p:sp>
      <p:sp>
        <p:nvSpPr>
          <p:cNvPr id="15155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3546CE99-58DA-466B-9620-2B937BF63200}" type="slidenum">
              <a:rPr lang="fr-FR" altLang="fr-FR" sz="1200">
                <a:solidFill>
                  <a:srgbClr val="000000"/>
                </a:solidFill>
                <a:cs typeface="Arial Unicode MS" panose="020B0604020202020204" pitchFamily="34" charset="-128"/>
              </a:rPr>
              <a:pPr algn="r" eaLnBrk="1" hangingPunct="1">
                <a:buClrTx/>
                <a:buFontTx/>
                <a:buNone/>
              </a:pPr>
              <a:t>66</a:t>
            </a:fld>
            <a:endParaRPr lang="fr-FR" altLang="fr-FR" sz="1200">
              <a:solidFill>
                <a:srgbClr val="000000"/>
              </a:solidFill>
              <a:cs typeface="Arial Unicode MS" panose="020B0604020202020204" pitchFamily="34" charset="-128"/>
            </a:endParaRPr>
          </a:p>
        </p:txBody>
      </p:sp>
      <p:sp>
        <p:nvSpPr>
          <p:cNvPr id="15155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155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354928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55CCB397-72DC-4DD6-B743-017FF5AE9C4E}" type="slidenum">
              <a:rPr lang="fr-FR" altLang="fr-FR">
                <a:solidFill>
                  <a:srgbClr val="000000"/>
                </a:solidFill>
              </a:rPr>
              <a:pPr eaLnBrk="1" hangingPunct="1"/>
              <a:t>67</a:t>
            </a:fld>
            <a:endParaRPr lang="fr-FR" altLang="fr-FR">
              <a:solidFill>
                <a:srgbClr val="000000"/>
              </a:solidFill>
            </a:endParaRPr>
          </a:p>
        </p:txBody>
      </p:sp>
      <p:sp>
        <p:nvSpPr>
          <p:cNvPr id="15257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2665DB19-6190-4EE9-A04B-AF26D866CB4F}" type="slidenum">
              <a:rPr lang="fr-FR" altLang="fr-FR" sz="1200">
                <a:solidFill>
                  <a:srgbClr val="000000"/>
                </a:solidFill>
                <a:cs typeface="Arial Unicode MS" panose="020B0604020202020204" pitchFamily="34" charset="-128"/>
              </a:rPr>
              <a:pPr algn="r" eaLnBrk="1" hangingPunct="1">
                <a:buClrTx/>
                <a:buFontTx/>
                <a:buNone/>
              </a:pPr>
              <a:t>67</a:t>
            </a:fld>
            <a:endParaRPr lang="fr-FR" altLang="fr-FR" sz="1200">
              <a:solidFill>
                <a:srgbClr val="000000"/>
              </a:solidFill>
              <a:cs typeface="Arial Unicode MS" panose="020B0604020202020204" pitchFamily="34" charset="-128"/>
            </a:endParaRPr>
          </a:p>
        </p:txBody>
      </p:sp>
      <p:sp>
        <p:nvSpPr>
          <p:cNvPr id="15258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258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979900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0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4F9BD3D3-740C-4157-B3CE-E4E00C34AF84}" type="slidenum">
              <a:rPr lang="fr-FR" altLang="fr-FR">
                <a:solidFill>
                  <a:srgbClr val="000000"/>
                </a:solidFill>
              </a:rPr>
              <a:pPr eaLnBrk="1" hangingPunct="1"/>
              <a:t>68</a:t>
            </a:fld>
            <a:endParaRPr lang="fr-FR" altLang="fr-FR">
              <a:solidFill>
                <a:srgbClr val="000000"/>
              </a:solidFill>
            </a:endParaRPr>
          </a:p>
        </p:txBody>
      </p:sp>
      <p:sp>
        <p:nvSpPr>
          <p:cNvPr id="15360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7E4CC1DC-B7C6-4A5E-8675-655FB416ADD3}" type="slidenum">
              <a:rPr lang="fr-FR" altLang="fr-FR" sz="1200">
                <a:solidFill>
                  <a:srgbClr val="000000"/>
                </a:solidFill>
                <a:cs typeface="Arial Unicode MS" panose="020B0604020202020204" pitchFamily="34" charset="-128"/>
              </a:rPr>
              <a:pPr algn="r" eaLnBrk="1" hangingPunct="1">
                <a:buClrTx/>
                <a:buFontTx/>
                <a:buNone/>
              </a:pPr>
              <a:t>68</a:t>
            </a:fld>
            <a:endParaRPr lang="fr-FR" altLang="fr-FR" sz="1200">
              <a:solidFill>
                <a:srgbClr val="000000"/>
              </a:solidFill>
              <a:cs typeface="Arial Unicode MS" panose="020B0604020202020204" pitchFamily="34" charset="-128"/>
            </a:endParaRPr>
          </a:p>
        </p:txBody>
      </p:sp>
      <p:sp>
        <p:nvSpPr>
          <p:cNvPr id="15360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360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453516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25A0CCB2-68B5-4CE7-9625-9AEFFEF8CE58}" type="slidenum">
              <a:rPr lang="fr-FR" altLang="fr-FR">
                <a:solidFill>
                  <a:srgbClr val="000000"/>
                </a:solidFill>
              </a:rPr>
              <a:pPr eaLnBrk="1" hangingPunct="1"/>
              <a:t>69</a:t>
            </a:fld>
            <a:endParaRPr lang="fr-FR" altLang="fr-FR">
              <a:solidFill>
                <a:srgbClr val="000000"/>
              </a:solidFill>
            </a:endParaRPr>
          </a:p>
        </p:txBody>
      </p:sp>
      <p:sp>
        <p:nvSpPr>
          <p:cNvPr id="15462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C935030F-03D8-430E-BAB2-DA177C9C2EBF}" type="slidenum">
              <a:rPr lang="fr-FR" altLang="fr-FR" sz="1200">
                <a:solidFill>
                  <a:srgbClr val="000000"/>
                </a:solidFill>
                <a:cs typeface="Arial Unicode MS" panose="020B0604020202020204" pitchFamily="34" charset="-128"/>
              </a:rPr>
              <a:pPr algn="r" eaLnBrk="1" hangingPunct="1">
                <a:buClrTx/>
                <a:buFontTx/>
                <a:buNone/>
              </a:pPr>
              <a:t>69</a:t>
            </a:fld>
            <a:endParaRPr lang="fr-FR" altLang="fr-FR" sz="1200">
              <a:solidFill>
                <a:srgbClr val="000000"/>
              </a:solidFill>
              <a:cs typeface="Arial Unicode MS" panose="020B0604020202020204" pitchFamily="34" charset="-128"/>
            </a:endParaRPr>
          </a:p>
        </p:txBody>
      </p:sp>
      <p:sp>
        <p:nvSpPr>
          <p:cNvPr id="15462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462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6062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587483D5-6C0C-4C70-94E8-DE9F6F498BA6}" type="slidenum">
              <a:rPr lang="fr-FR" altLang="fr-FR">
                <a:solidFill>
                  <a:srgbClr val="000000"/>
                </a:solidFill>
              </a:rPr>
              <a:pPr eaLnBrk="1" hangingPunct="1"/>
              <a:t>7</a:t>
            </a:fld>
            <a:endParaRPr lang="fr-FR" altLang="fr-FR">
              <a:solidFill>
                <a:srgbClr val="000000"/>
              </a:solidFill>
            </a:endParaRPr>
          </a:p>
        </p:txBody>
      </p:sp>
      <p:sp>
        <p:nvSpPr>
          <p:cNvPr id="9113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3A1DC58-E9F2-4923-984B-8B7D8E3F7782}" type="slidenum">
              <a:rPr lang="fr-FR" altLang="fr-FR" sz="1200">
                <a:solidFill>
                  <a:srgbClr val="000000"/>
                </a:solidFill>
                <a:cs typeface="Arial Unicode MS" panose="020B0604020202020204" pitchFamily="34" charset="-128"/>
              </a:rPr>
              <a:pPr algn="r" eaLnBrk="1" hangingPunct="1">
                <a:buClrTx/>
                <a:buFontTx/>
                <a:buNone/>
              </a:pPr>
              <a:t>7</a:t>
            </a:fld>
            <a:endParaRPr lang="fr-FR" altLang="fr-FR" sz="1200">
              <a:solidFill>
                <a:srgbClr val="000000"/>
              </a:solidFill>
              <a:cs typeface="Arial Unicode MS" panose="020B0604020202020204" pitchFamily="34" charset="-128"/>
            </a:endParaRPr>
          </a:p>
        </p:txBody>
      </p:sp>
      <p:sp>
        <p:nvSpPr>
          <p:cNvPr id="91140"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7E86BAF1-2475-408B-9DC2-FC6F9F0D9DBF}"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1141"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17A5133F-3F61-4EF6-B992-0C82AFBD300B}"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1142"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29160345-E52C-415F-AB54-9F97677E43BB}"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7</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1143"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91144"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86930072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65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59859E95-684B-4B71-9BDC-D2385E2D16F0}" type="slidenum">
              <a:rPr lang="fr-FR" altLang="fr-FR">
                <a:solidFill>
                  <a:srgbClr val="000000"/>
                </a:solidFill>
              </a:rPr>
              <a:pPr eaLnBrk="1" hangingPunct="1"/>
              <a:t>70</a:t>
            </a:fld>
            <a:endParaRPr lang="fr-FR" altLang="fr-FR">
              <a:solidFill>
                <a:srgbClr val="000000"/>
              </a:solidFill>
            </a:endParaRPr>
          </a:p>
        </p:txBody>
      </p:sp>
      <p:sp>
        <p:nvSpPr>
          <p:cNvPr id="15565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9D60C861-9A4B-4D49-AA50-7F88D328449D}" type="slidenum">
              <a:rPr lang="fr-FR" altLang="fr-FR" sz="1200">
                <a:solidFill>
                  <a:srgbClr val="000000"/>
                </a:solidFill>
                <a:cs typeface="Arial Unicode MS" panose="020B0604020202020204" pitchFamily="34" charset="-128"/>
              </a:rPr>
              <a:pPr algn="r" eaLnBrk="1" hangingPunct="1">
                <a:buClrTx/>
                <a:buFontTx/>
                <a:buNone/>
              </a:pPr>
              <a:t>70</a:t>
            </a:fld>
            <a:endParaRPr lang="fr-FR" altLang="fr-FR" sz="1200">
              <a:solidFill>
                <a:srgbClr val="000000"/>
              </a:solidFill>
              <a:cs typeface="Arial Unicode MS" panose="020B0604020202020204" pitchFamily="34" charset="-128"/>
            </a:endParaRPr>
          </a:p>
        </p:txBody>
      </p:sp>
      <p:sp>
        <p:nvSpPr>
          <p:cNvPr id="15565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565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3443454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ADBB2510-6F83-483C-8AB9-F7019A6A4EEC}" type="slidenum">
              <a:rPr lang="fr-FR" altLang="fr-FR">
                <a:solidFill>
                  <a:srgbClr val="000000"/>
                </a:solidFill>
              </a:rPr>
              <a:pPr eaLnBrk="1" hangingPunct="1"/>
              <a:t>71</a:t>
            </a:fld>
            <a:endParaRPr lang="fr-FR" altLang="fr-FR">
              <a:solidFill>
                <a:srgbClr val="000000"/>
              </a:solidFill>
            </a:endParaRPr>
          </a:p>
        </p:txBody>
      </p:sp>
      <p:sp>
        <p:nvSpPr>
          <p:cNvPr id="15667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B0B9A155-7E96-4D3A-A17F-B075673EC1DA}" type="slidenum">
              <a:rPr lang="fr-FR" altLang="fr-FR" sz="1200">
                <a:solidFill>
                  <a:srgbClr val="000000"/>
                </a:solidFill>
                <a:cs typeface="Arial Unicode MS" panose="020B0604020202020204" pitchFamily="34" charset="-128"/>
              </a:rPr>
              <a:pPr algn="r" eaLnBrk="1" hangingPunct="1">
                <a:buClrTx/>
                <a:buFontTx/>
                <a:buNone/>
              </a:pPr>
              <a:t>71</a:t>
            </a:fld>
            <a:endParaRPr lang="fr-FR" altLang="fr-FR" sz="1200">
              <a:solidFill>
                <a:srgbClr val="000000"/>
              </a:solidFill>
              <a:cs typeface="Arial Unicode MS" panose="020B0604020202020204" pitchFamily="34" charset="-128"/>
            </a:endParaRPr>
          </a:p>
        </p:txBody>
      </p:sp>
      <p:sp>
        <p:nvSpPr>
          <p:cNvPr id="15667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667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8022428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69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1989286A-E57F-4A19-8303-2285354E18F3}" type="slidenum">
              <a:rPr lang="fr-FR" altLang="fr-FR">
                <a:solidFill>
                  <a:srgbClr val="000000"/>
                </a:solidFill>
              </a:rPr>
              <a:pPr eaLnBrk="1" hangingPunct="1"/>
              <a:t>72</a:t>
            </a:fld>
            <a:endParaRPr lang="fr-FR" altLang="fr-FR">
              <a:solidFill>
                <a:srgbClr val="000000"/>
              </a:solidFill>
            </a:endParaRPr>
          </a:p>
        </p:txBody>
      </p:sp>
      <p:sp>
        <p:nvSpPr>
          <p:cNvPr id="15769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18C1512E-CC81-4B98-BAD7-EB8BC1464C70}" type="slidenum">
              <a:rPr lang="fr-FR" altLang="fr-FR" sz="1200">
                <a:solidFill>
                  <a:srgbClr val="000000"/>
                </a:solidFill>
                <a:cs typeface="Arial Unicode MS" panose="020B0604020202020204" pitchFamily="34" charset="-128"/>
              </a:rPr>
              <a:pPr algn="r" eaLnBrk="1" hangingPunct="1">
                <a:buClrTx/>
                <a:buFontTx/>
                <a:buNone/>
              </a:pPr>
              <a:t>72</a:t>
            </a:fld>
            <a:endParaRPr lang="fr-FR" altLang="fr-FR" sz="1200">
              <a:solidFill>
                <a:srgbClr val="000000"/>
              </a:solidFill>
              <a:cs typeface="Arial Unicode MS" panose="020B0604020202020204" pitchFamily="34" charset="-128"/>
            </a:endParaRPr>
          </a:p>
        </p:txBody>
      </p:sp>
      <p:sp>
        <p:nvSpPr>
          <p:cNvPr id="15770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770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01856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56F97509-ED60-4733-9E0E-59B172654A23}" type="slidenum">
              <a:rPr lang="fr-FR" altLang="fr-FR">
                <a:solidFill>
                  <a:srgbClr val="000000"/>
                </a:solidFill>
              </a:rPr>
              <a:pPr eaLnBrk="1" hangingPunct="1"/>
              <a:t>73</a:t>
            </a:fld>
            <a:endParaRPr lang="fr-FR" altLang="fr-FR">
              <a:solidFill>
                <a:srgbClr val="000000"/>
              </a:solidFill>
            </a:endParaRPr>
          </a:p>
        </p:txBody>
      </p:sp>
      <p:sp>
        <p:nvSpPr>
          <p:cNvPr id="15872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F41C4697-E3FA-4022-B287-6F272EFCCCDF}" type="slidenum">
              <a:rPr lang="fr-FR" altLang="fr-FR" sz="1200">
                <a:solidFill>
                  <a:srgbClr val="000000"/>
                </a:solidFill>
                <a:cs typeface="Arial Unicode MS" panose="020B0604020202020204" pitchFamily="34" charset="-128"/>
              </a:rPr>
              <a:pPr algn="r" eaLnBrk="1" hangingPunct="1">
                <a:buClrTx/>
                <a:buFontTx/>
                <a:buNone/>
              </a:pPr>
              <a:t>73</a:t>
            </a:fld>
            <a:endParaRPr lang="fr-FR" altLang="fr-FR" sz="1200">
              <a:solidFill>
                <a:srgbClr val="000000"/>
              </a:solidFill>
              <a:cs typeface="Arial Unicode MS" panose="020B0604020202020204" pitchFamily="34" charset="-128"/>
            </a:endParaRPr>
          </a:p>
        </p:txBody>
      </p:sp>
      <p:sp>
        <p:nvSpPr>
          <p:cNvPr id="15872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872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9444650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5191D881-0C5E-4F88-82EF-D9F6A9A07FAB}" type="slidenum">
              <a:rPr lang="fr-FR" altLang="fr-FR">
                <a:solidFill>
                  <a:srgbClr val="000000"/>
                </a:solidFill>
              </a:rPr>
              <a:pPr eaLnBrk="1" hangingPunct="1"/>
              <a:t>74</a:t>
            </a:fld>
            <a:endParaRPr lang="fr-FR" altLang="fr-FR">
              <a:solidFill>
                <a:srgbClr val="000000"/>
              </a:solidFill>
            </a:endParaRPr>
          </a:p>
        </p:txBody>
      </p:sp>
      <p:sp>
        <p:nvSpPr>
          <p:cNvPr id="15974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74805E80-3D12-4ECE-943E-7D9B787D09D0}" type="slidenum">
              <a:rPr lang="fr-FR" altLang="fr-FR" sz="1200">
                <a:solidFill>
                  <a:srgbClr val="000000"/>
                </a:solidFill>
                <a:cs typeface="Arial Unicode MS" panose="020B0604020202020204" pitchFamily="34" charset="-128"/>
              </a:rPr>
              <a:pPr algn="r" eaLnBrk="1" hangingPunct="1">
                <a:buClrTx/>
                <a:buFontTx/>
                <a:buNone/>
              </a:pPr>
              <a:t>74</a:t>
            </a:fld>
            <a:endParaRPr lang="fr-FR" altLang="fr-FR" sz="1200">
              <a:solidFill>
                <a:srgbClr val="000000"/>
              </a:solidFill>
              <a:cs typeface="Arial Unicode MS" panose="020B0604020202020204" pitchFamily="34" charset="-128"/>
            </a:endParaRPr>
          </a:p>
        </p:txBody>
      </p:sp>
      <p:sp>
        <p:nvSpPr>
          <p:cNvPr id="15974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59749"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9403945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850FBD05-DD99-43D8-B96C-FB2A9A5D0D7F}" type="slidenum">
              <a:rPr lang="fr-FR" altLang="fr-FR">
                <a:solidFill>
                  <a:srgbClr val="000000"/>
                </a:solidFill>
              </a:rPr>
              <a:pPr eaLnBrk="1" hangingPunct="1"/>
              <a:t>75</a:t>
            </a:fld>
            <a:endParaRPr lang="fr-FR" altLang="fr-FR">
              <a:solidFill>
                <a:srgbClr val="000000"/>
              </a:solidFill>
            </a:endParaRPr>
          </a:p>
        </p:txBody>
      </p:sp>
      <p:sp>
        <p:nvSpPr>
          <p:cNvPr id="160771"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D9801C16-66FA-47E9-BB38-CF734E2331D4}" type="slidenum">
              <a:rPr lang="fr-FR" altLang="fr-FR" sz="1200">
                <a:solidFill>
                  <a:srgbClr val="000000"/>
                </a:solidFill>
                <a:cs typeface="Arial Unicode MS" panose="020B0604020202020204" pitchFamily="34" charset="-128"/>
              </a:rPr>
              <a:pPr algn="r" eaLnBrk="1" hangingPunct="1">
                <a:buClrTx/>
                <a:buFontTx/>
                <a:buNone/>
              </a:pPr>
              <a:t>75</a:t>
            </a:fld>
            <a:endParaRPr lang="fr-FR" altLang="fr-FR" sz="1200">
              <a:solidFill>
                <a:srgbClr val="000000"/>
              </a:solidFill>
              <a:cs typeface="Arial Unicode MS" panose="020B0604020202020204" pitchFamily="34" charset="-128"/>
            </a:endParaRPr>
          </a:p>
        </p:txBody>
      </p:sp>
      <p:sp>
        <p:nvSpPr>
          <p:cNvPr id="16077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60773"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2002752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7D3B0E1B-51F7-43AF-B047-B4D9610DC98B}" type="slidenum">
              <a:rPr lang="fr-FR" altLang="fr-FR">
                <a:solidFill>
                  <a:srgbClr val="000000"/>
                </a:solidFill>
              </a:rPr>
              <a:pPr eaLnBrk="1" hangingPunct="1"/>
              <a:t>76</a:t>
            </a:fld>
            <a:endParaRPr lang="fr-FR" altLang="fr-FR">
              <a:solidFill>
                <a:srgbClr val="000000"/>
              </a:solidFill>
            </a:endParaRPr>
          </a:p>
        </p:txBody>
      </p:sp>
      <p:sp>
        <p:nvSpPr>
          <p:cNvPr id="161795"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733337B4-2E58-4E97-A739-9BC252E5E082}" type="slidenum">
              <a:rPr lang="fr-FR" altLang="fr-FR" sz="1200">
                <a:solidFill>
                  <a:srgbClr val="000000"/>
                </a:solidFill>
                <a:cs typeface="Arial Unicode MS" panose="020B0604020202020204" pitchFamily="34" charset="-128"/>
              </a:rPr>
              <a:pPr algn="r" eaLnBrk="1" hangingPunct="1">
                <a:buClrTx/>
                <a:buFontTx/>
                <a:buNone/>
              </a:pPr>
              <a:t>76</a:t>
            </a:fld>
            <a:endParaRPr lang="fr-FR" altLang="fr-FR" sz="1200">
              <a:solidFill>
                <a:srgbClr val="000000"/>
              </a:solidFill>
              <a:cs typeface="Arial Unicode MS" panose="020B0604020202020204" pitchFamily="34" charset="-128"/>
            </a:endParaRPr>
          </a:p>
        </p:txBody>
      </p:sp>
      <p:sp>
        <p:nvSpPr>
          <p:cNvPr id="16179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61797"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3389730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E403DDFC-1B50-4E3A-A300-0F5349EBF2D0}" type="slidenum">
              <a:rPr lang="fr-FR" altLang="fr-FR">
                <a:solidFill>
                  <a:srgbClr val="000000"/>
                </a:solidFill>
              </a:rPr>
              <a:pPr eaLnBrk="1" hangingPunct="1"/>
              <a:t>77</a:t>
            </a:fld>
            <a:endParaRPr lang="fr-FR" altLang="fr-FR">
              <a:solidFill>
                <a:srgbClr val="000000"/>
              </a:solidFill>
            </a:endParaRPr>
          </a:p>
        </p:txBody>
      </p:sp>
      <p:sp>
        <p:nvSpPr>
          <p:cNvPr id="162819"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51B0537A-7BFE-46A4-9567-563A64E0B6E8}" type="slidenum">
              <a:rPr lang="fr-FR" altLang="fr-FR" sz="1200">
                <a:solidFill>
                  <a:srgbClr val="000000"/>
                </a:solidFill>
                <a:cs typeface="Arial Unicode MS" panose="020B0604020202020204" pitchFamily="34" charset="-128"/>
              </a:rPr>
              <a:pPr algn="r" eaLnBrk="1" hangingPunct="1">
                <a:buClrTx/>
                <a:buFontTx/>
                <a:buNone/>
              </a:pPr>
              <a:t>77</a:t>
            </a:fld>
            <a:endParaRPr lang="fr-FR" altLang="fr-FR" sz="1200">
              <a:solidFill>
                <a:srgbClr val="000000"/>
              </a:solidFill>
              <a:cs typeface="Arial Unicode MS" panose="020B0604020202020204" pitchFamily="34" charset="-128"/>
            </a:endParaRPr>
          </a:p>
        </p:txBody>
      </p:sp>
      <p:sp>
        <p:nvSpPr>
          <p:cNvPr id="16282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6282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648348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0A7AA744-37B8-4331-B352-A4C1EB8B9315}" type="slidenum">
              <a:rPr lang="fr-FR" altLang="fr-FR">
                <a:solidFill>
                  <a:srgbClr val="000000"/>
                </a:solidFill>
              </a:rPr>
              <a:pPr eaLnBrk="1" hangingPunct="1"/>
              <a:t>78</a:t>
            </a:fld>
            <a:endParaRPr lang="fr-FR" altLang="fr-FR">
              <a:solidFill>
                <a:srgbClr val="000000"/>
              </a:solidFill>
            </a:endParaRPr>
          </a:p>
        </p:txBody>
      </p:sp>
      <p:sp>
        <p:nvSpPr>
          <p:cNvPr id="16384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614D9E42-9641-41FF-ACDB-B2A1798D0343}" type="slidenum">
              <a:rPr lang="fr-FR" altLang="fr-FR" sz="1200">
                <a:solidFill>
                  <a:srgbClr val="000000"/>
                </a:solidFill>
                <a:cs typeface="Arial Unicode MS" panose="020B0604020202020204" pitchFamily="34" charset="-128"/>
              </a:rPr>
              <a:pPr algn="r" eaLnBrk="1" hangingPunct="1">
                <a:buClrTx/>
                <a:buFontTx/>
                <a:buNone/>
              </a:pPr>
              <a:t>78</a:t>
            </a:fld>
            <a:endParaRPr lang="fr-FR" altLang="fr-FR" sz="1200">
              <a:solidFill>
                <a:srgbClr val="000000"/>
              </a:solidFill>
              <a:cs typeface="Arial Unicode MS" panose="020B0604020202020204" pitchFamily="34" charset="-128"/>
            </a:endParaRPr>
          </a:p>
        </p:txBody>
      </p:sp>
      <p:sp>
        <p:nvSpPr>
          <p:cNvPr id="16384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163845"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166283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FADCE411-C456-46A8-97B2-085076653715}" type="slidenum">
              <a:rPr lang="fr-FR" altLang="fr-FR">
                <a:solidFill>
                  <a:srgbClr val="000000"/>
                </a:solidFill>
              </a:rPr>
              <a:pPr eaLnBrk="1" hangingPunct="1"/>
              <a:t>8</a:t>
            </a:fld>
            <a:endParaRPr lang="fr-FR" altLang="fr-FR">
              <a:solidFill>
                <a:srgbClr val="000000"/>
              </a:solidFill>
            </a:endParaRPr>
          </a:p>
        </p:txBody>
      </p:sp>
      <p:sp>
        <p:nvSpPr>
          <p:cNvPr id="92163"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A4721994-3CD8-481E-A0EE-4D76BD162436}" type="slidenum">
              <a:rPr lang="fr-FR" altLang="fr-FR" sz="1200">
                <a:solidFill>
                  <a:srgbClr val="000000"/>
                </a:solidFill>
                <a:cs typeface="Arial Unicode MS" panose="020B0604020202020204" pitchFamily="34" charset="-128"/>
              </a:rPr>
              <a:pPr algn="r" eaLnBrk="1" hangingPunct="1">
                <a:buClrTx/>
                <a:buFontTx/>
                <a:buNone/>
              </a:pPr>
              <a:t>8</a:t>
            </a:fld>
            <a:endParaRPr lang="fr-FR" altLang="fr-FR" sz="1200">
              <a:solidFill>
                <a:srgbClr val="000000"/>
              </a:solidFill>
              <a:cs typeface="Arial Unicode MS" panose="020B0604020202020204" pitchFamily="34" charset="-128"/>
            </a:endParaRPr>
          </a:p>
        </p:txBody>
      </p:sp>
      <p:sp>
        <p:nvSpPr>
          <p:cNvPr id="92164" name="Text Box 2"/>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C9871C41-2413-460D-BAEB-467697037131}"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2165" name="Text Box 3"/>
          <p:cNvSpPr txBox="1">
            <a:spLocks noChangeArrowheads="1"/>
          </p:cNvSpPr>
          <p:nvPr/>
        </p:nvSpPr>
        <p:spPr bwMode="auto">
          <a:xfrm>
            <a:off x="3881438" y="8685213"/>
            <a:ext cx="2970212"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AB729546-6EC4-4A0C-8B2C-4E47708D94FF}"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2166" name="Text Box 4"/>
          <p:cNvSpPr txBox="1">
            <a:spLocks noChangeArrowheads="1"/>
          </p:cNvSpPr>
          <p:nvPr/>
        </p:nvSpPr>
        <p:spPr bwMode="auto">
          <a:xfrm>
            <a:off x="3881438" y="86868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AB081A75-54C2-45A2-A5FF-A6C80AFFBA5D}" type="slidenum">
              <a:rPr lang="fr-FR" altLang="fr-FR" sz="14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8</a:t>
            </a:fld>
            <a:endParaRPr lang="fr-FR" altLang="fr-FR" sz="1400">
              <a:solidFill>
                <a:srgbClr val="000000"/>
              </a:solidFill>
              <a:latin typeface="Times New Roman" panose="02020603050405020304" pitchFamily="18" charset="0"/>
              <a:cs typeface="Arial Unicode MS" panose="020B0604020202020204" pitchFamily="34" charset="-128"/>
            </a:endParaRPr>
          </a:p>
        </p:txBody>
      </p:sp>
      <p:sp>
        <p:nvSpPr>
          <p:cNvPr id="92167" name="Rectangle 5"/>
          <p:cNvSpPr>
            <a:spLocks noGrp="1" noRot="1" noChangeAspect="1" noChangeArrowheads="1" noTextEdit="1"/>
          </p:cNvSpPr>
          <p:nvPr>
            <p:ph type="sldImg"/>
          </p:nvPr>
        </p:nvSpPr>
        <p:spPr>
          <a:xfrm>
            <a:off x="381000" y="695325"/>
            <a:ext cx="6092825" cy="3427413"/>
          </a:xfrm>
          <a:solidFill>
            <a:srgbClr val="FFFFFF"/>
          </a:solidFill>
          <a:ln/>
        </p:spPr>
      </p:sp>
      <p:sp>
        <p:nvSpPr>
          <p:cNvPr id="92168" name="Rectangle 6"/>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49422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1"/>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fld id="{91438338-6AE3-43FA-A871-29AD4C99A91F}" type="slidenum">
              <a:rPr lang="fr-FR" altLang="fr-FR">
                <a:solidFill>
                  <a:srgbClr val="000000"/>
                </a:solidFill>
              </a:rPr>
              <a:pPr eaLnBrk="1" hangingPunct="1"/>
              <a:t>9</a:t>
            </a:fld>
            <a:endParaRPr lang="fr-FR" altLang="fr-FR">
              <a:solidFill>
                <a:srgbClr val="000000"/>
              </a:solidFill>
            </a:endParaRPr>
          </a:p>
        </p:txBody>
      </p:sp>
      <p:sp>
        <p:nvSpPr>
          <p:cNvPr id="93187" name="Text Box 1"/>
          <p:cNvSpPr txBox="1">
            <a:spLocks noChangeArrowheads="1"/>
          </p:cNvSpPr>
          <p:nvPr/>
        </p:nvSpPr>
        <p:spPr bwMode="auto">
          <a:xfrm>
            <a:off x="3884613" y="8685213"/>
            <a:ext cx="29670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buClrTx/>
              <a:buFontTx/>
              <a:buNone/>
            </a:pPr>
            <a:fld id="{D65D56C2-5985-4A95-97CF-7E6313CA2815}" type="slidenum">
              <a:rPr lang="fr-FR" altLang="fr-FR" sz="1200">
                <a:solidFill>
                  <a:srgbClr val="000000"/>
                </a:solidFill>
                <a:cs typeface="Arial Unicode MS" panose="020B0604020202020204" pitchFamily="34" charset="-128"/>
              </a:rPr>
              <a:pPr algn="r" eaLnBrk="1" hangingPunct="1">
                <a:buClrTx/>
                <a:buFontTx/>
                <a:buNone/>
              </a:pPr>
              <a:t>9</a:t>
            </a:fld>
            <a:endParaRPr lang="fr-FR" altLang="fr-FR" sz="1200">
              <a:solidFill>
                <a:srgbClr val="000000"/>
              </a:solidFill>
              <a:cs typeface="Arial Unicode MS" panose="020B0604020202020204" pitchFamily="34" charset="-128"/>
            </a:endParaRPr>
          </a:p>
        </p:txBody>
      </p:sp>
      <p:sp>
        <p:nvSpPr>
          <p:cNvPr id="93188" name="Text Box 2"/>
          <p:cNvSpPr txBox="1">
            <a:spLocks noChangeArrowheads="1"/>
          </p:cNvSpPr>
          <p:nvPr/>
        </p:nvSpPr>
        <p:spPr bwMode="auto">
          <a:xfrm>
            <a:off x="3881438" y="8686800"/>
            <a:ext cx="29718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r" eaLnBrk="1" hangingPunct="1">
              <a:lnSpc>
                <a:spcPct val="95000"/>
              </a:lnSpc>
              <a:buClrTx/>
              <a:buFontTx/>
              <a:buNone/>
            </a:pPr>
            <a:fld id="{B323F9EE-D2FE-465D-AA21-1B5DDB31C9FE}" type="slidenum">
              <a:rPr lang="fr-FR" altLang="fr-FR" sz="1200">
                <a:solidFill>
                  <a:srgbClr val="000000"/>
                </a:solidFill>
                <a:latin typeface="Times New Roman" panose="02020603050405020304" pitchFamily="18" charset="0"/>
                <a:cs typeface="Arial Unicode MS" panose="020B0604020202020204" pitchFamily="34" charset="-128"/>
              </a:rPr>
              <a:pPr algn="r" eaLnBrk="1" hangingPunct="1">
                <a:lnSpc>
                  <a:spcPct val="95000"/>
                </a:lnSpc>
                <a:buClrTx/>
                <a:buFontTx/>
                <a:buNone/>
              </a:pPr>
              <a:t>9</a:t>
            </a:fld>
            <a:endParaRPr lang="fr-FR" altLang="fr-FR" sz="1200">
              <a:solidFill>
                <a:srgbClr val="000000"/>
              </a:solidFill>
              <a:latin typeface="Times New Roman" panose="02020603050405020304" pitchFamily="18" charset="0"/>
              <a:cs typeface="Arial Unicode MS" panose="020B0604020202020204" pitchFamily="34" charset="-128"/>
            </a:endParaRPr>
          </a:p>
        </p:txBody>
      </p:sp>
      <p:sp>
        <p:nvSpPr>
          <p:cNvPr id="93189" name="Rectangle 3"/>
          <p:cNvSpPr>
            <a:spLocks noGrp="1" noRot="1" noChangeAspect="1" noChangeArrowheads="1" noTextEdit="1"/>
          </p:cNvSpPr>
          <p:nvPr>
            <p:ph type="sldImg"/>
          </p:nvPr>
        </p:nvSpPr>
        <p:spPr>
          <a:xfrm>
            <a:off x="382588" y="695325"/>
            <a:ext cx="6091237" cy="3427413"/>
          </a:xfrm>
          <a:solidFill>
            <a:srgbClr val="FFFFFF"/>
          </a:solidFill>
          <a:ln/>
        </p:spPr>
      </p:sp>
      <p:sp>
        <p:nvSpPr>
          <p:cNvPr id="93190" name="Rectangle 4"/>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919096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9B86D857-6402-4664-9870-7749C9995262}"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pic>
        <p:nvPicPr>
          <p:cNvPr id="18" name="Image 17"/>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20" name="Image 19"/>
          <p:cNvPicPr>
            <a:picLocks noChangeAspect="1"/>
          </p:cNvPicPr>
          <p:nvPr userDrawn="1"/>
        </p:nvPicPr>
        <p:blipFill>
          <a:blip r:embed="rId3"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3062308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05E5339-A969-4E30-ADBA-1C76940C3F97}"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9273919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330666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6909163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3242668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9459424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60093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DA72C84-364C-47E3-8102-0A38F31770F6}"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574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186BE7F-7BA0-4721-A266-CD2822027FCF}"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787970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3D6DD33-7EF9-448F-BAAD-91C07DAF7557}"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306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38467CD-D37F-45B6-BE5F-9592EA29BC92}"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114250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5B4F069-6F31-4D48-8514-7DEC02FB5984}"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204786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58DC655-64D5-4927-A16B-5FC76E614F01}"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795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53096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316575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1ACF5A0-5071-47E5-8674-FD3D30A6680C}"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25794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70FE1BB-DD1B-4B07-BA33-3A6AF345AA68}"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pic>
        <p:nvPicPr>
          <p:cNvPr id="8" name="Image 7"/>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7" name="Image 6"/>
          <p:cNvPicPr>
            <a:picLocks noChangeAspect="1"/>
          </p:cNvPicPr>
          <p:nvPr userDrawn="1"/>
        </p:nvPicPr>
        <p:blipFill>
          <a:blip r:embed="rId3"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4219134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ACF5A0-5071-47E5-8674-FD3D30A6680C}"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251138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ACF5A0-5071-47E5-8674-FD3D30A6680C}" type="datetimeFigureOut">
              <a:rPr lang="fr-FR" smtClean="0"/>
              <a:t>09/08/2016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711351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ACF5A0-5071-47E5-8674-FD3D30A6680C}" type="datetimeFigureOut">
              <a:rPr lang="fr-FR" smtClean="0"/>
              <a:t>09/08/2016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420452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ACF5A0-5071-47E5-8674-FD3D30A6680C}" type="datetimeFigureOut">
              <a:rPr lang="fr-FR" smtClean="0"/>
              <a:t>09/08/2016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248264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ACF5A0-5071-47E5-8674-FD3D30A6680C}"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4115887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ACF5A0-5071-47E5-8674-FD3D30A6680C}"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1002654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3975305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ACF5A0-5071-47E5-8674-FD3D30A6680C}"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65E70E-3545-446C-8CB8-C365E580DC34}" type="slidenum">
              <a:rPr lang="fr-FR" smtClean="0"/>
              <a:t>‹N°›</a:t>
            </a:fld>
            <a:endParaRPr lang="fr-FR"/>
          </a:p>
        </p:txBody>
      </p:sp>
    </p:spTree>
    <p:extLst>
      <p:ext uri="{BB962C8B-B14F-4D97-AF65-F5344CB8AC3E}">
        <p14:creationId xmlns:p14="http://schemas.microsoft.com/office/powerpoint/2010/main" val="3934764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906447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05061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73B069-0EAD-4947-8232-FF5037058A7A}" type="datetime1">
              <a:rPr lang="fr-FR" smtClean="0"/>
              <a:pPr/>
              <a:t>09/08/2016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33229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B0858EF-5A5A-449D-BCEA-18AAEBE3A2D2}"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974358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0858EF-5A5A-449D-BCEA-18AAEBE3A2D2}"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617426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B0858EF-5A5A-449D-BCEA-18AAEBE3A2D2}" type="datetimeFigureOut">
              <a:rPr lang="fr-FR" smtClean="0"/>
              <a:t>09/08/2016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7454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B0858EF-5A5A-449D-BCEA-18AAEBE3A2D2}" type="datetimeFigureOut">
              <a:rPr lang="fr-FR" smtClean="0"/>
              <a:t>09/08/2016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2455306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0858EF-5A5A-449D-BCEA-18AAEBE3A2D2}" type="datetimeFigureOut">
              <a:rPr lang="fr-FR" smtClean="0"/>
              <a:t>09/08/2016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9042035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0858EF-5A5A-449D-BCEA-18AAEBE3A2D2}"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611304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B0858EF-5A5A-449D-BCEA-18AAEBE3A2D2}"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3464109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358832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B0858EF-5A5A-449D-BCEA-18AAEBE3A2D2}"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5CA19-9FB1-4A6B-834B-8A84B84C6B73}" type="slidenum">
              <a:rPr lang="fr-FR" smtClean="0"/>
              <a:t>‹N°›</a:t>
            </a:fld>
            <a:endParaRPr lang="fr-FR"/>
          </a:p>
        </p:txBody>
      </p:sp>
    </p:spTree>
    <p:extLst>
      <p:ext uri="{BB962C8B-B14F-4D97-AF65-F5344CB8AC3E}">
        <p14:creationId xmlns:p14="http://schemas.microsoft.com/office/powerpoint/2010/main" val="1871866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07822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57C7BCE-9E3A-4D1A-AFD9-6C2BED8DCCF8}" type="datetime1">
              <a:rPr lang="fr-FR" smtClean="0"/>
              <a:pPr/>
              <a:t>09/08/2016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4250621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243595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856E8C1-5070-4574-821F-3A35205ED76D}"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553906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856E8C1-5070-4574-821F-3A35205ED76D}"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53456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856E8C1-5070-4574-821F-3A35205ED76D}" type="datetimeFigureOut">
              <a:rPr lang="fr-FR" smtClean="0"/>
              <a:t>09/08/2016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4447345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856E8C1-5070-4574-821F-3A35205ED76D}" type="datetimeFigureOut">
              <a:rPr lang="fr-FR" smtClean="0"/>
              <a:t>09/08/2016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595780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56E8C1-5070-4574-821F-3A35205ED76D}" type="datetimeFigureOut">
              <a:rPr lang="fr-FR" smtClean="0"/>
              <a:t>09/08/2016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5875507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56E8C1-5070-4574-821F-3A35205ED76D}"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818774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856E8C1-5070-4574-821F-3A35205ED76D}"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12346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2667668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856E8C1-5070-4574-821F-3A35205ED76D}"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002CD8C-9F39-4E11-B026-2A3C1D03F6CF}" type="slidenum">
              <a:rPr lang="fr-FR" smtClean="0"/>
              <a:t>‹N°›</a:t>
            </a:fld>
            <a:endParaRPr lang="fr-FR"/>
          </a:p>
        </p:txBody>
      </p:sp>
    </p:spTree>
    <p:extLst>
      <p:ext uri="{BB962C8B-B14F-4D97-AF65-F5344CB8AC3E}">
        <p14:creationId xmlns:p14="http://schemas.microsoft.com/office/powerpoint/2010/main" val="362885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4826A65-65AA-45BE-9489-570C3E1ADA44}" type="datetime1">
              <a:rPr lang="fr-FR" smtClean="0"/>
              <a:pPr/>
              <a:t>09/08/2016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40745338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3202757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56456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E21EA62-499B-4DD9-A521-8E5CC412D98F}"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754666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21EA62-499B-4DD9-A521-8E5CC412D98F}"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438219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21EA62-499B-4DD9-A521-8E5CC412D98F}" type="datetimeFigureOut">
              <a:rPr lang="fr-FR" smtClean="0"/>
              <a:t>09/08/2016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3249887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E21EA62-499B-4DD9-A521-8E5CC412D98F}" type="datetimeFigureOut">
              <a:rPr lang="fr-FR" smtClean="0"/>
              <a:t>09/08/2016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491350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21EA62-499B-4DD9-A521-8E5CC412D98F}" type="datetimeFigureOut">
              <a:rPr lang="fr-FR" smtClean="0"/>
              <a:t>09/08/2016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84674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21EA62-499B-4DD9-A521-8E5CC412D98F}"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362931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E21EA62-499B-4DD9-A521-8E5CC412D98F}" type="datetimeFigureOut">
              <a:rPr lang="fr-FR" smtClean="0"/>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27038600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1918660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03E8101-BB23-4C9E-B452-D16326C55546}" type="datetime1">
              <a:rPr lang="fr-FR" smtClean="0"/>
              <a:pPr/>
              <a:t>09/08/2016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1101573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21EA62-499B-4DD9-A521-8E5CC412D98F}" type="datetimeFigureOut">
              <a:rPr lang="fr-FR" smtClean="0"/>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E8C47F-1BAB-433D-BF3E-4031FC590AF2}" type="slidenum">
              <a:rPr lang="fr-FR" smtClean="0"/>
              <a:t>‹N°›</a:t>
            </a:fld>
            <a:endParaRPr lang="fr-FR"/>
          </a:p>
        </p:txBody>
      </p:sp>
    </p:spTree>
    <p:extLst>
      <p:ext uri="{BB962C8B-B14F-4D97-AF65-F5344CB8AC3E}">
        <p14:creationId xmlns:p14="http://schemas.microsoft.com/office/powerpoint/2010/main" val="4015830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3401374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0082128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3516797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806612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148617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981397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2019887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21430901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130504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AFB85-84A6-475D-AAC2-B34273C87BD8}" type="datetime1">
              <a:rPr lang="fr-FR" smtClean="0"/>
              <a:pPr/>
              <a:t>09/08/2016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6297255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60593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74D20-A009-4E5A-8EB5-8C974BC4DDF3}"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A172CB-8351-4748-9884-EBACAFC2ED6A}" type="slidenum">
              <a:rPr lang="fr-FR" smtClean="0"/>
              <a:pPr/>
              <a:t>‹N°›</a:t>
            </a:fld>
            <a:endParaRPr lang="fr-FR"/>
          </a:p>
        </p:txBody>
      </p:sp>
    </p:spTree>
    <p:extLst>
      <p:ext uri="{BB962C8B-B14F-4D97-AF65-F5344CB8AC3E}">
        <p14:creationId xmlns:p14="http://schemas.microsoft.com/office/powerpoint/2010/main" val="3581296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28301863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671415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3331469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1023755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9815647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41070796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456811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80057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ADAC5D-23FA-4ACE-8F3B-34FA8C537A15}" type="datetime1">
              <a:rPr lang="fr-FR" smtClean="0"/>
              <a:pPr/>
              <a:t>09/08/2016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6580142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13479030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556452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5D6587-8F8E-4F26-B810-F8982AA0FA18}"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195BF27-90C2-40A5-B2ED-192A02FF66AC}" type="slidenum">
              <a:rPr lang="fr-FR" smtClean="0"/>
              <a:pPr/>
              <a:t>‹N°›</a:t>
            </a:fld>
            <a:endParaRPr lang="fr-FR"/>
          </a:p>
        </p:txBody>
      </p:sp>
    </p:spTree>
    <p:extLst>
      <p:ext uri="{BB962C8B-B14F-4D97-AF65-F5344CB8AC3E}">
        <p14:creationId xmlns:p14="http://schemas.microsoft.com/office/powerpoint/2010/main" val="384612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3719369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6954254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0161246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40284495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802906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1469055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23258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DB6089D-2EF2-4D6C-9DFA-A036A4504C89}" type="datetime1">
              <a:rPr lang="fr-FR" smtClean="0"/>
              <a:pPr/>
              <a:t>09/08/2016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DB7AF3-2AC4-4173-A60D-49C4502EB5E1}" type="slidenum">
              <a:rPr lang="fr-FR" smtClean="0"/>
              <a:pPr/>
              <a:t>‹N°›</a:t>
            </a:fld>
            <a:endParaRPr lang="fr-FR"/>
          </a:p>
        </p:txBody>
      </p:sp>
    </p:spTree>
    <p:extLst>
      <p:ext uri="{BB962C8B-B14F-4D97-AF65-F5344CB8AC3E}">
        <p14:creationId xmlns:p14="http://schemas.microsoft.com/office/powerpoint/2010/main" val="2166437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30024121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78568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41737939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6D7C16-E3F2-45F6-A536-E6C4E8CC0C80}"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116DEF-1AFA-4A71-96C9-4781F68C1052}" type="slidenum">
              <a:rPr lang="fr-FR" smtClean="0"/>
              <a:pPr/>
              <a:t>‹N°›</a:t>
            </a:fld>
            <a:endParaRPr lang="fr-FR"/>
          </a:p>
        </p:txBody>
      </p:sp>
    </p:spTree>
    <p:extLst>
      <p:ext uri="{BB962C8B-B14F-4D97-AF65-F5344CB8AC3E}">
        <p14:creationId xmlns:p14="http://schemas.microsoft.com/office/powerpoint/2010/main" val="17367792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4361359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27986987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9159047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42719745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11671282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65E9500-CA43-4FC4-BD5E-58FE593BEE56}" type="datetimeFigureOut">
              <a:rPr lang="fr-FR" smtClean="0"/>
              <a:pPr/>
              <a:t>09/08/2016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C92163-CFB6-4A60-9F4C-EE0FADACCECB}" type="slidenum">
              <a:rPr lang="fr-FR" smtClean="0"/>
              <a:pPr/>
              <a:t>‹N°›</a:t>
            </a:fld>
            <a:endParaRPr lang="fr-FR"/>
          </a:p>
        </p:txBody>
      </p:sp>
    </p:spTree>
    <p:extLst>
      <p:ext uri="{BB962C8B-B14F-4D97-AF65-F5344CB8AC3E}">
        <p14:creationId xmlns:p14="http://schemas.microsoft.com/office/powerpoint/2010/main" val="50269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215CD4-898C-4576-96F0-CD1F48CD0831}" type="datetime1">
              <a:rPr lang="fr-FR" smtClean="0"/>
              <a:pPr/>
              <a:t>09/08/2016</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DB7AF3-2AC4-4173-A60D-49C4502EB5E1}" type="slidenum">
              <a:rPr lang="fr-FR" smtClean="0"/>
              <a:pPr/>
              <a:t>‹N°›</a:t>
            </a:fld>
            <a:endParaRPr lang="fr-FR"/>
          </a:p>
        </p:txBody>
      </p:sp>
      <p:pic>
        <p:nvPicPr>
          <p:cNvPr id="18" name="Image 17"/>
          <p:cNvPicPr>
            <a:picLocks noChangeAspect="1"/>
          </p:cNvPicPr>
          <p:nvPr userDrawn="1"/>
        </p:nvPicPr>
        <p:blipFill>
          <a:blip r:embed="rId18"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19" name="Image 18"/>
          <p:cNvPicPr>
            <a:picLocks noChangeAspect="1"/>
          </p:cNvPicPr>
          <p:nvPr userDrawn="1"/>
        </p:nvPicPr>
        <p:blipFill>
          <a:blip r:embed="rId19"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27990241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CF5A0-5071-47E5-8674-FD3D30A6680C}" type="datetimeFigureOut">
              <a:rPr lang="fr-FR" smtClean="0"/>
              <a:t>09/08/2016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5E70E-3545-446C-8CB8-C365E580DC34}" type="slidenum">
              <a:rPr lang="fr-FR" smtClean="0"/>
              <a:t>‹N°›</a:t>
            </a:fld>
            <a:endParaRPr lang="fr-FR"/>
          </a:p>
        </p:txBody>
      </p:sp>
    </p:spTree>
    <p:extLst>
      <p:ext uri="{BB962C8B-B14F-4D97-AF65-F5344CB8AC3E}">
        <p14:creationId xmlns:p14="http://schemas.microsoft.com/office/powerpoint/2010/main" val="32727906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858EF-5A5A-449D-BCEA-18AAEBE3A2D2}" type="datetimeFigureOut">
              <a:rPr lang="fr-FR" smtClean="0"/>
              <a:t>09/08/2016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5CA19-9FB1-4A6B-834B-8A84B84C6B73}" type="slidenum">
              <a:rPr lang="fr-FR" smtClean="0"/>
              <a:t>‹N°›</a:t>
            </a:fld>
            <a:endParaRPr lang="fr-FR"/>
          </a:p>
        </p:txBody>
      </p:sp>
      <p:pic>
        <p:nvPicPr>
          <p:cNvPr id="7" name="Image 6"/>
          <p:cNvPicPr>
            <a:picLocks noChangeAspect="1"/>
          </p:cNvPicPr>
          <p:nvPr userDrawn="1"/>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802282" y="6159896"/>
            <a:ext cx="1308220" cy="629686"/>
          </a:xfrm>
          <a:prstGeom prst="rect">
            <a:avLst/>
          </a:prstGeom>
        </p:spPr>
      </p:pic>
      <p:pic>
        <p:nvPicPr>
          <p:cNvPr id="8" name="Image 7"/>
          <p:cNvPicPr>
            <a:picLocks noChangeAspect="1"/>
          </p:cNvPicPr>
          <p:nvPr userDrawn="1"/>
        </p:nvPicPr>
        <p:blipFill>
          <a:blip r:embed="rId14" cstate="print"/>
          <a:stretch>
            <a:fillRect/>
          </a:stretch>
        </p:blipFill>
        <p:spPr>
          <a:xfrm>
            <a:off x="9365952" y="5985535"/>
            <a:ext cx="993333" cy="804047"/>
          </a:xfrm>
          <a:prstGeom prst="rect">
            <a:avLst/>
          </a:prstGeom>
        </p:spPr>
      </p:pic>
    </p:spTree>
    <p:extLst>
      <p:ext uri="{BB962C8B-B14F-4D97-AF65-F5344CB8AC3E}">
        <p14:creationId xmlns:p14="http://schemas.microsoft.com/office/powerpoint/2010/main" val="27037893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6E8C1-5070-4574-821F-3A35205ED76D}" type="datetimeFigureOut">
              <a:rPr lang="fr-FR" smtClean="0"/>
              <a:t>09/08/2016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2CD8C-9F39-4E11-B026-2A3C1D03F6CF}" type="slidenum">
              <a:rPr lang="fr-FR" smtClean="0"/>
              <a:t>‹N°›</a:t>
            </a:fld>
            <a:endParaRPr lang="fr-FR"/>
          </a:p>
        </p:txBody>
      </p:sp>
    </p:spTree>
    <p:extLst>
      <p:ext uri="{BB962C8B-B14F-4D97-AF65-F5344CB8AC3E}">
        <p14:creationId xmlns:p14="http://schemas.microsoft.com/office/powerpoint/2010/main" val="162985080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1EA62-499B-4DD9-A521-8E5CC412D98F}" type="datetimeFigureOut">
              <a:rPr lang="fr-FR" smtClean="0"/>
              <a:t>09/08/2016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8C47F-1BAB-433D-BF3E-4031FC590AF2}" type="slidenum">
              <a:rPr lang="fr-FR" smtClean="0"/>
              <a:t>‹N°›</a:t>
            </a:fld>
            <a:endParaRPr lang="fr-FR"/>
          </a:p>
        </p:txBody>
      </p:sp>
    </p:spTree>
    <p:extLst>
      <p:ext uri="{BB962C8B-B14F-4D97-AF65-F5344CB8AC3E}">
        <p14:creationId xmlns:p14="http://schemas.microsoft.com/office/powerpoint/2010/main" val="213350688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74D20-A009-4E5A-8EB5-8C974BC4DDF3}" type="datetimeFigureOut">
              <a:rPr lang="fr-FR" smtClean="0"/>
              <a:pPr/>
              <a:t>09/08/2016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172CB-8351-4748-9884-EBACAFC2ED6A}" type="slidenum">
              <a:rPr lang="fr-FR" smtClean="0"/>
              <a:pPr/>
              <a:t>‹N°›</a:t>
            </a:fld>
            <a:endParaRPr lang="fr-FR"/>
          </a:p>
        </p:txBody>
      </p:sp>
    </p:spTree>
    <p:extLst>
      <p:ext uri="{BB962C8B-B14F-4D97-AF65-F5344CB8AC3E}">
        <p14:creationId xmlns:p14="http://schemas.microsoft.com/office/powerpoint/2010/main" val="335536986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D6587-8F8E-4F26-B810-F8982AA0FA18}" type="datetimeFigureOut">
              <a:rPr lang="fr-FR" smtClean="0"/>
              <a:pPr/>
              <a:t>09/08/2016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5BF27-90C2-40A5-B2ED-192A02FF66AC}" type="slidenum">
              <a:rPr lang="fr-FR" smtClean="0"/>
              <a:pPr/>
              <a:t>‹N°›</a:t>
            </a:fld>
            <a:endParaRPr lang="fr-FR"/>
          </a:p>
        </p:txBody>
      </p:sp>
    </p:spTree>
    <p:extLst>
      <p:ext uri="{BB962C8B-B14F-4D97-AF65-F5344CB8AC3E}">
        <p14:creationId xmlns:p14="http://schemas.microsoft.com/office/powerpoint/2010/main" val="24320261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D7C16-E3F2-45F6-A536-E6C4E8CC0C80}" type="datetimeFigureOut">
              <a:rPr lang="fr-FR" smtClean="0"/>
              <a:pPr/>
              <a:t>09/08/2016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16DEF-1AFA-4A71-96C9-4781F68C1052}" type="slidenum">
              <a:rPr lang="fr-FR" smtClean="0"/>
              <a:pPr/>
              <a:t>‹N°›</a:t>
            </a:fld>
            <a:endParaRPr lang="fr-FR"/>
          </a:p>
        </p:txBody>
      </p:sp>
    </p:spTree>
    <p:extLst>
      <p:ext uri="{BB962C8B-B14F-4D97-AF65-F5344CB8AC3E}">
        <p14:creationId xmlns:p14="http://schemas.microsoft.com/office/powerpoint/2010/main" val="72476135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E9500-CA43-4FC4-BD5E-58FE593BEE56}" type="datetimeFigureOut">
              <a:rPr lang="fr-FR" smtClean="0"/>
              <a:pPr/>
              <a:t>09/08/2016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92163-CFB6-4A60-9F4C-EE0FADACCECB}" type="slidenum">
              <a:rPr lang="fr-FR" smtClean="0"/>
              <a:pPr/>
              <a:t>‹N°›</a:t>
            </a:fld>
            <a:endParaRPr lang="fr-FR"/>
          </a:p>
        </p:txBody>
      </p:sp>
    </p:spTree>
    <p:extLst>
      <p:ext uri="{BB962C8B-B14F-4D97-AF65-F5344CB8AC3E}">
        <p14:creationId xmlns:p14="http://schemas.microsoft.com/office/powerpoint/2010/main" val="23648934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06023" y="4963909"/>
            <a:ext cx="7766936" cy="1096899"/>
          </a:xfrm>
        </p:spPr>
        <p:txBody>
          <a:bodyPr>
            <a:noAutofit/>
          </a:bodyPr>
          <a:lstStyle/>
          <a:p>
            <a:pPr algn="l"/>
            <a:r>
              <a:rPr lang="fr-FR" dirty="0" smtClean="0"/>
              <a:t>Date</a:t>
            </a:r>
          </a:p>
          <a:p>
            <a:pPr algn="l"/>
            <a:r>
              <a:rPr lang="fr-FR" dirty="0" smtClean="0"/>
              <a:t>Intervenant</a:t>
            </a:r>
            <a:endParaRPr lang="fr-FR" dirty="0"/>
          </a:p>
        </p:txBody>
      </p:sp>
      <p:pic>
        <p:nvPicPr>
          <p:cNvPr id="4" name="Imag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27616" y="409618"/>
            <a:ext cx="3335439" cy="1605449"/>
          </a:xfrm>
          <a:prstGeom prst="rect">
            <a:avLst/>
          </a:prstGeom>
        </p:spPr>
      </p:pic>
      <p:sp>
        <p:nvSpPr>
          <p:cNvPr id="5" name="Titre 4"/>
          <p:cNvSpPr>
            <a:spLocks noGrp="1"/>
          </p:cNvSpPr>
          <p:nvPr>
            <p:ph type="ctrTitle"/>
          </p:nvPr>
        </p:nvSpPr>
        <p:spPr>
          <a:xfrm>
            <a:off x="1461346" y="2788920"/>
            <a:ext cx="8261773" cy="926636"/>
          </a:xfrm>
        </p:spPr>
        <p:txBody>
          <a:bodyPr/>
          <a:lstStyle/>
          <a:p>
            <a:pPr algn="l"/>
            <a:r>
              <a:rPr lang="fr-FR" altLang="fr-FR" sz="4800" b="1" dirty="0">
                <a:solidFill>
                  <a:schemeClr val="tx1"/>
                </a:solidFill>
              </a:rPr>
              <a:t>L' alcool </a:t>
            </a:r>
            <a:r>
              <a:rPr lang="fr-FR" altLang="fr-FR" sz="4800" b="1" dirty="0" smtClean="0">
                <a:solidFill>
                  <a:schemeClr val="tx1"/>
                </a:solidFill>
              </a:rPr>
              <a:t>dans l'entreprise</a:t>
            </a:r>
            <a:endParaRPr lang="fr-FR" sz="4800" dirty="0"/>
          </a:p>
        </p:txBody>
      </p:sp>
    </p:spTree>
    <p:extLst>
      <p:ext uri="{BB962C8B-B14F-4D97-AF65-F5344CB8AC3E}">
        <p14:creationId xmlns:p14="http://schemas.microsoft.com/office/powerpoint/2010/main" val="51041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869" y="1143000"/>
            <a:ext cx="76390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39" name="Text Box 2"/>
          <p:cNvSpPr txBox="1">
            <a:spLocks noChangeArrowheads="1"/>
          </p:cNvSpPr>
          <p:nvPr/>
        </p:nvSpPr>
        <p:spPr bwMode="auto">
          <a:xfrm>
            <a:off x="1081088" y="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Usages des SP</a:t>
            </a:r>
            <a:r>
              <a:rPr lang="fr-FR" altLang="fr-FR" sz="4000" dirty="0">
                <a:solidFill>
                  <a:srgbClr val="074693"/>
                </a:solidFill>
              </a:rPr>
              <a:t>A</a:t>
            </a:r>
            <a:r>
              <a:rPr lang="fr-FR" altLang="fr-FR" sz="4000" dirty="0">
                <a:solidFill>
                  <a:srgbClr val="004586"/>
                </a:solidFill>
              </a:rPr>
              <a:t> dans certains secteurs</a:t>
            </a:r>
          </a:p>
        </p:txBody>
      </p:sp>
      <p:sp>
        <p:nvSpPr>
          <p:cNvPr id="14340" name="Text Box 3"/>
          <p:cNvSpPr txBox="1">
            <a:spLocks noChangeArrowheads="1"/>
          </p:cNvSpPr>
          <p:nvPr/>
        </p:nvSpPr>
        <p:spPr bwMode="auto">
          <a:xfrm>
            <a:off x="622301" y="6170612"/>
            <a:ext cx="8686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buClrTx/>
              <a:buFontTx/>
              <a:buNone/>
            </a:pPr>
            <a:r>
              <a:rPr lang="fr-FR" altLang="fr-FR" sz="1400" dirty="0">
                <a:solidFill>
                  <a:srgbClr val="000000"/>
                </a:solidFill>
              </a:rPr>
              <a:t>Consommation ponctuelle importante/mois : </a:t>
            </a:r>
            <a:r>
              <a:rPr lang="fr-FR" altLang="fr-FR" sz="1400" b="1" dirty="0">
                <a:solidFill>
                  <a:srgbClr val="000000"/>
                </a:solidFill>
              </a:rPr>
              <a:t>6 verres ou plus </a:t>
            </a:r>
            <a:r>
              <a:rPr lang="fr-FR" altLang="fr-FR" sz="1400" dirty="0">
                <a:solidFill>
                  <a:srgbClr val="000000"/>
                </a:solidFill>
              </a:rPr>
              <a:t>lors</a:t>
            </a:r>
            <a:r>
              <a:rPr lang="fr-FR" altLang="fr-FR" sz="1400" b="1" dirty="0">
                <a:solidFill>
                  <a:srgbClr val="000000"/>
                </a:solidFill>
              </a:rPr>
              <a:t> </a:t>
            </a:r>
            <a:r>
              <a:rPr lang="fr-FR" altLang="fr-FR" sz="1400" dirty="0">
                <a:solidFill>
                  <a:srgbClr val="000000"/>
                </a:solidFill>
              </a:rPr>
              <a:t>d'une même occasion au moins une fois par mois</a:t>
            </a:r>
          </a:p>
        </p:txBody>
      </p:sp>
    </p:spTree>
    <p:extLst>
      <p:ext uri="{BB962C8B-B14F-4D97-AF65-F5344CB8AC3E}">
        <p14:creationId xmlns:p14="http://schemas.microsoft.com/office/powerpoint/2010/main" val="2012355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24000" y="6357939"/>
            <a:ext cx="9429750" cy="34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Calibri" panose="020F0502020204030204" pitchFamily="34" charset="0"/>
                <a:ea typeface="Microsoft YaHei" panose="020B0503020204020204" pitchFamily="34" charset="-122"/>
              </a:defRPr>
            </a:lvl9pPr>
          </a:lstStyle>
          <a:p>
            <a:pPr eaLnBrk="1" hangingPunct="1">
              <a:buClrTx/>
              <a:buFontTx/>
              <a:buNone/>
            </a:pPr>
            <a:r>
              <a:rPr lang="fr-FR" altLang="fr-FR" sz="1600">
                <a:solidFill>
                  <a:srgbClr val="000000"/>
                </a:solidFill>
              </a:rPr>
              <a:t>Consommation ponctuelle importante (CPI ) : </a:t>
            </a:r>
            <a:r>
              <a:rPr lang="fr-FR" altLang="fr-FR" sz="1600" b="1">
                <a:solidFill>
                  <a:srgbClr val="000000"/>
                </a:solidFill>
              </a:rPr>
              <a:t>6 verres ou plus </a:t>
            </a:r>
            <a:r>
              <a:rPr lang="fr-FR" altLang="fr-FR" sz="1600">
                <a:solidFill>
                  <a:srgbClr val="000000"/>
                </a:solidFill>
              </a:rPr>
              <a:t>lors</a:t>
            </a:r>
            <a:r>
              <a:rPr lang="fr-FR" altLang="fr-FR" sz="1600" b="1">
                <a:solidFill>
                  <a:srgbClr val="000000"/>
                </a:solidFill>
              </a:rPr>
              <a:t> </a:t>
            </a:r>
            <a:r>
              <a:rPr lang="fr-FR" altLang="fr-FR" sz="1600">
                <a:solidFill>
                  <a:srgbClr val="000000"/>
                </a:solidFill>
              </a:rPr>
              <a:t>d'une même occasion</a:t>
            </a:r>
          </a:p>
        </p:txBody>
      </p:sp>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357314"/>
            <a:ext cx="864393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Text Box 3"/>
          <p:cNvSpPr txBox="1">
            <a:spLocks noChangeArrowheads="1"/>
          </p:cNvSpPr>
          <p:nvPr/>
        </p:nvSpPr>
        <p:spPr bwMode="auto">
          <a:xfrm>
            <a:off x="1389062" y="214314"/>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buClrTx/>
              <a:buFontTx/>
              <a:buNone/>
            </a:pPr>
            <a:r>
              <a:rPr lang="fr-FR" altLang="fr-FR" sz="3600" dirty="0">
                <a:solidFill>
                  <a:srgbClr val="074693"/>
                </a:solidFill>
              </a:rPr>
              <a:t>Évolution des indicateurs d’alcoolisation</a:t>
            </a:r>
          </a:p>
          <a:p>
            <a:pPr eaLnBrk="1" hangingPunct="1">
              <a:buClrTx/>
              <a:buFontTx/>
              <a:buNone/>
            </a:pPr>
            <a:r>
              <a:rPr lang="fr-FR" altLang="fr-FR" sz="3600" dirty="0">
                <a:solidFill>
                  <a:srgbClr val="074693"/>
                </a:solidFill>
              </a:rPr>
              <a:t>entre 2005 et 2010 des 18-25 ans par sexe</a:t>
            </a:r>
          </a:p>
        </p:txBody>
      </p:sp>
    </p:spTree>
    <p:extLst>
      <p:ext uri="{BB962C8B-B14F-4D97-AF65-F5344CB8AC3E}">
        <p14:creationId xmlns:p14="http://schemas.microsoft.com/office/powerpoint/2010/main" val="31198041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4" y="1417638"/>
            <a:ext cx="70072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387" name="Text Box 2"/>
          <p:cNvSpPr txBox="1">
            <a:spLocks noChangeArrowheads="1"/>
          </p:cNvSpPr>
          <p:nvPr/>
        </p:nvSpPr>
        <p:spPr bwMode="auto">
          <a:xfrm>
            <a:off x="1217612" y="250825"/>
            <a:ext cx="82280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Verre standard = 10 g alcool pur/verre</a:t>
            </a:r>
          </a:p>
          <a:p>
            <a:pPr algn="ctr" eaLnBrk="1" hangingPunct="1">
              <a:buClrTx/>
              <a:buFontTx/>
              <a:buNone/>
            </a:pPr>
            <a:r>
              <a:rPr lang="fr-FR" altLang="fr-FR" sz="4000" dirty="0">
                <a:solidFill>
                  <a:srgbClr val="004586"/>
                </a:solidFill>
              </a:rPr>
              <a:t>↑ l'alcoolémie de 0,2 à 0,25 g/l</a:t>
            </a:r>
          </a:p>
        </p:txBody>
      </p:sp>
      <p:pic>
        <p:nvPicPr>
          <p:cNvPr id="1638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77" y="3762375"/>
            <a:ext cx="7072312" cy="304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73039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009651" y="258762"/>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Recommandations OMS </a:t>
            </a:r>
          </a:p>
        </p:txBody>
      </p:sp>
      <p:sp>
        <p:nvSpPr>
          <p:cNvPr id="17411" name="Text Box 2"/>
          <p:cNvSpPr txBox="1">
            <a:spLocks noChangeArrowheads="1"/>
          </p:cNvSpPr>
          <p:nvPr/>
        </p:nvSpPr>
        <p:spPr bwMode="auto">
          <a:xfrm>
            <a:off x="1509713" y="1403350"/>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buClrTx/>
              <a:buFontTx/>
              <a:buNone/>
            </a:pPr>
            <a:endParaRPr lang="fr-FR" altLang="fr-FR" sz="2600" dirty="0">
              <a:solidFill>
                <a:srgbClr val="000000"/>
              </a:solidFill>
            </a:endParaRPr>
          </a:p>
          <a:p>
            <a:pPr eaLnBrk="1" hangingPunct="1">
              <a:buClrTx/>
              <a:buFontTx/>
              <a:buNone/>
            </a:pPr>
            <a:r>
              <a:rPr lang="fr-FR" altLang="fr-FR" sz="2600" dirty="0">
                <a:solidFill>
                  <a:srgbClr val="000000"/>
                </a:solidFill>
              </a:rPr>
              <a:t>Pour les hommes </a:t>
            </a:r>
            <a:r>
              <a:rPr lang="fr-FR" altLang="fr-FR" sz="2600" dirty="0">
                <a:solidFill>
                  <a:srgbClr val="000000"/>
                </a:solidFill>
                <a:latin typeface="Arial" panose="020B0604020202020204" pitchFamily="34" charset="0"/>
                <a:cs typeface="Arial" panose="020B0604020202020204" pitchFamily="34" charset="0"/>
              </a:rPr>
              <a:t>≤ </a:t>
            </a:r>
            <a:r>
              <a:rPr lang="fr-FR" altLang="fr-FR" sz="2600" dirty="0">
                <a:solidFill>
                  <a:srgbClr val="000000"/>
                </a:solidFill>
              </a:rPr>
              <a:t>3 verres/jour (</a:t>
            </a:r>
            <a:r>
              <a:rPr lang="fr-FR" altLang="fr-FR" sz="2600" dirty="0">
                <a:solidFill>
                  <a:srgbClr val="000000"/>
                </a:solidFill>
                <a:latin typeface="Arial" panose="020B0604020202020204" pitchFamily="34" charset="0"/>
                <a:cs typeface="Arial" panose="020B0604020202020204" pitchFamily="34" charset="0"/>
              </a:rPr>
              <a:t>≤</a:t>
            </a:r>
            <a:r>
              <a:rPr lang="fr-FR" altLang="fr-FR" sz="2600" dirty="0">
                <a:solidFill>
                  <a:srgbClr val="000000"/>
                </a:solidFill>
              </a:rPr>
              <a:t> 21 verres/semaine)</a:t>
            </a:r>
          </a:p>
          <a:p>
            <a:pPr eaLnBrk="1" hangingPunct="1">
              <a:buClrTx/>
              <a:buFontTx/>
              <a:buNone/>
            </a:pPr>
            <a:endParaRPr lang="fr-FR" altLang="fr-FR" sz="2600" dirty="0">
              <a:solidFill>
                <a:srgbClr val="000000"/>
              </a:solidFill>
            </a:endParaRPr>
          </a:p>
          <a:p>
            <a:pPr eaLnBrk="1" hangingPunct="1">
              <a:spcAft>
                <a:spcPts val="1413"/>
              </a:spcAft>
            </a:pPr>
            <a:r>
              <a:rPr lang="fr-FR" altLang="fr-FR" sz="2600" dirty="0">
                <a:solidFill>
                  <a:srgbClr val="000000"/>
                </a:solidFill>
              </a:rPr>
              <a:t>Pour les femmes </a:t>
            </a:r>
            <a:r>
              <a:rPr lang="fr-FR" altLang="fr-FR" sz="2600" dirty="0">
                <a:solidFill>
                  <a:srgbClr val="000000"/>
                </a:solidFill>
                <a:latin typeface="Arial" panose="020B0604020202020204" pitchFamily="34" charset="0"/>
                <a:cs typeface="Arial" panose="020B0604020202020204" pitchFamily="34" charset="0"/>
              </a:rPr>
              <a:t>≤</a:t>
            </a:r>
            <a:r>
              <a:rPr lang="fr-FR" altLang="fr-FR" sz="2600" dirty="0">
                <a:solidFill>
                  <a:srgbClr val="000000"/>
                </a:solidFill>
              </a:rPr>
              <a:t> 2  verres/jour (</a:t>
            </a:r>
            <a:r>
              <a:rPr lang="fr-FR" altLang="fr-FR" sz="2600" dirty="0">
                <a:solidFill>
                  <a:srgbClr val="000000"/>
                </a:solidFill>
                <a:latin typeface="Arial" panose="020B0604020202020204" pitchFamily="34" charset="0"/>
                <a:cs typeface="Arial" panose="020B0604020202020204" pitchFamily="34" charset="0"/>
              </a:rPr>
              <a:t>≤</a:t>
            </a:r>
            <a:r>
              <a:rPr lang="fr-FR" altLang="fr-FR" sz="2600" dirty="0">
                <a:solidFill>
                  <a:srgbClr val="000000"/>
                </a:solidFill>
              </a:rPr>
              <a:t> 14 verres/semaine)</a:t>
            </a:r>
          </a:p>
          <a:p>
            <a:pPr eaLnBrk="1" hangingPunct="1">
              <a:spcAft>
                <a:spcPts val="1413"/>
              </a:spcAft>
            </a:pPr>
            <a:r>
              <a:rPr lang="fr-FR" altLang="fr-FR" sz="2600" dirty="0">
                <a:solidFill>
                  <a:srgbClr val="000000"/>
                </a:solidFill>
              </a:rPr>
              <a:t>Pas plus de 4 verres par occasion (éviter les risques liés à l'alcoolisation aiguë)</a:t>
            </a:r>
          </a:p>
          <a:p>
            <a:pPr eaLnBrk="1" hangingPunct="1">
              <a:spcAft>
                <a:spcPts val="1413"/>
              </a:spcAft>
            </a:pPr>
            <a:r>
              <a:rPr lang="fr-FR" altLang="fr-FR" sz="2600" dirty="0">
                <a:solidFill>
                  <a:srgbClr val="000000"/>
                </a:solidFill>
              </a:rPr>
              <a:t>Pas d'alcool pendant la grossesse</a:t>
            </a:r>
          </a:p>
          <a:p>
            <a:pPr eaLnBrk="1" hangingPunct="1">
              <a:spcAft>
                <a:spcPts val="1413"/>
              </a:spcAft>
            </a:pPr>
            <a:r>
              <a:rPr lang="fr-FR" altLang="fr-FR" sz="2600" dirty="0">
                <a:solidFill>
                  <a:srgbClr val="000000"/>
                </a:solidFill>
              </a:rPr>
              <a:t>Au moins un jour par semaine sans aucune boisson alcoolisée</a:t>
            </a:r>
          </a:p>
        </p:txBody>
      </p:sp>
    </p:spTree>
    <p:extLst>
      <p:ext uri="{BB962C8B-B14F-4D97-AF65-F5344CB8AC3E}">
        <p14:creationId xmlns:p14="http://schemas.microsoft.com/office/powerpoint/2010/main" val="37180280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981201" y="273050"/>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18435" name="Text Box 2"/>
          <p:cNvSpPr txBox="1">
            <a:spLocks noChangeArrowheads="1"/>
          </p:cNvSpPr>
          <p:nvPr/>
        </p:nvSpPr>
        <p:spPr bwMode="auto">
          <a:xfrm>
            <a:off x="895351" y="6349"/>
            <a:ext cx="8221663"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6" y="1144587"/>
            <a:ext cx="8072438"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2874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995363" y="158750"/>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sp>
        <p:nvSpPr>
          <p:cNvPr id="19459" name="Text Box 2"/>
          <p:cNvSpPr txBox="1">
            <a:spLocks noChangeArrowheads="1"/>
          </p:cNvSpPr>
          <p:nvPr/>
        </p:nvSpPr>
        <p:spPr bwMode="auto">
          <a:xfrm>
            <a:off x="1238251" y="1303338"/>
            <a:ext cx="8228013"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rPr>
              <a:t>Pathologie digestive :</a:t>
            </a:r>
          </a:p>
          <a:p>
            <a:pPr eaLnBrk="1" hangingPunct="1">
              <a:spcAft>
                <a:spcPts val="1413"/>
              </a:spcAft>
              <a:buFont typeface="Wingdings" panose="05000000000000000000" pitchFamily="2" charset="2"/>
              <a:buChar char=""/>
            </a:pPr>
            <a:r>
              <a:rPr lang="fr-FR" altLang="fr-FR" sz="2600" dirty="0">
                <a:solidFill>
                  <a:srgbClr val="000000"/>
                </a:solidFill>
              </a:rPr>
              <a:t>Stéatose hépatique </a:t>
            </a:r>
            <a:r>
              <a:rPr lang="fr-FR" altLang="fr-FR" sz="2600" dirty="0">
                <a:solidFill>
                  <a:schemeClr val="tx1"/>
                </a:solidFill>
              </a:rPr>
              <a:t>(foie gras)</a:t>
            </a:r>
          </a:p>
          <a:p>
            <a:pPr eaLnBrk="1" hangingPunct="1">
              <a:spcAft>
                <a:spcPts val="1413"/>
              </a:spcAft>
              <a:buFont typeface="Wingdings" panose="05000000000000000000" pitchFamily="2" charset="2"/>
              <a:buChar char=""/>
            </a:pPr>
            <a:r>
              <a:rPr lang="fr-FR" altLang="fr-FR" sz="2600" dirty="0">
                <a:solidFill>
                  <a:srgbClr val="000000"/>
                </a:solidFill>
              </a:rPr>
              <a:t>Hépatite alcoolique</a:t>
            </a:r>
          </a:p>
          <a:p>
            <a:pPr eaLnBrk="1" hangingPunct="1">
              <a:spcAft>
                <a:spcPts val="1413"/>
              </a:spcAft>
              <a:buFont typeface="Wingdings" panose="05000000000000000000" pitchFamily="2" charset="2"/>
              <a:buChar char=""/>
            </a:pPr>
            <a:r>
              <a:rPr lang="fr-FR" altLang="fr-FR" sz="2600" dirty="0">
                <a:solidFill>
                  <a:srgbClr val="000000"/>
                </a:solidFill>
              </a:rPr>
              <a:t>Cirrhose hépatique - r</a:t>
            </a:r>
            <a:r>
              <a:rPr lang="fr-FR" altLang="fr-FR" sz="2600" dirty="0">
                <a:solidFill>
                  <a:srgbClr val="000000"/>
                </a:solidFill>
                <a:cs typeface="Arial" panose="020B0604020202020204" pitchFamily="34" charset="0"/>
              </a:rPr>
              <a:t>isque important si consommation </a:t>
            </a:r>
          </a:p>
          <a:p>
            <a:pPr eaLnBrk="1" hangingPunct="1">
              <a:spcAft>
                <a:spcPts val="1413"/>
              </a:spcAft>
            </a:pPr>
            <a:r>
              <a:rPr lang="fr-FR" altLang="fr-FR" sz="2600" b="1" dirty="0">
                <a:solidFill>
                  <a:srgbClr val="000000"/>
                </a:solidFill>
                <a:cs typeface="Arial" panose="020B0604020202020204" pitchFamily="34" charset="0"/>
              </a:rPr>
              <a:t>&gt;</a:t>
            </a:r>
            <a:r>
              <a:rPr lang="fr-FR" altLang="fr-FR" sz="2600" dirty="0">
                <a:solidFill>
                  <a:srgbClr val="000000"/>
                </a:solidFill>
                <a:cs typeface="Arial" panose="020B0604020202020204" pitchFamily="34" charset="0"/>
              </a:rPr>
              <a:t> </a:t>
            </a:r>
            <a:r>
              <a:rPr lang="fr-FR" altLang="fr-FR" sz="2600" b="1" dirty="0">
                <a:solidFill>
                  <a:srgbClr val="000000"/>
                </a:solidFill>
                <a:cs typeface="Arial" panose="020B0604020202020204" pitchFamily="34" charset="0"/>
              </a:rPr>
              <a:t>30 g/j pendant 10 ans (F)</a:t>
            </a:r>
          </a:p>
          <a:p>
            <a:pPr eaLnBrk="1" hangingPunct="1">
              <a:spcAft>
                <a:spcPts val="1413"/>
              </a:spcAft>
            </a:pPr>
            <a:r>
              <a:rPr lang="fr-FR" altLang="fr-FR" sz="2600" b="1" dirty="0">
                <a:solidFill>
                  <a:srgbClr val="000000"/>
                </a:solidFill>
                <a:cs typeface="Arial" panose="020B0604020202020204" pitchFamily="34" charset="0"/>
              </a:rPr>
              <a:t>&gt; 50 g/j pendant 15 ans (H)</a:t>
            </a:r>
          </a:p>
          <a:p>
            <a:pPr eaLnBrk="1" hangingPunct="1">
              <a:spcAft>
                <a:spcPts val="1413"/>
              </a:spcAft>
              <a:buFont typeface="Wingdings" panose="05000000000000000000" pitchFamily="2" charset="2"/>
              <a:buChar char=""/>
            </a:pPr>
            <a:r>
              <a:rPr lang="fr-FR" altLang="fr-FR" sz="2600" dirty="0">
                <a:solidFill>
                  <a:srgbClr val="000000"/>
                </a:solidFill>
              </a:rPr>
              <a:t>Gastrites aiguës</a:t>
            </a:r>
          </a:p>
          <a:p>
            <a:pPr eaLnBrk="1" hangingPunct="1">
              <a:spcAft>
                <a:spcPts val="1413"/>
              </a:spcAft>
              <a:buFont typeface="Wingdings" panose="05000000000000000000" pitchFamily="2" charset="2"/>
              <a:buChar char=""/>
            </a:pPr>
            <a:r>
              <a:rPr lang="fr-FR" altLang="fr-FR" sz="2600" dirty="0">
                <a:solidFill>
                  <a:srgbClr val="000000"/>
                </a:solidFill>
              </a:rPr>
              <a:t>Pancréatites aiguës (30-40%)</a:t>
            </a:r>
          </a:p>
          <a:p>
            <a:pPr eaLnBrk="1" hangingPunct="1">
              <a:spcAft>
                <a:spcPts val="1413"/>
              </a:spcAft>
              <a:buFont typeface="Wingdings" panose="05000000000000000000" pitchFamily="2" charset="2"/>
              <a:buChar char=""/>
            </a:pPr>
            <a:r>
              <a:rPr lang="fr-FR" altLang="fr-FR" sz="2600" dirty="0">
                <a:solidFill>
                  <a:srgbClr val="000000"/>
                </a:solidFill>
              </a:rPr>
              <a:t>Pancréatites chroniques (70-90%) </a:t>
            </a:r>
          </a:p>
        </p:txBody>
      </p:sp>
    </p:spTree>
    <p:extLst>
      <p:ext uri="{BB962C8B-B14F-4D97-AF65-F5344CB8AC3E}">
        <p14:creationId xmlns:p14="http://schemas.microsoft.com/office/powerpoint/2010/main" val="28316373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38188" y="0"/>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sp>
        <p:nvSpPr>
          <p:cNvPr id="20483" name="Text Box 2"/>
          <p:cNvSpPr txBox="1">
            <a:spLocks noChangeArrowheads="1"/>
          </p:cNvSpPr>
          <p:nvPr/>
        </p:nvSpPr>
        <p:spPr bwMode="auto">
          <a:xfrm>
            <a:off x="995363" y="1331913"/>
            <a:ext cx="822801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rPr>
              <a:t>Pathologie cardiovasculaire :</a:t>
            </a:r>
          </a:p>
          <a:p>
            <a:pPr eaLnBrk="1" hangingPunct="1">
              <a:spcAft>
                <a:spcPts val="1413"/>
              </a:spcAft>
              <a:buFont typeface="Wingdings" panose="05000000000000000000" pitchFamily="2" charset="2"/>
              <a:buChar char=""/>
            </a:pPr>
            <a:r>
              <a:rPr lang="fr-FR" altLang="fr-FR" sz="2600" dirty="0">
                <a:solidFill>
                  <a:srgbClr val="000000"/>
                </a:solidFill>
                <a:cs typeface="Arial" panose="020B0604020202020204" pitchFamily="34" charset="0"/>
              </a:rPr>
              <a:t> Une consommation </a:t>
            </a:r>
            <a:r>
              <a:rPr lang="fr-FR" altLang="fr-FR" sz="2600" u="sng" dirty="0">
                <a:solidFill>
                  <a:srgbClr val="000000"/>
                </a:solidFill>
                <a:cs typeface="Arial" panose="020B0604020202020204" pitchFamily="34" charset="0"/>
              </a:rPr>
              <a:t>modérée</a:t>
            </a:r>
            <a:r>
              <a:rPr lang="fr-FR" altLang="fr-FR" sz="2600" dirty="0">
                <a:solidFill>
                  <a:srgbClr val="000000"/>
                </a:solidFill>
                <a:cs typeface="Arial" panose="020B0604020202020204" pitchFamily="34" charset="0"/>
              </a:rPr>
              <a:t> (1 à 3  verres de vin rouge selon les études) a un effet protecteur sur les accidents ischémiques coronariens </a:t>
            </a:r>
            <a:r>
              <a:rPr lang="fr-FR" altLang="fr-FR" sz="2600" dirty="0">
                <a:solidFill>
                  <a:schemeClr val="tx1"/>
                </a:solidFill>
                <a:cs typeface="Arial" panose="020B0604020202020204" pitchFamily="34" charset="0"/>
              </a:rPr>
              <a:t>(angine de poitrine et infarctus) </a:t>
            </a:r>
            <a:r>
              <a:rPr lang="fr-FR" altLang="fr-FR" sz="2600" dirty="0">
                <a:solidFill>
                  <a:srgbClr val="000000"/>
                </a:solidFill>
                <a:cs typeface="Arial" panose="020B0604020202020204" pitchFamily="34" charset="0"/>
              </a:rPr>
              <a:t>et cérébraux </a:t>
            </a:r>
            <a:r>
              <a:rPr lang="fr-FR" altLang="fr-FR" sz="2600" dirty="0">
                <a:solidFill>
                  <a:schemeClr val="tx1"/>
                </a:solidFill>
                <a:cs typeface="Arial" panose="020B0604020202020204" pitchFamily="34" charset="0"/>
              </a:rPr>
              <a:t>(accident vasculaire cérébral).</a:t>
            </a:r>
          </a:p>
          <a:p>
            <a:pPr eaLnBrk="1" hangingPunct="1">
              <a:spcAft>
                <a:spcPts val="1413"/>
              </a:spcAft>
              <a:buFont typeface="Wingdings" panose="05000000000000000000" pitchFamily="2" charset="2"/>
              <a:buChar char=""/>
            </a:pPr>
            <a:r>
              <a:rPr lang="fr-FR" altLang="fr-FR" sz="2600" dirty="0">
                <a:solidFill>
                  <a:srgbClr val="000000"/>
                </a:solidFill>
                <a:cs typeface="Arial" panose="020B0604020202020204" pitchFamily="34" charset="0"/>
              </a:rPr>
              <a:t>A partir de 3 verres/jour HTA (</a:t>
            </a:r>
            <a:r>
              <a:rPr lang="fr-FR" altLang="fr-FR" sz="2600" dirty="0">
                <a:solidFill>
                  <a:schemeClr val="tx1"/>
                </a:solidFill>
                <a:cs typeface="Arial" panose="020B0604020202020204" pitchFamily="34" charset="0"/>
              </a:rPr>
              <a:t>Hyper Tension Artérielle) </a:t>
            </a:r>
          </a:p>
          <a:p>
            <a:pPr eaLnBrk="1" hangingPunct="1">
              <a:spcAft>
                <a:spcPts val="1413"/>
              </a:spcAft>
              <a:buFont typeface="Wingdings" panose="05000000000000000000" pitchFamily="2" charset="2"/>
              <a:buChar char=""/>
            </a:pPr>
            <a:r>
              <a:rPr lang="fr-FR" altLang="fr-FR" sz="2600" dirty="0">
                <a:solidFill>
                  <a:srgbClr val="000000"/>
                </a:solidFill>
                <a:cs typeface="Arial" panose="020B0604020202020204" pitchFamily="34" charset="0"/>
              </a:rPr>
              <a:t>Si &gt; 60 g/j, risque accru de cardiomyopathies</a:t>
            </a:r>
            <a:r>
              <a:rPr lang="fr-FR" altLang="fr-FR" sz="2600" dirty="0">
                <a:solidFill>
                  <a:schemeClr val="tx1"/>
                </a:solidFill>
                <a:cs typeface="Arial" panose="020B0604020202020204" pitchFamily="34" charset="0"/>
              </a:rPr>
              <a:t> (altération fonctionnement cardiaque)</a:t>
            </a:r>
          </a:p>
          <a:p>
            <a:pPr eaLnBrk="1" hangingPunct="1">
              <a:spcAft>
                <a:spcPts val="1413"/>
              </a:spcAft>
              <a:buFont typeface="Wingdings" panose="05000000000000000000" pitchFamily="2" charset="2"/>
              <a:buChar char=""/>
            </a:pPr>
            <a:r>
              <a:rPr lang="fr-FR" altLang="fr-FR" sz="2600" dirty="0">
                <a:solidFill>
                  <a:srgbClr val="000000"/>
                </a:solidFill>
                <a:cs typeface="Arial" panose="020B0604020202020204" pitchFamily="34" charset="0"/>
              </a:rPr>
              <a:t>Si &gt; 60 g/j, risque accru de mort subite (troubles du </a:t>
            </a:r>
            <a:r>
              <a:rPr lang="fr-FR" altLang="fr-FR" sz="2600" dirty="0">
                <a:solidFill>
                  <a:schemeClr val="tx1"/>
                </a:solidFill>
                <a:cs typeface="Arial" panose="020B0604020202020204" pitchFamily="34" charset="0"/>
              </a:rPr>
              <a:t>rythme cardiaque</a:t>
            </a:r>
            <a:r>
              <a:rPr lang="fr-FR" altLang="fr-FR" sz="2600" dirty="0">
                <a:solidFill>
                  <a:srgbClr val="000000"/>
                </a:solidFill>
                <a:cs typeface="Arial" panose="020B0604020202020204" pitchFamily="34" charset="0"/>
              </a:rPr>
              <a:t>)</a:t>
            </a:r>
          </a:p>
        </p:txBody>
      </p:sp>
    </p:spTree>
    <p:extLst>
      <p:ext uri="{BB962C8B-B14F-4D97-AF65-F5344CB8AC3E}">
        <p14:creationId xmlns:p14="http://schemas.microsoft.com/office/powerpoint/2010/main" val="11590372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900114" y="152402"/>
            <a:ext cx="82073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sp>
        <p:nvSpPr>
          <p:cNvPr id="21507" name="Text Box 2"/>
          <p:cNvSpPr txBox="1">
            <a:spLocks noChangeArrowheads="1"/>
          </p:cNvSpPr>
          <p:nvPr/>
        </p:nvSpPr>
        <p:spPr bwMode="auto">
          <a:xfrm>
            <a:off x="1166814" y="1460499"/>
            <a:ext cx="822801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rPr>
              <a:t>Pathologie neuropsychiatrique : &gt; 40 g/j</a:t>
            </a:r>
          </a:p>
          <a:p>
            <a:pPr eaLnBrk="1" hangingPunct="1">
              <a:spcAft>
                <a:spcPts val="1413"/>
              </a:spcAft>
              <a:buFont typeface="Wingdings" panose="05000000000000000000" pitchFamily="2" charset="2"/>
              <a:buChar char=""/>
            </a:pPr>
            <a:r>
              <a:rPr lang="fr-FR" altLang="fr-FR" sz="2600" dirty="0">
                <a:solidFill>
                  <a:srgbClr val="000000"/>
                </a:solidFill>
              </a:rPr>
              <a:t>Diminution des fonctions cognitives  </a:t>
            </a:r>
            <a:r>
              <a:rPr lang="fr-FR" altLang="fr-FR" sz="2600" dirty="0">
                <a:solidFill>
                  <a:schemeClr val="tx1"/>
                </a:solidFill>
              </a:rPr>
              <a:t>(jugement, capacités intellectuelles, apprentissage)</a:t>
            </a:r>
          </a:p>
          <a:p>
            <a:pPr eaLnBrk="1" hangingPunct="1">
              <a:spcAft>
                <a:spcPts val="1413"/>
              </a:spcAft>
              <a:buFont typeface="Wingdings" panose="05000000000000000000" pitchFamily="2" charset="2"/>
              <a:buChar char=""/>
            </a:pPr>
            <a:r>
              <a:rPr lang="fr-FR" altLang="fr-FR" sz="2600" dirty="0">
                <a:solidFill>
                  <a:srgbClr val="000000"/>
                </a:solidFill>
              </a:rPr>
              <a:t>Démences</a:t>
            </a:r>
          </a:p>
          <a:p>
            <a:pPr eaLnBrk="1" hangingPunct="1">
              <a:spcAft>
                <a:spcPts val="1413"/>
              </a:spcAft>
              <a:buFont typeface="Wingdings" panose="05000000000000000000" pitchFamily="2" charset="2"/>
              <a:buChar char=""/>
            </a:pPr>
            <a:r>
              <a:rPr lang="fr-FR" altLang="fr-FR" sz="2600" dirty="0">
                <a:solidFill>
                  <a:srgbClr val="000000"/>
                </a:solidFill>
              </a:rPr>
              <a:t>Troubles chroniques de l'équilibre</a:t>
            </a:r>
          </a:p>
          <a:p>
            <a:pPr eaLnBrk="1" hangingPunct="1">
              <a:spcAft>
                <a:spcPts val="1413"/>
              </a:spcAft>
              <a:buFont typeface="Wingdings" panose="05000000000000000000" pitchFamily="2" charset="2"/>
              <a:buChar char=""/>
            </a:pPr>
            <a:r>
              <a:rPr lang="fr-FR" altLang="fr-FR" sz="2600" dirty="0">
                <a:solidFill>
                  <a:srgbClr val="000000"/>
                </a:solidFill>
              </a:rPr>
              <a:t>Tremblements des mains</a:t>
            </a:r>
          </a:p>
          <a:p>
            <a:pPr eaLnBrk="1" hangingPunct="1">
              <a:spcAft>
                <a:spcPts val="1413"/>
              </a:spcAft>
              <a:buFont typeface="Wingdings" panose="05000000000000000000" pitchFamily="2" charset="2"/>
              <a:buChar char=""/>
            </a:pPr>
            <a:r>
              <a:rPr lang="fr-FR" altLang="fr-FR" sz="2600" dirty="0">
                <a:solidFill>
                  <a:srgbClr val="000000"/>
                </a:solidFill>
              </a:rPr>
              <a:t>Crises comitiales </a:t>
            </a:r>
            <a:r>
              <a:rPr lang="fr-FR" altLang="fr-FR" sz="2600" dirty="0">
                <a:solidFill>
                  <a:schemeClr val="tx1"/>
                </a:solidFill>
              </a:rPr>
              <a:t>(épilepsie)</a:t>
            </a:r>
          </a:p>
          <a:p>
            <a:pPr eaLnBrk="1" hangingPunct="1">
              <a:spcAft>
                <a:spcPts val="1413"/>
              </a:spcAft>
              <a:buFont typeface="Wingdings" panose="05000000000000000000" pitchFamily="2" charset="2"/>
              <a:buChar char=""/>
            </a:pPr>
            <a:r>
              <a:rPr lang="fr-FR" altLang="fr-FR" sz="2600" dirty="0">
                <a:solidFill>
                  <a:srgbClr val="000000"/>
                </a:solidFill>
              </a:rPr>
              <a:t>Polyneuropathies </a:t>
            </a:r>
            <a:r>
              <a:rPr lang="fr-FR" altLang="fr-FR" sz="2600" dirty="0">
                <a:solidFill>
                  <a:schemeClr val="tx1"/>
                </a:solidFill>
              </a:rPr>
              <a:t>(atteintes motrices et sensitives des membres)</a:t>
            </a:r>
          </a:p>
          <a:p>
            <a:pPr eaLnBrk="1" hangingPunct="1">
              <a:spcAft>
                <a:spcPts val="1413"/>
              </a:spcAft>
              <a:buFont typeface="Wingdings" panose="05000000000000000000" pitchFamily="2" charset="2"/>
              <a:buChar char=""/>
            </a:pPr>
            <a:endParaRPr lang="fr-FR" altLang="fr-FR" sz="2600" dirty="0">
              <a:solidFill>
                <a:srgbClr val="000000"/>
              </a:solidFill>
            </a:endParaRPr>
          </a:p>
        </p:txBody>
      </p:sp>
    </p:spTree>
    <p:extLst>
      <p:ext uri="{BB962C8B-B14F-4D97-AF65-F5344CB8AC3E}">
        <p14:creationId xmlns:p14="http://schemas.microsoft.com/office/powerpoint/2010/main" val="27651775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966789" y="215900"/>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sp>
        <p:nvSpPr>
          <p:cNvPr id="22531" name="Text Box 2"/>
          <p:cNvSpPr txBox="1">
            <a:spLocks noChangeArrowheads="1"/>
          </p:cNvSpPr>
          <p:nvPr/>
        </p:nvSpPr>
        <p:spPr bwMode="auto">
          <a:xfrm>
            <a:off x="1323976" y="1689101"/>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rPr>
              <a:t>Pathologie neuropsychiatrique : </a:t>
            </a:r>
          </a:p>
          <a:p>
            <a:pPr eaLnBrk="1" hangingPunct="1">
              <a:spcAft>
                <a:spcPts val="1413"/>
              </a:spcAft>
            </a:pPr>
            <a:r>
              <a:rPr lang="fr-FR" altLang="fr-FR" sz="2600" b="1" dirty="0" err="1">
                <a:solidFill>
                  <a:srgbClr val="000000"/>
                </a:solidFill>
              </a:rPr>
              <a:t>Alcoolodépendance</a:t>
            </a:r>
            <a:r>
              <a:rPr lang="fr-FR" altLang="fr-FR" sz="2600" b="1" dirty="0">
                <a:solidFill>
                  <a:srgbClr val="000000"/>
                </a:solidFill>
              </a:rPr>
              <a:t> </a:t>
            </a:r>
            <a:r>
              <a:rPr lang="fr-FR" altLang="fr-FR" sz="2600" dirty="0">
                <a:solidFill>
                  <a:srgbClr val="000000"/>
                </a:solidFill>
              </a:rPr>
              <a:t>(10% des consommateurs)</a:t>
            </a:r>
          </a:p>
          <a:p>
            <a:pPr eaLnBrk="1" hangingPunct="1">
              <a:spcAft>
                <a:spcPts val="1413"/>
              </a:spcAft>
              <a:buFont typeface="Wingdings" panose="05000000000000000000" pitchFamily="2" charset="2"/>
              <a:buChar char=""/>
            </a:pPr>
            <a:r>
              <a:rPr lang="fr-FR" altLang="fr-FR" sz="2600" b="1" dirty="0">
                <a:solidFill>
                  <a:srgbClr val="000000"/>
                </a:solidFill>
              </a:rPr>
              <a:t>Psychique : </a:t>
            </a:r>
            <a:r>
              <a:rPr lang="fr-FR" altLang="fr-FR" sz="2600" dirty="0">
                <a:solidFill>
                  <a:srgbClr val="000000"/>
                </a:solidFill>
                <a:cs typeface="Arial" panose="020B0604020202020204" pitchFamily="34" charset="0"/>
              </a:rPr>
              <a:t>besoin de maintenir ou de retrouver les sensations de plaisir que  l'alcoolisation apporte... « </a:t>
            </a:r>
            <a:r>
              <a:rPr lang="fr-FR" altLang="fr-FR" sz="2600" dirty="0" err="1">
                <a:solidFill>
                  <a:srgbClr val="000000"/>
                </a:solidFill>
                <a:cs typeface="Arial" panose="020B0604020202020204" pitchFamily="34" charset="0"/>
              </a:rPr>
              <a:t>craving</a:t>
            </a:r>
            <a:r>
              <a:rPr lang="fr-FR" altLang="fr-FR" sz="2600" dirty="0">
                <a:solidFill>
                  <a:srgbClr val="000000"/>
                </a:solidFill>
                <a:cs typeface="Arial" panose="020B0604020202020204" pitchFamily="34" charset="0"/>
              </a:rPr>
              <a:t> » est la recherche compulsive de l'alcool</a:t>
            </a:r>
          </a:p>
          <a:p>
            <a:pPr eaLnBrk="1" hangingPunct="1">
              <a:spcAft>
                <a:spcPts val="1413"/>
              </a:spcAft>
              <a:buFont typeface="Wingdings" panose="05000000000000000000" pitchFamily="2" charset="2"/>
              <a:buChar char=""/>
            </a:pPr>
            <a:r>
              <a:rPr lang="fr-FR" altLang="fr-FR" sz="2600" b="1" dirty="0">
                <a:solidFill>
                  <a:srgbClr val="000000"/>
                </a:solidFill>
                <a:cs typeface="Arial" panose="020B0604020202020204" pitchFamily="34" charset="0"/>
              </a:rPr>
              <a:t>Physique</a:t>
            </a:r>
            <a:r>
              <a:rPr lang="fr-FR" altLang="fr-FR" sz="2600" dirty="0">
                <a:solidFill>
                  <a:srgbClr val="000000"/>
                </a:solidFill>
                <a:cs typeface="Arial" panose="020B0604020202020204" pitchFamily="34" charset="0"/>
              </a:rPr>
              <a:t> : besoin de consommer pour éviter le syndrome de sevrage et apparition  d'une « tolérance » (alcoolisation qui augmente progressivement)</a:t>
            </a:r>
          </a:p>
        </p:txBody>
      </p:sp>
    </p:spTree>
    <p:extLst>
      <p:ext uri="{BB962C8B-B14F-4D97-AF65-F5344CB8AC3E}">
        <p14:creationId xmlns:p14="http://schemas.microsoft.com/office/powerpoint/2010/main" val="212049807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581026" y="244475"/>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sp>
        <p:nvSpPr>
          <p:cNvPr id="23555" name="Text Box 2"/>
          <p:cNvSpPr txBox="1">
            <a:spLocks noChangeArrowheads="1"/>
          </p:cNvSpPr>
          <p:nvPr/>
        </p:nvSpPr>
        <p:spPr bwMode="auto">
          <a:xfrm>
            <a:off x="1195388" y="1560512"/>
            <a:ext cx="822801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rPr>
              <a:t>Pathologie neuropsychiatrique :</a:t>
            </a:r>
          </a:p>
          <a:p>
            <a:pPr eaLnBrk="1" hangingPunct="1">
              <a:spcAft>
                <a:spcPts val="1413"/>
              </a:spcAft>
              <a:buFont typeface="Wingdings" panose="05000000000000000000" pitchFamily="2" charset="2"/>
              <a:buChar char=""/>
            </a:pPr>
            <a:r>
              <a:rPr lang="fr-FR" altLang="fr-FR" sz="2600" dirty="0">
                <a:solidFill>
                  <a:srgbClr val="000000"/>
                </a:solidFill>
              </a:rPr>
              <a:t>Dépression (80% des patients </a:t>
            </a:r>
            <a:r>
              <a:rPr lang="fr-FR" altLang="fr-FR" sz="2600" dirty="0" err="1">
                <a:solidFill>
                  <a:srgbClr val="000000"/>
                </a:solidFill>
              </a:rPr>
              <a:t>alcoolodépendants</a:t>
            </a:r>
            <a:r>
              <a:rPr lang="fr-FR" altLang="fr-FR" sz="2600" dirty="0">
                <a:solidFill>
                  <a:srgbClr val="000000"/>
                </a:solidFill>
              </a:rPr>
              <a:t> non sevrés)</a:t>
            </a:r>
          </a:p>
          <a:p>
            <a:pPr eaLnBrk="1" hangingPunct="1">
              <a:spcAft>
                <a:spcPts val="1413"/>
              </a:spcAft>
              <a:buFont typeface="Wingdings" panose="05000000000000000000" pitchFamily="2" charset="2"/>
              <a:buChar char=""/>
            </a:pPr>
            <a:r>
              <a:rPr lang="fr-FR" altLang="fr-FR" sz="2600" dirty="0">
                <a:solidFill>
                  <a:srgbClr val="000000"/>
                </a:solidFill>
              </a:rPr>
              <a:t>Anxiété</a:t>
            </a:r>
          </a:p>
          <a:p>
            <a:pPr eaLnBrk="1" hangingPunct="1">
              <a:spcAft>
                <a:spcPts val="1413"/>
              </a:spcAft>
              <a:buFont typeface="Wingdings" panose="05000000000000000000" pitchFamily="2" charset="2"/>
              <a:buChar char=""/>
            </a:pPr>
            <a:r>
              <a:rPr lang="fr-FR" altLang="fr-FR" sz="2600" dirty="0">
                <a:solidFill>
                  <a:srgbClr val="000000"/>
                </a:solidFill>
              </a:rPr>
              <a:t>Troubles psychotiques </a:t>
            </a:r>
            <a:r>
              <a:rPr lang="fr-FR" altLang="fr-FR" sz="2600" dirty="0">
                <a:solidFill>
                  <a:schemeClr val="tx1"/>
                </a:solidFill>
              </a:rPr>
              <a:t>(troubles du comportement, schizophrénie)</a:t>
            </a:r>
          </a:p>
          <a:p>
            <a:pPr eaLnBrk="1" hangingPunct="1">
              <a:spcAft>
                <a:spcPts val="1413"/>
              </a:spcAft>
              <a:buFont typeface="Wingdings" panose="05000000000000000000" pitchFamily="2" charset="2"/>
              <a:buChar char=""/>
            </a:pPr>
            <a:r>
              <a:rPr lang="fr-FR" altLang="fr-FR" sz="2600" dirty="0">
                <a:solidFill>
                  <a:srgbClr val="000000"/>
                </a:solidFill>
              </a:rPr>
              <a:t>Troubles du sommeil </a:t>
            </a:r>
          </a:p>
          <a:p>
            <a:pPr eaLnBrk="1" hangingPunct="1">
              <a:spcAft>
                <a:spcPts val="1413"/>
              </a:spcAft>
              <a:buFont typeface="Wingdings" panose="05000000000000000000" pitchFamily="2" charset="2"/>
              <a:buChar char=""/>
            </a:pPr>
            <a:r>
              <a:rPr lang="fr-FR" altLang="fr-FR" sz="2600" dirty="0">
                <a:solidFill>
                  <a:srgbClr val="000000"/>
                </a:solidFill>
              </a:rPr>
              <a:t>Tentatives de suicide </a:t>
            </a:r>
          </a:p>
          <a:p>
            <a:pPr eaLnBrk="1" hangingPunct="1">
              <a:spcAft>
                <a:spcPts val="1413"/>
              </a:spcAft>
              <a:buFont typeface="Wingdings" panose="05000000000000000000" pitchFamily="2" charset="2"/>
              <a:buChar char=""/>
            </a:pPr>
            <a:r>
              <a:rPr lang="fr-FR" altLang="fr-FR" sz="2600" dirty="0">
                <a:solidFill>
                  <a:srgbClr val="000000"/>
                </a:solidFill>
              </a:rPr>
              <a:t>Usage d'autres produits </a:t>
            </a:r>
            <a:r>
              <a:rPr lang="fr-FR" altLang="fr-FR" sz="2600" dirty="0" err="1">
                <a:solidFill>
                  <a:srgbClr val="000000"/>
                </a:solidFill>
              </a:rPr>
              <a:t>psycho-actifs</a:t>
            </a:r>
            <a:endParaRPr lang="fr-FR" altLang="fr-FR" sz="2600" dirty="0">
              <a:solidFill>
                <a:srgbClr val="000000"/>
              </a:solidFill>
            </a:endParaRPr>
          </a:p>
          <a:p>
            <a:pPr eaLnBrk="1" hangingPunct="1">
              <a:spcAft>
                <a:spcPts val="1413"/>
              </a:spcAft>
            </a:pPr>
            <a:endParaRPr lang="fr-FR" altLang="fr-FR" sz="2600" dirty="0">
              <a:solidFill>
                <a:srgbClr val="000000"/>
              </a:solidFill>
            </a:endParaRPr>
          </a:p>
        </p:txBody>
      </p:sp>
    </p:spTree>
    <p:extLst>
      <p:ext uri="{BB962C8B-B14F-4D97-AF65-F5344CB8AC3E}">
        <p14:creationId xmlns:p14="http://schemas.microsoft.com/office/powerpoint/2010/main" val="27893360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403034" y="417196"/>
            <a:ext cx="75199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2750"/>
              </a:spcBef>
            </a:pPr>
            <a:r>
              <a:rPr lang="fr-FR" altLang="fr-FR" sz="4000" dirty="0">
                <a:solidFill>
                  <a:srgbClr val="376092"/>
                </a:solidFill>
              </a:rPr>
              <a:t>L' alcool dans l'entreprise</a:t>
            </a:r>
          </a:p>
        </p:txBody>
      </p:sp>
      <p:sp>
        <p:nvSpPr>
          <p:cNvPr id="7171" name="Text Box 2"/>
          <p:cNvSpPr txBox="1">
            <a:spLocks noChangeArrowheads="1"/>
          </p:cNvSpPr>
          <p:nvPr/>
        </p:nvSpPr>
        <p:spPr bwMode="auto">
          <a:xfrm>
            <a:off x="1052514" y="1900556"/>
            <a:ext cx="8640763"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lnSpc>
                <a:spcPct val="90000"/>
              </a:lnSpc>
              <a:spcBef>
                <a:spcPts val="700"/>
              </a:spcBef>
            </a:pPr>
            <a:r>
              <a:rPr lang="fr-FR" altLang="fr-FR" sz="2800" b="1" dirty="0" smtClean="0">
                <a:solidFill>
                  <a:srgbClr val="000000"/>
                </a:solidFill>
              </a:rPr>
              <a:t>Introduction</a:t>
            </a:r>
            <a:endParaRPr lang="fr-FR" altLang="fr-FR" sz="2800" b="1" dirty="0">
              <a:solidFill>
                <a:srgbClr val="000000"/>
              </a:solidFill>
            </a:endParaRPr>
          </a:p>
          <a:p>
            <a:pPr marL="457200" indent="-457200" eaLnBrk="1" hangingPunct="1">
              <a:lnSpc>
                <a:spcPct val="90000"/>
              </a:lnSpc>
              <a:spcBef>
                <a:spcPts val="1200"/>
              </a:spcBef>
              <a:buFont typeface="Wingdings" panose="05000000000000000000" pitchFamily="2" charset="2"/>
              <a:buChar char="Ø"/>
            </a:pPr>
            <a:r>
              <a:rPr lang="fr-FR" altLang="fr-FR" sz="2800" b="1" dirty="0" smtClean="0">
                <a:solidFill>
                  <a:srgbClr val="000000"/>
                </a:solidFill>
              </a:rPr>
              <a:t>Partie </a:t>
            </a:r>
            <a:r>
              <a:rPr lang="fr-FR" altLang="fr-FR" sz="2800" b="1" dirty="0">
                <a:solidFill>
                  <a:srgbClr val="000000"/>
                </a:solidFill>
              </a:rPr>
              <a:t>I  : les données épidémiologiques et </a:t>
            </a:r>
            <a:r>
              <a:rPr lang="fr-FR" altLang="fr-FR" sz="2800" b="1" dirty="0" smtClean="0">
                <a:solidFill>
                  <a:srgbClr val="000000"/>
                </a:solidFill>
              </a:rPr>
              <a:t>cliniques</a:t>
            </a:r>
          </a:p>
          <a:p>
            <a:pPr marL="457200" indent="-457200" eaLnBrk="1" hangingPunct="1">
              <a:lnSpc>
                <a:spcPct val="90000"/>
              </a:lnSpc>
              <a:spcBef>
                <a:spcPts val="1200"/>
              </a:spcBef>
              <a:buFont typeface="Wingdings" panose="05000000000000000000" pitchFamily="2" charset="2"/>
              <a:buChar char="Ø"/>
            </a:pPr>
            <a:r>
              <a:rPr lang="fr-FR" altLang="fr-FR" sz="2800" b="1" dirty="0" smtClean="0">
                <a:solidFill>
                  <a:srgbClr val="000000"/>
                </a:solidFill>
              </a:rPr>
              <a:t> </a:t>
            </a:r>
            <a:r>
              <a:rPr lang="fr-FR" altLang="fr-FR" sz="2800" b="1" dirty="0">
                <a:solidFill>
                  <a:srgbClr val="000000"/>
                </a:solidFill>
              </a:rPr>
              <a:t>Partie II : la législation</a:t>
            </a:r>
          </a:p>
          <a:p>
            <a:pPr marL="457200" indent="-457200" eaLnBrk="1" hangingPunct="1">
              <a:lnSpc>
                <a:spcPct val="90000"/>
              </a:lnSpc>
              <a:spcBef>
                <a:spcPts val="1200"/>
              </a:spcBef>
              <a:buFont typeface="Wingdings" panose="05000000000000000000" pitchFamily="2" charset="2"/>
              <a:buChar char="Ø"/>
            </a:pPr>
            <a:r>
              <a:rPr lang="fr-FR" altLang="fr-FR" sz="2800" b="1" dirty="0">
                <a:solidFill>
                  <a:srgbClr val="000000"/>
                </a:solidFill>
              </a:rPr>
              <a:t>Partie III : la démarche de prévention</a:t>
            </a:r>
          </a:p>
          <a:p>
            <a:pPr marL="457200" indent="-457200" eaLnBrk="1" hangingPunct="1">
              <a:lnSpc>
                <a:spcPct val="90000"/>
              </a:lnSpc>
              <a:spcBef>
                <a:spcPts val="1200"/>
              </a:spcBef>
              <a:buFont typeface="Wingdings" panose="05000000000000000000" pitchFamily="2" charset="2"/>
              <a:buChar char="Ø"/>
            </a:pPr>
            <a:r>
              <a:rPr lang="fr-FR" altLang="fr-FR" sz="2800" b="1" dirty="0">
                <a:solidFill>
                  <a:srgbClr val="000000"/>
                </a:solidFill>
              </a:rPr>
              <a:t>Partie IV : questions et réponses concrètes</a:t>
            </a:r>
          </a:p>
          <a:p>
            <a:pPr marL="457200" indent="-457200" eaLnBrk="1" hangingPunct="1">
              <a:lnSpc>
                <a:spcPct val="90000"/>
              </a:lnSpc>
              <a:spcBef>
                <a:spcPts val="1200"/>
              </a:spcBef>
              <a:buFont typeface="Wingdings" panose="05000000000000000000" pitchFamily="2" charset="2"/>
              <a:buChar char="Ø"/>
            </a:pPr>
            <a:r>
              <a:rPr lang="fr-FR" altLang="fr-FR" sz="2800" b="1" dirty="0" smtClean="0">
                <a:solidFill>
                  <a:srgbClr val="000000"/>
                </a:solidFill>
              </a:rPr>
              <a:t>Partie </a:t>
            </a:r>
            <a:r>
              <a:rPr lang="fr-FR" altLang="fr-FR" sz="2800" b="1" dirty="0">
                <a:solidFill>
                  <a:srgbClr val="000000"/>
                </a:solidFill>
              </a:rPr>
              <a:t>V : les adresses utiles</a:t>
            </a:r>
          </a:p>
          <a:p>
            <a:pPr marL="457200" indent="-457200" eaLnBrk="1" hangingPunct="1">
              <a:lnSpc>
                <a:spcPct val="90000"/>
              </a:lnSpc>
              <a:spcBef>
                <a:spcPts val="1200"/>
              </a:spcBef>
              <a:buFont typeface="Wingdings" panose="05000000000000000000" pitchFamily="2" charset="2"/>
              <a:buChar char="Ø"/>
            </a:pPr>
            <a:r>
              <a:rPr lang="fr-FR" altLang="fr-FR" sz="2800" b="1" dirty="0" smtClean="0">
                <a:solidFill>
                  <a:srgbClr val="000000"/>
                </a:solidFill>
              </a:rPr>
              <a:t>Conclusion </a:t>
            </a:r>
            <a:endParaRPr lang="fr-FR" altLang="fr-FR" sz="2800" b="1" dirty="0">
              <a:solidFill>
                <a:srgbClr val="000000"/>
              </a:solidFill>
            </a:endParaRPr>
          </a:p>
          <a:p>
            <a:pPr algn="ctr" eaLnBrk="1" hangingPunct="1">
              <a:lnSpc>
                <a:spcPct val="90000"/>
              </a:lnSpc>
              <a:spcBef>
                <a:spcPts val="700"/>
              </a:spcBef>
            </a:pPr>
            <a:endParaRPr lang="fr-FR" altLang="fr-FR" sz="2800" b="1" dirty="0">
              <a:solidFill>
                <a:srgbClr val="000000"/>
              </a:solidFill>
            </a:endParaRPr>
          </a:p>
        </p:txBody>
      </p:sp>
    </p:spTree>
    <p:extLst>
      <p:ext uri="{BB962C8B-B14F-4D97-AF65-F5344CB8AC3E}">
        <p14:creationId xmlns:p14="http://schemas.microsoft.com/office/powerpoint/2010/main" val="25117423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1038226" y="171451"/>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sp>
        <p:nvSpPr>
          <p:cNvPr id="24579" name="Text Box 2"/>
          <p:cNvSpPr txBox="1">
            <a:spLocks noChangeArrowheads="1"/>
          </p:cNvSpPr>
          <p:nvPr/>
        </p:nvSpPr>
        <p:spPr bwMode="auto">
          <a:xfrm>
            <a:off x="1981201" y="1603376"/>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342900" indent="-32543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endParaRPr lang="fr-FR" altLang="fr-FR" sz="2600">
              <a:solidFill>
                <a:srgbClr val="000000"/>
              </a:solidFill>
              <a:cs typeface="Arial" panose="020B0604020202020204" pitchFamily="34" charset="0"/>
            </a:endParaRPr>
          </a:p>
          <a:p>
            <a:pPr eaLnBrk="1" hangingPunct="1">
              <a:spcAft>
                <a:spcPts val="1413"/>
              </a:spcAft>
            </a:pPr>
            <a:endParaRPr lang="fr-FR" altLang="fr-FR" sz="2600">
              <a:solidFill>
                <a:srgbClr val="000000"/>
              </a:solidFill>
              <a:cs typeface="Arial" panose="020B0604020202020204" pitchFamily="34" charset="0"/>
            </a:endParaRPr>
          </a:p>
        </p:txBody>
      </p:sp>
      <p:sp>
        <p:nvSpPr>
          <p:cNvPr id="24580" name="Text Box 3"/>
          <p:cNvSpPr txBox="1">
            <a:spLocks noChangeArrowheads="1"/>
          </p:cNvSpPr>
          <p:nvPr/>
        </p:nvSpPr>
        <p:spPr bwMode="auto">
          <a:xfrm>
            <a:off x="948533" y="148432"/>
            <a:ext cx="80391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sp>
        <p:nvSpPr>
          <p:cNvPr id="24581" name="Text Box 4"/>
          <p:cNvSpPr txBox="1">
            <a:spLocks noChangeArrowheads="1"/>
          </p:cNvSpPr>
          <p:nvPr/>
        </p:nvSpPr>
        <p:spPr bwMode="auto">
          <a:xfrm>
            <a:off x="948533" y="1195390"/>
            <a:ext cx="6598443"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080" rIns="0" bIns="0"/>
          <a:lstStyle>
            <a:lvl1pPr marL="342900" indent="-333375"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cs typeface="Arial" panose="020B0604020202020204" pitchFamily="34" charset="0"/>
              </a:rPr>
              <a:t>Syndrome d'alcoolisation fœtale </a:t>
            </a:r>
            <a:r>
              <a:rPr lang="fr-FR" altLang="fr-FR" sz="2600" dirty="0">
                <a:solidFill>
                  <a:srgbClr val="000000"/>
                </a:solidFill>
                <a:cs typeface="Arial" panose="020B0604020202020204" pitchFamily="34" charset="0"/>
              </a:rPr>
              <a:t>:</a:t>
            </a:r>
          </a:p>
          <a:p>
            <a:pPr marL="466725" indent="-457200" eaLnBrk="1" hangingPunct="1">
              <a:buFont typeface="Wingdings" panose="05000000000000000000" pitchFamily="2" charset="2"/>
              <a:buChar char="ü"/>
            </a:pPr>
            <a:r>
              <a:rPr lang="fr-FR" altLang="fr-FR" sz="2600" dirty="0" smtClean="0">
                <a:solidFill>
                  <a:srgbClr val="000000"/>
                </a:solidFill>
                <a:cs typeface="Arial" panose="020B0604020202020204" pitchFamily="34" charset="0"/>
              </a:rPr>
              <a:t>retard </a:t>
            </a:r>
            <a:r>
              <a:rPr lang="fr-FR" altLang="fr-FR" sz="2600" dirty="0">
                <a:solidFill>
                  <a:srgbClr val="000000"/>
                </a:solidFill>
                <a:cs typeface="Arial" panose="020B0604020202020204" pitchFamily="34" charset="0"/>
              </a:rPr>
              <a:t>de croissance pré et post-natal</a:t>
            </a:r>
          </a:p>
          <a:p>
            <a:pPr marL="466725" indent="-457200" eaLnBrk="1" hangingPunct="1">
              <a:buFont typeface="Wingdings" panose="05000000000000000000" pitchFamily="2" charset="2"/>
              <a:buChar char="ü"/>
            </a:pPr>
            <a:r>
              <a:rPr lang="fr-FR" altLang="fr-FR" sz="2600" dirty="0" smtClean="0">
                <a:solidFill>
                  <a:srgbClr val="000000"/>
                </a:solidFill>
                <a:cs typeface="Arial" panose="020B0604020202020204" pitchFamily="34" charset="0"/>
              </a:rPr>
              <a:t>retard </a:t>
            </a:r>
            <a:r>
              <a:rPr lang="fr-FR" altLang="fr-FR" sz="2600" dirty="0">
                <a:solidFill>
                  <a:srgbClr val="000000"/>
                </a:solidFill>
                <a:cs typeface="Arial" panose="020B0604020202020204" pitchFamily="34" charset="0"/>
              </a:rPr>
              <a:t>de développement intellectuel</a:t>
            </a:r>
          </a:p>
          <a:p>
            <a:pPr marL="466725" indent="-457200" eaLnBrk="1" hangingPunct="1">
              <a:buFont typeface="Wingdings" panose="05000000000000000000" pitchFamily="2" charset="2"/>
              <a:buChar char="ü"/>
            </a:pPr>
            <a:r>
              <a:rPr lang="fr-FR" altLang="fr-FR" sz="2600" dirty="0" smtClean="0">
                <a:solidFill>
                  <a:srgbClr val="000000"/>
                </a:solidFill>
                <a:cs typeface="Arial" panose="020B0604020202020204" pitchFamily="34" charset="0"/>
              </a:rPr>
              <a:t>problèmes </a:t>
            </a:r>
            <a:r>
              <a:rPr lang="fr-FR" altLang="fr-FR" sz="2600" dirty="0">
                <a:solidFill>
                  <a:srgbClr val="000000"/>
                </a:solidFill>
                <a:cs typeface="Arial" panose="020B0604020202020204" pitchFamily="34" charset="0"/>
              </a:rPr>
              <a:t>de comportement</a:t>
            </a:r>
          </a:p>
          <a:p>
            <a:pPr marL="466725" indent="-457200" eaLnBrk="1" hangingPunct="1">
              <a:buFont typeface="Wingdings" panose="05000000000000000000" pitchFamily="2" charset="2"/>
              <a:buChar char="ü"/>
            </a:pPr>
            <a:r>
              <a:rPr lang="fr-FR" altLang="fr-FR" sz="2600" dirty="0" smtClean="0">
                <a:solidFill>
                  <a:srgbClr val="000000"/>
                </a:solidFill>
                <a:cs typeface="Arial" panose="020B0604020202020204" pitchFamily="34" charset="0"/>
              </a:rPr>
              <a:t>altération </a:t>
            </a:r>
            <a:r>
              <a:rPr lang="fr-FR" altLang="fr-FR" sz="2600" dirty="0">
                <a:solidFill>
                  <a:srgbClr val="000000"/>
                </a:solidFill>
                <a:cs typeface="Arial" panose="020B0604020202020204" pitchFamily="34" charset="0"/>
              </a:rPr>
              <a:t>des fonctions intellectuelles et /ou anomalies structurelles (microcéphalie)</a:t>
            </a:r>
          </a:p>
          <a:p>
            <a:pPr eaLnBrk="1" hangingPunct="1">
              <a:spcBef>
                <a:spcPts val="1800"/>
              </a:spcBef>
              <a:spcAft>
                <a:spcPts val="1413"/>
              </a:spcAft>
            </a:pPr>
            <a:r>
              <a:rPr lang="fr-FR" altLang="fr-FR" sz="2600" dirty="0">
                <a:solidFill>
                  <a:srgbClr val="000000"/>
                </a:solidFill>
                <a:cs typeface="Arial" panose="020B0604020202020204" pitchFamily="34" charset="0"/>
              </a:rPr>
              <a:t>Formes partielles d'alcoolisation in utero :</a:t>
            </a:r>
          </a:p>
          <a:p>
            <a:pPr marL="466725" indent="-457200" eaLnBrk="1" hangingPunct="1">
              <a:buFont typeface="Wingdings" panose="05000000000000000000" pitchFamily="2" charset="2"/>
              <a:buChar char="ü"/>
            </a:pPr>
            <a:r>
              <a:rPr lang="fr-FR" altLang="fr-FR" sz="2600" dirty="0" smtClean="0">
                <a:solidFill>
                  <a:srgbClr val="000000"/>
                </a:solidFill>
                <a:cs typeface="Arial" panose="020B0604020202020204" pitchFamily="34" charset="0"/>
              </a:rPr>
              <a:t>difficultés </a:t>
            </a:r>
            <a:r>
              <a:rPr lang="fr-FR" altLang="fr-FR" sz="2600" dirty="0">
                <a:solidFill>
                  <a:srgbClr val="000000"/>
                </a:solidFill>
                <a:cs typeface="Arial" panose="020B0604020202020204" pitchFamily="34" charset="0"/>
              </a:rPr>
              <a:t>d'apprentissage</a:t>
            </a:r>
          </a:p>
          <a:p>
            <a:pPr marL="466725" indent="-457200" eaLnBrk="1" hangingPunct="1">
              <a:buFont typeface="Wingdings" panose="05000000000000000000" pitchFamily="2" charset="2"/>
              <a:buChar char="ü"/>
            </a:pPr>
            <a:r>
              <a:rPr lang="fr-FR" altLang="fr-FR" sz="2600" dirty="0" smtClean="0">
                <a:solidFill>
                  <a:srgbClr val="000000"/>
                </a:solidFill>
                <a:cs typeface="Arial" panose="020B0604020202020204" pitchFamily="34" charset="0"/>
              </a:rPr>
              <a:t>immaturité </a:t>
            </a:r>
            <a:r>
              <a:rPr lang="fr-FR" altLang="fr-FR" sz="2600" dirty="0">
                <a:solidFill>
                  <a:srgbClr val="000000"/>
                </a:solidFill>
                <a:cs typeface="Arial" panose="020B0604020202020204" pitchFamily="34" charset="0"/>
              </a:rPr>
              <a:t>et instabilité émotionnelle</a:t>
            </a:r>
          </a:p>
          <a:p>
            <a:pPr marL="466725" indent="-457200" eaLnBrk="1" hangingPunct="1">
              <a:buFont typeface="Wingdings" panose="05000000000000000000" pitchFamily="2" charset="2"/>
              <a:buChar char="ü"/>
            </a:pPr>
            <a:r>
              <a:rPr lang="fr-FR" altLang="fr-FR" sz="2600" dirty="0" smtClean="0">
                <a:solidFill>
                  <a:srgbClr val="000000"/>
                </a:solidFill>
                <a:cs typeface="Arial" panose="020B0604020202020204" pitchFamily="34" charset="0"/>
              </a:rPr>
              <a:t>comportements </a:t>
            </a:r>
            <a:r>
              <a:rPr lang="fr-FR" altLang="fr-FR" sz="2600" dirty="0">
                <a:solidFill>
                  <a:srgbClr val="000000"/>
                </a:solidFill>
                <a:cs typeface="Arial" panose="020B0604020202020204" pitchFamily="34" charset="0"/>
              </a:rPr>
              <a:t>impulsifs, antisociaux  </a:t>
            </a:r>
          </a:p>
        </p:txBody>
      </p:sp>
      <p:pic>
        <p:nvPicPr>
          <p:cNvPr id="245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989" y="1386682"/>
            <a:ext cx="2455863"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494349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109664" y="173037"/>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sp>
        <p:nvSpPr>
          <p:cNvPr id="25603" name="Text Box 2"/>
          <p:cNvSpPr txBox="1">
            <a:spLocks noChangeArrowheads="1"/>
          </p:cNvSpPr>
          <p:nvPr/>
        </p:nvSpPr>
        <p:spPr bwMode="auto">
          <a:xfrm>
            <a:off x="1509713" y="1746251"/>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rPr>
              <a:t>Autres :</a:t>
            </a:r>
          </a:p>
          <a:p>
            <a:pPr eaLnBrk="1" hangingPunct="1">
              <a:spcAft>
                <a:spcPts val="1413"/>
              </a:spcAft>
              <a:buFont typeface="Wingdings" panose="05000000000000000000" pitchFamily="2" charset="2"/>
              <a:buChar char=""/>
            </a:pPr>
            <a:r>
              <a:rPr lang="fr-FR" altLang="fr-FR" sz="2600" dirty="0">
                <a:solidFill>
                  <a:srgbClr val="000000"/>
                </a:solidFill>
              </a:rPr>
              <a:t>Ostéoporose </a:t>
            </a:r>
            <a:r>
              <a:rPr lang="fr-FR" altLang="fr-FR" sz="2600" dirty="0">
                <a:solidFill>
                  <a:schemeClr val="tx1"/>
                </a:solidFill>
              </a:rPr>
              <a:t>(fragilité osseuse)</a:t>
            </a:r>
          </a:p>
          <a:p>
            <a:pPr eaLnBrk="1" hangingPunct="1">
              <a:spcAft>
                <a:spcPts val="1413"/>
              </a:spcAft>
              <a:buFont typeface="Wingdings" panose="05000000000000000000" pitchFamily="2" charset="2"/>
              <a:buChar char=""/>
            </a:pPr>
            <a:r>
              <a:rPr lang="fr-FR" altLang="fr-FR" sz="2600" dirty="0">
                <a:solidFill>
                  <a:srgbClr val="000000"/>
                </a:solidFill>
              </a:rPr>
              <a:t>Carences vitamines</a:t>
            </a:r>
          </a:p>
          <a:p>
            <a:pPr eaLnBrk="1" hangingPunct="1">
              <a:spcAft>
                <a:spcPts val="1413"/>
              </a:spcAft>
              <a:buFont typeface="Wingdings" panose="05000000000000000000" pitchFamily="2" charset="2"/>
              <a:buChar char=""/>
            </a:pPr>
            <a:r>
              <a:rPr lang="fr-FR" altLang="fr-FR" sz="2600" dirty="0">
                <a:solidFill>
                  <a:srgbClr val="000000"/>
                </a:solidFill>
              </a:rPr>
              <a:t>Infertilité, impuissance</a:t>
            </a:r>
          </a:p>
          <a:p>
            <a:pPr eaLnBrk="1" hangingPunct="1">
              <a:spcAft>
                <a:spcPts val="1413"/>
              </a:spcAft>
              <a:buFont typeface="Wingdings" panose="05000000000000000000" pitchFamily="2" charset="2"/>
              <a:buChar char=""/>
            </a:pPr>
            <a:r>
              <a:rPr lang="fr-FR" altLang="fr-FR" sz="2600" dirty="0">
                <a:solidFill>
                  <a:srgbClr val="000000"/>
                </a:solidFill>
                <a:cs typeface="Arial" panose="020B0604020202020204" pitchFamily="34" charset="0"/>
              </a:rPr>
              <a:t>↑ cholestérol, triglycérides</a:t>
            </a:r>
          </a:p>
          <a:p>
            <a:pPr eaLnBrk="1" hangingPunct="1">
              <a:spcAft>
                <a:spcPts val="1413"/>
              </a:spcAft>
            </a:pPr>
            <a:endParaRPr lang="fr-FR" altLang="fr-FR" sz="2600" dirty="0">
              <a:solidFill>
                <a:srgbClr val="000000"/>
              </a:solidFill>
              <a:cs typeface="Arial" panose="020B0604020202020204" pitchFamily="34" charset="0"/>
            </a:endParaRPr>
          </a:p>
        </p:txBody>
      </p:sp>
    </p:spTree>
    <p:extLst>
      <p:ext uri="{BB962C8B-B14F-4D97-AF65-F5344CB8AC3E}">
        <p14:creationId xmlns:p14="http://schemas.microsoft.com/office/powerpoint/2010/main" val="41585362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952501" y="244475"/>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Effets sur la santé</a:t>
            </a:r>
          </a:p>
        </p:txBody>
      </p:sp>
      <p:sp>
        <p:nvSpPr>
          <p:cNvPr id="26627" name="Text Box 2"/>
          <p:cNvSpPr txBox="1">
            <a:spLocks noChangeArrowheads="1"/>
          </p:cNvSpPr>
          <p:nvPr/>
        </p:nvSpPr>
        <p:spPr bwMode="auto">
          <a:xfrm>
            <a:off x="1581151" y="1631951"/>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rPr>
              <a:t>Augmentation du risque de cancer : </a:t>
            </a:r>
            <a:r>
              <a:rPr lang="fr-FR" altLang="fr-FR" sz="2600" dirty="0">
                <a:solidFill>
                  <a:srgbClr val="000000"/>
                </a:solidFill>
              </a:rPr>
              <a:t>&gt; 1 verre/jour </a:t>
            </a:r>
          </a:p>
          <a:p>
            <a:pPr eaLnBrk="1" hangingPunct="1">
              <a:spcAft>
                <a:spcPts val="1413"/>
              </a:spcAft>
              <a:buFont typeface="Wingdings" panose="05000000000000000000" pitchFamily="2" charset="2"/>
              <a:buChar char=""/>
            </a:pPr>
            <a:r>
              <a:rPr lang="fr-FR" altLang="fr-FR" sz="2600" dirty="0">
                <a:solidFill>
                  <a:srgbClr val="000000"/>
                </a:solidFill>
              </a:rPr>
              <a:t>VADS (voies aéro-digestives supérieures), œsophage (+ tabac),</a:t>
            </a:r>
          </a:p>
          <a:p>
            <a:pPr eaLnBrk="1" hangingPunct="1">
              <a:spcAft>
                <a:spcPts val="1413"/>
              </a:spcAft>
              <a:buFont typeface="Wingdings" panose="05000000000000000000" pitchFamily="2" charset="2"/>
              <a:buChar char=""/>
            </a:pPr>
            <a:r>
              <a:rPr lang="fr-FR" altLang="fr-FR" sz="2600" dirty="0">
                <a:solidFill>
                  <a:srgbClr val="000000"/>
                </a:solidFill>
              </a:rPr>
              <a:t>Colorectal</a:t>
            </a:r>
          </a:p>
          <a:p>
            <a:pPr eaLnBrk="1" hangingPunct="1">
              <a:spcAft>
                <a:spcPts val="1413"/>
              </a:spcAft>
              <a:buFont typeface="Wingdings" panose="05000000000000000000" pitchFamily="2" charset="2"/>
              <a:buChar char=""/>
            </a:pPr>
            <a:r>
              <a:rPr lang="fr-FR" altLang="fr-FR" sz="2600" dirty="0">
                <a:solidFill>
                  <a:srgbClr val="000000"/>
                </a:solidFill>
              </a:rPr>
              <a:t>Foie</a:t>
            </a:r>
          </a:p>
          <a:p>
            <a:pPr eaLnBrk="1" hangingPunct="1">
              <a:spcAft>
                <a:spcPts val="1413"/>
              </a:spcAft>
              <a:buFont typeface="Wingdings" panose="05000000000000000000" pitchFamily="2" charset="2"/>
              <a:buChar char=""/>
            </a:pPr>
            <a:r>
              <a:rPr lang="fr-FR" altLang="fr-FR" sz="2600" dirty="0">
                <a:solidFill>
                  <a:srgbClr val="000000"/>
                </a:solidFill>
              </a:rPr>
              <a:t>Sein</a:t>
            </a:r>
          </a:p>
          <a:p>
            <a:pPr eaLnBrk="1" hangingPunct="1">
              <a:spcAft>
                <a:spcPts val="1413"/>
              </a:spcAft>
              <a:buFont typeface="Wingdings" panose="05000000000000000000" pitchFamily="2" charset="2"/>
              <a:buChar char=""/>
            </a:pPr>
            <a:r>
              <a:rPr lang="fr-FR" altLang="fr-FR" sz="2600" dirty="0">
                <a:solidFill>
                  <a:srgbClr val="000000"/>
                </a:solidFill>
              </a:rPr>
              <a:t>Pancréas</a:t>
            </a:r>
          </a:p>
          <a:p>
            <a:pPr eaLnBrk="1" hangingPunct="1">
              <a:spcAft>
                <a:spcPts val="1413"/>
              </a:spcAft>
            </a:pPr>
            <a:endParaRPr lang="fr-FR" altLang="fr-FR" sz="2600" dirty="0">
              <a:solidFill>
                <a:srgbClr val="000000"/>
              </a:solidFill>
            </a:endParaRPr>
          </a:p>
        </p:txBody>
      </p:sp>
    </p:spTree>
    <p:extLst>
      <p:ext uri="{BB962C8B-B14F-4D97-AF65-F5344CB8AC3E}">
        <p14:creationId xmlns:p14="http://schemas.microsoft.com/office/powerpoint/2010/main" val="17758593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009650" y="158751"/>
            <a:ext cx="82248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Difficultés sociales</a:t>
            </a:r>
          </a:p>
        </p:txBody>
      </p:sp>
      <p:sp>
        <p:nvSpPr>
          <p:cNvPr id="27651" name="Text Box 2"/>
          <p:cNvSpPr txBox="1">
            <a:spLocks noChangeArrowheads="1"/>
          </p:cNvSpPr>
          <p:nvPr/>
        </p:nvSpPr>
        <p:spPr bwMode="auto">
          <a:xfrm>
            <a:off x="1481138" y="1298576"/>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342900" indent="-330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600"/>
              </a:spcAft>
            </a:pPr>
            <a:r>
              <a:rPr lang="fr-FR" altLang="fr-FR" sz="2600" dirty="0">
                <a:solidFill>
                  <a:srgbClr val="000000"/>
                </a:solidFill>
              </a:rPr>
              <a:t>Difficultés conjugales</a:t>
            </a:r>
          </a:p>
          <a:p>
            <a:pPr eaLnBrk="1" hangingPunct="1">
              <a:spcAft>
                <a:spcPts val="600"/>
              </a:spcAft>
            </a:pPr>
            <a:endParaRPr lang="fr-FR" altLang="fr-FR" sz="2600" dirty="0">
              <a:solidFill>
                <a:srgbClr val="000000"/>
              </a:solidFill>
            </a:endParaRPr>
          </a:p>
          <a:p>
            <a:pPr eaLnBrk="1" hangingPunct="1">
              <a:spcAft>
                <a:spcPts val="600"/>
              </a:spcAft>
            </a:pPr>
            <a:r>
              <a:rPr lang="fr-FR" altLang="fr-FR" sz="2600" dirty="0">
                <a:solidFill>
                  <a:srgbClr val="000000"/>
                </a:solidFill>
              </a:rPr>
              <a:t>Difficultés scolaires des enfants</a:t>
            </a:r>
          </a:p>
          <a:p>
            <a:pPr eaLnBrk="1" hangingPunct="1">
              <a:spcAft>
                <a:spcPts val="600"/>
              </a:spcAft>
            </a:pPr>
            <a:endParaRPr lang="fr-FR" altLang="fr-FR" sz="2600" dirty="0">
              <a:solidFill>
                <a:srgbClr val="000000"/>
              </a:solidFill>
            </a:endParaRPr>
          </a:p>
          <a:p>
            <a:pPr eaLnBrk="1" hangingPunct="1">
              <a:spcAft>
                <a:spcPts val="600"/>
              </a:spcAft>
            </a:pPr>
            <a:r>
              <a:rPr lang="fr-FR" altLang="fr-FR" sz="2600" dirty="0">
                <a:solidFill>
                  <a:srgbClr val="000000"/>
                </a:solidFill>
              </a:rPr>
              <a:t>Problèmes financiers</a:t>
            </a:r>
          </a:p>
          <a:p>
            <a:pPr eaLnBrk="1" hangingPunct="1">
              <a:spcAft>
                <a:spcPts val="600"/>
              </a:spcAft>
            </a:pPr>
            <a:endParaRPr lang="fr-FR" altLang="fr-FR" sz="2600" dirty="0">
              <a:solidFill>
                <a:srgbClr val="000000"/>
              </a:solidFill>
            </a:endParaRPr>
          </a:p>
          <a:p>
            <a:pPr eaLnBrk="1" hangingPunct="1">
              <a:spcAft>
                <a:spcPts val="600"/>
              </a:spcAft>
            </a:pPr>
            <a:r>
              <a:rPr lang="fr-FR" altLang="fr-FR" sz="2600" dirty="0">
                <a:solidFill>
                  <a:srgbClr val="000000"/>
                </a:solidFill>
              </a:rPr>
              <a:t>Violence familiale </a:t>
            </a:r>
          </a:p>
        </p:txBody>
      </p:sp>
    </p:spTree>
    <p:extLst>
      <p:ext uri="{BB962C8B-B14F-4D97-AF65-F5344CB8AC3E}">
        <p14:creationId xmlns:p14="http://schemas.microsoft.com/office/powerpoint/2010/main" val="34436976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919163" y="125413"/>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Risques pour la sante et la sécurité au travail</a:t>
            </a:r>
          </a:p>
        </p:txBody>
      </p:sp>
      <p:sp>
        <p:nvSpPr>
          <p:cNvPr id="28675" name="Text Box 2"/>
          <p:cNvSpPr txBox="1">
            <a:spLocks noChangeArrowheads="1"/>
          </p:cNvSpPr>
          <p:nvPr/>
        </p:nvSpPr>
        <p:spPr bwMode="auto">
          <a:xfrm>
            <a:off x="749776" y="1270001"/>
            <a:ext cx="903430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Aft>
                <a:spcPts val="1413"/>
              </a:spcAft>
            </a:pPr>
            <a:r>
              <a:rPr lang="fr-FR" altLang="fr-FR" sz="2600" dirty="0">
                <a:solidFill>
                  <a:srgbClr val="000000"/>
                </a:solidFill>
                <a:cs typeface="Arial" panose="020B0604020202020204" pitchFamily="34" charset="0"/>
              </a:rPr>
              <a:t>15% des accidents du travail</a:t>
            </a:r>
          </a:p>
          <a:p>
            <a:pPr algn="just" eaLnBrk="1" hangingPunct="1">
              <a:spcAft>
                <a:spcPts val="1413"/>
              </a:spcAft>
            </a:pPr>
            <a:r>
              <a:rPr lang="fr-FR" altLang="fr-FR" sz="2600" dirty="0">
                <a:solidFill>
                  <a:srgbClr val="000000"/>
                </a:solidFill>
                <a:cs typeface="Arial" panose="020B0604020202020204" pitchFamily="34" charset="0"/>
              </a:rPr>
              <a:t>40% des accidents mortels de trajet</a:t>
            </a:r>
          </a:p>
          <a:p>
            <a:pPr marL="808038" indent="-715963" algn="just" eaLnBrk="1" hangingPunct="1">
              <a:spcAft>
                <a:spcPts val="1413"/>
              </a:spcAft>
            </a:pPr>
            <a:r>
              <a:rPr lang="fr-FR" altLang="fr-FR" sz="2600" dirty="0">
                <a:solidFill>
                  <a:srgbClr val="000000"/>
                </a:solidFill>
                <a:cs typeface="Arial" panose="020B0604020202020204" pitchFamily="34" charset="0"/>
              </a:rPr>
              <a:t>16% des actifs occupés déclarent consommer de l'alcool sur le lieu de travail en dehors des repas et des pots </a:t>
            </a:r>
          </a:p>
          <a:p>
            <a:pPr marL="0" indent="0" algn="just" eaLnBrk="1" hangingPunct="1">
              <a:spcAft>
                <a:spcPts val="1413"/>
              </a:spcAft>
              <a:tabLst>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600" dirty="0">
                <a:solidFill>
                  <a:srgbClr val="000000"/>
                </a:solidFill>
                <a:cs typeface="Arial" panose="020B0604020202020204" pitchFamily="34" charset="0"/>
              </a:rPr>
              <a:t>S’interroger sur la </a:t>
            </a:r>
            <a:r>
              <a:rPr lang="fr-FR" altLang="fr-FR" sz="2600" dirty="0" err="1">
                <a:solidFill>
                  <a:srgbClr val="000000"/>
                </a:solidFill>
                <a:cs typeface="Arial" panose="020B0604020202020204" pitchFamily="34" charset="0"/>
              </a:rPr>
              <a:t>co</a:t>
            </a:r>
            <a:r>
              <a:rPr lang="fr-FR" altLang="fr-FR" sz="2600" dirty="0">
                <a:solidFill>
                  <a:srgbClr val="000000"/>
                </a:solidFill>
                <a:cs typeface="Arial" panose="020B0604020202020204" pitchFamily="34" charset="0"/>
              </a:rPr>
              <a:t>-toxicité de l’alcool et de certaines substances chimiques :</a:t>
            </a:r>
          </a:p>
          <a:p>
            <a:pPr marL="582612" indent="-457200" algn="just" eaLnBrk="1" hangingPunct="1">
              <a:spcAft>
                <a:spcPts val="1413"/>
              </a:spcAft>
              <a:buFont typeface="Wingdings" panose="05000000000000000000" pitchFamily="2" charset="2"/>
              <a:buChar char="Ø"/>
            </a:pPr>
            <a:r>
              <a:rPr lang="fr-FR" altLang="fr-FR" sz="2600" b="1" dirty="0" err="1" smtClean="0">
                <a:solidFill>
                  <a:srgbClr val="000000"/>
                </a:solidFill>
                <a:cs typeface="Arial" panose="020B0604020202020204" pitchFamily="34" charset="0"/>
              </a:rPr>
              <a:t>épatotoxicité</a:t>
            </a:r>
            <a:r>
              <a:rPr lang="fr-FR" altLang="fr-FR" sz="2600" dirty="0" smtClean="0">
                <a:solidFill>
                  <a:srgbClr val="000000"/>
                </a:solidFill>
                <a:cs typeface="Arial" panose="020B0604020202020204" pitchFamily="34" charset="0"/>
              </a:rPr>
              <a:t> </a:t>
            </a:r>
            <a:r>
              <a:rPr lang="fr-FR" altLang="fr-FR" sz="2600" dirty="0">
                <a:solidFill>
                  <a:srgbClr val="000000"/>
                </a:solidFill>
                <a:cs typeface="Arial" panose="020B0604020202020204" pitchFamily="34" charset="0"/>
              </a:rPr>
              <a:t>du tétrachloréthane (MP n°4), du tétrachlorure de carbone (MP n°11), autres dérivés halogénés des hydrocarbures aliphatiques (MP n°12), de l’halothane (MP n°89),</a:t>
            </a:r>
          </a:p>
          <a:p>
            <a:pPr marL="582612" indent="-457200" algn="just" eaLnBrk="1" hangingPunct="1">
              <a:spcAft>
                <a:spcPts val="1413"/>
              </a:spcAft>
              <a:buFont typeface="Wingdings" panose="05000000000000000000" pitchFamily="2" charset="2"/>
              <a:buChar char="Ø"/>
            </a:pPr>
            <a:r>
              <a:rPr lang="fr-FR" altLang="fr-FR" sz="2600" b="1" dirty="0" smtClean="0">
                <a:solidFill>
                  <a:srgbClr val="000000"/>
                </a:solidFill>
                <a:cs typeface="Arial" panose="020B0604020202020204" pitchFamily="34" charset="0"/>
              </a:rPr>
              <a:t>troubles </a:t>
            </a:r>
            <a:r>
              <a:rPr lang="fr-FR" altLang="fr-FR" sz="2600" b="1" dirty="0">
                <a:solidFill>
                  <a:srgbClr val="000000"/>
                </a:solidFill>
                <a:cs typeface="Arial" panose="020B0604020202020204" pitchFamily="34" charset="0"/>
              </a:rPr>
              <a:t>du rythme cardiaque</a:t>
            </a:r>
            <a:r>
              <a:rPr lang="fr-FR" altLang="fr-FR" sz="2600" dirty="0">
                <a:solidFill>
                  <a:srgbClr val="000000"/>
                </a:solidFill>
                <a:cs typeface="Arial" panose="020B0604020202020204" pitchFamily="34" charset="0"/>
              </a:rPr>
              <a:t> (MP n°12), </a:t>
            </a:r>
          </a:p>
          <a:p>
            <a:pPr algn="just" eaLnBrk="1" hangingPunct="1">
              <a:spcAft>
                <a:spcPts val="1413"/>
              </a:spcAft>
            </a:pPr>
            <a:endParaRPr lang="fr-FR" altLang="fr-FR" sz="2600" dirty="0">
              <a:solidFill>
                <a:srgbClr val="000000"/>
              </a:solidFill>
              <a:cs typeface="Arial" panose="020B0604020202020204" pitchFamily="34" charset="0"/>
            </a:endParaRPr>
          </a:p>
          <a:p>
            <a:pPr algn="just" eaLnBrk="1" hangingPunct="1">
              <a:spcAft>
                <a:spcPts val="1413"/>
              </a:spcAft>
            </a:pPr>
            <a:endParaRPr lang="fr-FR" altLang="fr-FR" sz="2600" dirty="0">
              <a:solidFill>
                <a:srgbClr val="000000"/>
              </a:solidFill>
              <a:cs typeface="Arial" panose="020B0604020202020204" pitchFamily="34" charset="0"/>
            </a:endParaRPr>
          </a:p>
        </p:txBody>
      </p:sp>
    </p:spTree>
    <p:extLst>
      <p:ext uri="{BB962C8B-B14F-4D97-AF65-F5344CB8AC3E}">
        <p14:creationId xmlns:p14="http://schemas.microsoft.com/office/powerpoint/2010/main" val="15868052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923926" y="285751"/>
            <a:ext cx="82280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Risques pour la sante et la sécurité au travail</a:t>
            </a:r>
          </a:p>
        </p:txBody>
      </p:sp>
      <p:sp>
        <p:nvSpPr>
          <p:cNvPr id="29699" name="Text Box 2"/>
          <p:cNvSpPr txBox="1">
            <a:spLocks noChangeArrowheads="1"/>
          </p:cNvSpPr>
          <p:nvPr/>
        </p:nvSpPr>
        <p:spPr bwMode="auto">
          <a:xfrm>
            <a:off x="1209676" y="1989138"/>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342900" indent="-32543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b="1" dirty="0">
                <a:solidFill>
                  <a:srgbClr val="000000"/>
                </a:solidFill>
                <a:cs typeface="Arial" panose="020B0604020202020204" pitchFamily="34" charset="0"/>
              </a:rPr>
              <a:t>Atteintes neurologiques</a:t>
            </a:r>
            <a:r>
              <a:rPr lang="fr-FR" altLang="fr-FR" sz="2600" dirty="0">
                <a:solidFill>
                  <a:srgbClr val="000000"/>
                </a:solidFill>
                <a:cs typeface="Arial" panose="020B0604020202020204" pitchFamily="34" charset="0"/>
              </a:rPr>
              <a:t> liées aux :</a:t>
            </a:r>
          </a:p>
          <a:p>
            <a:pPr marL="474662" indent="-457200" eaLnBrk="1" hangingPunct="1">
              <a:spcAft>
                <a:spcPts val="1413"/>
              </a:spcAft>
              <a:buFont typeface="Wingdings" panose="05000000000000000000" pitchFamily="2" charset="2"/>
              <a:buChar char="ü"/>
            </a:pPr>
            <a:r>
              <a:rPr lang="fr-FR" altLang="fr-FR" sz="2600" b="1" dirty="0" smtClean="0">
                <a:solidFill>
                  <a:srgbClr val="000000"/>
                </a:solidFill>
                <a:cs typeface="Arial" panose="020B0604020202020204" pitchFamily="34" charset="0"/>
              </a:rPr>
              <a:t>plomb</a:t>
            </a:r>
            <a:r>
              <a:rPr lang="fr-FR" altLang="fr-FR" sz="2600" dirty="0" smtClean="0">
                <a:solidFill>
                  <a:srgbClr val="000000"/>
                </a:solidFill>
                <a:cs typeface="Arial" panose="020B0604020202020204" pitchFamily="34" charset="0"/>
              </a:rPr>
              <a:t> </a:t>
            </a:r>
            <a:r>
              <a:rPr lang="fr-FR" altLang="fr-FR" sz="2600" dirty="0">
                <a:solidFill>
                  <a:srgbClr val="000000"/>
                </a:solidFill>
                <a:cs typeface="Arial" panose="020B0604020202020204" pitchFamily="34" charset="0"/>
              </a:rPr>
              <a:t>neuropathies périphériques et altérations des fonctions cognitives(MP n°1), </a:t>
            </a:r>
          </a:p>
          <a:p>
            <a:pPr marL="474662" indent="-457200" eaLnBrk="1" hangingPunct="1">
              <a:spcAft>
                <a:spcPts val="1413"/>
              </a:spcAft>
              <a:buFont typeface="Wingdings" panose="05000000000000000000" pitchFamily="2" charset="2"/>
              <a:buChar char="ü"/>
            </a:pPr>
            <a:r>
              <a:rPr lang="fr-FR" altLang="fr-FR" sz="2600" b="1" dirty="0" smtClean="0">
                <a:solidFill>
                  <a:srgbClr val="000000"/>
                </a:solidFill>
                <a:cs typeface="Arial" panose="020B0604020202020204" pitchFamily="34" charset="0"/>
              </a:rPr>
              <a:t>mercure</a:t>
            </a:r>
            <a:r>
              <a:rPr lang="fr-FR" altLang="fr-FR" sz="2600" dirty="0" smtClean="0">
                <a:solidFill>
                  <a:srgbClr val="000000"/>
                </a:solidFill>
                <a:cs typeface="Arial" panose="020B0604020202020204" pitchFamily="34" charset="0"/>
              </a:rPr>
              <a:t> </a:t>
            </a:r>
            <a:r>
              <a:rPr lang="fr-FR" altLang="fr-FR" sz="2600" dirty="0">
                <a:solidFill>
                  <a:srgbClr val="000000"/>
                </a:solidFill>
                <a:cs typeface="Arial" panose="020B0604020202020204" pitchFamily="34" charset="0"/>
              </a:rPr>
              <a:t>avec ataxie cérébelleuse (MP n°2), </a:t>
            </a:r>
          </a:p>
          <a:p>
            <a:pPr marL="474662" indent="-457200" eaLnBrk="1" hangingPunct="1">
              <a:spcAft>
                <a:spcPts val="1413"/>
              </a:spcAft>
              <a:buFont typeface="Wingdings" panose="05000000000000000000" pitchFamily="2" charset="2"/>
              <a:buChar char="ü"/>
            </a:pPr>
            <a:r>
              <a:rPr lang="fr-FR" altLang="fr-FR" sz="2600" b="1" dirty="0" smtClean="0">
                <a:solidFill>
                  <a:srgbClr val="000000"/>
                </a:solidFill>
                <a:cs typeface="Arial" panose="020B0604020202020204" pitchFamily="34" charset="0"/>
              </a:rPr>
              <a:t>dérivés </a:t>
            </a:r>
            <a:r>
              <a:rPr lang="fr-FR" altLang="fr-FR" sz="2600" b="1" dirty="0">
                <a:solidFill>
                  <a:srgbClr val="000000"/>
                </a:solidFill>
                <a:cs typeface="Arial" panose="020B0604020202020204" pitchFamily="34" charset="0"/>
              </a:rPr>
              <a:t>halogénés des hydrocarbures aliphatiques</a:t>
            </a:r>
            <a:r>
              <a:rPr lang="fr-FR" altLang="fr-FR" sz="2600" dirty="0">
                <a:solidFill>
                  <a:srgbClr val="000000"/>
                </a:solidFill>
                <a:cs typeface="Arial" panose="020B0604020202020204" pitchFamily="34" charset="0"/>
              </a:rPr>
              <a:t> avec névrite optique (MP n°12), </a:t>
            </a:r>
          </a:p>
          <a:p>
            <a:pPr marL="474662" indent="-457200" eaLnBrk="1" hangingPunct="1">
              <a:spcAft>
                <a:spcPts val="1413"/>
              </a:spcAft>
              <a:buFont typeface="Wingdings" panose="05000000000000000000" pitchFamily="2" charset="2"/>
              <a:buChar char="ü"/>
            </a:pPr>
            <a:r>
              <a:rPr lang="fr-FR" altLang="fr-FR" sz="2600" b="1" dirty="0" smtClean="0">
                <a:solidFill>
                  <a:srgbClr val="000000"/>
                </a:solidFill>
                <a:cs typeface="Arial" panose="020B0604020202020204" pitchFamily="34" charset="0"/>
              </a:rPr>
              <a:t>sulfure </a:t>
            </a:r>
            <a:r>
              <a:rPr lang="fr-FR" altLang="fr-FR" sz="2600" b="1" dirty="0">
                <a:solidFill>
                  <a:srgbClr val="000000"/>
                </a:solidFill>
                <a:cs typeface="Arial" panose="020B0604020202020204" pitchFamily="34" charset="0"/>
              </a:rPr>
              <a:t>de carbone</a:t>
            </a:r>
            <a:r>
              <a:rPr lang="fr-FR" altLang="fr-FR" sz="2600" dirty="0">
                <a:solidFill>
                  <a:srgbClr val="000000"/>
                </a:solidFill>
                <a:cs typeface="Arial" panose="020B0604020202020204" pitchFamily="34" charset="0"/>
              </a:rPr>
              <a:t> - polynévrites (MP n°22).</a:t>
            </a:r>
          </a:p>
        </p:txBody>
      </p:sp>
    </p:spTree>
    <p:extLst>
      <p:ext uri="{BB962C8B-B14F-4D97-AF65-F5344CB8AC3E}">
        <p14:creationId xmlns:p14="http://schemas.microsoft.com/office/powerpoint/2010/main" val="26150176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066801" y="287337"/>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Risques pour la santé et la sécurité au travail</a:t>
            </a:r>
          </a:p>
        </p:txBody>
      </p:sp>
      <p:sp>
        <p:nvSpPr>
          <p:cNvPr id="30723" name="Text Box 2"/>
          <p:cNvSpPr txBox="1">
            <a:spLocks noChangeArrowheads="1"/>
          </p:cNvSpPr>
          <p:nvPr/>
        </p:nvSpPr>
        <p:spPr bwMode="auto">
          <a:xfrm>
            <a:off x="1509714" y="1974851"/>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080" rIns="0" bIns="0"/>
          <a:lstStyle>
            <a:lvl1pPr marL="342900" indent="-32543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800" dirty="0">
                <a:solidFill>
                  <a:srgbClr val="000000"/>
                </a:solidFill>
              </a:rPr>
              <a:t>Trouble du contrôle des mouvements</a:t>
            </a:r>
          </a:p>
          <a:p>
            <a:pPr eaLnBrk="1" hangingPunct="1">
              <a:spcAft>
                <a:spcPts val="1413"/>
              </a:spcAft>
            </a:pPr>
            <a:r>
              <a:rPr lang="fr-FR" altLang="fr-FR" sz="2800" dirty="0">
                <a:solidFill>
                  <a:srgbClr val="000000"/>
                </a:solidFill>
              </a:rPr>
              <a:t>Troubles des perceptions</a:t>
            </a:r>
          </a:p>
          <a:p>
            <a:pPr eaLnBrk="1" hangingPunct="1">
              <a:spcAft>
                <a:spcPts val="1413"/>
              </a:spcAft>
            </a:pPr>
            <a:r>
              <a:rPr lang="fr-FR" altLang="fr-FR" sz="2800" dirty="0">
                <a:solidFill>
                  <a:srgbClr val="000000"/>
                </a:solidFill>
              </a:rPr>
              <a:t>Troubles du jugement</a:t>
            </a:r>
          </a:p>
          <a:p>
            <a:pPr eaLnBrk="1" hangingPunct="1">
              <a:spcAft>
                <a:spcPts val="1413"/>
              </a:spcAft>
            </a:pPr>
            <a:r>
              <a:rPr lang="fr-FR" altLang="fr-FR" sz="2800" dirty="0">
                <a:solidFill>
                  <a:srgbClr val="000000"/>
                </a:solidFill>
              </a:rPr>
              <a:t>Augmentation de l'audace</a:t>
            </a:r>
          </a:p>
          <a:p>
            <a:pPr eaLnBrk="1" hangingPunct="1">
              <a:spcAft>
                <a:spcPts val="1413"/>
              </a:spcAft>
            </a:pPr>
            <a:r>
              <a:rPr lang="fr-FR" altLang="fr-FR" sz="2800" dirty="0">
                <a:solidFill>
                  <a:srgbClr val="000000"/>
                </a:solidFill>
              </a:rPr>
              <a:t>Somnolence</a:t>
            </a:r>
          </a:p>
          <a:p>
            <a:pPr eaLnBrk="1" hangingPunct="1">
              <a:spcAft>
                <a:spcPts val="1413"/>
              </a:spcAft>
            </a:pPr>
            <a:r>
              <a:rPr lang="fr-FR" altLang="fr-FR" sz="2800" dirty="0">
                <a:solidFill>
                  <a:srgbClr val="000000"/>
                </a:solidFill>
              </a:rPr>
              <a:t>Troubles comportementaux</a:t>
            </a:r>
          </a:p>
        </p:txBody>
      </p:sp>
    </p:spTree>
    <p:extLst>
      <p:ext uri="{BB962C8B-B14F-4D97-AF65-F5344CB8AC3E}">
        <p14:creationId xmlns:p14="http://schemas.microsoft.com/office/powerpoint/2010/main" val="34756885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995364" y="301625"/>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Risques pour la santé et la sécurité au travail</a:t>
            </a:r>
          </a:p>
        </p:txBody>
      </p:sp>
      <p:sp>
        <p:nvSpPr>
          <p:cNvPr id="31747" name="Text Box 2"/>
          <p:cNvSpPr txBox="1">
            <a:spLocks noChangeArrowheads="1"/>
          </p:cNvSpPr>
          <p:nvPr/>
        </p:nvSpPr>
        <p:spPr bwMode="auto">
          <a:xfrm>
            <a:off x="995364" y="1874839"/>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14338" indent="-309563"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buFont typeface="Wingdings" panose="05000000000000000000" pitchFamily="2" charset="2"/>
              <a:buChar char=""/>
            </a:pPr>
            <a:r>
              <a:rPr lang="fr-FR" altLang="fr-FR" sz="2600" b="1" dirty="0">
                <a:solidFill>
                  <a:srgbClr val="000000"/>
                </a:solidFill>
              </a:rPr>
              <a:t>Qualité du travail insuffisante</a:t>
            </a:r>
            <a:r>
              <a:rPr lang="fr-FR" altLang="fr-FR" sz="2600" dirty="0">
                <a:solidFill>
                  <a:srgbClr val="000000"/>
                </a:solidFill>
              </a:rPr>
              <a:t> : manque de précision, détérioration des capacités intellectuelles, manuelles</a:t>
            </a:r>
          </a:p>
          <a:p>
            <a:pPr eaLnBrk="1" hangingPunct="1">
              <a:spcAft>
                <a:spcPts val="1413"/>
              </a:spcAft>
              <a:buFont typeface="Wingdings" panose="05000000000000000000" pitchFamily="2" charset="2"/>
              <a:buChar char=""/>
            </a:pPr>
            <a:r>
              <a:rPr lang="fr-FR" altLang="fr-FR" sz="2600" b="1" dirty="0">
                <a:solidFill>
                  <a:srgbClr val="000000"/>
                </a:solidFill>
              </a:rPr>
              <a:t>Baisse ou irrégularités dans les performances</a:t>
            </a:r>
            <a:r>
              <a:rPr lang="fr-FR" altLang="fr-FR" sz="2600" dirty="0">
                <a:solidFill>
                  <a:srgbClr val="000000"/>
                </a:solidFill>
              </a:rPr>
              <a:t> : travail en « dents de scie », fréquentes absences de courte durée, non respect systématique des délais</a:t>
            </a:r>
          </a:p>
          <a:p>
            <a:pPr eaLnBrk="1" hangingPunct="1">
              <a:spcAft>
                <a:spcPts val="1413"/>
              </a:spcAft>
              <a:buFont typeface="Wingdings" panose="05000000000000000000" pitchFamily="2" charset="2"/>
              <a:buChar char=""/>
            </a:pPr>
            <a:r>
              <a:rPr lang="fr-FR" altLang="fr-FR" sz="2600" b="1" dirty="0">
                <a:solidFill>
                  <a:srgbClr val="000000"/>
                </a:solidFill>
              </a:rPr>
              <a:t>Baisse de la motivation professionnelle</a:t>
            </a:r>
            <a:r>
              <a:rPr lang="fr-FR" altLang="fr-FR" sz="2600" dirty="0">
                <a:solidFill>
                  <a:srgbClr val="000000"/>
                </a:solidFill>
              </a:rPr>
              <a:t> : absence d'initiative, de prise de décisions, refus de nouvelles responsabilités</a:t>
            </a:r>
          </a:p>
        </p:txBody>
      </p:sp>
    </p:spTree>
    <p:extLst>
      <p:ext uri="{BB962C8B-B14F-4D97-AF65-F5344CB8AC3E}">
        <p14:creationId xmlns:p14="http://schemas.microsoft.com/office/powerpoint/2010/main" val="15521865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209676" y="301625"/>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Risques pour la santé et la sécurité au travail</a:t>
            </a:r>
          </a:p>
        </p:txBody>
      </p:sp>
      <p:sp>
        <p:nvSpPr>
          <p:cNvPr id="32771" name="Text Box 2"/>
          <p:cNvSpPr txBox="1">
            <a:spLocks noChangeArrowheads="1"/>
          </p:cNvSpPr>
          <p:nvPr/>
        </p:nvSpPr>
        <p:spPr bwMode="auto">
          <a:xfrm>
            <a:off x="1209676" y="1603376"/>
            <a:ext cx="822801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080" rIns="0" bIns="0"/>
          <a:lstStyle>
            <a:lvl1pPr marL="342900" indent="-32543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800" dirty="0">
                <a:solidFill>
                  <a:srgbClr val="000000"/>
                </a:solidFill>
              </a:rPr>
              <a:t>Profils des consommateurs :</a:t>
            </a:r>
          </a:p>
          <a:p>
            <a:pPr eaLnBrk="1" hangingPunct="1">
              <a:spcAft>
                <a:spcPts val="1413"/>
              </a:spcAft>
            </a:pPr>
            <a:r>
              <a:rPr lang="fr-FR" altLang="fr-FR" sz="2800" dirty="0">
                <a:solidFill>
                  <a:srgbClr val="000000"/>
                </a:solidFill>
              </a:rPr>
              <a:t>1. </a:t>
            </a:r>
            <a:r>
              <a:rPr lang="fr-FR" altLang="fr-FR" sz="2800" b="1" dirty="0">
                <a:solidFill>
                  <a:srgbClr val="000000"/>
                </a:solidFill>
              </a:rPr>
              <a:t>Consommateurs d'alcool au travail</a:t>
            </a:r>
            <a:r>
              <a:rPr lang="fr-FR" altLang="fr-FR" sz="2800" dirty="0">
                <a:solidFill>
                  <a:srgbClr val="000000"/>
                </a:solidFill>
              </a:rPr>
              <a:t>, cadres commerciaux, sans difficulté professionnelle exprimée (repas d'affaires) </a:t>
            </a:r>
          </a:p>
          <a:p>
            <a:pPr eaLnBrk="1" hangingPunct="1">
              <a:spcAft>
                <a:spcPts val="1413"/>
              </a:spcAft>
            </a:pPr>
            <a:r>
              <a:rPr lang="fr-FR" altLang="fr-FR" sz="2800" dirty="0">
                <a:solidFill>
                  <a:srgbClr val="000000"/>
                </a:solidFill>
              </a:rPr>
              <a:t>2. </a:t>
            </a:r>
            <a:r>
              <a:rPr lang="fr-FR" altLang="fr-FR" sz="2800" b="1" dirty="0">
                <a:solidFill>
                  <a:srgbClr val="000000"/>
                </a:solidFill>
              </a:rPr>
              <a:t>Consommateurs d'alcool après la journée de travail</a:t>
            </a:r>
            <a:r>
              <a:rPr lang="fr-FR" altLang="fr-FR" sz="2800" dirty="0">
                <a:solidFill>
                  <a:srgbClr val="000000"/>
                </a:solidFill>
              </a:rPr>
              <a:t>. Salariés autonomes ayant un emploi stable mais aussi des responsabilités insatisfaisantes, un manque de soutien social, un travail manquant de créativité, une insatisfaction professionnelle et extraprofessionnelle.</a:t>
            </a:r>
          </a:p>
        </p:txBody>
      </p:sp>
      <p:sp>
        <p:nvSpPr>
          <p:cNvPr id="32772" name="Text Box 3"/>
          <p:cNvSpPr txBox="1">
            <a:spLocks noChangeArrowheads="1"/>
          </p:cNvSpPr>
          <p:nvPr/>
        </p:nvSpPr>
        <p:spPr bwMode="auto">
          <a:xfrm>
            <a:off x="955676" y="6062663"/>
            <a:ext cx="82280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080" rIns="0" bIns="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1400" dirty="0">
                <a:solidFill>
                  <a:srgbClr val="000000"/>
                </a:solidFill>
                <a:cs typeface="Arial" panose="020B0604020202020204" pitchFamily="34" charset="0"/>
              </a:rPr>
              <a:t>Profil de consommation de substances psychoactives dans le milieu du travail : résultats de l'enquête Mode de Vie et Travail - Michel NIEZBORALA, </a:t>
            </a:r>
            <a:r>
              <a:rPr lang="fr-FR" altLang="fr-FR" sz="1400" i="1" dirty="0">
                <a:solidFill>
                  <a:srgbClr val="000000"/>
                </a:solidFill>
                <a:cs typeface="Arial" panose="020B0604020202020204" pitchFamily="34" charset="0"/>
              </a:rPr>
              <a:t>DIRECCTE Midi-Pyrénées</a:t>
            </a:r>
            <a:r>
              <a:rPr lang="fr-FR" altLang="fr-FR" sz="1400" dirty="0">
                <a:solidFill>
                  <a:srgbClr val="000000"/>
                </a:solidFill>
                <a:cs typeface="Arial" panose="020B0604020202020204" pitchFamily="34" charset="0"/>
              </a:rPr>
              <a:t> (Toulouse)</a:t>
            </a:r>
          </a:p>
        </p:txBody>
      </p:sp>
    </p:spTree>
    <p:extLst>
      <p:ext uri="{BB962C8B-B14F-4D97-AF65-F5344CB8AC3E}">
        <p14:creationId xmlns:p14="http://schemas.microsoft.com/office/powerpoint/2010/main" val="8830465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009651" y="158750"/>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Les raisons de l'abus d'alcool</a:t>
            </a:r>
          </a:p>
        </p:txBody>
      </p:sp>
      <p:sp>
        <p:nvSpPr>
          <p:cNvPr id="33795" name="Text Box 2"/>
          <p:cNvSpPr txBox="1">
            <a:spLocks noChangeArrowheads="1"/>
          </p:cNvSpPr>
          <p:nvPr/>
        </p:nvSpPr>
        <p:spPr bwMode="auto">
          <a:xfrm>
            <a:off x="881063" y="1717676"/>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14338" indent="-309563"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buFont typeface="Wingdings" panose="05000000000000000000" pitchFamily="2" charset="2"/>
              <a:buChar char=""/>
            </a:pPr>
            <a:r>
              <a:rPr lang="fr-FR" altLang="fr-FR" sz="2600" b="1" dirty="0">
                <a:solidFill>
                  <a:srgbClr val="000000"/>
                </a:solidFill>
              </a:rPr>
              <a:t>Aspect émotionnel</a:t>
            </a:r>
          </a:p>
          <a:p>
            <a:pPr marL="441325" indent="0" eaLnBrk="1" hangingPunct="1">
              <a:spcAft>
                <a:spcPts val="1413"/>
              </a:spcAft>
              <a:tabLst>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600" dirty="0">
                <a:solidFill>
                  <a:srgbClr val="000000"/>
                </a:solidFill>
              </a:rPr>
              <a:t>Être fréquemment confronté à des : déceptions, peurs, colères</a:t>
            </a:r>
          </a:p>
          <a:p>
            <a:pPr marL="441325" indent="0" eaLnBrk="1" hangingPunct="1">
              <a:spcAft>
                <a:spcPts val="1413"/>
              </a:spcAft>
              <a:tabLst>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600" dirty="0">
                <a:solidFill>
                  <a:srgbClr val="000000"/>
                </a:solidFill>
              </a:rPr>
              <a:t>États de tensions psychologiques : frustration, déprime, manque de confiance en soi, timidité, stress</a:t>
            </a:r>
          </a:p>
          <a:p>
            <a:pPr eaLnBrk="1" hangingPunct="1">
              <a:spcAft>
                <a:spcPts val="1413"/>
              </a:spcAft>
              <a:buFont typeface="Wingdings" panose="05000000000000000000" pitchFamily="2" charset="2"/>
              <a:buChar char=""/>
            </a:pPr>
            <a:r>
              <a:rPr lang="fr-FR" altLang="fr-FR" sz="2600" b="1" dirty="0">
                <a:solidFill>
                  <a:srgbClr val="000000"/>
                </a:solidFill>
              </a:rPr>
              <a:t>Aspect génétique</a:t>
            </a:r>
            <a:r>
              <a:rPr lang="fr-FR" altLang="fr-FR" sz="2600" dirty="0">
                <a:solidFill>
                  <a:srgbClr val="000000"/>
                </a:solidFill>
              </a:rPr>
              <a:t> - il s'agit plutôt de facteurs de prédispositions génétiques pas d'une maladie familiale héréditaire</a:t>
            </a:r>
          </a:p>
        </p:txBody>
      </p:sp>
    </p:spTree>
    <p:extLst>
      <p:ext uri="{BB962C8B-B14F-4D97-AF65-F5344CB8AC3E}">
        <p14:creationId xmlns:p14="http://schemas.microsoft.com/office/powerpoint/2010/main" val="7337623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084263"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2750"/>
              </a:spcBef>
            </a:pPr>
            <a:r>
              <a:rPr lang="fr-FR" altLang="fr-FR" sz="4000" dirty="0">
                <a:solidFill>
                  <a:srgbClr val="376092"/>
                </a:solidFill>
              </a:rPr>
              <a:t>L' alcool dans l'entreprise</a:t>
            </a:r>
          </a:p>
        </p:txBody>
      </p:sp>
      <p:sp>
        <p:nvSpPr>
          <p:cNvPr id="8195" name="Text Box 2"/>
          <p:cNvSpPr txBox="1">
            <a:spLocks noChangeArrowheads="1"/>
          </p:cNvSpPr>
          <p:nvPr/>
        </p:nvSpPr>
        <p:spPr bwMode="auto">
          <a:xfrm>
            <a:off x="734060" y="1133474"/>
            <a:ext cx="813562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1100"/>
              </a:spcBef>
            </a:pPr>
            <a:endParaRPr lang="fr-FR" altLang="fr-FR" sz="4400" b="1" u="sng" dirty="0">
              <a:solidFill>
                <a:srgbClr val="000000"/>
              </a:solidFill>
            </a:endParaRPr>
          </a:p>
          <a:p>
            <a:pPr algn="ctr" eaLnBrk="1" hangingPunct="1">
              <a:spcBef>
                <a:spcPts val="1100"/>
              </a:spcBef>
            </a:pPr>
            <a:r>
              <a:rPr lang="fr-FR" altLang="fr-FR" sz="4400" u="sng" dirty="0">
                <a:solidFill>
                  <a:srgbClr val="000000"/>
                </a:solidFill>
              </a:rPr>
              <a:t>Partie I</a:t>
            </a:r>
          </a:p>
          <a:p>
            <a:pPr eaLnBrk="1" hangingPunct="1">
              <a:spcBef>
                <a:spcPts val="800"/>
              </a:spcBef>
            </a:pPr>
            <a:endParaRPr lang="fr-FR" altLang="fr-FR" sz="3200" dirty="0">
              <a:solidFill>
                <a:srgbClr val="000000"/>
              </a:solidFill>
            </a:endParaRPr>
          </a:p>
          <a:p>
            <a:pPr algn="ctr" eaLnBrk="1" hangingPunct="1">
              <a:lnSpc>
                <a:spcPct val="90000"/>
              </a:lnSpc>
              <a:spcBef>
                <a:spcPts val="700"/>
              </a:spcBef>
            </a:pPr>
            <a:r>
              <a:rPr lang="fr-FR" altLang="fr-FR" sz="3200" b="1" dirty="0">
                <a:solidFill>
                  <a:srgbClr val="000000"/>
                </a:solidFill>
              </a:rPr>
              <a:t>Les données épidémiologiques et cliniques</a:t>
            </a:r>
          </a:p>
        </p:txBody>
      </p:sp>
    </p:spTree>
    <p:extLst>
      <p:ext uri="{BB962C8B-B14F-4D97-AF65-F5344CB8AC3E}">
        <p14:creationId xmlns:p14="http://schemas.microsoft.com/office/powerpoint/2010/main" val="25866056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38214" y="187325"/>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Les raisons de l'abus d'alcool</a:t>
            </a:r>
          </a:p>
        </p:txBody>
      </p:sp>
      <p:sp>
        <p:nvSpPr>
          <p:cNvPr id="34819" name="Text Box 2"/>
          <p:cNvSpPr txBox="1">
            <a:spLocks noChangeArrowheads="1"/>
          </p:cNvSpPr>
          <p:nvPr/>
        </p:nvSpPr>
        <p:spPr bwMode="auto">
          <a:xfrm>
            <a:off x="1323976" y="1689101"/>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14338" indent="-309563"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buFont typeface="Wingdings" panose="05000000000000000000" pitchFamily="2" charset="2"/>
              <a:buChar char=""/>
            </a:pPr>
            <a:r>
              <a:rPr lang="fr-FR" altLang="fr-FR" sz="2600" b="1" dirty="0">
                <a:solidFill>
                  <a:srgbClr val="000000"/>
                </a:solidFill>
              </a:rPr>
              <a:t>Aspect relationnel</a:t>
            </a:r>
          </a:p>
          <a:p>
            <a:pPr marL="900113" eaLnBrk="1" hangingPunct="1">
              <a:spcAft>
                <a:spcPts val="1413"/>
              </a:spcAft>
              <a:tabLst>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600" dirty="0">
                <a:solidFill>
                  <a:srgbClr val="000000"/>
                </a:solidFill>
              </a:rPr>
              <a:t>Problèmes au sein de la famille/couple</a:t>
            </a:r>
          </a:p>
          <a:p>
            <a:pPr marL="900113" eaLnBrk="1" hangingPunct="1">
              <a:spcAft>
                <a:spcPts val="1413"/>
              </a:spcAft>
              <a:tabLst>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600" dirty="0">
                <a:solidFill>
                  <a:srgbClr val="000000"/>
                </a:solidFill>
              </a:rPr>
              <a:t>Pression du groupe</a:t>
            </a:r>
          </a:p>
          <a:p>
            <a:pPr marL="900113" eaLnBrk="1" hangingPunct="1">
              <a:spcAft>
                <a:spcPts val="1413"/>
              </a:spcAft>
              <a:tabLst>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600" dirty="0">
                <a:solidFill>
                  <a:srgbClr val="000000"/>
                </a:solidFill>
              </a:rPr>
              <a:t>Solitude</a:t>
            </a:r>
          </a:p>
          <a:p>
            <a:pPr marL="900113" eaLnBrk="1" hangingPunct="1">
              <a:spcAft>
                <a:spcPts val="1413"/>
              </a:spcAft>
              <a:tabLst>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600" dirty="0">
                <a:solidFill>
                  <a:srgbClr val="000000"/>
                </a:solidFill>
              </a:rPr>
              <a:t>Expatriation</a:t>
            </a:r>
          </a:p>
          <a:p>
            <a:pPr marL="900113" eaLnBrk="1" hangingPunct="1">
              <a:spcAft>
                <a:spcPts val="1413"/>
              </a:spcAft>
              <a:tabLst>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600" dirty="0">
                <a:solidFill>
                  <a:srgbClr val="000000"/>
                </a:solidFill>
              </a:rPr>
              <a:t>Mauvaise intégration</a:t>
            </a:r>
          </a:p>
          <a:p>
            <a:pPr marL="900113" eaLnBrk="1" hangingPunct="1">
              <a:spcAft>
                <a:spcPts val="1413"/>
              </a:spcAft>
              <a:tabLst>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600" dirty="0">
                <a:solidFill>
                  <a:srgbClr val="000000"/>
                </a:solidFill>
              </a:rPr>
              <a:t>Rejet/mise à l'écart</a:t>
            </a:r>
          </a:p>
        </p:txBody>
      </p:sp>
    </p:spTree>
    <p:extLst>
      <p:ext uri="{BB962C8B-B14F-4D97-AF65-F5344CB8AC3E}">
        <p14:creationId xmlns:p14="http://schemas.microsoft.com/office/powerpoint/2010/main" val="13362403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781050" y="66676"/>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Les raisons de l'abus d'alcool</a:t>
            </a:r>
          </a:p>
        </p:txBody>
      </p:sp>
      <p:sp>
        <p:nvSpPr>
          <p:cNvPr id="35843" name="Text Box 2"/>
          <p:cNvSpPr txBox="1">
            <a:spLocks noChangeArrowheads="1"/>
          </p:cNvSpPr>
          <p:nvPr/>
        </p:nvSpPr>
        <p:spPr bwMode="auto">
          <a:xfrm>
            <a:off x="567691" y="1296988"/>
            <a:ext cx="9010649"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14338" indent="-309563"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buFont typeface="Wingdings" panose="05000000000000000000" pitchFamily="2" charset="2"/>
              <a:buChar char=""/>
            </a:pPr>
            <a:r>
              <a:rPr lang="fr-FR" altLang="fr-FR" sz="2400" b="1" dirty="0">
                <a:solidFill>
                  <a:srgbClr val="000000"/>
                </a:solidFill>
              </a:rPr>
              <a:t>Aspect professionnel </a:t>
            </a:r>
            <a:r>
              <a:rPr lang="fr-FR" altLang="fr-FR" sz="2400" dirty="0">
                <a:solidFill>
                  <a:srgbClr val="000000"/>
                </a:solidFill>
              </a:rPr>
              <a:t>(9,3% des salariées augmentent la consommation du fait de problèmes liés à leur travail ou à leurs situation professionnelle au cours des 12 derniers mois INPES 2010) </a:t>
            </a:r>
          </a:p>
          <a:p>
            <a:pPr marL="971550" indent="-342900" eaLnBrk="1" hangingPunct="1">
              <a:buFont typeface="Wingdings" panose="05000000000000000000" pitchFamily="2" charset="2"/>
              <a:buChar char="ü"/>
              <a:tabLst>
                <a:tab pos="134302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400" dirty="0">
                <a:solidFill>
                  <a:srgbClr val="000000"/>
                </a:solidFill>
              </a:rPr>
              <a:t>Dangerosité du travail (des postures pénibles, port de charges lourdes, déplacements longs, fatigants ou rapides) </a:t>
            </a:r>
          </a:p>
          <a:p>
            <a:pPr marL="933450" indent="-342900" eaLnBrk="1" hangingPunct="1">
              <a:buFont typeface="Wingdings" panose="05000000000000000000" pitchFamily="2" charset="2"/>
              <a:buChar char="ü"/>
              <a:tabLst>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400" dirty="0">
                <a:solidFill>
                  <a:srgbClr val="000000"/>
                </a:solidFill>
              </a:rPr>
              <a:t>Pression trop forte (postes de sécurité, travail posté)</a:t>
            </a:r>
          </a:p>
          <a:p>
            <a:pPr marL="933450" indent="-342900" eaLnBrk="1" hangingPunct="1">
              <a:buFont typeface="Wingdings" panose="05000000000000000000" pitchFamily="2" charset="2"/>
              <a:buChar char="ü"/>
              <a:tabLst>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400" dirty="0">
                <a:solidFill>
                  <a:srgbClr val="000000"/>
                </a:solidFill>
              </a:rPr>
              <a:t>Délais à respecter trop courts</a:t>
            </a:r>
          </a:p>
          <a:p>
            <a:pPr marL="933450" indent="-342900" eaLnBrk="1" hangingPunct="1">
              <a:buFont typeface="Wingdings" panose="05000000000000000000" pitchFamily="2" charset="2"/>
              <a:buChar char="ü"/>
              <a:tabLst>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400" dirty="0">
                <a:solidFill>
                  <a:srgbClr val="000000"/>
                </a:solidFill>
              </a:rPr>
              <a:t>Climat d'insécurité professionnelle</a:t>
            </a:r>
          </a:p>
          <a:p>
            <a:pPr marL="933450" indent="-342900" eaLnBrk="1" hangingPunct="1">
              <a:buFont typeface="Wingdings" panose="05000000000000000000" pitchFamily="2" charset="2"/>
              <a:buChar char="ü"/>
              <a:tabLst>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400" dirty="0">
                <a:solidFill>
                  <a:srgbClr val="000000"/>
                </a:solidFill>
              </a:rPr>
              <a:t>Tensions/conflits dans l'équipe</a:t>
            </a:r>
          </a:p>
          <a:p>
            <a:pPr marL="933450" indent="-342900" eaLnBrk="1" hangingPunct="1">
              <a:buFont typeface="Wingdings" panose="05000000000000000000" pitchFamily="2" charset="2"/>
              <a:buChar char="ü"/>
              <a:tabLst>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400" dirty="0">
                <a:solidFill>
                  <a:srgbClr val="000000"/>
                </a:solidFill>
              </a:rPr>
              <a:t>Non reconnaissance</a:t>
            </a:r>
          </a:p>
          <a:p>
            <a:pPr marL="933450" indent="-342900" eaLnBrk="1" hangingPunct="1">
              <a:buFont typeface="Wingdings" panose="05000000000000000000" pitchFamily="2" charset="2"/>
              <a:buChar char="ü"/>
              <a:tabLst>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400" dirty="0">
                <a:solidFill>
                  <a:srgbClr val="000000"/>
                </a:solidFill>
              </a:rPr>
              <a:t>Problèmes financiers</a:t>
            </a:r>
          </a:p>
          <a:p>
            <a:pPr marL="933450" indent="-342900" eaLnBrk="1" hangingPunct="1">
              <a:buFont typeface="Wingdings" panose="05000000000000000000" pitchFamily="2" charset="2"/>
              <a:buChar char="ü"/>
              <a:tabLst>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fr-FR" altLang="fr-FR" sz="2400" dirty="0">
                <a:solidFill>
                  <a:srgbClr val="000000"/>
                </a:solidFill>
              </a:rPr>
              <a:t>Stress </a:t>
            </a:r>
          </a:p>
        </p:txBody>
      </p:sp>
    </p:spTree>
    <p:extLst>
      <p:ext uri="{BB962C8B-B14F-4D97-AF65-F5344CB8AC3E}">
        <p14:creationId xmlns:p14="http://schemas.microsoft.com/office/powerpoint/2010/main" val="7807408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09663" y="249239"/>
            <a:ext cx="8228013"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L'alcool en entreprise est souvent consommé :</a:t>
            </a:r>
          </a:p>
        </p:txBody>
      </p:sp>
      <p:sp>
        <p:nvSpPr>
          <p:cNvPr id="36867" name="Text Box 2"/>
          <p:cNvSpPr txBox="1">
            <a:spLocks noChangeArrowheads="1"/>
          </p:cNvSpPr>
          <p:nvPr/>
        </p:nvSpPr>
        <p:spPr bwMode="auto">
          <a:xfrm>
            <a:off x="1109663" y="1603375"/>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0213" indent="-307975"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endParaRPr lang="fr-FR" altLang="fr-FR" sz="2600" dirty="0">
              <a:solidFill>
                <a:srgbClr val="000000"/>
              </a:solidFill>
            </a:endParaRPr>
          </a:p>
          <a:p>
            <a:pPr eaLnBrk="1" hangingPunct="1">
              <a:spcAft>
                <a:spcPts val="1413"/>
              </a:spcAft>
              <a:buFont typeface="Wingdings" panose="05000000000000000000" pitchFamily="2" charset="2"/>
              <a:buChar char=""/>
            </a:pPr>
            <a:r>
              <a:rPr lang="fr-FR" altLang="fr-FR" sz="2600" dirty="0">
                <a:solidFill>
                  <a:srgbClr val="000000"/>
                </a:solidFill>
              </a:rPr>
              <a:t>Pour s'euphoriser (dans des ambiances ou conditions de travail pas toujours optimales)</a:t>
            </a:r>
          </a:p>
          <a:p>
            <a:pPr eaLnBrk="1" hangingPunct="1">
              <a:spcAft>
                <a:spcPts val="1413"/>
              </a:spcAft>
              <a:buFont typeface="Wingdings" panose="05000000000000000000" pitchFamily="2" charset="2"/>
              <a:buChar char=""/>
            </a:pPr>
            <a:r>
              <a:rPr lang="fr-FR" altLang="fr-FR" sz="2600" dirty="0">
                <a:solidFill>
                  <a:srgbClr val="000000"/>
                </a:solidFill>
              </a:rPr>
              <a:t>Pour s'</a:t>
            </a:r>
            <a:r>
              <a:rPr lang="fr-FR" altLang="fr-FR" sz="2600" dirty="0" err="1">
                <a:solidFill>
                  <a:srgbClr val="000000"/>
                </a:solidFill>
              </a:rPr>
              <a:t>anxiolyser</a:t>
            </a:r>
            <a:r>
              <a:rPr lang="fr-FR" altLang="fr-FR" sz="2600" dirty="0">
                <a:solidFill>
                  <a:srgbClr val="000000"/>
                </a:solidFill>
              </a:rPr>
              <a:t> (stress, tensions, conflits …)</a:t>
            </a:r>
          </a:p>
          <a:p>
            <a:pPr eaLnBrk="1" hangingPunct="1">
              <a:spcAft>
                <a:spcPts val="1413"/>
              </a:spcAft>
              <a:buFont typeface="Wingdings" panose="05000000000000000000" pitchFamily="2" charset="2"/>
              <a:buChar char=""/>
            </a:pPr>
            <a:r>
              <a:rPr lang="fr-FR" altLang="fr-FR" sz="2600" dirty="0">
                <a:solidFill>
                  <a:srgbClr val="000000"/>
                </a:solidFill>
              </a:rPr>
              <a:t>Pour se désinhiber (communication, transgressions)</a:t>
            </a:r>
          </a:p>
          <a:p>
            <a:pPr eaLnBrk="1" hangingPunct="1">
              <a:spcAft>
                <a:spcPts val="1413"/>
              </a:spcAft>
              <a:buFont typeface="Wingdings" panose="05000000000000000000" pitchFamily="2" charset="2"/>
              <a:buChar char=""/>
            </a:pPr>
            <a:r>
              <a:rPr lang="fr-FR" altLang="fr-FR" sz="2600" dirty="0">
                <a:solidFill>
                  <a:srgbClr val="000000"/>
                </a:solidFill>
              </a:rPr>
              <a:t>L'alcool sert souvent de « médicament social » face à des difficultés physiques ou psychiques du travail</a:t>
            </a:r>
          </a:p>
        </p:txBody>
      </p:sp>
    </p:spTree>
    <p:extLst>
      <p:ext uri="{BB962C8B-B14F-4D97-AF65-F5344CB8AC3E}">
        <p14:creationId xmlns:p14="http://schemas.microsoft.com/office/powerpoint/2010/main" val="40455233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941388"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2750"/>
              </a:spcBef>
            </a:pPr>
            <a:r>
              <a:rPr lang="fr-FR" altLang="fr-FR" sz="4000" dirty="0">
                <a:solidFill>
                  <a:srgbClr val="376092"/>
                </a:solidFill>
              </a:rPr>
              <a:t>L' alcool dans l'entreprise</a:t>
            </a:r>
          </a:p>
        </p:txBody>
      </p:sp>
      <p:sp>
        <p:nvSpPr>
          <p:cNvPr id="37891" name="Text Box 2"/>
          <p:cNvSpPr txBox="1">
            <a:spLocks noChangeArrowheads="1"/>
          </p:cNvSpPr>
          <p:nvPr/>
        </p:nvSpPr>
        <p:spPr bwMode="auto">
          <a:xfrm>
            <a:off x="1344613" y="1447800"/>
            <a:ext cx="69532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1100"/>
              </a:spcBef>
            </a:pPr>
            <a:endParaRPr lang="fr-FR" altLang="fr-FR" sz="4400" b="1" u="sng" dirty="0">
              <a:solidFill>
                <a:srgbClr val="000000"/>
              </a:solidFill>
            </a:endParaRPr>
          </a:p>
          <a:p>
            <a:pPr algn="ctr" eaLnBrk="1" hangingPunct="1">
              <a:spcBef>
                <a:spcPts val="1100"/>
              </a:spcBef>
            </a:pPr>
            <a:r>
              <a:rPr lang="fr-FR" altLang="fr-FR" sz="4400" u="sng" dirty="0">
                <a:solidFill>
                  <a:srgbClr val="000000"/>
                </a:solidFill>
              </a:rPr>
              <a:t>Partie II</a:t>
            </a:r>
          </a:p>
          <a:p>
            <a:pPr eaLnBrk="1" hangingPunct="1">
              <a:spcBef>
                <a:spcPts val="800"/>
              </a:spcBef>
            </a:pPr>
            <a:endParaRPr lang="fr-FR" altLang="fr-FR" sz="3200" dirty="0">
              <a:solidFill>
                <a:srgbClr val="000000"/>
              </a:solidFill>
            </a:endParaRPr>
          </a:p>
          <a:p>
            <a:pPr algn="ctr" eaLnBrk="1" hangingPunct="1">
              <a:spcBef>
                <a:spcPts val="800"/>
              </a:spcBef>
            </a:pPr>
            <a:r>
              <a:rPr lang="fr-FR" altLang="fr-FR" sz="3200" b="1" dirty="0">
                <a:solidFill>
                  <a:srgbClr val="000000"/>
                </a:solidFill>
              </a:rPr>
              <a:t>LEGISLATION</a:t>
            </a:r>
          </a:p>
        </p:txBody>
      </p:sp>
    </p:spTree>
    <p:extLst>
      <p:ext uri="{BB962C8B-B14F-4D97-AF65-F5344CB8AC3E}">
        <p14:creationId xmlns:p14="http://schemas.microsoft.com/office/powerpoint/2010/main" val="38484253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81062"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38915" name="Text Box 2"/>
          <p:cNvSpPr txBox="1">
            <a:spLocks noChangeArrowheads="1"/>
          </p:cNvSpPr>
          <p:nvPr/>
        </p:nvSpPr>
        <p:spPr bwMode="auto">
          <a:xfrm>
            <a:off x="881062" y="1887538"/>
            <a:ext cx="8496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marL="800100" algn="just"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altLang="fr-FR" sz="2800" b="1" dirty="0">
              <a:solidFill>
                <a:srgbClr val="000000"/>
              </a:solidFill>
            </a:endParaRPr>
          </a:p>
          <a:p>
            <a:pPr marL="22225" indent="0" algn="just" eaLnBrk="1" hangingPunct="1">
              <a:spcBef>
                <a:spcPts val="500"/>
              </a:spcBef>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b="1" dirty="0">
                <a:solidFill>
                  <a:srgbClr val="000000"/>
                </a:solidFill>
              </a:rPr>
              <a:t>Quelle réglementation en milieu de travail ?</a:t>
            </a:r>
          </a:p>
          <a:p>
            <a:pPr marL="800100" algn="just"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altLang="fr-FR" sz="1050" b="1" dirty="0">
              <a:solidFill>
                <a:srgbClr val="000000"/>
              </a:solidFill>
            </a:endParaRPr>
          </a:p>
          <a:p>
            <a:pPr marL="922337" indent="-457200" algn="just" eaLnBrk="1" hangingPunct="1">
              <a:spcBef>
                <a:spcPts val="500"/>
              </a:spcBef>
              <a:buFont typeface="Wingdings" panose="05000000000000000000" pitchFamily="2" charset="2"/>
              <a:buChar char="ü"/>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smtClean="0">
                <a:solidFill>
                  <a:srgbClr val="000000"/>
                </a:solidFill>
              </a:rPr>
              <a:t>Droits </a:t>
            </a:r>
            <a:r>
              <a:rPr lang="fr-FR" altLang="fr-FR" sz="2800" dirty="0">
                <a:solidFill>
                  <a:srgbClr val="000000"/>
                </a:solidFill>
              </a:rPr>
              <a:t>et obligations de l’employeur en matière de dépistage de substances psychoactives</a:t>
            </a:r>
          </a:p>
          <a:p>
            <a:pPr marL="922337" indent="-457200" algn="just" eaLnBrk="1" hangingPunct="1">
              <a:spcBef>
                <a:spcPts val="5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smtClean="0">
                <a:solidFill>
                  <a:srgbClr val="000000"/>
                </a:solidFill>
              </a:rPr>
              <a:t>Les </a:t>
            </a:r>
            <a:r>
              <a:rPr lang="fr-FR" altLang="fr-FR" sz="2800" dirty="0">
                <a:solidFill>
                  <a:srgbClr val="000000"/>
                </a:solidFill>
              </a:rPr>
              <a:t>obligations, responsabilités et droits du salarié</a:t>
            </a:r>
          </a:p>
          <a:p>
            <a:pPr marL="922337" indent="-457200" algn="just" eaLnBrk="1" hangingPunct="1">
              <a:spcBef>
                <a:spcPts val="5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smtClean="0">
                <a:solidFill>
                  <a:srgbClr val="000000"/>
                </a:solidFill>
              </a:rPr>
              <a:t>Les </a:t>
            </a:r>
            <a:r>
              <a:rPr lang="fr-FR" altLang="fr-FR" sz="2800" dirty="0">
                <a:solidFill>
                  <a:srgbClr val="000000"/>
                </a:solidFill>
              </a:rPr>
              <a:t>services de santé au travail et autres acteurs de prévention</a:t>
            </a:r>
          </a:p>
          <a:p>
            <a:pPr marL="800100" algn="just"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altLang="fr-FR" sz="2800" dirty="0">
              <a:solidFill>
                <a:srgbClr val="000000"/>
              </a:solidFill>
            </a:endParaRPr>
          </a:p>
          <a:p>
            <a:pPr eaLnBrk="1" hangingPunct="1">
              <a:spcBef>
                <a:spcPts val="500"/>
              </a:spcBef>
            </a:pPr>
            <a:endParaRPr lang="fr-FR" altLang="fr-FR" sz="2000" dirty="0">
              <a:solidFill>
                <a:srgbClr val="000000"/>
              </a:solidFill>
            </a:endParaRPr>
          </a:p>
        </p:txBody>
      </p:sp>
    </p:spTree>
    <p:extLst>
      <p:ext uri="{BB962C8B-B14F-4D97-AF65-F5344CB8AC3E}">
        <p14:creationId xmlns:p14="http://schemas.microsoft.com/office/powerpoint/2010/main" val="28015145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738187"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39939" name="Text Box 2"/>
          <p:cNvSpPr txBox="1">
            <a:spLocks noChangeArrowheads="1"/>
          </p:cNvSpPr>
          <p:nvPr/>
        </p:nvSpPr>
        <p:spPr bwMode="auto">
          <a:xfrm>
            <a:off x="254000" y="1417638"/>
            <a:ext cx="953008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r>
              <a:rPr lang="fr-FR" altLang="fr-FR" sz="2800" dirty="0">
                <a:solidFill>
                  <a:srgbClr val="000000"/>
                </a:solidFill>
              </a:rPr>
              <a:t>	</a:t>
            </a:r>
            <a:r>
              <a:rPr lang="fr-FR" altLang="fr-FR" sz="2800" b="1" dirty="0">
                <a:solidFill>
                  <a:srgbClr val="000000"/>
                </a:solidFill>
              </a:rPr>
              <a:t>1. Les textes législatifs obligatoires et contraignants du Code du travail</a:t>
            </a:r>
          </a:p>
          <a:p>
            <a:pPr algn="just" eaLnBrk="1" hangingPunct="1">
              <a:spcBef>
                <a:spcPts val="1800"/>
              </a:spcBef>
            </a:pPr>
            <a:r>
              <a:rPr lang="fr-FR" altLang="fr-FR" sz="2800" b="1" dirty="0">
                <a:solidFill>
                  <a:srgbClr val="000000"/>
                </a:solidFill>
              </a:rPr>
              <a:t>		</a:t>
            </a:r>
            <a:r>
              <a:rPr lang="fr-FR" altLang="fr-FR" sz="2800" dirty="0">
                <a:solidFill>
                  <a:srgbClr val="000000"/>
                </a:solidFill>
                <a:latin typeface="Wingdings" panose="05000000000000000000" pitchFamily="2" charset="2"/>
              </a:rPr>
              <a:t></a:t>
            </a:r>
            <a:r>
              <a:rPr lang="fr-FR" altLang="fr-FR" sz="2800" dirty="0">
                <a:solidFill>
                  <a:srgbClr val="000000"/>
                </a:solidFill>
              </a:rPr>
              <a:t> </a:t>
            </a:r>
            <a:r>
              <a:rPr lang="fr-FR" altLang="fr-FR" sz="2800" i="1" dirty="0">
                <a:solidFill>
                  <a:srgbClr val="000000"/>
                </a:solidFill>
              </a:rPr>
              <a:t>Partie législative</a:t>
            </a:r>
          </a:p>
          <a:p>
            <a:pPr marL="1158875" algn="just" eaLnBrk="1" hangingPunct="1">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a:solidFill>
                  <a:srgbClr val="000000"/>
                </a:solidFill>
              </a:rPr>
              <a:t>	</a:t>
            </a:r>
            <a:r>
              <a:rPr lang="fr-FR" altLang="fr-FR" sz="2800" u="sng" dirty="0" smtClean="0">
                <a:solidFill>
                  <a:srgbClr val="000000"/>
                </a:solidFill>
              </a:rPr>
              <a:t>Article L.1321-1 </a:t>
            </a:r>
            <a:r>
              <a:rPr lang="fr-FR" altLang="fr-FR" sz="2800" dirty="0" smtClean="0">
                <a:solidFill>
                  <a:srgbClr val="000000"/>
                </a:solidFill>
              </a:rPr>
              <a:t>relatif au règlement intérieur et à l’obligation  d’y inscrire  les règles relatives à la discipline (contrôle de l’alcoolémie ; nature et échelle des sanctions que peut prendre l’employeur)</a:t>
            </a:r>
          </a:p>
          <a:p>
            <a:pPr marL="1071563" indent="14288" algn="just" eaLnBrk="1" hangingPunct="1">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altLang="fr-FR" sz="1600" i="1" dirty="0">
              <a:solidFill>
                <a:srgbClr val="000000"/>
              </a:solidFill>
            </a:endParaRPr>
          </a:p>
          <a:p>
            <a:pPr marL="1158875" indent="14288" algn="just" eaLnBrk="1" hangingPunct="1">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u="sng" dirty="0" smtClean="0">
                <a:solidFill>
                  <a:srgbClr val="000000"/>
                </a:solidFill>
              </a:rPr>
              <a:t>Article </a:t>
            </a:r>
            <a:r>
              <a:rPr lang="fr-FR" altLang="fr-FR" sz="2800" u="sng" dirty="0">
                <a:solidFill>
                  <a:srgbClr val="000000"/>
                </a:solidFill>
              </a:rPr>
              <a:t>L.4122-1 </a:t>
            </a:r>
            <a:r>
              <a:rPr lang="fr-FR" altLang="fr-FR" sz="2800" dirty="0">
                <a:solidFill>
                  <a:srgbClr val="000000"/>
                </a:solidFill>
              </a:rPr>
              <a:t>relatif  à l’obligation de sécurité de résultat dont chaque salarié est débiteur</a:t>
            </a:r>
          </a:p>
          <a:p>
            <a:pPr algn="just" eaLnBrk="1" hangingPunct="1">
              <a:spcBef>
                <a:spcPts val="500"/>
              </a:spcBef>
            </a:pPr>
            <a:endParaRPr lang="fr-FR" altLang="fr-FR" sz="2400" dirty="0">
              <a:solidFill>
                <a:srgbClr val="000000"/>
              </a:solidFill>
            </a:endParaRPr>
          </a:p>
        </p:txBody>
      </p:sp>
    </p:spTree>
    <p:extLst>
      <p:ext uri="{BB962C8B-B14F-4D97-AF65-F5344CB8AC3E}">
        <p14:creationId xmlns:p14="http://schemas.microsoft.com/office/powerpoint/2010/main" val="20505468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752475" y="3317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40963" name="Text Box 2"/>
          <p:cNvSpPr txBox="1">
            <a:spLocks noChangeArrowheads="1"/>
          </p:cNvSpPr>
          <p:nvPr/>
        </p:nvSpPr>
        <p:spPr bwMode="auto">
          <a:xfrm>
            <a:off x="127635" y="1582420"/>
            <a:ext cx="994600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9pPr>
          </a:lstStyle>
          <a:p>
            <a:pPr eaLnBrk="1" hangingPunct="1"/>
            <a:r>
              <a:rPr lang="fr-FR" altLang="fr-FR" sz="2800" dirty="0">
                <a:solidFill>
                  <a:srgbClr val="000000"/>
                </a:solidFill>
              </a:rPr>
              <a:t>	</a:t>
            </a:r>
            <a:r>
              <a:rPr lang="fr-FR" altLang="fr-FR" sz="2800" dirty="0">
                <a:solidFill>
                  <a:srgbClr val="000000"/>
                </a:solidFill>
                <a:latin typeface="Wingdings" panose="05000000000000000000" pitchFamily="2" charset="2"/>
              </a:rPr>
              <a:t></a:t>
            </a:r>
            <a:r>
              <a:rPr lang="fr-FR" altLang="fr-FR" sz="2800" dirty="0">
                <a:solidFill>
                  <a:srgbClr val="000000"/>
                </a:solidFill>
              </a:rPr>
              <a:t>  </a:t>
            </a:r>
            <a:r>
              <a:rPr lang="fr-FR" altLang="fr-FR" sz="2800" b="1" i="1" dirty="0">
                <a:solidFill>
                  <a:srgbClr val="000000"/>
                </a:solidFill>
              </a:rPr>
              <a:t>Partie réglementaire</a:t>
            </a:r>
          </a:p>
          <a:p>
            <a:pPr marL="714375" indent="14288" eaLnBrk="1" hangingPunct="1">
              <a:spcBef>
                <a:spcPts val="1800"/>
              </a:spcBef>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800" u="sng" dirty="0" smtClean="0">
                <a:solidFill>
                  <a:srgbClr val="000000"/>
                </a:solidFill>
              </a:rPr>
              <a:t>Article </a:t>
            </a:r>
            <a:r>
              <a:rPr lang="fr-FR" altLang="fr-FR" sz="2800" u="sng" dirty="0">
                <a:solidFill>
                  <a:srgbClr val="000000"/>
                </a:solidFill>
              </a:rPr>
              <a:t>R.4228-20 </a:t>
            </a:r>
            <a:r>
              <a:rPr lang="fr-FR" altLang="fr-FR" sz="2800" dirty="0">
                <a:solidFill>
                  <a:srgbClr val="000000"/>
                </a:solidFill>
              </a:rPr>
              <a:t>: « Aucune boisson alcoolisée autre que le vin, la bière, le cidre et le poiré n’est autorisée sur le lieu de travail ».</a:t>
            </a:r>
          </a:p>
          <a:p>
            <a:pPr marL="714375" indent="14288" eaLnBrk="1" hangingPunct="1">
              <a:spcBef>
                <a:spcPts val="1800"/>
              </a:spcBef>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800" u="sng" dirty="0" smtClean="0">
                <a:solidFill>
                  <a:srgbClr val="000000"/>
                </a:solidFill>
              </a:rPr>
              <a:t>Article </a:t>
            </a:r>
            <a:r>
              <a:rPr lang="fr-FR" altLang="fr-FR" sz="2800" u="sng" dirty="0">
                <a:solidFill>
                  <a:srgbClr val="000000"/>
                </a:solidFill>
              </a:rPr>
              <a:t>R. 4228-21 </a:t>
            </a:r>
            <a:r>
              <a:rPr lang="fr-FR" altLang="fr-FR" sz="2800" dirty="0">
                <a:solidFill>
                  <a:srgbClr val="000000"/>
                </a:solidFill>
              </a:rPr>
              <a:t>: « Il est interdit de laisser entrer ou séjourner dans les lieux de travail des personnes en état d’ivresse ».</a:t>
            </a:r>
          </a:p>
          <a:p>
            <a:pPr algn="just" eaLnBrk="1" hangingPunct="1"/>
            <a:endParaRPr lang="fr-FR" altLang="fr-FR" sz="2800" dirty="0">
              <a:solidFill>
                <a:srgbClr val="000000"/>
              </a:solidFill>
            </a:endParaRPr>
          </a:p>
        </p:txBody>
      </p:sp>
    </p:spTree>
    <p:extLst>
      <p:ext uri="{BB962C8B-B14F-4D97-AF65-F5344CB8AC3E}">
        <p14:creationId xmlns:p14="http://schemas.microsoft.com/office/powerpoint/2010/main" val="2586546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752475"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41987" name="Text Box 2"/>
          <p:cNvSpPr txBox="1">
            <a:spLocks noChangeArrowheads="1"/>
          </p:cNvSpPr>
          <p:nvPr/>
        </p:nvSpPr>
        <p:spPr bwMode="auto">
          <a:xfrm>
            <a:off x="137160" y="1143000"/>
            <a:ext cx="996696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lnSpc>
                <a:spcPct val="80000"/>
              </a:lnSpc>
              <a:spcBef>
                <a:spcPts val="200"/>
              </a:spcBef>
            </a:pPr>
            <a:r>
              <a:rPr lang="fr-FR" altLang="fr-FR" sz="800" dirty="0">
                <a:solidFill>
                  <a:srgbClr val="000000"/>
                </a:solidFill>
              </a:rPr>
              <a:t>	</a:t>
            </a:r>
          </a:p>
          <a:p>
            <a:pPr algn="ctr" eaLnBrk="1" hangingPunct="1">
              <a:lnSpc>
                <a:spcPct val="80000"/>
              </a:lnSpc>
              <a:spcBef>
                <a:spcPts val="150"/>
              </a:spcBef>
            </a:pPr>
            <a:endParaRPr lang="fr-FR" altLang="fr-FR" sz="600" b="1" i="1" dirty="0">
              <a:solidFill>
                <a:srgbClr val="558ED5"/>
              </a:solidFill>
            </a:endParaRPr>
          </a:p>
          <a:p>
            <a:pPr algn="ctr" eaLnBrk="1" hangingPunct="1"/>
            <a:r>
              <a:rPr lang="fr-FR" altLang="fr-FR" sz="2100" b="1" i="1" dirty="0" smtClean="0">
                <a:solidFill>
                  <a:srgbClr val="558ED5"/>
                </a:solidFill>
              </a:rPr>
              <a:t>LES DROITS ET OBLIGATIONS DE L’EMPLOYEUR EN MATIÈRE DE DÉPISTAGE</a:t>
            </a:r>
          </a:p>
          <a:p>
            <a:pPr eaLnBrk="1" hangingPunct="1"/>
            <a:endParaRPr lang="fr-FR" altLang="fr-FR" sz="2100" b="1" dirty="0" smtClean="0">
              <a:solidFill>
                <a:srgbClr val="000000"/>
              </a:solidFill>
            </a:endParaRPr>
          </a:p>
          <a:p>
            <a:pPr eaLnBrk="1" hangingPunct="1"/>
            <a:r>
              <a:rPr lang="fr-FR" altLang="fr-FR" sz="2100" b="1" dirty="0" smtClean="0">
                <a:solidFill>
                  <a:srgbClr val="000000"/>
                </a:solidFill>
              </a:rPr>
              <a:t> </a:t>
            </a:r>
            <a:r>
              <a:rPr lang="fr-FR" altLang="fr-FR" sz="2400" b="1" dirty="0" smtClean="0">
                <a:solidFill>
                  <a:srgbClr val="000000"/>
                </a:solidFill>
              </a:rPr>
              <a:t>2. Les responsabilités en jeu de l’employeur</a:t>
            </a:r>
          </a:p>
          <a:p>
            <a:pPr eaLnBrk="1" hangingPunct="1"/>
            <a:endParaRPr lang="fr-FR" altLang="fr-FR" sz="1200" b="1" u="sng" dirty="0" smtClean="0">
              <a:solidFill>
                <a:srgbClr val="000000"/>
              </a:solidFill>
            </a:endParaRPr>
          </a:p>
          <a:p>
            <a:pPr indent="14288" eaLnBrk="1" hangingPunct="1">
              <a:tabLst>
                <a:tab pos="62865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400" b="1" dirty="0" smtClean="0">
                <a:solidFill>
                  <a:srgbClr val="000000"/>
                </a:solidFill>
                <a:latin typeface="Wingdings" panose="05000000000000000000" pitchFamily="2" charset="2"/>
              </a:rPr>
              <a:t></a:t>
            </a:r>
            <a:r>
              <a:rPr lang="fr-FR" altLang="fr-FR" sz="2400" b="1" dirty="0" smtClean="0">
                <a:solidFill>
                  <a:srgbClr val="000000"/>
                </a:solidFill>
              </a:rPr>
              <a:t> versant civil de la responsabilité</a:t>
            </a:r>
          </a:p>
          <a:p>
            <a:pPr eaLnBrk="1" hangingPunct="1"/>
            <a:endParaRPr lang="fr-FR" altLang="fr-FR" sz="1400" b="1" dirty="0" smtClean="0">
              <a:solidFill>
                <a:srgbClr val="000000"/>
              </a:solidFill>
            </a:endParaRPr>
          </a:p>
          <a:p>
            <a:pPr marL="714375" indent="14288" eaLnBrk="1" hangingPunct="1">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400" u="sng" dirty="0" smtClean="0">
                <a:solidFill>
                  <a:srgbClr val="000000"/>
                </a:solidFill>
              </a:rPr>
              <a:t>Articles 1382 et suivants du Code Civil : </a:t>
            </a:r>
          </a:p>
          <a:p>
            <a:pPr marL="714375" indent="14288" eaLnBrk="1" hangingPunct="1">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400" dirty="0" smtClean="0">
                <a:solidFill>
                  <a:srgbClr val="000000"/>
                </a:solidFill>
              </a:rPr>
              <a:t>	S’il est possible de réaliser un lien de causalité entre le fait  fautif et le fait dommageable alors la présomption de responsabilité est établie.  En matière d’addictions au travail, la responsabilité civile de l’employeur reste marginale. </a:t>
            </a:r>
          </a:p>
          <a:p>
            <a:pPr marL="714375" indent="14288" eaLnBrk="1" hangingPunct="1">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endParaRPr lang="fr-FR" altLang="fr-FR" sz="1400" dirty="0" smtClean="0">
              <a:solidFill>
                <a:srgbClr val="000000"/>
              </a:solidFill>
            </a:endParaRPr>
          </a:p>
          <a:p>
            <a:pPr marL="714375" indent="14288" eaLnBrk="1" hangingPunct="1">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400" u="sng" dirty="0" smtClean="0">
                <a:solidFill>
                  <a:srgbClr val="000000"/>
                </a:solidFill>
              </a:rPr>
              <a:t>Article L411-1 du Code de la Sécurité Sociale définit l’accident du travail :</a:t>
            </a:r>
          </a:p>
          <a:p>
            <a:pPr marL="714375" indent="14288" eaLnBrk="1" hangingPunct="1">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400" dirty="0" smtClean="0">
                <a:solidFill>
                  <a:srgbClr val="000000"/>
                </a:solidFill>
              </a:rPr>
              <a:t>Dans le cadre du régime spécial de la responsabilité civile, le principe de la présomption simple d’imputabilité est posé</a:t>
            </a:r>
          </a:p>
          <a:p>
            <a:pPr eaLnBrk="1" hangingPunct="1"/>
            <a:r>
              <a:rPr lang="fr-FR" altLang="fr-FR" sz="700" dirty="0">
                <a:solidFill>
                  <a:srgbClr val="000000"/>
                </a:solidFill>
              </a:rPr>
              <a:t>	</a:t>
            </a:r>
          </a:p>
          <a:p>
            <a:pPr eaLnBrk="1" hangingPunct="1"/>
            <a:endParaRPr lang="fr-FR" altLang="fr-FR" sz="200" dirty="0">
              <a:solidFill>
                <a:srgbClr val="000000"/>
              </a:solidFill>
            </a:endParaRPr>
          </a:p>
          <a:p>
            <a:pPr algn="ctr" eaLnBrk="1" hangingPunct="1"/>
            <a:endParaRPr lang="fr-FR" altLang="fr-FR" sz="600" b="1" i="1" dirty="0">
              <a:solidFill>
                <a:srgbClr val="558ED5"/>
              </a:solidFill>
            </a:endParaRPr>
          </a:p>
          <a:p>
            <a:pPr eaLnBrk="1" hangingPunct="1"/>
            <a:endParaRPr lang="fr-FR" altLang="fr-FR" sz="600" dirty="0">
              <a:solidFill>
                <a:srgbClr val="000000"/>
              </a:solidFill>
            </a:endParaRPr>
          </a:p>
          <a:p>
            <a:pPr eaLnBrk="1" hangingPunct="1"/>
            <a:r>
              <a:rPr lang="fr-FR" altLang="fr-FR" sz="800" dirty="0">
                <a:solidFill>
                  <a:srgbClr val="000000"/>
                </a:solidFill>
              </a:rPr>
              <a:t>	</a:t>
            </a:r>
          </a:p>
        </p:txBody>
      </p:sp>
    </p:spTree>
    <p:extLst>
      <p:ext uri="{BB962C8B-B14F-4D97-AF65-F5344CB8AC3E}">
        <p14:creationId xmlns:p14="http://schemas.microsoft.com/office/powerpoint/2010/main" val="40990744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109662" y="129381"/>
            <a:ext cx="74977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br>
              <a:rPr lang="fr-FR" altLang="fr-FR" sz="2800" b="1" dirty="0">
                <a:solidFill>
                  <a:srgbClr val="1F497D"/>
                </a:solidFill>
              </a:rPr>
            </a:br>
            <a:endParaRPr lang="fr-FR" altLang="fr-FR" sz="2800" b="1" dirty="0">
              <a:solidFill>
                <a:srgbClr val="1F497D"/>
              </a:solidFill>
            </a:endParaRPr>
          </a:p>
        </p:txBody>
      </p:sp>
      <p:sp>
        <p:nvSpPr>
          <p:cNvPr id="43011" name="Text Box 2"/>
          <p:cNvSpPr txBox="1">
            <a:spLocks noChangeArrowheads="1"/>
          </p:cNvSpPr>
          <p:nvPr/>
        </p:nvSpPr>
        <p:spPr bwMode="auto">
          <a:xfrm>
            <a:off x="246699" y="2062163"/>
            <a:ext cx="9781221"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9pPr>
          </a:lstStyle>
          <a:p>
            <a:pPr eaLnBrk="1" hangingPunct="1">
              <a:spcBef>
                <a:spcPts val="500"/>
              </a:spcBef>
            </a:pPr>
            <a:r>
              <a:rPr lang="fr-FR" altLang="fr-FR" sz="2400" u="sng" dirty="0" smtClean="0">
                <a:solidFill>
                  <a:srgbClr val="000000"/>
                </a:solidFill>
              </a:rPr>
              <a:t>Exemples </a:t>
            </a:r>
            <a:r>
              <a:rPr lang="fr-FR" altLang="fr-FR" sz="2400" u="sng" dirty="0">
                <a:solidFill>
                  <a:srgbClr val="000000"/>
                </a:solidFill>
              </a:rPr>
              <a:t>jurisprudentiels :</a:t>
            </a:r>
          </a:p>
          <a:p>
            <a:pPr eaLnBrk="1" hangingPunct="1">
              <a:spcBef>
                <a:spcPts val="500"/>
              </a:spcBef>
            </a:pPr>
            <a:endParaRPr lang="fr-FR" altLang="fr-FR" sz="1200" dirty="0">
              <a:solidFill>
                <a:srgbClr val="000000"/>
              </a:solidFill>
            </a:endParaRPr>
          </a:p>
          <a:p>
            <a:pPr marL="0" indent="14288" algn="just" eaLnBrk="1" hangingPunct="1">
              <a:tabLst>
                <a:tab pos="85725"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400" u="sng" dirty="0" smtClean="0">
                <a:solidFill>
                  <a:srgbClr val="000000"/>
                </a:solidFill>
              </a:rPr>
              <a:t>Arrêts </a:t>
            </a:r>
            <a:r>
              <a:rPr lang="fr-FR" altLang="fr-FR" sz="2400" u="sng" dirty="0" err="1">
                <a:solidFill>
                  <a:srgbClr val="000000"/>
                </a:solidFill>
              </a:rPr>
              <a:t>CassSoc</a:t>
            </a:r>
            <a:r>
              <a:rPr lang="fr-FR" altLang="fr-FR" sz="2400" u="sng" dirty="0">
                <a:solidFill>
                  <a:srgbClr val="000000"/>
                </a:solidFill>
              </a:rPr>
              <a:t> n°00-13,137 du 15 novembre 2001 et n°00-21, 385 du 11 mars 2003</a:t>
            </a:r>
            <a:r>
              <a:rPr lang="fr-FR" altLang="fr-FR" sz="2400" dirty="0">
                <a:solidFill>
                  <a:srgbClr val="000000"/>
                </a:solidFill>
              </a:rPr>
              <a:t> : l’accident survenu alors que le salarié est en état d’ébriété n’écarte pas la qualification d’accident du travail</a:t>
            </a:r>
          </a:p>
          <a:p>
            <a:pPr marL="0" indent="14288" algn="just" eaLnBrk="1" hangingPunct="1">
              <a:spcBef>
                <a:spcPts val="500"/>
              </a:spcBef>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400" dirty="0" smtClean="0">
                <a:solidFill>
                  <a:srgbClr val="000000"/>
                </a:solidFill>
              </a:rPr>
              <a:t>A </a:t>
            </a:r>
            <a:r>
              <a:rPr lang="fr-FR" altLang="fr-FR" sz="2400" dirty="0">
                <a:solidFill>
                  <a:srgbClr val="000000"/>
                </a:solidFill>
              </a:rPr>
              <a:t>noter : on évoque la faute inexcusable  de l’employeur si connaissance de </a:t>
            </a:r>
            <a:r>
              <a:rPr lang="fr-FR" altLang="fr-FR" sz="2400" dirty="0" smtClean="0">
                <a:solidFill>
                  <a:srgbClr val="000000"/>
                </a:solidFill>
              </a:rPr>
              <a:t>cette </a:t>
            </a:r>
            <a:r>
              <a:rPr lang="fr-FR" altLang="fr-FR" sz="2400" dirty="0">
                <a:solidFill>
                  <a:srgbClr val="000000"/>
                </a:solidFill>
              </a:rPr>
              <a:t>consommation de SPA sans aucune mise en œuvre de mesures pour remédier à cette situation.</a:t>
            </a:r>
          </a:p>
          <a:p>
            <a:pPr marL="0" indent="14288" algn="just" eaLnBrk="1" hangingPunct="1">
              <a:spcBef>
                <a:spcPts val="500"/>
              </a:spcBef>
              <a:tabLst>
                <a:tab pos="85725"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endParaRPr lang="fr-FR" altLang="fr-FR" sz="900" dirty="0">
              <a:solidFill>
                <a:srgbClr val="000000"/>
              </a:solidFill>
            </a:endParaRPr>
          </a:p>
          <a:p>
            <a:pPr marL="0" indent="14288" algn="just" eaLnBrk="1" hangingPunct="1">
              <a:spcBef>
                <a:spcPts val="500"/>
              </a:spcBef>
              <a:tabLst>
                <a:tab pos="85725"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400" u="sng" dirty="0" smtClean="0">
                <a:solidFill>
                  <a:srgbClr val="000000"/>
                </a:solidFill>
              </a:rPr>
              <a:t>Arrêt </a:t>
            </a:r>
            <a:r>
              <a:rPr lang="fr-FR" altLang="fr-FR" sz="2400" u="sng" dirty="0" err="1">
                <a:solidFill>
                  <a:srgbClr val="000000"/>
                </a:solidFill>
              </a:rPr>
              <a:t>Cass</a:t>
            </a:r>
            <a:r>
              <a:rPr lang="fr-FR" altLang="fr-FR" sz="2400" u="sng" dirty="0">
                <a:solidFill>
                  <a:srgbClr val="000000"/>
                </a:solidFill>
              </a:rPr>
              <a:t>., 2° </a:t>
            </a:r>
            <a:r>
              <a:rPr lang="fr-FR" altLang="fr-FR" sz="2400" u="sng" dirty="0" err="1">
                <a:solidFill>
                  <a:srgbClr val="000000"/>
                </a:solidFill>
              </a:rPr>
              <a:t>Civ</a:t>
            </a:r>
            <a:r>
              <a:rPr lang="fr-FR" altLang="fr-FR" sz="2400" u="sng" dirty="0">
                <a:solidFill>
                  <a:srgbClr val="000000"/>
                </a:solidFill>
              </a:rPr>
              <a:t>., n°06-21, 754 du 13 décembre 2007</a:t>
            </a:r>
            <a:r>
              <a:rPr lang="fr-FR" altLang="fr-FR" sz="2400" dirty="0">
                <a:solidFill>
                  <a:srgbClr val="000000"/>
                </a:solidFill>
              </a:rPr>
              <a:t> :  l’employeur est donc responsable vis-à-vis des dommages subis par le salarié, même si celui-ci est sous l’emprise de drogues illicites.</a:t>
            </a:r>
          </a:p>
          <a:p>
            <a:pPr eaLnBrk="1" hangingPunct="1">
              <a:spcBef>
                <a:spcPts val="500"/>
              </a:spcBef>
            </a:pPr>
            <a:endParaRPr lang="fr-FR" altLang="fr-FR" sz="2400" dirty="0">
              <a:solidFill>
                <a:srgbClr val="000000"/>
              </a:solidFill>
            </a:endParaRPr>
          </a:p>
        </p:txBody>
      </p:sp>
      <p:sp>
        <p:nvSpPr>
          <p:cNvPr id="43012" name="Text Box 3"/>
          <p:cNvSpPr txBox="1">
            <a:spLocks noChangeArrowheads="1"/>
          </p:cNvSpPr>
          <p:nvPr/>
        </p:nvSpPr>
        <p:spPr bwMode="auto">
          <a:xfrm>
            <a:off x="566739" y="1484313"/>
            <a:ext cx="91440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2000" b="1" i="1" dirty="0">
                <a:solidFill>
                  <a:srgbClr val="558ED5"/>
                </a:solidFill>
              </a:rPr>
              <a:t>LES DROITS ET OBLIGATIONS DE L’EMPLOYEUR EN MATIERE DE DEPISTAGE (suite)</a:t>
            </a:r>
          </a:p>
        </p:txBody>
      </p:sp>
    </p:spTree>
    <p:extLst>
      <p:ext uri="{BB962C8B-B14F-4D97-AF65-F5344CB8AC3E}">
        <p14:creationId xmlns:p14="http://schemas.microsoft.com/office/powerpoint/2010/main" val="8312467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524000" y="53976"/>
            <a:ext cx="74977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44035" name="Text Box 2"/>
          <p:cNvSpPr txBox="1">
            <a:spLocks noChangeArrowheads="1"/>
          </p:cNvSpPr>
          <p:nvPr/>
        </p:nvSpPr>
        <p:spPr bwMode="auto">
          <a:xfrm>
            <a:off x="538163" y="1154113"/>
            <a:ext cx="9535478" cy="5700713"/>
          </a:xfrm>
          <a:prstGeom prst="rect">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endParaRPr lang="fr-FR" altLang="fr-FR" sz="2000" b="1" i="1" dirty="0">
              <a:solidFill>
                <a:srgbClr val="558ED5"/>
              </a:solidFill>
            </a:endParaRPr>
          </a:p>
          <a:p>
            <a:pPr algn="ctr" eaLnBrk="1" hangingPunct="1">
              <a:spcBef>
                <a:spcPts val="500"/>
              </a:spcBef>
            </a:pPr>
            <a:r>
              <a:rPr lang="fr-FR" altLang="fr-FR" sz="2000" b="1" i="1" dirty="0">
                <a:solidFill>
                  <a:srgbClr val="558ED5"/>
                </a:solidFill>
              </a:rPr>
              <a:t>LES DROITS ET OBLIGATIONS DE L’EMPLOYEUR EN MATIÈRE DE DÉPISTAGE (suite)</a:t>
            </a:r>
          </a:p>
          <a:p>
            <a:pPr algn="ctr" eaLnBrk="1" hangingPunct="1">
              <a:spcBef>
                <a:spcPts val="300"/>
              </a:spcBef>
            </a:pPr>
            <a:endParaRPr lang="fr-FR" altLang="fr-FR" sz="1200" b="1" i="1" dirty="0">
              <a:solidFill>
                <a:srgbClr val="558ED5"/>
              </a:solidFill>
            </a:endParaRPr>
          </a:p>
          <a:p>
            <a:pPr eaLnBrk="1" hangingPunct="1">
              <a:spcBef>
                <a:spcPts val="500"/>
              </a:spcBef>
              <a:buFont typeface="Wingdings" panose="05000000000000000000" pitchFamily="2" charset="2"/>
              <a:buChar char=""/>
            </a:pPr>
            <a:r>
              <a:rPr lang="fr-FR" altLang="fr-FR" sz="2000" b="1" dirty="0">
                <a:solidFill>
                  <a:srgbClr val="000000"/>
                </a:solidFill>
              </a:rPr>
              <a:t>versant pénal de la responsabilité</a:t>
            </a:r>
          </a:p>
          <a:p>
            <a:pPr eaLnBrk="1" hangingPunct="1">
              <a:spcBef>
                <a:spcPts val="500"/>
              </a:spcBef>
              <a:buFont typeface="Wingdings" panose="05000000000000000000" pitchFamily="2" charset="2"/>
              <a:buChar char=""/>
            </a:pPr>
            <a:r>
              <a:rPr lang="fr-FR" altLang="fr-FR" sz="2000" dirty="0">
                <a:solidFill>
                  <a:srgbClr val="000000"/>
                </a:solidFill>
              </a:rPr>
              <a:t>En cas d’accident d’un salarié sous l’emprise d’une substance psychoactive,</a:t>
            </a:r>
          </a:p>
          <a:p>
            <a:pPr marL="628650" indent="-271463"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dirty="0">
                <a:solidFill>
                  <a:srgbClr val="000000"/>
                </a:solidFill>
              </a:rPr>
              <a:t>l’employeur peut être condamné sur :</a:t>
            </a:r>
          </a:p>
          <a:p>
            <a:pPr eaLnBrk="1" hangingPunct="1">
              <a:spcBef>
                <a:spcPts val="275"/>
              </a:spcBef>
            </a:pPr>
            <a:endParaRPr lang="fr-FR" altLang="fr-FR" sz="800" dirty="0">
              <a:solidFill>
                <a:srgbClr val="000000"/>
              </a:solidFill>
            </a:endParaRPr>
          </a:p>
          <a:p>
            <a:pPr marL="714375" eaLnBrk="1" hangingPunct="1">
              <a:spcBef>
                <a:spcPts val="500"/>
              </a:spcBef>
              <a:buFont typeface="Arial" panose="020B0604020202020204" pitchFamily="34" charset="0"/>
              <a:buChar cha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dirty="0">
                <a:solidFill>
                  <a:srgbClr val="000000"/>
                </a:solidFill>
              </a:rPr>
              <a:t>Le fondement d’une infraction du Code du Travail :</a:t>
            </a:r>
          </a:p>
          <a:p>
            <a:pPr marL="714375"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dirty="0">
                <a:solidFill>
                  <a:srgbClr val="000000"/>
                </a:solidFill>
              </a:rPr>
              <a:t>	Transgression d’une prescription d’hygiène et de sécurité (défaut de formation, défaut d’installation de protection, défaut d’ EPI…)</a:t>
            </a:r>
          </a:p>
          <a:p>
            <a:pPr marL="714375" eaLnBrk="1" hangingPunct="1">
              <a:spcBef>
                <a:spcPts val="3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altLang="fr-FR" sz="800" dirty="0">
              <a:solidFill>
                <a:srgbClr val="000000"/>
              </a:solidFill>
            </a:endParaRPr>
          </a:p>
          <a:p>
            <a:pPr marL="714375" eaLnBrk="1" hangingPunct="1">
              <a:spcBef>
                <a:spcPts val="500"/>
              </a:spcBef>
              <a:buFont typeface="Arial" panose="020B0604020202020204" pitchFamily="34" charset="0"/>
              <a:buChar cha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u="sng" dirty="0">
                <a:solidFill>
                  <a:schemeClr val="tx1"/>
                </a:solidFill>
              </a:rPr>
              <a:t>Le fondement d’une infraction du Code du Travail </a:t>
            </a:r>
            <a:r>
              <a:rPr lang="fr-FR" altLang="fr-FR" sz="2000" dirty="0">
                <a:solidFill>
                  <a:schemeClr val="tx1"/>
                </a:solidFill>
              </a:rPr>
              <a:t>: </a:t>
            </a:r>
          </a:p>
          <a:p>
            <a:pPr marL="714375"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dirty="0">
                <a:solidFill>
                  <a:srgbClr val="000000"/>
                </a:solidFill>
              </a:rPr>
              <a:t>	Atteintes involontaires à la vie ou à l’intégrité physique de la personne = Homicide/Blessure(s) involontaire(s)</a:t>
            </a:r>
          </a:p>
          <a:p>
            <a:pPr marL="714375"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dirty="0">
                <a:solidFill>
                  <a:srgbClr val="000000"/>
                </a:solidFill>
              </a:rPr>
              <a:t>	Mise en danger de la vie d’autrui</a:t>
            </a:r>
          </a:p>
          <a:p>
            <a:pPr marL="714375"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dirty="0">
                <a:solidFill>
                  <a:srgbClr val="000000"/>
                </a:solidFill>
              </a:rPr>
              <a:t>	Non-assistance à personne en péril</a:t>
            </a:r>
          </a:p>
          <a:p>
            <a:pPr eaLnBrk="1" hangingPunct="1">
              <a:spcBef>
                <a:spcPts val="500"/>
              </a:spcBef>
            </a:pPr>
            <a:endParaRPr lang="fr-FR" altLang="fr-FR" sz="2000" dirty="0">
              <a:solidFill>
                <a:srgbClr val="000000"/>
              </a:solidFill>
            </a:endParaRPr>
          </a:p>
        </p:txBody>
      </p:sp>
    </p:spTree>
    <p:extLst>
      <p:ext uri="{BB962C8B-B14F-4D97-AF65-F5344CB8AC3E}">
        <p14:creationId xmlns:p14="http://schemas.microsoft.com/office/powerpoint/2010/main" val="8081696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523876" y="211139"/>
            <a:ext cx="82280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Épidémiologie</a:t>
            </a:r>
          </a:p>
        </p:txBody>
      </p:sp>
      <p:sp>
        <p:nvSpPr>
          <p:cNvPr id="9219" name="Text Box 2"/>
          <p:cNvSpPr txBox="1">
            <a:spLocks noChangeArrowheads="1"/>
          </p:cNvSpPr>
          <p:nvPr/>
        </p:nvSpPr>
        <p:spPr bwMode="auto">
          <a:xfrm>
            <a:off x="1981201" y="1684338"/>
            <a:ext cx="8228013"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ltLang="fr-F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3" y="1639888"/>
            <a:ext cx="8164512"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453069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109663" y="1031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45059" name="Text Box 2"/>
          <p:cNvSpPr txBox="1">
            <a:spLocks noChangeArrowheads="1"/>
          </p:cNvSpPr>
          <p:nvPr/>
        </p:nvSpPr>
        <p:spPr bwMode="auto">
          <a:xfrm>
            <a:off x="452438" y="1246188"/>
            <a:ext cx="9144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endParaRPr lang="fr-FR" altLang="fr-FR" sz="2000" b="1" i="1" dirty="0">
              <a:solidFill>
                <a:srgbClr val="558ED5"/>
              </a:solidFill>
            </a:endParaRPr>
          </a:p>
          <a:p>
            <a:pPr algn="ctr" eaLnBrk="1" hangingPunct="1"/>
            <a:r>
              <a:rPr lang="fr-FR" altLang="fr-FR" sz="2200" b="1" i="1" dirty="0">
                <a:solidFill>
                  <a:srgbClr val="558ED5"/>
                </a:solidFill>
              </a:rPr>
              <a:t>LES DROITS ET OBLIGATIONS DE L’EMPLOYEUR EN MATIÈRE DE DÉPISTAGE (suite)</a:t>
            </a:r>
          </a:p>
          <a:p>
            <a:pPr eaLnBrk="1" hangingPunct="1"/>
            <a:endParaRPr lang="fr-FR" altLang="fr-FR" sz="800" b="1" dirty="0">
              <a:solidFill>
                <a:srgbClr val="000000"/>
              </a:solidFill>
            </a:endParaRPr>
          </a:p>
          <a:p>
            <a:pPr eaLnBrk="1" hangingPunct="1"/>
            <a:r>
              <a:rPr lang="fr-FR" altLang="fr-FR" sz="2100" dirty="0">
                <a:solidFill>
                  <a:srgbClr val="000000"/>
                </a:solidFill>
              </a:rPr>
              <a:t>3- </a:t>
            </a:r>
            <a:r>
              <a:rPr lang="fr-FR" altLang="fr-FR" sz="2100" u="sng" dirty="0">
                <a:solidFill>
                  <a:srgbClr val="000000"/>
                </a:solidFill>
              </a:rPr>
              <a:t>Les obligations et pouvoirs de l’employeur</a:t>
            </a:r>
          </a:p>
          <a:p>
            <a:pPr eaLnBrk="1" hangingPunct="1">
              <a:spcBef>
                <a:spcPts val="600"/>
              </a:spcBef>
            </a:pPr>
            <a:r>
              <a:rPr lang="fr-FR" altLang="fr-FR" sz="2100" b="1" dirty="0">
                <a:solidFill>
                  <a:srgbClr val="000000"/>
                </a:solidFill>
              </a:rPr>
              <a:t>	</a:t>
            </a:r>
            <a:r>
              <a:rPr lang="fr-FR" altLang="fr-FR" sz="2100" b="1" dirty="0" smtClean="0">
                <a:solidFill>
                  <a:srgbClr val="000000"/>
                </a:solidFill>
              </a:rPr>
              <a:t>L’employeur </a:t>
            </a:r>
            <a:r>
              <a:rPr lang="fr-FR" altLang="fr-FR" sz="2100" b="1" dirty="0">
                <a:solidFill>
                  <a:srgbClr val="000000"/>
                </a:solidFill>
              </a:rPr>
              <a:t>débiteur d’une obligation de sécurité de résultat</a:t>
            </a:r>
          </a:p>
          <a:p>
            <a:pPr algn="just" eaLnBrk="1" hangingPunct="1"/>
            <a:r>
              <a:rPr lang="fr-FR" altLang="fr-FR" sz="2100" dirty="0">
                <a:solidFill>
                  <a:srgbClr val="000000"/>
                </a:solidFill>
              </a:rPr>
              <a:t>	Les mesures de l’article L.4121 du Code du travail  relatif à l’obligation de sécurité de résultat doivent être mises en œuvre par l’employeur sur le fondement des principes généraux de prévention ( L.4121-2)</a:t>
            </a:r>
          </a:p>
          <a:p>
            <a:pPr algn="just" eaLnBrk="1" hangingPunct="1"/>
            <a:r>
              <a:rPr lang="fr-FR" altLang="fr-FR" sz="2100" dirty="0">
                <a:solidFill>
                  <a:srgbClr val="000000"/>
                </a:solidFill>
              </a:rPr>
              <a:t>	Notamment, au regard de son obligation de sécurité de résultat, l’employeur est tenu :</a:t>
            </a:r>
          </a:p>
          <a:p>
            <a:pPr marL="628650" indent="-271463" algn="just" eaLnBrk="1" hangingPunct="1">
              <a:spcBef>
                <a:spcPts val="600"/>
              </a:spcBef>
              <a:buFont typeface="Wingdings" panose="05000000000000000000" pitchFamily="2" charset="2"/>
              <a:buChar char="§"/>
              <a:tabLst>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dirty="0" smtClean="0">
                <a:solidFill>
                  <a:srgbClr val="000000"/>
                </a:solidFill>
              </a:rPr>
              <a:t>d’identifier</a:t>
            </a:r>
            <a:r>
              <a:rPr lang="fr-FR" altLang="fr-FR" sz="2100" dirty="0">
                <a:solidFill>
                  <a:srgbClr val="000000"/>
                </a:solidFill>
              </a:rPr>
              <a:t>, d’évaluer et de prévenir le risque addiction au travail (L.4121-3 )</a:t>
            </a:r>
          </a:p>
          <a:p>
            <a:pPr marL="628650" indent="-271463" algn="just" eaLnBrk="1" hangingPunct="1">
              <a:buFont typeface="Wingdings" panose="05000000000000000000" pitchFamily="2" charset="2"/>
              <a:buChar char="§"/>
              <a:tabLst>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dirty="0" smtClean="0">
                <a:solidFill>
                  <a:srgbClr val="000000"/>
                </a:solidFill>
              </a:rPr>
              <a:t>de </a:t>
            </a:r>
            <a:r>
              <a:rPr lang="fr-FR" altLang="fr-FR" sz="2100" dirty="0">
                <a:solidFill>
                  <a:srgbClr val="000000"/>
                </a:solidFill>
              </a:rPr>
              <a:t>transcrire le résultat de cette évaluation dans un </a:t>
            </a:r>
            <a:r>
              <a:rPr lang="fr-FR" altLang="fr-FR" sz="2100" b="1" dirty="0">
                <a:solidFill>
                  <a:srgbClr val="000000"/>
                </a:solidFill>
              </a:rPr>
              <a:t>DUERP</a:t>
            </a:r>
            <a:r>
              <a:rPr lang="fr-FR" altLang="fr-FR" sz="2100" dirty="0">
                <a:solidFill>
                  <a:srgbClr val="000000"/>
                </a:solidFill>
              </a:rPr>
              <a:t> et de prendre des mesures de prévention (R.44121-1 à-4)</a:t>
            </a:r>
          </a:p>
          <a:p>
            <a:pPr eaLnBrk="1" hangingPunct="1"/>
            <a:r>
              <a:rPr lang="fr-FR" altLang="fr-FR" sz="2100" dirty="0">
                <a:solidFill>
                  <a:srgbClr val="000000"/>
                </a:solidFill>
              </a:rPr>
              <a:t>	</a:t>
            </a:r>
          </a:p>
        </p:txBody>
      </p:sp>
    </p:spTree>
    <p:extLst>
      <p:ext uri="{BB962C8B-B14F-4D97-AF65-F5344CB8AC3E}">
        <p14:creationId xmlns:p14="http://schemas.microsoft.com/office/powerpoint/2010/main" val="15951733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952500" y="160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46083" name="Text Box 2"/>
          <p:cNvSpPr txBox="1">
            <a:spLocks noChangeArrowheads="1"/>
          </p:cNvSpPr>
          <p:nvPr/>
        </p:nvSpPr>
        <p:spPr bwMode="auto">
          <a:xfrm>
            <a:off x="673894" y="1303338"/>
            <a:ext cx="878681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endParaRPr lang="fr-FR" altLang="fr-FR" sz="2000" b="1" i="1" dirty="0">
              <a:solidFill>
                <a:srgbClr val="558ED5"/>
              </a:solidFill>
            </a:endParaRPr>
          </a:p>
          <a:p>
            <a:pPr marL="0" indent="14288" algn="ctr"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b="1" i="1" dirty="0">
                <a:solidFill>
                  <a:srgbClr val="558ED5"/>
                </a:solidFill>
              </a:rPr>
              <a:t>LES DROITS ET OBLIGATIONS DE L’EMPLOYEUR EN MATIÈRE DE DÉPISTAGE (suite)</a:t>
            </a:r>
          </a:p>
          <a:p>
            <a:pPr marL="0" indent="14288" eaLnBrk="1" hangingPunct="1">
              <a:spcBef>
                <a:spcPts val="6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u="sng" dirty="0" smtClean="0">
                <a:solidFill>
                  <a:srgbClr val="000000"/>
                </a:solidFill>
              </a:rPr>
              <a:t>Les </a:t>
            </a:r>
            <a:r>
              <a:rPr lang="fr-FR" altLang="fr-FR" sz="2400" u="sng" dirty="0">
                <a:solidFill>
                  <a:srgbClr val="000000"/>
                </a:solidFill>
              </a:rPr>
              <a:t>obligations et pouvoirs de l’employeur</a:t>
            </a:r>
          </a:p>
          <a:p>
            <a:pPr marL="0" indent="14288" eaLnBrk="1" hangingPunct="1">
              <a:spcBef>
                <a:spcPts val="6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La </a:t>
            </a:r>
            <a:r>
              <a:rPr lang="fr-FR" altLang="fr-FR" sz="2400" dirty="0">
                <a:solidFill>
                  <a:srgbClr val="000000"/>
                </a:solidFill>
              </a:rPr>
              <a:t>jurisprudence de la </a:t>
            </a:r>
            <a:r>
              <a:rPr lang="fr-FR" altLang="fr-FR" sz="2400" dirty="0" err="1">
                <a:solidFill>
                  <a:srgbClr val="000000"/>
                </a:solidFill>
              </a:rPr>
              <a:t>Cass.soc</a:t>
            </a:r>
            <a:r>
              <a:rPr lang="fr-FR" altLang="fr-FR" sz="2400" dirty="0">
                <a:solidFill>
                  <a:srgbClr val="000000"/>
                </a:solidFill>
              </a:rPr>
              <a:t>., venue renforcer l’obligation de sécurité de résultat  de l’employeur avec la prise en considération des préconisations, recommandations, des avis du médecin du travail en matière :</a:t>
            </a:r>
          </a:p>
          <a:p>
            <a:pPr indent="-342900" algn="just" eaLnBrk="1" hangingPunct="1">
              <a:spcBef>
                <a:spcPts val="600"/>
              </a:spcBef>
              <a:buFont typeface="Wingdings" panose="05000000000000000000" pitchFamily="2" charset="2"/>
              <a:buChar cha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d’adaptation </a:t>
            </a:r>
            <a:r>
              <a:rPr lang="fr-FR" altLang="fr-FR" sz="2400" dirty="0">
                <a:solidFill>
                  <a:srgbClr val="000000"/>
                </a:solidFill>
              </a:rPr>
              <a:t>au poste de travail ;</a:t>
            </a:r>
          </a:p>
          <a:p>
            <a:pPr indent="-342900" algn="just" eaLnBrk="1" hangingPunct="1">
              <a:buFont typeface="Wingdings" panose="05000000000000000000" pitchFamily="2" charset="2"/>
              <a:buChar cha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d’amélioration </a:t>
            </a:r>
            <a:r>
              <a:rPr lang="fr-FR" altLang="fr-FR" sz="2400" dirty="0">
                <a:solidFill>
                  <a:srgbClr val="000000"/>
                </a:solidFill>
              </a:rPr>
              <a:t>des conditions de travail ;</a:t>
            </a:r>
          </a:p>
          <a:p>
            <a:pPr indent="-342900" algn="just" eaLnBrk="1" hangingPunct="1">
              <a:buFont typeface="Wingdings" panose="05000000000000000000" pitchFamily="2" charset="2"/>
              <a:buChar cha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de </a:t>
            </a:r>
            <a:r>
              <a:rPr lang="fr-FR" altLang="fr-FR" sz="2400" dirty="0">
                <a:solidFill>
                  <a:srgbClr val="000000"/>
                </a:solidFill>
              </a:rPr>
              <a:t>reclassement (L.4624-1 Code du Travail)</a:t>
            </a:r>
          </a:p>
          <a:p>
            <a:pPr marL="0" indent="14288"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altLang="fr-FR" sz="2000" dirty="0">
              <a:solidFill>
                <a:srgbClr val="000000"/>
              </a:solidFill>
            </a:endParaRPr>
          </a:p>
        </p:txBody>
      </p:sp>
    </p:spTree>
    <p:extLst>
      <p:ext uri="{BB962C8B-B14F-4D97-AF65-F5344CB8AC3E}">
        <p14:creationId xmlns:p14="http://schemas.microsoft.com/office/powerpoint/2010/main" val="2162111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38212" y="131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47107" name="Text Box 2"/>
          <p:cNvSpPr txBox="1">
            <a:spLocks noChangeArrowheads="1"/>
          </p:cNvSpPr>
          <p:nvPr/>
        </p:nvSpPr>
        <p:spPr bwMode="auto">
          <a:xfrm>
            <a:off x="338138" y="1485901"/>
            <a:ext cx="9144000" cy="516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600"/>
              </a:spcBef>
            </a:pPr>
            <a:r>
              <a:rPr lang="fr-FR" altLang="fr-FR" sz="2400" b="1" i="1" dirty="0">
                <a:solidFill>
                  <a:srgbClr val="558ED5"/>
                </a:solidFill>
              </a:rPr>
              <a:t>LES DROITS ET OBLIGATIONS DE L’EMPLOYEUR EN MATIÈRE DE DÉPISTAGE (suite)</a:t>
            </a:r>
          </a:p>
          <a:p>
            <a:pPr algn="just" eaLnBrk="1" hangingPunct="1">
              <a:spcBef>
                <a:spcPts val="600"/>
              </a:spcBef>
            </a:pPr>
            <a:r>
              <a:rPr lang="fr-FR" altLang="fr-FR" sz="2000" b="1" dirty="0">
                <a:solidFill>
                  <a:srgbClr val="000000"/>
                </a:solidFill>
              </a:rPr>
              <a:t>	</a:t>
            </a:r>
            <a:r>
              <a:rPr lang="fr-FR" altLang="fr-FR" sz="2600" b="1" dirty="0">
                <a:solidFill>
                  <a:srgbClr val="000000"/>
                </a:solidFill>
              </a:rPr>
              <a:t>L’employeur détenteur du pouvoir réglementaire et disciplinaire</a:t>
            </a:r>
          </a:p>
          <a:p>
            <a:pPr algn="just" eaLnBrk="1" hangingPunct="1">
              <a:spcBef>
                <a:spcPts val="600"/>
              </a:spcBef>
            </a:pPr>
            <a:r>
              <a:rPr lang="fr-FR" altLang="fr-FR" sz="2600" dirty="0">
                <a:solidFill>
                  <a:srgbClr val="000000"/>
                </a:solidFill>
              </a:rPr>
              <a:t>	</a:t>
            </a:r>
            <a:r>
              <a:rPr lang="fr-FR" altLang="fr-FR" sz="2600" b="1" dirty="0" smtClean="0">
                <a:solidFill>
                  <a:srgbClr val="000000"/>
                </a:solidFill>
              </a:rPr>
              <a:t>Le </a:t>
            </a:r>
            <a:r>
              <a:rPr lang="fr-FR" altLang="fr-FR" sz="2600" b="1" dirty="0">
                <a:solidFill>
                  <a:srgbClr val="000000"/>
                </a:solidFill>
              </a:rPr>
              <a:t>règlement intérieur </a:t>
            </a:r>
            <a:r>
              <a:rPr lang="fr-FR" altLang="fr-FR" sz="2600" dirty="0">
                <a:solidFill>
                  <a:srgbClr val="000000"/>
                </a:solidFill>
              </a:rPr>
              <a:t>(article L.1321-1 du Code du travail), obligatoire dans les entreprises de plus de 20 salariés, fixe les mesures d’application de la réglementation en matière d’hygiène, de santé et de sécurité dans l’entreprise et/ou l’établissement et les règles générales  et permanentes relatives à la discipline, notamment la nature et l’échelle des sanctions que peut prendre l’employeur. </a:t>
            </a:r>
          </a:p>
          <a:p>
            <a:pPr eaLnBrk="1" hangingPunct="1">
              <a:spcBef>
                <a:spcPts val="600"/>
              </a:spcBef>
            </a:pPr>
            <a:r>
              <a:rPr lang="fr-FR" altLang="fr-FR" sz="3200" b="1" dirty="0">
                <a:solidFill>
                  <a:srgbClr val="000000"/>
                </a:solidFill>
              </a:rPr>
              <a:t>	</a:t>
            </a:r>
          </a:p>
          <a:p>
            <a:pPr eaLnBrk="1" hangingPunct="1">
              <a:spcBef>
                <a:spcPts val="800"/>
              </a:spcBef>
            </a:pPr>
            <a:endParaRPr lang="fr-FR" altLang="fr-FR" sz="3200" b="1" dirty="0">
              <a:solidFill>
                <a:srgbClr val="000000"/>
              </a:solidFill>
            </a:endParaRPr>
          </a:p>
        </p:txBody>
      </p:sp>
    </p:spTree>
    <p:extLst>
      <p:ext uri="{BB962C8B-B14F-4D97-AF65-F5344CB8AC3E}">
        <p14:creationId xmlns:p14="http://schemas.microsoft.com/office/powerpoint/2010/main" val="7046449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90538"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3600" b="1" dirty="0">
                <a:solidFill>
                  <a:srgbClr val="1F497D"/>
                </a:solidFill>
              </a:rPr>
              <a:t>Les Addictions en Entreprise</a:t>
            </a:r>
            <a:br>
              <a:rPr lang="fr-FR" altLang="fr-FR" sz="3600" b="1" dirty="0">
                <a:solidFill>
                  <a:srgbClr val="1F497D"/>
                </a:solidFill>
              </a:rPr>
            </a:br>
            <a:r>
              <a:rPr lang="fr-FR" altLang="fr-FR" sz="2400" b="1" dirty="0">
                <a:solidFill>
                  <a:srgbClr val="1F497D"/>
                </a:solidFill>
              </a:rPr>
              <a:t>La Législation</a:t>
            </a:r>
          </a:p>
        </p:txBody>
      </p:sp>
      <p:sp>
        <p:nvSpPr>
          <p:cNvPr id="48131" name="Text Box 2"/>
          <p:cNvSpPr txBox="1">
            <a:spLocks noChangeArrowheads="1"/>
          </p:cNvSpPr>
          <p:nvPr/>
        </p:nvSpPr>
        <p:spPr bwMode="auto">
          <a:xfrm>
            <a:off x="490538" y="1028698"/>
            <a:ext cx="9144000" cy="482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lnSpc>
                <a:spcPct val="80000"/>
              </a:lnSpc>
              <a:spcBef>
                <a:spcPts val="500"/>
              </a:spcBef>
            </a:pPr>
            <a:endParaRPr lang="fr-FR" altLang="fr-FR" sz="2000" b="1" i="1" dirty="0">
              <a:solidFill>
                <a:srgbClr val="558ED5"/>
              </a:solidFill>
            </a:endParaRPr>
          </a:p>
          <a:p>
            <a:pPr algn="ctr" eaLnBrk="1" hangingPunct="1">
              <a:lnSpc>
                <a:spcPct val="80000"/>
              </a:lnSpc>
              <a:spcBef>
                <a:spcPts val="500"/>
              </a:spcBef>
            </a:pPr>
            <a:r>
              <a:rPr lang="fr-FR" altLang="fr-FR" sz="2400" b="1" i="1" dirty="0">
                <a:solidFill>
                  <a:srgbClr val="558ED5"/>
                </a:solidFill>
              </a:rPr>
              <a:t>LES DROITS ET OBLIGATIONS DE L’EMPLOYEUR EN MATIÈRE DE DÉPISTAGE (suite)</a:t>
            </a:r>
          </a:p>
          <a:p>
            <a:pPr algn="just" eaLnBrk="1" hangingPunct="1">
              <a:lnSpc>
                <a:spcPct val="80000"/>
              </a:lnSpc>
              <a:spcBef>
                <a:spcPts val="275"/>
              </a:spcBef>
            </a:pPr>
            <a:endParaRPr lang="fr-FR" altLang="fr-FR" sz="1100" b="1" i="1" dirty="0">
              <a:solidFill>
                <a:srgbClr val="558ED5"/>
              </a:solidFill>
            </a:endParaRPr>
          </a:p>
          <a:p>
            <a:pPr algn="just" eaLnBrk="1" hangingPunct="1">
              <a:lnSpc>
                <a:spcPct val="80000"/>
              </a:lnSpc>
              <a:spcBef>
                <a:spcPts val="550"/>
              </a:spcBef>
            </a:pPr>
            <a:r>
              <a:rPr lang="fr-FR" altLang="fr-FR" sz="2200" b="1" dirty="0">
                <a:solidFill>
                  <a:srgbClr val="000000"/>
                </a:solidFill>
              </a:rPr>
              <a:t>	</a:t>
            </a:r>
            <a:r>
              <a:rPr lang="fr-FR" altLang="fr-FR" sz="2400" b="1" dirty="0">
                <a:solidFill>
                  <a:srgbClr val="000000"/>
                </a:solidFill>
              </a:rPr>
              <a:t>L’employeur détenteur du pouvoir réglementaire et disciplinaire</a:t>
            </a:r>
          </a:p>
          <a:p>
            <a:pPr algn="just" eaLnBrk="1" hangingPunct="1">
              <a:lnSpc>
                <a:spcPct val="80000"/>
              </a:lnSpc>
              <a:spcBef>
                <a:spcPts val="175"/>
              </a:spcBef>
            </a:pPr>
            <a:r>
              <a:rPr lang="fr-FR" altLang="fr-FR" sz="800" dirty="0">
                <a:solidFill>
                  <a:srgbClr val="000000"/>
                </a:solidFill>
              </a:rPr>
              <a:t>	</a:t>
            </a:r>
            <a:r>
              <a:rPr lang="fr-FR" altLang="fr-FR" sz="800" b="1" dirty="0">
                <a:solidFill>
                  <a:srgbClr val="000000"/>
                </a:solidFill>
              </a:rPr>
              <a:t>	</a:t>
            </a:r>
          </a:p>
          <a:p>
            <a:pPr algn="just" eaLnBrk="1" hangingPunct="1">
              <a:lnSpc>
                <a:spcPct val="80000"/>
              </a:lnSpc>
              <a:spcBef>
                <a:spcPts val="550"/>
              </a:spcBef>
            </a:pPr>
            <a:r>
              <a:rPr lang="fr-FR" altLang="fr-FR" sz="2400" b="1" dirty="0">
                <a:solidFill>
                  <a:srgbClr val="000000"/>
                </a:solidFill>
              </a:rPr>
              <a:t>	En ce qui concerne la fouille des salariés, </a:t>
            </a:r>
            <a:r>
              <a:rPr lang="fr-FR" altLang="fr-FR" sz="2400" dirty="0">
                <a:solidFill>
                  <a:srgbClr val="000000"/>
                </a:solidFill>
              </a:rPr>
              <a:t>plus précisément, la jurisprudence admet son principe,  pourvu qu’elle soit réalisée dans les cas et aux conditions prévues au règlement intérieur. </a:t>
            </a:r>
          </a:p>
          <a:p>
            <a:pPr algn="just" eaLnBrk="1" hangingPunct="1">
              <a:lnSpc>
                <a:spcPct val="80000"/>
              </a:lnSpc>
              <a:spcBef>
                <a:spcPts val="550"/>
              </a:spcBef>
            </a:pPr>
            <a:r>
              <a:rPr lang="fr-FR" altLang="fr-FR" sz="2400" dirty="0">
                <a:solidFill>
                  <a:srgbClr val="000000"/>
                </a:solidFill>
              </a:rPr>
              <a:t>	Le salarié  averti de son droit de s’opposer à un tel contrôle et d’exiger la présence d’un témoin. </a:t>
            </a:r>
          </a:p>
          <a:p>
            <a:pPr algn="just" eaLnBrk="1" hangingPunct="1">
              <a:lnSpc>
                <a:spcPct val="80000"/>
              </a:lnSpc>
              <a:spcBef>
                <a:spcPts val="550"/>
              </a:spcBef>
            </a:pPr>
            <a:r>
              <a:rPr lang="fr-FR" altLang="fr-FR" sz="2400" dirty="0">
                <a:solidFill>
                  <a:srgbClr val="000000"/>
                </a:solidFill>
              </a:rPr>
              <a:t>	Protection des libertés individuelles du salarié : article L.1121-1  du Code du travail et article 9 du Code civil.</a:t>
            </a:r>
          </a:p>
          <a:p>
            <a:pPr algn="just" eaLnBrk="1" hangingPunct="1">
              <a:lnSpc>
                <a:spcPct val="80000"/>
              </a:lnSpc>
              <a:spcBef>
                <a:spcPts val="200"/>
              </a:spcBef>
            </a:pPr>
            <a:endParaRPr lang="fr-FR" altLang="fr-FR" sz="800" b="1" dirty="0">
              <a:solidFill>
                <a:srgbClr val="000000"/>
              </a:solidFill>
            </a:endParaRPr>
          </a:p>
          <a:p>
            <a:pPr marL="714375" algn="just" eaLnBrk="1" hangingPunct="1">
              <a:lnSpc>
                <a:spcPct val="80000"/>
              </a:lnSpc>
              <a:spcBef>
                <a:spcPts val="45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dirty="0" smtClean="0">
                <a:solidFill>
                  <a:srgbClr val="000000"/>
                </a:solidFill>
                <a:latin typeface="Wingdings" panose="05000000000000000000" pitchFamily="2" charset="2"/>
              </a:rPr>
              <a:t></a:t>
            </a:r>
            <a:r>
              <a:rPr lang="fr-FR" altLang="fr-FR" dirty="0" smtClean="0">
                <a:solidFill>
                  <a:srgbClr val="000000"/>
                </a:solidFill>
              </a:rPr>
              <a:t> </a:t>
            </a:r>
            <a:r>
              <a:rPr lang="fr-FR" altLang="fr-FR" sz="2400" dirty="0">
                <a:solidFill>
                  <a:srgbClr val="000000"/>
                </a:solidFill>
              </a:rPr>
              <a:t>Arrêt Conseil d’Etat n° 86022 du 121 juillet 1990</a:t>
            </a:r>
          </a:p>
          <a:p>
            <a:pPr marL="714375" algn="just" eaLnBrk="1" hangingPunct="1">
              <a:lnSpc>
                <a:spcPct val="80000"/>
              </a:lnSpc>
              <a:spcBef>
                <a:spcPts val="45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latin typeface="Wingdings" panose="05000000000000000000" pitchFamily="2" charset="2"/>
              </a:rPr>
              <a:t></a:t>
            </a:r>
            <a:r>
              <a:rPr lang="fr-FR" altLang="fr-FR" sz="2400" dirty="0" smtClean="0">
                <a:solidFill>
                  <a:srgbClr val="000000"/>
                </a:solidFill>
              </a:rPr>
              <a:t> </a:t>
            </a:r>
            <a:r>
              <a:rPr lang="fr-FR" altLang="fr-FR" sz="2400" dirty="0">
                <a:solidFill>
                  <a:srgbClr val="000000"/>
                </a:solidFill>
              </a:rPr>
              <a:t>Arrêt </a:t>
            </a:r>
            <a:r>
              <a:rPr lang="fr-FR" altLang="fr-FR" sz="2400" dirty="0" err="1">
                <a:solidFill>
                  <a:srgbClr val="000000"/>
                </a:solidFill>
              </a:rPr>
              <a:t>Cass</a:t>
            </a:r>
            <a:r>
              <a:rPr lang="fr-FR" altLang="fr-FR" sz="2400" dirty="0">
                <a:solidFill>
                  <a:srgbClr val="000000"/>
                </a:solidFill>
              </a:rPr>
              <a:t> Soc n°02-47, 123 du 8 mars 2005</a:t>
            </a:r>
          </a:p>
          <a:p>
            <a:pPr marL="714375" algn="just" eaLnBrk="1" hangingPunct="1">
              <a:lnSpc>
                <a:spcPct val="80000"/>
              </a:lnSpc>
              <a:spcBef>
                <a:spcPts val="45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latin typeface="Wingdings" panose="05000000000000000000" pitchFamily="2" charset="2"/>
              </a:rPr>
              <a:t></a:t>
            </a:r>
            <a:r>
              <a:rPr lang="fr-FR" altLang="fr-FR" sz="2400" dirty="0" smtClean="0">
                <a:solidFill>
                  <a:srgbClr val="000000"/>
                </a:solidFill>
              </a:rPr>
              <a:t> </a:t>
            </a:r>
            <a:r>
              <a:rPr lang="fr-FR" altLang="fr-FR" sz="2400" dirty="0">
                <a:solidFill>
                  <a:srgbClr val="000000"/>
                </a:solidFill>
              </a:rPr>
              <a:t>Arrêt Cour d’appel de Nancy n°06/01350 du 12 octobre 2007</a:t>
            </a:r>
          </a:p>
          <a:p>
            <a:pPr marL="714375" algn="just" eaLnBrk="1" hangingPunct="1">
              <a:lnSpc>
                <a:spcPct val="80000"/>
              </a:lnSpc>
              <a:spcBef>
                <a:spcPts val="45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latin typeface="Wingdings" panose="05000000000000000000" pitchFamily="2" charset="2"/>
              </a:rPr>
              <a:t></a:t>
            </a:r>
            <a:r>
              <a:rPr lang="fr-FR" altLang="fr-FR" sz="2400" dirty="0" smtClean="0">
                <a:solidFill>
                  <a:srgbClr val="000000"/>
                </a:solidFill>
              </a:rPr>
              <a:t> </a:t>
            </a:r>
            <a:r>
              <a:rPr lang="fr-FR" altLang="fr-FR" sz="2400" dirty="0">
                <a:solidFill>
                  <a:srgbClr val="000000"/>
                </a:solidFill>
              </a:rPr>
              <a:t>Arrêt </a:t>
            </a:r>
            <a:r>
              <a:rPr lang="fr-FR" altLang="fr-FR" sz="2400" dirty="0" err="1">
                <a:solidFill>
                  <a:srgbClr val="000000"/>
                </a:solidFill>
              </a:rPr>
              <a:t>Cass.Soc</a:t>
            </a:r>
            <a:r>
              <a:rPr lang="fr-FR" altLang="fr-FR" sz="2400" dirty="0">
                <a:solidFill>
                  <a:srgbClr val="000000"/>
                </a:solidFill>
              </a:rPr>
              <a:t>. n°07-42, 068 du 11 février 2009</a:t>
            </a:r>
          </a:p>
          <a:p>
            <a:pPr algn="just" eaLnBrk="1" hangingPunct="1">
              <a:lnSpc>
                <a:spcPct val="80000"/>
              </a:lnSpc>
              <a:spcBef>
                <a:spcPts val="450"/>
              </a:spcBef>
            </a:pPr>
            <a:endParaRPr lang="fr-FR" altLang="fr-FR" dirty="0">
              <a:solidFill>
                <a:srgbClr val="000000"/>
              </a:solidFill>
            </a:endParaRPr>
          </a:p>
        </p:txBody>
      </p:sp>
    </p:spTree>
    <p:extLst>
      <p:ext uri="{BB962C8B-B14F-4D97-AF65-F5344CB8AC3E}">
        <p14:creationId xmlns:p14="http://schemas.microsoft.com/office/powerpoint/2010/main" val="25871155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666750" y="160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49155" name="Text Box 2"/>
          <p:cNvSpPr txBox="1">
            <a:spLocks noChangeArrowheads="1"/>
          </p:cNvSpPr>
          <p:nvPr/>
        </p:nvSpPr>
        <p:spPr bwMode="auto">
          <a:xfrm>
            <a:off x="452437" y="1471612"/>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lnSpc>
                <a:spcPct val="80000"/>
              </a:lnSpc>
              <a:spcBef>
                <a:spcPts val="600"/>
              </a:spcBef>
            </a:pPr>
            <a:r>
              <a:rPr lang="fr-FR" altLang="fr-FR" sz="2400" b="1" i="1" dirty="0">
                <a:solidFill>
                  <a:srgbClr val="558ED5"/>
                </a:solidFill>
              </a:rPr>
              <a:t>LES DROITS ET OBLIGATIONS DE L’EMPLOYEUR EN MATIÈRE DE DÉPISTAGE (suite)</a:t>
            </a:r>
          </a:p>
          <a:p>
            <a:pPr algn="ctr" eaLnBrk="1" hangingPunct="1">
              <a:lnSpc>
                <a:spcPct val="80000"/>
              </a:lnSpc>
              <a:spcBef>
                <a:spcPts val="600"/>
              </a:spcBef>
            </a:pPr>
            <a:endParaRPr lang="fr-FR" altLang="fr-FR" sz="700" b="1" dirty="0">
              <a:solidFill>
                <a:srgbClr val="000000"/>
              </a:solidFill>
            </a:endParaRPr>
          </a:p>
          <a:p>
            <a:pPr algn="just" eaLnBrk="1" hangingPunct="1">
              <a:lnSpc>
                <a:spcPct val="80000"/>
              </a:lnSpc>
              <a:spcBef>
                <a:spcPts val="600"/>
              </a:spcBef>
            </a:pPr>
            <a:r>
              <a:rPr lang="fr-FR" altLang="fr-FR" sz="2400" dirty="0">
                <a:solidFill>
                  <a:srgbClr val="000000"/>
                </a:solidFill>
              </a:rPr>
              <a:t>	</a:t>
            </a:r>
            <a:r>
              <a:rPr lang="fr-FR" altLang="fr-FR" sz="2400" b="1" dirty="0">
                <a:solidFill>
                  <a:srgbClr val="000000"/>
                </a:solidFill>
              </a:rPr>
              <a:t>L’employeur détenteur du pouvoir réglementaire et disciplinaire</a:t>
            </a:r>
          </a:p>
          <a:p>
            <a:pPr algn="just" eaLnBrk="1" hangingPunct="1">
              <a:lnSpc>
                <a:spcPct val="80000"/>
              </a:lnSpc>
              <a:spcBef>
                <a:spcPts val="600"/>
              </a:spcBef>
            </a:pPr>
            <a:endParaRPr lang="fr-FR" altLang="fr-FR" sz="500" dirty="0">
              <a:solidFill>
                <a:srgbClr val="000000"/>
              </a:solidFill>
            </a:endParaRPr>
          </a:p>
          <a:p>
            <a:pPr algn="just" eaLnBrk="1" hangingPunct="1">
              <a:lnSpc>
                <a:spcPct val="80000"/>
              </a:lnSpc>
              <a:spcBef>
                <a:spcPts val="600"/>
              </a:spcBef>
            </a:pPr>
            <a:r>
              <a:rPr lang="fr-FR" altLang="fr-FR" sz="2400" dirty="0">
                <a:solidFill>
                  <a:srgbClr val="000000"/>
                </a:solidFill>
              </a:rPr>
              <a:t>	En ce qui concerne les règles communes à l’usage d’alcootests et de tests de dépistage de substances illicites</a:t>
            </a:r>
          </a:p>
          <a:p>
            <a:pPr algn="just" eaLnBrk="1" hangingPunct="1">
              <a:lnSpc>
                <a:spcPct val="80000"/>
              </a:lnSpc>
              <a:spcBef>
                <a:spcPts val="600"/>
              </a:spcBef>
            </a:pPr>
            <a:r>
              <a:rPr lang="fr-FR" altLang="fr-FR" sz="2400" dirty="0">
                <a:solidFill>
                  <a:srgbClr val="000000"/>
                </a:solidFill>
              </a:rPr>
              <a:t>	</a:t>
            </a:r>
            <a:r>
              <a:rPr lang="fr-FR" altLang="fr-FR" sz="2400" u="sng" dirty="0">
                <a:solidFill>
                  <a:srgbClr val="000000"/>
                </a:solidFill>
              </a:rPr>
              <a:t>Circulaire du ministère du travail n°90/13 du 9 juillet 1990</a:t>
            </a:r>
          </a:p>
          <a:p>
            <a:pPr algn="just" eaLnBrk="1" hangingPunct="1">
              <a:lnSpc>
                <a:spcPct val="80000"/>
              </a:lnSpc>
              <a:spcBef>
                <a:spcPts val="600"/>
              </a:spcBef>
            </a:pPr>
            <a:r>
              <a:rPr lang="fr-FR" altLang="fr-FR" sz="2400" dirty="0">
                <a:solidFill>
                  <a:srgbClr val="000000"/>
                </a:solidFill>
              </a:rPr>
              <a:t>	La réalisation systématique de tests est impossible sauf concernant les salariés qui occupent les postes de sécurité/de sûreté. </a:t>
            </a:r>
          </a:p>
          <a:p>
            <a:pPr algn="just" eaLnBrk="1" hangingPunct="1">
              <a:lnSpc>
                <a:spcPct val="80000"/>
              </a:lnSpc>
              <a:spcBef>
                <a:spcPts val="600"/>
              </a:spcBef>
            </a:pPr>
            <a:r>
              <a:rPr lang="fr-FR" altLang="fr-FR" sz="2400" dirty="0">
                <a:solidFill>
                  <a:srgbClr val="000000"/>
                </a:solidFill>
              </a:rPr>
              <a:t>	L’alcootest peut être pratiqué pour faire cesser une situation manifestement dangereuse et quand l’état du salarié constitue un danger pour les intéressés ou leur environnement, voire les tiers (réponse ministérielle du 10 novembre 1997)</a:t>
            </a:r>
          </a:p>
          <a:p>
            <a:pPr algn="just" eaLnBrk="1" hangingPunct="1">
              <a:lnSpc>
                <a:spcPct val="80000"/>
              </a:lnSpc>
              <a:spcBef>
                <a:spcPts val="275"/>
              </a:spcBef>
            </a:pPr>
            <a:r>
              <a:rPr lang="fr-FR" altLang="fr-FR" sz="1100" b="1" dirty="0">
                <a:solidFill>
                  <a:srgbClr val="000000"/>
                </a:solidFill>
              </a:rPr>
              <a:t>	</a:t>
            </a:r>
          </a:p>
        </p:txBody>
      </p:sp>
    </p:spTree>
    <p:extLst>
      <p:ext uri="{BB962C8B-B14F-4D97-AF65-F5344CB8AC3E}">
        <p14:creationId xmlns:p14="http://schemas.microsoft.com/office/powerpoint/2010/main" val="30871818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766762"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50179" name="Text Box 2"/>
          <p:cNvSpPr txBox="1">
            <a:spLocks noChangeArrowheads="1"/>
          </p:cNvSpPr>
          <p:nvPr/>
        </p:nvSpPr>
        <p:spPr bwMode="auto">
          <a:xfrm>
            <a:off x="488155" y="1500188"/>
            <a:ext cx="8786813"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600"/>
              </a:spcBef>
            </a:pPr>
            <a:r>
              <a:rPr lang="fr-FR" altLang="fr-FR" sz="2800" b="1" i="1" dirty="0">
                <a:solidFill>
                  <a:srgbClr val="558ED5"/>
                </a:solidFill>
              </a:rPr>
              <a:t>LES DROITS ET OBLIGATIONS DE L’EMPLOYEUR EN MATIÈRE DE DÉPISTAGE (suite)</a:t>
            </a:r>
          </a:p>
          <a:p>
            <a:pPr marL="85725" indent="0" algn="just" eaLnBrk="1" hangingPunct="1">
              <a:spcBef>
                <a:spcPts val="12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smtClean="0">
                <a:solidFill>
                  <a:srgbClr val="000000"/>
                </a:solidFill>
              </a:rPr>
              <a:t>La </a:t>
            </a:r>
            <a:r>
              <a:rPr lang="fr-FR" altLang="fr-FR" sz="2800" dirty="0">
                <a:solidFill>
                  <a:srgbClr val="000000"/>
                </a:solidFill>
              </a:rPr>
              <a:t>liste des postes à risques est interne à chaque entreprise et est établie par le chef d’entreprise qui peut solliciter l’aide du médecin du travail.</a:t>
            </a:r>
          </a:p>
          <a:p>
            <a:pPr marL="542925" algn="just" eaLnBrk="1" hangingPunct="1">
              <a:spcBef>
                <a:spcPts val="6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smtClean="0">
                <a:solidFill>
                  <a:srgbClr val="000000"/>
                </a:solidFill>
                <a:latin typeface="Wingdings" panose="05000000000000000000" pitchFamily="2" charset="2"/>
              </a:rPr>
              <a:t></a:t>
            </a:r>
            <a:r>
              <a:rPr lang="fr-FR" altLang="fr-FR" sz="2800" dirty="0" smtClean="0">
                <a:solidFill>
                  <a:srgbClr val="000000"/>
                </a:solidFill>
              </a:rPr>
              <a:t> </a:t>
            </a:r>
            <a:r>
              <a:rPr lang="fr-FR" altLang="fr-FR" sz="2800" dirty="0">
                <a:solidFill>
                  <a:srgbClr val="000000"/>
                </a:solidFill>
              </a:rPr>
              <a:t>Articles R.4624-10 à 14 du Code du travail</a:t>
            </a:r>
          </a:p>
          <a:p>
            <a:pPr marL="542925" algn="just" eaLnBrk="1" hangingPunct="1">
              <a:spcBef>
                <a:spcPts val="6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smtClean="0">
                <a:solidFill>
                  <a:srgbClr val="000000"/>
                </a:solidFill>
                <a:latin typeface="Wingdings" panose="05000000000000000000" pitchFamily="2" charset="2"/>
              </a:rPr>
              <a:t></a:t>
            </a:r>
            <a:r>
              <a:rPr lang="fr-FR" altLang="fr-FR" sz="2800" dirty="0" smtClean="0">
                <a:solidFill>
                  <a:srgbClr val="000000"/>
                </a:solidFill>
              </a:rPr>
              <a:t> </a:t>
            </a:r>
            <a:r>
              <a:rPr lang="fr-FR" altLang="fr-FR" sz="2800" dirty="0">
                <a:solidFill>
                  <a:srgbClr val="000000"/>
                </a:solidFill>
              </a:rPr>
              <a:t>Arrêts CA Paris du 21 septembre 2004</a:t>
            </a:r>
          </a:p>
          <a:p>
            <a:pPr marL="542925" algn="just" eaLnBrk="1" hangingPunct="1">
              <a:spcBef>
                <a:spcPts val="6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smtClean="0">
                <a:solidFill>
                  <a:srgbClr val="000000"/>
                </a:solidFill>
                <a:latin typeface="Wingdings" panose="05000000000000000000" pitchFamily="2" charset="2"/>
              </a:rPr>
              <a:t></a:t>
            </a:r>
            <a:r>
              <a:rPr lang="fr-FR" altLang="fr-FR" sz="2800" dirty="0" smtClean="0">
                <a:solidFill>
                  <a:srgbClr val="000000"/>
                </a:solidFill>
              </a:rPr>
              <a:t> </a:t>
            </a:r>
            <a:r>
              <a:rPr lang="fr-FR" altLang="fr-FR" sz="2800" dirty="0">
                <a:solidFill>
                  <a:srgbClr val="000000"/>
                </a:solidFill>
              </a:rPr>
              <a:t>Arrêt CE du 1</a:t>
            </a:r>
            <a:r>
              <a:rPr lang="fr-FR" altLang="fr-FR" sz="2800" baseline="30000" dirty="0">
                <a:solidFill>
                  <a:srgbClr val="000000"/>
                </a:solidFill>
              </a:rPr>
              <a:t>er</a:t>
            </a:r>
            <a:r>
              <a:rPr lang="fr-FR" altLang="fr-FR" sz="2800" dirty="0">
                <a:solidFill>
                  <a:srgbClr val="000000"/>
                </a:solidFill>
              </a:rPr>
              <a:t> février 1980 « Peinture Corona » et du </a:t>
            </a:r>
            <a:r>
              <a:rPr lang="fr-FR" altLang="fr-FR" sz="2800" dirty="0" smtClean="0">
                <a:solidFill>
                  <a:srgbClr val="000000"/>
                </a:solidFill>
              </a:rPr>
              <a:t>8</a:t>
            </a:r>
            <a:r>
              <a:rPr lang="fr-FR" altLang="fr-FR" sz="2800" dirty="0">
                <a:solidFill>
                  <a:srgbClr val="000000"/>
                </a:solidFill>
              </a:rPr>
              <a:t>	juillet 1988 «  SA Comptoir Lyon </a:t>
            </a:r>
            <a:r>
              <a:rPr lang="fr-FR" altLang="fr-FR" sz="2800" dirty="0" err="1">
                <a:solidFill>
                  <a:srgbClr val="000000"/>
                </a:solidFill>
              </a:rPr>
              <a:t>Alemand</a:t>
            </a:r>
            <a:r>
              <a:rPr lang="fr-FR" altLang="fr-FR" sz="2800" dirty="0">
                <a:solidFill>
                  <a:srgbClr val="000000"/>
                </a:solidFill>
              </a:rPr>
              <a:t> </a:t>
            </a:r>
            <a:r>
              <a:rPr lang="fr-FR" altLang="fr-FR" sz="2800" dirty="0" err="1">
                <a:solidFill>
                  <a:srgbClr val="000000"/>
                </a:solidFill>
              </a:rPr>
              <a:t>Louyot</a:t>
            </a:r>
            <a:r>
              <a:rPr lang="fr-FR" altLang="fr-FR" sz="2800" dirty="0">
                <a:solidFill>
                  <a:srgbClr val="000000"/>
                </a:solidFill>
              </a:rPr>
              <a:t> »</a:t>
            </a:r>
          </a:p>
          <a:p>
            <a:pPr marL="542925" eaLnBrk="1" hangingPunct="1">
              <a:spcBef>
                <a:spcPts val="55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altLang="fr-FR" sz="2200" dirty="0">
              <a:solidFill>
                <a:srgbClr val="000000"/>
              </a:solidFill>
            </a:endParaRPr>
          </a:p>
        </p:txBody>
      </p:sp>
    </p:spTree>
    <p:extLst>
      <p:ext uri="{BB962C8B-B14F-4D97-AF65-F5344CB8AC3E}">
        <p14:creationId xmlns:p14="http://schemas.microsoft.com/office/powerpoint/2010/main" val="1922370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938213" y="160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51203" name="Text Box 2"/>
          <p:cNvSpPr txBox="1">
            <a:spLocks noChangeArrowheads="1"/>
          </p:cNvSpPr>
          <p:nvPr/>
        </p:nvSpPr>
        <p:spPr bwMode="auto">
          <a:xfrm>
            <a:off x="508636" y="1180148"/>
            <a:ext cx="8786813"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lnSpc>
                <a:spcPct val="80000"/>
              </a:lnSpc>
              <a:spcBef>
                <a:spcPts val="500"/>
              </a:spcBef>
            </a:pPr>
            <a:endParaRPr lang="fr-FR" altLang="fr-FR" sz="2000" b="1" i="1" dirty="0">
              <a:solidFill>
                <a:srgbClr val="558ED5"/>
              </a:solidFill>
            </a:endParaRPr>
          </a:p>
          <a:p>
            <a:pPr algn="ctr" eaLnBrk="1" hangingPunct="1">
              <a:lnSpc>
                <a:spcPct val="80000"/>
              </a:lnSpc>
              <a:spcBef>
                <a:spcPts val="500"/>
              </a:spcBef>
            </a:pPr>
            <a:r>
              <a:rPr lang="fr-FR" altLang="fr-FR" sz="2000" b="1" i="1" dirty="0">
                <a:solidFill>
                  <a:srgbClr val="558ED5"/>
                </a:solidFill>
              </a:rPr>
              <a:t>LES DROITS ET OBLIGATIONS DE L’EMPLOYEUR EN MATIÈRE DE DÉPISTAGE (suite)</a:t>
            </a:r>
          </a:p>
          <a:p>
            <a:pPr algn="just" eaLnBrk="1" hangingPunct="1">
              <a:lnSpc>
                <a:spcPct val="80000"/>
              </a:lnSpc>
              <a:spcBef>
                <a:spcPts val="1200"/>
              </a:spcBef>
            </a:pPr>
            <a:r>
              <a:rPr lang="fr-FR" altLang="fr-FR" sz="2400" b="1" dirty="0" smtClean="0">
                <a:solidFill>
                  <a:srgbClr val="000000"/>
                </a:solidFill>
              </a:rPr>
              <a:t>L’employeur </a:t>
            </a:r>
            <a:r>
              <a:rPr lang="fr-FR" altLang="fr-FR" sz="2400" b="1" dirty="0">
                <a:solidFill>
                  <a:srgbClr val="000000"/>
                </a:solidFill>
              </a:rPr>
              <a:t>détenteur du pouvoir réglementaire et disciplinaire</a:t>
            </a:r>
          </a:p>
          <a:p>
            <a:pPr algn="just" eaLnBrk="1" hangingPunct="1">
              <a:lnSpc>
                <a:spcPct val="80000"/>
              </a:lnSpc>
              <a:spcBef>
                <a:spcPts val="1200"/>
              </a:spcBef>
            </a:pPr>
            <a:r>
              <a:rPr lang="fr-FR" altLang="fr-FR" sz="2400" b="1" i="1" u="sng" dirty="0" smtClean="0">
                <a:solidFill>
                  <a:srgbClr val="000000"/>
                </a:solidFill>
              </a:rPr>
              <a:t>Conditions </a:t>
            </a:r>
            <a:r>
              <a:rPr lang="fr-FR" altLang="fr-FR" sz="2400" b="1" i="1" u="sng" dirty="0">
                <a:solidFill>
                  <a:srgbClr val="000000"/>
                </a:solidFill>
              </a:rPr>
              <a:t>de dépistage </a:t>
            </a:r>
            <a:r>
              <a:rPr lang="fr-FR" altLang="fr-FR" sz="2400" b="1" i="1" dirty="0">
                <a:solidFill>
                  <a:srgbClr val="000000"/>
                </a:solidFill>
              </a:rPr>
              <a:t>:</a:t>
            </a:r>
          </a:p>
          <a:p>
            <a:pPr marL="350837" indent="-342900" algn="just" eaLnBrk="1" hangingPunct="1">
              <a:lnSpc>
                <a:spcPct val="80000"/>
              </a:lnSpc>
              <a:spcBef>
                <a:spcPts val="600"/>
              </a:spcBef>
              <a:buFont typeface="Wingdings" panose="05000000000000000000" pitchFamily="2" charset="2"/>
              <a:buChar char="ü"/>
            </a:pPr>
            <a:r>
              <a:rPr lang="fr-FR" altLang="fr-FR" sz="2400" dirty="0" smtClean="0">
                <a:solidFill>
                  <a:srgbClr val="000000"/>
                </a:solidFill>
              </a:rPr>
              <a:t>Inscription </a:t>
            </a:r>
            <a:r>
              <a:rPr lang="fr-FR" altLang="fr-FR" sz="2400" dirty="0">
                <a:solidFill>
                  <a:srgbClr val="000000"/>
                </a:solidFill>
              </a:rPr>
              <a:t>dans le règlement intérieur</a:t>
            </a:r>
          </a:p>
          <a:p>
            <a:pPr indent="-342900" algn="just" eaLnBrk="1" hangingPunct="1">
              <a:lnSpc>
                <a:spcPct val="80000"/>
              </a:lnSpc>
              <a:spcBef>
                <a:spcPts val="5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Information </a:t>
            </a:r>
            <a:r>
              <a:rPr lang="fr-FR" altLang="fr-FR" sz="2400" dirty="0">
                <a:solidFill>
                  <a:srgbClr val="000000"/>
                </a:solidFill>
              </a:rPr>
              <a:t>nécessaire et préalable individuelle du salarié </a:t>
            </a:r>
            <a:r>
              <a:rPr lang="fr-FR" altLang="fr-FR" sz="2400" dirty="0">
                <a:solidFill>
                  <a:schemeClr val="tx1"/>
                </a:solidFill>
              </a:rPr>
              <a:t>et collective des représentants du personnel</a:t>
            </a:r>
          </a:p>
          <a:p>
            <a:pPr marL="350837" indent="-342900" algn="just" eaLnBrk="1" hangingPunct="1">
              <a:lnSpc>
                <a:spcPct val="80000"/>
              </a:lnSpc>
              <a:spcBef>
                <a:spcPts val="500"/>
              </a:spcBef>
              <a:buFont typeface="Wingdings" panose="05000000000000000000" pitchFamily="2" charset="2"/>
              <a:buChar char="ü"/>
            </a:pPr>
            <a:r>
              <a:rPr lang="fr-FR" altLang="fr-FR" sz="2400" dirty="0" smtClean="0">
                <a:solidFill>
                  <a:srgbClr val="000000"/>
                </a:solidFill>
              </a:rPr>
              <a:t>Accord </a:t>
            </a:r>
            <a:r>
              <a:rPr lang="fr-FR" altLang="fr-FR" sz="2400" dirty="0">
                <a:solidFill>
                  <a:srgbClr val="000000"/>
                </a:solidFill>
              </a:rPr>
              <a:t>quant à la nature de la recherche</a:t>
            </a:r>
          </a:p>
          <a:p>
            <a:pPr marL="350837" indent="-342900" algn="just" eaLnBrk="1" hangingPunct="1">
              <a:lnSpc>
                <a:spcPct val="80000"/>
              </a:lnSpc>
              <a:spcBef>
                <a:spcPts val="500"/>
              </a:spcBef>
              <a:buFont typeface="Wingdings" panose="05000000000000000000" pitchFamily="2" charset="2"/>
              <a:buChar char="ü"/>
            </a:pPr>
            <a:r>
              <a:rPr lang="fr-FR" altLang="fr-FR" sz="2400" dirty="0" smtClean="0">
                <a:solidFill>
                  <a:srgbClr val="000000"/>
                </a:solidFill>
              </a:rPr>
              <a:t>Présence </a:t>
            </a:r>
            <a:r>
              <a:rPr lang="fr-FR" altLang="fr-FR" sz="2400" dirty="0">
                <a:solidFill>
                  <a:srgbClr val="000000"/>
                </a:solidFill>
              </a:rPr>
              <a:t>d’un tiers souhaitable mais non obligatoire.</a:t>
            </a:r>
          </a:p>
          <a:p>
            <a:pPr marL="350837" indent="-342900" algn="just" eaLnBrk="1" hangingPunct="1">
              <a:lnSpc>
                <a:spcPct val="80000"/>
              </a:lnSpc>
              <a:spcBef>
                <a:spcPts val="500"/>
              </a:spcBef>
              <a:buFont typeface="Wingdings" panose="05000000000000000000" pitchFamily="2" charset="2"/>
              <a:buChar char="ü"/>
            </a:pPr>
            <a:r>
              <a:rPr lang="fr-FR" altLang="fr-FR" sz="2400" dirty="0" smtClean="0">
                <a:solidFill>
                  <a:srgbClr val="000000"/>
                </a:solidFill>
              </a:rPr>
              <a:t>Possibilité</a:t>
            </a:r>
            <a:r>
              <a:rPr lang="fr-FR" altLang="fr-FR" sz="2400" dirty="0">
                <a:solidFill>
                  <a:srgbClr val="000000"/>
                </a:solidFill>
              </a:rPr>
              <a:t> de contester les résultats du test par une contre-expertise</a:t>
            </a:r>
          </a:p>
          <a:p>
            <a:pPr marL="350837" indent="-342900" algn="just" eaLnBrk="1" hangingPunct="1">
              <a:lnSpc>
                <a:spcPct val="80000"/>
              </a:lnSpc>
              <a:spcBef>
                <a:spcPts val="500"/>
              </a:spcBef>
              <a:buFont typeface="Wingdings" panose="05000000000000000000" pitchFamily="2" charset="2"/>
              <a:buChar char="ü"/>
            </a:pPr>
            <a:r>
              <a:rPr lang="fr-FR" altLang="fr-FR" sz="2400" dirty="0" smtClean="0">
                <a:solidFill>
                  <a:srgbClr val="000000"/>
                </a:solidFill>
              </a:rPr>
              <a:t>Réservé </a:t>
            </a:r>
            <a:r>
              <a:rPr lang="fr-FR" altLang="fr-FR" sz="2400" dirty="0">
                <a:solidFill>
                  <a:srgbClr val="000000"/>
                </a:solidFill>
              </a:rPr>
              <a:t>pour les postes à risques</a:t>
            </a:r>
          </a:p>
          <a:p>
            <a:pPr indent="-342900" algn="just" eaLnBrk="1" hangingPunct="1">
              <a:lnSpc>
                <a:spcPct val="80000"/>
              </a:lnSpc>
              <a:spcBef>
                <a:spcPts val="5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Réalisation </a:t>
            </a:r>
            <a:r>
              <a:rPr lang="fr-FR" altLang="fr-FR" sz="2400" dirty="0">
                <a:solidFill>
                  <a:srgbClr val="000000"/>
                </a:solidFill>
              </a:rPr>
              <a:t>par un non-médecin, donc une personne non soumise au secret </a:t>
            </a:r>
            <a:r>
              <a:rPr lang="fr-FR" altLang="fr-FR" sz="2400" dirty="0" smtClean="0">
                <a:solidFill>
                  <a:srgbClr val="000000"/>
                </a:solidFill>
              </a:rPr>
              <a:t>professionnel</a:t>
            </a:r>
            <a:r>
              <a:rPr lang="fr-FR" altLang="fr-FR" sz="2400" dirty="0">
                <a:solidFill>
                  <a:srgbClr val="000000"/>
                </a:solidFill>
              </a:rPr>
              <a:t>. Il s’agit de toute personne ou organisme désigné par l’employeur</a:t>
            </a:r>
          </a:p>
          <a:p>
            <a:pPr algn="just" eaLnBrk="1" hangingPunct="1">
              <a:lnSpc>
                <a:spcPct val="80000"/>
              </a:lnSpc>
              <a:spcBef>
                <a:spcPts val="500"/>
              </a:spcBef>
            </a:pPr>
            <a:endParaRPr lang="fr-FR" altLang="fr-FR" sz="2000" dirty="0">
              <a:solidFill>
                <a:srgbClr val="000000"/>
              </a:solidFill>
            </a:endParaRPr>
          </a:p>
        </p:txBody>
      </p:sp>
    </p:spTree>
    <p:extLst>
      <p:ext uri="{BB962C8B-B14F-4D97-AF65-F5344CB8AC3E}">
        <p14:creationId xmlns:p14="http://schemas.microsoft.com/office/powerpoint/2010/main" val="37070569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066800" y="22891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52227" name="Text Box 2"/>
          <p:cNvSpPr txBox="1">
            <a:spLocks noChangeArrowheads="1"/>
          </p:cNvSpPr>
          <p:nvPr/>
        </p:nvSpPr>
        <p:spPr bwMode="auto">
          <a:xfrm>
            <a:off x="396240" y="1568450"/>
            <a:ext cx="91440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r>
              <a:rPr lang="fr-FR" altLang="fr-FR" sz="2400" b="1" i="1" dirty="0">
                <a:solidFill>
                  <a:srgbClr val="558ED5"/>
                </a:solidFill>
              </a:rPr>
              <a:t>LES DROITS ET OBLIGATIONS DE L’EMPLOYEUR EN MATIÈRE DE DÉPISTAGE (suite)</a:t>
            </a:r>
          </a:p>
          <a:p>
            <a:pPr indent="14288" algn="ctr" eaLnBrk="1" hangingPunct="1">
              <a:spcBef>
                <a:spcPts val="550"/>
              </a:spcBef>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fr-FR" altLang="fr-FR" sz="1100" b="1" dirty="0">
              <a:solidFill>
                <a:srgbClr val="000000"/>
              </a:solidFill>
            </a:endParaRPr>
          </a:p>
          <a:p>
            <a:pPr marL="357188" indent="14288" eaLnBrk="1" hangingPunct="1">
              <a:spcBef>
                <a:spcPts val="550"/>
              </a:spcBef>
              <a:tabLst>
                <a:tab pos="0"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b="1" dirty="0" smtClean="0">
                <a:solidFill>
                  <a:srgbClr val="000000"/>
                </a:solidFill>
              </a:rPr>
              <a:t>L’employeur </a:t>
            </a:r>
            <a:r>
              <a:rPr lang="fr-FR" altLang="fr-FR" sz="2400" b="1" dirty="0">
                <a:solidFill>
                  <a:srgbClr val="000000"/>
                </a:solidFill>
              </a:rPr>
              <a:t>détenteur du pouvoir réglementaire et disciplinaire</a:t>
            </a:r>
          </a:p>
          <a:p>
            <a:pPr algn="ctr" eaLnBrk="1" hangingPunct="1">
              <a:spcBef>
                <a:spcPts val="200"/>
              </a:spcBef>
            </a:pPr>
            <a:endParaRPr lang="fr-FR" altLang="fr-FR" sz="900" dirty="0">
              <a:solidFill>
                <a:srgbClr val="000000"/>
              </a:solidFill>
            </a:endParaRPr>
          </a:p>
          <a:p>
            <a:pPr eaLnBrk="1" hangingPunct="1">
              <a:spcBef>
                <a:spcPts val="550"/>
              </a:spcBef>
            </a:pPr>
            <a:r>
              <a:rPr lang="fr-FR" altLang="fr-FR" sz="2400" dirty="0">
                <a:solidFill>
                  <a:srgbClr val="000000"/>
                </a:solidFill>
              </a:rPr>
              <a:t>	</a:t>
            </a:r>
            <a:r>
              <a:rPr lang="fr-FR" altLang="fr-FR" sz="2400" u="sng" dirty="0">
                <a:solidFill>
                  <a:srgbClr val="000000"/>
                </a:solidFill>
              </a:rPr>
              <a:t>Finalité d’un dépistage </a:t>
            </a:r>
            <a:r>
              <a:rPr lang="fr-FR" altLang="fr-FR" sz="2400" dirty="0">
                <a:solidFill>
                  <a:srgbClr val="000000"/>
                </a:solidFill>
              </a:rPr>
              <a:t> </a:t>
            </a:r>
          </a:p>
          <a:p>
            <a:pPr eaLnBrk="1" hangingPunct="1">
              <a:spcBef>
                <a:spcPts val="550"/>
              </a:spcBef>
            </a:pPr>
            <a:r>
              <a:rPr lang="fr-FR" altLang="fr-FR" sz="2400" dirty="0">
                <a:solidFill>
                  <a:srgbClr val="000000"/>
                </a:solidFill>
              </a:rPr>
              <a:t>	Prévenir ou faire cesser immédiatement une situation dangereuse</a:t>
            </a:r>
          </a:p>
          <a:p>
            <a:pPr algn="just" eaLnBrk="1" hangingPunct="1">
              <a:spcBef>
                <a:spcPts val="550"/>
              </a:spcBef>
            </a:pPr>
            <a:r>
              <a:rPr lang="fr-FR" altLang="fr-FR" sz="2400" dirty="0">
                <a:solidFill>
                  <a:srgbClr val="000000"/>
                </a:solidFill>
              </a:rPr>
              <a:t>	</a:t>
            </a:r>
            <a:r>
              <a:rPr lang="fr-FR" altLang="fr-FR" sz="2400" u="sng" dirty="0">
                <a:solidFill>
                  <a:srgbClr val="000000"/>
                </a:solidFill>
              </a:rPr>
              <a:t>Le Conseil d’Etat dit </a:t>
            </a:r>
            <a:r>
              <a:rPr lang="fr-FR" altLang="fr-FR" sz="2400" dirty="0">
                <a:solidFill>
                  <a:srgbClr val="000000"/>
                </a:solidFill>
              </a:rPr>
              <a:t>: « L’épreuve de l’alcootest prévue par le Règlement Intérieur ne peut avoir pour objet </a:t>
            </a:r>
            <a:r>
              <a:rPr lang="fr-FR" altLang="fr-FR" sz="2400" b="1" dirty="0">
                <a:solidFill>
                  <a:srgbClr val="000000"/>
                </a:solidFill>
              </a:rPr>
              <a:t>que de prévenir ou de faire cesser immédiatement une situation dangereuse</a:t>
            </a:r>
            <a:r>
              <a:rPr lang="fr-FR" altLang="fr-FR" sz="2400" dirty="0">
                <a:solidFill>
                  <a:srgbClr val="000000"/>
                </a:solidFill>
              </a:rPr>
              <a:t>, et non de permettre à l’employeur de faire constater par ce moyen une éventuelle faute disciplinaire »</a:t>
            </a:r>
          </a:p>
          <a:p>
            <a:pPr algn="just" eaLnBrk="1" hangingPunct="1">
              <a:spcBef>
                <a:spcPts val="800"/>
              </a:spcBef>
            </a:pPr>
            <a:endParaRPr lang="fr-FR" altLang="fr-FR" sz="3200" dirty="0">
              <a:solidFill>
                <a:srgbClr val="000000"/>
              </a:solidFill>
            </a:endParaRPr>
          </a:p>
          <a:p>
            <a:pPr eaLnBrk="1" hangingPunct="1">
              <a:spcBef>
                <a:spcPts val="800"/>
              </a:spcBef>
            </a:pPr>
            <a:endParaRPr lang="fr-FR" altLang="fr-FR" sz="3200" dirty="0">
              <a:solidFill>
                <a:srgbClr val="000000"/>
              </a:solidFill>
            </a:endParaRPr>
          </a:p>
        </p:txBody>
      </p:sp>
    </p:spTree>
    <p:extLst>
      <p:ext uri="{BB962C8B-B14F-4D97-AF65-F5344CB8AC3E}">
        <p14:creationId xmlns:p14="http://schemas.microsoft.com/office/powerpoint/2010/main" val="29597452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914400" y="2136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53251" name="Text Box 2"/>
          <p:cNvSpPr txBox="1">
            <a:spLocks noChangeArrowheads="1"/>
          </p:cNvSpPr>
          <p:nvPr/>
        </p:nvSpPr>
        <p:spPr bwMode="auto">
          <a:xfrm>
            <a:off x="358775" y="1356678"/>
            <a:ext cx="9562465"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1200"/>
              </a:spcBef>
            </a:pPr>
            <a:r>
              <a:rPr lang="fr-FR" altLang="fr-FR" sz="2100" b="1" i="1" dirty="0">
                <a:solidFill>
                  <a:srgbClr val="558ED5"/>
                </a:solidFill>
              </a:rPr>
              <a:t>LES DROITS ET OBLIGATIONS DE L’EMPLOYEUR EN MATIÈRE DE DÉPISTAGE (suite)</a:t>
            </a:r>
          </a:p>
          <a:p>
            <a:pPr algn="ctr" eaLnBrk="1" hangingPunct="1">
              <a:spcBef>
                <a:spcPts val="1200"/>
              </a:spcBef>
            </a:pPr>
            <a:r>
              <a:rPr lang="fr-FR" altLang="fr-FR" sz="2100" b="1" dirty="0" smtClean="0">
                <a:solidFill>
                  <a:srgbClr val="000000"/>
                </a:solidFill>
              </a:rPr>
              <a:t>L’employeur </a:t>
            </a:r>
            <a:r>
              <a:rPr lang="fr-FR" altLang="fr-FR" sz="2100" b="1" dirty="0">
                <a:solidFill>
                  <a:srgbClr val="000000"/>
                </a:solidFill>
              </a:rPr>
              <a:t>détenteur du pouvoir réglementaire et disciplinaire</a:t>
            </a:r>
          </a:p>
          <a:p>
            <a:pPr marL="0" indent="0" algn="just"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b="1" dirty="0" smtClean="0">
                <a:solidFill>
                  <a:srgbClr val="000000"/>
                </a:solidFill>
              </a:rPr>
              <a:t>Différentes </a:t>
            </a:r>
            <a:r>
              <a:rPr lang="fr-FR" altLang="fr-FR" sz="2100" b="1" dirty="0">
                <a:solidFill>
                  <a:srgbClr val="000000"/>
                </a:solidFill>
              </a:rPr>
              <a:t>sanctions sont possibles, </a:t>
            </a:r>
            <a:r>
              <a:rPr lang="fr-FR" altLang="fr-FR" sz="2100" dirty="0">
                <a:solidFill>
                  <a:srgbClr val="000000"/>
                </a:solidFill>
              </a:rPr>
              <a:t>dès lors qu’un contrôle de substances psychoactives licites ou illicites s’avère positif. La charge de la preuve revient à l’employeur. Compte tenu de son pouvoir disciplinaire, ce dernier apprécie si les agissements sont, pour lui, considérés comme fautifs ou non (article L.1331-1 du Code du travail).</a:t>
            </a:r>
          </a:p>
          <a:p>
            <a:pPr marL="0" indent="0" algn="just" eaLnBrk="1" hangingPunct="1">
              <a:spcBef>
                <a:spcPts val="500"/>
              </a:spcBef>
            </a:pPr>
            <a:r>
              <a:rPr lang="fr-FR" altLang="fr-FR" sz="2100" dirty="0" smtClean="0">
                <a:solidFill>
                  <a:srgbClr val="000000"/>
                </a:solidFill>
              </a:rPr>
              <a:t>Il </a:t>
            </a:r>
            <a:r>
              <a:rPr lang="fr-FR" altLang="fr-FR" sz="2100" dirty="0">
                <a:solidFill>
                  <a:srgbClr val="000000"/>
                </a:solidFill>
              </a:rPr>
              <a:t>les apprécie, notamment, en fonction :</a:t>
            </a:r>
          </a:p>
          <a:p>
            <a:pPr marL="365125" indent="-342900" algn="just" eaLnBrk="1" hangingPunct="1">
              <a:spcBef>
                <a:spcPts val="500"/>
              </a:spcBef>
              <a:buFont typeface="Wingdings" panose="05000000000000000000" pitchFamily="2" charset="2"/>
              <a:buChar char="ü"/>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dirty="0" smtClean="0">
                <a:solidFill>
                  <a:srgbClr val="000000"/>
                </a:solidFill>
              </a:rPr>
              <a:t>des </a:t>
            </a:r>
            <a:r>
              <a:rPr lang="fr-FR" altLang="fr-FR" sz="2100" dirty="0">
                <a:solidFill>
                  <a:srgbClr val="000000"/>
                </a:solidFill>
              </a:rPr>
              <a:t>risques encourus au regard de la santé et la sécurité au travail, pour le salarié, et pour autrui ;</a:t>
            </a:r>
          </a:p>
          <a:p>
            <a:pPr marL="365125" indent="-342900" algn="just" eaLnBrk="1" hangingPunct="1">
              <a:spcBef>
                <a:spcPts val="500"/>
              </a:spcBef>
              <a:buFont typeface="Wingdings" panose="05000000000000000000" pitchFamily="2" charset="2"/>
              <a:buChar char="ü"/>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dirty="0" smtClean="0">
                <a:solidFill>
                  <a:srgbClr val="000000"/>
                </a:solidFill>
              </a:rPr>
              <a:t>du </a:t>
            </a:r>
            <a:r>
              <a:rPr lang="fr-FR" altLang="fr-FR" sz="2100" dirty="0">
                <a:solidFill>
                  <a:srgbClr val="000000"/>
                </a:solidFill>
              </a:rPr>
              <a:t>passé du salarié, de son ancienneté ;</a:t>
            </a:r>
          </a:p>
          <a:p>
            <a:pPr marL="365125" indent="-342900" algn="just" eaLnBrk="1" hangingPunct="1">
              <a:spcBef>
                <a:spcPts val="500"/>
              </a:spcBef>
              <a:buFont typeface="Wingdings" panose="05000000000000000000" pitchFamily="2" charset="2"/>
              <a:buChar char="ü"/>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dirty="0" smtClean="0">
                <a:solidFill>
                  <a:srgbClr val="000000"/>
                </a:solidFill>
              </a:rPr>
              <a:t> </a:t>
            </a:r>
            <a:r>
              <a:rPr lang="fr-FR" altLang="fr-FR" sz="2100" dirty="0">
                <a:solidFill>
                  <a:srgbClr val="000000"/>
                </a:solidFill>
              </a:rPr>
              <a:t>et de tout autre considération, non fondée sur des critères discriminatoires (article L.1321-3 du Code du travail)</a:t>
            </a:r>
          </a:p>
        </p:txBody>
      </p:sp>
    </p:spTree>
    <p:extLst>
      <p:ext uri="{BB962C8B-B14F-4D97-AF65-F5344CB8AC3E}">
        <p14:creationId xmlns:p14="http://schemas.microsoft.com/office/powerpoint/2010/main" val="36060518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981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a:solidFill>
                  <a:srgbClr val="1F497D"/>
                </a:solidFill>
              </a:rPr>
              <a:t>Les Addictions en Entreprise</a:t>
            </a:r>
            <a:br>
              <a:rPr lang="fr-FR" altLang="fr-FR" sz="4000" b="1">
                <a:solidFill>
                  <a:srgbClr val="1F497D"/>
                </a:solidFill>
              </a:rPr>
            </a:br>
            <a:r>
              <a:rPr lang="fr-FR" altLang="fr-FR" sz="2800" b="1">
                <a:solidFill>
                  <a:srgbClr val="1F497D"/>
                </a:solidFill>
              </a:rPr>
              <a:t>La Législation</a:t>
            </a:r>
          </a:p>
        </p:txBody>
      </p:sp>
      <p:sp>
        <p:nvSpPr>
          <p:cNvPr id="54275" name="Text Box 2"/>
          <p:cNvSpPr txBox="1">
            <a:spLocks noChangeArrowheads="1"/>
          </p:cNvSpPr>
          <p:nvPr/>
        </p:nvSpPr>
        <p:spPr bwMode="auto">
          <a:xfrm>
            <a:off x="842964" y="1417638"/>
            <a:ext cx="9115424"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r>
              <a:rPr lang="fr-FR" altLang="fr-FR" sz="2400" b="1" i="1" dirty="0">
                <a:solidFill>
                  <a:srgbClr val="558ED5"/>
                </a:solidFill>
              </a:rPr>
              <a:t>LES DROITS ET OBLIGATIONS DE L’EMPLOYEUR EN MATIÈRE DE DÉPISTAGE (suite)</a:t>
            </a:r>
          </a:p>
          <a:p>
            <a:pPr algn="just" eaLnBrk="1" hangingPunct="1">
              <a:spcBef>
                <a:spcPts val="200"/>
              </a:spcBef>
            </a:pPr>
            <a:endParaRPr lang="fr-FR" altLang="fr-FR" sz="900" b="1" i="1" u="sng" dirty="0">
              <a:solidFill>
                <a:srgbClr val="000000"/>
              </a:solidFill>
            </a:endParaRPr>
          </a:p>
          <a:p>
            <a:pPr marL="0" indent="0" eaLnBrk="1" hangingPunct="1">
              <a:spcBef>
                <a:spcPts val="55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b="1" i="1" u="sng" dirty="0">
                <a:solidFill>
                  <a:srgbClr val="000000"/>
                </a:solidFill>
              </a:rPr>
              <a:t>Les motifs suivants peuvent justifier la sanction du licenciement </a:t>
            </a:r>
          </a:p>
          <a:p>
            <a:pPr marL="465137" indent="-457200" algn="just" eaLnBrk="1" hangingPunct="1">
              <a:spcBef>
                <a:spcPts val="500"/>
              </a:spcBef>
              <a:buFont typeface="Wingdings" panose="05000000000000000000" pitchFamily="2" charset="2"/>
              <a:buChar char="Ø"/>
            </a:pPr>
            <a:r>
              <a:rPr lang="fr-FR" altLang="fr-FR" sz="2400" u="sng" dirty="0" smtClean="0">
                <a:solidFill>
                  <a:srgbClr val="000000"/>
                </a:solidFill>
              </a:rPr>
              <a:t>Arrêts </a:t>
            </a:r>
            <a:r>
              <a:rPr lang="fr-FR" altLang="fr-FR" sz="2400" u="sng" dirty="0" err="1">
                <a:solidFill>
                  <a:srgbClr val="000000"/>
                </a:solidFill>
              </a:rPr>
              <a:t>Cass</a:t>
            </a:r>
            <a:r>
              <a:rPr lang="fr-FR" altLang="fr-FR" sz="2400" u="sng" dirty="0">
                <a:solidFill>
                  <a:srgbClr val="000000"/>
                </a:solidFill>
              </a:rPr>
              <a:t>. Soc. n° 03-44, 773 du 12 octobre 2005; n°98-45, 785 du 6 décembre 2000 </a:t>
            </a:r>
            <a:r>
              <a:rPr lang="fr-FR" altLang="fr-FR" sz="2400" i="1" dirty="0">
                <a:solidFill>
                  <a:srgbClr val="000000"/>
                </a:solidFill>
              </a:rPr>
              <a:t>:</a:t>
            </a:r>
            <a:r>
              <a:rPr lang="fr-FR" altLang="fr-FR" sz="2400" dirty="0">
                <a:solidFill>
                  <a:srgbClr val="000000"/>
                </a:solidFill>
              </a:rPr>
              <a:t> l’abus d’alcool a une répercussion sur la </a:t>
            </a:r>
            <a:r>
              <a:rPr lang="fr-FR" altLang="fr-FR" sz="2400" b="1" dirty="0">
                <a:solidFill>
                  <a:srgbClr val="000000"/>
                </a:solidFill>
              </a:rPr>
              <a:t>qualité du travail</a:t>
            </a:r>
          </a:p>
          <a:p>
            <a:pPr marL="465137" indent="-457200" algn="just" eaLnBrk="1" hangingPunct="1">
              <a:spcBef>
                <a:spcPts val="500"/>
              </a:spcBef>
              <a:buFont typeface="Wingdings" panose="05000000000000000000" pitchFamily="2" charset="2"/>
              <a:buChar char="Ø"/>
            </a:pPr>
            <a:r>
              <a:rPr lang="fr-FR" altLang="fr-FR" sz="2400" u="sng" dirty="0" smtClean="0">
                <a:solidFill>
                  <a:srgbClr val="000000"/>
                </a:solidFill>
              </a:rPr>
              <a:t>Arrêt </a:t>
            </a:r>
            <a:r>
              <a:rPr lang="fr-FR" altLang="fr-FR" sz="2400" u="sng" dirty="0" err="1">
                <a:solidFill>
                  <a:srgbClr val="000000"/>
                </a:solidFill>
              </a:rPr>
              <a:t>Cass</a:t>
            </a:r>
            <a:r>
              <a:rPr lang="fr-FR" altLang="fr-FR" sz="2400" u="sng" dirty="0">
                <a:solidFill>
                  <a:srgbClr val="000000"/>
                </a:solidFill>
              </a:rPr>
              <a:t>. Soc. n°86-43, 270 du 13 juillet 1989</a:t>
            </a:r>
            <a:r>
              <a:rPr lang="fr-FR" altLang="fr-FR" sz="2400" dirty="0">
                <a:solidFill>
                  <a:srgbClr val="000000"/>
                </a:solidFill>
              </a:rPr>
              <a:t> </a:t>
            </a:r>
            <a:r>
              <a:rPr lang="fr-FR" altLang="fr-FR" sz="2400" i="1" dirty="0">
                <a:solidFill>
                  <a:srgbClr val="000000"/>
                </a:solidFill>
              </a:rPr>
              <a:t>:</a:t>
            </a:r>
            <a:r>
              <a:rPr lang="fr-FR" altLang="fr-FR" sz="2400" dirty="0">
                <a:solidFill>
                  <a:srgbClr val="000000"/>
                </a:solidFill>
              </a:rPr>
              <a:t> l’état d’ébriété cause un </a:t>
            </a:r>
            <a:r>
              <a:rPr lang="fr-FR" altLang="fr-FR" sz="2400" b="1" dirty="0">
                <a:solidFill>
                  <a:srgbClr val="000000"/>
                </a:solidFill>
              </a:rPr>
              <a:t>préjudice commercial</a:t>
            </a:r>
            <a:r>
              <a:rPr lang="fr-FR" altLang="fr-FR" sz="2400" dirty="0">
                <a:solidFill>
                  <a:srgbClr val="000000"/>
                </a:solidFill>
              </a:rPr>
              <a:t>.</a:t>
            </a:r>
          </a:p>
          <a:p>
            <a:pPr marL="465137" indent="-457200" algn="just" eaLnBrk="1" hangingPunct="1">
              <a:spcBef>
                <a:spcPts val="500"/>
              </a:spcBef>
              <a:buFont typeface="Wingdings" panose="05000000000000000000" pitchFamily="2" charset="2"/>
              <a:buChar char="Ø"/>
            </a:pPr>
            <a:r>
              <a:rPr lang="fr-FR" altLang="fr-FR" sz="2400" u="sng" dirty="0" smtClean="0">
                <a:solidFill>
                  <a:srgbClr val="000000"/>
                </a:solidFill>
              </a:rPr>
              <a:t>Arrêt </a:t>
            </a:r>
            <a:r>
              <a:rPr lang="fr-FR" altLang="fr-FR" sz="2400" u="sng" dirty="0" err="1">
                <a:solidFill>
                  <a:srgbClr val="000000"/>
                </a:solidFill>
              </a:rPr>
              <a:t>Cass</a:t>
            </a:r>
            <a:r>
              <a:rPr lang="fr-FR" altLang="fr-FR" sz="2400" u="sng" dirty="0">
                <a:solidFill>
                  <a:srgbClr val="000000"/>
                </a:solidFill>
              </a:rPr>
              <a:t>. Soc. n°90-42, 030 du 2 avril 1992</a:t>
            </a:r>
            <a:r>
              <a:rPr lang="fr-FR" altLang="fr-FR" sz="2400" i="1" dirty="0">
                <a:solidFill>
                  <a:srgbClr val="000000"/>
                </a:solidFill>
              </a:rPr>
              <a:t> : </a:t>
            </a:r>
            <a:r>
              <a:rPr lang="fr-FR" altLang="fr-FR" sz="2400" dirty="0">
                <a:solidFill>
                  <a:srgbClr val="000000"/>
                </a:solidFill>
              </a:rPr>
              <a:t>l’état d’ébriété porte atteinte à </a:t>
            </a:r>
            <a:r>
              <a:rPr lang="fr-FR" altLang="fr-FR" sz="2400" b="1" dirty="0">
                <a:solidFill>
                  <a:srgbClr val="000000"/>
                </a:solidFill>
              </a:rPr>
              <a:t>l’image de l’entreprise</a:t>
            </a:r>
          </a:p>
          <a:p>
            <a:pPr eaLnBrk="1" hangingPunct="1">
              <a:spcBef>
                <a:spcPts val="500"/>
              </a:spcBef>
            </a:pPr>
            <a:endParaRPr lang="fr-FR" altLang="fr-FR" sz="2400" b="1" dirty="0">
              <a:solidFill>
                <a:srgbClr val="000000"/>
              </a:solidFill>
            </a:endParaRPr>
          </a:p>
        </p:txBody>
      </p:sp>
    </p:spTree>
    <p:extLst>
      <p:ext uri="{BB962C8B-B14F-4D97-AF65-F5344CB8AC3E}">
        <p14:creationId xmlns:p14="http://schemas.microsoft.com/office/powerpoint/2010/main" val="19068136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998539" y="201613"/>
            <a:ext cx="792003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Pratiques addictives</a:t>
            </a:r>
          </a:p>
        </p:txBody>
      </p:sp>
      <p:sp>
        <p:nvSpPr>
          <p:cNvPr id="10243" name="Text Box 2"/>
          <p:cNvSpPr txBox="1">
            <a:spLocks noChangeArrowheads="1"/>
          </p:cNvSpPr>
          <p:nvPr/>
        </p:nvSpPr>
        <p:spPr bwMode="auto">
          <a:xfrm>
            <a:off x="486409" y="1458913"/>
            <a:ext cx="9114791" cy="407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marL="342900" indent="-331788"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marL="0" indent="0" algn="just" eaLnBrk="1" hangingPunct="1">
              <a:spcBef>
                <a:spcPts val="12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b="1" dirty="0">
                <a:solidFill>
                  <a:srgbClr val="000000"/>
                </a:solidFill>
              </a:rPr>
              <a:t>Usage (usage simple)</a:t>
            </a:r>
            <a:r>
              <a:rPr lang="fr-FR" altLang="fr-FR" sz="2800" dirty="0">
                <a:solidFill>
                  <a:srgbClr val="000000"/>
                </a:solidFill>
              </a:rPr>
              <a:t> – consommation sans dommage induit (santé, social …), mais potentiellement à risque</a:t>
            </a:r>
          </a:p>
          <a:p>
            <a:pPr marL="0" indent="0" algn="just" eaLnBrk="1" hangingPunct="1">
              <a:spcBef>
                <a:spcPts val="12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b="1" dirty="0" smtClean="0">
                <a:solidFill>
                  <a:srgbClr val="000000"/>
                </a:solidFill>
              </a:rPr>
              <a:t>Usage </a:t>
            </a:r>
            <a:r>
              <a:rPr lang="fr-FR" altLang="fr-FR" sz="2800" b="1" dirty="0">
                <a:solidFill>
                  <a:srgbClr val="000000"/>
                </a:solidFill>
              </a:rPr>
              <a:t>nocif (abus)</a:t>
            </a:r>
            <a:r>
              <a:rPr lang="fr-FR" altLang="fr-FR" sz="2800" dirty="0">
                <a:solidFill>
                  <a:srgbClr val="000000"/>
                </a:solidFill>
              </a:rPr>
              <a:t> – consommation répétée induisant des dommages : santé, problèmes familiaux et/ou financiers, problèmes professionnels, accidents...</a:t>
            </a:r>
          </a:p>
          <a:p>
            <a:pPr marL="0" indent="0" algn="just" eaLnBrk="1" hangingPunct="1">
              <a:spcBef>
                <a:spcPts val="12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b="1" dirty="0" smtClean="0">
                <a:solidFill>
                  <a:srgbClr val="000000"/>
                </a:solidFill>
              </a:rPr>
              <a:t>Dépendance</a:t>
            </a:r>
            <a:r>
              <a:rPr lang="fr-FR" altLang="fr-FR" sz="2800" dirty="0" smtClean="0">
                <a:solidFill>
                  <a:srgbClr val="000000"/>
                </a:solidFill>
              </a:rPr>
              <a:t> </a:t>
            </a:r>
            <a:r>
              <a:rPr lang="fr-FR" altLang="fr-FR" sz="2800" dirty="0">
                <a:solidFill>
                  <a:srgbClr val="000000"/>
                </a:solidFill>
              </a:rPr>
              <a:t>– impossibilité de maîtriser un comportement de consommation malgré la </a:t>
            </a:r>
            <a:r>
              <a:rPr lang="fr-FR" altLang="fr-FR" sz="2800" dirty="0" smtClean="0">
                <a:solidFill>
                  <a:srgbClr val="000000"/>
                </a:solidFill>
              </a:rPr>
              <a:t>connaissance des conséquences  </a:t>
            </a:r>
            <a:r>
              <a:rPr lang="fr-FR" altLang="fr-FR" sz="2800" dirty="0">
                <a:solidFill>
                  <a:srgbClr val="000000"/>
                </a:solidFill>
              </a:rPr>
              <a:t>négatives </a:t>
            </a:r>
            <a:r>
              <a:rPr lang="fr-FR" altLang="fr-FR" sz="3600" dirty="0">
                <a:solidFill>
                  <a:srgbClr val="000000"/>
                </a:solidFill>
              </a:rPr>
              <a:t> </a:t>
            </a:r>
          </a:p>
        </p:txBody>
      </p:sp>
    </p:spTree>
    <p:extLst>
      <p:ext uri="{BB962C8B-B14F-4D97-AF65-F5344CB8AC3E}">
        <p14:creationId xmlns:p14="http://schemas.microsoft.com/office/powerpoint/2010/main" val="10604209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853440" y="18319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a:solidFill>
                  <a:srgbClr val="1F497D"/>
                </a:solidFill>
              </a:rPr>
              <a:t>Les Addictions en Entreprise</a:t>
            </a:r>
            <a:br>
              <a:rPr lang="fr-FR" altLang="fr-FR" sz="4000" b="1">
                <a:solidFill>
                  <a:srgbClr val="1F497D"/>
                </a:solidFill>
              </a:rPr>
            </a:br>
            <a:r>
              <a:rPr lang="fr-FR" altLang="fr-FR" sz="2800" b="1">
                <a:solidFill>
                  <a:srgbClr val="1F497D"/>
                </a:solidFill>
              </a:rPr>
              <a:t>La Législation</a:t>
            </a:r>
          </a:p>
        </p:txBody>
      </p:sp>
      <p:sp>
        <p:nvSpPr>
          <p:cNvPr id="55299" name="Text Box 2"/>
          <p:cNvSpPr txBox="1">
            <a:spLocks noChangeArrowheads="1"/>
          </p:cNvSpPr>
          <p:nvPr/>
        </p:nvSpPr>
        <p:spPr bwMode="auto">
          <a:xfrm>
            <a:off x="396240" y="1478280"/>
            <a:ext cx="9144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500"/>
              </a:spcBef>
            </a:pPr>
            <a:r>
              <a:rPr lang="en-US" altLang="fr-FR" sz="2400" b="1" dirty="0">
                <a:solidFill>
                  <a:srgbClr val="558ED5"/>
                </a:solidFill>
              </a:rPr>
              <a:t>LES OBLIGATIONS, RESPONSABILITES ET DROITS DU SALARIE</a:t>
            </a:r>
          </a:p>
          <a:p>
            <a:pPr marL="0" indent="22225" algn="just" eaLnBrk="1" hangingPunct="1">
              <a:spcBef>
                <a:spcPts val="1200"/>
              </a:spcBef>
              <a:tabLst>
                <a:tab pos="5334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b="1" dirty="0" smtClean="0">
                <a:solidFill>
                  <a:srgbClr val="000000"/>
                </a:solidFill>
              </a:rPr>
              <a:t>Art </a:t>
            </a:r>
            <a:r>
              <a:rPr lang="fr-FR" altLang="fr-FR" sz="2400" b="1" dirty="0">
                <a:solidFill>
                  <a:srgbClr val="000000"/>
                </a:solidFill>
              </a:rPr>
              <a:t>L4122-1 : Obligation de sécurité du salarié envers lui-même et à l’égard d’autrui</a:t>
            </a:r>
          </a:p>
          <a:p>
            <a:pPr marL="533400" algn="just" eaLnBrk="1" hangingPunct="1">
              <a:spcBef>
                <a:spcPts val="500"/>
              </a:spcBef>
              <a:buFont typeface="Arial" panose="020B0604020202020204" pitchFamily="34" charset="0"/>
              <a:buChar cha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Tout </a:t>
            </a:r>
            <a:r>
              <a:rPr lang="fr-FR" altLang="fr-FR" sz="2400" dirty="0">
                <a:solidFill>
                  <a:srgbClr val="000000"/>
                </a:solidFill>
              </a:rPr>
              <a:t>salarié se doit également de respecter </a:t>
            </a:r>
            <a:r>
              <a:rPr lang="fr-FR" altLang="fr-FR" sz="2400" u="sng" dirty="0">
                <a:solidFill>
                  <a:schemeClr val="tx1"/>
                </a:solidFill>
              </a:rPr>
              <a:t>une obligation </a:t>
            </a:r>
            <a:r>
              <a:rPr lang="fr-FR" altLang="fr-FR" sz="2400" dirty="0">
                <a:solidFill>
                  <a:srgbClr val="000000"/>
                </a:solidFill>
              </a:rPr>
              <a:t>de sécurité et prendre soin de sa santé et de celle des autres personnes concernées du fait de ses actes ou omissions</a:t>
            </a:r>
          </a:p>
          <a:p>
            <a:pPr marL="533400" algn="just" eaLnBrk="1" hangingPunct="1">
              <a:spcBef>
                <a:spcPts val="500"/>
              </a:spcBef>
              <a:buFont typeface="Arial" panose="020B0604020202020204" pitchFamily="34" charset="0"/>
              <a:buChar cha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a:solidFill>
                  <a:srgbClr val="000000"/>
                </a:solidFill>
              </a:rPr>
              <a:t>Dès lors qu’il aura reçu les instructions utiles et utilisables de la part de sa hiérarchie supérieure : Instruction adaptées à la nature des tâches à accomplir</a:t>
            </a:r>
          </a:p>
          <a:p>
            <a:pPr marL="533400" algn="just" eaLnBrk="1" hangingPunct="1">
              <a:spcBef>
                <a:spcPts val="500"/>
              </a:spcBef>
              <a:buFont typeface="Arial" panose="020B0604020202020204" pitchFamily="34" charset="0"/>
              <a:buChar char="•"/>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a:solidFill>
                  <a:srgbClr val="000000"/>
                </a:solidFill>
              </a:rPr>
              <a:t>Obligation de sécurité </a:t>
            </a:r>
            <a:r>
              <a:rPr lang="fr-FR" altLang="fr-FR" sz="2400" u="sng" dirty="0">
                <a:solidFill>
                  <a:schemeClr val="tx1"/>
                </a:solidFill>
              </a:rPr>
              <a:t>salariale</a:t>
            </a:r>
            <a:r>
              <a:rPr lang="fr-FR" altLang="fr-FR" sz="2400" dirty="0">
                <a:solidFill>
                  <a:schemeClr val="tx1"/>
                </a:solidFill>
              </a:rPr>
              <a:t> :</a:t>
            </a:r>
            <a:r>
              <a:rPr lang="fr-FR" altLang="fr-FR" sz="2400" dirty="0">
                <a:solidFill>
                  <a:srgbClr val="000000"/>
                </a:solidFill>
              </a:rPr>
              <a:t> fonction de sa formation et selon ses possibilités</a:t>
            </a:r>
          </a:p>
          <a:p>
            <a:pPr algn="just" eaLnBrk="1" hangingPunct="1">
              <a:spcBef>
                <a:spcPts val="500"/>
              </a:spcBef>
            </a:pPr>
            <a:r>
              <a:rPr lang="fr-FR" altLang="fr-FR" sz="2400" dirty="0">
                <a:solidFill>
                  <a:srgbClr val="000000"/>
                </a:solidFill>
              </a:rPr>
              <a:t>	</a:t>
            </a:r>
          </a:p>
        </p:txBody>
      </p:sp>
    </p:spTree>
    <p:extLst>
      <p:ext uri="{BB962C8B-B14F-4D97-AF65-F5344CB8AC3E}">
        <p14:creationId xmlns:p14="http://schemas.microsoft.com/office/powerpoint/2010/main" val="30215433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021080" y="25939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56323" name="Text Box 2"/>
          <p:cNvSpPr txBox="1">
            <a:spLocks noChangeArrowheads="1"/>
          </p:cNvSpPr>
          <p:nvPr/>
        </p:nvSpPr>
        <p:spPr bwMode="auto">
          <a:xfrm>
            <a:off x="316548" y="1402398"/>
            <a:ext cx="937609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500"/>
              </a:spcBef>
            </a:pPr>
            <a:r>
              <a:rPr lang="en-US" altLang="fr-FR" sz="2400" b="1" dirty="0">
                <a:solidFill>
                  <a:srgbClr val="558ED5"/>
                </a:solidFill>
              </a:rPr>
              <a:t>LES OBLIGATIONS, RESPONSABILITES ET DROITS DU SALARIE (suite)</a:t>
            </a:r>
          </a:p>
          <a:p>
            <a:pPr algn="just" eaLnBrk="1" hangingPunct="1">
              <a:spcBef>
                <a:spcPts val="1200"/>
              </a:spcBef>
            </a:pPr>
            <a:r>
              <a:rPr lang="fr-FR" altLang="fr-FR" sz="2400" u="sng" dirty="0" smtClean="0">
                <a:solidFill>
                  <a:srgbClr val="000000"/>
                </a:solidFill>
              </a:rPr>
              <a:t>Mise </a:t>
            </a:r>
            <a:r>
              <a:rPr lang="fr-FR" altLang="fr-FR" sz="2400" u="sng" dirty="0">
                <a:solidFill>
                  <a:srgbClr val="000000"/>
                </a:solidFill>
              </a:rPr>
              <a:t>en jeu des responsabilités du salarié :</a:t>
            </a:r>
          </a:p>
          <a:p>
            <a:pPr algn="just" eaLnBrk="1" hangingPunct="1">
              <a:spcBef>
                <a:spcPts val="1200"/>
              </a:spcBef>
            </a:pPr>
            <a:r>
              <a:rPr lang="fr-FR" altLang="fr-FR" sz="2400" b="1" i="1" dirty="0" smtClean="0">
                <a:solidFill>
                  <a:srgbClr val="000000"/>
                </a:solidFill>
              </a:rPr>
              <a:t>1- </a:t>
            </a:r>
            <a:r>
              <a:rPr lang="fr-FR" altLang="fr-FR" sz="2400" b="1" i="1" u="sng" dirty="0">
                <a:solidFill>
                  <a:schemeClr val="tx1"/>
                </a:solidFill>
              </a:rPr>
              <a:t>Responsabilité civile du salarié</a:t>
            </a:r>
          </a:p>
          <a:p>
            <a:pPr algn="just" eaLnBrk="1" hangingPunct="1">
              <a:spcBef>
                <a:spcPts val="1200"/>
              </a:spcBef>
            </a:pPr>
            <a:r>
              <a:rPr lang="fr-FR" altLang="fr-FR" sz="2400" b="1" i="1" dirty="0">
                <a:solidFill>
                  <a:srgbClr val="000000"/>
                </a:solidFill>
              </a:rPr>
              <a:t>2- Responsabilité disciplinaire du salarié </a:t>
            </a:r>
          </a:p>
          <a:p>
            <a:pPr algn="just" eaLnBrk="1" hangingPunct="1">
              <a:spcBef>
                <a:spcPts val="1200"/>
              </a:spcBef>
            </a:pPr>
            <a:r>
              <a:rPr lang="fr-FR" altLang="fr-FR" sz="2400" dirty="0">
                <a:solidFill>
                  <a:srgbClr val="000000"/>
                </a:solidFill>
              </a:rPr>
              <a:t>	Le non respect de son obligation de sécurité alors que les instructions avaient été données en amont, est constitutive d’une faute, qui peut être sanctionnée disciplinairement</a:t>
            </a:r>
          </a:p>
          <a:p>
            <a:pPr algn="just" eaLnBrk="1" hangingPunct="1">
              <a:spcBef>
                <a:spcPts val="1200"/>
              </a:spcBef>
            </a:pPr>
            <a:r>
              <a:rPr lang="fr-FR" altLang="fr-FR" sz="2400" b="1" i="1" dirty="0">
                <a:solidFill>
                  <a:srgbClr val="000000"/>
                </a:solidFill>
              </a:rPr>
              <a:t>3- Responsabilité pénale du salarié :</a:t>
            </a:r>
          </a:p>
          <a:p>
            <a:pPr algn="just" eaLnBrk="1" hangingPunct="1">
              <a:spcBef>
                <a:spcPts val="1200"/>
              </a:spcBef>
            </a:pPr>
            <a:r>
              <a:rPr lang="fr-FR" altLang="fr-FR" sz="2400" dirty="0">
                <a:solidFill>
                  <a:srgbClr val="000000"/>
                </a:solidFill>
              </a:rPr>
              <a:t>	Comme tout citoyen, la responsabilité pénale (personnelle) du salarié peut être engagée pour non assistance à personne en danger	</a:t>
            </a:r>
          </a:p>
        </p:txBody>
      </p:sp>
    </p:spTree>
    <p:extLst>
      <p:ext uri="{BB962C8B-B14F-4D97-AF65-F5344CB8AC3E}">
        <p14:creationId xmlns:p14="http://schemas.microsoft.com/office/powerpoint/2010/main" val="11183463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807720" y="2136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a:solidFill>
                  <a:srgbClr val="1F497D"/>
                </a:solidFill>
              </a:rPr>
              <a:t>Les Addictions en Entreprise</a:t>
            </a:r>
            <a:br>
              <a:rPr lang="fr-FR" altLang="fr-FR" sz="4000" b="1">
                <a:solidFill>
                  <a:srgbClr val="1F497D"/>
                </a:solidFill>
              </a:rPr>
            </a:br>
            <a:r>
              <a:rPr lang="fr-FR" altLang="fr-FR" sz="2800" b="1">
                <a:solidFill>
                  <a:srgbClr val="1F497D"/>
                </a:solidFill>
              </a:rPr>
              <a:t>La Législation</a:t>
            </a:r>
          </a:p>
        </p:txBody>
      </p:sp>
      <p:sp>
        <p:nvSpPr>
          <p:cNvPr id="57347" name="Text Box 2"/>
          <p:cNvSpPr txBox="1">
            <a:spLocks noChangeArrowheads="1"/>
          </p:cNvSpPr>
          <p:nvPr/>
        </p:nvSpPr>
        <p:spPr bwMode="auto">
          <a:xfrm>
            <a:off x="250030" y="1539240"/>
            <a:ext cx="9427369"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500"/>
              </a:spcBef>
            </a:pPr>
            <a:r>
              <a:rPr lang="en-US" altLang="fr-FR" sz="2400" b="1" dirty="0">
                <a:solidFill>
                  <a:srgbClr val="558ED5"/>
                </a:solidFill>
              </a:rPr>
              <a:t>LES OBLIGATIONS, RESPONSABILITES ET DROITS DU SALARIE (suite)</a:t>
            </a:r>
          </a:p>
          <a:p>
            <a:pPr algn="just" eaLnBrk="1" hangingPunct="1">
              <a:spcBef>
                <a:spcPts val="200"/>
              </a:spcBef>
            </a:pPr>
            <a:endParaRPr lang="fr-FR" altLang="fr-FR" sz="900" b="1" i="1" u="sng" dirty="0">
              <a:solidFill>
                <a:srgbClr val="558ED5"/>
              </a:solidFill>
            </a:endParaRPr>
          </a:p>
          <a:p>
            <a:pPr algn="just" eaLnBrk="1" hangingPunct="1">
              <a:spcBef>
                <a:spcPts val="1200"/>
              </a:spcBef>
            </a:pPr>
            <a:r>
              <a:rPr lang="fr-FR" altLang="fr-FR" sz="2400" u="sng" dirty="0">
                <a:solidFill>
                  <a:srgbClr val="000000"/>
                </a:solidFill>
              </a:rPr>
              <a:t>Droits d’alerte et de retrait (Art L.4131-1 du Code du Travail)</a:t>
            </a:r>
          </a:p>
          <a:p>
            <a:pPr algn="just" eaLnBrk="1" hangingPunct="1">
              <a:spcBef>
                <a:spcPts val="1200"/>
              </a:spcBef>
            </a:pPr>
            <a:endParaRPr lang="fr-FR" altLang="fr-FR" sz="900" u="sng" dirty="0">
              <a:solidFill>
                <a:srgbClr val="000000"/>
              </a:solidFill>
            </a:endParaRPr>
          </a:p>
          <a:p>
            <a:pPr algn="just" eaLnBrk="1" hangingPunct="1">
              <a:spcBef>
                <a:spcPts val="1200"/>
              </a:spcBef>
            </a:pPr>
            <a:r>
              <a:rPr lang="fr-FR" altLang="fr-FR" sz="2400" b="1" dirty="0">
                <a:solidFill>
                  <a:srgbClr val="000000"/>
                </a:solidFill>
              </a:rPr>
              <a:t>1 / Droit d’alerte du salarié :</a:t>
            </a:r>
          </a:p>
          <a:p>
            <a:pPr algn="just" eaLnBrk="1" hangingPunct="1">
              <a:spcBef>
                <a:spcPts val="1200"/>
              </a:spcBef>
            </a:pPr>
            <a:r>
              <a:rPr lang="fr-FR" altLang="fr-FR" sz="2400" dirty="0">
                <a:solidFill>
                  <a:srgbClr val="000000"/>
                </a:solidFill>
              </a:rPr>
              <a:t>	L’ivresse d’un salarié, ou bien un salarié sous l’emprise de substances </a:t>
            </a:r>
            <a:r>
              <a:rPr lang="fr-FR" altLang="fr-FR" sz="2400" dirty="0" err="1">
                <a:solidFill>
                  <a:srgbClr val="000000"/>
                </a:solidFill>
              </a:rPr>
              <a:t>phychoactives</a:t>
            </a:r>
            <a:r>
              <a:rPr lang="fr-FR" altLang="fr-FR" sz="2400" dirty="0">
                <a:solidFill>
                  <a:srgbClr val="000000"/>
                </a:solidFill>
              </a:rPr>
              <a:t> : C’est un danger grave et imminent, à l’origine de l’alerte d’un de ses collègues.</a:t>
            </a:r>
          </a:p>
          <a:p>
            <a:pPr algn="just" eaLnBrk="1" hangingPunct="1">
              <a:spcBef>
                <a:spcPts val="1200"/>
              </a:spcBef>
            </a:pPr>
            <a:r>
              <a:rPr lang="fr-FR" altLang="fr-FR" sz="2400" b="1" dirty="0" smtClean="0">
                <a:solidFill>
                  <a:srgbClr val="000000"/>
                </a:solidFill>
              </a:rPr>
              <a:t>2</a:t>
            </a:r>
            <a:r>
              <a:rPr lang="fr-FR" altLang="fr-FR" sz="2400" b="1" dirty="0">
                <a:solidFill>
                  <a:srgbClr val="000000"/>
                </a:solidFill>
              </a:rPr>
              <a:t>/  Droit de retrait du salarié :</a:t>
            </a:r>
          </a:p>
          <a:p>
            <a:pPr algn="just" eaLnBrk="1" hangingPunct="1">
              <a:spcBef>
                <a:spcPts val="1200"/>
              </a:spcBef>
            </a:pPr>
            <a:r>
              <a:rPr lang="fr-FR" altLang="fr-FR" sz="2400" dirty="0">
                <a:solidFill>
                  <a:srgbClr val="000000"/>
                </a:solidFill>
              </a:rPr>
              <a:t>	Droit pour le salarié de se « retirer d’une situation de travail » si motif raisonnable + danger grave et imminent.</a:t>
            </a:r>
          </a:p>
        </p:txBody>
      </p:sp>
    </p:spTree>
    <p:extLst>
      <p:ext uri="{BB962C8B-B14F-4D97-AF65-F5344CB8AC3E}">
        <p14:creationId xmlns:p14="http://schemas.microsoft.com/office/powerpoint/2010/main" val="29924466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32004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2600" b="1" dirty="0">
                <a:solidFill>
                  <a:srgbClr val="1F497D"/>
                </a:solidFill>
              </a:rPr>
              <a:t>Les Addictions en Entreprise</a:t>
            </a:r>
            <a:br>
              <a:rPr lang="fr-FR" altLang="fr-FR" sz="2600" b="1" dirty="0">
                <a:solidFill>
                  <a:srgbClr val="1F497D"/>
                </a:solidFill>
              </a:rPr>
            </a:br>
            <a:r>
              <a:rPr lang="fr-FR" altLang="fr-FR" sz="2600" b="1" dirty="0">
                <a:solidFill>
                  <a:srgbClr val="1F497D"/>
                </a:solidFill>
              </a:rPr>
              <a:t>La Législation</a:t>
            </a:r>
          </a:p>
        </p:txBody>
      </p:sp>
      <p:sp>
        <p:nvSpPr>
          <p:cNvPr id="58371" name="Text Box 2"/>
          <p:cNvSpPr txBox="1">
            <a:spLocks noChangeArrowheads="1"/>
          </p:cNvSpPr>
          <p:nvPr/>
        </p:nvSpPr>
        <p:spPr bwMode="auto">
          <a:xfrm>
            <a:off x="167640" y="1143000"/>
            <a:ext cx="9525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r>
              <a:rPr lang="en-US" altLang="fr-FR" sz="2000" b="1" dirty="0">
                <a:solidFill>
                  <a:srgbClr val="558ED5"/>
                </a:solidFill>
              </a:rPr>
              <a:t> LES COMITE D’HYGIENE,  DE SECURITE ET DES CONDITIONS DE TRAVAIL</a:t>
            </a:r>
            <a:r>
              <a:rPr lang="fr-FR" altLang="fr-FR" sz="2000" b="1" dirty="0">
                <a:solidFill>
                  <a:srgbClr val="558ED5"/>
                </a:solidFill>
              </a:rPr>
              <a:t> (CHSCT)</a:t>
            </a:r>
          </a:p>
          <a:p>
            <a:pPr algn="ctr" eaLnBrk="1" hangingPunct="1">
              <a:spcBef>
                <a:spcPts val="500"/>
              </a:spcBef>
            </a:pPr>
            <a:r>
              <a:rPr lang="fr-FR" altLang="fr-FR" sz="2200" b="1" dirty="0">
                <a:solidFill>
                  <a:srgbClr val="000000"/>
                </a:solidFill>
              </a:rPr>
              <a:t>	</a:t>
            </a:r>
            <a:r>
              <a:rPr lang="fr-FR" altLang="fr-FR" sz="2000" b="1" dirty="0">
                <a:solidFill>
                  <a:srgbClr val="002060"/>
                </a:solidFill>
              </a:rPr>
              <a:t>Obligatoire à partir de 50 salariés</a:t>
            </a:r>
          </a:p>
          <a:p>
            <a:pPr eaLnBrk="1" hangingPunct="1">
              <a:spcBef>
                <a:spcPts val="525"/>
              </a:spcBef>
            </a:pPr>
            <a:r>
              <a:rPr lang="fr-FR" altLang="fr-FR" sz="2000" b="1" dirty="0">
                <a:solidFill>
                  <a:srgbClr val="FF0000"/>
                </a:solidFill>
              </a:rPr>
              <a:t>	</a:t>
            </a:r>
            <a:r>
              <a:rPr lang="fr-FR" altLang="fr-FR" sz="2100" u="sng" dirty="0">
                <a:solidFill>
                  <a:srgbClr val="000000"/>
                </a:solidFill>
              </a:rPr>
              <a:t>Missions :</a:t>
            </a:r>
          </a:p>
          <a:p>
            <a:pPr marL="715963" indent="-342900" algn="just" eaLnBrk="1" hangingPunct="1">
              <a:spcBef>
                <a:spcPts val="525"/>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b="1" dirty="0">
                <a:solidFill>
                  <a:srgbClr val="000000"/>
                </a:solidFill>
              </a:rPr>
              <a:t>	</a:t>
            </a:r>
            <a:r>
              <a:rPr lang="fr-FR" altLang="fr-FR" sz="2100" dirty="0" smtClean="0">
                <a:solidFill>
                  <a:srgbClr val="000000"/>
                </a:solidFill>
              </a:rPr>
              <a:t>Mission </a:t>
            </a:r>
            <a:r>
              <a:rPr lang="fr-FR" altLang="fr-FR" sz="2100" dirty="0">
                <a:solidFill>
                  <a:srgbClr val="000000"/>
                </a:solidFill>
              </a:rPr>
              <a:t>générale , L.4612-1 CT :</a:t>
            </a:r>
            <a:r>
              <a:rPr lang="fr-FR" altLang="fr-FR" sz="2100" dirty="0">
                <a:solidFill>
                  <a:srgbClr val="7030A0"/>
                </a:solidFill>
              </a:rPr>
              <a:t> </a:t>
            </a:r>
            <a:r>
              <a:rPr lang="fr-FR" altLang="fr-FR" sz="2100" dirty="0">
                <a:solidFill>
                  <a:srgbClr val="000000"/>
                </a:solidFill>
              </a:rPr>
              <a:t>institution délibérative pour les questions de santé, sécurité et conditions de travail dans une entreprise.</a:t>
            </a:r>
          </a:p>
          <a:p>
            <a:pPr marL="715963" indent="-342900" algn="just" eaLnBrk="1" hangingPunct="1">
              <a:spcBef>
                <a:spcPts val="525"/>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dirty="0">
                <a:solidFill>
                  <a:srgbClr val="000000"/>
                </a:solidFill>
              </a:rPr>
              <a:t>	</a:t>
            </a:r>
            <a:r>
              <a:rPr lang="fr-FR" altLang="fr-FR" sz="2100" dirty="0" smtClean="0">
                <a:solidFill>
                  <a:srgbClr val="000000"/>
                </a:solidFill>
              </a:rPr>
              <a:t>Compétences </a:t>
            </a:r>
            <a:r>
              <a:rPr lang="fr-FR" altLang="fr-FR" sz="2100" dirty="0">
                <a:solidFill>
                  <a:srgbClr val="000000"/>
                </a:solidFill>
              </a:rPr>
              <a:t>consultatives : avis sur Règlement Intérieur, L.4612-8 et s. Code du Travail.</a:t>
            </a:r>
          </a:p>
          <a:p>
            <a:pPr marL="715963" indent="-342900" algn="just" eaLnBrk="1" hangingPunct="1">
              <a:spcBef>
                <a:spcPts val="525"/>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dirty="0">
                <a:solidFill>
                  <a:srgbClr val="000000"/>
                </a:solidFill>
              </a:rPr>
              <a:t>	</a:t>
            </a:r>
            <a:r>
              <a:rPr lang="fr-FR" altLang="fr-FR" sz="2100" dirty="0" smtClean="0">
                <a:solidFill>
                  <a:srgbClr val="000000"/>
                </a:solidFill>
              </a:rPr>
              <a:t>Missions </a:t>
            </a:r>
            <a:r>
              <a:rPr lang="fr-FR" altLang="fr-FR" sz="2100" dirty="0">
                <a:solidFill>
                  <a:srgbClr val="000000"/>
                </a:solidFill>
              </a:rPr>
              <a:t>spécifiques : Analyse des AT, enquête…ou volet préventif ; mais aussi en matière d’information et de sensibilisation.</a:t>
            </a:r>
          </a:p>
          <a:p>
            <a:pPr marL="715963" indent="-342900" algn="just" eaLnBrk="1" hangingPunct="1">
              <a:spcBef>
                <a:spcPts val="525"/>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100" dirty="0">
                <a:solidFill>
                  <a:srgbClr val="000000"/>
                </a:solidFill>
              </a:rPr>
              <a:t>	</a:t>
            </a:r>
            <a:r>
              <a:rPr lang="fr-FR" altLang="fr-FR" sz="2100" dirty="0" smtClean="0">
                <a:solidFill>
                  <a:srgbClr val="000000"/>
                </a:solidFill>
              </a:rPr>
              <a:t>Ils </a:t>
            </a:r>
            <a:r>
              <a:rPr lang="fr-FR" altLang="fr-FR" sz="2100" dirty="0">
                <a:solidFill>
                  <a:srgbClr val="000000"/>
                </a:solidFill>
              </a:rPr>
              <a:t>ont également un rôle d’alerte et de repérage des situations à risque</a:t>
            </a:r>
          </a:p>
          <a:p>
            <a:pPr algn="just" eaLnBrk="1" hangingPunct="1">
              <a:spcBef>
                <a:spcPts val="525"/>
              </a:spcBef>
            </a:pPr>
            <a:r>
              <a:rPr lang="fr-FR" altLang="fr-FR" sz="2100" dirty="0">
                <a:solidFill>
                  <a:srgbClr val="000000"/>
                </a:solidFill>
              </a:rPr>
              <a:t>	</a:t>
            </a:r>
            <a:r>
              <a:rPr lang="fr-FR" altLang="fr-FR" sz="2100" u="sng" dirty="0">
                <a:solidFill>
                  <a:srgbClr val="000000"/>
                </a:solidFill>
              </a:rPr>
              <a:t>A noter </a:t>
            </a:r>
            <a:r>
              <a:rPr lang="fr-FR" altLang="fr-FR" sz="2100" dirty="0">
                <a:solidFill>
                  <a:srgbClr val="000000"/>
                </a:solidFill>
              </a:rPr>
              <a:t>: si le règlement intérieur prévoit des tests de dépistage, le CHSCT doit participer à la définition de la liste des postes de sécurité que l’employeur doit énumérer pour pratiquer un alcootest.	</a:t>
            </a:r>
          </a:p>
          <a:p>
            <a:pPr eaLnBrk="1" hangingPunct="1">
              <a:spcBef>
                <a:spcPts val="525"/>
              </a:spcBef>
            </a:pPr>
            <a:r>
              <a:rPr lang="fr-FR" altLang="fr-FR" sz="2100" dirty="0">
                <a:solidFill>
                  <a:srgbClr val="000000"/>
                </a:solidFill>
              </a:rPr>
              <a:t>	</a:t>
            </a:r>
            <a:r>
              <a:rPr lang="fr-FR" altLang="fr-FR" sz="2100" u="sng" dirty="0">
                <a:solidFill>
                  <a:srgbClr val="000000"/>
                </a:solidFill>
              </a:rPr>
              <a:t>Moyens d’action :</a:t>
            </a:r>
          </a:p>
          <a:p>
            <a:pPr eaLnBrk="1" hangingPunct="1">
              <a:spcBef>
                <a:spcPts val="525"/>
              </a:spcBef>
            </a:pPr>
            <a:r>
              <a:rPr lang="fr-FR" altLang="fr-FR" sz="2100" dirty="0">
                <a:solidFill>
                  <a:srgbClr val="000000"/>
                </a:solidFill>
              </a:rPr>
              <a:t>	Droit d’alerte : L.4131-2 et 4132-2 CT	</a:t>
            </a:r>
          </a:p>
        </p:txBody>
      </p:sp>
    </p:spTree>
    <p:extLst>
      <p:ext uri="{BB962C8B-B14F-4D97-AF65-F5344CB8AC3E}">
        <p14:creationId xmlns:p14="http://schemas.microsoft.com/office/powerpoint/2010/main" val="11776273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640080" y="25939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Législation</a:t>
            </a:r>
          </a:p>
        </p:txBody>
      </p:sp>
      <p:sp>
        <p:nvSpPr>
          <p:cNvPr id="59395" name="Text Box 2"/>
          <p:cNvSpPr txBox="1">
            <a:spLocks noChangeArrowheads="1"/>
          </p:cNvSpPr>
          <p:nvPr/>
        </p:nvSpPr>
        <p:spPr bwMode="auto">
          <a:xfrm>
            <a:off x="432910" y="1584960"/>
            <a:ext cx="8909209"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500"/>
              </a:spcBef>
            </a:pPr>
            <a:r>
              <a:rPr lang="fr-FR" altLang="fr-FR" sz="2800" dirty="0">
                <a:solidFill>
                  <a:srgbClr val="000000"/>
                </a:solidFill>
              </a:rPr>
              <a:t>	</a:t>
            </a:r>
            <a:r>
              <a:rPr lang="fr-FR" altLang="fr-FR" sz="2400" b="1" dirty="0">
                <a:solidFill>
                  <a:srgbClr val="0070C0"/>
                </a:solidFill>
              </a:rPr>
              <a:t>LE COMITÉ D’HYGIÈNE, DE SÉCURITÉ ET DES CONDITIONS DE TRAVAIL (CHSCT) PIVOT EN MATIÈRE DE SANTÉ ET DE SÉCURITÉ</a:t>
            </a:r>
          </a:p>
          <a:p>
            <a:pPr marL="990600" indent="-457200" algn="just" eaLnBrk="1" hangingPunct="1">
              <a:spcBef>
                <a:spcPts val="1800"/>
              </a:spcBef>
              <a:buFont typeface="Wingdings" panose="05000000000000000000" pitchFamily="2" charset="2"/>
              <a:buChar char="Ø"/>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800" dirty="0" smtClean="0">
                <a:solidFill>
                  <a:srgbClr val="000000"/>
                </a:solidFill>
              </a:rPr>
              <a:t>Force </a:t>
            </a:r>
            <a:r>
              <a:rPr lang="fr-FR" altLang="fr-FR" sz="2800" dirty="0">
                <a:solidFill>
                  <a:srgbClr val="000000"/>
                </a:solidFill>
              </a:rPr>
              <a:t>de propositions en matière de prévention</a:t>
            </a:r>
          </a:p>
          <a:p>
            <a:pPr marL="990600" indent="-457200" algn="just" eaLnBrk="1" hangingPunct="1">
              <a:spcBef>
                <a:spcPts val="1200"/>
              </a:spcBef>
              <a:buFont typeface="Wingdings" panose="05000000000000000000" pitchFamily="2" charset="2"/>
              <a:buChar char="Ø"/>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800" dirty="0" smtClean="0">
                <a:solidFill>
                  <a:srgbClr val="000000"/>
                </a:solidFill>
              </a:rPr>
              <a:t>Devoir </a:t>
            </a:r>
            <a:r>
              <a:rPr lang="fr-FR" altLang="fr-FR" sz="2800" dirty="0">
                <a:solidFill>
                  <a:srgbClr val="000000"/>
                </a:solidFill>
              </a:rPr>
              <a:t>de discrétion : tout particulièrement en matière de lutte contre les conduites addictives</a:t>
            </a:r>
          </a:p>
          <a:p>
            <a:pPr marL="990600" indent="-457200" algn="just" eaLnBrk="1" hangingPunct="1">
              <a:spcBef>
                <a:spcPts val="1200"/>
              </a:spcBef>
              <a:buFont typeface="Wingdings" panose="05000000000000000000" pitchFamily="2" charset="2"/>
              <a:buChar char="Ø"/>
              <a:tabLst>
                <a:tab pos="906463" algn="l"/>
                <a:tab pos="1820863" algn="l"/>
                <a:tab pos="2735263" algn="l"/>
                <a:tab pos="3649663" algn="l"/>
                <a:tab pos="4564063" algn="l"/>
                <a:tab pos="5478463" algn="l"/>
                <a:tab pos="6392863" algn="l"/>
                <a:tab pos="7307263" algn="l"/>
                <a:tab pos="8221663" algn="l"/>
                <a:tab pos="9136063" algn="l"/>
                <a:tab pos="10050463" algn="l"/>
                <a:tab pos="10326688" algn="l"/>
                <a:tab pos="10775950" algn="l"/>
                <a:tab pos="10777538" algn="l"/>
                <a:tab pos="10779125" algn="l"/>
                <a:tab pos="10780713" algn="l"/>
              </a:tabLst>
            </a:pPr>
            <a:r>
              <a:rPr lang="fr-FR" altLang="fr-FR" sz="2800" dirty="0" smtClean="0">
                <a:solidFill>
                  <a:srgbClr val="000000"/>
                </a:solidFill>
              </a:rPr>
              <a:t>Moyens </a:t>
            </a:r>
            <a:r>
              <a:rPr lang="fr-FR" altLang="fr-FR" sz="2800" dirty="0">
                <a:solidFill>
                  <a:srgbClr val="000000"/>
                </a:solidFill>
              </a:rPr>
              <a:t>d’action : heures de délégation ; formation ; collecte d’informations ; recours à l’expertise</a:t>
            </a:r>
          </a:p>
          <a:p>
            <a:pPr algn="just" eaLnBrk="1" hangingPunct="1">
              <a:spcBef>
                <a:spcPts val="550"/>
              </a:spcBef>
            </a:pPr>
            <a:r>
              <a:rPr lang="fr-FR" altLang="fr-FR" sz="2800" dirty="0">
                <a:solidFill>
                  <a:srgbClr val="000000"/>
                </a:solidFill>
              </a:rPr>
              <a:t>	</a:t>
            </a:r>
          </a:p>
        </p:txBody>
      </p:sp>
    </p:spTree>
    <p:extLst>
      <p:ext uri="{BB962C8B-B14F-4D97-AF65-F5344CB8AC3E}">
        <p14:creationId xmlns:p14="http://schemas.microsoft.com/office/powerpoint/2010/main" val="316562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853440" y="25939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a:solidFill>
                  <a:srgbClr val="1F497D"/>
                </a:solidFill>
              </a:rPr>
              <a:t>Les Addictions en Entreprise</a:t>
            </a:r>
            <a:br>
              <a:rPr lang="fr-FR" altLang="fr-FR" sz="4000" b="1">
                <a:solidFill>
                  <a:srgbClr val="1F497D"/>
                </a:solidFill>
              </a:rPr>
            </a:br>
            <a:r>
              <a:rPr lang="fr-FR" altLang="fr-FR" sz="2800" b="1">
                <a:solidFill>
                  <a:srgbClr val="1F497D"/>
                </a:solidFill>
              </a:rPr>
              <a:t>La Législation</a:t>
            </a:r>
          </a:p>
        </p:txBody>
      </p:sp>
      <p:sp>
        <p:nvSpPr>
          <p:cNvPr id="60419" name="Text Box 2"/>
          <p:cNvSpPr txBox="1">
            <a:spLocks noChangeArrowheads="1"/>
          </p:cNvSpPr>
          <p:nvPr/>
        </p:nvSpPr>
        <p:spPr bwMode="auto">
          <a:xfrm>
            <a:off x="575627" y="1600200"/>
            <a:ext cx="8785225"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r>
              <a:rPr lang="en-US" altLang="fr-FR" sz="2400" b="1" dirty="0">
                <a:solidFill>
                  <a:srgbClr val="558ED5"/>
                </a:solidFill>
              </a:rPr>
              <a:t>ROLE DES REPRESENTANTS DU PERSONNEL</a:t>
            </a:r>
          </a:p>
          <a:p>
            <a:pPr algn="ctr" eaLnBrk="1" hangingPunct="1">
              <a:spcBef>
                <a:spcPts val="500"/>
              </a:spcBef>
            </a:pPr>
            <a:r>
              <a:rPr lang="en-US" altLang="fr-FR" sz="2400" dirty="0" err="1">
                <a:solidFill>
                  <a:srgbClr val="0070C0"/>
                </a:solidFill>
              </a:rPr>
              <a:t>Délégués</a:t>
            </a:r>
            <a:r>
              <a:rPr lang="en-US" altLang="fr-FR" sz="2400" dirty="0">
                <a:solidFill>
                  <a:srgbClr val="0070C0"/>
                </a:solidFill>
              </a:rPr>
              <a:t> du personnel </a:t>
            </a:r>
            <a:r>
              <a:rPr lang="en-US" altLang="fr-FR" sz="2400" dirty="0" err="1">
                <a:solidFill>
                  <a:srgbClr val="0070C0"/>
                </a:solidFill>
              </a:rPr>
              <a:t>obligatoires</a:t>
            </a:r>
            <a:r>
              <a:rPr lang="en-US" altLang="fr-FR" sz="2400" dirty="0">
                <a:solidFill>
                  <a:srgbClr val="0070C0"/>
                </a:solidFill>
              </a:rPr>
              <a:t> à </a:t>
            </a:r>
            <a:r>
              <a:rPr lang="en-US" altLang="fr-FR" sz="2400" dirty="0" err="1">
                <a:solidFill>
                  <a:srgbClr val="0070C0"/>
                </a:solidFill>
              </a:rPr>
              <a:t>partir</a:t>
            </a:r>
            <a:r>
              <a:rPr lang="en-US" altLang="fr-FR" sz="2400" dirty="0">
                <a:solidFill>
                  <a:srgbClr val="0070C0"/>
                </a:solidFill>
              </a:rPr>
              <a:t> de 11 </a:t>
            </a:r>
            <a:r>
              <a:rPr lang="en-US" altLang="fr-FR" sz="2400" dirty="0" err="1">
                <a:solidFill>
                  <a:srgbClr val="0070C0"/>
                </a:solidFill>
              </a:rPr>
              <a:t>salariés</a:t>
            </a:r>
            <a:endParaRPr lang="en-US" altLang="fr-FR" sz="2400" dirty="0">
              <a:solidFill>
                <a:srgbClr val="0070C0"/>
              </a:solidFill>
            </a:endParaRPr>
          </a:p>
          <a:p>
            <a:pPr algn="ctr" eaLnBrk="1" hangingPunct="1">
              <a:spcBef>
                <a:spcPts val="500"/>
              </a:spcBef>
            </a:pPr>
            <a:r>
              <a:rPr lang="fr-FR" altLang="fr-FR" sz="2400" dirty="0">
                <a:solidFill>
                  <a:srgbClr val="0070C0"/>
                </a:solidFill>
              </a:rPr>
              <a:t>			(articles L.2311-1 et suivants du Code du travail)</a:t>
            </a:r>
          </a:p>
          <a:p>
            <a:pPr algn="just" eaLnBrk="1" hangingPunct="1">
              <a:spcBef>
                <a:spcPts val="500"/>
              </a:spcBef>
            </a:pPr>
            <a:r>
              <a:rPr lang="fr-FR" altLang="fr-FR" sz="2400" u="sng" dirty="0" smtClean="0">
                <a:solidFill>
                  <a:srgbClr val="000000"/>
                </a:solidFill>
              </a:rPr>
              <a:t>Enjeu</a:t>
            </a:r>
            <a:r>
              <a:rPr lang="fr-FR" altLang="fr-FR" sz="2400" dirty="0" smtClean="0">
                <a:solidFill>
                  <a:srgbClr val="000000"/>
                </a:solidFill>
              </a:rPr>
              <a:t> </a:t>
            </a:r>
            <a:r>
              <a:rPr lang="fr-FR" altLang="fr-FR" sz="2400" dirty="0">
                <a:solidFill>
                  <a:srgbClr val="000000"/>
                </a:solidFill>
              </a:rPr>
              <a:t>: </a:t>
            </a:r>
            <a:endParaRPr lang="fr-FR" altLang="fr-FR" sz="2400" dirty="0" smtClean="0">
              <a:solidFill>
                <a:srgbClr val="000000"/>
              </a:solidFill>
            </a:endParaRPr>
          </a:p>
          <a:p>
            <a:pPr indent="-342900" algn="just" eaLnBrk="1" hangingPunct="1">
              <a:spcBef>
                <a:spcPts val="500"/>
              </a:spcBef>
              <a:buFont typeface="Wingdings" panose="05000000000000000000" pitchFamily="2" charset="2"/>
              <a:buChar char="Ø"/>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Développer </a:t>
            </a:r>
            <a:r>
              <a:rPr lang="fr-FR" altLang="fr-FR" sz="2400" dirty="0">
                <a:solidFill>
                  <a:srgbClr val="000000"/>
                </a:solidFill>
              </a:rPr>
              <a:t>des démarches collectives efficientes de lutte contre les </a:t>
            </a:r>
            <a:r>
              <a:rPr lang="fr-FR" altLang="fr-FR" sz="2400" dirty="0" smtClean="0">
                <a:solidFill>
                  <a:srgbClr val="000000"/>
                </a:solidFill>
              </a:rPr>
              <a:t>conduites </a:t>
            </a:r>
            <a:r>
              <a:rPr lang="fr-FR" altLang="fr-FR" sz="2400" dirty="0">
                <a:solidFill>
                  <a:srgbClr val="000000"/>
                </a:solidFill>
              </a:rPr>
              <a:t>addictives en milieu de travail.</a:t>
            </a:r>
          </a:p>
          <a:p>
            <a:pPr marL="0" indent="0" algn="just" eaLnBrk="1" hangingPunct="1">
              <a:spcBef>
                <a:spcPts val="18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Sont </a:t>
            </a:r>
            <a:r>
              <a:rPr lang="fr-FR" altLang="fr-FR" sz="2400" dirty="0">
                <a:solidFill>
                  <a:srgbClr val="000000"/>
                </a:solidFill>
              </a:rPr>
              <a:t>de véritables relais de la prévention:  en veillant à la rédaction du </a:t>
            </a:r>
            <a:r>
              <a:rPr lang="fr-FR" altLang="fr-FR" sz="2400" dirty="0" smtClean="0">
                <a:solidFill>
                  <a:srgbClr val="000000"/>
                </a:solidFill>
              </a:rPr>
              <a:t>règlement </a:t>
            </a:r>
            <a:r>
              <a:rPr lang="fr-FR" altLang="fr-FR" sz="2400" dirty="0">
                <a:solidFill>
                  <a:srgbClr val="000000"/>
                </a:solidFill>
              </a:rPr>
              <a:t>intérieur et à son volet préventif ; mais aussi en matière 	d’information et de sensibilisation.</a:t>
            </a:r>
          </a:p>
          <a:p>
            <a:pPr marL="0" indent="0" algn="just" eaLnBrk="1" hangingPunct="1">
              <a:spcBef>
                <a:spcPts val="5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Ils </a:t>
            </a:r>
            <a:r>
              <a:rPr lang="fr-FR" altLang="fr-FR" sz="2400" dirty="0">
                <a:solidFill>
                  <a:srgbClr val="000000"/>
                </a:solidFill>
              </a:rPr>
              <a:t>ont également un rôle d’alerte et de repérage des situations à risque.	</a:t>
            </a:r>
          </a:p>
        </p:txBody>
      </p:sp>
    </p:spTree>
    <p:extLst>
      <p:ext uri="{BB962C8B-B14F-4D97-AF65-F5344CB8AC3E}">
        <p14:creationId xmlns:p14="http://schemas.microsoft.com/office/powerpoint/2010/main" val="16894943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609600" y="288925"/>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endParaRPr lang="fr-FR" altLang="fr-FR" sz="4000" b="1" dirty="0">
              <a:solidFill>
                <a:srgbClr val="1F497D"/>
              </a:solidFill>
            </a:endParaRPr>
          </a:p>
        </p:txBody>
      </p:sp>
      <p:sp>
        <p:nvSpPr>
          <p:cNvPr id="61443" name="Text Box 2"/>
          <p:cNvSpPr txBox="1">
            <a:spLocks noChangeArrowheads="1"/>
          </p:cNvSpPr>
          <p:nvPr/>
        </p:nvSpPr>
        <p:spPr bwMode="auto">
          <a:xfrm>
            <a:off x="609600" y="1203960"/>
            <a:ext cx="8643938"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600"/>
              </a:spcBef>
            </a:pPr>
            <a:r>
              <a:rPr lang="en-US" altLang="fr-FR" sz="2400" b="1" dirty="0">
                <a:solidFill>
                  <a:srgbClr val="558ED5"/>
                </a:solidFill>
              </a:rPr>
              <a:t>SERVICE DE SANTE AU TRAVAIL</a:t>
            </a:r>
          </a:p>
          <a:p>
            <a:pPr algn="ctr" eaLnBrk="1" hangingPunct="1">
              <a:spcBef>
                <a:spcPts val="600"/>
              </a:spcBef>
            </a:pPr>
            <a:r>
              <a:rPr lang="en-US" altLang="fr-FR" sz="2400" b="1" dirty="0">
                <a:solidFill>
                  <a:srgbClr val="558ED5"/>
                </a:solidFill>
              </a:rPr>
              <a:t>LE ROLE DU MEDECIN DU TRAVAIL</a:t>
            </a:r>
          </a:p>
          <a:p>
            <a:pPr algn="ctr" eaLnBrk="1" hangingPunct="1">
              <a:spcBef>
                <a:spcPts val="500"/>
              </a:spcBef>
            </a:pPr>
            <a:endParaRPr lang="en-US" altLang="fr-FR" sz="2400" b="1" i="1" u="sng" dirty="0">
              <a:solidFill>
                <a:srgbClr val="558ED5"/>
              </a:solidFill>
            </a:endParaRPr>
          </a:p>
          <a:p>
            <a:pPr marL="0" indent="0" algn="just" eaLnBrk="1" hangingPunct="1">
              <a:spcBef>
                <a:spcPts val="450"/>
              </a:spcBef>
              <a:spcAft>
                <a:spcPts val="1413"/>
              </a:spcAft>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u="sng" dirty="0" smtClean="0">
                <a:solidFill>
                  <a:srgbClr val="000000"/>
                </a:solidFill>
              </a:rPr>
              <a:t>Loi </a:t>
            </a:r>
            <a:r>
              <a:rPr lang="fr-FR" altLang="fr-FR" sz="2400" u="sng" dirty="0">
                <a:solidFill>
                  <a:srgbClr val="000000"/>
                </a:solidFill>
              </a:rPr>
              <a:t>n°2011-867 du 20 juillet 2011</a:t>
            </a:r>
            <a:r>
              <a:rPr lang="fr-FR" altLang="fr-FR" sz="2400" dirty="0">
                <a:solidFill>
                  <a:srgbClr val="000000"/>
                </a:solidFill>
              </a:rPr>
              <a:t> relative à l'organisation de la médecine du travail : </a:t>
            </a:r>
            <a:endParaRPr lang="fr-FR" altLang="fr-FR" sz="2400" dirty="0" smtClean="0">
              <a:solidFill>
                <a:srgbClr val="000000"/>
              </a:solidFill>
            </a:endParaRPr>
          </a:p>
          <a:p>
            <a:pPr marL="350837" indent="-342900" algn="just" eaLnBrk="1" hangingPunct="1">
              <a:spcBef>
                <a:spcPts val="500"/>
              </a:spcBef>
              <a:spcAft>
                <a:spcPts val="1413"/>
              </a:spcAft>
              <a:buFont typeface="Wingdings" panose="05000000000000000000" pitchFamily="2" charset="2"/>
              <a:buChar char="Ø"/>
            </a:pPr>
            <a:r>
              <a:rPr lang="fr-FR" altLang="fr-FR" sz="2400" b="1" dirty="0" smtClean="0">
                <a:solidFill>
                  <a:srgbClr val="000000"/>
                </a:solidFill>
              </a:rPr>
              <a:t>Les services de santé au travail</a:t>
            </a:r>
            <a:r>
              <a:rPr lang="fr-FR" altLang="fr-FR" sz="2400" dirty="0" smtClean="0">
                <a:solidFill>
                  <a:srgbClr val="000000"/>
                </a:solidFill>
              </a:rPr>
              <a:t> </a:t>
            </a:r>
            <a:r>
              <a:rPr lang="fr-FR" altLang="fr-FR" sz="2400" i="1" dirty="0" smtClean="0">
                <a:solidFill>
                  <a:srgbClr val="000000"/>
                </a:solidFill>
              </a:rPr>
              <a:t>conseillent</a:t>
            </a:r>
            <a:r>
              <a:rPr lang="fr-FR" altLang="fr-FR" sz="2400" dirty="0" smtClean="0">
                <a:solidFill>
                  <a:srgbClr val="000000"/>
                </a:solidFill>
              </a:rPr>
              <a:t> les employeurs, les travailleurs et leurs représentants sur les disposition et mesures nécessaires afin de (...) prévenir la consommation de l'alcool et de drogue sur le lieu de travail (...) (art. L. 4622-2 du C.T., 2°)</a:t>
            </a:r>
          </a:p>
          <a:p>
            <a:pPr eaLnBrk="1" hangingPunct="1">
              <a:spcBef>
                <a:spcPts val="500"/>
              </a:spcBef>
            </a:pPr>
            <a:endParaRPr lang="fr-FR" altLang="fr-FR" sz="2400" dirty="0">
              <a:solidFill>
                <a:srgbClr val="000000"/>
              </a:solidFill>
            </a:endParaRPr>
          </a:p>
        </p:txBody>
      </p:sp>
    </p:spTree>
    <p:extLst>
      <p:ext uri="{BB962C8B-B14F-4D97-AF65-F5344CB8AC3E}">
        <p14:creationId xmlns:p14="http://schemas.microsoft.com/office/powerpoint/2010/main" val="19042385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838200" y="205741"/>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endParaRPr lang="fr-FR" altLang="fr-FR" sz="4000" b="1" dirty="0">
              <a:solidFill>
                <a:srgbClr val="1F497D"/>
              </a:solidFill>
            </a:endParaRPr>
          </a:p>
        </p:txBody>
      </p:sp>
      <p:sp>
        <p:nvSpPr>
          <p:cNvPr id="62467" name="Text Box 2"/>
          <p:cNvSpPr txBox="1">
            <a:spLocks noChangeArrowheads="1"/>
          </p:cNvSpPr>
          <p:nvPr/>
        </p:nvSpPr>
        <p:spPr bwMode="auto">
          <a:xfrm>
            <a:off x="423862" y="1193483"/>
            <a:ext cx="9116378"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500"/>
              </a:spcBef>
            </a:pPr>
            <a:r>
              <a:rPr lang="en-US" altLang="fr-FR" sz="2400" b="1" dirty="0">
                <a:solidFill>
                  <a:srgbClr val="558ED5"/>
                </a:solidFill>
              </a:rPr>
              <a:t>LE ROLE DES MEDECINS DU TRAVAIL</a:t>
            </a:r>
          </a:p>
          <a:p>
            <a:pPr algn="just" eaLnBrk="1" hangingPunct="1">
              <a:spcBef>
                <a:spcPts val="500"/>
              </a:spcBef>
            </a:pPr>
            <a:endParaRPr lang="en-US" altLang="fr-FR" sz="2400" b="1" i="1" u="sng" dirty="0">
              <a:solidFill>
                <a:srgbClr val="558ED5"/>
              </a:solidFill>
            </a:endParaRPr>
          </a:p>
          <a:p>
            <a:pPr marL="0" indent="0" algn="just" eaLnBrk="1" hangingPunct="1">
              <a:spcBef>
                <a:spcPts val="500"/>
              </a:spcBef>
              <a:spcAft>
                <a:spcPts val="1413"/>
              </a:spcAft>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u="sng" dirty="0" smtClean="0">
                <a:solidFill>
                  <a:srgbClr val="000000"/>
                </a:solidFill>
              </a:rPr>
              <a:t>Conseil </a:t>
            </a:r>
            <a:r>
              <a:rPr lang="fr-FR" altLang="fr-FR" sz="2400" u="sng" dirty="0">
                <a:solidFill>
                  <a:srgbClr val="000000"/>
                </a:solidFill>
              </a:rPr>
              <a:t>National de l'Ordre des Médecins (CNOM) 03 septembre 2012</a:t>
            </a:r>
          </a:p>
          <a:p>
            <a:pPr marL="350837" indent="-342900" algn="just" eaLnBrk="1" hangingPunct="1">
              <a:spcBef>
                <a:spcPts val="500"/>
              </a:spcBef>
              <a:spcAft>
                <a:spcPts val="1413"/>
              </a:spcAft>
              <a:buFont typeface="Wingdings" panose="05000000000000000000" pitchFamily="2" charset="2"/>
              <a:buChar char="ü"/>
            </a:pPr>
            <a:r>
              <a:rPr lang="fr-FR" altLang="fr-FR" sz="2400" dirty="0" smtClean="0">
                <a:solidFill>
                  <a:srgbClr val="000000"/>
                </a:solidFill>
              </a:rPr>
              <a:t>en </a:t>
            </a:r>
            <a:r>
              <a:rPr lang="fr-FR" altLang="fr-FR" sz="2400" dirty="0">
                <a:solidFill>
                  <a:srgbClr val="000000"/>
                </a:solidFill>
              </a:rPr>
              <a:t>aucun cas, les obligations du médecin du travail ne peuvent résulter du règlement intérieur d’une entreprise ; elles relèvent du code du travail, d’une réglementation spécifique dans certains domaines et du code de déontologie médicale</a:t>
            </a:r>
            <a:r>
              <a:rPr lang="fr-FR" altLang="fr-FR" sz="2400" dirty="0" smtClean="0">
                <a:solidFill>
                  <a:srgbClr val="000000"/>
                </a:solidFill>
              </a:rPr>
              <a:t>.</a:t>
            </a:r>
          </a:p>
          <a:p>
            <a:pPr marL="350837" indent="-342900" algn="just" eaLnBrk="1" hangingPunct="1">
              <a:spcBef>
                <a:spcPts val="500"/>
              </a:spcBef>
              <a:spcAft>
                <a:spcPts val="1413"/>
              </a:spcAft>
              <a:buFont typeface="Wingdings" panose="05000000000000000000" pitchFamily="2" charset="2"/>
              <a:buChar char="ü"/>
            </a:pPr>
            <a:r>
              <a:rPr lang="fr-FR" altLang="fr-FR" sz="2400" dirty="0" smtClean="0">
                <a:solidFill>
                  <a:srgbClr val="000000"/>
                </a:solidFill>
              </a:rPr>
              <a:t> </a:t>
            </a:r>
            <a:r>
              <a:rPr lang="fr-FR" altLang="fr-FR" sz="2400" dirty="0">
                <a:solidFill>
                  <a:srgbClr val="000000"/>
                </a:solidFill>
              </a:rPr>
              <a:t>si le médecin du travail reçoit les résultats d'un dépistage de SPA il lui appartiendrait, en toute indépendance, d'en tirer les conséquences. </a:t>
            </a:r>
          </a:p>
          <a:p>
            <a:pPr algn="just" eaLnBrk="1" hangingPunct="1">
              <a:spcBef>
                <a:spcPts val="500"/>
              </a:spcBef>
            </a:pPr>
            <a:endParaRPr lang="fr-FR" altLang="fr-FR" sz="2400" dirty="0">
              <a:solidFill>
                <a:srgbClr val="000000"/>
              </a:solidFill>
            </a:endParaRPr>
          </a:p>
        </p:txBody>
      </p:sp>
    </p:spTree>
    <p:extLst>
      <p:ext uri="{BB962C8B-B14F-4D97-AF65-F5344CB8AC3E}">
        <p14:creationId xmlns:p14="http://schemas.microsoft.com/office/powerpoint/2010/main" val="4556138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097280" y="288925"/>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endParaRPr lang="fr-FR" altLang="fr-FR" sz="4000" b="1" dirty="0">
              <a:solidFill>
                <a:srgbClr val="1F497D"/>
              </a:solidFill>
            </a:endParaRPr>
          </a:p>
        </p:txBody>
      </p:sp>
      <p:sp>
        <p:nvSpPr>
          <p:cNvPr id="63491" name="Text Box 2"/>
          <p:cNvSpPr txBox="1">
            <a:spLocks noChangeArrowheads="1"/>
          </p:cNvSpPr>
          <p:nvPr/>
        </p:nvSpPr>
        <p:spPr bwMode="auto">
          <a:xfrm>
            <a:off x="490061" y="1320165"/>
            <a:ext cx="938260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r>
              <a:rPr lang="en-US" altLang="fr-FR" sz="2400" b="1" dirty="0">
                <a:solidFill>
                  <a:srgbClr val="558ED5"/>
                </a:solidFill>
              </a:rPr>
              <a:t>LE ROLE DES MEDECINS DU TRAVAIL</a:t>
            </a:r>
          </a:p>
          <a:p>
            <a:pPr algn="ctr" eaLnBrk="1" hangingPunct="1">
              <a:spcBef>
                <a:spcPts val="500"/>
              </a:spcBef>
            </a:pPr>
            <a:endParaRPr lang="en-US" altLang="fr-FR" sz="2000" b="1" i="1" u="sng" dirty="0">
              <a:solidFill>
                <a:srgbClr val="558ED5"/>
              </a:solidFill>
            </a:endParaRPr>
          </a:p>
          <a:p>
            <a:pPr marL="0" indent="0" algn="just" eaLnBrk="1" hangingPunct="1">
              <a:spcBef>
                <a:spcPts val="500"/>
              </a:spcBef>
              <a:spcAft>
                <a:spcPts val="1413"/>
              </a:spcAft>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u="sng" dirty="0">
                <a:solidFill>
                  <a:srgbClr val="000000"/>
                </a:solidFill>
                <a:cs typeface="Arial" panose="020B0604020202020204" pitchFamily="34" charset="0"/>
              </a:rPr>
              <a:t>Avis n°114 du Comité consultatif national d'éthique (CCNE) du 5 mai 2011</a:t>
            </a:r>
          </a:p>
          <a:p>
            <a:pPr marL="465137" indent="-457200" algn="just" eaLnBrk="1" hangingPunct="1">
              <a:spcBef>
                <a:spcPts val="500"/>
              </a:spcBef>
              <a:spcAft>
                <a:spcPts val="1413"/>
              </a:spcAft>
              <a:buFont typeface="Wingdings" panose="05000000000000000000" pitchFamily="2" charset="2"/>
              <a:buChar char="ü"/>
            </a:pPr>
            <a:r>
              <a:rPr lang="fr-FR" altLang="fr-FR" sz="2400" dirty="0" smtClean="0">
                <a:solidFill>
                  <a:srgbClr val="000000"/>
                </a:solidFill>
                <a:cs typeface="Arial" panose="020B0604020202020204" pitchFamily="34" charset="0"/>
              </a:rPr>
              <a:t>dépistage </a:t>
            </a:r>
            <a:r>
              <a:rPr lang="fr-FR" altLang="fr-FR" sz="2400" dirty="0">
                <a:solidFill>
                  <a:srgbClr val="000000"/>
                </a:solidFill>
                <a:cs typeface="Arial" panose="020B0604020202020204" pitchFamily="34" charset="0"/>
              </a:rPr>
              <a:t>de la consommation d'alcool ou de drogues illicites ne peut être mis en </a:t>
            </a:r>
            <a:r>
              <a:rPr lang="fr-FR" altLang="fr-FR" sz="2400" dirty="0">
                <a:solidFill>
                  <a:schemeClr val="tx1"/>
                </a:solidFill>
                <a:cs typeface="Arial" panose="020B0604020202020204" pitchFamily="34" charset="0"/>
              </a:rPr>
              <a:t>œuvre </a:t>
            </a:r>
            <a:r>
              <a:rPr lang="fr-FR" altLang="fr-FR" sz="2400" dirty="0">
                <a:solidFill>
                  <a:srgbClr val="000000"/>
                </a:solidFill>
                <a:cs typeface="Arial" panose="020B0604020202020204" pitchFamily="34" charset="0"/>
              </a:rPr>
              <a:t>que sous la seule </a:t>
            </a:r>
            <a:r>
              <a:rPr lang="fr-FR" altLang="fr-FR" sz="2400" b="1" dirty="0">
                <a:solidFill>
                  <a:srgbClr val="000000"/>
                </a:solidFill>
                <a:cs typeface="Arial" panose="020B0604020202020204" pitchFamily="34" charset="0"/>
              </a:rPr>
              <a:t>responsabilité du service de santé au </a:t>
            </a:r>
            <a:r>
              <a:rPr lang="fr-FR" altLang="fr-FR" sz="2400" b="1" dirty="0" smtClean="0">
                <a:solidFill>
                  <a:srgbClr val="000000"/>
                </a:solidFill>
                <a:cs typeface="Arial" panose="020B0604020202020204" pitchFamily="34" charset="0"/>
              </a:rPr>
              <a:t>travail</a:t>
            </a:r>
          </a:p>
          <a:p>
            <a:pPr marL="465137" indent="-457200" algn="just" eaLnBrk="1" hangingPunct="1">
              <a:spcBef>
                <a:spcPts val="500"/>
              </a:spcBef>
              <a:spcAft>
                <a:spcPts val="1413"/>
              </a:spcAft>
              <a:buFont typeface="Wingdings" panose="05000000000000000000" pitchFamily="2" charset="2"/>
              <a:buChar char="ü"/>
            </a:pPr>
            <a:r>
              <a:rPr lang="fr-FR" altLang="fr-FR" sz="2400" dirty="0" smtClean="0">
                <a:solidFill>
                  <a:srgbClr val="000000"/>
                </a:solidFill>
                <a:cs typeface="Arial" panose="020B0604020202020204" pitchFamily="34" charset="0"/>
              </a:rPr>
              <a:t> l'interprétation des données biologiques et cliniques sont du ressort </a:t>
            </a:r>
            <a:r>
              <a:rPr lang="fr-FR" altLang="fr-FR" sz="2400" b="1" dirty="0" smtClean="0">
                <a:solidFill>
                  <a:srgbClr val="000000"/>
                </a:solidFill>
                <a:cs typeface="Arial" panose="020B0604020202020204" pitchFamily="34" charset="0"/>
              </a:rPr>
              <a:t>exclusif</a:t>
            </a:r>
            <a:r>
              <a:rPr lang="fr-FR" altLang="fr-FR" sz="2400" dirty="0" smtClean="0">
                <a:solidFill>
                  <a:srgbClr val="000000"/>
                </a:solidFill>
                <a:cs typeface="Arial" panose="020B0604020202020204" pitchFamily="34" charset="0"/>
              </a:rPr>
              <a:t> du médecin du travail</a:t>
            </a:r>
          </a:p>
          <a:p>
            <a:pPr eaLnBrk="1" hangingPunct="1">
              <a:spcBef>
                <a:spcPts val="500"/>
              </a:spcBef>
            </a:pPr>
            <a:endParaRPr lang="fr-FR" altLang="fr-FR"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41792114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853440" y="0"/>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endParaRPr lang="fr-FR" altLang="fr-FR" sz="4000" b="1" dirty="0">
              <a:solidFill>
                <a:srgbClr val="1F497D"/>
              </a:solidFill>
            </a:endParaRPr>
          </a:p>
        </p:txBody>
      </p:sp>
      <p:sp>
        <p:nvSpPr>
          <p:cNvPr id="64515" name="Text Box 2"/>
          <p:cNvSpPr txBox="1">
            <a:spLocks noChangeArrowheads="1"/>
          </p:cNvSpPr>
          <p:nvPr/>
        </p:nvSpPr>
        <p:spPr bwMode="auto">
          <a:xfrm>
            <a:off x="439102" y="798195"/>
            <a:ext cx="9482138"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r>
              <a:rPr lang="en-US" altLang="fr-FR" sz="2400" b="1" dirty="0">
                <a:solidFill>
                  <a:srgbClr val="558ED5"/>
                </a:solidFill>
              </a:rPr>
              <a:t>LE ROLE DES MEDECINS DU TRAVAIL</a:t>
            </a:r>
          </a:p>
          <a:p>
            <a:pPr algn="ctr" eaLnBrk="1" hangingPunct="1">
              <a:spcBef>
                <a:spcPts val="500"/>
              </a:spcBef>
            </a:pPr>
            <a:endParaRPr lang="en-US" altLang="fr-FR" sz="2400" b="1" i="1" u="sng" dirty="0">
              <a:solidFill>
                <a:srgbClr val="558ED5"/>
              </a:solidFill>
            </a:endParaRPr>
          </a:p>
          <a:p>
            <a:pPr marL="0" indent="0" algn="just" eaLnBrk="1" hangingPunct="1">
              <a:spcBef>
                <a:spcPts val="6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u="sng" dirty="0">
                <a:solidFill>
                  <a:srgbClr val="000000"/>
                </a:solidFill>
              </a:rPr>
              <a:t>Circulaire n° 90-13 du 9 juillet 1990 relative au dépistage de la toxicomanie en entreprise</a:t>
            </a:r>
          </a:p>
          <a:p>
            <a:pPr algn="just" eaLnBrk="1" hangingPunct="1">
              <a:spcBef>
                <a:spcPts val="600"/>
              </a:spcBef>
            </a:pPr>
            <a:r>
              <a:rPr lang="fr-FR" altLang="fr-FR" sz="2400" dirty="0">
                <a:solidFill>
                  <a:srgbClr val="000000"/>
                </a:solidFill>
              </a:rPr>
              <a:t>Indépendance du MT</a:t>
            </a:r>
          </a:p>
          <a:p>
            <a:pPr marL="625475" indent="-533400" algn="just" eaLnBrk="1" hangingPunct="1">
              <a:spcBef>
                <a:spcPts val="6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a:solidFill>
                  <a:srgbClr val="000000"/>
                </a:solidFill>
              </a:rPr>
              <a:t>MT= juge des fréquences et de la nature des examens complémentaires (dépistage) </a:t>
            </a:r>
            <a:r>
              <a:rPr lang="fr-FR" altLang="fr-FR" sz="2400" dirty="0">
                <a:solidFill>
                  <a:srgbClr val="000000"/>
                </a:solidFill>
                <a:cs typeface="Arial" panose="020B0604020202020204" pitchFamily="34" charset="0"/>
              </a:rPr>
              <a:t>≠ obligation</a:t>
            </a:r>
          </a:p>
          <a:p>
            <a:pPr marL="625475" indent="-342900" algn="just" eaLnBrk="1" hangingPunct="1">
              <a:spcBef>
                <a:spcPts val="6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cs typeface="Arial" panose="020B0604020202020204" pitchFamily="34" charset="0"/>
              </a:rPr>
              <a:t>principe </a:t>
            </a:r>
            <a:r>
              <a:rPr lang="fr-FR" altLang="fr-FR" sz="2400" dirty="0">
                <a:solidFill>
                  <a:srgbClr val="000000"/>
                </a:solidFill>
                <a:cs typeface="Arial" panose="020B0604020202020204" pitchFamily="34" charset="0"/>
              </a:rPr>
              <a:t>de justification médicale</a:t>
            </a:r>
          </a:p>
          <a:p>
            <a:pPr marL="625475" indent="-342900" algn="just" eaLnBrk="1" hangingPunct="1">
              <a:spcBef>
                <a:spcPts val="6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cs typeface="Arial" panose="020B0604020202020204" pitchFamily="34" charset="0"/>
              </a:rPr>
              <a:t>autonomie </a:t>
            </a:r>
            <a:r>
              <a:rPr lang="fr-FR" altLang="fr-FR" sz="2400" dirty="0">
                <a:solidFill>
                  <a:srgbClr val="000000"/>
                </a:solidFill>
                <a:cs typeface="Arial" panose="020B0604020202020204" pitchFamily="34" charset="0"/>
              </a:rPr>
              <a:t>des MT</a:t>
            </a:r>
          </a:p>
          <a:p>
            <a:pPr algn="just" eaLnBrk="1" hangingPunct="1">
              <a:spcBef>
                <a:spcPts val="600"/>
              </a:spcBef>
            </a:pPr>
            <a:r>
              <a:rPr lang="fr-FR" altLang="fr-FR" sz="2400" dirty="0">
                <a:solidFill>
                  <a:srgbClr val="000000"/>
                </a:solidFill>
                <a:cs typeface="Arial" panose="020B0604020202020204" pitchFamily="34" charset="0"/>
              </a:rPr>
              <a:t>Principe de non-systématique applicable au MT</a:t>
            </a:r>
          </a:p>
          <a:p>
            <a:pPr marL="625475" indent="-342900" algn="just" eaLnBrk="1" hangingPunct="1">
              <a:spcBef>
                <a:spcPts val="6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cs typeface="Arial" panose="020B0604020202020204" pitchFamily="34" charset="0"/>
              </a:rPr>
              <a:t>test </a:t>
            </a:r>
            <a:r>
              <a:rPr lang="fr-FR" altLang="fr-FR" sz="2400" dirty="0">
                <a:solidFill>
                  <a:srgbClr val="000000"/>
                </a:solidFill>
                <a:cs typeface="Arial" panose="020B0604020202020204" pitchFamily="34" charset="0"/>
              </a:rPr>
              <a:t>de dépistage: en fonction des risques professionnels de l'entreprise, des profils des personnes et de leur poste de travail</a:t>
            </a:r>
          </a:p>
          <a:p>
            <a:pPr eaLnBrk="1" hangingPunct="1">
              <a:spcBef>
                <a:spcPts val="500"/>
              </a:spcBef>
            </a:pPr>
            <a:endParaRPr lang="fr-FR" altLang="fr-FR" sz="2400" dirty="0">
              <a:solidFill>
                <a:srgbClr val="000000"/>
              </a:solidFill>
              <a:cs typeface="Arial" panose="020B0604020202020204" pitchFamily="34" charset="0"/>
            </a:endParaRPr>
          </a:p>
        </p:txBody>
      </p:sp>
    </p:spTree>
    <p:extLst>
      <p:ext uri="{BB962C8B-B14F-4D97-AF65-F5344CB8AC3E}">
        <p14:creationId xmlns:p14="http://schemas.microsoft.com/office/powerpoint/2010/main" val="39176031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
          <p:cNvSpPr txBox="1">
            <a:spLocks noChangeArrowheads="1"/>
          </p:cNvSpPr>
          <p:nvPr/>
        </p:nvSpPr>
        <p:spPr bwMode="auto">
          <a:xfrm>
            <a:off x="1000919" y="248443"/>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Épidémiologie</a:t>
            </a:r>
          </a:p>
        </p:txBody>
      </p:sp>
      <p:sp>
        <p:nvSpPr>
          <p:cNvPr id="2053" name="Text Box 2"/>
          <p:cNvSpPr txBox="1">
            <a:spLocks noChangeArrowheads="1"/>
          </p:cNvSpPr>
          <p:nvPr/>
        </p:nvSpPr>
        <p:spPr bwMode="auto">
          <a:xfrm>
            <a:off x="1000919" y="1574800"/>
            <a:ext cx="82280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413"/>
              </a:spcAft>
            </a:pPr>
            <a:r>
              <a:rPr lang="fr-FR" altLang="fr-FR" sz="2600" dirty="0">
                <a:solidFill>
                  <a:srgbClr val="000000"/>
                </a:solidFill>
              </a:rPr>
              <a:t>Consommation d'alcool en 2010 (en %)</a:t>
            </a:r>
          </a:p>
        </p:txBody>
      </p:sp>
      <p:graphicFrame>
        <p:nvGraphicFramePr>
          <p:cNvPr id="2050" name="Object 3"/>
          <p:cNvGraphicFramePr>
            <a:graphicFrameLocks noChangeAspect="1"/>
          </p:cNvGraphicFramePr>
          <p:nvPr>
            <p:extLst>
              <p:ext uri="{D42A27DB-BD31-4B8C-83A1-F6EECF244321}">
                <p14:modId xmlns:p14="http://schemas.microsoft.com/office/powerpoint/2010/main" val="3145047253"/>
              </p:ext>
            </p:extLst>
          </p:nvPr>
        </p:nvGraphicFramePr>
        <p:xfrm>
          <a:off x="935831" y="2166938"/>
          <a:ext cx="8358188" cy="4102100"/>
        </p:xfrm>
        <a:graphic>
          <a:graphicData uri="http://schemas.openxmlformats.org/presentationml/2006/ole">
            <mc:AlternateContent xmlns:mc="http://schemas.openxmlformats.org/markup-compatibility/2006">
              <mc:Choice xmlns:v="urn:schemas-microsoft-com:vml" Requires="v">
                <p:oleObj spid="_x0000_s9229" r:id="rId4" imgW="8369640" imgH="4102560" progId="">
                  <p:embed/>
                </p:oleObj>
              </mc:Choice>
              <mc:Fallback>
                <p:oleObj r:id="rId4" imgW="8369640" imgH="4102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831" y="2166938"/>
                        <a:ext cx="8358188" cy="4102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4589" y="6008688"/>
            <a:ext cx="2700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90424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975360" y="24415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b="1" dirty="0">
                <a:solidFill>
                  <a:srgbClr val="1F497D"/>
                </a:solidFill>
              </a:rPr>
              <a:t>Les Addictions en Entreprise</a:t>
            </a:r>
          </a:p>
        </p:txBody>
      </p:sp>
      <p:sp>
        <p:nvSpPr>
          <p:cNvPr id="65539" name="Text Box 2"/>
          <p:cNvSpPr txBox="1">
            <a:spLocks noChangeArrowheads="1"/>
          </p:cNvSpPr>
          <p:nvPr/>
        </p:nvSpPr>
        <p:spPr bwMode="auto">
          <a:xfrm>
            <a:off x="975360" y="123444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1100"/>
              </a:spcBef>
            </a:pPr>
            <a:endParaRPr lang="fr-FR" altLang="fr-FR" sz="4400" b="1" u="sng" dirty="0">
              <a:solidFill>
                <a:srgbClr val="000000"/>
              </a:solidFill>
            </a:endParaRPr>
          </a:p>
          <a:p>
            <a:pPr algn="ctr" eaLnBrk="1" hangingPunct="1">
              <a:spcBef>
                <a:spcPts val="1100"/>
              </a:spcBef>
            </a:pPr>
            <a:r>
              <a:rPr lang="fr-FR" altLang="fr-FR" sz="4400" b="1" u="sng" dirty="0">
                <a:solidFill>
                  <a:srgbClr val="000000"/>
                </a:solidFill>
              </a:rPr>
              <a:t>Partie III</a:t>
            </a:r>
          </a:p>
          <a:p>
            <a:pPr eaLnBrk="1" hangingPunct="1">
              <a:spcBef>
                <a:spcPts val="800"/>
              </a:spcBef>
            </a:pPr>
            <a:endParaRPr lang="fr-FR" altLang="fr-FR" sz="3200" dirty="0">
              <a:solidFill>
                <a:srgbClr val="000000"/>
              </a:solidFill>
            </a:endParaRPr>
          </a:p>
          <a:p>
            <a:pPr algn="ctr" eaLnBrk="1" hangingPunct="1">
              <a:spcBef>
                <a:spcPts val="800"/>
              </a:spcBef>
            </a:pPr>
            <a:r>
              <a:rPr lang="fr-FR" altLang="fr-FR" sz="3200" dirty="0" smtClean="0">
                <a:solidFill>
                  <a:srgbClr val="000000"/>
                </a:solidFill>
              </a:rPr>
              <a:t>LA </a:t>
            </a:r>
            <a:r>
              <a:rPr lang="fr-FR" altLang="fr-FR" sz="3200" dirty="0">
                <a:solidFill>
                  <a:srgbClr val="000000"/>
                </a:solidFill>
              </a:rPr>
              <a:t>DEMARCHE DE PREVENTION</a:t>
            </a:r>
          </a:p>
        </p:txBody>
      </p:sp>
    </p:spTree>
    <p:extLst>
      <p:ext uri="{BB962C8B-B14F-4D97-AF65-F5344CB8AC3E}">
        <p14:creationId xmlns:p14="http://schemas.microsoft.com/office/powerpoint/2010/main" val="12031209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249680" y="16668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La Démarche de Prévention</a:t>
            </a:r>
          </a:p>
        </p:txBody>
      </p:sp>
      <p:sp>
        <p:nvSpPr>
          <p:cNvPr id="66563" name="Text Box 2"/>
          <p:cNvSpPr txBox="1">
            <a:spLocks noChangeArrowheads="1"/>
          </p:cNvSpPr>
          <p:nvPr/>
        </p:nvSpPr>
        <p:spPr bwMode="auto">
          <a:xfrm>
            <a:off x="1809750" y="1600200"/>
            <a:ext cx="8643938"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500"/>
              </a:spcBef>
            </a:pPr>
            <a:r>
              <a:rPr lang="en-US" altLang="fr-FR" sz="2000" b="1">
                <a:solidFill>
                  <a:srgbClr val="558ED5"/>
                </a:solidFill>
              </a:rPr>
              <a:t> </a:t>
            </a:r>
          </a:p>
        </p:txBody>
      </p:sp>
      <p:sp>
        <p:nvSpPr>
          <p:cNvPr id="66564" name="Text Box 3"/>
          <p:cNvSpPr txBox="1">
            <a:spLocks noChangeArrowheads="1"/>
          </p:cNvSpPr>
          <p:nvPr/>
        </p:nvSpPr>
        <p:spPr bwMode="auto">
          <a:xfrm>
            <a:off x="529909" y="1469231"/>
            <a:ext cx="8713787" cy="550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342900" indent="-32861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Aft>
                <a:spcPts val="1413"/>
              </a:spcAft>
            </a:pPr>
            <a:r>
              <a:rPr lang="fr-FR" altLang="fr-FR" sz="2400" dirty="0">
                <a:solidFill>
                  <a:srgbClr val="000000"/>
                </a:solidFill>
              </a:rPr>
              <a:t>1. Mise en place d'un </a:t>
            </a:r>
            <a:r>
              <a:rPr lang="fr-FR" altLang="fr-FR" sz="2400" b="1" dirty="0">
                <a:solidFill>
                  <a:srgbClr val="000000"/>
                </a:solidFill>
              </a:rPr>
              <a:t>comité de pilotage représentatif</a:t>
            </a:r>
            <a:r>
              <a:rPr lang="fr-FR" altLang="fr-FR" sz="2400" dirty="0">
                <a:solidFill>
                  <a:srgbClr val="000000"/>
                </a:solidFill>
              </a:rPr>
              <a:t> de l'ensemble du personnel</a:t>
            </a:r>
          </a:p>
          <a:p>
            <a:pPr algn="just" eaLnBrk="1" hangingPunct="1">
              <a:spcBef>
                <a:spcPts val="600"/>
              </a:spcBef>
            </a:pPr>
            <a:r>
              <a:rPr lang="fr-FR" altLang="fr-FR" sz="2400" dirty="0">
                <a:solidFill>
                  <a:srgbClr val="000000"/>
                </a:solidFill>
              </a:rPr>
              <a:t>2. Établir un constat, </a:t>
            </a:r>
            <a:r>
              <a:rPr lang="fr-FR" altLang="fr-FR" sz="2400" b="1" dirty="0">
                <a:solidFill>
                  <a:srgbClr val="000000"/>
                </a:solidFill>
              </a:rPr>
              <a:t>évaluer le risque</a:t>
            </a:r>
            <a:r>
              <a:rPr lang="fr-FR" altLang="fr-FR" sz="2400" dirty="0">
                <a:solidFill>
                  <a:srgbClr val="000000"/>
                </a:solidFill>
              </a:rPr>
              <a:t> dans l'entreprise et </a:t>
            </a:r>
            <a:r>
              <a:rPr lang="fr-FR" altLang="fr-FR" sz="2400" b="1" dirty="0">
                <a:solidFill>
                  <a:srgbClr val="000000"/>
                </a:solidFill>
              </a:rPr>
              <a:t>l'inscrire dans le document unique</a:t>
            </a:r>
            <a:r>
              <a:rPr lang="fr-FR" altLang="fr-FR" sz="2400" dirty="0">
                <a:solidFill>
                  <a:srgbClr val="000000"/>
                </a:solidFill>
              </a:rPr>
              <a:t> (élaboration d'un questionnaire)</a:t>
            </a:r>
          </a:p>
          <a:p>
            <a:pPr algn="just" eaLnBrk="1" hangingPunct="1">
              <a:spcAft>
                <a:spcPts val="1413"/>
              </a:spcAft>
            </a:pPr>
            <a:r>
              <a:rPr lang="fr-FR" altLang="fr-FR" sz="2400" dirty="0">
                <a:solidFill>
                  <a:srgbClr val="000000"/>
                </a:solidFill>
              </a:rPr>
              <a:t>3. Construire une charte d'intervention/</a:t>
            </a:r>
            <a:r>
              <a:rPr lang="fr-FR" altLang="fr-FR" sz="2400" b="1" dirty="0">
                <a:solidFill>
                  <a:srgbClr val="000000"/>
                </a:solidFill>
              </a:rPr>
              <a:t>règlement intérieur</a:t>
            </a:r>
            <a:r>
              <a:rPr lang="fr-FR" altLang="fr-FR" sz="2400" dirty="0">
                <a:solidFill>
                  <a:srgbClr val="000000"/>
                </a:solidFill>
              </a:rPr>
              <a:t> :</a:t>
            </a:r>
          </a:p>
          <a:p>
            <a:pPr marL="0" indent="0" algn="just" eaLnBrk="1" hangingPunct="1">
              <a:spcAft>
                <a:spcPts val="1413"/>
              </a:spcAft>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b="1" dirty="0">
                <a:solidFill>
                  <a:srgbClr val="000000"/>
                </a:solidFill>
              </a:rPr>
              <a:t>Définir</a:t>
            </a:r>
            <a:r>
              <a:rPr lang="fr-FR" altLang="fr-FR" sz="2400" dirty="0">
                <a:solidFill>
                  <a:srgbClr val="000000"/>
                </a:solidFill>
              </a:rPr>
              <a:t> précisément</a:t>
            </a:r>
            <a:r>
              <a:rPr lang="fr-FR" altLang="fr-FR" sz="2400" b="1" dirty="0">
                <a:solidFill>
                  <a:srgbClr val="000000"/>
                </a:solidFill>
              </a:rPr>
              <a:t> la conduite</a:t>
            </a:r>
            <a:r>
              <a:rPr lang="fr-FR" altLang="fr-FR" sz="2400" dirty="0">
                <a:solidFill>
                  <a:srgbClr val="000000"/>
                </a:solidFill>
              </a:rPr>
              <a:t> à tenir pour le suivi, la prise en charge, le retrait du poste, le dépistage, le contrôle s'il y a mise en danger possible, </a:t>
            </a:r>
            <a:r>
              <a:rPr lang="fr-FR" altLang="fr-FR" sz="2400" b="1" dirty="0">
                <a:solidFill>
                  <a:srgbClr val="000000"/>
                </a:solidFill>
              </a:rPr>
              <a:t>les postes de sécurité</a:t>
            </a:r>
            <a:r>
              <a:rPr lang="fr-FR" altLang="fr-FR" sz="2400" dirty="0">
                <a:solidFill>
                  <a:srgbClr val="000000"/>
                </a:solidFill>
              </a:rPr>
              <a:t> ;</a:t>
            </a:r>
          </a:p>
          <a:p>
            <a:pPr marL="0" indent="0" algn="just" eaLnBrk="1" hangingPunct="1">
              <a:spcAft>
                <a:spcPts val="1413"/>
              </a:spcAft>
            </a:pPr>
            <a:r>
              <a:rPr lang="fr-FR" altLang="fr-FR" sz="2400" b="1" dirty="0">
                <a:solidFill>
                  <a:srgbClr val="000000"/>
                </a:solidFill>
              </a:rPr>
              <a:t>Diffuser</a:t>
            </a:r>
            <a:r>
              <a:rPr lang="fr-FR" altLang="fr-FR" sz="2400" dirty="0">
                <a:solidFill>
                  <a:srgbClr val="000000"/>
                </a:solidFill>
              </a:rPr>
              <a:t> largement à tous : CDD, intérimaires </a:t>
            </a:r>
            <a:r>
              <a:rPr lang="fr-FR" altLang="fr-FR" sz="2400" dirty="0">
                <a:solidFill>
                  <a:schemeClr val="tx1"/>
                </a:solidFill>
              </a:rPr>
              <a:t>; </a:t>
            </a:r>
            <a:r>
              <a:rPr lang="fr-FR" altLang="fr-FR" sz="2400" u="sng" dirty="0">
                <a:solidFill>
                  <a:schemeClr val="tx1"/>
                </a:solidFill>
              </a:rPr>
              <a:t>stagiaires, intervenants extérieurs </a:t>
            </a:r>
          </a:p>
          <a:p>
            <a:pPr algn="just" eaLnBrk="1" hangingPunct="1">
              <a:spcAft>
                <a:spcPts val="1413"/>
              </a:spcAft>
            </a:pPr>
            <a:r>
              <a:rPr lang="fr-FR" altLang="fr-FR" sz="2400" dirty="0">
                <a:solidFill>
                  <a:srgbClr val="000000"/>
                </a:solidFill>
              </a:rPr>
              <a:t>Faire connaître les </a:t>
            </a:r>
            <a:r>
              <a:rPr lang="fr-FR" altLang="fr-FR" sz="2400" b="1" dirty="0">
                <a:solidFill>
                  <a:srgbClr val="000000"/>
                </a:solidFill>
              </a:rPr>
              <a:t>numéros verts</a:t>
            </a:r>
            <a:r>
              <a:rPr lang="fr-FR" altLang="fr-FR" sz="2400" dirty="0">
                <a:solidFill>
                  <a:srgbClr val="000000"/>
                </a:solidFill>
              </a:rPr>
              <a:t> et site internet d'information.</a:t>
            </a:r>
          </a:p>
          <a:p>
            <a:pPr algn="just" eaLnBrk="1" hangingPunct="1">
              <a:buClrTx/>
              <a:buFontTx/>
              <a:buNone/>
            </a:pPr>
            <a:endParaRPr lang="fr-FR" altLang="fr-FR" sz="2400" dirty="0">
              <a:solidFill>
                <a:srgbClr val="000000"/>
              </a:solidFill>
            </a:endParaRPr>
          </a:p>
        </p:txBody>
      </p:sp>
    </p:spTree>
    <p:extLst>
      <p:ext uri="{BB962C8B-B14F-4D97-AF65-F5344CB8AC3E}">
        <p14:creationId xmlns:p14="http://schemas.microsoft.com/office/powerpoint/2010/main" val="15404534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674052" y="233998"/>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4000" b="1" dirty="0">
                <a:solidFill>
                  <a:srgbClr val="1F497D"/>
                </a:solidFill>
              </a:rPr>
              <a:t> </a:t>
            </a:r>
            <a:r>
              <a:rPr lang="fr-FR" altLang="fr-FR" sz="2800" b="1" dirty="0">
                <a:solidFill>
                  <a:srgbClr val="1F497D"/>
                </a:solidFill>
              </a:rPr>
              <a:t>La Démarche de Prévention</a:t>
            </a:r>
          </a:p>
        </p:txBody>
      </p:sp>
      <p:sp>
        <p:nvSpPr>
          <p:cNvPr id="67587" name="Text Box 2"/>
          <p:cNvSpPr txBox="1">
            <a:spLocks noChangeArrowheads="1"/>
          </p:cNvSpPr>
          <p:nvPr/>
        </p:nvSpPr>
        <p:spPr bwMode="auto">
          <a:xfrm>
            <a:off x="674052" y="1865313"/>
            <a:ext cx="8713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Bef>
                <a:spcPts val="600"/>
              </a:spcBef>
            </a:pPr>
            <a:r>
              <a:rPr lang="fr-FR" altLang="fr-FR" sz="3200" dirty="0" smtClean="0">
                <a:solidFill>
                  <a:srgbClr val="000000"/>
                </a:solidFill>
              </a:rPr>
              <a:t>4</a:t>
            </a:r>
            <a:r>
              <a:rPr lang="fr-FR" altLang="fr-FR" sz="3200" dirty="0">
                <a:solidFill>
                  <a:srgbClr val="000000"/>
                </a:solidFill>
              </a:rPr>
              <a:t>. Déterminer, clarifier le rôle de chacun dans l'entreprise </a:t>
            </a:r>
          </a:p>
          <a:p>
            <a:pPr marL="808038" indent="-342900" eaLnBrk="1" hangingPunct="1">
              <a:spcBef>
                <a:spcPts val="6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3200" dirty="0" smtClean="0">
                <a:solidFill>
                  <a:srgbClr val="000000"/>
                </a:solidFill>
              </a:rPr>
              <a:t> </a:t>
            </a:r>
            <a:r>
              <a:rPr lang="fr-FR" altLang="fr-FR" sz="3200" dirty="0">
                <a:solidFill>
                  <a:srgbClr val="000000"/>
                </a:solidFill>
              </a:rPr>
              <a:t>la responsabilité de chacun peut être engagée ;</a:t>
            </a:r>
          </a:p>
          <a:p>
            <a:pPr marL="808038" indent="-342900" eaLnBrk="1" hangingPunct="1">
              <a:spcBef>
                <a:spcPts val="600"/>
              </a:spcBef>
              <a:buFont typeface="Wingdings" panose="05000000000000000000" pitchFamily="2" charset="2"/>
              <a:buChar char="ü"/>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3200" dirty="0" smtClean="0">
                <a:solidFill>
                  <a:srgbClr val="000000"/>
                </a:solidFill>
              </a:rPr>
              <a:t> </a:t>
            </a:r>
            <a:r>
              <a:rPr lang="fr-FR" altLang="fr-FR" sz="3200" dirty="0">
                <a:solidFill>
                  <a:srgbClr val="000000"/>
                </a:solidFill>
              </a:rPr>
              <a:t>droit d'alerte de chaque salarié : alerter </a:t>
            </a:r>
            <a:r>
              <a:rPr lang="fr-FR" altLang="fr-FR" sz="3200" dirty="0">
                <a:solidFill>
                  <a:srgbClr val="000000"/>
                </a:solidFill>
                <a:cs typeface="Arial" panose="020B0604020202020204" pitchFamily="34" charset="0"/>
              </a:rPr>
              <a:t>≠ dénoncer</a:t>
            </a:r>
          </a:p>
          <a:p>
            <a:pPr eaLnBrk="1" hangingPunct="1">
              <a:spcBef>
                <a:spcPts val="600"/>
              </a:spcBef>
            </a:pPr>
            <a:r>
              <a:rPr lang="fr-FR" altLang="fr-FR" sz="3200" dirty="0">
                <a:solidFill>
                  <a:srgbClr val="000000"/>
                </a:solidFill>
                <a:cs typeface="Arial" panose="020B0604020202020204" pitchFamily="34" charset="0"/>
              </a:rPr>
              <a:t>5. Déterminer les signaux d'alerte et de suivi</a:t>
            </a:r>
          </a:p>
          <a:p>
            <a:pPr eaLnBrk="1" hangingPunct="1">
              <a:spcBef>
                <a:spcPts val="600"/>
              </a:spcBef>
            </a:pPr>
            <a:r>
              <a:rPr lang="fr-FR" altLang="fr-FR" sz="3200" dirty="0">
                <a:solidFill>
                  <a:srgbClr val="000000"/>
                </a:solidFill>
                <a:cs typeface="Arial" panose="020B0604020202020204" pitchFamily="34" charset="0"/>
              </a:rPr>
              <a:t>6. Travailler avec des relais extérieurs expérimentés</a:t>
            </a:r>
          </a:p>
          <a:p>
            <a:pPr eaLnBrk="1" hangingPunct="1">
              <a:spcBef>
                <a:spcPts val="700"/>
              </a:spcBef>
            </a:pPr>
            <a:endParaRPr lang="fr-FR" altLang="fr-FR" sz="3200" dirty="0">
              <a:solidFill>
                <a:srgbClr val="000000"/>
              </a:solidFill>
              <a:cs typeface="Arial" panose="020B0604020202020204" pitchFamily="34" charset="0"/>
            </a:endParaRPr>
          </a:p>
        </p:txBody>
      </p:sp>
    </p:spTree>
    <p:extLst>
      <p:ext uri="{BB962C8B-B14F-4D97-AF65-F5344CB8AC3E}">
        <p14:creationId xmlns:p14="http://schemas.microsoft.com/office/powerpoint/2010/main" val="27736480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143000" y="173038"/>
            <a:ext cx="8229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4000" b="1" dirty="0">
                <a:solidFill>
                  <a:srgbClr val="1F497D"/>
                </a:solidFill>
              </a:rPr>
              <a:t> </a:t>
            </a:r>
            <a:r>
              <a:rPr lang="fr-FR" altLang="fr-FR" sz="2800" b="1" dirty="0">
                <a:solidFill>
                  <a:srgbClr val="1F497D"/>
                </a:solidFill>
              </a:rPr>
              <a:t>La Démarche de Prévention</a:t>
            </a:r>
          </a:p>
        </p:txBody>
      </p:sp>
      <p:sp>
        <p:nvSpPr>
          <p:cNvPr id="68611" name="Text Box 2"/>
          <p:cNvSpPr txBox="1">
            <a:spLocks noChangeArrowheads="1"/>
          </p:cNvSpPr>
          <p:nvPr/>
        </p:nvSpPr>
        <p:spPr bwMode="auto">
          <a:xfrm>
            <a:off x="865187" y="2139633"/>
            <a:ext cx="8785225" cy="348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lnSpc>
                <a:spcPct val="90000"/>
              </a:lnSpc>
              <a:spcBef>
                <a:spcPts val="1200"/>
              </a:spcBef>
            </a:pPr>
            <a:r>
              <a:rPr lang="fr-FR" altLang="fr-FR" sz="3200" b="1" u="sng" dirty="0" smtClean="0">
                <a:solidFill>
                  <a:srgbClr val="000000"/>
                </a:solidFill>
              </a:rPr>
              <a:t>Facteurs </a:t>
            </a:r>
            <a:r>
              <a:rPr lang="fr-FR" altLang="fr-FR" sz="3200" b="1" u="sng" dirty="0">
                <a:solidFill>
                  <a:srgbClr val="000000"/>
                </a:solidFill>
              </a:rPr>
              <a:t>de réussite</a:t>
            </a:r>
            <a:r>
              <a:rPr lang="fr-FR" altLang="fr-FR" sz="3200" b="1" dirty="0">
                <a:solidFill>
                  <a:srgbClr val="000000"/>
                </a:solidFill>
              </a:rPr>
              <a:t> :</a:t>
            </a:r>
          </a:p>
          <a:p>
            <a:pPr marL="465137" indent="-457200" eaLnBrk="1" hangingPunct="1">
              <a:lnSpc>
                <a:spcPct val="90000"/>
              </a:lnSpc>
              <a:spcBef>
                <a:spcPts val="1200"/>
              </a:spcBef>
              <a:buFont typeface="Wingdings" panose="05000000000000000000" pitchFamily="2" charset="2"/>
              <a:buChar char="ü"/>
            </a:pPr>
            <a:r>
              <a:rPr lang="fr-FR" altLang="fr-FR" sz="3200" dirty="0" smtClean="0">
                <a:solidFill>
                  <a:srgbClr val="000000"/>
                </a:solidFill>
              </a:rPr>
              <a:t>dialogue </a:t>
            </a:r>
            <a:r>
              <a:rPr lang="fr-FR" altLang="fr-FR" sz="3200" dirty="0">
                <a:solidFill>
                  <a:srgbClr val="000000"/>
                </a:solidFill>
              </a:rPr>
              <a:t>social de qualité</a:t>
            </a:r>
          </a:p>
          <a:p>
            <a:pPr marL="465137" indent="-457200" eaLnBrk="1" hangingPunct="1">
              <a:lnSpc>
                <a:spcPct val="90000"/>
              </a:lnSpc>
              <a:spcBef>
                <a:spcPts val="1200"/>
              </a:spcBef>
              <a:buFont typeface="Wingdings" panose="05000000000000000000" pitchFamily="2" charset="2"/>
              <a:buChar char="ü"/>
            </a:pPr>
            <a:r>
              <a:rPr lang="fr-FR" altLang="fr-FR" sz="3200" dirty="0" smtClean="0">
                <a:solidFill>
                  <a:srgbClr val="000000"/>
                </a:solidFill>
              </a:rPr>
              <a:t>démarche </a:t>
            </a:r>
            <a:r>
              <a:rPr lang="fr-FR" altLang="fr-FR" sz="3200" dirty="0">
                <a:solidFill>
                  <a:srgbClr val="000000"/>
                </a:solidFill>
              </a:rPr>
              <a:t>portée par la direction</a:t>
            </a:r>
          </a:p>
          <a:p>
            <a:pPr marL="465137" indent="-457200" eaLnBrk="1" hangingPunct="1">
              <a:lnSpc>
                <a:spcPct val="90000"/>
              </a:lnSpc>
              <a:spcBef>
                <a:spcPts val="1200"/>
              </a:spcBef>
              <a:buFont typeface="Wingdings" panose="05000000000000000000" pitchFamily="2" charset="2"/>
              <a:buChar char="ü"/>
            </a:pPr>
            <a:r>
              <a:rPr lang="fr-FR" altLang="fr-FR" sz="3200" dirty="0" smtClean="0">
                <a:solidFill>
                  <a:srgbClr val="000000"/>
                </a:solidFill>
              </a:rPr>
              <a:t>langage </a:t>
            </a:r>
            <a:r>
              <a:rPr lang="fr-FR" altLang="fr-FR" sz="3200" dirty="0">
                <a:solidFill>
                  <a:srgbClr val="000000"/>
                </a:solidFill>
              </a:rPr>
              <a:t>adapté à l'ensemble du personnel</a:t>
            </a:r>
          </a:p>
          <a:p>
            <a:pPr marL="465137" indent="-457200" eaLnBrk="1" hangingPunct="1">
              <a:lnSpc>
                <a:spcPct val="90000"/>
              </a:lnSpc>
              <a:spcBef>
                <a:spcPts val="1200"/>
              </a:spcBef>
              <a:buFont typeface="Wingdings" panose="05000000000000000000" pitchFamily="2" charset="2"/>
              <a:buChar char="ü"/>
            </a:pPr>
            <a:r>
              <a:rPr lang="fr-FR" altLang="fr-FR" sz="3200" dirty="0" smtClean="0">
                <a:solidFill>
                  <a:srgbClr val="000000"/>
                </a:solidFill>
              </a:rPr>
              <a:t>esprit </a:t>
            </a:r>
            <a:r>
              <a:rPr lang="fr-FR" altLang="fr-FR" sz="3200" dirty="0">
                <a:solidFill>
                  <a:srgbClr val="000000"/>
                </a:solidFill>
              </a:rPr>
              <a:t>d'accompagnement et de </a:t>
            </a:r>
            <a:r>
              <a:rPr lang="fr-FR" altLang="fr-FR" sz="3200" dirty="0" smtClean="0">
                <a:solidFill>
                  <a:srgbClr val="000000"/>
                </a:solidFill>
              </a:rPr>
              <a:t>soutien </a:t>
            </a:r>
            <a:r>
              <a:rPr lang="fr-FR" altLang="fr-FR" sz="3200" dirty="0">
                <a:solidFill>
                  <a:srgbClr val="000000"/>
                </a:solidFill>
              </a:rPr>
              <a:t>patience</a:t>
            </a:r>
          </a:p>
        </p:txBody>
      </p:sp>
    </p:spTree>
    <p:extLst>
      <p:ext uri="{BB962C8B-B14F-4D97-AF65-F5344CB8AC3E}">
        <p14:creationId xmlns:p14="http://schemas.microsoft.com/office/powerpoint/2010/main" val="19050771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914400" y="21367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b="1" dirty="0">
                <a:solidFill>
                  <a:srgbClr val="1F497D"/>
                </a:solidFill>
              </a:rPr>
              <a:t>Les Addictions en Entreprise</a:t>
            </a:r>
          </a:p>
        </p:txBody>
      </p:sp>
      <p:sp>
        <p:nvSpPr>
          <p:cNvPr id="69635" name="Text Box 2"/>
          <p:cNvSpPr txBox="1">
            <a:spLocks noChangeArrowheads="1"/>
          </p:cNvSpPr>
          <p:nvPr/>
        </p:nvSpPr>
        <p:spPr bwMode="auto">
          <a:xfrm>
            <a:off x="1066800" y="135667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1100"/>
              </a:spcBef>
            </a:pPr>
            <a:endParaRPr lang="fr-FR" altLang="fr-FR" sz="4400" b="1" u="sng" dirty="0">
              <a:solidFill>
                <a:srgbClr val="000000"/>
              </a:solidFill>
            </a:endParaRPr>
          </a:p>
          <a:p>
            <a:pPr algn="ctr" eaLnBrk="1" hangingPunct="1">
              <a:spcBef>
                <a:spcPts val="1100"/>
              </a:spcBef>
            </a:pPr>
            <a:r>
              <a:rPr lang="fr-FR" altLang="fr-FR" sz="4400" b="1" u="sng" dirty="0">
                <a:solidFill>
                  <a:srgbClr val="000000"/>
                </a:solidFill>
              </a:rPr>
              <a:t>Partie IV</a:t>
            </a:r>
          </a:p>
          <a:p>
            <a:pPr eaLnBrk="1" hangingPunct="1">
              <a:spcBef>
                <a:spcPts val="800"/>
              </a:spcBef>
            </a:pPr>
            <a:endParaRPr lang="fr-FR" altLang="fr-FR" sz="3200" dirty="0">
              <a:solidFill>
                <a:srgbClr val="000000"/>
              </a:solidFill>
            </a:endParaRPr>
          </a:p>
          <a:p>
            <a:pPr algn="ctr" eaLnBrk="1" hangingPunct="1">
              <a:spcBef>
                <a:spcPts val="800"/>
              </a:spcBef>
            </a:pPr>
            <a:r>
              <a:rPr lang="fr-FR" altLang="fr-FR" sz="3200" dirty="0" smtClean="0">
                <a:solidFill>
                  <a:srgbClr val="000000"/>
                </a:solidFill>
              </a:rPr>
              <a:t>QUESTIONS </a:t>
            </a:r>
            <a:r>
              <a:rPr lang="fr-FR" altLang="fr-FR" sz="3200" dirty="0">
                <a:solidFill>
                  <a:srgbClr val="000000"/>
                </a:solidFill>
              </a:rPr>
              <a:t>ET RESPONSES CONCRETES</a:t>
            </a:r>
          </a:p>
        </p:txBody>
      </p:sp>
    </p:spTree>
    <p:extLst>
      <p:ext uri="{BB962C8B-B14F-4D97-AF65-F5344CB8AC3E}">
        <p14:creationId xmlns:p14="http://schemas.microsoft.com/office/powerpoint/2010/main" val="2593834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222693" y="219393"/>
            <a:ext cx="749776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0659" name="Text Box 2"/>
          <p:cNvSpPr txBox="1">
            <a:spLocks noChangeArrowheads="1"/>
          </p:cNvSpPr>
          <p:nvPr/>
        </p:nvSpPr>
        <p:spPr bwMode="auto">
          <a:xfrm>
            <a:off x="347821" y="1158559"/>
            <a:ext cx="9390539"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4963" indent="-334963"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1200"/>
              </a:spcBef>
              <a:buFont typeface="Wingdings" panose="05000000000000000000" pitchFamily="2" charset="2"/>
              <a:buChar char=""/>
            </a:pPr>
            <a:r>
              <a:rPr lang="fr-FR" altLang="fr-FR" sz="2400" b="1" dirty="0">
                <a:solidFill>
                  <a:srgbClr val="000000"/>
                </a:solidFill>
              </a:rPr>
              <a:t>Comment, en pratique, mettre en place un dépistage tout en garantissant les droits fondamentaux et les libertés individuelles de chaque salarié ?</a:t>
            </a:r>
          </a:p>
          <a:p>
            <a:pPr marL="898525" algn="just" eaLnBrk="1" hangingPunct="1">
              <a:spcBef>
                <a:spcPts val="1200"/>
              </a:spcBef>
              <a:tabLst>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fr-FR" altLang="fr-FR" sz="2400" dirty="0" smtClean="0">
                <a:solidFill>
                  <a:srgbClr val="000000"/>
                </a:solidFill>
              </a:rPr>
              <a:t>1/Il </a:t>
            </a:r>
            <a:r>
              <a:rPr lang="fr-FR" altLang="fr-FR" sz="2400" dirty="0">
                <a:solidFill>
                  <a:srgbClr val="000000"/>
                </a:solidFill>
              </a:rPr>
              <a:t>faut inscrire le recours au dépistage au sein du règlement intérieur : première condition essentielle.</a:t>
            </a:r>
          </a:p>
          <a:p>
            <a:pPr marL="898525" algn="just" eaLnBrk="1" hangingPunct="1">
              <a:spcBef>
                <a:spcPts val="1200"/>
              </a:spcBef>
              <a:tabLst>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fr-FR" altLang="fr-FR" sz="2400" dirty="0" smtClean="0">
                <a:solidFill>
                  <a:srgbClr val="000000"/>
                </a:solidFill>
              </a:rPr>
              <a:t>2/Le </a:t>
            </a:r>
            <a:r>
              <a:rPr lang="fr-FR" altLang="fr-FR" sz="2400" dirty="0">
                <a:solidFill>
                  <a:srgbClr val="000000"/>
                </a:solidFill>
              </a:rPr>
              <a:t>règlement intérieur doit préciser la personne habilitée à effectuer le test de dépistage </a:t>
            </a:r>
          </a:p>
          <a:p>
            <a:pPr marL="898525" algn="just" eaLnBrk="1" hangingPunct="1">
              <a:spcBef>
                <a:spcPts val="1200"/>
              </a:spcBef>
              <a:tabLst>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fr-FR" altLang="fr-FR" sz="2400" dirty="0" smtClean="0">
                <a:solidFill>
                  <a:srgbClr val="000000"/>
                </a:solidFill>
              </a:rPr>
              <a:t>3/Il </a:t>
            </a:r>
            <a:r>
              <a:rPr lang="fr-FR" altLang="fr-FR" sz="2400" dirty="0">
                <a:solidFill>
                  <a:srgbClr val="000000"/>
                </a:solidFill>
              </a:rPr>
              <a:t>faut au préalable une information individuelle du salarié.</a:t>
            </a:r>
          </a:p>
          <a:p>
            <a:pPr marL="898525" algn="just" eaLnBrk="1" hangingPunct="1">
              <a:spcBef>
                <a:spcPts val="1200"/>
              </a:spcBef>
              <a:tabLst>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fr-FR" altLang="fr-FR" sz="2400" dirty="0" smtClean="0">
                <a:solidFill>
                  <a:srgbClr val="000000"/>
                </a:solidFill>
              </a:rPr>
              <a:t>4/Le </a:t>
            </a:r>
            <a:r>
              <a:rPr lang="fr-FR" altLang="fr-FR" sz="2400" dirty="0">
                <a:solidFill>
                  <a:srgbClr val="000000"/>
                </a:solidFill>
              </a:rPr>
              <a:t>salarié doit être consentant pour se faire dépister. Il faut dès lors lui préciser au préalable : </a:t>
            </a:r>
          </a:p>
          <a:p>
            <a:pPr marL="1249363" indent="-342900" algn="just" eaLnBrk="1" hangingPunct="1">
              <a:spcBef>
                <a:spcPts val="1200"/>
              </a:spcBef>
              <a:buFont typeface="Wingdings" panose="05000000000000000000" pitchFamily="2" charset="2"/>
              <a:buChar char="ü"/>
              <a:tabLst>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fr-FR" altLang="fr-FR" sz="2400" dirty="0" smtClean="0">
                <a:solidFill>
                  <a:srgbClr val="000000"/>
                </a:solidFill>
              </a:rPr>
              <a:t>la </a:t>
            </a:r>
            <a:r>
              <a:rPr lang="fr-FR" altLang="fr-FR" sz="2400" dirty="0">
                <a:solidFill>
                  <a:srgbClr val="000000"/>
                </a:solidFill>
              </a:rPr>
              <a:t>nature et l’objet du dépistage,</a:t>
            </a:r>
          </a:p>
          <a:p>
            <a:pPr marL="1249363" indent="-342900" algn="just" eaLnBrk="1" hangingPunct="1">
              <a:spcBef>
                <a:spcPts val="1200"/>
              </a:spcBef>
              <a:buFont typeface="Wingdings" panose="05000000000000000000" pitchFamily="2" charset="2"/>
              <a:buChar char="ü"/>
              <a:tabLst>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fr-FR" altLang="fr-FR" sz="2400" dirty="0" smtClean="0">
                <a:solidFill>
                  <a:srgbClr val="000000"/>
                </a:solidFill>
              </a:rPr>
              <a:t>les </a:t>
            </a:r>
            <a:r>
              <a:rPr lang="fr-FR" altLang="fr-FR" sz="2400" dirty="0">
                <a:solidFill>
                  <a:srgbClr val="000000"/>
                </a:solidFill>
              </a:rPr>
              <a:t>conséquences d’un résultat positif.</a:t>
            </a:r>
          </a:p>
          <a:p>
            <a:pPr algn="just" eaLnBrk="1" hangingPunct="1">
              <a:spcBef>
                <a:spcPts val="450"/>
              </a:spcBef>
            </a:pPr>
            <a:r>
              <a:rPr lang="fr-FR" altLang="fr-FR" sz="2400" dirty="0">
                <a:solidFill>
                  <a:srgbClr val="000000"/>
                </a:solidFill>
              </a:rPr>
              <a:t> </a:t>
            </a:r>
          </a:p>
          <a:p>
            <a:pPr algn="just" eaLnBrk="1" hangingPunct="1">
              <a:spcBef>
                <a:spcPts val="450"/>
              </a:spcBef>
            </a:pPr>
            <a:endParaRPr lang="fr-FR" altLang="fr-FR" sz="2400" dirty="0">
              <a:solidFill>
                <a:srgbClr val="000000"/>
              </a:solidFill>
            </a:endParaRPr>
          </a:p>
        </p:txBody>
      </p:sp>
    </p:spTree>
    <p:extLst>
      <p:ext uri="{BB962C8B-B14F-4D97-AF65-F5344CB8AC3E}">
        <p14:creationId xmlns:p14="http://schemas.microsoft.com/office/powerpoint/2010/main" val="26385137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ChangeArrowheads="1"/>
          </p:cNvSpPr>
          <p:nvPr/>
        </p:nvSpPr>
        <p:spPr bwMode="auto">
          <a:xfrm>
            <a:off x="304484" y="1088709"/>
            <a:ext cx="9449116" cy="4834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buFont typeface="Wingdings" panose="05000000000000000000" pitchFamily="2" charset="2"/>
              <a:buChar char=""/>
            </a:pPr>
            <a:r>
              <a:rPr lang="fr-FR" altLang="fr-FR" sz="2400" b="1" dirty="0">
                <a:solidFill>
                  <a:srgbClr val="000000"/>
                </a:solidFill>
              </a:rPr>
              <a:t>Le salarié peut-il refuser de se faire dépister ? Si oui, quelles sont les conséquences ?</a:t>
            </a:r>
          </a:p>
          <a:p>
            <a:pPr algn="just" eaLnBrk="1" hangingPunct="1">
              <a:spcBef>
                <a:spcPts val="1200"/>
              </a:spcBef>
              <a:buClrTx/>
              <a:buFontTx/>
              <a:buNone/>
            </a:pPr>
            <a:r>
              <a:rPr lang="fr-FR" altLang="fr-FR" sz="2400" dirty="0" smtClean="0">
                <a:solidFill>
                  <a:srgbClr val="000000"/>
                </a:solidFill>
              </a:rPr>
              <a:t>En </a:t>
            </a:r>
            <a:r>
              <a:rPr lang="fr-FR" altLang="fr-FR" sz="2400" dirty="0">
                <a:solidFill>
                  <a:srgbClr val="000000"/>
                </a:solidFill>
              </a:rPr>
              <a:t>principe, le salarié conserve le droit et la liberté de refuser ce contrôle, sans que cela puisse lui être reproché. Toutefois, dans certaines circonstances, le refus du salarié de se soumettre à un éthylotest peut parfois révéler un « aveu » de sa positivité.</a:t>
            </a:r>
          </a:p>
          <a:p>
            <a:pPr marL="441325" indent="-349250" algn="just" eaLnBrk="1" hangingPunct="1">
              <a:spcBef>
                <a:spcPts val="1200"/>
              </a:spcBef>
              <a:buClrTx/>
              <a:buFontTx/>
              <a:buNone/>
              <a:tabLst>
                <a:tab pos="2746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a:solidFill>
                  <a:srgbClr val="000000"/>
                </a:solidFill>
              </a:rPr>
              <a:t>5/Le salarié a la possibilité de contester les résultats du test par une contre-expertise. Cette possibilité n’est pas automatique, le salarié doit la réclamer.</a:t>
            </a:r>
          </a:p>
          <a:p>
            <a:pPr marL="441325" indent="-349250" algn="just" eaLnBrk="1" hangingPunct="1">
              <a:buClrTx/>
              <a:buFontTx/>
              <a:buNone/>
              <a:tabLst>
                <a:tab pos="2746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smtClean="0">
                <a:solidFill>
                  <a:srgbClr val="000000"/>
                </a:solidFill>
              </a:rPr>
              <a:t>6/La </a:t>
            </a:r>
            <a:r>
              <a:rPr lang="fr-FR" altLang="fr-FR" sz="2400" dirty="0">
                <a:solidFill>
                  <a:srgbClr val="000000"/>
                </a:solidFill>
              </a:rPr>
              <a:t>présence d’un tiers est souhaitable mais elle n’est pas obligatoire.</a:t>
            </a:r>
          </a:p>
          <a:p>
            <a:pPr marL="441325" indent="-349250" algn="just" eaLnBrk="1" hangingPunct="1">
              <a:buClrTx/>
              <a:buFontTx/>
              <a:buNone/>
              <a:tabLst>
                <a:tab pos="274638"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dirty="0" smtClean="0">
                <a:solidFill>
                  <a:srgbClr val="000000"/>
                </a:solidFill>
              </a:rPr>
              <a:t>7/Une </a:t>
            </a:r>
            <a:r>
              <a:rPr lang="fr-FR" altLang="fr-FR" sz="2400" dirty="0">
                <a:solidFill>
                  <a:srgbClr val="000000"/>
                </a:solidFill>
              </a:rPr>
              <a:t>information des délégués du personnel est souhaitable mais leur présence lors d’un contrôle n’est pas obligatoire.</a:t>
            </a:r>
          </a:p>
        </p:txBody>
      </p:sp>
      <p:sp>
        <p:nvSpPr>
          <p:cNvPr id="71683" name="Text Box 2"/>
          <p:cNvSpPr txBox="1">
            <a:spLocks noChangeArrowheads="1"/>
          </p:cNvSpPr>
          <p:nvPr/>
        </p:nvSpPr>
        <p:spPr bwMode="auto">
          <a:xfrm>
            <a:off x="1642429" y="120016"/>
            <a:ext cx="74977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Tree>
    <p:extLst>
      <p:ext uri="{BB962C8B-B14F-4D97-AF65-F5344CB8AC3E}">
        <p14:creationId xmlns:p14="http://schemas.microsoft.com/office/powerpoint/2010/main" val="27698828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1587500" y="45720"/>
            <a:ext cx="74993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2707" name="Text Box 2"/>
          <p:cNvSpPr txBox="1">
            <a:spLocks noChangeArrowheads="1"/>
          </p:cNvSpPr>
          <p:nvPr/>
        </p:nvSpPr>
        <p:spPr bwMode="auto">
          <a:xfrm>
            <a:off x="337184" y="1238250"/>
            <a:ext cx="9279255"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4963" indent="-334963"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500"/>
              </a:spcBef>
              <a:buFont typeface="Wingdings" panose="05000000000000000000" pitchFamily="2" charset="2"/>
              <a:buChar char=""/>
            </a:pPr>
            <a:r>
              <a:rPr lang="fr-FR" altLang="fr-FR" sz="2800" b="1" dirty="0">
                <a:solidFill>
                  <a:srgbClr val="000000"/>
                </a:solidFill>
              </a:rPr>
              <a:t>Le CHSCT peut-il intervenir au moment de l’élaboration du règlement intérieur pour émettre son avis en matière de dépistage ?</a:t>
            </a:r>
          </a:p>
          <a:p>
            <a:pPr algn="just" eaLnBrk="1" hangingPunct="1">
              <a:spcBef>
                <a:spcPts val="500"/>
              </a:spcBef>
            </a:pPr>
            <a:r>
              <a:rPr lang="fr-FR" altLang="fr-FR" sz="2800" dirty="0">
                <a:solidFill>
                  <a:srgbClr val="000000"/>
                </a:solidFill>
              </a:rPr>
              <a:t>	Le CHSCT doit être consulté sur le règlement intérieur et ses dispositions concernant l’hygiène, la sécurité, la santé et les conditions de travail</a:t>
            </a:r>
            <a:r>
              <a:rPr lang="fr-FR" altLang="fr-FR" sz="2800" b="1" dirty="0">
                <a:solidFill>
                  <a:srgbClr val="000000"/>
                </a:solidFill>
              </a:rPr>
              <a:t> </a:t>
            </a:r>
          </a:p>
          <a:p>
            <a:pPr algn="just" eaLnBrk="1" hangingPunct="1"/>
            <a:r>
              <a:rPr lang="fr-FR" altLang="fr-FR" sz="2000" b="1" dirty="0">
                <a:solidFill>
                  <a:srgbClr val="000000"/>
                </a:solidFill>
              </a:rPr>
              <a:t> </a:t>
            </a:r>
            <a:endParaRPr lang="fr-FR" altLang="fr-FR" sz="2000" b="1" dirty="0" smtClean="0">
              <a:solidFill>
                <a:srgbClr val="000000"/>
              </a:solidFill>
            </a:endParaRPr>
          </a:p>
          <a:p>
            <a:pPr algn="just" eaLnBrk="1" hangingPunct="1">
              <a:spcBef>
                <a:spcPts val="500"/>
              </a:spcBef>
              <a:buFont typeface="Wingdings" panose="05000000000000000000" pitchFamily="2" charset="2"/>
              <a:buChar char=""/>
            </a:pPr>
            <a:r>
              <a:rPr lang="fr-FR" altLang="fr-FR" sz="2800" b="1" dirty="0" smtClean="0">
                <a:solidFill>
                  <a:srgbClr val="000000"/>
                </a:solidFill>
              </a:rPr>
              <a:t>Qui pratique les tests de contrôle de l’alcoolémie ?</a:t>
            </a:r>
          </a:p>
          <a:p>
            <a:pPr algn="just" eaLnBrk="1" hangingPunct="1">
              <a:spcBef>
                <a:spcPts val="500"/>
              </a:spcBef>
            </a:pPr>
            <a:r>
              <a:rPr lang="fr-FR" altLang="fr-FR" sz="2800" dirty="0">
                <a:solidFill>
                  <a:srgbClr val="000000"/>
                </a:solidFill>
              </a:rPr>
              <a:t>	Ces tests sont effectués par toute personne ou organisme désignés par l’employeur. La contre-expertise éventuelle, dont le coût est à la charge de l’employeur, n’est pas effectuée par le MT.</a:t>
            </a:r>
          </a:p>
          <a:p>
            <a:pPr algn="just" eaLnBrk="1" hangingPunct="1">
              <a:spcBef>
                <a:spcPts val="500"/>
              </a:spcBef>
            </a:pPr>
            <a:endParaRPr lang="fr-FR" altLang="fr-FR" sz="2800" dirty="0">
              <a:solidFill>
                <a:srgbClr val="000000"/>
              </a:solidFill>
            </a:endParaRPr>
          </a:p>
        </p:txBody>
      </p:sp>
    </p:spTree>
    <p:extLst>
      <p:ext uri="{BB962C8B-B14F-4D97-AF65-F5344CB8AC3E}">
        <p14:creationId xmlns:p14="http://schemas.microsoft.com/office/powerpoint/2010/main" val="40126164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420813" y="0"/>
            <a:ext cx="749776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3731" name="Text Box 2"/>
          <p:cNvSpPr txBox="1">
            <a:spLocks noChangeArrowheads="1"/>
          </p:cNvSpPr>
          <p:nvPr/>
        </p:nvSpPr>
        <p:spPr bwMode="auto">
          <a:xfrm>
            <a:off x="601346" y="1225233"/>
            <a:ext cx="8569325"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4963" indent="-334963"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spcBef>
                <a:spcPts val="550"/>
              </a:spcBef>
              <a:buFont typeface="Wingdings" panose="05000000000000000000" pitchFamily="2" charset="2"/>
              <a:buChar char=""/>
            </a:pPr>
            <a:r>
              <a:rPr lang="fr-FR" altLang="fr-FR" sz="2800" b="1" dirty="0">
                <a:solidFill>
                  <a:srgbClr val="000000"/>
                </a:solidFill>
              </a:rPr>
              <a:t>Les contrôles d’alcoolémie peuvent-ils être imposés ?</a:t>
            </a:r>
          </a:p>
          <a:p>
            <a:pPr algn="just" eaLnBrk="1" hangingPunct="1">
              <a:spcBef>
                <a:spcPts val="1200"/>
              </a:spcBef>
            </a:pPr>
            <a:r>
              <a:rPr lang="fr-FR" altLang="fr-FR" sz="2800" dirty="0">
                <a:solidFill>
                  <a:srgbClr val="000000"/>
                </a:solidFill>
              </a:rPr>
              <a:t>	La direction peut imposer l’alcootest aux salariés occupés à l’exécution de certains travaux ou à la conduite de certains engins ou machines, dans les cas où l’état d’imprégnation alcoolique constitue un danger pour les intéressés ou leur environnement.</a:t>
            </a:r>
          </a:p>
          <a:p>
            <a:pPr algn="just" eaLnBrk="1" hangingPunct="1">
              <a:spcBef>
                <a:spcPts val="1200"/>
              </a:spcBef>
            </a:pPr>
            <a:r>
              <a:rPr lang="fr-FR" altLang="fr-FR" sz="2800" dirty="0">
                <a:solidFill>
                  <a:srgbClr val="000000"/>
                </a:solidFill>
              </a:rPr>
              <a:t>	En l’absence de note de service ou de règlement intérieur précisant les modalités des contrôles d’alcoolémie, ceux-ci ne peuvent être imposés au salarié.</a:t>
            </a:r>
          </a:p>
          <a:p>
            <a:pPr algn="just" eaLnBrk="1" hangingPunct="1">
              <a:spcBef>
                <a:spcPts val="550"/>
              </a:spcBef>
            </a:pPr>
            <a:r>
              <a:rPr lang="fr-FR" altLang="fr-FR" sz="2800" dirty="0">
                <a:solidFill>
                  <a:srgbClr val="000000"/>
                </a:solidFill>
              </a:rPr>
              <a:t> </a:t>
            </a:r>
          </a:p>
          <a:p>
            <a:pPr algn="just" eaLnBrk="1" hangingPunct="1">
              <a:spcBef>
                <a:spcPts val="550"/>
              </a:spcBef>
            </a:pPr>
            <a:endParaRPr lang="fr-FR" altLang="fr-FR" sz="2800" dirty="0">
              <a:solidFill>
                <a:srgbClr val="000000"/>
              </a:solidFill>
            </a:endParaRPr>
          </a:p>
        </p:txBody>
      </p:sp>
    </p:spTree>
    <p:extLst>
      <p:ext uri="{BB962C8B-B14F-4D97-AF65-F5344CB8AC3E}">
        <p14:creationId xmlns:p14="http://schemas.microsoft.com/office/powerpoint/2010/main" val="24453246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340360" y="1141413"/>
            <a:ext cx="9352280" cy="348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365125" indent="-365125" algn="just" eaLnBrk="1" hangingPunct="1">
              <a:buFont typeface="Wingdings" panose="05000000000000000000" pitchFamily="2" charset="2"/>
              <a:buChar cha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b="1" dirty="0">
                <a:solidFill>
                  <a:srgbClr val="000000"/>
                </a:solidFill>
              </a:rPr>
              <a:t>Que faire en cas d’alcootest positif ou d’état d’ébriété manifeste d’un salarié, au-delà des mesures disciplinaires ultérieures éventuelles ?</a:t>
            </a:r>
          </a:p>
          <a:p>
            <a:pPr marL="365125" algn="just" eaLnBrk="1" hangingPunct="1">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smtClean="0">
                <a:solidFill>
                  <a:srgbClr val="000000"/>
                </a:solidFill>
              </a:rPr>
              <a:t>L’employeur </a:t>
            </a:r>
            <a:r>
              <a:rPr lang="fr-FR" altLang="fr-FR" sz="2000" dirty="0">
                <a:solidFill>
                  <a:srgbClr val="000000"/>
                </a:solidFill>
              </a:rPr>
              <a:t>peut interdire l’accès au poste de travail ou exiger le retrait immédiat du salarié.</a:t>
            </a:r>
          </a:p>
          <a:p>
            <a:pPr marL="365125" algn="just" eaLnBrk="1" hangingPunct="1">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Le salarié peut être envoyé à l’infirmerie ou en salle de repos le temps nécessaire, ou reconduit à son domicile et si besoin accompagné. Toutefois, l’employeur ne doit pas laisser rentrer le salarié seul chez lui, sans surveillance.</a:t>
            </a:r>
          </a:p>
          <a:p>
            <a:pPr marL="365125" algn="just" eaLnBrk="1" hangingPunct="1">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L’employeur est responsable jusqu’à la prise en charge du salarié par un proche, sa famille. </a:t>
            </a:r>
          </a:p>
          <a:p>
            <a:pPr marL="365125" algn="just" eaLnBrk="1" hangingPunct="1">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a:solidFill>
                  <a:srgbClr val="000000"/>
                </a:solidFill>
              </a:rPr>
              <a:t>Si l’employeur considère que l’état d’ébriété du salarié est sérieux, il pourra aussi contacter le SAMU ou la Médecine du Travail.</a:t>
            </a:r>
          </a:p>
        </p:txBody>
      </p:sp>
      <p:sp>
        <p:nvSpPr>
          <p:cNvPr id="74755" name="Text Box 2"/>
          <p:cNvSpPr txBox="1">
            <a:spLocks noChangeArrowheads="1"/>
          </p:cNvSpPr>
          <p:nvPr/>
        </p:nvSpPr>
        <p:spPr bwMode="auto">
          <a:xfrm>
            <a:off x="1375093" y="212725"/>
            <a:ext cx="74977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4756" name="Rectangle 3"/>
          <p:cNvSpPr>
            <a:spLocks noChangeArrowheads="1"/>
          </p:cNvSpPr>
          <p:nvPr/>
        </p:nvSpPr>
        <p:spPr bwMode="auto">
          <a:xfrm>
            <a:off x="340360" y="4774883"/>
            <a:ext cx="9352280" cy="13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marL="365125" indent="-274638" algn="just" eaLnBrk="1" hangingPunct="1">
              <a:buFont typeface="Wingdings" panose="05000000000000000000" pitchFamily="2" charset="2"/>
              <a:buChar char=""/>
            </a:pPr>
            <a:r>
              <a:rPr lang="fr-FR" altLang="fr-FR" sz="2000" b="1" dirty="0">
                <a:solidFill>
                  <a:srgbClr val="000000"/>
                </a:solidFill>
              </a:rPr>
              <a:t>Un employeur peut-il sanctionner un employé qui consomme de l’alcool sur son lieu de travail ?</a:t>
            </a:r>
          </a:p>
          <a:p>
            <a:pPr marL="365125" algn="just" eaLnBrk="1" hangingPunct="1">
              <a:buClrTx/>
              <a:buFontTx/>
              <a:buNone/>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000" dirty="0" smtClean="0">
                <a:solidFill>
                  <a:srgbClr val="000000"/>
                </a:solidFill>
              </a:rPr>
              <a:t>Ces </a:t>
            </a:r>
            <a:r>
              <a:rPr lang="fr-FR" altLang="fr-FR" sz="2000" dirty="0">
                <a:solidFill>
                  <a:srgbClr val="000000"/>
                </a:solidFill>
              </a:rPr>
              <a:t>sanctions peuvent être : un avertissement, un blâme, une mise à pied, une rétrogradation, un licenciement pour faute. </a:t>
            </a:r>
          </a:p>
        </p:txBody>
      </p:sp>
    </p:spTree>
    <p:extLst>
      <p:ext uri="{BB962C8B-B14F-4D97-AF65-F5344CB8AC3E}">
        <p14:creationId xmlns:p14="http://schemas.microsoft.com/office/powerpoint/2010/main" val="17909320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771526" y="1417638"/>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indent="11113" eaLnBrk="1" hangingPunct="1">
              <a:spcAft>
                <a:spcPts val="1413"/>
              </a:spcAft>
              <a:tabLst>
                <a:tab pos="357188"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400" dirty="0">
                <a:solidFill>
                  <a:srgbClr val="000000"/>
                </a:solidFill>
              </a:rPr>
              <a:t>Évolution de la consommation quotidienne d'alcool parmi les 18-75 ans (en %)</a:t>
            </a:r>
            <a:r>
              <a:rPr lang="fr-FR" altLang="fr-FR" sz="2600" dirty="0">
                <a:solidFill>
                  <a:srgbClr val="000000"/>
                </a:solidFill>
              </a:rPr>
              <a:t> </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6" y="2405063"/>
            <a:ext cx="7904163"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8" name="Text Box 3"/>
          <p:cNvSpPr txBox="1">
            <a:spLocks noChangeArrowheads="1"/>
          </p:cNvSpPr>
          <p:nvPr/>
        </p:nvSpPr>
        <p:spPr bwMode="auto">
          <a:xfrm>
            <a:off x="923926" y="273050"/>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Épidémiologie</a:t>
            </a:r>
          </a:p>
        </p:txBody>
      </p:sp>
    </p:spTree>
    <p:extLst>
      <p:ext uri="{BB962C8B-B14F-4D97-AF65-F5344CB8AC3E}">
        <p14:creationId xmlns:p14="http://schemas.microsoft.com/office/powerpoint/2010/main" val="25578694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385571" y="0"/>
            <a:ext cx="74977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5779" name="Text Box 2"/>
          <p:cNvSpPr txBox="1">
            <a:spLocks noChangeArrowheads="1"/>
          </p:cNvSpPr>
          <p:nvPr/>
        </p:nvSpPr>
        <p:spPr bwMode="auto">
          <a:xfrm>
            <a:off x="281304" y="735331"/>
            <a:ext cx="9975216" cy="60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lnSpc>
                <a:spcPct val="90000"/>
              </a:lnSpc>
              <a:spcBef>
                <a:spcPts val="425"/>
              </a:spcBef>
            </a:pPr>
            <a:endParaRPr lang="fr-FR" altLang="fr-FR" dirty="0">
              <a:solidFill>
                <a:srgbClr val="000000"/>
              </a:solidFill>
            </a:endParaRPr>
          </a:p>
          <a:p>
            <a:pPr algn="just" eaLnBrk="1" hangingPunct="1">
              <a:lnSpc>
                <a:spcPct val="90000"/>
              </a:lnSpc>
              <a:spcBef>
                <a:spcPts val="425"/>
              </a:spcBef>
              <a:buFont typeface="Wingdings" panose="05000000000000000000" pitchFamily="2" charset="2"/>
              <a:buChar char=""/>
            </a:pPr>
            <a:r>
              <a:rPr lang="fr-FR" altLang="fr-FR" sz="2000" b="1" dirty="0">
                <a:solidFill>
                  <a:srgbClr val="000000"/>
                </a:solidFill>
              </a:rPr>
              <a:t>« En cas de gros doute » sur un membre de l’équipe, l’employeur peut-il le « faire souffler » dans un éthylotest avant de le laisser partir en chantier ?</a:t>
            </a:r>
          </a:p>
          <a:p>
            <a:pPr algn="just" eaLnBrk="1" hangingPunct="1">
              <a:lnSpc>
                <a:spcPct val="90000"/>
              </a:lnSpc>
              <a:spcBef>
                <a:spcPts val="425"/>
              </a:spcBef>
            </a:pPr>
            <a:endParaRPr lang="fr-FR" altLang="fr-FR" sz="600" dirty="0">
              <a:solidFill>
                <a:srgbClr val="000000"/>
              </a:solidFill>
            </a:endParaRPr>
          </a:p>
          <a:p>
            <a:pPr marL="365125" indent="0" algn="just" eaLnBrk="1" hangingPunct="1">
              <a:lnSpc>
                <a:spcPct val="90000"/>
              </a:lnSpc>
              <a:spcBef>
                <a:spcPts val="425"/>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dirty="0">
                <a:solidFill>
                  <a:srgbClr val="000000"/>
                </a:solidFill>
              </a:rPr>
              <a:t>L’employeur peut décider de mettre en place un contrôle de dépistage au sein de son </a:t>
            </a:r>
            <a:r>
              <a:rPr lang="fr-FR" altLang="fr-FR" sz="2000" dirty="0" smtClean="0">
                <a:solidFill>
                  <a:srgbClr val="000000"/>
                </a:solidFill>
              </a:rPr>
              <a:t>entreprise </a:t>
            </a:r>
            <a:r>
              <a:rPr lang="fr-FR" altLang="fr-FR" sz="2000" dirty="0">
                <a:solidFill>
                  <a:srgbClr val="000000"/>
                </a:solidFill>
              </a:rPr>
              <a:t>pour les salariés qui occupent un poste de sécurité ou pour un salarié dont </a:t>
            </a:r>
            <a:r>
              <a:rPr lang="fr-FR" altLang="fr-FR" sz="2000" dirty="0" smtClean="0">
                <a:solidFill>
                  <a:srgbClr val="000000"/>
                </a:solidFill>
              </a:rPr>
              <a:t>le </a:t>
            </a:r>
            <a:r>
              <a:rPr lang="fr-FR" altLang="fr-FR" sz="2000" dirty="0">
                <a:solidFill>
                  <a:srgbClr val="000000"/>
                </a:solidFill>
              </a:rPr>
              <a:t>comportement évoque un état d’ébriété manifeste. </a:t>
            </a:r>
          </a:p>
          <a:p>
            <a:pPr marL="365125" indent="0" algn="just" eaLnBrk="1" hangingPunct="1">
              <a:lnSpc>
                <a:spcPct val="90000"/>
              </a:lnSpc>
              <a:spcBef>
                <a:spcPts val="425"/>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dirty="0">
                <a:solidFill>
                  <a:srgbClr val="000000"/>
                </a:solidFill>
              </a:rPr>
              <a:t>La liste des postes à risques est interne à chaque entreprise et est établie par le chef </a:t>
            </a:r>
            <a:r>
              <a:rPr lang="fr-FR" altLang="fr-FR" sz="2000" dirty="0" smtClean="0">
                <a:solidFill>
                  <a:srgbClr val="000000"/>
                </a:solidFill>
              </a:rPr>
              <a:t>d’entreprise </a:t>
            </a:r>
            <a:r>
              <a:rPr lang="fr-FR" altLang="fr-FR" sz="2000" dirty="0">
                <a:solidFill>
                  <a:srgbClr val="000000"/>
                </a:solidFill>
              </a:rPr>
              <a:t>qui peut solliciter l’aide du médecin du travail.</a:t>
            </a:r>
          </a:p>
          <a:p>
            <a:pPr algn="just" eaLnBrk="1" hangingPunct="1">
              <a:lnSpc>
                <a:spcPct val="90000"/>
              </a:lnSpc>
              <a:spcBef>
                <a:spcPts val="425"/>
              </a:spcBef>
            </a:pPr>
            <a:endParaRPr lang="fr-FR" altLang="fr-FR" b="1" dirty="0">
              <a:solidFill>
                <a:srgbClr val="000000"/>
              </a:solidFill>
            </a:endParaRPr>
          </a:p>
          <a:p>
            <a:pPr algn="just" eaLnBrk="1" hangingPunct="1">
              <a:lnSpc>
                <a:spcPct val="90000"/>
              </a:lnSpc>
              <a:spcBef>
                <a:spcPts val="425"/>
              </a:spcBef>
            </a:pPr>
            <a:r>
              <a:rPr lang="fr-FR" altLang="fr-FR" sz="2000" b="1" dirty="0">
                <a:solidFill>
                  <a:srgbClr val="000000"/>
                </a:solidFill>
              </a:rPr>
              <a:t>POSTES DE TRAVAIL A RISQUES, DE SECURITE </a:t>
            </a: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Un salarié qui manipule des produits dangereux</a:t>
            </a: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Un salarié occupé à une machine dangereuse</a:t>
            </a: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Un salarié qui conduit des véhicules automobiles et notamment transporte des </a:t>
            </a:r>
            <a:r>
              <a:rPr lang="fr-FR" altLang="fr-FR" sz="2000" dirty="0" smtClean="0">
                <a:solidFill>
                  <a:srgbClr val="000000"/>
                </a:solidFill>
              </a:rPr>
              <a:t>personnes</a:t>
            </a:r>
            <a:endParaRPr lang="fr-FR" altLang="fr-FR" sz="2000" dirty="0">
              <a:solidFill>
                <a:srgbClr val="000000"/>
              </a:solidFill>
            </a:endParaRP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Un conducteur de PL</a:t>
            </a: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Un cariste</a:t>
            </a: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Un chauffeur livreur</a:t>
            </a: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Un chauffeur RATP</a:t>
            </a: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Un conducteur de camion transportant des produits inflammables</a:t>
            </a:r>
          </a:p>
          <a:p>
            <a:pPr algn="just" eaLnBrk="1" hangingPunct="1">
              <a:lnSpc>
                <a:spcPct val="90000"/>
              </a:lnSpc>
              <a:spcBef>
                <a:spcPts val="425"/>
              </a:spcBef>
              <a:buFont typeface="Wingdings" panose="05000000000000000000" pitchFamily="2" charset="2"/>
              <a:buChar char="ü"/>
            </a:pPr>
            <a:r>
              <a:rPr lang="fr-FR" altLang="fr-FR" sz="2000" dirty="0">
                <a:solidFill>
                  <a:srgbClr val="000000"/>
                </a:solidFill>
              </a:rPr>
              <a:t> etc… </a:t>
            </a:r>
          </a:p>
        </p:txBody>
      </p:sp>
    </p:spTree>
    <p:extLst>
      <p:ext uri="{BB962C8B-B14F-4D97-AF65-F5344CB8AC3E}">
        <p14:creationId xmlns:p14="http://schemas.microsoft.com/office/powerpoint/2010/main" val="32368296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1459231" y="0"/>
            <a:ext cx="749776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6803" name="Text Box 2"/>
          <p:cNvSpPr txBox="1">
            <a:spLocks noChangeArrowheads="1"/>
          </p:cNvSpPr>
          <p:nvPr/>
        </p:nvSpPr>
        <p:spPr bwMode="auto">
          <a:xfrm>
            <a:off x="768986" y="1221106"/>
            <a:ext cx="8569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marL="0" indent="0" algn="just" eaLnBrk="1" hangingPunct="1">
              <a:spcBef>
                <a:spcPts val="18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b="1" dirty="0">
                <a:solidFill>
                  <a:srgbClr val="000000"/>
                </a:solidFill>
              </a:rPr>
              <a:t>Peut-on interdire totalement l’introduction d’alcool sur le lieu de travail ?</a:t>
            </a:r>
            <a:r>
              <a:rPr lang="fr-FR" altLang="fr-FR" sz="2400" dirty="0">
                <a:solidFill>
                  <a:srgbClr val="000000"/>
                </a:solidFill>
              </a:rPr>
              <a:t> </a:t>
            </a:r>
          </a:p>
          <a:p>
            <a:pPr marL="0" indent="0" algn="just" eaLnBrk="1" hangingPunct="1">
              <a:spcBef>
                <a:spcPts val="18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Non </a:t>
            </a:r>
            <a:r>
              <a:rPr lang="fr-FR" altLang="fr-FR" sz="2400" dirty="0">
                <a:solidFill>
                  <a:srgbClr val="000000"/>
                </a:solidFill>
              </a:rPr>
              <a:t>(</a:t>
            </a:r>
            <a:r>
              <a:rPr lang="fr-FR" altLang="fr-FR" sz="2400" u="sng" dirty="0">
                <a:solidFill>
                  <a:srgbClr val="000000"/>
                </a:solidFill>
              </a:rPr>
              <a:t>CE n° 349365 du 12 novembre 2012</a:t>
            </a:r>
            <a:r>
              <a:rPr lang="fr-FR" altLang="fr-FR" sz="2400" dirty="0">
                <a:solidFill>
                  <a:srgbClr val="000000"/>
                </a:solidFill>
              </a:rPr>
              <a:t>)</a:t>
            </a:r>
          </a:p>
          <a:p>
            <a:pPr marL="0" indent="0" algn="just" eaLnBrk="1" hangingPunct="1">
              <a:spcBef>
                <a:spcPts val="18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b="1" dirty="0" smtClean="0">
                <a:solidFill>
                  <a:srgbClr val="000000"/>
                </a:solidFill>
              </a:rPr>
              <a:t>Est-ce </a:t>
            </a:r>
            <a:r>
              <a:rPr lang="fr-FR" altLang="fr-FR" sz="2400" b="1" dirty="0">
                <a:solidFill>
                  <a:srgbClr val="000000"/>
                </a:solidFill>
              </a:rPr>
              <a:t>qu'on peut licencier un salarié qui a consumé du l'alcool sur le lieu </a:t>
            </a:r>
            <a:r>
              <a:rPr lang="fr-FR" altLang="fr-FR" sz="2400" b="1" dirty="0" smtClean="0">
                <a:solidFill>
                  <a:srgbClr val="000000"/>
                </a:solidFill>
              </a:rPr>
              <a:t>du  </a:t>
            </a:r>
            <a:r>
              <a:rPr lang="fr-FR" altLang="fr-FR" sz="2400" b="1" dirty="0">
                <a:solidFill>
                  <a:srgbClr val="000000"/>
                </a:solidFill>
              </a:rPr>
              <a:t>travail ?</a:t>
            </a:r>
          </a:p>
          <a:p>
            <a:pPr marL="0" indent="0" algn="just" eaLnBrk="1" hangingPunct="1">
              <a:spcBef>
                <a:spcPts val="18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Le </a:t>
            </a:r>
            <a:r>
              <a:rPr lang="fr-FR" altLang="fr-FR" sz="2400" dirty="0">
                <a:solidFill>
                  <a:srgbClr val="000000"/>
                </a:solidFill>
              </a:rPr>
              <a:t>seul fait de consommer de l’alcool sur les lieux de travail en violation du </a:t>
            </a:r>
            <a:r>
              <a:rPr lang="fr-FR" altLang="fr-FR" sz="2400" dirty="0" smtClean="0">
                <a:solidFill>
                  <a:srgbClr val="000000"/>
                </a:solidFill>
              </a:rPr>
              <a:t>règlement </a:t>
            </a:r>
            <a:r>
              <a:rPr lang="fr-FR" altLang="fr-FR" sz="2400" dirty="0">
                <a:solidFill>
                  <a:srgbClr val="000000"/>
                </a:solidFill>
              </a:rPr>
              <a:t>intérieur n’est pas forcément constitutif d’une faute suffisamment </a:t>
            </a:r>
            <a:r>
              <a:rPr lang="fr-FR" altLang="fr-FR" sz="2400" dirty="0" smtClean="0">
                <a:solidFill>
                  <a:srgbClr val="000000"/>
                </a:solidFill>
              </a:rPr>
              <a:t>sérieuse </a:t>
            </a:r>
            <a:r>
              <a:rPr lang="fr-FR" altLang="fr-FR" sz="2400" dirty="0">
                <a:solidFill>
                  <a:srgbClr val="000000"/>
                </a:solidFill>
              </a:rPr>
              <a:t>pour justifier le licenciement d’un salarié dont le comportement est </a:t>
            </a:r>
            <a:r>
              <a:rPr lang="fr-FR" altLang="fr-FR" sz="2400" dirty="0" smtClean="0">
                <a:solidFill>
                  <a:srgbClr val="000000"/>
                </a:solidFill>
              </a:rPr>
              <a:t>normal </a:t>
            </a:r>
            <a:r>
              <a:rPr lang="fr-FR" altLang="fr-FR" sz="2400" dirty="0">
                <a:solidFill>
                  <a:srgbClr val="000000"/>
                </a:solidFill>
              </a:rPr>
              <a:t>et les propos lucides.</a:t>
            </a:r>
          </a:p>
          <a:p>
            <a:pPr algn="just" eaLnBrk="1" hangingPunct="1">
              <a:spcBef>
                <a:spcPts val="500"/>
              </a:spcBef>
            </a:pPr>
            <a:endParaRPr lang="fr-FR" altLang="fr-FR" sz="2400" dirty="0">
              <a:solidFill>
                <a:srgbClr val="000000"/>
              </a:solidFill>
            </a:endParaRPr>
          </a:p>
        </p:txBody>
      </p:sp>
    </p:spTree>
    <p:extLst>
      <p:ext uri="{BB962C8B-B14F-4D97-AF65-F5344CB8AC3E}">
        <p14:creationId xmlns:p14="http://schemas.microsoft.com/office/powerpoint/2010/main" val="20620365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1222693" y="0"/>
            <a:ext cx="749776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7827" name="Text Box 2"/>
          <p:cNvSpPr txBox="1">
            <a:spLocks noChangeArrowheads="1"/>
          </p:cNvSpPr>
          <p:nvPr/>
        </p:nvSpPr>
        <p:spPr bwMode="auto">
          <a:xfrm>
            <a:off x="362269" y="942976"/>
            <a:ext cx="9528491"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just" eaLnBrk="1" hangingPunct="1">
              <a:lnSpc>
                <a:spcPct val="80000"/>
              </a:lnSpc>
              <a:spcBef>
                <a:spcPts val="500"/>
              </a:spcBef>
            </a:pPr>
            <a:r>
              <a:rPr lang="fr-FR" altLang="fr-FR" sz="2400" dirty="0">
                <a:solidFill>
                  <a:schemeClr val="tx1"/>
                </a:solidFill>
              </a:rPr>
              <a:t>Les juges se montrent en revanche sévères</a:t>
            </a:r>
            <a:r>
              <a:rPr lang="fr-FR" altLang="fr-FR" sz="2400" u="sng" dirty="0">
                <a:solidFill>
                  <a:schemeClr val="tx1"/>
                </a:solidFill>
              </a:rPr>
              <a:t> :</a:t>
            </a:r>
          </a:p>
          <a:p>
            <a:pPr marL="0" indent="0" algn="just" eaLnBrk="1" hangingPunct="1">
              <a:lnSpc>
                <a:spcPct val="80000"/>
              </a:lnSpc>
              <a:spcBef>
                <a:spcPts val="18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Lorsque </a:t>
            </a:r>
            <a:r>
              <a:rPr lang="fr-FR" altLang="fr-FR" sz="2400" dirty="0">
                <a:solidFill>
                  <a:srgbClr val="000000"/>
                </a:solidFill>
              </a:rPr>
              <a:t>le salarié occupe un </a:t>
            </a:r>
            <a:r>
              <a:rPr lang="fr-FR" altLang="fr-FR" sz="2400" b="1" dirty="0">
                <a:solidFill>
                  <a:srgbClr val="000000"/>
                </a:solidFill>
              </a:rPr>
              <a:t>poste à risque</a:t>
            </a:r>
            <a:r>
              <a:rPr lang="fr-FR" altLang="fr-FR" sz="2400" dirty="0">
                <a:solidFill>
                  <a:srgbClr val="000000"/>
                </a:solidFill>
              </a:rPr>
              <a:t>, (un salarié ne peut être </a:t>
            </a:r>
            <a:r>
              <a:rPr lang="fr-FR" altLang="fr-FR" sz="2400" dirty="0" smtClean="0">
                <a:solidFill>
                  <a:srgbClr val="000000"/>
                </a:solidFill>
              </a:rPr>
              <a:t>licencié </a:t>
            </a:r>
            <a:r>
              <a:rPr lang="fr-FR" altLang="fr-FR" sz="2400" dirty="0">
                <a:solidFill>
                  <a:srgbClr val="000000"/>
                </a:solidFill>
              </a:rPr>
              <a:t>sur un état d’ébriété causé dans le cadre de sa vie personnelle)</a:t>
            </a:r>
          </a:p>
          <a:p>
            <a:pPr marL="0" indent="0" algn="just" eaLnBrk="1" hangingPunct="1">
              <a:lnSpc>
                <a:spcPct val="80000"/>
              </a:lnSpc>
              <a:spcBef>
                <a:spcPts val="500"/>
              </a:spcBef>
            </a:pPr>
            <a:r>
              <a:rPr lang="fr-FR" altLang="fr-FR" sz="2400" dirty="0">
                <a:solidFill>
                  <a:srgbClr val="000000"/>
                </a:solidFill>
              </a:rPr>
              <a:t> </a:t>
            </a:r>
            <a:r>
              <a:rPr lang="fr-FR" altLang="fr-FR" sz="2400" dirty="0" smtClean="0">
                <a:solidFill>
                  <a:srgbClr val="000000"/>
                </a:solidFill>
              </a:rPr>
              <a:t>En </a:t>
            </a:r>
            <a:r>
              <a:rPr lang="fr-FR" altLang="fr-FR" sz="2400" dirty="0">
                <a:solidFill>
                  <a:srgbClr val="000000"/>
                </a:solidFill>
              </a:rPr>
              <a:t>cas de </a:t>
            </a:r>
            <a:r>
              <a:rPr lang="fr-FR" altLang="fr-FR" sz="2400" b="1" dirty="0">
                <a:solidFill>
                  <a:srgbClr val="000000"/>
                </a:solidFill>
              </a:rPr>
              <a:t>persistance, malgré plusieurs avertissements</a:t>
            </a:r>
            <a:r>
              <a:rPr lang="fr-FR" altLang="fr-FR" sz="2400" dirty="0">
                <a:solidFill>
                  <a:srgbClr val="000000"/>
                </a:solidFill>
              </a:rPr>
              <a:t>, de l’intempérance </a:t>
            </a:r>
            <a:r>
              <a:rPr lang="fr-FR" altLang="fr-FR" sz="2400" dirty="0" smtClean="0">
                <a:solidFill>
                  <a:srgbClr val="000000"/>
                </a:solidFill>
              </a:rPr>
              <a:t>mettant </a:t>
            </a:r>
            <a:r>
              <a:rPr lang="fr-FR" altLang="fr-FR" sz="2400" dirty="0">
                <a:solidFill>
                  <a:srgbClr val="000000"/>
                </a:solidFill>
              </a:rPr>
              <a:t>en danger la sécurité des autres salariés de l’entreprise, ce qui </a:t>
            </a:r>
            <a:r>
              <a:rPr lang="fr-FR" altLang="fr-FR" sz="2400" dirty="0" smtClean="0">
                <a:solidFill>
                  <a:srgbClr val="000000"/>
                </a:solidFill>
              </a:rPr>
              <a:t>justifie </a:t>
            </a:r>
            <a:r>
              <a:rPr lang="fr-FR" altLang="fr-FR" sz="2400" dirty="0">
                <a:solidFill>
                  <a:srgbClr val="000000"/>
                </a:solidFill>
              </a:rPr>
              <a:t>également le licenciement pour faute grave.</a:t>
            </a:r>
          </a:p>
          <a:p>
            <a:pPr marL="0" indent="0" algn="just" eaLnBrk="1" hangingPunct="1">
              <a:lnSpc>
                <a:spcPct val="80000"/>
              </a:lnSpc>
              <a:spcBef>
                <a:spcPts val="1800"/>
              </a:spcBef>
            </a:pPr>
            <a:r>
              <a:rPr lang="fr-FR" altLang="fr-FR" sz="2400" dirty="0" smtClean="0">
                <a:solidFill>
                  <a:srgbClr val="000000"/>
                </a:solidFill>
              </a:rPr>
              <a:t>Si </a:t>
            </a:r>
            <a:r>
              <a:rPr lang="fr-FR" altLang="fr-FR" sz="2400" dirty="0">
                <a:solidFill>
                  <a:srgbClr val="000000"/>
                </a:solidFill>
              </a:rPr>
              <a:t>la consommation d’alcool, hors danger lié au poste de travail, n’est pas </a:t>
            </a:r>
            <a:r>
              <a:rPr lang="fr-FR" altLang="fr-FR" sz="2400" dirty="0" smtClean="0">
                <a:solidFill>
                  <a:srgbClr val="000000"/>
                </a:solidFill>
              </a:rPr>
              <a:t>une </a:t>
            </a:r>
            <a:r>
              <a:rPr lang="fr-FR" altLang="fr-FR" sz="2400" dirty="0">
                <a:solidFill>
                  <a:srgbClr val="000000"/>
                </a:solidFill>
              </a:rPr>
              <a:t>faute en soi, la faute peut relever d’un comportement fautif inhérent à </a:t>
            </a:r>
            <a:r>
              <a:rPr lang="fr-FR" altLang="fr-FR" sz="2400" dirty="0" smtClean="0">
                <a:solidFill>
                  <a:srgbClr val="000000"/>
                </a:solidFill>
              </a:rPr>
              <a:t>la </a:t>
            </a:r>
            <a:r>
              <a:rPr lang="fr-FR" altLang="fr-FR" sz="2400" dirty="0">
                <a:solidFill>
                  <a:srgbClr val="000000"/>
                </a:solidFill>
              </a:rPr>
              <a:t>prise d’alcool (dégradation de matériel, violence, …) </a:t>
            </a:r>
          </a:p>
          <a:p>
            <a:pPr marL="0" indent="0" algn="just" eaLnBrk="1" hangingPunct="1">
              <a:lnSpc>
                <a:spcPct val="80000"/>
              </a:lnSpc>
              <a:spcBef>
                <a:spcPts val="1800"/>
              </a:spcBef>
            </a:pPr>
            <a:r>
              <a:rPr lang="fr-FR" altLang="fr-FR" sz="2400" dirty="0">
                <a:solidFill>
                  <a:srgbClr val="000000"/>
                </a:solidFill>
              </a:rPr>
              <a:t>Dans ce cas, une éventuelle sanction ne pourra pas être motivée par la </a:t>
            </a:r>
            <a:r>
              <a:rPr lang="fr-FR" altLang="fr-FR" sz="2400" dirty="0" smtClean="0">
                <a:solidFill>
                  <a:srgbClr val="000000"/>
                </a:solidFill>
              </a:rPr>
              <a:t>consommation </a:t>
            </a:r>
            <a:r>
              <a:rPr lang="fr-FR" altLang="fr-FR" sz="2400" dirty="0">
                <a:solidFill>
                  <a:srgbClr val="000000"/>
                </a:solidFill>
              </a:rPr>
              <a:t>d’alcool mais par le </a:t>
            </a:r>
            <a:r>
              <a:rPr lang="fr-FR" altLang="fr-FR" sz="2400" b="1" dirty="0">
                <a:solidFill>
                  <a:srgbClr val="000000"/>
                </a:solidFill>
              </a:rPr>
              <a:t>comportement fautif, le préjudice </a:t>
            </a:r>
            <a:r>
              <a:rPr lang="fr-FR" altLang="fr-FR" sz="2400" b="1" dirty="0" smtClean="0">
                <a:solidFill>
                  <a:srgbClr val="000000"/>
                </a:solidFill>
              </a:rPr>
              <a:t>commercial </a:t>
            </a:r>
            <a:r>
              <a:rPr lang="fr-FR" altLang="fr-FR" sz="2400" b="1" dirty="0">
                <a:solidFill>
                  <a:srgbClr val="000000"/>
                </a:solidFill>
              </a:rPr>
              <a:t>ou l’atteinte à l’image de l’entreprise</a:t>
            </a:r>
            <a:r>
              <a:rPr lang="fr-FR" altLang="fr-FR" sz="2400" dirty="0">
                <a:solidFill>
                  <a:srgbClr val="000000"/>
                </a:solidFill>
              </a:rPr>
              <a:t>.</a:t>
            </a:r>
          </a:p>
          <a:p>
            <a:pPr marL="0" indent="0" algn="just" eaLnBrk="1" hangingPunct="1">
              <a:lnSpc>
                <a:spcPct val="80000"/>
              </a:lnSpc>
              <a:spcBef>
                <a:spcPts val="500"/>
              </a:spcBef>
            </a:pPr>
            <a:r>
              <a:rPr lang="fr-FR" altLang="fr-FR" sz="2400" dirty="0">
                <a:solidFill>
                  <a:srgbClr val="000000"/>
                </a:solidFill>
              </a:rPr>
              <a:t>Même sanction pour les </a:t>
            </a:r>
            <a:r>
              <a:rPr lang="fr-FR" altLang="fr-FR" sz="2400" b="1" dirty="0">
                <a:solidFill>
                  <a:srgbClr val="000000"/>
                </a:solidFill>
              </a:rPr>
              <a:t>violences inexcusables</a:t>
            </a:r>
            <a:r>
              <a:rPr lang="fr-FR" altLang="fr-FR" sz="2400" dirty="0">
                <a:solidFill>
                  <a:srgbClr val="000000"/>
                </a:solidFill>
              </a:rPr>
              <a:t> auxquelles s’est livré un </a:t>
            </a:r>
            <a:r>
              <a:rPr lang="fr-FR" altLang="fr-FR" sz="2400" dirty="0" smtClean="0">
                <a:solidFill>
                  <a:srgbClr val="000000"/>
                </a:solidFill>
              </a:rPr>
              <a:t>salarié </a:t>
            </a:r>
            <a:r>
              <a:rPr lang="fr-FR" altLang="fr-FR" sz="2400" dirty="0">
                <a:solidFill>
                  <a:srgbClr val="000000"/>
                </a:solidFill>
              </a:rPr>
              <a:t>en état d’ébriété, certes en dehors du temps de travail mais dans </a:t>
            </a:r>
            <a:r>
              <a:rPr lang="fr-FR" altLang="fr-FR" sz="2400" dirty="0" smtClean="0">
                <a:solidFill>
                  <a:srgbClr val="000000"/>
                </a:solidFill>
              </a:rPr>
              <a:t>l’entreprise </a:t>
            </a:r>
            <a:r>
              <a:rPr lang="fr-FR" altLang="fr-FR" sz="2400" dirty="0">
                <a:solidFill>
                  <a:srgbClr val="000000"/>
                </a:solidFill>
              </a:rPr>
              <a:t>en violation du règlement intérieur.</a:t>
            </a:r>
          </a:p>
          <a:p>
            <a:pPr algn="just" eaLnBrk="1" hangingPunct="1">
              <a:lnSpc>
                <a:spcPct val="80000"/>
              </a:lnSpc>
              <a:spcBef>
                <a:spcPts val="500"/>
              </a:spcBef>
            </a:pPr>
            <a:endParaRPr lang="fr-FR" altLang="fr-FR" sz="2400" dirty="0">
              <a:solidFill>
                <a:srgbClr val="000000"/>
              </a:solidFill>
            </a:endParaRPr>
          </a:p>
        </p:txBody>
      </p:sp>
    </p:spTree>
    <p:extLst>
      <p:ext uri="{BB962C8B-B14F-4D97-AF65-F5344CB8AC3E}">
        <p14:creationId xmlns:p14="http://schemas.microsoft.com/office/powerpoint/2010/main" val="19702201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500188" y="127954"/>
            <a:ext cx="74993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8851" name="Text Box 2"/>
          <p:cNvSpPr txBox="1">
            <a:spLocks noChangeArrowheads="1"/>
          </p:cNvSpPr>
          <p:nvPr/>
        </p:nvSpPr>
        <p:spPr bwMode="auto">
          <a:xfrm>
            <a:off x="506729" y="1056641"/>
            <a:ext cx="9251633"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marL="0" indent="0" algn="just" eaLnBrk="1" hangingPunct="1">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b="1" dirty="0">
                <a:solidFill>
                  <a:srgbClr val="000000"/>
                </a:solidFill>
              </a:rPr>
              <a:t>Les pots organisés en entreprise </a:t>
            </a:r>
            <a:r>
              <a:rPr lang="fr-FR" altLang="fr-FR" sz="3600" b="1" dirty="0">
                <a:solidFill>
                  <a:srgbClr val="000000"/>
                </a:solidFill>
              </a:rPr>
              <a:t>:</a:t>
            </a:r>
          </a:p>
          <a:p>
            <a:pPr marL="0" indent="0" eaLnBrk="1" hangingPunct="1">
              <a:spcBef>
                <a:spcPts val="12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smtClean="0">
                <a:solidFill>
                  <a:srgbClr val="000000"/>
                </a:solidFill>
              </a:rPr>
              <a:t>Tout </a:t>
            </a:r>
            <a:r>
              <a:rPr lang="fr-FR" altLang="fr-FR" sz="2400" dirty="0">
                <a:solidFill>
                  <a:srgbClr val="000000"/>
                </a:solidFill>
              </a:rPr>
              <a:t>salarié qui participe à un pot peut voir sa responsabilité </a:t>
            </a:r>
            <a:r>
              <a:rPr lang="fr-FR" altLang="fr-FR" sz="2400" dirty="0" smtClean="0">
                <a:solidFill>
                  <a:srgbClr val="000000"/>
                </a:solidFill>
              </a:rPr>
              <a:t>engagée s’il </a:t>
            </a:r>
            <a:r>
              <a:rPr lang="fr-FR" altLang="fr-FR" sz="2400" dirty="0">
                <a:solidFill>
                  <a:srgbClr val="000000"/>
                </a:solidFill>
              </a:rPr>
              <a:t>a lui-même enfreint la réglementation ou s’il a laissé un de ses </a:t>
            </a:r>
            <a:r>
              <a:rPr lang="fr-FR" altLang="fr-FR" sz="2400" dirty="0" smtClean="0">
                <a:solidFill>
                  <a:srgbClr val="000000"/>
                </a:solidFill>
              </a:rPr>
              <a:t>collègues </a:t>
            </a:r>
            <a:r>
              <a:rPr lang="fr-FR" altLang="fr-FR" sz="2400" dirty="0">
                <a:solidFill>
                  <a:srgbClr val="000000"/>
                </a:solidFill>
              </a:rPr>
              <a:t>l’enfreindre.</a:t>
            </a:r>
          </a:p>
          <a:p>
            <a:pPr marL="0" indent="0" eaLnBrk="1" hangingPunct="1">
              <a:spcBef>
                <a:spcPts val="12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a:solidFill>
                  <a:srgbClr val="000000"/>
                </a:solidFill>
              </a:rPr>
              <a:t>L'employeur peut encadrer la pratique des pots par le </a:t>
            </a:r>
            <a:r>
              <a:rPr lang="fr-FR" altLang="fr-FR" sz="2400" dirty="0" smtClean="0">
                <a:solidFill>
                  <a:srgbClr val="000000"/>
                </a:solidFill>
              </a:rPr>
              <a:t>règlement intérieur</a:t>
            </a:r>
            <a:r>
              <a:rPr lang="fr-FR" altLang="fr-FR" sz="2400" dirty="0">
                <a:solidFill>
                  <a:srgbClr val="000000"/>
                </a:solidFill>
              </a:rPr>
              <a:t>. Il peut soumettre l’organisation de pots avec </a:t>
            </a:r>
            <a:r>
              <a:rPr lang="fr-FR" altLang="fr-FR" sz="2400" dirty="0" smtClean="0">
                <a:solidFill>
                  <a:srgbClr val="000000"/>
                </a:solidFill>
              </a:rPr>
              <a:t>boissons </a:t>
            </a:r>
            <a:r>
              <a:rPr lang="fr-FR" altLang="fr-FR" sz="2400" dirty="0">
                <a:solidFill>
                  <a:srgbClr val="000000"/>
                </a:solidFill>
              </a:rPr>
              <a:t>alcoolisées à une demande d’autorisation préalable, limiter la </a:t>
            </a:r>
            <a:r>
              <a:rPr lang="fr-FR" altLang="fr-FR" sz="2400" dirty="0" smtClean="0">
                <a:solidFill>
                  <a:srgbClr val="000000"/>
                </a:solidFill>
              </a:rPr>
              <a:t>quantité </a:t>
            </a:r>
            <a:endParaRPr lang="fr-FR" altLang="fr-FR" sz="2400" dirty="0">
              <a:solidFill>
                <a:srgbClr val="000000"/>
              </a:solidFill>
            </a:endParaRPr>
          </a:p>
          <a:p>
            <a:pPr marL="0" indent="0" eaLnBrk="1" hangingPunct="1">
              <a:spcBef>
                <a:spcPts val="12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a:solidFill>
                  <a:srgbClr val="000000"/>
                </a:solidFill>
              </a:rPr>
              <a:t>de bouteilles disponibles et imposer la disponibilité de boissons </a:t>
            </a:r>
            <a:r>
              <a:rPr lang="fr-FR" altLang="fr-FR" sz="2400" dirty="0" smtClean="0">
                <a:solidFill>
                  <a:srgbClr val="000000"/>
                </a:solidFill>
              </a:rPr>
              <a:t>non alcoolisées </a:t>
            </a:r>
            <a:r>
              <a:rPr lang="fr-FR" altLang="fr-FR" sz="2400" dirty="0">
                <a:solidFill>
                  <a:srgbClr val="000000"/>
                </a:solidFill>
              </a:rPr>
              <a:t>au cours de l’événement.</a:t>
            </a:r>
          </a:p>
          <a:p>
            <a:pPr marL="0" indent="0" algn="just" eaLnBrk="1" hangingPunct="1">
              <a:spcBef>
                <a:spcPts val="1200"/>
              </a:spcBef>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400" dirty="0">
                <a:solidFill>
                  <a:srgbClr val="000000"/>
                </a:solidFill>
              </a:rPr>
              <a:t>La Cour de cassation reconnaît l’accident survenu suite à un « pot » </a:t>
            </a:r>
            <a:r>
              <a:rPr lang="fr-FR" altLang="fr-FR" sz="2400" dirty="0" smtClean="0">
                <a:solidFill>
                  <a:srgbClr val="000000"/>
                </a:solidFill>
              </a:rPr>
              <a:t>comme </a:t>
            </a:r>
            <a:r>
              <a:rPr lang="fr-FR" altLang="fr-FR" sz="2400" dirty="0">
                <a:solidFill>
                  <a:srgbClr val="000000"/>
                </a:solidFill>
              </a:rPr>
              <a:t>un accident de trajet (</a:t>
            </a:r>
            <a:r>
              <a:rPr lang="fr-FR" altLang="fr-FR" sz="2400" dirty="0" err="1">
                <a:solidFill>
                  <a:srgbClr val="000000"/>
                </a:solidFill>
              </a:rPr>
              <a:t>Cass</a:t>
            </a:r>
            <a:r>
              <a:rPr lang="fr-FR" altLang="fr-FR" sz="2400" dirty="0">
                <a:solidFill>
                  <a:srgbClr val="000000"/>
                </a:solidFill>
              </a:rPr>
              <a:t>. Soc., 14 février 1980, n° 79-10. 160).</a:t>
            </a:r>
          </a:p>
        </p:txBody>
      </p:sp>
    </p:spTree>
    <p:extLst>
      <p:ext uri="{BB962C8B-B14F-4D97-AF65-F5344CB8AC3E}">
        <p14:creationId xmlns:p14="http://schemas.microsoft.com/office/powerpoint/2010/main" val="29930586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1149668" y="0"/>
            <a:ext cx="749935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dirty="0">
                <a:solidFill>
                  <a:srgbClr val="4F81BD"/>
                </a:solidFill>
              </a:rPr>
              <a:t>Questions-Réponses</a:t>
            </a:r>
          </a:p>
        </p:txBody>
      </p:sp>
      <p:sp>
        <p:nvSpPr>
          <p:cNvPr id="79875" name="Text Box 2"/>
          <p:cNvSpPr txBox="1">
            <a:spLocks noChangeArrowheads="1"/>
          </p:cNvSpPr>
          <p:nvPr/>
        </p:nvSpPr>
        <p:spPr bwMode="auto">
          <a:xfrm>
            <a:off x="796290" y="1242696"/>
            <a:ext cx="880491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marL="0" indent="0" algn="just" eaLnBrk="1" hangingPunct="1">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b="1" dirty="0">
                <a:solidFill>
                  <a:srgbClr val="000000"/>
                </a:solidFill>
              </a:rPr>
              <a:t>Quelles sont les signes qui peuvent évoque un état alcoolisé </a:t>
            </a:r>
            <a:r>
              <a:rPr lang="fr-FR" altLang="fr-FR" sz="2800" dirty="0">
                <a:solidFill>
                  <a:srgbClr val="000000"/>
                </a:solidFill>
              </a:rPr>
              <a:t>?</a:t>
            </a:r>
          </a:p>
          <a:p>
            <a:pPr marL="350837" indent="-342900" algn="just" eaLnBrk="1" hangingPunct="1">
              <a:spcBef>
                <a:spcPts val="1800"/>
              </a:spcBef>
              <a:buFont typeface="Wingdings" panose="05000000000000000000" pitchFamily="2" charset="2"/>
              <a:buChar char="ü"/>
            </a:pPr>
            <a:r>
              <a:rPr lang="fr-FR" altLang="fr-FR" sz="2800" dirty="0">
                <a:solidFill>
                  <a:srgbClr val="000000"/>
                </a:solidFill>
              </a:rPr>
              <a:t>l'haleine sentant fortement l'alcool, </a:t>
            </a:r>
          </a:p>
          <a:p>
            <a:pPr marL="350837" indent="-342900" algn="just" eaLnBrk="1" hangingPunct="1">
              <a:buFont typeface="Wingdings" panose="05000000000000000000" pitchFamily="2" charset="2"/>
              <a:buChar char="ü"/>
            </a:pPr>
            <a:r>
              <a:rPr lang="fr-FR" altLang="fr-FR" sz="2800" dirty="0">
                <a:solidFill>
                  <a:srgbClr val="000000"/>
                </a:solidFill>
              </a:rPr>
              <a:t>les propos incohérents</a:t>
            </a:r>
          </a:p>
          <a:p>
            <a:pPr marL="350837" indent="-342900" algn="just" eaLnBrk="1" hangingPunct="1">
              <a:buFont typeface="Wingdings" panose="05000000000000000000" pitchFamily="2" charset="2"/>
              <a:buChar char="ü"/>
            </a:pPr>
            <a:r>
              <a:rPr lang="fr-FR" altLang="fr-FR" sz="2800" dirty="0">
                <a:solidFill>
                  <a:srgbClr val="000000"/>
                </a:solidFill>
              </a:rPr>
              <a:t>démarche titubante</a:t>
            </a:r>
          </a:p>
          <a:p>
            <a:pPr marL="365125" indent="0" algn="just" eaLnBrk="1" hangingPunct="1">
              <a:tabLst>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800" dirty="0">
                <a:solidFill>
                  <a:srgbClr val="000000"/>
                </a:solidFill>
              </a:rPr>
              <a:t>(</a:t>
            </a:r>
            <a:r>
              <a:rPr lang="fr-FR" altLang="fr-FR" sz="2800" dirty="0" err="1">
                <a:solidFill>
                  <a:srgbClr val="000000"/>
                </a:solidFill>
              </a:rPr>
              <a:t>Cass</a:t>
            </a:r>
            <a:r>
              <a:rPr lang="fr-FR" altLang="fr-FR" sz="2800" dirty="0">
                <a:solidFill>
                  <a:srgbClr val="000000"/>
                </a:solidFill>
              </a:rPr>
              <a:t>. </a:t>
            </a:r>
            <a:r>
              <a:rPr lang="fr-FR" altLang="fr-FR" sz="2800" dirty="0" err="1">
                <a:solidFill>
                  <a:srgbClr val="000000"/>
                </a:solidFill>
              </a:rPr>
              <a:t>crim</a:t>
            </a:r>
            <a:r>
              <a:rPr lang="fr-FR" altLang="fr-FR" sz="2800" dirty="0">
                <a:solidFill>
                  <a:srgbClr val="000000"/>
                </a:solidFill>
              </a:rPr>
              <a:t>., 20 septembre 2006, pourvoi n</a:t>
            </a:r>
            <a:r>
              <a:rPr lang="fr-FR" altLang="fr-FR" sz="2800" baseline="30000" dirty="0">
                <a:solidFill>
                  <a:srgbClr val="000000"/>
                </a:solidFill>
              </a:rPr>
              <a:t>o</a:t>
            </a:r>
            <a:r>
              <a:rPr lang="fr-FR" altLang="fr-FR" sz="2800" dirty="0">
                <a:solidFill>
                  <a:srgbClr val="000000"/>
                </a:solidFill>
              </a:rPr>
              <a:t> 05-87613)</a:t>
            </a:r>
          </a:p>
          <a:p>
            <a:pPr marL="350837" indent="-342900" algn="just" eaLnBrk="1" hangingPunct="1">
              <a:spcBef>
                <a:spcPts val="1800"/>
              </a:spcBef>
              <a:buFont typeface="Wingdings" panose="05000000000000000000" pitchFamily="2" charset="2"/>
              <a:buChar char="ü"/>
            </a:pPr>
            <a:r>
              <a:rPr lang="fr-FR" altLang="fr-FR" sz="2800" dirty="0">
                <a:solidFill>
                  <a:srgbClr val="000000"/>
                </a:solidFill>
              </a:rPr>
              <a:t>agitation verbale et/ou physique</a:t>
            </a:r>
          </a:p>
          <a:p>
            <a:pPr marL="350837" indent="-342900" algn="just" eaLnBrk="1" hangingPunct="1">
              <a:buFont typeface="Wingdings" panose="05000000000000000000" pitchFamily="2" charset="2"/>
              <a:buChar char="ü"/>
            </a:pPr>
            <a:r>
              <a:rPr lang="fr-FR" altLang="fr-FR" sz="2800" dirty="0">
                <a:solidFill>
                  <a:srgbClr val="000000"/>
                </a:solidFill>
              </a:rPr>
              <a:t>difficultés d’expression</a:t>
            </a:r>
          </a:p>
          <a:p>
            <a:pPr algn="just" eaLnBrk="1" hangingPunct="1">
              <a:spcBef>
                <a:spcPts val="800"/>
              </a:spcBef>
            </a:pPr>
            <a:endParaRPr lang="fr-FR" altLang="fr-FR" sz="2800" dirty="0">
              <a:solidFill>
                <a:srgbClr val="000000"/>
              </a:solidFill>
            </a:endParaRPr>
          </a:p>
        </p:txBody>
      </p:sp>
    </p:spTree>
    <p:extLst>
      <p:ext uri="{BB962C8B-B14F-4D97-AF65-F5344CB8AC3E}">
        <p14:creationId xmlns:p14="http://schemas.microsoft.com/office/powerpoint/2010/main" val="16549177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944880" y="125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400" b="1" dirty="0">
                <a:solidFill>
                  <a:srgbClr val="1F497D"/>
                </a:solidFill>
              </a:rPr>
              <a:t>Les Addictions en Entreprise</a:t>
            </a:r>
          </a:p>
        </p:txBody>
      </p:sp>
      <p:sp>
        <p:nvSpPr>
          <p:cNvPr id="80899" name="Text Box 2"/>
          <p:cNvSpPr txBox="1">
            <a:spLocks noChangeArrowheads="1"/>
          </p:cNvSpPr>
          <p:nvPr/>
        </p:nvSpPr>
        <p:spPr bwMode="auto">
          <a:xfrm>
            <a:off x="1359854" y="1241426"/>
            <a:ext cx="70961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1100"/>
              </a:spcBef>
            </a:pPr>
            <a:endParaRPr lang="fr-FR" altLang="fr-FR" sz="4400" b="1" u="sng" dirty="0">
              <a:solidFill>
                <a:srgbClr val="000000"/>
              </a:solidFill>
            </a:endParaRPr>
          </a:p>
          <a:p>
            <a:pPr algn="ctr" eaLnBrk="1" hangingPunct="1">
              <a:spcBef>
                <a:spcPts val="1100"/>
              </a:spcBef>
            </a:pPr>
            <a:r>
              <a:rPr lang="fr-FR" altLang="fr-FR" sz="4400" b="1" u="sng" dirty="0">
                <a:solidFill>
                  <a:srgbClr val="000000"/>
                </a:solidFill>
              </a:rPr>
              <a:t>Partie V</a:t>
            </a:r>
          </a:p>
          <a:p>
            <a:pPr eaLnBrk="1" hangingPunct="1">
              <a:spcBef>
                <a:spcPts val="800"/>
              </a:spcBef>
            </a:pPr>
            <a:endParaRPr lang="fr-FR" altLang="fr-FR" sz="3200" dirty="0">
              <a:solidFill>
                <a:srgbClr val="000000"/>
              </a:solidFill>
            </a:endParaRPr>
          </a:p>
          <a:p>
            <a:pPr eaLnBrk="1" hangingPunct="1">
              <a:spcBef>
                <a:spcPts val="800"/>
              </a:spcBef>
            </a:pPr>
            <a:endParaRPr lang="fr-FR" altLang="fr-FR" sz="3200" dirty="0">
              <a:solidFill>
                <a:srgbClr val="000000"/>
              </a:solidFill>
            </a:endParaRPr>
          </a:p>
          <a:p>
            <a:pPr algn="ctr" eaLnBrk="1" hangingPunct="1">
              <a:spcBef>
                <a:spcPts val="800"/>
              </a:spcBef>
            </a:pPr>
            <a:r>
              <a:rPr lang="fr-FR" altLang="fr-FR" sz="3200" dirty="0">
                <a:solidFill>
                  <a:srgbClr val="000000"/>
                </a:solidFill>
              </a:rPr>
              <a:t>ADRESSES UTILES ET PARTENAIRES</a:t>
            </a:r>
          </a:p>
        </p:txBody>
      </p:sp>
    </p:spTree>
    <p:extLst>
      <p:ext uri="{BB962C8B-B14F-4D97-AF65-F5344CB8AC3E}">
        <p14:creationId xmlns:p14="http://schemas.microsoft.com/office/powerpoint/2010/main" val="5756529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1036320" y="22891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r>
              <a:rPr lang="fr-FR" altLang="fr-FR" sz="2800" b="1" dirty="0">
                <a:solidFill>
                  <a:srgbClr val="1F497D"/>
                </a:solidFill>
              </a:rPr>
              <a:t>Adresses utiles et partenaires</a:t>
            </a:r>
          </a:p>
        </p:txBody>
      </p:sp>
      <p:sp>
        <p:nvSpPr>
          <p:cNvPr id="81923" name="Text Box 2"/>
          <p:cNvSpPr txBox="1">
            <a:spLocks noChangeArrowheads="1"/>
          </p:cNvSpPr>
          <p:nvPr/>
        </p:nvSpPr>
        <p:spPr bwMode="auto">
          <a:xfrm>
            <a:off x="897414" y="1508760"/>
            <a:ext cx="8507412"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lnSpc>
                <a:spcPct val="90000"/>
              </a:lnSpc>
              <a:spcBef>
                <a:spcPts val="175"/>
              </a:spcBef>
            </a:pPr>
            <a:endParaRPr lang="fr-FR" altLang="fr-FR" sz="900" dirty="0">
              <a:solidFill>
                <a:srgbClr val="000000"/>
              </a:solidFill>
            </a:endParaRPr>
          </a:p>
          <a:p>
            <a:pPr eaLnBrk="1" hangingPunct="1">
              <a:lnSpc>
                <a:spcPct val="90000"/>
              </a:lnSpc>
              <a:spcBef>
                <a:spcPts val="175"/>
              </a:spcBef>
            </a:pPr>
            <a:endParaRPr lang="fr-FR" altLang="fr-FR" sz="900" dirty="0">
              <a:solidFill>
                <a:srgbClr val="000000"/>
              </a:solidFill>
            </a:endParaRPr>
          </a:p>
          <a:p>
            <a:pPr marL="0" indent="0" algn="just" eaLnBrk="1" hangingPunct="1">
              <a:lnSpc>
                <a:spcPct val="90000"/>
              </a:lnSpc>
              <a:spcBef>
                <a:spcPts val="425"/>
              </a:spcBef>
              <a:tabLst>
                <a:tab pos="441325"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fr-FR" altLang="fr-FR" sz="2000" b="1" u="sng" dirty="0" smtClean="0">
                <a:solidFill>
                  <a:srgbClr val="000000"/>
                </a:solidFill>
              </a:rPr>
              <a:t>ASSOCIATION </a:t>
            </a:r>
            <a:r>
              <a:rPr lang="fr-FR" altLang="fr-FR" sz="2000" b="1" u="sng" dirty="0">
                <a:solidFill>
                  <a:srgbClr val="000000"/>
                </a:solidFill>
              </a:rPr>
              <a:t>NATIONALE DE PREVENTION EN ALCOOLOGIE ET ADDICTOLOGIE  </a:t>
            </a:r>
            <a:r>
              <a:rPr lang="fr-FR" altLang="fr-FR" sz="2000" b="1" dirty="0">
                <a:solidFill>
                  <a:srgbClr val="000000"/>
                </a:solidFill>
              </a:rPr>
              <a:t>(ANPAA)</a:t>
            </a:r>
          </a:p>
          <a:p>
            <a:pPr algn="just" eaLnBrk="1" hangingPunct="1">
              <a:lnSpc>
                <a:spcPct val="90000"/>
              </a:lnSpc>
              <a:spcBef>
                <a:spcPts val="425"/>
              </a:spcBef>
            </a:pPr>
            <a:r>
              <a:rPr lang="fr-FR" altLang="fr-FR" sz="2000" b="1" dirty="0">
                <a:solidFill>
                  <a:srgbClr val="000000"/>
                </a:solidFill>
              </a:rPr>
              <a:t>CSAPA Centre de soins, d’accompagnement et de prévention en addictologie</a:t>
            </a:r>
          </a:p>
          <a:p>
            <a:pPr algn="just" eaLnBrk="1" hangingPunct="1">
              <a:lnSpc>
                <a:spcPct val="90000"/>
              </a:lnSpc>
              <a:spcBef>
                <a:spcPts val="425"/>
              </a:spcBef>
            </a:pPr>
            <a:r>
              <a:rPr lang="fr-FR" altLang="fr-FR" sz="2000" b="1" dirty="0">
                <a:solidFill>
                  <a:srgbClr val="000000"/>
                </a:solidFill>
              </a:rPr>
              <a:t>Suivi thérapeutique</a:t>
            </a:r>
          </a:p>
          <a:p>
            <a:pPr algn="just" eaLnBrk="1" hangingPunct="1">
              <a:lnSpc>
                <a:spcPct val="90000"/>
              </a:lnSpc>
              <a:spcBef>
                <a:spcPts val="425"/>
              </a:spcBef>
            </a:pPr>
            <a:r>
              <a:rPr lang="fr-FR" altLang="fr-FR" sz="2000" dirty="0">
                <a:solidFill>
                  <a:srgbClr val="000000"/>
                </a:solidFill>
              </a:rPr>
              <a:t>15, rue du moulin d’écorce</a:t>
            </a:r>
          </a:p>
          <a:p>
            <a:pPr algn="just" eaLnBrk="1" hangingPunct="1">
              <a:lnSpc>
                <a:spcPct val="90000"/>
              </a:lnSpc>
              <a:spcBef>
                <a:spcPts val="425"/>
              </a:spcBef>
            </a:pPr>
            <a:r>
              <a:rPr lang="fr-FR" altLang="fr-FR" sz="2000" dirty="0">
                <a:solidFill>
                  <a:srgbClr val="000000"/>
                </a:solidFill>
              </a:rPr>
              <a:t>58000 NEVERS</a:t>
            </a:r>
          </a:p>
          <a:p>
            <a:pPr algn="just" eaLnBrk="1" hangingPunct="1">
              <a:lnSpc>
                <a:spcPct val="90000"/>
              </a:lnSpc>
              <a:spcBef>
                <a:spcPts val="425"/>
              </a:spcBef>
            </a:pPr>
            <a:r>
              <a:rPr lang="fr-FR" altLang="fr-FR" sz="2000" dirty="0">
                <a:solidFill>
                  <a:srgbClr val="000000"/>
                </a:solidFill>
              </a:rPr>
              <a:t>Tel : 03.86.61.56.89</a:t>
            </a:r>
          </a:p>
          <a:p>
            <a:pPr algn="just" eaLnBrk="1" hangingPunct="1">
              <a:lnSpc>
                <a:spcPct val="90000"/>
              </a:lnSpc>
              <a:spcBef>
                <a:spcPts val="425"/>
              </a:spcBef>
            </a:pPr>
            <a:endParaRPr lang="fr-FR" altLang="fr-FR" sz="2000" dirty="0">
              <a:solidFill>
                <a:srgbClr val="000000"/>
              </a:solidFill>
            </a:endParaRPr>
          </a:p>
          <a:p>
            <a:pPr eaLnBrk="1" hangingPunct="1">
              <a:lnSpc>
                <a:spcPct val="90000"/>
              </a:lnSpc>
              <a:spcBef>
                <a:spcPts val="425"/>
              </a:spcBef>
            </a:pPr>
            <a:r>
              <a:rPr lang="fr-FR" altLang="fr-FR" sz="2000" b="1" u="sng" dirty="0">
                <a:solidFill>
                  <a:srgbClr val="000000"/>
                </a:solidFill>
              </a:rPr>
              <a:t>CENTRE HOSPITALIER DE DECIZE</a:t>
            </a:r>
          </a:p>
          <a:p>
            <a:pPr eaLnBrk="1" hangingPunct="1">
              <a:lnSpc>
                <a:spcPct val="90000"/>
              </a:lnSpc>
              <a:spcBef>
                <a:spcPts val="425"/>
              </a:spcBef>
            </a:pPr>
            <a:r>
              <a:rPr lang="fr-FR" altLang="fr-FR" sz="2000" b="1" dirty="0">
                <a:solidFill>
                  <a:srgbClr val="000000"/>
                </a:solidFill>
              </a:rPr>
              <a:t>Consultations, cures de sevrage de 5 à 7 jours e suivi ambulatoire</a:t>
            </a:r>
          </a:p>
          <a:p>
            <a:pPr eaLnBrk="1" hangingPunct="1">
              <a:lnSpc>
                <a:spcPct val="90000"/>
              </a:lnSpc>
              <a:spcBef>
                <a:spcPts val="425"/>
              </a:spcBef>
            </a:pPr>
            <a:r>
              <a:rPr lang="fr-FR" altLang="fr-FR" sz="2000" b="1" dirty="0">
                <a:solidFill>
                  <a:srgbClr val="000000"/>
                </a:solidFill>
              </a:rPr>
              <a:t>Dr AL-CHAAR</a:t>
            </a:r>
          </a:p>
          <a:p>
            <a:pPr eaLnBrk="1" hangingPunct="1">
              <a:lnSpc>
                <a:spcPct val="90000"/>
              </a:lnSpc>
              <a:spcBef>
                <a:spcPts val="425"/>
              </a:spcBef>
            </a:pPr>
            <a:r>
              <a:rPr lang="fr-FR" altLang="fr-FR" sz="2000" dirty="0">
                <a:solidFill>
                  <a:srgbClr val="000000"/>
                </a:solidFill>
              </a:rPr>
              <a:t>74 route de MOULINS</a:t>
            </a:r>
          </a:p>
          <a:p>
            <a:pPr eaLnBrk="1" hangingPunct="1">
              <a:lnSpc>
                <a:spcPct val="90000"/>
              </a:lnSpc>
              <a:spcBef>
                <a:spcPts val="425"/>
              </a:spcBef>
            </a:pPr>
            <a:r>
              <a:rPr lang="fr-FR" altLang="fr-FR" sz="2000" dirty="0">
                <a:solidFill>
                  <a:srgbClr val="000000"/>
                </a:solidFill>
              </a:rPr>
              <a:t>58300 DECIZE</a:t>
            </a:r>
          </a:p>
          <a:p>
            <a:pPr eaLnBrk="1" hangingPunct="1">
              <a:lnSpc>
                <a:spcPct val="90000"/>
              </a:lnSpc>
              <a:spcBef>
                <a:spcPts val="425"/>
              </a:spcBef>
            </a:pPr>
            <a:r>
              <a:rPr lang="fr-FR" altLang="fr-FR" sz="2000" dirty="0">
                <a:solidFill>
                  <a:srgbClr val="000000"/>
                </a:solidFill>
              </a:rPr>
              <a:t>Tel : 03.86.77.78.85</a:t>
            </a:r>
          </a:p>
          <a:p>
            <a:pPr eaLnBrk="1" hangingPunct="1">
              <a:lnSpc>
                <a:spcPct val="90000"/>
              </a:lnSpc>
              <a:spcBef>
                <a:spcPts val="425"/>
              </a:spcBef>
            </a:pPr>
            <a:endParaRPr lang="fr-FR" altLang="fr-FR" sz="2000" b="1" dirty="0">
              <a:solidFill>
                <a:srgbClr val="000000"/>
              </a:solidFill>
            </a:endParaRPr>
          </a:p>
          <a:p>
            <a:pPr eaLnBrk="1" hangingPunct="1">
              <a:lnSpc>
                <a:spcPct val="90000"/>
              </a:lnSpc>
              <a:spcBef>
                <a:spcPts val="425"/>
              </a:spcBef>
            </a:pPr>
            <a:endParaRPr lang="fr-FR" altLang="fr-FR" sz="2000" b="1" dirty="0">
              <a:solidFill>
                <a:srgbClr val="000000"/>
              </a:solidFill>
            </a:endParaRPr>
          </a:p>
        </p:txBody>
      </p:sp>
    </p:spTree>
    <p:extLst>
      <p:ext uri="{BB962C8B-B14F-4D97-AF65-F5344CB8AC3E}">
        <p14:creationId xmlns:p14="http://schemas.microsoft.com/office/powerpoint/2010/main" val="30258353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421448" y="392114"/>
            <a:ext cx="74993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b="1" dirty="0">
                <a:solidFill>
                  <a:srgbClr val="1F497D"/>
                </a:solidFill>
              </a:rPr>
              <a:t>Les Addictions en Entreprise</a:t>
            </a:r>
            <a:br>
              <a:rPr lang="fr-FR" altLang="fr-FR" sz="4000" b="1" dirty="0">
                <a:solidFill>
                  <a:srgbClr val="1F497D"/>
                </a:solidFill>
              </a:rPr>
            </a:br>
            <a:endParaRPr lang="fr-FR" altLang="fr-FR" sz="4000" b="1" dirty="0">
              <a:solidFill>
                <a:srgbClr val="1F497D"/>
              </a:solidFill>
            </a:endParaRPr>
          </a:p>
        </p:txBody>
      </p:sp>
      <p:sp>
        <p:nvSpPr>
          <p:cNvPr id="82947" name="Text Box 2"/>
          <p:cNvSpPr txBox="1">
            <a:spLocks noChangeArrowheads="1"/>
          </p:cNvSpPr>
          <p:nvPr/>
        </p:nvSpPr>
        <p:spPr bwMode="auto">
          <a:xfrm>
            <a:off x="1151891" y="1382395"/>
            <a:ext cx="74977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eaLnBrk="1" hangingPunct="1">
              <a:spcBef>
                <a:spcPts val="200"/>
              </a:spcBef>
            </a:pPr>
            <a:endParaRPr lang="fr-FR" altLang="fr-FR" sz="800" dirty="0">
              <a:solidFill>
                <a:srgbClr val="000000"/>
              </a:solidFill>
            </a:endParaRPr>
          </a:p>
          <a:p>
            <a:pPr eaLnBrk="1" hangingPunct="1">
              <a:spcBef>
                <a:spcPts val="200"/>
              </a:spcBef>
            </a:pPr>
            <a:endParaRPr lang="fr-FR" altLang="fr-FR" sz="800" dirty="0">
              <a:solidFill>
                <a:srgbClr val="000000"/>
              </a:solidFill>
            </a:endParaRPr>
          </a:p>
          <a:p>
            <a:pPr eaLnBrk="1" hangingPunct="1">
              <a:spcBef>
                <a:spcPts val="200"/>
              </a:spcBef>
            </a:pPr>
            <a:endParaRPr lang="fr-FR" altLang="fr-FR" sz="800" dirty="0">
              <a:solidFill>
                <a:srgbClr val="000000"/>
              </a:solidFill>
            </a:endParaRPr>
          </a:p>
          <a:p>
            <a:pPr eaLnBrk="1" hangingPunct="1">
              <a:spcBef>
                <a:spcPts val="200"/>
              </a:spcBef>
            </a:pPr>
            <a:endParaRPr lang="fr-FR" altLang="fr-FR" sz="800" dirty="0">
              <a:solidFill>
                <a:srgbClr val="000000"/>
              </a:solidFill>
            </a:endParaRPr>
          </a:p>
          <a:p>
            <a:pPr eaLnBrk="1" hangingPunct="1">
              <a:spcBef>
                <a:spcPts val="200"/>
              </a:spcBef>
            </a:pPr>
            <a:endParaRPr lang="fr-FR" altLang="fr-FR" sz="800" dirty="0">
              <a:solidFill>
                <a:srgbClr val="000000"/>
              </a:solidFill>
            </a:endParaRPr>
          </a:p>
          <a:p>
            <a:pPr eaLnBrk="1" hangingPunct="1">
              <a:spcBef>
                <a:spcPts val="200"/>
              </a:spcBef>
            </a:pPr>
            <a:endParaRPr lang="fr-FR" altLang="fr-FR" sz="800" dirty="0">
              <a:solidFill>
                <a:srgbClr val="000000"/>
              </a:solidFill>
            </a:endParaRPr>
          </a:p>
          <a:p>
            <a:pPr eaLnBrk="1" hangingPunct="1">
              <a:spcBef>
                <a:spcPts val="200"/>
              </a:spcBef>
            </a:pPr>
            <a:endParaRPr lang="fr-FR" altLang="fr-FR" sz="800" dirty="0">
              <a:solidFill>
                <a:srgbClr val="000000"/>
              </a:solidFill>
            </a:endParaRPr>
          </a:p>
          <a:p>
            <a:pPr eaLnBrk="1" hangingPunct="1">
              <a:spcBef>
                <a:spcPts val="200"/>
              </a:spcBef>
            </a:pPr>
            <a:endParaRPr lang="fr-FR" altLang="fr-FR" sz="800" dirty="0">
              <a:solidFill>
                <a:srgbClr val="000000"/>
              </a:solidFill>
            </a:endParaRPr>
          </a:p>
          <a:p>
            <a:pPr eaLnBrk="1" hangingPunct="1">
              <a:spcBef>
                <a:spcPts val="200"/>
              </a:spcBef>
            </a:pPr>
            <a:endParaRPr lang="fr-FR" altLang="fr-FR" sz="800" dirty="0">
              <a:solidFill>
                <a:srgbClr val="000000"/>
              </a:solidFill>
            </a:endParaRPr>
          </a:p>
          <a:p>
            <a:pPr algn="ctr" eaLnBrk="1" hangingPunct="1">
              <a:spcBef>
                <a:spcPts val="1200"/>
              </a:spcBef>
            </a:pPr>
            <a:r>
              <a:rPr lang="fr-FR" altLang="fr-FR" sz="4800" b="1" dirty="0">
                <a:solidFill>
                  <a:srgbClr val="000000"/>
                </a:solidFill>
              </a:rPr>
              <a:t>CONCLUSION</a:t>
            </a:r>
          </a:p>
          <a:p>
            <a:pPr eaLnBrk="1" hangingPunct="1">
              <a:spcBef>
                <a:spcPts val="800"/>
              </a:spcBef>
            </a:pPr>
            <a:endParaRPr lang="fr-FR" altLang="fr-FR" sz="3200" dirty="0">
              <a:solidFill>
                <a:srgbClr val="000000"/>
              </a:solidFill>
            </a:endParaRPr>
          </a:p>
          <a:p>
            <a:pPr eaLnBrk="1" hangingPunct="1">
              <a:spcBef>
                <a:spcPts val="800"/>
              </a:spcBef>
            </a:pPr>
            <a:endParaRPr lang="fr-FR" altLang="fr-FR" sz="3200" dirty="0">
              <a:solidFill>
                <a:srgbClr val="000000"/>
              </a:solidFill>
            </a:endParaRPr>
          </a:p>
        </p:txBody>
      </p:sp>
    </p:spTree>
    <p:extLst>
      <p:ext uri="{BB962C8B-B14F-4D97-AF65-F5344CB8AC3E}">
        <p14:creationId xmlns:p14="http://schemas.microsoft.com/office/powerpoint/2010/main" val="18146156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
          <p:cNvSpPr txBox="1">
            <a:spLocks noChangeArrowheads="1"/>
          </p:cNvSpPr>
          <p:nvPr/>
        </p:nvSpPr>
        <p:spPr bwMode="auto">
          <a:xfrm>
            <a:off x="654991" y="610395"/>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spcBef>
                <a:spcPts val="1250"/>
              </a:spcBef>
            </a:pPr>
            <a:endParaRPr lang="fr-FR" altLang="fr-FR" sz="5000" b="1" dirty="0">
              <a:solidFill>
                <a:srgbClr val="000000"/>
              </a:solidFill>
            </a:endParaRPr>
          </a:p>
          <a:p>
            <a:pPr algn="ctr" eaLnBrk="1" hangingPunct="1">
              <a:spcBef>
                <a:spcPts val="1250"/>
              </a:spcBef>
            </a:pPr>
            <a:endParaRPr lang="fr-FR" altLang="fr-FR" sz="5000" b="1" dirty="0">
              <a:solidFill>
                <a:srgbClr val="000000"/>
              </a:solidFill>
            </a:endParaRPr>
          </a:p>
          <a:p>
            <a:pPr algn="ctr" eaLnBrk="1" hangingPunct="1">
              <a:spcBef>
                <a:spcPts val="1250"/>
              </a:spcBef>
            </a:pPr>
            <a:r>
              <a:rPr lang="fr-FR" altLang="fr-FR" sz="5000" b="1" dirty="0">
                <a:solidFill>
                  <a:srgbClr val="000000"/>
                </a:solidFill>
              </a:rPr>
              <a:t>Je vous remercie de votre attention</a:t>
            </a:r>
          </a:p>
          <a:p>
            <a:pPr algn="ctr" eaLnBrk="1" hangingPunct="1">
              <a:spcBef>
                <a:spcPts val="1250"/>
              </a:spcBef>
            </a:pPr>
            <a:endParaRPr lang="fr-FR" altLang="fr-FR" sz="5000" b="1" dirty="0">
              <a:solidFill>
                <a:srgbClr val="000000"/>
              </a:solidFill>
            </a:endParaRPr>
          </a:p>
        </p:txBody>
      </p:sp>
      <p:pic>
        <p:nvPicPr>
          <p:cNvPr id="3077" name="Image 1"/>
          <p:cNvPicPr>
            <a:picLocks noChangeAspect="1" noChangeArrowheads="1"/>
          </p:cNvPicPr>
          <p:nvPr/>
        </p:nvPicPr>
        <p:blipFill>
          <a:blip r:embed="rId3">
            <a:extLst>
              <a:ext uri="{28A0092B-C50C-407E-A947-70E740481C1C}">
                <a14:useLocalDpi xmlns:a14="http://schemas.microsoft.com/office/drawing/2010/main" val="0"/>
              </a:ext>
            </a:extLst>
          </a:blip>
          <a:srcRect l="3865" t="11288" r="63974" b="62946"/>
          <a:stretch>
            <a:fillRect/>
          </a:stretch>
        </p:blipFill>
        <p:spPr bwMode="auto">
          <a:xfrm>
            <a:off x="1847850" y="549275"/>
            <a:ext cx="226853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958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938214" y="108744"/>
            <a:ext cx="82280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88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04586"/>
                </a:solidFill>
              </a:rPr>
              <a:t>Épidémiologie</a:t>
            </a:r>
          </a:p>
        </p:txBody>
      </p:sp>
      <p:sp>
        <p:nvSpPr>
          <p:cNvPr id="12291" name="Text Box 2"/>
          <p:cNvSpPr txBox="1">
            <a:spLocks noChangeArrowheads="1"/>
          </p:cNvSpPr>
          <p:nvPr/>
        </p:nvSpPr>
        <p:spPr bwMode="auto">
          <a:xfrm>
            <a:off x="1295401" y="1253332"/>
            <a:ext cx="82280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3040" rIns="0" bIns="0"/>
          <a:lstStyle>
            <a:lvl1pPr marL="431800" indent="-306388"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Calibri" panose="020F0502020204030204" pitchFamily="34" charset="0"/>
                <a:ea typeface="Microsoft YaHei" panose="020B0503020204020204" pitchFamily="34" charset="-122"/>
              </a:defRPr>
            </a:lvl9pPr>
          </a:lstStyle>
          <a:p>
            <a:pPr marL="185738" indent="0" eaLnBrk="1" hangingPunct="1">
              <a:spcAft>
                <a:spcPts val="1413"/>
              </a:spcAft>
              <a:tabLst>
                <a:tab pos="185738"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fr-FR" altLang="fr-FR" sz="2400" dirty="0">
                <a:solidFill>
                  <a:srgbClr val="000000"/>
                </a:solidFill>
              </a:rPr>
              <a:t>Usage quotidien d'alcool au cours de l'année 2010 selon le sexe et l'âge (en%)</a:t>
            </a:r>
          </a:p>
          <a:p>
            <a:pPr eaLnBrk="1" hangingPunct="1">
              <a:spcAft>
                <a:spcPts val="1413"/>
              </a:spcAft>
            </a:pPr>
            <a:endParaRPr lang="fr-FR" altLang="fr-FR" sz="2400" dirty="0">
              <a:solidFill>
                <a:srgbClr val="000000"/>
              </a:solidFill>
            </a:endParaRPr>
          </a:p>
        </p:txBody>
      </p:sp>
      <p:pic>
        <p:nvPicPr>
          <p:cNvPr id="122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27" y="2147889"/>
            <a:ext cx="80645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557311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738188" y="0"/>
            <a:ext cx="82280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3528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ea typeface="Microsoft YaHei" panose="020B0503020204020204" pitchFamily="34" charset="-122"/>
              </a:defRPr>
            </a:lvl9pPr>
          </a:lstStyle>
          <a:p>
            <a:pPr algn="ctr" eaLnBrk="1" hangingPunct="1">
              <a:buClrTx/>
              <a:buFontTx/>
              <a:buNone/>
            </a:pPr>
            <a:r>
              <a:rPr lang="fr-FR" altLang="fr-FR" sz="4000" dirty="0">
                <a:solidFill>
                  <a:srgbClr val="074693"/>
                </a:solidFill>
              </a:rPr>
              <a:t>Épidémiologie</a:t>
            </a:r>
          </a:p>
        </p:txBody>
      </p:sp>
      <p:sp>
        <p:nvSpPr>
          <p:cNvPr id="13315" name="Text Box 2"/>
          <p:cNvSpPr txBox="1">
            <a:spLocks noChangeArrowheads="1"/>
          </p:cNvSpPr>
          <p:nvPr/>
        </p:nvSpPr>
        <p:spPr bwMode="auto">
          <a:xfrm>
            <a:off x="909638" y="1146175"/>
            <a:ext cx="822801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0880" rIns="0" bIns="0"/>
          <a:lstStyle>
            <a:lvl1pPr marL="390525" indent="-284163" eaLnBrk="0" hangingPunc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1pPr>
            <a:lvl2pPr eaLnBrk="0" hangingPunc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2pPr>
            <a:lvl3pPr eaLnBrk="0" hangingPunc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3pPr>
            <a:lvl4pPr eaLnBrk="0" hangingPunc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4pPr>
            <a:lvl5pPr eaLnBrk="0" hangingPunc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90525" algn="l"/>
                <a:tab pos="838200" algn="l"/>
                <a:tab pos="1287463" algn="l"/>
                <a:tab pos="1736725" algn="l"/>
                <a:tab pos="2185988" algn="l"/>
                <a:tab pos="2635250" algn="l"/>
                <a:tab pos="3084513" algn="l"/>
                <a:tab pos="3533775" algn="l"/>
                <a:tab pos="3983038" algn="l"/>
                <a:tab pos="4432300" algn="l"/>
                <a:tab pos="4881563" algn="l"/>
                <a:tab pos="5330825" algn="l"/>
                <a:tab pos="5780088" algn="l"/>
                <a:tab pos="6229350" algn="l"/>
                <a:tab pos="6678613" algn="l"/>
                <a:tab pos="7127875" algn="l"/>
                <a:tab pos="7577138" algn="l"/>
                <a:tab pos="8026400" algn="l"/>
                <a:tab pos="8475663" algn="l"/>
                <a:tab pos="8924925" algn="l"/>
                <a:tab pos="9374188" algn="l"/>
              </a:tabLst>
              <a:defRPr>
                <a:solidFill>
                  <a:schemeClr val="bg1"/>
                </a:solidFill>
                <a:latin typeface="Calibri" panose="020F0502020204030204" pitchFamily="34" charset="0"/>
                <a:ea typeface="Microsoft YaHei" panose="020B0503020204020204" pitchFamily="34" charset="-122"/>
              </a:defRPr>
            </a:lvl9pPr>
          </a:lstStyle>
          <a:p>
            <a:pPr eaLnBrk="1" hangingPunct="1">
              <a:spcAft>
                <a:spcPts val="1288"/>
              </a:spcAft>
            </a:pPr>
            <a:r>
              <a:rPr lang="fr-FR" altLang="fr-FR" sz="2400" dirty="0">
                <a:solidFill>
                  <a:srgbClr val="000000"/>
                </a:solidFill>
              </a:rPr>
              <a:t>Classification des buveurs suivant l'âge (en %)</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855789"/>
            <a:ext cx="7380288"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9958600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Personnalisé 5">
      <a:dk1>
        <a:sysClr val="windowText" lastClr="000000"/>
      </a:dk1>
      <a:lt1>
        <a:sysClr val="window" lastClr="FFFFFF"/>
      </a:lt1>
      <a:dk2>
        <a:srgbClr val="2C3C43"/>
      </a:dk2>
      <a:lt2>
        <a:srgbClr val="EBEBEB"/>
      </a:lt2>
      <a:accent1>
        <a:srgbClr val="90C226"/>
      </a:accent1>
      <a:accent2>
        <a:srgbClr val="004173"/>
      </a:accent2>
      <a:accent3>
        <a:srgbClr val="0070C0"/>
      </a:accent3>
      <a:accent4>
        <a:srgbClr val="E76618"/>
      </a:accent4>
      <a:accent5>
        <a:srgbClr val="C42F1A"/>
      </a:accent5>
      <a:accent6>
        <a:srgbClr val="918655"/>
      </a:accent6>
      <a:hlink>
        <a:srgbClr val="004173"/>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A735923CCB544A8FC22400479B6F60" ma:contentTypeVersion="18" ma:contentTypeDescription="Crée un document." ma:contentTypeScope="" ma:versionID="757babe44d31f0f82025b607016ae765">
  <xsd:schema xmlns:xsd="http://www.w3.org/2001/XMLSchema" xmlns:xs="http://www.w3.org/2001/XMLSchema" xmlns:p="http://schemas.microsoft.com/office/2006/metadata/properties" xmlns:ns2="8d0b0ac5-0d1c-41d9-94b4-e86f374842b7" xmlns:ns3="ce685436-327e-415b-b06d-9a0f2bb5655f" targetNamespace="http://schemas.microsoft.com/office/2006/metadata/properties" ma:root="true" ma:fieldsID="989ed70ff94beecc5b4bf27f4ad4eb0d" ns2:_="" ns3:_="">
    <xsd:import namespace="8d0b0ac5-0d1c-41d9-94b4-e86f374842b7"/>
    <xsd:import namespace="ce685436-327e-415b-b06d-9a0f2bb565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0b0ac5-0d1c-41d9-94b4-e86f374842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4bf61e71-71de-474e-85fa-8e7095b4be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85436-327e-415b-b06d-9a0f2bb5655f"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8dfca8e-a50c-4c5a-b2bd-3eaad65dc888}" ma:internalName="TaxCatchAll" ma:showField="CatchAllData" ma:web="ce685436-327e-415b-b06d-9a0f2bb565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50F07-6828-4233-8273-AE868ED3D61E}"/>
</file>

<file path=customXml/itemProps2.xml><?xml version="1.0" encoding="utf-8"?>
<ds:datastoreItem xmlns:ds="http://schemas.openxmlformats.org/officeDocument/2006/customXml" ds:itemID="{BEF460E6-5B10-4646-A70E-53A6C7B5E316}"/>
</file>

<file path=docProps/app.xml><?xml version="1.0" encoding="utf-8"?>
<Properties xmlns="http://schemas.openxmlformats.org/officeDocument/2006/extended-properties" xmlns:vt="http://schemas.openxmlformats.org/officeDocument/2006/docPropsVTypes">
  <Template>Facet</Template>
  <TotalTime>290</TotalTime>
  <Words>2574</Words>
  <Application>Microsoft Office PowerPoint</Application>
  <PresentationFormat>Grand écran</PresentationFormat>
  <Paragraphs>790</Paragraphs>
  <Slides>78</Slides>
  <Notes>78</Notes>
  <HiddenSlides>0</HiddenSlides>
  <MMClips>0</MMClips>
  <ScaleCrop>false</ScaleCrop>
  <HeadingPairs>
    <vt:vector size="8" baseType="variant">
      <vt:variant>
        <vt:lpstr>Polices utilisées</vt:lpstr>
      </vt:variant>
      <vt:variant>
        <vt:i4>9</vt:i4>
      </vt:variant>
      <vt:variant>
        <vt:lpstr>Thème</vt:lpstr>
      </vt:variant>
      <vt:variant>
        <vt:i4>9</vt:i4>
      </vt:variant>
      <vt:variant>
        <vt:lpstr>Serveurs OLE incorporés</vt:lpstr>
      </vt:variant>
      <vt:variant>
        <vt:i4>0</vt:i4>
      </vt:variant>
      <vt:variant>
        <vt:lpstr>Titres des diapositives</vt:lpstr>
      </vt:variant>
      <vt:variant>
        <vt:i4>78</vt:i4>
      </vt:variant>
    </vt:vector>
  </HeadingPairs>
  <TitlesOfParts>
    <vt:vector size="96" baseType="lpstr">
      <vt:lpstr>Arial Unicode MS</vt:lpstr>
      <vt:lpstr>Microsoft YaHei</vt:lpstr>
      <vt:lpstr>Arial</vt:lpstr>
      <vt:lpstr>Calibri</vt:lpstr>
      <vt:lpstr>Calibri Light</vt:lpstr>
      <vt:lpstr>Times New Roman</vt:lpstr>
      <vt:lpstr>Trebuchet MS</vt:lpstr>
      <vt:lpstr>Wingdings</vt:lpstr>
      <vt:lpstr>Wingdings 3</vt:lpstr>
      <vt:lpstr>Facette</vt:lpstr>
      <vt:lpstr>7_Conception personnalisée</vt:lpstr>
      <vt:lpstr>5_Conception personnalisée</vt:lpstr>
      <vt:lpstr>6_Conception personnalisée</vt:lpstr>
      <vt:lpstr>4_Conception personnalisée</vt:lpstr>
      <vt:lpstr>3_Conception personnalisée</vt:lpstr>
      <vt:lpstr>2_Conception personnalisée</vt:lpstr>
      <vt:lpstr>1_Conception personnalisée</vt:lpstr>
      <vt:lpstr>Conception personnalisée</vt:lpstr>
      <vt:lpstr>L' alcool dans l'entreprise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Générale Ordinaire  MTN-Prévention</dc:title>
  <dc:creator>Flore Taillard</dc:creator>
  <cp:lastModifiedBy>Michèle Kupiecki</cp:lastModifiedBy>
  <cp:revision>41</cp:revision>
  <dcterms:created xsi:type="dcterms:W3CDTF">2015-06-12T11:54:42Z</dcterms:created>
  <dcterms:modified xsi:type="dcterms:W3CDTF">2016-08-09T08:53:19Z</dcterms:modified>
</cp:coreProperties>
</file>