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65" r:id="rId2"/>
    <p:sldId id="276" r:id="rId3"/>
    <p:sldId id="337" r:id="rId4"/>
    <p:sldId id="320" r:id="rId5"/>
    <p:sldId id="321" r:id="rId6"/>
    <p:sldId id="322" r:id="rId7"/>
    <p:sldId id="323" r:id="rId8"/>
    <p:sldId id="324" r:id="rId9"/>
    <p:sldId id="325" r:id="rId10"/>
    <p:sldId id="326" r:id="rId11"/>
    <p:sldId id="327" r:id="rId12"/>
    <p:sldId id="330" r:id="rId13"/>
    <p:sldId id="334" r:id="rId14"/>
    <p:sldId id="335" r:id="rId15"/>
    <p:sldId id="338" r:id="rId16"/>
    <p:sldId id="329" r:id="rId17"/>
    <p:sldId id="275" r:id="rId18"/>
  </p:sldIdLst>
  <p:sldSz cx="12192000" cy="6858000"/>
  <p:notesSz cx="6669088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5654"/>
    <a:srgbClr val="0E3F93"/>
    <a:srgbClr val="019EE3"/>
    <a:srgbClr val="565555"/>
    <a:srgbClr val="FFCC01"/>
    <a:srgbClr val="AFCB00"/>
    <a:srgbClr val="EA4F52"/>
    <a:srgbClr val="0E3F92"/>
    <a:srgbClr val="029E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662" autoAdjust="0"/>
    <p:restoredTop sz="86430"/>
  </p:normalViewPr>
  <p:slideViewPr>
    <p:cSldViewPr snapToGrid="0" snapToObjects="1">
      <p:cViewPr varScale="1">
        <p:scale>
          <a:sx n="107" d="100"/>
          <a:sy n="107" d="100"/>
        </p:scale>
        <p:origin x="144" y="27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9" d="100"/>
          <a:sy n="99" d="100"/>
        </p:scale>
        <p:origin x="306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6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777607" y="9428586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648C3C-3D43-684A-BA55-84AE4D84D686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7C9C1D-C807-4A4E-82DB-4A1079C0FBA8}" type="datetimeFigureOut">
              <a:rPr lang="fr-FR" smtClean="0"/>
              <a:t>11/01/2019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98452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835B89-4206-D844-8065-0260AA887238}" type="datetimeFigureOut">
              <a:rPr lang="fr-FR" smtClean="0"/>
              <a:t>11/01/2019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66909" y="4777196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6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777607" y="9428586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632E84-5CF5-254F-B970-B456EC3E0B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5434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632E84-5CF5-254F-B970-B456EC3E0BBC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2404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632E84-5CF5-254F-B970-B456EC3E0BBC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20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632E84-5CF5-254F-B970-B456EC3E0BBC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101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couverture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>
          <a:xfrm>
            <a:off x="6420475" y="6356349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Présanse </a:t>
            </a:r>
            <a:r>
              <a:rPr lang="mr-IN" smtClean="0"/>
              <a:t>–</a:t>
            </a:r>
            <a:r>
              <a:rPr lang="fr-FR" smtClean="0"/>
              <a:t> Masque Powerpoint / JJ.MM.AAAA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261049" y="6356349"/>
            <a:ext cx="2743200" cy="365125"/>
          </a:xfrm>
          <a:prstGeom prst="rect">
            <a:avLst/>
          </a:prstGeom>
        </p:spPr>
        <p:txBody>
          <a:bodyPr/>
          <a:lstStyle/>
          <a:p>
            <a:fld id="{443935BB-9C05-C34E-BF02-B47196A5F45A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-3524" y="18079"/>
            <a:ext cx="12195524" cy="7113588"/>
          </a:xfrm>
          <a:prstGeom prst="rect">
            <a:avLst/>
          </a:prstGeom>
          <a:gradFill>
            <a:gsLst>
              <a:gs pos="78000">
                <a:srgbClr val="009EE3"/>
              </a:gs>
              <a:gs pos="0">
                <a:srgbClr val="009EE3">
                  <a:tint val="44500"/>
                  <a:satMod val="160000"/>
                </a:srgbClr>
              </a:gs>
            </a:gsLst>
            <a:path path="circle">
              <a:fillToRect l="50000" t="50000" r="50000" b="50000"/>
            </a:path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endParaRPr lang="fr-FR" altLang="fr-FR" smtClean="0"/>
          </a:p>
        </p:txBody>
      </p:sp>
      <p:pic>
        <p:nvPicPr>
          <p:cNvPr id="6" name="Image 5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111495" y="-11902"/>
            <a:ext cx="12411457" cy="2271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379" y="549681"/>
            <a:ext cx="3249678" cy="1065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Espace réservé du texte 18"/>
          <p:cNvSpPr>
            <a:spLocks noGrp="1"/>
          </p:cNvSpPr>
          <p:nvPr>
            <p:ph type="body" sz="quarter" idx="13" hasCustomPrompt="1"/>
          </p:nvPr>
        </p:nvSpPr>
        <p:spPr>
          <a:xfrm>
            <a:off x="2841446" y="4370091"/>
            <a:ext cx="6505575" cy="425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fr-FR" dirty="0" smtClean="0">
                <a:solidFill>
                  <a:schemeClr val="bg2"/>
                </a:solidFill>
                <a:latin typeface="Montserrat" charset="0"/>
                <a:ea typeface="Montserrat" charset="0"/>
                <a:cs typeface="Montserrat" charset="0"/>
              </a:rPr>
              <a:t>Sous-titre de la présentation</a:t>
            </a:r>
            <a:endParaRPr lang="fr-FR" dirty="0">
              <a:solidFill>
                <a:schemeClr val="bg2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14" hasCustomPrompt="1"/>
          </p:nvPr>
        </p:nvSpPr>
        <p:spPr>
          <a:xfrm>
            <a:off x="3022600" y="3376613"/>
            <a:ext cx="6146800" cy="8302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1">
                <a:ln>
                  <a:noFill/>
                </a:ln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fr-FR" dirty="0" smtClean="0"/>
              <a:t>TITRE DE LA PRÉSENTATION</a:t>
            </a:r>
            <a:endParaRPr lang="fr-FR" dirty="0"/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15" hasCustomPrompt="1"/>
          </p:nvPr>
        </p:nvSpPr>
        <p:spPr>
          <a:xfrm>
            <a:off x="2495239" y="6087532"/>
            <a:ext cx="6933005" cy="809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r>
              <a:rPr lang="fr-FR" dirty="0" smtClean="0">
                <a:solidFill>
                  <a:schemeClr val="bg2"/>
                </a:solidFill>
                <a:latin typeface="Montserrat" charset="0"/>
                <a:ea typeface="Montserrat" charset="0"/>
                <a:cs typeface="Montserrat" charset="0"/>
              </a:rPr>
              <a:t>Responsable : Prénom Nom, Fonction / JJ.MM.AAAA</a:t>
            </a:r>
          </a:p>
          <a:p>
            <a:r>
              <a:rPr lang="fr-FR" dirty="0" err="1" smtClean="0">
                <a:solidFill>
                  <a:schemeClr val="bg2"/>
                </a:solidFill>
                <a:latin typeface="Montserrat" charset="0"/>
                <a:ea typeface="Montserrat" charset="0"/>
                <a:cs typeface="Montserrat" charset="0"/>
              </a:rPr>
              <a:t>www.presanse.fr</a:t>
            </a:r>
            <a:endParaRPr lang="fr-FR" dirty="0">
              <a:solidFill>
                <a:schemeClr val="bg2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818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er 8"/>
          <p:cNvGrpSpPr/>
          <p:nvPr userDrawn="1"/>
        </p:nvGrpSpPr>
        <p:grpSpPr>
          <a:xfrm>
            <a:off x="1636251" y="1450415"/>
            <a:ext cx="570016" cy="584775"/>
            <a:chOff x="2812746" y="1902748"/>
            <a:chExt cx="570016" cy="584775"/>
          </a:xfrm>
        </p:grpSpPr>
        <p:sp>
          <p:nvSpPr>
            <p:cNvPr id="10" name="Ellipse 9"/>
            <p:cNvSpPr/>
            <p:nvPr/>
          </p:nvSpPr>
          <p:spPr>
            <a:xfrm>
              <a:off x="2812746" y="1911927"/>
              <a:ext cx="570016" cy="570016"/>
            </a:xfrm>
            <a:prstGeom prst="ellipse">
              <a:avLst/>
            </a:prstGeom>
            <a:solidFill>
              <a:srgbClr val="029E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2940586" y="1902748"/>
              <a:ext cx="34336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3200" dirty="0" smtClean="0">
                  <a:solidFill>
                    <a:schemeClr val="bg1"/>
                  </a:solidFill>
                  <a:latin typeface="Montserrat" charset="0"/>
                  <a:ea typeface="Montserrat" charset="0"/>
                  <a:cs typeface="Montserrat" charset="0"/>
                </a:rPr>
                <a:t>1</a:t>
              </a:r>
              <a:endParaRPr lang="fr-FR" sz="3200" dirty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endParaRPr>
            </a:p>
          </p:txBody>
        </p:sp>
      </p:grpSp>
      <p:sp>
        <p:nvSpPr>
          <p:cNvPr id="7" name="Arc 6"/>
          <p:cNvSpPr/>
          <p:nvPr userDrawn="1"/>
        </p:nvSpPr>
        <p:spPr>
          <a:xfrm>
            <a:off x="-4039614" y="-1939752"/>
            <a:ext cx="4868060" cy="10980894"/>
          </a:xfrm>
          <a:prstGeom prst="arc">
            <a:avLst>
              <a:gd name="adj1" fmla="val 17833965"/>
              <a:gd name="adj2" fmla="val 358570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Rectangle 45"/>
          <p:cNvSpPr/>
          <p:nvPr userDrawn="1"/>
        </p:nvSpPr>
        <p:spPr>
          <a:xfrm>
            <a:off x="942359" y="979156"/>
            <a:ext cx="1472540" cy="59377"/>
          </a:xfrm>
          <a:prstGeom prst="rect">
            <a:avLst/>
          </a:prstGeom>
          <a:solidFill>
            <a:srgbClr val="5655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828446" y="396069"/>
            <a:ext cx="5692956" cy="612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solidFill>
                  <a:srgbClr val="019EE3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fr-FR" dirty="0" smtClean="0"/>
              <a:t>Sommaire</a:t>
            </a:r>
            <a:endParaRPr lang="fr-FR" dirty="0"/>
          </a:p>
        </p:txBody>
      </p:sp>
      <p:sp>
        <p:nvSpPr>
          <p:cNvPr id="50" name="Espace réservé du texte 49"/>
          <p:cNvSpPr>
            <a:spLocks noGrp="1"/>
          </p:cNvSpPr>
          <p:nvPr>
            <p:ph type="body" sz="quarter" idx="11" hasCustomPrompt="1"/>
          </p:nvPr>
        </p:nvSpPr>
        <p:spPr>
          <a:xfrm>
            <a:off x="2414899" y="1902910"/>
            <a:ext cx="3653680" cy="1190498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65555"/>
                </a:solidFill>
              </a:defRPr>
            </a:lvl1pPr>
          </a:lstStyle>
          <a:p>
            <a:pPr marL="285750" indent="-285750">
              <a:buClr>
                <a:srgbClr val="029EE3"/>
              </a:buClr>
              <a:buFont typeface="Wingdings" charset="2"/>
              <a:buChar char="§"/>
            </a:pPr>
            <a:r>
              <a:rPr lang="fr-FR" sz="1200" dirty="0" smtClean="0">
                <a:latin typeface="Helvetica" charset="0"/>
                <a:ea typeface="Helvetica" charset="0"/>
                <a:cs typeface="Helvetica" charset="0"/>
              </a:rPr>
              <a:t>Première sous-partie</a:t>
            </a:r>
          </a:p>
          <a:p>
            <a:pPr marL="285750" indent="-285750">
              <a:buClr>
                <a:srgbClr val="029EE3"/>
              </a:buClr>
              <a:buFont typeface="Wingdings" charset="2"/>
              <a:buChar char="§"/>
            </a:pPr>
            <a:r>
              <a:rPr lang="fr-FR" sz="1200" dirty="0" smtClean="0">
                <a:latin typeface="Helvetica" charset="0"/>
                <a:ea typeface="Helvetica" charset="0"/>
                <a:cs typeface="Helvetica" charset="0"/>
              </a:rPr>
              <a:t>Deuxième sous-partie</a:t>
            </a:r>
          </a:p>
          <a:p>
            <a:pPr marL="285750" indent="-285750">
              <a:buClr>
                <a:srgbClr val="029EE3"/>
              </a:buClr>
              <a:buFont typeface="Wingdings" charset="2"/>
              <a:buChar char="§"/>
            </a:pPr>
            <a:r>
              <a:rPr lang="fr-FR" sz="1200" dirty="0" smtClean="0">
                <a:latin typeface="Helvetica" charset="0"/>
                <a:ea typeface="Helvetica" charset="0"/>
                <a:cs typeface="Helvetica" charset="0"/>
              </a:rPr>
              <a:t>Troisième sous-partie</a:t>
            </a:r>
            <a:endParaRPr lang="fr-FR" sz="12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2" name="Espace réservé du texte 51"/>
          <p:cNvSpPr>
            <a:spLocks noGrp="1"/>
          </p:cNvSpPr>
          <p:nvPr>
            <p:ph type="body" sz="quarter" idx="12" hasCustomPrompt="1"/>
          </p:nvPr>
        </p:nvSpPr>
        <p:spPr>
          <a:xfrm>
            <a:off x="2414899" y="1460174"/>
            <a:ext cx="2844227" cy="3343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019EE3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53" name="Espace réservé du texte 49"/>
          <p:cNvSpPr>
            <a:spLocks noGrp="1"/>
          </p:cNvSpPr>
          <p:nvPr>
            <p:ph type="body" sz="quarter" idx="13" hasCustomPrompt="1"/>
          </p:nvPr>
        </p:nvSpPr>
        <p:spPr>
          <a:xfrm>
            <a:off x="2414899" y="3641320"/>
            <a:ext cx="3653680" cy="1008846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65555"/>
                </a:solidFill>
              </a:defRPr>
            </a:lvl1pPr>
          </a:lstStyle>
          <a:p>
            <a:pPr marL="285750" indent="-285750">
              <a:buClr>
                <a:srgbClr val="029EE3"/>
              </a:buClr>
              <a:buFont typeface="Wingdings" charset="2"/>
              <a:buChar char="§"/>
            </a:pPr>
            <a:r>
              <a:rPr lang="fr-FR" sz="1200" dirty="0" smtClean="0">
                <a:latin typeface="Helvetica" charset="0"/>
                <a:ea typeface="Helvetica" charset="0"/>
                <a:cs typeface="Helvetica" charset="0"/>
              </a:rPr>
              <a:t>Première sous-partie</a:t>
            </a:r>
          </a:p>
          <a:p>
            <a:pPr marL="285750" indent="-285750">
              <a:buClr>
                <a:srgbClr val="029EE3"/>
              </a:buClr>
              <a:buFont typeface="Wingdings" charset="2"/>
              <a:buChar char="§"/>
            </a:pPr>
            <a:r>
              <a:rPr lang="fr-FR" sz="1200" dirty="0" smtClean="0">
                <a:latin typeface="Helvetica" charset="0"/>
                <a:ea typeface="Helvetica" charset="0"/>
                <a:cs typeface="Helvetica" charset="0"/>
              </a:rPr>
              <a:t>Deuxième sous-partie</a:t>
            </a:r>
          </a:p>
          <a:p>
            <a:pPr marL="285750" indent="-285750">
              <a:buClr>
                <a:srgbClr val="029EE3"/>
              </a:buClr>
              <a:buFont typeface="Wingdings" charset="2"/>
              <a:buChar char="§"/>
            </a:pPr>
            <a:r>
              <a:rPr lang="fr-FR" sz="1200" dirty="0" smtClean="0">
                <a:latin typeface="Helvetica" charset="0"/>
                <a:ea typeface="Helvetica" charset="0"/>
                <a:cs typeface="Helvetica" charset="0"/>
              </a:rPr>
              <a:t>Troisième sous-partie</a:t>
            </a:r>
            <a:endParaRPr lang="fr-FR" sz="12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4" name="Espace réservé du texte 51"/>
          <p:cNvSpPr>
            <a:spLocks noGrp="1"/>
          </p:cNvSpPr>
          <p:nvPr>
            <p:ph type="body" sz="quarter" idx="14" hasCustomPrompt="1"/>
          </p:nvPr>
        </p:nvSpPr>
        <p:spPr>
          <a:xfrm>
            <a:off x="2414899" y="3243554"/>
            <a:ext cx="2844227" cy="2833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019EE3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55" name="Espace réservé du texte 49"/>
          <p:cNvSpPr>
            <a:spLocks noGrp="1"/>
          </p:cNvSpPr>
          <p:nvPr>
            <p:ph type="body" sz="quarter" idx="15" hasCustomPrompt="1"/>
          </p:nvPr>
        </p:nvSpPr>
        <p:spPr>
          <a:xfrm>
            <a:off x="2414899" y="5193648"/>
            <a:ext cx="3653680" cy="1008846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65555"/>
                </a:solidFill>
              </a:defRPr>
            </a:lvl1pPr>
          </a:lstStyle>
          <a:p>
            <a:pPr marL="285750" indent="-285750">
              <a:buClr>
                <a:srgbClr val="029EE3"/>
              </a:buClr>
              <a:buFont typeface="Wingdings" charset="2"/>
              <a:buChar char="§"/>
            </a:pPr>
            <a:r>
              <a:rPr lang="fr-FR" sz="1200" dirty="0" smtClean="0">
                <a:latin typeface="Helvetica" charset="0"/>
                <a:ea typeface="Helvetica" charset="0"/>
                <a:cs typeface="Helvetica" charset="0"/>
              </a:rPr>
              <a:t>Première sous-partie</a:t>
            </a:r>
          </a:p>
          <a:p>
            <a:pPr marL="285750" indent="-285750">
              <a:buClr>
                <a:srgbClr val="029EE3"/>
              </a:buClr>
              <a:buFont typeface="Wingdings" charset="2"/>
              <a:buChar char="§"/>
            </a:pPr>
            <a:r>
              <a:rPr lang="fr-FR" sz="1200" dirty="0" smtClean="0">
                <a:latin typeface="Helvetica" charset="0"/>
                <a:ea typeface="Helvetica" charset="0"/>
                <a:cs typeface="Helvetica" charset="0"/>
              </a:rPr>
              <a:t>Deuxième sous-partie</a:t>
            </a:r>
          </a:p>
          <a:p>
            <a:pPr marL="285750" indent="-285750">
              <a:buClr>
                <a:srgbClr val="029EE3"/>
              </a:buClr>
              <a:buFont typeface="Wingdings" charset="2"/>
              <a:buChar char="§"/>
            </a:pPr>
            <a:r>
              <a:rPr lang="fr-FR" sz="1200" dirty="0" smtClean="0">
                <a:latin typeface="Helvetica" charset="0"/>
                <a:ea typeface="Helvetica" charset="0"/>
                <a:cs typeface="Helvetica" charset="0"/>
              </a:rPr>
              <a:t>Troisième sous-partie</a:t>
            </a:r>
            <a:endParaRPr lang="fr-FR" sz="12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6" name="Espace réservé du texte 51"/>
          <p:cNvSpPr>
            <a:spLocks noGrp="1"/>
          </p:cNvSpPr>
          <p:nvPr>
            <p:ph type="body" sz="quarter" idx="16" hasCustomPrompt="1"/>
          </p:nvPr>
        </p:nvSpPr>
        <p:spPr>
          <a:xfrm>
            <a:off x="2414899" y="4803337"/>
            <a:ext cx="2844227" cy="2833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019EE3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57" name="Espace réservé du texte 49"/>
          <p:cNvSpPr>
            <a:spLocks noGrp="1"/>
          </p:cNvSpPr>
          <p:nvPr>
            <p:ph type="body" sz="quarter" idx="17" hasCustomPrompt="1"/>
          </p:nvPr>
        </p:nvSpPr>
        <p:spPr>
          <a:xfrm>
            <a:off x="7505563" y="1922857"/>
            <a:ext cx="3653680" cy="1190498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65555"/>
                </a:solidFill>
              </a:defRPr>
            </a:lvl1pPr>
          </a:lstStyle>
          <a:p>
            <a:pPr marL="285750" indent="-285750">
              <a:buClr>
                <a:srgbClr val="029EE3"/>
              </a:buClr>
              <a:buFont typeface="Wingdings" charset="2"/>
              <a:buChar char="§"/>
            </a:pPr>
            <a:r>
              <a:rPr lang="fr-FR" sz="1200" dirty="0" smtClean="0">
                <a:latin typeface="Helvetica" charset="0"/>
                <a:ea typeface="Helvetica" charset="0"/>
                <a:cs typeface="Helvetica" charset="0"/>
              </a:rPr>
              <a:t>Première sous-partie</a:t>
            </a:r>
          </a:p>
          <a:p>
            <a:pPr marL="285750" indent="-285750">
              <a:buClr>
                <a:srgbClr val="029EE3"/>
              </a:buClr>
              <a:buFont typeface="Wingdings" charset="2"/>
              <a:buChar char="§"/>
            </a:pPr>
            <a:r>
              <a:rPr lang="fr-FR" sz="1200" dirty="0" smtClean="0">
                <a:latin typeface="Helvetica" charset="0"/>
                <a:ea typeface="Helvetica" charset="0"/>
                <a:cs typeface="Helvetica" charset="0"/>
              </a:rPr>
              <a:t>Deuxième sous-partie</a:t>
            </a:r>
          </a:p>
          <a:p>
            <a:pPr marL="285750" indent="-285750">
              <a:buClr>
                <a:srgbClr val="029EE3"/>
              </a:buClr>
              <a:buFont typeface="Wingdings" charset="2"/>
              <a:buChar char="§"/>
            </a:pPr>
            <a:r>
              <a:rPr lang="fr-FR" sz="1200" dirty="0" smtClean="0">
                <a:latin typeface="Helvetica" charset="0"/>
                <a:ea typeface="Helvetica" charset="0"/>
                <a:cs typeface="Helvetica" charset="0"/>
              </a:rPr>
              <a:t>Troisième sous-partie</a:t>
            </a:r>
            <a:endParaRPr lang="fr-FR" sz="12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8" name="Espace réservé du texte 51"/>
          <p:cNvSpPr>
            <a:spLocks noGrp="1"/>
          </p:cNvSpPr>
          <p:nvPr>
            <p:ph type="body" sz="quarter" idx="18" hasCustomPrompt="1"/>
          </p:nvPr>
        </p:nvSpPr>
        <p:spPr>
          <a:xfrm>
            <a:off x="7505563" y="1480121"/>
            <a:ext cx="2844227" cy="3343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019EE3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59" name="Espace réservé du texte 49"/>
          <p:cNvSpPr>
            <a:spLocks noGrp="1"/>
          </p:cNvSpPr>
          <p:nvPr>
            <p:ph type="body" sz="quarter" idx="19" hasCustomPrompt="1"/>
          </p:nvPr>
        </p:nvSpPr>
        <p:spPr>
          <a:xfrm>
            <a:off x="7505563" y="3661267"/>
            <a:ext cx="3653680" cy="1008846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65555"/>
                </a:solidFill>
              </a:defRPr>
            </a:lvl1pPr>
          </a:lstStyle>
          <a:p>
            <a:pPr marL="285750" indent="-285750">
              <a:buClr>
                <a:srgbClr val="029EE3"/>
              </a:buClr>
              <a:buFont typeface="Wingdings" charset="2"/>
              <a:buChar char="§"/>
            </a:pPr>
            <a:r>
              <a:rPr lang="fr-FR" sz="1200" dirty="0" smtClean="0">
                <a:latin typeface="Helvetica" charset="0"/>
                <a:ea typeface="Helvetica" charset="0"/>
                <a:cs typeface="Helvetica" charset="0"/>
              </a:rPr>
              <a:t>Première sous-partie</a:t>
            </a:r>
          </a:p>
          <a:p>
            <a:pPr marL="285750" indent="-285750">
              <a:buClr>
                <a:srgbClr val="029EE3"/>
              </a:buClr>
              <a:buFont typeface="Wingdings" charset="2"/>
              <a:buChar char="§"/>
            </a:pPr>
            <a:r>
              <a:rPr lang="fr-FR" sz="1200" dirty="0" smtClean="0">
                <a:latin typeface="Helvetica" charset="0"/>
                <a:ea typeface="Helvetica" charset="0"/>
                <a:cs typeface="Helvetica" charset="0"/>
              </a:rPr>
              <a:t>Deuxième sous-partie</a:t>
            </a:r>
          </a:p>
          <a:p>
            <a:pPr marL="285750" indent="-285750">
              <a:buClr>
                <a:srgbClr val="029EE3"/>
              </a:buClr>
              <a:buFont typeface="Wingdings" charset="2"/>
              <a:buChar char="§"/>
            </a:pPr>
            <a:r>
              <a:rPr lang="fr-FR" sz="1200" dirty="0" smtClean="0">
                <a:latin typeface="Helvetica" charset="0"/>
                <a:ea typeface="Helvetica" charset="0"/>
                <a:cs typeface="Helvetica" charset="0"/>
              </a:rPr>
              <a:t>Troisième sous-partie</a:t>
            </a:r>
            <a:endParaRPr lang="fr-FR" sz="12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60" name="Espace réservé du texte 51"/>
          <p:cNvSpPr>
            <a:spLocks noGrp="1"/>
          </p:cNvSpPr>
          <p:nvPr>
            <p:ph type="body" sz="quarter" idx="20" hasCustomPrompt="1"/>
          </p:nvPr>
        </p:nvSpPr>
        <p:spPr>
          <a:xfrm>
            <a:off x="7505563" y="3263501"/>
            <a:ext cx="2844227" cy="2833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019EE3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61" name="Espace réservé du texte 49"/>
          <p:cNvSpPr>
            <a:spLocks noGrp="1"/>
          </p:cNvSpPr>
          <p:nvPr>
            <p:ph type="body" sz="quarter" idx="21" hasCustomPrompt="1"/>
          </p:nvPr>
        </p:nvSpPr>
        <p:spPr>
          <a:xfrm>
            <a:off x="7505563" y="5213595"/>
            <a:ext cx="3653680" cy="1008846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565555"/>
                </a:solidFill>
              </a:defRPr>
            </a:lvl1pPr>
          </a:lstStyle>
          <a:p>
            <a:pPr marL="285750" indent="-285750">
              <a:buClr>
                <a:srgbClr val="029EE3"/>
              </a:buClr>
              <a:buFont typeface="Wingdings" charset="2"/>
              <a:buChar char="§"/>
            </a:pPr>
            <a:r>
              <a:rPr lang="fr-FR" sz="1200" dirty="0" smtClean="0">
                <a:latin typeface="Helvetica" charset="0"/>
                <a:ea typeface="Helvetica" charset="0"/>
                <a:cs typeface="Helvetica" charset="0"/>
              </a:rPr>
              <a:t>Première sous-partie</a:t>
            </a:r>
          </a:p>
          <a:p>
            <a:pPr marL="285750" indent="-285750">
              <a:buClr>
                <a:srgbClr val="029EE3"/>
              </a:buClr>
              <a:buFont typeface="Wingdings" charset="2"/>
              <a:buChar char="§"/>
            </a:pPr>
            <a:r>
              <a:rPr lang="fr-FR" sz="1200" dirty="0" smtClean="0">
                <a:latin typeface="Helvetica" charset="0"/>
                <a:ea typeface="Helvetica" charset="0"/>
                <a:cs typeface="Helvetica" charset="0"/>
              </a:rPr>
              <a:t>Deuxième sous-partie</a:t>
            </a:r>
          </a:p>
          <a:p>
            <a:pPr marL="285750" indent="-285750">
              <a:buClr>
                <a:srgbClr val="029EE3"/>
              </a:buClr>
              <a:buFont typeface="Wingdings" charset="2"/>
              <a:buChar char="§"/>
            </a:pPr>
            <a:r>
              <a:rPr lang="fr-FR" sz="1200" dirty="0" smtClean="0">
                <a:latin typeface="Helvetica" charset="0"/>
                <a:ea typeface="Helvetica" charset="0"/>
                <a:cs typeface="Helvetica" charset="0"/>
              </a:rPr>
              <a:t>Troisième sous-partie</a:t>
            </a:r>
            <a:endParaRPr lang="fr-FR" sz="12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62" name="Espace réservé du texte 51"/>
          <p:cNvSpPr>
            <a:spLocks noGrp="1"/>
          </p:cNvSpPr>
          <p:nvPr>
            <p:ph type="body" sz="quarter" idx="22" hasCustomPrompt="1"/>
          </p:nvPr>
        </p:nvSpPr>
        <p:spPr>
          <a:xfrm>
            <a:off x="7505563" y="4823284"/>
            <a:ext cx="2844227" cy="2833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019EE3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43" name="Espace réservé du texte 49"/>
          <p:cNvSpPr>
            <a:spLocks noGrp="1"/>
          </p:cNvSpPr>
          <p:nvPr>
            <p:ph type="body" sz="quarter" idx="23" hasCustomPrompt="1"/>
          </p:nvPr>
        </p:nvSpPr>
        <p:spPr>
          <a:xfrm>
            <a:off x="7212674" y="6498018"/>
            <a:ext cx="3321527" cy="190756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200">
                <a:solidFill>
                  <a:srgbClr val="565555"/>
                </a:solidFill>
              </a:defRPr>
            </a:lvl1pPr>
          </a:lstStyle>
          <a:p>
            <a:r>
              <a:rPr lang="fr-FR" dirty="0" err="1" smtClean="0"/>
              <a:t>Présanse</a:t>
            </a:r>
            <a:r>
              <a:rPr lang="fr-FR" dirty="0" smtClean="0"/>
              <a:t> </a:t>
            </a:r>
            <a:r>
              <a:rPr lang="mr-IN" dirty="0" smtClean="0"/>
              <a:t>–</a:t>
            </a:r>
            <a:r>
              <a:rPr lang="fr-FR" dirty="0" smtClean="0"/>
              <a:t> Masque Powerpoint / JJ.MM.AAAA</a:t>
            </a:r>
            <a:endParaRPr lang="fr-FR" dirty="0"/>
          </a:p>
        </p:txBody>
      </p:sp>
      <p:sp>
        <p:nvSpPr>
          <p:cNvPr id="44" name="Espace réservé du texte 49"/>
          <p:cNvSpPr>
            <a:spLocks noGrp="1"/>
          </p:cNvSpPr>
          <p:nvPr>
            <p:ph type="body" sz="quarter" idx="24" hasCustomPrompt="1"/>
          </p:nvPr>
        </p:nvSpPr>
        <p:spPr>
          <a:xfrm>
            <a:off x="545503" y="6498018"/>
            <a:ext cx="3321527" cy="1907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400">
                <a:solidFill>
                  <a:srgbClr val="565555"/>
                </a:solidFill>
              </a:defRPr>
            </a:lvl1pPr>
          </a:lstStyle>
          <a:p>
            <a:fld id="{88210714-2BAE-E445-A9E9-7FB28905F8E6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05669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0" y="0"/>
            <a:ext cx="12195524" cy="7113588"/>
          </a:xfrm>
          <a:prstGeom prst="rect">
            <a:avLst/>
          </a:prstGeom>
          <a:gradFill>
            <a:gsLst>
              <a:gs pos="78000">
                <a:srgbClr val="009EE3"/>
              </a:gs>
              <a:gs pos="0">
                <a:srgbClr val="009EE3">
                  <a:tint val="44500"/>
                  <a:satMod val="160000"/>
                </a:srgbClr>
              </a:gs>
            </a:gsLst>
            <a:path path="circle">
              <a:fillToRect l="50000" t="50000" r="50000" b="50000"/>
            </a:path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endParaRPr lang="fr-FR" altLang="fr-FR" smtClean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 hasCustomPrompt="1"/>
          </p:nvPr>
        </p:nvSpPr>
        <p:spPr>
          <a:xfrm>
            <a:off x="2339101" y="2799683"/>
            <a:ext cx="7510271" cy="5254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fr-FR" dirty="0" smtClean="0">
                <a:solidFill>
                  <a:schemeClr val="bg2"/>
                </a:solidFill>
                <a:latin typeface="Montserrat" charset="0"/>
                <a:ea typeface="Montserrat" charset="0"/>
                <a:cs typeface="Montserrat" charset="0"/>
              </a:rPr>
              <a:t>TITRE DE LA PARTIE</a:t>
            </a:r>
            <a:endParaRPr lang="fr-FR" dirty="0">
              <a:solidFill>
                <a:schemeClr val="bg2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3590131" y="3511550"/>
            <a:ext cx="5011738" cy="6334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fr-FR" dirty="0" smtClean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Sous-titre de la partie</a:t>
            </a:r>
            <a:endParaRPr lang="fr-FR" dirty="0">
              <a:solidFill>
                <a:schemeClr val="bg1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022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contenu 1 lig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942627" y="976985"/>
            <a:ext cx="1472540" cy="59377"/>
          </a:xfrm>
          <a:prstGeom prst="rect">
            <a:avLst/>
          </a:prstGeom>
          <a:solidFill>
            <a:srgbClr val="5655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590142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443935BB-9C05-C34E-BF02-B47196A5F45A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828446" y="396069"/>
            <a:ext cx="10536466" cy="563301"/>
          </a:xfrm>
          <a:prstGeom prst="rect">
            <a:avLst/>
          </a:prstGeom>
        </p:spPr>
        <p:txBody>
          <a:bodyPr/>
          <a:lstStyle>
            <a:lvl1pPr marL="0" indent="0" defTabSz="55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0" i="0">
                <a:solidFill>
                  <a:srgbClr val="019EE3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fr-FR" dirty="0" smtClean="0"/>
              <a:t>Titre de la </a:t>
            </a:r>
            <a:r>
              <a:rPr lang="fr-FR" smtClean="0"/>
              <a:t>page contenu</a:t>
            </a:r>
            <a:endParaRPr lang="fr-FR" dirty="0" smtClean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1678897" y="1503683"/>
            <a:ext cx="9686015" cy="4450022"/>
          </a:xfrm>
          <a:prstGeom prst="rect">
            <a:avLst/>
          </a:prstGeom>
        </p:spPr>
        <p:txBody>
          <a:bodyPr/>
          <a:lstStyle>
            <a:lvl1pPr marL="228600" indent="-228600">
              <a:buSzPct val="125000"/>
              <a:buFont typeface="Wingdings" charset="2"/>
              <a:buChar char="§"/>
              <a:defRPr sz="2000">
                <a:solidFill>
                  <a:schemeClr val="tx1"/>
                </a:solidFill>
              </a:defRPr>
            </a:lvl1pPr>
            <a:lvl2pPr marL="685800" indent="-228600">
              <a:buFont typeface="Wingdings" charset="2"/>
              <a:buChar char="§"/>
              <a:defRPr>
                <a:solidFill>
                  <a:schemeClr val="tx1"/>
                </a:solidFill>
              </a:defRPr>
            </a:lvl2pPr>
          </a:lstStyle>
          <a:p>
            <a:pPr marL="342900" indent="-342900">
              <a:buClr>
                <a:srgbClr val="029EE3"/>
              </a:buClr>
              <a:buFont typeface="Wingdings" charset="2"/>
              <a:buChar char="§"/>
            </a:pPr>
            <a:r>
              <a:rPr lang="fr-FR" b="1" dirty="0" err="1" smtClean="0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Lorem</a:t>
            </a:r>
            <a:r>
              <a:rPr lang="fr-FR" b="1" dirty="0" smtClean="0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 </a:t>
            </a:r>
            <a:r>
              <a:rPr lang="fr-FR" b="1" dirty="0" err="1" smtClean="0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ipsum</a:t>
            </a:r>
            <a:r>
              <a:rPr lang="fr-FR" b="1" dirty="0" smtClean="0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 </a:t>
            </a:r>
            <a:r>
              <a:rPr lang="fr-FR" b="1" dirty="0" err="1" smtClean="0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cuiusdam</a:t>
            </a:r>
            <a:r>
              <a:rPr lang="fr-FR" b="1" dirty="0" smtClean="0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 missa</a:t>
            </a:r>
          </a:p>
          <a:p>
            <a:pPr marL="742950" lvl="1" indent="-285750">
              <a:spcBef>
                <a:spcPts val="1000"/>
              </a:spcBef>
              <a:buClr>
                <a:srgbClr val="029EE3"/>
              </a:buClr>
              <a:buFont typeface="Wingdings" charset="2"/>
              <a:buChar char="§"/>
            </a:pP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Inter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mediocrium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cuiusdam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missa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contactus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loqui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Clematius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orientis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ut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orientis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Clematii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comitem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contactus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non id.</a:t>
            </a:r>
          </a:p>
          <a:p>
            <a:pPr marL="742950" lvl="1" indent="-285750">
              <a:buClr>
                <a:srgbClr val="029EE3"/>
              </a:buClr>
              <a:buFont typeface="Wingdings" charset="2"/>
              <a:buChar char="§"/>
            </a:pP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Inter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mediocrium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cuiusdam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missa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contactus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loqui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Clematius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orientis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ut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orientis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Clematii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comitem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contactus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non id.</a:t>
            </a:r>
          </a:p>
          <a:p>
            <a:pPr marL="742950" lvl="1" indent="-285750">
              <a:buClr>
                <a:srgbClr val="029EE3"/>
              </a:buClr>
              <a:buFont typeface="Wingdings" charset="2"/>
              <a:buChar char="§"/>
            </a:pPr>
            <a:endParaRPr lang="fr-FR" sz="1600" dirty="0" smtClean="0">
              <a:solidFill>
                <a:srgbClr val="565555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342900" indent="-342900">
              <a:buClr>
                <a:srgbClr val="029EE3"/>
              </a:buClr>
              <a:buFont typeface="Wingdings" charset="2"/>
              <a:buChar char="§"/>
            </a:pPr>
            <a:r>
              <a:rPr lang="fr-FR" b="1" dirty="0" err="1" smtClean="0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Lorem</a:t>
            </a:r>
            <a:r>
              <a:rPr lang="fr-FR" b="1" dirty="0" smtClean="0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 </a:t>
            </a:r>
            <a:r>
              <a:rPr lang="fr-FR" b="1" dirty="0" err="1" smtClean="0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ipsum</a:t>
            </a:r>
            <a:r>
              <a:rPr lang="fr-FR" b="1" dirty="0" smtClean="0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 </a:t>
            </a:r>
            <a:r>
              <a:rPr lang="fr-FR" b="1" dirty="0" err="1" smtClean="0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cuiusdam</a:t>
            </a:r>
            <a:r>
              <a:rPr lang="fr-FR" b="1" dirty="0" smtClean="0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 missa</a:t>
            </a:r>
          </a:p>
          <a:p>
            <a:pPr marL="800100" lvl="1" indent="-342900">
              <a:spcBef>
                <a:spcPts val="1000"/>
              </a:spcBef>
              <a:buClr>
                <a:srgbClr val="029EE3"/>
              </a:buClr>
              <a:buFont typeface="+mj-lt"/>
              <a:buAutoNum type="arabicPeriod"/>
            </a:pP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Inter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mediocrium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cuiusdam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missa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contactus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loqui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Clematius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orientis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ut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orientis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Clematii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comitem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contactus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non id.</a:t>
            </a:r>
          </a:p>
          <a:p>
            <a:pPr marL="800100" lvl="1" indent="-342900">
              <a:buClr>
                <a:srgbClr val="029EE3"/>
              </a:buClr>
              <a:buFont typeface="+mj-lt"/>
              <a:buAutoNum type="arabicPeriod"/>
            </a:pP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Inter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mediocrium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cuiusdam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missa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contactus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loqui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Clematius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orientis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ut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orientis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Clematii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comitem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contactus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non id.</a:t>
            </a:r>
          </a:p>
          <a:p>
            <a:pPr marL="800100" lvl="1" indent="-342900">
              <a:buClr>
                <a:srgbClr val="029EE3"/>
              </a:buClr>
              <a:buFont typeface="+mj-lt"/>
              <a:buAutoNum type="arabicPeriod"/>
            </a:pPr>
            <a:endParaRPr lang="fr-FR" sz="1600" dirty="0" smtClean="0">
              <a:solidFill>
                <a:srgbClr val="565555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342900" indent="-342900">
              <a:buClr>
                <a:srgbClr val="029EE3"/>
              </a:buClr>
              <a:buFont typeface="Wingdings" charset="2"/>
              <a:buChar char="§"/>
            </a:pPr>
            <a:r>
              <a:rPr lang="fr-FR" b="1" dirty="0" err="1" smtClean="0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Lorem</a:t>
            </a:r>
            <a:r>
              <a:rPr lang="fr-FR" b="1" dirty="0" smtClean="0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 </a:t>
            </a:r>
            <a:r>
              <a:rPr lang="fr-FR" b="1" dirty="0" err="1" smtClean="0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ipsum</a:t>
            </a:r>
            <a:r>
              <a:rPr lang="fr-FR" b="1" dirty="0" smtClean="0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 </a:t>
            </a:r>
            <a:r>
              <a:rPr lang="fr-FR" b="1" dirty="0" err="1" smtClean="0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cuiusdam</a:t>
            </a:r>
            <a:r>
              <a:rPr lang="fr-FR" b="1" dirty="0" smtClean="0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 missa</a:t>
            </a:r>
          </a:p>
          <a:p>
            <a:pPr lvl="1">
              <a:spcBef>
                <a:spcPts val="1000"/>
              </a:spcBef>
              <a:buClr>
                <a:srgbClr val="029EE3"/>
              </a:buClr>
            </a:pP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Inter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mediocrium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cuiusdam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missa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contactus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loqui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Clematius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orientis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ut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orientis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Clematii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comitem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contactus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non id.</a:t>
            </a:r>
          </a:p>
          <a:p>
            <a:pPr marL="742950" lvl="1" indent="-285750">
              <a:buClr>
                <a:srgbClr val="029EE3"/>
              </a:buClr>
              <a:buFont typeface="Wingdings" charset="2"/>
              <a:buChar char="§"/>
            </a:pPr>
            <a:endParaRPr lang="fr-FR" sz="1600" dirty="0" smtClean="0">
              <a:solidFill>
                <a:srgbClr val="565555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742950" lvl="1" indent="-285750">
              <a:buClr>
                <a:srgbClr val="029EE3"/>
              </a:buClr>
              <a:buFont typeface="Wingdings" charset="2"/>
              <a:buChar char="§"/>
            </a:pPr>
            <a:endParaRPr lang="fr-FR" dirty="0" smtClean="0">
              <a:solidFill>
                <a:srgbClr val="565555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285750" indent="-285750">
              <a:buClr>
                <a:srgbClr val="029EE3"/>
              </a:buClr>
              <a:buFont typeface="Wingdings" charset="2"/>
              <a:buChar char="§"/>
            </a:pPr>
            <a:endParaRPr lang="fr-FR" dirty="0">
              <a:solidFill>
                <a:srgbClr val="565555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7" name="Espace réservé du texte 49"/>
          <p:cNvSpPr>
            <a:spLocks noGrp="1"/>
          </p:cNvSpPr>
          <p:nvPr>
            <p:ph type="body" sz="quarter" idx="23" hasCustomPrompt="1"/>
          </p:nvPr>
        </p:nvSpPr>
        <p:spPr>
          <a:xfrm>
            <a:off x="7212674" y="6498018"/>
            <a:ext cx="3321527" cy="190756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200">
                <a:solidFill>
                  <a:srgbClr val="565555"/>
                </a:solidFill>
              </a:defRPr>
            </a:lvl1pPr>
          </a:lstStyle>
          <a:p>
            <a:r>
              <a:rPr lang="fr-FR" dirty="0" err="1" smtClean="0"/>
              <a:t>Présanse</a:t>
            </a:r>
            <a:r>
              <a:rPr lang="fr-FR" dirty="0" smtClean="0"/>
              <a:t> </a:t>
            </a:r>
            <a:r>
              <a:rPr lang="mr-IN" dirty="0" smtClean="0"/>
              <a:t>–</a:t>
            </a:r>
            <a:r>
              <a:rPr lang="fr-FR" dirty="0" smtClean="0"/>
              <a:t> Pôle juridique - / 11/01/2018</a:t>
            </a:r>
            <a:endParaRPr lang="fr-FR" dirty="0"/>
          </a:p>
        </p:txBody>
      </p:sp>
      <p:sp>
        <p:nvSpPr>
          <p:cNvPr id="8" name="Espace réservé du texte 49"/>
          <p:cNvSpPr>
            <a:spLocks noGrp="1"/>
          </p:cNvSpPr>
          <p:nvPr>
            <p:ph type="body" sz="quarter" idx="24" hasCustomPrompt="1"/>
          </p:nvPr>
        </p:nvSpPr>
        <p:spPr>
          <a:xfrm>
            <a:off x="545503" y="6498018"/>
            <a:ext cx="3321527" cy="1907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400">
                <a:solidFill>
                  <a:srgbClr val="565555"/>
                </a:solidFill>
              </a:defRPr>
            </a:lvl1pPr>
          </a:lstStyle>
          <a:p>
            <a:fld id="{88210714-2BAE-E445-A9E9-7FB28905F8E6}" type="slidenum">
              <a:rPr lang="fr-FR" smtClean="0"/>
              <a:t>‹#›</a:t>
            </a:fld>
            <a:endParaRPr lang="fr-FR" dirty="0"/>
          </a:p>
        </p:txBody>
      </p:sp>
      <p:sp>
        <p:nvSpPr>
          <p:cNvPr id="9" name="Arc 8"/>
          <p:cNvSpPr/>
          <p:nvPr userDrawn="1"/>
        </p:nvSpPr>
        <p:spPr>
          <a:xfrm>
            <a:off x="-4039614" y="-1924762"/>
            <a:ext cx="4868060" cy="10980894"/>
          </a:xfrm>
          <a:prstGeom prst="arc">
            <a:avLst>
              <a:gd name="adj1" fmla="val 17833965"/>
              <a:gd name="adj2" fmla="val 358570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3227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contenu 2 lig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942627" y="1516064"/>
            <a:ext cx="1472540" cy="59377"/>
          </a:xfrm>
          <a:prstGeom prst="rect">
            <a:avLst/>
          </a:prstGeom>
          <a:solidFill>
            <a:srgbClr val="5655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590142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443935BB-9C05-C34E-BF02-B47196A5F45A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Arc 9"/>
          <p:cNvSpPr/>
          <p:nvPr userDrawn="1"/>
        </p:nvSpPr>
        <p:spPr>
          <a:xfrm>
            <a:off x="-4039614" y="-1924762"/>
            <a:ext cx="4868060" cy="10980894"/>
          </a:xfrm>
          <a:prstGeom prst="arc">
            <a:avLst>
              <a:gd name="adj1" fmla="val 17833965"/>
              <a:gd name="adj2" fmla="val 358570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828446" y="396069"/>
            <a:ext cx="10536466" cy="1119995"/>
          </a:xfrm>
          <a:prstGeom prst="rect">
            <a:avLst/>
          </a:prstGeom>
        </p:spPr>
        <p:txBody>
          <a:bodyPr/>
          <a:lstStyle>
            <a:lvl1pPr marL="0" indent="0" defTabSz="55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0" i="0">
                <a:solidFill>
                  <a:srgbClr val="019EE3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fr-FR" dirty="0" smtClean="0"/>
              <a:t>Titre de la page contenu</a:t>
            </a:r>
          </a:p>
          <a:p>
            <a:pPr lvl="0"/>
            <a:r>
              <a:rPr lang="fr-FR" dirty="0" smtClean="0"/>
              <a:t>sur 2 lignes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1678897" y="1752341"/>
            <a:ext cx="9686015" cy="4450022"/>
          </a:xfrm>
          <a:prstGeom prst="rect">
            <a:avLst/>
          </a:prstGeom>
        </p:spPr>
        <p:txBody>
          <a:bodyPr/>
          <a:lstStyle>
            <a:lvl1pPr marL="228600" indent="-228600">
              <a:buSzPct val="125000"/>
              <a:buFont typeface="Wingdings" charset="2"/>
              <a:buChar char="§"/>
              <a:defRPr sz="2000">
                <a:solidFill>
                  <a:schemeClr val="tx1"/>
                </a:solidFill>
              </a:defRPr>
            </a:lvl1pPr>
            <a:lvl2pPr marL="685800" indent="-228600">
              <a:buFont typeface="Wingdings" charset="2"/>
              <a:buChar char="§"/>
              <a:defRPr>
                <a:solidFill>
                  <a:schemeClr val="tx1"/>
                </a:solidFill>
              </a:defRPr>
            </a:lvl2pPr>
          </a:lstStyle>
          <a:p>
            <a:pPr marL="342900" indent="-342900">
              <a:buClr>
                <a:srgbClr val="029EE3"/>
              </a:buClr>
              <a:buFont typeface="Wingdings" charset="2"/>
              <a:buChar char="§"/>
            </a:pPr>
            <a:r>
              <a:rPr lang="fr-FR" b="1" dirty="0" err="1" smtClean="0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Lorem</a:t>
            </a:r>
            <a:r>
              <a:rPr lang="fr-FR" b="1" dirty="0" smtClean="0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 </a:t>
            </a:r>
            <a:r>
              <a:rPr lang="fr-FR" b="1" dirty="0" err="1" smtClean="0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ipsum</a:t>
            </a:r>
            <a:r>
              <a:rPr lang="fr-FR" b="1" dirty="0" smtClean="0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 </a:t>
            </a:r>
            <a:r>
              <a:rPr lang="fr-FR" b="1" dirty="0" err="1" smtClean="0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cuiusdam</a:t>
            </a:r>
            <a:r>
              <a:rPr lang="fr-FR" b="1" dirty="0" smtClean="0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 missa</a:t>
            </a:r>
          </a:p>
          <a:p>
            <a:pPr marL="742950" lvl="1" indent="-285750">
              <a:spcBef>
                <a:spcPts val="1000"/>
              </a:spcBef>
              <a:buClr>
                <a:srgbClr val="029EE3"/>
              </a:buClr>
              <a:buFont typeface="Wingdings" charset="2"/>
              <a:buChar char="§"/>
            </a:pP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Inter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mediocrium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cuiusdam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missa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contactus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loqui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Clematius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orientis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ut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orientis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Clematii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comitem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contactus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non id.</a:t>
            </a:r>
          </a:p>
          <a:p>
            <a:pPr marL="742950" lvl="1" indent="-285750">
              <a:buClr>
                <a:srgbClr val="029EE3"/>
              </a:buClr>
              <a:buFont typeface="Wingdings" charset="2"/>
              <a:buChar char="§"/>
            </a:pP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Inter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mediocrium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cuiusdam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missa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contactus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loqui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Clematius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orientis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ut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orientis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Clematii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comitem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contactus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non id.</a:t>
            </a:r>
          </a:p>
          <a:p>
            <a:pPr marL="742950" lvl="1" indent="-285750">
              <a:buClr>
                <a:srgbClr val="029EE3"/>
              </a:buClr>
              <a:buFont typeface="Wingdings" charset="2"/>
              <a:buChar char="§"/>
            </a:pPr>
            <a:endParaRPr lang="fr-FR" sz="1600" dirty="0" smtClean="0">
              <a:solidFill>
                <a:srgbClr val="565555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342900" indent="-342900">
              <a:buClr>
                <a:srgbClr val="029EE3"/>
              </a:buClr>
              <a:buFont typeface="Wingdings" charset="2"/>
              <a:buChar char="§"/>
            </a:pPr>
            <a:r>
              <a:rPr lang="fr-FR" b="1" dirty="0" err="1" smtClean="0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Lorem</a:t>
            </a:r>
            <a:r>
              <a:rPr lang="fr-FR" b="1" dirty="0" smtClean="0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 </a:t>
            </a:r>
            <a:r>
              <a:rPr lang="fr-FR" b="1" dirty="0" err="1" smtClean="0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ipsum</a:t>
            </a:r>
            <a:r>
              <a:rPr lang="fr-FR" b="1" dirty="0" smtClean="0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 </a:t>
            </a:r>
            <a:r>
              <a:rPr lang="fr-FR" b="1" dirty="0" err="1" smtClean="0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cuiusdam</a:t>
            </a:r>
            <a:r>
              <a:rPr lang="fr-FR" b="1" dirty="0" smtClean="0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 missa</a:t>
            </a:r>
          </a:p>
          <a:p>
            <a:pPr marL="800100" lvl="1" indent="-342900">
              <a:spcBef>
                <a:spcPts val="1000"/>
              </a:spcBef>
              <a:buClr>
                <a:srgbClr val="029EE3"/>
              </a:buClr>
              <a:buFont typeface="+mj-lt"/>
              <a:buAutoNum type="arabicPeriod"/>
            </a:pP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Inter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mediocrium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cuiusdam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missa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contactus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loqui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Clematius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orientis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ut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orientis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Clematii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comitem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contactus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non id.</a:t>
            </a:r>
          </a:p>
          <a:p>
            <a:pPr marL="800100" lvl="1" indent="-342900">
              <a:buClr>
                <a:srgbClr val="029EE3"/>
              </a:buClr>
              <a:buFont typeface="+mj-lt"/>
              <a:buAutoNum type="arabicPeriod"/>
            </a:pP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Inter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mediocrium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cuiusdam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missa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contactus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loqui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Clematius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orientis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ut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orientis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Clematii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comitem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contactus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non id.</a:t>
            </a:r>
          </a:p>
          <a:p>
            <a:pPr marL="800100" lvl="1" indent="-342900">
              <a:buClr>
                <a:srgbClr val="029EE3"/>
              </a:buClr>
              <a:buFont typeface="+mj-lt"/>
              <a:buAutoNum type="arabicPeriod"/>
            </a:pPr>
            <a:endParaRPr lang="fr-FR" sz="1600" dirty="0" smtClean="0">
              <a:solidFill>
                <a:srgbClr val="565555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342900" indent="-342900">
              <a:buClr>
                <a:srgbClr val="029EE3"/>
              </a:buClr>
              <a:buFont typeface="Wingdings" charset="2"/>
              <a:buChar char="§"/>
            </a:pPr>
            <a:r>
              <a:rPr lang="fr-FR" b="1" dirty="0" err="1" smtClean="0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Lorem</a:t>
            </a:r>
            <a:r>
              <a:rPr lang="fr-FR" b="1" dirty="0" smtClean="0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 </a:t>
            </a:r>
            <a:r>
              <a:rPr lang="fr-FR" b="1" dirty="0" err="1" smtClean="0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ipsum</a:t>
            </a:r>
            <a:r>
              <a:rPr lang="fr-FR" b="1" dirty="0" smtClean="0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 </a:t>
            </a:r>
            <a:r>
              <a:rPr lang="fr-FR" b="1" dirty="0" err="1" smtClean="0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cuiusdam</a:t>
            </a:r>
            <a:r>
              <a:rPr lang="fr-FR" b="1" dirty="0" smtClean="0">
                <a:solidFill>
                  <a:srgbClr val="565555"/>
                </a:solidFill>
                <a:latin typeface="Montserrat" charset="0"/>
                <a:ea typeface="Montserrat" charset="0"/>
                <a:cs typeface="Montserrat" charset="0"/>
              </a:rPr>
              <a:t> missa</a:t>
            </a:r>
          </a:p>
          <a:p>
            <a:pPr lvl="1">
              <a:spcBef>
                <a:spcPts val="1000"/>
              </a:spcBef>
              <a:buClr>
                <a:srgbClr val="029EE3"/>
              </a:buClr>
            </a:pP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Inter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mediocrium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cuiusdam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missa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contactus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loqui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Clematius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orientis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ut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orientis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Clematii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comitem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sz="1600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contactus</a:t>
            </a:r>
            <a:r>
              <a:rPr lang="fr-FR" sz="1600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non id.</a:t>
            </a:r>
          </a:p>
          <a:p>
            <a:pPr marL="742950" lvl="1" indent="-285750">
              <a:buClr>
                <a:srgbClr val="029EE3"/>
              </a:buClr>
              <a:buFont typeface="Wingdings" charset="2"/>
              <a:buChar char="§"/>
            </a:pPr>
            <a:endParaRPr lang="fr-FR" sz="1600" dirty="0" smtClean="0">
              <a:solidFill>
                <a:srgbClr val="565555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742950" lvl="1" indent="-285750">
              <a:buClr>
                <a:srgbClr val="029EE3"/>
              </a:buClr>
              <a:buFont typeface="Wingdings" charset="2"/>
              <a:buChar char="§"/>
            </a:pPr>
            <a:endParaRPr lang="fr-FR" dirty="0" smtClean="0">
              <a:solidFill>
                <a:srgbClr val="565555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285750" indent="-285750">
              <a:buClr>
                <a:srgbClr val="029EE3"/>
              </a:buClr>
              <a:buFont typeface="Wingdings" charset="2"/>
              <a:buChar char="§"/>
            </a:pPr>
            <a:endParaRPr lang="fr-FR" dirty="0">
              <a:solidFill>
                <a:srgbClr val="565555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8" name="Espace réservé du texte 49"/>
          <p:cNvSpPr>
            <a:spLocks noGrp="1"/>
          </p:cNvSpPr>
          <p:nvPr>
            <p:ph type="body" sz="quarter" idx="23" hasCustomPrompt="1"/>
          </p:nvPr>
        </p:nvSpPr>
        <p:spPr>
          <a:xfrm>
            <a:off x="7212674" y="6498018"/>
            <a:ext cx="3321527" cy="190756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200">
                <a:solidFill>
                  <a:srgbClr val="565555"/>
                </a:solidFill>
              </a:defRPr>
            </a:lvl1pPr>
          </a:lstStyle>
          <a:p>
            <a:r>
              <a:rPr lang="fr-FR" dirty="0" err="1" smtClean="0"/>
              <a:t>Présanse</a:t>
            </a:r>
            <a:r>
              <a:rPr lang="fr-FR" dirty="0" smtClean="0"/>
              <a:t> </a:t>
            </a:r>
            <a:r>
              <a:rPr lang="mr-IN" dirty="0" smtClean="0"/>
              <a:t>–</a:t>
            </a:r>
            <a:r>
              <a:rPr lang="fr-FR" dirty="0" smtClean="0"/>
              <a:t> Masque Powerpoint / JJ.MM.AAAA</a:t>
            </a:r>
            <a:endParaRPr lang="fr-FR" dirty="0"/>
          </a:p>
        </p:txBody>
      </p:sp>
      <p:sp>
        <p:nvSpPr>
          <p:cNvPr id="9" name="Espace réservé du texte 49"/>
          <p:cNvSpPr>
            <a:spLocks noGrp="1"/>
          </p:cNvSpPr>
          <p:nvPr>
            <p:ph type="body" sz="quarter" idx="24" hasCustomPrompt="1"/>
          </p:nvPr>
        </p:nvSpPr>
        <p:spPr>
          <a:xfrm>
            <a:off x="545503" y="6498018"/>
            <a:ext cx="3321527" cy="1907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400">
                <a:solidFill>
                  <a:srgbClr val="565555"/>
                </a:solidFill>
              </a:defRPr>
            </a:lvl1pPr>
          </a:lstStyle>
          <a:p>
            <a:fld id="{88210714-2BAE-E445-A9E9-7FB28905F8E6}" type="slidenum">
              <a:rPr lang="fr-FR" smtClean="0"/>
              <a:t>‹#›</a:t>
            </a:fld>
            <a:endParaRPr lang="fr-FR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rc 15"/>
          <p:cNvSpPr/>
          <p:nvPr userDrawn="1"/>
        </p:nvSpPr>
        <p:spPr>
          <a:xfrm>
            <a:off x="-4039614" y="-1939752"/>
            <a:ext cx="4868060" cy="10980894"/>
          </a:xfrm>
          <a:prstGeom prst="arc">
            <a:avLst>
              <a:gd name="adj1" fmla="val 17833965"/>
              <a:gd name="adj2" fmla="val 358570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 userDrawn="1"/>
        </p:nvSpPr>
        <p:spPr>
          <a:xfrm>
            <a:off x="942359" y="979156"/>
            <a:ext cx="1472540" cy="59377"/>
          </a:xfrm>
          <a:prstGeom prst="rect">
            <a:avLst/>
          </a:prstGeom>
          <a:solidFill>
            <a:srgbClr val="5655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828446" y="396069"/>
            <a:ext cx="5692956" cy="612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solidFill>
                  <a:srgbClr val="019EE3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fr-FR" dirty="0" smtClean="0"/>
              <a:t>Titre de la page tableau</a:t>
            </a:r>
            <a:endParaRPr lang="fr-FR" dirty="0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sz="quarter" idx="11"/>
          </p:nvPr>
        </p:nvSpPr>
        <p:spPr>
          <a:xfrm>
            <a:off x="1589088" y="2255534"/>
            <a:ext cx="9158287" cy="3823306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2" hasCustomPrompt="1"/>
          </p:nvPr>
        </p:nvSpPr>
        <p:spPr>
          <a:xfrm>
            <a:off x="942975" y="1274763"/>
            <a:ext cx="9804400" cy="703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>
              <a:buClr>
                <a:srgbClr val="029EE3"/>
              </a:buClr>
            </a:pPr>
            <a:r>
              <a:rPr lang="fr-FR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Inter </a:t>
            </a:r>
            <a:r>
              <a:rPr lang="fr-FR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mediocrium</a:t>
            </a:r>
            <a:r>
              <a:rPr lang="fr-FR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cuiusdam</a:t>
            </a:r>
            <a:r>
              <a:rPr lang="fr-FR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missa </a:t>
            </a:r>
            <a:r>
              <a:rPr lang="fr-FR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contactus</a:t>
            </a:r>
            <a:r>
              <a:rPr lang="fr-FR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loqui</a:t>
            </a:r>
            <a:r>
              <a:rPr lang="fr-FR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Clematius</a:t>
            </a:r>
            <a:r>
              <a:rPr lang="fr-FR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orientis</a:t>
            </a:r>
            <a:r>
              <a:rPr lang="fr-FR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ut </a:t>
            </a:r>
            <a:r>
              <a:rPr lang="fr-FR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orientis</a:t>
            </a:r>
            <a:r>
              <a:rPr lang="fr-FR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Clematii</a:t>
            </a:r>
            <a:r>
              <a:rPr lang="fr-FR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comitem</a:t>
            </a:r>
            <a:r>
              <a:rPr lang="fr-FR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fr-FR" dirty="0" err="1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contactus</a:t>
            </a:r>
            <a:r>
              <a:rPr lang="fr-FR" dirty="0" smtClean="0">
                <a:solidFill>
                  <a:srgbClr val="565555"/>
                </a:solidFill>
                <a:latin typeface="Helvetica" charset="0"/>
                <a:ea typeface="Helvetica" charset="0"/>
                <a:cs typeface="Helvetica" charset="0"/>
              </a:rPr>
              <a:t> non id.</a:t>
            </a:r>
            <a:endParaRPr lang="fr-FR" dirty="0">
              <a:solidFill>
                <a:srgbClr val="565555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9" name="Espace réservé du texte 49"/>
          <p:cNvSpPr>
            <a:spLocks noGrp="1"/>
          </p:cNvSpPr>
          <p:nvPr>
            <p:ph type="body" sz="quarter" idx="23" hasCustomPrompt="1"/>
          </p:nvPr>
        </p:nvSpPr>
        <p:spPr>
          <a:xfrm>
            <a:off x="7212674" y="6498018"/>
            <a:ext cx="3321527" cy="190756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200">
                <a:solidFill>
                  <a:srgbClr val="565555"/>
                </a:solidFill>
              </a:defRPr>
            </a:lvl1pPr>
          </a:lstStyle>
          <a:p>
            <a:r>
              <a:rPr lang="fr-FR" dirty="0" err="1" smtClean="0"/>
              <a:t>Présanse</a:t>
            </a:r>
            <a:r>
              <a:rPr lang="fr-FR" dirty="0" smtClean="0"/>
              <a:t> </a:t>
            </a:r>
            <a:r>
              <a:rPr lang="mr-IN" dirty="0" smtClean="0"/>
              <a:t>–</a:t>
            </a:r>
            <a:r>
              <a:rPr lang="fr-FR" dirty="0" smtClean="0"/>
              <a:t> Masque Powerpoint / JJ.MM.AAAA</a:t>
            </a:r>
            <a:endParaRPr lang="fr-FR" dirty="0"/>
          </a:p>
        </p:txBody>
      </p:sp>
      <p:sp>
        <p:nvSpPr>
          <p:cNvPr id="10" name="Espace réservé du texte 49"/>
          <p:cNvSpPr>
            <a:spLocks noGrp="1"/>
          </p:cNvSpPr>
          <p:nvPr>
            <p:ph type="body" sz="quarter" idx="24" hasCustomPrompt="1"/>
          </p:nvPr>
        </p:nvSpPr>
        <p:spPr>
          <a:xfrm>
            <a:off x="545503" y="6498018"/>
            <a:ext cx="3321527" cy="1907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400">
                <a:solidFill>
                  <a:srgbClr val="565555"/>
                </a:solidFill>
              </a:defRPr>
            </a:lvl1pPr>
          </a:lstStyle>
          <a:p>
            <a:fld id="{88210714-2BAE-E445-A9E9-7FB28905F8E6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22257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rc 12"/>
          <p:cNvSpPr/>
          <p:nvPr userDrawn="1"/>
        </p:nvSpPr>
        <p:spPr>
          <a:xfrm>
            <a:off x="-4039614" y="-1939752"/>
            <a:ext cx="4868060" cy="10980894"/>
          </a:xfrm>
          <a:prstGeom prst="arc">
            <a:avLst>
              <a:gd name="adj1" fmla="val 17833965"/>
              <a:gd name="adj2" fmla="val 358570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 userDrawn="1"/>
        </p:nvSpPr>
        <p:spPr>
          <a:xfrm>
            <a:off x="942359" y="979156"/>
            <a:ext cx="1472540" cy="59377"/>
          </a:xfrm>
          <a:prstGeom prst="rect">
            <a:avLst/>
          </a:prstGeom>
          <a:solidFill>
            <a:srgbClr val="5655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828446" y="396069"/>
            <a:ext cx="5692956" cy="612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solidFill>
                  <a:srgbClr val="019EE3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fr-FR" dirty="0" smtClean="0"/>
              <a:t>Titre de la page graphique</a:t>
            </a:r>
            <a:endParaRPr lang="fr-FR" dirty="0"/>
          </a:p>
        </p:txBody>
      </p:sp>
      <p:sp>
        <p:nvSpPr>
          <p:cNvPr id="16" name="Espace réservé du graphique 15"/>
          <p:cNvSpPr>
            <a:spLocks noGrp="1"/>
          </p:cNvSpPr>
          <p:nvPr>
            <p:ph type="chart" sz="quarter" idx="11"/>
          </p:nvPr>
        </p:nvSpPr>
        <p:spPr>
          <a:xfrm>
            <a:off x="1993674" y="1591931"/>
            <a:ext cx="7948613" cy="4512273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8" name="Espace réservé du texte 49"/>
          <p:cNvSpPr>
            <a:spLocks noGrp="1"/>
          </p:cNvSpPr>
          <p:nvPr>
            <p:ph type="body" sz="quarter" idx="23" hasCustomPrompt="1"/>
          </p:nvPr>
        </p:nvSpPr>
        <p:spPr>
          <a:xfrm>
            <a:off x="7212674" y="6498018"/>
            <a:ext cx="3321527" cy="190756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200">
                <a:solidFill>
                  <a:srgbClr val="565555"/>
                </a:solidFill>
              </a:defRPr>
            </a:lvl1pPr>
          </a:lstStyle>
          <a:p>
            <a:r>
              <a:rPr lang="fr-FR" dirty="0" err="1" smtClean="0"/>
              <a:t>Présanse</a:t>
            </a:r>
            <a:r>
              <a:rPr lang="fr-FR" dirty="0" smtClean="0"/>
              <a:t> </a:t>
            </a:r>
            <a:r>
              <a:rPr lang="mr-IN" dirty="0" smtClean="0"/>
              <a:t>–</a:t>
            </a:r>
            <a:r>
              <a:rPr lang="fr-FR" dirty="0" smtClean="0"/>
              <a:t> Masque Powerpoint / JJ.MM.AAAA</a:t>
            </a:r>
            <a:endParaRPr lang="fr-FR" dirty="0"/>
          </a:p>
        </p:txBody>
      </p:sp>
      <p:sp>
        <p:nvSpPr>
          <p:cNvPr id="9" name="Espace réservé du texte 49"/>
          <p:cNvSpPr>
            <a:spLocks noGrp="1"/>
          </p:cNvSpPr>
          <p:nvPr>
            <p:ph type="body" sz="quarter" idx="24" hasCustomPrompt="1"/>
          </p:nvPr>
        </p:nvSpPr>
        <p:spPr>
          <a:xfrm>
            <a:off x="545503" y="6498018"/>
            <a:ext cx="3321527" cy="19075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400">
                <a:solidFill>
                  <a:srgbClr val="565555"/>
                </a:solidFill>
              </a:defRPr>
            </a:lvl1pPr>
          </a:lstStyle>
          <a:p>
            <a:fld id="{88210714-2BAE-E445-A9E9-7FB28905F8E6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09853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-3524" y="0"/>
            <a:ext cx="12195524" cy="7113588"/>
          </a:xfrm>
          <a:prstGeom prst="rect">
            <a:avLst/>
          </a:prstGeom>
          <a:gradFill>
            <a:gsLst>
              <a:gs pos="78000">
                <a:srgbClr val="009EE3"/>
              </a:gs>
              <a:gs pos="0">
                <a:srgbClr val="009EE3">
                  <a:tint val="44500"/>
                  <a:satMod val="160000"/>
                </a:srgbClr>
              </a:gs>
            </a:gsLst>
            <a:path path="circle">
              <a:fillToRect l="50000" t="50000" r="50000" b="50000"/>
            </a:path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endParaRPr lang="fr-FR" altLang="fr-FR" smtClean="0"/>
          </a:p>
        </p:txBody>
      </p:sp>
      <p:pic>
        <p:nvPicPr>
          <p:cNvPr id="8" name="Image 7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104932" y="-14990"/>
            <a:ext cx="12373607" cy="4315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852" y="1765462"/>
            <a:ext cx="5047780" cy="1654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u texte 4"/>
          <p:cNvSpPr>
            <a:spLocks noGrp="1"/>
          </p:cNvSpPr>
          <p:nvPr>
            <p:ph type="body" sz="quarter" idx="12" hasCustomPrompt="1"/>
          </p:nvPr>
        </p:nvSpPr>
        <p:spPr>
          <a:xfrm>
            <a:off x="4665482" y="4989439"/>
            <a:ext cx="2857500" cy="3921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lvl="0"/>
            <a:r>
              <a:rPr lang="fr-FR" dirty="0" smtClean="0"/>
              <a:t>Vous remercie</a:t>
            </a:r>
            <a:endParaRPr lang="fr-FR" dirty="0"/>
          </a:p>
        </p:txBody>
      </p:sp>
      <p:sp>
        <p:nvSpPr>
          <p:cNvPr id="10" name="Espace réservé du texte 49"/>
          <p:cNvSpPr>
            <a:spLocks noGrp="1"/>
          </p:cNvSpPr>
          <p:nvPr>
            <p:ph type="body" sz="quarter" idx="23" hasCustomPrompt="1"/>
          </p:nvPr>
        </p:nvSpPr>
        <p:spPr>
          <a:xfrm>
            <a:off x="7854846" y="6667244"/>
            <a:ext cx="4088431" cy="190756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fr-FR" dirty="0" err="1" smtClean="0"/>
              <a:t>Présanse</a:t>
            </a:r>
            <a:r>
              <a:rPr lang="fr-FR" dirty="0" smtClean="0"/>
              <a:t> </a:t>
            </a:r>
            <a:r>
              <a:rPr lang="mr-IN" dirty="0" smtClean="0"/>
              <a:t>–</a:t>
            </a:r>
            <a:r>
              <a:rPr lang="fr-FR" dirty="0" smtClean="0"/>
              <a:t> Masque Powerpoint / JJ.MM.AAAA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23381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pied de page 4"/>
          <p:cNvSpPr txBox="1">
            <a:spLocks/>
          </p:cNvSpPr>
          <p:nvPr userDrawn="1"/>
        </p:nvSpPr>
        <p:spPr>
          <a:xfrm>
            <a:off x="7754257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pic>
        <p:nvPicPr>
          <p:cNvPr id="7" name="Image 12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2879" y="6325652"/>
            <a:ext cx="1146808" cy="375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7651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61" r:id="rId2"/>
    <p:sldLayoutId id="2147483685" r:id="rId3"/>
    <p:sldLayoutId id="2147483692" r:id="rId4"/>
    <p:sldLayoutId id="2147483691" r:id="rId5"/>
    <p:sldLayoutId id="2147483663" r:id="rId6"/>
    <p:sldLayoutId id="2147483664" r:id="rId7"/>
    <p:sldLayoutId id="2147483687" r:id="rId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1899138" y="3596366"/>
            <a:ext cx="8071339" cy="1432829"/>
          </a:xfrm>
        </p:spPr>
        <p:txBody>
          <a:bodyPr/>
          <a:lstStyle/>
          <a:p>
            <a:r>
              <a:rPr lang="fr-FR" sz="3600" dirty="0" smtClean="0"/>
              <a:t>RGPD</a:t>
            </a:r>
          </a:p>
          <a:p>
            <a:r>
              <a:rPr lang="fr-FR" sz="3600" dirty="0" smtClean="0"/>
              <a:t>Les ressources juridiques disponibles pour les SSTI</a:t>
            </a:r>
            <a:endParaRPr lang="fr-FR" sz="360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5"/>
          </p:nvPr>
        </p:nvSpPr>
        <p:spPr>
          <a:xfrm>
            <a:off x="2468304" y="6132852"/>
            <a:ext cx="6933005" cy="809625"/>
          </a:xfrm>
        </p:spPr>
        <p:txBody>
          <a:bodyPr/>
          <a:lstStyle/>
          <a:p>
            <a:r>
              <a:rPr lang="fr-FR" dirty="0" smtClean="0">
                <a:latin typeface="Montserrat" charset="0"/>
                <a:ea typeface="Montserrat" charset="0"/>
                <a:cs typeface="Montserrat" charset="0"/>
              </a:rPr>
              <a:t>Pôle juridique – 10 janvier 2019</a:t>
            </a:r>
            <a:endParaRPr lang="fr-FR" dirty="0">
              <a:latin typeface="Montserrat" charset="0"/>
              <a:ea typeface="Montserrat" charset="0"/>
              <a:cs typeface="Montserra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3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Etape 7 :</a:t>
            </a:r>
            <a:r>
              <a:rPr lang="fr-FR" dirty="0"/>
              <a:t> Choisir ses sous-traitants et encadrer les relations contractuelles</a:t>
            </a:r>
            <a:r>
              <a:rPr lang="fr-FR" dirty="0" smtClean="0"/>
              <a:t>  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1350124" y="1639324"/>
            <a:ext cx="9686015" cy="4858693"/>
          </a:xfrm>
        </p:spPr>
        <p:txBody>
          <a:bodyPr/>
          <a:lstStyle/>
          <a:p>
            <a:pPr algn="just"/>
            <a:r>
              <a:rPr lang="fr-FR" sz="2100" dirty="0" smtClean="0"/>
              <a:t>Le </a:t>
            </a:r>
            <a:r>
              <a:rPr lang="fr-FR" sz="2100" dirty="0"/>
              <a:t>RGPD impose au responsable du traitement de signer avec chacun de ses sous-traitants un contrat écrit contenant une série de clauses </a:t>
            </a:r>
            <a:r>
              <a:rPr lang="fr-FR" sz="2100" dirty="0" smtClean="0"/>
              <a:t>obligatoires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fr-FR" sz="2100" dirty="0" smtClean="0"/>
              <a:t>l’objet</a:t>
            </a:r>
            <a:r>
              <a:rPr lang="fr-FR" sz="2100" dirty="0"/>
              <a:t> </a:t>
            </a:r>
            <a:r>
              <a:rPr lang="fr-FR" sz="2100" dirty="0" smtClean="0"/>
              <a:t>;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fr-FR" sz="2100" dirty="0" smtClean="0"/>
              <a:t>la </a:t>
            </a:r>
            <a:r>
              <a:rPr lang="fr-FR" sz="2100" dirty="0"/>
              <a:t>durée </a:t>
            </a:r>
            <a:r>
              <a:rPr lang="fr-FR" sz="2100" dirty="0" smtClean="0"/>
              <a:t>;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fr-FR" sz="2100" dirty="0" smtClean="0"/>
              <a:t>la </a:t>
            </a:r>
            <a:r>
              <a:rPr lang="fr-FR" sz="2100" dirty="0"/>
              <a:t>nature et la finalité du traitement </a:t>
            </a:r>
            <a:r>
              <a:rPr lang="fr-FR" sz="2100" dirty="0" smtClean="0"/>
              <a:t>;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fr-FR" sz="2100" dirty="0" smtClean="0"/>
              <a:t>le </a:t>
            </a:r>
            <a:r>
              <a:rPr lang="fr-FR" sz="2100" dirty="0"/>
              <a:t>type de données à caractère personnel </a:t>
            </a:r>
            <a:r>
              <a:rPr lang="fr-FR" sz="2100" dirty="0" smtClean="0"/>
              <a:t>;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fr-FR" sz="2100" dirty="0" smtClean="0"/>
              <a:t>les </a:t>
            </a:r>
            <a:r>
              <a:rPr lang="fr-FR" sz="2100" dirty="0"/>
              <a:t>catégories de personnes concernées </a:t>
            </a:r>
            <a:r>
              <a:rPr lang="fr-FR" sz="2100" dirty="0" smtClean="0"/>
              <a:t>;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fr-FR" sz="2100" dirty="0" smtClean="0"/>
              <a:t>les </a:t>
            </a:r>
            <a:r>
              <a:rPr lang="fr-FR" sz="2100" dirty="0"/>
              <a:t>droits et obligations du responsable du traitement.</a:t>
            </a:r>
          </a:p>
          <a:p>
            <a:pPr algn="just"/>
            <a:r>
              <a:rPr lang="fr-FR" sz="2100" dirty="0" smtClean="0"/>
              <a:t>Il </a:t>
            </a:r>
            <a:r>
              <a:rPr lang="fr-FR" sz="2100" dirty="0"/>
              <a:t>convient de gérer la conformité des contrats à conclure ou déjà existants, en intégrant des dispositions spécifiques au RGPD, que ce soit dans le corps du contrat ou par voie d’avenant</a:t>
            </a:r>
            <a:r>
              <a:rPr lang="fr-FR" sz="2100" dirty="0" smtClean="0"/>
              <a:t>.</a:t>
            </a:r>
          </a:p>
          <a:p>
            <a:pPr algn="just"/>
            <a:r>
              <a:rPr lang="fr-FR" sz="2100" dirty="0" smtClean="0"/>
              <a:t>Annexe 7 exemple d’avenant pour les contrats en cours</a:t>
            </a:r>
          </a:p>
          <a:p>
            <a:pPr algn="just"/>
            <a:r>
              <a:rPr lang="fr-FR" sz="2100" dirty="0" smtClean="0"/>
              <a:t>Annexe 8 exemple de clauses d’exclusion de limitation de responsabilité des prestataires</a:t>
            </a:r>
            <a:endParaRPr lang="fr-FR" sz="2100" dirty="0"/>
          </a:p>
          <a:p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3"/>
          <p:cNvSpPr>
            <a:spLocks noGrp="1"/>
          </p:cNvSpPr>
          <p:nvPr>
            <p:ph type="body" sz="quarter" idx="23"/>
          </p:nvPr>
        </p:nvSpPr>
        <p:spPr>
          <a:xfrm>
            <a:off x="7212674" y="6498018"/>
            <a:ext cx="3321527" cy="190756"/>
          </a:xfrm>
        </p:spPr>
        <p:txBody>
          <a:bodyPr/>
          <a:lstStyle/>
          <a:p>
            <a:r>
              <a:rPr lang="fr-FR" dirty="0" smtClean="0"/>
              <a:t>Pôle juridique – 10/01/2019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58334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Etape 8 : </a:t>
            </a:r>
            <a:r>
              <a:rPr lang="fr-FR" dirty="0"/>
              <a:t>Mettre en place les mesures techniques et organisationnelles adéquates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sz="2400" dirty="0" smtClean="0"/>
              <a:t>Le RGPD a introduit une obligation générale de sécurité</a:t>
            </a:r>
          </a:p>
          <a:p>
            <a:pPr algn="just"/>
            <a:r>
              <a:rPr lang="fr-FR" sz="2400" dirty="0" smtClean="0"/>
              <a:t>Le </a:t>
            </a:r>
            <a:r>
              <a:rPr lang="fr-FR" sz="2400" dirty="0"/>
              <a:t>devoir de sécurité comprend trois obligations distinctes </a:t>
            </a:r>
            <a:r>
              <a:rPr lang="fr-FR" sz="2400" dirty="0" smtClean="0"/>
              <a:t>: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fr-FR" dirty="0"/>
              <a:t> </a:t>
            </a:r>
            <a:r>
              <a:rPr lang="fr-FR" dirty="0" smtClean="0"/>
              <a:t>l’obligation </a:t>
            </a:r>
            <a:r>
              <a:rPr lang="fr-FR" dirty="0"/>
              <a:t>de sécurisation, qui consiste à empêcher toute violation de données à caractère personnel, et à limiter l’accessibilité à ces données.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fr-FR" dirty="0" smtClean="0"/>
              <a:t>l’obligation </a:t>
            </a:r>
            <a:r>
              <a:rPr lang="fr-FR" dirty="0"/>
              <a:t>de notification, qui consiste à notifier à la CNIL toute violation de données à caractère personnel.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fr-FR" dirty="0" smtClean="0"/>
              <a:t>l’obligation </a:t>
            </a:r>
            <a:r>
              <a:rPr lang="fr-FR" dirty="0"/>
              <a:t>de communication qui consiste à communiquer toute violation de données à la personne concernée, si cela engendre un risque pour les droits et libertés.</a:t>
            </a:r>
          </a:p>
          <a:p>
            <a:pPr algn="just"/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3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r-FR" dirty="0" smtClean="0"/>
              <a:t>Pôle juridique – 10/01/2019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236023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Etape 8 : Mettre en place les mesures techniques et organisationnelles adéquates</a:t>
            </a:r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 sz="2400" dirty="0" smtClean="0"/>
          </a:p>
          <a:p>
            <a:pPr algn="just"/>
            <a:r>
              <a:rPr lang="fr-FR" sz="2400" dirty="0"/>
              <a:t>Obligation de réaliser une analyse d’impact (traitement de données sensibles à grande échelle</a:t>
            </a:r>
            <a:r>
              <a:rPr lang="fr-FR" sz="2400" dirty="0" smtClean="0"/>
              <a:t>)</a:t>
            </a:r>
          </a:p>
          <a:p>
            <a:pPr marL="0" indent="0" algn="just">
              <a:buNone/>
            </a:pPr>
            <a:endParaRPr lang="fr-FR" sz="2400" dirty="0"/>
          </a:p>
          <a:p>
            <a:pPr algn="just"/>
            <a:r>
              <a:rPr lang="fr-FR" sz="2400" dirty="0" smtClean="0"/>
              <a:t>Afin </a:t>
            </a:r>
            <a:r>
              <a:rPr lang="fr-FR" sz="2400" dirty="0"/>
              <a:t>d’accompagner les organismes dans leur mise en conformité et dans la réalisation des analyses d’impact, la CNIL a développé et mis gratuitement en ligne un logiciel </a:t>
            </a:r>
            <a:r>
              <a:rPr lang="fr-FR" sz="2400" dirty="0" smtClean="0"/>
              <a:t>spécifique</a:t>
            </a:r>
          </a:p>
          <a:p>
            <a:pPr algn="just"/>
            <a:endParaRPr lang="fr-FR" sz="2400" dirty="0"/>
          </a:p>
          <a:p>
            <a:pPr algn="just"/>
            <a:r>
              <a:rPr lang="fr-FR" sz="2400" dirty="0" smtClean="0"/>
              <a:t>Charte informatique/Travaux CSI</a:t>
            </a:r>
            <a:endParaRPr lang="fr-FR" sz="240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3"/>
          <p:cNvSpPr>
            <a:spLocks noGrp="1"/>
          </p:cNvSpPr>
          <p:nvPr>
            <p:ph type="body" sz="quarter" idx="23"/>
          </p:nvPr>
        </p:nvSpPr>
        <p:spPr>
          <a:xfrm>
            <a:off x="7212674" y="6498018"/>
            <a:ext cx="3321527" cy="190756"/>
          </a:xfrm>
        </p:spPr>
        <p:txBody>
          <a:bodyPr/>
          <a:lstStyle/>
          <a:p>
            <a:r>
              <a:rPr lang="fr-FR" dirty="0" smtClean="0"/>
              <a:t>Pôle juridique – 10/01/2019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057134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Etape 9 : </a:t>
            </a:r>
            <a:r>
              <a:rPr lang="fr-FR" dirty="0"/>
              <a:t>Gérer les droits des personnes concernées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1360398" y="1737527"/>
            <a:ext cx="9686015" cy="4581080"/>
          </a:xfrm>
        </p:spPr>
        <p:txBody>
          <a:bodyPr/>
          <a:lstStyle/>
          <a:p>
            <a:pPr algn="just"/>
            <a:r>
              <a:rPr lang="fr-FR" dirty="0"/>
              <a:t>L</a:t>
            </a:r>
            <a:r>
              <a:rPr lang="fr-FR" dirty="0" smtClean="0"/>
              <a:t>es </a:t>
            </a:r>
            <a:r>
              <a:rPr lang="fr-FR" dirty="0"/>
              <a:t>données personnelles doivent être traitées de manière 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licite, loyale et transparente </a:t>
            </a:r>
            <a:r>
              <a:rPr lang="fr-FR" dirty="0"/>
              <a:t>au regard de la personne </a:t>
            </a:r>
            <a:r>
              <a:rPr lang="fr-FR" dirty="0" smtClean="0"/>
              <a:t>concernée : la licéité du traitement</a:t>
            </a:r>
            <a:r>
              <a:rPr lang="fr-FR" dirty="0"/>
              <a:t> introduit la notion de consentement </a:t>
            </a:r>
            <a:endParaRPr lang="fr-FR" dirty="0" smtClean="0"/>
          </a:p>
          <a:p>
            <a:r>
              <a:rPr lang="fr-FR" dirty="0" smtClean="0"/>
              <a:t>Par </a:t>
            </a:r>
            <a:r>
              <a:rPr lang="fr-FR" dirty="0"/>
              <a:t>principe le traitement de 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données sensibles</a:t>
            </a:r>
            <a:r>
              <a:rPr lang="fr-FR" dirty="0"/>
              <a:t> est interdit, sauf pour </a:t>
            </a:r>
            <a:r>
              <a:rPr lang="fr-FR" dirty="0" smtClean="0"/>
              <a:t>des </a:t>
            </a:r>
            <a:r>
              <a:rPr lang="fr-FR" dirty="0"/>
              <a:t>exceptions listées </a:t>
            </a:r>
            <a:r>
              <a:rPr lang="fr-FR" dirty="0" smtClean="0"/>
              <a:t>: la </a:t>
            </a:r>
            <a:r>
              <a:rPr lang="fr-FR" dirty="0"/>
              <a:t>médecine préventive et la médecine du </a:t>
            </a:r>
            <a:r>
              <a:rPr lang="fr-FR" dirty="0" smtClean="0"/>
              <a:t>travail sont dans les exceptions</a:t>
            </a:r>
            <a:endParaRPr lang="fr-FR" dirty="0"/>
          </a:p>
          <a:p>
            <a:r>
              <a:rPr lang="fr-FR" dirty="0" smtClean="0"/>
              <a:t>Les SSTI sont </a:t>
            </a:r>
            <a:r>
              <a:rPr lang="fr-FR" dirty="0"/>
              <a:t>amenés à traiter, pour leurs salariés et les salariés suivis, deux types de données </a:t>
            </a:r>
            <a:r>
              <a:rPr lang="fr-FR" dirty="0" smtClean="0"/>
              <a:t>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sz="2000" dirty="0" smtClean="0"/>
              <a:t>des </a:t>
            </a:r>
            <a:r>
              <a:rPr lang="fr-FR" sz="2000" dirty="0"/>
              <a:t>données à caractère personnel « simple » (non-sensible)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sz="2000" dirty="0"/>
              <a:t>des données à caractère personnel sensibles</a:t>
            </a:r>
            <a:endParaRPr lang="fr-FR" sz="2000" dirty="0" smtClean="0"/>
          </a:p>
          <a:p>
            <a:r>
              <a:rPr lang="fr-FR" dirty="0" smtClean="0"/>
              <a:t>Et le 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consentement n’est pas 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requis </a:t>
            </a:r>
            <a:r>
              <a:rPr lang="fr-FR" dirty="0"/>
              <a:t>pour le traitement des données des personnes </a:t>
            </a:r>
            <a:r>
              <a:rPr lang="fr-FR" dirty="0" smtClean="0"/>
              <a:t>concernées dans le cadre de l’exécution d’un contrat ou de la finalité nécessaire du traitement (ici prévue par la loi)</a:t>
            </a:r>
          </a:p>
          <a:p>
            <a:pPr marL="0" indent="0">
              <a:buNone/>
            </a:pPr>
            <a:r>
              <a:rPr lang="fr-FR" dirty="0" smtClean="0">
                <a:sym typeface="Wingdings" panose="05000000000000000000" pitchFamily="2" charset="2"/>
              </a:rPr>
              <a:t> </a:t>
            </a:r>
            <a:r>
              <a:rPr lang="fr-FR" dirty="0" smtClean="0"/>
              <a:t>Les </a:t>
            </a:r>
            <a:r>
              <a:rPr lang="fr-FR" dirty="0"/>
              <a:t>droits des personnes concernées et leur </a:t>
            </a:r>
            <a:r>
              <a:rPr lang="fr-FR" dirty="0" smtClean="0"/>
              <a:t>information </a:t>
            </a:r>
            <a:endParaRPr lang="fr-FR" dirty="0"/>
          </a:p>
          <a:p>
            <a:pPr marL="457200" lvl="1" indent="0">
              <a:buNone/>
            </a:pPr>
            <a:endParaRPr lang="fr-FR" sz="2100" dirty="0" smtClean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3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r-FR" dirty="0" smtClean="0"/>
              <a:t>Pôle juridique – 10/01/2019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850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Etape 9 : Gérer les droits des personnes concernées </a:t>
            </a:r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fr-FR" dirty="0" smtClean="0"/>
              <a:t>Focus sur trois des droits qui ont suscité des questions de la part des SSTI :</a:t>
            </a:r>
          </a:p>
          <a:p>
            <a:pPr marL="0" indent="0" algn="just">
              <a:buNone/>
            </a:pPr>
            <a:endParaRPr lang="fr-FR" dirty="0" smtClean="0"/>
          </a:p>
          <a:p>
            <a:pPr algn="just"/>
            <a:r>
              <a:rPr lang="fr-FR" dirty="0" smtClean="0"/>
              <a:t>Les </a:t>
            </a:r>
            <a:r>
              <a:rPr lang="fr-FR" dirty="0"/>
              <a:t>SSTI doivent se munir d’un document d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’information</a:t>
            </a:r>
            <a:r>
              <a:rPr lang="fr-FR" dirty="0"/>
              <a:t> concernant à la fois le traitement des données de leurs salariés, mais également de celles des salariés suivis.</a:t>
            </a:r>
          </a:p>
          <a:p>
            <a:pPr algn="just"/>
            <a:r>
              <a:rPr lang="fr-FR" dirty="0" smtClean="0"/>
              <a:t>Il </a:t>
            </a:r>
            <a:r>
              <a:rPr lang="fr-FR" dirty="0"/>
              <a:t>est </a:t>
            </a:r>
            <a:r>
              <a:rPr lang="fr-FR" dirty="0" smtClean="0"/>
              <a:t>recommandé la mise en </a:t>
            </a:r>
            <a:r>
              <a:rPr lang="fr-FR" dirty="0"/>
              <a:t>place </a:t>
            </a:r>
            <a:r>
              <a:rPr lang="fr-FR" dirty="0" smtClean="0"/>
              <a:t>d’un </a:t>
            </a:r>
            <a:r>
              <a:rPr lang="fr-FR" dirty="0"/>
              <a:t>processus interne de traitement des demandes </a:t>
            </a:r>
            <a:r>
              <a:rPr lang="fr-FR" dirty="0" smtClean="0"/>
              <a:t>d’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accès</a:t>
            </a:r>
          </a:p>
          <a:p>
            <a:pPr algn="just"/>
            <a:r>
              <a:rPr lang="fr-FR" dirty="0"/>
              <a:t>L</a:t>
            </a:r>
            <a:r>
              <a:rPr lang="fr-FR" dirty="0" smtClean="0"/>
              <a:t>e </a:t>
            </a:r>
            <a:r>
              <a:rPr lang="fr-FR" dirty="0"/>
              <a:t>RGPD est venu restreindre le droit d’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opposition</a:t>
            </a:r>
            <a:r>
              <a:rPr lang="fr-FR" dirty="0"/>
              <a:t> des personnes concernées à certains </a:t>
            </a:r>
            <a:r>
              <a:rPr lang="fr-FR" dirty="0" smtClean="0"/>
              <a:t>domaines </a:t>
            </a:r>
            <a:r>
              <a:rPr lang="fr-FR" dirty="0"/>
              <a:t>et </a:t>
            </a:r>
            <a:r>
              <a:rPr lang="fr-FR" dirty="0" smtClean="0"/>
              <a:t>exclut </a:t>
            </a:r>
            <a:r>
              <a:rPr lang="fr-FR" dirty="0"/>
              <a:t>du périmètre du droit d’opposition d</a:t>
            </a:r>
            <a:r>
              <a:rPr lang="fr-FR" dirty="0" smtClean="0"/>
              <a:t>es </a:t>
            </a:r>
            <a:r>
              <a:rPr lang="fr-FR" dirty="0"/>
              <a:t>cas de traitement suivants : le consentement de la personne concernée, </a:t>
            </a:r>
            <a:r>
              <a:rPr lang="fr-FR" u="sng" dirty="0"/>
              <a:t>l’exécution d’un contrat avec la personne concernée, le respect d’une obligation légale</a:t>
            </a:r>
            <a:r>
              <a:rPr lang="fr-FR" dirty="0"/>
              <a:t> et la sauvegarde des intérêts vitaux de la personne concernée ou d’une autre personne</a:t>
            </a:r>
            <a:r>
              <a:rPr lang="fr-FR" dirty="0" smtClean="0"/>
              <a:t>.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3"/>
          <p:cNvSpPr>
            <a:spLocks noGrp="1"/>
          </p:cNvSpPr>
          <p:nvPr>
            <p:ph type="body" sz="quarter" idx="23"/>
          </p:nvPr>
        </p:nvSpPr>
        <p:spPr>
          <a:xfrm>
            <a:off x="7212674" y="6498018"/>
            <a:ext cx="3321527" cy="190756"/>
          </a:xfrm>
        </p:spPr>
        <p:txBody>
          <a:bodyPr/>
          <a:lstStyle/>
          <a:p>
            <a:r>
              <a:rPr lang="fr-FR" dirty="0" smtClean="0"/>
              <a:t>Pôle juridique – 10/01/2019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1706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Etape 9 : Gérer les droits des personnes concernées </a:t>
            </a:r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fr-FR" sz="2100" dirty="0" smtClean="0"/>
              <a:t>Proposition de modèles :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fr-FR" sz="2000" dirty="0" smtClean="0"/>
              <a:t>Modèles de </a:t>
            </a:r>
            <a:r>
              <a:rPr lang="fr-FR" sz="2000" b="1" dirty="0" smtClean="0"/>
              <a:t>fiches d’information </a:t>
            </a:r>
            <a:r>
              <a:rPr lang="fr-FR" sz="2000" dirty="0" smtClean="0"/>
              <a:t>à destination des </a:t>
            </a:r>
            <a:r>
              <a:rPr lang="fr-FR" sz="2000" b="1" dirty="0" smtClean="0"/>
              <a:t>salariés suivis </a:t>
            </a:r>
            <a:r>
              <a:rPr lang="fr-FR" sz="2000" dirty="0" smtClean="0"/>
              <a:t>(pas d’autorisation) </a:t>
            </a:r>
            <a:r>
              <a:rPr lang="fr-FR" sz="2000" b="1" dirty="0" smtClean="0"/>
              <a:t>Annexes 14, 14 bis, 15 et 15 bis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sz="2000" dirty="0"/>
              <a:t>Exemple de lettre à envoyer aux </a:t>
            </a:r>
            <a:r>
              <a:rPr lang="fr-FR" sz="2000" b="1" dirty="0"/>
              <a:t>salariés suivis </a:t>
            </a:r>
            <a:r>
              <a:rPr lang="fr-FR" sz="2000" dirty="0"/>
              <a:t>lorsqu’ils interrogent sur la mise en place du RGPD </a:t>
            </a:r>
            <a:r>
              <a:rPr lang="fr-FR" sz="2000" b="1" dirty="0"/>
              <a:t>Annexe 17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sz="2000" dirty="0" smtClean="0"/>
              <a:t>Exemple de lettre à envoyer </a:t>
            </a:r>
            <a:r>
              <a:rPr lang="fr-FR" sz="2000" b="1" dirty="0" smtClean="0"/>
              <a:t>aux adhérents</a:t>
            </a:r>
            <a:r>
              <a:rPr lang="fr-FR" sz="2000" dirty="0" smtClean="0"/>
              <a:t> lorsqu’ils interrogent sur la mise en place du RGPD ou à titre d’information </a:t>
            </a:r>
            <a:r>
              <a:rPr lang="fr-FR" sz="2000" b="1" dirty="0"/>
              <a:t>Annexe 16 </a:t>
            </a:r>
            <a:endParaRPr lang="fr-FR" sz="2000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fr-FR" sz="2000" dirty="0" smtClean="0"/>
              <a:t>Modèle de décharge de remise de notice d’information des </a:t>
            </a:r>
            <a:r>
              <a:rPr lang="fr-FR" sz="2000" b="1" dirty="0" smtClean="0"/>
              <a:t>salariés du SSTI Annexes 19 et 19 bis</a:t>
            </a:r>
            <a:endParaRPr lang="fr-FR" sz="2000" b="1" i="1" dirty="0"/>
          </a:p>
          <a:p>
            <a:pPr marL="457200" lvl="1" indent="0">
              <a:buNone/>
            </a:pPr>
            <a:endParaRPr lang="fr-FR" sz="200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3"/>
          <p:cNvSpPr>
            <a:spLocks noGrp="1"/>
          </p:cNvSpPr>
          <p:nvPr>
            <p:ph type="body" sz="quarter" idx="23"/>
          </p:nvPr>
        </p:nvSpPr>
        <p:spPr>
          <a:xfrm>
            <a:off x="7212674" y="6498018"/>
            <a:ext cx="3321527" cy="190756"/>
          </a:xfrm>
        </p:spPr>
        <p:txBody>
          <a:bodyPr/>
          <a:lstStyle/>
          <a:p>
            <a:r>
              <a:rPr lang="fr-FR" dirty="0" smtClean="0"/>
              <a:t>Présanse – Pôle juridique – 10/01/2019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6062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Etape 10 : </a:t>
            </a:r>
            <a:r>
              <a:rPr lang="fr-FR" dirty="0"/>
              <a:t>Maintenir sa conformité dans le temps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just"/>
            <a:r>
              <a:rPr lang="fr-FR" dirty="0" smtClean="0"/>
              <a:t>Il </a:t>
            </a:r>
            <a:r>
              <a:rPr lang="fr-FR" dirty="0"/>
              <a:t>convient au responsable du traitement et au sous-traitant de maintenir leur conformité dans le temps, en fonction de l’évolution de leurs activités et des nouveaux traitements qui pourraient être effectués (ou supprimés).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3"/>
          <p:cNvSpPr>
            <a:spLocks noGrp="1"/>
          </p:cNvSpPr>
          <p:nvPr>
            <p:ph type="body" sz="quarter" idx="23"/>
          </p:nvPr>
        </p:nvSpPr>
        <p:spPr>
          <a:xfrm>
            <a:off x="7212674" y="6498018"/>
            <a:ext cx="3321527" cy="190756"/>
          </a:xfrm>
        </p:spPr>
        <p:txBody>
          <a:bodyPr/>
          <a:lstStyle/>
          <a:p>
            <a:r>
              <a:rPr lang="fr-FR" dirty="0" smtClean="0"/>
              <a:t>Pôle juridique – 10/01/2019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11157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14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Le contexte juridique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1253671" y="1752340"/>
            <a:ext cx="9904064" cy="4745677"/>
          </a:xfrm>
        </p:spPr>
        <p:txBody>
          <a:bodyPr/>
          <a:lstStyle/>
          <a:p>
            <a:pPr algn="just"/>
            <a:r>
              <a:rPr lang="fr-FR" sz="2400" dirty="0" smtClean="0"/>
              <a:t>Application du Règlement 2016/679/UE depuis le 25 mai 2018</a:t>
            </a:r>
          </a:p>
          <a:p>
            <a:pPr algn="just"/>
            <a:r>
              <a:rPr lang="fr-FR" sz="2400" dirty="0" smtClean="0"/>
              <a:t>Les SSTI traitent des données à caractère personnel et sont soumis aux dispositions du RGPD</a:t>
            </a:r>
          </a:p>
          <a:p>
            <a:pPr algn="just"/>
            <a:r>
              <a:rPr lang="fr-FR" sz="2400" dirty="0" smtClean="0"/>
              <a:t>Démarche de responsabilisation et contrôle a posteriori</a:t>
            </a:r>
          </a:p>
          <a:p>
            <a:pPr algn="just"/>
            <a:r>
              <a:rPr lang="fr-FR" sz="2400" dirty="0" smtClean="0"/>
              <a:t>Ressources disponibles issues de la CNIL</a:t>
            </a:r>
          </a:p>
          <a:p>
            <a:pPr algn="just"/>
            <a:r>
              <a:rPr lang="fr-FR" sz="2400" dirty="0" smtClean="0"/>
              <a:t>Consultation juridique d’Erwan TREHIOU, Avocat spécialisé, pour accompagner les SSTI dans la mise en conformité : 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fr-FR" dirty="0" smtClean="0"/>
              <a:t>Présente les dispositions de manière générale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fr-FR" dirty="0"/>
              <a:t>l</a:t>
            </a:r>
            <a:r>
              <a:rPr lang="fr-FR" dirty="0" smtClean="0"/>
              <a:t>es applique aux activités et missions des SSTI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fr-FR" dirty="0" smtClean="0"/>
              <a:t>répond à des questions pratiques (</a:t>
            </a:r>
            <a:r>
              <a:rPr lang="fr-FR" b="1" dirty="0" smtClean="0"/>
              <a:t>20 Annexes –modèles)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r-FR" dirty="0" smtClean="0"/>
              <a:t> Pôle juridique – 10/01/2019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2910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828446" y="396070"/>
            <a:ext cx="10536466" cy="723814"/>
          </a:xfrm>
        </p:spPr>
        <p:txBody>
          <a:bodyPr/>
          <a:lstStyle/>
          <a:p>
            <a:r>
              <a:rPr lang="fr-FR" dirty="0" smtClean="0"/>
              <a:t>Consultation juridique dédiée aux SSTI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1565881" y="1526310"/>
            <a:ext cx="9686015" cy="4971708"/>
          </a:xfrm>
        </p:spPr>
        <p:txBody>
          <a:bodyPr/>
          <a:lstStyle/>
          <a:p>
            <a:r>
              <a:rPr lang="fr-FR" dirty="0" smtClean="0"/>
              <a:t>Etape 1 : Déterminer sa qualité de responsable de traitement ou de sous-traitant</a:t>
            </a:r>
          </a:p>
          <a:p>
            <a:r>
              <a:rPr lang="fr-FR" dirty="0" smtClean="0"/>
              <a:t>Etape 2 : Désigner un DPO (obligatoire ou non, qui nommer? Quelles fonctions et missions? </a:t>
            </a:r>
            <a:r>
              <a:rPr lang="fr-FR" b="1" dirty="0" smtClean="0"/>
              <a:t>Exemple de fiche de poste et de lettre de mission de DPO Annexes 4 et 5</a:t>
            </a:r>
          </a:p>
          <a:p>
            <a:r>
              <a:rPr lang="fr-FR" dirty="0" smtClean="0"/>
              <a:t>Etape 3 : Réaliser un audit des traitements des données à caractère personnel </a:t>
            </a:r>
            <a:r>
              <a:rPr lang="fr-FR" b="1" dirty="0" smtClean="0"/>
              <a:t>Annexe 6 Evaluer son niveau de maturité</a:t>
            </a:r>
          </a:p>
          <a:p>
            <a:r>
              <a:rPr lang="fr-FR" dirty="0" smtClean="0"/>
              <a:t>Etape 4: Etablir et tenir un registre des activités de traitement </a:t>
            </a:r>
            <a:r>
              <a:rPr lang="fr-FR" b="1" dirty="0" smtClean="0"/>
              <a:t>Exemple de registre des activités de traitement en Annexe 11</a:t>
            </a:r>
          </a:p>
          <a:p>
            <a:r>
              <a:rPr lang="fr-FR" dirty="0" smtClean="0"/>
              <a:t>Etape 5 : Etablir son plan d’actions </a:t>
            </a:r>
            <a:r>
              <a:rPr lang="fr-FR" b="1" dirty="0" smtClean="0"/>
              <a:t>Exemple en Annexe 12</a:t>
            </a:r>
          </a:p>
          <a:p>
            <a:r>
              <a:rPr lang="fr-FR" dirty="0" smtClean="0"/>
              <a:t>Etape 6 : Garantir le </a:t>
            </a:r>
            <a:r>
              <a:rPr lang="fr-FR" dirty="0" err="1" smtClean="0"/>
              <a:t>privacy</a:t>
            </a:r>
            <a:r>
              <a:rPr lang="fr-FR" dirty="0" smtClean="0"/>
              <a:t> by design </a:t>
            </a:r>
          </a:p>
          <a:p>
            <a:r>
              <a:rPr lang="fr-FR" dirty="0" smtClean="0"/>
              <a:t>Etape 7 : Choisir ses sous-traitants et encadrer les relations contractuelles </a:t>
            </a:r>
            <a:r>
              <a:rPr lang="fr-FR" b="1" dirty="0"/>
              <a:t>Annexe 7</a:t>
            </a:r>
          </a:p>
          <a:p>
            <a:r>
              <a:rPr lang="fr-FR" dirty="0" smtClean="0"/>
              <a:t>Etape 8 : Mettre en place les mesures techniques et organisationnelles adéquates </a:t>
            </a:r>
          </a:p>
          <a:p>
            <a:r>
              <a:rPr lang="fr-FR" dirty="0" smtClean="0"/>
              <a:t>Etape 9 : Gérer les droits des personnes concernées </a:t>
            </a:r>
            <a:r>
              <a:rPr lang="fr-FR" b="1" dirty="0" smtClean="0"/>
              <a:t>Annexes 16 et 17</a:t>
            </a:r>
          </a:p>
          <a:p>
            <a:r>
              <a:rPr lang="fr-FR" dirty="0" smtClean="0"/>
              <a:t>Etape 10 : Maintenir sa conformité dans le temps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3"/>
          <p:cNvSpPr>
            <a:spLocks noGrp="1"/>
          </p:cNvSpPr>
          <p:nvPr>
            <p:ph type="body" sz="quarter" idx="23"/>
          </p:nvPr>
        </p:nvSpPr>
        <p:spPr>
          <a:xfrm>
            <a:off x="7212674" y="6498018"/>
            <a:ext cx="3321527" cy="190756"/>
          </a:xfrm>
        </p:spPr>
        <p:txBody>
          <a:bodyPr/>
          <a:lstStyle/>
          <a:p>
            <a:r>
              <a:rPr lang="fr-FR" dirty="0" smtClean="0"/>
              <a:t>Présanse – Pôle juridique – 10/01/2019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59044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Etape 1 :</a:t>
            </a:r>
            <a:r>
              <a:rPr lang="fr-FR" dirty="0"/>
              <a:t>Déterminer sa qualité de responsable de traitement ou de sous-traitant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just"/>
            <a:r>
              <a:rPr lang="fr-FR" sz="2400" dirty="0" smtClean="0"/>
              <a:t>Les définitions sont posées par le RGPD</a:t>
            </a:r>
          </a:p>
          <a:p>
            <a:pPr algn="just"/>
            <a:r>
              <a:rPr lang="fr-FR" sz="2400" dirty="0" smtClean="0"/>
              <a:t>Les SSTI </a:t>
            </a:r>
            <a:r>
              <a:rPr lang="fr-FR" sz="2400" b="1" dirty="0" smtClean="0"/>
              <a:t>cumulent plusieurs qualités</a:t>
            </a:r>
          </a:p>
          <a:p>
            <a:pPr algn="just"/>
            <a:r>
              <a:rPr lang="fr-FR" sz="2400" dirty="0"/>
              <a:t>L</a:t>
            </a:r>
            <a:r>
              <a:rPr lang="fr-FR" sz="2400" dirty="0" smtClean="0"/>
              <a:t>es </a:t>
            </a:r>
            <a:r>
              <a:rPr lang="fr-FR" sz="2400" dirty="0"/>
              <a:t>SSTI sont à la fois responsables de traitements (dans la plus grande majorité des situations), </a:t>
            </a:r>
            <a:r>
              <a:rPr lang="fr-FR" sz="2400" dirty="0" smtClean="0"/>
              <a:t>mais également sous-traitants </a:t>
            </a:r>
            <a:r>
              <a:rPr lang="fr-FR" sz="2400" dirty="0"/>
              <a:t>en ce qui concerne la relation avec leurs adhérents et notamment </a:t>
            </a:r>
            <a:r>
              <a:rPr lang="fr-FR" sz="2400" dirty="0" smtClean="0"/>
              <a:t>s’agissant du </a:t>
            </a:r>
            <a:r>
              <a:rPr lang="fr-FR" sz="2400" dirty="0"/>
              <a:t>traitement des données transmises par les adhérents.</a:t>
            </a:r>
          </a:p>
          <a:p>
            <a:pPr algn="just"/>
            <a:r>
              <a:rPr lang="fr-FR" sz="2400" dirty="0" smtClean="0"/>
              <a:t>Les </a:t>
            </a:r>
            <a:r>
              <a:rPr lang="fr-FR" sz="2400" dirty="0"/>
              <a:t>SSTI interagissent par ailleurs avec des partenaires et des prestataires qui ont alors la qualité de sous-traitants à l’égard des SSTI.</a:t>
            </a:r>
          </a:p>
          <a:p>
            <a:pPr algn="just"/>
            <a:r>
              <a:rPr lang="fr-FR" sz="2400" dirty="0" smtClean="0"/>
              <a:t>Il </a:t>
            </a:r>
            <a:r>
              <a:rPr lang="fr-FR" sz="2400" dirty="0"/>
              <a:t>convient donc de prendre en compte ces trois aspects dans le cadre de la mise en conformité des SSTI aux dispositions du RGPD.</a:t>
            </a:r>
          </a:p>
          <a:p>
            <a:endParaRPr lang="fr-FR" dirty="0" smtClean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3"/>
          <p:cNvSpPr>
            <a:spLocks noGrp="1"/>
          </p:cNvSpPr>
          <p:nvPr>
            <p:ph type="body" sz="quarter" idx="23"/>
          </p:nvPr>
        </p:nvSpPr>
        <p:spPr>
          <a:xfrm>
            <a:off x="7212674" y="6498018"/>
            <a:ext cx="3321527" cy="190756"/>
          </a:xfrm>
        </p:spPr>
        <p:txBody>
          <a:bodyPr/>
          <a:lstStyle/>
          <a:p>
            <a:r>
              <a:rPr lang="fr-FR" dirty="0" smtClean="0"/>
              <a:t>Pôle juridique – 10/01/2019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86035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Etape 2 :</a:t>
            </a:r>
            <a:r>
              <a:rPr lang="fr-FR" dirty="0"/>
              <a:t> Désigner un DPO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just"/>
            <a:r>
              <a:rPr lang="fr-FR" sz="2400" dirty="0"/>
              <a:t>la désignation d’un DPO est </a:t>
            </a:r>
            <a:r>
              <a:rPr lang="fr-FR" sz="2400" b="1" dirty="0" smtClean="0"/>
              <a:t>obligatoire</a:t>
            </a:r>
            <a:r>
              <a:rPr lang="fr-FR" sz="2400" dirty="0"/>
              <a:t> en cas de traitement à grande échelle de données </a:t>
            </a:r>
            <a:r>
              <a:rPr lang="fr-FR" sz="2400" dirty="0" smtClean="0"/>
              <a:t>sensibles</a:t>
            </a:r>
          </a:p>
          <a:p>
            <a:pPr marL="0" indent="0" algn="just">
              <a:buNone/>
            </a:pPr>
            <a:endParaRPr lang="fr-FR" sz="2400" dirty="0"/>
          </a:p>
          <a:p>
            <a:pPr algn="just"/>
            <a:r>
              <a:rPr lang="fr-FR" sz="2400" dirty="0"/>
              <a:t> </a:t>
            </a:r>
            <a:r>
              <a:rPr lang="fr-FR" sz="2400" dirty="0" smtClean="0"/>
              <a:t>le </a:t>
            </a:r>
            <a:r>
              <a:rPr lang="fr-FR" sz="2400" dirty="0"/>
              <a:t>DPO ne doit pas exercer de tâches donnant lieu à des conflits d’intérêts avec ses missions de DPO : il est donc déconseillé de nommer un membre de l’équipe dirigeante (Directeur juridique, Directeur des services d’information, Directeur des ressources humaines…) en qualité de </a:t>
            </a:r>
            <a:r>
              <a:rPr lang="fr-FR" sz="2400" dirty="0" smtClean="0"/>
              <a:t>DPO</a:t>
            </a:r>
          </a:p>
          <a:p>
            <a:pPr marL="0" indent="0" algn="just">
              <a:buNone/>
            </a:pPr>
            <a:endParaRPr lang="fr-FR" sz="2400" dirty="0" smtClean="0"/>
          </a:p>
          <a:p>
            <a:pPr algn="just"/>
            <a:r>
              <a:rPr lang="fr-FR" sz="2400" dirty="0" smtClean="0"/>
              <a:t>Exemple </a:t>
            </a:r>
            <a:r>
              <a:rPr lang="fr-FR" sz="2400" dirty="0"/>
              <a:t>de fiche de poste de DPO et de lettre de mission de DPO </a:t>
            </a:r>
            <a:r>
              <a:rPr lang="fr-FR" sz="2400" dirty="0" smtClean="0"/>
              <a:t>proposés </a:t>
            </a:r>
            <a:r>
              <a:rPr lang="fr-FR" sz="2400" dirty="0"/>
              <a:t>en Annexes 4 et 5.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3"/>
          <p:cNvSpPr>
            <a:spLocks noGrp="1"/>
          </p:cNvSpPr>
          <p:nvPr>
            <p:ph type="body" sz="quarter" idx="23"/>
          </p:nvPr>
        </p:nvSpPr>
        <p:spPr>
          <a:xfrm>
            <a:off x="7212674" y="6498018"/>
            <a:ext cx="3321527" cy="190756"/>
          </a:xfrm>
        </p:spPr>
        <p:txBody>
          <a:bodyPr/>
          <a:lstStyle/>
          <a:p>
            <a:r>
              <a:rPr lang="fr-FR" dirty="0" smtClean="0"/>
              <a:t>Pôle juridique – 10/01/2019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85705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Etape 3 :</a:t>
            </a:r>
            <a:r>
              <a:rPr lang="fr-FR" dirty="0"/>
              <a:t> Réaliser un audit des traitements des données à caractère personnel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just"/>
            <a:r>
              <a:rPr lang="fr-FR" sz="2400" dirty="0"/>
              <a:t>Cette phase d’audit permet d’établir un premier inventaire des traitements, qui permettra ensuite de compléter le registre des traitements (voir étape n°4) et de déterminer le niveau de maturité de l’organisme par rapport aux exigences du RGPD.</a:t>
            </a:r>
          </a:p>
          <a:p>
            <a:endParaRPr lang="fr-FR" dirty="0" smtClean="0"/>
          </a:p>
          <a:p>
            <a:r>
              <a:rPr lang="fr-FR" sz="2400" dirty="0"/>
              <a:t>En pratique, il est possible de rédiger un document relatif à l’évaluation de la maturité du SSTI par rapport aux exigences du SSTI, en prenant en compte une échelle de maturité </a:t>
            </a:r>
            <a:r>
              <a:rPr lang="fr-FR" sz="2400" dirty="0" smtClean="0"/>
              <a:t> </a:t>
            </a:r>
            <a:r>
              <a:rPr lang="fr-FR" sz="2400" dirty="0"/>
              <a:t>Annexe </a:t>
            </a:r>
            <a:r>
              <a:rPr lang="fr-FR" sz="2400" dirty="0" smtClean="0"/>
              <a:t>6.</a:t>
            </a:r>
            <a:endParaRPr lang="fr-FR" sz="2400" dirty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3"/>
          <p:cNvSpPr>
            <a:spLocks noGrp="1"/>
          </p:cNvSpPr>
          <p:nvPr>
            <p:ph type="body" sz="quarter" idx="23"/>
          </p:nvPr>
        </p:nvSpPr>
        <p:spPr>
          <a:xfrm>
            <a:off x="7212674" y="6498018"/>
            <a:ext cx="3321527" cy="190756"/>
          </a:xfrm>
        </p:spPr>
        <p:txBody>
          <a:bodyPr/>
          <a:lstStyle/>
          <a:p>
            <a:r>
              <a:rPr lang="fr-FR" dirty="0" smtClean="0"/>
              <a:t>Pôle juridique – 10/01/2019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70629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Etape 4 :</a:t>
            </a:r>
            <a:r>
              <a:rPr lang="fr-FR" dirty="0"/>
              <a:t> Etablir et tenir un registre des activités de traitement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 sz="2400" dirty="0" smtClean="0"/>
          </a:p>
          <a:p>
            <a:pPr algn="just"/>
            <a:r>
              <a:rPr lang="fr-FR" sz="2400" dirty="0" smtClean="0"/>
              <a:t>Ce </a:t>
            </a:r>
            <a:r>
              <a:rPr lang="fr-FR" sz="2400" dirty="0"/>
              <a:t>registre doit impérativement être écrit et doit pouvoir être mis à disposition de la CNIL en cas de contrôle.</a:t>
            </a:r>
          </a:p>
          <a:p>
            <a:pPr algn="just"/>
            <a:endParaRPr lang="fr-FR" dirty="0" smtClean="0"/>
          </a:p>
          <a:p>
            <a:pPr algn="just"/>
            <a:r>
              <a:rPr lang="fr-FR" sz="2400" dirty="0"/>
              <a:t>Les informations qui doivent figurer dans le registre des activités de </a:t>
            </a:r>
            <a:r>
              <a:rPr lang="fr-FR" sz="2400" dirty="0" smtClean="0"/>
              <a:t>traitement </a:t>
            </a:r>
            <a:r>
              <a:rPr lang="fr-FR" sz="2400" dirty="0"/>
              <a:t>sont limitativement énumérées par le </a:t>
            </a:r>
            <a:r>
              <a:rPr lang="fr-FR" sz="2400" dirty="0" smtClean="0"/>
              <a:t>RGPD</a:t>
            </a:r>
          </a:p>
          <a:p>
            <a:pPr algn="just"/>
            <a:endParaRPr lang="fr-FR" sz="2400" dirty="0"/>
          </a:p>
          <a:p>
            <a:pPr algn="just"/>
            <a:r>
              <a:rPr lang="fr-FR" sz="2400" dirty="0" smtClean="0"/>
              <a:t>Exemple de registre proposé en Annexe 11</a:t>
            </a:r>
            <a:endParaRPr lang="fr-FR" sz="240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3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r-FR" dirty="0" smtClean="0"/>
              <a:t>Pôle juridique – 10/01/2019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94699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Etape 5 : </a:t>
            </a:r>
            <a:r>
              <a:rPr lang="fr-FR" dirty="0"/>
              <a:t>Etablir son plan d’actions 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just"/>
            <a:r>
              <a:rPr lang="fr-FR" sz="2400" dirty="0"/>
              <a:t>Le plan d’actions, ou programme de mise en conformité, regroupe les mécanismes internes permettant de démontrer le respect des règles relatives à la protection des données</a:t>
            </a:r>
            <a:r>
              <a:rPr lang="fr-FR" sz="2400" dirty="0" smtClean="0"/>
              <a:t>.</a:t>
            </a:r>
          </a:p>
          <a:p>
            <a:pPr marL="0" indent="0" algn="just">
              <a:buNone/>
            </a:pPr>
            <a:endParaRPr lang="fr-FR" sz="2400" dirty="0"/>
          </a:p>
          <a:p>
            <a:pPr algn="just"/>
            <a:r>
              <a:rPr lang="fr-FR" sz="2400" dirty="0"/>
              <a:t>A la suite de l’audit et de l’analyse de maturité, il convient de déterminer les actions à mettre en place afin d’assurer les garanties techniques et organisationnelles suffisantes pour répondre aux exigences du RGPD</a:t>
            </a:r>
            <a:r>
              <a:rPr lang="fr-FR" sz="2400" dirty="0" smtClean="0"/>
              <a:t>.</a:t>
            </a:r>
          </a:p>
          <a:p>
            <a:pPr algn="just"/>
            <a:endParaRPr lang="fr-FR" sz="2400" dirty="0"/>
          </a:p>
          <a:p>
            <a:pPr algn="just"/>
            <a:r>
              <a:rPr lang="fr-FR" sz="2400" dirty="0"/>
              <a:t>Exemple de </a:t>
            </a:r>
            <a:r>
              <a:rPr lang="fr-FR" sz="2400" dirty="0" smtClean="0"/>
              <a:t>plan d’actions </a:t>
            </a:r>
            <a:r>
              <a:rPr lang="fr-FR" sz="2400" dirty="0"/>
              <a:t>proposé en Annexe </a:t>
            </a:r>
            <a:r>
              <a:rPr lang="fr-FR" sz="2400" dirty="0" smtClean="0"/>
              <a:t>12</a:t>
            </a:r>
          </a:p>
          <a:p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3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r-FR" dirty="0" smtClean="0"/>
              <a:t>Pôle juridique – 10/01/2019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55218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Etape 6 : </a:t>
            </a:r>
            <a:r>
              <a:rPr lang="fr-FR" dirty="0"/>
              <a:t>Garantir le </a:t>
            </a:r>
            <a:r>
              <a:rPr lang="fr-FR" dirty="0" err="1"/>
              <a:t>privacy</a:t>
            </a:r>
            <a:r>
              <a:rPr lang="fr-FR" dirty="0"/>
              <a:t> by design</a:t>
            </a:r>
            <a:r>
              <a:rPr lang="fr-FR" dirty="0" smtClean="0"/>
              <a:t> </a:t>
            </a:r>
            <a:r>
              <a:rPr lang="fr-FR" sz="2800" dirty="0" smtClean="0"/>
              <a:t>(</a:t>
            </a:r>
            <a:r>
              <a:rPr lang="fr-FR" sz="2800" i="1" dirty="0" smtClean="0"/>
              <a:t>protection des données dès la conception</a:t>
            </a:r>
            <a:r>
              <a:rPr lang="fr-FR" sz="2800" dirty="0" smtClean="0"/>
              <a:t>)</a:t>
            </a:r>
            <a:endParaRPr lang="fr-FR" sz="28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1409956" y="1747600"/>
            <a:ext cx="9686015" cy="4450022"/>
          </a:xfrm>
        </p:spPr>
        <p:txBody>
          <a:bodyPr/>
          <a:lstStyle/>
          <a:p>
            <a:pPr algn="just"/>
            <a:r>
              <a:rPr lang="fr-FR" sz="2400" dirty="0" smtClean="0"/>
              <a:t>7 </a:t>
            </a:r>
            <a:r>
              <a:rPr lang="fr-FR" sz="2400" dirty="0"/>
              <a:t>piliers fondamentaux pour garantir l’effectivité de la protection de la vie privée dès la </a:t>
            </a:r>
            <a:r>
              <a:rPr lang="fr-FR" sz="2400" dirty="0" smtClean="0"/>
              <a:t>conception sont développés dans la consultation juridique:</a:t>
            </a:r>
          </a:p>
          <a:p>
            <a:pPr marL="0" indent="0" algn="just">
              <a:buNone/>
            </a:pPr>
            <a:endParaRPr lang="fr-FR" dirty="0" smtClean="0"/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fr-FR" dirty="0"/>
              <a:t>le principe de proactivité </a:t>
            </a:r>
            <a:endParaRPr lang="fr-FR" dirty="0" smtClean="0"/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fr-FR" dirty="0"/>
              <a:t>le principe de protection par défaut </a:t>
            </a:r>
            <a:endParaRPr lang="fr-FR" dirty="0" smtClean="0"/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fr-FR" dirty="0"/>
              <a:t>le principe de protection par construction </a:t>
            </a:r>
            <a:endParaRPr lang="fr-FR" dirty="0" smtClean="0"/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fr-FR" dirty="0"/>
              <a:t>le principe de conciliation des intérêts </a:t>
            </a:r>
            <a:endParaRPr lang="fr-FR" dirty="0" smtClean="0"/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fr-FR" dirty="0"/>
              <a:t>le principe de sécurité de bout en bout, durant tout le cycle de la vie de la donnée </a:t>
            </a:r>
            <a:endParaRPr lang="fr-FR" dirty="0" smtClean="0"/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fr-FR" dirty="0"/>
              <a:t>le principe de visibilité et de transparence </a:t>
            </a:r>
            <a:endParaRPr lang="fr-FR" dirty="0" smtClean="0"/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fr-FR" dirty="0"/>
              <a:t>le principe de respect de la vie privée des utilisateurs 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3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r-FR" dirty="0" smtClean="0"/>
              <a:t>Pôle juridique – 10/01/2019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71914967"/>
      </p:ext>
    </p:extLst>
  </p:cSld>
  <p:clrMapOvr>
    <a:masterClrMapping/>
  </p:clrMapOvr>
</p:sld>
</file>

<file path=ppt/theme/theme1.xml><?xml version="1.0" encoding="utf-8"?>
<a:theme xmlns:a="http://schemas.openxmlformats.org/drawingml/2006/main" name="Conception personnalisée">
  <a:themeElements>
    <a:clrScheme name="Personnalisée 2">
      <a:dk1>
        <a:srgbClr val="555654"/>
      </a:dk1>
      <a:lt1>
        <a:srgbClr val="FFFFFF"/>
      </a:lt1>
      <a:dk2>
        <a:srgbClr val="019DE2"/>
      </a:dk2>
      <a:lt2>
        <a:srgbClr val="FDFCFF"/>
      </a:lt2>
      <a:accent1>
        <a:srgbClr val="019DE2"/>
      </a:accent1>
      <a:accent2>
        <a:srgbClr val="FFCA03"/>
      </a:accent2>
      <a:accent3>
        <a:srgbClr val="AFCA00"/>
      </a:accent3>
      <a:accent4>
        <a:srgbClr val="FF9500"/>
      </a:accent4>
      <a:accent5>
        <a:srgbClr val="E94E52"/>
      </a:accent5>
      <a:accent6>
        <a:srgbClr val="0E3F93"/>
      </a:accent6>
      <a:hlink>
        <a:srgbClr val="555654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1367</TotalTime>
  <Words>1123</Words>
  <Application>Microsoft Office PowerPoint</Application>
  <PresentationFormat>Grand écran</PresentationFormat>
  <Paragraphs>128</Paragraphs>
  <Slides>17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5" baseType="lpstr">
      <vt:lpstr>MS PGothic</vt:lpstr>
      <vt:lpstr>Arial</vt:lpstr>
      <vt:lpstr>Calibri</vt:lpstr>
      <vt:lpstr>Helvetica</vt:lpstr>
      <vt:lpstr>Mangal</vt:lpstr>
      <vt:lpstr>Montserrat</vt:lpstr>
      <vt:lpstr>Wingdings</vt:lpstr>
      <vt:lpstr>Conception personnalisée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Constance Pascreau</cp:lastModifiedBy>
  <cp:revision>182</cp:revision>
  <cp:lastPrinted>2019-01-09T13:28:37Z</cp:lastPrinted>
  <dcterms:created xsi:type="dcterms:W3CDTF">2017-12-23T18:07:09Z</dcterms:created>
  <dcterms:modified xsi:type="dcterms:W3CDTF">2019-01-11T09:38:13Z</dcterms:modified>
</cp:coreProperties>
</file>