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32"/>
  </p:notesMasterIdLst>
  <p:sldIdLst>
    <p:sldId id="256" r:id="rId2"/>
    <p:sldId id="317" r:id="rId3"/>
    <p:sldId id="284" r:id="rId4"/>
    <p:sldId id="285" r:id="rId5"/>
    <p:sldId id="287" r:id="rId6"/>
    <p:sldId id="289" r:id="rId7"/>
    <p:sldId id="290" r:id="rId8"/>
    <p:sldId id="291" r:id="rId9"/>
    <p:sldId id="288" r:id="rId10"/>
    <p:sldId id="296" r:id="rId11"/>
    <p:sldId id="297" r:id="rId12"/>
    <p:sldId id="300" r:id="rId13"/>
    <p:sldId id="307" r:id="rId14"/>
    <p:sldId id="292" r:id="rId15"/>
    <p:sldId id="293" r:id="rId16"/>
    <p:sldId id="312" r:id="rId17"/>
    <p:sldId id="319" r:id="rId18"/>
    <p:sldId id="320" r:id="rId19"/>
    <p:sldId id="294" r:id="rId20"/>
    <p:sldId id="310" r:id="rId21"/>
    <p:sldId id="311" r:id="rId22"/>
    <p:sldId id="299" r:id="rId23"/>
    <p:sldId id="301" r:id="rId24"/>
    <p:sldId id="303" r:id="rId25"/>
    <p:sldId id="304" r:id="rId26"/>
    <p:sldId id="305" r:id="rId27"/>
    <p:sldId id="315" r:id="rId28"/>
    <p:sldId id="308" r:id="rId29"/>
    <p:sldId id="313" r:id="rId30"/>
    <p:sldId id="316" r:id="rId3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1BDD7-4AA5-4B72-B726-BE49671B66AD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B72A7-CB01-45DB-A482-4E8BF58DE2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93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625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2A7-CB01-45DB-A482-4E8BF58DE2E6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729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2A7-CB01-45DB-A482-4E8BF58DE2E6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04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2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536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0376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074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631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183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699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774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4905767" y="3671800"/>
            <a:ext cx="6538400" cy="1546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4800" b="0" i="0">
                <a:solidFill>
                  <a:srgbClr val="FFFFFF"/>
                </a:solidFill>
                <a:latin typeface="Calibri Courant" charset="0"/>
                <a:ea typeface="Calibri Courant" charset="0"/>
                <a:cs typeface="Calibri Courant" charset="0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98" t="-818" r="35898" b="30279"/>
          <a:stretch/>
        </p:blipFill>
        <p:spPr>
          <a:xfrm>
            <a:off x="3670711" y="298306"/>
            <a:ext cx="8521291" cy="65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40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85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09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49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77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95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61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90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10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AFC9D-9E33-4E03-9D9F-6D9C8DEEC8C2}" type="datetimeFigureOut">
              <a:rPr lang="fr-FR" smtClean="0"/>
              <a:t>09/11/2018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C1343-3FB4-4C02-AEBD-F87F74CBD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670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  <p:sldLayoutId id="2147483931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droit-finances.commentcamarche.com/contents/1180-retraite-complementaire-definition-et-oblig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ctrTitle"/>
          </p:nvPr>
        </p:nvSpPr>
        <p:spPr>
          <a:xfrm>
            <a:off x="744072" y="2115671"/>
            <a:ext cx="5674658" cy="3275711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pPr algn="ctr"/>
            <a:r>
              <a:rPr lang="fr-FR" sz="4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Fusion</a:t>
            </a:r>
            <a:r>
              <a:rPr lang="fr-FR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 régimes Agirc – </a:t>
            </a:r>
            <a:r>
              <a:rPr lang="fr-FR" sz="45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Arrco</a:t>
            </a:r>
            <a:r>
              <a:rPr lang="fr-FR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fr-FR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 1</a:t>
            </a:r>
            <a:r>
              <a:rPr lang="fr-FR" sz="45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FR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janvier 2019</a:t>
            </a:r>
            <a:endParaRPr lang="en" sz="4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3C2471D1-96CB-4575-AF39-D5E002639949}"/>
              </a:ext>
            </a:extLst>
          </p:cNvPr>
          <p:cNvSpPr txBox="1"/>
          <p:nvPr/>
        </p:nvSpPr>
        <p:spPr>
          <a:xfrm>
            <a:off x="300725" y="5771992"/>
            <a:ext cx="6871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Présenté par Guy BUISSON et Emmanuelle </a:t>
            </a:r>
            <a:r>
              <a:rPr lang="fr-FR" dirty="0" smtClean="0">
                <a:solidFill>
                  <a:schemeClr val="bg1"/>
                </a:solidFill>
              </a:rPr>
              <a:t>SALLÉ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es@liaison-sociale.fr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7250" y="922337"/>
            <a:ext cx="9576907" cy="73684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000" b="1" dirty="0"/>
              <a:t>Les principes de fonctionnement restent identiques</a:t>
            </a:r>
            <a:endParaRPr lang="fr-FR" sz="30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838" y="2310166"/>
            <a:ext cx="7587564" cy="425931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2EDB80E7-CABA-486E-A1DD-0FA9726488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921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9771" y="921811"/>
            <a:ext cx="9692640" cy="73389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Continuité dans la gestion des caisses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2200" dirty="0"/>
              <a:t>  </a:t>
            </a:r>
            <a:r>
              <a:rPr lang="fr-FR" sz="2000" b="1" dirty="0">
                <a:solidFill>
                  <a:schemeClr val="bg1"/>
                </a:solidFill>
              </a:rPr>
              <a:t>OUI mais …</a:t>
            </a:r>
          </a:p>
          <a:p>
            <a:pPr marL="0" indent="0" algn="ctr">
              <a:buNone/>
            </a:pPr>
            <a:r>
              <a:rPr lang="fr-FR" sz="2000" dirty="0"/>
              <a:t>Le système de calcul des droits va être uniformisé, donc</a:t>
            </a:r>
            <a:r>
              <a:rPr lang="fr-FR" sz="2000" b="1" dirty="0">
                <a:solidFill>
                  <a:srgbClr val="C00000"/>
                </a:solidFill>
              </a:rPr>
              <a:t> </a:t>
            </a:r>
            <a:r>
              <a:rPr lang="fr-FR" sz="2000" b="1" u="sng" dirty="0">
                <a:solidFill>
                  <a:schemeClr val="bg1"/>
                </a:solidFill>
              </a:rPr>
              <a:t>revu</a:t>
            </a:r>
            <a:r>
              <a:rPr lang="fr-FR" sz="2000" b="1" dirty="0">
                <a:solidFill>
                  <a:schemeClr val="bg1"/>
                </a:solidFill>
              </a:rPr>
              <a:t>. </a:t>
            </a:r>
          </a:p>
          <a:p>
            <a:pPr marL="0" indent="0" algn="ctr">
              <a:buNone/>
            </a:pPr>
            <a:endParaRPr lang="fr-FR" sz="2000" dirty="0"/>
          </a:p>
          <a:p>
            <a:r>
              <a:rPr lang="fr-FR" sz="2000" dirty="0"/>
              <a:t>En principe, la fusion ARRCO/AGIRC n’entraîne aucun changement pour les salariés.</a:t>
            </a:r>
          </a:p>
          <a:p>
            <a:pPr fontAlgn="base"/>
            <a:r>
              <a:rPr lang="fr-FR" sz="2000" dirty="0"/>
              <a:t>Ils conservent leur stock de points Cadre et Non-cadre qui seront  convertis en points « ARRCO-AGIRC »,  sans perte de droits.</a:t>
            </a:r>
          </a:p>
          <a:p>
            <a:pPr marL="0" indent="0" fontAlgn="base">
              <a:buNone/>
            </a:pPr>
            <a:r>
              <a:rPr lang="fr-FR" sz="2000" dirty="0"/>
              <a:t> </a:t>
            </a:r>
          </a:p>
          <a:p>
            <a:pPr marL="0" indent="0" algn="ctr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10BAED4-01E2-4F90-8F86-E06D25164A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071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9597" y="921810"/>
            <a:ext cx="9816092" cy="7560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4000" b="1" dirty="0"/>
              <a:t>Les conséquences concrètes de la fusion</a:t>
            </a:r>
            <a:r>
              <a:rPr lang="fr-FR" sz="4000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600" b="1" dirty="0">
                <a:solidFill>
                  <a:srgbClr val="C00000"/>
                </a:solidFill>
              </a:rPr>
              <a:t>1/ </a:t>
            </a:r>
            <a:r>
              <a:rPr lang="fr-FR" sz="3600" b="1" u="sng" dirty="0">
                <a:solidFill>
                  <a:srgbClr val="C00000"/>
                </a:solidFill>
              </a:rPr>
              <a:t>Un seul compte de points</a:t>
            </a:r>
          </a:p>
          <a:p>
            <a:pPr marL="0" indent="0">
              <a:buNone/>
            </a:pPr>
            <a:endParaRPr lang="fr-FR" sz="2800" i="1" dirty="0"/>
          </a:p>
          <a:p>
            <a:pPr marL="0" indent="0">
              <a:buNone/>
            </a:pPr>
            <a:r>
              <a:rPr lang="fr-FR" sz="2600" i="1" dirty="0"/>
              <a:t>Plus qu’une seule catégorie de point : le point AGIRC-ARRCO</a:t>
            </a:r>
            <a:r>
              <a:rPr lang="fr-FR" sz="2400" i="1" dirty="0"/>
              <a:t>.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700" u="sng" dirty="0">
                <a:solidFill>
                  <a:schemeClr val="bg1"/>
                </a:solidFill>
              </a:rPr>
              <a:t>Pour les non-cadres</a:t>
            </a:r>
            <a:r>
              <a:rPr lang="fr-FR" sz="2400" u="sng" dirty="0">
                <a:solidFill>
                  <a:schemeClr val="bg1"/>
                </a:solidFill>
              </a:rPr>
              <a:t>:</a:t>
            </a: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/>
              <a:t>Aucun changement car c’est le point ARRCO qui  devient la référence.  </a:t>
            </a:r>
          </a:p>
          <a:p>
            <a:pPr marL="0" indent="0" algn="ctr">
              <a:buNone/>
            </a:pP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300" b="1" dirty="0">
                <a:solidFill>
                  <a:schemeClr val="bg1"/>
                </a:solidFill>
              </a:rPr>
              <a:t>1 pt ARRCO = 1 pt AGIRC-ARRCO </a:t>
            </a:r>
          </a:p>
          <a:p>
            <a:pPr marL="0" indent="0" algn="ctr">
              <a:buNone/>
            </a:pPr>
            <a:endParaRPr lang="fr-FR" sz="2400" dirty="0">
              <a:solidFill>
                <a:schemeClr val="bg1"/>
              </a:solidFill>
            </a:endParaRPr>
          </a:p>
          <a:p>
            <a:r>
              <a:rPr lang="fr-FR" sz="2700" u="sng" dirty="0">
                <a:solidFill>
                  <a:schemeClr val="bg1"/>
                </a:solidFill>
              </a:rPr>
              <a:t>Pour les cadres</a:t>
            </a:r>
            <a:r>
              <a:rPr lang="fr-FR" sz="2400" b="1" u="sng" dirty="0">
                <a:solidFill>
                  <a:schemeClr val="bg1"/>
                </a:solidFill>
              </a:rPr>
              <a:t>:</a:t>
            </a:r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dirty="0"/>
              <a:t>Les points AGIRC </a:t>
            </a:r>
            <a:r>
              <a:rPr lang="fr-FR" sz="2400" b="1" dirty="0">
                <a:solidFill>
                  <a:schemeClr val="bg1"/>
                </a:solidFill>
              </a:rPr>
              <a:t>sont convertis </a:t>
            </a:r>
            <a:r>
              <a:rPr lang="fr-FR" sz="2400" dirty="0"/>
              <a:t>en points AGIRC-ARRCO.</a:t>
            </a:r>
          </a:p>
          <a:p>
            <a:pPr marL="0" indent="0">
              <a:buNone/>
            </a:pPr>
            <a:r>
              <a:rPr lang="fr-FR" sz="2400" dirty="0"/>
              <a:t> </a:t>
            </a:r>
          </a:p>
          <a:p>
            <a:pPr marL="0" indent="0" algn="ctr">
              <a:buNone/>
            </a:pPr>
            <a:r>
              <a:rPr lang="fr-FR" sz="2400" dirty="0"/>
              <a:t>  </a:t>
            </a:r>
            <a:r>
              <a:rPr lang="fr-FR" sz="2600" i="1" dirty="0"/>
              <a:t>La formule de conversion garantit une stricte équivalence des droits.</a:t>
            </a:r>
          </a:p>
          <a:p>
            <a:pPr algn="ctr">
              <a:buFontTx/>
              <a:buChar char="-"/>
            </a:pPr>
            <a:endParaRPr lang="fr-FR" i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12229D4-2A42-4511-8FF0-5DA927DDF5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25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6026" y="922337"/>
            <a:ext cx="9419537" cy="5985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La règle de conversion des points </a:t>
            </a:r>
            <a:r>
              <a:rPr lang="fr-FR" sz="3600" b="1" dirty="0" err="1"/>
              <a:t>Agirc</a:t>
            </a:r>
            <a:r>
              <a:rPr lang="fr-FR" sz="3600" b="1" dirty="0"/>
              <a:t> </a:t>
            </a:r>
            <a:endParaRPr lang="fr-FR" sz="3600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0927" y="2265779"/>
            <a:ext cx="6434901" cy="411425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E8D0996D-E33A-43DC-B0EF-3493B2CAAF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58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9293" y="921811"/>
            <a:ext cx="9273250" cy="72577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b="1" dirty="0"/>
              <a:t>Les conséquences concrètes de la fusion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9293" y="2274728"/>
            <a:ext cx="9613861" cy="417045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3800" b="1" dirty="0">
                <a:solidFill>
                  <a:srgbClr val="C00000"/>
                </a:solidFill>
              </a:rPr>
              <a:t>2/ </a:t>
            </a:r>
            <a:r>
              <a:rPr lang="fr-FR" sz="3800" b="1" u="sng" dirty="0">
                <a:solidFill>
                  <a:srgbClr val="C00000"/>
                </a:solidFill>
              </a:rPr>
              <a:t>Harmonisation au niveau des cotisations</a:t>
            </a:r>
          </a:p>
          <a:p>
            <a:pPr marL="0" indent="0">
              <a:buNone/>
            </a:pPr>
            <a:endParaRPr lang="fr-FR" sz="2900" b="1" u="sng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fr-FR" sz="3200" b="1" spc="0" dirty="0">
                <a:latin typeface="Calibri" panose="020F0502020204030204"/>
              </a:rPr>
              <a:t>2 tranches de salaire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fr-FR" sz="3200" spc="0" dirty="0">
                <a:latin typeface="Calibri" panose="020F0502020204030204"/>
              </a:rPr>
              <a:t>Tr 1 : jusqu’à 1 PASS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fr-FR" sz="3200" spc="0" dirty="0">
                <a:latin typeface="Calibri" panose="020F0502020204030204"/>
              </a:rPr>
              <a:t>Tr 2 : entre 1 et 8 PASS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endParaRPr lang="fr-FR" sz="3200" b="1" spc="0" dirty="0">
              <a:latin typeface="Calibri" panose="020F0502020204030204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fr-FR" sz="3200" b="1" spc="0" dirty="0">
                <a:latin typeface="Calibri" panose="020F0502020204030204"/>
              </a:rPr>
              <a:t>2 taux de cotisations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fr-FR" sz="3200" spc="0" dirty="0">
                <a:latin typeface="Calibri" panose="020F0502020204030204"/>
              </a:rPr>
              <a:t>jusqu’à un PASS : toujours 6,20%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fr-FR" sz="3200" spc="0" dirty="0">
                <a:latin typeface="Calibri" panose="020F0502020204030204"/>
              </a:rPr>
              <a:t>Entre 1 et 8 PASS :</a:t>
            </a:r>
            <a:r>
              <a:rPr lang="fr-FR" sz="3200" spc="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sz="3200" b="1" spc="0" dirty="0">
                <a:solidFill>
                  <a:schemeClr val="bg1"/>
                </a:solidFill>
                <a:latin typeface="Calibri" panose="020F0502020204030204"/>
              </a:rPr>
              <a:t>17%</a:t>
            </a:r>
            <a:r>
              <a:rPr lang="fr-FR" sz="3200" spc="0" dirty="0">
                <a:solidFill>
                  <a:schemeClr val="bg1"/>
                </a:solidFill>
                <a:latin typeface="Calibri" panose="020F0502020204030204"/>
              </a:rPr>
              <a:t>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</a:pPr>
            <a:endParaRPr lang="fr-FR" sz="3200" spc="0" dirty="0">
              <a:solidFill>
                <a:prstClr val="black"/>
              </a:solidFill>
              <a:latin typeface="Calibri" panose="020F0502020204030204"/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fr-FR" sz="2800" spc="0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</a:p>
          <a:p>
            <a:pPr marL="0" lvl="0" indent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fr-FR" sz="2800" spc="0" dirty="0">
                <a:solidFill>
                  <a:prstClr val="black"/>
                </a:solidFill>
                <a:latin typeface="Calibri" panose="020F0502020204030204"/>
              </a:rPr>
              <a:t>  </a:t>
            </a:r>
            <a:r>
              <a:rPr lang="fr-FR" sz="3200" b="1" i="1" u="sng" spc="0" dirty="0">
                <a:solidFill>
                  <a:schemeClr val="bg1"/>
                </a:solidFill>
                <a:latin typeface="Calibri" panose="020F0502020204030204"/>
              </a:rPr>
              <a:t>Et le taux d’appel passe de 125 à 127% </a:t>
            </a:r>
          </a:p>
          <a:p>
            <a:pPr marL="0" indent="0">
              <a:buNone/>
            </a:pPr>
            <a:endParaRPr lang="fr-FR" sz="2400" u="sng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9286378A-5295-48E0-88FA-6FB8026A1E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65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86" y="976543"/>
            <a:ext cx="9417720" cy="61799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fr-FR" sz="3600" b="1" dirty="0"/>
              <a:t>Les conséquences concrètes de la fusion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945" y="1656679"/>
            <a:ext cx="8595360" cy="48624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</a:rPr>
              <a:t>2/ </a:t>
            </a:r>
            <a:r>
              <a:rPr lang="fr-FR" sz="2800" b="1" u="sng" dirty="0">
                <a:solidFill>
                  <a:srgbClr val="C00000"/>
                </a:solidFill>
              </a:rPr>
              <a:t>Harmonisation au niveau des cotisations</a:t>
            </a:r>
            <a:endParaRPr lang="fr-FR" sz="2800" u="sng" dirty="0"/>
          </a:p>
          <a:p>
            <a:r>
              <a:rPr lang="fr-FR" sz="2000" dirty="0"/>
              <a:t>La répartition reste :</a:t>
            </a:r>
          </a:p>
          <a:p>
            <a:pPr marL="0" indent="0" algn="ctr">
              <a:buNone/>
            </a:pPr>
            <a:r>
              <a:rPr lang="fr-FR" sz="2000" dirty="0"/>
              <a:t>- 60% à la charge de l’employeur</a:t>
            </a:r>
          </a:p>
          <a:p>
            <a:pPr marL="0" indent="0">
              <a:buNone/>
            </a:pPr>
            <a:r>
              <a:rPr lang="fr-FR" sz="2000" dirty="0"/>
              <a:t>                                      - 40% à la charge du salarié.</a:t>
            </a:r>
          </a:p>
          <a:p>
            <a:pPr marL="0" indent="0" algn="ctr">
              <a:buNone/>
            </a:pPr>
            <a:r>
              <a:rPr lang="fr-FR" sz="1400" dirty="0"/>
              <a:t>(actuellement 62/38 pour les cadres)</a:t>
            </a:r>
          </a:p>
          <a:p>
            <a:pPr marL="0" indent="0" algn="ctr">
              <a:buNone/>
            </a:pPr>
            <a:endParaRPr lang="fr-FR" sz="1400" dirty="0"/>
          </a:p>
          <a:p>
            <a:r>
              <a:rPr lang="fr-FR" sz="2000" b="1" u="sng" dirty="0"/>
              <a:t>A noter :</a:t>
            </a:r>
          </a:p>
          <a:p>
            <a:pPr marL="0" indent="0">
              <a:buNone/>
            </a:pPr>
            <a:r>
              <a:rPr lang="fr-FR" sz="2000" dirty="0"/>
              <a:t>Les taux et la répartition des cotisations peuvent faire l’objet de dispositions spécifiques conventionnelles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147D1E05-A9B9-4422-91F1-3426A47E7D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919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0050" y="864406"/>
            <a:ext cx="9681882" cy="74549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fr-FR" sz="3600" b="1" dirty="0"/>
              <a:t>Les conséquences concrètes de la fusion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41294" y="1828800"/>
            <a:ext cx="8915938" cy="435133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fr-FR" sz="3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3000" b="1" dirty="0">
                <a:solidFill>
                  <a:srgbClr val="C00000"/>
                </a:solidFill>
              </a:rPr>
              <a:t>3/ </a:t>
            </a:r>
            <a:r>
              <a:rPr lang="fr-FR" sz="3000" b="1" u="sng" dirty="0">
                <a:solidFill>
                  <a:srgbClr val="C00000"/>
                </a:solidFill>
              </a:rPr>
              <a:t>Disparition des cotisations AGF, GMP et CET</a:t>
            </a:r>
          </a:p>
          <a:p>
            <a:pPr marL="0" indent="0">
              <a:buNone/>
            </a:pPr>
            <a:endParaRPr lang="fr-FR" sz="2400" b="1" u="sng" dirty="0"/>
          </a:p>
          <a:p>
            <a:pPr marL="0" indent="0">
              <a:buNone/>
            </a:pPr>
            <a:r>
              <a:rPr lang="fr-FR" dirty="0"/>
              <a:t>L’AGFF  (association pour la gestion du fonds de financement) et la CET ( contribution exceptionnelle et temporaire) sont remplacées par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b="1" dirty="0"/>
              <a:t>la CEG </a:t>
            </a:r>
            <a:r>
              <a:rPr lang="fr-FR" dirty="0"/>
              <a:t>(contribution d’équilibre général)</a:t>
            </a:r>
          </a:p>
          <a:p>
            <a:pPr lvl="1">
              <a:buFontTx/>
              <a:buChar char="-"/>
            </a:pPr>
            <a:r>
              <a:rPr lang="fr-FR" sz="2100" dirty="0"/>
              <a:t>2,15 % du salaire jusqu’à 1 PASS  </a:t>
            </a:r>
          </a:p>
          <a:p>
            <a:pPr lvl="1">
              <a:buFontTx/>
              <a:buChar char="-"/>
            </a:pPr>
            <a:r>
              <a:rPr lang="fr-FR" sz="2100" dirty="0"/>
              <a:t>2, 70% du salaire entre 1 et 8 PASS </a:t>
            </a:r>
          </a:p>
          <a:p>
            <a:pPr marL="457200" lvl="1" indent="0">
              <a:buNone/>
            </a:pPr>
            <a:r>
              <a:rPr lang="fr-FR" sz="2100" b="1" dirty="0">
                <a:solidFill>
                  <a:schemeClr val="bg1"/>
                </a:solidFill>
              </a:rPr>
              <a:t>(AGFF 2% sur T1 et 2,20% sur T2)</a:t>
            </a:r>
          </a:p>
          <a:p>
            <a:pPr lvl="1">
              <a:buFontTx/>
              <a:buChar char="-"/>
            </a:pPr>
            <a:endParaRPr lang="fr-FR" sz="2100" dirty="0"/>
          </a:p>
          <a:p>
            <a:pPr marL="0" lvl="1" indent="0">
              <a:spcBef>
                <a:spcPts val="1000"/>
              </a:spcBef>
              <a:buNone/>
            </a:pPr>
            <a:r>
              <a:rPr lang="fr-FR" sz="1900" b="1" dirty="0"/>
              <a:t>La CET </a:t>
            </a:r>
            <a:r>
              <a:rPr lang="fr-FR" sz="1900" dirty="0"/>
              <a:t>(contribution d’équilibre technique) </a:t>
            </a:r>
          </a:p>
          <a:p>
            <a:pPr marL="274320" lvl="1" indent="0">
              <a:buNone/>
            </a:pPr>
            <a:r>
              <a:rPr lang="fr-FR" sz="1900" dirty="0"/>
              <a:t>0,35% sur l’ensemble du </a:t>
            </a:r>
            <a:r>
              <a:rPr lang="fr-FR" sz="1900" dirty="0" smtClean="0"/>
              <a:t>salaire quand </a:t>
            </a:r>
            <a:r>
              <a:rPr lang="fr-FR" sz="1900" dirty="0"/>
              <a:t>il dépasse le Plafond de la Sécurité sociale.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398CEA79-3A3E-41F2-B3DC-EE9989DB79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973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20000"/>
                <a:lumOff val="80000"/>
              </a:schemeClr>
            </a:gs>
            <a:gs pos="50000">
              <a:schemeClr val="bg2">
                <a:lumMod val="40000"/>
                <a:lumOff val="6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2647" y="551750"/>
            <a:ext cx="9613861" cy="1080938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smtClean="0"/>
              <a:t>récapitulatif cotisations avant/après le 1/1/2019</a:t>
            </a:r>
            <a:br>
              <a:rPr lang="fr-FR" sz="2800" dirty="0" smtClean="0"/>
            </a:br>
            <a:endParaRPr lang="fr-FR" sz="2800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7CDDACBC-1898-4867-A86A-760CF6BD1B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2647" y="1930201"/>
            <a:ext cx="11453247" cy="492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216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20000"/>
                <a:lumOff val="80000"/>
              </a:schemeClr>
            </a:gs>
            <a:gs pos="50000">
              <a:schemeClr val="bg2">
                <a:lumMod val="40000"/>
                <a:lumOff val="6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151D6379-F0CF-460B-9C12-7006B86276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3041" y="637184"/>
            <a:ext cx="11064784" cy="574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85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0321" y="1005344"/>
            <a:ext cx="8978584" cy="60151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La GMP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000" dirty="0"/>
              <a:t>La GMP disparaît complètement.</a:t>
            </a:r>
          </a:p>
          <a:p>
            <a:endParaRPr lang="fr-FR" sz="2000" dirty="0"/>
          </a:p>
          <a:p>
            <a:r>
              <a:rPr lang="fr-FR" sz="2000" dirty="0"/>
              <a:t>La GMP est une cotisation forfaitaire versée par l'employeur</a:t>
            </a:r>
            <a:r>
              <a:rPr lang="fr-FR" sz="2000" dirty="0" smtClean="0"/>
              <a:t>. Elle </a:t>
            </a:r>
            <a:r>
              <a:rPr lang="fr-FR" sz="2000" dirty="0"/>
              <a:t>permet à un cadre dont le revenu est inférieur à un PASS (ou qui dépasse de peu ce dernier) d'obtenir au moins 120 points de </a:t>
            </a:r>
            <a:r>
              <a:rPr lang="fr-FR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retraite complémentaire</a:t>
            </a:r>
            <a:r>
              <a:rPr lang="fr-FR" sz="2000" dirty="0"/>
              <a:t> par année.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Les salariés ne perdront pas les points qu’ils ont acquis au titre de la GMP antérieurement mais la cotisation prendra fin au 31/12/2018.</a:t>
            </a:r>
          </a:p>
          <a:p>
            <a:endParaRPr lang="fr-FR" sz="2000" dirty="0"/>
          </a:p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                      </a:t>
            </a:r>
            <a:r>
              <a:rPr lang="fr-FR" sz="2000" b="1" dirty="0">
                <a:solidFill>
                  <a:schemeClr val="bg1"/>
                </a:solidFill>
              </a:rPr>
              <a:t>Désormais, impossible d’obtenir des points AGIRC</a:t>
            </a:r>
          </a:p>
          <a:p>
            <a:pPr marL="0" indent="0">
              <a:buNone/>
            </a:pPr>
            <a:r>
              <a:rPr lang="fr-FR" sz="2400" b="1" dirty="0">
                <a:solidFill>
                  <a:schemeClr val="bg1"/>
                </a:solidFill>
              </a:rPr>
              <a:t>                      </a:t>
            </a:r>
            <a:r>
              <a:rPr lang="fr-FR" sz="2000" b="1" dirty="0">
                <a:solidFill>
                  <a:schemeClr val="bg1"/>
                </a:solidFill>
              </a:rPr>
              <a:t>Le salaire net augmente mais la retraite diminue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2056110" y="4885508"/>
            <a:ext cx="557605" cy="293231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5CD1B972-1701-4FCE-AD9D-FF4D18E45E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  <p:sp>
        <p:nvSpPr>
          <p:cNvPr id="7" name="Flèche droite 3">
            <a:extLst>
              <a:ext uri="{FF2B5EF4-FFF2-40B4-BE49-F238E27FC236}">
                <a16:creationId xmlns:a16="http://schemas.microsoft.com/office/drawing/2014/main" xmlns="" id="{5DBD870A-F2AF-442B-BA16-F9E8751B8262}"/>
              </a:ext>
            </a:extLst>
          </p:cNvPr>
          <p:cNvSpPr/>
          <p:nvPr/>
        </p:nvSpPr>
        <p:spPr>
          <a:xfrm>
            <a:off x="2056110" y="5285996"/>
            <a:ext cx="557605" cy="293231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479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A54BB01F-034A-4A98-AA1F-871D604E5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88" y="850129"/>
            <a:ext cx="9613900" cy="84550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Le 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C01AF68-BC32-483B-B5F7-367C62BAA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200" b="1" u="sng" dirty="0">
                <a:solidFill>
                  <a:srgbClr val="EAEAEA"/>
                </a:solidFill>
              </a:rPr>
              <a:t>De quoi parle-t-on ?</a:t>
            </a:r>
          </a:p>
          <a:p>
            <a:pPr marL="0" indent="0">
              <a:buNone/>
            </a:pPr>
            <a:endParaRPr lang="fr-FR" b="1" i="1" u="sng" dirty="0">
              <a:solidFill>
                <a:srgbClr val="EAEAEA"/>
              </a:solidFill>
            </a:endParaRPr>
          </a:p>
          <a:p>
            <a:pPr marL="0" indent="0">
              <a:buNone/>
            </a:pPr>
            <a:r>
              <a:rPr lang="fr-FR" sz="1950" dirty="0"/>
              <a:t>2 caisses complémentaires au Régime général </a:t>
            </a:r>
          </a:p>
          <a:p>
            <a:pPr marL="0" indent="0">
              <a:buNone/>
            </a:pPr>
            <a:r>
              <a:rPr lang="fr-FR" sz="1950" dirty="0"/>
              <a:t>Qui s’ajoutent à la retraite de Sécurité sociale - régime de base - pour constituer la retraite globale. </a:t>
            </a:r>
          </a:p>
          <a:p>
            <a:pPr marL="0" indent="0">
              <a:buNone/>
            </a:pPr>
            <a:endParaRPr lang="fr-FR" sz="1950" dirty="0"/>
          </a:p>
          <a:p>
            <a:pPr lvl="1"/>
            <a:r>
              <a:rPr lang="fr-FR" sz="1950" dirty="0"/>
              <a:t>L’ARRCO pour l’ensemble des salariés</a:t>
            </a:r>
          </a:p>
          <a:p>
            <a:pPr lvl="1"/>
            <a:r>
              <a:rPr lang="fr-FR" sz="1950" dirty="0"/>
              <a:t>L’AGIRC pour les cadres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4E1B3768-53CC-4597-A5E9-7C620836F6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588" y="5414872"/>
            <a:ext cx="1767415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57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8158" y="922861"/>
            <a:ext cx="9043595" cy="68185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fr-FR" b="1" dirty="0"/>
              <a:t>Exemple</a:t>
            </a:r>
            <a:r>
              <a:rPr lang="fr-FR" b="1" dirty="0">
                <a:solidFill>
                  <a:srgbClr val="C00000"/>
                </a:solidFill>
              </a:rPr>
              <a:t>                                                          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61872" y="1344706"/>
            <a:ext cx="8595360" cy="517636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fr-FR" sz="3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sz="3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sz="3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fr-FR" sz="3800" b="1" dirty="0">
                <a:solidFill>
                  <a:srgbClr val="C00000"/>
                </a:solidFill>
              </a:rPr>
              <a:t>1</a:t>
            </a:r>
            <a:r>
              <a:rPr lang="fr-FR" sz="3800" b="1" baseline="30000" dirty="0">
                <a:solidFill>
                  <a:srgbClr val="C00000"/>
                </a:solidFill>
              </a:rPr>
              <a:t>er</a:t>
            </a:r>
            <a:r>
              <a:rPr lang="fr-FR" sz="3800" b="1" dirty="0">
                <a:solidFill>
                  <a:srgbClr val="C00000"/>
                </a:solidFill>
              </a:rPr>
              <a:t> cas </a:t>
            </a:r>
            <a:r>
              <a:rPr lang="fr-FR" sz="3800" dirty="0">
                <a:solidFill>
                  <a:prstClr val="black"/>
                </a:solidFill>
                <a:latin typeface="Calibri" panose="020F0502020204030204"/>
              </a:rPr>
              <a:t>Un cadre de 40 ans - départ en retraite prévu à 65 ans</a:t>
            </a:r>
            <a:endParaRPr lang="fr-FR" sz="3800" b="1" u="sng" dirty="0"/>
          </a:p>
          <a:p>
            <a:pPr marL="0" indent="0">
              <a:buNone/>
            </a:pPr>
            <a:endParaRPr lang="fr-FR" sz="3600" b="1" u="sng" dirty="0"/>
          </a:p>
          <a:p>
            <a:pPr marL="0" indent="0">
              <a:buNone/>
            </a:pPr>
            <a:r>
              <a:rPr lang="fr-FR" sz="2900" b="1" u="sng" dirty="0">
                <a:solidFill>
                  <a:schemeClr val="bg2">
                    <a:lumMod val="75000"/>
                  </a:schemeClr>
                </a:solidFill>
              </a:rPr>
              <a:t>Sa perte de droits à retraite </a:t>
            </a:r>
            <a:r>
              <a:rPr lang="fr-FR" sz="2900" b="1" dirty="0">
                <a:solidFill>
                  <a:schemeClr val="bg2">
                    <a:lumMod val="75000"/>
                  </a:schemeClr>
                </a:solidFill>
              </a:rPr>
              <a:t>:</a:t>
            </a:r>
          </a:p>
          <a:p>
            <a:r>
              <a:rPr lang="fr-FR" sz="2600" dirty="0"/>
              <a:t>120 pts / an de manque à gagner- sur 25 ans : 3 000 pts.</a:t>
            </a:r>
          </a:p>
          <a:p>
            <a:r>
              <a:rPr lang="fr-FR" sz="2600" dirty="0"/>
              <a:t>Valeur du point AGIRC 2018 = 0,4352 €</a:t>
            </a:r>
          </a:p>
          <a:p>
            <a:r>
              <a:rPr lang="fr-FR" sz="2600" dirty="0"/>
              <a:t>3 000 x 0,4352 € = </a:t>
            </a:r>
            <a:r>
              <a:rPr lang="fr-FR" sz="2600" b="1" dirty="0">
                <a:solidFill>
                  <a:schemeClr val="bg1"/>
                </a:solidFill>
              </a:rPr>
              <a:t>1 305 € de retraite en moins.</a:t>
            </a:r>
          </a:p>
          <a:p>
            <a:pPr marL="0" indent="0">
              <a:buNone/>
            </a:pPr>
            <a:endParaRPr lang="fr-FR" sz="26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900" b="1" u="sng" dirty="0">
                <a:solidFill>
                  <a:schemeClr val="bg2">
                    <a:lumMod val="75000"/>
                  </a:schemeClr>
                </a:solidFill>
              </a:rPr>
              <a:t>L’économie réalisée en termes de cotisations</a:t>
            </a:r>
            <a:r>
              <a:rPr lang="fr-FR" sz="2900" b="1" dirty="0">
                <a:solidFill>
                  <a:schemeClr val="bg2">
                    <a:lumMod val="75000"/>
                  </a:schemeClr>
                </a:solidFill>
              </a:rPr>
              <a:t> :</a:t>
            </a:r>
            <a:r>
              <a:rPr lang="fr-FR" sz="2900" b="1" dirty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2600" dirty="0"/>
              <a:t>La cotisation </a:t>
            </a:r>
            <a:r>
              <a:rPr lang="fr-FR" sz="2600" dirty="0" smtClean="0"/>
              <a:t>GMP </a:t>
            </a:r>
            <a:r>
              <a:rPr lang="fr-FR" sz="2600" dirty="0"/>
              <a:t>est forfaitaire : 872,52 € /an</a:t>
            </a:r>
          </a:p>
          <a:p>
            <a:pPr marL="0" indent="0">
              <a:buNone/>
            </a:pPr>
            <a:r>
              <a:rPr lang="fr-FR" sz="2600" dirty="0"/>
              <a:t>541,32 € à la charge de l’employeur - 331,20 € à la charge du salarié.</a:t>
            </a:r>
          </a:p>
          <a:p>
            <a:pPr>
              <a:buFontTx/>
              <a:buChar char="-"/>
            </a:pPr>
            <a:endParaRPr lang="fr-FR" sz="1400" dirty="0"/>
          </a:p>
          <a:p>
            <a:pPr marL="0" indent="0">
              <a:buNone/>
            </a:pPr>
            <a:r>
              <a:rPr lang="fr-FR" sz="2600" dirty="0"/>
              <a:t>Sur 25 ans,  l’économie sera de </a:t>
            </a:r>
            <a:r>
              <a:rPr lang="fr-FR" sz="2600" b="1" dirty="0">
                <a:solidFill>
                  <a:schemeClr val="bg1"/>
                </a:solidFill>
              </a:rPr>
              <a:t>13 533 €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/>
              <a:t>pour l’employeur et de </a:t>
            </a:r>
            <a:r>
              <a:rPr lang="fr-FR" sz="2600" b="1" dirty="0">
                <a:solidFill>
                  <a:schemeClr val="bg1"/>
                </a:solidFill>
              </a:rPr>
              <a:t>8 280 € </a:t>
            </a:r>
            <a:r>
              <a:rPr lang="fr-FR" sz="2600" dirty="0"/>
              <a:t>pour le salarié.</a:t>
            </a:r>
          </a:p>
          <a:p>
            <a:pPr>
              <a:buFontTx/>
              <a:buChar char="-"/>
            </a:pPr>
            <a:endParaRPr lang="fr-FR" sz="29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C014C17F-BAB0-49C7-8985-83F4AD2FD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04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7543" y="926437"/>
            <a:ext cx="8871759" cy="74359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b="1" dirty="0"/>
              <a:t>Exemples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3975" y="2030376"/>
            <a:ext cx="8996872" cy="462027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fr-FR" sz="2100" b="1" dirty="0">
              <a:solidFill>
                <a:srgbClr val="C00000"/>
              </a:solidFill>
            </a:endParaRPr>
          </a:p>
          <a:p>
            <a:pPr marL="0" lvl="0" indent="0" algn="ctr">
              <a:buNone/>
            </a:pPr>
            <a:r>
              <a:rPr lang="fr-FR" sz="2100" b="1" dirty="0">
                <a:solidFill>
                  <a:srgbClr val="C00000"/>
                </a:solidFill>
              </a:rPr>
              <a:t>2</a:t>
            </a:r>
            <a:r>
              <a:rPr lang="fr-FR" sz="2100" b="1" baseline="30000" dirty="0">
                <a:solidFill>
                  <a:srgbClr val="C00000"/>
                </a:solidFill>
              </a:rPr>
              <a:t>ème</a:t>
            </a:r>
            <a:r>
              <a:rPr lang="fr-FR" sz="2100" b="1" dirty="0">
                <a:solidFill>
                  <a:srgbClr val="C00000"/>
                </a:solidFill>
              </a:rPr>
              <a:t> cas </a:t>
            </a:r>
            <a:r>
              <a:rPr lang="fr-FR" sz="2100" dirty="0">
                <a:solidFill>
                  <a:prstClr val="black"/>
                </a:solidFill>
                <a:latin typeface="Calibri" panose="020F0502020204030204"/>
              </a:rPr>
              <a:t>Un cadre de 30 ans - départ en retraite prévu à 67 ans</a:t>
            </a:r>
            <a:r>
              <a:rPr lang="fr-FR" sz="2000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fr-FR" sz="2000" dirty="0">
                <a:solidFill>
                  <a:prstClr val="black"/>
                </a:solidFill>
                <a:latin typeface="Calibri" panose="020F0502020204030204"/>
              </a:rPr>
            </a:br>
            <a:endParaRPr lang="fr-FR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0" lvl="0" indent="0" algn="ctr">
              <a:buNone/>
            </a:pPr>
            <a:endParaRPr lang="fr-FR" sz="1400" b="1" u="sng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sz="1600" b="1" u="sng" dirty="0">
                <a:solidFill>
                  <a:schemeClr val="bg2">
                    <a:lumMod val="75000"/>
                  </a:schemeClr>
                </a:solidFill>
              </a:rPr>
              <a:t>Sa perte de droits à retraite </a:t>
            </a:r>
            <a:r>
              <a:rPr lang="fr-FR" sz="1600" dirty="0">
                <a:solidFill>
                  <a:schemeClr val="bg2">
                    <a:lumMod val="75000"/>
                  </a:schemeClr>
                </a:solidFill>
              </a:rPr>
              <a:t>:</a:t>
            </a:r>
          </a:p>
          <a:p>
            <a:pPr lvl="0"/>
            <a:r>
              <a:rPr lang="fr-FR" sz="1600" dirty="0">
                <a:solidFill>
                  <a:prstClr val="black"/>
                </a:solidFill>
              </a:rPr>
              <a:t>120 pts / an de manque à gagner- sur 37 ans : 4 440 pts.</a:t>
            </a:r>
          </a:p>
          <a:p>
            <a:pPr lvl="0"/>
            <a:r>
              <a:rPr lang="fr-FR" sz="1600" dirty="0">
                <a:solidFill>
                  <a:prstClr val="black"/>
                </a:solidFill>
              </a:rPr>
              <a:t>Valeur du point AGIRC 2018 = 0,4352 €</a:t>
            </a:r>
          </a:p>
          <a:p>
            <a:pPr lvl="0"/>
            <a:r>
              <a:rPr lang="fr-FR" sz="1600" dirty="0">
                <a:solidFill>
                  <a:prstClr val="black"/>
                </a:solidFill>
              </a:rPr>
              <a:t>4 440 x 0,4352 € = </a:t>
            </a:r>
            <a:r>
              <a:rPr lang="fr-FR" sz="1600" b="1" dirty="0"/>
              <a:t>1 932 € de retraite en moins.</a:t>
            </a:r>
          </a:p>
          <a:p>
            <a:pPr marL="0" lvl="0" indent="0">
              <a:buNone/>
            </a:pPr>
            <a:endParaRPr lang="fr-FR" sz="1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sz="1600" b="1" u="sng" dirty="0">
                <a:solidFill>
                  <a:schemeClr val="bg2">
                    <a:lumMod val="75000"/>
                  </a:schemeClr>
                </a:solidFill>
              </a:rPr>
              <a:t>L’économie réalisée en termes de cotisations</a:t>
            </a:r>
            <a:r>
              <a:rPr lang="fr-FR" sz="1600" b="1" dirty="0">
                <a:solidFill>
                  <a:schemeClr val="bg2">
                    <a:lumMod val="75000"/>
                  </a:schemeClr>
                </a:solidFill>
              </a:rPr>
              <a:t> : </a:t>
            </a:r>
          </a:p>
          <a:p>
            <a:pPr marL="0" lvl="0" indent="0">
              <a:buNone/>
            </a:pPr>
            <a:endParaRPr lang="fr-FR" sz="1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sz="1600" dirty="0">
                <a:solidFill>
                  <a:schemeClr val="bg1"/>
                </a:solidFill>
              </a:rPr>
              <a:t>Sur 37 ans,  l’économie sera </a:t>
            </a:r>
            <a:r>
              <a:rPr lang="fr-FR" sz="1600" b="1" dirty="0"/>
              <a:t>de 20 029  €</a:t>
            </a:r>
            <a:r>
              <a:rPr lang="fr-FR" sz="1600" dirty="0"/>
              <a:t> </a:t>
            </a:r>
            <a:r>
              <a:rPr lang="fr-FR" sz="1600" dirty="0">
                <a:solidFill>
                  <a:schemeClr val="bg1"/>
                </a:solidFill>
              </a:rPr>
              <a:t>,pour l’employeur et de </a:t>
            </a:r>
            <a:r>
              <a:rPr lang="fr-FR" sz="1600" b="1" dirty="0"/>
              <a:t>12 254 € </a:t>
            </a:r>
            <a:r>
              <a:rPr lang="fr-FR" sz="1600" dirty="0">
                <a:solidFill>
                  <a:schemeClr val="bg1"/>
                </a:solidFill>
              </a:rPr>
              <a:t>pour le salarié</a:t>
            </a:r>
            <a:r>
              <a:rPr lang="fr-FR" sz="1600" dirty="0">
                <a:solidFill>
                  <a:prstClr val="black"/>
                </a:solidFill>
              </a:rPr>
              <a:t>.</a:t>
            </a:r>
          </a:p>
          <a:p>
            <a:pPr lvl="0">
              <a:buFontTx/>
              <a:buChar char="-"/>
            </a:pPr>
            <a:endParaRPr lang="fr-FR" sz="1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5127CA96-D1AE-451E-B2BE-49087B0322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545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2660" y="904471"/>
            <a:ext cx="9241000" cy="69434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200" b="1" dirty="0"/>
              <a:t>Les autres mesures mises en place avec la fusion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</a:rPr>
              <a:t>1/ </a:t>
            </a:r>
            <a:r>
              <a:rPr lang="fr-FR" sz="2800" b="1" u="sng" dirty="0">
                <a:solidFill>
                  <a:srgbClr val="C00000"/>
                </a:solidFill>
              </a:rPr>
              <a:t>les majorations familiales</a:t>
            </a:r>
          </a:p>
          <a:p>
            <a:pPr marL="0" indent="0">
              <a:buNone/>
            </a:pPr>
            <a:endParaRPr lang="fr-FR" sz="2000" u="sng" dirty="0"/>
          </a:p>
          <a:p>
            <a:r>
              <a:rPr lang="fr-FR" sz="2200" dirty="0"/>
              <a:t>Actuellement, le montant de votre retraite complémentaire peut être majoré de 10% si vous avez eu ou élevé 3 enfants et plus.</a:t>
            </a:r>
          </a:p>
          <a:p>
            <a:pPr marL="0" indent="0">
              <a:buNone/>
            </a:pPr>
            <a:endParaRPr lang="fr-FR" sz="2200" dirty="0"/>
          </a:p>
          <a:p>
            <a:r>
              <a:rPr lang="fr-FR" sz="2200" dirty="0"/>
              <a:t>Cet avantage était plafonné à 1 000 € pour l’ARRCO ET 1 000 € pour l’AGIRC.</a:t>
            </a:r>
          </a:p>
          <a:p>
            <a:pPr marL="0" indent="0">
              <a:buNone/>
            </a:pPr>
            <a:endParaRPr lang="fr-FR" sz="2200" dirty="0"/>
          </a:p>
          <a:p>
            <a:r>
              <a:rPr lang="fr-FR" sz="2200" dirty="0"/>
              <a:t>Ce plafond passe à </a:t>
            </a:r>
            <a:r>
              <a:rPr lang="fr-FR" sz="2200" b="1" dirty="0">
                <a:solidFill>
                  <a:schemeClr val="bg1"/>
                </a:solidFill>
              </a:rPr>
              <a:t>2 000 €.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5B714587-7BAE-400F-9C2A-D992182BAB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38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9401" y="931104"/>
            <a:ext cx="9163723" cy="70009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300" b="1" dirty="0"/>
              <a:t>Les autres mesures mises en place avec la fusion </a:t>
            </a:r>
            <a:endParaRPr lang="fr-FR" sz="3300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</a:rPr>
              <a:t>2/ </a:t>
            </a:r>
            <a:r>
              <a:rPr lang="fr-FR" sz="2800" b="1" u="sng" dirty="0">
                <a:solidFill>
                  <a:srgbClr val="C00000"/>
                </a:solidFill>
              </a:rPr>
              <a:t>La réversion</a:t>
            </a:r>
          </a:p>
          <a:p>
            <a:pPr marL="0" indent="0">
              <a:buNone/>
            </a:pPr>
            <a:endParaRPr lang="fr-FR" sz="2200" dirty="0"/>
          </a:p>
          <a:p>
            <a:r>
              <a:rPr lang="fr-FR" dirty="0"/>
              <a:t>La réversion = 60% des droits de l’assuré décédé.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Les pensions de réversion du régime unique AGIRC-ARRCO pourront être versées </a:t>
            </a:r>
            <a:r>
              <a:rPr lang="fr-FR" b="1" dirty="0">
                <a:solidFill>
                  <a:schemeClr val="bg1"/>
                </a:solidFill>
              </a:rPr>
              <a:t>à partir de 55 ans.</a:t>
            </a:r>
          </a:p>
          <a:p>
            <a:pPr marL="0" indent="0">
              <a:buNone/>
            </a:pPr>
            <a:endParaRPr lang="fr-FR" b="1" dirty="0">
              <a:solidFill>
                <a:schemeClr val="bg1"/>
              </a:solidFill>
            </a:endParaRPr>
          </a:p>
          <a:p>
            <a:r>
              <a:rPr lang="fr-FR" dirty="0"/>
              <a:t>Auparavant :  55 ans en ARRCO </a:t>
            </a:r>
            <a:r>
              <a:rPr lang="fr-FR" b="1" dirty="0">
                <a:solidFill>
                  <a:schemeClr val="bg1"/>
                </a:solidFill>
              </a:rPr>
              <a:t>mais 60 ans en AGIRC </a:t>
            </a:r>
            <a:r>
              <a:rPr lang="fr-FR" dirty="0"/>
              <a:t>(ou sinon, minoration : 52% des points de l’assuré décédé pour une retraite demandée à 55 ans - 53,6% à 56 ans </a:t>
            </a:r>
            <a:r>
              <a:rPr lang="fr-FR" dirty="0" err="1"/>
              <a:t>etc</a:t>
            </a:r>
            <a:r>
              <a:rPr lang="fr-FR" dirty="0"/>
              <a:t> …)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61F9AA69-96E7-4F94-861D-0A61D416DA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186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0535" y="1004604"/>
            <a:ext cx="9497865" cy="62000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000" b="1" dirty="0"/>
              <a:t>Les autres mesures mises en place avec la fusion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</a:rPr>
              <a:t>3/ </a:t>
            </a:r>
            <a:r>
              <a:rPr lang="fr-FR" sz="2800" b="1" u="sng" dirty="0">
                <a:solidFill>
                  <a:srgbClr val="C00000"/>
                </a:solidFill>
              </a:rPr>
              <a:t>Le malus</a:t>
            </a:r>
          </a:p>
          <a:p>
            <a:pPr marL="0" indent="0">
              <a:buNone/>
            </a:pPr>
            <a:endParaRPr lang="fr-FR" sz="2000" u="sng" dirty="0"/>
          </a:p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L'idée est de pousser les salariés à travailler au moins une année de plus</a:t>
            </a:r>
            <a:r>
              <a:rPr lang="fr-FR" dirty="0"/>
              <a:t>, une fois satisfaites les conditions pour partir à taux plein - à la fois en termes de durée d'assurance et d'âge.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les salariés ne reportent pas leur départ d’un an, leur pension ARRCO-AGIRC sera </a:t>
            </a:r>
            <a:r>
              <a:rPr lang="fr-FR" b="1" dirty="0">
                <a:solidFill>
                  <a:schemeClr val="bg1"/>
                </a:solidFill>
              </a:rPr>
              <a:t>minorée de 10% pendant leur 3 premières années de retraite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/>
              <a:t>et ce jusqu'à 67 ans.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Cette réforme s’appliquera à toutes les retraites liquidées à compter du 1</a:t>
            </a:r>
            <a:r>
              <a:rPr lang="fr-FR" baseline="30000" dirty="0"/>
              <a:t>er</a:t>
            </a:r>
            <a:r>
              <a:rPr lang="fr-FR" dirty="0"/>
              <a:t> janvier 2019, pour les salariés </a:t>
            </a:r>
            <a:r>
              <a:rPr lang="fr-FR" b="1" dirty="0">
                <a:solidFill>
                  <a:schemeClr val="bg1"/>
                </a:solidFill>
              </a:rPr>
              <a:t>nés en 1957 et après.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4CFD79BB-2370-49FC-A806-B156A53FF0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607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723" y="921811"/>
            <a:ext cx="9692640" cy="71909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b="1" dirty="0"/>
              <a:t>Les autres mesures mises en place avec la fusion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</a:rPr>
              <a:t>3/ </a:t>
            </a:r>
            <a:r>
              <a:rPr lang="fr-FR" sz="2800" b="1" u="sng" dirty="0">
                <a:solidFill>
                  <a:srgbClr val="C00000"/>
                </a:solidFill>
              </a:rPr>
              <a:t>Le malus</a:t>
            </a:r>
            <a:endParaRPr lang="fr-FR" sz="2800" u="sng" dirty="0"/>
          </a:p>
          <a:p>
            <a:pPr marL="0" indent="0" algn="ctr">
              <a:buNone/>
            </a:pPr>
            <a:r>
              <a:rPr lang="fr-FR" sz="2000" b="1" u="sng" dirty="0"/>
              <a:t>Les exemptions </a:t>
            </a:r>
          </a:p>
          <a:p>
            <a:pPr marL="0" indent="0">
              <a:buNone/>
            </a:pPr>
            <a:endParaRPr lang="fr-FR" sz="2400" b="1" dirty="0">
              <a:solidFill>
                <a:srgbClr val="C00000"/>
              </a:solidFill>
            </a:endParaRPr>
          </a:p>
          <a:p>
            <a:r>
              <a:rPr lang="fr-FR" dirty="0"/>
              <a:t>Pour les assurés soumis au taux réduit de CSG, l'abattement sera de </a:t>
            </a:r>
            <a:r>
              <a:rPr lang="fr-FR" b="1" dirty="0">
                <a:solidFill>
                  <a:schemeClr val="bg1"/>
                </a:solidFill>
              </a:rPr>
              <a:t>5%. </a:t>
            </a:r>
          </a:p>
          <a:p>
            <a:r>
              <a:rPr lang="fr-FR" dirty="0"/>
              <a:t>Il sera </a:t>
            </a:r>
            <a:r>
              <a:rPr lang="fr-FR" b="1" dirty="0">
                <a:solidFill>
                  <a:schemeClr val="bg1"/>
                </a:solidFill>
              </a:rPr>
              <a:t>nul</a:t>
            </a:r>
            <a:r>
              <a:rPr lang="fr-FR" b="1" dirty="0"/>
              <a:t> </a:t>
            </a:r>
            <a:r>
              <a:rPr lang="fr-FR" dirty="0"/>
              <a:t>pour ceux exonérés de CSG. </a:t>
            </a:r>
          </a:p>
          <a:p>
            <a:r>
              <a:rPr lang="fr-FR" dirty="0"/>
              <a:t>Des exemptions sont aussi prévues pour </a:t>
            </a:r>
            <a:r>
              <a:rPr lang="fr-FR" b="1" dirty="0">
                <a:solidFill>
                  <a:schemeClr val="bg1"/>
                </a:solidFill>
              </a:rPr>
              <a:t>certaines catégories de population spécifiques,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/>
              <a:t>notamment les handicapés.</a:t>
            </a:r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A4A1C05F-76E0-4658-A832-FB46D3EF32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02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8814" y="862264"/>
            <a:ext cx="9692640" cy="79785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b="1" dirty="0"/>
              <a:t>Les autres mesures mises en place avec la fusion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39982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</a:rPr>
              <a:t>3/ </a:t>
            </a:r>
            <a:r>
              <a:rPr lang="fr-FR" sz="2800" b="1" u="sng" dirty="0">
                <a:solidFill>
                  <a:srgbClr val="C00000"/>
                </a:solidFill>
              </a:rPr>
              <a:t>Le malus</a:t>
            </a:r>
          </a:p>
          <a:p>
            <a:pPr marL="0" indent="0">
              <a:buNone/>
            </a:pPr>
            <a:endParaRPr lang="fr-FR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dirty="0"/>
              <a:t>Le malus se transformera en </a:t>
            </a:r>
            <a:r>
              <a:rPr lang="fr-FR" b="1" dirty="0">
                <a:solidFill>
                  <a:schemeClr val="bg1"/>
                </a:solidFill>
              </a:rPr>
              <a:t>bonus</a:t>
            </a:r>
            <a:r>
              <a:rPr lang="fr-FR" dirty="0"/>
              <a:t> de 10% </a:t>
            </a:r>
            <a:r>
              <a:rPr lang="fr-FR" i="1" dirty="0"/>
              <a:t>pendant un an </a:t>
            </a:r>
            <a:r>
              <a:rPr lang="fr-FR" dirty="0"/>
              <a:t>si le salarié prolonge son activité pendant 8 trimestres après avoir atteint ces conditions, de 20% après 12 trimestres et de 30% après 16 trimestres.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Il s’ajoutera à la surcote (viagère) sur la pension de base.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b="1" i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On arrive à une retraite « à la carte »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67122E44-45CD-4B82-B938-A2196371B0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20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394" y="921811"/>
            <a:ext cx="9428086" cy="72943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000" b="1" dirty="0"/>
              <a:t>Les autres mesures mises en place avec la fusion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C00000"/>
                </a:solidFill>
              </a:rPr>
              <a:t>4/ </a:t>
            </a:r>
            <a:r>
              <a:rPr lang="fr-FR" sz="2800" b="1" u="sng" dirty="0">
                <a:solidFill>
                  <a:srgbClr val="C00000"/>
                </a:solidFill>
              </a:rPr>
              <a:t>Le mode de gestion des caisses</a:t>
            </a:r>
          </a:p>
          <a:p>
            <a:pPr marL="0" indent="0">
              <a:buNone/>
            </a:pPr>
            <a:endParaRPr lang="fr-FR" sz="2000" b="1" i="1" dirty="0"/>
          </a:p>
          <a:p>
            <a:pPr marL="0" indent="0">
              <a:buNone/>
            </a:pPr>
            <a:r>
              <a:rPr lang="fr-FR" sz="2000" dirty="0"/>
              <a:t>L’objectif recherché est d’éviter </a:t>
            </a:r>
            <a:r>
              <a:rPr lang="fr-FR" sz="2000" dirty="0">
                <a:solidFill>
                  <a:schemeClr val="bg1"/>
                </a:solidFill>
              </a:rPr>
              <a:t>absolument</a:t>
            </a:r>
            <a:r>
              <a:rPr lang="fr-FR" sz="2000" dirty="0"/>
              <a:t> une augmentation des cotisations patronales et salariales.  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Ce qui a toujours été la technique  jusqu’alors pour réduire les déficits (avec quelques autres mesures comme la diminution des avantages familiaux et la non-revalorisation des pensions servies).</a:t>
            </a:r>
          </a:p>
          <a:p>
            <a:pPr marL="0" indent="0">
              <a:buNone/>
            </a:pPr>
            <a:endParaRPr lang="fr-FR" sz="2400" b="1" dirty="0"/>
          </a:p>
          <a:p>
            <a:pPr fontAlgn="base"/>
            <a:endParaRPr lang="fr-FR" sz="2400" dirty="0"/>
          </a:p>
          <a:p>
            <a:pPr marL="0" indent="0" fontAlgn="base">
              <a:buNone/>
            </a:pPr>
            <a:endParaRPr lang="fr-FR" sz="2400" b="1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3BEFBEFD-0163-481B-9242-CE1FE1D834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6767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07" y="905523"/>
            <a:ext cx="9423333" cy="76791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300" b="1" dirty="0"/>
              <a:t>Les autres mesures mises en place avec la fusion </a:t>
            </a:r>
            <a:endParaRPr lang="fr-FR" sz="33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1457" y="1515559"/>
            <a:ext cx="8595360" cy="5039956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buNone/>
            </a:pPr>
            <a:endParaRPr lang="fr-FR" sz="11200" b="1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endParaRPr lang="fr-FR" sz="11200" b="1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fr-FR" sz="11200" b="1" dirty="0">
                <a:solidFill>
                  <a:srgbClr val="C00000"/>
                </a:solidFill>
              </a:rPr>
              <a:t>4/ </a:t>
            </a:r>
            <a:r>
              <a:rPr lang="fr-FR" sz="11200" b="1" u="sng" dirty="0">
                <a:solidFill>
                  <a:srgbClr val="C00000"/>
                </a:solidFill>
              </a:rPr>
              <a:t>Le mode de gestion des caisses</a:t>
            </a:r>
          </a:p>
          <a:p>
            <a:pPr marL="0" indent="0" fontAlgn="base">
              <a:buNone/>
            </a:pPr>
            <a:endParaRPr lang="fr-FR" sz="5500" b="1" u="sng" dirty="0"/>
          </a:p>
          <a:p>
            <a:pPr marL="0" indent="0" fontAlgn="base">
              <a:buNone/>
            </a:pPr>
            <a:r>
              <a:rPr lang="fr-FR" sz="7200" dirty="0"/>
              <a:t>Tous les quatre ans, les partenaires sociaux fixeront des orientations stratégiques  et définiront les fourchettes de variation des paramètres ajustables annuellement en cas d’imprévus économiques. </a:t>
            </a:r>
          </a:p>
          <a:p>
            <a:pPr marL="0" indent="0" fontAlgn="base">
              <a:buNone/>
            </a:pPr>
            <a:endParaRPr lang="fr-FR" sz="7200" dirty="0"/>
          </a:p>
          <a:p>
            <a:pPr marL="0" indent="0" fontAlgn="base">
              <a:buNone/>
            </a:pPr>
            <a:r>
              <a:rPr lang="fr-FR" sz="7200" dirty="0"/>
              <a:t>Chaque année, le conseil d’administration de la nouvelle fédération Agirc-Arrco pourra si nécessaire ajuster plusieurs paramètres du régime, comme </a:t>
            </a:r>
            <a:r>
              <a:rPr lang="fr-FR" sz="7200" b="1" i="1" dirty="0">
                <a:solidFill>
                  <a:srgbClr val="C00000"/>
                </a:solidFill>
              </a:rPr>
              <a:t>la valeur du </a:t>
            </a:r>
            <a:r>
              <a:rPr lang="fr-FR" sz="7200" b="1" i="1" dirty="0">
                <a:solidFill>
                  <a:schemeClr val="bg1"/>
                </a:solidFill>
              </a:rPr>
              <a:t>point de retraite</a:t>
            </a:r>
            <a:r>
              <a:rPr lang="fr-FR" sz="72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0" indent="0" fontAlgn="base">
              <a:buNone/>
            </a:pPr>
            <a:endParaRPr lang="fr-FR" sz="7200" b="1" i="1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fr-FR" sz="7200" dirty="0"/>
              <a:t>Il pourra donc être revu à la baisse, pour pallier une situation déficitaire . C’est le niveau des pensions </a:t>
            </a:r>
            <a:r>
              <a:rPr lang="fr-FR" sz="7200" b="1" i="1" dirty="0">
                <a:solidFill>
                  <a:schemeClr val="bg1"/>
                </a:solidFill>
              </a:rPr>
              <a:t>des futurs comme des actuels </a:t>
            </a:r>
            <a:r>
              <a:rPr lang="fr-FR" sz="7200" dirty="0"/>
              <a:t>retraités qui est en jeu.</a:t>
            </a:r>
          </a:p>
          <a:p>
            <a:pPr marL="0" indent="0" fontAlgn="base">
              <a:buNone/>
            </a:pPr>
            <a:endParaRPr lang="fr-FR" sz="7200" dirty="0"/>
          </a:p>
          <a:p>
            <a:pPr marL="0" indent="0" fontAlgn="base">
              <a:buNone/>
            </a:pPr>
            <a:r>
              <a:rPr lang="fr-FR" sz="7200" dirty="0"/>
              <a:t>Ce nouveau mécanisme  ne jouera que </a:t>
            </a:r>
            <a:r>
              <a:rPr lang="fr-FR" sz="7200" b="1" i="1" dirty="0">
                <a:solidFill>
                  <a:schemeClr val="bg1"/>
                </a:solidFill>
              </a:rPr>
              <a:t>si le régime ne dispose pas d’une réserve financière égale à six mois de prestations</a:t>
            </a:r>
            <a:r>
              <a:rPr lang="fr-FR" sz="7200" b="1" i="1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B073296B-5EBF-4881-B67B-A99F91B763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0700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3281" y="947728"/>
            <a:ext cx="9692640" cy="64447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b="1" dirty="0"/>
              <a:t>Les autres mesures mises en place avec la fusion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5577" y="1746689"/>
            <a:ext cx="10515600" cy="4351338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fr-FR" sz="2800" b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</a:p>
          <a:p>
            <a:pPr marL="0" indent="0" fontAlgn="base">
              <a:buNone/>
            </a:pPr>
            <a:r>
              <a:rPr lang="fr-FR" sz="2800" b="1" dirty="0">
                <a:solidFill>
                  <a:schemeClr val="accent6">
                    <a:lumMod val="50000"/>
                  </a:schemeClr>
                </a:solidFill>
              </a:rPr>
              <a:t>           4/ </a:t>
            </a:r>
            <a:r>
              <a:rPr lang="fr-FR" sz="2800" b="1" u="sng" dirty="0">
                <a:solidFill>
                  <a:schemeClr val="accent6">
                    <a:lumMod val="50000"/>
                  </a:schemeClr>
                </a:solidFill>
              </a:rPr>
              <a:t>Le mode de gestion des caisses</a:t>
            </a:r>
            <a:endParaRPr lang="fr-FR" sz="2800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 fontAlgn="base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                </a:t>
            </a:r>
            <a:r>
              <a:rPr lang="fr-FR" sz="2000" b="1" dirty="0"/>
              <a:t>Tout sera donc fait pour ne pas descendre au-dessous de 6 mois de               ,                   réserves.</a:t>
            </a:r>
          </a:p>
          <a:p>
            <a:pPr marL="0" indent="0" algn="just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                    </a:t>
            </a:r>
            <a:r>
              <a:rPr lang="fr-FR" sz="2000" b="1" dirty="0"/>
              <a:t>La variable d’ajustement : le prix d’achat du point … </a:t>
            </a:r>
          </a:p>
          <a:p>
            <a:pPr marL="0" indent="0">
              <a:buNone/>
            </a:pPr>
            <a:r>
              <a:rPr lang="fr-FR" sz="2000" b="1" dirty="0"/>
              <a:t>                    cela ne fera que </a:t>
            </a:r>
            <a:r>
              <a:rPr lang="fr-FR" sz="2000" b="1" u="sng" dirty="0"/>
              <a:t>renforcer</a:t>
            </a:r>
            <a:r>
              <a:rPr lang="fr-FR" sz="2000" b="1" dirty="0"/>
              <a:t> la tendance actuelle</a:t>
            </a:r>
          </a:p>
          <a:p>
            <a:endParaRPr lang="fr-FR" sz="2000" dirty="0"/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1041428" y="3270545"/>
            <a:ext cx="583335" cy="31691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1041428" y="4432068"/>
            <a:ext cx="583335" cy="31691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65C96E60-4CEF-45E1-BF9E-B94C577B08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41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422" y="704135"/>
            <a:ext cx="9692640" cy="113134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La particularité de la retraite complémentaire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409713"/>
            <a:ext cx="10310308" cy="3767250"/>
          </a:xfrm>
        </p:spPr>
        <p:txBody>
          <a:bodyPr>
            <a:normAutofit fontScale="92500" lnSpcReduction="20000"/>
          </a:bodyPr>
          <a:lstStyle/>
          <a:p>
            <a:r>
              <a:rPr lang="fr-FR" sz="2600" dirty="0"/>
              <a:t>Le régime de base fonctionne par rapport à </a:t>
            </a:r>
            <a:r>
              <a:rPr lang="fr-FR" sz="2600" b="1" dirty="0"/>
              <a:t>un revenu moyen </a:t>
            </a:r>
            <a:r>
              <a:rPr lang="fr-FR" sz="2600" dirty="0"/>
              <a:t>et un nombre de   trimestres.</a:t>
            </a:r>
          </a:p>
          <a:p>
            <a:pPr marL="0" indent="0">
              <a:buNone/>
            </a:pPr>
            <a:endParaRPr lang="fr-FR" sz="2600" dirty="0"/>
          </a:p>
          <a:p>
            <a:r>
              <a:rPr lang="fr-FR" sz="2600" dirty="0"/>
              <a:t> La retraite complémentaire :</a:t>
            </a:r>
          </a:p>
          <a:p>
            <a:pPr marL="274320" lvl="1" indent="0">
              <a:buNone/>
            </a:pPr>
            <a:r>
              <a:rPr lang="fr-FR" sz="2600" dirty="0"/>
              <a:t>Un mode de calcul </a:t>
            </a:r>
            <a:r>
              <a:rPr lang="fr-FR" sz="2600" b="1" dirty="0"/>
              <a:t>par points </a:t>
            </a:r>
            <a:r>
              <a:rPr lang="fr-FR" sz="2600" dirty="0"/>
              <a:t>que les assurés acquièrent tout au long de leur vie professionnelle.</a:t>
            </a:r>
          </a:p>
          <a:p>
            <a:pPr marL="0" indent="0">
              <a:buNone/>
            </a:pPr>
            <a:r>
              <a:rPr lang="fr-FR" sz="2600" dirty="0"/>
              <a:t>                </a:t>
            </a:r>
          </a:p>
          <a:p>
            <a:pPr marL="0" indent="0">
              <a:buNone/>
            </a:pPr>
            <a:r>
              <a:rPr lang="fr-FR" sz="2600" dirty="0"/>
              <a:t>                           </a:t>
            </a:r>
            <a:r>
              <a:rPr lang="fr-FR" sz="2600" u="sng" dirty="0"/>
              <a:t>Pour connaître son nombre de points :</a:t>
            </a:r>
          </a:p>
          <a:p>
            <a:pPr marL="0" indent="0">
              <a:buNone/>
            </a:pPr>
            <a:r>
              <a:rPr lang="fr-FR" sz="2600" dirty="0"/>
              <a:t>                </a:t>
            </a:r>
            <a:r>
              <a:rPr lang="fr-FR" sz="2600" b="1" dirty="0"/>
              <a:t>Relevé individuel de situation </a:t>
            </a:r>
            <a:r>
              <a:rPr lang="fr-FR" sz="2600" dirty="0"/>
              <a:t>ou </a:t>
            </a:r>
            <a:r>
              <a:rPr lang="fr-FR" sz="2600" b="1" dirty="0"/>
              <a:t>www.agirc-arrco.fr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81501F26-D516-4979-B155-9D07FF8459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  <p:sp>
        <p:nvSpPr>
          <p:cNvPr id="11" name="Flèche droite 3">
            <a:extLst>
              <a:ext uri="{FF2B5EF4-FFF2-40B4-BE49-F238E27FC236}">
                <a16:creationId xmlns:a16="http://schemas.microsoft.com/office/drawing/2014/main" xmlns="" id="{ED669C3A-F30A-4194-8C60-0AE7C95DCBA6}"/>
              </a:ext>
            </a:extLst>
          </p:cNvPr>
          <p:cNvSpPr/>
          <p:nvPr/>
        </p:nvSpPr>
        <p:spPr>
          <a:xfrm>
            <a:off x="1601845" y="5277032"/>
            <a:ext cx="515828" cy="311160"/>
          </a:xfrm>
          <a:prstGeom prst="rightArrow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916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BB6F70-5B07-45AF-9416-B74D91AD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271" y="861619"/>
            <a:ext cx="9095685" cy="789627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La tendance depuis 10 ans </a:t>
            </a:r>
            <a:br>
              <a:rPr lang="fr-FR" sz="2800" b="1" dirty="0"/>
            </a:br>
            <a:r>
              <a:rPr lang="fr-FR" sz="2400" b="1" dirty="0">
                <a:solidFill>
                  <a:srgbClr val="C00000"/>
                </a:solidFill>
              </a:rPr>
              <a:t>Une dégradation du rendement des cotisations AGIRC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xmlns="" id="{0FFB9FF7-8B67-49DF-BC3E-A7FE0E65AD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151350"/>
              </p:ext>
            </p:extLst>
          </p:nvPr>
        </p:nvGraphicFramePr>
        <p:xfrm>
          <a:off x="1346524" y="2281562"/>
          <a:ext cx="8237432" cy="4341185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2058903">
                  <a:extLst>
                    <a:ext uri="{9D8B030D-6E8A-4147-A177-3AD203B41FA5}">
                      <a16:colId xmlns:a16="http://schemas.microsoft.com/office/drawing/2014/main" xmlns="" val="1816183454"/>
                    </a:ext>
                  </a:extLst>
                </a:gridCol>
                <a:gridCol w="2058903">
                  <a:extLst>
                    <a:ext uri="{9D8B030D-6E8A-4147-A177-3AD203B41FA5}">
                      <a16:colId xmlns:a16="http://schemas.microsoft.com/office/drawing/2014/main" xmlns="" val="1556545964"/>
                    </a:ext>
                  </a:extLst>
                </a:gridCol>
                <a:gridCol w="2059813">
                  <a:extLst>
                    <a:ext uri="{9D8B030D-6E8A-4147-A177-3AD203B41FA5}">
                      <a16:colId xmlns:a16="http://schemas.microsoft.com/office/drawing/2014/main" xmlns="" val="3289517110"/>
                    </a:ext>
                  </a:extLst>
                </a:gridCol>
                <a:gridCol w="2059813">
                  <a:extLst>
                    <a:ext uri="{9D8B030D-6E8A-4147-A177-3AD203B41FA5}">
                      <a16:colId xmlns:a16="http://schemas.microsoft.com/office/drawing/2014/main" xmlns="" val="3948013636"/>
                    </a:ext>
                  </a:extLst>
                </a:gridCol>
              </a:tblGrid>
              <a:tr h="791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Prix d’achat du point</a:t>
                      </a:r>
                      <a:endParaRPr lang="fr-FR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Valeur du point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Retraite annuelle AGIRC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pour un cadre rémunéré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70 000 € bruts/an.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3460590919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4, 8727 €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0,4132 €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506 €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3885351117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4,9604 €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0,4186 €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489 €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2474568852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5,0249 €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0,4216 €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482 €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3663348417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2011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5,1354 €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0,4233 €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464 €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2727849772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2012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5,2509 €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0,4330 €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450 €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3372385912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2013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5,3006 €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0,4352 €</a:t>
                      </a:r>
                      <a:endParaRPr lang="fr-FR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440 €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951350028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5,3075 €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0,4352 €</a:t>
                      </a:r>
                      <a:endParaRPr lang="fr-FR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435 €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548750748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5,3075 €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0,4352 €</a:t>
                      </a:r>
                      <a:endParaRPr lang="fr-FR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430 €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3540725741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5,4455 €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0,4352 €</a:t>
                      </a:r>
                      <a:endParaRPr lang="fr-FR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412 €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2796318095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5,6306 €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0,4352 €</a:t>
                      </a:r>
                      <a:endParaRPr lang="fr-FR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391 €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3617304954"/>
                  </a:ext>
                </a:extLst>
              </a:tr>
              <a:tr h="322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5,8166 €</a:t>
                      </a:r>
                      <a:endParaRPr lang="fr-FR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0,4352 €</a:t>
                      </a:r>
                      <a:endParaRPr lang="fr-FR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372 €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8" marR="62848" marT="0" marB="0"/>
                </a:tc>
                <a:extLst>
                  <a:ext uri="{0D108BD9-81ED-4DB2-BD59-A6C34878D82A}">
                    <a16:rowId xmlns:a16="http://schemas.microsoft.com/office/drawing/2014/main" xmlns="" val="257318661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8DD94D55-2B7A-4DDC-9B6B-B132F48C1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C9D3AF7B-B301-42B2-A99C-A38B8D0E92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6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4925" y="854650"/>
            <a:ext cx="9144000" cy="88929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Historique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72805"/>
          </a:xfrm>
        </p:spPr>
        <p:txBody>
          <a:bodyPr>
            <a:normAutofit/>
          </a:bodyPr>
          <a:lstStyle/>
          <a:p>
            <a:r>
              <a:rPr lang="fr-FR" sz="2200" dirty="0"/>
              <a:t>L’ AGIRC est crée en 1947.</a:t>
            </a:r>
          </a:p>
          <a:p>
            <a:r>
              <a:rPr lang="fr-FR" sz="2200" dirty="0"/>
              <a:t>L’ARRCO est créée en 1961 pour fédérer l’ensemble des régimes complémentaires non-cadres.</a:t>
            </a:r>
          </a:p>
          <a:p>
            <a:r>
              <a:rPr lang="fr-FR" sz="2200" dirty="0"/>
              <a:t>Le régime complémentaire devient obligatoire pour tous en 1972. </a:t>
            </a:r>
          </a:p>
          <a:p>
            <a:r>
              <a:rPr lang="fr-FR" sz="2200" dirty="0"/>
              <a:t>En 1996 : 1</a:t>
            </a:r>
            <a:r>
              <a:rPr lang="fr-FR" sz="2200" baseline="30000" dirty="0"/>
              <a:t>er</a:t>
            </a:r>
            <a:r>
              <a:rPr lang="fr-FR" sz="2200" dirty="0"/>
              <a:t> accord portant sur des dispositions communes en AGIRC et ARRCO.</a:t>
            </a:r>
          </a:p>
          <a:p>
            <a:r>
              <a:rPr lang="fr-FR" sz="2200" dirty="0"/>
              <a:t>En 1999 : une seule liquidation.</a:t>
            </a:r>
          </a:p>
          <a:p>
            <a:r>
              <a:rPr lang="fr-FR" sz="2200" dirty="0"/>
              <a:t>Les accords du 30 octobre 2015 et du 17 novembre 2017 aboutissent à la fusion des régimes.</a:t>
            </a:r>
          </a:p>
          <a:p>
            <a:r>
              <a:rPr lang="fr-FR" sz="2200" dirty="0"/>
              <a:t>Entrée en vigueur au 1</a:t>
            </a:r>
            <a:r>
              <a:rPr lang="fr-FR" sz="2200" baseline="30000" dirty="0"/>
              <a:t>er</a:t>
            </a:r>
            <a:r>
              <a:rPr lang="fr-FR" sz="2200" dirty="0"/>
              <a:t> janvier 2019.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315005BB-3D82-4BD0-8DB1-F3D44F3EF7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474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764" y="830264"/>
            <a:ext cx="9428399" cy="95461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b="1" dirty="0"/>
              <a:t>2 entités distinctes, un mécanisme identique.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764" y="2274249"/>
            <a:ext cx="8595360" cy="4037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300" b="1" u="sng" dirty="0">
                <a:solidFill>
                  <a:srgbClr val="C00000"/>
                </a:solidFill>
              </a:rPr>
              <a:t>Les salaires donnent lieu à des cotisations :</a:t>
            </a:r>
          </a:p>
          <a:p>
            <a:pPr>
              <a:buFontTx/>
              <a:buChar char="-"/>
            </a:pPr>
            <a:endParaRPr lang="fr-FR" sz="2400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fr-FR" sz="2100" dirty="0"/>
              <a:t>Non cadres : cotisations à l’ARRCO</a:t>
            </a:r>
          </a:p>
          <a:p>
            <a:pPr>
              <a:buFontTx/>
              <a:buChar char="-"/>
            </a:pPr>
            <a:r>
              <a:rPr lang="fr-FR" sz="2100" dirty="0"/>
              <a:t>Cadres : cotisations à l’ARRCO + à l’AGIRC</a:t>
            </a:r>
          </a:p>
          <a:p>
            <a:pPr>
              <a:buFontTx/>
              <a:buChar char="-"/>
            </a:pPr>
            <a:endParaRPr lang="fr-FR" sz="2100" dirty="0"/>
          </a:p>
          <a:p>
            <a:pPr>
              <a:buFontTx/>
              <a:buChar char="-"/>
            </a:pPr>
            <a:r>
              <a:rPr lang="fr-FR" sz="2100" dirty="0"/>
              <a:t>2 tranches de cotisations à l’ARRCO</a:t>
            </a:r>
          </a:p>
          <a:p>
            <a:pPr>
              <a:buFontTx/>
              <a:buChar char="-"/>
            </a:pPr>
            <a:r>
              <a:rPr lang="fr-FR" sz="2100" dirty="0"/>
              <a:t>3 tranches de cotisations à l’AGIRC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62A301D1-79B9-41A1-92B8-1E11B13985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32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7169" y="921811"/>
            <a:ext cx="9287436" cy="65621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Les cotisations actuelles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200" u="sng" dirty="0"/>
              <a:t>En ARRCO :</a:t>
            </a:r>
          </a:p>
          <a:p>
            <a:pPr lvl="1"/>
            <a:r>
              <a:rPr lang="fr-FR" sz="2000" dirty="0"/>
              <a:t>Tranche </a:t>
            </a:r>
            <a:r>
              <a:rPr lang="fr-FR" sz="2000" b="1" dirty="0">
                <a:solidFill>
                  <a:schemeClr val="bg1"/>
                </a:solidFill>
              </a:rPr>
              <a:t>1</a:t>
            </a:r>
            <a:r>
              <a:rPr lang="fr-FR" sz="2000" dirty="0">
                <a:solidFill>
                  <a:schemeClr val="bg1"/>
                </a:solidFill>
              </a:rPr>
              <a:t> </a:t>
            </a:r>
            <a:r>
              <a:rPr lang="fr-FR" sz="2000" dirty="0"/>
              <a:t>jusqu’au PASS – 6,20%</a:t>
            </a:r>
          </a:p>
          <a:p>
            <a:pPr lvl="1"/>
            <a:r>
              <a:rPr lang="fr-FR" sz="2000" dirty="0"/>
              <a:t>Tranche </a:t>
            </a:r>
            <a:r>
              <a:rPr lang="fr-FR" sz="2000" b="1" dirty="0">
                <a:solidFill>
                  <a:schemeClr val="bg1"/>
                </a:solidFill>
              </a:rPr>
              <a:t>2</a:t>
            </a:r>
            <a:r>
              <a:rPr lang="fr-FR" sz="2000" dirty="0">
                <a:solidFill>
                  <a:schemeClr val="bg1"/>
                </a:solidFill>
              </a:rPr>
              <a:t> </a:t>
            </a:r>
            <a:r>
              <a:rPr lang="fr-FR" sz="2000" dirty="0"/>
              <a:t>jusqu’à 3 PASS – 16,20%</a:t>
            </a:r>
          </a:p>
          <a:p>
            <a:pPr lvl="1"/>
            <a:endParaRPr lang="fr-FR" dirty="0"/>
          </a:p>
          <a:p>
            <a:r>
              <a:rPr lang="fr-FR" sz="2200" u="sng" dirty="0"/>
              <a:t>En AGIRC :</a:t>
            </a:r>
          </a:p>
          <a:p>
            <a:pPr lvl="1"/>
            <a:r>
              <a:rPr lang="fr-FR" sz="2000" dirty="0"/>
              <a:t>Tranche </a:t>
            </a:r>
            <a:r>
              <a:rPr lang="fr-FR" sz="2000" b="1" dirty="0">
                <a:solidFill>
                  <a:schemeClr val="bg1"/>
                </a:solidFill>
              </a:rPr>
              <a:t>A</a:t>
            </a:r>
            <a:r>
              <a:rPr lang="fr-FR" sz="2000" dirty="0"/>
              <a:t> jusqu’au PASS –  6,20%</a:t>
            </a:r>
          </a:p>
          <a:p>
            <a:pPr lvl="1"/>
            <a:r>
              <a:rPr lang="fr-FR" sz="2000" dirty="0"/>
              <a:t>Tranche </a:t>
            </a:r>
            <a:r>
              <a:rPr lang="fr-FR" sz="2000" b="1" dirty="0">
                <a:solidFill>
                  <a:schemeClr val="bg1"/>
                </a:solidFill>
              </a:rPr>
              <a:t>B</a:t>
            </a:r>
            <a:r>
              <a:rPr lang="fr-FR" sz="2000" dirty="0">
                <a:solidFill>
                  <a:schemeClr val="bg1"/>
                </a:solidFill>
              </a:rPr>
              <a:t> </a:t>
            </a:r>
            <a:r>
              <a:rPr lang="fr-FR" sz="2000" dirty="0"/>
              <a:t>jusqu’à 4 PASS – 16,44 %</a:t>
            </a:r>
          </a:p>
          <a:p>
            <a:pPr lvl="1"/>
            <a:r>
              <a:rPr lang="fr-FR" sz="2000" dirty="0"/>
              <a:t>Tranche </a:t>
            </a:r>
            <a:r>
              <a:rPr lang="fr-FR" sz="2000" b="1" dirty="0">
                <a:solidFill>
                  <a:schemeClr val="bg1"/>
                </a:solidFill>
              </a:rPr>
              <a:t>C</a:t>
            </a:r>
            <a:r>
              <a:rPr lang="fr-FR" sz="2000" dirty="0"/>
              <a:t> jusqu’à 8 PASS – 16,44%</a:t>
            </a:r>
          </a:p>
          <a:p>
            <a:pPr lvl="1"/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7BD44F75-F1AD-42AC-95C8-7A0BCE0E80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13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3783" y="921811"/>
            <a:ext cx="9433761" cy="69392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b="1" dirty="0"/>
              <a:t>Le taux d’appel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/>
          </a:p>
          <a:p>
            <a:r>
              <a:rPr lang="fr-FR" sz="2200" dirty="0"/>
              <a:t>Différence entre taux contractuel et taux d’appel : </a:t>
            </a:r>
            <a:r>
              <a:rPr lang="fr-FR" sz="2200" b="1" dirty="0">
                <a:solidFill>
                  <a:schemeClr val="bg1"/>
                </a:solidFill>
              </a:rPr>
              <a:t>+ 125 %</a:t>
            </a:r>
          </a:p>
          <a:p>
            <a:endParaRPr lang="fr-FR" sz="2200" b="1" dirty="0">
              <a:solidFill>
                <a:srgbClr val="C00000"/>
              </a:solidFill>
            </a:endParaRPr>
          </a:p>
          <a:p>
            <a:r>
              <a:rPr lang="fr-FR" sz="2200" b="1" u="sng" dirty="0"/>
              <a:t>E</a:t>
            </a:r>
            <a:r>
              <a:rPr lang="fr-FR" sz="2200" u="sng" dirty="0"/>
              <a:t>x</a:t>
            </a:r>
            <a:r>
              <a:rPr lang="fr-FR" sz="2200" dirty="0"/>
              <a:t> : En ARRCO, le taux en tranche 1 est en réalité appelé à            </a:t>
            </a:r>
            <a:r>
              <a:rPr lang="fr-FR" sz="2200" b="1" dirty="0">
                <a:solidFill>
                  <a:srgbClr val="C00000"/>
                </a:solidFill>
              </a:rPr>
              <a:t>                                                                                                        </a:t>
            </a:r>
            <a:r>
              <a:rPr lang="fr-FR" sz="2200" b="1" dirty="0">
                <a:solidFill>
                  <a:schemeClr val="bg1"/>
                </a:solidFill>
              </a:rPr>
              <a:t>7,75 % (et non pas 6,20 %)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EAF1DB1F-2FB0-47E3-8E6D-4BAA07C98C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719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393" y="949911"/>
            <a:ext cx="9555705" cy="62101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4000" b="1" dirty="0"/>
              <a:t>Les cotisations sont transformées en points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endParaRPr lang="fr-FR" sz="2400" dirty="0"/>
          </a:p>
          <a:p>
            <a:r>
              <a:rPr lang="fr-FR" sz="2400" dirty="0"/>
              <a:t>Points = assiette x taux / </a:t>
            </a:r>
            <a:r>
              <a:rPr lang="fr-FR" sz="2400" b="1" i="1" dirty="0">
                <a:solidFill>
                  <a:schemeClr val="bg1"/>
                </a:solidFill>
              </a:rPr>
              <a:t>prix</a:t>
            </a:r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i="1" dirty="0">
                <a:solidFill>
                  <a:schemeClr val="bg1"/>
                </a:solidFill>
              </a:rPr>
              <a:t>d’achat du point</a:t>
            </a:r>
            <a:r>
              <a:rPr lang="fr-FR" sz="2400" b="1" i="1" dirty="0">
                <a:solidFill>
                  <a:srgbClr val="C00000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fr-FR" i="1" dirty="0">
                <a:solidFill>
                  <a:srgbClr val="C00000"/>
                </a:solidFill>
              </a:rPr>
              <a:t>	</a:t>
            </a:r>
            <a:endParaRPr lang="fr-FR" i="1" dirty="0">
              <a:solidFill>
                <a:srgbClr val="7030A0"/>
              </a:solidFill>
            </a:endParaRPr>
          </a:p>
          <a:p>
            <a:pPr lvl="1" indent="0">
              <a:lnSpc>
                <a:spcPct val="100000"/>
              </a:lnSpc>
              <a:buNone/>
            </a:pPr>
            <a:r>
              <a:rPr lang="fr-FR" b="1" i="1" dirty="0">
                <a:solidFill>
                  <a:schemeClr val="bg1"/>
                </a:solidFill>
              </a:rPr>
              <a:t>- </a:t>
            </a:r>
            <a:r>
              <a:rPr lang="fr-FR" sz="1800" b="1" dirty="0">
                <a:solidFill>
                  <a:schemeClr val="bg1"/>
                </a:solidFill>
              </a:rPr>
              <a:t>En ARRCO : 16,7226 €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fr-FR" b="1" dirty="0">
                <a:solidFill>
                  <a:schemeClr val="bg1"/>
                </a:solidFill>
              </a:rPr>
              <a:t>- </a:t>
            </a:r>
            <a:r>
              <a:rPr lang="fr-FR" sz="1800" b="1" dirty="0">
                <a:solidFill>
                  <a:schemeClr val="bg1"/>
                </a:solidFill>
              </a:rPr>
              <a:t>En AGIRC : 5,8166 €</a:t>
            </a:r>
          </a:p>
          <a:p>
            <a:r>
              <a:rPr lang="fr-FR" sz="2400" dirty="0"/>
              <a:t>Lorsque l’assuré prend sa retraite, la somme des points accumulés est multipliée par la </a:t>
            </a:r>
            <a:r>
              <a:rPr lang="fr-FR" sz="2400" b="1" i="1" dirty="0">
                <a:solidFill>
                  <a:schemeClr val="bg1"/>
                </a:solidFill>
              </a:rPr>
              <a:t>valeur du point  </a:t>
            </a:r>
            <a:r>
              <a:rPr lang="fr-FR" sz="2400" dirty="0"/>
              <a:t>pour donner la rente annuelle.</a:t>
            </a:r>
          </a:p>
          <a:p>
            <a:pPr marL="0" indent="0">
              <a:buNone/>
            </a:pPr>
            <a:endParaRPr lang="fr-FR" sz="2400" b="1" i="1" dirty="0">
              <a:solidFill>
                <a:srgbClr val="7030A0"/>
              </a:solidFill>
            </a:endParaRPr>
          </a:p>
          <a:p>
            <a:pPr marL="457200" lvl="1" indent="0">
              <a:buNone/>
            </a:pPr>
            <a:r>
              <a:rPr lang="fr-FR" b="1" i="1" dirty="0">
                <a:solidFill>
                  <a:schemeClr val="bg1"/>
                </a:solidFill>
              </a:rPr>
              <a:t>- </a:t>
            </a:r>
            <a:r>
              <a:rPr lang="fr-FR" sz="1800" b="1" dirty="0">
                <a:solidFill>
                  <a:schemeClr val="bg1"/>
                </a:solidFill>
              </a:rPr>
              <a:t>En ARRCO : 1,2513 €</a:t>
            </a:r>
          </a:p>
          <a:p>
            <a:pPr marL="457200" lvl="1" indent="0">
              <a:buNone/>
            </a:pPr>
            <a:r>
              <a:rPr lang="fr-FR" sz="1800" b="1" dirty="0">
                <a:solidFill>
                  <a:schemeClr val="bg1"/>
                </a:solidFill>
              </a:rPr>
              <a:t>- En AGIRC : 0,4352 €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35AECA00-B2F3-44BB-8DEA-1FBD550826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081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476" y="921811"/>
            <a:ext cx="9502230" cy="72076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b="1" dirty="0"/>
              <a:t>La fusion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200" b="1" u="sng" dirty="0">
                <a:solidFill>
                  <a:schemeClr val="bg1"/>
                </a:solidFill>
              </a:rPr>
              <a:t>Pourquoi fusionner l’Arrco et l’Agirc ?</a:t>
            </a:r>
          </a:p>
          <a:p>
            <a:endParaRPr lang="fr-FR" i="1" dirty="0">
              <a:solidFill>
                <a:schemeClr val="bg1"/>
              </a:solidFill>
            </a:endParaRPr>
          </a:p>
          <a:p>
            <a:r>
              <a:rPr lang="fr-FR" sz="2000" dirty="0"/>
              <a:t>Pour une simplification et une harmonisation du système : un seul régime AGIRC-ARRCO.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Mais aussi et surtout pour aboutir à une solidarité financière des 2 régimes confrontés à des déficits</a:t>
            </a:r>
            <a:r>
              <a:rPr lang="fr-FR" sz="2400" dirty="0"/>
              <a:t>. 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196ED011-702F-414C-89F9-59D8C0F00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87" y="5432612"/>
            <a:ext cx="1774441" cy="13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9566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1027</TotalTime>
  <Words>1525</Words>
  <Application>Microsoft Office PowerPoint</Application>
  <PresentationFormat>Grand écran</PresentationFormat>
  <Paragraphs>300</Paragraphs>
  <Slides>30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Courant</vt:lpstr>
      <vt:lpstr>Times New Roman</vt:lpstr>
      <vt:lpstr>Trebuchet MS</vt:lpstr>
      <vt:lpstr>Berlin</vt:lpstr>
      <vt:lpstr>Fusion des régimes Agirc – Arrco   au 1er janvier 2019</vt:lpstr>
      <vt:lpstr>Le contexte</vt:lpstr>
      <vt:lpstr>La particularité de la retraite complémentaire</vt:lpstr>
      <vt:lpstr>Historique</vt:lpstr>
      <vt:lpstr>2 entités distinctes, un mécanisme identique.</vt:lpstr>
      <vt:lpstr>Les cotisations actuelles </vt:lpstr>
      <vt:lpstr>Le taux d’appel</vt:lpstr>
      <vt:lpstr>Les cotisations sont transformées en points</vt:lpstr>
      <vt:lpstr>La fusion </vt:lpstr>
      <vt:lpstr>Les principes de fonctionnement restent identiques</vt:lpstr>
      <vt:lpstr>Continuité dans la gestion des caisses ?</vt:lpstr>
      <vt:lpstr>Les conséquences concrètes de la fusion </vt:lpstr>
      <vt:lpstr>La règle de conversion des points Agirc </vt:lpstr>
      <vt:lpstr>Les conséquences concrètes de la fusion</vt:lpstr>
      <vt:lpstr>Les conséquences concrètes de la fusion</vt:lpstr>
      <vt:lpstr>Les conséquences concrètes de la fusion</vt:lpstr>
      <vt:lpstr>  récapitulatif cotisations avant/après le 1/1/2019 </vt:lpstr>
      <vt:lpstr>Présentation PowerPoint</vt:lpstr>
      <vt:lpstr>La GMP</vt:lpstr>
      <vt:lpstr>Exemple                                                                     </vt:lpstr>
      <vt:lpstr>Exemples</vt:lpstr>
      <vt:lpstr>Les autres mesures mises en place avec la fusion </vt:lpstr>
      <vt:lpstr>Les autres mesures mises en place avec la fusion </vt:lpstr>
      <vt:lpstr>Les autres mesures mises en place avec la fusion </vt:lpstr>
      <vt:lpstr>Les autres mesures mises en place avec la fusion </vt:lpstr>
      <vt:lpstr>Les autres mesures mises en place avec la fusion </vt:lpstr>
      <vt:lpstr>Les autres mesures mises en place avec la fusion </vt:lpstr>
      <vt:lpstr>Les autres mesures mises en place avec la fusion </vt:lpstr>
      <vt:lpstr>Les autres mesures mises en place avec la fusion </vt:lpstr>
      <vt:lpstr>La tendance depuis 10 ans  Une dégradation du rendement des cotisations AGIRC </vt:lpstr>
    </vt:vector>
  </TitlesOfParts>
  <Company>HUMANIS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BERTHELON Hélène</dc:creator>
  <cp:lastModifiedBy>Emmanuelle Salle</cp:lastModifiedBy>
  <cp:revision>91</cp:revision>
  <cp:lastPrinted>2018-11-09T16:16:35Z</cp:lastPrinted>
  <dcterms:created xsi:type="dcterms:W3CDTF">2018-05-02T09:21:28Z</dcterms:created>
  <dcterms:modified xsi:type="dcterms:W3CDTF">2018-11-09T16:26:41Z</dcterms:modified>
</cp:coreProperties>
</file>