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5" r:id="rId4"/>
    <p:sldId id="283" r:id="rId5"/>
    <p:sldId id="263" r:id="rId6"/>
    <p:sldId id="270" r:id="rId7"/>
    <p:sldId id="271" r:id="rId8"/>
    <p:sldId id="264" r:id="rId9"/>
    <p:sldId id="266" r:id="rId10"/>
    <p:sldId id="267" r:id="rId11"/>
    <p:sldId id="268" r:id="rId12"/>
    <p:sldId id="269" r:id="rId13"/>
    <p:sldId id="282" r:id="rId14"/>
    <p:sldId id="272" r:id="rId15"/>
    <p:sldId id="273" r:id="rId16"/>
    <p:sldId id="274" r:id="rId17"/>
    <p:sldId id="275" r:id="rId18"/>
    <p:sldId id="276" r:id="rId19"/>
    <p:sldId id="284" r:id="rId20"/>
    <p:sldId id="285" r:id="rId21"/>
    <p:sldId id="277" r:id="rId22"/>
    <p:sldId id="287" r:id="rId23"/>
    <p:sldId id="278" r:id="rId24"/>
    <p:sldId id="279" r:id="rId25"/>
    <p:sldId id="286" r:id="rId26"/>
    <p:sldId id="281" r:id="rId27"/>
  </p:sldIdLst>
  <p:sldSz cx="9144000" cy="6858000" type="screen4x3"/>
  <p:notesSz cx="666273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 snapToObjects="1">
      <p:cViewPr>
        <p:scale>
          <a:sx n="69" d="100"/>
          <a:sy n="69" d="100"/>
        </p:scale>
        <p:origin x="-212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678591-D07A-47DF-993B-4E4BAEBCB4EB}" type="datetime1">
              <a:rPr lang="fr-FR"/>
              <a:pPr>
                <a:defRPr/>
              </a:pPr>
              <a:t>14/06/2018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86B44C-9F68-43F6-91CE-EF41D0B962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09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9C76AA-8AD5-4422-ACAF-DE8E4C0E51F0}" type="datetime1">
              <a:rPr lang="fr-FR"/>
              <a:pPr>
                <a:defRPr/>
              </a:pPr>
              <a:t>14/06/2018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D5155-8C37-4F61-A5CB-69063FED18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013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60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19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92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58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21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80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27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8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57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63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38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946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23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525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5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038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29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25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4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3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22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7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5155-8C37-4F61-A5CB-69063FED184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20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!cid_8511C3FF-C28E-4305-B02F-594A4EEB2D99@ho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3" name="Espace réservé du contenu 12"/>
          <p:cNvSpPr>
            <a:spLocks noGrp="1"/>
          </p:cNvSpPr>
          <p:nvPr>
            <p:ph sz="quarter" idx="10"/>
          </p:nvPr>
        </p:nvSpPr>
        <p:spPr>
          <a:xfrm>
            <a:off x="1295400" y="116632"/>
            <a:ext cx="7391400" cy="1066800"/>
          </a:xfrm>
          <a:prstGeom prst="rect">
            <a:avLst/>
          </a:prstGeom>
        </p:spPr>
        <p:txBody>
          <a:bodyPr vert="horz" anchor="ctr"/>
          <a:lstStyle>
            <a:lvl1pPr>
              <a:buNone/>
              <a:defRPr sz="3600" baseline="0">
                <a:solidFill>
                  <a:srgbClr val="179F88"/>
                </a:solidFill>
                <a:latin typeface="Arial"/>
                <a:cs typeface="Arial"/>
              </a:defRPr>
            </a:lvl1pPr>
            <a:lvl3pPr>
              <a:buNone/>
              <a:defRPr sz="3200" baseline="0"/>
            </a:lvl3pPr>
            <a:lvl4pPr>
              <a:buNone/>
              <a:defRPr/>
            </a:lvl4pPr>
          </a:lstStyle>
          <a:p>
            <a:pPr lvl="0"/>
            <a:r>
              <a:rPr lang="fr-FR" dirty="0" smtClean="0"/>
              <a:t>Cliquez pour modifier les styles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1295400" y="1556792"/>
            <a:ext cx="7391400" cy="437768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79F88"/>
              </a:buClr>
              <a:buFont typeface="Wingdings" pitchFamily="2" charset="2"/>
              <a:buChar char="Ø"/>
              <a:defRPr sz="2600">
                <a:latin typeface="Arial"/>
                <a:cs typeface="Arial"/>
              </a:defRPr>
            </a:lvl1pPr>
            <a:lvl2pPr>
              <a:buClr>
                <a:srgbClr val="179F88"/>
              </a:buClr>
              <a:buFont typeface="Courier New" pitchFamily="49" charset="0"/>
              <a:buChar char="o"/>
              <a:defRPr sz="2200">
                <a:latin typeface="Arial"/>
                <a:cs typeface="Arial"/>
              </a:defRPr>
            </a:lvl2pPr>
            <a:lvl3pPr>
              <a:buClr>
                <a:srgbClr val="179F88"/>
              </a:buClr>
              <a:defRPr sz="2000"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1143000"/>
            <a:ext cx="7010400" cy="147002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B61B-86E4-4EAB-9EA3-81E9D0395B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!cid_8511C3FF-C28E-4305-B02F-594A4EEB2D99@ho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3" name="Espace réservé du contenu 12"/>
          <p:cNvSpPr>
            <a:spLocks noGrp="1"/>
          </p:cNvSpPr>
          <p:nvPr>
            <p:ph sz="quarter" idx="10"/>
          </p:nvPr>
        </p:nvSpPr>
        <p:spPr>
          <a:xfrm>
            <a:off x="1295400" y="116632"/>
            <a:ext cx="7391400" cy="1066800"/>
          </a:xfrm>
          <a:prstGeom prst="rect">
            <a:avLst/>
          </a:prstGeom>
        </p:spPr>
        <p:txBody>
          <a:bodyPr vert="horz" anchor="ctr"/>
          <a:lstStyle>
            <a:lvl1pPr>
              <a:buNone/>
              <a:defRPr sz="3600" baseline="0">
                <a:solidFill>
                  <a:srgbClr val="179F88"/>
                </a:solidFill>
                <a:latin typeface="Arial"/>
                <a:cs typeface="Arial"/>
              </a:defRPr>
            </a:lvl1pPr>
            <a:lvl3pPr>
              <a:buNone/>
              <a:defRPr sz="3200" baseline="0"/>
            </a:lvl3pPr>
            <a:lvl4pPr>
              <a:buNone/>
              <a:defRPr/>
            </a:lvl4pPr>
          </a:lstStyle>
          <a:p>
            <a:pPr lvl="0"/>
            <a:r>
              <a:rPr lang="fr-FR" dirty="0" smtClean="0"/>
              <a:t>Cliquez pour modifier les styles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1295400" y="1556792"/>
            <a:ext cx="7391400" cy="437768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79F88"/>
              </a:buClr>
              <a:buFont typeface="Wingdings" pitchFamily="2" charset="2"/>
              <a:buChar char="Ø"/>
              <a:defRPr sz="2600">
                <a:latin typeface="Arial"/>
                <a:cs typeface="Arial"/>
              </a:defRPr>
            </a:lvl1pPr>
            <a:lvl2pPr>
              <a:buClr>
                <a:srgbClr val="179F88"/>
              </a:buClr>
              <a:buFont typeface="Courier New" pitchFamily="49" charset="0"/>
              <a:buChar char="o"/>
              <a:defRPr sz="2200">
                <a:latin typeface="Arial"/>
                <a:cs typeface="Arial"/>
              </a:defRPr>
            </a:lvl2pPr>
            <a:lvl3pPr>
              <a:buClr>
                <a:srgbClr val="179F88"/>
              </a:buClr>
              <a:defRPr sz="2000"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758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!cid_480DB3BE-1B71-446A-B367-EA770DEFE871@hom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683568" y="446807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fr-FR" sz="4400" dirty="0" smtClean="0">
                <a:solidFill>
                  <a:srgbClr val="00997C"/>
                </a:solidFill>
                <a:latin typeface="Calibri" charset="0"/>
              </a:rPr>
              <a:t>Titre de la présentation</a:t>
            </a:r>
            <a:endParaRPr lang="fr-FR" sz="4400" dirty="0" smtClean="0">
              <a:latin typeface="Calibri" charset="0"/>
            </a:endParaRPr>
          </a:p>
        </p:txBody>
      </p:sp>
      <p:sp>
        <p:nvSpPr>
          <p:cNvPr id="10" name="Sous-titre 4"/>
          <p:cNvSpPr txBox="1">
            <a:spLocks/>
          </p:cNvSpPr>
          <p:nvPr userDrawn="1"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Clr>
                <a:srgbClr val="00A088"/>
              </a:buClr>
              <a:buFont typeface="Wingdings" charset="2"/>
              <a:buNone/>
              <a:defRPr/>
            </a:pPr>
            <a:r>
              <a:rPr lang="fr-FR" sz="3200" smtClean="0">
                <a:latin typeface="Calibri" charset="0"/>
              </a:rPr>
              <a:t>Sous-titre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charset="0"/>
              </a:defRPr>
            </a:lvl1pPr>
          </a:lstStyle>
          <a:p>
            <a:pPr>
              <a:defRPr/>
            </a:pPr>
            <a:fld id="{ADCF69B9-6839-48E0-A195-A77975AB073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8052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1028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0E9C7C0-FFFC-4B0C-96D2-4FA0329895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4" name="Image 6" descr="fond-powerpoint1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0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79F88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179F88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ions-professionnelles.travail.gouv.f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858000" cy="1470025"/>
          </a:xfrm>
        </p:spPr>
        <p:txBody>
          <a:bodyPr anchor="t"/>
          <a:lstStyle/>
          <a:p>
            <a:pPr eaLnBrk="1" hangingPunct="1"/>
            <a:r>
              <a:rPr lang="fr-FR" sz="3600" b="1" dirty="0" smtClean="0">
                <a:latin typeface="Arial" charset="0"/>
                <a:cs typeface="Arial" charset="0"/>
              </a:rPr>
              <a:t>ELECTIONS PROFESSIONNELLES 2018 </a:t>
            </a:r>
            <a:r>
              <a:rPr lang="fr-FR" sz="3600" i="1" dirty="0" smtClean="0">
                <a:latin typeface="Arial" charset="0"/>
                <a:cs typeface="Arial" charset="0"/>
              </a:rPr>
              <a:t>CSE</a:t>
            </a:r>
            <a:br>
              <a:rPr lang="fr-FR" sz="3600" i="1" dirty="0" smtClean="0">
                <a:latin typeface="Arial" charset="0"/>
                <a:cs typeface="Arial" charset="0"/>
              </a:rPr>
            </a:br>
            <a:endParaRPr lang="fr-FR" sz="3600" i="1" dirty="0" smtClean="0">
              <a:latin typeface="Arial" charset="0"/>
              <a:cs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5805264"/>
            <a:ext cx="2133600" cy="365125"/>
          </a:xfrm>
        </p:spPr>
        <p:txBody>
          <a:bodyPr/>
          <a:lstStyle/>
          <a:p>
            <a:pPr>
              <a:defRPr/>
            </a:pPr>
            <a:fld id="{4D075448-E460-4121-90B6-BDE12332520F}" type="datetime1">
              <a:rPr lang="fr-FR" smtClean="0">
                <a:solidFill>
                  <a:schemeClr val="tx1"/>
                </a:solidFill>
              </a:rPr>
              <a:pPr>
                <a:defRPr/>
              </a:pPr>
              <a:t>14/06/2018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CB61B-86E4-4EAB-9EA3-81E9D0395BDB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364502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179F88"/>
                </a:solidFill>
                <a:cs typeface="Arial" charset="0"/>
              </a:rPr>
              <a:t>Réunion d’information à destination des membres du bureau de vote : </a:t>
            </a:r>
            <a:endParaRPr lang="fr-FR" sz="2400" i="1" dirty="0" smtClean="0">
              <a:solidFill>
                <a:srgbClr val="179F88"/>
              </a:solidFill>
              <a:cs typeface="Arial" charset="0"/>
            </a:endParaRPr>
          </a:p>
          <a:p>
            <a:pPr algn="ctr"/>
            <a:endParaRPr lang="fr-FR" sz="2400" i="1" dirty="0" smtClean="0">
              <a:solidFill>
                <a:srgbClr val="179F88"/>
              </a:solidFill>
              <a:cs typeface="Arial" charset="0"/>
            </a:endParaRPr>
          </a:p>
          <a:p>
            <a:pPr algn="ctr"/>
            <a:r>
              <a:rPr lang="fr-FR" sz="2400" i="1" dirty="0" smtClean="0">
                <a:solidFill>
                  <a:srgbClr val="179F88"/>
                </a:solidFill>
                <a:cs typeface="Arial" charset="0"/>
              </a:rPr>
              <a:t>Rappel </a:t>
            </a:r>
            <a:r>
              <a:rPr lang="fr-FR" sz="2400" i="1" dirty="0">
                <a:solidFill>
                  <a:srgbClr val="179F88"/>
                </a:solidFill>
                <a:cs typeface="Arial" charset="0"/>
              </a:rPr>
              <a:t>sur le processus électoral</a:t>
            </a:r>
            <a:endParaRPr lang="fr-FR" sz="2400" dirty="0">
              <a:solidFill>
                <a:srgbClr val="179F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La validité des bulletins / vote</a:t>
            </a:r>
            <a:endParaRPr lang="fr-FR" b="1" u="sng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283746" y="1519955"/>
            <a:ext cx="7391400" cy="4377680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179F88"/>
                </a:solidFill>
              </a:rPr>
              <a:t>VOTE BLANC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dirty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Papier </a:t>
            </a:r>
            <a:r>
              <a:rPr lang="fr-FR" altLang="fr-FR" dirty="0">
                <a:latin typeface="Arial" charset="0"/>
              </a:rPr>
              <a:t>sans inscription glissé dans une </a:t>
            </a:r>
            <a:r>
              <a:rPr lang="fr-FR" altLang="fr-FR" dirty="0" smtClean="0">
                <a:latin typeface="Arial" charset="0"/>
              </a:rPr>
              <a:t>enveloppe.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dirty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Enveloppe réglementaire ne </a:t>
            </a:r>
            <a:r>
              <a:rPr lang="fr-FR" altLang="fr-FR" dirty="0">
                <a:latin typeface="Arial" charset="0"/>
              </a:rPr>
              <a:t>contenant aucun </a:t>
            </a:r>
            <a:r>
              <a:rPr lang="fr-FR" altLang="fr-FR" dirty="0" smtClean="0">
                <a:latin typeface="Arial" charset="0"/>
              </a:rPr>
              <a:t>bulletin.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dirty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Bulletin </a:t>
            </a:r>
            <a:r>
              <a:rPr lang="fr-FR" altLang="fr-FR" dirty="0">
                <a:latin typeface="Arial" charset="0"/>
              </a:rPr>
              <a:t>dont tous les noms de la liste sont rayés.</a:t>
            </a:r>
          </a:p>
          <a:p>
            <a:pPr marL="0" indent="0">
              <a:buNone/>
            </a:pPr>
            <a:r>
              <a:rPr lang="fr-FR" altLang="fr-FR" sz="3200" dirty="0">
                <a:solidFill>
                  <a:schemeClr val="accent2"/>
                </a:solidFill>
                <a:latin typeface="Arial" charset="0"/>
              </a:rPr>
              <a:t> </a:t>
            </a:r>
            <a:endParaRPr lang="fr-FR" altLang="fr-FR" sz="3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fr-FR" altLang="fr-FR" b="1" u="sng" dirty="0" smtClean="0">
                <a:solidFill>
                  <a:srgbClr val="179F88"/>
                </a:solidFill>
                <a:latin typeface="Arial" charset="0"/>
              </a:rPr>
              <a:t>Sont </a:t>
            </a:r>
            <a:r>
              <a:rPr lang="fr-FR" altLang="fr-FR" b="1" u="sng" dirty="0">
                <a:solidFill>
                  <a:srgbClr val="179F88"/>
                </a:solidFill>
                <a:latin typeface="Arial" charset="0"/>
              </a:rPr>
              <a:t>considérés comme valables les bulletins où </a:t>
            </a:r>
            <a:r>
              <a:rPr lang="fr-FR" altLang="fr-FR" b="1" u="sng" dirty="0">
                <a:solidFill>
                  <a:srgbClr val="002060"/>
                </a:solidFill>
                <a:latin typeface="Arial" charset="0"/>
              </a:rPr>
              <a:t>certains noms </a:t>
            </a:r>
            <a:r>
              <a:rPr lang="fr-FR" altLang="fr-FR" b="1" u="sng" dirty="0">
                <a:solidFill>
                  <a:srgbClr val="179F88"/>
                </a:solidFill>
                <a:latin typeface="Arial" charset="0"/>
              </a:rPr>
              <a:t>sont rayés</a:t>
            </a:r>
            <a:r>
              <a:rPr lang="fr-FR" altLang="fr-FR" b="1" dirty="0">
                <a:solidFill>
                  <a:srgbClr val="179F88"/>
                </a:solidFill>
                <a:latin typeface="Arial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17" descr="600px-Panneau_att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38" y="4797152"/>
            <a:ext cx="985837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1294865" y="201960"/>
            <a:ext cx="7391400" cy="1066800"/>
          </a:xfrm>
        </p:spPr>
        <p:txBody>
          <a:bodyPr/>
          <a:lstStyle/>
          <a:p>
            <a:r>
              <a:rPr lang="fr-FR" b="1" u="sng" dirty="0" smtClean="0"/>
              <a:t>La validité des bulletins / vote</a:t>
            </a:r>
            <a:endParaRPr lang="fr-FR" b="1" u="sng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294865" y="1246134"/>
            <a:ext cx="7391400" cy="4377680"/>
          </a:xfrm>
        </p:spPr>
        <p:txBody>
          <a:bodyPr/>
          <a:lstStyle/>
          <a:p>
            <a:pPr marL="0" indent="0">
              <a:buNone/>
            </a:pPr>
            <a:endParaRPr lang="fr-FR" sz="2800" b="1" dirty="0" smtClean="0">
              <a:solidFill>
                <a:srgbClr val="179F88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179F88"/>
                </a:solidFill>
              </a:rPr>
              <a:t>VOTE NUL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dirty="0" smtClean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 smtClean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Bulletin </a:t>
            </a:r>
            <a:r>
              <a:rPr lang="fr-FR" altLang="fr-FR" dirty="0">
                <a:latin typeface="Arial" charset="0"/>
              </a:rPr>
              <a:t>sans </a:t>
            </a:r>
            <a:r>
              <a:rPr lang="fr-FR" altLang="fr-FR" dirty="0" smtClean="0">
                <a:latin typeface="Arial" charset="0"/>
              </a:rPr>
              <a:t>enveloppe.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dirty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Bulletin </a:t>
            </a:r>
            <a:r>
              <a:rPr lang="fr-FR" altLang="fr-FR" dirty="0">
                <a:latin typeface="Arial" charset="0"/>
              </a:rPr>
              <a:t>dans une enveloppe non </a:t>
            </a:r>
            <a:r>
              <a:rPr lang="fr-FR" altLang="fr-FR" dirty="0" smtClean="0">
                <a:latin typeface="Arial" charset="0"/>
              </a:rPr>
              <a:t>réglementaire.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dirty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Bulletin </a:t>
            </a:r>
            <a:r>
              <a:rPr lang="fr-FR" altLang="fr-FR" dirty="0">
                <a:latin typeface="Arial" charset="0"/>
              </a:rPr>
              <a:t>panaché (ajout sur un bulletin de noms issus d ’une autre liste ou bien de non candidats</a:t>
            </a:r>
            <a:r>
              <a:rPr lang="fr-FR" altLang="fr-FR" dirty="0" smtClean="0">
                <a:latin typeface="Arial" charset="0"/>
              </a:rPr>
              <a:t>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1294865" y="273968"/>
            <a:ext cx="7391400" cy="1066800"/>
          </a:xfrm>
        </p:spPr>
        <p:txBody>
          <a:bodyPr/>
          <a:lstStyle/>
          <a:p>
            <a:r>
              <a:rPr lang="fr-FR" b="1" u="sng" dirty="0" smtClean="0"/>
              <a:t>La validité des bulletins / vote (suite)</a:t>
            </a:r>
            <a:endParaRPr lang="fr-FR" b="1" u="sng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259128" y="1196752"/>
            <a:ext cx="7391400" cy="4377680"/>
          </a:xfrm>
        </p:spPr>
        <p:txBody>
          <a:bodyPr/>
          <a:lstStyle/>
          <a:p>
            <a:pPr marL="0" indent="0">
              <a:buNone/>
            </a:pPr>
            <a:endParaRPr lang="fr-FR" sz="2800" b="1" dirty="0" smtClean="0">
              <a:solidFill>
                <a:srgbClr val="179F88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179F88"/>
                </a:solidFill>
              </a:rPr>
              <a:t>VOTE NUL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FR" altLang="fr-FR" dirty="0" smtClean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 smtClean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Enveloppe </a:t>
            </a:r>
            <a:r>
              <a:rPr lang="fr-FR" altLang="fr-FR" dirty="0">
                <a:latin typeface="Arial" charset="0"/>
              </a:rPr>
              <a:t>contenant plusieurs </a:t>
            </a:r>
            <a:r>
              <a:rPr lang="fr-FR" altLang="fr-FR" dirty="0" smtClean="0">
                <a:latin typeface="Arial" charset="0"/>
              </a:rPr>
              <a:t>bulletins.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FR" altLang="fr-FR" dirty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Bulletin </a:t>
            </a:r>
            <a:r>
              <a:rPr lang="fr-FR" altLang="fr-FR" dirty="0">
                <a:latin typeface="Arial" charset="0"/>
              </a:rPr>
              <a:t>et/ou enveloppe portant des signes de </a:t>
            </a:r>
            <a:r>
              <a:rPr lang="fr-FR" altLang="fr-FR" dirty="0" smtClean="0">
                <a:latin typeface="Arial" charset="0"/>
              </a:rPr>
              <a:t>reconnaissance intérieurs </a:t>
            </a:r>
            <a:r>
              <a:rPr lang="fr-FR" altLang="fr-FR" dirty="0">
                <a:latin typeface="Arial" charset="0"/>
              </a:rPr>
              <a:t>et </a:t>
            </a:r>
            <a:r>
              <a:rPr lang="fr-FR" altLang="fr-FR" dirty="0" smtClean="0">
                <a:latin typeface="Arial" charset="0"/>
              </a:rPr>
              <a:t>extérieurs.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FR" altLang="fr-FR" dirty="0">
                <a:solidFill>
                  <a:srgbClr val="179F88"/>
                </a:solidFill>
                <a:latin typeface="Arial" charset="0"/>
                <a:sym typeface="Wingdings"/>
              </a:rPr>
              <a:t></a:t>
            </a:r>
            <a:r>
              <a:rPr lang="fr-FR" altLang="fr-FR" dirty="0">
                <a:latin typeface="Arial" charset="0"/>
                <a:sym typeface="Wingdings"/>
              </a:rPr>
              <a:t> </a:t>
            </a:r>
            <a:r>
              <a:rPr lang="fr-FR" altLang="fr-FR" dirty="0" smtClean="0">
                <a:latin typeface="Arial" charset="0"/>
              </a:rPr>
              <a:t>Bulletin </a:t>
            </a:r>
            <a:r>
              <a:rPr lang="fr-FR" altLang="fr-FR" dirty="0">
                <a:latin typeface="Arial" charset="0"/>
              </a:rPr>
              <a:t>à vote préférentiel (modification de l ’ordre des candidats).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6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 dépouillement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300336" y="1412776"/>
            <a:ext cx="7391400" cy="43776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fr-FR" dirty="0" smtClean="0">
                <a:latin typeface="Arial" charset="0"/>
              </a:rPr>
              <a:t>Les votes sont clos à 10h00</a:t>
            </a:r>
          </a:p>
          <a:p>
            <a:pPr algn="just">
              <a:lnSpc>
                <a:spcPct val="150000"/>
              </a:lnSpc>
            </a:pPr>
            <a:r>
              <a:rPr lang="fr-FR" altLang="fr-FR" dirty="0" smtClean="0">
                <a:latin typeface="Arial" charset="0"/>
              </a:rPr>
              <a:t>Le bureau de vote est souverain</a:t>
            </a:r>
          </a:p>
          <a:p>
            <a:pPr algn="just">
              <a:lnSpc>
                <a:spcPct val="150000"/>
              </a:lnSpc>
            </a:pPr>
            <a:r>
              <a:rPr lang="fr-FR" altLang="fr-FR" dirty="0" smtClean="0">
                <a:latin typeface="Arial" charset="0"/>
              </a:rPr>
              <a:t>Seuls les </a:t>
            </a:r>
            <a:r>
              <a:rPr lang="fr-FR" altLang="fr-FR" dirty="0">
                <a:latin typeface="Arial" charset="0"/>
              </a:rPr>
              <a:t>membres du Bureau de Vote peuvent être au contact des différents éléments </a:t>
            </a:r>
            <a:r>
              <a:rPr lang="fr-FR" altLang="fr-FR" dirty="0" smtClean="0">
                <a:latin typeface="Arial" charset="0"/>
              </a:rPr>
              <a:t>matériels.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altLang="fr-FR" dirty="0">
              <a:latin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1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 dépouillement (suite)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95400" y="1556792"/>
            <a:ext cx="7525072" cy="43776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fr-FR" sz="2400" dirty="0" smtClean="0">
                <a:latin typeface="Arial" charset="0"/>
              </a:rPr>
              <a:t>Ouverture des urnes </a:t>
            </a:r>
            <a:r>
              <a:rPr lang="fr-FR" altLang="fr-FR" sz="2400" dirty="0">
                <a:latin typeface="Arial" charset="0"/>
              </a:rPr>
              <a:t>et comptage des enveloppes : 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fr-FR" altLang="fr-FR" sz="2400" dirty="0" smtClean="0">
                <a:latin typeface="Arial" charset="0"/>
                <a:sym typeface="Wingdings" pitchFamily="2" charset="2"/>
              </a:rPr>
              <a:t>	 </a:t>
            </a:r>
            <a:r>
              <a:rPr lang="fr-FR" altLang="fr-FR" sz="2400" dirty="0">
                <a:latin typeface="Arial" charset="0"/>
              </a:rPr>
              <a:t>1 scrutateur ouvre </a:t>
            </a:r>
            <a:r>
              <a:rPr lang="fr-FR" altLang="fr-FR" sz="2400" dirty="0" smtClean="0">
                <a:latin typeface="Arial" charset="0"/>
              </a:rPr>
              <a:t>l’enveloppe et lit le bulletin</a:t>
            </a:r>
            <a:r>
              <a:rPr lang="fr-FR" altLang="fr-FR" sz="2400" dirty="0" smtClean="0">
                <a:solidFill>
                  <a:schemeClr val="accent2"/>
                </a:solidFill>
                <a:latin typeface="Arial" charset="0"/>
              </a:rPr>
              <a:t>.</a:t>
            </a:r>
            <a:endParaRPr lang="fr-FR" altLang="fr-FR" sz="2400" dirty="0">
              <a:solidFill>
                <a:schemeClr val="accent2"/>
              </a:solidFill>
              <a:latin typeface="Arial" charset="0"/>
            </a:endParaRP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fr-FR" altLang="fr-FR" sz="2400" dirty="0" smtClean="0">
                <a:latin typeface="Arial" charset="0"/>
                <a:sym typeface="Wingdings" pitchFamily="2" charset="2"/>
              </a:rPr>
              <a:t>	</a:t>
            </a:r>
            <a:r>
              <a:rPr lang="fr-FR" altLang="fr-FR" dirty="0" smtClean="0"/>
              <a:t> </a:t>
            </a:r>
            <a:r>
              <a:rPr lang="fr-FR" altLang="fr-FR" sz="2400" dirty="0">
                <a:latin typeface="Arial" charset="0"/>
              </a:rPr>
              <a:t>2 scrutateurs comptabilisent le </a:t>
            </a:r>
            <a:r>
              <a:rPr lang="fr-FR" altLang="fr-FR" sz="2400" dirty="0" smtClean="0">
                <a:latin typeface="Arial" charset="0"/>
              </a:rPr>
              <a:t>vote</a:t>
            </a:r>
            <a:endParaRPr lang="fr-FR" altLang="fr-FR" dirty="0">
              <a:latin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6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L’attribution des sièges</a:t>
            </a:r>
            <a:endParaRPr lang="fr-FR" b="1" u="sng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1295400" y="1557338"/>
            <a:ext cx="7524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fr-FR" altLang="fr-FR" sz="2800" b="1" i="1" dirty="0">
                <a:solidFill>
                  <a:srgbClr val="179F88"/>
                </a:solidFill>
                <a:latin typeface="Arial" charset="0"/>
              </a:rPr>
              <a:t>1. </a:t>
            </a:r>
            <a:r>
              <a:rPr lang="fr-FR" altLang="fr-FR" sz="2800" b="1" i="1" dirty="0">
                <a:latin typeface="Arial" charset="0"/>
              </a:rPr>
              <a:t>Selon la formule du quotient électoral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5400" y="2576891"/>
            <a:ext cx="7200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i="1" dirty="0">
                <a:solidFill>
                  <a:srgbClr val="179F88"/>
                </a:solidFill>
                <a:latin typeface="Arial" charset="0"/>
              </a:rPr>
              <a:t>2. </a:t>
            </a:r>
            <a:r>
              <a:rPr lang="fr-FR" altLang="fr-FR" sz="2800" b="1" i="1" dirty="0" smtClean="0">
                <a:latin typeface="Arial" charset="0"/>
              </a:rPr>
              <a:t>Distribution des sièges restants à </a:t>
            </a:r>
            <a:r>
              <a:rPr lang="fr-FR" altLang="fr-FR" sz="2800" b="1" i="1" dirty="0">
                <a:latin typeface="Arial" charset="0"/>
              </a:rPr>
              <a:t>la plus forte moyenne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44352" y="5085184"/>
            <a:ext cx="766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Cette attribution se fait par collège, et à l’intérieur de chaque collège (titulaires et suppléants)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5396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L’attribution des sièges (suite)</a:t>
            </a:r>
            <a:endParaRPr lang="fr-FR" b="1" u="sng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1295400" y="1557338"/>
            <a:ext cx="7524750" cy="54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fr-FR" altLang="fr-FR" sz="2800" b="1" i="1" dirty="0" smtClean="0">
                <a:latin typeface="Arial" charset="0"/>
              </a:rPr>
              <a:t>Selon </a:t>
            </a:r>
            <a:r>
              <a:rPr lang="fr-FR" altLang="fr-FR" sz="2800" b="1" i="1" dirty="0">
                <a:latin typeface="Arial" charset="0"/>
              </a:rPr>
              <a:t>la formule du quotient </a:t>
            </a:r>
            <a:r>
              <a:rPr lang="fr-FR" altLang="fr-FR" sz="2800" b="1" i="1" dirty="0" smtClean="0">
                <a:latin typeface="Arial" charset="0"/>
              </a:rPr>
              <a:t>électoral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fr-FR" sz="1200" b="1" i="1" dirty="0" smtClean="0">
              <a:latin typeface="Arial" charset="0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fr-FR" altLang="fr-FR" sz="2200" b="1" dirty="0" smtClean="0">
                <a:solidFill>
                  <a:srgbClr val="7030A0"/>
                </a:solidFill>
                <a:latin typeface="Arial" charset="0"/>
              </a:rPr>
              <a:t>A. </a:t>
            </a:r>
            <a:r>
              <a:rPr lang="fr-FR" altLang="fr-FR" sz="2200" b="1" dirty="0">
                <a:solidFill>
                  <a:srgbClr val="7030A0"/>
                </a:solidFill>
                <a:latin typeface="Arial" charset="0"/>
              </a:rPr>
              <a:t>Déterminer le quotient électoral</a:t>
            </a:r>
            <a:endParaRPr lang="fr-FR" altLang="fr-FR" sz="2200" dirty="0">
              <a:solidFill>
                <a:srgbClr val="7030A0"/>
              </a:solidFill>
              <a:latin typeface="Arial" charset="0"/>
            </a:endParaRPr>
          </a:p>
          <a:p>
            <a:pPr marL="0" indent="0">
              <a:lnSpc>
                <a:spcPts val="2900"/>
              </a:lnSpc>
              <a:spcBef>
                <a:spcPct val="50000"/>
              </a:spcBef>
              <a:buNone/>
            </a:pPr>
            <a:r>
              <a:rPr lang="fr-FR" altLang="fr-FR" sz="2200" b="1" dirty="0">
                <a:latin typeface="Arial" charset="0"/>
              </a:rPr>
              <a:t>   </a:t>
            </a:r>
            <a:r>
              <a:rPr lang="fr-FR" altLang="fr-FR" sz="2200" b="1" dirty="0" smtClean="0">
                <a:latin typeface="Arial" charset="0"/>
              </a:rPr>
              <a:t>Total </a:t>
            </a:r>
            <a:r>
              <a:rPr lang="fr-FR" altLang="fr-FR" sz="2200" b="1" dirty="0">
                <a:latin typeface="Arial" charset="0"/>
              </a:rPr>
              <a:t>du n</a:t>
            </a:r>
            <a:r>
              <a:rPr lang="fr-FR" altLang="fr-FR" sz="2200" b="1" dirty="0" smtClean="0">
                <a:latin typeface="Arial" charset="0"/>
              </a:rPr>
              <a:t>ombre </a:t>
            </a:r>
            <a:r>
              <a:rPr lang="fr-FR" altLang="fr-FR" sz="2200" b="1" dirty="0">
                <a:latin typeface="Arial" charset="0"/>
              </a:rPr>
              <a:t>de Suffrages Valablement Exprimés</a:t>
            </a:r>
          </a:p>
          <a:p>
            <a:pPr marL="0" indent="0">
              <a:lnSpc>
                <a:spcPts val="2900"/>
              </a:lnSpc>
              <a:spcBef>
                <a:spcPct val="50000"/>
              </a:spcBef>
              <a:buNone/>
            </a:pPr>
            <a:r>
              <a:rPr lang="fr-FR" altLang="fr-FR" sz="2200" b="1" dirty="0" smtClean="0">
                <a:latin typeface="Arial" charset="0"/>
              </a:rPr>
              <a:t>           Nombre </a:t>
            </a:r>
            <a:r>
              <a:rPr lang="fr-FR" altLang="fr-FR" sz="2200" b="1" dirty="0">
                <a:latin typeface="Arial" charset="0"/>
              </a:rPr>
              <a:t>de Sièges à </a:t>
            </a:r>
            <a:r>
              <a:rPr lang="fr-FR" altLang="fr-FR" sz="2200" b="1" dirty="0" smtClean="0">
                <a:latin typeface="Arial" charset="0"/>
              </a:rPr>
              <a:t>pourvoir dans le collège</a:t>
            </a:r>
            <a:endParaRPr lang="fr-FR" altLang="fr-FR" sz="2200" b="1" dirty="0">
              <a:latin typeface="Arial" charset="0"/>
            </a:endParaRPr>
          </a:p>
          <a:p>
            <a:pPr marL="0" indent="0">
              <a:lnSpc>
                <a:spcPts val="2900"/>
              </a:lnSpc>
              <a:spcBef>
                <a:spcPct val="50000"/>
              </a:spcBef>
              <a:buNone/>
            </a:pPr>
            <a:r>
              <a:rPr lang="fr-FR" altLang="fr-FR" sz="2200" b="1" dirty="0" smtClean="0">
                <a:solidFill>
                  <a:srgbClr val="7030A0"/>
                </a:solidFill>
                <a:latin typeface="Arial" charset="0"/>
              </a:rPr>
              <a:t>B. </a:t>
            </a:r>
            <a:r>
              <a:rPr lang="fr-FR" altLang="fr-FR" sz="2200" b="1" dirty="0">
                <a:solidFill>
                  <a:srgbClr val="7030A0"/>
                </a:solidFill>
                <a:latin typeface="Arial" charset="0"/>
              </a:rPr>
              <a:t>Etablir la moyenne des voix obtenues par les candidats</a:t>
            </a:r>
          </a:p>
          <a:p>
            <a:pPr marL="0" indent="0">
              <a:lnSpc>
                <a:spcPts val="2900"/>
              </a:lnSpc>
              <a:spcBef>
                <a:spcPct val="50000"/>
              </a:spcBef>
              <a:buNone/>
            </a:pPr>
            <a:r>
              <a:rPr lang="fr-FR" altLang="fr-FR" sz="2200" dirty="0">
                <a:latin typeface="Arial" charset="0"/>
              </a:rPr>
              <a:t>                     </a:t>
            </a:r>
            <a:r>
              <a:rPr lang="fr-FR" altLang="fr-FR" sz="2200" b="1" dirty="0" smtClean="0">
                <a:latin typeface="Arial" charset="0"/>
              </a:rPr>
              <a:t>Total </a:t>
            </a:r>
            <a:r>
              <a:rPr lang="fr-FR" altLang="fr-FR" sz="2200" b="1" dirty="0">
                <a:latin typeface="Arial" charset="0"/>
              </a:rPr>
              <a:t>des voix obtenues par la liste</a:t>
            </a:r>
          </a:p>
          <a:p>
            <a:pPr marL="0" indent="0">
              <a:buNone/>
            </a:pPr>
            <a:r>
              <a:rPr lang="fr-FR" altLang="fr-FR" sz="2200" b="1" dirty="0">
                <a:latin typeface="Arial" charset="0"/>
              </a:rPr>
              <a:t>                        </a:t>
            </a:r>
            <a:r>
              <a:rPr lang="fr-FR" altLang="fr-FR" sz="2200" b="1" dirty="0" smtClean="0">
                <a:latin typeface="Arial" charset="0"/>
              </a:rPr>
              <a:t>Nombre </a:t>
            </a:r>
            <a:r>
              <a:rPr lang="fr-FR" altLang="fr-FR" sz="2200" b="1" dirty="0">
                <a:latin typeface="Arial" charset="0"/>
              </a:rPr>
              <a:t>de candidats sur la liste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fr-FR" sz="2800" b="1" i="1" dirty="0" smtClean="0">
              <a:latin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fr-FR" altLang="fr-FR" sz="2800" b="1" i="1" dirty="0">
              <a:latin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63688" y="3356992"/>
            <a:ext cx="66247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699792" y="5229200"/>
            <a:ext cx="52565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L’attribution des sièges (suite)</a:t>
            </a:r>
            <a:endParaRPr lang="fr-FR" b="1" u="sng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1295400" y="1557338"/>
            <a:ext cx="7524750" cy="51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fr-FR" altLang="fr-FR" sz="2800" b="1" i="1" dirty="0" smtClean="0">
                <a:latin typeface="Arial" charset="0"/>
              </a:rPr>
              <a:t>Selon </a:t>
            </a:r>
            <a:r>
              <a:rPr lang="fr-FR" altLang="fr-FR" sz="2800" b="1" i="1" dirty="0">
                <a:latin typeface="Arial" charset="0"/>
              </a:rPr>
              <a:t>la formule du quotient </a:t>
            </a:r>
            <a:r>
              <a:rPr lang="fr-FR" altLang="fr-FR" sz="2800" b="1" i="1" dirty="0" smtClean="0">
                <a:latin typeface="Arial" charset="0"/>
              </a:rPr>
              <a:t>électoral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fr-FR" sz="1200" b="1" i="1" dirty="0" smtClean="0">
              <a:latin typeface="Arial" charset="0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fr-FR" altLang="fr-FR" sz="2200" b="1" dirty="0" smtClean="0">
                <a:solidFill>
                  <a:srgbClr val="7030A0"/>
                </a:solidFill>
                <a:latin typeface="Arial" charset="0"/>
              </a:rPr>
              <a:t>C. Détermination </a:t>
            </a:r>
            <a:r>
              <a:rPr lang="fr-FR" altLang="fr-FR" sz="2200" b="1" dirty="0">
                <a:solidFill>
                  <a:srgbClr val="7030A0"/>
                </a:solidFill>
                <a:latin typeface="Arial" charset="0"/>
              </a:rPr>
              <a:t>du nombre de </a:t>
            </a:r>
            <a:r>
              <a:rPr lang="fr-FR" altLang="fr-FR" sz="2200" b="1" dirty="0" smtClean="0">
                <a:solidFill>
                  <a:srgbClr val="7030A0"/>
                </a:solidFill>
                <a:latin typeface="Arial" charset="0"/>
              </a:rPr>
              <a:t>siège</a:t>
            </a:r>
            <a:endParaRPr lang="fr-FR" altLang="fr-FR" sz="2200" dirty="0">
              <a:solidFill>
                <a:srgbClr val="7030A0"/>
              </a:solidFill>
              <a:latin typeface="Arial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altLang="fr-FR" sz="1100" b="1" dirty="0" smtClean="0">
              <a:latin typeface="Arial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altLang="fr-FR" sz="2200" b="1" dirty="0" smtClean="0">
                <a:latin typeface="Arial" charset="0"/>
              </a:rPr>
              <a:t>Moyenne </a:t>
            </a:r>
            <a:r>
              <a:rPr lang="fr-FR" altLang="fr-FR" sz="2200" b="1" dirty="0">
                <a:latin typeface="Arial" charset="0"/>
              </a:rPr>
              <a:t>des voix de la liste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altLang="fr-FR" sz="2200" b="1" dirty="0" smtClean="0">
                <a:latin typeface="Arial" charset="0"/>
              </a:rPr>
              <a:t>Quotient électoral</a:t>
            </a:r>
          </a:p>
          <a:p>
            <a:pPr>
              <a:lnSpc>
                <a:spcPts val="2900"/>
              </a:lnSpc>
              <a:spcBef>
                <a:spcPct val="50000"/>
              </a:spcBef>
            </a:pPr>
            <a:r>
              <a:rPr lang="fr-FR" altLang="fr-FR" sz="2400" dirty="0" smtClean="0">
                <a:latin typeface="Arial" charset="0"/>
              </a:rPr>
              <a:t>Une </a:t>
            </a:r>
            <a:r>
              <a:rPr lang="fr-FR" altLang="fr-FR" sz="2400" dirty="0">
                <a:latin typeface="Arial" charset="0"/>
              </a:rPr>
              <a:t>liste se voit attribuer autant de sièges que le nombre de voix recueillies par elle contient de fois le quotient électoral.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endParaRPr lang="fr-FR" altLang="fr-FR" sz="2800" b="1" i="1" dirty="0" smtClean="0">
              <a:latin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fr-FR" altLang="fr-FR" sz="2800" b="1" i="1" dirty="0">
              <a:latin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5816" y="3645024"/>
            <a:ext cx="41044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1" dirty="0" smtClean="0"/>
              <a:t>Election CSE – 1</a:t>
            </a:r>
            <a:r>
              <a:rPr lang="fr-FR" b="1" baseline="30000" dirty="0" smtClean="0"/>
              <a:t>er</a:t>
            </a:r>
            <a:r>
              <a:rPr lang="fr-FR" b="1" dirty="0" smtClean="0"/>
              <a:t> collège – titulaires</a:t>
            </a:r>
          </a:p>
          <a:p>
            <a:pPr lvl="1"/>
            <a:r>
              <a:rPr lang="fr-FR" dirty="0" smtClean="0"/>
              <a:t>Nombre d’inscrits     (A) = 49</a:t>
            </a:r>
          </a:p>
          <a:p>
            <a:pPr lvl="1"/>
            <a:r>
              <a:rPr lang="fr-FR" dirty="0" smtClean="0"/>
              <a:t>Nombre de votants  (B) = 40</a:t>
            </a:r>
          </a:p>
          <a:p>
            <a:pPr lvl="1"/>
            <a:r>
              <a:rPr lang="fr-FR" dirty="0" smtClean="0"/>
              <a:t>Bulletins blancs/nuls (C) = 4</a:t>
            </a:r>
          </a:p>
          <a:p>
            <a:pPr lvl="1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Suffrages Valablement Exprimés (B-C) = 36</a:t>
            </a:r>
          </a:p>
          <a:p>
            <a:pPr marL="457200" lvl="1" indent="0">
              <a:buNone/>
            </a:pP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/>
              <a:t>Calcul du quorum</a:t>
            </a:r>
            <a:endParaRPr lang="fr-FR" b="1" dirty="0"/>
          </a:p>
          <a:p>
            <a:pPr lvl="1"/>
            <a:r>
              <a:rPr lang="fr-FR" dirty="0" smtClean="0"/>
              <a:t>Nombre d’inscrits (A)  / 2 soit 24,5</a:t>
            </a:r>
          </a:p>
          <a:p>
            <a:pPr lvl="1"/>
            <a:r>
              <a:rPr lang="fr-FR" dirty="0" smtClean="0"/>
              <a:t>SVE &gt; 24,5 donc atteint !!</a:t>
            </a:r>
            <a:endParaRPr lang="fr-FR" dirty="0"/>
          </a:p>
          <a:p>
            <a:pPr marL="457200" lvl="1" indent="0">
              <a:buNone/>
            </a:pP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95400" y="980728"/>
            <a:ext cx="7391400" cy="5184576"/>
          </a:xfrm>
        </p:spPr>
        <p:txBody>
          <a:bodyPr/>
          <a:lstStyle/>
          <a:p>
            <a:r>
              <a:rPr lang="fr-FR" b="1" dirty="0" smtClean="0"/>
              <a:t>Définition du quotient électoral</a:t>
            </a:r>
          </a:p>
          <a:p>
            <a:pPr lvl="1"/>
            <a:r>
              <a:rPr lang="fr-FR" dirty="0" smtClean="0"/>
              <a:t>Nombre de sièges à pourvoir par le collège  = 2</a:t>
            </a:r>
          </a:p>
          <a:p>
            <a:pPr lvl="1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Suffrages Valablement Exprimés (B-C)     = 36</a:t>
            </a:r>
          </a:p>
          <a:p>
            <a:pPr marL="457200" lvl="1" indent="0">
              <a:buNone/>
            </a:pP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Quotient électoral = 36 / 2 = 18</a:t>
            </a:r>
          </a:p>
          <a:p>
            <a:pPr marL="457200" lvl="1" indent="0">
              <a:buNone/>
            </a:pPr>
            <a:endParaRPr lang="fr-FR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/>
              <a:t>Attribution des sièges</a:t>
            </a:r>
          </a:p>
          <a:p>
            <a:pPr marL="0" indent="0">
              <a:buNone/>
            </a:pPr>
            <a:r>
              <a:rPr lang="fr-FR" sz="1800" dirty="0" smtClean="0">
                <a:sym typeface="Wingdings"/>
              </a:rPr>
              <a:t> </a:t>
            </a:r>
            <a:r>
              <a:rPr lang="fr-FR" sz="1800" dirty="0" smtClean="0"/>
              <a:t>Liste A (25 votes) = Mme A (23 voix)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                 M. Y (21 voix)       </a:t>
            </a:r>
          </a:p>
          <a:p>
            <a:pPr algn="ctr">
              <a:buFont typeface="Wingdings"/>
              <a:buChar char="è"/>
            </a:pPr>
            <a:r>
              <a:rPr lang="fr-FR" sz="1800" dirty="0" smtClean="0">
                <a:sym typeface="Wingdings" panose="05000000000000000000" pitchFamily="2" charset="2"/>
              </a:rPr>
              <a:t>44 voix / 2 = moyenne de 22 voix </a:t>
            </a:r>
          </a:p>
          <a:p>
            <a:pPr marL="0" indent="0">
              <a:buNone/>
            </a:pPr>
            <a:r>
              <a:rPr lang="fr-FR" sz="1800" dirty="0">
                <a:sym typeface="Wingdings"/>
              </a:rPr>
              <a:t> </a:t>
            </a:r>
            <a:r>
              <a:rPr lang="fr-FR" sz="1800" dirty="0"/>
              <a:t>Liste </a:t>
            </a:r>
            <a:r>
              <a:rPr lang="fr-FR" sz="1800" dirty="0" smtClean="0"/>
              <a:t>B (11 </a:t>
            </a:r>
            <a:r>
              <a:rPr lang="fr-FR" sz="1800" dirty="0"/>
              <a:t>votes) = Mme </a:t>
            </a:r>
            <a:r>
              <a:rPr lang="fr-FR" sz="1800" dirty="0" smtClean="0"/>
              <a:t>C (11 </a:t>
            </a:r>
            <a:r>
              <a:rPr lang="fr-FR" sz="1800" dirty="0"/>
              <a:t>voix)</a:t>
            </a:r>
          </a:p>
          <a:p>
            <a:pPr marL="0" indent="0">
              <a:buNone/>
            </a:pPr>
            <a:r>
              <a:rPr lang="fr-FR" sz="1800" dirty="0"/>
              <a:t>			                 M. </a:t>
            </a:r>
            <a:r>
              <a:rPr lang="fr-FR" sz="1800" dirty="0" smtClean="0"/>
              <a:t>V (11 </a:t>
            </a:r>
            <a:r>
              <a:rPr lang="fr-FR" sz="1800" dirty="0"/>
              <a:t>voix)       </a:t>
            </a:r>
          </a:p>
          <a:p>
            <a:pPr marL="0" indent="0" algn="ctr">
              <a:buNone/>
            </a:pPr>
            <a:r>
              <a:rPr lang="fr-FR" sz="1800" dirty="0"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ym typeface="Wingdings" panose="05000000000000000000" pitchFamily="2" charset="2"/>
              </a:rPr>
              <a:t>22 </a:t>
            </a:r>
            <a:r>
              <a:rPr lang="fr-FR" sz="1800" dirty="0">
                <a:sym typeface="Wingdings" panose="05000000000000000000" pitchFamily="2" charset="2"/>
              </a:rPr>
              <a:t>voix / 2 = moyenne de </a:t>
            </a:r>
            <a:r>
              <a:rPr lang="fr-FR" sz="1800" dirty="0" smtClean="0">
                <a:sym typeface="Wingdings" panose="05000000000000000000" pitchFamily="2" charset="2"/>
              </a:rPr>
              <a:t>11 </a:t>
            </a:r>
            <a:r>
              <a:rPr lang="fr-FR" sz="1800" dirty="0">
                <a:sym typeface="Wingdings" panose="05000000000000000000" pitchFamily="2" charset="2"/>
              </a:rPr>
              <a:t>voix  </a:t>
            </a:r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91420" y="43771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1,22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1 poste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91420" y="53732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0,61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0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poste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98037" y="980728"/>
            <a:ext cx="7391400" cy="43776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dirty="0" smtClean="0"/>
              <a:t>Le rôle des membres du bureau de vote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Les listes de candidatures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Les types de vote (prévus par le protocole d’accord </a:t>
            </a:r>
            <a:r>
              <a:rPr lang="fr-FR" sz="2400" dirty="0" err="1"/>
              <a:t>préelectoral</a:t>
            </a:r>
            <a:r>
              <a:rPr lang="fr-FR" sz="24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Le quorum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La validité des bulletins / du vote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Le dépouillement et l’attribution des sièges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La désignation des élus et la représentativité</a:t>
            </a:r>
          </a:p>
        </p:txBody>
      </p:sp>
    </p:spTree>
    <p:extLst>
      <p:ext uri="{BB962C8B-B14F-4D97-AF65-F5344CB8AC3E}">
        <p14:creationId xmlns:p14="http://schemas.microsoft.com/office/powerpoint/2010/main" val="18169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L’attribution des sièges (suite)</a:t>
            </a:r>
            <a:endParaRPr lang="fr-FR" b="1" u="sng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1295400" y="1268760"/>
            <a:ext cx="7524750" cy="629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fr-FR" altLang="fr-FR" sz="2800" b="1" i="1" dirty="0">
                <a:solidFill>
                  <a:srgbClr val="179F88"/>
                </a:solidFill>
                <a:latin typeface="Arial" charset="0"/>
              </a:rPr>
              <a:t>2. </a:t>
            </a:r>
            <a:r>
              <a:rPr lang="fr-FR" altLang="fr-FR" sz="2800" b="1" i="1" dirty="0">
                <a:latin typeface="Arial" charset="0"/>
              </a:rPr>
              <a:t>Distribution des sièges restants à la plus forte moyenne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fr-FR" sz="800" b="1" i="1" dirty="0" smtClean="0">
              <a:latin typeface="Arial" charset="0"/>
            </a:endParaRPr>
          </a:p>
          <a:p>
            <a:pPr marL="0" indent="0">
              <a:lnSpc>
                <a:spcPts val="3300"/>
              </a:lnSpc>
              <a:spcBef>
                <a:spcPct val="50000"/>
              </a:spcBef>
              <a:buNone/>
            </a:pPr>
            <a:r>
              <a:rPr lang="fr-FR" altLang="fr-FR" sz="2200" b="1" dirty="0" smtClean="0">
                <a:solidFill>
                  <a:srgbClr val="7030A0"/>
                </a:solidFill>
                <a:latin typeface="Arial" charset="0"/>
              </a:rPr>
              <a:t>Calcul </a:t>
            </a:r>
            <a:r>
              <a:rPr lang="fr-FR" altLang="fr-FR" sz="2200" b="1" dirty="0">
                <a:solidFill>
                  <a:srgbClr val="7030A0"/>
                </a:solidFill>
                <a:latin typeface="Arial" charset="0"/>
              </a:rPr>
              <a:t>à la plus forte moyenne </a:t>
            </a:r>
            <a:r>
              <a:rPr lang="fr-FR" altLang="fr-FR" sz="2200" b="1" dirty="0" smtClean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0" indent="0" algn="ctr">
              <a:lnSpc>
                <a:spcPts val="3300"/>
              </a:lnSpc>
              <a:spcBef>
                <a:spcPct val="50000"/>
              </a:spcBef>
              <a:buNone/>
            </a:pPr>
            <a:r>
              <a:rPr lang="fr-FR" altLang="fr-FR" sz="2200" b="1" dirty="0" smtClean="0">
                <a:latin typeface="Arial" charset="0"/>
              </a:rPr>
              <a:t>Moyenne </a:t>
            </a:r>
            <a:r>
              <a:rPr lang="fr-FR" altLang="fr-FR" sz="2200" b="1" dirty="0">
                <a:latin typeface="Arial" charset="0"/>
              </a:rPr>
              <a:t>des voix de la </a:t>
            </a:r>
            <a:r>
              <a:rPr lang="fr-FR" altLang="fr-FR" sz="2200" b="1" dirty="0" smtClean="0">
                <a:latin typeface="Arial" charset="0"/>
              </a:rPr>
              <a:t>liste</a:t>
            </a:r>
          </a:p>
          <a:p>
            <a:pPr marL="0" indent="0" algn="ctr">
              <a:lnSpc>
                <a:spcPts val="3300"/>
              </a:lnSpc>
              <a:spcBef>
                <a:spcPct val="50000"/>
              </a:spcBef>
              <a:buNone/>
            </a:pPr>
            <a:r>
              <a:rPr lang="fr-FR" altLang="fr-FR" sz="2200" b="1" dirty="0" smtClean="0">
                <a:latin typeface="Arial" charset="0"/>
              </a:rPr>
              <a:t>Nombre </a:t>
            </a:r>
            <a:r>
              <a:rPr lang="fr-FR" altLang="fr-FR" sz="2200" b="1" dirty="0">
                <a:latin typeface="Arial" charset="0"/>
              </a:rPr>
              <a:t>de sièges obtenus + 1</a:t>
            </a:r>
          </a:p>
          <a:p>
            <a:pPr>
              <a:lnSpc>
                <a:spcPts val="3300"/>
              </a:lnSpc>
              <a:spcBef>
                <a:spcPct val="50000"/>
              </a:spcBef>
            </a:pPr>
            <a:r>
              <a:rPr lang="fr-FR" altLang="fr-FR" sz="2200" dirty="0" smtClean="0">
                <a:latin typeface="Arial" charset="0"/>
              </a:rPr>
              <a:t>Le </a:t>
            </a:r>
            <a:r>
              <a:rPr lang="fr-FR" altLang="fr-FR" sz="2200" dirty="0">
                <a:latin typeface="Arial" charset="0"/>
              </a:rPr>
              <a:t>siège est attribué à la liste qui obtient la plus forte moyenne. </a:t>
            </a:r>
          </a:p>
          <a:p>
            <a:pPr>
              <a:lnSpc>
                <a:spcPts val="3300"/>
              </a:lnSpc>
              <a:spcBef>
                <a:spcPct val="50000"/>
              </a:spcBef>
            </a:pPr>
            <a:r>
              <a:rPr lang="fr-FR" altLang="fr-FR" sz="2200" dirty="0" smtClean="0">
                <a:latin typeface="Arial" charset="0"/>
              </a:rPr>
              <a:t>L</a:t>
            </a:r>
            <a:r>
              <a:rPr lang="fr-FR" altLang="fr-FR" sz="2200" dirty="0">
                <a:latin typeface="Arial" charset="0"/>
              </a:rPr>
              <a:t> ’opération est renouvelée </a:t>
            </a:r>
            <a:r>
              <a:rPr lang="fr-FR" altLang="fr-FR" sz="2200" dirty="0" smtClean="0">
                <a:latin typeface="Arial" charset="0"/>
              </a:rPr>
              <a:t>jusqu’à </a:t>
            </a:r>
            <a:r>
              <a:rPr lang="fr-FR" altLang="fr-FR" sz="2200" dirty="0">
                <a:latin typeface="Arial" charset="0"/>
              </a:rPr>
              <a:t>l ’attribution totale des sièges.</a:t>
            </a:r>
            <a:endParaRPr lang="fr-FR" altLang="fr-FR" sz="2200" b="1" dirty="0">
              <a:latin typeface="Arial" charset="0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endParaRPr lang="fr-FR" altLang="fr-FR" sz="2800" b="1" i="1" dirty="0" smtClean="0">
              <a:latin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fr-FR" altLang="fr-FR" sz="2800" b="1" i="1" dirty="0">
              <a:latin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059832" y="3645024"/>
            <a:ext cx="41044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95400" y="980728"/>
            <a:ext cx="7391400" cy="5184576"/>
          </a:xfrm>
        </p:spPr>
        <p:txBody>
          <a:bodyPr/>
          <a:lstStyle/>
          <a:p>
            <a:r>
              <a:rPr lang="fr-FR" b="1" dirty="0" smtClean="0"/>
              <a:t>Distribution du poste à la plus forte moyenne</a:t>
            </a:r>
          </a:p>
          <a:p>
            <a:pPr marL="0" indent="0">
              <a:buNone/>
            </a:pPr>
            <a:endParaRPr lang="fr-FR" sz="1800" dirty="0" smtClean="0">
              <a:sym typeface="Wingdings"/>
            </a:endParaRPr>
          </a:p>
          <a:p>
            <a:pPr marL="0" indent="0">
              <a:buNone/>
            </a:pPr>
            <a:r>
              <a:rPr lang="fr-FR" sz="1800" dirty="0" smtClean="0">
                <a:sym typeface="Wingdings"/>
              </a:rPr>
              <a:t> </a:t>
            </a:r>
            <a:r>
              <a:rPr lang="fr-FR" sz="1800" dirty="0" smtClean="0"/>
              <a:t>Liste A (25 votes) = Mme A (23 voix)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                 M. Y (21 voix)       </a:t>
            </a:r>
          </a:p>
          <a:p>
            <a:pPr algn="ctr">
              <a:buFont typeface="Wingdings"/>
              <a:buChar char="è"/>
            </a:pPr>
            <a:r>
              <a:rPr lang="fr-FR" sz="1800" dirty="0" smtClean="0">
                <a:sym typeface="Wingdings" panose="05000000000000000000" pitchFamily="2" charset="2"/>
              </a:rPr>
              <a:t>44 voix / 2 = moyenne de 22 voix </a:t>
            </a:r>
          </a:p>
          <a:p>
            <a:pPr marL="0" indent="0" algn="ctr">
              <a:buNone/>
            </a:pPr>
            <a:r>
              <a:rPr lang="fr-FR" sz="18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Moyenne = 22/1+1 = 11</a:t>
            </a:r>
            <a:endParaRPr lang="fr-FR" sz="1800" i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800" dirty="0">
                <a:sym typeface="Wingdings"/>
              </a:rPr>
              <a:t> </a:t>
            </a:r>
            <a:r>
              <a:rPr lang="fr-FR" sz="1800" dirty="0"/>
              <a:t>Liste </a:t>
            </a:r>
            <a:r>
              <a:rPr lang="fr-FR" sz="1800" dirty="0" smtClean="0"/>
              <a:t>B (11 </a:t>
            </a:r>
            <a:r>
              <a:rPr lang="fr-FR" sz="1800" dirty="0"/>
              <a:t>votes) = Mme </a:t>
            </a:r>
            <a:r>
              <a:rPr lang="fr-FR" sz="1800" dirty="0" smtClean="0"/>
              <a:t>C (11 </a:t>
            </a:r>
            <a:r>
              <a:rPr lang="fr-FR" sz="1800" dirty="0"/>
              <a:t>voix)</a:t>
            </a:r>
          </a:p>
          <a:p>
            <a:pPr marL="0" indent="0">
              <a:buNone/>
            </a:pPr>
            <a:r>
              <a:rPr lang="fr-FR" sz="1800" dirty="0"/>
              <a:t>			                 M. </a:t>
            </a:r>
            <a:r>
              <a:rPr lang="fr-FR" sz="1800" dirty="0" smtClean="0"/>
              <a:t>V (11 </a:t>
            </a:r>
            <a:r>
              <a:rPr lang="fr-FR" sz="1800" dirty="0"/>
              <a:t>voix)       </a:t>
            </a:r>
          </a:p>
          <a:p>
            <a:pPr marL="0" indent="0" algn="ctr">
              <a:buNone/>
            </a:pPr>
            <a:r>
              <a:rPr lang="fr-FR" sz="1800" dirty="0"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ym typeface="Wingdings" panose="05000000000000000000" pitchFamily="2" charset="2"/>
              </a:rPr>
              <a:t>22 </a:t>
            </a:r>
            <a:r>
              <a:rPr lang="fr-FR" sz="1800" dirty="0">
                <a:sym typeface="Wingdings" panose="05000000000000000000" pitchFamily="2" charset="2"/>
              </a:rPr>
              <a:t>voix / 2 = moyenne de </a:t>
            </a:r>
            <a:r>
              <a:rPr lang="fr-FR" sz="1800" dirty="0" smtClean="0">
                <a:sym typeface="Wingdings" panose="05000000000000000000" pitchFamily="2" charset="2"/>
              </a:rPr>
              <a:t>11 </a:t>
            </a:r>
            <a:r>
              <a:rPr lang="fr-FR" sz="1800" dirty="0">
                <a:sym typeface="Wingdings" panose="05000000000000000000" pitchFamily="2" charset="2"/>
              </a:rPr>
              <a:t>voix  </a:t>
            </a:r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800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Moyenne = </a:t>
            </a:r>
            <a:r>
              <a:rPr lang="fr-FR" sz="18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22/0+1 </a:t>
            </a:r>
            <a:r>
              <a:rPr lang="fr-FR" sz="1800" dirty="0">
                <a:sym typeface="Wingdings" panose="05000000000000000000" pitchFamily="2" charset="2"/>
              </a:rPr>
              <a:t>= 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22</a:t>
            </a:r>
          </a:p>
          <a:p>
            <a:pPr marL="0" indent="0" algn="ctr">
              <a:buNone/>
            </a:pPr>
            <a:endParaRPr lang="fr-FR" sz="1800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Résultat : 1 élu pour liste A et 1 élu pour liste B</a:t>
            </a:r>
            <a:endParaRPr lang="fr-FR" sz="1800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r-FR" sz="1800" dirty="0" smtClean="0"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6637" y="47350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= 1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poste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277919" y="980728"/>
            <a:ext cx="7391400" cy="518457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F88"/>
              </a:buClr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F88"/>
              </a:buClr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F88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Distribution du poste à la plus forte moyenne</a:t>
            </a:r>
          </a:p>
          <a:p>
            <a:pPr marL="0" indent="0">
              <a:buFont typeface="Wingdings" pitchFamily="2" charset="2"/>
              <a:buNone/>
            </a:pPr>
            <a:endParaRPr lang="fr-FR" sz="1800" dirty="0" smtClean="0">
              <a:sym typeface="Wingdings"/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1800" dirty="0" smtClean="0">
                <a:sym typeface="Wingdings"/>
              </a:rPr>
              <a:t> </a:t>
            </a:r>
            <a:r>
              <a:rPr lang="fr-FR" sz="1800" dirty="0" smtClean="0"/>
              <a:t>Liste A (25 votes) = Mme A (23 voix)</a:t>
            </a:r>
          </a:p>
          <a:p>
            <a:pPr marL="0" indent="0">
              <a:buFont typeface="Wingdings" pitchFamily="2" charset="2"/>
              <a:buNone/>
            </a:pPr>
            <a:r>
              <a:rPr lang="fr-FR" sz="1800" dirty="0" smtClean="0"/>
              <a:t>			                 M. Y (21 voix)       </a:t>
            </a:r>
          </a:p>
          <a:p>
            <a:pPr algn="ctr">
              <a:buFont typeface="Wingdings"/>
              <a:buChar char="è"/>
            </a:pPr>
            <a:r>
              <a:rPr lang="fr-FR" sz="1800" dirty="0" smtClean="0">
                <a:sym typeface="Wingdings" panose="05000000000000000000" pitchFamily="2" charset="2"/>
              </a:rPr>
              <a:t>44 voix / 2 = moyenne de 22 voix 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18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Moyenne = 22/1+1 = 11</a:t>
            </a:r>
          </a:p>
          <a:p>
            <a:pPr marL="0" indent="0" algn="ctr">
              <a:buFont typeface="Wingdings" pitchFamily="2" charset="2"/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1800" dirty="0" smtClean="0">
                <a:sym typeface="Wingdings"/>
              </a:rPr>
              <a:t> </a:t>
            </a:r>
            <a:r>
              <a:rPr lang="fr-FR" sz="1800" dirty="0" smtClean="0"/>
              <a:t>Liste B (11 votes) = Mme C (11 voix)</a:t>
            </a:r>
          </a:p>
          <a:p>
            <a:pPr marL="0" indent="0">
              <a:buFont typeface="Wingdings" pitchFamily="2" charset="2"/>
              <a:buNone/>
            </a:pPr>
            <a:r>
              <a:rPr lang="fr-FR" sz="1800" dirty="0" smtClean="0"/>
              <a:t>			                 M. V (11 voix)       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 22 voix / 2 = moyenne de 11 voix  </a:t>
            </a:r>
            <a:endParaRPr lang="fr-FR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fr-FR" sz="18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Moyenne = 22/0+1 </a:t>
            </a:r>
            <a:r>
              <a:rPr lang="fr-FR" sz="1800" dirty="0" smtClean="0">
                <a:sym typeface="Wingdings" panose="05000000000000000000" pitchFamily="2" charset="2"/>
              </a:rPr>
              <a:t>= 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22</a:t>
            </a:r>
          </a:p>
          <a:p>
            <a:pPr marL="0" indent="0" algn="ctr">
              <a:buFont typeface="Wingdings" pitchFamily="2" charset="2"/>
              <a:buNone/>
            </a:pPr>
            <a:endParaRPr lang="fr-FR" sz="1800" b="1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Résultat : 1 élu pour liste A et 1 élu pour liste B</a:t>
            </a:r>
          </a:p>
          <a:p>
            <a:pPr marL="0" indent="0" algn="ctr">
              <a:buFont typeface="Wingdings" pitchFamily="2" charset="2"/>
              <a:buNone/>
            </a:pPr>
            <a:endParaRPr lang="fr-FR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9156" y="47350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= 1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poste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La désignation des élus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315972" y="1188515"/>
            <a:ext cx="7525072" cy="43776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fr-FR" sz="2400" dirty="0" smtClean="0">
                <a:latin typeface="Arial" charset="0"/>
              </a:rPr>
              <a:t>L’ordre </a:t>
            </a:r>
            <a:r>
              <a:rPr lang="fr-FR" altLang="fr-FR" sz="2400" dirty="0">
                <a:latin typeface="Arial" charset="0"/>
              </a:rPr>
              <a:t>de présentation </a:t>
            </a:r>
            <a:r>
              <a:rPr lang="fr-FR" altLang="fr-FR" sz="2400" dirty="0" smtClean="0">
                <a:latin typeface="Arial" charset="0"/>
              </a:rPr>
              <a:t>l’emporte </a:t>
            </a:r>
            <a:r>
              <a:rPr lang="fr-FR" altLang="fr-FR" sz="2400" dirty="0">
                <a:latin typeface="Arial" charset="0"/>
              </a:rPr>
              <a:t>sur le nombre de voix sauf si le nom est raturé à raison de 10% des suffrages de cette même liste</a:t>
            </a:r>
            <a:r>
              <a:rPr lang="fr-FR" altLang="fr-FR" sz="2400" dirty="0" smtClean="0">
                <a:latin typeface="Arial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 smtClean="0">
                <a:latin typeface="Arial" charset="0"/>
              </a:rPr>
              <a:t>Lorsqu’il n’existe qu’une </a:t>
            </a:r>
            <a:r>
              <a:rPr lang="fr-FR" altLang="fr-FR" sz="2400" dirty="0">
                <a:latin typeface="Arial" charset="0"/>
              </a:rPr>
              <a:t>liste de candidats, dès lors que le quorum est atteint, la liste est élue dans sa </a:t>
            </a:r>
            <a:r>
              <a:rPr lang="fr-FR" altLang="fr-FR" sz="2400" dirty="0" smtClean="0">
                <a:latin typeface="Arial" charset="0"/>
              </a:rPr>
              <a:t>totalité.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 smtClean="0">
                <a:latin typeface="Arial" charset="0"/>
              </a:rPr>
              <a:t>Rédaction et signature du procès-verbal des élections par les membres du bureau de vote.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altLang="fr-FR" sz="2400" dirty="0">
              <a:latin typeface="Arial" charset="0"/>
            </a:endParaRPr>
          </a:p>
          <a:p>
            <a:pPr algn="just"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7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La désignation des élus (suite)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61728" y="1183432"/>
            <a:ext cx="7525072" cy="43776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altLang="fr-FR" sz="2800" b="1" dirty="0" smtClean="0">
                <a:solidFill>
                  <a:srgbClr val="179F88"/>
                </a:solidFill>
                <a:latin typeface="Arial" charset="0"/>
              </a:rPr>
              <a:t>CALCUL DE LA REPRESENTATIVITE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fr-FR" sz="2800" dirty="0" smtClean="0">
                <a:latin typeface="Arial" charset="0"/>
              </a:rPr>
              <a:t>Représentatif si au moins 10% des suffrages exprimés au 1</a:t>
            </a:r>
            <a:r>
              <a:rPr lang="fr-FR" altLang="fr-FR" sz="2800" baseline="30000" dirty="0" smtClean="0">
                <a:latin typeface="Arial" charset="0"/>
              </a:rPr>
              <a:t>er</a:t>
            </a:r>
            <a:r>
              <a:rPr lang="fr-FR" altLang="fr-FR" sz="2800" dirty="0" smtClean="0">
                <a:latin typeface="Arial" charset="0"/>
              </a:rPr>
              <a:t> tour des titulaires.</a:t>
            </a:r>
            <a:endParaRPr lang="fr-FR" altLang="fr-FR" sz="2800" dirty="0"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fr-FR" sz="2400" dirty="0" smtClean="0">
                <a:latin typeface="Arial" charset="0"/>
              </a:rPr>
              <a:t>Syndicat </a:t>
            </a:r>
            <a:r>
              <a:rPr lang="fr-FR" altLang="fr-FR" sz="2400" dirty="0">
                <a:latin typeface="Arial" charset="0"/>
              </a:rPr>
              <a:t>CFE-CGC </a:t>
            </a:r>
            <a:r>
              <a:rPr lang="fr-FR" altLang="fr-FR" sz="2400" dirty="0" smtClean="0">
                <a:latin typeface="Arial" charset="0"/>
              </a:rPr>
              <a:t>(catégoriel</a:t>
            </a:r>
            <a:r>
              <a:rPr lang="fr-FR" altLang="fr-FR" sz="2400" dirty="0">
                <a:latin typeface="Arial" charset="0"/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fr-FR" sz="2000" dirty="0"/>
              <a:t>10% des </a:t>
            </a:r>
            <a:r>
              <a:rPr lang="fr-FR" sz="2000" dirty="0" smtClean="0"/>
              <a:t>SE </a:t>
            </a:r>
            <a:r>
              <a:rPr lang="fr-FR" sz="2000" dirty="0"/>
              <a:t>du 2</a:t>
            </a:r>
            <a:r>
              <a:rPr lang="fr-FR" sz="2000" baseline="30000" dirty="0"/>
              <a:t>ème</a:t>
            </a:r>
            <a:r>
              <a:rPr lang="fr-FR" sz="2000" dirty="0"/>
              <a:t> </a:t>
            </a:r>
            <a:r>
              <a:rPr lang="fr-FR" sz="2000" dirty="0" smtClean="0"/>
              <a:t>collège et 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collège</a:t>
            </a:r>
            <a:endParaRPr lang="fr-FR" sz="2000" dirty="0"/>
          </a:p>
          <a:p>
            <a:pPr algn="just">
              <a:lnSpc>
                <a:spcPct val="150000"/>
              </a:lnSpc>
            </a:pPr>
            <a:r>
              <a:rPr lang="fr-FR" altLang="fr-FR" sz="2400" dirty="0" smtClean="0">
                <a:latin typeface="Arial" charset="0"/>
              </a:rPr>
              <a:t>Syndicat CFDT et FO (1</a:t>
            </a:r>
            <a:r>
              <a:rPr lang="fr-FR" altLang="fr-FR" sz="2400" baseline="30000" dirty="0" smtClean="0">
                <a:latin typeface="Arial" charset="0"/>
              </a:rPr>
              <a:t>er</a:t>
            </a:r>
            <a:r>
              <a:rPr lang="fr-FR" altLang="fr-FR" sz="2400" dirty="0" smtClean="0">
                <a:latin typeface="Arial" charset="0"/>
              </a:rPr>
              <a:t>, 2</a:t>
            </a:r>
            <a:r>
              <a:rPr lang="fr-FR" altLang="fr-FR" sz="2400" baseline="30000" dirty="0" smtClean="0">
                <a:latin typeface="Arial" charset="0"/>
              </a:rPr>
              <a:t>ème</a:t>
            </a:r>
            <a:r>
              <a:rPr lang="fr-FR" altLang="fr-FR" sz="2400" dirty="0" smtClean="0">
                <a:latin typeface="Arial" charset="0"/>
              </a:rPr>
              <a:t> et 3</a:t>
            </a:r>
            <a:r>
              <a:rPr lang="fr-FR" altLang="fr-FR" sz="2400" baseline="30000" dirty="0" smtClean="0">
                <a:latin typeface="Arial" charset="0"/>
              </a:rPr>
              <a:t>ème</a:t>
            </a:r>
            <a:r>
              <a:rPr lang="fr-FR" altLang="fr-FR" sz="2400" dirty="0" smtClean="0">
                <a:latin typeface="Arial" charset="0"/>
              </a:rPr>
              <a:t> collège)</a:t>
            </a:r>
          </a:p>
          <a:p>
            <a:pPr lvl="1" algn="just">
              <a:lnSpc>
                <a:spcPct val="150000"/>
              </a:lnSpc>
            </a:pPr>
            <a:r>
              <a:rPr lang="fr-FR" altLang="fr-FR" sz="2000" dirty="0" smtClean="0">
                <a:latin typeface="Arial" charset="0"/>
              </a:rPr>
              <a:t>Représentatif si 10% des SE de l’ensemble des collèges</a:t>
            </a:r>
          </a:p>
          <a:p>
            <a:pPr lvl="1" algn="just">
              <a:lnSpc>
                <a:spcPct val="150000"/>
              </a:lnSpc>
            </a:pPr>
            <a:r>
              <a:rPr lang="fr-FR" altLang="fr-FR" sz="2000" dirty="0" smtClean="0">
                <a:latin typeface="Arial" charset="0"/>
              </a:rPr>
              <a:t>Liste commune = 50% des voix par syndicat dans le calcul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95400" y="1556792"/>
            <a:ext cx="7525072" cy="43776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altLang="fr-FR" sz="2800" b="1" dirty="0" smtClean="0">
                <a:solidFill>
                  <a:srgbClr val="179F88"/>
                </a:solidFill>
                <a:latin typeface="Arial" charset="0"/>
              </a:rPr>
              <a:t>DEMO – Rédaction PV</a:t>
            </a:r>
            <a:endParaRPr lang="fr-FR" altLang="fr-FR" sz="2000" dirty="0" smtClean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708920"/>
            <a:ext cx="699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https://www.elections-professionnelles.travail.gouv.fr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1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858000" cy="1470025"/>
          </a:xfrm>
        </p:spPr>
        <p:txBody>
          <a:bodyPr anchor="t"/>
          <a:lstStyle/>
          <a:p>
            <a:pPr eaLnBrk="1" hangingPunct="1"/>
            <a:r>
              <a:rPr lang="fr-FR" sz="3600" b="1" dirty="0" smtClean="0">
                <a:latin typeface="Arial" charset="0"/>
                <a:cs typeface="Arial" charset="0"/>
              </a:rPr>
              <a:t>ELECTIONS PROFESSIONNELLES 2018 </a:t>
            </a:r>
            <a:r>
              <a:rPr lang="fr-FR" sz="3600" i="1" dirty="0" smtClean="0">
                <a:latin typeface="Arial" charset="0"/>
                <a:cs typeface="Arial" charset="0"/>
              </a:rPr>
              <a:t>CSE</a:t>
            </a:r>
            <a:br>
              <a:rPr lang="fr-FR" sz="3600" i="1" dirty="0" smtClean="0">
                <a:latin typeface="Arial" charset="0"/>
                <a:cs typeface="Arial" charset="0"/>
              </a:rPr>
            </a:br>
            <a:endParaRPr lang="fr-FR" sz="3600" i="1" dirty="0" smtClean="0">
              <a:latin typeface="Arial" charset="0"/>
              <a:cs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5805264"/>
            <a:ext cx="2133600" cy="365125"/>
          </a:xfrm>
        </p:spPr>
        <p:txBody>
          <a:bodyPr/>
          <a:lstStyle/>
          <a:p>
            <a:pPr>
              <a:defRPr/>
            </a:pPr>
            <a:fld id="{4D075448-E460-4121-90B6-BDE12332520F}" type="datetime1">
              <a:rPr lang="fr-FR" smtClean="0">
                <a:solidFill>
                  <a:schemeClr val="tx1"/>
                </a:solidFill>
              </a:rPr>
              <a:pPr>
                <a:defRPr/>
              </a:pPr>
              <a:t>14/06/2018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CB61B-86E4-4EAB-9EA3-81E9D0395BDB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364502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179F88"/>
                </a:solidFill>
                <a:cs typeface="Arial" charset="0"/>
              </a:rPr>
              <a:t>Réunion d’information à destination des membres du bureau de vote : </a:t>
            </a:r>
            <a:endParaRPr lang="fr-FR" sz="2400" i="1" dirty="0" smtClean="0">
              <a:solidFill>
                <a:srgbClr val="179F88"/>
              </a:solidFill>
              <a:cs typeface="Arial" charset="0"/>
            </a:endParaRPr>
          </a:p>
          <a:p>
            <a:pPr algn="ctr"/>
            <a:endParaRPr lang="fr-FR" sz="2400" i="1" dirty="0" smtClean="0">
              <a:solidFill>
                <a:srgbClr val="179F88"/>
              </a:solidFill>
              <a:cs typeface="Arial" charset="0"/>
            </a:endParaRPr>
          </a:p>
          <a:p>
            <a:pPr algn="ctr"/>
            <a:r>
              <a:rPr lang="fr-FR" sz="2400" i="1" dirty="0" smtClean="0">
                <a:solidFill>
                  <a:srgbClr val="179F88"/>
                </a:solidFill>
                <a:cs typeface="Arial" charset="0"/>
              </a:rPr>
              <a:t>Rappel </a:t>
            </a:r>
            <a:r>
              <a:rPr lang="fr-FR" sz="2400" i="1" dirty="0">
                <a:solidFill>
                  <a:srgbClr val="179F88"/>
                </a:solidFill>
                <a:cs typeface="Arial" charset="0"/>
              </a:rPr>
              <a:t>sur le processus électoral</a:t>
            </a:r>
            <a:endParaRPr lang="fr-FR" sz="2400" dirty="0">
              <a:solidFill>
                <a:srgbClr val="179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1295400" y="116632"/>
            <a:ext cx="7848600" cy="1066800"/>
          </a:xfrm>
        </p:spPr>
        <p:txBody>
          <a:bodyPr/>
          <a:lstStyle/>
          <a:p>
            <a:pPr algn="ctr"/>
            <a:r>
              <a:rPr lang="fr-FR" b="1" dirty="0" smtClean="0"/>
              <a:t>ROLE DES MEMBRES DU BUREAU DE VOTE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15616" y="1484784"/>
            <a:ext cx="7391400" cy="4377680"/>
          </a:xfrm>
        </p:spPr>
        <p:txBody>
          <a:bodyPr/>
          <a:lstStyle/>
          <a:p>
            <a:r>
              <a:rPr lang="fr-FR" sz="2400" dirty="0" smtClean="0"/>
              <a:t>1 président et 2 assesseurs</a:t>
            </a:r>
          </a:p>
          <a:p>
            <a:r>
              <a:rPr lang="fr-FR" sz="2400" dirty="0" smtClean="0"/>
              <a:t>Participation aux opérations de vote et veille </a:t>
            </a:r>
            <a:r>
              <a:rPr lang="fr-FR" sz="2400" dirty="0"/>
              <a:t>à la régularité </a:t>
            </a:r>
            <a:r>
              <a:rPr lang="fr-FR" sz="2400" dirty="0" smtClean="0"/>
              <a:t>et au bon déroulement des </a:t>
            </a:r>
            <a:r>
              <a:rPr lang="fr-FR" sz="2400" dirty="0"/>
              <a:t>opérations électorales 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smtClean="0"/>
              <a:t>Garantir </a:t>
            </a:r>
            <a:r>
              <a:rPr lang="fr-FR" sz="2000" dirty="0"/>
              <a:t>le secret du </a:t>
            </a:r>
            <a:r>
              <a:rPr lang="fr-FR" sz="2000" dirty="0" smtClean="0"/>
              <a:t>scrutin;</a:t>
            </a:r>
          </a:p>
          <a:p>
            <a:pPr lvl="1"/>
            <a:r>
              <a:rPr lang="fr-FR" sz="2000" dirty="0" smtClean="0"/>
              <a:t>Garantir </a:t>
            </a:r>
            <a:r>
              <a:rPr lang="fr-FR" sz="2000" dirty="0"/>
              <a:t>les modalités du vote par </a:t>
            </a:r>
            <a:r>
              <a:rPr lang="fr-FR" sz="2000" dirty="0" smtClean="0"/>
              <a:t>correspondance;</a:t>
            </a:r>
          </a:p>
          <a:p>
            <a:pPr lvl="1"/>
            <a:r>
              <a:rPr lang="fr-FR" sz="2000" dirty="0" smtClean="0"/>
              <a:t>Enregistrer </a:t>
            </a:r>
            <a:r>
              <a:rPr lang="fr-FR" sz="2000" dirty="0"/>
              <a:t>les </a:t>
            </a:r>
            <a:r>
              <a:rPr lang="fr-FR" sz="2000" dirty="0" smtClean="0"/>
              <a:t>votes;</a:t>
            </a:r>
          </a:p>
          <a:p>
            <a:pPr lvl="1"/>
            <a:r>
              <a:rPr lang="fr-FR" sz="2000" dirty="0" smtClean="0"/>
              <a:t>Assurer </a:t>
            </a:r>
            <a:r>
              <a:rPr lang="fr-FR" sz="2000" dirty="0"/>
              <a:t>la surveillance des </a:t>
            </a:r>
            <a:r>
              <a:rPr lang="fr-FR" sz="2000" dirty="0" smtClean="0"/>
              <a:t>urnes;</a:t>
            </a:r>
          </a:p>
          <a:p>
            <a:pPr lvl="1"/>
            <a:r>
              <a:rPr lang="fr-FR" sz="2000" dirty="0" smtClean="0"/>
              <a:t>Procéder </a:t>
            </a:r>
            <a:r>
              <a:rPr lang="fr-FR" sz="2000" dirty="0"/>
              <a:t>au dépouillement du </a:t>
            </a:r>
            <a:r>
              <a:rPr lang="fr-FR" sz="2000" dirty="0" smtClean="0"/>
              <a:t>scrutin;</a:t>
            </a:r>
          </a:p>
          <a:p>
            <a:pPr lvl="1"/>
            <a:r>
              <a:rPr lang="fr-FR" sz="2000" dirty="0" smtClean="0"/>
              <a:t>Proclamer </a:t>
            </a:r>
            <a:r>
              <a:rPr lang="fr-FR" sz="2000" dirty="0"/>
              <a:t>le résultat des </a:t>
            </a:r>
            <a:r>
              <a:rPr lang="fr-FR" sz="2000" dirty="0" smtClean="0"/>
              <a:t>élections;</a:t>
            </a:r>
          </a:p>
          <a:p>
            <a:pPr lvl="1"/>
            <a:r>
              <a:rPr lang="fr-FR" sz="2000" dirty="0" smtClean="0"/>
              <a:t>Rédiger </a:t>
            </a:r>
            <a:r>
              <a:rPr lang="fr-FR" sz="2000" dirty="0"/>
              <a:t>le procès-verbal des élections.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505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Les listes de candidatures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951562" y="1232814"/>
            <a:ext cx="7715200" cy="439248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1</a:t>
            </a:r>
            <a:r>
              <a:rPr lang="fr-FR" sz="2400" b="1" baseline="30000" dirty="0" smtClean="0">
                <a:solidFill>
                  <a:srgbClr val="7030A0"/>
                </a:solidFill>
              </a:rPr>
              <a:t>ER</a:t>
            </a:r>
            <a:r>
              <a:rPr lang="fr-FR" sz="2400" b="1" dirty="0" smtClean="0">
                <a:solidFill>
                  <a:srgbClr val="7030A0"/>
                </a:solidFill>
              </a:rPr>
              <a:t> collège (employé):</a:t>
            </a:r>
          </a:p>
          <a:p>
            <a:pPr>
              <a:buFont typeface="Arial" charset="0"/>
              <a:buChar char="•"/>
            </a:pPr>
            <a:r>
              <a:rPr lang="fr-FR" sz="2400" dirty="0"/>
              <a:t>2</a:t>
            </a:r>
            <a:r>
              <a:rPr lang="fr-FR" sz="2400" dirty="0" smtClean="0"/>
              <a:t> listes </a:t>
            </a:r>
            <a:r>
              <a:rPr lang="fr-FR" sz="2400" dirty="0" smtClean="0">
                <a:sym typeface="Wingdings" panose="05000000000000000000" pitchFamily="2" charset="2"/>
              </a:rPr>
              <a:t> syndicat CFDT</a:t>
            </a:r>
          </a:p>
          <a:p>
            <a:pPr marL="0" indent="0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			 </a:t>
            </a:r>
            <a:r>
              <a:rPr lang="fr-FR" sz="2400" dirty="0">
                <a:sym typeface="Wingdings" panose="05000000000000000000" pitchFamily="2" charset="2"/>
              </a:rPr>
              <a:t>syndicat FO</a:t>
            </a:r>
          </a:p>
          <a:p>
            <a:pPr marL="0" indent="0">
              <a:buNone/>
            </a:pPr>
            <a:endParaRPr lang="fr-FR" sz="1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fr-FR" sz="2400" b="1" baseline="30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ème</a:t>
            </a:r>
            <a:r>
              <a:rPr lang="fr-FR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collège (assimilé cadre) :</a:t>
            </a:r>
          </a:p>
          <a:p>
            <a:pPr>
              <a:buFont typeface="Arial" charset="0"/>
              <a:buChar char="•"/>
            </a:pPr>
            <a:r>
              <a:rPr lang="fr-FR" sz="2400" dirty="0" smtClean="0">
                <a:sym typeface="Wingdings" panose="05000000000000000000" pitchFamily="2" charset="2"/>
              </a:rPr>
              <a:t>2 listes  syndicat CFDT et FO (liste commune)</a:t>
            </a:r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sym typeface="Wingdings" panose="05000000000000000000" pitchFamily="2" charset="2"/>
              </a:rPr>
              <a:t>		 </a:t>
            </a:r>
            <a:r>
              <a:rPr lang="fr-FR" sz="2400" dirty="0">
                <a:sym typeface="Wingdings" panose="05000000000000000000" pitchFamily="2" charset="2"/>
              </a:rPr>
              <a:t>syndicat </a:t>
            </a:r>
            <a:r>
              <a:rPr lang="fr-FR" sz="2400" dirty="0" smtClean="0">
                <a:sym typeface="Wingdings" panose="05000000000000000000" pitchFamily="2" charset="2"/>
              </a:rPr>
              <a:t>CFE-CGC</a:t>
            </a:r>
          </a:p>
          <a:p>
            <a:pPr marL="0" indent="0">
              <a:buNone/>
            </a:pPr>
            <a:endParaRPr lang="fr-FR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3</a:t>
            </a:r>
            <a:r>
              <a:rPr lang="fr-FR" sz="2400" b="1" baseline="30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ème</a:t>
            </a:r>
            <a:r>
              <a:rPr lang="fr-FR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collège (cadre):</a:t>
            </a:r>
            <a:endParaRPr lang="fr-FR" sz="2400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2 listes  syndicat </a:t>
            </a:r>
            <a:r>
              <a:rPr lang="fr-FR" sz="2400" dirty="0" smtClean="0">
                <a:sym typeface="Wingdings" panose="05000000000000000000" pitchFamily="2" charset="2"/>
              </a:rPr>
              <a:t>CFE-CGC</a:t>
            </a:r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			</a:t>
            </a:r>
            <a:r>
              <a:rPr lang="fr-FR" sz="2400" dirty="0" smtClean="0">
                <a:sym typeface="Wingdings" panose="05000000000000000000" pitchFamily="2" charset="2"/>
              </a:rPr>
              <a:t> syndicat FO</a:t>
            </a:r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Les types de vote</a:t>
            </a:r>
            <a:endParaRPr lang="fr-FR" b="1" u="sng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1295400" y="1340768"/>
            <a:ext cx="7391400" cy="532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fr-FR" altLang="fr-FR" sz="2800" dirty="0" smtClean="0">
                <a:solidFill>
                  <a:srgbClr val="179F88"/>
                </a:solidFill>
                <a:sym typeface="Wingdings"/>
              </a:rPr>
              <a:t></a:t>
            </a:r>
            <a:r>
              <a:rPr lang="fr-FR" altLang="fr-FR" sz="2800" b="1" dirty="0" smtClean="0">
                <a:solidFill>
                  <a:srgbClr val="179F88"/>
                </a:solidFill>
                <a:sym typeface="Wingdings"/>
              </a:rPr>
              <a:t> </a:t>
            </a:r>
            <a:r>
              <a:rPr lang="fr-FR" altLang="fr-FR" sz="2800" b="1" dirty="0" smtClean="0">
                <a:solidFill>
                  <a:srgbClr val="179F88"/>
                </a:solidFill>
                <a:sym typeface="Wingdings" pitchFamily="2" charset="2"/>
              </a:rPr>
              <a:t>VOTE </a:t>
            </a:r>
            <a:r>
              <a:rPr lang="fr-FR" altLang="fr-FR" sz="2800" b="1" dirty="0">
                <a:solidFill>
                  <a:srgbClr val="179F88"/>
                </a:solidFill>
                <a:sym typeface="Wingdings" pitchFamily="2" charset="2"/>
              </a:rPr>
              <a:t>PHYSIQUE</a:t>
            </a:r>
          </a:p>
          <a:p>
            <a:pPr marL="0" indent="0" algn="just">
              <a:lnSpc>
                <a:spcPts val="2900"/>
              </a:lnSpc>
              <a:spcBef>
                <a:spcPct val="50000"/>
              </a:spcBef>
              <a:buNone/>
            </a:pPr>
            <a:r>
              <a:rPr lang="fr-FR" altLang="fr-FR" b="1" dirty="0">
                <a:latin typeface="Arial" charset="0"/>
              </a:rPr>
              <a:t>Rôle des membres désignés à la tenue du bureau de vote </a:t>
            </a: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Gérer </a:t>
            </a:r>
            <a:r>
              <a:rPr lang="fr-FR" altLang="fr-FR" dirty="0">
                <a:latin typeface="Arial" charset="0"/>
              </a:rPr>
              <a:t>le vote « physique </a:t>
            </a:r>
            <a:r>
              <a:rPr lang="fr-FR" altLang="fr-FR" dirty="0" smtClean="0">
                <a:latin typeface="Arial" charset="0"/>
              </a:rPr>
              <a:t>»</a:t>
            </a: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Faire </a:t>
            </a:r>
            <a:r>
              <a:rPr lang="fr-FR" altLang="fr-FR" dirty="0">
                <a:latin typeface="Arial" charset="0"/>
              </a:rPr>
              <a:t>voter en fonction du </a:t>
            </a:r>
            <a:r>
              <a:rPr lang="fr-FR" altLang="fr-FR" dirty="0" smtClean="0">
                <a:latin typeface="Arial" charset="0"/>
              </a:rPr>
              <a:t>collège</a:t>
            </a: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Faire </a:t>
            </a:r>
            <a:r>
              <a:rPr lang="fr-FR" altLang="fr-FR" dirty="0">
                <a:latin typeface="Arial" charset="0"/>
              </a:rPr>
              <a:t>émarger les </a:t>
            </a:r>
            <a:r>
              <a:rPr lang="fr-FR" altLang="fr-FR" dirty="0" smtClean="0">
                <a:latin typeface="Arial" charset="0"/>
              </a:rPr>
              <a:t>votants</a:t>
            </a: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Surveiller </a:t>
            </a:r>
            <a:r>
              <a:rPr lang="fr-FR" altLang="fr-FR" dirty="0">
                <a:latin typeface="Arial" charset="0"/>
              </a:rPr>
              <a:t>les urnes et le bon déroulement des votes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b="1" dirty="0">
                <a:solidFill>
                  <a:srgbClr val="179F88"/>
                </a:solidFill>
                <a:latin typeface="Arial" charset="0"/>
              </a:rPr>
              <a:t>Horaires d ’ouverture : de 8</a:t>
            </a:r>
            <a:r>
              <a:rPr lang="fr-FR" altLang="fr-FR" b="1" dirty="0" smtClean="0">
                <a:solidFill>
                  <a:srgbClr val="179F88"/>
                </a:solidFill>
                <a:latin typeface="Arial" charset="0"/>
              </a:rPr>
              <a:t> </a:t>
            </a:r>
            <a:r>
              <a:rPr lang="fr-FR" altLang="fr-FR" b="1" dirty="0">
                <a:solidFill>
                  <a:srgbClr val="179F88"/>
                </a:solidFill>
                <a:latin typeface="Arial" charset="0"/>
              </a:rPr>
              <a:t>h </a:t>
            </a:r>
            <a:r>
              <a:rPr lang="fr-FR" altLang="fr-FR" b="1" dirty="0" smtClean="0">
                <a:solidFill>
                  <a:srgbClr val="179F88"/>
                </a:solidFill>
                <a:latin typeface="Arial" charset="0"/>
              </a:rPr>
              <a:t>30 </a:t>
            </a:r>
            <a:r>
              <a:rPr lang="fr-FR" altLang="fr-FR" b="1" dirty="0">
                <a:solidFill>
                  <a:srgbClr val="179F88"/>
                </a:solidFill>
                <a:latin typeface="Arial" charset="0"/>
              </a:rPr>
              <a:t>à </a:t>
            </a:r>
            <a:r>
              <a:rPr lang="fr-FR" altLang="fr-FR" b="1" dirty="0" smtClean="0">
                <a:solidFill>
                  <a:srgbClr val="179F88"/>
                </a:solidFill>
                <a:latin typeface="Arial" charset="0"/>
              </a:rPr>
              <a:t>10 </a:t>
            </a:r>
            <a:r>
              <a:rPr lang="fr-FR" altLang="fr-FR" b="1" dirty="0">
                <a:solidFill>
                  <a:srgbClr val="179F88"/>
                </a:solidFill>
                <a:latin typeface="Arial" charset="0"/>
              </a:rPr>
              <a:t>h </a:t>
            </a:r>
            <a:r>
              <a:rPr lang="fr-FR" altLang="fr-FR" b="1" dirty="0" smtClean="0">
                <a:solidFill>
                  <a:srgbClr val="179F88"/>
                </a:solidFill>
                <a:latin typeface="Arial" charset="0"/>
              </a:rPr>
              <a:t>00</a:t>
            </a:r>
            <a:endParaRPr lang="fr-FR" altLang="fr-FR" b="1" dirty="0">
              <a:solidFill>
                <a:srgbClr val="179F88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fr-FR" altLang="fr-FR" dirty="0">
              <a:solidFill>
                <a:srgbClr val="179F88"/>
              </a:solidFill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31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Les types de vote (suite)</a:t>
            </a:r>
            <a:endParaRPr lang="fr-FR" b="1" u="sng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1295400" y="1340768"/>
            <a:ext cx="7391400" cy="51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+"/>
            </a:pPr>
            <a:r>
              <a:rPr lang="fr-FR" altLang="fr-FR" sz="2800" b="1" dirty="0" smtClean="0">
                <a:solidFill>
                  <a:srgbClr val="179F88"/>
                </a:solidFill>
                <a:latin typeface="Arial" charset="0"/>
                <a:sym typeface="Wingdings" pitchFamily="2" charset="2"/>
              </a:rPr>
              <a:t> VOTE PAR CORRESPONDANCE</a:t>
            </a: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Repérer le </a:t>
            </a:r>
            <a:r>
              <a:rPr lang="fr-FR" altLang="fr-FR" dirty="0" smtClean="0">
                <a:latin typeface="Arial" charset="0"/>
              </a:rPr>
              <a:t>nom du votant sur </a:t>
            </a:r>
            <a:r>
              <a:rPr lang="fr-FR" altLang="fr-FR" dirty="0">
                <a:latin typeface="Arial" charset="0"/>
              </a:rPr>
              <a:t>l’enveloppe </a:t>
            </a:r>
            <a:r>
              <a:rPr lang="fr-FR" altLang="fr-FR" dirty="0" smtClean="0">
                <a:latin typeface="Arial" charset="0"/>
              </a:rPr>
              <a:t>marron.</a:t>
            </a: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Vérifier </a:t>
            </a:r>
            <a:r>
              <a:rPr lang="fr-FR" altLang="fr-FR" dirty="0">
                <a:latin typeface="Arial" charset="0"/>
              </a:rPr>
              <a:t>que la personne </a:t>
            </a:r>
            <a:r>
              <a:rPr lang="fr-FR" altLang="fr-FR" dirty="0" smtClean="0">
                <a:latin typeface="Arial" charset="0"/>
              </a:rPr>
              <a:t>n’a </a:t>
            </a:r>
            <a:r>
              <a:rPr lang="fr-FR" altLang="fr-FR" dirty="0">
                <a:latin typeface="Arial" charset="0"/>
              </a:rPr>
              <a:t>pas voté physiquement. </a:t>
            </a:r>
            <a:r>
              <a:rPr lang="fr-FR" altLang="fr-FR" b="1" dirty="0">
                <a:solidFill>
                  <a:srgbClr val="7030A0"/>
                </a:solidFill>
                <a:latin typeface="Arial" charset="0"/>
              </a:rPr>
              <a:t>Le vote physique prime sur le vote par correspondance</a:t>
            </a:r>
            <a:r>
              <a:rPr lang="fr-FR" altLang="fr-FR" dirty="0">
                <a:solidFill>
                  <a:srgbClr val="7030A0"/>
                </a:solidFill>
                <a:latin typeface="Arial" charset="0"/>
              </a:rPr>
              <a:t>. </a:t>
            </a:r>
            <a:endParaRPr lang="fr-FR" altLang="fr-FR" dirty="0" smtClean="0">
              <a:solidFill>
                <a:srgbClr val="7030A0"/>
              </a:solidFill>
              <a:latin typeface="Arial" charset="0"/>
            </a:endParaRP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Ouvrir l’enveloppe marron et mettre </a:t>
            </a:r>
            <a:r>
              <a:rPr lang="fr-FR" altLang="fr-FR" dirty="0">
                <a:latin typeface="Arial" charset="0"/>
              </a:rPr>
              <a:t>les </a:t>
            </a:r>
            <a:r>
              <a:rPr lang="fr-FR" altLang="fr-FR" dirty="0" smtClean="0">
                <a:latin typeface="Arial" charset="0"/>
              </a:rPr>
              <a:t>enveloppes anonymes </a:t>
            </a:r>
            <a:r>
              <a:rPr lang="fr-FR" altLang="fr-FR" dirty="0">
                <a:latin typeface="Arial" charset="0"/>
              </a:rPr>
              <a:t>dans les urnes </a:t>
            </a:r>
            <a:r>
              <a:rPr lang="fr-FR" altLang="fr-FR" dirty="0" smtClean="0">
                <a:latin typeface="Arial" charset="0"/>
              </a:rPr>
              <a:t>correspondantes.</a:t>
            </a: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Une </a:t>
            </a:r>
            <a:r>
              <a:rPr lang="fr-FR" altLang="fr-FR" dirty="0">
                <a:latin typeface="Arial" charset="0"/>
              </a:rPr>
              <a:t>fois </a:t>
            </a:r>
            <a:r>
              <a:rPr lang="fr-FR" altLang="fr-FR" dirty="0" smtClean="0">
                <a:latin typeface="Arial" charset="0"/>
              </a:rPr>
              <a:t>l’opération </a:t>
            </a:r>
            <a:r>
              <a:rPr lang="fr-FR" altLang="fr-FR" dirty="0">
                <a:latin typeface="Arial" charset="0"/>
              </a:rPr>
              <a:t>terminée, </a:t>
            </a:r>
            <a:r>
              <a:rPr lang="fr-FR" altLang="fr-FR" b="1" dirty="0" smtClean="0">
                <a:latin typeface="Arial" charset="0"/>
              </a:rPr>
              <a:t>émarger</a:t>
            </a:r>
            <a:r>
              <a:rPr lang="fr-FR" altLang="fr-FR" dirty="0">
                <a:latin typeface="Arial" charset="0"/>
              </a:rPr>
              <a:t>.</a:t>
            </a:r>
          </a:p>
          <a:p>
            <a:pPr marL="0" indent="0">
              <a:buNone/>
            </a:pPr>
            <a:endParaRPr lang="fr-FR" altLang="fr-FR" sz="2800" b="1" dirty="0">
              <a:solidFill>
                <a:srgbClr val="179F88"/>
              </a:solidFill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18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 quorum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</a:rPr>
              <a:t>Permet </a:t>
            </a:r>
            <a:r>
              <a:rPr lang="fr-FR" altLang="fr-FR" dirty="0">
                <a:latin typeface="Arial" charset="0"/>
              </a:rPr>
              <a:t>d ’apprécier la validité de l ’élection au premier </a:t>
            </a:r>
            <a:r>
              <a:rPr lang="fr-FR" altLang="fr-FR" dirty="0" smtClean="0">
                <a:latin typeface="Arial" charset="0"/>
              </a:rPr>
              <a:t>tour.</a:t>
            </a:r>
          </a:p>
          <a:p>
            <a:pPr marL="0" indent="0">
              <a:buNone/>
            </a:pPr>
            <a:endParaRPr lang="fr-FR" altLang="fr-FR" dirty="0" smtClean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Il </a:t>
            </a:r>
            <a:r>
              <a:rPr lang="fr-FR" altLang="fr-FR" dirty="0">
                <a:latin typeface="Arial" charset="0"/>
              </a:rPr>
              <a:t>est apprécié </a:t>
            </a:r>
            <a:r>
              <a:rPr lang="fr-FR" altLang="fr-FR" dirty="0" smtClean="0">
                <a:latin typeface="Arial" charset="0"/>
              </a:rPr>
              <a:t>pour </a:t>
            </a:r>
            <a:r>
              <a:rPr lang="fr-FR" altLang="fr-FR" u="sng" dirty="0">
                <a:latin typeface="Arial" charset="0"/>
              </a:rPr>
              <a:t>chaque collège</a:t>
            </a:r>
            <a:r>
              <a:rPr lang="fr-FR" altLang="fr-FR" dirty="0">
                <a:latin typeface="Arial" charset="0"/>
              </a:rPr>
              <a:t> et à </a:t>
            </a:r>
            <a:r>
              <a:rPr lang="fr-FR" altLang="fr-FR" dirty="0" smtClean="0">
                <a:latin typeface="Arial" charset="0"/>
              </a:rPr>
              <a:t>l</a:t>
            </a:r>
            <a:r>
              <a:rPr lang="fr-FR" altLang="fr-FR" u="sng" dirty="0" smtClean="0">
                <a:latin typeface="Arial" charset="0"/>
              </a:rPr>
              <a:t>’intérieur </a:t>
            </a:r>
            <a:r>
              <a:rPr lang="fr-FR" altLang="fr-FR" u="sng" dirty="0">
                <a:latin typeface="Arial" charset="0"/>
              </a:rPr>
              <a:t>de chaque collège</a:t>
            </a:r>
            <a:r>
              <a:rPr lang="fr-FR" altLang="fr-FR" dirty="0">
                <a:latin typeface="Arial" charset="0"/>
              </a:rPr>
              <a:t> (titulaires, suppléants).</a:t>
            </a:r>
            <a:endParaRPr lang="fr-FR" altLang="fr-FR" dirty="0"/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 quorum (suite)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11560" y="1052736"/>
            <a:ext cx="828092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b="1" dirty="0" smtClean="0">
                <a:solidFill>
                  <a:srgbClr val="179F88"/>
                </a:solidFill>
                <a:latin typeface="Arial" charset="0"/>
              </a:rPr>
              <a:t>Afin </a:t>
            </a:r>
            <a:r>
              <a:rPr lang="fr-FR" altLang="fr-FR" b="1" dirty="0">
                <a:solidFill>
                  <a:srgbClr val="179F88"/>
                </a:solidFill>
                <a:latin typeface="Arial" charset="0"/>
              </a:rPr>
              <a:t>de valider l’élection au 1</a:t>
            </a:r>
            <a:r>
              <a:rPr lang="fr-FR" altLang="fr-FR" b="1" baseline="30000" dirty="0">
                <a:solidFill>
                  <a:srgbClr val="179F88"/>
                </a:solidFill>
                <a:latin typeface="Arial" charset="0"/>
              </a:rPr>
              <a:t>er</a:t>
            </a:r>
            <a:r>
              <a:rPr lang="fr-FR" altLang="fr-FR" b="1" dirty="0">
                <a:solidFill>
                  <a:srgbClr val="179F88"/>
                </a:solidFill>
                <a:latin typeface="Arial" charset="0"/>
              </a:rPr>
              <a:t> tour, il faut que le quorum soit atteint</a:t>
            </a:r>
            <a:r>
              <a:rPr lang="fr-FR" altLang="fr-FR" b="1" dirty="0" smtClean="0">
                <a:solidFill>
                  <a:srgbClr val="179F88"/>
                </a:solidFill>
                <a:latin typeface="Arial" charset="0"/>
              </a:rPr>
              <a:t>.</a:t>
            </a:r>
          </a:p>
          <a:p>
            <a:pPr marL="0" indent="0" algn="ctr">
              <a:buNone/>
            </a:pPr>
            <a:endParaRPr lang="fr-FR" altLang="fr-FR" sz="700" b="1" dirty="0">
              <a:solidFill>
                <a:srgbClr val="179F88"/>
              </a:solidFill>
              <a:latin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fr-FR" altLang="fr-FR" b="1" dirty="0" smtClean="0">
                <a:latin typeface="Arial" charset="0"/>
              </a:rPr>
              <a:t>Quorum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b="1" dirty="0" smtClean="0">
                <a:latin typeface="Arial" charset="0"/>
              </a:rPr>
              <a:t>atteint</a:t>
            </a:r>
            <a:r>
              <a:rPr lang="fr-FR" altLang="fr-FR" dirty="0" smtClean="0">
                <a:latin typeface="Arial" charset="0"/>
              </a:rPr>
              <a:t> = </a:t>
            </a:r>
            <a:r>
              <a:rPr lang="fr-FR" altLang="fr-FR" dirty="0" err="1" smtClean="0">
                <a:latin typeface="Arial" charset="0"/>
              </a:rPr>
              <a:t>SVE</a:t>
            </a:r>
            <a:r>
              <a:rPr lang="fr-FR" altLang="fr-FR" dirty="0" smtClean="0">
                <a:latin typeface="Arial" charset="0"/>
              </a:rPr>
              <a:t> au moins égal à la moitié des électeurs </a:t>
            </a:r>
            <a:r>
              <a:rPr lang="fr-FR" altLang="fr-FR" dirty="0">
                <a:latin typeface="Arial" charset="0"/>
              </a:rPr>
              <a:t>inscrits</a:t>
            </a:r>
            <a:r>
              <a:rPr lang="fr-FR" altLang="fr-FR" dirty="0"/>
              <a:t>.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fr-FR" sz="1600" b="1" dirty="0" smtClean="0">
              <a:solidFill>
                <a:srgbClr val="7030A0"/>
              </a:solidFill>
              <a:latin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fr-FR" altLang="fr-FR" b="1" dirty="0" smtClean="0">
                <a:solidFill>
                  <a:srgbClr val="7030A0"/>
                </a:solidFill>
                <a:latin typeface="Arial" charset="0"/>
              </a:rPr>
              <a:t>A. Déterminer </a:t>
            </a:r>
            <a:r>
              <a:rPr lang="fr-FR" altLang="fr-FR" b="1" dirty="0">
                <a:solidFill>
                  <a:srgbClr val="7030A0"/>
                </a:solidFill>
                <a:latin typeface="Arial" charset="0"/>
              </a:rPr>
              <a:t>le nombre de </a:t>
            </a:r>
            <a:r>
              <a:rPr lang="fr-FR" altLang="fr-FR" b="1" dirty="0" smtClean="0">
                <a:solidFill>
                  <a:srgbClr val="7030A0"/>
                </a:solidFill>
                <a:latin typeface="Arial" charset="0"/>
              </a:rPr>
              <a:t>Suffrages Valablement </a:t>
            </a:r>
            <a:r>
              <a:rPr lang="fr-FR" altLang="fr-FR" b="1" dirty="0">
                <a:solidFill>
                  <a:srgbClr val="7030A0"/>
                </a:solidFill>
                <a:latin typeface="Arial" charset="0"/>
              </a:rPr>
              <a:t>Exprimés </a:t>
            </a:r>
          </a:p>
          <a:p>
            <a:pPr marL="0" lvl="2" indent="0">
              <a:buNone/>
            </a:pPr>
            <a:r>
              <a:rPr lang="fr-FR" altLang="fr-FR" sz="2600" b="1" dirty="0">
                <a:latin typeface="Arial" charset="0"/>
              </a:rPr>
              <a:t>Suffrages Valablement Exprimés (SVE)</a:t>
            </a:r>
            <a:r>
              <a:rPr lang="fr-FR" altLang="fr-FR" sz="2600" dirty="0">
                <a:latin typeface="Arial" charset="0"/>
              </a:rPr>
              <a:t> </a:t>
            </a:r>
            <a:r>
              <a:rPr lang="fr-FR" altLang="fr-FR" sz="2600" dirty="0" smtClean="0">
                <a:latin typeface="Arial" charset="0"/>
              </a:rPr>
              <a:t>= Nombre de votes déduit des votes </a:t>
            </a:r>
            <a:r>
              <a:rPr lang="fr-FR" altLang="fr-FR" sz="2600" dirty="0">
                <a:latin typeface="Arial" charset="0"/>
              </a:rPr>
              <a:t>blancs </a:t>
            </a:r>
            <a:r>
              <a:rPr lang="fr-FR" altLang="fr-FR" sz="2600" dirty="0" smtClean="0">
                <a:latin typeface="Arial" charset="0"/>
              </a:rPr>
              <a:t>et nuls</a:t>
            </a:r>
            <a:endParaRPr lang="fr-FR" altLang="fr-FR" sz="2600" dirty="0">
              <a:latin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3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u="sng" dirty="0" smtClean="0"/>
              <a:t>Le quorum (suite)</a:t>
            </a:r>
            <a:endParaRPr lang="fr-FR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11560" y="1340768"/>
            <a:ext cx="8136904" cy="5112568"/>
          </a:xfrm>
        </p:spPr>
        <p:txBody>
          <a:bodyPr/>
          <a:lstStyle/>
          <a:p>
            <a:pPr marL="0" indent="0">
              <a:buNone/>
            </a:pPr>
            <a:r>
              <a:rPr lang="fr-FR" altLang="fr-FR" b="1" dirty="0" smtClean="0">
                <a:solidFill>
                  <a:srgbClr val="7030A0"/>
                </a:solidFill>
                <a:latin typeface="Arial" charset="0"/>
              </a:rPr>
              <a:t>B. Appréciation du quorum</a:t>
            </a:r>
          </a:p>
          <a:p>
            <a:pPr marL="0" indent="0" algn="ctr">
              <a:buNone/>
            </a:pPr>
            <a:endParaRPr lang="fr-FR" altLang="fr-FR" sz="700" b="1" dirty="0">
              <a:solidFill>
                <a:srgbClr val="179F88"/>
              </a:solidFill>
              <a:latin typeface="Arial" charset="0"/>
            </a:endParaRPr>
          </a:p>
          <a:p>
            <a:pPr>
              <a:lnSpc>
                <a:spcPts val="2900"/>
              </a:lnSpc>
              <a:spcBef>
                <a:spcPct val="50000"/>
              </a:spcBef>
            </a:pPr>
            <a:r>
              <a:rPr lang="fr-FR" altLang="fr-FR" sz="2400" dirty="0">
                <a:latin typeface="Arial" charset="0"/>
              </a:rPr>
              <a:t>Si les « SVE » sont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&gt;</a:t>
            </a:r>
            <a:r>
              <a:rPr lang="fr-FR" altLang="fr-FR" sz="2400" dirty="0">
                <a:latin typeface="Arial" charset="0"/>
              </a:rPr>
              <a:t> ou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=</a:t>
            </a:r>
            <a:r>
              <a:rPr lang="fr-FR" altLang="fr-FR" sz="2400" dirty="0">
                <a:latin typeface="Arial" charset="0"/>
              </a:rPr>
              <a:t> </a:t>
            </a:r>
            <a:r>
              <a:rPr lang="fr-FR" altLang="fr-FR" sz="2400" dirty="0" smtClean="0">
                <a:latin typeface="Arial" charset="0"/>
              </a:rPr>
              <a:t>moitié des électeurs inscrits, </a:t>
            </a:r>
            <a:endParaRPr lang="fr-FR" altLang="fr-FR" sz="2400" dirty="0">
              <a:latin typeface="Arial" charset="0"/>
            </a:endParaRPr>
          </a:p>
          <a:p>
            <a:pPr marL="1371600" lvl="3" indent="0">
              <a:lnSpc>
                <a:spcPts val="2900"/>
              </a:lnSpc>
              <a:spcBef>
                <a:spcPct val="50000"/>
              </a:spcBef>
              <a:buNone/>
            </a:pPr>
            <a:r>
              <a:rPr lang="fr-FR" altLang="fr-FR" sz="2400" dirty="0">
                <a:solidFill>
                  <a:srgbClr val="179F88"/>
                </a:solidFill>
                <a:latin typeface="Arial" charset="0"/>
                <a:sym typeface="Wingdings" pitchFamily="2" charset="2"/>
              </a:rPr>
              <a:t> </a:t>
            </a:r>
            <a:r>
              <a:rPr lang="fr-FR" altLang="fr-FR" sz="2400" u="sng" dirty="0">
                <a:solidFill>
                  <a:srgbClr val="179F88"/>
                </a:solidFill>
                <a:latin typeface="Arial" charset="0"/>
              </a:rPr>
              <a:t>le vote est valable</a:t>
            </a:r>
            <a:r>
              <a:rPr lang="fr-FR" altLang="fr-FR" sz="2400" dirty="0">
                <a:solidFill>
                  <a:srgbClr val="179F88"/>
                </a:solidFill>
                <a:latin typeface="Arial" charset="0"/>
              </a:rPr>
              <a:t>.</a:t>
            </a:r>
            <a:endParaRPr lang="fr-FR" altLang="fr-FR" sz="1800" dirty="0">
              <a:solidFill>
                <a:srgbClr val="179F88"/>
              </a:solidFill>
              <a:latin typeface="Arial" charset="0"/>
            </a:endParaRPr>
          </a:p>
          <a:p>
            <a:pPr>
              <a:lnSpc>
                <a:spcPts val="2900"/>
              </a:lnSpc>
              <a:spcBef>
                <a:spcPct val="50000"/>
              </a:spcBef>
            </a:pPr>
            <a:r>
              <a:rPr lang="fr-FR" altLang="fr-FR" sz="2400" dirty="0">
                <a:latin typeface="Arial" charset="0"/>
              </a:rPr>
              <a:t>Si les « SVE » sont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&lt;</a:t>
            </a:r>
            <a:r>
              <a:rPr lang="fr-FR" altLang="fr-FR" sz="2400" dirty="0">
                <a:latin typeface="Arial" charset="0"/>
              </a:rPr>
              <a:t> </a:t>
            </a:r>
            <a:r>
              <a:rPr lang="fr-FR" altLang="fr-FR" sz="2400" dirty="0" smtClean="0">
                <a:latin typeface="Arial" charset="0"/>
              </a:rPr>
              <a:t>moitié des électeurs inscrits,</a:t>
            </a:r>
            <a:r>
              <a:rPr lang="fr-FR" altLang="fr-FR" sz="2400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fr-FR" altLang="fr-FR" sz="2400" dirty="0">
              <a:solidFill>
                <a:schemeClr val="accent2"/>
              </a:solidFill>
              <a:latin typeface="Arial" charset="0"/>
            </a:endParaRPr>
          </a:p>
          <a:p>
            <a:pPr marL="1371600" lvl="3" indent="0">
              <a:lnSpc>
                <a:spcPts val="2900"/>
              </a:lnSpc>
              <a:spcBef>
                <a:spcPct val="50000"/>
              </a:spcBef>
              <a:buNone/>
            </a:pPr>
            <a:r>
              <a:rPr lang="fr-FR" altLang="fr-FR" sz="2400" dirty="0" smtClean="0">
                <a:solidFill>
                  <a:srgbClr val="179F88"/>
                </a:solidFill>
                <a:latin typeface="Arial" charset="0"/>
                <a:sym typeface="Wingdings" pitchFamily="2" charset="2"/>
              </a:rPr>
              <a:t> </a:t>
            </a:r>
            <a:r>
              <a:rPr lang="fr-FR" altLang="fr-FR" sz="2400" u="sng" dirty="0" smtClean="0">
                <a:solidFill>
                  <a:srgbClr val="179F88"/>
                </a:solidFill>
                <a:latin typeface="Arial" charset="0"/>
              </a:rPr>
              <a:t>organisation d’un 2nd </a:t>
            </a:r>
            <a:r>
              <a:rPr lang="fr-FR" altLang="fr-FR" sz="2400" u="sng" dirty="0">
                <a:solidFill>
                  <a:srgbClr val="179F88"/>
                </a:solidFill>
                <a:latin typeface="Arial" charset="0"/>
              </a:rPr>
              <a:t>tour</a:t>
            </a:r>
            <a:r>
              <a:rPr lang="fr-FR" altLang="fr-FR" sz="2400" dirty="0">
                <a:solidFill>
                  <a:srgbClr val="179F88"/>
                </a:solidFill>
                <a:latin typeface="Arial" charset="0"/>
              </a:rPr>
              <a:t>.</a:t>
            </a:r>
            <a:endParaRPr lang="fr-FR" altLang="fr-FR" sz="1800" dirty="0">
              <a:solidFill>
                <a:srgbClr val="179F88"/>
              </a:solidFill>
              <a:latin typeface="Arial" charset="0"/>
            </a:endParaRPr>
          </a:p>
          <a:p>
            <a:pPr marL="0" indent="0">
              <a:buNone/>
            </a:pPr>
            <a:endParaRPr lang="fr-FR" altLang="fr-FR" sz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fr-FR" altLang="fr-FR" sz="2400" b="1" i="1" dirty="0" smtClean="0">
                <a:solidFill>
                  <a:srgbClr val="7030A0"/>
                </a:solidFill>
                <a:latin typeface="Arial" charset="0"/>
              </a:rPr>
              <a:t>En </a:t>
            </a:r>
            <a:r>
              <a:rPr lang="fr-FR" altLang="fr-FR" sz="2400" b="1" i="1" dirty="0">
                <a:solidFill>
                  <a:srgbClr val="7030A0"/>
                </a:solidFill>
                <a:latin typeface="Arial" charset="0"/>
              </a:rPr>
              <a:t>l’espèce, les « SVE » </a:t>
            </a:r>
            <a:r>
              <a:rPr lang="fr-FR" altLang="fr-FR" sz="2400" b="1" i="1" dirty="0" smtClean="0">
                <a:solidFill>
                  <a:srgbClr val="7030A0"/>
                </a:solidFill>
                <a:latin typeface="Arial" charset="0"/>
              </a:rPr>
              <a:t>devront être :</a:t>
            </a:r>
          </a:p>
          <a:p>
            <a:pPr marL="0" indent="0">
              <a:buNone/>
            </a:pPr>
            <a:r>
              <a:rPr lang="fr-FR" altLang="fr-FR" sz="2400" dirty="0" smtClean="0">
                <a:latin typeface="Arial" charset="0"/>
                <a:sym typeface="Wingdings"/>
              </a:rPr>
              <a:t>* </a:t>
            </a:r>
            <a:r>
              <a:rPr lang="fr-FR" altLang="fr-FR" sz="2400" dirty="0" smtClean="0">
                <a:latin typeface="Arial" charset="0"/>
              </a:rPr>
              <a:t>pour le 1</a:t>
            </a:r>
            <a:r>
              <a:rPr lang="fr-FR" altLang="fr-FR" sz="2400" baseline="30000" dirty="0" smtClean="0">
                <a:latin typeface="Arial" charset="0"/>
              </a:rPr>
              <a:t>er</a:t>
            </a:r>
            <a:r>
              <a:rPr lang="fr-FR" altLang="fr-FR" sz="2400" dirty="0" smtClean="0">
                <a:latin typeface="Arial" charset="0"/>
              </a:rPr>
              <a:t> collège </a:t>
            </a:r>
            <a:r>
              <a:rPr lang="fr-FR" altLang="fr-FR" sz="2400" b="1" dirty="0" smtClean="0">
                <a:solidFill>
                  <a:srgbClr val="179F88"/>
                </a:solidFill>
                <a:latin typeface="Arial" charset="0"/>
              </a:rPr>
              <a:t>&gt; </a:t>
            </a:r>
            <a:r>
              <a:rPr lang="fr-FR" altLang="fr-FR" sz="2400" dirty="0">
                <a:latin typeface="Arial" charset="0"/>
              </a:rPr>
              <a:t>ou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=</a:t>
            </a:r>
            <a:r>
              <a:rPr lang="fr-FR" altLang="fr-FR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400" dirty="0">
                <a:latin typeface="Arial" charset="0"/>
              </a:rPr>
              <a:t>à </a:t>
            </a:r>
            <a:r>
              <a:rPr lang="fr-FR" altLang="fr-FR" sz="2400" b="1" dirty="0" smtClean="0">
                <a:latin typeface="Arial" charset="0"/>
              </a:rPr>
              <a:t>24,5</a:t>
            </a:r>
            <a:r>
              <a:rPr lang="fr-FR" altLang="fr-FR" sz="2400" dirty="0" smtClean="0">
                <a:latin typeface="Arial" charset="0"/>
              </a:rPr>
              <a:t> (49 électeurs inscrits)</a:t>
            </a:r>
          </a:p>
          <a:p>
            <a:pPr marL="0" indent="0">
              <a:buNone/>
            </a:pPr>
            <a:r>
              <a:rPr lang="fr-FR" altLang="fr-FR" sz="2400" dirty="0">
                <a:latin typeface="Arial" charset="0"/>
              </a:rPr>
              <a:t>* pour le 2ème collège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&gt; </a:t>
            </a:r>
            <a:r>
              <a:rPr lang="fr-FR" altLang="fr-FR" sz="2400" dirty="0">
                <a:latin typeface="Arial" charset="0"/>
              </a:rPr>
              <a:t>ou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=</a:t>
            </a:r>
            <a:r>
              <a:rPr lang="fr-FR" altLang="fr-FR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400" dirty="0">
                <a:latin typeface="Arial" charset="0"/>
              </a:rPr>
              <a:t>à </a:t>
            </a:r>
            <a:r>
              <a:rPr lang="fr-FR" altLang="fr-FR" sz="2400" b="1" dirty="0" smtClean="0">
                <a:latin typeface="Arial" charset="0"/>
              </a:rPr>
              <a:t>10</a:t>
            </a:r>
            <a:r>
              <a:rPr lang="fr-FR" altLang="fr-FR" sz="2400" dirty="0" smtClean="0">
                <a:latin typeface="Arial" charset="0"/>
              </a:rPr>
              <a:t> (</a:t>
            </a:r>
            <a:r>
              <a:rPr lang="fr-FR" altLang="fr-FR" sz="2400" dirty="0">
                <a:latin typeface="Arial" charset="0"/>
              </a:rPr>
              <a:t>20 électeurs inscrits)</a:t>
            </a:r>
          </a:p>
          <a:p>
            <a:pPr marL="0" indent="0">
              <a:buNone/>
            </a:pPr>
            <a:r>
              <a:rPr lang="fr-FR" altLang="fr-FR" sz="2400" dirty="0" smtClean="0">
                <a:latin typeface="Arial" charset="0"/>
              </a:rPr>
              <a:t>* </a:t>
            </a:r>
            <a:r>
              <a:rPr lang="fr-FR" altLang="fr-FR" sz="2400" dirty="0">
                <a:latin typeface="Arial" charset="0"/>
              </a:rPr>
              <a:t>pour le </a:t>
            </a:r>
            <a:r>
              <a:rPr lang="fr-FR" altLang="fr-FR" sz="2400" dirty="0" smtClean="0">
                <a:latin typeface="Arial" charset="0"/>
              </a:rPr>
              <a:t>3ème </a:t>
            </a:r>
            <a:r>
              <a:rPr lang="fr-FR" altLang="fr-FR" sz="2400" dirty="0">
                <a:latin typeface="Arial" charset="0"/>
              </a:rPr>
              <a:t>collège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&gt; </a:t>
            </a:r>
            <a:r>
              <a:rPr lang="fr-FR" altLang="fr-FR" sz="2400" dirty="0">
                <a:latin typeface="Arial" charset="0"/>
              </a:rPr>
              <a:t>ou </a:t>
            </a:r>
            <a:r>
              <a:rPr lang="fr-FR" altLang="fr-FR" sz="2400" b="1" dirty="0">
                <a:solidFill>
                  <a:srgbClr val="179F88"/>
                </a:solidFill>
                <a:latin typeface="Arial" charset="0"/>
              </a:rPr>
              <a:t>=</a:t>
            </a:r>
            <a:r>
              <a:rPr lang="fr-FR" altLang="fr-FR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2400" dirty="0">
                <a:latin typeface="Arial" charset="0"/>
              </a:rPr>
              <a:t>à </a:t>
            </a:r>
            <a:r>
              <a:rPr lang="fr-FR" altLang="fr-FR" sz="2400" b="1" dirty="0" smtClean="0">
                <a:latin typeface="Arial" charset="0"/>
              </a:rPr>
              <a:t>23</a:t>
            </a:r>
            <a:r>
              <a:rPr lang="fr-FR" altLang="fr-FR" sz="2400" dirty="0" smtClean="0">
                <a:latin typeface="Arial" charset="0"/>
              </a:rPr>
              <a:t> </a:t>
            </a:r>
            <a:r>
              <a:rPr lang="fr-FR" altLang="fr-FR" sz="2400" dirty="0">
                <a:latin typeface="Arial" charset="0"/>
              </a:rPr>
              <a:t>(46 électeurs inscrits)</a:t>
            </a:r>
          </a:p>
          <a:p>
            <a:pPr marL="0" indent="0">
              <a:buNone/>
            </a:pPr>
            <a:endParaRPr lang="fr-FR" altLang="fr-FR" sz="2400" dirty="0">
              <a:latin typeface="Arial" charset="0"/>
            </a:endParaRPr>
          </a:p>
          <a:p>
            <a:pPr marL="0" indent="0">
              <a:buNone/>
            </a:pPr>
            <a:endParaRPr lang="fr-FR" altLang="fr-FR" sz="24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8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1044</Words>
  <Application>Microsoft Office PowerPoint</Application>
  <PresentationFormat>Affichage à l'écran (4:3)</PresentationFormat>
  <Paragraphs>231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1_Thème Office</vt:lpstr>
      <vt:lpstr>ELECTIONS PROFESSIONNELLES 2018 CSE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ELECTIONS PROFESSIONNELLES 2018 CSE </vt:lpstr>
    </vt:vector>
  </TitlesOfParts>
  <Company>cap skirring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Veronique Savary</dc:creator>
  <cp:lastModifiedBy>Gabrielle LAURENT</cp:lastModifiedBy>
  <cp:revision>98</cp:revision>
  <dcterms:created xsi:type="dcterms:W3CDTF">2013-06-13T12:34:18Z</dcterms:created>
  <dcterms:modified xsi:type="dcterms:W3CDTF">2018-06-14T09:39:01Z</dcterms:modified>
</cp:coreProperties>
</file>